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4"/>
  </p:notesMasterIdLst>
  <p:handoutMasterIdLst>
    <p:handoutMasterId r:id="rId65"/>
  </p:handoutMasterIdLst>
  <p:sldIdLst>
    <p:sldId id="256" r:id="rId3"/>
    <p:sldId id="358" r:id="rId4"/>
    <p:sldId id="487" r:id="rId5"/>
    <p:sldId id="488" r:id="rId6"/>
    <p:sldId id="489" r:id="rId7"/>
    <p:sldId id="490" r:id="rId8"/>
    <p:sldId id="528" r:id="rId9"/>
    <p:sldId id="491" r:id="rId10"/>
    <p:sldId id="493" r:id="rId11"/>
    <p:sldId id="495" r:id="rId12"/>
    <p:sldId id="496" r:id="rId13"/>
    <p:sldId id="494" r:id="rId14"/>
    <p:sldId id="497" r:id="rId15"/>
    <p:sldId id="499" r:id="rId16"/>
    <p:sldId id="500" r:id="rId17"/>
    <p:sldId id="544" r:id="rId18"/>
    <p:sldId id="501" r:id="rId19"/>
    <p:sldId id="502" r:id="rId20"/>
    <p:sldId id="503" r:id="rId21"/>
    <p:sldId id="504" r:id="rId22"/>
    <p:sldId id="506" r:id="rId23"/>
    <p:sldId id="507" r:id="rId24"/>
    <p:sldId id="545" r:id="rId25"/>
    <p:sldId id="508" r:id="rId26"/>
    <p:sldId id="509" r:id="rId27"/>
    <p:sldId id="510" r:id="rId28"/>
    <p:sldId id="512" r:id="rId29"/>
    <p:sldId id="511" r:id="rId30"/>
    <p:sldId id="505" r:id="rId31"/>
    <p:sldId id="513" r:id="rId32"/>
    <p:sldId id="514" r:id="rId33"/>
    <p:sldId id="515" r:id="rId34"/>
    <p:sldId id="516" r:id="rId35"/>
    <p:sldId id="517" r:id="rId36"/>
    <p:sldId id="519" r:id="rId37"/>
    <p:sldId id="520" r:id="rId38"/>
    <p:sldId id="521" r:id="rId39"/>
    <p:sldId id="522" r:id="rId40"/>
    <p:sldId id="523" r:id="rId41"/>
    <p:sldId id="524" r:id="rId42"/>
    <p:sldId id="525" r:id="rId43"/>
    <p:sldId id="546" r:id="rId44"/>
    <p:sldId id="526" r:id="rId45"/>
    <p:sldId id="527" r:id="rId46"/>
    <p:sldId id="529" r:id="rId47"/>
    <p:sldId id="530" r:id="rId48"/>
    <p:sldId id="531" r:id="rId49"/>
    <p:sldId id="532" r:id="rId50"/>
    <p:sldId id="533" r:id="rId51"/>
    <p:sldId id="548" r:id="rId52"/>
    <p:sldId id="547" r:id="rId53"/>
    <p:sldId id="534" r:id="rId54"/>
    <p:sldId id="535" r:id="rId55"/>
    <p:sldId id="536" r:id="rId56"/>
    <p:sldId id="518" r:id="rId57"/>
    <p:sldId id="537" r:id="rId58"/>
    <p:sldId id="538" r:id="rId59"/>
    <p:sldId id="539" r:id="rId60"/>
    <p:sldId id="540" r:id="rId61"/>
    <p:sldId id="543" r:id="rId62"/>
    <p:sldId id="542" r:id="rId63"/>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41"/>
  </p:normalViewPr>
  <p:slideViewPr>
    <p:cSldViewPr>
      <p:cViewPr varScale="1">
        <p:scale>
          <a:sx n="119" d="100"/>
          <a:sy n="119" d="100"/>
        </p:scale>
        <p:origin x="188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E2A3AB-C3A2-BC4E-8740-DA0EFDEEFE02}"/>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7FA5FCCA-1CFB-4448-B3FC-3F2B4B0B28BA}"/>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4BBE30F8-D924-6443-BB73-4CE23367451E}" type="datetime1">
              <a:rPr lang="en-US" altLang="en-US"/>
              <a:pPr/>
              <a:t>1/27/21</a:t>
            </a:fld>
            <a:endParaRPr lang="en-US" altLang="en-US"/>
          </a:p>
        </p:txBody>
      </p:sp>
      <p:sp>
        <p:nvSpPr>
          <p:cNvPr id="4" name="Footer Placeholder 3">
            <a:extLst>
              <a:ext uri="{FF2B5EF4-FFF2-40B4-BE49-F238E27FC236}">
                <a16:creationId xmlns:a16="http://schemas.microsoft.com/office/drawing/2014/main" id="{82C85AAA-3F2A-2541-A399-9D1539F2116D}"/>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1E59ADB5-2041-364D-9A36-4621AEEFEE86}"/>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0CCFA61F-E662-D24A-A113-3D28D689894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71938" y="0"/>
            <a:ext cx="3114675" cy="473075"/>
          </a:xfrm>
          <a:prstGeom prst="rect">
            <a:avLst/>
          </a:prstGeom>
        </p:spPr>
        <p:txBody>
          <a:bodyPr vert="horz" lIns="91440" tIns="45720" rIns="91440" bIns="45720" rtlCol="0"/>
          <a:lstStyle>
            <a:lvl1pPr algn="r">
              <a:defRPr sz="1200"/>
            </a:lvl1pPr>
          </a:lstStyle>
          <a:p>
            <a:fld id="{8CD28983-BFD2-4F4C-BCDD-1D76797F5615}" type="datetimeFigureOut">
              <a:rPr lang="en-US" smtClean="0"/>
              <a:t>1/27/21</a:t>
            </a:fld>
            <a:endParaRPr lang="en-US"/>
          </a:p>
        </p:txBody>
      </p:sp>
      <p:sp>
        <p:nvSpPr>
          <p:cNvPr id="4" name="Slide Image Placeholder 3"/>
          <p:cNvSpPr>
            <a:spLocks noGrp="1" noRot="1" noChangeAspect="1"/>
          </p:cNvSpPr>
          <p:nvPr>
            <p:ph type="sldImg" idx="2"/>
          </p:nvPr>
        </p:nvSpPr>
        <p:spPr>
          <a:xfrm>
            <a:off x="1468438" y="1181100"/>
            <a:ext cx="4251325" cy="31892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9138" y="4546600"/>
            <a:ext cx="5749925" cy="37211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75725"/>
            <a:ext cx="3114675" cy="4730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71938" y="8975725"/>
            <a:ext cx="3114675" cy="473075"/>
          </a:xfrm>
          <a:prstGeom prst="rect">
            <a:avLst/>
          </a:prstGeom>
        </p:spPr>
        <p:txBody>
          <a:bodyPr vert="horz" lIns="91440" tIns="45720" rIns="91440" bIns="45720" rtlCol="0" anchor="b"/>
          <a:lstStyle>
            <a:lvl1pPr algn="r">
              <a:defRPr sz="1200"/>
            </a:lvl1pPr>
          </a:lstStyle>
          <a:p>
            <a:fld id="{1B5FD71A-1A15-0E4A-9FE1-F083389E81DE}" type="slidenum">
              <a:rPr lang="en-US" smtClean="0"/>
              <a:t>‹#›</a:t>
            </a:fld>
            <a:endParaRPr lang="en-US"/>
          </a:p>
        </p:txBody>
      </p:sp>
    </p:spTree>
    <p:extLst>
      <p:ext uri="{BB962C8B-B14F-4D97-AF65-F5344CB8AC3E}">
        <p14:creationId xmlns:p14="http://schemas.microsoft.com/office/powerpoint/2010/main" val="49261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{For}\;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0,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{stays\; the\; same}\\</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1,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\gets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col_k</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1B5FD71A-1A15-0E4A-9FE1-F083389E81DE}" type="slidenum">
              <a:rPr lang="en-US" smtClean="0"/>
              <a:t>50</a:t>
            </a:fld>
            <a:endParaRPr lang="en-US"/>
          </a:p>
        </p:txBody>
      </p:sp>
    </p:spTree>
    <p:extLst>
      <p:ext uri="{BB962C8B-B14F-4D97-AF65-F5344CB8AC3E}">
        <p14:creationId xmlns:p14="http://schemas.microsoft.com/office/powerpoint/2010/main" val="105650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701A7E6-307E-904E-AF21-CE4559884EE6}"/>
              </a:ext>
            </a:extLst>
          </p:cNvPr>
          <p:cNvSpPr>
            <a:spLocks noGrp="1"/>
          </p:cNvSpPr>
          <p:nvPr>
            <p:ph type="dt" sz="half" idx="10"/>
          </p:nvPr>
        </p:nvSpPr>
        <p:spPr/>
        <p:txBody>
          <a:bodyPr/>
          <a:lstStyle>
            <a:lvl1pPr>
              <a:defRPr/>
            </a:lvl1pPr>
          </a:lstStyle>
          <a:p>
            <a:fld id="{D8A52B46-1B19-5F46-9B3F-E2ABF6632ABE}" type="datetime1">
              <a:rPr lang="en-US" altLang="en-US"/>
              <a:pPr/>
              <a:t>1/27/21</a:t>
            </a:fld>
            <a:endParaRPr lang="en-US" altLang="en-US"/>
          </a:p>
        </p:txBody>
      </p:sp>
      <p:sp>
        <p:nvSpPr>
          <p:cNvPr id="5" name="Footer Placeholder 4">
            <a:extLst>
              <a:ext uri="{FF2B5EF4-FFF2-40B4-BE49-F238E27FC236}">
                <a16:creationId xmlns:a16="http://schemas.microsoft.com/office/drawing/2014/main" id="{5759F999-C460-844B-8A4F-A31C9E413B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3A22815D-7FBB-5C4F-A017-77E70C23761D}"/>
              </a:ext>
            </a:extLst>
          </p:cNvPr>
          <p:cNvSpPr>
            <a:spLocks noGrp="1"/>
          </p:cNvSpPr>
          <p:nvPr>
            <p:ph type="sldNum" sz="quarter" idx="12"/>
          </p:nvPr>
        </p:nvSpPr>
        <p:spPr/>
        <p:txBody>
          <a:bodyPr/>
          <a:lstStyle>
            <a:lvl1pPr>
              <a:defRPr/>
            </a:lvl1pPr>
          </a:lstStyle>
          <a:p>
            <a:fld id="{C9576234-6703-9749-B9F4-46237A1F24BD}" type="slidenum">
              <a:rPr lang="en-US" altLang="en-US"/>
              <a:pPr/>
              <a:t>‹#›</a:t>
            </a:fld>
            <a:endParaRPr lang="en-US" altLang="en-US"/>
          </a:p>
        </p:txBody>
      </p:sp>
    </p:spTree>
    <p:extLst>
      <p:ext uri="{BB962C8B-B14F-4D97-AF65-F5344CB8AC3E}">
        <p14:creationId xmlns:p14="http://schemas.microsoft.com/office/powerpoint/2010/main" val="473424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4E5B687-3A28-8D46-8379-09000C173E6E}"/>
              </a:ext>
            </a:extLst>
          </p:cNvPr>
          <p:cNvSpPr>
            <a:spLocks noGrp="1"/>
          </p:cNvSpPr>
          <p:nvPr>
            <p:ph type="dt" sz="half" idx="10"/>
          </p:nvPr>
        </p:nvSpPr>
        <p:spPr/>
        <p:txBody>
          <a:bodyPr/>
          <a:lstStyle>
            <a:lvl1pPr>
              <a:defRPr/>
            </a:lvl1pPr>
          </a:lstStyle>
          <a:p>
            <a:fld id="{46ADE42C-FE9E-F24B-8D44-3E9C41271F80}" type="datetime1">
              <a:rPr lang="en-US" altLang="en-US"/>
              <a:pPr/>
              <a:t>1/27/21</a:t>
            </a:fld>
            <a:endParaRPr lang="en-US" altLang="en-US"/>
          </a:p>
        </p:txBody>
      </p:sp>
      <p:sp>
        <p:nvSpPr>
          <p:cNvPr id="6" name="Footer Placeholder 4">
            <a:extLst>
              <a:ext uri="{FF2B5EF4-FFF2-40B4-BE49-F238E27FC236}">
                <a16:creationId xmlns:a16="http://schemas.microsoft.com/office/drawing/2014/main" id="{629C06B3-CFEB-714D-8A83-A984A312C6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493EEB-A938-DB4B-B49D-F144C80C927B}"/>
              </a:ext>
            </a:extLst>
          </p:cNvPr>
          <p:cNvSpPr>
            <a:spLocks noGrp="1"/>
          </p:cNvSpPr>
          <p:nvPr>
            <p:ph type="sldNum" sz="quarter" idx="12"/>
          </p:nvPr>
        </p:nvSpPr>
        <p:spPr/>
        <p:txBody>
          <a:bodyPr/>
          <a:lstStyle>
            <a:lvl1pPr>
              <a:defRPr/>
            </a:lvl1pPr>
          </a:lstStyle>
          <a:p>
            <a:fld id="{39CEB62A-33EA-F44C-B9D2-5BA0D2C49E75}" type="slidenum">
              <a:rPr lang="en-US" altLang="en-US"/>
              <a:pPr/>
              <a:t>‹#›</a:t>
            </a:fld>
            <a:endParaRPr lang="en-US" altLang="en-US"/>
          </a:p>
        </p:txBody>
      </p:sp>
    </p:spTree>
    <p:extLst>
      <p:ext uri="{BB962C8B-B14F-4D97-AF65-F5344CB8AC3E}">
        <p14:creationId xmlns:p14="http://schemas.microsoft.com/office/powerpoint/2010/main" val="30202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07371-0D55-DE4D-BC7C-F598D8BE40B8}"/>
              </a:ext>
            </a:extLst>
          </p:cNvPr>
          <p:cNvSpPr>
            <a:spLocks noGrp="1"/>
          </p:cNvSpPr>
          <p:nvPr>
            <p:ph type="dt" sz="half" idx="10"/>
          </p:nvPr>
        </p:nvSpPr>
        <p:spPr/>
        <p:txBody>
          <a:bodyPr/>
          <a:lstStyle>
            <a:lvl1pPr>
              <a:defRPr/>
            </a:lvl1pPr>
          </a:lstStyle>
          <a:p>
            <a:fld id="{ECE024D4-7489-B441-B21D-C0E3C89CFC2A}" type="datetime1">
              <a:rPr lang="en-US" altLang="en-US"/>
              <a:pPr/>
              <a:t>1/27/21</a:t>
            </a:fld>
            <a:endParaRPr lang="en-US" altLang="en-US"/>
          </a:p>
        </p:txBody>
      </p:sp>
      <p:sp>
        <p:nvSpPr>
          <p:cNvPr id="5" name="Footer Placeholder 4">
            <a:extLst>
              <a:ext uri="{FF2B5EF4-FFF2-40B4-BE49-F238E27FC236}">
                <a16:creationId xmlns:a16="http://schemas.microsoft.com/office/drawing/2014/main" id="{90F46006-A8F9-5046-B39D-7342811375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64070B-9F43-9B45-959A-2283120F2794}"/>
              </a:ext>
            </a:extLst>
          </p:cNvPr>
          <p:cNvSpPr>
            <a:spLocks noGrp="1"/>
          </p:cNvSpPr>
          <p:nvPr>
            <p:ph type="sldNum" sz="quarter" idx="12"/>
          </p:nvPr>
        </p:nvSpPr>
        <p:spPr/>
        <p:txBody>
          <a:bodyPr/>
          <a:lstStyle>
            <a:lvl1pPr>
              <a:defRPr/>
            </a:lvl1pPr>
          </a:lstStyle>
          <a:p>
            <a:fld id="{A457F989-25A7-9041-94E5-68406CEA1717}" type="slidenum">
              <a:rPr lang="en-US" altLang="en-US"/>
              <a:pPr/>
              <a:t>‹#›</a:t>
            </a:fld>
            <a:endParaRPr lang="en-US" altLang="en-US"/>
          </a:p>
        </p:txBody>
      </p:sp>
    </p:spTree>
    <p:extLst>
      <p:ext uri="{BB962C8B-B14F-4D97-AF65-F5344CB8AC3E}">
        <p14:creationId xmlns:p14="http://schemas.microsoft.com/office/powerpoint/2010/main" val="3037143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B03D875-F3FD-B047-85B2-2ED6F3D86852}"/>
              </a:ext>
            </a:extLst>
          </p:cNvPr>
          <p:cNvSpPr>
            <a:spLocks noGrp="1"/>
          </p:cNvSpPr>
          <p:nvPr>
            <p:ph type="dt" sz="half" idx="10"/>
          </p:nvPr>
        </p:nvSpPr>
        <p:spPr/>
        <p:txBody>
          <a:bodyPr/>
          <a:lstStyle>
            <a:lvl1pPr>
              <a:defRPr/>
            </a:lvl1pPr>
          </a:lstStyle>
          <a:p>
            <a:fld id="{1EB805AC-A62F-EC40-9F64-DAAE098ED603}" type="datetime1">
              <a:rPr lang="en-US" altLang="en-US"/>
              <a:pPr/>
              <a:t>1/27/21</a:t>
            </a:fld>
            <a:endParaRPr lang="en-US" altLang="en-US"/>
          </a:p>
        </p:txBody>
      </p:sp>
      <p:sp>
        <p:nvSpPr>
          <p:cNvPr id="5" name="Footer Placeholder 4">
            <a:extLst>
              <a:ext uri="{FF2B5EF4-FFF2-40B4-BE49-F238E27FC236}">
                <a16:creationId xmlns:a16="http://schemas.microsoft.com/office/drawing/2014/main" id="{BDBBF17F-3644-104E-9B5E-4054FCE27D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DC70D9-C6DE-EC4B-A85A-87D06BD5186F}"/>
              </a:ext>
            </a:extLst>
          </p:cNvPr>
          <p:cNvSpPr>
            <a:spLocks noGrp="1"/>
          </p:cNvSpPr>
          <p:nvPr>
            <p:ph type="sldNum" sz="quarter" idx="12"/>
          </p:nvPr>
        </p:nvSpPr>
        <p:spPr/>
        <p:txBody>
          <a:bodyPr/>
          <a:lstStyle>
            <a:lvl1pPr>
              <a:defRPr/>
            </a:lvl1pPr>
          </a:lstStyle>
          <a:p>
            <a:fld id="{7A64D4A9-42E1-E549-931A-D6EA5EFEAD3B}" type="slidenum">
              <a:rPr lang="en-US" altLang="en-US"/>
              <a:pPr/>
              <a:t>‹#›</a:t>
            </a:fld>
            <a:endParaRPr lang="en-US" altLang="en-US"/>
          </a:p>
        </p:txBody>
      </p:sp>
    </p:spTree>
    <p:extLst>
      <p:ext uri="{BB962C8B-B14F-4D97-AF65-F5344CB8AC3E}">
        <p14:creationId xmlns:p14="http://schemas.microsoft.com/office/powerpoint/2010/main" val="531577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18BE0-259F-FB48-A47B-6AF0AEB1F8DE}"/>
              </a:ext>
            </a:extLst>
          </p:cNvPr>
          <p:cNvSpPr>
            <a:spLocks noGrp="1"/>
          </p:cNvSpPr>
          <p:nvPr>
            <p:ph type="dt" sz="half" idx="10"/>
          </p:nvPr>
        </p:nvSpPr>
        <p:spPr/>
        <p:txBody>
          <a:bodyPr/>
          <a:lstStyle>
            <a:lvl1pPr>
              <a:defRPr/>
            </a:lvl1pPr>
          </a:lstStyle>
          <a:p>
            <a:fld id="{4590E158-6C6A-0A41-ADD2-D098677E162E}" type="datetime1">
              <a:rPr lang="en-US" altLang="en-US"/>
              <a:pPr/>
              <a:t>1/27/21</a:t>
            </a:fld>
            <a:endParaRPr lang="en-US" altLang="en-US"/>
          </a:p>
        </p:txBody>
      </p:sp>
      <p:sp>
        <p:nvSpPr>
          <p:cNvPr id="5" name="Footer Placeholder 4">
            <a:extLst>
              <a:ext uri="{FF2B5EF4-FFF2-40B4-BE49-F238E27FC236}">
                <a16:creationId xmlns:a16="http://schemas.microsoft.com/office/drawing/2014/main" id="{55D3E9E4-52AC-5D41-A3C5-DB5D6B9A639F}"/>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24110E0F-C4FA-2441-A546-6131FCD1C11A}"/>
              </a:ext>
            </a:extLst>
          </p:cNvPr>
          <p:cNvSpPr>
            <a:spLocks noGrp="1"/>
          </p:cNvSpPr>
          <p:nvPr>
            <p:ph type="sldNum" sz="quarter" idx="12"/>
          </p:nvPr>
        </p:nvSpPr>
        <p:spPr/>
        <p:txBody>
          <a:bodyPr/>
          <a:lstStyle>
            <a:lvl1pPr>
              <a:defRPr/>
            </a:lvl1pPr>
          </a:lstStyle>
          <a:p>
            <a:fld id="{00442D98-A77D-5C41-957D-DA1651C6D962}" type="slidenum">
              <a:rPr lang="en-US" altLang="en-US"/>
              <a:pPr/>
              <a:t>‹#›</a:t>
            </a:fld>
            <a:endParaRPr lang="en-US" altLang="en-US"/>
          </a:p>
        </p:txBody>
      </p:sp>
    </p:spTree>
    <p:extLst>
      <p:ext uri="{BB962C8B-B14F-4D97-AF65-F5344CB8AC3E}">
        <p14:creationId xmlns:p14="http://schemas.microsoft.com/office/powerpoint/2010/main" val="128846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B1EB09-762A-664E-8606-0D9575E135E7}"/>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Relations</a:t>
            </a:r>
            <a:endParaRPr lang="en-US" sz="1800">
              <a:latin typeface="Calibri" charset="0"/>
            </a:endParaRPr>
          </a:p>
        </p:txBody>
      </p:sp>
      <p:sp>
        <p:nvSpPr>
          <p:cNvPr id="5" name="TextBox 4">
            <a:extLst>
              <a:ext uri="{FF2B5EF4-FFF2-40B4-BE49-F238E27FC236}">
                <a16:creationId xmlns:a16="http://schemas.microsoft.com/office/drawing/2014/main" id="{2FF8BF90-9A54-2643-9216-3A24E0274473}"/>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4360FAAF-0FA1-CB49-856B-30625CF1C02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BC5F40C1-5DC6-094D-B1D0-4703D1D9A1F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F9F7BAFE-C56C-AA4D-87E1-EF632BD974A1}"/>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391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A737A-F9A2-DA4F-8BFA-95D1555E4091}"/>
              </a:ext>
            </a:extLst>
          </p:cNvPr>
          <p:cNvSpPr>
            <a:spLocks noGrp="1"/>
          </p:cNvSpPr>
          <p:nvPr>
            <p:ph type="dt" sz="half" idx="10"/>
          </p:nvPr>
        </p:nvSpPr>
        <p:spPr/>
        <p:txBody>
          <a:bodyPr/>
          <a:lstStyle>
            <a:lvl1pPr>
              <a:defRPr/>
            </a:lvl1pPr>
          </a:lstStyle>
          <a:p>
            <a:fld id="{8CD21EF8-6DA6-BA40-801B-C5F05D6856E9}" type="datetime1">
              <a:rPr lang="en-US" altLang="en-US"/>
              <a:pPr/>
              <a:t>1/27/21</a:t>
            </a:fld>
            <a:endParaRPr lang="en-US" altLang="en-US"/>
          </a:p>
        </p:txBody>
      </p:sp>
      <p:sp>
        <p:nvSpPr>
          <p:cNvPr id="5" name="Footer Placeholder 4">
            <a:extLst>
              <a:ext uri="{FF2B5EF4-FFF2-40B4-BE49-F238E27FC236}">
                <a16:creationId xmlns:a16="http://schemas.microsoft.com/office/drawing/2014/main" id="{3E828A7B-939A-4143-9A0A-8BB482213A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1ACA14-C50E-5148-AEC1-08C09BAF60CB}"/>
              </a:ext>
            </a:extLst>
          </p:cNvPr>
          <p:cNvSpPr>
            <a:spLocks noGrp="1"/>
          </p:cNvSpPr>
          <p:nvPr>
            <p:ph type="sldNum" sz="quarter" idx="12"/>
          </p:nvPr>
        </p:nvSpPr>
        <p:spPr/>
        <p:txBody>
          <a:bodyPr/>
          <a:lstStyle>
            <a:lvl1pPr>
              <a:defRPr/>
            </a:lvl1pPr>
          </a:lstStyle>
          <a:p>
            <a:fld id="{800DC5F1-EC7D-8245-B162-B24F7BB33927}" type="slidenum">
              <a:rPr lang="en-US" altLang="en-US"/>
              <a:pPr/>
              <a:t>‹#›</a:t>
            </a:fld>
            <a:endParaRPr lang="en-US" altLang="en-US"/>
          </a:p>
        </p:txBody>
      </p:sp>
    </p:spTree>
    <p:extLst>
      <p:ext uri="{BB962C8B-B14F-4D97-AF65-F5344CB8AC3E}">
        <p14:creationId xmlns:p14="http://schemas.microsoft.com/office/powerpoint/2010/main" val="364607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E9C4CB-0499-0642-A6CA-670233B255B3}"/>
              </a:ext>
            </a:extLst>
          </p:cNvPr>
          <p:cNvSpPr>
            <a:spLocks noGrp="1"/>
          </p:cNvSpPr>
          <p:nvPr>
            <p:ph type="dt" sz="half" idx="10"/>
          </p:nvPr>
        </p:nvSpPr>
        <p:spPr/>
        <p:txBody>
          <a:bodyPr/>
          <a:lstStyle>
            <a:lvl1pPr>
              <a:defRPr/>
            </a:lvl1pPr>
          </a:lstStyle>
          <a:p>
            <a:fld id="{50E2E796-22D3-5049-8D25-1A05C1322BE2}" type="datetime1">
              <a:rPr lang="en-US" altLang="en-US"/>
              <a:pPr/>
              <a:t>1/27/21</a:t>
            </a:fld>
            <a:endParaRPr lang="en-US" altLang="en-US"/>
          </a:p>
        </p:txBody>
      </p:sp>
      <p:sp>
        <p:nvSpPr>
          <p:cNvPr id="5" name="Footer Placeholder 4">
            <a:extLst>
              <a:ext uri="{FF2B5EF4-FFF2-40B4-BE49-F238E27FC236}">
                <a16:creationId xmlns:a16="http://schemas.microsoft.com/office/drawing/2014/main" id="{8632F1B1-ED84-4147-B319-5444036955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9DDA19-B252-2443-A731-AC865370BC4C}"/>
              </a:ext>
            </a:extLst>
          </p:cNvPr>
          <p:cNvSpPr>
            <a:spLocks noGrp="1"/>
          </p:cNvSpPr>
          <p:nvPr>
            <p:ph type="sldNum" sz="quarter" idx="12"/>
          </p:nvPr>
        </p:nvSpPr>
        <p:spPr/>
        <p:txBody>
          <a:bodyPr/>
          <a:lstStyle>
            <a:lvl1pPr>
              <a:defRPr/>
            </a:lvl1pPr>
          </a:lstStyle>
          <a:p>
            <a:fld id="{C028ABF4-5AF5-034C-9E6C-779F3712D3B9}" type="slidenum">
              <a:rPr lang="en-US" altLang="en-US"/>
              <a:pPr/>
              <a:t>‹#›</a:t>
            </a:fld>
            <a:endParaRPr lang="en-US" altLang="en-US"/>
          </a:p>
        </p:txBody>
      </p:sp>
    </p:spTree>
    <p:extLst>
      <p:ext uri="{BB962C8B-B14F-4D97-AF65-F5344CB8AC3E}">
        <p14:creationId xmlns:p14="http://schemas.microsoft.com/office/powerpoint/2010/main" val="328542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0F7059B-34E7-E44C-875D-D983C1A96E30}"/>
              </a:ext>
            </a:extLst>
          </p:cNvPr>
          <p:cNvSpPr>
            <a:spLocks noGrp="1"/>
          </p:cNvSpPr>
          <p:nvPr>
            <p:ph type="dt" sz="half" idx="10"/>
          </p:nvPr>
        </p:nvSpPr>
        <p:spPr/>
        <p:txBody>
          <a:bodyPr/>
          <a:lstStyle>
            <a:lvl1pPr>
              <a:defRPr/>
            </a:lvl1pPr>
          </a:lstStyle>
          <a:p>
            <a:fld id="{C3515C3B-E7D1-FB4E-A822-46A4DAB2A316}" type="datetime1">
              <a:rPr lang="en-US" altLang="en-US"/>
              <a:pPr/>
              <a:t>1/27/21</a:t>
            </a:fld>
            <a:endParaRPr lang="en-US" altLang="en-US"/>
          </a:p>
        </p:txBody>
      </p:sp>
      <p:sp>
        <p:nvSpPr>
          <p:cNvPr id="6" name="Footer Placeholder 4">
            <a:extLst>
              <a:ext uri="{FF2B5EF4-FFF2-40B4-BE49-F238E27FC236}">
                <a16:creationId xmlns:a16="http://schemas.microsoft.com/office/drawing/2014/main" id="{1CB0D940-206A-F149-B77C-9A85C81A35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A4B94F4-A408-F54C-8FAC-3518B33BCDD9}"/>
              </a:ext>
            </a:extLst>
          </p:cNvPr>
          <p:cNvSpPr>
            <a:spLocks noGrp="1"/>
          </p:cNvSpPr>
          <p:nvPr>
            <p:ph type="sldNum" sz="quarter" idx="12"/>
          </p:nvPr>
        </p:nvSpPr>
        <p:spPr/>
        <p:txBody>
          <a:bodyPr/>
          <a:lstStyle>
            <a:lvl1pPr>
              <a:defRPr/>
            </a:lvl1pPr>
          </a:lstStyle>
          <a:p>
            <a:fld id="{D354E027-D441-204C-A9B1-37C450647598}" type="slidenum">
              <a:rPr lang="en-US" altLang="en-US"/>
              <a:pPr/>
              <a:t>‹#›</a:t>
            </a:fld>
            <a:endParaRPr lang="en-US" altLang="en-US"/>
          </a:p>
        </p:txBody>
      </p:sp>
    </p:spTree>
    <p:extLst>
      <p:ext uri="{BB962C8B-B14F-4D97-AF65-F5344CB8AC3E}">
        <p14:creationId xmlns:p14="http://schemas.microsoft.com/office/powerpoint/2010/main" val="234903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46BBD68-AD9D-DF43-85F4-28558C04D4F4}"/>
              </a:ext>
            </a:extLst>
          </p:cNvPr>
          <p:cNvSpPr>
            <a:spLocks noGrp="1"/>
          </p:cNvSpPr>
          <p:nvPr>
            <p:ph type="dt" sz="half" idx="10"/>
          </p:nvPr>
        </p:nvSpPr>
        <p:spPr/>
        <p:txBody>
          <a:bodyPr/>
          <a:lstStyle>
            <a:lvl1pPr>
              <a:defRPr/>
            </a:lvl1pPr>
          </a:lstStyle>
          <a:p>
            <a:fld id="{551569C4-1443-CD4D-B765-3963851F06A7}" type="datetime1">
              <a:rPr lang="en-US" altLang="en-US"/>
              <a:pPr/>
              <a:t>1/27/21</a:t>
            </a:fld>
            <a:endParaRPr lang="en-US" altLang="en-US"/>
          </a:p>
        </p:txBody>
      </p:sp>
      <p:sp>
        <p:nvSpPr>
          <p:cNvPr id="8" name="Footer Placeholder 4">
            <a:extLst>
              <a:ext uri="{FF2B5EF4-FFF2-40B4-BE49-F238E27FC236}">
                <a16:creationId xmlns:a16="http://schemas.microsoft.com/office/drawing/2014/main" id="{B3F95185-397E-5446-B7C3-68A6FB93588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129940-B64E-3B48-93F4-CF6ECF91FD48}"/>
              </a:ext>
            </a:extLst>
          </p:cNvPr>
          <p:cNvSpPr>
            <a:spLocks noGrp="1"/>
          </p:cNvSpPr>
          <p:nvPr>
            <p:ph type="sldNum" sz="quarter" idx="12"/>
          </p:nvPr>
        </p:nvSpPr>
        <p:spPr/>
        <p:txBody>
          <a:bodyPr/>
          <a:lstStyle>
            <a:lvl1pPr>
              <a:defRPr/>
            </a:lvl1pPr>
          </a:lstStyle>
          <a:p>
            <a:fld id="{FEE605D6-8D1C-3646-BC94-D4361BD455AC}" type="slidenum">
              <a:rPr lang="en-US" altLang="en-US"/>
              <a:pPr/>
              <a:t>‹#›</a:t>
            </a:fld>
            <a:endParaRPr lang="en-US" altLang="en-US"/>
          </a:p>
        </p:txBody>
      </p:sp>
    </p:spTree>
    <p:extLst>
      <p:ext uri="{BB962C8B-B14F-4D97-AF65-F5344CB8AC3E}">
        <p14:creationId xmlns:p14="http://schemas.microsoft.com/office/powerpoint/2010/main" val="191851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7E5C0D2-0E8B-8941-BD49-A5EDB90C4577}"/>
              </a:ext>
            </a:extLst>
          </p:cNvPr>
          <p:cNvSpPr>
            <a:spLocks noGrp="1"/>
          </p:cNvSpPr>
          <p:nvPr>
            <p:ph type="dt" sz="half" idx="10"/>
          </p:nvPr>
        </p:nvSpPr>
        <p:spPr/>
        <p:txBody>
          <a:bodyPr/>
          <a:lstStyle>
            <a:lvl1pPr>
              <a:defRPr/>
            </a:lvl1pPr>
          </a:lstStyle>
          <a:p>
            <a:fld id="{A17709C8-8B3E-2746-9733-52651490CF3A}" type="datetime1">
              <a:rPr lang="en-US" altLang="en-US"/>
              <a:pPr/>
              <a:t>1/27/21</a:t>
            </a:fld>
            <a:endParaRPr lang="en-US" altLang="en-US"/>
          </a:p>
        </p:txBody>
      </p:sp>
      <p:sp>
        <p:nvSpPr>
          <p:cNvPr id="4" name="Footer Placeholder 4">
            <a:extLst>
              <a:ext uri="{FF2B5EF4-FFF2-40B4-BE49-F238E27FC236}">
                <a16:creationId xmlns:a16="http://schemas.microsoft.com/office/drawing/2014/main" id="{FA9E7440-129A-EC49-A259-1885207A31E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CC0E0F6-5819-8745-914E-39A2CD109528}"/>
              </a:ext>
            </a:extLst>
          </p:cNvPr>
          <p:cNvSpPr>
            <a:spLocks noGrp="1"/>
          </p:cNvSpPr>
          <p:nvPr>
            <p:ph type="sldNum" sz="quarter" idx="12"/>
          </p:nvPr>
        </p:nvSpPr>
        <p:spPr/>
        <p:txBody>
          <a:bodyPr/>
          <a:lstStyle>
            <a:lvl1pPr>
              <a:defRPr/>
            </a:lvl1pPr>
          </a:lstStyle>
          <a:p>
            <a:fld id="{0E50F9B5-2109-3242-977B-94D09801F09A}" type="slidenum">
              <a:rPr lang="en-US" altLang="en-US"/>
              <a:pPr/>
              <a:t>‹#›</a:t>
            </a:fld>
            <a:endParaRPr lang="en-US" altLang="en-US"/>
          </a:p>
        </p:txBody>
      </p:sp>
    </p:spTree>
    <p:extLst>
      <p:ext uri="{BB962C8B-B14F-4D97-AF65-F5344CB8AC3E}">
        <p14:creationId xmlns:p14="http://schemas.microsoft.com/office/powerpoint/2010/main" val="151578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9BB42F-7AE2-7B45-9113-F71A6C6CB018}"/>
              </a:ext>
            </a:extLst>
          </p:cNvPr>
          <p:cNvSpPr>
            <a:spLocks noGrp="1"/>
          </p:cNvSpPr>
          <p:nvPr>
            <p:ph type="dt" sz="half" idx="10"/>
          </p:nvPr>
        </p:nvSpPr>
        <p:spPr/>
        <p:txBody>
          <a:bodyPr/>
          <a:lstStyle>
            <a:lvl1pPr>
              <a:defRPr/>
            </a:lvl1pPr>
          </a:lstStyle>
          <a:p>
            <a:fld id="{6A47931D-F90D-5548-AA08-8DB819EEB3C6}" type="datetime1">
              <a:rPr lang="en-US" altLang="en-US"/>
              <a:pPr/>
              <a:t>1/27/21</a:t>
            </a:fld>
            <a:endParaRPr lang="en-US" altLang="en-US"/>
          </a:p>
        </p:txBody>
      </p:sp>
      <p:sp>
        <p:nvSpPr>
          <p:cNvPr id="3" name="Footer Placeholder 4">
            <a:extLst>
              <a:ext uri="{FF2B5EF4-FFF2-40B4-BE49-F238E27FC236}">
                <a16:creationId xmlns:a16="http://schemas.microsoft.com/office/drawing/2014/main" id="{F0D16EFD-C903-3347-973E-F8A3FE0309D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EC51BF3-DDD1-7741-B9D2-2AC8A67BFDF0}"/>
              </a:ext>
            </a:extLst>
          </p:cNvPr>
          <p:cNvSpPr>
            <a:spLocks noGrp="1"/>
          </p:cNvSpPr>
          <p:nvPr>
            <p:ph type="sldNum" sz="quarter" idx="12"/>
          </p:nvPr>
        </p:nvSpPr>
        <p:spPr/>
        <p:txBody>
          <a:bodyPr/>
          <a:lstStyle>
            <a:lvl1pPr>
              <a:defRPr/>
            </a:lvl1pPr>
          </a:lstStyle>
          <a:p>
            <a:fld id="{6A74634D-F8BB-0840-B0AE-254408593097}" type="slidenum">
              <a:rPr lang="en-US" altLang="en-US"/>
              <a:pPr/>
              <a:t>‹#›</a:t>
            </a:fld>
            <a:endParaRPr lang="en-US" altLang="en-US"/>
          </a:p>
        </p:txBody>
      </p:sp>
    </p:spTree>
    <p:extLst>
      <p:ext uri="{BB962C8B-B14F-4D97-AF65-F5344CB8AC3E}">
        <p14:creationId xmlns:p14="http://schemas.microsoft.com/office/powerpoint/2010/main" val="21170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97303F2-0E7F-B244-BC3D-575B7C308266}"/>
              </a:ext>
            </a:extLst>
          </p:cNvPr>
          <p:cNvSpPr>
            <a:spLocks noGrp="1"/>
          </p:cNvSpPr>
          <p:nvPr>
            <p:ph type="dt" sz="half" idx="10"/>
          </p:nvPr>
        </p:nvSpPr>
        <p:spPr/>
        <p:txBody>
          <a:bodyPr/>
          <a:lstStyle>
            <a:lvl1pPr>
              <a:defRPr/>
            </a:lvl1pPr>
          </a:lstStyle>
          <a:p>
            <a:fld id="{6F834D1A-27B9-2445-801A-0CA17F833644}" type="datetime1">
              <a:rPr lang="en-US" altLang="en-US"/>
              <a:pPr/>
              <a:t>1/27/21</a:t>
            </a:fld>
            <a:endParaRPr lang="en-US" altLang="en-US"/>
          </a:p>
        </p:txBody>
      </p:sp>
      <p:sp>
        <p:nvSpPr>
          <p:cNvPr id="6" name="Footer Placeholder 4">
            <a:extLst>
              <a:ext uri="{FF2B5EF4-FFF2-40B4-BE49-F238E27FC236}">
                <a16:creationId xmlns:a16="http://schemas.microsoft.com/office/drawing/2014/main" id="{99DAE0A2-9581-414E-AC31-08A80DC9EE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82418F-9513-2042-8E38-C510B63A4FC4}"/>
              </a:ext>
            </a:extLst>
          </p:cNvPr>
          <p:cNvSpPr>
            <a:spLocks noGrp="1"/>
          </p:cNvSpPr>
          <p:nvPr>
            <p:ph type="sldNum" sz="quarter" idx="12"/>
          </p:nvPr>
        </p:nvSpPr>
        <p:spPr/>
        <p:txBody>
          <a:bodyPr/>
          <a:lstStyle>
            <a:lvl1pPr>
              <a:defRPr/>
            </a:lvl1pPr>
          </a:lstStyle>
          <a:p>
            <a:fld id="{91B726FB-7085-FE45-A356-43C1B9523377}" type="slidenum">
              <a:rPr lang="en-US" altLang="en-US"/>
              <a:pPr/>
              <a:t>‹#›</a:t>
            </a:fld>
            <a:endParaRPr lang="en-US" altLang="en-US"/>
          </a:p>
        </p:txBody>
      </p:sp>
    </p:spTree>
    <p:extLst>
      <p:ext uri="{BB962C8B-B14F-4D97-AF65-F5344CB8AC3E}">
        <p14:creationId xmlns:p14="http://schemas.microsoft.com/office/powerpoint/2010/main" val="117561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F0C3434-CBED-9D41-8C25-FA8FFD01D40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32AA0B7-F2CF-A741-B81A-E50A324FC98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3951145-105E-5D43-AEEE-EA519366B20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3115419-A78C-B44C-B873-A09E57DD609D}" type="datetime1">
              <a:rPr lang="en-US" altLang="en-US"/>
              <a:pPr/>
              <a:t>1/27/21</a:t>
            </a:fld>
            <a:endParaRPr lang="en-US" altLang="en-US"/>
          </a:p>
        </p:txBody>
      </p:sp>
      <p:sp>
        <p:nvSpPr>
          <p:cNvPr id="5" name="Footer Placeholder 4">
            <a:extLst>
              <a:ext uri="{FF2B5EF4-FFF2-40B4-BE49-F238E27FC236}">
                <a16:creationId xmlns:a16="http://schemas.microsoft.com/office/drawing/2014/main" id="{E3678EE0-DF9B-8743-B43D-F41AF2DF6BE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7367D93-1BC2-5149-B1F8-C38E083A83C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ABDC91D-87AA-9A42-AC93-A7BB0602A59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1" r:id="rId1"/>
    <p:sldLayoutId id="2147484302" r:id="rId2"/>
    <p:sldLayoutId id="2147484291" r:id="rId3"/>
    <p:sldLayoutId id="2147484292" r:id="rId4"/>
    <p:sldLayoutId id="2147484293" r:id="rId5"/>
    <p:sldLayoutId id="2147484294" r:id="rId6"/>
    <p:sldLayoutId id="2147484295" r:id="rId7"/>
    <p:sldLayoutId id="2147484296" r:id="rId8"/>
    <p:sldLayoutId id="2147484297" r:id="rId9"/>
    <p:sldLayoutId id="2147484298" r:id="rId10"/>
    <p:sldLayoutId id="214748429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B7BFC297-1FCD-A346-9F15-C697DFB0107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435073BD-A261-354E-B9DE-6717F738B63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E582604-5FA2-4646-B81C-E09D89F8F817}"/>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86CA38E-0725-CD4E-894E-82B6EE1A5001}" type="datetime1">
              <a:rPr lang="en-US" altLang="en-US"/>
              <a:pPr/>
              <a:t>1/27/21</a:t>
            </a:fld>
            <a:endParaRPr lang="en-US" altLang="en-US"/>
          </a:p>
        </p:txBody>
      </p:sp>
      <p:sp>
        <p:nvSpPr>
          <p:cNvPr id="5" name="Footer Placeholder 4">
            <a:extLst>
              <a:ext uri="{FF2B5EF4-FFF2-40B4-BE49-F238E27FC236}">
                <a16:creationId xmlns:a16="http://schemas.microsoft.com/office/drawing/2014/main" id="{9377D825-6698-BA4F-9685-384CEC54875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A5AD029E-582F-D743-9E29-53F2DCAE361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8B4A24E9-11F0-5249-BF8B-7FA567D15D4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0" r:id="rId1"/>
    <p:sldLayoutId id="2147484303"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5726CC3A-7769-3748-BBAA-BFE535CB6267}"/>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Relations</a:t>
            </a:r>
            <a:endParaRPr lang="en-US" altLang="en-US" sz="4000">
              <a:solidFill>
                <a:srgbClr val="FF0000"/>
              </a:solidFill>
              <a:ea typeface="ＭＳ Ｐゴシック" panose="020B0600070205080204" pitchFamily="34" charset="-128"/>
            </a:endParaRPr>
          </a:p>
        </p:txBody>
      </p:sp>
      <p:sp>
        <p:nvSpPr>
          <p:cNvPr id="17410" name="Subtitle 2">
            <a:extLst>
              <a:ext uri="{FF2B5EF4-FFF2-40B4-BE49-F238E27FC236}">
                <a16:creationId xmlns:a16="http://schemas.microsoft.com/office/drawing/2014/main" id="{23EF54EE-44CB-8347-826A-852C3300993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9.1, 9.3—9.5 of Rosen</a:t>
            </a:r>
          </a:p>
          <a:p>
            <a:pPr eaLnBrk="1" hangingPunct="1">
              <a:lnSpc>
                <a:spcPct val="80000"/>
              </a:lnSpc>
            </a:pPr>
            <a:r>
              <a:rPr lang="en-US" altLang="en-US" sz="2000">
                <a:solidFill>
                  <a:schemeClr val="tx1"/>
                </a:solidFill>
                <a:ea typeface="ＭＳ Ｐゴシック" panose="020B0600070205080204" pitchFamily="34" charset="-128"/>
              </a:rPr>
              <a:t>Spring 2021</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dirty="0">
                <a:solidFill>
                  <a:schemeClr val="tx1"/>
                </a:solidFill>
                <a:ea typeface="ＭＳ Ｐゴシック" panose="020B0600070205080204" pitchFamily="34" charset="-128"/>
              </a:rPr>
              <a:t>Questions: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15D9904A-F955-6E4A-BB62-55E334BEE579}"/>
              </a:ext>
            </a:extLst>
          </p:cNvPr>
          <p:cNvSpPr>
            <a:spLocks noGrp="1"/>
          </p:cNvSpPr>
          <p:nvPr>
            <p:ph type="title"/>
          </p:nvPr>
        </p:nvSpPr>
        <p:spPr/>
        <p:txBody>
          <a:bodyPr/>
          <a:lstStyle/>
          <a:p>
            <a:r>
              <a:rPr lang="en-US" altLang="en-US">
                <a:ea typeface="ＭＳ Ｐゴシック" panose="020B0600070205080204" pitchFamily="34" charset="-128"/>
              </a:rPr>
              <a:t>Symmetry versus Antisymmetry</a:t>
            </a:r>
          </a:p>
        </p:txBody>
      </p:sp>
      <p:sp>
        <p:nvSpPr>
          <p:cNvPr id="26626" name="Content Placeholder 2">
            <a:extLst>
              <a:ext uri="{FF2B5EF4-FFF2-40B4-BE49-F238E27FC236}">
                <a16:creationId xmlns:a16="http://schemas.microsoft.com/office/drawing/2014/main" id="{02363EED-FC3F-4F4C-9B08-CA44AB45D941}"/>
              </a:ext>
            </a:extLst>
          </p:cNvPr>
          <p:cNvSpPr>
            <a:spLocks noGrp="1"/>
          </p:cNvSpPr>
          <p:nvPr>
            <p:ph idx="1"/>
          </p:nvPr>
        </p:nvSpPr>
        <p:spPr/>
        <p:txBody>
          <a:bodyPr/>
          <a:lstStyle/>
          <a:p>
            <a:r>
              <a:rPr lang="en-US" altLang="en-US" sz="2400">
                <a:ea typeface="ＭＳ Ｐゴシック" panose="020B0600070205080204" pitchFamily="34" charset="-128"/>
              </a:rPr>
              <a:t>In a </a:t>
            </a:r>
            <a:r>
              <a:rPr lang="en-US" altLang="en-US" sz="2400">
                <a:solidFill>
                  <a:srgbClr val="FF0000"/>
                </a:solidFill>
                <a:ea typeface="ＭＳ Ｐゴシック" panose="020B0600070205080204" pitchFamily="34" charset="-128"/>
              </a:rPr>
              <a:t>symmetric </a:t>
            </a:r>
            <a:r>
              <a:rPr lang="en-US" altLang="en-US" sz="2400">
                <a:ea typeface="ＭＳ Ｐゴシック" panose="020B0600070205080204" pitchFamily="34" charset="-128"/>
              </a:rPr>
              <a:t>relation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a:t>
            </a:r>
          </a:p>
          <a:p>
            <a:r>
              <a:rPr lang="en-US" altLang="en-US" sz="2400">
                <a:ea typeface="ＭＳ Ｐゴシック" panose="020B0600070205080204" pitchFamily="34" charset="-128"/>
                <a:sym typeface="Symbol" pitchFamily="2" charset="2"/>
              </a:rPr>
              <a:t>In an </a:t>
            </a:r>
            <a:r>
              <a:rPr lang="en-US" altLang="en-US" sz="2400">
                <a:solidFill>
                  <a:srgbClr val="FF0000"/>
                </a:solidFill>
                <a:ea typeface="ＭＳ Ｐゴシック" panose="020B0600070205080204" pitchFamily="34" charset="-128"/>
                <a:sym typeface="Symbol" pitchFamily="2" charset="2"/>
              </a:rPr>
              <a:t>antisymmetric </a:t>
            </a:r>
            <a:r>
              <a:rPr lang="en-US" altLang="en-US" sz="2400">
                <a:ea typeface="ＭＳ Ｐゴシック" panose="020B0600070205080204" pitchFamily="34" charset="-128"/>
                <a:sym typeface="Symbol" pitchFamily="2" charset="2"/>
              </a:rPr>
              <a:t>relation, if we have </a:t>
            </a:r>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and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 hold only when a=b</a:t>
            </a:r>
          </a:p>
          <a:p>
            <a:r>
              <a:rPr lang="en-US" altLang="en-US" sz="2400">
                <a:ea typeface="ＭＳ Ｐゴシック" panose="020B0600070205080204" pitchFamily="34" charset="-128"/>
                <a:sym typeface="Symbol" pitchFamily="2" charset="2"/>
              </a:rPr>
              <a:t>An antisymmetric relation is not necessarily a reflexive relation:  it may be reflexive or not</a:t>
            </a:r>
          </a:p>
          <a:p>
            <a:r>
              <a:rPr lang="en-US" altLang="en-US" sz="2400">
                <a:ea typeface="ＭＳ Ｐゴシック" panose="020B0600070205080204" pitchFamily="34" charset="-128"/>
                <a:sym typeface="Symbol" pitchFamily="2" charset="2"/>
              </a:rPr>
              <a:t>A relation can be </a:t>
            </a:r>
          </a:p>
          <a:p>
            <a:pPr lvl="1"/>
            <a:r>
              <a:rPr lang="en-US" altLang="en-US" sz="2000" u="sng">
                <a:ea typeface="ＭＳ Ｐゴシック" panose="020B0600070205080204" pitchFamily="34" charset="-128"/>
                <a:sym typeface="Symbol" pitchFamily="2" charset="2"/>
              </a:rPr>
              <a:t>both</a:t>
            </a:r>
            <a:r>
              <a:rPr lang="en-US" altLang="en-US" sz="2000">
                <a:ea typeface="ＭＳ Ｐゴシック" panose="020B0600070205080204" pitchFamily="34" charset="-128"/>
                <a:sym typeface="Symbol" pitchFamily="2" charset="2"/>
              </a:rPr>
              <a:t> symmetric and antisymmetric </a:t>
            </a:r>
          </a:p>
          <a:p>
            <a:pPr lvl="1"/>
            <a:r>
              <a:rPr lang="en-US" altLang="en-US" sz="2000">
                <a:ea typeface="ＭＳ Ｐゴシック" panose="020B0600070205080204" pitchFamily="34" charset="-128"/>
                <a:sym typeface="Symbol" pitchFamily="2" charset="2"/>
              </a:rPr>
              <a:t>or neither </a:t>
            </a:r>
          </a:p>
          <a:p>
            <a:pPr lvl="1"/>
            <a:r>
              <a:rPr lang="en-US" altLang="en-US" sz="2000">
                <a:ea typeface="ＭＳ Ｐゴシック" panose="020B0600070205080204" pitchFamily="34" charset="-128"/>
                <a:sym typeface="Symbol" pitchFamily="2" charset="2"/>
              </a:rPr>
              <a:t>or have one property but not the other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B62A4635-01C8-F644-89B5-144BD8FEEE35}"/>
              </a:ext>
            </a:extLst>
          </p:cNvPr>
          <p:cNvSpPr>
            <a:spLocks noGrp="1"/>
          </p:cNvSpPr>
          <p:nvPr>
            <p:ph type="title"/>
          </p:nvPr>
        </p:nvSpPr>
        <p:spPr/>
        <p:txBody>
          <a:bodyPr/>
          <a:lstStyle/>
          <a:p>
            <a:r>
              <a:rPr lang="en-US" altLang="en-US">
                <a:ea typeface="ＭＳ Ｐゴシック" panose="020B0600070205080204" pitchFamily="34" charset="-128"/>
              </a:rPr>
              <a:t>Symmetric Relations: Example</a:t>
            </a:r>
          </a:p>
        </p:txBody>
      </p:sp>
      <p:sp>
        <p:nvSpPr>
          <p:cNvPr id="27650" name="Content Placeholder 2">
            <a:extLst>
              <a:ext uri="{FF2B5EF4-FFF2-40B4-BE49-F238E27FC236}">
                <a16:creationId xmlns:a16="http://schemas.microsoft.com/office/drawing/2014/main" id="{3AC33C0C-A5D2-4242-B848-D9D920559389}"/>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=1}, is </a:t>
            </a:r>
            <a:r>
              <a:rPr lang="en-US" altLang="en-US" i="1">
                <a:ea typeface="ＭＳ Ｐゴシック" panose="020B0600070205080204" pitchFamily="34" charset="-128"/>
                <a:sym typeface="Symbol" pitchFamily="2" charset="2"/>
              </a:rPr>
              <a:t>R</a:t>
            </a:r>
          </a:p>
          <a:p>
            <a:pPr lvl="1"/>
            <a:r>
              <a:rPr lang="en-US" altLang="en-US">
                <a:ea typeface="ＭＳ Ｐゴシック" panose="020B0600070205080204" pitchFamily="34" charset="-128"/>
                <a:sym typeface="Symbol" pitchFamily="2" charset="2"/>
              </a:rPr>
              <a:t>Reflexive?</a:t>
            </a:r>
          </a:p>
          <a:p>
            <a:pPr lvl="1"/>
            <a:r>
              <a:rPr lang="en-US" altLang="en-US">
                <a:ea typeface="ＭＳ Ｐゴシック" panose="020B0600070205080204" pitchFamily="34" charset="-128"/>
                <a:sym typeface="Symbol" pitchFamily="2" charset="2"/>
              </a:rPr>
              <a:t>Symmetric?</a:t>
            </a:r>
          </a:p>
          <a:p>
            <a:pPr lvl="1"/>
            <a:r>
              <a:rPr lang="en-US" altLang="en-US">
                <a:ea typeface="ＭＳ Ｐゴシック" panose="020B0600070205080204" pitchFamily="34" charset="-128"/>
                <a:sym typeface="Symbol" pitchFamily="2" charset="2"/>
              </a:rPr>
              <a:t>Antisymmetric?</a:t>
            </a:r>
          </a:p>
        </p:txBody>
      </p:sp>
      <p:sp>
        <p:nvSpPr>
          <p:cNvPr id="4" name="Content Placeholder 2">
            <a:extLst>
              <a:ext uri="{FF2B5EF4-FFF2-40B4-BE49-F238E27FC236}">
                <a16:creationId xmlns:a16="http://schemas.microsoft.com/office/drawing/2014/main" id="{588C5B96-A07A-5748-8615-040E780B9747}"/>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reflexive since for example (2,2)</a:t>
            </a:r>
            <a:r>
              <a:rPr lang="en-US" altLang="en-US" sz="3200">
                <a:latin typeface="Calibri" panose="020F0502020204030204" pitchFamily="34" charset="0"/>
                <a:sym typeface="Symbol" pitchFamily="2" charset="2"/>
              </a:rPr>
              <a:t></a:t>
            </a:r>
            <a:r>
              <a:rPr lang="en-US" altLang="en-US" sz="3200">
                <a:latin typeface="Algerian" pitchFamily="82" charset="0"/>
              </a:rPr>
              <a:t>R</a:t>
            </a:r>
            <a:r>
              <a:rPr lang="en-US" altLang="en-US" sz="3200" baseline="30000">
                <a:latin typeface="Calibri" panose="020F0502020204030204" pitchFamily="34" charset="0"/>
              </a:rPr>
              <a:t>2</a:t>
            </a:r>
            <a:endParaRPr lang="en-US" altLang="en-US" sz="3200" baseline="30000">
              <a:latin typeface="Calibri" panose="020F0502020204030204" pitchFamily="34" charset="0"/>
              <a:sym typeface="Symbol" pitchFamily="2" charset="2"/>
            </a:endParaRPr>
          </a:p>
        </p:txBody>
      </p:sp>
      <p:sp>
        <p:nvSpPr>
          <p:cNvPr id="5" name="Content Placeholder 2">
            <a:extLst>
              <a:ext uri="{FF2B5EF4-FFF2-40B4-BE49-F238E27FC236}">
                <a16:creationId xmlns:a16="http://schemas.microsoft.com/office/drawing/2014/main" id="{EF24A5E8-5955-5645-8559-05F7E8EEDC35}"/>
              </a:ext>
            </a:extLst>
          </p:cNvPr>
          <p:cNvSpPr txBox="1">
            <a:spLocks/>
          </p:cNvSpPr>
          <p:nvPr/>
        </p:nvSpPr>
        <p:spPr bwMode="auto">
          <a:xfrm>
            <a:off x="4572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symmetric because </a:t>
            </a:r>
          </a:p>
          <a:p>
            <a:pPr algn="ctr">
              <a:spcBef>
                <a:spcPct val="20000"/>
              </a:spcBef>
            </a:pPr>
            <a:r>
              <a:rPr lang="en-US" altLang="en-US" sz="3200">
                <a:latin typeface="Calibri" panose="020F0502020204030204" pitchFamily="34" charset="0"/>
                <a:sym typeface="Symbol" pitchFamily="2" charset="2"/>
              </a:rPr>
              <a:t>x,y</a:t>
            </a:r>
            <a:r>
              <a:rPr lang="en-US" altLang="en-US" sz="3200">
                <a:latin typeface="Algerian" pitchFamily="82" charset="0"/>
              </a:rPr>
              <a:t>R</a:t>
            </a:r>
            <a:r>
              <a:rPr lang="en-US" altLang="en-US" sz="3200">
                <a:latin typeface="Calibri" panose="020F0502020204030204" pitchFamily="34" charset="0"/>
              </a:rPr>
              <a:t>, x</a:t>
            </a:r>
            <a:r>
              <a:rPr lang="en-US" altLang="en-US" sz="3200" i="1">
                <a:latin typeface="Calibri" panose="020F0502020204030204" pitchFamily="34" charset="0"/>
              </a:rPr>
              <a:t>R</a:t>
            </a:r>
            <a:r>
              <a:rPr lang="en-US" altLang="en-US" sz="3200">
                <a:latin typeface="Calibri" panose="020F0502020204030204" pitchFamily="34" charset="0"/>
              </a:rPr>
              <a:t>y</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x</a:t>
            </a:r>
            <a:endParaRPr lang="en-US" altLang="en-US" sz="3200" baseline="30000">
              <a:latin typeface="Calibri" panose="020F0502020204030204" pitchFamily="34" charset="0"/>
              <a:sym typeface="Symbol" pitchFamily="2" charset="2"/>
            </a:endParaRPr>
          </a:p>
        </p:txBody>
      </p:sp>
      <p:sp>
        <p:nvSpPr>
          <p:cNvPr id="6" name="Content Placeholder 2">
            <a:extLst>
              <a:ext uri="{FF2B5EF4-FFF2-40B4-BE49-F238E27FC236}">
                <a16:creationId xmlns:a16="http://schemas.microsoft.com/office/drawing/2014/main" id="{98E07EA2-30E9-6646-91B0-F41FB6FC8F4E}"/>
              </a:ext>
            </a:extLst>
          </p:cNvPr>
          <p:cNvSpPr txBox="1">
            <a:spLocks/>
          </p:cNvSpPr>
          <p:nvPr/>
        </p:nvSpPr>
        <p:spPr bwMode="auto">
          <a:xfrm>
            <a:off x="457200" y="5181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antisymmetric because (1/3,</a:t>
            </a:r>
            <a:r>
              <a:rPr lang="en-US" altLang="en-US" sz="3200">
                <a:latin typeface="Calibri" panose="020F0502020204030204" pitchFamily="34" charset="0"/>
                <a:sym typeface="Symbol" pitchFamily="2" charset="2"/>
              </a:rPr>
              <a:t>8/3)</a:t>
            </a:r>
            <a:r>
              <a:rPr lang="en-US" altLang="en-US" sz="3200">
                <a:latin typeface="Calibri" panose="020F0502020204030204" pitchFamily="34" charset="0"/>
              </a:rPr>
              <a:t>R and (</a:t>
            </a:r>
            <a:r>
              <a:rPr lang="en-US" altLang="en-US" sz="3200">
                <a:latin typeface="Calibri" panose="020F0502020204030204" pitchFamily="34" charset="0"/>
                <a:sym typeface="Symbol" pitchFamily="2" charset="2"/>
              </a:rPr>
              <a:t>8/3,1/3)</a:t>
            </a:r>
            <a:r>
              <a:rPr lang="en-US" altLang="en-US" sz="3200">
                <a:latin typeface="Calibri" panose="020F0502020204030204" pitchFamily="34" charset="0"/>
              </a:rPr>
              <a:t>R but 1/3</a:t>
            </a:r>
            <a:r>
              <a:rPr lang="en-US" altLang="en-US" sz="3200">
                <a:latin typeface="Calibri" panose="020F0502020204030204" pitchFamily="34" charset="0"/>
                <a:sym typeface="Symbol" pitchFamily="2" charset="2"/>
              </a:rPr>
              <a:t>8/3</a:t>
            </a:r>
            <a:r>
              <a:rPr lang="en-US" altLang="en-US" sz="3200"/>
              <a:t> </a:t>
            </a:r>
            <a:endParaRPr lang="en-US" altLang="en-US" sz="32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7B7A2D34-DB75-234B-B1AE-833550732979}"/>
              </a:ext>
            </a:extLst>
          </p:cNvPr>
          <p:cNvSpPr>
            <a:spLocks noGrp="1"/>
          </p:cNvSpPr>
          <p:nvPr>
            <p:ph type="title"/>
          </p:nvPr>
        </p:nvSpPr>
        <p:spPr/>
        <p:txBody>
          <a:bodyPr/>
          <a:lstStyle/>
          <a:p>
            <a:r>
              <a:rPr lang="en-US" altLang="en-US">
                <a:ea typeface="ＭＳ Ｐゴシック" panose="020B0600070205080204" pitchFamily="34" charset="-128"/>
              </a:rPr>
              <a:t>Properties: Transitivity</a:t>
            </a:r>
          </a:p>
        </p:txBody>
      </p:sp>
      <p:sp>
        <p:nvSpPr>
          <p:cNvPr id="28674" name="Content Placeholder 2">
            <a:extLst>
              <a:ext uri="{FF2B5EF4-FFF2-40B4-BE49-F238E27FC236}">
                <a16:creationId xmlns:a16="http://schemas.microsoft.com/office/drawing/2014/main" id="{E92A5E41-9BDB-9742-9B6E-A2DE7A9055CB}"/>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on a set A is called </a:t>
            </a:r>
            <a:r>
              <a:rPr lang="en-US" altLang="en-US" b="1">
                <a:solidFill>
                  <a:srgbClr val="FF0000"/>
                </a:solidFill>
                <a:ea typeface="ＭＳ Ｐゴシック" panose="020B0600070205080204" pitchFamily="34" charset="-128"/>
              </a:rPr>
              <a:t>transitive </a:t>
            </a:r>
          </a:p>
          <a:p>
            <a:pPr lvl="1"/>
            <a:r>
              <a:rPr lang="en-US" altLang="en-US">
                <a:ea typeface="ＭＳ Ｐゴシック" panose="020B0600070205080204" pitchFamily="34" charset="-128"/>
              </a:rPr>
              <a:t>if whenever (a,b)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and (b,c)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t>
            </a:r>
          </a:p>
          <a:p>
            <a:pPr lvl="1"/>
            <a:r>
              <a:rPr lang="en-US" altLang="en-US">
                <a:ea typeface="ＭＳ Ｐゴシック" panose="020B0600070205080204" pitchFamily="34" charset="-128"/>
              </a:rPr>
              <a:t>then (a,c)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for all a,b,c </a:t>
            </a: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A</a:t>
            </a:r>
          </a:p>
          <a:p>
            <a:pPr lvl="1">
              <a:buFont typeface="Arial" panose="020B0604020202020204" pitchFamily="34" charset="0"/>
              <a:buNone/>
            </a:pPr>
            <a:endParaRPr lang="en-US" altLang="en-US">
              <a:ea typeface="ＭＳ Ｐゴシック" panose="020B0600070205080204" pitchFamily="34" charset="-128"/>
            </a:endParaRPr>
          </a:p>
          <a:p>
            <a:pPr algn="ctr">
              <a:buFont typeface="Arial" panose="020B0604020202020204" pitchFamily="34" charset="0"/>
              <a:buNone/>
            </a:pPr>
            <a:r>
              <a:rPr lang="en-US" altLang="en-US">
                <a:ea typeface="ＭＳ Ｐゴシック" panose="020B0600070205080204" pitchFamily="34" charset="-128"/>
                <a:sym typeface="Symbol" pitchFamily="2" charset="2"/>
              </a:rPr>
              <a:t>a,b,c  A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b)(b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 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a:t>
            </a:r>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19226193-2F9C-A542-B107-775CD9FA141A}"/>
              </a:ext>
            </a:extLst>
          </p:cNvPr>
          <p:cNvSpPr>
            <a:spLocks noGrp="1"/>
          </p:cNvSpPr>
          <p:nvPr>
            <p:ph type="title"/>
          </p:nvPr>
        </p:nvSpPr>
        <p:spPr/>
        <p:txBody>
          <a:bodyPr/>
          <a:lstStyle/>
          <a:p>
            <a:r>
              <a:rPr lang="en-US" altLang="en-US">
                <a:ea typeface="ＭＳ Ｐゴシック" panose="020B0600070205080204" pitchFamily="34" charset="-128"/>
              </a:rPr>
              <a:t>Transitivity: Examples (1)</a:t>
            </a:r>
          </a:p>
        </p:txBody>
      </p:sp>
      <p:sp>
        <p:nvSpPr>
          <p:cNvPr id="29698" name="Content Placeholder 2">
            <a:extLst>
              <a:ext uri="{FF2B5EF4-FFF2-40B4-BE49-F238E27FC236}">
                <a16:creationId xmlns:a16="http://schemas.microsoft.com/office/drawing/2014/main" id="{953C5CCE-C0F1-F34F-BDFA-C8CA90F3D12D}"/>
              </a:ext>
            </a:extLst>
          </p:cNvPr>
          <p:cNvSpPr>
            <a:spLocks noGrp="1"/>
          </p:cNvSpPr>
          <p:nvPr>
            <p:ph idx="1"/>
          </p:nvPr>
        </p:nvSpPr>
        <p:spPr>
          <a:xfrm>
            <a:off x="457200" y="1600200"/>
            <a:ext cx="8229600" cy="4572000"/>
          </a:xfrm>
        </p:spPr>
        <p:txBody>
          <a:bodyPr/>
          <a:lstStyle/>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xy}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={(a,b),(b,a),(a,a)</a:t>
            </a:r>
            <a:r>
              <a:rPr lang="en-US" altLang="en-US">
                <a:ea typeface="ＭＳ Ｐゴシック" panose="020B0600070205080204" pitchFamily="34" charset="-128"/>
                <a:sym typeface="Symbol" pitchFamily="2" charset="2"/>
              </a:rPr>
              <a:t>} transitive?</a:t>
            </a:r>
          </a:p>
          <a:p>
            <a:pPr>
              <a:buFont typeface="Arial" panose="020B0604020202020204" pitchFamily="34" charset="0"/>
              <a:buNone/>
            </a:pP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12082E18-D7DD-8A41-9E7B-77FE6A6BA940}"/>
              </a:ext>
            </a:extLst>
          </p:cNvPr>
          <p:cNvSpPr txBox="1">
            <a:spLocks/>
          </p:cNvSpPr>
          <p:nvPr/>
        </p:nvSpPr>
        <p:spPr bwMode="auto">
          <a:xfrm>
            <a:off x="457200" y="2286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Yes, it is transitive because x</a:t>
            </a:r>
            <a:r>
              <a:rPr lang="en-US" altLang="en-US" sz="3200" i="1">
                <a:latin typeface="Calibri" panose="020F0502020204030204" pitchFamily="34" charset="0"/>
              </a:rPr>
              <a:t>R</a:t>
            </a:r>
            <a:r>
              <a:rPr lang="en-US" altLang="en-US" sz="3200">
                <a:latin typeface="Calibri" panose="020F0502020204030204" pitchFamily="34" charset="0"/>
              </a:rPr>
              <a:t>y and y</a:t>
            </a:r>
            <a:r>
              <a:rPr lang="en-US" altLang="en-US" sz="3200" i="1">
                <a:latin typeface="Calibri" panose="020F0502020204030204" pitchFamily="34" charset="0"/>
              </a:rPr>
              <a:t>R</a:t>
            </a:r>
            <a:r>
              <a:rPr lang="en-US" altLang="en-US" sz="3200">
                <a:latin typeface="Calibri" panose="020F0502020204030204" pitchFamily="34" charset="0"/>
              </a:rPr>
              <a:t>z </a:t>
            </a:r>
            <a:r>
              <a:rPr lang="en-US" altLang="en-US" sz="3200">
                <a:latin typeface="Calibri" panose="020F0502020204030204" pitchFamily="34" charset="0"/>
                <a:sym typeface="Symbol" pitchFamily="2" charset="2"/>
              </a:rPr>
              <a:t> xy and yz  xz  x</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z </a:t>
            </a:r>
            <a:endParaRPr lang="en-US" altLang="en-US" sz="3200">
              <a:latin typeface="Calibri" panose="020F0502020204030204" pitchFamily="34" charset="0"/>
            </a:endParaRPr>
          </a:p>
        </p:txBody>
      </p:sp>
      <p:sp>
        <p:nvSpPr>
          <p:cNvPr id="5" name="Content Placeholder 2">
            <a:extLst>
              <a:ext uri="{FF2B5EF4-FFF2-40B4-BE49-F238E27FC236}">
                <a16:creationId xmlns:a16="http://schemas.microsoft.com/office/drawing/2014/main" id="{7CE43C2D-3F09-A840-82AD-2D44EFB33F11}"/>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No, it is not transitive because b</a:t>
            </a:r>
            <a:r>
              <a:rPr lang="en-US" altLang="en-US" sz="3200" i="1">
                <a:latin typeface="Calibri" panose="020F0502020204030204" pitchFamily="34" charset="0"/>
              </a:rPr>
              <a:t>R</a:t>
            </a:r>
            <a:r>
              <a:rPr lang="en-US" altLang="en-US" sz="3200">
                <a:latin typeface="Calibri" panose="020F0502020204030204" pitchFamily="34" charset="0"/>
              </a:rPr>
              <a:t>a and a</a:t>
            </a:r>
            <a:r>
              <a:rPr lang="en-US" altLang="en-US" sz="3200" i="1">
                <a:latin typeface="Calibri" panose="020F0502020204030204" pitchFamily="34" charset="0"/>
              </a:rPr>
              <a:t>R</a:t>
            </a:r>
            <a:r>
              <a:rPr lang="en-US" altLang="en-US" sz="3200">
                <a:latin typeface="Calibri" panose="020F0502020204030204" pitchFamily="34" charset="0"/>
              </a:rPr>
              <a:t>b but b</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b </a:t>
            </a:r>
            <a:endParaRPr lang="en-US" altLang="en-US" sz="3200">
              <a:latin typeface="Calibri" panose="020F0502020204030204" pitchFamily="34" charset="0"/>
            </a:endParaRPr>
          </a:p>
        </p:txBody>
      </p:sp>
      <p:cxnSp>
        <p:nvCxnSpPr>
          <p:cNvPr id="7" name="Straight Connector 6">
            <a:extLst>
              <a:ext uri="{FF2B5EF4-FFF2-40B4-BE49-F238E27FC236}">
                <a16:creationId xmlns:a16="http://schemas.microsoft.com/office/drawing/2014/main" id="{27540ECF-0D4B-2E40-A2FF-497F62C949B4}"/>
              </a:ext>
            </a:extLst>
          </p:cNvPr>
          <p:cNvCxnSpPr/>
          <p:nvPr/>
        </p:nvCxnSpPr>
        <p:spPr>
          <a:xfrm rot="5400000">
            <a:off x="1638300" y="5372100"/>
            <a:ext cx="533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7348E0E1-DC33-B740-9390-CF96E9AE1C18}"/>
              </a:ext>
            </a:extLst>
          </p:cNvPr>
          <p:cNvSpPr>
            <a:spLocks noGrp="1"/>
          </p:cNvSpPr>
          <p:nvPr>
            <p:ph type="title"/>
          </p:nvPr>
        </p:nvSpPr>
        <p:spPr/>
        <p:txBody>
          <a:bodyPr/>
          <a:lstStyle/>
          <a:p>
            <a:r>
              <a:rPr lang="en-US" altLang="en-US">
                <a:ea typeface="ＭＳ Ｐゴシック" panose="020B0600070205080204" pitchFamily="34" charset="-128"/>
              </a:rPr>
              <a:t>Transitivity: Examples (2)</a:t>
            </a:r>
          </a:p>
        </p:txBody>
      </p:sp>
      <p:sp>
        <p:nvSpPr>
          <p:cNvPr id="30722" name="Content Placeholder 2">
            <a:extLst>
              <a:ext uri="{FF2B5EF4-FFF2-40B4-BE49-F238E27FC236}">
                <a16:creationId xmlns:a16="http://schemas.microsoft.com/office/drawing/2014/main" id="{E5CBE919-99EF-014F-844B-910E05CA4FCB}"/>
              </a:ext>
            </a:extLst>
          </p:cNvPr>
          <p:cNvSpPr>
            <a:spLocks noGrp="1"/>
          </p:cNvSpPr>
          <p:nvPr>
            <p:ph idx="1"/>
          </p:nvPr>
        </p:nvSpPr>
        <p:spPr/>
        <p:txBody>
          <a:bodyPr/>
          <a:lstStyle/>
          <a:p>
            <a:r>
              <a:rPr lang="en-US" altLang="en-US">
                <a:ea typeface="ＭＳ Ｐゴシック" panose="020B0600070205080204" pitchFamily="34" charset="-128"/>
              </a:rPr>
              <a:t>Is the relation {(a,b) | a is an ancestor of b}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 transitive?</a:t>
            </a: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A9F56B73-B33D-1145-868D-A008728CDF7B}"/>
              </a:ext>
            </a:extLst>
          </p:cNvPr>
          <p:cNvSpPr txBox="1">
            <a:spLocks/>
          </p:cNvSpPr>
          <p:nvPr/>
        </p:nvSpPr>
        <p:spPr bwMode="auto">
          <a:xfrm>
            <a:off x="457200" y="2590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3200">
                <a:latin typeface="Calibri" panose="020F0502020204030204" pitchFamily="34" charset="0"/>
              </a:rPr>
              <a:t>	</a:t>
            </a:r>
            <a:r>
              <a:rPr lang="en-US" altLang="en-US">
                <a:latin typeface="Calibri" panose="020F0502020204030204" pitchFamily="34" charset="0"/>
              </a:rPr>
              <a:t>Yes, it is transitive because a</a:t>
            </a:r>
            <a:r>
              <a:rPr lang="en-US" altLang="en-US" i="1">
                <a:latin typeface="Calibri" panose="020F0502020204030204" pitchFamily="34" charset="0"/>
              </a:rPr>
              <a:t>R</a:t>
            </a:r>
            <a:r>
              <a:rPr lang="en-US" altLang="en-US">
                <a:latin typeface="Calibri" panose="020F0502020204030204" pitchFamily="34" charset="0"/>
              </a:rPr>
              <a:t>b and b</a:t>
            </a:r>
            <a:r>
              <a:rPr lang="en-US" altLang="en-US" i="1">
                <a:latin typeface="Calibri" panose="020F0502020204030204" pitchFamily="34" charset="0"/>
              </a:rPr>
              <a:t>R</a:t>
            </a:r>
            <a:r>
              <a:rPr lang="en-US" altLang="en-US">
                <a:latin typeface="Calibri" panose="020F0502020204030204" pitchFamily="34" charset="0"/>
              </a:rPr>
              <a:t>c </a:t>
            </a:r>
            <a:r>
              <a:rPr lang="en-US" altLang="en-US">
                <a:latin typeface="Calibri" panose="020F0502020204030204" pitchFamily="34" charset="0"/>
                <a:sym typeface="Symbol" pitchFamily="2" charset="2"/>
              </a:rPr>
              <a:t> a is an ancestor of b and b is an ancestor of c  a is an ancestor of c  a</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c </a:t>
            </a:r>
            <a:endParaRPr lang="en-US" altLang="en-US">
              <a:latin typeface="Calibri" panose="020F0502020204030204" pitchFamily="34" charset="0"/>
            </a:endParaRPr>
          </a:p>
        </p:txBody>
      </p:sp>
      <p:sp>
        <p:nvSpPr>
          <p:cNvPr id="5" name="Content Placeholder 2">
            <a:extLst>
              <a:ext uri="{FF2B5EF4-FFF2-40B4-BE49-F238E27FC236}">
                <a16:creationId xmlns:a16="http://schemas.microsoft.com/office/drawing/2014/main" id="{738F45B6-3E8D-1A4A-8427-D632E7D1EF04}"/>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a:t>
            </a:r>
            <a:r>
              <a:rPr lang="en-US" altLang="en-US">
                <a:latin typeface="Calibri" panose="020F0502020204030204" pitchFamily="34" charset="0"/>
              </a:rPr>
              <a:t>No, it is not transitive because 2</a:t>
            </a:r>
            <a:r>
              <a:rPr lang="en-US" altLang="en-US" i="1">
                <a:latin typeface="Calibri" panose="020F0502020204030204" pitchFamily="34" charset="0"/>
              </a:rPr>
              <a:t>R</a:t>
            </a:r>
            <a:r>
              <a:rPr lang="en-US" altLang="en-US">
                <a:latin typeface="Calibri" panose="020F0502020204030204" pitchFamily="34" charset="0"/>
              </a:rPr>
              <a:t>4 and 4</a:t>
            </a:r>
            <a:r>
              <a:rPr lang="en-US" altLang="en-US" i="1">
                <a:latin typeface="Calibri" panose="020F0502020204030204" pitchFamily="34" charset="0"/>
              </a:rPr>
              <a:t>R</a:t>
            </a:r>
            <a:r>
              <a:rPr lang="en-US" altLang="en-US">
                <a:latin typeface="Calibri" panose="020F0502020204030204" pitchFamily="34" charset="0"/>
              </a:rPr>
              <a:t>10 but 2</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10 </a:t>
            </a:r>
            <a:endParaRPr lang="en-US" altLang="en-US">
              <a:latin typeface="Calibri" panose="020F0502020204030204" pitchFamily="34" charset="0"/>
            </a:endParaRPr>
          </a:p>
        </p:txBody>
      </p:sp>
      <p:cxnSp>
        <p:nvCxnSpPr>
          <p:cNvPr id="6" name="Straight Connector 5">
            <a:extLst>
              <a:ext uri="{FF2B5EF4-FFF2-40B4-BE49-F238E27FC236}">
                <a16:creationId xmlns:a16="http://schemas.microsoft.com/office/drawing/2014/main" id="{86B29630-123C-234C-AA3E-F780E0A68CC0}"/>
              </a:ext>
            </a:extLst>
          </p:cNvPr>
          <p:cNvCxnSpPr/>
          <p:nvPr/>
        </p:nvCxnSpPr>
        <p:spPr>
          <a:xfrm rot="5400000">
            <a:off x="6972300" y="4914900"/>
            <a:ext cx="3810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06C96B2B-850B-8D4B-8C7C-4842B3F135B6}"/>
              </a:ext>
            </a:extLst>
          </p:cNvPr>
          <p:cNvSpPr>
            <a:spLocks noGrp="1"/>
          </p:cNvSpPr>
          <p:nvPr>
            <p:ph type="title"/>
          </p:nvPr>
        </p:nvSpPr>
        <p:spPr/>
        <p:txBody>
          <a:bodyPr/>
          <a:lstStyle/>
          <a:p>
            <a:r>
              <a:rPr lang="en-US" altLang="en-US">
                <a:ea typeface="ＭＳ Ｐゴシック" panose="020B0600070205080204" pitchFamily="34" charset="-128"/>
              </a:rPr>
              <a:t>More Properties</a:t>
            </a:r>
          </a:p>
        </p:txBody>
      </p:sp>
      <p:sp>
        <p:nvSpPr>
          <p:cNvPr id="31746" name="Content Placeholder 2">
            <a:extLst>
              <a:ext uri="{FF2B5EF4-FFF2-40B4-BE49-F238E27FC236}">
                <a16:creationId xmlns:a16="http://schemas.microsoft.com/office/drawing/2014/main" id="{9305F627-B980-FF49-8962-0A209BCF909D}"/>
              </a:ext>
            </a:extLst>
          </p:cNvPr>
          <p:cNvSpPr>
            <a:spLocks noGrp="1"/>
          </p:cNvSpPr>
          <p:nvPr>
            <p:ph idx="1"/>
          </p:nvPr>
        </p:nvSpPr>
        <p:spPr/>
        <p:txBody>
          <a:bodyPr/>
          <a:lstStyle/>
          <a:p>
            <a:r>
              <a:rPr lang="en-US" altLang="en-US" sz="2800" b="1">
                <a:ea typeface="ＭＳ Ｐゴシック" panose="020B0600070205080204" pitchFamily="34" charset="-128"/>
              </a:rPr>
              <a:t>Definitions</a:t>
            </a: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irreflexive </a:t>
            </a:r>
            <a:r>
              <a:rPr lang="en-US" altLang="en-US" sz="2400">
                <a:ea typeface="ＭＳ Ｐゴシック" panose="020B0600070205080204" pitchFamily="34" charset="-128"/>
              </a:rPr>
              <a:t>iff </a:t>
            </a:r>
            <a:r>
              <a:rPr lang="en-US" altLang="en-US" sz="2400">
                <a:ea typeface="ＭＳ Ｐゴシック" panose="020B0600070205080204" pitchFamily="34" charset="-128"/>
                <a:sym typeface="Symbol" pitchFamily="2" charset="2"/>
              </a:rPr>
              <a:t>aA (a,a)</a:t>
            </a:r>
            <a:r>
              <a:rPr lang="en-US" altLang="en-US" sz="2400" i="1">
                <a:ea typeface="ＭＳ Ｐゴシック" panose="020B0600070205080204" pitchFamily="34" charset="-128"/>
                <a:sym typeface="Symbol" pitchFamily="2" charset="2"/>
              </a:rPr>
              <a:t>R</a:t>
            </a:r>
            <a:endParaRPr lang="en-US" altLang="en-US" sz="2400">
              <a:ea typeface="ＭＳ Ｐゴシック" panose="020B0600070205080204" pitchFamily="34" charset="-128"/>
            </a:endParaRP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asymmetric </a:t>
            </a:r>
            <a:r>
              <a:rPr lang="en-US" altLang="en-US" sz="2400">
                <a:ea typeface="ＭＳ Ｐゴシック" panose="020B0600070205080204" pitchFamily="34" charset="-128"/>
              </a:rPr>
              <a:t>iff</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a,bA ( </a:t>
            </a:r>
            <a:r>
              <a:rPr lang="en-US" altLang="en-US" sz="2400">
                <a:ea typeface="ＭＳ Ｐゴシック" panose="020B0600070205080204" pitchFamily="34" charset="-128"/>
              </a:rPr>
              <a:t>(a,b)</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 (b,a) 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endParaRPr lang="en-US" altLang="en-US" sz="2400">
              <a:ea typeface="ＭＳ Ｐゴシック" panose="020B0600070205080204" pitchFamily="34" charset="-128"/>
            </a:endParaRPr>
          </a:p>
          <a:p>
            <a:r>
              <a:rPr lang="en-US" altLang="en-US" sz="2800" b="1">
                <a:ea typeface="ＭＳ Ｐゴシック" panose="020B0600070205080204" pitchFamily="34" charset="-128"/>
              </a:rPr>
              <a:t>Lemma</a:t>
            </a:r>
            <a:r>
              <a:rPr lang="en-US" altLang="en-US" sz="2800">
                <a:ea typeface="ＭＳ Ｐゴシック" panose="020B0600070205080204" pitchFamily="34" charset="-128"/>
              </a:rPr>
              <a:t>:  A relation R on a set A is </a:t>
            </a:r>
            <a:r>
              <a:rPr lang="en-US" altLang="en-US" sz="2800" b="1">
                <a:solidFill>
                  <a:srgbClr val="FF0000"/>
                </a:solidFill>
                <a:ea typeface="ＭＳ Ｐゴシック" panose="020B0600070205080204" pitchFamily="34" charset="-128"/>
              </a:rPr>
              <a:t>asymmetric </a:t>
            </a:r>
            <a:r>
              <a:rPr lang="en-US" altLang="en-US" sz="2800">
                <a:ea typeface="ＭＳ Ｐゴシック" panose="020B0600070205080204" pitchFamily="34" charset="-128"/>
              </a:rPr>
              <a:t>iff</a:t>
            </a:r>
          </a:p>
          <a:p>
            <a:pPr lvl="1"/>
            <a:r>
              <a:rPr lang="en-US" altLang="en-US" sz="2400">
                <a:ea typeface="ＭＳ Ｐゴシック" panose="020B0600070205080204" pitchFamily="34" charset="-128"/>
              </a:rPr>
              <a:t>R is irreflexive and</a:t>
            </a:r>
          </a:p>
          <a:p>
            <a:pPr lvl="1"/>
            <a:r>
              <a:rPr lang="en-US" altLang="en-US" sz="2400">
                <a:ea typeface="ＭＳ Ｐゴシック" panose="020B0600070205080204" pitchFamily="34" charset="-128"/>
              </a:rPr>
              <a:t>R is antisymmetric</a:t>
            </a:r>
          </a:p>
          <a:p>
            <a:r>
              <a:rPr lang="en-US" altLang="en-US" sz="2800" b="1">
                <a:ea typeface="ＭＳ Ｐゴシック" panose="020B0600070205080204" pitchFamily="34" charset="-128"/>
                <a:sym typeface="Symbol" pitchFamily="2" charset="2"/>
              </a:rPr>
              <a:t>Alert</a:t>
            </a:r>
          </a:p>
          <a:p>
            <a:pPr lvl="1">
              <a:buFont typeface="Arial" panose="020B0604020202020204" pitchFamily="34" charset="0"/>
              <a:buNone/>
            </a:pPr>
            <a:r>
              <a:rPr lang="en-US" altLang="en-US" sz="2400">
                <a:ea typeface="ＭＳ Ｐゴシック" panose="020B0600070205080204" pitchFamily="34" charset="-128"/>
                <a:sym typeface="Symbol" pitchFamily="2" charset="2"/>
              </a:rPr>
              <a:t>A relation that is not symmetric is not necessarily asymmetric</a:t>
            </a:r>
            <a:endParaRPr lang="en-US" altLang="en-US" sz="2400">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A059DEC-D3FE-C949-A55F-A4FA4156819B}"/>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2770" name="Content Placeholder 2">
            <a:extLst>
              <a:ext uri="{FF2B5EF4-FFF2-40B4-BE49-F238E27FC236}">
                <a16:creationId xmlns:a16="http://schemas.microsoft.com/office/drawing/2014/main" id="{7F042721-9B17-B549-80D8-7E7259F3A195}"/>
              </a:ext>
            </a:extLst>
          </p:cNvPr>
          <p:cNvSpPr>
            <a:spLocks noGrp="1"/>
          </p:cNvSpPr>
          <p:nvPr>
            <p:ph idx="1"/>
          </p:nvPr>
        </p:nvSpPr>
        <p:spPr>
          <a:xfrm>
            <a:off x="457200" y="1600200"/>
            <a:ext cx="8458200" cy="4525963"/>
          </a:xfrm>
        </p:spPr>
        <p:txBody>
          <a:bodyPr/>
          <a:lstStyle/>
          <a:p>
            <a:r>
              <a:rPr lang="en-US" altLang="en-US" sz="2400">
                <a:solidFill>
                  <a:srgbClr val="D9D9D9"/>
                </a:solidFill>
                <a:ea typeface="ＭＳ Ｐゴシック" panose="020B0600070205080204" pitchFamily="34" charset="-128"/>
              </a:rPr>
              <a:t>Relation: </a:t>
            </a:r>
          </a:p>
          <a:p>
            <a:pPr lvl="1"/>
            <a:r>
              <a:rPr lang="en-US" altLang="en-US" sz="2000">
                <a:solidFill>
                  <a:srgbClr val="D9D9D9"/>
                </a:solidFill>
                <a:ea typeface="ＭＳ Ｐゴシック" panose="020B0600070205080204" pitchFamily="34" charset="-128"/>
              </a:rPr>
              <a:t>Definition, representation, relation on a set</a:t>
            </a:r>
            <a:endParaRPr lang="en-US" altLang="en-US" sz="1800">
              <a:solidFill>
                <a:srgbClr val="D9D9D9"/>
              </a:solidFill>
              <a:ea typeface="ＭＳ Ｐゴシック" panose="020B0600070205080204" pitchFamily="34" charset="-128"/>
            </a:endParaRPr>
          </a:p>
          <a:p>
            <a:r>
              <a:rPr lang="en-US" altLang="en-US" sz="2400">
                <a:solidFill>
                  <a:srgbClr val="D9D9D9"/>
                </a:solidFill>
                <a:ea typeface="ＭＳ Ｐゴシック" panose="020B0600070205080204" pitchFamily="34" charset="-128"/>
              </a:rPr>
              <a:t>Properties</a:t>
            </a:r>
          </a:p>
          <a:p>
            <a:pPr lvl="1"/>
            <a:r>
              <a:rPr lang="en-US" altLang="en-US" sz="2000">
                <a:solidFill>
                  <a:srgbClr val="D9D9D9"/>
                </a:solidFill>
                <a:ea typeface="ＭＳ Ｐゴシック" panose="020B0600070205080204" pitchFamily="34" charset="-128"/>
              </a:rPr>
              <a:t>Reflexivity, symmetry, antisymmetric, irreflexive, asymmetric</a:t>
            </a:r>
          </a:p>
          <a:p>
            <a:r>
              <a:rPr lang="en-US" altLang="en-US" sz="2400" b="1">
                <a:solidFill>
                  <a:srgbClr val="C00000"/>
                </a:solidFill>
                <a:ea typeface="ＭＳ Ｐゴシック" panose="020B0600070205080204" pitchFamily="34" charset="-128"/>
              </a:rPr>
              <a:t>Combining relations</a:t>
            </a:r>
          </a:p>
          <a:p>
            <a:pPr lvl="1"/>
            <a:r>
              <a:rPr lang="en-US" altLang="en-US" sz="2000" b="1">
                <a:solidFill>
                  <a:srgbClr val="C00000"/>
                </a:solidFill>
                <a:ea typeface="ＭＳ Ｐゴシック" panose="020B0600070205080204" pitchFamily="34" charset="-128"/>
                <a:sym typeface="Symbol" pitchFamily="2" charset="2"/>
              </a:rPr>
              <a:t>, , \, c</a:t>
            </a:r>
            <a:r>
              <a:rPr lang="en-US" altLang="en-US" sz="2000" b="1">
                <a:solidFill>
                  <a:srgbClr val="C00000"/>
                </a:solidFill>
                <a:ea typeface="ＭＳ Ｐゴシック" panose="020B0600070205080204" pitchFamily="34" charset="-128"/>
              </a:rPr>
              <a:t>omposite of relations</a:t>
            </a:r>
          </a:p>
          <a:p>
            <a:r>
              <a:rPr lang="en-US" altLang="en-US" sz="2400">
                <a:solidFill>
                  <a:srgbClr val="D9D9D9"/>
                </a:solidFill>
                <a:ea typeface="ＭＳ Ｐゴシック" panose="020B0600070205080204" pitchFamily="34" charset="-128"/>
              </a:rPr>
              <a:t>Representing relations</a:t>
            </a:r>
          </a:p>
          <a:p>
            <a:pPr lvl="1"/>
            <a:r>
              <a:rPr lang="en-US" altLang="en-US" sz="2000">
                <a:solidFill>
                  <a:srgbClr val="D9D9D9"/>
                </a:solidFill>
                <a:ea typeface="ＭＳ Ｐゴシック" panose="020B0600070205080204" pitchFamily="34" charset="-128"/>
              </a:rPr>
              <a:t>0-1 matrices, directed graphs</a:t>
            </a:r>
          </a:p>
          <a:p>
            <a:r>
              <a:rPr lang="en-US" altLang="en-US" sz="2400">
                <a:solidFill>
                  <a:srgbClr val="D9D9D9"/>
                </a:solidFill>
                <a:ea typeface="ＭＳ Ｐゴシック" panose="020B0600070205080204" pitchFamily="34" charset="-128"/>
              </a:rPr>
              <a:t>Closure of relations</a:t>
            </a:r>
          </a:p>
          <a:p>
            <a:pPr lvl="1"/>
            <a:r>
              <a:rPr lang="en-US" altLang="en-US" sz="2000">
                <a:solidFill>
                  <a:srgbClr val="D9D9D9"/>
                </a:solidFill>
                <a:ea typeface="ＭＳ Ｐゴシック" panose="020B0600070205080204" pitchFamily="34" charset="-128"/>
              </a:rPr>
              <a:t>Reflexive closure, diagonal relation, Warshall</a:t>
            </a:r>
            <a:r>
              <a:rPr lang="ja-JP" altLang="en-US" sz="2000">
                <a:solidFill>
                  <a:srgbClr val="D9D9D9"/>
                </a:solidFill>
                <a:ea typeface="ＭＳ Ｐゴシック" panose="020B0600070205080204" pitchFamily="34" charset="-128"/>
              </a:rPr>
              <a:t>’</a:t>
            </a:r>
            <a:r>
              <a:rPr lang="en-US" altLang="ja-JP" sz="2000">
                <a:solidFill>
                  <a:srgbClr val="D9D9D9"/>
                </a:solidFill>
                <a:ea typeface="ＭＳ Ｐゴシック" panose="020B0600070205080204" pitchFamily="34" charset="-128"/>
              </a:rPr>
              <a:t>s Algorithm,</a:t>
            </a:r>
          </a:p>
          <a:p>
            <a:r>
              <a:rPr lang="en-US" altLang="en-US" sz="2400">
                <a:solidFill>
                  <a:srgbClr val="D9D9D9"/>
                </a:solidFill>
                <a:ea typeface="ＭＳ Ｐゴシック" panose="020B0600070205080204" pitchFamily="34" charset="-128"/>
              </a:rPr>
              <a:t>Equivalence relations:</a:t>
            </a:r>
          </a:p>
          <a:p>
            <a:pPr lvl="1"/>
            <a:r>
              <a:rPr lang="en-US" altLang="en-US" sz="2000">
                <a:solidFill>
                  <a:srgbClr val="D9D9D9"/>
                </a:solidFill>
                <a:ea typeface="ＭＳ Ｐゴシック" panose="020B0600070205080204" pitchFamily="34" charset="-128"/>
              </a:rPr>
              <a:t>Equivalence class, partitions,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148BAF5F-11CA-5644-9E0F-AD377F8D0E0B}"/>
              </a:ext>
            </a:extLst>
          </p:cNvPr>
          <p:cNvSpPr>
            <a:spLocks noGrp="1"/>
          </p:cNvSpPr>
          <p:nvPr>
            <p:ph type="title"/>
          </p:nvPr>
        </p:nvSpPr>
        <p:spPr/>
        <p:txBody>
          <a:bodyPr/>
          <a:lstStyle/>
          <a:p>
            <a:r>
              <a:rPr lang="en-US" altLang="en-US">
                <a:ea typeface="ＭＳ Ｐゴシック" panose="020B0600070205080204" pitchFamily="34" charset="-128"/>
              </a:rPr>
              <a:t>Combining Relations</a:t>
            </a:r>
          </a:p>
        </p:txBody>
      </p:sp>
      <p:sp>
        <p:nvSpPr>
          <p:cNvPr id="33794" name="Content Placeholder 2">
            <a:extLst>
              <a:ext uri="{FF2B5EF4-FFF2-40B4-BE49-F238E27FC236}">
                <a16:creationId xmlns:a16="http://schemas.microsoft.com/office/drawing/2014/main" id="{E0539786-7301-AD41-81B0-1FE647E8965F}"/>
              </a:ext>
            </a:extLst>
          </p:cNvPr>
          <p:cNvSpPr>
            <a:spLocks noGrp="1"/>
          </p:cNvSpPr>
          <p:nvPr>
            <p:ph idx="1"/>
          </p:nvPr>
        </p:nvSpPr>
        <p:spPr/>
        <p:txBody>
          <a:bodyPr/>
          <a:lstStyle/>
          <a:p>
            <a:r>
              <a:rPr lang="en-US" altLang="en-US" sz="2400">
                <a:ea typeface="ＭＳ Ｐゴシック" panose="020B0600070205080204" pitchFamily="34" charset="-128"/>
              </a:rPr>
              <a:t>Relations are simply… sets (of ordered pairs);  subsets of the Cartesian product of two sets</a:t>
            </a:r>
          </a:p>
          <a:p>
            <a:r>
              <a:rPr lang="en-US" altLang="en-US" sz="2400">
                <a:ea typeface="ＭＳ Ｐゴシック" panose="020B0600070205080204" pitchFamily="34" charset="-128"/>
              </a:rPr>
              <a:t>Therefore, in order to </a:t>
            </a:r>
            <a:r>
              <a:rPr lang="en-US" altLang="en-US" sz="2400" u="sng">
                <a:ea typeface="ＭＳ Ｐゴシック" panose="020B0600070205080204" pitchFamily="34" charset="-128"/>
              </a:rPr>
              <a:t>combine</a:t>
            </a:r>
            <a:r>
              <a:rPr lang="en-US" altLang="en-US" sz="2400">
                <a:ea typeface="ＭＳ Ｐゴシック" panose="020B0600070205080204" pitchFamily="34" charset="-128"/>
              </a:rPr>
              <a:t> relations to create new relations, it makes sense to use the usual set operations</a:t>
            </a:r>
          </a:p>
          <a:p>
            <a:pPr lvl="1"/>
            <a:r>
              <a:rPr lang="en-US" altLang="en-US" sz="2000">
                <a:ea typeface="ＭＳ Ｐゴシック" panose="020B0600070205080204" pitchFamily="34" charset="-128"/>
              </a:rPr>
              <a:t>Intersection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Union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Set difference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t>
            </a:r>
          </a:p>
          <a:p>
            <a:r>
              <a:rPr lang="en-US" altLang="en-US" sz="2400">
                <a:ea typeface="ＭＳ Ｐゴシック" panose="020B0600070205080204" pitchFamily="34" charset="-128"/>
              </a:rPr>
              <a:t>Sometimes, combining relations endows them with the properties previously discussed.  For example, two relations may be not transitive, but their union may be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A79D362F-FB27-714F-A954-0E9408E3D7C4}"/>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34818" name="Content Placeholder 2">
            <a:extLst>
              <a:ext uri="{FF2B5EF4-FFF2-40B4-BE49-F238E27FC236}">
                <a16:creationId xmlns:a16="http://schemas.microsoft.com/office/drawing/2014/main" id="{B7983B46-BA8D-AE43-AD61-51706833E269}"/>
              </a:ext>
            </a:extLst>
          </p:cNvPr>
          <p:cNvSpPr>
            <a:spLocks noGrp="1"/>
          </p:cNvSpPr>
          <p:nvPr>
            <p:ph idx="1"/>
          </p:nvPr>
        </p:nvSpPr>
        <p:spPr>
          <a:xfrm>
            <a:off x="457200" y="1600200"/>
            <a:ext cx="8229600" cy="4419600"/>
          </a:xfrm>
        </p:spPr>
        <p:txBody>
          <a:bodyPr/>
          <a:lstStyle/>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A={1,2,3,4}</a:t>
            </a:r>
          </a:p>
          <a:p>
            <a:pPr lvl="1"/>
            <a:r>
              <a:rPr lang="en-US" altLang="en-US" sz="2400">
                <a:ea typeface="ＭＳ Ｐゴシック" panose="020B0600070205080204" pitchFamily="34" charset="-128"/>
              </a:rPr>
              <a:t>B={1,2,3,4}</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={(1,2),(1,3),(1,4),(2,2),(3,4),(4,1),(4,2)}</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={(1,1),(1,2),(1,3),(2,3)}</a:t>
            </a:r>
          </a:p>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R</a:t>
            </a:r>
            <a:r>
              <a:rPr lang="en-US" altLang="en-US" sz="2400" baseline="-25000">
                <a:ea typeface="ＭＳ Ｐゴシック" panose="020B0600070205080204" pitchFamily="34" charset="-128"/>
                <a:sym typeface="Symbol" pitchFamily="2" charset="2"/>
              </a:rPr>
              <a:t>2</a:t>
            </a:r>
            <a:r>
              <a:rPr lang="en-US" altLang="en-US" sz="2400">
                <a:ea typeface="ＭＳ Ｐゴシック" panose="020B0600070205080204" pitchFamily="34" charset="-128"/>
              </a:rPr>
              <a:t>=</a:t>
            </a:r>
            <a:endParaRPr lang="en-US" altLang="en-US" sz="2400" baseline="-25000">
              <a:ea typeface="ＭＳ Ｐゴシック" panose="020B0600070205080204" pitchFamily="34" charset="-128"/>
              <a:sym typeface="Symbol" pitchFamily="2" charset="2"/>
            </a:endParaRP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a:t>
            </a:r>
            <a:endParaRPr lang="en-US" altLang="en-US">
              <a:ea typeface="ＭＳ Ｐゴシック" panose="020B0600070205080204" pitchFamily="34" charset="-128"/>
            </a:endParaRPr>
          </a:p>
          <a:p>
            <a:pPr lvl="1">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6A6BB33-DCF8-3742-BE5B-5F73350BBA7B}"/>
              </a:ext>
            </a:extLst>
          </p:cNvPr>
          <p:cNvSpPr>
            <a:spLocks noGrp="1"/>
          </p:cNvSpPr>
          <p:nvPr>
            <p:ph type="title"/>
          </p:nvPr>
        </p:nvSpPr>
        <p:spPr/>
        <p:txBody>
          <a:bodyPr/>
          <a:lstStyle/>
          <a:p>
            <a:r>
              <a:rPr lang="en-US" altLang="en-US">
                <a:ea typeface="ＭＳ Ｐゴシック" panose="020B0600070205080204" pitchFamily="34" charset="-128"/>
              </a:rPr>
              <a:t>Composite of Relations</a:t>
            </a:r>
          </a:p>
        </p:txBody>
      </p:sp>
      <p:sp>
        <p:nvSpPr>
          <p:cNvPr id="35842" name="Content Placeholder 2">
            <a:extLst>
              <a:ext uri="{FF2B5EF4-FFF2-40B4-BE49-F238E27FC236}">
                <a16:creationId xmlns:a16="http://schemas.microsoft.com/office/drawing/2014/main" id="{6870E67F-182B-0848-BA41-3E8A61626E10}"/>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rPr>
              <a:t> be a relation from the set A to B and </a:t>
            </a:r>
            <a:r>
              <a:rPr lang="en-US" altLang="en-US" i="1">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 be a relation from B to C, i.e.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sym typeface="Symbol" pitchFamily="2" charset="2"/>
              </a:rPr>
              <a:t>  AB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BC</a:t>
            </a:r>
          </a:p>
          <a:p>
            <a:pPr>
              <a:buFont typeface="Arial" panose="020B0604020202020204" pitchFamily="34" charset="0"/>
              <a:buNone/>
            </a:pPr>
            <a:r>
              <a:rPr lang="en-US" altLang="en-US">
                <a:ea typeface="ＭＳ Ｐゴシック" panose="020B0600070205080204" pitchFamily="34" charset="-128"/>
                <a:sym typeface="Symbol" pitchFamily="2" charset="2"/>
              </a:rPr>
              <a:t>	the </a:t>
            </a:r>
            <a:r>
              <a:rPr lang="en-US" altLang="en-US" u="sng">
                <a:ea typeface="ＭＳ Ｐゴシック" panose="020B0600070205080204" pitchFamily="34" charset="-128"/>
                <a:sym typeface="Symbol" pitchFamily="2" charset="2"/>
              </a:rPr>
              <a:t>composite of</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is the relation consisting of ordered pairs (a,c) where aA, cC and for which there exists an element bB such that (a,b)</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(b,c)</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We denote the composite of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by</a:t>
            </a:r>
          </a:p>
          <a:p>
            <a:pPr algn="ctr">
              <a:buFont typeface="Arial" panose="020B0604020202020204" pitchFamily="34" charset="0"/>
              <a:buNone/>
            </a:pPr>
            <a:r>
              <a:rPr lang="en-US" altLang="en-US" i="1">
                <a:ea typeface="ＭＳ Ｐゴシック" panose="020B0600070205080204" pitchFamily="34" charset="-128"/>
              </a:rPr>
              <a:t>R</a:t>
            </a:r>
            <a:r>
              <a:rPr lang="en-US" altLang="en-US" b="1" baseline="-25000">
                <a:solidFill>
                  <a:srgbClr val="FF0000"/>
                </a:solidFill>
                <a:ea typeface="ＭＳ Ｐゴシック" panose="020B0600070205080204" pitchFamily="34" charset="-128"/>
              </a:rPr>
              <a:t>2</a:t>
            </a:r>
            <a:r>
              <a:rPr lang="en-US" altLang="en-US">
                <a:ea typeface="ＭＳ Ｐゴシック" panose="020B0600070205080204" pitchFamily="34" charset="-128"/>
              </a:rPr>
              <a:t> </a:t>
            </a:r>
            <a:r>
              <a:rPr lang="en-US" altLang="en-US" sz="2400" baseline="30000">
                <a:ea typeface="ＭＳ Ｐゴシック" panose="020B0600070205080204" pitchFamily="34" charset="-128"/>
                <a:sym typeface="Symbol" pitchFamily="2" charset="2"/>
              </a:rPr>
              <a:t></a:t>
            </a:r>
            <a:r>
              <a:rPr lang="en-US" altLang="en-US" sz="2000" baseline="30000">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1" baseline="-25000">
                <a:solidFill>
                  <a:srgbClr val="FF0000"/>
                </a:solidFill>
                <a:ea typeface="ＭＳ Ｐゴシック" panose="020B0600070205080204" pitchFamily="34" charset="-128"/>
                <a:sym typeface="Symbol" pitchFamily="2" charset="2"/>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F973E0C3-BB95-054B-8811-CB88487AEF1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8434" name="Content Placeholder 2">
            <a:extLst>
              <a:ext uri="{FF2B5EF4-FFF2-40B4-BE49-F238E27FC236}">
                <a16:creationId xmlns:a16="http://schemas.microsoft.com/office/drawing/2014/main" id="{F891014B-BC36-5F4B-91BC-1D615487FC7A}"/>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Relation: </a:t>
            </a:r>
          </a:p>
          <a:p>
            <a:pPr lvl="1"/>
            <a:r>
              <a:rPr lang="en-US" altLang="en-US" sz="2000">
                <a:ea typeface="ＭＳ Ｐゴシック" panose="020B0600070205080204" pitchFamily="34" charset="-128"/>
              </a:rPr>
              <a:t>Definition, representation, relation on a set</a:t>
            </a:r>
            <a:endParaRPr lang="en-US" altLang="en-US" sz="1800">
              <a:ea typeface="ＭＳ Ｐゴシック" panose="020B0600070205080204" pitchFamily="34" charset="-128"/>
            </a:endParaRPr>
          </a:p>
          <a:p>
            <a:r>
              <a:rPr lang="en-US" altLang="en-US" sz="2400">
                <a:ea typeface="ＭＳ Ｐゴシック" panose="020B0600070205080204" pitchFamily="34" charset="-128"/>
              </a:rPr>
              <a:t>Properties</a:t>
            </a:r>
          </a:p>
          <a:p>
            <a:pPr lvl="1"/>
            <a:r>
              <a:rPr lang="en-US" altLang="en-US" sz="2000">
                <a:ea typeface="ＭＳ Ｐゴシック" panose="020B0600070205080204" pitchFamily="34" charset="-128"/>
              </a:rPr>
              <a:t>Reflexivity, symmetry, antisymmetric, irreflexive, asymmetric</a:t>
            </a:r>
          </a:p>
          <a:p>
            <a:r>
              <a:rPr lang="en-US" altLang="en-US" sz="2400">
                <a:ea typeface="ＭＳ Ｐゴシック" panose="020B0600070205080204" pitchFamily="34" charset="-128"/>
              </a:rPr>
              <a:t>Combining relations</a:t>
            </a:r>
          </a:p>
          <a:p>
            <a:pPr lvl="1"/>
            <a:r>
              <a:rPr lang="en-US" altLang="en-US" sz="2000">
                <a:ea typeface="ＭＳ Ｐゴシック" panose="020B0600070205080204" pitchFamily="34" charset="-128"/>
                <a:sym typeface="Symbol" pitchFamily="2" charset="2"/>
              </a:rPr>
              <a:t>, , \, c</a:t>
            </a:r>
            <a:r>
              <a:rPr lang="en-US" altLang="en-US" sz="2000">
                <a:ea typeface="ＭＳ Ｐゴシック" panose="020B0600070205080204" pitchFamily="34" charset="-128"/>
              </a:rPr>
              <a:t>omposite of relations</a:t>
            </a:r>
          </a:p>
          <a:p>
            <a:r>
              <a:rPr lang="en-US" altLang="en-US" sz="2400">
                <a:ea typeface="ＭＳ Ｐゴシック" panose="020B0600070205080204" pitchFamily="34" charset="-128"/>
              </a:rPr>
              <a:t>Representing relations</a:t>
            </a:r>
          </a:p>
          <a:p>
            <a:pPr lvl="1"/>
            <a:r>
              <a:rPr lang="en-US" altLang="en-US" sz="2000">
                <a:ea typeface="ＭＳ Ｐゴシック" panose="020B0600070205080204" pitchFamily="34" charset="-128"/>
              </a:rPr>
              <a:t>0-1 matrices, directed graphs</a:t>
            </a:r>
          </a:p>
          <a:p>
            <a:r>
              <a:rPr lang="en-US" altLang="en-US" sz="2400">
                <a:ea typeface="ＭＳ Ｐゴシック" panose="020B0600070205080204" pitchFamily="34" charset="-128"/>
              </a:rPr>
              <a:t>Closure of relations</a:t>
            </a:r>
          </a:p>
          <a:p>
            <a:pPr lvl="1"/>
            <a:r>
              <a:rPr lang="en-US" altLang="en-US" sz="2000">
                <a:ea typeface="ＭＳ Ｐゴシック" panose="020B0600070205080204" pitchFamily="34" charset="-128"/>
              </a:rPr>
              <a:t>Reflexive closure, diagonal relation, Warshall</a:t>
            </a:r>
            <a:r>
              <a:rPr lang="ja-JP" altLang="en-US" sz="2000">
                <a:ea typeface="ＭＳ Ｐゴシック" panose="020B0600070205080204" pitchFamily="34" charset="-128"/>
              </a:rPr>
              <a:t>’</a:t>
            </a:r>
            <a:r>
              <a:rPr lang="en-US" altLang="ja-JP" sz="2000">
                <a:ea typeface="ＭＳ Ｐゴシック" panose="020B0600070205080204" pitchFamily="34" charset="-128"/>
              </a:rPr>
              <a:t>s Algorithm,</a:t>
            </a:r>
          </a:p>
          <a:p>
            <a:r>
              <a:rPr lang="en-US" altLang="en-US" sz="2400">
                <a:ea typeface="ＭＳ Ｐゴシック" panose="020B0600070205080204" pitchFamily="34" charset="-128"/>
              </a:rPr>
              <a:t>Equivalence relations:</a:t>
            </a:r>
          </a:p>
          <a:p>
            <a:pPr lvl="1"/>
            <a:r>
              <a:rPr lang="en-US" altLang="en-US" sz="2000">
                <a:ea typeface="ＭＳ Ｐゴシック" panose="020B0600070205080204" pitchFamily="34" charset="-128"/>
              </a:rPr>
              <a:t>Equivalence class, partitions,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D31B9317-9838-3949-A5A4-A8684A81B173}"/>
              </a:ext>
            </a:extLst>
          </p:cNvPr>
          <p:cNvSpPr>
            <a:spLocks noGrp="1"/>
          </p:cNvSpPr>
          <p:nvPr>
            <p:ph type="title"/>
          </p:nvPr>
        </p:nvSpPr>
        <p:spPr/>
        <p:txBody>
          <a:bodyPr/>
          <a:lstStyle/>
          <a:p>
            <a:r>
              <a:rPr lang="en-US" altLang="en-US">
                <a:ea typeface="ＭＳ Ｐゴシック" panose="020B0600070205080204" pitchFamily="34" charset="-128"/>
              </a:rPr>
              <a:t>Powers of Relations</a:t>
            </a:r>
          </a:p>
        </p:txBody>
      </p:sp>
      <p:sp>
        <p:nvSpPr>
          <p:cNvPr id="36866" name="Content Placeholder 2">
            <a:extLst>
              <a:ext uri="{FF2B5EF4-FFF2-40B4-BE49-F238E27FC236}">
                <a16:creationId xmlns:a16="http://schemas.microsoft.com/office/drawing/2014/main" id="{9247B843-EF84-C349-8E5C-1E879B37A85C}"/>
              </a:ext>
            </a:extLst>
          </p:cNvPr>
          <p:cNvSpPr>
            <a:spLocks noGrp="1"/>
          </p:cNvSpPr>
          <p:nvPr>
            <p:ph idx="1"/>
          </p:nvPr>
        </p:nvSpPr>
        <p:spPr/>
        <p:txBody>
          <a:bodyPr/>
          <a:lstStyle/>
          <a:p>
            <a:r>
              <a:rPr lang="en-US" altLang="en-US" sz="2800">
                <a:ea typeface="ＭＳ Ｐゴシック" panose="020B0600070205080204" pitchFamily="34" charset="-128"/>
              </a:rPr>
              <a:t>Using the </a:t>
            </a:r>
            <a:r>
              <a:rPr lang="en-US" altLang="en-US" sz="2800" u="sng">
                <a:ea typeface="ＭＳ Ｐゴシック" panose="020B0600070205080204" pitchFamily="34" charset="-128"/>
              </a:rPr>
              <a:t>composite</a:t>
            </a:r>
            <a:r>
              <a:rPr lang="en-US" altLang="en-US" sz="2800">
                <a:ea typeface="ＭＳ Ｐゴシック" panose="020B0600070205080204" pitchFamily="34" charset="-128"/>
              </a:rPr>
              <a:t> way of combining relations (similar to function composition) allows us to recursively define power of a relation R on a set A</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R be a relation on A.  The </a:t>
            </a:r>
            <a:r>
              <a:rPr lang="en-US" altLang="en-US" sz="2800" u="sng">
                <a:ea typeface="ＭＳ Ｐゴシック" panose="020B0600070205080204" pitchFamily="34" charset="-128"/>
              </a:rPr>
              <a:t>powers</a:t>
            </a: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 are defined recursively by </a:t>
            </a:r>
          </a:p>
          <a:p>
            <a:pPr>
              <a:buFont typeface="Arial" panose="020B0604020202020204" pitchFamily="34" charset="0"/>
              <a:buNone/>
            </a:pP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1</a:t>
            </a:r>
            <a:r>
              <a:rPr lang="en-US" altLang="en-US" sz="2800" i="1">
                <a:ea typeface="ＭＳ Ｐゴシック" panose="020B0600070205080204" pitchFamily="34" charset="-128"/>
              </a:rPr>
              <a:t>    = R</a:t>
            </a:r>
          </a:p>
          <a:p>
            <a:pPr>
              <a:buFont typeface="Arial" panose="020B0604020202020204" pitchFamily="34" charset="0"/>
              <a:buNone/>
            </a:pPr>
            <a:r>
              <a:rPr lang="en-US" altLang="en-US" sz="2800" i="1">
                <a:ea typeface="ＭＳ Ｐゴシック" panose="020B0600070205080204" pitchFamily="34" charset="-128"/>
              </a:rPr>
              <a:t>				R</a:t>
            </a:r>
            <a:r>
              <a:rPr lang="en-US" altLang="en-US" sz="2800" i="1" baseline="30000">
                <a:ea typeface="ＭＳ Ｐゴシック" panose="020B0600070205080204" pitchFamily="34" charset="-128"/>
              </a:rPr>
              <a:t>n+1</a:t>
            </a:r>
            <a:r>
              <a:rPr lang="en-US" altLang="en-US" sz="2800" i="1">
                <a:ea typeface="ＭＳ Ｐゴシック" panose="020B0600070205080204" pitchFamily="34" charset="-128"/>
              </a:rPr>
              <a:t> = R</a:t>
            </a:r>
            <a:r>
              <a:rPr lang="en-US" altLang="en-US" sz="2800" i="1"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000" i="1" baseline="30000">
                <a:ea typeface="ＭＳ Ｐゴシック" panose="020B0600070205080204" pitchFamily="34" charset="-128"/>
                <a:sym typeface="Symbol" pitchFamily="2" charset="2"/>
              </a:rPr>
              <a:t> </a:t>
            </a:r>
            <a:r>
              <a:rPr lang="en-US" altLang="en-US" sz="1800" i="1" baseline="300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226CFEF4-831C-404A-A81A-24E0E3670A2A}"/>
              </a:ext>
            </a:extLst>
          </p:cNvPr>
          <p:cNvSpPr>
            <a:spLocks noGrp="1"/>
          </p:cNvSpPr>
          <p:nvPr>
            <p:ph type="title"/>
          </p:nvPr>
        </p:nvSpPr>
        <p:spPr/>
        <p:txBody>
          <a:bodyPr/>
          <a:lstStyle/>
          <a:p>
            <a:r>
              <a:rPr lang="en-US" altLang="en-US">
                <a:ea typeface="ＭＳ Ｐゴシック" panose="020B0600070205080204" pitchFamily="34" charset="-128"/>
              </a:rPr>
              <a:t>Powers of Relations: Example</a:t>
            </a:r>
          </a:p>
        </p:txBody>
      </p:sp>
      <p:sp>
        <p:nvSpPr>
          <p:cNvPr id="37890" name="Content Placeholder 2">
            <a:extLst>
              <a:ext uri="{FF2B5EF4-FFF2-40B4-BE49-F238E27FC236}">
                <a16:creationId xmlns:a16="http://schemas.microsoft.com/office/drawing/2014/main" id="{56FA72EE-A8FF-684D-AD89-6503EF76A865}"/>
              </a:ext>
            </a:extLst>
          </p:cNvPr>
          <p:cNvSpPr>
            <a:spLocks noGrp="1"/>
          </p:cNvSpPr>
          <p:nvPr>
            <p:ph idx="1"/>
          </p:nvPr>
        </p:nvSpPr>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={(1,1),(2,1),(3,2),(4,3)}</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Note that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a:t>
            </a:r>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=4,5,6,…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7F0115FB-EACA-944F-A36E-3BE824DF510B}"/>
              </a:ext>
            </a:extLst>
          </p:cNvPr>
          <p:cNvSpPr>
            <a:spLocks noGrp="1"/>
          </p:cNvSpPr>
          <p:nvPr>
            <p:ph type="title"/>
          </p:nvPr>
        </p:nvSpPr>
        <p:spPr/>
        <p:txBody>
          <a:bodyPr/>
          <a:lstStyle/>
          <a:p>
            <a:r>
              <a:rPr lang="en-US" altLang="en-US">
                <a:ea typeface="ＭＳ Ｐゴシック" panose="020B0600070205080204" pitchFamily="34" charset="-128"/>
              </a:rPr>
              <a:t>Powers of Relations &amp; Transitivity</a:t>
            </a:r>
          </a:p>
        </p:txBody>
      </p:sp>
      <p:sp>
        <p:nvSpPr>
          <p:cNvPr id="38914" name="Content Placeholder 2">
            <a:extLst>
              <a:ext uri="{FF2B5EF4-FFF2-40B4-BE49-F238E27FC236}">
                <a16:creationId xmlns:a16="http://schemas.microsoft.com/office/drawing/2014/main" id="{3F2AFFFB-056C-7943-9296-4594AE643A88}"/>
              </a:ext>
            </a:extLst>
          </p:cNvPr>
          <p:cNvSpPr>
            <a:spLocks noGrp="1"/>
          </p:cNvSpPr>
          <p:nvPr>
            <p:ph idx="1"/>
          </p:nvPr>
        </p:nvSpPr>
        <p:spPr/>
        <p:txBody>
          <a:bodyPr/>
          <a:lstStyle/>
          <a:p>
            <a:r>
              <a:rPr lang="en-US" altLang="en-US">
                <a:ea typeface="ＭＳ Ｐゴシック" panose="020B0600070205080204" pitchFamily="34" charset="-128"/>
              </a:rPr>
              <a:t>The powers of relations give us a nice characterization of transitivity</a:t>
            </a:r>
          </a:p>
          <a:p>
            <a:r>
              <a:rPr lang="en-US" altLang="en-US" b="1">
                <a:ea typeface="ＭＳ Ｐゴシック" panose="020B0600070205080204" pitchFamily="34" charset="-128"/>
              </a:rPr>
              <a:t>Theorem</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is transitive if and only if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rPr>
              <a:t>R</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=1,2,3,…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E5EB30A4-6285-674A-B67D-123F613880C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9938" name="Content Placeholder 2">
            <a:extLst>
              <a:ext uri="{FF2B5EF4-FFF2-40B4-BE49-F238E27FC236}">
                <a16:creationId xmlns:a16="http://schemas.microsoft.com/office/drawing/2014/main" id="{0D8D9F5D-2A58-1540-8DD8-F231476772C2}"/>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b="1">
                <a:solidFill>
                  <a:srgbClr val="C00000"/>
                </a:solidFill>
                <a:ea typeface="ＭＳ Ｐゴシック" panose="020B0600070205080204" pitchFamily="34" charset="-128"/>
              </a:rPr>
              <a:t>Representing relations</a:t>
            </a:r>
          </a:p>
          <a:p>
            <a:pPr lvl="1"/>
            <a:r>
              <a:rPr lang="en-US" altLang="en-US" sz="2000" b="1">
                <a:solidFill>
                  <a:srgbClr val="C00000"/>
                </a:solidFill>
                <a:ea typeface="ＭＳ Ｐゴシック" panose="020B0600070205080204" pitchFamily="34" charset="-128"/>
              </a:rPr>
              <a:t>0-1 matrices, directed graphs</a:t>
            </a:r>
          </a:p>
          <a:p>
            <a:r>
              <a:rPr lang="en-US" altLang="en-US" sz="2400">
                <a:solidFill>
                  <a:srgbClr val="BFBFBF"/>
                </a:solidFill>
                <a:ea typeface="ＭＳ Ｐゴシック" panose="020B0600070205080204" pitchFamily="34" charset="-128"/>
              </a:rPr>
              <a:t>Closure of relations</a:t>
            </a:r>
          </a:p>
          <a:p>
            <a:pPr lvl="1"/>
            <a:r>
              <a:rPr lang="en-US" altLang="en-US" sz="2000">
                <a:solidFill>
                  <a:srgbClr val="BFBFBF"/>
                </a:solidFill>
                <a:ea typeface="ＭＳ Ｐゴシック" panose="020B0600070205080204" pitchFamily="34" charset="-128"/>
              </a:rPr>
              <a:t>Reflexive closure, diagonal relation, Warshall</a:t>
            </a:r>
            <a:r>
              <a:rPr lang="ja-JP" altLang="en-US" sz="2000">
                <a:solidFill>
                  <a:srgbClr val="BFBFBF"/>
                </a:solidFill>
                <a:ea typeface="ＭＳ Ｐゴシック" panose="020B0600070205080204" pitchFamily="34" charset="-128"/>
              </a:rPr>
              <a:t>’</a:t>
            </a:r>
            <a:r>
              <a:rPr lang="en-US" altLang="ja-JP" sz="2000">
                <a:solidFill>
                  <a:srgbClr val="BFBFBF"/>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577CDA5E-2F1E-BB4B-BB1C-D31D00449215}"/>
              </a:ext>
            </a:extLst>
          </p:cNvPr>
          <p:cNvSpPr>
            <a:spLocks noGrp="1"/>
          </p:cNvSpPr>
          <p:nvPr>
            <p:ph type="title"/>
          </p:nvPr>
        </p:nvSpPr>
        <p:spPr/>
        <p:txBody>
          <a:bodyPr/>
          <a:lstStyle/>
          <a:p>
            <a:r>
              <a:rPr lang="en-US" altLang="en-US">
                <a:ea typeface="ＭＳ Ｐゴシック" panose="020B0600070205080204" pitchFamily="34" charset="-128"/>
              </a:rPr>
              <a:t>Representing Relations</a:t>
            </a:r>
          </a:p>
        </p:txBody>
      </p:sp>
      <p:sp>
        <p:nvSpPr>
          <p:cNvPr id="40962" name="Content Placeholder 2">
            <a:extLst>
              <a:ext uri="{FF2B5EF4-FFF2-40B4-BE49-F238E27FC236}">
                <a16:creationId xmlns:a16="http://schemas.microsoft.com/office/drawing/2014/main" id="{73F7CEDE-0311-6F43-8689-D975D801C36C}"/>
              </a:ext>
            </a:extLst>
          </p:cNvPr>
          <p:cNvSpPr>
            <a:spLocks noGrp="1"/>
          </p:cNvSpPr>
          <p:nvPr>
            <p:ph idx="1"/>
          </p:nvPr>
        </p:nvSpPr>
        <p:spPr/>
        <p:txBody>
          <a:bodyPr/>
          <a:lstStyle/>
          <a:p>
            <a:r>
              <a:rPr lang="en-US" altLang="en-US">
                <a:ea typeface="ＭＳ Ｐゴシック" panose="020B0600070205080204" pitchFamily="34" charset="-128"/>
              </a:rPr>
              <a:t>We have seen one way to </a:t>
            </a:r>
            <a:r>
              <a:rPr lang="en-US" altLang="en-US" u="sng">
                <a:ea typeface="ＭＳ Ｐゴシック" panose="020B0600070205080204" pitchFamily="34" charset="-128"/>
              </a:rPr>
              <a:t>graphically</a:t>
            </a:r>
            <a:r>
              <a:rPr lang="en-US" altLang="en-US">
                <a:ea typeface="ＭＳ Ｐゴシック" panose="020B0600070205080204" pitchFamily="34" charset="-128"/>
              </a:rPr>
              <a:t> represent a function/relation between </a:t>
            </a:r>
            <a:r>
              <a:rPr lang="en-US" altLang="en-US" u="sng">
                <a:ea typeface="ＭＳ Ｐゴシック" panose="020B0600070205080204" pitchFamily="34" charset="-128"/>
              </a:rPr>
              <a:t>two</a:t>
            </a:r>
            <a:r>
              <a:rPr lang="en-US" altLang="en-US">
                <a:ea typeface="ＭＳ Ｐゴシック" panose="020B0600070205080204" pitchFamily="34" charset="-128"/>
              </a:rPr>
              <a:t> (different) sets: Specifically as a directed graph with arrows between nodes that are related</a:t>
            </a:r>
          </a:p>
          <a:p>
            <a:r>
              <a:rPr lang="en-US" altLang="en-US">
                <a:ea typeface="ＭＳ Ｐゴシック" panose="020B0600070205080204" pitchFamily="34" charset="-128"/>
              </a:rPr>
              <a:t>We will look at two alternative ways to represent relations</a:t>
            </a:r>
          </a:p>
          <a:p>
            <a:pPr lvl="1"/>
            <a:r>
              <a:rPr lang="en-US" altLang="en-US">
                <a:ea typeface="ＭＳ Ｐゴシック" panose="020B0600070205080204" pitchFamily="34" charset="-128"/>
              </a:rPr>
              <a:t>0-1 matrices (bit matrices)</a:t>
            </a:r>
          </a:p>
          <a:p>
            <a:pPr lvl="1"/>
            <a:r>
              <a:rPr lang="en-US" altLang="en-US">
                <a:ea typeface="ＭＳ Ｐゴシック" panose="020B0600070205080204" pitchFamily="34" charset="-128"/>
              </a:rPr>
              <a:t>Directed graphs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5A3FD75E-8FD0-3A4E-9FCC-2E7D431ABC50}"/>
              </a:ext>
            </a:extLst>
          </p:cNvPr>
          <p:cNvSpPr>
            <a:spLocks noGrp="1"/>
          </p:cNvSpPr>
          <p:nvPr>
            <p:ph type="title"/>
          </p:nvPr>
        </p:nvSpPr>
        <p:spPr/>
        <p:txBody>
          <a:bodyPr/>
          <a:lstStyle/>
          <a:p>
            <a:r>
              <a:rPr lang="en-US" altLang="en-US">
                <a:ea typeface="ＭＳ Ｐゴシック" panose="020B0600070205080204" pitchFamily="34" charset="-128"/>
              </a:rPr>
              <a:t>0-1 Matrices (1)</a:t>
            </a:r>
          </a:p>
        </p:txBody>
      </p:sp>
      <p:sp>
        <p:nvSpPr>
          <p:cNvPr id="41986" name="Content Placeholder 2">
            <a:extLst>
              <a:ext uri="{FF2B5EF4-FFF2-40B4-BE49-F238E27FC236}">
                <a16:creationId xmlns:a16="http://schemas.microsoft.com/office/drawing/2014/main" id="{56149D14-D317-1246-A599-579CB4D290D3}"/>
              </a:ext>
            </a:extLst>
          </p:cNvPr>
          <p:cNvSpPr>
            <a:spLocks noGrp="1"/>
          </p:cNvSpPr>
          <p:nvPr>
            <p:ph idx="1"/>
          </p:nvPr>
        </p:nvSpPr>
        <p:spPr/>
        <p:txBody>
          <a:bodyPr/>
          <a:lstStyle/>
          <a:p>
            <a:r>
              <a:rPr lang="en-US" altLang="en-US" sz="2800">
                <a:ea typeface="ＭＳ Ｐゴシック" panose="020B0600070205080204" pitchFamily="34" charset="-128"/>
              </a:rPr>
              <a:t>A 0-1 matrix is a matrix whose entries are 0 or 1</a:t>
            </a:r>
          </a:p>
          <a:p>
            <a:pPr marL="342900" lvl="1" indent="-342900">
              <a:buFont typeface="Arial" panose="020B0604020202020204" pitchFamily="34" charset="0"/>
              <a:buChar char="•"/>
            </a:pPr>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n</a:t>
            </a:r>
            <a:r>
              <a:rPr lang="en-US" altLang="en-US">
                <a:ea typeface="ＭＳ Ｐゴシック" panose="020B0600070205080204" pitchFamily="34" charset="-128"/>
              </a:rPr>
              <a:t>}</a:t>
            </a:r>
          </a:p>
          <a:p>
            <a:r>
              <a:rPr lang="en-US" altLang="en-US" sz="2800">
                <a:ea typeface="ＭＳ Ｐゴシック" panose="020B0600070205080204" pitchFamily="34" charset="-128"/>
              </a:rPr>
              <a:t>Let</a:t>
            </a:r>
            <a:r>
              <a:rPr lang="ja-JP" altLang="en-US" sz="2800">
                <a:ea typeface="ＭＳ Ｐゴシック" panose="020B0600070205080204" pitchFamily="34" charset="-128"/>
              </a:rPr>
              <a:t>’</a:t>
            </a:r>
            <a:r>
              <a:rPr lang="en-US" altLang="ja-JP" sz="2800">
                <a:ea typeface="ＭＳ Ｐゴシック" panose="020B0600070205080204" pitchFamily="34" charset="-128"/>
              </a:rPr>
              <a:t>s impose an ordering on the elements in each set. Although this ordering is arbitrary, it is important that it remain consistent. That is, once we fix an ordering, we have to stick to it.</a:t>
            </a:r>
          </a:p>
          <a:p>
            <a:r>
              <a:rPr lang="en-US" altLang="en-US" sz="2800">
                <a:ea typeface="ＭＳ Ｐゴシック" panose="020B0600070205080204" pitchFamily="34" charset="-128"/>
              </a:rPr>
              <a:t>When A=B,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a relation on A and we choose the same ordering in the two dimensions of the matrix</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2172BB25-5030-BF4A-83F2-64681D6000F3}"/>
              </a:ext>
            </a:extLst>
          </p:cNvPr>
          <p:cNvSpPr>
            <a:spLocks noGrp="1"/>
          </p:cNvSpPr>
          <p:nvPr>
            <p:ph type="title"/>
          </p:nvPr>
        </p:nvSpPr>
        <p:spPr/>
        <p:txBody>
          <a:bodyPr/>
          <a:lstStyle/>
          <a:p>
            <a:r>
              <a:rPr lang="en-US" altLang="en-US">
                <a:ea typeface="ＭＳ Ｐゴシック" panose="020B0600070205080204" pitchFamily="34" charset="-128"/>
              </a:rPr>
              <a:t>0-1 Matrix (2)</a:t>
            </a:r>
          </a:p>
        </p:txBody>
      </p:sp>
      <p:sp>
        <p:nvSpPr>
          <p:cNvPr id="43010" name="Content Placeholder 2">
            <a:extLst>
              <a:ext uri="{FF2B5EF4-FFF2-40B4-BE49-F238E27FC236}">
                <a16:creationId xmlns:a16="http://schemas.microsoft.com/office/drawing/2014/main" id="{F0E84095-209D-0F4D-9EB6-B814E095C339}"/>
              </a:ext>
            </a:extLst>
          </p:cNvPr>
          <p:cNvSpPr>
            <a:spLocks noGrp="1"/>
          </p:cNvSpPr>
          <p:nvPr>
            <p:ph idx="1"/>
          </p:nvPr>
        </p:nvSpPr>
        <p:spPr/>
        <p:txBody>
          <a:bodyPr/>
          <a:lstStyle/>
          <a:p>
            <a:r>
              <a:rPr lang="en-US" altLang="en-US">
                <a:ea typeface="ＭＳ Ｐゴシック" panose="020B0600070205080204" pitchFamily="34" charset="-128"/>
              </a:rPr>
              <a:t>The relation </a:t>
            </a:r>
            <a:r>
              <a:rPr lang="en-US" altLang="en-US" i="1">
                <a:ea typeface="ＭＳ Ｐゴシック" panose="020B0600070205080204" pitchFamily="34" charset="-128"/>
              </a:rPr>
              <a:t>R</a:t>
            </a:r>
            <a:r>
              <a:rPr lang="en-US" altLang="en-US">
                <a:ea typeface="ＭＳ Ｐゴシック" panose="020B0600070205080204" pitchFamily="34" charset="-128"/>
              </a:rPr>
              <a:t> can be represented by a (n</a:t>
            </a:r>
            <a:r>
              <a:rPr lang="en-US" altLang="en-US">
                <a:ea typeface="ＭＳ Ｐゴシック" panose="020B0600070205080204" pitchFamily="34" charset="-128"/>
                <a:sym typeface="Symbol" pitchFamily="2" charset="2"/>
              </a:rPr>
              <a:t>m) sized 0-1 matrix M</a:t>
            </a:r>
            <a:r>
              <a:rPr lang="en-US" altLang="en-US" i="1" baseline="-25000">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=[m</a:t>
            </a:r>
            <a:r>
              <a:rPr lang="en-US" altLang="en-US" baseline="-25000">
                <a:ea typeface="ＭＳ Ｐゴシック" panose="020B0600070205080204" pitchFamily="34" charset="-128"/>
                <a:sym typeface="Symbol" pitchFamily="2" charset="2"/>
              </a:rPr>
              <a:t>i,j</a:t>
            </a:r>
            <a:r>
              <a:rPr lang="en-US" altLang="en-US">
                <a:ea typeface="ＭＳ Ｐゴシック" panose="020B0600070205080204" pitchFamily="34" charset="-128"/>
                <a:sym typeface="Symbol" pitchFamily="2" charset="2"/>
              </a:rPr>
              <a:t>] as follows</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Intuitively, the (i,j)-th entry if 1 if and only if 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A is related to b</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B</a:t>
            </a:r>
          </a:p>
          <a:p>
            <a:endParaRPr lang="en-US" altLang="en-US">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i="1">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a:ea typeface="ＭＳ Ｐゴシック" panose="020B0600070205080204" pitchFamily="34" charset="-128"/>
            </a:endParaRPr>
          </a:p>
        </p:txBody>
      </p:sp>
      <p:graphicFrame>
        <p:nvGraphicFramePr>
          <p:cNvPr id="4" name="Table 3">
            <a:extLst>
              <a:ext uri="{FF2B5EF4-FFF2-40B4-BE49-F238E27FC236}">
                <a16:creationId xmlns:a16="http://schemas.microsoft.com/office/drawing/2014/main" id="{E18B7A83-2167-8A48-836B-95A01F66424D}"/>
              </a:ext>
            </a:extLst>
          </p:cNvPr>
          <p:cNvGraphicFramePr>
            <a:graphicFrameLocks noGrp="1"/>
          </p:cNvGraphicFramePr>
          <p:nvPr/>
        </p:nvGraphicFramePr>
        <p:xfrm>
          <a:off x="2209800" y="2895600"/>
          <a:ext cx="6096000" cy="1554312"/>
        </p:xfrm>
        <a:graphic>
          <a:graphicData uri="http://schemas.openxmlformats.org/drawingml/2006/table">
            <a:tbl>
              <a:tblPr/>
              <a:tblGrid>
                <a:gridCol w="914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4648200">
                  <a:extLst>
                    <a:ext uri="{9D8B030D-6E8A-4147-A177-3AD203B41FA5}">
                      <a16:colId xmlns:a16="http://schemas.microsoft.com/office/drawing/2014/main" val="20002"/>
                    </a:ext>
                  </a:extLst>
                </a:gridCol>
              </a:tblGrid>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Narrow" charset="0"/>
                        <a:ea typeface="ＭＳ Ｐゴシック" charset="0"/>
                        <a:cs typeface="Arial" charset="0"/>
                      </a:endParaRPr>
                    </a:p>
                  </a:txBody>
                  <a:tcPr marT="45692" marB="4569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1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m</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i,j</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0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Left Brace 5">
            <a:extLst>
              <a:ext uri="{FF2B5EF4-FFF2-40B4-BE49-F238E27FC236}">
                <a16:creationId xmlns:a16="http://schemas.microsoft.com/office/drawing/2014/main" id="{18B4C353-3915-044A-9635-6BCEBD99B180}"/>
              </a:ext>
            </a:extLst>
          </p:cNvPr>
          <p:cNvSpPr/>
          <p:nvPr/>
        </p:nvSpPr>
        <p:spPr>
          <a:xfrm>
            <a:off x="3200400" y="2819400"/>
            <a:ext cx="457200" cy="18288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B860E65-D098-6441-BC4B-731135D4A535}"/>
              </a:ext>
            </a:extLst>
          </p:cNvPr>
          <p:cNvSpPr>
            <a:spLocks noGrp="1"/>
          </p:cNvSpPr>
          <p:nvPr>
            <p:ph type="title"/>
          </p:nvPr>
        </p:nvSpPr>
        <p:spPr/>
        <p:txBody>
          <a:bodyPr/>
          <a:lstStyle/>
          <a:p>
            <a:r>
              <a:rPr lang="en-US" altLang="en-US">
                <a:ea typeface="ＭＳ Ｐゴシック" panose="020B0600070205080204" pitchFamily="34" charset="-128"/>
              </a:rPr>
              <a:t>0-1 Matrix (3)</a:t>
            </a:r>
          </a:p>
        </p:txBody>
      </p:sp>
      <p:sp>
        <p:nvSpPr>
          <p:cNvPr id="44034" name="Content Placeholder 2">
            <a:extLst>
              <a:ext uri="{FF2B5EF4-FFF2-40B4-BE49-F238E27FC236}">
                <a16:creationId xmlns:a16="http://schemas.microsoft.com/office/drawing/2014/main" id="{ACC1B299-C9B2-E149-9CEC-52D2E59A2FD0}"/>
              </a:ext>
            </a:extLst>
          </p:cNvPr>
          <p:cNvSpPr>
            <a:spLocks noGrp="1"/>
          </p:cNvSpPr>
          <p:nvPr>
            <p:ph idx="1"/>
          </p:nvPr>
        </p:nvSpPr>
        <p:spPr/>
        <p:txBody>
          <a:bodyPr/>
          <a:lstStyle/>
          <a:p>
            <a:r>
              <a:rPr lang="en-US" altLang="en-US" sz="2800">
                <a:ea typeface="ＭＳ Ｐゴシック" panose="020B0600070205080204" pitchFamily="34" charset="-128"/>
              </a:rPr>
              <a:t>An important note: the choice of row-major or column-major form is important. </a:t>
            </a:r>
          </a:p>
          <a:p>
            <a:pPr lvl="1"/>
            <a:r>
              <a:rPr lang="en-US" altLang="en-US" sz="2400">
                <a:ea typeface="ＭＳ Ｐゴシック" panose="020B0600070205080204" pitchFamily="34" charset="-128"/>
              </a:rPr>
              <a:t>The (</a:t>
            </a:r>
            <a:r>
              <a:rPr lang="en-US" altLang="en-US" sz="2400" i="1">
                <a:latin typeface="Consolas" panose="020B0609020204030204" pitchFamily="49" charset="0"/>
                <a:ea typeface="ＭＳ Ｐゴシック" panose="020B0600070205080204" pitchFamily="34" charset="-128"/>
              </a:rPr>
              <a:t>i,j</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th</a:t>
            </a:r>
            <a:r>
              <a:rPr lang="en-US" altLang="en-US" sz="2400">
                <a:ea typeface="ＭＳ Ｐゴシック" panose="020B0600070205080204" pitchFamily="34" charset="-128"/>
              </a:rPr>
              <a:t> entry  refers to the </a:t>
            </a:r>
            <a:r>
              <a:rPr lang="en-US" altLang="en-US" sz="2400" i="1">
                <a:latin typeface="Consolas" panose="020B0609020204030204" pitchFamily="49" charset="0"/>
                <a:ea typeface="ＭＳ Ｐゴシック" panose="020B0600070205080204" pitchFamily="34" charset="-128"/>
              </a:rPr>
              <a:t>i</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row</a:t>
            </a:r>
            <a:r>
              <a:rPr lang="en-US" altLang="en-US" sz="2400">
                <a:ea typeface="ＭＳ Ｐゴシック" panose="020B0600070205080204" pitchFamily="34" charset="-128"/>
              </a:rPr>
              <a:t> &amp;the </a:t>
            </a:r>
            <a:r>
              <a:rPr lang="en-US" altLang="en-US" sz="2400" i="1">
                <a:latin typeface="Consolas" panose="020B0609020204030204" pitchFamily="49" charset="0"/>
                <a:ea typeface="ＭＳ Ｐゴシック" panose="020B0600070205080204" pitchFamily="34" charset="-128"/>
              </a:rPr>
              <a:t>j</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column</a:t>
            </a:r>
            <a:r>
              <a:rPr lang="en-US" altLang="en-US" sz="2400">
                <a:ea typeface="ＭＳ Ｐゴシック" panose="020B0600070205080204" pitchFamily="34" charset="-128"/>
              </a:rPr>
              <a:t>.  </a:t>
            </a:r>
          </a:p>
          <a:p>
            <a:pPr lvl="1"/>
            <a:r>
              <a:rPr lang="en-US" altLang="en-US" sz="2400">
                <a:ea typeface="ＭＳ Ｐゴシック" panose="020B0600070205080204" pitchFamily="34" charset="-128"/>
              </a:rPr>
              <a:t>The size,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sym typeface="Symbol" pitchFamily="2" charset="2"/>
              </a:rPr>
              <a:t></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refers to the fact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has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rPr>
              <a:t> rows and </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columns</a:t>
            </a:r>
          </a:p>
          <a:p>
            <a:r>
              <a:rPr lang="en-US" altLang="en-US" sz="2800">
                <a:ea typeface="ＭＳ Ｐゴシック" panose="020B0600070205080204" pitchFamily="34" charset="-128"/>
              </a:rPr>
              <a:t>Though the choice is arbitrary, switching between row-major and column-major is a </a:t>
            </a:r>
            <a:r>
              <a:rPr lang="en-US" altLang="en-US" sz="2800" u="sng">
                <a:ea typeface="ＭＳ Ｐゴシック" panose="020B0600070205080204" pitchFamily="34" charset="-128"/>
              </a:rPr>
              <a:t>bad</a:t>
            </a:r>
            <a:r>
              <a:rPr lang="en-US" altLang="en-US" sz="2800">
                <a:ea typeface="ＭＳ Ｐゴシック" panose="020B0600070205080204" pitchFamily="34" charset="-128"/>
              </a:rPr>
              <a:t> idea, because when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the Cartesian Product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a:t>
            </a:r>
            <a:r>
              <a:rPr lang="en-US" altLang="en-US" sz="2800">
                <a:ea typeface="ＭＳ Ｐゴシック" panose="020B0600070205080204" pitchFamily="34" charset="-128"/>
                <a:sym typeface="Symbol" pitchFamily="2" charset="2"/>
              </a:rPr>
              <a:t> </a:t>
            </a:r>
            <a:r>
              <a:rPr lang="en-US" altLang="en-US" sz="2800">
                <a:ea typeface="ＭＳ Ｐゴシック" panose="020B0600070205080204" pitchFamily="34" charset="-128"/>
              </a:rPr>
              <a:t>B</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a:ea typeface="ＭＳ Ｐゴシック" panose="020B0600070205080204" pitchFamily="34" charset="-128"/>
              </a:rPr>
              <a:t>In matrix terms, the transpose, (M</a:t>
            </a:r>
            <a:r>
              <a:rPr lang="en-US" altLang="en-US" sz="2800" i="1" baseline="-25000">
                <a:ea typeface="ＭＳ Ｐゴシック" panose="020B0600070205080204" pitchFamily="34" charset="-128"/>
              </a:rPr>
              <a:t>R</a:t>
            </a:r>
            <a:r>
              <a:rPr lang="en-US" altLang="en-US" sz="2800">
                <a:ea typeface="ＭＳ Ｐゴシック" panose="020B0600070205080204" pitchFamily="34" charset="-128"/>
              </a:rPr>
              <a:t>)</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does not give the same relation.  This point is moot for A=B.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6C61E615-7A77-2847-B113-72AEFC4F46DE}"/>
              </a:ext>
            </a:extLst>
          </p:cNvPr>
          <p:cNvSpPr>
            <a:spLocks noGrp="1"/>
          </p:cNvSpPr>
          <p:nvPr>
            <p:ph type="title"/>
          </p:nvPr>
        </p:nvSpPr>
        <p:spPr/>
        <p:txBody>
          <a:bodyPr/>
          <a:lstStyle/>
          <a:p>
            <a:r>
              <a:rPr lang="en-US" altLang="en-US">
                <a:ea typeface="ＭＳ Ｐゴシック" panose="020B0600070205080204" pitchFamily="34" charset="-128"/>
              </a:rPr>
              <a:t>0-1 Matrix (4)</a:t>
            </a:r>
          </a:p>
        </p:txBody>
      </p:sp>
      <p:graphicFrame>
        <p:nvGraphicFramePr>
          <p:cNvPr id="4" name="Content Placeholder 3">
            <a:extLst>
              <a:ext uri="{FF2B5EF4-FFF2-40B4-BE49-F238E27FC236}">
                <a16:creationId xmlns:a16="http://schemas.microsoft.com/office/drawing/2014/main" id="{923137A0-D869-6E44-AB91-5C205D4BB2CB}"/>
              </a:ext>
            </a:extLst>
          </p:cNvPr>
          <p:cNvGraphicFramePr>
            <a:graphicFrameLocks noGrp="1"/>
          </p:cNvGraphicFramePr>
          <p:nvPr>
            <p:ph idx="1"/>
          </p:nvPr>
        </p:nvGraphicFramePr>
        <p:xfrm>
          <a:off x="2667000" y="1673225"/>
          <a:ext cx="3230565" cy="2632076"/>
        </p:xfrm>
        <a:graphic>
          <a:graphicData uri="http://schemas.openxmlformats.org/drawingml/2006/table">
            <a:tbl>
              <a:tblPr/>
              <a:tblGrid>
                <a:gridCol w="403185">
                  <a:extLst>
                    <a:ext uri="{9D8B030D-6E8A-4147-A177-3AD203B41FA5}">
                      <a16:colId xmlns:a16="http://schemas.microsoft.com/office/drawing/2014/main" val="20000"/>
                    </a:ext>
                  </a:extLst>
                </a:gridCol>
                <a:gridCol w="404773">
                  <a:extLst>
                    <a:ext uri="{9D8B030D-6E8A-4147-A177-3AD203B41FA5}">
                      <a16:colId xmlns:a16="http://schemas.microsoft.com/office/drawing/2014/main" val="20001"/>
                    </a:ext>
                  </a:extLst>
                </a:gridCol>
                <a:gridCol w="208262">
                  <a:extLst>
                    <a:ext uri="{9D8B030D-6E8A-4147-A177-3AD203B41FA5}">
                      <a16:colId xmlns:a16="http://schemas.microsoft.com/office/drawing/2014/main" val="20002"/>
                    </a:ext>
                  </a:extLst>
                </a:gridCol>
                <a:gridCol w="431758">
                  <a:extLst>
                    <a:ext uri="{9D8B030D-6E8A-4147-A177-3AD203B41FA5}">
                      <a16:colId xmlns:a16="http://schemas.microsoft.com/office/drawing/2014/main" val="20003"/>
                    </a:ext>
                  </a:extLst>
                </a:gridCol>
                <a:gridCol w="457155">
                  <a:extLst>
                    <a:ext uri="{9D8B030D-6E8A-4147-A177-3AD203B41FA5}">
                      <a16:colId xmlns:a16="http://schemas.microsoft.com/office/drawing/2014/main" val="20004"/>
                    </a:ext>
                  </a:extLst>
                </a:gridCol>
                <a:gridCol w="517474">
                  <a:extLst>
                    <a:ext uri="{9D8B030D-6E8A-4147-A177-3AD203B41FA5}">
                      <a16:colId xmlns:a16="http://schemas.microsoft.com/office/drawing/2014/main" val="20005"/>
                    </a:ext>
                  </a:extLst>
                </a:gridCol>
                <a:gridCol w="404773">
                  <a:extLst>
                    <a:ext uri="{9D8B030D-6E8A-4147-A177-3AD203B41FA5}">
                      <a16:colId xmlns:a16="http://schemas.microsoft.com/office/drawing/2014/main" val="20006"/>
                    </a:ext>
                  </a:extLst>
                </a:gridCol>
                <a:gridCol w="403185">
                  <a:extLst>
                    <a:ext uri="{9D8B030D-6E8A-4147-A177-3AD203B41FA5}">
                      <a16:colId xmlns:a16="http://schemas.microsoft.com/office/drawing/2014/main" val="20007"/>
                    </a:ext>
                  </a:extLst>
                </a:gridCol>
              </a:tblGrid>
              <a:tr h="64006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chemeClr val="tx1"/>
                          </a:solidFill>
                          <a:effectLst/>
                          <a:latin typeface="Calibri" charset="0"/>
                          <a:ea typeface="ＭＳ Ｐゴシック" charset="0"/>
                          <a:cs typeface="Arial" charset="0"/>
                        </a:rPr>
                        <a:t>B</a:t>
                      </a:r>
                      <a:endParaRPr kumimoji="0" lang="en-US" sz="1400" b="0" i="0" u="none" strike="noStrike" cap="none" normalizeH="0" baseline="0">
                        <a:ln>
                          <a:noFill/>
                        </a:ln>
                        <a:solidFill>
                          <a:schemeClr val="tx1"/>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840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8402">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rgbClr val="000000"/>
                          </a:solidFill>
                          <a:effectLst/>
                          <a:latin typeface="Calibri" charset="0"/>
                          <a:ea typeface="ＭＳ Ｐゴシック" charset="0"/>
                          <a:cs typeface="Arial" charset="0"/>
                        </a:rPr>
                        <a:t>A</a:t>
                      </a:r>
                      <a:endParaRPr kumimoji="0" lang="en-US" sz="14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7" name="Left Brace 6">
            <a:extLst>
              <a:ext uri="{FF2B5EF4-FFF2-40B4-BE49-F238E27FC236}">
                <a16:creationId xmlns:a16="http://schemas.microsoft.com/office/drawing/2014/main" id="{D0D38B76-FF36-214D-AB80-741F280330D2}"/>
              </a:ext>
            </a:extLst>
          </p:cNvPr>
          <p:cNvSpPr/>
          <p:nvPr/>
        </p:nvSpPr>
        <p:spPr>
          <a:xfrm rot="5400000">
            <a:off x="4495800" y="1447800"/>
            <a:ext cx="228600" cy="1752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b="1" dirty="0"/>
          </a:p>
        </p:txBody>
      </p:sp>
      <p:sp>
        <p:nvSpPr>
          <p:cNvPr id="8" name="Left Brace 7">
            <a:extLst>
              <a:ext uri="{FF2B5EF4-FFF2-40B4-BE49-F238E27FC236}">
                <a16:creationId xmlns:a16="http://schemas.microsoft.com/office/drawing/2014/main" id="{2176C243-6D2A-5E42-A824-4DBED6D2F2D4}"/>
              </a:ext>
            </a:extLst>
          </p:cNvPr>
          <p:cNvSpPr/>
          <p:nvPr/>
        </p:nvSpPr>
        <p:spPr>
          <a:xfrm>
            <a:off x="2971800" y="2667000"/>
            <a:ext cx="228600" cy="1600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Left Bracket 8">
            <a:extLst>
              <a:ext uri="{FF2B5EF4-FFF2-40B4-BE49-F238E27FC236}">
                <a16:creationId xmlns:a16="http://schemas.microsoft.com/office/drawing/2014/main" id="{5D12F1F6-EB6C-444B-BB60-2FE7BD254770}"/>
              </a:ext>
            </a:extLst>
          </p:cNvPr>
          <p:cNvSpPr/>
          <p:nvPr/>
        </p:nvSpPr>
        <p:spPr>
          <a:xfrm>
            <a:off x="3581400" y="27432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Left Bracket 10">
            <a:extLst>
              <a:ext uri="{FF2B5EF4-FFF2-40B4-BE49-F238E27FC236}">
                <a16:creationId xmlns:a16="http://schemas.microsoft.com/office/drawing/2014/main" id="{6B21A80F-0A7C-104E-962A-076FD06054F3}"/>
              </a:ext>
            </a:extLst>
          </p:cNvPr>
          <p:cNvSpPr/>
          <p:nvPr/>
        </p:nvSpPr>
        <p:spPr>
          <a:xfrm rot="10800000">
            <a:off x="5562600" y="26670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924A5D16-14CE-D544-A634-A8AAED64F410}"/>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6082" name="Content Placeholder 2">
            <a:extLst>
              <a:ext uri="{FF2B5EF4-FFF2-40B4-BE49-F238E27FC236}">
                <a16:creationId xmlns:a16="http://schemas.microsoft.com/office/drawing/2014/main" id="{FAD72314-64C3-D448-942C-053B5B2FB576}"/>
              </a:ext>
            </a:extLst>
          </p:cNvPr>
          <p:cNvSpPr>
            <a:spLocks noGrp="1"/>
          </p:cNvSpPr>
          <p:nvPr>
            <p:ph idx="1"/>
          </p:nvPr>
        </p:nvSpPr>
        <p:spPr/>
        <p:txBody>
          <a:bodyPr/>
          <a:lstStyle/>
          <a:p>
            <a:r>
              <a:rPr lang="en-US" altLang="en-US">
                <a:ea typeface="ＭＳ Ｐゴシック" panose="020B0600070205080204" pitchFamily="34" charset="-128"/>
              </a:rPr>
              <a:t>Consider again the example</a:t>
            </a:r>
          </a:p>
          <a:p>
            <a:pPr lvl="1"/>
            <a:r>
              <a:rPr lang="en-US" altLang="en-US">
                <a:ea typeface="ＭＳ Ｐゴシック" panose="020B0600070205080204" pitchFamily="34" charset="-128"/>
              </a:rPr>
              <a:t>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 to B as follows:</a:t>
            </a:r>
          </a:p>
          <a:p>
            <a:pPr lvl="1">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t>
            </a:r>
          </a:p>
          <a:p>
            <a:r>
              <a:rPr lang="en-US" altLang="en-US">
                <a:ea typeface="ＭＳ Ｐゴシック" panose="020B0600070205080204" pitchFamily="34" charset="-128"/>
              </a:rPr>
              <a:t>Give M</a:t>
            </a:r>
            <a:r>
              <a:rPr lang="en-US" altLang="en-US" i="1" baseline="-25000">
                <a:ea typeface="ＭＳ Ｐゴシック" panose="020B0600070205080204" pitchFamily="34" charset="-128"/>
              </a:rPr>
              <a:t>R</a:t>
            </a:r>
          </a:p>
          <a:p>
            <a:pPr lvl="1"/>
            <a:r>
              <a:rPr lang="en-US" altLang="en-US">
                <a:ea typeface="ＭＳ Ｐゴシック" panose="020B0600070205080204" pitchFamily="34" charset="-128"/>
              </a:rPr>
              <a:t>What is the size of the matrix?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92B96342-7910-544C-BA7F-EC1E8BB6D567}"/>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19458" name="Content Placeholder 2">
            <a:extLst>
              <a:ext uri="{FF2B5EF4-FFF2-40B4-BE49-F238E27FC236}">
                <a16:creationId xmlns:a16="http://schemas.microsoft.com/office/drawing/2014/main" id="{49BA9DAD-984C-6044-90EB-BA01CF942727}"/>
              </a:ext>
            </a:extLst>
          </p:cNvPr>
          <p:cNvSpPr>
            <a:spLocks noGrp="1"/>
          </p:cNvSpPr>
          <p:nvPr>
            <p:ph idx="1"/>
          </p:nvPr>
        </p:nvSpPr>
        <p:spPr/>
        <p:txBody>
          <a:bodyPr/>
          <a:lstStyle/>
          <a:p>
            <a:r>
              <a:rPr lang="en-US" altLang="en-US" sz="2800">
                <a:ea typeface="ＭＳ Ｐゴシック" panose="020B0600070205080204" pitchFamily="34" charset="-128"/>
              </a:rPr>
              <a:t>A relation between elements of two sets is a subset of their Cartesian products (set of all ordered pairs</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binary </a:t>
            </a:r>
            <a:r>
              <a:rPr lang="en-US" altLang="en-US" sz="2800">
                <a:solidFill>
                  <a:srgbClr val="FF0000"/>
                </a:solidFill>
                <a:ea typeface="ＭＳ Ｐゴシック" panose="020B0600070205080204" pitchFamily="34" charset="-128"/>
              </a:rPr>
              <a:t>relation from a set A to a set B</a:t>
            </a:r>
            <a:r>
              <a:rPr lang="en-US" altLang="en-US" sz="2800">
                <a:ea typeface="ＭＳ Ｐゴシック" panose="020B0600070205080204" pitchFamily="34" charset="-128"/>
              </a:rPr>
              <a:t> is a subset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a:t>
            </a:r>
            <a:r>
              <a:rPr lang="en-US" altLang="en-US" sz="2800">
                <a:ea typeface="ＭＳ Ｐゴシック" panose="020B0600070205080204" pitchFamily="34" charset="-128"/>
                <a:sym typeface="Symbol" pitchFamily="2" charset="2"/>
              </a:rPr>
              <a:t>B ={ (a,b) | a  A, b  B }</a:t>
            </a:r>
          </a:p>
          <a:p>
            <a:r>
              <a:rPr lang="en-US" altLang="en-US" sz="2800">
                <a:ea typeface="ＭＳ Ｐゴシック" panose="020B0600070205080204" pitchFamily="34" charset="-128"/>
                <a:sym typeface="Symbol" pitchFamily="2" charset="2"/>
              </a:rPr>
              <a:t>Relation versus function</a:t>
            </a:r>
          </a:p>
          <a:p>
            <a:pPr lvl="1"/>
            <a:r>
              <a:rPr lang="en-US" altLang="en-US" sz="2400">
                <a:ea typeface="ＭＳ Ｐゴシック" panose="020B0600070205080204" pitchFamily="34" charset="-128"/>
                <a:sym typeface="Symbol" pitchFamily="2" charset="2"/>
              </a:rPr>
              <a:t> In a relation, each aA can map to </a:t>
            </a:r>
            <a:r>
              <a:rPr lang="en-US" altLang="en-US" sz="2400">
                <a:solidFill>
                  <a:srgbClr val="FF0000"/>
                </a:solidFill>
                <a:ea typeface="ＭＳ Ｐゴシック" panose="020B0600070205080204" pitchFamily="34" charset="-128"/>
                <a:sym typeface="Symbol" pitchFamily="2" charset="2"/>
              </a:rPr>
              <a:t>multiple </a:t>
            </a:r>
            <a:r>
              <a:rPr lang="en-US" altLang="en-US" sz="2400">
                <a:ea typeface="ＭＳ Ｐゴシック" panose="020B0600070205080204" pitchFamily="34" charset="-128"/>
                <a:sym typeface="Symbol" pitchFamily="2" charset="2"/>
              </a:rPr>
              <a:t>elements in B</a:t>
            </a:r>
          </a:p>
          <a:p>
            <a:pPr lvl="1"/>
            <a:r>
              <a:rPr lang="en-US" altLang="en-US" sz="2400">
                <a:ea typeface="ＭＳ Ｐゴシック" panose="020B0600070205080204" pitchFamily="34" charset="-128"/>
                <a:sym typeface="Symbol" pitchFamily="2" charset="2"/>
              </a:rPr>
              <a:t>Relations are more general than functions</a:t>
            </a:r>
          </a:p>
          <a:p>
            <a:r>
              <a:rPr lang="en-US" altLang="en-US" sz="2800">
                <a:ea typeface="ＭＳ Ｐゴシック" panose="020B0600070205080204" pitchFamily="34" charset="-128"/>
                <a:sym typeface="Symbol" pitchFamily="2" charset="2"/>
              </a:rPr>
              <a:t>When (a,b)R, we say that a is </a:t>
            </a:r>
            <a:r>
              <a:rPr lang="en-US" altLang="en-US" sz="2800" u="sng">
                <a:ea typeface="ＭＳ Ｐゴシック" panose="020B0600070205080204" pitchFamily="34" charset="-128"/>
                <a:sym typeface="Symbol" pitchFamily="2" charset="2"/>
              </a:rPr>
              <a:t>related</a:t>
            </a:r>
            <a:r>
              <a:rPr lang="en-US" altLang="en-US" sz="2800">
                <a:ea typeface="ＭＳ Ｐゴシック" panose="020B0600070205080204" pitchFamily="34" charset="-128"/>
                <a:sym typeface="Symbol" pitchFamily="2" charset="2"/>
              </a:rPr>
              <a:t> to b.</a:t>
            </a:r>
          </a:p>
          <a:p>
            <a:r>
              <a:rPr lang="en-US" altLang="en-US" sz="2800">
                <a:ea typeface="ＭＳ Ｐゴシック" panose="020B0600070205080204" pitchFamily="34" charset="-128"/>
                <a:sym typeface="Symbol" pitchFamily="2" charset="2"/>
              </a:rPr>
              <a:t>Notation: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t>
            </a:r>
            <a:r>
              <a:rPr lang="en-US" altLang="en-US" sz="2400">
                <a:solidFill>
                  <a:srgbClr val="A6A6A6"/>
                </a:solidFill>
                <a:ea typeface="ＭＳ Ｐゴシック" panose="020B0600070205080204" pitchFamily="34" charset="-128"/>
                <a:sym typeface="Symbol" pitchFamily="2" charset="2"/>
              </a:rPr>
              <a:t>$aRb$, $a\notR b$</a:t>
            </a:r>
            <a:endParaRPr lang="en-US" altLang="en-US" sz="2800">
              <a:solidFill>
                <a:srgbClr val="A6A6A6"/>
              </a:solidFill>
              <a:ea typeface="ＭＳ Ｐゴシック" panose="020B0600070205080204" pitchFamily="34" charset="-128"/>
            </a:endParaRPr>
          </a:p>
        </p:txBody>
      </p:sp>
      <p:cxnSp>
        <p:nvCxnSpPr>
          <p:cNvPr id="5" name="Straight Connector 4">
            <a:extLst>
              <a:ext uri="{FF2B5EF4-FFF2-40B4-BE49-F238E27FC236}">
                <a16:creationId xmlns:a16="http://schemas.microsoft.com/office/drawing/2014/main" id="{4E394483-DD37-8045-9C6C-5F7C30F9CD3F}"/>
              </a:ext>
            </a:extLst>
          </p:cNvPr>
          <p:cNvCxnSpPr/>
          <p:nvPr/>
        </p:nvCxnSpPr>
        <p:spPr>
          <a:xfrm rot="5400000">
            <a:off x="3086100" y="5524500"/>
            <a:ext cx="457200" cy="22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0391C6DB-2D1A-C743-9B0A-69E067D642C2}"/>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(1)</a:t>
            </a:r>
            <a:endParaRPr lang="en-US" altLang="en-US">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27D74718-C06C-B44C-B94C-06D58B955B04}"/>
              </a:ext>
            </a:extLst>
          </p:cNvPr>
          <p:cNvSpPr>
            <a:spLocks noGrp="1"/>
          </p:cNvSpPr>
          <p:nvPr>
            <p:ph idx="1"/>
          </p:nvPr>
        </p:nvSpPr>
        <p:spPr/>
        <p:txBody>
          <a:bodyPr/>
          <a:lstStyle/>
          <a:p>
            <a:r>
              <a:rPr lang="en-US" altLang="en-US" sz="2800">
                <a:ea typeface="ＭＳ Ｐゴシック" panose="020B0600070205080204" pitchFamily="34" charset="-128"/>
              </a:rPr>
              <a:t>A 0-1 matrix representation makes it very easy to check whether or not a relation is</a:t>
            </a:r>
          </a:p>
          <a:p>
            <a:pPr lvl="1"/>
            <a:r>
              <a:rPr lang="en-US" altLang="en-US" sz="2400">
                <a:ea typeface="ＭＳ Ｐゴシック" panose="020B0600070205080204" pitchFamily="34" charset="-128"/>
              </a:rPr>
              <a:t>Reflexive</a:t>
            </a:r>
          </a:p>
          <a:p>
            <a:pPr lvl="1"/>
            <a:r>
              <a:rPr lang="en-US" altLang="en-US" sz="2400">
                <a:ea typeface="ＭＳ Ｐゴシック" panose="020B0600070205080204" pitchFamily="34" charset="-128"/>
              </a:rPr>
              <a:t>Symmetric</a:t>
            </a:r>
          </a:p>
          <a:p>
            <a:pPr lvl="1"/>
            <a:r>
              <a:rPr lang="en-US" altLang="en-US" sz="2400">
                <a:ea typeface="ＭＳ Ｐゴシック" panose="020B0600070205080204" pitchFamily="34" charset="-128"/>
              </a:rPr>
              <a:t>Antisymmetric</a:t>
            </a:r>
          </a:p>
          <a:p>
            <a:r>
              <a:rPr lang="en-US" altLang="en-US" sz="2800" b="1">
                <a:ea typeface="ＭＳ Ｐゴシック" panose="020B0600070205080204" pitchFamily="34" charset="-128"/>
              </a:rPr>
              <a:t>Reflexivity</a:t>
            </a:r>
            <a:endParaRPr lang="en-US" altLang="en-US" sz="2800">
              <a:ea typeface="ＭＳ Ｐゴシック" panose="020B0600070205080204" pitchFamily="34" charset="-128"/>
            </a:endParaRPr>
          </a:p>
          <a:p>
            <a:pPr lvl="1"/>
            <a:r>
              <a:rPr lang="en-US" altLang="en-US" sz="2400">
                <a:ea typeface="ＭＳ Ｐゴシック" panose="020B0600070205080204" pitchFamily="34" charset="-128"/>
              </a:rPr>
              <a:t>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reflexive, </a:t>
            </a:r>
            <a:r>
              <a:rPr lang="en-US" altLang="en-US" sz="2400">
                <a:ea typeface="ＭＳ Ｐゴシック" panose="020B0600070205080204" pitchFamily="34" charset="-128"/>
                <a:sym typeface="Symbol" pitchFamily="2" charset="2"/>
              </a:rPr>
              <a:t>a (a,a)</a:t>
            </a:r>
            <a:r>
              <a:rPr lang="en-US" altLang="en-US" sz="2400" i="1">
                <a:ea typeface="ＭＳ Ｐゴシック" panose="020B0600070205080204" pitchFamily="34" charset="-128"/>
                <a:sym typeface="Symbol" pitchFamily="2" charset="2"/>
              </a:rPr>
              <a:t>R</a:t>
            </a:r>
          </a:p>
          <a:p>
            <a:pPr lvl="1"/>
            <a:r>
              <a:rPr lang="en-US" altLang="en-US" sz="2400">
                <a:ea typeface="ＭＳ Ｐゴシック" panose="020B0600070205080204" pitchFamily="34" charset="-128"/>
                <a:sym typeface="Symbol" pitchFamily="2" charset="2"/>
              </a:rPr>
              <a:t>In M</a:t>
            </a:r>
            <a:r>
              <a:rPr lang="en-US" altLang="en-US" sz="2400" i="1" baseline="-25000">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is reflexive iff m</a:t>
            </a:r>
            <a:r>
              <a:rPr lang="en-US" altLang="en-US" sz="2400" i="1" baseline="-25000">
                <a:latin typeface="Consolas" panose="020B0609020204030204" pitchFamily="49" charset="0"/>
                <a:ea typeface="ＭＳ Ｐゴシック" panose="020B0600070205080204" pitchFamily="34" charset="-128"/>
                <a:sym typeface="Symbol" pitchFamily="2" charset="2"/>
              </a:rPr>
              <a:t>i,i</a:t>
            </a:r>
            <a:r>
              <a:rPr lang="en-US" altLang="en-US" sz="2400">
                <a:ea typeface="ＭＳ Ｐゴシック" panose="020B0600070205080204" pitchFamily="34" charset="-128"/>
                <a:sym typeface="Symbol" pitchFamily="2" charset="2"/>
              </a:rPr>
              <a:t>=1 for i=1,2,…,n</a:t>
            </a:r>
          </a:p>
          <a:p>
            <a:pPr lvl="1"/>
            <a:r>
              <a:rPr lang="en-US" altLang="en-US" sz="2400">
                <a:ea typeface="ＭＳ Ｐゴシック" panose="020B0600070205080204" pitchFamily="34" charset="-128"/>
                <a:sym typeface="Symbol" pitchFamily="2" charset="2"/>
              </a:rPr>
              <a:t>We check only the diagonal</a:t>
            </a:r>
            <a:endParaRPr lang="en-US" altLang="en-US">
              <a:ea typeface="ＭＳ Ｐゴシック" panose="020B0600070205080204" pitchFamily="34"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DE87BAA0-1951-714A-8795-D0829CA3F0AC}"/>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(2)</a:t>
            </a:r>
            <a:endParaRPr lang="en-US" altLang="en-US">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37049C42-1E17-B64D-A0B7-0FD740DCE289}"/>
              </a:ext>
            </a:extLst>
          </p:cNvPr>
          <p:cNvSpPr>
            <a:spLocks noGrp="1"/>
          </p:cNvSpPr>
          <p:nvPr>
            <p:ph idx="1"/>
          </p:nvPr>
        </p:nvSpPr>
        <p:spPr/>
        <p:txBody>
          <a:bodyPr/>
          <a:lstStyle/>
          <a:p>
            <a:r>
              <a:rPr lang="en-US" altLang="en-US" sz="2800" b="1">
                <a:ea typeface="ＭＳ Ｐゴシック" panose="020B0600070205080204" pitchFamily="34" charset="-128"/>
              </a:rPr>
              <a:t>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symmetric iff for all pairs (a,b)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b</a:t>
            </a:r>
            <a:r>
              <a:rPr lang="en-US" altLang="en-US" sz="2400" i="1">
                <a:ea typeface="ＭＳ Ｐゴシック" panose="020B0600070205080204" pitchFamily="34" charset="-128"/>
              </a:rPr>
              <a:t>R</a:t>
            </a:r>
            <a:r>
              <a:rPr lang="en-US" altLang="en-US" sz="2400">
                <a:ea typeface="ＭＳ Ｐゴシック" panose="020B0600070205080204" pitchFamily="34" charset="-128"/>
              </a:rPr>
              <a:t>a</a:t>
            </a:r>
          </a:p>
          <a:p>
            <a:pPr lvl="1"/>
            <a:r>
              <a:rPr lang="en-US" altLang="en-US" sz="2400">
                <a:ea typeface="ＭＳ Ｐゴシック" panose="020B0600070205080204" pitchFamily="34" charset="-128"/>
              </a:rPr>
              <a:t>In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this is equivalent to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 </a:t>
            </a:r>
            <a:r>
              <a:rPr lang="en-US" altLang="en-US" sz="2400">
                <a:ea typeface="ＭＳ Ｐゴシック" panose="020B0600070205080204" pitchFamily="34" charset="-128"/>
              </a:rPr>
              <a:t>for every pair i,j=1,2,…,n</a:t>
            </a:r>
          </a:p>
          <a:p>
            <a:pPr lvl="1"/>
            <a:r>
              <a:rPr lang="en-US" altLang="en-US" sz="2400">
                <a:ea typeface="ＭＳ Ｐゴシック" panose="020B0600070205080204" pitchFamily="34" charset="-128"/>
              </a:rPr>
              <a:t>We check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a:t>
            </a:r>
          </a:p>
          <a:p>
            <a:r>
              <a:rPr lang="en-US" altLang="en-US" sz="2800" b="1">
                <a:ea typeface="ＭＳ Ｐゴシック" panose="020B0600070205080204" pitchFamily="34" charset="-128"/>
              </a:rPr>
              <a:t>Antisymmetry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antisymmetric if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with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then 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 </a:t>
            </a:r>
          </a:p>
          <a:p>
            <a:pPr lvl="1"/>
            <a:r>
              <a:rPr lang="en-US" altLang="en-US" sz="2400">
                <a:ea typeface="ＭＳ Ｐゴシック" panose="020B0600070205080204" pitchFamily="34" charset="-128"/>
              </a:rPr>
              <a:t>Thus,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=0)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a:t>
            </a:r>
          </a:p>
          <a:p>
            <a:pPr lvl="1"/>
            <a:r>
              <a:rPr lang="en-US" altLang="en-US" sz="2400">
                <a:ea typeface="ＭＳ Ｐゴシック" panose="020B0600070205080204" pitchFamily="34" charset="-128"/>
              </a:rPr>
              <a:t>A simpler logical equivalence is</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=1))</a:t>
            </a:r>
            <a:endParaRPr lang="en-US" altLang="en-US" sz="2400" baseline="-25000">
              <a:ea typeface="ＭＳ Ｐゴシック" panose="020B0600070205080204" pitchFamily="34"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DE171D8A-862B-5A4B-A375-92A04DBC33CC}"/>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9154" name="Content Placeholder 2">
            <a:extLst>
              <a:ext uri="{FF2B5EF4-FFF2-40B4-BE49-F238E27FC236}">
                <a16:creationId xmlns:a16="http://schemas.microsoft.com/office/drawing/2014/main" id="{AF2F792C-1348-2B45-9EBC-23B938F6DA48}"/>
              </a:ext>
            </a:extLst>
          </p:cNvPr>
          <p:cNvSpPr>
            <a:spLocks noGrp="1"/>
          </p:cNvSpPr>
          <p:nvPr>
            <p:ph idx="1"/>
          </p:nvPr>
        </p:nvSpPr>
        <p:spPr>
          <a:xfrm>
            <a:off x="457200" y="1600200"/>
            <a:ext cx="8229600" cy="762000"/>
          </a:xfrm>
        </p:spPr>
        <p:txBody>
          <a:bodyPr/>
          <a:lstStyle/>
          <a:p>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 Symmetric? Antisymmetric?</a:t>
            </a:r>
          </a:p>
        </p:txBody>
      </p:sp>
      <p:sp>
        <p:nvSpPr>
          <p:cNvPr id="4" name="Content Placeholder 2">
            <a:extLst>
              <a:ext uri="{FF2B5EF4-FFF2-40B4-BE49-F238E27FC236}">
                <a16:creationId xmlns:a16="http://schemas.microsoft.com/office/drawing/2014/main" id="{2AF63B37-1CA0-634D-AF04-9CF37A280278}"/>
              </a:ext>
            </a:extLst>
          </p:cNvPr>
          <p:cNvSpPr txBox="1">
            <a:spLocks/>
          </p:cNvSpPr>
          <p:nvPr/>
        </p:nvSpPr>
        <p:spPr bwMode="auto">
          <a:xfrm>
            <a:off x="457200" y="4038600"/>
            <a:ext cx="8229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Clearly </a:t>
            </a:r>
            <a:r>
              <a:rPr lang="en-US" altLang="en-US" sz="3200" i="1">
                <a:latin typeface="Calibri" panose="020F0502020204030204" pitchFamily="34" charset="0"/>
              </a:rPr>
              <a:t>R</a:t>
            </a:r>
            <a:r>
              <a:rPr lang="en-US" altLang="en-US" sz="3200">
                <a:latin typeface="Calibri" panose="020F0502020204030204" pitchFamily="34" charset="0"/>
              </a:rPr>
              <a:t> is not reflexive: m</a:t>
            </a:r>
            <a:r>
              <a:rPr lang="en-US" altLang="en-US" sz="3200" baseline="-25000">
                <a:latin typeface="Calibri" panose="020F0502020204030204" pitchFamily="34" charset="0"/>
              </a:rPr>
              <a:t>2,2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not symmetric because m</a:t>
            </a:r>
            <a:r>
              <a:rPr lang="en-US" altLang="en-US" sz="3200" baseline="-25000">
                <a:latin typeface="Calibri" panose="020F0502020204030204" pitchFamily="34" charset="0"/>
              </a:rPr>
              <a:t>2,1</a:t>
            </a:r>
            <a:r>
              <a:rPr lang="en-US" altLang="en-US" sz="3200">
                <a:latin typeface="Calibri" panose="020F0502020204030204" pitchFamily="34" charset="0"/>
              </a:rPr>
              <a:t>=1, m</a:t>
            </a:r>
            <a:r>
              <a:rPr lang="en-US" altLang="en-US" sz="3200" baseline="-25000">
                <a:latin typeface="Calibri" panose="020F0502020204030204" pitchFamily="34" charset="0"/>
              </a:rPr>
              <a:t>1,2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however antisymmetric</a:t>
            </a:r>
          </a:p>
        </p:txBody>
      </p:sp>
      <p:graphicFrame>
        <p:nvGraphicFramePr>
          <p:cNvPr id="5" name="Content Placeholder 3">
            <a:extLst>
              <a:ext uri="{FF2B5EF4-FFF2-40B4-BE49-F238E27FC236}">
                <a16:creationId xmlns:a16="http://schemas.microsoft.com/office/drawing/2014/main" id="{C9FD8F40-9E3C-7942-84D3-FBC90BABD66B}"/>
              </a:ext>
            </a:extLst>
          </p:cNvPr>
          <p:cNvGraphicFramePr>
            <a:graphicFrameLocks noGrp="1"/>
          </p:cNvGraphicFramePr>
          <p:nvPr/>
        </p:nvGraphicFramePr>
        <p:xfrm>
          <a:off x="2743200" y="2379663"/>
          <a:ext cx="3124200" cy="1352552"/>
        </p:xfrm>
        <a:graphic>
          <a:graphicData uri="http://schemas.openxmlformats.org/drawingml/2006/table">
            <a:tbl>
              <a:tblPr/>
              <a:tblGrid>
                <a:gridCol w="1028700">
                  <a:extLst>
                    <a:ext uri="{9D8B030D-6E8A-4147-A177-3AD203B41FA5}">
                      <a16:colId xmlns:a16="http://schemas.microsoft.com/office/drawing/2014/main" val="20000"/>
                    </a:ext>
                  </a:extLst>
                </a:gridCol>
                <a:gridCol w="625475">
                  <a:extLst>
                    <a:ext uri="{9D8B030D-6E8A-4147-A177-3AD203B41FA5}">
                      <a16:colId xmlns:a16="http://schemas.microsoft.com/office/drawing/2014/main" val="20001"/>
                    </a:ext>
                  </a:extLst>
                </a:gridCol>
                <a:gridCol w="735013">
                  <a:extLst>
                    <a:ext uri="{9D8B030D-6E8A-4147-A177-3AD203B41FA5}">
                      <a16:colId xmlns:a16="http://schemas.microsoft.com/office/drawing/2014/main" val="20002"/>
                    </a:ext>
                  </a:extLst>
                </a:gridCol>
                <a:gridCol w="73501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Double Bracket 5">
            <a:extLst>
              <a:ext uri="{FF2B5EF4-FFF2-40B4-BE49-F238E27FC236}">
                <a16:creationId xmlns:a16="http://schemas.microsoft.com/office/drawing/2014/main" id="{9E2BEE22-DB13-924A-9A85-FBEC7C5CC648}"/>
              </a:ext>
            </a:extLst>
          </p:cNvPr>
          <p:cNvSpPr/>
          <p:nvPr/>
        </p:nvSpPr>
        <p:spPr>
          <a:xfrm>
            <a:off x="3810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CF6B9843-EA44-6D45-9865-385404578439}"/>
              </a:ext>
            </a:extLst>
          </p:cNvPr>
          <p:cNvSpPr>
            <a:spLocks noGrp="1"/>
          </p:cNvSpPr>
          <p:nvPr>
            <p:ph type="title"/>
          </p:nvPr>
        </p:nvSpPr>
        <p:spPr/>
        <p:txBody>
          <a:bodyPr/>
          <a:lstStyle/>
          <a:p>
            <a:r>
              <a:rPr lang="en-US" altLang="en-US" sz="3200">
                <a:ea typeface="ＭＳ Ｐゴシック" panose="020B0600070205080204" pitchFamily="34" charset="-128"/>
              </a:rPr>
              <a:t>Matrix Representation: Combining Relations</a:t>
            </a:r>
          </a:p>
        </p:txBody>
      </p:sp>
      <p:sp>
        <p:nvSpPr>
          <p:cNvPr id="50178" name="Content Placeholder 2">
            <a:extLst>
              <a:ext uri="{FF2B5EF4-FFF2-40B4-BE49-F238E27FC236}">
                <a16:creationId xmlns:a16="http://schemas.microsoft.com/office/drawing/2014/main" id="{6812377B-E061-964D-8D46-6234E11A1420}"/>
              </a:ext>
            </a:extLst>
          </p:cNvPr>
          <p:cNvSpPr>
            <a:spLocks noGrp="1"/>
          </p:cNvSpPr>
          <p:nvPr>
            <p:ph idx="1"/>
          </p:nvPr>
        </p:nvSpPr>
        <p:spPr/>
        <p:txBody>
          <a:bodyPr/>
          <a:lstStyle/>
          <a:p>
            <a:r>
              <a:rPr lang="en-US" altLang="en-US" sz="2400">
                <a:ea typeface="ＭＳ Ｐゴシック" panose="020B0600070205080204" pitchFamily="34" charset="-128"/>
              </a:rPr>
              <a:t>Combining relations is also simple: union and intersection of relations are nothing more than entry-wise Boolean opertions</a:t>
            </a:r>
          </a:p>
          <a:p>
            <a:r>
              <a:rPr lang="en-US" altLang="en-US" sz="2400" b="1">
                <a:ea typeface="ＭＳ Ｐゴシック" panose="020B0600070205080204" pitchFamily="34" charset="-128"/>
              </a:rPr>
              <a:t>Union</a:t>
            </a:r>
            <a:r>
              <a:rPr lang="en-US" altLang="en-US" sz="2400">
                <a:ea typeface="ＭＳ Ｐゴシック" panose="020B0600070205080204" pitchFamily="34" charset="-128"/>
              </a:rPr>
              <a:t>: An entry in the matrix of the union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u="sng">
                <a:ea typeface="ＭＳ Ｐゴシック" panose="020B0600070205080204" pitchFamily="34" charset="-128"/>
              </a:rPr>
              <a:t> at least one</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or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b="1">
                <a:ea typeface="ＭＳ Ｐゴシック" panose="020B0600070205080204" pitchFamily="34" charset="-128"/>
              </a:rPr>
              <a:t>Intersection</a:t>
            </a:r>
            <a:r>
              <a:rPr lang="en-US" altLang="en-US" sz="2400">
                <a:ea typeface="ＭＳ Ｐゴシック" panose="020B0600070205080204" pitchFamily="34" charset="-128"/>
              </a:rPr>
              <a:t>: An entry in the matrix of the intersection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a:ea typeface="ＭＳ Ｐゴシック" panose="020B0600070205080204" pitchFamily="34" charset="-128"/>
              </a:rPr>
              <a:t> </a:t>
            </a:r>
            <a:r>
              <a:rPr lang="en-US" altLang="en-US" sz="2400" u="sng">
                <a:ea typeface="ＭＳ Ｐゴシック" panose="020B0600070205080204" pitchFamily="34" charset="-128"/>
              </a:rPr>
              <a:t>both</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and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a:ea typeface="ＭＳ Ｐゴシック" panose="020B0600070205080204" pitchFamily="34" charset="-128"/>
              </a:rPr>
              <a:t>Count the number of operations</a:t>
            </a:r>
            <a:r>
              <a:rPr lang="en-US" altLang="en-US" sz="2800">
                <a:ea typeface="ＭＳ Ｐゴシック" panose="020B0600070205080204" pitchFamily="34" charset="-128"/>
              </a:rPr>
              <a:t> </a:t>
            </a:r>
            <a:endParaRPr lang="en-US" altLang="en-US">
              <a:ea typeface="ＭＳ Ｐゴシック" panose="020B0600070205080204" pitchFamily="34"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D8E50E98-A615-F648-A0D3-E1116C84BEB0}"/>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51202" name="Content Placeholder 2">
            <a:extLst>
              <a:ext uri="{FF2B5EF4-FFF2-40B4-BE49-F238E27FC236}">
                <a16:creationId xmlns:a16="http://schemas.microsoft.com/office/drawing/2014/main" id="{ED33D3D9-A229-7944-BC9B-CD519117E8A0}"/>
              </a:ext>
            </a:extLst>
          </p:cNvPr>
          <p:cNvSpPr>
            <a:spLocks noGrp="1"/>
          </p:cNvSpPr>
          <p:nvPr>
            <p:ph idx="1"/>
          </p:nvPr>
        </p:nvSpPr>
        <p:spPr/>
        <p:txBody>
          <a:bodyPr/>
          <a:lstStyle/>
          <a:p>
            <a:r>
              <a:rPr lang="en-US" altLang="en-US">
                <a:ea typeface="ＭＳ Ｐゴシック" panose="020B0600070205080204" pitchFamily="34" charset="-128"/>
              </a:rPr>
              <a:t>What is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 </a:t>
            </a:r>
            <a:r>
              <a:rPr lang="en-US" altLang="en-US">
                <a:ea typeface="ＭＳ Ｐゴシック" panose="020B0600070205080204" pitchFamily="34" charset="-128"/>
              </a:rPr>
              <a:t>and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sz="2400">
                <a:ea typeface="ＭＳ Ｐゴシック" panose="020B0600070205080204" pitchFamily="34" charset="-128"/>
              </a:rPr>
              <a:t>How does combining the relations change their properties?</a:t>
            </a:r>
          </a:p>
        </p:txBody>
      </p:sp>
      <p:graphicFrame>
        <p:nvGraphicFramePr>
          <p:cNvPr id="4" name="Content Placeholder 3">
            <a:extLst>
              <a:ext uri="{FF2B5EF4-FFF2-40B4-BE49-F238E27FC236}">
                <a16:creationId xmlns:a16="http://schemas.microsoft.com/office/drawing/2014/main" id="{C47B1DF2-7E8E-6E49-A386-838BF8C178CF}"/>
              </a:ext>
            </a:extLst>
          </p:cNvPr>
          <p:cNvGraphicFramePr>
            <a:graphicFrameLocks noGrp="1"/>
          </p:cNvGraphicFramePr>
          <p:nvPr/>
        </p:nvGraphicFramePr>
        <p:xfrm>
          <a:off x="9906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FC88BD4F-FB65-FF41-A799-B645FCF61AE3}"/>
              </a:ext>
            </a:extLst>
          </p:cNvPr>
          <p:cNvSpPr/>
          <p:nvPr/>
        </p:nvSpPr>
        <p:spPr>
          <a:xfrm>
            <a:off x="22098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6D937CDA-72DA-DA42-8632-78417FB4F6B5}"/>
              </a:ext>
            </a:extLst>
          </p:cNvPr>
          <p:cNvGraphicFramePr>
            <a:graphicFrameLocks noGrp="1"/>
          </p:cNvGraphicFramePr>
          <p:nvPr/>
        </p:nvGraphicFramePr>
        <p:xfrm>
          <a:off x="48768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204ADE7-81E0-A842-92B0-C849FA2A60BB}"/>
              </a:ext>
            </a:extLst>
          </p:cNvPr>
          <p:cNvSpPr/>
          <p:nvPr/>
        </p:nvSpPr>
        <p:spPr>
          <a:xfrm>
            <a:off x="6096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8" name="Content Placeholder 3">
            <a:extLst>
              <a:ext uri="{FF2B5EF4-FFF2-40B4-BE49-F238E27FC236}">
                <a16:creationId xmlns:a16="http://schemas.microsoft.com/office/drawing/2014/main" id="{61E24D2E-3184-144F-B56B-C0AE333C495B}"/>
              </a:ext>
            </a:extLst>
          </p:cNvPr>
          <p:cNvGraphicFramePr>
            <a:graphicFrameLocks noGrp="1"/>
          </p:cNvGraphicFramePr>
          <p:nvPr/>
        </p:nvGraphicFramePr>
        <p:xfrm>
          <a:off x="4572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Double Bracket 8">
            <a:extLst>
              <a:ext uri="{FF2B5EF4-FFF2-40B4-BE49-F238E27FC236}">
                <a16:creationId xmlns:a16="http://schemas.microsoft.com/office/drawing/2014/main" id="{DCADB6B1-6E41-9640-A3BD-517ABB7F60CB}"/>
              </a:ext>
            </a:extLst>
          </p:cNvPr>
          <p:cNvSpPr/>
          <p:nvPr/>
        </p:nvSpPr>
        <p:spPr>
          <a:xfrm>
            <a:off x="23622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0" name="Content Placeholder 3">
            <a:extLst>
              <a:ext uri="{FF2B5EF4-FFF2-40B4-BE49-F238E27FC236}">
                <a16:creationId xmlns:a16="http://schemas.microsoft.com/office/drawing/2014/main" id="{15ACE709-AA18-D040-8397-9E2E2606FD1E}"/>
              </a:ext>
            </a:extLst>
          </p:cNvPr>
          <p:cNvGraphicFramePr>
            <a:graphicFrameLocks noGrp="1"/>
          </p:cNvGraphicFramePr>
          <p:nvPr/>
        </p:nvGraphicFramePr>
        <p:xfrm>
          <a:off x="47244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Double Bracket 10">
            <a:extLst>
              <a:ext uri="{FF2B5EF4-FFF2-40B4-BE49-F238E27FC236}">
                <a16:creationId xmlns:a16="http://schemas.microsoft.com/office/drawing/2014/main" id="{1A043B5E-86C4-C244-BFFF-6971F48F9E6B}"/>
              </a:ext>
            </a:extLst>
          </p:cNvPr>
          <p:cNvSpPr/>
          <p:nvPr/>
        </p:nvSpPr>
        <p:spPr>
          <a:xfrm>
            <a:off x="6629400" y="4038600"/>
            <a:ext cx="2057400" cy="14478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Double Bracket 11">
            <a:extLst>
              <a:ext uri="{FF2B5EF4-FFF2-40B4-BE49-F238E27FC236}">
                <a16:creationId xmlns:a16="http://schemas.microsoft.com/office/drawing/2014/main" id="{FBF47A94-E705-944D-AFA6-363EE28204C1}"/>
              </a:ext>
            </a:extLst>
          </p:cNvPr>
          <p:cNvSpPr/>
          <p:nvPr/>
        </p:nvSpPr>
        <p:spPr>
          <a:xfrm>
            <a:off x="66294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E6F5CFCD-11D9-7A4A-94C5-F81D0B55E103}"/>
              </a:ext>
            </a:extLst>
          </p:cNvPr>
          <p:cNvSpPr>
            <a:spLocks noGrp="1"/>
          </p:cNvSpPr>
          <p:nvPr>
            <p:ph type="title"/>
          </p:nvPr>
        </p:nvSpPr>
        <p:spPr/>
        <p:txBody>
          <a:bodyPr/>
          <a:lstStyle/>
          <a:p>
            <a:r>
              <a:rPr lang="en-US" altLang="en-US">
                <a:ea typeface="ＭＳ Ｐゴシック" panose="020B0600070205080204" pitchFamily="34" charset="-128"/>
              </a:rPr>
              <a:t>Composing Relations: Example</a:t>
            </a:r>
          </a:p>
        </p:txBody>
      </p:sp>
      <p:sp>
        <p:nvSpPr>
          <p:cNvPr id="52226" name="Content Placeholder 2">
            <a:extLst>
              <a:ext uri="{FF2B5EF4-FFF2-40B4-BE49-F238E27FC236}">
                <a16:creationId xmlns:a16="http://schemas.microsoft.com/office/drawing/2014/main" id="{A727BBF9-3EA0-3641-84AB-A9ACBED8E0DB}"/>
              </a:ext>
            </a:extLst>
          </p:cNvPr>
          <p:cNvSpPr>
            <a:spLocks noGrp="1"/>
          </p:cNvSpPr>
          <p:nvPr>
            <p:ph idx="1"/>
          </p:nvPr>
        </p:nvSpPr>
        <p:spPr/>
        <p:txBody>
          <a:bodyPr/>
          <a:lstStyle/>
          <a:p>
            <a:r>
              <a:rPr lang="en-US" altLang="en-US" sz="2800">
                <a:ea typeface="ＭＳ Ｐゴシック" panose="020B0600070205080204" pitchFamily="34" charset="-128"/>
              </a:rPr>
              <a:t>0-1 matrices are also useful for composing matrices.  If you have not seen matrix product before, read Section 3.8</a:t>
            </a:r>
          </a:p>
        </p:txBody>
      </p:sp>
      <p:graphicFrame>
        <p:nvGraphicFramePr>
          <p:cNvPr id="4" name="Content Placeholder 3">
            <a:extLst>
              <a:ext uri="{FF2B5EF4-FFF2-40B4-BE49-F238E27FC236}">
                <a16:creationId xmlns:a16="http://schemas.microsoft.com/office/drawing/2014/main" id="{BF66E408-2F2A-FF46-BD89-933306806372}"/>
              </a:ext>
            </a:extLst>
          </p:cNvPr>
          <p:cNvGraphicFramePr>
            <a:graphicFrameLocks noGrp="1"/>
          </p:cNvGraphicFramePr>
          <p:nvPr/>
        </p:nvGraphicFramePr>
        <p:xfrm>
          <a:off x="9906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70BB9B3E-868B-E24A-84C4-9F301F9E0307}"/>
              </a:ext>
            </a:extLst>
          </p:cNvPr>
          <p:cNvSpPr/>
          <p:nvPr/>
        </p:nvSpPr>
        <p:spPr>
          <a:xfrm>
            <a:off x="22098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347ED307-46F8-F942-B4AE-C58D151A132A}"/>
              </a:ext>
            </a:extLst>
          </p:cNvPr>
          <p:cNvGraphicFramePr>
            <a:graphicFrameLocks noGrp="1"/>
          </p:cNvGraphicFramePr>
          <p:nvPr/>
        </p:nvGraphicFramePr>
        <p:xfrm>
          <a:off x="48768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7547466-9909-0246-8EE2-E9116AB8F7C5}"/>
              </a:ext>
            </a:extLst>
          </p:cNvPr>
          <p:cNvSpPr/>
          <p:nvPr/>
        </p:nvSpPr>
        <p:spPr>
          <a:xfrm>
            <a:off x="60960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2" name="Content Placeholder 3">
            <a:extLst>
              <a:ext uri="{FF2B5EF4-FFF2-40B4-BE49-F238E27FC236}">
                <a16:creationId xmlns:a16="http://schemas.microsoft.com/office/drawing/2014/main" id="{06B9A5AF-78CA-A14F-A603-FDA1FB2A873E}"/>
              </a:ext>
            </a:extLst>
          </p:cNvPr>
          <p:cNvGraphicFramePr>
            <a:graphicFrameLocks noGrp="1"/>
          </p:cNvGraphicFramePr>
          <p:nvPr/>
        </p:nvGraphicFramePr>
        <p:xfrm>
          <a:off x="838200" y="4665663"/>
          <a:ext cx="6934200" cy="1352552"/>
        </p:xfrm>
        <a:graphic>
          <a:graphicData uri="http://schemas.openxmlformats.org/drawingml/2006/table">
            <a:tbl>
              <a:tblPr/>
              <a:tblGrid>
                <a:gridCol w="3581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0" i="0" u="none" strike="noStrike" cap="none" normalizeH="0" baseline="-25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0" i="0" u="none" strike="noStrike" cap="none" normalizeH="0" baseline="30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3" name="Double Bracket 12">
            <a:extLst>
              <a:ext uri="{FF2B5EF4-FFF2-40B4-BE49-F238E27FC236}">
                <a16:creationId xmlns:a16="http://schemas.microsoft.com/office/drawing/2014/main" id="{615768CF-D37F-A74E-BAE7-DA4CEF31ED22}"/>
              </a:ext>
            </a:extLst>
          </p:cNvPr>
          <p:cNvSpPr/>
          <p:nvPr/>
        </p:nvSpPr>
        <p:spPr>
          <a:xfrm>
            <a:off x="4495800" y="4648200"/>
            <a:ext cx="28956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9161850F-B1CE-CE40-B20B-314927EA4B35}"/>
              </a:ext>
            </a:extLst>
          </p:cNvPr>
          <p:cNvSpPr>
            <a:spLocks noGrp="1"/>
          </p:cNvSpPr>
          <p:nvPr>
            <p:ph type="title"/>
          </p:nvPr>
        </p:nvSpPr>
        <p:spPr/>
        <p:txBody>
          <a:bodyPr/>
          <a:lstStyle/>
          <a:p>
            <a:r>
              <a:rPr lang="en-US" altLang="en-US">
                <a:ea typeface="ＭＳ Ｐゴシック" panose="020B0600070205080204" pitchFamily="34" charset="-128"/>
              </a:rPr>
              <a:t>Composite Relations: </a:t>
            </a:r>
            <a:r>
              <a:rPr lang="en-US" altLang="en-US" i="1">
                <a:ea typeface="ＭＳ Ｐゴシック" panose="020B0600070205080204" pitchFamily="34" charset="-128"/>
              </a:rPr>
              <a:t>R</a:t>
            </a:r>
            <a:r>
              <a:rPr lang="en-US" altLang="en-US" baseline="30000">
                <a:ea typeface="ＭＳ Ｐゴシック" panose="020B0600070205080204" pitchFamily="34" charset="-128"/>
              </a:rPr>
              <a:t>n</a:t>
            </a:r>
          </a:p>
        </p:txBody>
      </p:sp>
      <p:sp>
        <p:nvSpPr>
          <p:cNvPr id="53250" name="Content Placeholder 2">
            <a:extLst>
              <a:ext uri="{FF2B5EF4-FFF2-40B4-BE49-F238E27FC236}">
                <a16:creationId xmlns:a16="http://schemas.microsoft.com/office/drawing/2014/main" id="{5BA782D4-725B-934B-BFF0-084176735A60}"/>
              </a:ext>
            </a:extLst>
          </p:cNvPr>
          <p:cNvSpPr>
            <a:spLocks noGrp="1"/>
          </p:cNvSpPr>
          <p:nvPr>
            <p:ph idx="1"/>
          </p:nvPr>
        </p:nvSpPr>
        <p:spPr/>
        <p:txBody>
          <a:bodyPr/>
          <a:lstStyle/>
          <a:p>
            <a:r>
              <a:rPr lang="en-US" altLang="en-US" sz="2400">
                <a:ea typeface="ＭＳ Ｐゴシック" panose="020B0600070205080204" pitchFamily="34" charset="-128"/>
              </a:rPr>
              <a:t>Remember that recursively composing a relation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 gives a nice characterization of transitivity</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A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is transitive if and only if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a:t>
            </a:r>
          </a:p>
          <a:p>
            <a:r>
              <a:rPr lang="en-US" altLang="en-US" sz="2400">
                <a:ea typeface="ＭＳ Ｐゴシック" panose="020B0600070205080204" pitchFamily="34" charset="-128"/>
              </a:rPr>
              <a:t>We will use </a:t>
            </a:r>
          </a:p>
          <a:p>
            <a:pPr lvl="1"/>
            <a:r>
              <a:rPr lang="en-US" altLang="en-US" sz="2000">
                <a:ea typeface="ＭＳ Ｐゴシック" panose="020B0600070205080204" pitchFamily="34" charset="-128"/>
              </a:rPr>
              <a:t>this idea and </a:t>
            </a:r>
          </a:p>
          <a:p>
            <a:pPr lvl="1"/>
            <a:r>
              <a:rPr lang="en-US" altLang="en-US" sz="2000">
                <a:ea typeface="ＭＳ Ｐゴシック" panose="020B0600070205080204" pitchFamily="34" charset="-128"/>
              </a:rPr>
              <a:t>the composition by matrix multiplication </a:t>
            </a:r>
          </a:p>
          <a:p>
            <a:pPr>
              <a:buFont typeface="Arial" panose="020B0604020202020204" pitchFamily="34" charset="0"/>
              <a:buNone/>
            </a:pPr>
            <a:r>
              <a:rPr lang="en-US" altLang="en-US" sz="2400">
                <a:ea typeface="ＭＳ Ｐゴシック" panose="020B0600070205080204" pitchFamily="34" charset="-128"/>
              </a:rPr>
              <a:t>	to build the Warshall (a.k.a. Roy-Warshall) algorithm, which computed the </a:t>
            </a:r>
            <a:r>
              <a:rPr lang="en-US" altLang="en-US" sz="2400" u="sng">
                <a:ea typeface="ＭＳ Ｐゴシック" panose="020B0600070205080204" pitchFamily="34" charset="-128"/>
              </a:rPr>
              <a:t>transitive closure</a:t>
            </a:r>
            <a:r>
              <a:rPr lang="en-US" altLang="en-US" sz="2400">
                <a:ea typeface="ＭＳ Ｐゴシック" panose="020B0600070205080204" pitchFamily="34" charset="-128"/>
              </a:rPr>
              <a:t> (discussed in the next section)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DE58EFED-776B-1646-9AE2-243F7E75454F}"/>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(1)</a:t>
            </a:r>
            <a:endParaRPr lang="en-US" altLang="en-US" sz="5400">
              <a:ea typeface="ＭＳ Ｐゴシック" panose="020B0600070205080204" pitchFamily="34" charset="-128"/>
            </a:endParaRPr>
          </a:p>
        </p:txBody>
      </p:sp>
      <p:sp>
        <p:nvSpPr>
          <p:cNvPr id="54274" name="Content Placeholder 2">
            <a:extLst>
              <a:ext uri="{FF2B5EF4-FFF2-40B4-BE49-F238E27FC236}">
                <a16:creationId xmlns:a16="http://schemas.microsoft.com/office/drawing/2014/main" id="{81E11357-0A96-CF45-99CC-C228487DDEB1}"/>
              </a:ext>
            </a:extLst>
          </p:cNvPr>
          <p:cNvSpPr>
            <a:spLocks noGrp="1"/>
          </p:cNvSpPr>
          <p:nvPr>
            <p:ph idx="1"/>
          </p:nvPr>
        </p:nvSpPr>
        <p:spPr/>
        <p:txBody>
          <a:bodyPr/>
          <a:lstStyle/>
          <a:p>
            <a:r>
              <a:rPr lang="en-US" altLang="en-US" sz="2800">
                <a:ea typeface="ＭＳ Ｐゴシック" panose="020B0600070205080204" pitchFamily="34" charset="-128"/>
              </a:rPr>
              <a:t>We will study graphs in details towards the end of the semester</a:t>
            </a:r>
          </a:p>
          <a:p>
            <a:r>
              <a:rPr lang="en-US" altLang="en-US" sz="2800">
                <a:ea typeface="ＭＳ Ｐゴシック" panose="020B0600070205080204" pitchFamily="34" charset="-128"/>
              </a:rPr>
              <a:t>We briefly introduce them here to use them to represent relations</a:t>
            </a:r>
          </a:p>
          <a:p>
            <a:r>
              <a:rPr lang="en-US" altLang="en-US" sz="2800">
                <a:ea typeface="ＭＳ Ｐゴシック" panose="020B0600070205080204" pitchFamily="34" charset="-128"/>
              </a:rPr>
              <a:t>We have already seen directed graphs to represent functions and relations (between two sets).  Those are special graphs, called </a:t>
            </a:r>
            <a:r>
              <a:rPr lang="en-US" altLang="en-US" sz="2800" u="sng">
                <a:ea typeface="ＭＳ Ｐゴシック" panose="020B0600070205080204" pitchFamily="34" charset="-128"/>
              </a:rPr>
              <a:t>bipartite</a:t>
            </a:r>
            <a:r>
              <a:rPr lang="en-US" altLang="en-US" sz="2800">
                <a:ea typeface="ＭＳ Ｐゴシック" panose="020B0600070205080204" pitchFamily="34" charset="-128"/>
              </a:rPr>
              <a:t> directed graphs</a:t>
            </a:r>
          </a:p>
          <a:p>
            <a:r>
              <a:rPr lang="en-US" altLang="en-US" sz="2800">
                <a:ea typeface="ＭＳ Ｐゴシック" panose="020B0600070205080204" pitchFamily="34" charset="-128"/>
              </a:rPr>
              <a:t>For a relation on a set A, it makes more sense to use a </a:t>
            </a:r>
            <a:r>
              <a:rPr lang="en-US" altLang="en-US" sz="2800" u="sng">
                <a:ea typeface="ＭＳ Ｐゴシック" panose="020B0600070205080204" pitchFamily="34" charset="-128"/>
              </a:rPr>
              <a:t>general</a:t>
            </a:r>
            <a:r>
              <a:rPr lang="en-US" altLang="en-US" sz="2800">
                <a:ea typeface="ＭＳ Ｐゴシック" panose="020B0600070205080204" pitchFamily="34" charset="-128"/>
              </a:rPr>
              <a:t> directed graph rather than having two copies of the same set 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926BB1D6-0394-2841-ABCC-DCE606D17050}"/>
              </a:ext>
            </a:extLst>
          </p:cNvPr>
          <p:cNvSpPr>
            <a:spLocks noGrp="1"/>
          </p:cNvSpPr>
          <p:nvPr>
            <p:ph type="title"/>
          </p:nvPr>
        </p:nvSpPr>
        <p:spPr/>
        <p:txBody>
          <a:bodyPr/>
          <a:lstStyle/>
          <a:p>
            <a:r>
              <a:rPr lang="en-US" altLang="en-US">
                <a:ea typeface="ＭＳ Ｐゴシック" panose="020B0600070205080204" pitchFamily="34" charset="-128"/>
              </a:rPr>
              <a:t>Definition: Directed Graphs (2)</a:t>
            </a:r>
            <a:endParaRPr lang="en-US" altLang="en-US" sz="5400">
              <a:ea typeface="ＭＳ Ｐゴシック" panose="020B0600070205080204" pitchFamily="34" charset="-128"/>
            </a:endParaRPr>
          </a:p>
        </p:txBody>
      </p:sp>
      <p:sp>
        <p:nvSpPr>
          <p:cNvPr id="55298" name="Content Placeholder 2">
            <a:extLst>
              <a:ext uri="{FF2B5EF4-FFF2-40B4-BE49-F238E27FC236}">
                <a16:creationId xmlns:a16="http://schemas.microsoft.com/office/drawing/2014/main" id="{80263461-A3B0-D944-9172-3F1C8D8D3289}"/>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i="1">
                <a:ea typeface="ＭＳ Ｐゴシック" panose="020B0600070205080204" pitchFamily="34" charset="-128"/>
              </a:rPr>
              <a:t>G</a:t>
            </a:r>
            <a:r>
              <a:rPr lang="en-US" altLang="en-US" sz="2800">
                <a:ea typeface="ＭＳ Ｐゴシック" panose="020B0600070205080204" pitchFamily="34" charset="-128"/>
              </a:rPr>
              <a:t> </a:t>
            </a:r>
            <a:r>
              <a:rPr lang="en-US" altLang="en-US" sz="2800" u="sng">
                <a:ea typeface="ＭＳ Ｐゴシック" panose="020B0600070205080204" pitchFamily="34" charset="-128"/>
              </a:rPr>
              <a:t>graph</a:t>
            </a:r>
            <a:r>
              <a:rPr lang="en-US" altLang="en-US" sz="2800">
                <a:ea typeface="ＭＳ Ｐゴシック" panose="020B0600070205080204" pitchFamily="34" charset="-128"/>
              </a:rPr>
              <a:t>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(or arcs)</a:t>
            </a:r>
          </a:p>
          <a:p>
            <a:pPr lvl="1"/>
            <a:r>
              <a:rPr lang="en-US" altLang="en-US" sz="2400">
                <a:ea typeface="ＭＳ Ｐゴシック" panose="020B0600070205080204" pitchFamily="34" charset="-128"/>
              </a:rPr>
              <a:t>We note: </a:t>
            </a:r>
            <a:r>
              <a:rPr lang="en-US" altLang="en-US" sz="2400" i="1">
                <a:ea typeface="ＭＳ Ｐゴシック" panose="020B0600070205080204" pitchFamily="34" charset="-128"/>
              </a:rPr>
              <a:t>G</a:t>
            </a:r>
            <a:r>
              <a:rPr lang="en-US" altLang="en-US" sz="2400">
                <a:ea typeface="ＭＳ Ｐゴシック" panose="020B0600070205080204" pitchFamily="34" charset="-128"/>
              </a:rPr>
              <a:t>=(</a:t>
            </a:r>
            <a:r>
              <a:rPr lang="en-US" altLang="en-US" sz="2400" i="1">
                <a:ea typeface="ＭＳ Ｐゴシック" panose="020B0600070205080204" pitchFamily="34" charset="-128"/>
              </a:rPr>
              <a:t>V</a:t>
            </a:r>
            <a:r>
              <a:rPr lang="en-US" altLang="en-US" sz="2400">
                <a:ea typeface="ＭＳ Ｐゴシック" panose="020B0600070205080204" pitchFamily="34" charset="-128"/>
              </a:rPr>
              <a:t>,</a:t>
            </a:r>
            <a:r>
              <a:rPr lang="en-US" altLang="en-US" sz="2400" i="1">
                <a:ea typeface="ＭＳ Ｐゴシック" panose="020B0600070205080204" pitchFamily="34" charset="-128"/>
              </a:rPr>
              <a:t>E</a:t>
            </a:r>
            <a:r>
              <a:rPr lang="en-US" altLang="en-US" sz="2400">
                <a:ea typeface="ＭＳ Ｐゴシック" panose="020B0600070205080204" pitchFamily="34" charset="-128"/>
              </a:rPr>
              <a: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u="sng">
                <a:ea typeface="ＭＳ Ｐゴシック" panose="020B0600070205080204" pitchFamily="34" charset="-128"/>
              </a:rPr>
              <a:t>directed</a:t>
            </a:r>
            <a:r>
              <a:rPr lang="en-US" altLang="en-US" sz="2800">
                <a:ea typeface="ＭＳ Ｐゴシック" panose="020B0600070205080204" pitchFamily="34" charset="-128"/>
              </a:rPr>
              <a:t> </a:t>
            </a:r>
            <a:r>
              <a:rPr lang="en-US" altLang="en-US" sz="2800" i="1">
                <a:ea typeface="ＭＳ Ｐゴシック" panose="020B0600070205080204" pitchFamily="34" charset="-128"/>
              </a:rPr>
              <a:t>G</a:t>
            </a:r>
            <a:r>
              <a:rPr lang="en-US" altLang="en-US" sz="2800">
                <a:ea typeface="ＭＳ Ｐゴシック" panose="020B0600070205080204" pitchFamily="34" charset="-128"/>
              </a:rPr>
              <a:t> graph (digraph)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of </a:t>
            </a:r>
            <a:r>
              <a:rPr lang="en-US" altLang="en-US" sz="2400" u="sng">
                <a:ea typeface="ＭＳ Ｐゴシック" panose="020B0600070205080204" pitchFamily="34" charset="-128"/>
              </a:rPr>
              <a:t>ordered pairs</a:t>
            </a:r>
            <a:r>
              <a:rPr lang="en-US" altLang="en-US" sz="2400">
                <a:ea typeface="ＭＳ Ｐゴシック" panose="020B0600070205080204" pitchFamily="34" charset="-128"/>
              </a:rPr>
              <a:t> of elements of V (of vertices)</a:t>
            </a:r>
          </a:p>
          <a:p>
            <a:pPr lvl="1">
              <a:buFont typeface="Arial" panose="020B0604020202020204" pitchFamily="34" charset="0"/>
              <a:buNone/>
            </a:pPr>
            <a:endParaRPr lang="en-US" altLang="en-US" sz="2400">
              <a:ea typeface="ＭＳ Ｐゴシック" panose="020B0600070205080204"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BCE820C8-8925-674A-ADAA-8237953F7756}"/>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(2)</a:t>
            </a:r>
          </a:p>
        </p:txBody>
      </p:sp>
      <p:sp>
        <p:nvSpPr>
          <p:cNvPr id="56322" name="Content Placeholder 2">
            <a:extLst>
              <a:ext uri="{FF2B5EF4-FFF2-40B4-BE49-F238E27FC236}">
                <a16:creationId xmlns:a16="http://schemas.microsoft.com/office/drawing/2014/main" id="{08BB6120-4CDB-F247-9A7F-2C04A43EC9B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a:t>
            </a:r>
          </a:p>
          <a:p>
            <a:pPr lvl="1"/>
            <a:r>
              <a:rPr lang="en-US" altLang="en-US">
                <a:ea typeface="ＭＳ Ｐゴシック" panose="020B0600070205080204" pitchFamily="34" charset="-128"/>
              </a:rPr>
              <a:t>Let A=</a:t>
            </a:r>
            <a:r>
              <a:rPr lang="en-US" altLang="en-US" sz="2000">
                <a:ea typeface="ＭＳ Ｐゴシック" panose="020B0600070205080204" pitchFamily="34" charset="-128"/>
              </a:rPr>
              <a:t> </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on A defined as follows</a:t>
            </a:r>
          </a:p>
          <a:p>
            <a:pPr lvl="1" algn="ctr">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 (a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Draw the digraph representing this relation (see white board)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3ADBE65F-1313-6B40-90CF-32C62C5D1DF7}"/>
              </a:ext>
            </a:extLst>
          </p:cNvPr>
          <p:cNvSpPr>
            <a:spLocks noGrp="1"/>
          </p:cNvSpPr>
          <p:nvPr>
            <p:ph type="title"/>
          </p:nvPr>
        </p:nvSpPr>
        <p:spPr/>
        <p:txBody>
          <a:bodyPr/>
          <a:lstStyle/>
          <a:p>
            <a:r>
              <a:rPr lang="en-US" altLang="en-US">
                <a:ea typeface="ＭＳ Ｐゴシック" panose="020B0600070205080204" pitchFamily="34" charset="-128"/>
              </a:rPr>
              <a:t>Relations: Representation</a:t>
            </a:r>
          </a:p>
        </p:txBody>
      </p:sp>
      <p:sp>
        <p:nvSpPr>
          <p:cNvPr id="20482" name="Content Placeholder 2">
            <a:extLst>
              <a:ext uri="{FF2B5EF4-FFF2-40B4-BE49-F238E27FC236}">
                <a16:creationId xmlns:a16="http://schemas.microsoft.com/office/drawing/2014/main" id="{92B8C0DD-EF21-D548-847D-0ADAE0338095}"/>
              </a:ext>
            </a:extLst>
          </p:cNvPr>
          <p:cNvSpPr>
            <a:spLocks noGrp="1"/>
          </p:cNvSpPr>
          <p:nvPr>
            <p:ph idx="1"/>
          </p:nvPr>
        </p:nvSpPr>
        <p:spPr/>
        <p:txBody>
          <a:bodyPr/>
          <a:lstStyle/>
          <a:p>
            <a:r>
              <a:rPr lang="en-US" altLang="en-US" sz="2400">
                <a:ea typeface="ＭＳ Ｐゴシック" panose="020B0600070205080204" pitchFamily="34" charset="-128"/>
              </a:rPr>
              <a:t>To represent a relation, we can enumerate every element of R</a:t>
            </a:r>
          </a:p>
          <a:p>
            <a:r>
              <a:rPr lang="en-US" altLang="en-US" sz="2400">
                <a:ea typeface="ＭＳ Ｐゴシック" panose="020B0600070205080204" pitchFamily="34" charset="-128"/>
              </a:rPr>
              <a:t>Example</a:t>
            </a:r>
          </a:p>
          <a:p>
            <a:pPr lvl="1"/>
            <a:r>
              <a:rPr lang="en-US" altLang="en-US" sz="2000">
                <a:ea typeface="ＭＳ Ｐゴシック" panose="020B0600070205080204" pitchFamily="34" charset="-128"/>
              </a:rPr>
              <a:t>Let A={a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4</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 and B={b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Let </a:t>
            </a:r>
            <a:r>
              <a:rPr lang="en-US" altLang="en-US" sz="2000" i="1">
                <a:ea typeface="ＭＳ Ｐゴシック" panose="020B0600070205080204" pitchFamily="34" charset="-128"/>
              </a:rPr>
              <a:t>R</a:t>
            </a:r>
            <a:r>
              <a:rPr lang="en-US" altLang="en-US" sz="2000">
                <a:ea typeface="ＭＳ Ｐゴシック" panose="020B0600070205080204" pitchFamily="34" charset="-128"/>
              </a:rPr>
              <a:t> be a relation from A to B defined as follows</a:t>
            </a:r>
          </a:p>
          <a:p>
            <a:pPr lvl="1" algn="ctr">
              <a:buFont typeface="Arial" panose="020B0604020202020204" pitchFamily="34" charset="0"/>
              <a:buNone/>
            </a:pPr>
            <a:r>
              <a:rPr lang="en-US" altLang="en-US" sz="2000" i="1">
                <a:ea typeface="ＭＳ Ｐゴシック" panose="020B0600070205080204" pitchFamily="34" charset="-128"/>
              </a:rPr>
              <a:t>R</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 (a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t>
            </a:r>
          </a:p>
          <a:p>
            <a:r>
              <a:rPr lang="en-US" altLang="en-US" sz="2400">
                <a:ea typeface="ＭＳ Ｐゴシック" panose="020B0600070205080204" pitchFamily="34" charset="-128"/>
              </a:rPr>
              <a:t>We can represent this relation graphically</a:t>
            </a:r>
          </a:p>
          <a:p>
            <a:pPr lvl="1" algn="ctr">
              <a:buFont typeface="Arial" panose="020B0604020202020204" pitchFamily="34" charset="0"/>
              <a:buNone/>
            </a:pPr>
            <a:endParaRPr lang="en-US" altLang="en-US">
              <a:ea typeface="ＭＳ Ｐゴシック" panose="020B0600070205080204" pitchFamily="34" charset="-128"/>
            </a:endParaRPr>
          </a:p>
        </p:txBody>
      </p:sp>
      <p:sp>
        <p:nvSpPr>
          <p:cNvPr id="4" name="Oval 3">
            <a:extLst>
              <a:ext uri="{FF2B5EF4-FFF2-40B4-BE49-F238E27FC236}">
                <a16:creationId xmlns:a16="http://schemas.microsoft.com/office/drawing/2014/main" id="{AD39E5D5-E249-1640-BF07-09D24E2DC59F}"/>
              </a:ext>
            </a:extLst>
          </p:cNvPr>
          <p:cNvSpPr/>
          <p:nvPr/>
        </p:nvSpPr>
        <p:spPr>
          <a:xfrm>
            <a:off x="29718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5" name="Oval 4">
            <a:extLst>
              <a:ext uri="{FF2B5EF4-FFF2-40B4-BE49-F238E27FC236}">
                <a16:creationId xmlns:a16="http://schemas.microsoft.com/office/drawing/2014/main" id="{770630DC-82D3-0144-A3E6-6B3A72DBB8AA}"/>
              </a:ext>
            </a:extLst>
          </p:cNvPr>
          <p:cNvSpPr/>
          <p:nvPr/>
        </p:nvSpPr>
        <p:spPr>
          <a:xfrm>
            <a:off x="29718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u="sng" dirty="0">
              <a:solidFill>
                <a:schemeClr val="tx1"/>
              </a:solidFill>
            </a:endParaRPr>
          </a:p>
        </p:txBody>
      </p:sp>
      <p:sp>
        <p:nvSpPr>
          <p:cNvPr id="6" name="Oval 5">
            <a:extLst>
              <a:ext uri="{FF2B5EF4-FFF2-40B4-BE49-F238E27FC236}">
                <a16:creationId xmlns:a16="http://schemas.microsoft.com/office/drawing/2014/main" id="{0F813F1E-9C39-B04A-80A8-62769A94B1D2}"/>
              </a:ext>
            </a:extLst>
          </p:cNvPr>
          <p:cNvSpPr/>
          <p:nvPr/>
        </p:nvSpPr>
        <p:spPr>
          <a:xfrm>
            <a:off x="29718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7" name="Oval 6">
            <a:extLst>
              <a:ext uri="{FF2B5EF4-FFF2-40B4-BE49-F238E27FC236}">
                <a16:creationId xmlns:a16="http://schemas.microsoft.com/office/drawing/2014/main" id="{3256EBB4-7F54-DD46-BB9A-9C5036C8C799}"/>
              </a:ext>
            </a:extLst>
          </p:cNvPr>
          <p:cNvSpPr/>
          <p:nvPr/>
        </p:nvSpPr>
        <p:spPr>
          <a:xfrm>
            <a:off x="2971800" y="58658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20487" name="TextBox 7">
            <a:extLst>
              <a:ext uri="{FF2B5EF4-FFF2-40B4-BE49-F238E27FC236}">
                <a16:creationId xmlns:a16="http://schemas.microsoft.com/office/drawing/2014/main" id="{4510B76F-D550-D549-9C91-E8EDFF9F5E45}"/>
              </a:ext>
            </a:extLst>
          </p:cNvPr>
          <p:cNvSpPr txBox="1">
            <a:spLocks noChangeArrowheads="1"/>
          </p:cNvSpPr>
          <p:nvPr/>
        </p:nvSpPr>
        <p:spPr bwMode="auto">
          <a:xfrm>
            <a:off x="2514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1</a:t>
            </a:r>
            <a:endParaRPr lang="en-US" altLang="en-US" sz="1800" baseline="-25000"/>
          </a:p>
        </p:txBody>
      </p:sp>
      <p:sp>
        <p:nvSpPr>
          <p:cNvPr id="20488" name="TextBox 8">
            <a:extLst>
              <a:ext uri="{FF2B5EF4-FFF2-40B4-BE49-F238E27FC236}">
                <a16:creationId xmlns:a16="http://schemas.microsoft.com/office/drawing/2014/main" id="{8B57EB5A-ECF1-3848-8560-0D1257B63084}"/>
              </a:ext>
            </a:extLst>
          </p:cNvPr>
          <p:cNvSpPr txBox="1">
            <a:spLocks noChangeArrowheads="1"/>
          </p:cNvSpPr>
          <p:nvPr/>
        </p:nvSpPr>
        <p:spPr bwMode="auto">
          <a:xfrm>
            <a:off x="2514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2</a:t>
            </a:r>
            <a:endParaRPr lang="en-US" altLang="en-US" sz="1800" baseline="-25000"/>
          </a:p>
        </p:txBody>
      </p:sp>
      <p:sp>
        <p:nvSpPr>
          <p:cNvPr id="20489" name="TextBox 9">
            <a:extLst>
              <a:ext uri="{FF2B5EF4-FFF2-40B4-BE49-F238E27FC236}">
                <a16:creationId xmlns:a16="http://schemas.microsoft.com/office/drawing/2014/main" id="{3D7D6231-7229-C048-B5C3-A08015A89B33}"/>
              </a:ext>
            </a:extLst>
          </p:cNvPr>
          <p:cNvSpPr txBox="1">
            <a:spLocks noChangeArrowheads="1"/>
          </p:cNvSpPr>
          <p:nvPr/>
        </p:nvSpPr>
        <p:spPr bwMode="auto">
          <a:xfrm>
            <a:off x="2514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3</a:t>
            </a:r>
            <a:endParaRPr lang="en-US" altLang="en-US" sz="1800" baseline="-25000"/>
          </a:p>
        </p:txBody>
      </p:sp>
      <p:sp>
        <p:nvSpPr>
          <p:cNvPr id="20490" name="TextBox 10">
            <a:extLst>
              <a:ext uri="{FF2B5EF4-FFF2-40B4-BE49-F238E27FC236}">
                <a16:creationId xmlns:a16="http://schemas.microsoft.com/office/drawing/2014/main" id="{2C2861B8-AC4D-924F-B59B-66F75E07D1D3}"/>
              </a:ext>
            </a:extLst>
          </p:cNvPr>
          <p:cNvSpPr txBox="1">
            <a:spLocks noChangeArrowheads="1"/>
          </p:cNvSpPr>
          <p:nvPr/>
        </p:nvSpPr>
        <p:spPr bwMode="auto">
          <a:xfrm>
            <a:off x="2514600" y="5710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4</a:t>
            </a:r>
            <a:endParaRPr lang="en-US" altLang="en-US" sz="1800" baseline="-25000"/>
          </a:p>
        </p:txBody>
      </p:sp>
      <p:sp>
        <p:nvSpPr>
          <p:cNvPr id="12" name="Oval 11">
            <a:extLst>
              <a:ext uri="{FF2B5EF4-FFF2-40B4-BE49-F238E27FC236}">
                <a16:creationId xmlns:a16="http://schemas.microsoft.com/office/drawing/2014/main" id="{4C96AB20-49F7-AF41-A000-799B0F1A03CC}"/>
              </a:ext>
            </a:extLst>
          </p:cNvPr>
          <p:cNvSpPr/>
          <p:nvPr/>
        </p:nvSpPr>
        <p:spPr>
          <a:xfrm>
            <a:off x="53340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13" name="Oval 12">
            <a:extLst>
              <a:ext uri="{FF2B5EF4-FFF2-40B4-BE49-F238E27FC236}">
                <a16:creationId xmlns:a16="http://schemas.microsoft.com/office/drawing/2014/main" id="{EEA71C04-9650-9149-B395-8491AD1016AF}"/>
              </a:ext>
            </a:extLst>
          </p:cNvPr>
          <p:cNvSpPr/>
          <p:nvPr/>
        </p:nvSpPr>
        <p:spPr>
          <a:xfrm>
            <a:off x="53340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u="sng" dirty="0">
              <a:solidFill>
                <a:schemeClr val="tx1"/>
              </a:solidFill>
            </a:endParaRPr>
          </a:p>
        </p:txBody>
      </p:sp>
      <p:sp>
        <p:nvSpPr>
          <p:cNvPr id="14" name="Oval 13">
            <a:extLst>
              <a:ext uri="{FF2B5EF4-FFF2-40B4-BE49-F238E27FC236}">
                <a16:creationId xmlns:a16="http://schemas.microsoft.com/office/drawing/2014/main" id="{879D8A75-D555-9F40-AE95-4F213ABA0AB9}"/>
              </a:ext>
            </a:extLst>
          </p:cNvPr>
          <p:cNvSpPr/>
          <p:nvPr/>
        </p:nvSpPr>
        <p:spPr>
          <a:xfrm>
            <a:off x="53340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20494" name="TextBox 15">
            <a:extLst>
              <a:ext uri="{FF2B5EF4-FFF2-40B4-BE49-F238E27FC236}">
                <a16:creationId xmlns:a16="http://schemas.microsoft.com/office/drawing/2014/main" id="{74D29979-DBD5-BB4B-8351-9ABB2D49724F}"/>
              </a:ext>
            </a:extLst>
          </p:cNvPr>
          <p:cNvSpPr txBox="1">
            <a:spLocks noChangeArrowheads="1"/>
          </p:cNvSpPr>
          <p:nvPr/>
        </p:nvSpPr>
        <p:spPr bwMode="auto">
          <a:xfrm>
            <a:off x="5562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1</a:t>
            </a:r>
            <a:endParaRPr lang="en-US" altLang="en-US" sz="1800" baseline="-25000"/>
          </a:p>
        </p:txBody>
      </p:sp>
      <p:sp>
        <p:nvSpPr>
          <p:cNvPr id="20495" name="TextBox 16">
            <a:extLst>
              <a:ext uri="{FF2B5EF4-FFF2-40B4-BE49-F238E27FC236}">
                <a16:creationId xmlns:a16="http://schemas.microsoft.com/office/drawing/2014/main" id="{B39A9B1F-C438-1C49-AC27-32B3E3A95253}"/>
              </a:ext>
            </a:extLst>
          </p:cNvPr>
          <p:cNvSpPr txBox="1">
            <a:spLocks noChangeArrowheads="1"/>
          </p:cNvSpPr>
          <p:nvPr/>
        </p:nvSpPr>
        <p:spPr bwMode="auto">
          <a:xfrm>
            <a:off x="5562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2</a:t>
            </a:r>
            <a:endParaRPr lang="en-US" altLang="en-US" sz="1800" baseline="-25000"/>
          </a:p>
        </p:txBody>
      </p:sp>
      <p:sp>
        <p:nvSpPr>
          <p:cNvPr id="20496" name="TextBox 17">
            <a:extLst>
              <a:ext uri="{FF2B5EF4-FFF2-40B4-BE49-F238E27FC236}">
                <a16:creationId xmlns:a16="http://schemas.microsoft.com/office/drawing/2014/main" id="{6E1554CE-67D2-474D-9AA4-A521ED028B55}"/>
              </a:ext>
            </a:extLst>
          </p:cNvPr>
          <p:cNvSpPr txBox="1">
            <a:spLocks noChangeArrowheads="1"/>
          </p:cNvSpPr>
          <p:nvPr/>
        </p:nvSpPr>
        <p:spPr bwMode="auto">
          <a:xfrm>
            <a:off x="5562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3</a:t>
            </a:r>
            <a:endParaRPr lang="en-US" altLang="en-US" sz="1800" baseline="-25000"/>
          </a:p>
        </p:txBody>
      </p:sp>
      <p:cxnSp>
        <p:nvCxnSpPr>
          <p:cNvPr id="20" name="Straight Arrow Connector 19">
            <a:extLst>
              <a:ext uri="{FF2B5EF4-FFF2-40B4-BE49-F238E27FC236}">
                <a16:creationId xmlns:a16="http://schemas.microsoft.com/office/drawing/2014/main" id="{871B60EC-B2A7-6747-8C3F-49D1A7C8F0A9}"/>
              </a:ext>
            </a:extLst>
          </p:cNvPr>
          <p:cNvCxnSpPr>
            <a:stCxn id="4" idx="6"/>
          </p:cNvCxnSpPr>
          <p:nvPr/>
        </p:nvCxnSpPr>
        <p:spPr>
          <a:xfrm flipV="1">
            <a:off x="3124200" y="4419600"/>
            <a:ext cx="2133600" cy="1588"/>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41A6435-867A-4B41-8169-E62CF8090EB3}"/>
              </a:ext>
            </a:extLst>
          </p:cNvPr>
          <p:cNvCxnSpPr>
            <a:stCxn id="4" idx="5"/>
          </p:cNvCxnSpPr>
          <p:nvPr/>
        </p:nvCxnSpPr>
        <p:spPr>
          <a:xfrm rot="16200000" flipH="1">
            <a:off x="3940969" y="3636169"/>
            <a:ext cx="477837" cy="21558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F66E8E9-0621-2847-8EB8-E6E9C1BDEA82}"/>
              </a:ext>
            </a:extLst>
          </p:cNvPr>
          <p:cNvCxnSpPr>
            <a:endCxn id="12" idx="2"/>
          </p:cNvCxnSpPr>
          <p:nvPr/>
        </p:nvCxnSpPr>
        <p:spPr>
          <a:xfrm flipV="1">
            <a:off x="3124200" y="4421188"/>
            <a:ext cx="2209800" cy="531812"/>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0969C7-89C5-724C-8A01-BC548E16E3B0}"/>
              </a:ext>
            </a:extLst>
          </p:cNvPr>
          <p:cNvCxnSpPr>
            <a:endCxn id="14" idx="2"/>
          </p:cNvCxnSpPr>
          <p:nvPr/>
        </p:nvCxnSpPr>
        <p:spPr>
          <a:xfrm>
            <a:off x="3124200" y="5465763"/>
            <a:ext cx="2209800" cy="222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92703BA-2125-674C-A588-0129D7BD7805}"/>
              </a:ext>
            </a:extLst>
          </p:cNvPr>
          <p:cNvCxnSpPr>
            <a:endCxn id="12" idx="3"/>
          </p:cNvCxnSpPr>
          <p:nvPr/>
        </p:nvCxnSpPr>
        <p:spPr>
          <a:xfrm flipV="1">
            <a:off x="3048000" y="4475163"/>
            <a:ext cx="2308225" cy="1849437"/>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0D4E9C5-BE90-7C4A-8416-F3D34BD477F3}"/>
              </a:ext>
            </a:extLst>
          </p:cNvPr>
          <p:cNvCxnSpPr/>
          <p:nvPr/>
        </p:nvCxnSpPr>
        <p:spPr>
          <a:xfrm flipV="1">
            <a:off x="3124200" y="4495800"/>
            <a:ext cx="2133600" cy="931863"/>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9FF1B47C-0FCF-2F4B-99F8-4ADA517B18C5}"/>
              </a:ext>
            </a:extLst>
          </p:cNvPr>
          <p:cNvSpPr/>
          <p:nvPr/>
        </p:nvSpPr>
        <p:spPr>
          <a:xfrm>
            <a:off x="2286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a:extLst>
              <a:ext uri="{FF2B5EF4-FFF2-40B4-BE49-F238E27FC236}">
                <a16:creationId xmlns:a16="http://schemas.microsoft.com/office/drawing/2014/main" id="{C57D501A-55AE-1249-9EC2-05273D1430C4}"/>
              </a:ext>
            </a:extLst>
          </p:cNvPr>
          <p:cNvSpPr/>
          <p:nvPr/>
        </p:nvSpPr>
        <p:spPr>
          <a:xfrm>
            <a:off x="4953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5" name="TextBox 34">
            <a:extLst>
              <a:ext uri="{FF2B5EF4-FFF2-40B4-BE49-F238E27FC236}">
                <a16:creationId xmlns:a16="http://schemas.microsoft.com/office/drawing/2014/main" id="{D347D037-EDAF-C24A-ADF4-92F9C4FBDEE9}"/>
              </a:ext>
            </a:extLst>
          </p:cNvPr>
          <p:cNvSpPr txBox="1">
            <a:spLocks noChangeArrowheads="1"/>
          </p:cNvSpPr>
          <p:nvPr/>
        </p:nvSpPr>
        <p:spPr bwMode="auto">
          <a:xfrm>
            <a:off x="19050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A</a:t>
            </a:r>
            <a:endParaRPr lang="en-US" altLang="en-US" sz="1800" b="1"/>
          </a:p>
        </p:txBody>
      </p:sp>
      <p:sp>
        <p:nvSpPr>
          <p:cNvPr id="20506" name="TextBox 35">
            <a:extLst>
              <a:ext uri="{FF2B5EF4-FFF2-40B4-BE49-F238E27FC236}">
                <a16:creationId xmlns:a16="http://schemas.microsoft.com/office/drawing/2014/main" id="{4D2C22C1-3712-F34C-AA0A-BF3B7AA014A7}"/>
              </a:ext>
            </a:extLst>
          </p:cNvPr>
          <p:cNvSpPr txBox="1">
            <a:spLocks noChangeArrowheads="1"/>
          </p:cNvSpPr>
          <p:nvPr/>
        </p:nvSpPr>
        <p:spPr bwMode="auto">
          <a:xfrm>
            <a:off x="60198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B</a:t>
            </a:r>
            <a:endParaRPr lang="en-US" altLang="en-US" sz="1800" b="1"/>
          </a:p>
        </p:txBody>
      </p:sp>
      <p:sp>
        <p:nvSpPr>
          <p:cNvPr id="20507" name="TextBox 29">
            <a:extLst>
              <a:ext uri="{FF2B5EF4-FFF2-40B4-BE49-F238E27FC236}">
                <a16:creationId xmlns:a16="http://schemas.microsoft.com/office/drawing/2014/main" id="{2BE39A82-0135-704D-8B0B-C747B3E5E0B2}"/>
              </a:ext>
            </a:extLst>
          </p:cNvPr>
          <p:cNvSpPr txBox="1">
            <a:spLocks noChangeArrowheads="1"/>
          </p:cNvSpPr>
          <p:nvPr/>
        </p:nvSpPr>
        <p:spPr bwMode="auto">
          <a:xfrm>
            <a:off x="2514600" y="6091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5</a:t>
            </a:r>
            <a:endParaRPr lang="en-US" altLang="en-US" sz="1800" baseline="-25000"/>
          </a:p>
        </p:txBody>
      </p:sp>
      <p:sp>
        <p:nvSpPr>
          <p:cNvPr id="31" name="Oval 30">
            <a:extLst>
              <a:ext uri="{FF2B5EF4-FFF2-40B4-BE49-F238E27FC236}">
                <a16:creationId xmlns:a16="http://schemas.microsoft.com/office/drawing/2014/main" id="{D7B26E37-7B33-8746-9921-E98263300895}"/>
              </a:ext>
            </a:extLst>
          </p:cNvPr>
          <p:cNvSpPr/>
          <p:nvPr/>
        </p:nvSpPr>
        <p:spPr>
          <a:xfrm>
            <a:off x="2971800" y="6248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32" name="Straight Arrow Connector 31">
            <a:extLst>
              <a:ext uri="{FF2B5EF4-FFF2-40B4-BE49-F238E27FC236}">
                <a16:creationId xmlns:a16="http://schemas.microsoft.com/office/drawing/2014/main" id="{A32D6824-77B2-5A43-A025-981CAF42F626}"/>
              </a:ext>
            </a:extLst>
          </p:cNvPr>
          <p:cNvCxnSpPr>
            <a:stCxn id="4" idx="5"/>
          </p:cNvCxnSpPr>
          <p:nvPr/>
        </p:nvCxnSpPr>
        <p:spPr>
          <a:xfrm rot="16200000" flipH="1">
            <a:off x="3750469" y="3826669"/>
            <a:ext cx="935037" cy="22320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0BDD9AD-DFEC-E941-B3B1-FDA8B7296DEB}"/>
              </a:ext>
            </a:extLst>
          </p:cNvPr>
          <p:cNvCxnSpPr>
            <a:stCxn id="6" idx="6"/>
            <a:endCxn id="13" idx="3"/>
          </p:cNvCxnSpPr>
          <p:nvPr/>
        </p:nvCxnSpPr>
        <p:spPr>
          <a:xfrm flipV="1">
            <a:off x="3124200" y="5005388"/>
            <a:ext cx="2232025" cy="482600"/>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511" name="TextBox 32">
            <a:extLst>
              <a:ext uri="{FF2B5EF4-FFF2-40B4-BE49-F238E27FC236}">
                <a16:creationId xmlns:a16="http://schemas.microsoft.com/office/drawing/2014/main" id="{F13F1310-DE8F-764E-8FBB-0B7B0DE21BA5}"/>
              </a:ext>
            </a:extLst>
          </p:cNvPr>
          <p:cNvSpPr txBox="1">
            <a:spLocks noChangeArrowheads="1"/>
          </p:cNvSpPr>
          <p:nvPr/>
        </p:nvSpPr>
        <p:spPr bwMode="auto">
          <a:xfrm>
            <a:off x="6400800" y="5181600"/>
            <a:ext cx="2514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3038" indent="-17303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a:t>Graphical representation</a:t>
            </a:r>
          </a:p>
          <a:p>
            <a:pPr eaLnBrk="1" hangingPunct="1">
              <a:buFont typeface="Arial" panose="020B0604020202020204" pitchFamily="34" charset="0"/>
              <a:buChar char="•"/>
            </a:pPr>
            <a:r>
              <a:rPr lang="en-US" altLang="en-US" sz="1600" i="1"/>
              <a:t>Bipartite</a:t>
            </a:r>
          </a:p>
          <a:p>
            <a:pPr eaLnBrk="1" hangingPunct="1">
              <a:buFont typeface="Arial" panose="020B0604020202020204" pitchFamily="34" charset="0"/>
              <a:buChar char="•"/>
            </a:pPr>
            <a:r>
              <a:rPr lang="en-US" altLang="en-US" sz="1600" i="1"/>
              <a:t>Directed</a:t>
            </a:r>
          </a:p>
          <a:p>
            <a:pPr eaLnBrk="1" hangingPunct="1">
              <a:buFont typeface="Arial" panose="020B0604020202020204" pitchFamily="34" charset="0"/>
              <a:buChar char="•"/>
            </a:pPr>
            <a:r>
              <a:rPr lang="en-US" altLang="en-US" sz="1600" i="1"/>
              <a:t>Graph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196963EA-AC61-9042-80F4-DDFFFD439510}"/>
              </a:ext>
            </a:extLst>
          </p:cNvPr>
          <p:cNvSpPr>
            <a:spLocks noGrp="1"/>
          </p:cNvSpPr>
          <p:nvPr>
            <p:ph type="title"/>
          </p:nvPr>
        </p:nvSpPr>
        <p:spPr/>
        <p:txBody>
          <a:bodyPr/>
          <a:lstStyle/>
          <a:p>
            <a:r>
              <a:rPr lang="en-US" altLang="en-US" sz="3600">
                <a:ea typeface="ＭＳ Ｐゴシック" panose="020B0600070205080204" pitchFamily="34" charset="-128"/>
              </a:rPr>
              <a:t>Using the Digraphs Representation (1)</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4226C73C-4B2B-EB49-A8F9-3CF2C01F5227}"/>
              </a:ext>
            </a:extLst>
          </p:cNvPr>
          <p:cNvSpPr>
            <a:spLocks noGrp="1"/>
          </p:cNvSpPr>
          <p:nvPr>
            <p:ph idx="1"/>
          </p:nvPr>
        </p:nvSpPr>
        <p:spPr/>
        <p:txBody>
          <a:bodyPr/>
          <a:lstStyle/>
          <a:p>
            <a:r>
              <a:rPr lang="en-US" altLang="en-US">
                <a:ea typeface="ＭＳ Ｐゴシック" panose="020B0600070205080204" pitchFamily="34" charset="-128"/>
              </a:rPr>
              <a:t>A directed graph offers some </a:t>
            </a:r>
            <a:r>
              <a:rPr lang="en-US" altLang="en-US" u="sng">
                <a:ea typeface="ＭＳ Ｐゴシック" panose="020B0600070205080204" pitchFamily="34" charset="-128"/>
              </a:rPr>
              <a:t>insight</a:t>
            </a:r>
            <a:r>
              <a:rPr lang="en-US" altLang="en-US">
                <a:ea typeface="ＭＳ Ｐゴシック" panose="020B0600070205080204" pitchFamily="34" charset="-128"/>
              </a:rPr>
              <a:t> into the properties of a relation</a:t>
            </a:r>
          </a:p>
          <a:p>
            <a:r>
              <a:rPr lang="en-US" altLang="en-US" b="1">
                <a:ea typeface="ＭＳ Ｐゴシック" panose="020B0600070205080204" pitchFamily="34" charset="-128"/>
              </a:rPr>
              <a:t>Reflexivity</a:t>
            </a:r>
            <a:r>
              <a:rPr lang="en-US" altLang="en-US">
                <a:ea typeface="ＭＳ Ｐゴシック" panose="020B0600070205080204" pitchFamily="34" charset="-128"/>
              </a:rPr>
              <a:t>: In a digraph, the represented  relation is reflexive </a:t>
            </a:r>
            <a:r>
              <a:rPr lang="en-US" altLang="en-US" i="1">
                <a:ea typeface="ＭＳ Ｐゴシック" panose="020B0600070205080204" pitchFamily="34" charset="-128"/>
              </a:rPr>
              <a:t>iff</a:t>
            </a:r>
            <a:r>
              <a:rPr lang="en-US" altLang="en-US">
                <a:ea typeface="ＭＳ Ｐゴシック" panose="020B0600070205080204" pitchFamily="34" charset="-128"/>
              </a:rPr>
              <a:t> every vertex has a self loop</a:t>
            </a:r>
          </a:p>
          <a:p>
            <a:r>
              <a:rPr lang="en-US" altLang="en-US" b="1">
                <a:ea typeface="ＭＳ Ｐゴシック" panose="020B0600070205080204" pitchFamily="34" charset="-128"/>
              </a:rPr>
              <a:t>Symmetry</a:t>
            </a:r>
            <a:r>
              <a:rPr lang="en-US" altLang="en-US">
                <a:ea typeface="ＭＳ Ｐゴシック" panose="020B0600070205080204" pitchFamily="34" charset="-128"/>
              </a:rPr>
              <a:t>: In a digraph, the represented relation is symmetric </a:t>
            </a:r>
            <a:r>
              <a:rPr lang="en-US" altLang="en-US" i="1">
                <a:ea typeface="ＭＳ Ｐゴシック" panose="020B0600070205080204" pitchFamily="34" charset="-128"/>
              </a:rPr>
              <a:t>iff</a:t>
            </a:r>
            <a:r>
              <a:rPr lang="en-US" altLang="en-US">
                <a:ea typeface="ＭＳ Ｐゴシック" panose="020B0600070205080204" pitchFamily="34" charset="-128"/>
              </a:rPr>
              <a:t> for every directed edge from a vertex x to a vertex y there is also an edge from y to x</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02A27C21-1B70-B54D-BB87-634A144C02C4}"/>
              </a:ext>
            </a:extLst>
          </p:cNvPr>
          <p:cNvSpPr>
            <a:spLocks noGrp="1"/>
          </p:cNvSpPr>
          <p:nvPr>
            <p:ph type="title"/>
          </p:nvPr>
        </p:nvSpPr>
        <p:spPr/>
        <p:txBody>
          <a:bodyPr/>
          <a:lstStyle/>
          <a:p>
            <a:r>
              <a:rPr lang="en-US" altLang="en-US" sz="4000">
                <a:ea typeface="ＭＳ Ｐゴシック" panose="020B0600070205080204" pitchFamily="34" charset="-128"/>
              </a:rPr>
              <a:t>Using the Digraphs Representation (2)</a:t>
            </a:r>
            <a:endParaRPr lang="en-US" altLang="en-US">
              <a:ea typeface="ＭＳ Ｐゴシック" panose="020B0600070205080204" pitchFamily="34" charset="-128"/>
            </a:endParaRPr>
          </a:p>
        </p:txBody>
      </p:sp>
      <p:sp>
        <p:nvSpPr>
          <p:cNvPr id="58370" name="Content Placeholder 2">
            <a:extLst>
              <a:ext uri="{FF2B5EF4-FFF2-40B4-BE49-F238E27FC236}">
                <a16:creationId xmlns:a16="http://schemas.microsoft.com/office/drawing/2014/main" id="{B1FDBE7D-0E67-724A-B390-35C5C28C2FB5}"/>
              </a:ext>
            </a:extLst>
          </p:cNvPr>
          <p:cNvSpPr>
            <a:spLocks noGrp="1"/>
          </p:cNvSpPr>
          <p:nvPr>
            <p:ph idx="1"/>
          </p:nvPr>
        </p:nvSpPr>
        <p:spPr/>
        <p:txBody>
          <a:bodyPr/>
          <a:lstStyle/>
          <a:p>
            <a:r>
              <a:rPr lang="en-US" altLang="en-US" b="1">
                <a:ea typeface="ＭＳ Ｐゴシック" panose="020B0600070205080204" pitchFamily="34" charset="-128"/>
              </a:rPr>
              <a:t>Antisymmetry</a:t>
            </a:r>
            <a:r>
              <a:rPr lang="en-US" altLang="en-US">
                <a:ea typeface="ＭＳ Ｐゴシック" panose="020B0600070205080204" pitchFamily="34" charset="-128"/>
              </a:rPr>
              <a:t>: A represented relation is antisymmetric </a:t>
            </a:r>
            <a:r>
              <a:rPr lang="en-US" altLang="en-US" i="1">
                <a:ea typeface="ＭＳ Ｐゴシック" panose="020B0600070205080204" pitchFamily="34" charset="-128"/>
              </a:rPr>
              <a:t>iff</a:t>
            </a:r>
            <a:r>
              <a:rPr lang="en-US" altLang="en-US">
                <a:ea typeface="ＭＳ Ｐゴシック" panose="020B0600070205080204" pitchFamily="34" charset="-128"/>
              </a:rPr>
              <a:t> there is never a back edge for any directed edges between two </a:t>
            </a:r>
            <a:r>
              <a:rPr lang="en-US" altLang="en-US" u="sng">
                <a:ea typeface="ＭＳ Ｐゴシック" panose="020B0600070205080204" pitchFamily="34" charset="-128"/>
              </a:rPr>
              <a:t>distinct</a:t>
            </a:r>
            <a:r>
              <a:rPr lang="en-US" altLang="en-US">
                <a:ea typeface="ＭＳ Ｐゴシック" panose="020B0600070205080204" pitchFamily="34" charset="-128"/>
              </a:rPr>
              <a:t> vertices </a:t>
            </a:r>
          </a:p>
          <a:p>
            <a:r>
              <a:rPr lang="en-US" altLang="en-US" b="1">
                <a:ea typeface="ＭＳ Ｐゴシック" panose="020B0600070205080204" pitchFamily="34" charset="-128"/>
              </a:rPr>
              <a:t>Transitivity</a:t>
            </a:r>
            <a:r>
              <a:rPr lang="en-US" altLang="en-US">
                <a:ea typeface="ＭＳ Ｐゴシック" panose="020B0600070205080204" pitchFamily="34" charset="-128"/>
              </a:rPr>
              <a:t>:  A digraph is transitive if for every pair of directed edges (x,y) and (y,z) there is also a directed edge (x,z) </a:t>
            </a:r>
          </a:p>
          <a:p>
            <a:pPr lvl="1">
              <a:buFont typeface="Arial" panose="020B0604020202020204" pitchFamily="34" charset="0"/>
              <a:buNone/>
            </a:pP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This may be harder to visually verify in more complex graphs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A730A1AF-ED38-7B4A-942C-E41F9E23B65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59394" name="Content Placeholder 2">
            <a:extLst>
              <a:ext uri="{FF2B5EF4-FFF2-40B4-BE49-F238E27FC236}">
                <a16:creationId xmlns:a16="http://schemas.microsoft.com/office/drawing/2014/main" id="{D836300E-B191-C249-B578-23C83597EADE}"/>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a:solidFill>
                  <a:srgbClr val="BFBFBF"/>
                </a:solidFill>
                <a:ea typeface="ＭＳ Ｐゴシック" panose="020B0600070205080204" pitchFamily="34" charset="-128"/>
              </a:rPr>
              <a:t>Representing relations</a:t>
            </a:r>
          </a:p>
          <a:p>
            <a:pPr lvl="1"/>
            <a:r>
              <a:rPr lang="en-US" altLang="en-US" sz="2000">
                <a:solidFill>
                  <a:srgbClr val="BFBFBF"/>
                </a:solidFill>
                <a:ea typeface="ＭＳ Ｐゴシック" panose="020B0600070205080204" pitchFamily="34" charset="-128"/>
              </a:rPr>
              <a:t>0-1 matrices, directed graphs</a:t>
            </a:r>
          </a:p>
          <a:p>
            <a:r>
              <a:rPr lang="en-US" altLang="en-US" sz="2400" b="1">
                <a:solidFill>
                  <a:srgbClr val="C00000"/>
                </a:solidFill>
                <a:ea typeface="ＭＳ Ｐゴシック" panose="020B0600070205080204" pitchFamily="34" charset="-128"/>
              </a:rPr>
              <a:t>Closure of relations</a:t>
            </a:r>
          </a:p>
          <a:p>
            <a:pPr lvl="1"/>
            <a:r>
              <a:rPr lang="en-US" altLang="en-US" sz="2000" b="1">
                <a:solidFill>
                  <a:srgbClr val="C00000"/>
                </a:solidFill>
                <a:ea typeface="ＭＳ Ｐゴシック" panose="020B0600070205080204" pitchFamily="34" charset="-128"/>
              </a:rPr>
              <a:t>Reflexive closure, diagonal relation, Warshall</a:t>
            </a:r>
            <a:r>
              <a:rPr lang="ja-JP" altLang="en-US" sz="2000" b="1">
                <a:solidFill>
                  <a:srgbClr val="C00000"/>
                </a:solidFill>
                <a:ea typeface="ＭＳ Ｐゴシック" panose="020B0600070205080204" pitchFamily="34" charset="-128"/>
              </a:rPr>
              <a:t>’</a:t>
            </a:r>
            <a:r>
              <a:rPr lang="en-US" altLang="ja-JP" sz="2000" b="1">
                <a:solidFill>
                  <a:srgbClr val="C00000"/>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88BF303-E29A-FA49-B1D3-820DAE7B1736}"/>
              </a:ext>
            </a:extLst>
          </p:cNvPr>
          <p:cNvSpPr>
            <a:spLocks noGrp="1"/>
          </p:cNvSpPr>
          <p:nvPr>
            <p:ph type="title"/>
          </p:nvPr>
        </p:nvSpPr>
        <p:spPr/>
        <p:txBody>
          <a:bodyPr/>
          <a:lstStyle/>
          <a:p>
            <a:r>
              <a:rPr lang="en-US" altLang="en-US">
                <a:ea typeface="ＭＳ Ｐゴシック" panose="020B0600070205080204" pitchFamily="34" charset="-128"/>
              </a:rPr>
              <a:t>Closures: Definitions</a:t>
            </a:r>
          </a:p>
        </p:txBody>
      </p:sp>
      <p:sp>
        <p:nvSpPr>
          <p:cNvPr id="60418" name="Content Placeholder 2">
            <a:extLst>
              <a:ext uri="{FF2B5EF4-FFF2-40B4-BE49-F238E27FC236}">
                <a16:creationId xmlns:a16="http://schemas.microsoft.com/office/drawing/2014/main" id="{2DA70519-5E5C-6A45-97CD-B3EAD38CBC23}"/>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If a given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p>
          <a:p>
            <a:pPr lvl="1"/>
            <a:r>
              <a:rPr lang="en-US" altLang="en-US" sz="2400">
                <a:ea typeface="ＭＳ Ｐゴシック" panose="020B0600070205080204" pitchFamily="34" charset="-128"/>
              </a:rPr>
              <a:t>is not reflexive (or symmetric, antisymmetric, transitive)</a:t>
            </a:r>
          </a:p>
          <a:p>
            <a:pPr lvl="1"/>
            <a:r>
              <a:rPr lang="en-US" altLang="en-US" sz="2400">
                <a:ea typeface="ＭＳ Ｐゴシック" panose="020B0600070205080204" pitchFamily="34" charset="-128"/>
              </a:rPr>
              <a:t>How can we transform it into a relation </a:t>
            </a:r>
            <a:r>
              <a:rPr lang="en-US" altLang="en-US" sz="2400" i="1">
                <a:ea typeface="ＭＳ Ｐゴシック" panose="020B0600070205080204" pitchFamily="34" charset="-128"/>
              </a:rPr>
              <a:t>R</a:t>
            </a:r>
            <a:r>
              <a:rPr lang="ja-JP" altLang="en-US" sz="2400">
                <a:ea typeface="ＭＳ Ｐゴシック" panose="020B0600070205080204" pitchFamily="34" charset="-128"/>
              </a:rPr>
              <a:t>’</a:t>
            </a:r>
            <a:r>
              <a:rPr lang="en-US" altLang="ja-JP" sz="2400">
                <a:ea typeface="ＭＳ Ｐゴシック" panose="020B0600070205080204" pitchFamily="34" charset="-128"/>
              </a:rPr>
              <a:t> that is?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={(1,2),(2,1),(2,2),(3,1),(3,3)}</a:t>
            </a:r>
          </a:p>
          <a:p>
            <a:pPr lvl="1"/>
            <a:r>
              <a:rPr lang="en-US" altLang="en-US" sz="2400">
                <a:ea typeface="ＭＳ Ｐゴシック" panose="020B0600070205080204" pitchFamily="34" charset="-128"/>
              </a:rPr>
              <a:t>How can we </a:t>
            </a:r>
            <a:r>
              <a:rPr lang="en-US" altLang="en-US" sz="2400" u="sng">
                <a:ea typeface="ＭＳ Ｐゴシック" panose="020B0600070205080204" pitchFamily="34" charset="-128"/>
              </a:rPr>
              <a:t>make</a:t>
            </a:r>
            <a:r>
              <a:rPr lang="en-US" altLang="en-US" sz="2400">
                <a:ea typeface="ＭＳ Ｐゴシック" panose="020B0600070205080204" pitchFamily="34" charset="-128"/>
              </a:rPr>
              <a:t> it reflexive?</a:t>
            </a:r>
          </a:p>
          <a:p>
            <a:pPr lvl="1"/>
            <a:r>
              <a:rPr lang="en-US" altLang="en-US" sz="2400">
                <a:ea typeface="ＭＳ Ｐゴシック" panose="020B0600070205080204" pitchFamily="34" charset="-128"/>
              </a:rPr>
              <a:t>In general we would like to change the relation </a:t>
            </a:r>
            <a:r>
              <a:rPr lang="en-US" altLang="en-US" sz="2400" u="sng">
                <a:ea typeface="ＭＳ Ｐゴシック" panose="020B0600070205080204" pitchFamily="34" charset="-128"/>
              </a:rPr>
              <a:t>as little as possible</a:t>
            </a:r>
          </a:p>
          <a:p>
            <a:pPr lvl="1"/>
            <a:r>
              <a:rPr lang="en-US" altLang="en-US" sz="2400">
                <a:ea typeface="ＭＳ Ｐゴシック" panose="020B0600070205080204" pitchFamily="34" charset="-128"/>
              </a:rPr>
              <a:t>To make </a:t>
            </a:r>
            <a:r>
              <a:rPr lang="en-US" altLang="en-US" sz="2400" i="1">
                <a:ea typeface="ＭＳ Ｐゴシック" panose="020B0600070205080204" pitchFamily="34" charset="-128"/>
              </a:rPr>
              <a:t>R</a:t>
            </a:r>
            <a:r>
              <a:rPr lang="en-US" altLang="en-US" sz="2400">
                <a:ea typeface="ＭＳ Ｐゴシック" panose="020B0600070205080204" pitchFamily="34" charset="-128"/>
              </a:rPr>
              <a:t> reflexive, we simply add (1,1) to the set</a:t>
            </a:r>
          </a:p>
          <a:p>
            <a:r>
              <a:rPr lang="en-US" altLang="en-US" sz="2800" b="1" u="sng">
                <a:solidFill>
                  <a:srgbClr val="FF0000"/>
                </a:solidFill>
                <a:ea typeface="ＭＳ Ｐゴシック" panose="020B0600070205080204" pitchFamily="34" charset="-128"/>
              </a:rPr>
              <a:t>Inducing a property on a relation is called its closure.  </a:t>
            </a:r>
          </a:p>
          <a:p>
            <a:r>
              <a:rPr lang="en-US" altLang="en-US" sz="2800">
                <a:ea typeface="ＭＳ Ｐゴシック" panose="020B0600070205080204" pitchFamily="34" charset="-128"/>
              </a:rPr>
              <a:t>Above, </a:t>
            </a:r>
            <a:r>
              <a:rPr lang="en-US" altLang="en-US" sz="2800" i="1">
                <a:ea typeface="ＭＳ Ｐゴシック" panose="020B0600070205080204" pitchFamily="34" charset="-128"/>
              </a:rPr>
              <a:t>R</a:t>
            </a:r>
            <a:r>
              <a:rPr lang="ja-JP" altLang="en-US" sz="2800">
                <a:ea typeface="ＭＳ Ｐゴシック" panose="020B0600070205080204" pitchFamily="34" charset="-128"/>
              </a:rPr>
              <a:t>’</a:t>
            </a:r>
            <a:r>
              <a:rPr lang="en-US" altLang="ja-JP" sz="2800">
                <a:ea typeface="ＭＳ Ｐゴシック" panose="020B0600070205080204" pitchFamily="34" charset="-128"/>
              </a:rPr>
              <a:t>=</a:t>
            </a:r>
            <a:r>
              <a:rPr lang="en-US" altLang="ja-JP" sz="2800" i="1">
                <a:ea typeface="ＭＳ Ｐゴシック" panose="020B0600070205080204" pitchFamily="34" charset="-128"/>
              </a:rPr>
              <a:t>R</a:t>
            </a:r>
            <a:r>
              <a:rPr lang="en-US" altLang="ja-JP" sz="2800">
                <a:ea typeface="ＭＳ Ｐゴシック" panose="020B0600070205080204" pitchFamily="34" charset="-128"/>
              </a:rPr>
              <a:t> </a:t>
            </a:r>
            <a:r>
              <a:rPr lang="en-US" altLang="ja-JP" sz="2800">
                <a:ea typeface="ＭＳ Ｐゴシック" panose="020B0600070205080204" pitchFamily="34" charset="-128"/>
                <a:sym typeface="Symbol" pitchFamily="2" charset="2"/>
              </a:rPr>
              <a:t></a:t>
            </a:r>
            <a:r>
              <a:rPr lang="en-US" altLang="ja-JP" sz="2800">
                <a:ea typeface="ＭＳ Ｐゴシック" panose="020B0600070205080204" pitchFamily="34" charset="-128"/>
              </a:rPr>
              <a:t>{(1,1)} is called the </a:t>
            </a:r>
            <a:r>
              <a:rPr lang="en-US" altLang="ja-JP" sz="2800" u="sng">
                <a:ea typeface="ＭＳ Ｐゴシック" panose="020B0600070205080204" pitchFamily="34" charset="-128"/>
              </a:rPr>
              <a:t>reflexive closure</a:t>
            </a:r>
            <a:endParaRPr lang="en-US" altLang="en-US" sz="2800" u="sng">
              <a:ea typeface="ＭＳ Ｐゴシック" panose="020B0600070205080204" pitchFamily="34"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A9AD7B62-3B6E-CF43-918B-9B0186BE0D4A}"/>
              </a:ext>
            </a:extLst>
          </p:cNvPr>
          <p:cNvSpPr>
            <a:spLocks noGrp="1"/>
          </p:cNvSpPr>
          <p:nvPr>
            <p:ph type="title"/>
          </p:nvPr>
        </p:nvSpPr>
        <p:spPr/>
        <p:txBody>
          <a:bodyPr/>
          <a:lstStyle/>
          <a:p>
            <a:r>
              <a:rPr lang="en-US" altLang="en-US">
                <a:ea typeface="ＭＳ Ｐゴシック" panose="020B0600070205080204" pitchFamily="34" charset="-128"/>
              </a:rPr>
              <a:t>Reflexive Closure</a:t>
            </a:r>
          </a:p>
        </p:txBody>
      </p:sp>
      <p:sp>
        <p:nvSpPr>
          <p:cNvPr id="61442" name="Content Placeholder 2">
            <a:extLst>
              <a:ext uri="{FF2B5EF4-FFF2-40B4-BE49-F238E27FC236}">
                <a16:creationId xmlns:a16="http://schemas.microsoft.com/office/drawing/2014/main" id="{B43FB850-371A-7A4B-8F9E-5DD66597E56B}"/>
              </a:ext>
            </a:extLst>
          </p:cNvPr>
          <p:cNvSpPr>
            <a:spLocks noGrp="1"/>
          </p:cNvSpPr>
          <p:nvPr>
            <p:ph idx="1"/>
          </p:nvPr>
        </p:nvSpPr>
        <p:spPr/>
        <p:txBody>
          <a:bodyPr/>
          <a:lstStyle/>
          <a:p>
            <a:r>
              <a:rPr lang="en-US" altLang="en-US">
                <a:ea typeface="ＭＳ Ｐゴシック" panose="020B0600070205080204" pitchFamily="34" charset="-128"/>
              </a:rPr>
              <a:t>In general, the </a:t>
            </a:r>
            <a:r>
              <a:rPr lang="en-US" altLang="en-US" u="sng">
                <a:ea typeface="ＭＳ Ｐゴシック" panose="020B0600070205080204" pitchFamily="34" charset="-128"/>
              </a:rPr>
              <a:t>reflexive closure</a:t>
            </a:r>
            <a:r>
              <a:rPr lang="en-US" altLang="en-US">
                <a:ea typeface="ＭＳ Ｐゴシック" panose="020B0600070205080204" pitchFamily="34" charset="-128"/>
              </a:rPr>
              <a:t> of a relation R on A is R</a:t>
            </a:r>
            <a:r>
              <a:rPr lang="en-US" altLang="en-US">
                <a:ea typeface="ＭＳ Ｐゴシック" panose="020B0600070205080204" pitchFamily="34" charset="-128"/>
                <a:sym typeface="Symbol" pitchFamily="2" charset="2"/>
              </a:rPr>
              <a:t>  where ={ (a,a) | aA}</a:t>
            </a:r>
          </a:p>
          <a:p>
            <a:r>
              <a:rPr lang="en-US" altLang="en-US">
                <a:ea typeface="ＭＳ Ｐゴシック" panose="020B0600070205080204" pitchFamily="34" charset="-128"/>
                <a:sym typeface="Symbol" pitchFamily="2" charset="2"/>
              </a:rPr>
              <a:t> is the </a:t>
            </a:r>
            <a:r>
              <a:rPr lang="en-US" altLang="en-US" u="sng">
                <a:ea typeface="ＭＳ Ｐゴシック" panose="020B0600070205080204" pitchFamily="34" charset="-128"/>
                <a:sym typeface="Symbol" pitchFamily="2" charset="2"/>
              </a:rPr>
              <a:t>diagonal relation</a:t>
            </a:r>
            <a:r>
              <a:rPr lang="en-US" altLang="en-US">
                <a:ea typeface="ＭＳ Ｐゴシック" panose="020B0600070205080204" pitchFamily="34" charset="-128"/>
                <a:sym typeface="Symbol" pitchFamily="2" charset="2"/>
              </a:rPr>
              <a:t> on A</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diagonal relation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CC0C5B58-46A9-234B-A021-8144779467B1}"/>
              </a:ext>
            </a:extLst>
          </p:cNvPr>
          <p:cNvSpPr>
            <a:spLocks noGrp="1"/>
          </p:cNvSpPr>
          <p:nvPr>
            <p:ph type="title"/>
          </p:nvPr>
        </p:nvSpPr>
        <p:spPr/>
        <p:txBody>
          <a:bodyPr/>
          <a:lstStyle/>
          <a:p>
            <a:r>
              <a:rPr lang="en-US" altLang="en-US">
                <a:ea typeface="ＭＳ Ｐゴシック" panose="020B0600070205080204" pitchFamily="34" charset="-128"/>
              </a:rPr>
              <a:t>Symmetric Closure</a:t>
            </a:r>
          </a:p>
        </p:txBody>
      </p:sp>
      <p:sp>
        <p:nvSpPr>
          <p:cNvPr id="62466" name="Content Placeholder 2">
            <a:extLst>
              <a:ext uri="{FF2B5EF4-FFF2-40B4-BE49-F238E27FC236}">
                <a16:creationId xmlns:a16="http://schemas.microsoft.com/office/drawing/2014/main" id="{850C791C-E3D8-EF48-A374-A4681F103674}"/>
              </a:ext>
            </a:extLst>
          </p:cNvPr>
          <p:cNvSpPr>
            <a:spLocks noGrp="1"/>
          </p:cNvSpPr>
          <p:nvPr>
            <p:ph idx="1"/>
          </p:nvPr>
        </p:nvSpPr>
        <p:spPr/>
        <p:txBody>
          <a:bodyPr/>
          <a:lstStyle/>
          <a:p>
            <a:r>
              <a:rPr lang="en-US" altLang="en-US">
                <a:ea typeface="ＭＳ Ｐゴシック" panose="020B0600070205080204" pitchFamily="34" charset="-128"/>
              </a:rPr>
              <a:t>Similarly, we can create the </a:t>
            </a:r>
            <a:r>
              <a:rPr lang="en-US" altLang="en-US" u="sng">
                <a:ea typeface="ＭＳ Ｐゴシック" panose="020B0600070205080204" pitchFamily="34" charset="-128"/>
              </a:rPr>
              <a:t>symmetric closure</a:t>
            </a:r>
            <a:r>
              <a:rPr lang="en-US" altLang="en-US">
                <a:ea typeface="ＭＳ Ｐゴシック" panose="020B0600070205080204" pitchFamily="34" charset="-128"/>
              </a:rPr>
              <a:t> using the inverse of the relation R.  </a:t>
            </a:r>
          </a:p>
          <a:p>
            <a:r>
              <a:rPr lang="en-US" altLang="en-US">
                <a:ea typeface="ＭＳ Ｐゴシック" panose="020B0600070205080204" pitchFamily="34" charset="-128"/>
              </a:rPr>
              <a:t>The symmetric closer is, R</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where </a:t>
            </a:r>
          </a:p>
          <a:p>
            <a:pPr algn="ctr">
              <a:buFont typeface="Arial" panose="020B0604020202020204" pitchFamily="34" charset="0"/>
              <a:buNone/>
            </a:pP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(b,a) | </a:t>
            </a:r>
            <a:r>
              <a:rPr lang="en-US" altLang="ja-JP">
                <a:ea typeface="ＭＳ Ｐゴシック" panose="020B0600070205080204" pitchFamily="34" charset="-128"/>
                <a:sym typeface="Symbol" pitchFamily="2" charset="2"/>
              </a:rPr>
              <a:t>(a,b)R }</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symmetric closure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98C4241E-C189-CD40-9C79-3C0F7695531B}"/>
              </a:ext>
            </a:extLst>
          </p:cNvPr>
          <p:cNvSpPr>
            <a:spLocks noGrp="1"/>
          </p:cNvSpPr>
          <p:nvPr>
            <p:ph type="title"/>
          </p:nvPr>
        </p:nvSpPr>
        <p:spPr/>
        <p:txBody>
          <a:bodyPr/>
          <a:lstStyle/>
          <a:p>
            <a:r>
              <a:rPr lang="en-US" altLang="en-US">
                <a:ea typeface="ＭＳ Ｐゴシック" panose="020B0600070205080204" pitchFamily="34" charset="-128"/>
              </a:rPr>
              <a:t>Transitive Closure</a:t>
            </a:r>
          </a:p>
        </p:txBody>
      </p:sp>
      <p:sp>
        <p:nvSpPr>
          <p:cNvPr id="63490" name="Content Placeholder 2">
            <a:extLst>
              <a:ext uri="{FF2B5EF4-FFF2-40B4-BE49-F238E27FC236}">
                <a16:creationId xmlns:a16="http://schemas.microsoft.com/office/drawing/2014/main" id="{330A931C-5D00-5141-90B6-403EC9132527}"/>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To compute the </a:t>
            </a:r>
            <a:r>
              <a:rPr lang="en-US" altLang="en-US" sz="2800" u="sng">
                <a:ea typeface="ＭＳ Ｐゴシック" panose="020B0600070205080204" pitchFamily="34" charset="-128"/>
              </a:rPr>
              <a:t>transitive closure</a:t>
            </a:r>
            <a:r>
              <a:rPr lang="en-US" altLang="en-US" sz="2800">
                <a:ea typeface="ＭＳ Ｐゴシック" panose="020B0600070205080204" pitchFamily="34" charset="-128"/>
              </a:rPr>
              <a:t> we use the theorem</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transitive if and only if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for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a:t>
            </a:r>
          </a:p>
          <a:p>
            <a:r>
              <a:rPr lang="en-US" altLang="en-US" sz="2800">
                <a:ea typeface="ＭＳ Ｐゴシック" panose="020B0600070205080204" pitchFamily="34" charset="-128"/>
              </a:rPr>
              <a:t>Thus, if we compute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such that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800">
                <a:ea typeface="ＭＳ Ｐゴシック" panose="020B0600070205080204" pitchFamily="34" charset="-128"/>
              </a:rPr>
              <a:t>for all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k, then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is the transitive closure</a:t>
            </a:r>
          </a:p>
          <a:p>
            <a:r>
              <a:rPr lang="en-US" altLang="en-US" sz="2800">
                <a:ea typeface="ＭＳ Ｐゴシック" panose="020B0600070205080204" pitchFamily="34" charset="-128"/>
              </a:rPr>
              <a:t>The Warshall</a:t>
            </a:r>
            <a:r>
              <a:rPr lang="ja-JP" altLang="en-US" sz="2800">
                <a:ea typeface="ＭＳ Ｐゴシック" panose="020B0600070205080204" pitchFamily="34" charset="-128"/>
              </a:rPr>
              <a:t>’</a:t>
            </a:r>
            <a:r>
              <a:rPr lang="en-US" altLang="ja-JP" sz="2800">
                <a:ea typeface="ＭＳ Ｐゴシック" panose="020B0600070205080204" pitchFamily="34" charset="-128"/>
              </a:rPr>
              <a:t>s Algorithm allows us to do this efficiently</a:t>
            </a:r>
          </a:p>
          <a:p>
            <a:r>
              <a:rPr lang="en-US" altLang="en-US" sz="2000" b="1">
                <a:ea typeface="ＭＳ Ｐゴシック" panose="020B0600070205080204" pitchFamily="34" charset="-128"/>
              </a:rPr>
              <a:t>Note</a:t>
            </a:r>
            <a:r>
              <a:rPr lang="en-US" altLang="en-US" sz="2000">
                <a:ea typeface="ＭＳ Ｐゴシック" panose="020B0600070205080204" pitchFamily="34" charset="-128"/>
              </a:rPr>
              <a:t>: Your textbook gives much greater details in terms of graphs and connectivity relations.  It is good to read this material, but it is based on material that we have not yet seen.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8F1B7D66-1297-FB42-A8F5-97DFF18BC1F8}"/>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Key Ideas</a:t>
            </a:r>
            <a:endParaRPr lang="en-US" altLang="en-US">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75A32C2E-58A1-5343-8A0C-B8CA409E52F3}"/>
              </a:ext>
            </a:extLst>
          </p:cNvPr>
          <p:cNvSpPr>
            <a:spLocks noGrp="1"/>
          </p:cNvSpPr>
          <p:nvPr>
            <p:ph idx="1"/>
          </p:nvPr>
        </p:nvSpPr>
        <p:spPr/>
        <p:txBody>
          <a:bodyPr/>
          <a:lstStyle/>
          <a:p>
            <a:r>
              <a:rPr lang="en-US" altLang="en-US" sz="2400">
                <a:ea typeface="ＭＳ Ｐゴシック" panose="020B0600070205080204" pitchFamily="34" charset="-128"/>
              </a:rPr>
              <a:t>In any set A with |A|=n, any transitive relation will be built from a sequence of relations that has a length of at most n.  Why?</a:t>
            </a:r>
          </a:p>
          <a:p>
            <a:r>
              <a:rPr lang="en-US" altLang="en-US" sz="2400">
                <a:ea typeface="ＭＳ Ｐゴシック" panose="020B0600070205080204" pitchFamily="34" charset="-128"/>
              </a:rPr>
              <a:t>Consider the case where the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on A has the ordered pairs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3</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must be in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transitive</a:t>
            </a:r>
          </a:p>
          <a:p>
            <a:r>
              <a:rPr lang="en-US" altLang="en-US" sz="2400">
                <a:ea typeface="ＭＳ Ｐゴシック" panose="020B0600070205080204" pitchFamily="34" charset="-128"/>
              </a:rPr>
              <a:t>Thus, by the previous theorem, it suffices to compute (at most)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n</a:t>
            </a:r>
            <a:endParaRPr lang="en-US" altLang="en-US" sz="2400" i="1">
              <a:ea typeface="ＭＳ Ｐゴシック" panose="020B0600070205080204" pitchFamily="34" charset="-128"/>
            </a:endParaRPr>
          </a:p>
          <a:p>
            <a:r>
              <a:rPr lang="en-US" altLang="en-US" sz="2400">
                <a:ea typeface="ＭＳ Ｐゴシック" panose="020B0600070205080204" pitchFamily="34" charset="-128"/>
              </a:rPr>
              <a:t>Recall that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i="1">
                <a:ea typeface="ＭＳ Ｐゴシック" panose="020B0600070205080204" pitchFamily="34" charset="-128"/>
              </a:rPr>
              <a:t> </a:t>
            </a:r>
            <a:r>
              <a:rPr lang="en-US" altLang="en-US" sz="2400">
                <a:ea typeface="ＭＳ Ｐゴシック" panose="020B0600070205080204" pitchFamily="34" charset="-128"/>
              </a:rPr>
              <a:t>is computed using a bit-matrix product</a:t>
            </a:r>
          </a:p>
          <a:p>
            <a:r>
              <a:rPr lang="en-US" altLang="en-US" sz="2400">
                <a:ea typeface="ＭＳ Ｐゴシック" panose="020B0600070205080204" pitchFamily="34" charset="-128"/>
              </a:rPr>
              <a:t>The above gives us a natural algorithm for computing the transitive closure:  the Warshall</a:t>
            </a:r>
            <a:r>
              <a:rPr lang="ja-JP" altLang="en-US" sz="2400">
                <a:ea typeface="ＭＳ Ｐゴシック" panose="020B0600070205080204" pitchFamily="34" charset="-128"/>
              </a:rPr>
              <a:t>’</a:t>
            </a:r>
            <a:r>
              <a:rPr lang="en-US" altLang="ja-JP" sz="2400">
                <a:ea typeface="ＭＳ Ｐゴシック" panose="020B0600070205080204" pitchFamily="34" charset="-128"/>
              </a:rPr>
              <a:t>s Algorithm</a:t>
            </a:r>
            <a:endParaRPr lang="en-US" altLang="en-US" sz="2400">
              <a:ea typeface="ＭＳ Ｐゴシック" panose="020B0600070205080204" pitchFamily="34" charset="-12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7E96ABCB-08CB-7F46-979A-6A2E0F5D0499}"/>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a:t>
            </a:r>
            <a:endParaRPr lang="en-US" altLang="en-US">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5F48CCDF-DD27-6F43-BE7C-F410ED67BED7}"/>
              </a:ext>
            </a:extLst>
          </p:cNvPr>
          <p:cNvSpPr>
            <a:spLocks noGrp="1"/>
          </p:cNvSpPr>
          <p:nvPr>
            <p:ph idx="1"/>
          </p:nvPr>
        </p:nvSpPr>
        <p:spPr/>
        <p:txBody>
          <a:bodyPr/>
          <a:lstStyle/>
          <a:p>
            <a:pPr>
              <a:buFont typeface="Arial" panose="020B0604020202020204" pitchFamily="34" charset="0"/>
              <a:buNone/>
            </a:pPr>
            <a:r>
              <a:rPr lang="en-US" altLang="en-US" sz="2000" b="1">
                <a:ea typeface="ＭＳ Ｐゴシック" panose="020B0600070205080204" pitchFamily="34" charset="-128"/>
              </a:rPr>
              <a:t>Input</a:t>
            </a:r>
            <a:r>
              <a:rPr lang="en-US" altLang="en-US" sz="2000">
                <a:ea typeface="ＭＳ Ｐゴシック" panose="020B0600070205080204" pitchFamily="34" charset="-128"/>
              </a:rPr>
              <a:t>: An (n</a:t>
            </a:r>
            <a:r>
              <a:rPr lang="en-US" altLang="en-US" sz="2000">
                <a:ea typeface="ＭＳ Ｐゴシック" panose="020B0600070205080204" pitchFamily="34" charset="-128"/>
                <a:sym typeface="Symbol" pitchFamily="2" charset="2"/>
              </a:rPr>
              <a:t>n) 0-1 matrix M</a:t>
            </a:r>
            <a:r>
              <a:rPr lang="en-US" altLang="en-US" sz="2000" i="1" baseline="-25000">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representing a relation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 |A|=n</a:t>
            </a:r>
          </a:p>
          <a:p>
            <a:pPr>
              <a:buFont typeface="Arial" panose="020B0604020202020204" pitchFamily="34" charset="0"/>
              <a:buNone/>
            </a:pPr>
            <a:r>
              <a:rPr lang="en-US" altLang="en-US" sz="2000" b="1">
                <a:ea typeface="ＭＳ Ｐゴシック" panose="020B0600070205080204" pitchFamily="34" charset="-128"/>
                <a:sym typeface="Symbol" pitchFamily="2" charset="2"/>
              </a:rPr>
              <a:t>Output</a:t>
            </a:r>
            <a:r>
              <a:rPr lang="en-US" altLang="en-US" sz="2000">
                <a:ea typeface="ＭＳ Ｐゴシック" panose="020B0600070205080204" pitchFamily="34" charset="-128"/>
                <a:sym typeface="Symbol" pitchFamily="2" charset="2"/>
              </a:rPr>
              <a:t>:  </a:t>
            </a:r>
            <a:r>
              <a:rPr lang="en-US" altLang="en-US" sz="2000">
                <a:ea typeface="ＭＳ Ｐゴシック" panose="020B0600070205080204" pitchFamily="34" charset="-128"/>
              </a:rPr>
              <a:t>An (n</a:t>
            </a:r>
            <a:r>
              <a:rPr lang="en-US" altLang="en-US" sz="2000">
                <a:ea typeface="ＭＳ Ｐゴシック" panose="020B0600070205080204" pitchFamily="34" charset="-128"/>
                <a:sym typeface="Symbol" pitchFamily="2" charset="2"/>
              </a:rPr>
              <a:t>n) 0-1 matrix W representing the transitive closure of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a:t>
            </a:r>
          </a:p>
          <a:p>
            <a:pPr>
              <a:buFont typeface="Arial" panose="020B0604020202020204" pitchFamily="34" charset="0"/>
              <a:buNone/>
            </a:pPr>
            <a:r>
              <a:rPr lang="en-US" altLang="en-US" sz="2000">
                <a:ea typeface="ＭＳ Ｐゴシック" panose="020B0600070205080204" pitchFamily="34" charset="-128"/>
                <a:sym typeface="Symbol" pitchFamily="2" charset="2"/>
              </a:rPr>
              <a:t>1.     W M</a:t>
            </a:r>
            <a:r>
              <a:rPr lang="en-US" altLang="en-US" sz="2000" i="1" baseline="-25000">
                <a:ea typeface="ＭＳ Ｐゴシック" panose="020B0600070205080204" pitchFamily="34" charset="-128"/>
                <a:sym typeface="Symbol" pitchFamily="2" charset="2"/>
              </a:rPr>
              <a:t>R</a:t>
            </a:r>
            <a:endParaRPr lang="en-US" altLang="en-US" sz="2000">
              <a:ea typeface="ＭＳ Ｐゴシック" panose="020B0600070205080204" pitchFamily="34" charset="-128"/>
              <a:sym typeface="Symbol" pitchFamily="2" charset="2"/>
            </a:endParaRPr>
          </a:p>
          <a:p>
            <a:pPr>
              <a:buFont typeface="Arial" panose="020B0604020202020204" pitchFamily="34" charset="0"/>
              <a:buNone/>
            </a:pPr>
            <a:r>
              <a:rPr lang="en-US" altLang="en-US" sz="2000">
                <a:ea typeface="ＭＳ Ｐゴシック" panose="020B0600070205080204" pitchFamily="34" charset="-128"/>
                <a:sym typeface="Symbol" pitchFamily="2" charset="2"/>
              </a:rPr>
              <a:t>2.     FOR k=1,…, n DO</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FOR i=1,…,n DO</a:t>
            </a:r>
          </a:p>
          <a:p>
            <a:pPr>
              <a:buFont typeface="Arial" panose="020B0604020202020204" pitchFamily="34" charset="0"/>
              <a:buAutoNum type="arabicPeriod" startAt="3"/>
            </a:pPr>
            <a:r>
              <a:rPr lang="en-US" altLang="en-US" sz="2000">
                <a:ea typeface="ＭＳ Ｐゴシック" panose="020B0600070205080204" pitchFamily="34" charset="-128"/>
              </a:rPr>
              <a:t>            FOR j=1,…,n DO</a:t>
            </a:r>
          </a:p>
          <a:p>
            <a:pPr>
              <a:buFont typeface="Arial" panose="020B0604020202020204" pitchFamily="34" charset="0"/>
              <a:buAutoNum type="arabicPeriod" startAt="3"/>
            </a:pPr>
            <a:r>
              <a:rPr lang="en-US" altLang="en-US" sz="2000">
                <a:ea typeface="ＭＳ Ｐゴシック" panose="020B0600070205080204" pitchFamily="34" charset="-128"/>
              </a:rPr>
              <a:t>                    w</a:t>
            </a:r>
            <a:r>
              <a:rPr lang="en-US" altLang="en-US" sz="2000" baseline="-25000">
                <a:ea typeface="ＭＳ Ｐゴシック" panose="020B0600070205080204" pitchFamily="34" charset="-128"/>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i,k</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k,j</a:t>
            </a:r>
            <a:r>
              <a:rPr lang="en-US" altLang="en-US" sz="2000">
                <a:ea typeface="ＭＳ Ｐゴシック" panose="020B0600070205080204" pitchFamily="34" charset="-128"/>
                <a:sym typeface="Symbol" pitchFamily="2" charset="2"/>
              </a:rPr>
              <a:t>)</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RETURN W</a:t>
            </a:r>
            <a:endParaRPr lang="en-US" altLang="en-US">
              <a:ea typeface="ＭＳ Ｐゴシック"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C4630032-78CE-CE43-A8B1-69A50347EE86}"/>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Example</a:t>
            </a:r>
            <a:endParaRPr lang="en-US" altLang="en-US" b="1">
              <a:ea typeface="ＭＳ Ｐゴシック" panose="020B0600070205080204" pitchFamily="34" charset="-128"/>
            </a:endParaRPr>
          </a:p>
        </p:txBody>
      </p:sp>
      <p:sp>
        <p:nvSpPr>
          <p:cNvPr id="66562" name="Content Placeholder 2">
            <a:extLst>
              <a:ext uri="{FF2B5EF4-FFF2-40B4-BE49-F238E27FC236}">
                <a16:creationId xmlns:a16="http://schemas.microsoft.com/office/drawing/2014/main" id="{649EE339-F5D3-1A4C-A99C-137F6037EC8E}"/>
              </a:ext>
            </a:extLst>
          </p:cNvPr>
          <p:cNvSpPr>
            <a:spLocks noGrp="1"/>
          </p:cNvSpPr>
          <p:nvPr>
            <p:ph idx="1"/>
          </p:nvPr>
        </p:nvSpPr>
        <p:spPr/>
        <p:txBody>
          <a:bodyPr/>
          <a:lstStyle/>
          <a:p>
            <a:r>
              <a:rPr lang="en-US" altLang="en-US">
                <a:ea typeface="ＭＳ Ｐゴシック" panose="020B0600070205080204" pitchFamily="34" charset="-128"/>
              </a:rPr>
              <a:t>Compute the transitive closure of </a:t>
            </a:r>
          </a:p>
          <a:p>
            <a:pPr lvl="1"/>
            <a:r>
              <a:rPr lang="en-US" altLang="en-US">
                <a:ea typeface="ＭＳ Ｐゴシック" panose="020B0600070205080204" pitchFamily="34" charset="-128"/>
              </a:rPr>
              <a:t>The relation R={(1,1),(1,2),(1,4),(2,2),(2,3),(3,1),</a:t>
            </a:r>
          </a:p>
          <a:p>
            <a:pPr lvl="1">
              <a:buFont typeface="Arial" panose="020B0604020202020204" pitchFamily="34" charset="0"/>
              <a:buNone/>
            </a:pPr>
            <a:r>
              <a:rPr lang="en-US" altLang="en-US">
                <a:ea typeface="ＭＳ Ｐゴシック" panose="020B0600070205080204" pitchFamily="34" charset="-128"/>
              </a:rPr>
              <a:t>	(3,4),(4,1),(4,4)}</a:t>
            </a:r>
          </a:p>
          <a:p>
            <a:pPr lvl="1"/>
            <a:r>
              <a:rPr lang="en-US" altLang="en-US">
                <a:ea typeface="ＭＳ Ｐゴシック" panose="020B0600070205080204" pitchFamily="34" charset="-128"/>
              </a:rPr>
              <a:t>On the set A={1,2,3,4}</a:t>
            </a:r>
          </a:p>
          <a:p>
            <a:endParaRPr lang="en-US" altLang="en-US">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93C73925-676B-BF4C-B09F-01B81200330B}"/>
              </a:ext>
            </a:extLst>
          </p:cNvPr>
          <p:cNvSpPr>
            <a:spLocks noGrp="1"/>
          </p:cNvSpPr>
          <p:nvPr>
            <p:ph type="title"/>
          </p:nvPr>
        </p:nvSpPr>
        <p:spPr/>
        <p:txBody>
          <a:bodyPr/>
          <a:lstStyle/>
          <a:p>
            <a:r>
              <a:rPr lang="en-US" altLang="en-US">
                <a:ea typeface="ＭＳ Ｐゴシック" panose="020B0600070205080204" pitchFamily="34" charset="-128"/>
              </a:rPr>
              <a:t>Relations on a Set</a:t>
            </a:r>
          </a:p>
        </p:txBody>
      </p:sp>
      <p:sp>
        <p:nvSpPr>
          <p:cNvPr id="21506" name="Content Placeholder 2">
            <a:extLst>
              <a:ext uri="{FF2B5EF4-FFF2-40B4-BE49-F238E27FC236}">
                <a16:creationId xmlns:a16="http://schemas.microsoft.com/office/drawing/2014/main" id="{B0E73899-D34D-244F-A9ED-0E722F22CCA1}"/>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relation </a:t>
            </a:r>
            <a:r>
              <a:rPr lang="en-US" altLang="en-US" sz="2800">
                <a:solidFill>
                  <a:srgbClr val="FF0000"/>
                </a:solidFill>
                <a:ea typeface="ＭＳ Ｐゴシック" panose="020B0600070205080204" pitchFamily="34" charset="-128"/>
              </a:rPr>
              <a:t>on the set A</a:t>
            </a:r>
            <a:r>
              <a:rPr lang="en-US" altLang="en-US" sz="2800">
                <a:ea typeface="ＭＳ Ｐゴシック" panose="020B0600070205080204" pitchFamily="34" charset="-128"/>
              </a:rPr>
              <a:t> is a relation from A to A and is a subset of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b="1">
                <a:ea typeface="ＭＳ Ｐゴシック" panose="020B0600070205080204" pitchFamily="34" charset="-128"/>
              </a:rPr>
              <a:t>Example</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a:t>
            </a:r>
            <a:r>
              <a:rPr lang="en-US" altLang="en-US" sz="2400">
                <a:ea typeface="ＭＳ Ｐゴシック" panose="020B0600070205080204" pitchFamily="34" charset="-128"/>
              </a:rPr>
              <a:t>The following are binary relations on </a:t>
            </a:r>
            <a:r>
              <a:rPr lang="en-US" altLang="en-US" sz="2400" i="1">
                <a:latin typeface="Algerian" pitchFamily="82" charset="0"/>
                <a:ea typeface="ＭＳ Ｐゴシック" panose="020B0600070205080204" pitchFamily="34" charset="-128"/>
              </a:rPr>
              <a:t>N</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 </a:t>
            </a:r>
            <a:r>
              <a:rPr lang="en-US" altLang="en-US" sz="2400">
                <a:ea typeface="ＭＳ Ｐゴシック" panose="020B0600070205080204" pitchFamily="34" charset="-128"/>
                <a:sym typeface="Symbol" pitchFamily="2" charset="2"/>
              </a:rPr>
              <a:t>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  </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 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r>
              <a:rPr lang="en-US" altLang="en-US" sz="2800" b="1">
                <a:ea typeface="ＭＳ Ｐゴシック" panose="020B0600070205080204" pitchFamily="34" charset="-128"/>
                <a:sym typeface="Symbol" pitchFamily="2" charset="2"/>
              </a:rPr>
              <a:t>Question</a:t>
            </a:r>
          </a:p>
          <a:p>
            <a:pPr>
              <a:buFont typeface="Arial" panose="020B0604020202020204" pitchFamily="34" charset="0"/>
              <a:buNone/>
            </a:pPr>
            <a:r>
              <a:rPr lang="en-US" altLang="en-US" sz="2800">
                <a:ea typeface="ＭＳ Ｐゴシック" panose="020B0600070205080204" pitchFamily="34" charset="-128"/>
                <a:sym typeface="Symbol" pitchFamily="2" charset="2"/>
              </a:rPr>
              <a:t>	</a:t>
            </a:r>
            <a:r>
              <a:rPr lang="en-US" altLang="en-US" sz="2400">
                <a:ea typeface="ＭＳ Ｐゴシック" panose="020B0600070205080204" pitchFamily="34" charset="-128"/>
                <a:sym typeface="Symbol" pitchFamily="2" charset="2"/>
              </a:rPr>
              <a:t>For each of the above relations, give some examples of ordered pairs (a,b) </a:t>
            </a:r>
            <a:r>
              <a:rPr lang="en-US" altLang="en-US" sz="2400" i="1">
                <a:latin typeface="Algerian" pitchFamily="82" charset="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2</a:t>
            </a:r>
            <a:r>
              <a:rPr lang="en-US" altLang="en-US" sz="2400">
                <a:ea typeface="ＭＳ Ｐゴシック" panose="020B0600070205080204" pitchFamily="34" charset="-128"/>
                <a:sym typeface="Symbol" pitchFamily="2" charset="2"/>
              </a:rPr>
              <a:t> that are not in the relation</a:t>
            </a:r>
            <a:endParaRPr lang="en-US" altLang="en-US" sz="2400">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FB9D-25A9-2F4C-BA31-C707505322BC}"/>
              </a:ext>
            </a:extLst>
          </p:cNvPr>
          <p:cNvSpPr>
            <a:spLocks noGrp="1"/>
          </p:cNvSpPr>
          <p:nvPr>
            <p:ph type="title"/>
          </p:nvPr>
        </p:nvSpPr>
        <p:spPr/>
        <p:txBody>
          <a:bodyPr/>
          <a:lstStyle/>
          <a:p>
            <a:r>
              <a:rPr lang="en-US" dirty="0" err="1"/>
              <a:t>Warshall</a:t>
            </a:r>
            <a:r>
              <a:rPr lang="en-US" dirty="0"/>
              <a:t> Algorithm: Mechanically</a:t>
            </a:r>
          </a:p>
        </p:txBody>
      </p:sp>
      <p:graphicFrame>
        <p:nvGraphicFramePr>
          <p:cNvPr id="4" name="Table 3">
            <a:extLst>
              <a:ext uri="{FF2B5EF4-FFF2-40B4-BE49-F238E27FC236}">
                <a16:creationId xmlns:a16="http://schemas.microsoft.com/office/drawing/2014/main" id="{21D6F42A-7B00-9843-A62C-E1A86D077B86}"/>
              </a:ext>
            </a:extLst>
          </p:cNvPr>
          <p:cNvGraphicFramePr>
            <a:graphicFrameLocks noGrp="1"/>
          </p:cNvGraphicFramePr>
          <p:nvPr>
            <p:extLst>
              <p:ext uri="{D42A27DB-BD31-4B8C-83A1-F6EECF244321}">
                <p14:modId xmlns:p14="http://schemas.microsoft.com/office/powerpoint/2010/main" val="3797849289"/>
              </p:ext>
            </p:extLst>
          </p:nvPr>
        </p:nvGraphicFramePr>
        <p:xfrm>
          <a:off x="1951798"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graphicFrame>
        <p:nvGraphicFramePr>
          <p:cNvPr id="9" name="Table 8">
            <a:extLst>
              <a:ext uri="{FF2B5EF4-FFF2-40B4-BE49-F238E27FC236}">
                <a16:creationId xmlns:a16="http://schemas.microsoft.com/office/drawing/2014/main" id="{62275D3A-A080-734B-87DA-D7791094BFED}"/>
              </a:ext>
            </a:extLst>
          </p:cNvPr>
          <p:cNvGraphicFramePr>
            <a:graphicFrameLocks noGrp="1"/>
          </p:cNvGraphicFramePr>
          <p:nvPr>
            <p:extLst>
              <p:ext uri="{D42A27DB-BD31-4B8C-83A1-F6EECF244321}">
                <p14:modId xmlns:p14="http://schemas.microsoft.com/office/powerpoint/2010/main" val="1688352831"/>
              </p:ext>
            </p:extLst>
          </p:nvPr>
        </p:nvGraphicFramePr>
        <p:xfrm>
          <a:off x="6731062"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pic>
        <p:nvPicPr>
          <p:cNvPr id="12" name="Picture 11">
            <a:extLst>
              <a:ext uri="{FF2B5EF4-FFF2-40B4-BE49-F238E27FC236}">
                <a16:creationId xmlns:a16="http://schemas.microsoft.com/office/drawing/2014/main" id="{CEE67F00-8AB0-5340-A283-851760D37C01}"/>
              </a:ext>
            </a:extLst>
          </p:cNvPr>
          <p:cNvPicPr>
            <a:picLocks noChangeAspect="1"/>
          </p:cNvPicPr>
          <p:nvPr/>
        </p:nvPicPr>
        <p:blipFill>
          <a:blip r:embed="rId3"/>
          <a:stretch>
            <a:fillRect/>
          </a:stretch>
        </p:blipFill>
        <p:spPr>
          <a:xfrm>
            <a:off x="1236098" y="4991728"/>
            <a:ext cx="7594600" cy="1130300"/>
          </a:xfrm>
          <a:prstGeom prst="rect">
            <a:avLst/>
          </a:prstGeom>
        </p:spPr>
      </p:pic>
      <p:sp>
        <p:nvSpPr>
          <p:cNvPr id="13" name="Oval 12">
            <a:extLst>
              <a:ext uri="{FF2B5EF4-FFF2-40B4-BE49-F238E27FC236}">
                <a16:creationId xmlns:a16="http://schemas.microsoft.com/office/drawing/2014/main" id="{F51D37EF-4128-F842-8D59-5542867CF8E0}"/>
              </a:ext>
            </a:extLst>
          </p:cNvPr>
          <p:cNvSpPr/>
          <p:nvPr/>
        </p:nvSpPr>
        <p:spPr>
          <a:xfrm>
            <a:off x="2457354" y="2059160"/>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Turn Arrow 13">
            <a:extLst>
              <a:ext uri="{FF2B5EF4-FFF2-40B4-BE49-F238E27FC236}">
                <a16:creationId xmlns:a16="http://schemas.microsoft.com/office/drawing/2014/main" id="{E6CA10F0-AA52-1640-BED0-6F72955B24A0}"/>
              </a:ext>
            </a:extLst>
          </p:cNvPr>
          <p:cNvSpPr/>
          <p:nvPr/>
        </p:nvSpPr>
        <p:spPr>
          <a:xfrm>
            <a:off x="2082800" y="1676400"/>
            <a:ext cx="4976533" cy="610808"/>
          </a:xfrm>
          <a:prstGeom prst="uturnArrow">
            <a:avLst>
              <a:gd name="adj1" fmla="val 3607"/>
              <a:gd name="adj2" fmla="val 18532"/>
              <a:gd name="adj3" fmla="val 24502"/>
              <a:gd name="adj4" fmla="val 43750"/>
              <a:gd name="adj5" fmla="val 75000"/>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U-Turn Arrow 14">
            <a:extLst>
              <a:ext uri="{FF2B5EF4-FFF2-40B4-BE49-F238E27FC236}">
                <a16:creationId xmlns:a16="http://schemas.microsoft.com/office/drawing/2014/main" id="{C7DE3CB6-5A5A-7B4F-A8EF-8F70A834C803}"/>
              </a:ext>
            </a:extLst>
          </p:cNvPr>
          <p:cNvSpPr/>
          <p:nvPr/>
        </p:nvSpPr>
        <p:spPr>
          <a:xfrm flipV="1">
            <a:off x="2592264" y="4348785"/>
            <a:ext cx="488226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Oval 15">
            <a:extLst>
              <a:ext uri="{FF2B5EF4-FFF2-40B4-BE49-F238E27FC236}">
                <a16:creationId xmlns:a16="http://schemas.microsoft.com/office/drawing/2014/main" id="{B4648818-BF4B-2D46-AB75-9EAF626E7977}"/>
              </a:ext>
            </a:extLst>
          </p:cNvPr>
          <p:cNvSpPr/>
          <p:nvPr/>
        </p:nvSpPr>
        <p:spPr>
          <a:xfrm>
            <a:off x="3298044"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Turn Arrow 16">
            <a:extLst>
              <a:ext uri="{FF2B5EF4-FFF2-40B4-BE49-F238E27FC236}">
                <a16:creationId xmlns:a16="http://schemas.microsoft.com/office/drawing/2014/main" id="{16F10DEB-416E-4E44-AAC8-31704D05CD83}"/>
              </a:ext>
            </a:extLst>
          </p:cNvPr>
          <p:cNvSpPr/>
          <p:nvPr/>
        </p:nvSpPr>
        <p:spPr>
          <a:xfrm flipV="1">
            <a:off x="3384484" y="4364245"/>
            <a:ext cx="409004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id="{95367040-FA37-9043-A64F-FE962AE3AE85}"/>
              </a:ext>
            </a:extLst>
          </p:cNvPr>
          <p:cNvSpPr/>
          <p:nvPr/>
        </p:nvSpPr>
        <p:spPr>
          <a:xfrm>
            <a:off x="7236618"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C4CE51C8-B1B8-4348-90F9-DA3E0F84391F}"/>
              </a:ext>
            </a:extLst>
          </p:cNvPr>
          <p:cNvSpPr/>
          <p:nvPr/>
        </p:nvSpPr>
        <p:spPr>
          <a:xfrm>
            <a:off x="1962630" y="211211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EAF15DF-F3B8-4942-AD6E-08C151DB6B45}"/>
              </a:ext>
            </a:extLst>
          </p:cNvPr>
          <p:cNvPicPr>
            <a:picLocks noChangeAspect="1"/>
          </p:cNvPicPr>
          <p:nvPr/>
        </p:nvPicPr>
        <p:blipFill>
          <a:blip r:embed="rId4"/>
          <a:stretch>
            <a:fillRect/>
          </a:stretch>
        </p:blipFill>
        <p:spPr>
          <a:xfrm>
            <a:off x="249812" y="2941716"/>
            <a:ext cx="1600200" cy="368300"/>
          </a:xfrm>
          <a:prstGeom prst="rect">
            <a:avLst/>
          </a:prstGeom>
        </p:spPr>
      </p:pic>
      <p:pic>
        <p:nvPicPr>
          <p:cNvPr id="21" name="Picture 20">
            <a:extLst>
              <a:ext uri="{FF2B5EF4-FFF2-40B4-BE49-F238E27FC236}">
                <a16:creationId xmlns:a16="http://schemas.microsoft.com/office/drawing/2014/main" id="{8AC92D99-8AB7-664A-A3D9-E5F3EC442749}"/>
              </a:ext>
            </a:extLst>
          </p:cNvPr>
          <p:cNvPicPr>
            <a:picLocks noChangeAspect="1"/>
          </p:cNvPicPr>
          <p:nvPr/>
        </p:nvPicPr>
        <p:blipFill>
          <a:blip r:embed="rId5"/>
          <a:stretch>
            <a:fillRect/>
          </a:stretch>
        </p:blipFill>
        <p:spPr>
          <a:xfrm>
            <a:off x="5216544" y="2930059"/>
            <a:ext cx="1206500" cy="368300"/>
          </a:xfrm>
          <a:prstGeom prst="rect">
            <a:avLst/>
          </a:prstGeom>
        </p:spPr>
      </p:pic>
      <p:pic>
        <p:nvPicPr>
          <p:cNvPr id="22" name="Picture 21">
            <a:extLst>
              <a:ext uri="{FF2B5EF4-FFF2-40B4-BE49-F238E27FC236}">
                <a16:creationId xmlns:a16="http://schemas.microsoft.com/office/drawing/2014/main" id="{990B8C3A-ADE2-D34E-BCA7-6188789C613F}"/>
              </a:ext>
            </a:extLst>
          </p:cNvPr>
          <p:cNvPicPr>
            <a:picLocks noChangeAspect="1"/>
          </p:cNvPicPr>
          <p:nvPr/>
        </p:nvPicPr>
        <p:blipFill>
          <a:blip r:embed="rId6"/>
          <a:stretch>
            <a:fillRect/>
          </a:stretch>
        </p:blipFill>
        <p:spPr>
          <a:xfrm>
            <a:off x="1707957" y="3415331"/>
            <a:ext cx="152400" cy="228600"/>
          </a:xfrm>
          <a:prstGeom prst="rect">
            <a:avLst/>
          </a:prstGeom>
        </p:spPr>
      </p:pic>
      <p:pic>
        <p:nvPicPr>
          <p:cNvPr id="23" name="Picture 22">
            <a:extLst>
              <a:ext uri="{FF2B5EF4-FFF2-40B4-BE49-F238E27FC236}">
                <a16:creationId xmlns:a16="http://schemas.microsoft.com/office/drawing/2014/main" id="{70050E65-F893-FE4C-8CD0-C01F994E7722}"/>
              </a:ext>
            </a:extLst>
          </p:cNvPr>
          <p:cNvPicPr>
            <a:picLocks noChangeAspect="1"/>
          </p:cNvPicPr>
          <p:nvPr/>
        </p:nvPicPr>
        <p:blipFill>
          <a:blip r:embed="rId6"/>
          <a:stretch>
            <a:fillRect/>
          </a:stretch>
        </p:blipFill>
        <p:spPr>
          <a:xfrm>
            <a:off x="3384484" y="1880217"/>
            <a:ext cx="152400" cy="228600"/>
          </a:xfrm>
          <a:prstGeom prst="rect">
            <a:avLst/>
          </a:prstGeom>
        </p:spPr>
      </p:pic>
      <p:pic>
        <p:nvPicPr>
          <p:cNvPr id="24" name="Picture 23">
            <a:extLst>
              <a:ext uri="{FF2B5EF4-FFF2-40B4-BE49-F238E27FC236}">
                <a16:creationId xmlns:a16="http://schemas.microsoft.com/office/drawing/2014/main" id="{DF24E4AB-9EAC-D944-A60B-F140AE59A5A1}"/>
              </a:ext>
            </a:extLst>
          </p:cNvPr>
          <p:cNvPicPr>
            <a:picLocks noChangeAspect="1"/>
          </p:cNvPicPr>
          <p:nvPr/>
        </p:nvPicPr>
        <p:blipFill>
          <a:blip r:embed="rId6"/>
          <a:stretch>
            <a:fillRect/>
          </a:stretch>
        </p:blipFill>
        <p:spPr>
          <a:xfrm>
            <a:off x="6437016" y="3415331"/>
            <a:ext cx="152400" cy="228600"/>
          </a:xfrm>
          <a:prstGeom prst="rect">
            <a:avLst/>
          </a:prstGeom>
        </p:spPr>
      </p:pic>
      <p:pic>
        <p:nvPicPr>
          <p:cNvPr id="25" name="Picture 24">
            <a:extLst>
              <a:ext uri="{FF2B5EF4-FFF2-40B4-BE49-F238E27FC236}">
                <a16:creationId xmlns:a16="http://schemas.microsoft.com/office/drawing/2014/main" id="{63CCF5DD-F571-7848-9700-C324839668B5}"/>
              </a:ext>
            </a:extLst>
          </p:cNvPr>
          <p:cNvPicPr>
            <a:picLocks noChangeAspect="1"/>
          </p:cNvPicPr>
          <p:nvPr/>
        </p:nvPicPr>
        <p:blipFill>
          <a:blip r:embed="rId6"/>
          <a:stretch>
            <a:fillRect/>
          </a:stretch>
        </p:blipFill>
        <p:spPr>
          <a:xfrm>
            <a:off x="8137243" y="1880217"/>
            <a:ext cx="152400" cy="228600"/>
          </a:xfrm>
          <a:prstGeom prst="rect">
            <a:avLst/>
          </a:prstGeom>
        </p:spPr>
      </p:pic>
      <p:sp>
        <p:nvSpPr>
          <p:cNvPr id="26" name="Oval 25">
            <a:extLst>
              <a:ext uri="{FF2B5EF4-FFF2-40B4-BE49-F238E27FC236}">
                <a16:creationId xmlns:a16="http://schemas.microsoft.com/office/drawing/2014/main" id="{6C5BEF42-4057-E449-B44E-BE00940EF059}"/>
              </a:ext>
            </a:extLst>
          </p:cNvPr>
          <p:cNvSpPr/>
          <p:nvPr/>
        </p:nvSpPr>
        <p:spPr>
          <a:xfrm>
            <a:off x="6795449" y="205740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1094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F5846386-928F-3E48-940A-82BD34576863}"/>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67586" name="Content Placeholder 2">
            <a:extLst>
              <a:ext uri="{FF2B5EF4-FFF2-40B4-BE49-F238E27FC236}">
                <a16:creationId xmlns:a16="http://schemas.microsoft.com/office/drawing/2014/main" id="{C45ADEC8-9C5A-5347-B4F4-E5824C78FC7A}"/>
              </a:ext>
            </a:extLst>
          </p:cNvPr>
          <p:cNvSpPr>
            <a:spLocks noGrp="1"/>
          </p:cNvSpPr>
          <p:nvPr>
            <p:ph idx="1"/>
          </p:nvPr>
        </p:nvSpPr>
        <p:spPr>
          <a:xfrm>
            <a:off x="457200" y="1600200"/>
            <a:ext cx="8458200" cy="4525963"/>
          </a:xfrm>
        </p:spPr>
        <p:txBody>
          <a:bodyPr/>
          <a:lstStyle/>
          <a:p>
            <a:r>
              <a:rPr lang="en-US" altLang="en-US" sz="2400">
                <a:solidFill>
                  <a:srgbClr val="A6A6A6"/>
                </a:solidFill>
                <a:ea typeface="ＭＳ Ｐゴシック" panose="020B0600070205080204" pitchFamily="34" charset="-128"/>
              </a:rPr>
              <a:t>Relation: </a:t>
            </a:r>
          </a:p>
          <a:p>
            <a:pPr lvl="1"/>
            <a:r>
              <a:rPr lang="en-US" altLang="en-US" sz="2000">
                <a:solidFill>
                  <a:srgbClr val="A6A6A6"/>
                </a:solidFill>
                <a:ea typeface="ＭＳ Ｐゴシック" panose="020B0600070205080204" pitchFamily="34" charset="-128"/>
              </a:rPr>
              <a:t>Definition, representation, relation on a set</a:t>
            </a:r>
            <a:endParaRPr lang="en-US" altLang="en-US" sz="1800">
              <a:solidFill>
                <a:srgbClr val="A6A6A6"/>
              </a:solidFill>
              <a:ea typeface="ＭＳ Ｐゴシック" panose="020B0600070205080204" pitchFamily="34" charset="-128"/>
            </a:endParaRPr>
          </a:p>
          <a:p>
            <a:r>
              <a:rPr lang="en-US" altLang="en-US" sz="2400">
                <a:solidFill>
                  <a:srgbClr val="A6A6A6"/>
                </a:solidFill>
                <a:ea typeface="ＭＳ Ｐゴシック" panose="020B0600070205080204" pitchFamily="34" charset="-128"/>
              </a:rPr>
              <a:t>Properties</a:t>
            </a:r>
          </a:p>
          <a:p>
            <a:pPr lvl="1"/>
            <a:r>
              <a:rPr lang="en-US" altLang="en-US" sz="2000">
                <a:solidFill>
                  <a:srgbClr val="A6A6A6"/>
                </a:solidFill>
                <a:ea typeface="ＭＳ Ｐゴシック" panose="020B0600070205080204" pitchFamily="34" charset="-128"/>
              </a:rPr>
              <a:t>Reflexivity, symmetry, antisymmetric, irreflexive, asymmetric</a:t>
            </a:r>
          </a:p>
          <a:p>
            <a:r>
              <a:rPr lang="en-US" altLang="en-US" sz="2400">
                <a:solidFill>
                  <a:srgbClr val="A6A6A6"/>
                </a:solidFill>
                <a:ea typeface="ＭＳ Ｐゴシック" panose="020B0600070205080204" pitchFamily="34" charset="-128"/>
              </a:rPr>
              <a:t>Combining relations</a:t>
            </a:r>
          </a:p>
          <a:p>
            <a:pPr lvl="1"/>
            <a:r>
              <a:rPr lang="en-US" altLang="en-US" sz="2000">
                <a:solidFill>
                  <a:srgbClr val="A6A6A6"/>
                </a:solidFill>
                <a:ea typeface="ＭＳ Ｐゴシック" panose="020B0600070205080204" pitchFamily="34" charset="-128"/>
                <a:sym typeface="Symbol" pitchFamily="2" charset="2"/>
              </a:rPr>
              <a:t>, , \, c</a:t>
            </a:r>
            <a:r>
              <a:rPr lang="en-US" altLang="en-US" sz="2000">
                <a:solidFill>
                  <a:srgbClr val="A6A6A6"/>
                </a:solidFill>
                <a:ea typeface="ＭＳ Ｐゴシック" panose="020B0600070205080204" pitchFamily="34" charset="-128"/>
              </a:rPr>
              <a:t>omposite of relations</a:t>
            </a:r>
          </a:p>
          <a:p>
            <a:r>
              <a:rPr lang="en-US" altLang="en-US" sz="2400">
                <a:solidFill>
                  <a:srgbClr val="A6A6A6"/>
                </a:solidFill>
                <a:ea typeface="ＭＳ Ｐゴシック" panose="020B0600070205080204" pitchFamily="34" charset="-128"/>
              </a:rPr>
              <a:t>Representing relations</a:t>
            </a:r>
          </a:p>
          <a:p>
            <a:pPr lvl="1"/>
            <a:r>
              <a:rPr lang="en-US" altLang="en-US" sz="2000">
                <a:solidFill>
                  <a:srgbClr val="A6A6A6"/>
                </a:solidFill>
                <a:ea typeface="ＭＳ Ｐゴシック" panose="020B0600070205080204" pitchFamily="34" charset="-128"/>
              </a:rPr>
              <a:t>0-1 matrices, directed graphs</a:t>
            </a:r>
          </a:p>
          <a:p>
            <a:r>
              <a:rPr lang="en-US" altLang="en-US" sz="2400">
                <a:solidFill>
                  <a:srgbClr val="A6A6A6"/>
                </a:solidFill>
                <a:ea typeface="ＭＳ Ｐゴシック" panose="020B0600070205080204" pitchFamily="34" charset="-128"/>
              </a:rPr>
              <a:t>Closure of relations</a:t>
            </a:r>
          </a:p>
          <a:p>
            <a:pPr lvl="1"/>
            <a:r>
              <a:rPr lang="en-US" altLang="en-US" sz="2000">
                <a:solidFill>
                  <a:srgbClr val="A6A6A6"/>
                </a:solidFill>
                <a:ea typeface="ＭＳ Ｐゴシック" panose="020B0600070205080204" pitchFamily="34" charset="-128"/>
              </a:rPr>
              <a:t>Reflexive closure, diagonal relation, Warshall</a:t>
            </a:r>
            <a:r>
              <a:rPr lang="ja-JP" altLang="en-US" sz="2000">
                <a:solidFill>
                  <a:srgbClr val="A6A6A6"/>
                </a:solidFill>
                <a:ea typeface="ＭＳ Ｐゴシック" panose="020B0600070205080204" pitchFamily="34" charset="-128"/>
              </a:rPr>
              <a:t>’</a:t>
            </a:r>
            <a:r>
              <a:rPr lang="en-US" altLang="ja-JP" sz="2000">
                <a:solidFill>
                  <a:srgbClr val="A6A6A6"/>
                </a:solidFill>
                <a:ea typeface="ＭＳ Ｐゴシック" panose="020B0600070205080204" pitchFamily="34" charset="-128"/>
              </a:rPr>
              <a:t>s Algorithm</a:t>
            </a:r>
          </a:p>
          <a:p>
            <a:r>
              <a:rPr lang="en-US" altLang="en-US" sz="2400" b="1">
                <a:solidFill>
                  <a:srgbClr val="C00000"/>
                </a:solidFill>
                <a:ea typeface="ＭＳ Ｐゴシック" panose="020B0600070205080204" pitchFamily="34" charset="-128"/>
              </a:rPr>
              <a:t>Equivalence relations:</a:t>
            </a:r>
          </a:p>
          <a:p>
            <a:pPr lvl="1"/>
            <a:r>
              <a:rPr lang="en-US" altLang="en-US" sz="2000" b="1">
                <a:solidFill>
                  <a:srgbClr val="C00000"/>
                </a:solidFill>
                <a:ea typeface="ＭＳ Ｐゴシック" panose="020B0600070205080204" pitchFamily="34" charset="-128"/>
              </a:rPr>
              <a:t>Equivalence class, partitions,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6024ED42-553A-6648-918E-4434113747B3}"/>
              </a:ext>
            </a:extLst>
          </p:cNvPr>
          <p:cNvSpPr>
            <a:spLocks noGrp="1"/>
          </p:cNvSpPr>
          <p:nvPr>
            <p:ph type="title"/>
          </p:nvPr>
        </p:nvSpPr>
        <p:spPr/>
        <p:txBody>
          <a:bodyPr/>
          <a:lstStyle/>
          <a:p>
            <a:r>
              <a:rPr lang="en-US" altLang="en-US">
                <a:ea typeface="ＭＳ Ｐゴシック" panose="020B0600070205080204" pitchFamily="34" charset="-128"/>
              </a:rPr>
              <a:t>Equivalence Relation</a:t>
            </a:r>
          </a:p>
        </p:txBody>
      </p:sp>
      <p:sp>
        <p:nvSpPr>
          <p:cNvPr id="68610" name="Content Placeholder 2">
            <a:extLst>
              <a:ext uri="{FF2B5EF4-FFF2-40B4-BE49-F238E27FC236}">
                <a16:creationId xmlns:a16="http://schemas.microsoft.com/office/drawing/2014/main" id="{1243DFF3-021A-A64B-A1BB-38BCAC0731C4}"/>
              </a:ext>
            </a:extLst>
          </p:cNvPr>
          <p:cNvSpPr>
            <a:spLocks noGrp="1"/>
          </p:cNvSpPr>
          <p:nvPr>
            <p:ph idx="1"/>
          </p:nvPr>
        </p:nvSpPr>
        <p:spPr>
          <a:xfrm>
            <a:off x="457200" y="1447800"/>
            <a:ext cx="8229600" cy="4525963"/>
          </a:xfrm>
        </p:spPr>
        <p:txBody>
          <a:bodyPr/>
          <a:lstStyle/>
          <a:p>
            <a:r>
              <a:rPr lang="en-US" altLang="en-US" sz="2800">
                <a:ea typeface="ＭＳ Ｐゴシック" panose="020B0600070205080204" pitchFamily="34" charset="-128"/>
              </a:rPr>
              <a:t>Consider the set of every person in the world</a:t>
            </a:r>
          </a:p>
          <a:p>
            <a:r>
              <a:rPr lang="en-US" altLang="en-US" sz="2800">
                <a:ea typeface="ＭＳ Ｐゴシック" panose="020B0600070205080204" pitchFamily="34" charset="-128"/>
              </a:rPr>
              <a:t>Now consider a </a:t>
            </a:r>
            <a:r>
              <a:rPr lang="en-US" altLang="en-US" sz="2800" i="1">
                <a:ea typeface="ＭＳ Ｐゴシック" panose="020B0600070205080204" pitchFamily="34" charset="-128"/>
              </a:rPr>
              <a:t>R</a:t>
            </a:r>
            <a:r>
              <a:rPr lang="en-US" altLang="en-US" sz="2800">
                <a:ea typeface="ＭＳ Ｐゴシック" panose="020B0600070205080204" pitchFamily="34" charset="-128"/>
              </a:rPr>
              <a:t>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if a and b are siblings.</a:t>
            </a:r>
          </a:p>
          <a:p>
            <a:r>
              <a:rPr lang="en-US" altLang="en-US" sz="2800">
                <a:ea typeface="ＭＳ Ｐゴシック" panose="020B0600070205080204" pitchFamily="34" charset="-128"/>
                <a:sym typeface="Symbol" pitchFamily="2" charset="2"/>
              </a:rPr>
              <a:t>Clearly this relation is</a:t>
            </a:r>
          </a:p>
          <a:p>
            <a:pPr lvl="1"/>
            <a:r>
              <a:rPr lang="en-US" altLang="en-US" sz="2400">
                <a:ea typeface="ＭＳ Ｐゴシック" panose="020B0600070205080204" pitchFamily="34" charset="-128"/>
                <a:sym typeface="Symbol" pitchFamily="2" charset="2"/>
              </a:rPr>
              <a:t>Reflexive</a:t>
            </a:r>
          </a:p>
          <a:p>
            <a:pPr lvl="1"/>
            <a:r>
              <a:rPr lang="en-US" altLang="en-US" sz="2400">
                <a:ea typeface="ＭＳ Ｐゴシック" panose="020B0600070205080204" pitchFamily="34" charset="-128"/>
                <a:sym typeface="Symbol" pitchFamily="2" charset="2"/>
              </a:rPr>
              <a:t>Symmetric, and</a:t>
            </a:r>
          </a:p>
          <a:p>
            <a:pPr lvl="1"/>
            <a:r>
              <a:rPr lang="en-US" altLang="en-US" sz="2400">
                <a:ea typeface="ＭＳ Ｐゴシック" panose="020B0600070205080204" pitchFamily="34" charset="-128"/>
                <a:sym typeface="Symbol" pitchFamily="2" charset="2"/>
              </a:rPr>
              <a:t>Transitive</a:t>
            </a:r>
          </a:p>
          <a:p>
            <a:r>
              <a:rPr lang="en-US" altLang="en-US" sz="2800">
                <a:ea typeface="ＭＳ Ｐゴシック" panose="020B0600070205080204" pitchFamily="34" charset="-128"/>
                <a:sym typeface="Symbol" pitchFamily="2" charset="2"/>
              </a:rPr>
              <a:t>Such as relation is called an </a:t>
            </a:r>
            <a:r>
              <a:rPr lang="en-US" altLang="en-US" sz="2800" u="sng">
                <a:ea typeface="ＭＳ Ｐゴシック" panose="020B0600070205080204" pitchFamily="34" charset="-128"/>
                <a:sym typeface="Symbol" pitchFamily="2" charset="2"/>
              </a:rPr>
              <a:t>equivalence relation</a:t>
            </a:r>
          </a:p>
          <a:p>
            <a:r>
              <a:rPr lang="en-US" altLang="en-US" sz="2800" b="1">
                <a:ea typeface="ＭＳ Ｐゴシック" panose="020B0600070205080204" pitchFamily="34" charset="-128"/>
                <a:sym typeface="Symbol" pitchFamily="2" charset="2"/>
              </a:rPr>
              <a:t>Definition</a:t>
            </a:r>
            <a:r>
              <a:rPr lang="en-US" altLang="en-US" sz="2800">
                <a:ea typeface="ＭＳ Ｐゴシック" panose="020B0600070205080204" pitchFamily="34" charset="-128"/>
                <a:sym typeface="Symbol" pitchFamily="2" charset="2"/>
              </a:rPr>
              <a:t>: A relation on a set A is an equivalence relation if it is reflexive, symmetric, and transitive</a:t>
            </a:r>
            <a:endParaRPr lang="en-US" altLang="en-US" sz="280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DC6D1568-F431-AB4B-B977-AB1BF49D41AD}"/>
              </a:ext>
            </a:extLst>
          </p:cNvPr>
          <p:cNvSpPr>
            <a:spLocks noGrp="1"/>
          </p:cNvSpPr>
          <p:nvPr>
            <p:ph type="title"/>
          </p:nvPr>
        </p:nvSpPr>
        <p:spPr/>
        <p:txBody>
          <a:bodyPr/>
          <a:lstStyle/>
          <a:p>
            <a:r>
              <a:rPr lang="en-US" altLang="en-US">
                <a:ea typeface="ＭＳ Ｐゴシック" panose="020B0600070205080204" pitchFamily="34" charset="-128"/>
              </a:rPr>
              <a:t>Equivalence Class (1)</a:t>
            </a:r>
          </a:p>
        </p:txBody>
      </p:sp>
      <p:sp>
        <p:nvSpPr>
          <p:cNvPr id="69634" name="Content Placeholder 2">
            <a:extLst>
              <a:ext uri="{FF2B5EF4-FFF2-40B4-BE49-F238E27FC236}">
                <a16:creationId xmlns:a16="http://schemas.microsoft.com/office/drawing/2014/main" id="{1A0F008C-1E29-7F4C-86D5-138370B57F50}"/>
              </a:ext>
            </a:extLst>
          </p:cNvPr>
          <p:cNvSpPr>
            <a:spLocks noGrp="1"/>
          </p:cNvSpPr>
          <p:nvPr>
            <p:ph idx="1"/>
          </p:nvPr>
        </p:nvSpPr>
        <p:spPr/>
        <p:txBody>
          <a:bodyPr/>
          <a:lstStyle/>
          <a:p>
            <a:r>
              <a:rPr lang="en-US" altLang="en-US" sz="2800">
                <a:ea typeface="ＭＳ Ｐゴシック" panose="020B0600070205080204" pitchFamily="34" charset="-128"/>
              </a:rPr>
              <a:t>Although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on a set A may not be an equivalence relation, we can define a subset of A such that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does become an equivalence relation (on the subset)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on a set A and let a </a:t>
            </a:r>
            <a:r>
              <a:rPr lang="en-US" altLang="en-US" sz="2800">
                <a:ea typeface="ＭＳ Ｐゴシック" panose="020B0600070205080204" pitchFamily="34" charset="-128"/>
                <a:sym typeface="Symbol" pitchFamily="2" charset="2"/>
              </a:rPr>
              <a:t>A.  The set of all elements in A that are related to a is called the equivalence class of a. We denote this set [a]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We omit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when there is not ambiguity as to the relation.  </a:t>
            </a:r>
          </a:p>
          <a:p>
            <a:pPr algn="ctr">
              <a:buFont typeface="Arial" panose="020B0604020202020204" pitchFamily="34" charset="0"/>
              <a:buNone/>
            </a:pP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 { s | (a,s)</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sA}</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B1EB3330-C525-8C40-AC46-63D67800BE52}"/>
              </a:ext>
            </a:extLst>
          </p:cNvPr>
          <p:cNvSpPr>
            <a:spLocks noGrp="1"/>
          </p:cNvSpPr>
          <p:nvPr>
            <p:ph type="title"/>
          </p:nvPr>
        </p:nvSpPr>
        <p:spPr/>
        <p:txBody>
          <a:bodyPr/>
          <a:lstStyle/>
          <a:p>
            <a:r>
              <a:rPr lang="en-US" altLang="en-US">
                <a:ea typeface="ＭＳ Ｐゴシック" panose="020B0600070205080204" pitchFamily="34" charset="-128"/>
              </a:rPr>
              <a:t>Equivalence Class (2)</a:t>
            </a:r>
          </a:p>
        </p:txBody>
      </p:sp>
      <p:sp>
        <p:nvSpPr>
          <p:cNvPr id="70658" name="Content Placeholder 2">
            <a:extLst>
              <a:ext uri="{FF2B5EF4-FFF2-40B4-BE49-F238E27FC236}">
                <a16:creationId xmlns:a16="http://schemas.microsoft.com/office/drawing/2014/main" id="{184036A6-A2A8-144A-8F26-401F45BEEA2F}"/>
              </a:ext>
            </a:extLst>
          </p:cNvPr>
          <p:cNvSpPr>
            <a:spLocks noGrp="1"/>
          </p:cNvSpPr>
          <p:nvPr>
            <p:ph idx="1"/>
          </p:nvPr>
        </p:nvSpPr>
        <p:spPr/>
        <p:txBody>
          <a:bodyPr/>
          <a:lstStyle/>
          <a:p>
            <a:r>
              <a:rPr lang="en-US" altLang="en-US" sz="2800">
                <a:ea typeface="ＭＳ Ｐゴシック" panose="020B0600070205080204" pitchFamily="34" charset="-128"/>
              </a:rPr>
              <a:t>The elements in </a:t>
            </a: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rPr>
              <a:t> are called </a:t>
            </a:r>
            <a:r>
              <a:rPr lang="en-US" altLang="en-US" sz="2800" u="sng">
                <a:ea typeface="ＭＳ Ｐゴシック" panose="020B0600070205080204" pitchFamily="34" charset="-128"/>
              </a:rPr>
              <a:t>representatives</a:t>
            </a:r>
            <a:r>
              <a:rPr lang="en-US" altLang="en-US" sz="2800">
                <a:ea typeface="ＭＳ Ｐゴシック" panose="020B0600070205080204" pitchFamily="34" charset="-128"/>
              </a:rPr>
              <a:t> of the equivalence class</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class on a set A.  The following statements are equivalent</a:t>
            </a:r>
          </a:p>
          <a:p>
            <a:pPr lvl="1"/>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p>
          <a:p>
            <a:pPr lvl="1"/>
            <a:r>
              <a:rPr lang="en-US" altLang="en-US" sz="2400">
                <a:ea typeface="ＭＳ Ｐゴシック" panose="020B0600070205080204" pitchFamily="34" charset="-128"/>
              </a:rPr>
              <a:t>[a]=[b]</a:t>
            </a:r>
          </a:p>
          <a:p>
            <a:pPr lvl="1"/>
            <a:r>
              <a:rPr lang="en-US" altLang="en-US" sz="2400">
                <a:ea typeface="ＭＳ Ｐゴシック" panose="020B0600070205080204" pitchFamily="34" charset="-128"/>
              </a:rPr>
              <a:t>[a]</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t>
            </a:r>
          </a:p>
          <a:p>
            <a:r>
              <a:rPr lang="en-US" altLang="en-US" sz="2800">
                <a:ea typeface="ＭＳ Ｐゴシック" panose="020B0600070205080204" pitchFamily="34" charset="-128"/>
                <a:sym typeface="Symbol" pitchFamily="2" charset="2"/>
              </a:rPr>
              <a:t>The proof in the book is a circular proof</a:t>
            </a:r>
            <a:endParaRPr lang="en-US" altLang="en-US" sz="2800">
              <a:ea typeface="ＭＳ Ｐゴシック" panose="020B0600070205080204" pitchFamily="34" charset="-12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08E8AC4C-AA81-4440-B11D-1BE4056BA57C}"/>
              </a:ext>
            </a:extLst>
          </p:cNvPr>
          <p:cNvSpPr>
            <a:spLocks noGrp="1"/>
          </p:cNvSpPr>
          <p:nvPr>
            <p:ph type="title"/>
          </p:nvPr>
        </p:nvSpPr>
        <p:spPr/>
        <p:txBody>
          <a:bodyPr/>
          <a:lstStyle/>
          <a:p>
            <a:r>
              <a:rPr lang="en-US" altLang="en-US">
                <a:ea typeface="ＭＳ Ｐゴシック" panose="020B0600070205080204" pitchFamily="34" charset="-128"/>
              </a:rPr>
              <a:t>Partitions</a:t>
            </a:r>
            <a:br>
              <a:rPr lang="en-US" altLang="en-US">
                <a:ea typeface="ＭＳ Ｐゴシック" panose="020B0600070205080204" pitchFamily="34" charset="-128"/>
              </a:rPr>
            </a:br>
            <a:br>
              <a:rPr lang="en-US" altLang="en-US">
                <a:ea typeface="ＭＳ Ｐゴシック" panose="020B0600070205080204" pitchFamily="34" charset="-128"/>
              </a:rPr>
            </a:br>
            <a:r>
              <a:rPr lang="en-US" altLang="en-US">
                <a:ea typeface="ＭＳ Ｐゴシック" panose="020B0600070205080204" pitchFamily="34" charset="-128"/>
              </a:rPr>
              <a:t>Partitions (1)</a:t>
            </a:r>
            <a:br>
              <a:rPr lang="en-US" altLang="en-US">
                <a:ea typeface="ＭＳ Ｐゴシック" panose="020B0600070205080204" pitchFamily="34" charset="-128"/>
              </a:rPr>
            </a:br>
            <a:br>
              <a:rPr lang="en-US" altLang="en-US">
                <a:ea typeface="ＭＳ Ｐゴシック" panose="020B0600070205080204" pitchFamily="34" charset="-128"/>
              </a:rPr>
            </a:br>
            <a:endParaRPr lang="en-US" altLang="en-US">
              <a:ea typeface="ＭＳ Ｐゴシック" panose="020B0600070205080204" pitchFamily="34" charset="-128"/>
            </a:endParaRPr>
          </a:p>
        </p:txBody>
      </p:sp>
      <p:sp>
        <p:nvSpPr>
          <p:cNvPr id="71682" name="Content Placeholder 2">
            <a:extLst>
              <a:ext uri="{FF2B5EF4-FFF2-40B4-BE49-F238E27FC236}">
                <a16:creationId xmlns:a16="http://schemas.microsoft.com/office/drawing/2014/main" id="{20379B9C-1290-B44F-A849-531402439374}"/>
              </a:ext>
            </a:extLst>
          </p:cNvPr>
          <p:cNvSpPr>
            <a:spLocks noGrp="1"/>
          </p:cNvSpPr>
          <p:nvPr>
            <p:ph idx="1"/>
          </p:nvPr>
        </p:nvSpPr>
        <p:spPr/>
        <p:txBody>
          <a:bodyPr/>
          <a:lstStyle/>
          <a:p>
            <a:r>
              <a:rPr lang="en-US" altLang="en-US">
                <a:ea typeface="ＭＳ Ｐゴシック" panose="020B0600070205080204" pitchFamily="34" charset="-128"/>
              </a:rPr>
              <a:t>Equivalence classes </a:t>
            </a:r>
            <a:r>
              <a:rPr lang="en-US" altLang="en-US" u="sng">
                <a:ea typeface="ＭＳ Ｐゴシック" panose="020B0600070205080204" pitchFamily="34" charset="-128"/>
              </a:rPr>
              <a:t>partition</a:t>
            </a:r>
            <a:r>
              <a:rPr lang="en-US" altLang="en-US">
                <a:ea typeface="ＭＳ Ｐゴシック" panose="020B0600070205080204" pitchFamily="34" charset="-128"/>
              </a:rPr>
              <a:t> the set A into </a:t>
            </a:r>
            <a:r>
              <a:rPr lang="en-US" altLang="en-US" u="sng">
                <a:ea typeface="ＭＳ Ｐゴシック" panose="020B0600070205080204" pitchFamily="34" charset="-128"/>
              </a:rPr>
              <a:t>disjoint</a:t>
            </a:r>
            <a:r>
              <a:rPr lang="en-US" altLang="en-US">
                <a:ea typeface="ＭＳ Ｐゴシック" panose="020B0600070205080204" pitchFamily="34" charset="-128"/>
              </a:rPr>
              <a:t>, non-empty subsets A</a:t>
            </a:r>
            <a:r>
              <a:rPr lang="en-US" altLang="en-US" baseline="-25000">
                <a:ea typeface="ＭＳ Ｐゴシック" panose="020B0600070205080204" pitchFamily="34" charset="-128"/>
              </a:rPr>
              <a:t>1</a:t>
            </a:r>
            <a:r>
              <a:rPr lang="en-US" altLang="en-US">
                <a:ea typeface="ＭＳ Ｐゴシック" panose="020B0600070205080204" pitchFamily="34" charset="-128"/>
              </a:rPr>
              <a:t>, A</a:t>
            </a:r>
            <a:r>
              <a:rPr lang="en-US" altLang="en-US" baseline="-25000">
                <a:ea typeface="ＭＳ Ｐゴシック" panose="020B0600070205080204" pitchFamily="34" charset="-128"/>
              </a:rPr>
              <a:t>2</a:t>
            </a:r>
            <a:r>
              <a:rPr lang="en-US" altLang="en-US">
                <a:ea typeface="ＭＳ Ｐゴシック" panose="020B0600070205080204" pitchFamily="34" charset="-128"/>
              </a:rPr>
              <a:t>, …, A</a:t>
            </a:r>
            <a:r>
              <a:rPr lang="en-US" altLang="en-US" baseline="-25000">
                <a:ea typeface="ＭＳ Ｐゴシック" panose="020B0600070205080204" pitchFamily="34" charset="-128"/>
              </a:rPr>
              <a:t>k</a:t>
            </a:r>
          </a:p>
          <a:p>
            <a:r>
              <a:rPr lang="en-US" altLang="en-US">
                <a:ea typeface="ＭＳ Ｐゴシック" panose="020B0600070205080204" pitchFamily="34" charset="-128"/>
              </a:rPr>
              <a:t>A </a:t>
            </a:r>
            <a:r>
              <a:rPr lang="en-US" altLang="en-US" b="1">
                <a:ea typeface="ＭＳ Ｐゴシック" panose="020B0600070205080204" pitchFamily="34" charset="-128"/>
              </a:rPr>
              <a:t>partition</a:t>
            </a:r>
            <a:r>
              <a:rPr lang="en-US" altLang="en-US">
                <a:ea typeface="ＭＳ Ｐゴシック" panose="020B0600070205080204" pitchFamily="34" charset="-128"/>
              </a:rPr>
              <a:t> of a set A satisfies the properties</a:t>
            </a:r>
            <a:endParaRPr lang="en-US" altLang="en-US" sz="1800">
              <a:ea typeface="ＭＳ Ｐゴシック" panose="020B0600070205080204" pitchFamily="34" charset="-128"/>
            </a:endParaRPr>
          </a:p>
          <a:p>
            <a:pPr lvl="1"/>
            <a:r>
              <a:rPr lang="en-US" altLang="en-US" sz="3200">
                <a:ea typeface="ＭＳ Ｐゴシック" panose="020B0600070205080204" pitchFamily="34" charset="-128"/>
                <a:sym typeface="Symbol" pitchFamily="2" charset="2"/>
              </a:rPr>
              <a:t> </a:t>
            </a:r>
            <a:r>
              <a:rPr lang="en-US" altLang="en-US" sz="4400">
                <a:ea typeface="ＭＳ Ｐゴシック" panose="020B0600070205080204" pitchFamily="34" charset="-128"/>
                <a:sym typeface="Symbol" pitchFamily="2" charset="2"/>
              </a:rPr>
              <a:t></a:t>
            </a:r>
            <a:r>
              <a:rPr lang="en-US" altLang="en-US" baseline="30000">
                <a:ea typeface="ＭＳ Ｐゴシック" panose="020B0600070205080204" pitchFamily="34" charset="-128"/>
              </a:rPr>
              <a:t>k</a:t>
            </a:r>
            <a:r>
              <a:rPr lang="en-US" altLang="en-US" baseline="-25000">
                <a:ea typeface="ＭＳ Ｐゴシック" panose="020B0600070205080204" pitchFamily="34" charset="-128"/>
              </a:rPr>
              <a:t>i=1</a:t>
            </a:r>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rPr>
              <a:t>=A</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sym typeface="Symbol" pitchFamily="2" charset="2"/>
              </a:rPr>
              <a:t>  A</a:t>
            </a:r>
            <a:r>
              <a:rPr lang="en-US" altLang="en-US" baseline="-25000">
                <a:ea typeface="ＭＳ Ｐゴシック" panose="020B0600070205080204" pitchFamily="34" charset="-128"/>
                <a:sym typeface="Symbol" pitchFamily="2" charset="2"/>
              </a:rPr>
              <a:t>j</a:t>
            </a:r>
            <a:r>
              <a:rPr lang="en-US" altLang="en-US">
                <a:ea typeface="ＭＳ Ｐゴシック" panose="020B0600070205080204" pitchFamily="34" charset="-128"/>
                <a:sym typeface="Symbol" pitchFamily="2" charset="2"/>
              </a:rPr>
              <a:t> =  for ij</a:t>
            </a:r>
          </a:p>
          <a:p>
            <a:pPr lvl="1"/>
            <a:r>
              <a:rPr lang="en-US" altLang="en-US">
                <a:ea typeface="ＭＳ Ｐゴシック" panose="020B0600070205080204" pitchFamily="34" charset="-128"/>
                <a:sym typeface="Symbol" pitchFamily="2" charset="2"/>
              </a:rPr>
              <a:t>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   for all i </a:t>
            </a:r>
            <a:endParaRPr lang="en-US" altLang="en-US">
              <a:ea typeface="ＭＳ Ｐゴシック" panose="020B0600070205080204" pitchFamily="34" charset="-12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82DDE808-F11D-7347-B965-BAFA66C9323E}"/>
              </a:ext>
            </a:extLst>
          </p:cNvPr>
          <p:cNvSpPr>
            <a:spLocks noGrp="1"/>
          </p:cNvSpPr>
          <p:nvPr>
            <p:ph type="title"/>
          </p:nvPr>
        </p:nvSpPr>
        <p:spPr/>
        <p:txBody>
          <a:bodyPr/>
          <a:lstStyle/>
          <a:p>
            <a:r>
              <a:rPr lang="en-US" altLang="en-US">
                <a:ea typeface="ＭＳ Ｐゴシック" panose="020B0600070205080204" pitchFamily="34" charset="-128"/>
              </a:rPr>
              <a:t>Partitions (2)</a:t>
            </a:r>
          </a:p>
        </p:txBody>
      </p:sp>
      <p:sp>
        <p:nvSpPr>
          <p:cNvPr id="72706" name="Content Placeholder 2">
            <a:extLst>
              <a:ext uri="{FF2B5EF4-FFF2-40B4-BE49-F238E27FC236}">
                <a16:creationId xmlns:a16="http://schemas.microsoft.com/office/drawing/2014/main" id="{85E2F638-0CCC-F841-BFE7-6B2C3016DB96}"/>
              </a:ext>
            </a:extLst>
          </p:cNvPr>
          <p:cNvSpPr>
            <a:spLocks noGrp="1"/>
          </p:cNvSpPr>
          <p:nvPr>
            <p:ph idx="1"/>
          </p:nvPr>
        </p:nvSpPr>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 </a:t>
            </a:r>
            <a:r>
              <a:rPr lang="en-US" altLang="en-US" sz="2800">
                <a:ea typeface="ＭＳ Ｐゴシック" panose="020B0600070205080204" pitchFamily="34" charset="-128"/>
                <a:sym typeface="Symbol" pitchFamily="2" charset="2"/>
              </a:rPr>
              <a:t>if a and b live in the same state, then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is an equivalence relation that partitions the set of people who live in the US into 50 equivalence classes</a:t>
            </a:r>
          </a:p>
          <a:p>
            <a:r>
              <a:rPr lang="en-US" altLang="en-US" sz="2800" b="1">
                <a:ea typeface="ＭＳ Ｐゴシック" panose="020B0600070205080204" pitchFamily="34" charset="-128"/>
                <a:sym typeface="Symbol" pitchFamily="2" charset="2"/>
              </a:rPr>
              <a:t>Theorem</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Let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be an equivalence relation on a set S.  Then the equivalence classes of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form a partition of S.  </a:t>
            </a:r>
          </a:p>
          <a:p>
            <a:pPr lvl="1"/>
            <a:r>
              <a:rPr lang="en-US" altLang="en-US" sz="2400">
                <a:ea typeface="ＭＳ Ｐゴシック" panose="020B0600070205080204" pitchFamily="34" charset="-128"/>
                <a:sym typeface="Symbol" pitchFamily="2" charset="2"/>
              </a:rPr>
              <a:t>Conversely, given a partition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of the set S, there is a equivalence relation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that has the set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as its equivalence classes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DD572527-7880-C04F-8CFF-D75B5165E948}"/>
              </a:ext>
            </a:extLst>
          </p:cNvPr>
          <p:cNvSpPr>
            <a:spLocks noGrp="1"/>
          </p:cNvSpPr>
          <p:nvPr>
            <p:ph type="title"/>
          </p:nvPr>
        </p:nvSpPr>
        <p:spPr/>
        <p:txBody>
          <a:bodyPr/>
          <a:lstStyle/>
          <a:p>
            <a:r>
              <a:rPr lang="en-US" altLang="en-US">
                <a:ea typeface="ＭＳ Ｐゴシック" panose="020B0600070205080204" pitchFamily="34" charset="-128"/>
              </a:rPr>
              <a:t>Partitions: Visual Interpretation</a:t>
            </a:r>
          </a:p>
        </p:txBody>
      </p:sp>
      <p:sp>
        <p:nvSpPr>
          <p:cNvPr id="73730" name="Content Placeholder 2">
            <a:extLst>
              <a:ext uri="{FF2B5EF4-FFF2-40B4-BE49-F238E27FC236}">
                <a16:creationId xmlns:a16="http://schemas.microsoft.com/office/drawing/2014/main" id="{9C0ACF9A-E900-3549-9C3B-A83A1A3BE0E7}"/>
              </a:ext>
            </a:extLst>
          </p:cNvPr>
          <p:cNvSpPr>
            <a:spLocks noGrp="1"/>
          </p:cNvSpPr>
          <p:nvPr>
            <p:ph idx="1"/>
          </p:nvPr>
        </p:nvSpPr>
        <p:spPr/>
        <p:txBody>
          <a:bodyPr/>
          <a:lstStyle/>
          <a:p>
            <a:r>
              <a:rPr lang="en-US" altLang="en-US" sz="2800" b="1">
                <a:ea typeface="ＭＳ Ｐゴシック" panose="020B0600070205080204" pitchFamily="34" charset="-128"/>
              </a:rPr>
              <a:t>In a 0-1 matrix</a:t>
            </a:r>
            <a:r>
              <a:rPr lang="en-US" altLang="en-US" sz="2800">
                <a:ea typeface="ＭＳ Ｐゴシック" panose="020B0600070205080204" pitchFamily="34" charset="-128"/>
              </a:rPr>
              <a:t>, if the elements are ordered into their equivalence classes, equivalence classes/partitions form perfect squares of 1s (with 0s everywhere else)</a:t>
            </a:r>
          </a:p>
          <a:p>
            <a:r>
              <a:rPr lang="en-US" altLang="en-US" sz="2800" b="1">
                <a:ea typeface="ＭＳ Ｐゴシック" panose="020B0600070205080204" pitchFamily="34" charset="-128"/>
              </a:rPr>
              <a:t>In a diargh</a:t>
            </a:r>
            <a:r>
              <a:rPr lang="en-US" altLang="en-US" sz="2800">
                <a:ea typeface="ＭＳ Ｐゴシック" panose="020B0600070205080204" pitchFamily="34" charset="-128"/>
              </a:rPr>
              <a:t>, equivalence classes form a collections of disjoint </a:t>
            </a:r>
            <a:r>
              <a:rPr lang="en-US" altLang="en-US" sz="2800" u="sng">
                <a:ea typeface="ＭＳ Ｐゴシック" panose="020B0600070205080204" pitchFamily="34" charset="-128"/>
              </a:rPr>
              <a:t>complete</a:t>
            </a:r>
            <a:r>
              <a:rPr lang="en-US" altLang="en-US" sz="2800">
                <a:ea typeface="ＭＳ Ｐゴシック" panose="020B0600070205080204" pitchFamily="34" charset="-128"/>
              </a:rPr>
              <a:t> graphs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A={1,2,3,4,5,6,7} and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that partitions A into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={1,2}, A</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={3,4,5,6} and A</a:t>
            </a:r>
            <a:r>
              <a:rPr lang="en-US" altLang="en-US" sz="2800" baseline="-25000">
                <a:ea typeface="ＭＳ Ｐゴシック" panose="020B0600070205080204" pitchFamily="34" charset="-128"/>
              </a:rPr>
              <a:t>3</a:t>
            </a:r>
            <a:r>
              <a:rPr lang="en-US" altLang="en-US" sz="2800">
                <a:ea typeface="ＭＳ Ｐゴシック" panose="020B0600070205080204" pitchFamily="34" charset="-128"/>
              </a:rPr>
              <a:t>={7}</a:t>
            </a:r>
          </a:p>
          <a:p>
            <a:pPr lvl="1"/>
            <a:r>
              <a:rPr lang="en-US" altLang="en-US" sz="2400">
                <a:ea typeface="ＭＳ Ｐゴシック" panose="020B0600070205080204" pitchFamily="34" charset="-128"/>
              </a:rPr>
              <a:t>Draw the 0-1 matrix</a:t>
            </a:r>
          </a:p>
          <a:p>
            <a:pPr lvl="1"/>
            <a:r>
              <a:rPr lang="en-US" altLang="en-US" sz="2400">
                <a:ea typeface="ＭＳ Ｐゴシック" panose="020B0600070205080204" pitchFamily="34" charset="-128"/>
              </a:rPr>
              <a:t>Draw the digraph</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6CFA12D8-B4F8-4446-9EC2-C1B06F89E9F9}"/>
              </a:ext>
            </a:extLst>
          </p:cNvPr>
          <p:cNvSpPr>
            <a:spLocks noGrp="1"/>
          </p:cNvSpPr>
          <p:nvPr>
            <p:ph type="title"/>
          </p:nvPr>
        </p:nvSpPr>
        <p:spPr/>
        <p:txBody>
          <a:bodyPr/>
          <a:lstStyle/>
          <a:p>
            <a:r>
              <a:rPr lang="en-US" altLang="en-US">
                <a:ea typeface="ＭＳ Ｐゴシック" panose="020B0600070205080204" pitchFamily="34" charset="-128"/>
              </a:rPr>
              <a:t>Equivalence Relations: Example 1</a:t>
            </a:r>
          </a:p>
        </p:txBody>
      </p:sp>
      <p:sp>
        <p:nvSpPr>
          <p:cNvPr id="74754" name="Content Placeholder 2">
            <a:extLst>
              <a:ext uri="{FF2B5EF4-FFF2-40B4-BE49-F238E27FC236}">
                <a16:creationId xmlns:a16="http://schemas.microsoft.com/office/drawing/2014/main" id="{84BCB0F2-06F2-CE46-9C80-C1029C1A590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p:txBody>
      </p:sp>
      <p:sp>
        <p:nvSpPr>
          <p:cNvPr id="4" name="Content Placeholder 2">
            <a:extLst>
              <a:ext uri="{FF2B5EF4-FFF2-40B4-BE49-F238E27FC236}">
                <a16:creationId xmlns:a16="http://schemas.microsoft.com/office/drawing/2014/main" id="{7D0A403E-126B-6347-83D8-230238412435}"/>
              </a:ext>
            </a:extLst>
          </p:cNvPr>
          <p:cNvSpPr txBox="1">
            <a:spLocks/>
          </p:cNvSpPr>
          <p:nvPr/>
        </p:nvSpPr>
        <p:spPr bwMode="auto">
          <a:xfrm>
            <a:off x="1828800" y="3657600"/>
            <a:ext cx="5562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2800">
                <a:latin typeface="Calibri" panose="020F0502020204030204" pitchFamily="34" charset="0"/>
              </a:rPr>
              <a:t>No, it is not.  4 is related to 5 (4</a:t>
            </a:r>
            <a:r>
              <a:rPr lang="en-US" altLang="en-US" sz="2800">
                <a:sym typeface="Symbol" pitchFamily="2" charset="2"/>
              </a:rPr>
              <a:t>  5) but 5 is not related to 4 </a:t>
            </a:r>
            <a:endParaRPr lang="en-US" altLang="en-US" sz="2800">
              <a:latin typeface="Calibri" panose="020F0502020204030204" pitchFamily="34" charset="0"/>
            </a:endParaRPr>
          </a:p>
        </p:txBody>
      </p:sp>
      <p:sp>
        <p:nvSpPr>
          <p:cNvPr id="5" name="Content Placeholder 2">
            <a:extLst>
              <a:ext uri="{FF2B5EF4-FFF2-40B4-BE49-F238E27FC236}">
                <a16:creationId xmlns:a16="http://schemas.microsoft.com/office/drawing/2014/main" id="{2466A5FB-026C-5F40-AF74-BF9DBA6FFF20}"/>
              </a:ext>
            </a:extLst>
          </p:cNvPr>
          <p:cNvSpPr txBox="1">
            <a:spLocks/>
          </p:cNvSpPr>
          <p:nvPr/>
        </p:nvSpPr>
        <p:spPr bwMode="auto">
          <a:xfrm>
            <a:off x="838200" y="4724400"/>
            <a:ext cx="5562600" cy="1066800"/>
          </a:xfrm>
          <a:prstGeom prst="rect">
            <a:avLst/>
          </a:prstGeom>
          <a:noFill/>
          <a:ln w="9525">
            <a:noFill/>
            <a:miter lim="800000"/>
            <a:headEnd/>
            <a:tailEnd/>
          </a:ln>
        </p:spPr>
        <p:txBody>
          <a:bodyPr/>
          <a:lstStyle/>
          <a:p>
            <a:pPr eaLnBrk="0" hangingPunct="0">
              <a:spcBef>
                <a:spcPct val="20000"/>
              </a:spcBef>
              <a:defRPr/>
            </a:pPr>
            <a:r>
              <a:rPr lang="en-US" sz="2800" dirty="0">
                <a:latin typeface="+mn-lt"/>
                <a:ea typeface="+mn-ea"/>
              </a:rPr>
              <a:t>Thus </a:t>
            </a:r>
            <a:r>
              <a:rPr lang="en-US" sz="2800" i="1" dirty="0">
                <a:latin typeface="+mn-lt"/>
                <a:ea typeface="+mn-ea"/>
              </a:rPr>
              <a:t>R</a:t>
            </a:r>
            <a:r>
              <a:rPr lang="en-US" sz="2800" dirty="0">
                <a:latin typeface="+mn-lt"/>
                <a:ea typeface="+mn-ea"/>
              </a:rPr>
              <a:t> is </a:t>
            </a:r>
            <a:r>
              <a:rPr lang="en-US" sz="2800" u="sng" dirty="0">
                <a:latin typeface="+mn-lt"/>
                <a:ea typeface="+mn-ea"/>
              </a:rPr>
              <a:t>not</a:t>
            </a:r>
            <a:r>
              <a:rPr lang="en-US" sz="2800" dirty="0">
                <a:latin typeface="+mn-lt"/>
                <a:ea typeface="+mn-ea"/>
              </a:rPr>
              <a:t> an equivalence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FD106D2B-7DC7-714F-A477-656C4C405766}"/>
              </a:ext>
            </a:extLst>
          </p:cNvPr>
          <p:cNvSpPr>
            <a:spLocks noGrp="1"/>
          </p:cNvSpPr>
          <p:nvPr>
            <p:ph type="title"/>
          </p:nvPr>
        </p:nvSpPr>
        <p:spPr/>
        <p:txBody>
          <a:bodyPr/>
          <a:lstStyle/>
          <a:p>
            <a:r>
              <a:rPr lang="en-US" altLang="en-US">
                <a:ea typeface="ＭＳ Ｐゴシック" panose="020B0600070205080204" pitchFamily="34" charset="-128"/>
              </a:rPr>
              <a:t>Equivalence Relations: Example 2</a:t>
            </a:r>
          </a:p>
        </p:txBody>
      </p:sp>
      <p:sp>
        <p:nvSpPr>
          <p:cNvPr id="75778" name="Content Placeholder 2">
            <a:extLst>
              <a:ext uri="{FF2B5EF4-FFF2-40B4-BE49-F238E27FC236}">
                <a16:creationId xmlns:a16="http://schemas.microsoft.com/office/drawing/2014/main" id="{D335045F-251A-CC43-B1B1-7901EC77117E}"/>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a:p>
            <a:pPr lvl="1"/>
            <a:r>
              <a:rPr lang="en-US" altLang="en-US">
                <a:ea typeface="ＭＳ Ｐゴシック" panose="020B0600070205080204" pitchFamily="34" charset="-128"/>
              </a:rPr>
              <a:t>What are the equivalence classes that partition </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t>
            </a:r>
          </a:p>
          <a:p>
            <a:endParaRPr lang="en-US" altLang="en-US">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9DC621A0-F298-B447-8F23-C54EDDEAB2AB}"/>
              </a:ext>
            </a:extLst>
          </p:cNvPr>
          <p:cNvSpPr>
            <a:spLocks noGrp="1"/>
          </p:cNvSpPr>
          <p:nvPr>
            <p:ph type="title"/>
          </p:nvPr>
        </p:nvSpPr>
        <p:spPr/>
        <p:txBody>
          <a:bodyPr/>
          <a:lstStyle/>
          <a:p>
            <a:r>
              <a:rPr lang="en-US" altLang="en-US">
                <a:ea typeface="ＭＳ Ｐゴシック" panose="020B0600070205080204" pitchFamily="34" charset="-128"/>
              </a:rPr>
              <a:t>Properties</a:t>
            </a:r>
          </a:p>
        </p:txBody>
      </p:sp>
      <p:sp>
        <p:nvSpPr>
          <p:cNvPr id="22530" name="Content Placeholder 2">
            <a:extLst>
              <a:ext uri="{FF2B5EF4-FFF2-40B4-BE49-F238E27FC236}">
                <a16:creationId xmlns:a16="http://schemas.microsoft.com/office/drawing/2014/main" id="{9FE17777-6AE9-E149-92B0-9D5D16F78674}"/>
              </a:ext>
            </a:extLst>
          </p:cNvPr>
          <p:cNvSpPr>
            <a:spLocks noGrp="1"/>
          </p:cNvSpPr>
          <p:nvPr>
            <p:ph idx="1"/>
          </p:nvPr>
        </p:nvSpPr>
        <p:spPr/>
        <p:txBody>
          <a:bodyPr/>
          <a:lstStyle/>
          <a:p>
            <a:r>
              <a:rPr lang="en-US" altLang="en-US">
                <a:ea typeface="ＭＳ Ｐゴシック" panose="020B0600070205080204" pitchFamily="34" charset="-128"/>
              </a:rPr>
              <a:t>We will study several properties of relations</a:t>
            </a:r>
          </a:p>
          <a:p>
            <a:pPr lvl="1"/>
            <a:r>
              <a:rPr lang="en-US" altLang="en-US">
                <a:ea typeface="ＭＳ Ｐゴシック" panose="020B0600070205080204" pitchFamily="34" charset="-128"/>
              </a:rPr>
              <a:t>Reflexive</a:t>
            </a:r>
          </a:p>
          <a:p>
            <a:pPr lvl="1"/>
            <a:r>
              <a:rPr lang="en-US" altLang="en-US">
                <a:ea typeface="ＭＳ Ｐゴシック" panose="020B0600070205080204" pitchFamily="34" charset="-128"/>
              </a:rPr>
              <a:t>Symmetric</a:t>
            </a:r>
          </a:p>
          <a:p>
            <a:pPr lvl="1"/>
            <a:r>
              <a:rPr lang="en-US" altLang="en-US">
                <a:ea typeface="ＭＳ Ｐゴシック" panose="020B0600070205080204" pitchFamily="34" charset="-128"/>
              </a:rPr>
              <a:t>Transitive </a:t>
            </a:r>
          </a:p>
          <a:p>
            <a:pPr lvl="1"/>
            <a:r>
              <a:rPr lang="en-US" altLang="en-US">
                <a:ea typeface="ＭＳ Ｐゴシック" panose="020B0600070205080204" pitchFamily="34" charset="-128"/>
              </a:rPr>
              <a:t>Antisymmetric</a:t>
            </a:r>
          </a:p>
          <a:p>
            <a:pPr lvl="1"/>
            <a:r>
              <a:rPr lang="en-US" altLang="en-US">
                <a:ea typeface="ＭＳ Ｐゴシック" panose="020B0600070205080204" pitchFamily="34" charset="-128"/>
              </a:rPr>
              <a:t>Asymmetric</a:t>
            </a:r>
          </a:p>
          <a:p>
            <a:r>
              <a:rPr lang="en-US" altLang="en-US">
                <a:ea typeface="ＭＳ Ｐゴシック" panose="020B0600070205080204" pitchFamily="34" charset="-128"/>
              </a:rPr>
              <a:t>Alert: Those properties are defined for only relations</a:t>
            </a:r>
            <a:r>
              <a:rPr lang="en-US" altLang="en-US">
                <a:solidFill>
                  <a:srgbClr val="FF0000"/>
                </a:solidFill>
                <a:ea typeface="ＭＳ Ｐゴシック" panose="020B0600070205080204" pitchFamily="34" charset="-128"/>
              </a:rPr>
              <a:t> on a set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02AE908D-D79D-064A-9398-3AE3DDDF35DE}"/>
              </a:ext>
            </a:extLst>
          </p:cNvPr>
          <p:cNvSpPr>
            <a:spLocks noGrp="1"/>
          </p:cNvSpPr>
          <p:nvPr>
            <p:ph type="title"/>
          </p:nvPr>
        </p:nvSpPr>
        <p:spPr/>
        <p:txBody>
          <a:bodyPr/>
          <a:lstStyle/>
          <a:p>
            <a:r>
              <a:rPr lang="en-US" altLang="en-US">
                <a:ea typeface="ＭＳ Ｐゴシック" panose="020B0600070205080204" pitchFamily="34" charset="-128"/>
              </a:rPr>
              <a:t>Equivalence Relations: Example 3</a:t>
            </a:r>
          </a:p>
        </p:txBody>
      </p:sp>
      <p:sp>
        <p:nvSpPr>
          <p:cNvPr id="76802" name="Content Placeholder 2">
            <a:extLst>
              <a:ext uri="{FF2B5EF4-FFF2-40B4-BE49-F238E27FC236}">
                <a16:creationId xmlns:a16="http://schemas.microsoft.com/office/drawing/2014/main" id="{9BD4CF21-C362-D844-91A1-3F5FCA60A9E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For (x,y),(u,v) </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 we define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a:ea typeface="ＭＳ Ｐゴシック" panose="020B0600070205080204" pitchFamily="34" charset="-128"/>
              </a:rPr>
              <a:t>={ ((x,y),(u,v)) | x</a:t>
            </a:r>
            <a:r>
              <a:rPr lang="en-US" altLang="en-US" baseline="30000">
                <a:ea typeface="ＭＳ Ｐゴシック" panose="020B0600070205080204" pitchFamily="34" charset="-128"/>
              </a:rPr>
              <a:t>2</a:t>
            </a:r>
            <a:r>
              <a:rPr lang="en-US" altLang="en-US">
                <a:ea typeface="ＭＳ Ｐゴシック" panose="020B0600070205080204" pitchFamily="34" charset="-128"/>
              </a:rPr>
              <a:t>+y</a:t>
            </a:r>
            <a:r>
              <a:rPr lang="en-US" altLang="en-US" baseline="30000">
                <a:ea typeface="ＭＳ Ｐゴシック" panose="020B0600070205080204" pitchFamily="34" charset="-128"/>
              </a:rPr>
              <a:t>2</a:t>
            </a:r>
            <a:r>
              <a:rPr lang="en-US" altLang="en-US">
                <a:ea typeface="ＭＳ Ｐゴシック" panose="020B0600070205080204" pitchFamily="34" charset="-128"/>
              </a:rPr>
              <a:t>=u</a:t>
            </a:r>
            <a:r>
              <a:rPr lang="en-US" altLang="en-US" baseline="30000">
                <a:ea typeface="ＭＳ Ｐゴシック" panose="020B0600070205080204" pitchFamily="34" charset="-128"/>
              </a:rPr>
              <a:t>2</a:t>
            </a:r>
            <a:r>
              <a:rPr lang="en-US" altLang="en-US">
                <a:ea typeface="ＭＳ Ｐゴシック" panose="020B0600070205080204" pitchFamily="34" charset="-128"/>
              </a:rPr>
              <a:t>+v</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a:ea typeface="ＭＳ Ｐゴシック" panose="020B0600070205080204" pitchFamily="34" charset="-128"/>
              </a:rPr>
              <a:t>Show that </a:t>
            </a:r>
            <a:r>
              <a:rPr lang="en-US" altLang="en-US" i="1">
                <a:ea typeface="ＭＳ Ｐゴシック" panose="020B0600070205080204" pitchFamily="34" charset="-128"/>
              </a:rPr>
              <a:t>R</a:t>
            </a:r>
            <a:r>
              <a:rPr lang="en-US" altLang="en-US">
                <a:ea typeface="ＭＳ Ｐゴシック" panose="020B0600070205080204" pitchFamily="34" charset="-128"/>
              </a:rPr>
              <a:t> is an equivalence relation.</a:t>
            </a:r>
          </a:p>
          <a:p>
            <a:r>
              <a:rPr lang="en-US" altLang="en-US">
                <a:ea typeface="ＭＳ Ｐゴシック" panose="020B0600070205080204" pitchFamily="34" charset="-128"/>
              </a:rPr>
              <a:t>What are the equivalence classes that </a:t>
            </a:r>
            <a:r>
              <a:rPr lang="en-US" altLang="en-US" i="1">
                <a:ea typeface="ＭＳ Ｐゴシック" panose="020B0600070205080204" pitchFamily="34" charset="-128"/>
              </a:rPr>
              <a:t>R</a:t>
            </a:r>
            <a:r>
              <a:rPr lang="en-US" altLang="en-US">
                <a:ea typeface="ＭＳ Ｐゴシック" panose="020B0600070205080204" pitchFamily="34" charset="-128"/>
              </a:rPr>
              <a:t> defines (i.e., what are the partitions of </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A42946F5-FB7A-584F-9992-072C3E664246}"/>
              </a:ext>
            </a:extLst>
          </p:cNvPr>
          <p:cNvSpPr>
            <a:spLocks noGrp="1"/>
          </p:cNvSpPr>
          <p:nvPr>
            <p:ph type="title"/>
          </p:nvPr>
        </p:nvSpPr>
        <p:spPr/>
        <p:txBody>
          <a:bodyPr/>
          <a:lstStyle/>
          <a:p>
            <a:r>
              <a:rPr lang="en-US" altLang="en-US">
                <a:ea typeface="ＭＳ Ｐゴシック" panose="020B0600070205080204" pitchFamily="34" charset="-128"/>
              </a:rPr>
              <a:t>Equivalence Relations: Example 4</a:t>
            </a:r>
          </a:p>
        </p:txBody>
      </p:sp>
      <p:sp>
        <p:nvSpPr>
          <p:cNvPr id="77826" name="Content Placeholder 2">
            <a:extLst>
              <a:ext uri="{FF2B5EF4-FFF2-40B4-BE49-F238E27FC236}">
                <a16:creationId xmlns:a16="http://schemas.microsoft.com/office/drawing/2014/main" id="{2F96A4FD-E9CA-CD43-9E0D-2894E7C7DF75}"/>
              </a:ext>
            </a:extLst>
          </p:cNvPr>
          <p:cNvSpPr>
            <a:spLocks noGrp="1"/>
          </p:cNvSpPr>
          <p:nvPr>
            <p:ph idx="1"/>
          </p:nvPr>
        </p:nvSpPr>
        <p:spPr>
          <a:xfrm>
            <a:off x="457200" y="1524000"/>
            <a:ext cx="8229600" cy="4525963"/>
          </a:xfrm>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Given n,r</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sym typeface="Symbol" pitchFamily="2" charset="2"/>
              </a:rPr>
              <a:t>N</a:t>
            </a:r>
            <a:r>
              <a:rPr lang="en-US" altLang="en-US" sz="2800">
                <a:ea typeface="ＭＳ Ｐゴシック" panose="020B0600070205080204" pitchFamily="34" charset="-128"/>
              </a:rPr>
              <a:t>, define the set</a:t>
            </a:r>
          </a:p>
          <a:p>
            <a:pPr algn="ctr">
              <a:buFont typeface="Arial" panose="020B0604020202020204" pitchFamily="34" charset="0"/>
              <a:buNone/>
            </a:pPr>
            <a:r>
              <a:rPr lang="en-US" altLang="en-US" sz="2800">
                <a:ea typeface="ＭＳ Ｐゴシック" panose="020B0600070205080204" pitchFamily="34" charset="-128"/>
              </a:rPr>
              <a:t> n</a:t>
            </a:r>
            <a:r>
              <a:rPr lang="en-US" altLang="en-US" sz="2800" i="1">
                <a:latin typeface="Algerian" pitchFamily="82" charset="0"/>
                <a:ea typeface="ＭＳ Ｐゴシック" panose="020B0600070205080204" pitchFamily="34" charset="-128"/>
                <a:sym typeface="Symbol" pitchFamily="2" charset="2"/>
              </a:rPr>
              <a:t>Z </a:t>
            </a:r>
            <a:r>
              <a:rPr lang="en-US" altLang="en-US" sz="2800">
                <a:ea typeface="ＭＳ Ｐゴシック" panose="020B0600070205080204" pitchFamily="34" charset="-128"/>
              </a:rPr>
              <a:t>+ r</a:t>
            </a:r>
            <a:r>
              <a:rPr lang="en-US" altLang="en-US" sz="2800">
                <a:ea typeface="ＭＳ Ｐゴシック" panose="020B0600070205080204" pitchFamily="34" charset="-128"/>
                <a:sym typeface="Symbol" pitchFamily="2" charset="2"/>
              </a:rPr>
              <a:t> = { na + r | a </a:t>
            </a:r>
            <a:r>
              <a:rPr lang="en-US" altLang="en-US" sz="2800" i="1">
                <a:latin typeface="Algerian" pitchFamily="82" charset="0"/>
                <a:ea typeface="ＭＳ Ｐゴシック" panose="020B0600070205080204" pitchFamily="34" charset="-128"/>
                <a:sym typeface="Symbol" pitchFamily="2" charset="2"/>
              </a:rPr>
              <a:t>Z</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For n=2, r=0, 2</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even integers</a:t>
            </a:r>
          </a:p>
          <a:p>
            <a:pPr lvl="1"/>
            <a:r>
              <a:rPr lang="en-US" altLang="en-US" sz="2400">
                <a:ea typeface="ＭＳ Ｐゴシック" panose="020B0600070205080204" pitchFamily="34" charset="-128"/>
                <a:sym typeface="Symbol" pitchFamily="2" charset="2"/>
              </a:rPr>
              <a:t>What n, r give the class of all </a:t>
            </a:r>
            <a:r>
              <a:rPr lang="en-US" altLang="en-US" sz="2400" u="sng">
                <a:ea typeface="ＭＳ Ｐゴシック" panose="020B0600070205080204" pitchFamily="34" charset="-128"/>
                <a:sym typeface="Symbol" pitchFamily="2" charset="2"/>
              </a:rPr>
              <a:t>odd</a:t>
            </a:r>
            <a:r>
              <a:rPr lang="en-US" altLang="en-US" sz="2400">
                <a:ea typeface="ＭＳ Ｐゴシック" panose="020B0600070205080204" pitchFamily="34" charset="-128"/>
                <a:sym typeface="Symbol" pitchFamily="2" charset="2"/>
              </a:rPr>
              <a:t> integers?</a:t>
            </a:r>
          </a:p>
          <a:p>
            <a:pPr lvl="1"/>
            <a:r>
              <a:rPr lang="en-US" altLang="en-US" sz="2400">
                <a:ea typeface="ＭＳ Ｐゴシック" panose="020B0600070205080204" pitchFamily="34" charset="-128"/>
                <a:sym typeface="Symbol" pitchFamily="2" charset="2"/>
              </a:rPr>
              <a:t>For n=3, r=0,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a:t>
            </a:r>
          </a:p>
          <a:p>
            <a:pPr lvl="1"/>
            <a:r>
              <a:rPr lang="en-US" altLang="en-US" sz="2400">
                <a:ea typeface="ＭＳ Ｐゴシック" panose="020B0600070205080204" pitchFamily="34" charset="-128"/>
                <a:sym typeface="Symbol" pitchFamily="2" charset="2"/>
              </a:rPr>
              <a:t>For n=3, r=1,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 with a </a:t>
            </a:r>
            <a:r>
              <a:rPr lang="en-US" altLang="en-US" sz="2400" u="sng">
                <a:ea typeface="ＭＳ Ｐゴシック" panose="020B0600070205080204" pitchFamily="34" charset="-128"/>
                <a:sym typeface="Symbol" pitchFamily="2" charset="2"/>
              </a:rPr>
              <a:t>remainder</a:t>
            </a:r>
            <a:r>
              <a:rPr lang="en-US" altLang="en-US" sz="2400">
                <a:ea typeface="ＭＳ Ｐゴシック" panose="020B0600070205080204" pitchFamily="34" charset="-128"/>
                <a:sym typeface="Symbol" pitchFamily="2" charset="2"/>
              </a:rPr>
              <a:t> of 1</a:t>
            </a:r>
          </a:p>
          <a:p>
            <a:pPr lvl="1"/>
            <a:r>
              <a:rPr lang="en-US" altLang="en-US" sz="2400">
                <a:ea typeface="ＭＳ Ｐゴシック" panose="020B0600070205080204" pitchFamily="34" charset="-128"/>
                <a:sym typeface="Symbol" pitchFamily="2" charset="2"/>
              </a:rPr>
              <a:t>In general, this relation defines equivalence classes that are, in fact, </a:t>
            </a:r>
            <a:r>
              <a:rPr lang="en-US" altLang="en-US" sz="2400" u="sng">
                <a:ea typeface="ＭＳ Ｐゴシック" panose="020B0600070205080204" pitchFamily="34" charset="-128"/>
                <a:sym typeface="Symbol" pitchFamily="2" charset="2"/>
              </a:rPr>
              <a:t>congruence classes</a:t>
            </a:r>
            <a:r>
              <a:rPr lang="en-US" altLang="en-US" sz="2400">
                <a:ea typeface="ＭＳ Ｐゴシック" panose="020B0600070205080204" pitchFamily="34" charset="-128"/>
                <a:sym typeface="Symbol" pitchFamily="2" charset="2"/>
              </a:rPr>
              <a:t> (See Section 3.4) </a:t>
            </a:r>
            <a:endParaRPr lang="en-US" altLang="en-US">
              <a:ea typeface="ＭＳ Ｐゴシック" panose="020B0600070205080204" pitchFamily="34" charset="-128"/>
              <a:sym typeface="Symbol" pitchFamily="2" charset="2"/>
            </a:endParaRPr>
          </a:p>
          <a:p>
            <a:pPr lvl="1"/>
            <a:endParaRPr lang="en-US"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5C86FCCC-093F-6F47-B2E6-DDDAF4BF5578}"/>
              </a:ext>
            </a:extLst>
          </p:cNvPr>
          <p:cNvSpPr>
            <a:spLocks noGrp="1"/>
          </p:cNvSpPr>
          <p:nvPr>
            <p:ph type="title"/>
          </p:nvPr>
        </p:nvSpPr>
        <p:spPr/>
        <p:txBody>
          <a:bodyPr/>
          <a:lstStyle/>
          <a:p>
            <a:r>
              <a:rPr lang="en-US" altLang="en-US">
                <a:ea typeface="ＭＳ Ｐゴシック" panose="020B0600070205080204" pitchFamily="34" charset="-128"/>
              </a:rPr>
              <a:t>Properties: Reflexivity</a:t>
            </a:r>
          </a:p>
        </p:txBody>
      </p:sp>
      <p:sp>
        <p:nvSpPr>
          <p:cNvPr id="23554" name="Content Placeholder 2">
            <a:extLst>
              <a:ext uri="{FF2B5EF4-FFF2-40B4-BE49-F238E27FC236}">
                <a16:creationId xmlns:a16="http://schemas.microsoft.com/office/drawing/2014/main" id="{83785629-B71A-FB4B-ADF0-D00CE0103E22}"/>
              </a:ext>
            </a:extLst>
          </p:cNvPr>
          <p:cNvSpPr>
            <a:spLocks noGrp="1"/>
          </p:cNvSpPr>
          <p:nvPr>
            <p:ph idx="1"/>
          </p:nvPr>
        </p:nvSpPr>
        <p:spPr/>
        <p:txBody>
          <a:bodyPr/>
          <a:lstStyle/>
          <a:p>
            <a:r>
              <a:rPr lang="en-US" altLang="en-US">
                <a:ea typeface="ＭＳ Ｐゴシック" panose="020B0600070205080204" pitchFamily="34" charset="-128"/>
              </a:rPr>
              <a:t>In a relation on a set, if all ordered pairs (a,a) for every a</a:t>
            </a:r>
            <a:r>
              <a:rPr lang="en-US" altLang="en-US">
                <a:ea typeface="ＭＳ Ｐゴシック" panose="020B0600070205080204" pitchFamily="34" charset="-128"/>
                <a:sym typeface="Symbol" pitchFamily="2" charset="2"/>
              </a:rPr>
              <a:t>A appears in the relation, R is called reflexive</a:t>
            </a:r>
          </a:p>
          <a:p>
            <a:r>
              <a:rPr lang="en-US" altLang="en-US" b="1">
                <a:ea typeface="ＭＳ Ｐゴシック" panose="020B0600070205080204" pitchFamily="34" charset="-128"/>
                <a:sym typeface="Symbol" pitchFamily="2" charset="2"/>
              </a:rPr>
              <a:t>Definition</a:t>
            </a:r>
            <a:r>
              <a:rPr lang="en-US" altLang="en-US">
                <a:ea typeface="ＭＳ Ｐゴシック" panose="020B0600070205080204" pitchFamily="34" charset="-128"/>
                <a:sym typeface="Symbol" pitchFamily="2" charset="2"/>
              </a:rPr>
              <a:t>: A relation </a:t>
            </a:r>
            <a:r>
              <a:rPr lang="en-US" altLang="en-US" i="1">
                <a:ea typeface="ＭＳ Ｐゴシック" panose="020B0600070205080204" pitchFamily="34" charset="-128"/>
                <a:sym typeface="Symbol" pitchFamily="2" charset="2"/>
              </a:rPr>
              <a:t>R</a:t>
            </a:r>
            <a:r>
              <a:rPr lang="en-US" altLang="en-US">
                <a:solidFill>
                  <a:srgbClr val="FF0000"/>
                </a:solidFill>
                <a:ea typeface="ＭＳ Ｐゴシック" panose="020B0600070205080204" pitchFamily="34" charset="-128"/>
                <a:sym typeface="Symbol" pitchFamily="2" charset="2"/>
              </a:rPr>
              <a:t> on a set A</a:t>
            </a:r>
            <a:r>
              <a:rPr lang="en-US" altLang="en-US">
                <a:ea typeface="ＭＳ Ｐゴシック" panose="020B0600070205080204" pitchFamily="34" charset="-128"/>
                <a:sym typeface="Symbol" pitchFamily="2" charset="2"/>
              </a:rPr>
              <a:t> is called </a:t>
            </a:r>
            <a:r>
              <a:rPr lang="en-US" altLang="en-US" b="1">
                <a:solidFill>
                  <a:srgbClr val="FF0000"/>
                </a:solidFill>
                <a:ea typeface="ＭＳ Ｐゴシック" panose="020B0600070205080204" pitchFamily="34" charset="-128"/>
                <a:sym typeface="Symbol" pitchFamily="2" charset="2"/>
              </a:rPr>
              <a:t>reflexive </a:t>
            </a:r>
            <a:r>
              <a:rPr lang="en-US" altLang="en-US" i="1">
                <a:ea typeface="ＭＳ Ｐゴシック" panose="020B0600070205080204" pitchFamily="34" charset="-128"/>
                <a:sym typeface="Symbol" pitchFamily="2" charset="2"/>
              </a:rPr>
              <a:t>iff</a:t>
            </a:r>
          </a:p>
          <a:p>
            <a:pPr lvl="1" algn="ctr">
              <a:buFont typeface="Arial" panose="020B0604020202020204" pitchFamily="34" charset="0"/>
              <a:buNone/>
            </a:pPr>
            <a:r>
              <a:rPr lang="en-US" altLang="en-US" sz="3200">
                <a:ea typeface="ＭＳ Ｐゴシック" panose="020B0600070205080204" pitchFamily="34" charset="-128"/>
                <a:sym typeface="Symbol" pitchFamily="2" charset="2"/>
              </a:rPr>
              <a:t>aA (a,a)</a:t>
            </a:r>
            <a:r>
              <a:rPr lang="en-US" altLang="en-US" sz="3200" i="1">
                <a:ea typeface="ＭＳ Ｐゴシック" panose="020B0600070205080204" pitchFamily="34" charset="-128"/>
                <a:sym typeface="Symbol" pitchFamily="2" charset="2"/>
              </a:rPr>
              <a:t>R</a:t>
            </a:r>
            <a:endParaRPr lang="en-US" altLang="en-US" sz="3200" i="1">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1F465B9B-D4CC-EA42-BC0D-CA45B94459D9}"/>
              </a:ext>
            </a:extLst>
          </p:cNvPr>
          <p:cNvSpPr>
            <a:spLocks noGrp="1"/>
          </p:cNvSpPr>
          <p:nvPr>
            <p:ph type="title"/>
          </p:nvPr>
        </p:nvSpPr>
        <p:spPr/>
        <p:txBody>
          <a:bodyPr/>
          <a:lstStyle/>
          <a:p>
            <a:r>
              <a:rPr lang="en-US" altLang="en-US">
                <a:ea typeface="ＭＳ Ｐゴシック" panose="020B0600070205080204" pitchFamily="34" charset="-128"/>
              </a:rPr>
              <a:t>Reflexivity: Examples</a:t>
            </a:r>
          </a:p>
        </p:txBody>
      </p:sp>
      <p:sp>
        <p:nvSpPr>
          <p:cNvPr id="24578" name="Content Placeholder 2">
            <a:extLst>
              <a:ext uri="{FF2B5EF4-FFF2-40B4-BE49-F238E27FC236}">
                <a16:creationId xmlns:a16="http://schemas.microsoft.com/office/drawing/2014/main" id="{36ECBAD9-5CC7-2E47-B53C-491FEE59379E}"/>
              </a:ext>
            </a:extLst>
          </p:cNvPr>
          <p:cNvSpPr>
            <a:spLocks noGrp="1"/>
          </p:cNvSpPr>
          <p:nvPr>
            <p:ph idx="1"/>
          </p:nvPr>
        </p:nvSpPr>
        <p:spPr>
          <a:xfrm>
            <a:off x="457200" y="1600200"/>
            <a:ext cx="8229600" cy="2057400"/>
          </a:xfrm>
        </p:spPr>
        <p:txBody>
          <a:bodyPr/>
          <a:lstStyle/>
          <a:p>
            <a:r>
              <a:rPr lang="en-US" altLang="en-US">
                <a:ea typeface="ＭＳ Ｐゴシック" panose="020B0600070205080204" pitchFamily="34" charset="-128"/>
              </a:rPr>
              <a:t>Recall the relations below, which is reflexive?</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340A07B-247A-6F4D-9F81-A82B6A844147}"/>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1</a:t>
            </a:r>
            <a:r>
              <a:rPr lang="en-US" altLang="en-US" sz="3200">
                <a:latin typeface="Calibri" panose="020F0502020204030204" pitchFamily="34" charset="0"/>
              </a:rPr>
              <a:t> is reflexive since for every a</a:t>
            </a:r>
            <a:r>
              <a:rPr lang="en-US" altLang="en-US" sz="3200">
                <a:latin typeface="Calibri" panose="020F0502020204030204" pitchFamily="34" charset="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sym typeface="Symbol" pitchFamily="2" charset="2"/>
              </a:rPr>
              <a:t>, </a:t>
            </a:r>
            <a:r>
              <a:rPr lang="en-US" altLang="en-US" sz="3200">
                <a:latin typeface="Calibri" panose="020F0502020204030204" pitchFamily="34" charset="0"/>
              </a:rPr>
              <a:t>a </a:t>
            </a:r>
            <a:r>
              <a:rPr lang="en-US" altLang="en-US" sz="3200">
                <a:latin typeface="Calibri" panose="020F0502020204030204" pitchFamily="34" charset="0"/>
                <a:sym typeface="Symbol" pitchFamily="2" charset="2"/>
              </a:rPr>
              <a:t> a</a:t>
            </a:r>
            <a:r>
              <a:rPr lang="en-US" altLang="en-US" sz="3200">
                <a:latin typeface="Calibri" panose="020F0502020204030204" pitchFamily="34" charset="0"/>
              </a:rPr>
              <a:t> </a:t>
            </a:r>
          </a:p>
        </p:txBody>
      </p:sp>
      <p:sp>
        <p:nvSpPr>
          <p:cNvPr id="5" name="Content Placeholder 2">
            <a:extLst>
              <a:ext uri="{FF2B5EF4-FFF2-40B4-BE49-F238E27FC236}">
                <a16:creationId xmlns:a16="http://schemas.microsoft.com/office/drawing/2014/main" id="{273196ED-9B05-2E44-8852-E6664480E1A3}"/>
              </a:ext>
            </a:extLst>
          </p:cNvPr>
          <p:cNvSpPr txBox="1">
            <a:spLocks/>
          </p:cNvSpPr>
          <p:nvPr/>
        </p:nvSpPr>
        <p:spPr bwMode="auto">
          <a:xfrm>
            <a:off x="457200" y="441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2</a:t>
            </a:r>
            <a:r>
              <a:rPr lang="en-US" altLang="en-US" sz="3200">
                <a:latin typeface="Calibri" panose="020F0502020204030204" pitchFamily="34" charset="0"/>
              </a:rPr>
              <a:t> is reflexive since a/a=1 is an integer </a:t>
            </a:r>
          </a:p>
        </p:txBody>
      </p:sp>
      <p:sp>
        <p:nvSpPr>
          <p:cNvPr id="6" name="Content Placeholder 2">
            <a:extLst>
              <a:ext uri="{FF2B5EF4-FFF2-40B4-BE49-F238E27FC236}">
                <a16:creationId xmlns:a16="http://schemas.microsoft.com/office/drawing/2014/main" id="{E0366F1C-CD91-3C4E-8C18-52F6F47573B1}"/>
              </a:ext>
            </a:extLst>
          </p:cNvPr>
          <p:cNvSpPr txBox="1">
            <a:spLocks/>
          </p:cNvSpPr>
          <p:nvPr/>
        </p:nvSpPr>
        <p:spPr bwMode="auto">
          <a:xfrm>
            <a:off x="457200" y="495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3</a:t>
            </a:r>
            <a:r>
              <a:rPr lang="en-US" altLang="en-US" sz="3200">
                <a:latin typeface="Calibri" panose="020F0502020204030204" pitchFamily="34" charset="0"/>
              </a:rPr>
              <a:t> is not reflexive since a-a=0 for every </a:t>
            </a:r>
            <a:r>
              <a:rPr lang="en-US" altLang="en-US" sz="3200"/>
              <a:t>a</a:t>
            </a:r>
            <a:r>
              <a:rPr lang="en-US" altLang="en-US" sz="320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81A67D12-3101-AB47-A59F-83E21B984BDC}"/>
              </a:ext>
            </a:extLst>
          </p:cNvPr>
          <p:cNvSpPr>
            <a:spLocks noGrp="1"/>
          </p:cNvSpPr>
          <p:nvPr>
            <p:ph type="title"/>
          </p:nvPr>
        </p:nvSpPr>
        <p:spPr/>
        <p:txBody>
          <a:bodyPr/>
          <a:lstStyle/>
          <a:p>
            <a:r>
              <a:rPr lang="en-US" altLang="en-US">
                <a:ea typeface="ＭＳ Ｐゴシック" panose="020B0600070205080204" pitchFamily="34" charset="-128"/>
              </a:rPr>
              <a:t>Properties: Symmetry</a:t>
            </a:r>
          </a:p>
        </p:txBody>
      </p:sp>
      <p:sp>
        <p:nvSpPr>
          <p:cNvPr id="25602" name="Content Placeholder 2">
            <a:extLst>
              <a:ext uri="{FF2B5EF4-FFF2-40B4-BE49-F238E27FC236}">
                <a16:creationId xmlns:a16="http://schemas.microsoft.com/office/drawing/2014/main" id="{4258A686-719B-2D4E-A191-02B82DC29B8B}"/>
              </a:ext>
            </a:extLst>
          </p:cNvPr>
          <p:cNvSpPr>
            <a:spLocks noGrp="1"/>
          </p:cNvSpPr>
          <p:nvPr>
            <p:ph idx="1"/>
          </p:nvPr>
        </p:nvSpPr>
        <p:spPr/>
        <p:txBody>
          <a:bodyPr/>
          <a:lstStyle/>
          <a:p>
            <a:r>
              <a:rPr lang="en-US" altLang="en-US" b="1">
                <a:ea typeface="ＭＳ Ｐゴシック" panose="020B0600070205080204" pitchFamily="34" charset="-128"/>
              </a:rPr>
              <a:t>Definitions</a:t>
            </a:r>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(b,a)</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a:t>
            </a:r>
          </a:p>
          <a:p>
            <a:pPr lvl="1"/>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antisymmetric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(b,a)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5164</TotalTime>
  <Words>4677</Words>
  <Application>Microsoft Macintosh PowerPoint</Application>
  <PresentationFormat>On-screen Show (4:3)</PresentationFormat>
  <Paragraphs>569</Paragraphs>
  <Slides>61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61</vt:i4>
      </vt:variant>
    </vt:vector>
  </HeadingPairs>
  <TitlesOfParts>
    <vt:vector size="68" baseType="lpstr">
      <vt:lpstr>Algerian</vt:lpstr>
      <vt:lpstr>Arial</vt:lpstr>
      <vt:lpstr>Arial Narrow</vt:lpstr>
      <vt:lpstr>Calibri</vt:lpstr>
      <vt:lpstr>Consolas</vt:lpstr>
      <vt:lpstr>Office Theme</vt:lpstr>
      <vt:lpstr>Custom Design</vt:lpstr>
      <vt:lpstr>  Relations</vt:lpstr>
      <vt:lpstr>Outline</vt:lpstr>
      <vt:lpstr>Introduction</vt:lpstr>
      <vt:lpstr>Relations: Representation</vt:lpstr>
      <vt:lpstr>Relations on a Set</vt:lpstr>
      <vt:lpstr>Properties</vt:lpstr>
      <vt:lpstr>Properties: Reflexivity</vt:lpstr>
      <vt:lpstr>Reflexivity: Examples</vt:lpstr>
      <vt:lpstr>Properties: Symmetry</vt:lpstr>
      <vt:lpstr>Symmetry versus Antisymmetry</vt:lpstr>
      <vt:lpstr>Symmetric Relations: Example</vt:lpstr>
      <vt:lpstr>Properties: Transitivity</vt:lpstr>
      <vt:lpstr>Transitivity: Examples (1)</vt:lpstr>
      <vt:lpstr>Transitivity: Examples (2)</vt:lpstr>
      <vt:lpstr>More Properties</vt:lpstr>
      <vt:lpstr>Outline</vt:lpstr>
      <vt:lpstr>Combining Relations</vt:lpstr>
      <vt:lpstr>Combining Relations: Example</vt:lpstr>
      <vt:lpstr>Composite of Relations</vt:lpstr>
      <vt:lpstr>Powers of Relations</vt:lpstr>
      <vt:lpstr>Powers of Relations: Example</vt:lpstr>
      <vt:lpstr>Powers of Relations &amp; Transitivity</vt:lpstr>
      <vt:lpstr>Outline</vt:lpstr>
      <vt:lpstr>Representing Relations</vt:lpstr>
      <vt:lpstr>0-1 Matrices (1)</vt:lpstr>
      <vt:lpstr>0-1 Matrix (2)</vt:lpstr>
      <vt:lpstr>0-1 Matrix (3)</vt:lpstr>
      <vt:lpstr>0-1 Matrix (4)</vt:lpstr>
      <vt:lpstr>Matrix Representation: Example</vt:lpstr>
      <vt:lpstr>Using the Matrix Representation (1)</vt:lpstr>
      <vt:lpstr>Using the Matrix Representation (2)</vt:lpstr>
      <vt:lpstr>Matrix Representation: Example</vt:lpstr>
      <vt:lpstr>Matrix Representation: Combining Relations</vt:lpstr>
      <vt:lpstr>Combining Relations: Example</vt:lpstr>
      <vt:lpstr>Composing Relations: Example</vt:lpstr>
      <vt:lpstr>Composite Relations: Rn</vt:lpstr>
      <vt:lpstr>Directed Graphs Representation (1)</vt:lpstr>
      <vt:lpstr>Definition: Directed Graphs (2)</vt:lpstr>
      <vt:lpstr>Directed Graphs Representation (2)</vt:lpstr>
      <vt:lpstr>Using the Digraphs Representation (1)</vt:lpstr>
      <vt:lpstr>Using the Digraphs Representation (2)</vt:lpstr>
      <vt:lpstr>Outline</vt:lpstr>
      <vt:lpstr>Closures: Definitions</vt:lpstr>
      <vt:lpstr>Reflexive Closure</vt:lpstr>
      <vt:lpstr>Symmetric Closure</vt:lpstr>
      <vt:lpstr>Transitive Closure</vt:lpstr>
      <vt:lpstr>Warshall’s Algorithm: Key Ideas</vt:lpstr>
      <vt:lpstr>Warshall’s Algorithm</vt:lpstr>
      <vt:lpstr>Warshall’s Algorithm: Example</vt:lpstr>
      <vt:lpstr>Warshall Algorithm: Mechanically</vt:lpstr>
      <vt:lpstr>Outline</vt:lpstr>
      <vt:lpstr>Equivalence Relation</vt:lpstr>
      <vt:lpstr>Equivalence Class (1)</vt:lpstr>
      <vt:lpstr>Equivalence Class (2)</vt:lpstr>
      <vt:lpstr>Partitions  Partitions (1)  </vt:lpstr>
      <vt:lpstr>Partitions (2)</vt:lpstr>
      <vt:lpstr>Partitions: Visual Interpretation</vt:lpstr>
      <vt:lpstr>Equivalence Relations: Example 1</vt:lpstr>
      <vt:lpstr>Equivalence Relations: Example 2</vt:lpstr>
      <vt:lpstr>Equivalence Relations: Example 3</vt:lpstr>
      <vt:lpstr>Equivalence Relations: 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1107</cp:revision>
  <dcterms:created xsi:type="dcterms:W3CDTF">2012-02-24T17:52:52Z</dcterms:created>
  <dcterms:modified xsi:type="dcterms:W3CDTF">2021-01-27T08:05:18Z</dcterms:modified>
</cp:coreProperties>
</file>