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  <p:sldMasterId id="2147483660" r:id="rId2"/>
  </p:sldMasterIdLst>
  <p:notesMasterIdLst>
    <p:notesMasterId r:id="rId57"/>
  </p:notesMasterIdLst>
  <p:handoutMasterIdLst>
    <p:handoutMasterId r:id="rId58"/>
  </p:handoutMasterIdLst>
  <p:sldIdLst>
    <p:sldId id="256" r:id="rId3"/>
    <p:sldId id="358" r:id="rId4"/>
    <p:sldId id="347" r:id="rId5"/>
    <p:sldId id="348" r:id="rId6"/>
    <p:sldId id="349" r:id="rId7"/>
    <p:sldId id="350" r:id="rId8"/>
    <p:sldId id="351" r:id="rId9"/>
    <p:sldId id="343" r:id="rId10"/>
    <p:sldId id="391" r:id="rId11"/>
    <p:sldId id="344" r:id="rId12"/>
    <p:sldId id="345" r:id="rId13"/>
    <p:sldId id="346" r:id="rId14"/>
    <p:sldId id="352" r:id="rId15"/>
    <p:sldId id="359" r:id="rId16"/>
    <p:sldId id="353" r:id="rId17"/>
    <p:sldId id="354" r:id="rId18"/>
    <p:sldId id="356" r:id="rId19"/>
    <p:sldId id="357" r:id="rId20"/>
    <p:sldId id="360" r:id="rId21"/>
    <p:sldId id="361" r:id="rId22"/>
    <p:sldId id="363" r:id="rId23"/>
    <p:sldId id="364" r:id="rId24"/>
    <p:sldId id="365" r:id="rId25"/>
    <p:sldId id="366" r:id="rId26"/>
    <p:sldId id="367" r:id="rId27"/>
    <p:sldId id="392" r:id="rId28"/>
    <p:sldId id="369" r:id="rId29"/>
    <p:sldId id="395" r:id="rId30"/>
    <p:sldId id="370" r:id="rId31"/>
    <p:sldId id="393" r:id="rId32"/>
    <p:sldId id="368" r:id="rId33"/>
    <p:sldId id="371" r:id="rId34"/>
    <p:sldId id="372" r:id="rId35"/>
    <p:sldId id="390" r:id="rId36"/>
    <p:sldId id="373" r:id="rId37"/>
    <p:sldId id="362" r:id="rId38"/>
    <p:sldId id="374" r:id="rId39"/>
    <p:sldId id="375" r:id="rId40"/>
    <p:sldId id="377" r:id="rId41"/>
    <p:sldId id="378" r:id="rId42"/>
    <p:sldId id="379" r:id="rId43"/>
    <p:sldId id="376" r:id="rId44"/>
    <p:sldId id="380" r:id="rId45"/>
    <p:sldId id="381" r:id="rId46"/>
    <p:sldId id="382" r:id="rId47"/>
    <p:sldId id="396" r:id="rId48"/>
    <p:sldId id="397" r:id="rId49"/>
    <p:sldId id="398" r:id="rId50"/>
    <p:sldId id="383" r:id="rId51"/>
    <p:sldId id="384" r:id="rId52"/>
    <p:sldId id="385" r:id="rId53"/>
    <p:sldId id="387" r:id="rId54"/>
    <p:sldId id="388" r:id="rId55"/>
    <p:sldId id="389" r:id="rId56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theme" Target="theme/theme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832E52-EA0D-2A46-961B-32C88F05F9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000E9E-EB0C-8F44-8FC9-AB402D3330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AF57B497-C35D-1744-A192-50CBCE034DEE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C768BF-AEAA-E145-8FDA-590E4A5B0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B7070-44F4-7A4C-B7B6-C0DE189A23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D6C61028-5343-864E-B349-DBC41F31EA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06FA31-0D47-E14D-963C-A10E899592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56214D-F96F-8F40-B190-2A0E06B3FD2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BED9166-CC8B-5B4B-9596-EE9E0E0A3482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EBAAD9C-46AF-DA40-926D-9547D9797E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816641A-AA00-EE45-9657-E41EC92F3C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E8C95-B37F-4049-B986-A04C2F4C87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7C5A3-1CC8-6B4D-9062-10068B84F3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AD9C13DA-EE29-0142-8769-3502A1B566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DBB47695-29F7-FA4E-B3A9-4906648B43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60E956EA-1EDB-9341-AE95-09DFECEB28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6E1629C7-6B42-484A-9444-C14C8E2C7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0496607-5783-F846-8238-CE276D1962D9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4A283-B9E2-9244-BA01-3A5E98030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74712C-1D88-8F4D-A7DB-397E738CD5E3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75C2A-282A-4F4A-A3E0-3ED8CEB77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26FB2-73E6-7749-BBD2-37385717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73518-11EC-6347-9CC6-FAB6A63E06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24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1450BC-994A-9444-A195-66FF7FD6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C4AFA7-A353-B84A-88ED-B71D06C09189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365767-BA62-D64E-AEC1-1B4DAFDC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0C606F-346E-9C47-9AD0-5992A3E17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3CC96-75D6-9240-B4BA-325C10ED1E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8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B2656-6B4F-924B-A5ED-8CEF07268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306F33-DE16-B243-8494-7FC69B379019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2094D-D0EE-A74C-831B-2F7F6FEA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AE924-C04B-1B4D-8FFC-B65A4EE3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D5AFF-FB41-B642-8A11-15875B5E33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510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28F9F-BC9A-3445-B189-60842D6AD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9791F-9A75-E84B-B7D7-170EE1D81196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60509-BFC8-FE45-BCE8-D96882E8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2C8B0-C692-3641-A4B9-46A56C70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B6561-8D6C-3F4A-93B7-629E34D29B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997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AE076-0D68-034F-B8E9-6CDB9A4C4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57F3B7-7BF3-4A44-B9DC-9BB680ACC05F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D57A7-1211-234C-ACDF-B5A4F82F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86159-E929-974D-8859-FA7BFDD29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BD394-EF09-1944-B714-2529AFFB94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208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865B20-5BFE-A746-BF82-D7700E12F1D5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Predicate Logic and Quantifiers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054685-65E0-D142-BB95-CD0A01013853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52E85D-7CD4-4948-8E4A-7569EEEC4DE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1955986-A275-C543-B492-CF27C47488AF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21F6FF-35CD-DB4F-8533-3BFD6AF7E91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38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618C4-C6E4-EA43-9789-D62B39A7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E3F88-EF33-604B-A74E-E39B55B9B304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F8BC7-96EF-3E49-907E-223B6478E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F1AA3-07D5-2F41-98D0-7A26F91F3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00BBF-4B39-F547-987A-3FF9943E6C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5829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B0AC4-B6F4-2045-BFBA-09861C493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F7146-EED1-464F-85F1-2D0DCFA5DA5C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AF338-5837-BD47-91B3-A3182DE4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C0DC6-D7DE-1A44-9D0A-04CF16634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BA7CC-378F-234D-883C-5403D2F780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640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887AF1-6474-DE48-B73D-F34FE4137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688E67-0E4C-D64D-955E-E0747B031AB3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039F5F-B7BA-C746-9F5B-A948191E7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458FA7-74F7-E04C-94CF-1D539D0E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45F3C-2029-534C-8857-ECF3F9B99A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56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11761C-6685-6248-8315-A9C2D35FB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3E6326-F682-D64B-8045-E040221204B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5B2717E-FFFC-3B45-9E20-937D6C636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CF55F4-6098-294F-B721-1F93CFF6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B5961-F894-C344-AEE9-BA90E4DCDB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42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AA9BCFC-28E9-394D-9E33-2D417533E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A3FA6A-CD73-3840-BB22-81ACB0FB3E1C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724E911-7A06-5748-AD49-B05715E7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DA7693D-6FE7-E242-B61B-6729F5EB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D83FF-5D75-7F41-898C-50968AD8DE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99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287FDB1-5153-5242-9FBD-C2EEF8DD3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25C7F-8B25-7846-8E2E-8B99D6FF6768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C514E91-0D31-1D42-9DA8-20D44FF3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DF6F05-7781-FB4F-82A7-64146A22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E80D4-071C-5242-B8FF-22CFA4C29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4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1A321F-B568-494E-A79D-11DF12A08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B995D9-5085-E044-B3DD-F96DF29B80CF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1C2A9C-7B1C-104B-B9E4-1E0008F6E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A41E32-A398-A244-A20C-088271BB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AE055-0AB6-0C41-98EF-89B8488763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37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3AA6C0A-90F2-4D47-BDC6-C133B75A91F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62E139F-9DFA-CF42-8F26-4EF06CAFBD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684AF-60F7-6A47-A10A-4A83D42908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7E8FB18B-A36A-9C4B-AA9D-655B0375095E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C5CB6-1916-5A40-880D-A7C83D88D4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DBCD3-7B80-AA48-BBE8-EF00CBC87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1EE7EFEA-BAC6-EA4D-A915-7FD795ADB4F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1" r:id="rId1"/>
    <p:sldLayoutId id="2147484222" r:id="rId2"/>
    <p:sldLayoutId id="2147484211" r:id="rId3"/>
    <p:sldLayoutId id="2147484212" r:id="rId4"/>
    <p:sldLayoutId id="2147484213" r:id="rId5"/>
    <p:sldLayoutId id="2147484214" r:id="rId6"/>
    <p:sldLayoutId id="2147484215" r:id="rId7"/>
    <p:sldLayoutId id="2147484216" r:id="rId8"/>
    <p:sldLayoutId id="2147484217" r:id="rId9"/>
    <p:sldLayoutId id="2147484218" r:id="rId10"/>
    <p:sldLayoutId id="21474842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08D5812-BF77-0242-9A6A-E3406EB435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D480E99-EE2C-384B-9974-4EBEC5A296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3D3D7-BB01-F448-B03F-247A5D4CD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628D47B4-DB18-4B40-A1B1-1D9924C83348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F0B91-0C99-5A44-8985-EEF0609DA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ADF19-5663-B54F-A463-21C3BF2608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46D43584-184B-3A46-B9EB-4AE97121E8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23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se235h/files/LogicalEquivalences3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7E7374A1-E54F-AF43-9F67-497E3E5F2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Proofs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C398FC7A-8D5A-FA44-B010-29E715451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1.6, 1.7 and 1.8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2021</a:t>
            </a:r>
            <a:endParaRPr lang="en-US" altLang="en-US" sz="200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22B31D55-066C-924D-9647-C3B223489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3AF47C63-19BB-8A4C-8D1F-A721C6BA6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Recall the handout on the course web page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hlinkClick r:id="rId2"/>
              </a:rPr>
              <a:t>http://www.cse.unl.edu/~cse235h/files/LogicalEquivalences3.pdf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In textbook, Table 1 (page 72) contains a Cheat Sheet for Inference rules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A3886A13-FAD9-5049-8717-110C98F1C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Modus Ponens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31B685C8-8378-8D45-8C92-99735723E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Intuitively, modus ponens (or law of detachment) can be described as the inference: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p implies q; p is true; therefore q holds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 logic terminology, modus ponens is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tautology: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q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Note: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therefore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is sometimes denoted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</a:t>
            </a:r>
            <a:r>
              <a:rPr lang="en-US" altLang="ja-JP" sz="2800">
                <a:ea typeface="ＭＳ Ｐゴシック" panose="020B0600070205080204" pitchFamily="34" charset="-128"/>
              </a:rPr>
              <a:t>, so we have: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800"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 </a:t>
            </a:r>
            <a:r>
              <a:rPr lang="en-US" altLang="en-US" sz="2800">
                <a:ea typeface="ＭＳ Ｐゴシック" panose="020B0600070205080204" pitchFamily="34" charset="-128"/>
              </a:rPr>
              <a:t>q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56CFC05-186F-3C4F-A394-1B0C7A8D3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Addition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4826D04F-F595-514F-AED6-E5490BC23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Addition involves the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(p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q)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Intuitively,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we know that p is true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 can conclude that either p or q are true (or both)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 other words:  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 (p  </a:t>
            </a:r>
            <a:r>
              <a:rPr lang="en-US" altLang="en-US" sz="2800">
                <a:ea typeface="ＭＳ Ｐゴシック" panose="020B0600070205080204" pitchFamily="34" charset="-128"/>
              </a:rPr>
              <a:t>q)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 I read the newspaper today, therefore I read the newspaper or I ate custard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Note that these are </a:t>
            </a:r>
            <a:r>
              <a:rPr lang="en-US" altLang="en-US" sz="2400" u="sng">
                <a:ea typeface="ＭＳ Ｐゴシック" panose="020B0600070205080204" pitchFamily="34" charset="-128"/>
              </a:rPr>
              <a:t>not</a:t>
            </a:r>
            <a:r>
              <a:rPr lang="en-US" altLang="en-US" sz="2400">
                <a:ea typeface="ＭＳ Ｐゴシック" panose="020B0600070205080204" pitchFamily="34" charset="-128"/>
              </a:rPr>
              <a:t> mutually exclusive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15439295-EB63-C64E-9446-B0B691CE2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Simplification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02C946C3-B1D6-AF48-BC5D-2703C87EE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Simplification is based on the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So we have: 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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Example: Prove that if 0 &lt; x &lt; 10, then x  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0 &lt; x &lt; 10  (0 &lt; x)  (x &lt; 10)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(x  0)  (x &lt; 10)  (x  0)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Simplification law on (1)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(x  0)  (x  0)  (x = 0)	        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Addition law on (1)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(x  0)  (x = 0)   (x  0)	                               Q.E.D.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9039BF75-BD49-4646-BB5D-B4E17051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Conjunction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7712354-357F-C94C-8204-0B9F3F6D8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conjunction is almost trivially intuitive.  It is based on the following tautology: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Note the subtle difference though: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 the left-hand side, we independently know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to be true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Therefore, we conclude, on the right-hand side, that a </a:t>
            </a:r>
            <a:r>
              <a:rPr lang="en-US" altLang="en-US" u="sng">
                <a:ea typeface="ＭＳ Ｐゴシック" panose="020B0600070205080204" pitchFamily="34" charset="-128"/>
              </a:rPr>
              <a:t>logical conjunction</a:t>
            </a:r>
            <a:r>
              <a:rPr lang="en-US" altLang="en-US">
                <a:ea typeface="ＭＳ Ｐゴシック" panose="020B0600070205080204" pitchFamily="34" charset="-128"/>
              </a:rPr>
              <a:t> is true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8FA70CB3-C226-4048-BE50-7B279C82E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Contrapositive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B9BD7782-CE71-EA43-B8F8-0FAFDDA8C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contrapositive is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q)  (q p)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Usefulness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you are having trouble proving the p implies q in a direct manner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You can try to prove the contrapositive instead!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4DD579A-F89F-D245-9DB1-5FDD8CA6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Modus Tollens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86766FE7-5B88-834C-A9D5-6A652F74F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Similar to the modus ponens, modus tollens is based on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  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In other words: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we know that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 is not true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And that p implies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Then we can conclude that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does not hold either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you are  UNL student, then you are cornhusker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Don Knuth is not a cornhusker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Therefore we can conclude that Don Knuth is not a UNL student.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5ADBAB91-EC70-264F-A7D8-96B909005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Rules of Inference: Hypothetical Syllogism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5CC64784-A65D-3146-B2DC-AF35F7A77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Hypothetical syllogism is based on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((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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)) 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Essentially, this shows that the rules of inference are, in a sense, transitive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you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get a job, you won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have money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you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have money, you will starve.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Therefore, if you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get a job, you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ll starve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8C33EF4-1CB7-0847-B791-32CC3693E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Rules of Inference: Disjunctive Syllogism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B10AE676-D1C0-1647-990F-A3F41DBF4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disjunctive syllogism is formed on the basis of the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((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endParaRPr lang="en-US" altLang="en-US" sz="2800" i="1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Reading this in English, we see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either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or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hold and we know that p does not hold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Then we can conclude that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must hold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sky is either blue or grey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Well it isn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blue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Therefore, the sky is grey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CDBC9239-360A-D548-A274-121257189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Resolution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94EEEB69-F879-6148-A640-581FDAC38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For resolution, we have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r)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Essentially,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we have two true disjunctions that have mutually exclusive propositions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Then we can conclude that the disjunction of the two non-mutually exclusive propositions is true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17A21C44-15DB-3741-B23D-DB7CB7E9F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F3546-D6A5-0648-B930-1AC32C43D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Rules of inference: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+mn-ea"/>
              </a:rPr>
              <a:t>Modus ponens, addition,  simplification, conjunction, modus </a:t>
            </a:r>
            <a:r>
              <a:rPr lang="en-US" sz="2400" dirty="0" err="1">
                <a:ea typeface="+mn-ea"/>
              </a:rPr>
              <a:t>tollens</a:t>
            </a:r>
            <a:r>
              <a:rPr lang="en-US" sz="2400" dirty="0">
                <a:ea typeface="+mn-ea"/>
              </a:rPr>
              <a:t>, </a:t>
            </a:r>
            <a:r>
              <a:rPr lang="en-US" sz="2400" dirty="0" err="1">
                <a:ea typeface="+mn-ea"/>
              </a:rPr>
              <a:t>contrapositive</a:t>
            </a:r>
            <a:r>
              <a:rPr lang="en-US" sz="2400" dirty="0">
                <a:ea typeface="+mn-ea"/>
              </a:rPr>
              <a:t>, hypothetical syllogism, disjunctive syllogism, resolution,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+mn-ea"/>
              </a:rPr>
              <a:t>Examples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Proof methods: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Trivial, vacuous,  direct, by </a:t>
            </a:r>
            <a:r>
              <a:rPr lang="en-US" dirty="0" err="1">
                <a:ea typeface="+mn-ea"/>
              </a:rPr>
              <a:t>contrapositive</a:t>
            </a:r>
            <a:r>
              <a:rPr lang="en-US" dirty="0">
                <a:ea typeface="+mn-ea"/>
              </a:rPr>
              <a:t> (indirect), by contradiction (indirect), by cases, existence and uniqueness proofs; counter examples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Proof strategies: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Forward chaining; Backward chaining; Alerts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D5EB94D-5B02-C74F-A018-CF3C7E90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1 (1)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E5C650BC-E73A-7B45-B8A8-63E763DF8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best way to become accustomed to proofs is to see many examples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To begin with, we give a direct proof of the following theorem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Theorem: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The sum of two odd integers is even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EA57C59-2E55-964C-AF4E-BA4E13E4D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1 (2)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ACE4955E-0BE0-6D4F-BC8B-1FB33A259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n, m be two odd integers.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Every odd integer x can be written as x=2k+1 for some integer k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Therefore, let n =2k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+1 and m=2k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Consider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n+m = (2k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+1)+(2k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+1)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	  =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+1+1	   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Associativity/Commutativity</a:t>
            </a:r>
            <a:endParaRPr lang="en-US" altLang="en-US" sz="24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	  =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+2	                                               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Algebra</a:t>
            </a:r>
            <a:endParaRPr lang="en-US" altLang="en-US" sz="24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	  = 2(k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+1)	                                             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Factoring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By definition 2(k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+1) is even, therefore n+m is even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QED</a:t>
            </a:r>
            <a:endParaRPr lang="en-US" altLang="en-US" sz="2400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1E552170-BF72-1047-B87A-070403DD8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2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1D9C9F91-5E49-CD48-8AC9-BACF7EA0E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Assume that the statements below hold: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(p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 q)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(r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 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(r  p)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Assume that q is false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Show that s must be true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FF5BF50-D4F2-4E47-99EA-26618FD14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2 (2)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B26C3A87-9547-4140-B0F9-0DBDA901E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(p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q)</a:t>
            </a:r>
            <a:endParaRPr lang="en-US" altLang="en-US" sz="2400" i="1">
              <a:ea typeface="ＭＳ Ｐゴシック" panose="020B0600070205080204" pitchFamily="34" charset="-128"/>
              <a:sym typeface="Symbol" pitchFamily="2" charset="2"/>
            </a:endParaRP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(r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s)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(r  p)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q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(q  </a:t>
            </a:r>
            <a:r>
              <a:rPr lang="en-US" altLang="en-US" sz="2400">
                <a:ea typeface="ＭＳ Ｐゴシック" panose="020B0600070205080204" pitchFamily="34" charset="-128"/>
              </a:rPr>
              <a:t>(p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q))  p	                 by modus tollens on 1 + 4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(r  p)  p)  r	                        by disjunctive syllogism 3 + 5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(r  (r  s))  s	                                  by modus ponens 2 + 6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QED</a:t>
            </a:r>
            <a:endParaRPr lang="en-US" altLang="en-US" sz="2000">
              <a:solidFill>
                <a:srgbClr val="A6A6A6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QED= Latin word for 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  <a:sym typeface="Symbol" pitchFamily="2" charset="2"/>
              </a:rPr>
              <a:t>quod erat demonstrandum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  <a:sym typeface="Symbol" pitchFamily="2" charset="2"/>
              </a:rPr>
              <a:t> meaning 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  <a:sym typeface="Symbol" pitchFamily="2" charset="2"/>
              </a:rPr>
              <a:t>that which was to be demonstrated.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            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$\hfill\Box$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 marL="571500" indent="-514350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08C7D673-7DA8-824A-A94A-57DBAF83F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and Only If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E5883868-4F0F-614B-ADE3-D8A127ABF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you are asked to show an equivalence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q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if and only if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You must show an implication in both directions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That is, you can show (independently or via the same technique) that (p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 q) and (q  p)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 that x is odd iff x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+2x+1 is even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13D53319-B843-3645-941E-A95F30FE6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(iff)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9BA564F9-577F-564A-A335-CB3A29257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x is odd 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x=2k+1, k 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x+1 = 2k+2                                  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 x+1 = 2(k+1) 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factoring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x+1 is even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(x+1)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even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Since x is even iff x</a:t>
            </a:r>
            <a:r>
              <a:rPr lang="en-US" altLang="en-US" sz="2400" i="1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is even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x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+2x+1 is even	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		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343402D6-181B-004D-A54B-94361E612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7340D-781C-CE48-A9AB-FB040F8B3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Rules of inference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Types of proofs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 strategies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8BBB3AAE-E4C7-7449-8DC4-B77AB7D19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Fallacies (1)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DAFC86DF-D406-BD4B-A288-82051A986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Even a bad example is worth something: it teaches us what </a:t>
            </a:r>
            <a:r>
              <a:rPr lang="en-US" altLang="en-US" sz="2800" u="sng">
                <a:ea typeface="ＭＳ Ｐゴシック" panose="020B0600070205080204" pitchFamily="34" charset="-128"/>
              </a:rPr>
              <a:t>not</a:t>
            </a:r>
            <a:r>
              <a:rPr lang="en-US" altLang="en-US" sz="2800">
                <a:ea typeface="ＭＳ Ｐゴシック" panose="020B0600070205080204" pitchFamily="34" charset="-128"/>
              </a:rPr>
              <a:t> to do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There are three common mistakes (at least..).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These are known as fallacies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Fallacy of </a:t>
            </a:r>
            <a:r>
              <a:rPr lang="en-US" altLang="en-US" sz="2400" u="sng">
                <a:ea typeface="ＭＳ Ｐゴシック" panose="020B0600070205080204" pitchFamily="34" charset="-128"/>
              </a:rPr>
              <a:t>affirming the conclusion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</a:rPr>
              <a:t>q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>
                <a:ea typeface="ＭＳ Ｐゴシック" panose="020B0600070205080204" pitchFamily="34" charset="-128"/>
              </a:rPr>
              <a:t>(p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400">
                <a:ea typeface="ＭＳ Ｐゴシック" panose="020B0600070205080204" pitchFamily="34" charset="-128"/>
              </a:rPr>
              <a:t>q))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p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914400" lvl="1" indent="-457200">
              <a:buFont typeface="Calibri" panose="020F0502020204030204" pitchFamily="34" charset="0"/>
              <a:buAutoNum type="arabicPeriod" startAt="2"/>
            </a:pPr>
            <a:r>
              <a:rPr lang="en-US" altLang="en-US" sz="2400">
                <a:ea typeface="ＭＳ Ｐゴシック" panose="020B0600070205080204" pitchFamily="34" charset="-128"/>
              </a:rPr>
              <a:t>Fallacy of </a:t>
            </a:r>
            <a:r>
              <a:rPr lang="en-US" altLang="en-US" sz="2400" u="sng">
                <a:ea typeface="ＭＳ Ｐゴシック" panose="020B0600070205080204" pitchFamily="34" charset="-128"/>
              </a:rPr>
              <a:t>denying the hypothesis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>
                <a:ea typeface="ＭＳ Ｐゴシック" panose="020B0600070205080204" pitchFamily="34" charset="-128"/>
              </a:rPr>
              <a:t>(p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400">
                <a:ea typeface="ＭＳ Ｐゴシック" panose="020B0600070205080204" pitchFamily="34" charset="-128"/>
              </a:rPr>
              <a:t>q))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q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914400" lvl="1" indent="-457200">
              <a:buFont typeface="Calibri" panose="020F0502020204030204" pitchFamily="34" charset="0"/>
              <a:buAutoNum type="arabicPeriod" startAt="3"/>
            </a:pPr>
            <a:r>
              <a:rPr lang="en-US" altLang="en-US" sz="2400">
                <a:ea typeface="ＭＳ Ｐゴシック" panose="020B0600070205080204" pitchFamily="34" charset="-128"/>
              </a:rPr>
              <a:t>Circular reasoning.  Here you use the conclusion as an assumption, avoiding an actual proof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975ED12A-6A4F-3146-9EE6-C66124DD8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Little Reminder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E7F948E1-F630-1F42-B7F6-714F4EE2E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Affirming the antecedent: Modus ponens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q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Denying the consequent: Modus Tollens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q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p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Affirming the conclusion: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Fallacy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</a:rPr>
              <a:t>q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p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Denying the hypothesis: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Fallacy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p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q</a:t>
            </a: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A7D0C1A2-A0C0-1745-8D75-48F759E5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Fallacies (2)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289CC035-3CCE-9E43-A105-57EF322F7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Sometimes, bad proofs arise from illegal operations rather than poor logic.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Consider the bad proof 2=1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Let:      </a:t>
            </a:r>
            <a:r>
              <a:rPr lang="en-US" altLang="en-US" sz="2800">
                <a:ea typeface="ＭＳ Ｐゴシック" panose="020B0600070205080204" pitchFamily="34" charset="-128"/>
              </a:rPr>
              <a:t>a 	= b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	= ab	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Multiply both sides by a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2ab 	= ab + 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2ab	</a:t>
            </a:r>
            <a:r>
              <a:rPr lang="en-US" altLang="en-US" sz="1800" i="1">
                <a:ea typeface="ＭＳ Ｐゴシック" panose="020B0600070205080204" pitchFamily="34" charset="-128"/>
              </a:rPr>
              <a:t>Add a</a:t>
            </a:r>
            <a:r>
              <a:rPr lang="en-US" altLang="en-US" sz="1800" i="1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1800" i="1">
                <a:ea typeface="ＭＳ Ｐゴシック" panose="020B0600070205080204" pitchFamily="34" charset="-128"/>
              </a:rPr>
              <a:t> – 2ab to both sides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2(a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ab) 	= (a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ab)	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Factor, collect terms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      2	           = 1	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Divide both sides by (a</a:t>
            </a:r>
            <a:r>
              <a:rPr lang="en-US" altLang="en-US" sz="2000" i="1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 i="1">
                <a:ea typeface="ＭＳ Ｐゴシック" panose="020B0600070205080204" pitchFamily="34" charset="-128"/>
              </a:rPr>
              <a:t> – ab)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So, what is wrong with the proof?</a:t>
            </a:r>
            <a:endParaRPr lang="en-US" altLang="en-US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17642C93-B092-4748-A142-F061C7D2C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 (1)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F6AAA864-B25C-3A48-B84C-FD7FE1AC6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942263" algn="r"/>
              </a:tabLst>
            </a:pP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Mathematical proofs, like diamonds, are hard and clear, and will be touched with nothing but </a:t>
            </a:r>
            <a:r>
              <a:rPr lang="en-US" altLang="ja-JP" u="sng">
                <a:ea typeface="ＭＳ Ｐゴシック" panose="020B0600070205080204" pitchFamily="34" charset="-128"/>
              </a:rPr>
              <a:t>strict reasoning</a:t>
            </a:r>
            <a:r>
              <a:rPr lang="en-US" altLang="ja-JP">
                <a:ea typeface="ＭＳ Ｐゴシック" panose="020B0600070205080204" pitchFamily="34" charset="-128"/>
              </a:rPr>
              <a:t>.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	</a:t>
            </a:r>
            <a:r>
              <a:rPr lang="en-US" altLang="ja-JP" i="1">
                <a:ea typeface="ＭＳ Ｐゴシック" panose="020B0600070205080204" pitchFamily="34" charset="-128"/>
              </a:rPr>
              <a:t>-John  Locke</a:t>
            </a:r>
            <a:endParaRPr lang="en-US" altLang="ja-JP">
              <a:ea typeface="ＭＳ Ｐゴシック" panose="020B0600070205080204" pitchFamily="34" charset="-128"/>
            </a:endParaRPr>
          </a:p>
          <a:p>
            <a:pPr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Mathematical proofs are, in a sense, the only true knowledge we have</a:t>
            </a:r>
          </a:p>
          <a:p>
            <a:pPr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They provide us with a </a:t>
            </a:r>
            <a:r>
              <a:rPr lang="en-US" altLang="en-US" u="sng">
                <a:ea typeface="ＭＳ Ｐゴシック" panose="020B0600070205080204" pitchFamily="34" charset="-128"/>
              </a:rPr>
              <a:t>guarantee</a:t>
            </a:r>
            <a:r>
              <a:rPr lang="en-US" altLang="en-US">
                <a:ea typeface="ＭＳ Ｐゴシック" panose="020B0600070205080204" pitchFamily="34" charset="-128"/>
              </a:rPr>
              <a:t> as well as an </a:t>
            </a:r>
            <a:r>
              <a:rPr lang="en-US" altLang="en-US" u="sng">
                <a:ea typeface="ＭＳ Ｐゴシック" panose="020B0600070205080204" pitchFamily="34" charset="-128"/>
              </a:rPr>
              <a:t>explanation</a:t>
            </a:r>
            <a:r>
              <a:rPr lang="en-US" altLang="en-US">
                <a:ea typeface="ＭＳ Ｐゴシック" panose="020B0600070205080204" pitchFamily="34" charset="-128"/>
              </a:rPr>
              <a:t> (and hopefully some insight)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D9AEC987-272D-5D4E-9676-9BFE4BBB5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0AF86-75E8-2B4A-A5BC-94ED31BD4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Rules of inference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Types of proofs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 strategies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0D817A7D-38E9-D246-8434-3AC3955E6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 with Quantifiers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82A7D154-8D09-2B45-9219-6713A4D7F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Rules of inference can be extended in a straightforward manner to quantified statements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Universal Instantiation</a:t>
            </a:r>
            <a:r>
              <a:rPr lang="en-US" altLang="en-US" sz="2400">
                <a:ea typeface="ＭＳ Ｐゴシック" panose="020B0600070205080204" pitchFamily="34" charset="-128"/>
              </a:rPr>
              <a:t>: Given the premise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>
                <a:ea typeface="ＭＳ Ｐゴシック" panose="020B0600070205080204" pitchFamily="34" charset="-128"/>
              </a:rPr>
              <a:t>xP(x) and c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UoD</a:t>
            </a:r>
            <a:r>
              <a:rPr lang="en-US" altLang="en-US" sz="2400">
                <a:ea typeface="ＭＳ Ｐゴシック" panose="020B0600070205080204" pitchFamily="34" charset="-128"/>
              </a:rPr>
              <a:t> (where UoDis the universe of discourse), we conclude that P(c) holds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Universal Generalization</a:t>
            </a:r>
            <a:r>
              <a:rPr lang="en-US" altLang="en-US" sz="2400">
                <a:ea typeface="ＭＳ Ｐゴシック" panose="020B0600070205080204" pitchFamily="34" charset="-128"/>
              </a:rPr>
              <a:t>: Here, we select an </a:t>
            </a:r>
            <a:r>
              <a:rPr lang="en-US" altLang="en-US" sz="2400" u="sng">
                <a:ea typeface="ＭＳ Ｐゴシック" panose="020B0600070205080204" pitchFamily="34" charset="-128"/>
              </a:rPr>
              <a:t>arbitrary</a:t>
            </a:r>
            <a:r>
              <a:rPr lang="en-US" altLang="en-US" sz="2400">
                <a:ea typeface="ＭＳ Ｐゴシック" panose="020B0600070205080204" pitchFamily="34" charset="-128"/>
              </a:rPr>
              <a:t> element in the universe of discourse c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UoD</a:t>
            </a:r>
            <a:r>
              <a:rPr lang="en-US" altLang="en-US" sz="2400">
                <a:ea typeface="ＭＳ Ｐゴシック" panose="020B0600070205080204" pitchFamily="34" charset="-128"/>
              </a:rPr>
              <a:t> and show that P(c) holds. We can therefore conclude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x</a:t>
            </a:r>
            <a:r>
              <a:rPr lang="en-US" altLang="en-US" sz="2400">
                <a:ea typeface="ＭＳ Ｐゴシック" panose="020B0600070205080204" pitchFamily="34" charset="-128"/>
              </a:rPr>
              <a:t>P(x) holds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Existential Instantiation</a:t>
            </a:r>
            <a:r>
              <a:rPr lang="en-US" altLang="en-US" sz="2400">
                <a:ea typeface="ＭＳ Ｐゴシック" panose="020B0600070205080204" pitchFamily="34" charset="-128"/>
              </a:rPr>
              <a:t>: Given the premise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>
                <a:ea typeface="ＭＳ Ｐゴシック" panose="020B0600070205080204" pitchFamily="34" charset="-128"/>
              </a:rPr>
              <a:t>xP(x) holds, we simply give it a name, c, and conclude that P(c) holds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Existential Generalization:</a:t>
            </a:r>
            <a:r>
              <a:rPr lang="en-US" altLang="en-US" sz="2400">
                <a:ea typeface="ＭＳ Ｐゴシック" panose="020B0600070205080204" pitchFamily="34" charset="-128"/>
              </a:rPr>
              <a:t> Conversely, we establish that P(c) holds for a </a:t>
            </a:r>
            <a:r>
              <a:rPr lang="en-US" altLang="en-US" sz="2400" u="sng">
                <a:ea typeface="ＭＳ Ｐゴシック" panose="020B0600070205080204" pitchFamily="34" charset="-128"/>
              </a:rPr>
              <a:t>specific</a:t>
            </a:r>
            <a:r>
              <a:rPr lang="en-US" altLang="en-US" sz="2400">
                <a:ea typeface="ＭＳ Ｐゴシック" panose="020B0600070205080204" pitchFamily="34" charset="-128"/>
              </a:rPr>
              <a:t> c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UoD, then we can conclude that </a:t>
            </a:r>
            <a:r>
              <a:rPr lang="en-US" altLang="en-US" sz="2400">
                <a:ea typeface="ＭＳ Ｐゴシック" panose="020B0600070205080204" pitchFamily="34" charset="-128"/>
              </a:rPr>
              <a:t>xP(x)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C1605D34-E139-CB41-B776-621F4F902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Proofs with Quantifiers: Example (1)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B31AE7F5-D9D4-B04F-B13D-C3D780619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Show that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A car in the garage has an engine problem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</a:rPr>
              <a:t> and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 car in the garage has been sold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</a:rPr>
              <a:t> imply the conclusion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A car has been sold has an engine problem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Let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G(x):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>
                <a:ea typeface="ＭＳ Ｐゴシック" panose="020B0600070205080204" pitchFamily="34" charset="-128"/>
              </a:rPr>
              <a:t>x is in the garage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endParaRPr lang="en-US" altLang="ja-JP" sz="1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E(x):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>
                <a:ea typeface="ＭＳ Ｐゴシック" panose="020B0600070205080204" pitchFamily="34" charset="-128"/>
              </a:rPr>
              <a:t>x has an engine problem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endParaRPr lang="en-US" altLang="ja-JP" sz="1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S(x):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>
                <a:ea typeface="ＭＳ Ｐゴシック" panose="020B0600070205080204" pitchFamily="34" charset="-128"/>
              </a:rPr>
              <a:t>x has been sold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endParaRPr lang="en-US" altLang="ja-JP" sz="18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Let UoD be the set of all cars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The premises are as follows: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1800">
                <a:ea typeface="ＭＳ Ｐゴシック" panose="020B0600070205080204" pitchFamily="34" charset="-128"/>
              </a:rPr>
              <a:t>x (G(x)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 E(x))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x (G</a:t>
            </a:r>
            <a:r>
              <a:rPr lang="en-US" altLang="en-US" sz="1800">
                <a:ea typeface="ＭＳ Ｐゴシック" panose="020B0600070205080204" pitchFamily="34" charset="-128"/>
              </a:rPr>
              <a:t>(x)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  S(x))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conclusion we want to show is: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200">
                <a:ea typeface="ＭＳ Ｐゴシック" panose="020B0600070205080204" pitchFamily="34" charset="-128"/>
              </a:rPr>
              <a:t>x (S(x)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 E(x))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0CBAFE56-ECD3-A245-9B0A-75FAE6895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Proofs with Quantifiers: Example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83EA38D2-5F7B-BE48-BA36-17A9EB22D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>
                <a:ea typeface="ＭＳ Ｐゴシック" panose="020B0600070205080204" pitchFamily="34" charset="-128"/>
              </a:rPr>
              <a:t>x (G(x)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E(x))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i="1" baseline="30000">
                <a:ea typeface="ＭＳ Ｐゴシック" panose="020B0600070205080204" pitchFamily="34" charset="-128"/>
                <a:sym typeface="Symbol" pitchFamily="2" charset="2"/>
              </a:rPr>
              <a:t>st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premise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</a:rPr>
              <a:t>(G(c)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E(c))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Existential instantiation of (1)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G(c)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Simplification of (2)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x (G</a:t>
            </a:r>
            <a:r>
              <a:rPr lang="en-US" altLang="en-US" sz="2400">
                <a:ea typeface="ＭＳ Ｐゴシック" panose="020B0600070205080204" pitchFamily="34" charset="-128"/>
              </a:rPr>
              <a:t>(x)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S(x))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 baseline="30000">
                <a:ea typeface="ＭＳ Ｐゴシック" panose="020B0600070205080204" pitchFamily="34" charset="-128"/>
                <a:sym typeface="Symbol" pitchFamily="2" charset="2"/>
              </a:rPr>
              <a:t>nd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premise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G(c)  S(c)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Universal instantiation of (4)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Modus ponens on (3) and (5)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E(c)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Simplification from (2)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S(c)  E(c)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Conjunction of (6) and (7)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>
                <a:ea typeface="ＭＳ Ｐゴシック" panose="020B0600070205080204" pitchFamily="34" charset="-128"/>
              </a:rPr>
              <a:t>x 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S(x)  E(x))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Existential generalization of (8)</a:t>
            </a:r>
            <a:endParaRPr lang="en-US" altLang="en-US" sz="2000" i="1">
              <a:ea typeface="ＭＳ Ｐゴシック" panose="020B0600070205080204" pitchFamily="34" charset="-128"/>
              <a:sym typeface="Symbol" pitchFamily="2" charset="2"/>
            </a:endParaRPr>
          </a:p>
          <a:p>
            <a:pPr marL="571500" indent="-514350">
              <a:buFont typeface="Arial" panose="020B0604020202020204" pitchFamily="34" charset="0"/>
              <a:buNone/>
              <a:tabLst>
                <a:tab pos="7942263" algn="r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53E7A03D-4880-8F46-B90F-92D756B8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7A854-2BB3-EB4B-B3A7-24C57714C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Rules of inference: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Types of proofs: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Trivial, vacuous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a typeface="+mn-ea"/>
              </a:rPr>
              <a:t>Direct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a typeface="+mn-ea"/>
              </a:rPr>
              <a:t>By contrapositive (indirect), by contradiction (indirect), by cases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Existence and uniqueness proofs; counter examples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Proof strategies: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Forward chaining; Backward chaining; Alerts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CFC7CE8F-484D-694B-A26F-E54B48591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Types of Proofs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2ED1DAE1-8908-1041-8814-5E6AE54BF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Trivial proofs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Vacuous proofs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Direct proofs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Proof by Contrapositive (indirect proof)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Proof by Contradiction (indirect proof, aka refutation)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Proof by Cases (sometimes using WLOG)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Proofs of equivalence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Existence Proofs (Constructive &amp; Nonconstructive)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Uniqueness Proofs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0112844D-38AB-784F-A2A0-0562C3E69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Trivial Proofs (1)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FA19B013-24DD-7543-9499-44B602980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 holds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without using the premise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trivial proof can be given when the conclusion is shown to be (always) true.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That is, if q is true, then 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q is true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Examples</a:t>
            </a:r>
          </a:p>
          <a:p>
            <a:pPr lvl="1"/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‘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If the sky is blue then the Earth is round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Prove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‘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If x&gt;0 then (x+1)</a:t>
            </a:r>
            <a:r>
              <a:rPr lang="en-US" altLang="ja-JP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– 2x  x</a:t>
            </a:r>
            <a:r>
              <a:rPr lang="en-US" altLang="ja-JP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97F1AB50-EAD1-E748-828A-3C2CE24CE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Trivial Proofs (2)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10125752-21D2-2A46-950D-15C894C75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Proof.  It is easy to see: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(x+1)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2x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(x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+ 2x +1) -2x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+1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Note that the conclusion holds </a:t>
            </a:r>
            <a:r>
              <a:rPr lang="en-US" altLang="en-US" u="sng">
                <a:ea typeface="ＭＳ Ｐゴシック" panose="020B0600070205080204" pitchFamily="34" charset="-128"/>
              </a:rPr>
              <a:t>without</a:t>
            </a:r>
            <a:r>
              <a:rPr lang="en-US" altLang="en-US">
                <a:ea typeface="ＭＳ Ｐゴシック" panose="020B0600070205080204" pitchFamily="34" charset="-128"/>
              </a:rPr>
              <a:t> using the hypothesis.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37F7F97E-0EDE-A140-9A24-026D16703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Vacuous Proofs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93444BDF-D14E-2D45-94DB-957EBB02D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If the premise p is false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Then the implication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q is always true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vacuous proof is a proof that relies on the fact that no element in the universe of discourse satisfies the premise (thus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the statement exists in vacuum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in the UoD).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Example: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If x is a prime number divisible by 16, then x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&lt;0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No prime number is divisible by 16, thus this statement is true (counter-intuitive as it may be)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53D38AA5-1CC0-F146-B2FA-35C990170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Direct Proofs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2026EA31-1FEC-FC46-9B09-3426D9947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Most of the proofs we have seen so far are </a:t>
            </a:r>
            <a:r>
              <a:rPr lang="en-US" altLang="en-US" u="sng">
                <a:ea typeface="ＭＳ Ｐゴシック" panose="020B0600070205080204" pitchFamily="34" charset="-128"/>
              </a:rPr>
              <a:t>direct</a:t>
            </a:r>
            <a:r>
              <a:rPr lang="en-US" altLang="en-US">
                <a:ea typeface="ＭＳ Ｐゴシック" panose="020B0600070205080204" pitchFamily="34" charset="-128"/>
              </a:rPr>
              <a:t> proofs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a direct proof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You assume the hypothesis p,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Give a direct series (sequence) of implications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Using the rules of inference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As well as other results (proved independently)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To show that the conclusion q holds.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F5677C82-6703-7B4E-A834-7BE9BC3B7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 (2)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DB15224E-3537-034B-9891-8EDEA95A4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Mathematical proofs are necessary in CS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must always (try to) prove that your algorithm </a:t>
            </a:r>
          </a:p>
          <a:p>
            <a:pPr lvl="2"/>
            <a:r>
              <a:rPr lang="en-US" altLang="en-US" sz="2000" u="sng">
                <a:ea typeface="ＭＳ Ｐゴシック" panose="020B0600070205080204" pitchFamily="34" charset="-128"/>
              </a:rPr>
              <a:t>terminates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is </a:t>
            </a:r>
            <a:r>
              <a:rPr lang="en-US" altLang="en-US" sz="2000" u="sng">
                <a:ea typeface="ＭＳ Ｐゴシック" panose="020B0600070205080204" pitchFamily="34" charset="-128"/>
              </a:rPr>
              <a:t>sound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u="sng">
                <a:ea typeface="ＭＳ Ｐゴシック" panose="020B0600070205080204" pitchFamily="34" charset="-128"/>
              </a:rPr>
              <a:t>complete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u="sng">
                <a:ea typeface="ＭＳ Ｐゴシック" panose="020B0600070205080204" pitchFamily="34" charset="-128"/>
              </a:rPr>
              <a:t>optimal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finds </a:t>
            </a:r>
            <a:r>
              <a:rPr lang="en-US" altLang="en-US" sz="2000" u="sng">
                <a:ea typeface="ＭＳ Ｐゴシック" panose="020B0600070205080204" pitchFamily="34" charset="-128"/>
              </a:rPr>
              <a:t>optimal solution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may also want to show that it is more efficient than another method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Proving certain properties of data structures may lead to new, more efficient or simpler algorithms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DBA7EF5E-742A-3440-BF2A-959105AA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Proof by Contrapositive (indirect proof)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93C9F981-AF39-D247-B5D5-BA666F91C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Recall that (p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q)  (q p)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This is the basis for the proof by contraposition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You assume that the conclusion is false, then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Give a series of implications to show that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Such an assumption implies that the premise is false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Prove that if x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&lt;0 then x&lt;0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0CC67C7E-9132-C744-9D6F-83D8DA13F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Contrapositive: Example</a:t>
            </a: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5F1D26DB-C265-EF45-A70B-6FA658072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contrapositive is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if x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ja-JP">
                <a:ea typeface="ＭＳ Ｐゴシック" panose="020B0600070205080204" pitchFamily="34" charset="-128"/>
              </a:rPr>
              <a:t>0 then x</a:t>
            </a:r>
            <a:r>
              <a:rPr lang="en-US" altLang="ja-JP" baseline="30000">
                <a:ea typeface="ＭＳ Ｐゴシック" panose="020B0600070205080204" pitchFamily="34" charset="-128"/>
              </a:rPr>
              <a:t>3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 </a:t>
            </a:r>
            <a:r>
              <a:rPr lang="en-US" altLang="ja-JP">
                <a:ea typeface="ＭＳ Ｐゴシック" panose="020B0600070205080204" pitchFamily="34" charset="-128"/>
              </a:rPr>
              <a:t>0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Proof: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If x=0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=0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 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x&gt;0 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&gt;0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&gt;0                                         QED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3A61560D-36D1-8E4D-A167-F6A11CDA7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Contradiction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33395964-C7E4-4C42-BB79-D777E95C1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To prove a statement p is true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may </a:t>
            </a:r>
            <a:r>
              <a:rPr lang="en-US" altLang="en-US" sz="2400" u="sng">
                <a:ea typeface="ＭＳ Ｐゴシック" panose="020B0600070205080204" pitchFamily="34" charset="-128"/>
              </a:rPr>
              <a:t>assume</a:t>
            </a:r>
            <a:r>
              <a:rPr lang="en-US" altLang="en-US" sz="2400">
                <a:ea typeface="ＭＳ Ｐゴシック" panose="020B0600070205080204" pitchFamily="34" charset="-128"/>
              </a:rPr>
              <a:t> that it is false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And then proceed to show that such an assumption leads a </a:t>
            </a:r>
            <a:r>
              <a:rPr lang="en-US" altLang="en-US" sz="2400" u="sng">
                <a:ea typeface="ＭＳ Ｐゴシック" panose="020B0600070205080204" pitchFamily="34" charset="-128"/>
              </a:rPr>
              <a:t>contradiction</a:t>
            </a:r>
            <a:r>
              <a:rPr lang="en-US" altLang="en-US" sz="2400">
                <a:ea typeface="ＭＳ Ｐゴシック" panose="020B0600070205080204" pitchFamily="34" charset="-128"/>
              </a:rPr>
              <a:t> with a known result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 terms of logic, you show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a known result r,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p  (</a:t>
            </a:r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r)</a:t>
            </a:r>
            <a:r>
              <a:rPr lang="en-US" altLang="en-US" sz="2400">
                <a:ea typeface="ＭＳ Ｐゴシック" panose="020B0600070205080204" pitchFamily="34" charset="-128"/>
              </a:rPr>
              <a:t>) is true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Which yields a contradiction c =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r) cannot hold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en-US" sz="2800">
                <a:ea typeface="ＭＳ Ｐゴシック" panose="020B0600070205080204" pitchFamily="34" charset="-128"/>
              </a:rPr>
              <a:t>2 is an irrational number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06191751-57A3-8D48-B45C-4DD429D4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Contradiction: Example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71AC0F21-0587-6347-B356-B1A88EBF1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p be the proposition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ja-JP" sz="2400">
                <a:ea typeface="ＭＳ Ｐゴシック" panose="020B0600070205080204" pitchFamily="34" charset="-128"/>
              </a:rPr>
              <a:t>2 is an irrational number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Assume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p holds, and show that it yields a contradiction</a:t>
            </a:r>
          </a:p>
          <a:p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en-US" sz="2000">
                <a:ea typeface="ＭＳ Ｐゴシック" panose="020B0600070205080204" pitchFamily="34" charset="-128"/>
              </a:rPr>
              <a:t>2 is rational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</a:t>
            </a:r>
            <a:r>
              <a:rPr lang="en-US" altLang="en-US" sz="2000">
                <a:ea typeface="ＭＳ Ｐゴシック" panose="020B0600070205080204" pitchFamily="34" charset="-128"/>
              </a:rPr>
              <a:t>2 =a/b, a, b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solidFill>
                  <a:srgbClr val="FF0000"/>
                </a:solidFill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and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a, b have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no common factor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     (proposition r)	                                                                                 </a:t>
            </a:r>
            <a:r>
              <a:rPr lang="en-US" altLang="en-US" sz="1600" i="1">
                <a:ea typeface="ＭＳ Ｐゴシック" panose="020B0600070205080204" pitchFamily="34" charset="-128"/>
                <a:sym typeface="Symbol" pitchFamily="2" charset="2"/>
              </a:rPr>
              <a:t>Definition of rational numbers</a:t>
            </a:r>
            <a:endParaRPr lang="en-US" altLang="en-US" sz="2000" i="1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 2=a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/b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                                                                           </a:t>
            </a:r>
            <a:r>
              <a:rPr lang="en-US" altLang="en-US" sz="1600" i="1">
                <a:ea typeface="ＭＳ Ｐゴシック" panose="020B0600070205080204" pitchFamily="34" charset="-128"/>
                <a:sym typeface="Symbol" pitchFamily="2" charset="2"/>
              </a:rPr>
              <a:t>Squarring the equation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(2b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=a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) (a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is even)  (a=2c )                                                         </a:t>
            </a:r>
            <a:r>
              <a:rPr lang="en-US" altLang="en-US" sz="16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(2b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=4c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 (b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=2c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) (b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is even)  (b is even)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                           </a:t>
            </a:r>
            <a:r>
              <a:rPr lang="en-US" altLang="en-US" sz="18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(a, b are even)  (a, b have a common factor 2)  r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000">
                <a:ea typeface="ＭＳ Ｐゴシック" panose="020B0600070205080204" pitchFamily="34" charset="-128"/>
              </a:rPr>
              <a:t> 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p  (r  r)), which is a contradiction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So, (p is false)  (p is true), which means </a:t>
            </a:r>
            <a:r>
              <a:rPr lang="en-US" altLang="en-US" sz="2000">
                <a:ea typeface="ＭＳ Ｐゴシック" panose="020B0600070205080204" pitchFamily="34" charset="-128"/>
              </a:rPr>
              <a:t>2 is irrational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BE2E9C22-F381-264D-B41F-6163DA5E4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Cases</a:t>
            </a: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6F7F1EF6-F4B8-2045-A7F2-186B6E787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it is easier to prove a theorem by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Breaking it down into cases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Proving each one separately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Let 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.  Prove that 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 is even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01D62A77-3156-144C-A803-9F8AB1219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Cases: Example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A3553865-21D3-7C49-BB21-F6874712B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Observe that  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+3n-2=(3n+2)(3n-1)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 is an integer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(3n+2)(3n-1) is the product of two integers 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Case 1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  <a:r>
              <a:rPr lang="en-US" altLang="en-US" u="sng">
                <a:ea typeface="ＭＳ Ｐゴシック" panose="020B0600070205080204" pitchFamily="34" charset="-128"/>
              </a:rPr>
              <a:t>Assume 3n+2 is even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 is trivially even because it is the product of two integers, one of which is even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Case 2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  <a:r>
              <a:rPr lang="en-US" altLang="en-US" u="sng">
                <a:ea typeface="ＭＳ Ｐゴシック" panose="020B0600070205080204" pitchFamily="34" charset="-128"/>
              </a:rPr>
              <a:t>Assume 3n+2 is odd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3n+2-3 is even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3n-1 is even  </a:t>
            </a:r>
            <a:r>
              <a:rPr lang="en-US" altLang="en-US">
                <a:ea typeface="ＭＳ Ｐゴシック" panose="020B0600070205080204" pitchFamily="34" charset="-128"/>
              </a:rPr>
              <a:t>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 is even because one of its factors is even               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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1EEF7696-CBEB-CF4A-83C3-FA2E2052A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Types of Proofs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77969A7D-8DD1-2640-B272-3533F379C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Trivial proofs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Vacuous proofs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Direct proofs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Proof by Contrapositive (indirect proof)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Proof by Contradiction (indirect proof, aka refutation)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Proof by Cases (sometimes using WLOG)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Proofs of equivalence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Existence Proofs (Constructive &amp; </a:t>
            </a:r>
            <a:r>
              <a:rPr lang="en-US" sz="2800" dirty="0" err="1"/>
              <a:t>Nonconstructive</a:t>
            </a:r>
            <a:r>
              <a:rPr lang="en-US" sz="2800" dirty="0"/>
              <a:t>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Uniqueness Proofs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A9DADEB0-836A-9F4D-AC5D-D024EC22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Proofs By Equivalence (Iff)</a:t>
            </a:r>
          </a:p>
        </p:txBody>
      </p:sp>
      <p:sp>
        <p:nvSpPr>
          <p:cNvPr id="66562" name="Content Placeholder 2">
            <a:extLst>
              <a:ext uri="{FF2B5EF4-FFF2-40B4-BE49-F238E27FC236}">
                <a16:creationId xmlns:a16="http://schemas.microsoft.com/office/drawing/2014/main" id="{DDFB574E-C7D7-2447-917D-1F546DBF0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If you are asked to show an equivalence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 q </a:t>
            </a:r>
            <a:r>
              <a:rPr lang="ja-JP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if an only if</a:t>
            </a:r>
            <a:r>
              <a:rPr lang="ja-JP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”</a:t>
            </a:r>
            <a:endParaRPr lang="en-US" altLang="ja-JP">
              <a:solidFill>
                <a:srgbClr val="A6A6A6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You must show an implication in both directions</a:t>
            </a:r>
          </a:p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That is, you can show (independently or via the same technique) that (p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 q) and (q  p)</a:t>
            </a:r>
          </a:p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Show that x is odd iff x</a:t>
            </a:r>
            <a:r>
              <a:rPr lang="en-US" altLang="en-US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+2x+1 is even 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>
            <a:extLst>
              <a:ext uri="{FF2B5EF4-FFF2-40B4-BE49-F238E27FC236}">
                <a16:creationId xmlns:a16="http://schemas.microsoft.com/office/drawing/2014/main" id="{C1F74ACE-0771-1F46-9CEB-5F3789F14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Example (iff)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82A77920-5DAD-C440-9F70-E9B448DC2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x is odd 	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 x=2k+1, k </a:t>
            </a:r>
            <a:r>
              <a:rPr lang="en-US" altLang="en-US">
                <a:solidFill>
                  <a:srgbClr val="A6A6A6"/>
                </a:solidFill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  <a:endParaRPr lang="en-US" altLang="en-US" i="1">
              <a:solidFill>
                <a:srgbClr val="A6A6A6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x+1 = 2k+2                                   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 x+1 = 2(k+1) 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factoring</a:t>
            </a:r>
            <a:endParaRPr lang="en-US" altLang="en-US" i="1">
              <a:solidFill>
                <a:srgbClr val="A6A6A6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x+1 is even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(x+1)</a:t>
            </a:r>
            <a:r>
              <a:rPr lang="en-US" altLang="en-US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is even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Since x is even iff x</a:t>
            </a:r>
            <a:r>
              <a:rPr lang="en-US" altLang="en-US" sz="2400" i="1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is even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x</a:t>
            </a:r>
            <a:r>
              <a:rPr lang="en-US" altLang="en-US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+2x+1 is even	</a:t>
            </a:r>
            <a:r>
              <a:rPr lang="en-US" altLang="en-US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algebra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CA742BA5-E0FE-F641-9CB4-8789AFE45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Existence Proofs</a:t>
            </a:r>
          </a:p>
        </p:txBody>
      </p:sp>
      <p:sp>
        <p:nvSpPr>
          <p:cNvPr id="68610" name="Content Placeholder 2">
            <a:extLst>
              <a:ext uri="{FF2B5EF4-FFF2-40B4-BE49-F238E27FC236}">
                <a16:creationId xmlns:a16="http://schemas.microsoft.com/office/drawing/2014/main" id="{8A897B01-91A9-CE4E-8BDD-56A0F5EE7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</a:rPr>
              <a:t>constructive existence proof</a:t>
            </a:r>
            <a:r>
              <a:rPr lang="en-US" altLang="en-US" sz="2400">
                <a:ea typeface="ＭＳ Ｐゴシック" panose="020B0600070205080204" pitchFamily="34" charset="-128"/>
              </a:rPr>
              <a:t> asserts a theorem by providing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specific, concrete example</a:t>
            </a:r>
            <a:r>
              <a:rPr lang="en-US" altLang="en-US" sz="2400">
                <a:ea typeface="ＭＳ Ｐゴシック" panose="020B0600070205080204" pitchFamily="34" charset="-128"/>
              </a:rPr>
              <a:t> of a statement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Such a proof </a:t>
            </a:r>
            <a:r>
              <a:rPr lang="en-US" altLang="en-US" sz="2000" u="sng">
                <a:ea typeface="ＭＳ Ｐゴシック" panose="020B0600070205080204" pitchFamily="34" charset="-128"/>
              </a:rPr>
              <a:t>only</a:t>
            </a:r>
            <a:r>
              <a:rPr lang="en-US" altLang="en-US" sz="2000">
                <a:ea typeface="ＭＳ Ｐゴシック" panose="020B0600070205080204" pitchFamily="34" charset="-128"/>
              </a:rPr>
              <a:t> proves a statement of the form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xP(x) for some predicate P. 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It does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not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prove the statement for all such x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  <a:sym typeface="Symbol" pitchFamily="2" charset="2"/>
              </a:rPr>
              <a:t>nonconstructive existence proof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also shows a statement of the form xP(x), but is does not necessarily need to give a specific example x.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Such a proof usually proceeds by contradiction: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Assume that xP(x) xP(x) holds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Then get a contradiction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337DB725-4B68-0C4D-97A4-ED86F3606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6D998D53-0DA1-4F49-94C5-33316E093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theorem</a:t>
            </a:r>
            <a:r>
              <a:rPr lang="en-US" altLang="en-US" sz="2000">
                <a:ea typeface="ＭＳ Ｐゴシック" panose="020B0600070205080204" pitchFamily="34" charset="-128"/>
              </a:rPr>
              <a:t> is a statement that can be shown to be true (via a proof)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proof</a:t>
            </a:r>
            <a:r>
              <a:rPr lang="en-US" altLang="en-US" sz="2000">
                <a:ea typeface="ＭＳ Ｐゴシック" panose="020B0600070205080204" pitchFamily="34" charset="-128"/>
              </a:rPr>
              <a:t> is a sequence of statements that form an argument</a:t>
            </a:r>
          </a:p>
          <a:p>
            <a:r>
              <a:rPr lang="en-US" altLang="en-US" sz="2000" u="sng">
                <a:ea typeface="ＭＳ Ｐゴシック" panose="020B0600070205080204" pitchFamily="34" charset="-128"/>
              </a:rPr>
              <a:t>Axioms</a:t>
            </a:r>
            <a:r>
              <a:rPr lang="en-US" altLang="en-US" sz="2000">
                <a:ea typeface="ＭＳ Ｐゴシック" panose="020B0600070205080204" pitchFamily="34" charset="-128"/>
              </a:rPr>
              <a:t> or </a:t>
            </a:r>
            <a:r>
              <a:rPr lang="en-US" altLang="en-US" sz="2000" u="sng">
                <a:ea typeface="ＭＳ Ｐゴシック" panose="020B0600070205080204" pitchFamily="34" charset="-128"/>
              </a:rPr>
              <a:t>postulates</a:t>
            </a:r>
            <a:r>
              <a:rPr lang="en-US" altLang="en-US" sz="2000">
                <a:ea typeface="ＭＳ Ｐゴシック" panose="020B0600070205080204" pitchFamily="34" charset="-128"/>
              </a:rPr>
              <a:t> are statements taken to be self evident or assumed to be true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lemma</a:t>
            </a:r>
            <a:r>
              <a:rPr lang="en-US" altLang="en-US" sz="2000">
                <a:ea typeface="ＭＳ Ｐゴシック" panose="020B0600070205080204" pitchFamily="34" charset="-128"/>
              </a:rPr>
              <a:t> (plural lemmas or lemmata) is a theorem useful within the proof of a theorem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corollary</a:t>
            </a:r>
            <a:r>
              <a:rPr lang="en-US" altLang="en-US" sz="2000">
                <a:ea typeface="ＭＳ Ｐゴシック" panose="020B0600070205080204" pitchFamily="34" charset="-128"/>
              </a:rPr>
              <a:t>  is a theorem that can be established from theorem that has just been proven  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proposition</a:t>
            </a:r>
            <a:r>
              <a:rPr lang="en-US" altLang="en-US" sz="2000">
                <a:ea typeface="ＭＳ Ｐゴシック" panose="020B0600070205080204" pitchFamily="34" charset="-128"/>
              </a:rPr>
              <a:t> is usually a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less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important theorem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conjecture</a:t>
            </a:r>
            <a:r>
              <a:rPr lang="en-US" altLang="en-US" sz="2000">
                <a:ea typeface="ＭＳ Ｐゴシック" panose="020B0600070205080204" pitchFamily="34" charset="-128"/>
              </a:rPr>
              <a:t> is a statement whose truth value is unknown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The </a:t>
            </a:r>
            <a:r>
              <a:rPr lang="en-US" altLang="en-US" sz="2000" u="sng">
                <a:ea typeface="ＭＳ Ｐゴシック" panose="020B0600070205080204" pitchFamily="34" charset="-128"/>
              </a:rPr>
              <a:t>rules of inference</a:t>
            </a:r>
            <a:r>
              <a:rPr lang="en-US" altLang="en-US" sz="2000">
                <a:ea typeface="ＭＳ Ｐゴシック" panose="020B0600070205080204" pitchFamily="34" charset="-128"/>
              </a:rPr>
              <a:t> are the means used to draw conclusions from other assertions, and to derive an argument or a proof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B37D3CD4-303F-F842-A319-E6BCDBCBA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Uniqueness Proofs</a:t>
            </a:r>
          </a:p>
        </p:txBody>
      </p:sp>
      <p:sp>
        <p:nvSpPr>
          <p:cNvPr id="69634" name="Content Placeholder 2">
            <a:extLst>
              <a:ext uri="{FF2B5EF4-FFF2-40B4-BE49-F238E27FC236}">
                <a16:creationId xmlns:a16="http://schemas.microsoft.com/office/drawing/2014/main" id="{DA998B70-8234-A84A-A763-F173A17C0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</a:t>
            </a:r>
            <a:r>
              <a:rPr lang="en-US" altLang="en-US" b="1" u="sng">
                <a:ea typeface="ＭＳ Ｐゴシック" panose="020B0600070205080204" pitchFamily="34" charset="-128"/>
              </a:rPr>
              <a:t>uniqueness proof</a:t>
            </a:r>
            <a:r>
              <a:rPr lang="en-US" altLang="en-US">
                <a:ea typeface="ＭＳ Ｐゴシック" panose="020B0600070205080204" pitchFamily="34" charset="-128"/>
              </a:rPr>
              <a:t> is used to show that a certain element (specific or not) has a certain property.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Such a proof usually has two parts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A proof of existence: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xP(x) 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 proof of uniqueness: if xy then P(y))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Together we have the following: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x ( P(x)  (y (xy  P(y) ) 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5034375C-E640-A941-B945-BB4054D0B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Counter Examples</a:t>
            </a:r>
          </a:p>
        </p:txBody>
      </p:sp>
      <p:sp>
        <p:nvSpPr>
          <p:cNvPr id="70658" name="Content Placeholder 2">
            <a:extLst>
              <a:ext uri="{FF2B5EF4-FFF2-40B4-BE49-F238E27FC236}">
                <a16:creationId xmlns:a16="http://schemas.microsoft.com/office/drawing/2014/main" id="{EB9B7723-F7A9-9F41-AEBD-14D0B17A9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you are asked to </a:t>
            </a:r>
            <a:r>
              <a:rPr lang="en-US" altLang="en-US" u="sng">
                <a:ea typeface="ＭＳ Ｐゴシック" panose="020B0600070205080204" pitchFamily="34" charset="-128"/>
              </a:rPr>
              <a:t>disprove</a:t>
            </a:r>
            <a:r>
              <a:rPr lang="en-US" altLang="en-US">
                <a:ea typeface="ＭＳ Ｐゴシック" panose="020B0600070205080204" pitchFamily="34" charset="-128"/>
              </a:rPr>
              <a:t> a statement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such a situation you are actually trying to prove the </a:t>
            </a:r>
            <a:r>
              <a:rPr lang="en-US" altLang="en-US" u="sng">
                <a:ea typeface="ＭＳ Ｐゴシック" panose="020B0600070205080204" pitchFamily="34" charset="-128"/>
              </a:rPr>
              <a:t>negation</a:t>
            </a:r>
            <a:r>
              <a:rPr lang="en-US" altLang="en-US">
                <a:ea typeface="ＭＳ Ｐゴシック" panose="020B0600070205080204" pitchFamily="34" charset="-128"/>
              </a:rPr>
              <a:t> of the statement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With statements of the form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x P(x), it suffices to give a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counter example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because the existence of an element x for which P(x) holds proves that x P(x)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which is the negation of x P(x)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>
            <a:extLst>
              <a:ext uri="{FF2B5EF4-FFF2-40B4-BE49-F238E27FC236}">
                <a16:creationId xmlns:a16="http://schemas.microsoft.com/office/drawing/2014/main" id="{109565A6-77E6-F04F-B22C-7D97B75D4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Counter Examples: Example</a:t>
            </a:r>
          </a:p>
        </p:txBody>
      </p:sp>
      <p:sp>
        <p:nvSpPr>
          <p:cNvPr id="71682" name="Content Placeholder 2">
            <a:extLst>
              <a:ext uri="{FF2B5EF4-FFF2-40B4-BE49-F238E27FC236}">
                <a16:creationId xmlns:a16="http://schemas.microsoft.com/office/drawing/2014/main" id="{76D29736-AD67-D04A-A29A-8391B5496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 Disprove 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+n+1 is a prime number for all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>
                <a:ea typeface="ＭＳ Ｐゴシック" panose="020B0600070205080204" pitchFamily="34" charset="-128"/>
              </a:rPr>
              <a:t>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simple counterexample is n=4.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fact: for n=4, we have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+n+1 = 4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+4+1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16+4+1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21 = 3×7, which is clearly not prime    QED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>
            <a:extLst>
              <a:ext uri="{FF2B5EF4-FFF2-40B4-BE49-F238E27FC236}">
                <a16:creationId xmlns:a16="http://schemas.microsoft.com/office/drawing/2014/main" id="{2D400D77-E000-D94E-8B4C-C5DBB3D9A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Counter Examples: A Word of Caution</a:t>
            </a:r>
          </a:p>
        </p:txBody>
      </p:sp>
      <p:sp>
        <p:nvSpPr>
          <p:cNvPr id="72706" name="Content Placeholder 2">
            <a:extLst>
              <a:ext uri="{FF2B5EF4-FFF2-40B4-BE49-F238E27FC236}">
                <a16:creationId xmlns:a16="http://schemas.microsoft.com/office/drawing/2014/main" id="{364924F7-16A2-D74D-838B-7689D73C1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matter how many examples you give, you can never </a:t>
            </a:r>
            <a:r>
              <a:rPr lang="en-US" altLang="en-US" u="sng">
                <a:ea typeface="ＭＳ Ｐゴシック" panose="020B0600070205080204" pitchFamily="34" charset="-128"/>
              </a:rPr>
              <a:t>prove</a:t>
            </a:r>
            <a:r>
              <a:rPr lang="en-US" altLang="en-US">
                <a:ea typeface="ＭＳ Ｐゴシック" panose="020B0600070205080204" pitchFamily="34" charset="-128"/>
              </a:rPr>
              <a:t> a theorem by giving examples (unless the universe of discourse is finite—why?—which is in called an </a:t>
            </a:r>
            <a:r>
              <a:rPr lang="en-US" altLang="en-US" u="sng">
                <a:ea typeface="ＭＳ Ｐゴシック" panose="020B0600070205080204" pitchFamily="34" charset="-128"/>
              </a:rPr>
              <a:t>exhaustive proof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Counter examples can </a:t>
            </a:r>
            <a:r>
              <a:rPr lang="en-US" altLang="en-US" u="sng">
                <a:ea typeface="ＭＳ Ｐゴシック" panose="020B0600070205080204" pitchFamily="34" charset="-128"/>
              </a:rPr>
              <a:t>only</a:t>
            </a:r>
            <a:r>
              <a:rPr lang="en-US" altLang="en-US">
                <a:ea typeface="ＭＳ Ｐゴシック" panose="020B0600070205080204" pitchFamily="34" charset="-128"/>
              </a:rPr>
              <a:t> be used to disprove universally quantified statements</a:t>
            </a:r>
          </a:p>
          <a:p>
            <a:r>
              <a:rPr lang="en-US" altLang="en-US" u="sng">
                <a:ea typeface="ＭＳ Ｐゴシック" panose="020B0600070205080204" pitchFamily="34" charset="-128"/>
              </a:rPr>
              <a:t>Do not give a proof by simply giving an example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>
            <a:extLst>
              <a:ext uri="{FF2B5EF4-FFF2-40B4-BE49-F238E27FC236}">
                <a16:creationId xmlns:a16="http://schemas.microsoft.com/office/drawing/2014/main" id="{3D24319F-B739-5B48-9A8C-18F114CC9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Strategies</a:t>
            </a:r>
          </a:p>
        </p:txBody>
      </p:sp>
      <p:sp>
        <p:nvSpPr>
          <p:cNvPr id="73730" name="Content Placeholder 2">
            <a:extLst>
              <a:ext uri="{FF2B5EF4-FFF2-40B4-BE49-F238E27FC236}">
                <a16:creationId xmlns:a16="http://schemas.microsoft.com/office/drawing/2014/main" id="{D23C0CD8-8041-F340-A91E-C801FCFD7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Example: Forward and backward reasoning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If there were a single strategy that always worked for proofs, mathematics would be easy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best advice we can give you: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Beware of fallacies and circular arguments (i.e., begging the question)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Don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t take things for granted, try proving assertions first before you can take/use them as facts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Don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t peek at proofs.  Try proving something for yourself before looking at the proof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you peeked, challenge yourself to reproduce the proof later on..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w/o peeking again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 best way to improve your proof skills is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PRACTICE</a:t>
            </a:r>
            <a:r>
              <a:rPr lang="en-US" altLang="en-US" sz="2000">
                <a:ea typeface="ＭＳ Ｐゴシック" panose="020B0600070205080204" pitchFamily="34" charset="-128"/>
              </a:rPr>
              <a:t>.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7C3FCC9-4F44-2243-ABD3-ABA4D21AB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Theorems: Example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2A93D3BB-697D-054B-90AF-DE3CEBB5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Theorem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 be integers.  Then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 </a:t>
            </a:r>
            <a:r>
              <a:rPr lang="en-US" altLang="en-US" sz="2000">
                <a:ea typeface="ＭＳ Ｐゴシック" panose="020B0600070205080204" pitchFamily="34" charset="-128"/>
              </a:rPr>
              <a:t>and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 then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|(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+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 </a:t>
            </a:r>
            <a:r>
              <a:rPr lang="en-US" altLang="en-US" sz="2000">
                <a:ea typeface="ＭＳ Ｐゴシック" panose="020B0600070205080204" pitchFamily="34" charset="-128"/>
              </a:rPr>
              <a:t>then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bc</a:t>
            </a:r>
            <a:r>
              <a:rPr lang="en-US" altLang="en-US" sz="2000">
                <a:ea typeface="ＭＳ Ｐゴシック" panose="020B0600070205080204" pitchFamily="34" charset="-128"/>
              </a:rPr>
              <a:t> for all integers 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 </a:t>
            </a:r>
            <a:r>
              <a:rPr lang="en-US" altLang="en-US" sz="2000">
                <a:ea typeface="ＭＳ Ｐゴシック" panose="020B0600070205080204" pitchFamily="34" charset="-128"/>
              </a:rPr>
              <a:t>and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, then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Corrollary: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 are integers such that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|</a:t>
            </a:r>
            <a:r>
              <a:rPr lang="en-US" altLang="en-US" sz="2400" i="1">
                <a:ea typeface="ＭＳ Ｐゴシック" panose="020B0600070205080204" pitchFamily="34" charset="-128"/>
              </a:rPr>
              <a:t>b </a:t>
            </a:r>
            <a:r>
              <a:rPr lang="en-US" altLang="en-US" sz="240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|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, then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|</a:t>
            </a:r>
            <a:r>
              <a:rPr lang="en-US" altLang="en-US" sz="2400" i="1">
                <a:ea typeface="ＭＳ Ｐゴシック" panose="020B0600070205080204" pitchFamily="34" charset="-128"/>
              </a:rPr>
              <a:t>mb</a:t>
            </a:r>
            <a:r>
              <a:rPr lang="en-US" altLang="en-US" sz="2400">
                <a:ea typeface="ＭＳ Ｐゴシック" panose="020B0600070205080204" pitchFamily="34" charset="-128"/>
              </a:rPr>
              <a:t>+</a:t>
            </a:r>
            <a:r>
              <a:rPr lang="en-US" altLang="en-US" sz="2400" i="1">
                <a:ea typeface="ＭＳ Ｐゴシック" panose="020B0600070205080204" pitchFamily="34" charset="-128"/>
              </a:rPr>
              <a:t>nc</a:t>
            </a:r>
            <a:r>
              <a:rPr lang="en-US" altLang="en-US" sz="2400">
                <a:ea typeface="ＭＳ Ｐゴシック" panose="020B0600070205080204" pitchFamily="34" charset="-128"/>
              </a:rPr>
              <a:t> whenever </a:t>
            </a:r>
            <a:r>
              <a:rPr lang="en-US" altLang="en-US" sz="2400" i="1">
                <a:ea typeface="ＭＳ Ｐゴシック" panose="020B0600070205080204" pitchFamily="34" charset="-128"/>
              </a:rPr>
              <a:t>m</a:t>
            </a:r>
            <a:r>
              <a:rPr lang="en-US" altLang="en-US" sz="240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 are integers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 assumption? What is the conclusion?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78A851CB-4F46-4047-AE19-B8E056650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A General How to (1)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4D8662D8-4B6C-5A46-94E7-FF52BDD93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 argument is </a:t>
            </a:r>
            <a:r>
              <a:rPr lang="en-US" altLang="en-US" u="sng">
                <a:ea typeface="ＭＳ Ｐゴシック" panose="020B0600070205080204" pitchFamily="34" charset="-128"/>
              </a:rPr>
              <a:t>valid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If, whenever all the hypotheses are true,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Then, the conclusion also holds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From a sequence of assumptions,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 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 …, p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you draw the conclusion q.  That is: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>
                <a:ea typeface="ＭＳ Ｐゴシック" panose="020B0600070205080204" pitchFamily="34" charset="-128"/>
              </a:rPr>
              <a:t>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>
                <a:ea typeface="ＭＳ Ｐゴシック" panose="020B0600070205080204" pitchFamily="34" charset="-128"/>
              </a:rPr>
              <a:t>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>
                <a:ea typeface="ＭＳ Ｐゴシック" panose="020B0600070205080204" pitchFamily="34" charset="-128"/>
              </a:rPr>
              <a:t>p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q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585C3841-2BFE-074A-94A2-8EF87CC2C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A General How to (2)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917651C2-6D00-8E44-B141-E65DAFC64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Usually a proof involves proving a theorem </a:t>
            </a:r>
            <a:r>
              <a:rPr lang="en-US" altLang="en-US" u="sng">
                <a:ea typeface="ＭＳ Ｐゴシック" panose="020B0600070205080204" pitchFamily="34" charset="-128"/>
              </a:rPr>
              <a:t>via intermediate steps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Consider the theorem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If x&gt;0 and y&gt;0, then x+y&gt;0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assumptions?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conclusion?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steps should we take?</a:t>
            </a:r>
          </a:p>
          <a:p>
            <a:pPr lvl="1"/>
            <a:r>
              <a:rPr lang="en-US" altLang="en-US" u="sng">
                <a:ea typeface="ＭＳ Ｐゴシック" panose="020B0600070205080204" pitchFamily="34" charset="-128"/>
              </a:rPr>
              <a:t>Each intermediate step in the proof must be justified.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7369C74F-4FF0-4745-8C29-73CA6EC65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5D620-CCF9-EE4B-A20A-030B092D8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Rules of inference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Modus ponens, addition,  simplification, conjunction, </a:t>
            </a:r>
            <a:r>
              <a:rPr lang="en-US" sz="2400" b="1" dirty="0">
                <a:solidFill>
                  <a:srgbClr val="C00000"/>
                </a:solidFill>
              </a:rPr>
              <a:t>contrapositive, 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modus </a:t>
            </a:r>
            <a:r>
              <a:rPr lang="en-US" sz="2400" b="1" dirty="0" err="1">
                <a:solidFill>
                  <a:srgbClr val="C00000"/>
                </a:solidFill>
                <a:ea typeface="+mn-ea"/>
              </a:rPr>
              <a:t>tollens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,, hypothetical syllogism, disjunctive syllogism, resolution,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Examples</a:t>
            </a:r>
            <a:endParaRPr lang="en-US" b="1" dirty="0">
              <a:solidFill>
                <a:srgbClr val="C00000"/>
              </a:solidFill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Types of proofs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 strategies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3653</TotalTime>
  <Words>4111</Words>
  <Application>Microsoft Macintosh PowerPoint</Application>
  <PresentationFormat>On-screen Show (4:3)</PresentationFormat>
  <Paragraphs>431</Paragraphs>
  <Slides>54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9" baseType="lpstr">
      <vt:lpstr>Algerian</vt:lpstr>
      <vt:lpstr>Arial</vt:lpstr>
      <vt:lpstr>Calibri</vt:lpstr>
      <vt:lpstr>Office Theme</vt:lpstr>
      <vt:lpstr>Custom Design</vt:lpstr>
      <vt:lpstr>  Proofs</vt:lpstr>
      <vt:lpstr>Outline</vt:lpstr>
      <vt:lpstr>Motivation (1)</vt:lpstr>
      <vt:lpstr>Motivation (2)</vt:lpstr>
      <vt:lpstr>Terminology</vt:lpstr>
      <vt:lpstr>Theorems: Example</vt:lpstr>
      <vt:lpstr>Proofs: A General How to (1)</vt:lpstr>
      <vt:lpstr>Proofs: A General How to (2)</vt:lpstr>
      <vt:lpstr>Outline</vt:lpstr>
      <vt:lpstr>Rules of Inference</vt:lpstr>
      <vt:lpstr>Rules of Inference: Modus Ponens</vt:lpstr>
      <vt:lpstr>Rules of Inference: Addition</vt:lpstr>
      <vt:lpstr>Rules of Inference: Simplification</vt:lpstr>
      <vt:lpstr>Rules of inference: Conjunction</vt:lpstr>
      <vt:lpstr>Rules of Inference: Contrapositive</vt:lpstr>
      <vt:lpstr>Rules of Inference: Modus Tollens</vt:lpstr>
      <vt:lpstr>Rules of Inference: Hypothetical Syllogism</vt:lpstr>
      <vt:lpstr>Rules of Inference: Disjunctive Syllogism</vt:lpstr>
      <vt:lpstr>Rules of Inference: Resolution</vt:lpstr>
      <vt:lpstr>Proofs: Example 1 (1)</vt:lpstr>
      <vt:lpstr>Proofs: Example 1 (2)</vt:lpstr>
      <vt:lpstr>Proofs: Example 2 (1)</vt:lpstr>
      <vt:lpstr>Proofs: Example 2 (2)</vt:lpstr>
      <vt:lpstr>If and Only If</vt:lpstr>
      <vt:lpstr>Example (iff)</vt:lpstr>
      <vt:lpstr>Outline</vt:lpstr>
      <vt:lpstr>Fallacies (1)</vt:lpstr>
      <vt:lpstr>Little Reminder</vt:lpstr>
      <vt:lpstr>Fallacies (2)</vt:lpstr>
      <vt:lpstr>Outline</vt:lpstr>
      <vt:lpstr>Proofs with Quantifiers</vt:lpstr>
      <vt:lpstr>Proofs with Quantifiers: Example (1)</vt:lpstr>
      <vt:lpstr>Proofs with Quantifiers: Example (2)</vt:lpstr>
      <vt:lpstr>Outline</vt:lpstr>
      <vt:lpstr>Types of Proofs</vt:lpstr>
      <vt:lpstr>Trivial Proofs (1)</vt:lpstr>
      <vt:lpstr>Trivial Proofs (2)</vt:lpstr>
      <vt:lpstr>Vacuous Proofs</vt:lpstr>
      <vt:lpstr>Direct Proofs</vt:lpstr>
      <vt:lpstr>Proof by Contrapositive (indirect proof)</vt:lpstr>
      <vt:lpstr>Proof by Contrapositive: Example</vt:lpstr>
      <vt:lpstr>Proof by Contradiction</vt:lpstr>
      <vt:lpstr>Proof by Contradiction: Example</vt:lpstr>
      <vt:lpstr>Proof by Cases</vt:lpstr>
      <vt:lpstr>Proof by Cases: Example</vt:lpstr>
      <vt:lpstr>Types of Proofs</vt:lpstr>
      <vt:lpstr>Proofs By Equivalence (Iff)</vt:lpstr>
      <vt:lpstr>Example (iff)</vt:lpstr>
      <vt:lpstr>Existence Proofs</vt:lpstr>
      <vt:lpstr>Uniqueness Proofs</vt:lpstr>
      <vt:lpstr>Counter Examples</vt:lpstr>
      <vt:lpstr>Counter Examples: Example</vt:lpstr>
      <vt:lpstr>Counter Examples: A Word of Caution</vt:lpstr>
      <vt:lpstr>Proof Strategies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483</cp:revision>
  <cp:lastPrinted>2010-02-01T18:08:33Z</cp:lastPrinted>
  <dcterms:created xsi:type="dcterms:W3CDTF">2010-09-13T16:29:18Z</dcterms:created>
  <dcterms:modified xsi:type="dcterms:W3CDTF">2021-01-27T08:08:12Z</dcterms:modified>
</cp:coreProperties>
</file>