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1"/>
  </p:notesMasterIdLst>
  <p:sldIdLst>
    <p:sldId id="256" r:id="rId3"/>
    <p:sldId id="269" r:id="rId4"/>
    <p:sldId id="270" r:id="rId5"/>
    <p:sldId id="291" r:id="rId6"/>
    <p:sldId id="271" r:id="rId7"/>
    <p:sldId id="272" r:id="rId8"/>
    <p:sldId id="273" r:id="rId9"/>
    <p:sldId id="275" r:id="rId10"/>
    <p:sldId id="289" r:id="rId11"/>
    <p:sldId id="274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309" r:id="rId26"/>
    <p:sldId id="290" r:id="rId27"/>
    <p:sldId id="292" r:id="rId28"/>
    <p:sldId id="293" r:id="rId29"/>
    <p:sldId id="294" r:id="rId30"/>
    <p:sldId id="311" r:id="rId31"/>
    <p:sldId id="297" r:id="rId32"/>
    <p:sldId id="295" r:id="rId33"/>
    <p:sldId id="310" r:id="rId34"/>
    <p:sldId id="296" r:id="rId35"/>
    <p:sldId id="298" r:id="rId36"/>
    <p:sldId id="299" r:id="rId37"/>
    <p:sldId id="300" r:id="rId38"/>
    <p:sldId id="301" r:id="rId39"/>
    <p:sldId id="313" r:id="rId40"/>
    <p:sldId id="304" r:id="rId41"/>
    <p:sldId id="303" r:id="rId42"/>
    <p:sldId id="314" r:id="rId43"/>
    <p:sldId id="305" r:id="rId44"/>
    <p:sldId id="302" r:id="rId45"/>
    <p:sldId id="315" r:id="rId46"/>
    <p:sldId id="306" r:id="rId47"/>
    <p:sldId id="307" r:id="rId48"/>
    <p:sldId id="316" r:id="rId49"/>
    <p:sldId id="317" r:id="rId5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19" d="100"/>
          <a:sy n="119" d="100"/>
        </p:scale>
        <p:origin x="188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EC5F5A-5BB6-FB4A-99DF-16E8194758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64448A-64CC-9548-9FB7-250C6C18942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6B20E87-5924-B647-BB35-B188F185598C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6307224-8D0B-424E-87BE-9F9BE8C4961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444E6D9-9293-F644-8047-F66B3361AA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C7BF5-3526-024D-B4D7-D558638E011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709329-3689-924D-AA74-578D5F41FD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09A4138-F39C-F74B-992D-CD89A2D61A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>
            <a:extLst>
              <a:ext uri="{FF2B5EF4-FFF2-40B4-BE49-F238E27FC236}">
                <a16:creationId xmlns:a16="http://schemas.microsoft.com/office/drawing/2014/main" id="{4FC7AAFF-A7BF-234C-BE7A-DD43481D6B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2" name="Notes Placeholder 2">
            <a:extLst>
              <a:ext uri="{FF2B5EF4-FFF2-40B4-BE49-F238E27FC236}">
                <a16:creationId xmlns:a16="http://schemas.microsoft.com/office/drawing/2014/main" id="{A34F7636-246C-0A45-BA2F-145420CEC3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Insist that this form is the CNF</a:t>
            </a:r>
          </a:p>
        </p:txBody>
      </p:sp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20C554ED-04AE-9D42-8C4D-F877BAACAF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396D58C-E48D-9043-A039-E30F4653D251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AE2FB-6AD0-144E-8DE5-27F4BF4D0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1CF18C0-B072-B64B-A484-904B6EFA6669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476A4-C305-9E42-AAEC-CD0FF97D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EB55F-76F4-CA45-B318-08E04455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0352E8-C41D-2A46-AD50-D8CF5CBE756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623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CA881F3-23EA-CE4E-A031-96060D43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ED00E0-E3DC-FE49-AFA4-341DA17D7E49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7CD1DFF-ED1E-F846-8C99-69CF3BD6F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233E45-C452-0145-AD82-5A63F6CFC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0A493-E3DA-2045-B84D-B8BB6E581E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407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5952A-FE59-4C43-A43E-72F9823FA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4A74B-F52D-F54E-942C-A8D08810C9E0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36ADB-AF7D-9646-AEAF-ED75DA677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326596-F7B7-3544-BA21-457D7C00C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30BA2-2E7B-DF4F-AA6A-C8DB82F30D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6098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95E69-BA44-764B-A062-A56393524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6D8D9-461E-C247-AA96-E4047BB07299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732E3-8B92-3142-845C-67FEBDE9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6B308-10FC-404F-9CB6-FBC9643F4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2897C-B979-DD40-9E72-5803F32694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2940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95D26-8B99-F747-9FD7-A357C2111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D4586F-9A36-FF43-95EC-8CACC3769CF3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325DFF-F44F-7945-91EB-C9AE1473D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D28DC-CDB5-044D-A04B-3ECFE2EC3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1D5BC9-3B84-5E4C-9708-152D3CEE23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26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9A4640D-4C6A-954B-A8C9-747A6E49DECF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Logic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D66EAE-71DA-F44E-87FF-1C3C32E190EE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E3B1C2-41F8-1646-A892-5FCC357BBAAD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defRPr/>
            </a:pPr>
            <a:fld id="{692B36AB-1CCA-A74D-AA8E-53B893A9BF6E}" type="slidenum">
              <a:rPr lang="en-US" altLang="en-US" sz="1400" smtClean="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>
                <a:defRPr/>
              </a:pPr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3E0770-3247-3145-A250-6934BA808C10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7122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CBACB-BB59-CC4F-9786-493ECE8A2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07006-3D0F-9746-BDD7-9DB64602DE70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82C47-4BD9-B846-BE63-E6C1E617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7BAB7-13A7-D84A-B6C0-47E8732E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3ED51-DC50-BC47-86B8-DC6DEB571C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1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A6279-9E82-764C-A7F9-56D26197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8FD43-C0A9-8149-9502-659FAC77E9ED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2CF86-B9FD-624C-B639-468207B2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84B00-F401-3549-ABCD-8416C8F45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35C5C-2079-BF48-8E75-4585C88C5C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671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0706E2-185E-7447-8549-7309EF158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63C93-CA9C-0F4B-85F9-DF90F66990BF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A92672-14E6-8A45-99E2-791EE4045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CC05D7-C20A-B84D-9C30-B6D9DFFB8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B3E42-9002-CE43-B47F-65397DB2FD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412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111193C-B986-274B-8D33-1DE07CCC8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F8E1C-591C-8A4E-A61B-3344A49EC1E0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AC5CE00-42E9-1240-BA09-65D530E2E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B4FA8EC-0C36-F14F-9E90-EBCDECD6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4FF36-D1F2-C44F-BBDB-27B103E88A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2404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DD614AA-450C-2049-B374-45B093F3A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0116A-876C-B04D-B8A1-D7B11CDF0461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34410EC-7C7B-D143-B073-2D2074C5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76752C6-C2B6-1E42-98A6-9DD364C14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EBE65-4757-F245-83C1-FFDFC72A2F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60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0E92880-BDF9-0845-B5BF-C294922B7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0780E-A4B0-3C44-B4D2-0E3A38685B56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7B416F1-4FC0-F041-96FA-25DF52ACB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A4133ED-2D52-AB42-BE9A-0B3932B85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8B02E-7E0E-D24D-9463-525FC9F70D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23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715B52-7637-CA47-A90B-06FF8B287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82E19-E431-5245-A89F-DF7C4E988690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FF1B3FA-0C2E-7A43-9CF3-A6272EAA0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CBE834-2E06-7B48-A2BA-9232EDDEB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C46F7-E5FA-C446-BE55-D9A5F3CEA4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97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1FC655F-61E2-0C43-B9C5-1C8C5A3211D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C1AC05-A992-A247-8811-9488D55E50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A9914-120E-B148-BD36-D3945F0CF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DFF3259-FA04-5C40-AE7F-877B6F8281BF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AC9C3-3F2E-D94D-835E-3A3864FC4D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3C1B0-BF57-8B42-9585-1546C7BD2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03BF019-F872-1343-80BB-5BAB99FFB1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5B3D8FA4-1A68-D54D-B308-1C910F1179C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A8645702-BA39-7D47-862C-DE1618A4F2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A0883-8980-1D44-8CD7-B6A1A23F09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29C6472-F233-C04A-BC24-32DD9496DF3D}" type="datetime1">
              <a:rPr lang="en-US" altLang="en-US"/>
              <a:pPr>
                <a:defRPr/>
              </a:pPr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936BC-4708-0442-93BB-3FC964218B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AEE24-1253-5943-B705-9300BECD06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05ACAAA-9AF4-F747-BB6D-11988692F5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3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unl.edu/~choueiry/LogicalEquivalences3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13546C9F-FC80-584C-8B5C-0FE4D422A0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Introduction to Logic</a:t>
            </a:r>
            <a:br>
              <a:rPr lang="en-US" altLang="en-US" sz="3600" b="1">
                <a:ea typeface="ＭＳ Ｐゴシック" panose="020B0600070205080204" pitchFamily="34" charset="-128"/>
              </a:rPr>
            </a:b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9D59CDF1-1E20-2642-A978-B9D186BB93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1.1, 1.2, 1.3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2021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URL: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All 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91B037E0-2C85-8845-BDEC-63A8F16E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Negation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81DD2CC2-361E-4C44-8C4E-F7A923E30B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, t</a:t>
            </a:r>
            <a:r>
              <a:rPr lang="en-US" altLang="en-US">
                <a:ea typeface="ＭＳ Ｐゴシック" panose="020B0600070205080204" pitchFamily="34" charset="-128"/>
              </a:rPr>
              <a:t>he negation  of a proposition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, is also a proposition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Examples: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Today is not Monday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It is not the case that today is Monday, etc.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Truth table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462A33B-DD0F-8342-B3B9-14EFA027BAF8}"/>
              </a:ext>
            </a:extLst>
          </p:cNvPr>
          <p:cNvGraphicFramePr>
            <a:graphicFrameLocks noGrp="1"/>
          </p:cNvGraphicFramePr>
          <p:nvPr/>
        </p:nvGraphicFramePr>
        <p:xfrm>
          <a:off x="3352800" y="4800600"/>
          <a:ext cx="990600" cy="1219200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p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135AC369-3B8E-EE40-957E-83777E318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Logical And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0BC2C2EA-EA29-8446-AEE8-62D83EE5B2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The logical connective And is true only when both of the propositions are true.  It is also called a </a:t>
            </a:r>
            <a:r>
              <a:rPr lang="en-US" altLang="en-US" sz="2400" u="sng">
                <a:ea typeface="ＭＳ Ｐゴシック" panose="020B0600070205080204" pitchFamily="34" charset="-128"/>
              </a:rPr>
              <a:t>conjunction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It is raining and it is warm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(2+3=5) and (1&lt;2)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Schroedinger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s cat is dead and Schroedinger</a:t>
            </a:r>
            <a:r>
              <a:rPr lang="ja-JP" altLang="en-US" sz="2000"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ea typeface="ＭＳ Ｐゴシック" panose="020B0600070205080204" pitchFamily="34" charset="-128"/>
              </a:rPr>
              <a:t>s cat is not dead.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Truth table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64C2242-879F-2542-835A-C1FC9BFFDC2E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191000"/>
          <a:ext cx="2514600" cy="1905000"/>
        </p:xfrm>
        <a:graphic>
          <a:graphicData uri="http://schemas.openxmlformats.org/drawingml/2006/table">
            <a:tbl>
              <a:tblPr/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3A9E05B5-1B16-6B41-A0E4-6AA37D3FD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Logical OR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723D7941-D627-1144-97AC-6B443A04C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The logical </a:t>
            </a:r>
            <a:r>
              <a:rPr lang="en-US" altLang="en-US" sz="2800" u="sng">
                <a:ea typeface="ＭＳ Ｐゴシック" panose="020B0600070205080204" pitchFamily="34" charset="-128"/>
              </a:rPr>
              <a:t>disjunction</a:t>
            </a:r>
            <a:r>
              <a:rPr lang="en-US" altLang="en-US" sz="2800">
                <a:ea typeface="ＭＳ Ｐゴシック" panose="020B0600070205080204" pitchFamily="34" charset="-128"/>
              </a:rPr>
              <a:t>, or logical OR, is true if one or both of the propositions are true.</a:t>
            </a:r>
          </a:p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It is raining or it is the second lecture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</a:rPr>
              <a:t>(2+2=5)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(1&lt;2)</a:t>
            </a:r>
          </a:p>
          <a:p>
            <a:pPr lvl="1" eaLnBrk="1" hangingPunct="1"/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You may have cake or ice cream</a:t>
            </a:r>
          </a:p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 sz="2800" b="1">
              <a:ea typeface="ＭＳ Ｐゴシック" panose="020B0600070205080204" pitchFamily="34" charset="-12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43DE21-96A1-864F-AB4B-7062A0EC692F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419600"/>
          <a:ext cx="3200400" cy="1828800"/>
        </p:xfrm>
        <a:graphic>
          <a:graphicData uri="http://schemas.openxmlformats.org/drawingml/2006/table">
            <a:tbl>
              <a:tblPr/>
              <a:tblGrid>
                <a:gridCol w="80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7959299-AF60-4F43-9558-10747FDB6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Exclusive Or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5FC2C4F5-3D34-1B4F-95B1-CE735DD3D1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The exclusive OR, or XOR, of two propositions is true when exactly one of the propositions is true and the other one is false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Example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The circuit is either ON or OFF but not both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Let </a:t>
            </a:r>
            <a:r>
              <a:rPr lang="en-US" altLang="en-US" sz="2000" i="1">
                <a:ea typeface="ＭＳ Ｐゴシック" panose="020B0600070205080204" pitchFamily="34" charset="-128"/>
              </a:rPr>
              <a:t>ab</a:t>
            </a:r>
            <a:r>
              <a:rPr lang="en-US" altLang="en-US" sz="2000">
                <a:ea typeface="ＭＳ Ｐゴシック" panose="020B0600070205080204" pitchFamily="34" charset="-128"/>
              </a:rPr>
              <a:t>&lt;0, then either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&lt;0 or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</a:rPr>
              <a:t>&lt;0 but not both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You may have cake or ice cream, but not both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Truth table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F7A2086-AC3A-024E-BC78-E20D5794949E}"/>
              </a:ext>
            </a:extLst>
          </p:cNvPr>
          <p:cNvGraphicFramePr>
            <a:graphicFrameLocks noGrp="1"/>
          </p:cNvGraphicFramePr>
          <p:nvPr/>
        </p:nvGraphicFramePr>
        <p:xfrm>
          <a:off x="3048000" y="4419600"/>
          <a:ext cx="4038600" cy="1828800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FCC7B096-C148-B647-834D-D53DAA6ED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(1)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8BCDA360-0EC2-0646-98A0-C7FDA2F83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</a:rPr>
              <a:t>Definition: </a:t>
            </a:r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</a:rPr>
              <a:t> and </a:t>
            </a:r>
            <a:r>
              <a:rPr lang="en-US" altLang="en-US" sz="2800" i="1">
                <a:ea typeface="ＭＳ Ｐゴシック" panose="020B0600070205080204" pitchFamily="34" charset="-128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</a:rPr>
              <a:t> be two propositions.  The implication </a:t>
            </a:r>
            <a:r>
              <a:rPr lang="en-US" altLang="en-US" sz="2800" i="1">
                <a:ea typeface="ＭＳ Ｐゴシック" panose="020B0600070205080204" pitchFamily="34" charset="-128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the proposition that is false when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true and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false and true otherwise</a:t>
            </a:r>
          </a:p>
          <a:p>
            <a:pPr lvl="1" eaLnBrk="1" hangingPunct="1"/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called the hypothesis, antecedent, premise</a:t>
            </a:r>
          </a:p>
          <a:p>
            <a:pPr lvl="1" eaLnBrk="1" hangingPunct="1"/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is called the conclusion, consequence</a:t>
            </a:r>
          </a:p>
          <a:p>
            <a:pPr eaLnBrk="1" hangingPunct="1"/>
            <a:r>
              <a:rPr lang="en-US" altLang="en-US" sz="2800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 sz="2800" b="1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AE60E4-D29B-E14E-9981-B11108A48293}"/>
              </a:ext>
            </a:extLst>
          </p:cNvPr>
          <p:cNvGraphicFramePr>
            <a:graphicFrameLocks noGrp="1"/>
          </p:cNvGraphicFramePr>
          <p:nvPr/>
        </p:nvGraphicFramePr>
        <p:xfrm>
          <a:off x="2743200" y="4267200"/>
          <a:ext cx="4191000" cy="1828800"/>
        </p:xfrm>
        <a:graphic>
          <a:graphicData uri="http://schemas.openxmlformats.org/drawingml/2006/table">
            <a:tbl>
              <a:tblPr/>
              <a:tblGrid>
                <a:gridCol w="69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61F18A0A-34F6-2B44-ACF6-92D25D485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(2)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35CAD7BD-E478-414D-B2A1-56BC3325D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The implication of </a:t>
            </a:r>
            <a:r>
              <a:rPr lang="en-US" altLang="en-US" sz="3000" i="1">
                <a:ea typeface="ＭＳ Ｐゴシック" panose="020B0600070205080204" pitchFamily="34" charset="-128"/>
              </a:rPr>
              <a:t>p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3000" i="1">
                <a:ea typeface="ＭＳ Ｐゴシック" panose="020B0600070205080204" pitchFamily="34" charset="-128"/>
                <a:sym typeface="Symbol" pitchFamily="2" charset="2"/>
              </a:rPr>
              <a:t>q </a:t>
            </a:r>
            <a:r>
              <a:rPr lang="en-US" altLang="en-US" sz="3000">
                <a:ea typeface="ＭＳ Ｐゴシック" panose="020B0600070205080204" pitchFamily="34" charset="-128"/>
              </a:rPr>
              <a:t>can be also read as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then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implies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,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only </a:t>
            </a: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when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whenever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follows from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sufficient </a:t>
            </a:r>
            <a:r>
              <a:rPr lang="en-US" altLang="en-US" sz="2600">
                <a:ea typeface="ＭＳ Ｐゴシック" panose="020B0600070205080204" pitchFamily="34" charset="-128"/>
              </a:rPr>
              <a:t>condition for </a:t>
            </a: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(</a:t>
            </a: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is sufficient for </a:t>
            </a:r>
            <a:r>
              <a:rPr lang="en-US" altLang="en-US" sz="2600" i="1">
                <a:ea typeface="ＭＳ Ｐゴシック" panose="020B0600070205080204" pitchFamily="34" charset="-128"/>
              </a:rPr>
              <a:t>q</a:t>
            </a:r>
            <a:r>
              <a:rPr lang="en-US" altLang="en-US" sz="2600">
                <a:ea typeface="ＭＳ Ｐゴシック" panose="020B0600070205080204" pitchFamily="34" charset="-128"/>
              </a:rPr>
              <a:t>)</a:t>
            </a:r>
            <a:r>
              <a:rPr lang="en-US" altLang="en-US" sz="2600" i="1">
                <a:ea typeface="ＭＳ Ｐゴシック" panose="020B0600070205080204" pitchFamily="34" charset="-128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</a:rPr>
              <a:t>necessary </a:t>
            </a:r>
            <a:r>
              <a:rPr lang="en-US" altLang="en-US" sz="2600">
                <a:ea typeface="ＭＳ Ｐゴシック" panose="020B0600070205080204" pitchFamily="34" charset="-128"/>
              </a:rPr>
              <a:t>condition for </a:t>
            </a:r>
            <a:r>
              <a:rPr lang="en-US" altLang="en-US" sz="2600" i="1">
                <a:ea typeface="ＭＳ Ｐゴシック" panose="020B0600070205080204" pitchFamily="34" charset="-128"/>
              </a:rPr>
              <a:t>p </a:t>
            </a:r>
            <a:r>
              <a:rPr lang="en-US" altLang="en-US" sz="2600">
                <a:ea typeface="ＭＳ Ｐゴシック" panose="020B0600070205080204" pitchFamily="34" charset="-128"/>
              </a:rPr>
              <a:t>(</a:t>
            </a:r>
            <a:r>
              <a:rPr lang="en-US" altLang="en-US" sz="2600" i="1">
                <a:ea typeface="ＭＳ Ｐゴシック" panose="020B0600070205080204" pitchFamily="34" charset="-128"/>
              </a:rPr>
              <a:t>q </a:t>
            </a:r>
            <a:r>
              <a:rPr lang="en-US" altLang="en-US" sz="2600">
                <a:ea typeface="ＭＳ Ｐゴシック" panose="020B0600070205080204" pitchFamily="34" charset="-128"/>
              </a:rPr>
              <a:t>is necessary for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)</a:t>
            </a:r>
            <a:r>
              <a:rPr lang="en-US" altLang="en-US" sz="2600" i="1">
                <a:ea typeface="ＭＳ Ｐゴシック" panose="020B0600070205080204" pitchFamily="34" charset="-128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en-US" sz="2600" i="1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0E474F2D-77AB-1A40-95EE-8D658D2E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Connective: Implication (3)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038E4284-AE0A-CA4F-A075-76DA85C813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If you buy your air ticket in advance, it is cheaper.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If 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dirty="0">
                <a:ea typeface="ＭＳ Ｐゴシック" panose="020B0600070205080204" pitchFamily="34" charset="-128"/>
              </a:rPr>
              <a:t> is an integer, then </a:t>
            </a:r>
            <a:r>
              <a:rPr lang="en-US" altLang="en-US" i="1" dirty="0">
                <a:ea typeface="ＭＳ Ｐゴシック" panose="020B0600070205080204" pitchFamily="34" charset="-128"/>
              </a:rPr>
              <a:t>x</a:t>
            </a:r>
            <a:r>
              <a:rPr lang="en-US" altLang="en-US" baseline="30000" dirty="0">
                <a:ea typeface="ＭＳ Ｐゴシック" panose="020B0600070205080204" pitchFamily="34" charset="-128"/>
              </a:rPr>
              <a:t>2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 0.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If it rains, the grass gets wet.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If the sprinklers operate, the grass gets wet.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sym typeface="Symbol" pitchFamily="2" charset="2"/>
              </a:rPr>
              <a:t>If 2+2=5, then all unicorns are pink.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01664DDE-0F50-AB4A-A5FB-15DD2D9D2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Exercise: </a:t>
            </a:r>
            <a:r>
              <a:rPr lang="en-US" altLang="en-US" sz="2800">
                <a:ea typeface="ＭＳ Ｐゴシック" panose="020B0600070205080204" pitchFamily="34" charset="-128"/>
              </a:rPr>
              <a:t>Which of the following implications is true?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F21DAB29-A904-7747-9FE1-37BB17647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-1 is a positive number, then 2+2=5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-1 is a positive number, then 2+2=4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you get an 100% on your Midterm 1, then you will have an A</a:t>
            </a:r>
            <a:r>
              <a:rPr lang="en-US" altLang="en-US" baseline="30000">
                <a:ea typeface="ＭＳ Ｐゴシック" panose="020B0600070205080204" pitchFamily="34" charset="-128"/>
              </a:rPr>
              <a:t>+</a:t>
            </a:r>
            <a:r>
              <a:rPr lang="en-US" altLang="en-US">
                <a:ea typeface="ＭＳ Ｐゴシック" panose="020B0600070205080204" pitchFamily="34" charset="-128"/>
              </a:rPr>
              <a:t> in CSCE235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894B53-5186-7543-9A78-A8A0DFF3F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33600"/>
            <a:ext cx="655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The premise is obviously false, thus no matter what the conclusion is, the implication holds.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762E61-BA47-0844-88B0-B1B66700D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4290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Same as above.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3EF18F-A131-EF42-A153-D07B7DDCD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006975"/>
            <a:ext cx="7162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False.  Your grades homework, quizzes, Midterm 2, and Final, if they are bad, would prevent you from having an A</a:t>
            </a:r>
            <a:r>
              <a:rPr lang="en-US" altLang="en-US" sz="2000" baseline="30000"/>
              <a:t>+</a:t>
            </a:r>
            <a:r>
              <a:rPr lang="en-US" altLang="en-US" sz="20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BB3EE79D-00C0-5F4D-8A9B-D3184C85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Logical Connective: Biconditional (1)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F7280126-D496-FB4C-BB41-2346A5975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Definition: </a:t>
            </a:r>
            <a:r>
              <a:rPr lang="en-US" altLang="en-US">
                <a:ea typeface="ＭＳ Ｐゴシック" panose="020B0600070205080204" pitchFamily="34" charset="-128"/>
              </a:rPr>
              <a:t> The biconditional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that is true when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have the same truth values.  It is false otherwise.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Note that it is equivalent to 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)(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  <a:sym typeface="Symbol" pitchFamily="2" charset="2"/>
              </a:rPr>
              <a:t>Truth table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73B64E0-4176-6244-8C26-9599947DA5A0}"/>
              </a:ext>
            </a:extLst>
          </p:cNvPr>
          <p:cNvGraphicFramePr>
            <a:graphicFrameLocks noGrp="1"/>
          </p:cNvGraphicFramePr>
          <p:nvPr/>
        </p:nvGraphicFramePr>
        <p:xfrm>
          <a:off x="2971800" y="4038600"/>
          <a:ext cx="5257800" cy="1927227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q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A5883CDB-5270-444F-B71B-45F5DB32A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Logical Connective: Biconditional (2)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4E9C32DB-4B6B-7442-818F-B5D464B23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The biconditional </a:t>
            </a:r>
            <a:r>
              <a:rPr lang="en-US" altLang="en-US" sz="3000" i="1">
                <a:ea typeface="ＭＳ Ｐゴシック" panose="020B0600070205080204" pitchFamily="34" charset="-128"/>
              </a:rPr>
              <a:t>p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sz="30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 can be equivalently read as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and only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is a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necessary and sufficient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condition for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then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, and </a:t>
            </a:r>
            <a:r>
              <a:rPr lang="en-US" altLang="en-US" sz="26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conversely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iff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endParaRPr lang="en-US" altLang="en-US" sz="26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  <a:sym typeface="Symbol" pitchFamily="2" charset="2"/>
              </a:rPr>
              <a:t>Examples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&gt;0 if and only if </a:t>
            </a:r>
            <a:r>
              <a:rPr lang="en-US" altLang="en-US" sz="26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6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 is positive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The alarm goes off iff a burglar breaks 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You may have pudding iff you eat your meat</a:t>
            </a:r>
            <a:endParaRPr lang="en-US" altLang="en-US" sz="2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2198C013-7762-4940-A3C8-F67D0E727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Logic?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85A8055F-E873-614B-B3B4-20AB10362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 will study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Propositional Logic (PL)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First-Order Logic (FOL)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 is the study of the logic </a:t>
            </a:r>
            <a:r>
              <a:rPr lang="en-US" altLang="en-US" u="sng">
                <a:ea typeface="ＭＳ Ｐゴシック" panose="020B0600070205080204" pitchFamily="34" charset="-128"/>
              </a:rPr>
              <a:t>relationships</a:t>
            </a:r>
            <a:r>
              <a:rPr lang="en-US" altLang="en-US">
                <a:ea typeface="ＭＳ Ｐゴシック" panose="020B0600070205080204" pitchFamily="34" charset="-128"/>
              </a:rPr>
              <a:t> between </a:t>
            </a:r>
            <a:r>
              <a:rPr lang="en-US" altLang="en-US" u="sng">
                <a:ea typeface="ＭＳ Ｐゴシック" panose="020B0600070205080204" pitchFamily="34" charset="-128"/>
              </a:rPr>
              <a:t>objects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forms the basis of all mathematical reasoning and all automated reasoning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2EDBCF4D-FD84-804E-98EF-2D8B196F6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100">
                <a:ea typeface="ＭＳ Ｐゴシック" panose="020B0600070205080204" pitchFamily="34" charset="-128"/>
              </a:rPr>
              <a:t>Exercise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sz="2600">
                <a:ea typeface="ＭＳ Ｐゴシック" panose="020B0600070205080204" pitchFamily="34" charset="-128"/>
              </a:rPr>
              <a:t> Which of the following biconditionals is true?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94C04044-D093-024C-B819-8199BBDE6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= 0 if and only if </a:t>
            </a:r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>
                <a:ea typeface="ＭＳ Ｐゴシック" panose="020B0600070205080204" pitchFamily="34" charset="-128"/>
              </a:rPr>
              <a:t>=0 and </a:t>
            </a:r>
            <a:r>
              <a:rPr lang="en-US" altLang="en-US" i="1">
                <a:ea typeface="ＭＳ Ｐゴシック" panose="020B0600070205080204" pitchFamily="34" charset="-128"/>
              </a:rPr>
              <a:t>y</a:t>
            </a:r>
            <a:r>
              <a:rPr lang="en-US" altLang="en-US">
                <a:ea typeface="ＭＳ Ｐゴシック" panose="020B0600070205080204" pitchFamily="34" charset="-128"/>
              </a:rPr>
              <a:t>=0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2 + 2 = 4 if and only if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2</a:t>
            </a:r>
            <a:r>
              <a:rPr lang="en-US" altLang="en-US">
                <a:ea typeface="ＭＳ Ｐゴシック" panose="020B0600070205080204" pitchFamily="34" charset="-128"/>
              </a:rPr>
              <a:t>&lt;2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i="1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 0 if and only if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 0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38791B-2533-9F48-8A87-C7ED7C3F0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1336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Both implications hold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318AF3-167C-7E4D-80A7-B49EC246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330575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True.  Both implications hold.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6A0534-153E-7349-9CA7-6E3221C16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625975"/>
            <a:ext cx="6553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False.  The implication </a:t>
            </a:r>
            <a:r>
              <a:rPr lang="ja-JP" altLang="en-US" sz="2000"/>
              <a:t>“</a:t>
            </a:r>
            <a:r>
              <a:rPr lang="en-US" altLang="ja-JP" sz="2000"/>
              <a:t>if x</a:t>
            </a:r>
            <a:r>
              <a:rPr lang="en-US" altLang="ja-JP" sz="2000">
                <a:sym typeface="Symbol" pitchFamily="2" charset="2"/>
              </a:rPr>
              <a:t>  0 then x</a:t>
            </a:r>
            <a:r>
              <a:rPr lang="en-US" altLang="ja-JP" sz="2000" baseline="30000">
                <a:sym typeface="Symbol" pitchFamily="2" charset="2"/>
              </a:rPr>
              <a:t>2</a:t>
            </a:r>
            <a:r>
              <a:rPr lang="en-US" altLang="ja-JP" sz="2000">
                <a:sym typeface="Symbol" pitchFamily="2" charset="2"/>
              </a:rPr>
              <a:t>  0</a:t>
            </a:r>
            <a:r>
              <a:rPr lang="ja-JP" altLang="en-US" sz="2000">
                <a:sym typeface="Symbol" pitchFamily="2" charset="2"/>
              </a:rPr>
              <a:t>”</a:t>
            </a:r>
            <a:r>
              <a:rPr lang="en-US" altLang="ja-JP" sz="2000">
                <a:sym typeface="Symbol" pitchFamily="2" charset="2"/>
              </a:rPr>
              <a:t> holds.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However, the implication </a:t>
            </a:r>
            <a:r>
              <a:rPr lang="ja-JP" altLang="en-US" sz="2000"/>
              <a:t>“</a:t>
            </a:r>
            <a:r>
              <a:rPr lang="en-US" altLang="ja-JP" sz="2000"/>
              <a:t>if x</a:t>
            </a:r>
            <a:r>
              <a:rPr lang="en-US" altLang="ja-JP" sz="2000" baseline="30000"/>
              <a:t>2</a:t>
            </a:r>
            <a:r>
              <a:rPr lang="en-US" altLang="ja-JP" sz="2000">
                <a:sym typeface="Symbol" pitchFamily="2" charset="2"/>
              </a:rPr>
              <a:t>  0 then x  0</a:t>
            </a:r>
            <a:r>
              <a:rPr lang="ja-JP" altLang="en-US" sz="2000">
                <a:sym typeface="Symbol" pitchFamily="2" charset="2"/>
              </a:rPr>
              <a:t>”</a:t>
            </a:r>
            <a:r>
              <a:rPr lang="en-US" altLang="ja-JP" sz="2000">
                <a:sym typeface="Symbol" pitchFamily="2" charset="2"/>
              </a:rPr>
              <a:t> is false.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Consider x=-1.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2" charset="2"/>
              </a:rPr>
              <a:t>The hypothesis (-1)</a:t>
            </a:r>
            <a:r>
              <a:rPr lang="en-US" altLang="en-US" sz="2000" baseline="30000">
                <a:sym typeface="Symbol" pitchFamily="2" charset="2"/>
              </a:rPr>
              <a:t>2</a:t>
            </a:r>
            <a:r>
              <a:rPr lang="en-US" altLang="en-US" sz="2000">
                <a:sym typeface="Symbol" pitchFamily="2" charset="2"/>
              </a:rPr>
              <a:t>=1  0 but the conclusion fails.</a:t>
            </a:r>
            <a:endParaRPr lang="en-US" alt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589874C0-863D-9341-8606-F4BED64F1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Converse, Inverse, Contrapositive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F3614B00-C807-E74F-8D9E-09323B6CC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Consider the proposition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converse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</a:t>
            </a:r>
            <a:r>
              <a:rPr lang="en-US" altLang="en-US" i="1">
                <a:ea typeface="ＭＳ Ｐゴシック" panose="020B0600070205080204" pitchFamily="34" charset="-128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inverse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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Its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contrapositive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the proposition </a:t>
            </a:r>
            <a:r>
              <a:rPr lang="en-US" altLang="en-US" i="1">
                <a:ea typeface="ＭＳ Ｐゴシック" panose="020B0600070205080204" pitchFamily="34" charset="-128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p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784ADE28-FE8D-A946-AD63-99020BD76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Truth Tables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63485BF0-7BA5-B147-9799-8E8EAD910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Truth tables are used to show/define the relationships between the truth values of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individual propositions and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compound propositions based on them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272655C-E460-EE4C-950F-D4CFA8AB0162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3962400"/>
          <a:ext cx="5257800" cy="1927227"/>
        </p:xfrm>
        <a:graphic>
          <a:graphicData uri="http://schemas.openxmlformats.org/drawingml/2006/table">
            <a:tbl>
              <a:tblPr/>
              <a:tblGrid>
                <a:gridCol w="750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08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088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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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q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9510B277-E87F-4B48-878D-2963BEADA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Constructing Truth Tables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6BA84889-80EC-8E4A-AAA2-4E731678C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Construct the truth table for the following compound proposition</a:t>
            </a:r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((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) 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q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F96D964-5AA9-6943-93C0-50A82BF238C8}"/>
              </a:ext>
            </a:extLst>
          </p:cNvPr>
          <p:cNvGraphicFramePr>
            <a:graphicFrameLocks noGrp="1"/>
          </p:cNvGraphicFramePr>
          <p:nvPr/>
        </p:nvGraphicFramePr>
        <p:xfrm>
          <a:off x="2438400" y="3657600"/>
          <a:ext cx="3962400" cy="1927227"/>
        </p:xfrm>
        <a:graphic>
          <a:graphicData uri="http://schemas.openxmlformats.org/drawingml/2006/table">
            <a:tbl>
              <a:tblPr/>
              <a:tblGrid>
                <a:gridCol w="417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37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((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) 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)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35" marB="457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2DFF4A58-B084-8E44-9734-E686FFE5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8AF05B87-7A2E-924D-AC39-B61F3A010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b="1">
                <a:solidFill>
                  <a:srgbClr val="FF0000"/>
                </a:solidFill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14D8EC97-FD36-B941-A05B-5AD7F8AEE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Usefulness of Logic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5086475E-21CE-CA47-8088-95FD06C90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Logic is more precise than natural language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You may have cake or ice cream.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Can I have both?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If you buy your air ticket in advance, it is cheaper.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Are there not cheap last-minute tickets?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For this reason, logic is used for hardware and software </a:t>
            </a:r>
            <a:r>
              <a:rPr lang="en-US" altLang="en-US" sz="3000" u="sng">
                <a:ea typeface="ＭＳ Ｐゴシック" panose="020B0600070205080204" pitchFamily="34" charset="-128"/>
              </a:rPr>
              <a:t>specification or verification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Given a set of logic statements,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One can decide whether or not they are </a:t>
            </a:r>
            <a:r>
              <a:rPr lang="en-US" altLang="en-US" sz="2600" u="sng">
                <a:ea typeface="ＭＳ Ｐゴシック" panose="020B0600070205080204" pitchFamily="34" charset="-128"/>
              </a:rPr>
              <a:t>satisfiable</a:t>
            </a:r>
            <a:r>
              <a:rPr lang="en-US" altLang="en-US" sz="2600">
                <a:ea typeface="ＭＳ Ｐゴシック" panose="020B0600070205080204" pitchFamily="34" charset="-128"/>
              </a:rPr>
              <a:t> (i.e., consistent), although this is a costly process…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86B143BE-1B1E-6B48-BAA7-3EDB824B8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Bitwise Operations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7AE2C2FC-E65C-664D-A8B2-29CB46957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Computers represent information as bits (binary digits)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A bit string is a sequence of bits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The length of the string is the number of bits in the string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connectives can be applied to bit strings of equal length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Example		0110 1010 1101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			0101 0010 1111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			_____________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Bitwise OR		0111 1010 1111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     Bitwise AND	...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500">
                <a:ea typeface="ＭＳ Ｐゴシック" panose="020B0600070205080204" pitchFamily="34" charset="-128"/>
              </a:rPr>
              <a:t>	Bitwise XOR	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F7343AB7-3974-B747-85FA-244126F5F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TCS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9A44061B-2AF1-EB46-ACC2-3B2E0AC0B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 b="1">
                <a:ea typeface="ＭＳ Ｐゴシック" panose="020B0600070205080204" pitchFamily="34" charset="-128"/>
              </a:rPr>
              <a:t>What is SAT?</a:t>
            </a:r>
            <a:r>
              <a:rPr lang="en-US" altLang="en-US" sz="3000">
                <a:ea typeface="ＭＳ Ｐゴシック" panose="020B0600070205080204" pitchFamily="34" charset="-128"/>
              </a:rPr>
              <a:t>  SAT is the problem of determining whether or not a </a:t>
            </a:r>
            <a:r>
              <a:rPr lang="en-US" altLang="en-US" sz="3000" u="sng">
                <a:ea typeface="ＭＳ Ｐゴシック" panose="020B0600070205080204" pitchFamily="34" charset="-128"/>
              </a:rPr>
              <a:t>sentence</a:t>
            </a:r>
            <a:r>
              <a:rPr lang="en-US" altLang="en-US" sz="3000">
                <a:ea typeface="ＭＳ Ｐゴシック" panose="020B0600070205080204" pitchFamily="34" charset="-128"/>
              </a:rPr>
              <a:t> in propositional logic (PL) is </a:t>
            </a:r>
            <a:r>
              <a:rPr lang="en-US" altLang="en-US" sz="3000" u="sng">
                <a:ea typeface="ＭＳ Ｐゴシック" panose="020B0600070205080204" pitchFamily="34" charset="-128"/>
              </a:rPr>
              <a:t>satisfiable</a:t>
            </a:r>
            <a:r>
              <a:rPr lang="en-US" altLang="en-US" sz="3000">
                <a:ea typeface="ＭＳ Ｐゴシック" panose="020B0600070205080204" pitchFamily="34" charset="-128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b="1">
                <a:ea typeface="ＭＳ Ｐゴシック" panose="020B0600070205080204" pitchFamily="34" charset="-128"/>
              </a:rPr>
              <a:t>Given</a:t>
            </a:r>
            <a:r>
              <a:rPr lang="en-US" altLang="en-US" sz="2600">
                <a:ea typeface="ＭＳ Ｐゴシック" panose="020B0600070205080204" pitchFamily="34" charset="-128"/>
              </a:rPr>
              <a:t>: a PL sentence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 b="1">
                <a:ea typeface="ＭＳ Ｐゴシック" panose="020B0600070205080204" pitchFamily="34" charset="-128"/>
              </a:rPr>
              <a:t>Question</a:t>
            </a:r>
            <a:r>
              <a:rPr lang="en-US" altLang="en-US" sz="2600">
                <a:ea typeface="ＭＳ Ｐゴシック" panose="020B0600070205080204" pitchFamily="34" charset="-128"/>
              </a:rPr>
              <a:t>: Determine whether or not it is satisfiable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Characterizing SAT as an </a:t>
            </a:r>
            <a:r>
              <a:rPr lang="en-US" altLang="en-US" sz="3000" u="sng">
                <a:ea typeface="ＭＳ Ｐゴシック" panose="020B0600070205080204" pitchFamily="34" charset="-128"/>
              </a:rPr>
              <a:t>NP-complete</a:t>
            </a:r>
            <a:r>
              <a:rPr lang="en-US" altLang="en-US" sz="3000">
                <a:ea typeface="ＭＳ Ｐゴシック" panose="020B0600070205080204" pitchFamily="34" charset="-128"/>
              </a:rPr>
              <a:t> problem (complexity class) is at the foundation of Theoretical Computer Science.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What is a PL sentence? What does satisfiable mean?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18C46AC1-E71D-6B43-BF87-BFDDEE5E5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TCS: A Sentence in PL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A2F3BC7B-BF4F-124B-81C8-96D118A49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Boolean variable</a:t>
            </a:r>
            <a:r>
              <a:rPr lang="en-US" altLang="en-US" sz="2700">
                <a:ea typeface="ＭＳ Ｐゴシック" panose="020B0600070205080204" pitchFamily="34" charset="-128"/>
              </a:rPr>
              <a:t> is a variable that can have a value 1 or 0.   Thus,  Boolean variable is a proposition.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term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Boolean variable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literal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term or its negation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clause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is a disjunction of literals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sentence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in PL is a conjunction of clauses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Example: (</a:t>
            </a:r>
            <a:r>
              <a:rPr lang="en-US" altLang="en-US" sz="2700" i="1">
                <a:ea typeface="ＭＳ Ｐゴシック" panose="020B0600070205080204" pitchFamily="34" charset="-128"/>
              </a:rPr>
              <a:t>a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b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700" i="1">
                <a:ea typeface="ＭＳ Ｐゴシック" panose="020B0600070205080204" pitchFamily="34" charset="-128"/>
              </a:rPr>
              <a:t>c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700" i="1">
                <a:ea typeface="ＭＳ Ｐゴシック" panose="020B0600070205080204" pitchFamily="34" charset="-128"/>
              </a:rPr>
              <a:t>d</a:t>
            </a:r>
            <a:r>
              <a:rPr lang="en-US" altLang="en-US" sz="2700">
                <a:ea typeface="ＭＳ Ｐゴシック" panose="020B0600070205080204" pitchFamily="34" charset="-128"/>
              </a:rPr>
              <a:t>)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700">
                <a:ea typeface="ＭＳ Ｐゴシック" panose="020B0600070205080204" pitchFamily="34" charset="-128"/>
              </a:rPr>
              <a:t>(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700" i="1">
                <a:ea typeface="ＭＳ Ｐゴシック" panose="020B0600070205080204" pitchFamily="34" charset="-128"/>
              </a:rPr>
              <a:t>b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700" i="1">
                <a:ea typeface="ＭＳ Ｐゴシック" panose="020B0600070205080204" pitchFamily="34" charset="-128"/>
              </a:rPr>
              <a:t>c</a:t>
            </a:r>
            <a:r>
              <a:rPr lang="en-US" altLang="en-US" sz="2700">
                <a:ea typeface="ＭＳ Ｐゴシック" panose="020B0600070205080204" pitchFamily="34" charset="-128"/>
              </a:rPr>
              <a:t>)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700">
                <a:ea typeface="ＭＳ Ｐゴシック" panose="020B0600070205080204" pitchFamily="34" charset="-128"/>
              </a:rPr>
              <a:t>(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700" i="1">
                <a:ea typeface="ＭＳ Ｐゴシック" panose="020B0600070205080204" pitchFamily="34" charset="-128"/>
              </a:rPr>
              <a:t>a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c </a:t>
            </a: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</a:t>
            </a:r>
            <a:r>
              <a:rPr lang="en-US" altLang="en-US" sz="2700">
                <a:ea typeface="ＭＳ Ｐゴシック" panose="020B0600070205080204" pitchFamily="34" charset="-128"/>
              </a:rPr>
              <a:t> </a:t>
            </a:r>
            <a:r>
              <a:rPr lang="en-US" altLang="en-US" sz="2700" i="1">
                <a:ea typeface="ＭＳ Ｐゴシック" panose="020B0600070205080204" pitchFamily="34" charset="-128"/>
              </a:rPr>
              <a:t>d</a:t>
            </a:r>
            <a:r>
              <a:rPr lang="en-US" altLang="en-US" sz="2700">
                <a:ea typeface="ＭＳ Ｐゴシック" panose="020B0600070205080204" pitchFamily="34" charset="-128"/>
              </a:rPr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A sentence in PL is </a:t>
            </a:r>
            <a:r>
              <a:rPr lang="en-US" altLang="en-US" sz="2700" u="sng">
                <a:solidFill>
                  <a:srgbClr val="FF0000"/>
                </a:solidFill>
                <a:ea typeface="ＭＳ Ｐゴシック" panose="020B0600070205080204" pitchFamily="34" charset="-128"/>
              </a:rPr>
              <a:t>satisfiable</a:t>
            </a:r>
            <a:r>
              <a:rPr lang="en-US" altLang="en-US" sz="270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700">
                <a:ea typeface="ＭＳ Ｐゴシック" panose="020B0600070205080204" pitchFamily="34" charset="-128"/>
              </a:rPr>
              <a:t>iff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we can assign a truth value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to each Boolean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300">
                <a:ea typeface="ＭＳ Ｐゴシック" panose="020B0600070205080204" pitchFamily="34" charset="-128"/>
              </a:rPr>
              <a:t>such that the sentence evaluates to true (i.e., holds)</a:t>
            </a:r>
          </a:p>
          <a:p>
            <a:pPr eaLnBrk="1" hangingPunct="1">
              <a:lnSpc>
                <a:spcPct val="90000"/>
              </a:lnSpc>
            </a:pPr>
            <a:endParaRPr lang="en-US" altLang="en-US" sz="27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705BA331-38BF-4349-8975-0F7A9210B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SAT in TCS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CB06A504-0754-124C-A60D-611587E33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Problem</a:t>
            </a:r>
          </a:p>
          <a:p>
            <a:pPr lvl="1"/>
            <a:r>
              <a:rPr lang="en-US" altLang="en-US" b="1">
                <a:ea typeface="ＭＳ Ｐゴシック" panose="020B0600070205080204" pitchFamily="34" charset="-128"/>
              </a:rPr>
              <a:t>Given</a:t>
            </a:r>
            <a:r>
              <a:rPr lang="en-US" altLang="en-US">
                <a:ea typeface="ＭＳ Ｐゴシック" panose="020B0600070205080204" pitchFamily="34" charset="-128"/>
              </a:rPr>
              <a:t>:  A sentence in PL (a complex proposition), which is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Boolean variables connected with logical connectives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Usually, as a conjunction of clauses (CNF = Conjunctive Normal Form)</a:t>
            </a:r>
          </a:p>
          <a:p>
            <a:pPr lvl="1"/>
            <a:r>
              <a:rPr lang="en-US" altLang="en-US" b="1">
                <a:ea typeface="ＭＳ Ｐゴシック" panose="020B0600070205080204" pitchFamily="34" charset="-128"/>
              </a:rPr>
              <a:t>Question</a:t>
            </a:r>
            <a:r>
              <a:rPr lang="en-US" altLang="en-US">
                <a:ea typeface="ＭＳ Ｐゴシック" panose="020B0600070205080204" pitchFamily="34" charset="-128"/>
              </a:rPr>
              <a:t>:  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Find an assignment of truth values [0|1] to the variables</a:t>
            </a:r>
          </a:p>
          <a:p>
            <a:pPr lvl="2"/>
            <a:r>
              <a:rPr lang="en-US" altLang="en-US">
                <a:ea typeface="ＭＳ Ｐゴシック" panose="020B0600070205080204" pitchFamily="34" charset="-128"/>
              </a:rPr>
              <a:t>That makes the sentence true, i.e. the sentence holds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B7B1EC9E-CB95-1F47-8676-7C2A5D525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PL?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3723504B-B479-AB4F-A3DA-32C2955AD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Topic</a:t>
            </a:r>
          </a:p>
          <a:p>
            <a:pPr marL="457200" lvl="1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Propositional Logic (PL) = Propositional Calculus = Sentential Logic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 PL, the objects are called </a:t>
            </a:r>
            <a:r>
              <a:rPr lang="en-US" altLang="en-US" u="sng">
                <a:ea typeface="ＭＳ Ｐゴシック" panose="020B0600070205080204" pitchFamily="34" charset="-128"/>
              </a:rPr>
              <a:t>propositions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</a:t>
            </a:r>
            <a:r>
              <a:rPr lang="en-US" altLang="en-US" sz="2800">
                <a:ea typeface="ＭＳ Ｐゴシック" panose="020B0600070205080204" pitchFamily="34" charset="-128"/>
              </a:rPr>
              <a:t>A proposition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statement</a:t>
            </a:r>
            <a:r>
              <a:rPr lang="en-US" altLang="en-US" sz="2800">
                <a:ea typeface="ＭＳ Ｐゴシック" panose="020B0600070205080204" pitchFamily="34" charset="-128"/>
              </a:rPr>
              <a:t> that is either </a:t>
            </a:r>
            <a:r>
              <a:rPr lang="en-US" altLang="en-US" sz="2800" u="sng">
                <a:ea typeface="ＭＳ Ｐゴシック" panose="020B0600070205080204" pitchFamily="34" charset="-128"/>
              </a:rPr>
              <a:t>true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u="sng">
                <a:ea typeface="ＭＳ Ｐゴシック" panose="020B0600070205080204" pitchFamily="34" charset="-128"/>
              </a:rPr>
              <a:t>false</a:t>
            </a:r>
            <a:r>
              <a:rPr lang="en-US" altLang="en-US" sz="2800">
                <a:ea typeface="ＭＳ Ｐゴシック" panose="020B0600070205080204" pitchFamily="34" charset="-128"/>
              </a:rPr>
              <a:t>, but not both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We usually denote a proposition by a letter: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			p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, </a:t>
            </a:r>
            <a:r>
              <a:rPr lang="en-US" altLang="en-US" i="1">
                <a:ea typeface="ＭＳ Ｐゴシック" panose="020B0600070205080204" pitchFamily="34" charset="-128"/>
              </a:rPr>
              <a:t>s</a:t>
            </a:r>
            <a:r>
              <a:rPr lang="en-US" altLang="en-US">
                <a:ea typeface="ＭＳ Ｐゴシック" panose="020B0600070205080204" pitchFamily="34" charset="-128"/>
              </a:rPr>
              <a:t>, …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923BB014-9112-DF4E-8327-4CE193B0C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Programming: Example 1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C252423B-6421-DB4F-BDA9-A7D600B80B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Say you need to define a conditional statement as follows: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Increment x if the following condition holds</a:t>
            </a:r>
          </a:p>
          <a:p>
            <a:pPr lvl="1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(x &gt; 0 and x &lt; 10) or x=10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You may try: </a:t>
            </a:r>
            <a:r>
              <a:rPr lang="en-US" altLang="en-US" sz="2800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If (0&lt;x&lt;10 OR x=10) x++;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Can’</a:t>
            </a:r>
            <a:r>
              <a:rPr lang="en-US" altLang="ja-JP">
                <a:ea typeface="ＭＳ Ｐゴシック" panose="020B0600070205080204" pitchFamily="34" charset="-128"/>
              </a:rPr>
              <a:t>t be written in C++ or Java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How can you modify this statement by using logical equivalence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Answer: </a:t>
            </a:r>
            <a:r>
              <a:rPr lang="en-US" altLang="en-US" dirty="0">
                <a:latin typeface="Courier New" panose="02070309020205020404" pitchFamily="49" charset="0"/>
                <a:ea typeface="ＭＳ Ｐゴシック" panose="020B0600070205080204" pitchFamily="34" charset="-128"/>
              </a:rPr>
              <a:t>If (x&gt;0 AND x&lt;=10) x++;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latin typeface="Courier New" panose="02070309020205020404" pitchFamily="49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A9EC9390-6721-9C46-8B98-D4FD241B2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 in Programming: Example 2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50B93A98-8C9C-AC42-9118-5EB644DDE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Say we have the following loop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	((i&lt;size AND A[i]&gt;10)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(NOT (A[i]!=0 AND NOT (A[i]&gt;=10)))))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Is this a good code? Keep in mind: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Readability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Extraneous code is inefficient and poor style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Complicated code is more prone to errors and difficult to debug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Solution?  Comes later… 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3F4BB1C0-DEBF-A341-946B-34253BBAC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D7347BB3-442F-754B-92D2-BA3CEF34B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solidFill>
                  <a:srgbClr val="A6A6A6"/>
                </a:solidFill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solidFill>
                  <a:srgbClr val="A6A6A6"/>
                </a:solidFill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 b="1">
                <a:solidFill>
                  <a:srgbClr val="FF0000"/>
                </a:solidFill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 b="1">
                <a:solidFill>
                  <a:srgbClr val="FF0000"/>
                </a:solidFill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B91775F0-B320-B24F-9C0C-FABB5F650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Propositional Equivalences: Introduction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661EC-1995-F243-8521-3E4C3F23E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In order to manipulate a set of statements (here, logical propositions) for the sake of mathematical argumentation, an important step is to replace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 one statement with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another equivalent statement 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>
                <a:ea typeface="+mn-ea"/>
              </a:rPr>
              <a:t>(i.e., with the same truth value)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  <a:cs typeface="+mn-cs"/>
              </a:rPr>
              <a:t>Below, we discuss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Terminology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Establishing logical equivalences using truth tables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>
                <a:ea typeface="+mn-ea"/>
              </a:rPr>
              <a:t>Establishing logical equivalences using known laws (of logical equivalences)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14A7E928-6E06-3D41-B0CF-B48643FA2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Terminology: </a:t>
            </a:r>
            <a:br>
              <a:rPr lang="en-US" altLang="en-US" sz="3600">
                <a:ea typeface="ＭＳ Ｐゴシック" panose="020B0600070205080204" pitchFamily="34" charset="-128"/>
              </a:rPr>
            </a:br>
            <a:r>
              <a:rPr lang="en-US" altLang="en-US" sz="3600">
                <a:ea typeface="ＭＳ Ｐゴシック" panose="020B0600070205080204" pitchFamily="34" charset="-128"/>
              </a:rPr>
              <a:t>Tautology, Contradictions, Contingencies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0347D4AD-0C37-7549-BD4A-150B861B0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Definitions	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compound proposition that is always true, no matter what the truth values of the propositions that occur in it is called a </a:t>
            </a:r>
            <a:r>
              <a:rPr lang="en-US" altLang="en-US" sz="2600" u="sng">
                <a:ea typeface="ＭＳ Ｐゴシック" panose="020B0600070205080204" pitchFamily="34" charset="-128"/>
              </a:rPr>
              <a:t>tautology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compound proposition that is always false is called a </a:t>
            </a:r>
            <a:r>
              <a:rPr lang="en-US" altLang="en-US" sz="2600" u="sng">
                <a:ea typeface="ＭＳ Ｐゴシック" panose="020B0600070205080204" pitchFamily="34" charset="-128"/>
              </a:rPr>
              <a:t>contradiction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proposition that is neither a tautology nor a contradiction is a </a:t>
            </a:r>
            <a:r>
              <a:rPr lang="en-US" altLang="en-US" sz="2600" u="sng">
                <a:ea typeface="ＭＳ Ｐゴシック" panose="020B0600070205080204" pitchFamily="34" charset="-128"/>
              </a:rPr>
              <a:t>contingency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Examples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simple tautology is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A simple contradiction is 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  <a:r>
              <a:rPr lang="en-US" altLang="en-US" sz="2600">
                <a:ea typeface="ＭＳ Ｐゴシック" panose="020B0600070205080204" pitchFamily="34" charset="-128"/>
              </a:rPr>
              <a:t> </a:t>
            </a:r>
            <a:r>
              <a:rPr lang="en-US" altLang="en-US" sz="260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sz="2600" i="1">
                <a:ea typeface="ＭＳ Ｐゴシック" panose="020B0600070205080204" pitchFamily="34" charset="-128"/>
              </a:rPr>
              <a:t>p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6295688B-177E-FC4E-BC67-0FDDB79B4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Definition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FDC970E7-E14E-EB4B-9D77-DF52D75525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Propositions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are </a:t>
            </a:r>
            <a:r>
              <a:rPr lang="en-US" altLang="en-US" u="sng">
                <a:ea typeface="ＭＳ Ｐゴシック" panose="020B0600070205080204" pitchFamily="34" charset="-128"/>
              </a:rPr>
              <a:t>logically equivalent</a:t>
            </a:r>
            <a:r>
              <a:rPr lang="en-US" altLang="en-US">
                <a:ea typeface="ＭＳ Ｐゴシック" panose="020B0600070205080204" pitchFamily="34" charset="-128"/>
              </a:rPr>
              <a:t> if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is a </a:t>
            </a:r>
            <a:r>
              <a:rPr lang="en-US" altLang="en-US" u="sng">
                <a:ea typeface="ＭＳ Ｐゴシック" panose="020B0600070205080204" pitchFamily="34" charset="-128"/>
              </a:rPr>
              <a:t>tautology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Informally, p and q are equivalent if whenever p is true, q is true, and vice versa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Notation: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is equivalent to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),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, and 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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endParaRPr lang="en-US" altLang="en-US">
              <a:solidFill>
                <a:srgbClr val="BFBFBF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Alert: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>
                <a:ea typeface="ＭＳ Ｐゴシック" panose="020B0600070205080204" pitchFamily="34" charset="-128"/>
              </a:rPr>
              <a:t>is not a logical connective     </a:t>
            </a:r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$\equiv$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90B9CAB0-1044-424E-BC83-04D0AC78E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Example 1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D5FCC3CF-E226-2D4F-AEFF-5443CF8A0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Are the propositions (</a:t>
            </a:r>
            <a:r>
              <a:rPr lang="en-US" altLang="en-US" i="1">
                <a:ea typeface="ＭＳ Ｐゴシック" panose="020B0600070205080204" pitchFamily="34" charset="-128"/>
              </a:rPr>
              <a:t>p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and 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logically equivalent?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 find out, we construct the truth tables for each: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149CD4-8A83-2842-8E78-57BB013B6557}"/>
              </a:ext>
            </a:extLst>
          </p:cNvPr>
          <p:cNvGraphicFramePr>
            <a:graphicFrameLocks noGrp="1"/>
          </p:cNvGraphicFramePr>
          <p:nvPr/>
        </p:nvGraphicFramePr>
        <p:xfrm>
          <a:off x="2590800" y="3352800"/>
          <a:ext cx="4038600" cy="1828800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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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2B3F3F0-AA11-DE4F-80DB-96C6C1A6E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5486400"/>
            <a:ext cx="7543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The two columns in the truth table are identical, thus we conclude that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(</a:t>
            </a:r>
            <a:r>
              <a:rPr lang="en-US" altLang="en-US" sz="2000" i="1"/>
              <a:t>p </a:t>
            </a:r>
            <a:r>
              <a:rPr lang="en-US" altLang="en-US" sz="2000">
                <a:sym typeface="Symbol" pitchFamily="2" charset="2"/>
              </a:rPr>
              <a:t> </a:t>
            </a:r>
            <a:r>
              <a:rPr lang="en-US" altLang="en-US" sz="2000" i="1"/>
              <a:t>q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 </a:t>
            </a:r>
            <a:r>
              <a:rPr lang="en-US" altLang="en-US" sz="2000"/>
              <a:t>(</a:t>
            </a:r>
            <a:r>
              <a:rPr lang="en-US" altLang="en-US" sz="2000">
                <a:sym typeface="Symbol" pitchFamily="2" charset="2"/>
              </a:rPr>
              <a:t></a:t>
            </a:r>
            <a:r>
              <a:rPr lang="en-US" altLang="en-US" sz="2000" i="1"/>
              <a:t>p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 </a:t>
            </a:r>
            <a:r>
              <a:rPr lang="en-US" altLang="en-US" sz="2000" i="1"/>
              <a:t>q</a:t>
            </a:r>
            <a:r>
              <a:rPr lang="en-US" altLang="en-US" sz="20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B26AD756-3BFF-E343-9847-C4E74CF44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Example 1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AA1A30FA-657B-2A4F-A765-22A7D9D8D9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Show that 	(Exercise 25 from Rosen)</a:t>
            </a:r>
          </a:p>
          <a:p>
            <a:pPr algn="ctr" eaLnBrk="1" hangingPunct="1">
              <a:buFont typeface="Arial" panose="020B0604020202020204" pitchFamily="34" charset="0"/>
              <a:buNone/>
              <a:tabLst>
                <a:tab pos="7942263" algn="r"/>
              </a:tabLst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>
                <a:ea typeface="ＭＳ Ｐゴシック" panose="020B0600070205080204" pitchFamily="34" charset="-128"/>
              </a:rPr>
              <a:t>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B67C8F-5555-9149-B4AB-0DC509BA01BC}"/>
              </a:ext>
            </a:extLst>
          </p:cNvPr>
          <p:cNvGraphicFramePr>
            <a:graphicFrameLocks noGrp="1"/>
          </p:cNvGraphicFramePr>
          <p:nvPr/>
        </p:nvGraphicFramePr>
        <p:xfrm>
          <a:off x="1447800" y="2819400"/>
          <a:ext cx="6629400" cy="3292479"/>
        </p:xfrm>
        <a:graphic>
          <a:graphicData uri="http://schemas.openxmlformats.org/drawingml/2006/table">
            <a:tbl>
              <a:tblPr/>
              <a:tblGrid>
                <a:gridCol w="357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1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r)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 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(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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q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) 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  <a:sym typeface="Symbol" charset="0"/>
                        </a:rPr>
                        <a:t> 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r</a:t>
                      </a: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 </a:t>
                      </a:r>
                      <a:endParaRPr kumimoji="0" lang="en-US" sz="1800" b="1" i="1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8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CD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03E1933-B08E-8D44-A63C-425E5EB0D669}"/>
              </a:ext>
            </a:extLst>
          </p:cNvPr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In order to manipulate a set of statements (here, logical propositions) for the sake of mathematical argumentation, an important step is to replace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 one statement with 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another equivalent statement 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</a:rPr>
              <a:t>(i.e., with the same truth value)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Below, we discuss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dirty="0">
                <a:solidFill>
                  <a:srgbClr val="BFBFBF"/>
                </a:solidFill>
                <a:latin typeface="+mn-lt"/>
                <a:ea typeface="+mn-ea"/>
              </a:rPr>
              <a:t>Terminology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b="1" dirty="0">
                <a:solidFill>
                  <a:srgbClr val="FF0000"/>
                </a:solidFill>
                <a:latin typeface="+mn-lt"/>
                <a:ea typeface="+mn-ea"/>
              </a:rPr>
              <a:t>Establishing logical equivalences using truth tables</a:t>
            </a:r>
          </a:p>
          <a:p>
            <a:pPr marL="742950" lvl="1" indent="-285750"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2800" b="1" dirty="0">
                <a:solidFill>
                  <a:srgbClr val="FF0000"/>
                </a:solidFill>
                <a:latin typeface="+mn-lt"/>
                <a:ea typeface="+mn-ea"/>
              </a:rPr>
              <a:t>Establishing logical equivalences using known laws (of logical equivalences)</a:t>
            </a:r>
          </a:p>
        </p:txBody>
      </p:sp>
      <p:sp>
        <p:nvSpPr>
          <p:cNvPr id="56322" name="Title 1">
            <a:extLst>
              <a:ext uri="{FF2B5EF4-FFF2-40B4-BE49-F238E27FC236}">
                <a16:creationId xmlns:a16="http://schemas.microsoft.com/office/drawing/2014/main" id="{07C19300-40B0-D945-8AB9-95DF8CF71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solidFill>
                  <a:srgbClr val="D9D9D9"/>
                </a:solidFill>
                <a:ea typeface="ＭＳ Ｐゴシック" panose="020B0600070205080204" pitchFamily="34" charset="-128"/>
              </a:rPr>
              <a:t>Propositional Equivalences: Introduction</a:t>
            </a:r>
            <a:endParaRPr lang="en-US" altLang="en-US" sz="40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6890658F-1C26-274D-860D-166946020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Equivalences: Cheat Sheet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02D63B3F-480F-144E-9247-54A798495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Table of logical equivalences can be found in Rosen (Table 6, page 27)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These and other can be found in a handout on the course web page: </a:t>
            </a:r>
            <a:r>
              <a:rPr lang="en-US" altLang="en-US" sz="2400">
                <a:ea typeface="ＭＳ Ｐゴシック" panose="020B0600070205080204" pitchFamily="34" charset="-128"/>
                <a:hlinkClick r:id="rId2"/>
              </a:rPr>
              <a:t>http://www.cse.unl.edu/~choueiry/LogicalEquivalences3.pdf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take a quick look at this Cheat Sheet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6A866F81-51EC-C245-BBF3-C75818506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D7B617AF-CCAD-A745-9EB1-DF378FFD74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Defining Propositional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Connectives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Precedence of Logical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Usefulness of Logic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Bitwise operations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Logic in Theoretical Computer Science (SAT)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Logic in Programming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500">
                <a:ea typeface="ＭＳ Ｐゴシック" panose="020B0600070205080204" pitchFamily="34" charset="-128"/>
              </a:rPr>
              <a:t>Logical Equivalences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Terminology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Truth tables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Equivalence rules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ED87945A-4A76-7247-BDC7-B35AD4AC3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1</a:t>
            </a:r>
          </a:p>
        </p:txBody>
      </p:sp>
      <p:sp>
        <p:nvSpPr>
          <p:cNvPr id="53251" name="Content Placeholder 2">
            <a:extLst>
              <a:ext uri="{FF2B5EF4-FFF2-40B4-BE49-F238E27FC236}">
                <a16:creationId xmlns:a16="http://schemas.microsoft.com/office/drawing/2014/main" id="{BC38DD74-4648-0D4E-9E5A-62B4D884D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Logical equivalences can be used to construct additional logical equivalences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Example: Show that 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is a tautology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ea typeface="ＭＳ Ｐゴシック" panose="020B0600070205080204" pitchFamily="34" charset="-128"/>
              </a:rPr>
              <a:t>0.    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     1.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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 	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0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000000"/>
                </a:solidFill>
                <a:ea typeface="ＭＳ Ｐゴシック" panose="020B0600070205080204" pitchFamily="34" charset="-128"/>
              </a:rPr>
              <a:t>     2.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De Morgan</a:t>
            </a:r>
            <a:r>
              <a:rPr lang="ja-JP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s Law (1</a:t>
            </a:r>
            <a:r>
              <a:rPr lang="en-US" altLang="ja-JP" sz="2400" baseline="30000">
                <a:solidFill>
                  <a:srgbClr val="A6A6A6"/>
                </a:solidFill>
                <a:ea typeface="ＭＳ Ｐゴシック" panose="020B0600070205080204" pitchFamily="34" charset="-128"/>
              </a:rPr>
              <a:t>st</a:t>
            </a:r>
            <a:r>
              <a:rPr lang="en-US" altLang="ja-JP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) on </a:t>
            </a:r>
            <a:r>
              <a:rPr lang="en-US" altLang="ja-JP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1</a:t>
            </a:r>
            <a:endParaRPr lang="en-US" altLang="ja-JP" sz="2400" i="1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 i="1">
                <a:solidFill>
                  <a:srgbClr val="FF0000"/>
                </a:solidFill>
                <a:ea typeface="ＭＳ Ｐゴシック" panose="020B0600070205080204" pitchFamily="34" charset="-128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</a:rPr>
              <a:t>3.</a:t>
            </a:r>
            <a:r>
              <a:rPr lang="en-US" altLang="en-US" sz="2400" i="1">
                <a:ea typeface="ＭＳ Ｐゴシック" panose="020B0600070205080204" pitchFamily="34" charset="-128"/>
              </a:rPr>
              <a:t>	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 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(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400" i="1">
                <a:ea typeface="ＭＳ Ｐゴシック" panose="020B0600070205080204" pitchFamily="34" charset="-128"/>
              </a:rPr>
              <a:t>q)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Associative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2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4.	 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 1</a:t>
            </a:r>
            <a:r>
              <a:rPr lang="en-US" altLang="en-US" sz="2400" i="1">
                <a:ea typeface="ＭＳ Ｐゴシック" panose="020B0600070205080204" pitchFamily="34" charset="-128"/>
              </a:rPr>
              <a:t>                                                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</a:rPr>
              <a:t>Negation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3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5.	  1                                                          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Domination Law on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4</a:t>
            </a:r>
            <a:endParaRPr lang="en-US" altLang="en-US" sz="24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D71A9C8B-AD99-D145-978F-E294185BD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My Advice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251EB5C3-02CC-7844-BDA7-231DBF9517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Remove double implication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Replace implication by disjunction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Push negation inwards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Distribute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506CAD7C-EF4E-B24C-A752-76E991BD4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2</a:t>
            </a: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728E730B-1CA2-5044-A9E4-DC259268C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Example (Exercise 17)*: Show that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p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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</a:t>
            </a:r>
            <a:r>
              <a:rPr lang="en-US" altLang="en-US" sz="2400">
                <a:ea typeface="ＭＳ Ｐゴシック" panose="020B0600070205080204" pitchFamily="34" charset="-128"/>
              </a:rPr>
              <a:t> (</a:t>
            </a:r>
            <a:r>
              <a:rPr lang="en-US" altLang="en-US" sz="2400" i="1">
                <a:ea typeface="ＭＳ Ｐゴシック" panose="020B0600070205080204" pitchFamily="34" charset="-128"/>
              </a:rPr>
              <a:t>p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400" i="1">
                <a:ea typeface="ＭＳ Ｐゴシック" panose="020B0600070205080204" pitchFamily="34" charset="-128"/>
              </a:rPr>
              <a:t>q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endParaRPr lang="en-US" altLang="en-US" sz="22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200">
                <a:ea typeface="ＭＳ Ｐゴシック" panose="020B0600070205080204" pitchFamily="34" charset="-128"/>
              </a:rPr>
              <a:t>Sometimes it helps to start with the second proposition (</a:t>
            </a:r>
            <a:r>
              <a:rPr lang="en-US" altLang="en-US" sz="2200" i="1">
                <a:ea typeface="ＭＳ Ｐゴシック" panose="020B0600070205080204" pitchFamily="34" charset="-128"/>
              </a:rPr>
              <a:t>p</a:t>
            </a:r>
            <a:r>
              <a:rPr lang="en-US" altLang="en-US" sz="2200">
                <a:ea typeface="ＭＳ Ｐゴシック" panose="020B0600070205080204" pitchFamily="34" charset="-128"/>
              </a:rPr>
              <a:t> </a:t>
            </a: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200" i="1">
                <a:ea typeface="ＭＳ Ｐゴシック" panose="020B0600070205080204" pitchFamily="34" charset="-128"/>
              </a:rPr>
              <a:t>q</a:t>
            </a:r>
            <a:r>
              <a:rPr lang="en-US" altLang="en-US" sz="2200">
                <a:ea typeface="ＭＳ Ｐゴシック" panose="020B0600070205080204" pitchFamily="34" charset="-128"/>
              </a:rPr>
              <a:t>)</a:t>
            </a:r>
            <a:endParaRPr lang="en-US" altLang="en-US" sz="2200" i="1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200">
                <a:ea typeface="ＭＳ Ｐゴシック" panose="020B0600070205080204" pitchFamily="34" charset="-128"/>
                <a:sym typeface="Symbol" pitchFamily="2" charset="2"/>
              </a:rPr>
              <a:t>	0.   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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endParaRPr lang="en-US" altLang="en-US" sz="2200"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1.	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000" i="1">
                <a:ea typeface="ＭＳ Ｐゴシック" panose="020B0600070205080204" pitchFamily="34" charset="-128"/>
              </a:rPr>
              <a:t> p</a:t>
            </a:r>
            <a:r>
              <a:rPr lang="en-US" altLang="en-US" sz="2000">
                <a:ea typeface="ＭＳ Ｐゴシック" panose="020B0600070205080204" pitchFamily="34" charset="-128"/>
              </a:rPr>
              <a:t>)    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Equivalence Law on 0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2.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	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 on 1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3.</a:t>
            </a:r>
            <a:r>
              <a:rPr lang="en-US" altLang="en-US" sz="2000" i="1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 ((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)))</a:t>
            </a:r>
            <a:r>
              <a:rPr lang="en-US" altLang="en-US" sz="2000">
                <a:ea typeface="ＭＳ Ｐゴシック" panose="020B0600070205080204" pitchFamily="34" charset="-128"/>
              </a:rPr>
              <a:t>	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Double negation on 2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      4.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 (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De Morgan</a:t>
            </a:r>
            <a:r>
              <a:rPr lang="ja-JP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s Law…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      </a:t>
            </a:r>
            <a:r>
              <a:rPr lang="en-US" altLang="en-US" sz="2000">
                <a:ea typeface="ＭＳ Ｐゴシック" panose="020B0600070205080204" pitchFamily="34" charset="-128"/>
              </a:rPr>
              <a:t>5.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(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                 De Morgan</a:t>
            </a:r>
            <a:r>
              <a:rPr lang="ja-JP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’</a:t>
            </a:r>
            <a:r>
              <a:rPr lang="en-US" altLang="ja-JP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s Law</a:t>
            </a:r>
            <a:endParaRPr lang="en-US" altLang="ja-JP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	6.       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Distribution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7.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 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Identity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8.	 (</a:t>
            </a:r>
            <a:r>
              <a:rPr lang="en-US" altLang="en-US" sz="2000">
                <a:ea typeface="ＭＳ Ｐゴシック" panose="020B0600070205080204" pitchFamily="34" charset="-128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</a:rPr>
              <a:t>q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000" i="1">
                <a:ea typeface="ＭＳ Ｐゴシック" panose="020B0600070205080204" pitchFamily="34" charset="-128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</a:rPr>
              <a:t> )</a:t>
            </a:r>
            <a:r>
              <a:rPr lang="en-US" altLang="en-US" sz="2000" i="1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  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p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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Implication Law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 9.	 (</a:t>
            </a:r>
            <a:r>
              <a:rPr lang="en-US" altLang="en-US" sz="2000" i="1">
                <a:ea typeface="ＭＳ Ｐゴシック" panose="020B0600070205080204" pitchFamily="34" charset="-128"/>
              </a:rPr>
              <a:t>p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 </a:t>
            </a:r>
            <a:r>
              <a:rPr lang="en-US" altLang="en-US" sz="2000" i="1">
                <a:ea typeface="ＭＳ Ｐゴシック" panose="020B0600070205080204" pitchFamily="34" charset="-128"/>
              </a:rPr>
              <a:t>q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000" i="1">
                <a:ea typeface="ＭＳ Ｐゴシック" panose="020B0600070205080204" pitchFamily="34" charset="-128"/>
              </a:rPr>
              <a:t> 	                                                              </a:t>
            </a:r>
            <a:r>
              <a:rPr lang="en-US" altLang="en-US" sz="2000">
                <a:solidFill>
                  <a:srgbClr val="A6A6A6"/>
                </a:solidFill>
                <a:ea typeface="ＭＳ Ｐゴシック" panose="020B0600070205080204" pitchFamily="34" charset="-128"/>
              </a:rPr>
              <a:t>Equivalence Law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*See Table 8 (p 25) but you are not allowed to use the table for the proof</a:t>
            </a:r>
            <a:endParaRPr lang="en-US" altLang="en-US" sz="25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A0B16DEF-EF7E-6049-8F67-12E7D1192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Using Logical Equivalences: Example 3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813F36A1-9B4D-E840-B82A-3ADC77832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Show that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 </a:t>
            </a:r>
            <a:r>
              <a:rPr lang="en-US" altLang="en-US">
                <a:ea typeface="ＭＳ Ｐゴシック" panose="020B0600070205080204" pitchFamily="34" charset="-128"/>
              </a:rPr>
              <a:t>q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0. 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1.	 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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Implication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2.	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</a:t>
            </a: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De Morgan</a:t>
            </a:r>
            <a:r>
              <a:rPr lang="ja-JP" altLang="en-US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s </a:t>
            </a: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                                                                                 &amp; Double negation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3.  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Commutative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4.	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(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 </a:t>
            </a:r>
            <a:r>
              <a:rPr lang="en-US" altLang="en-US" i="1">
                <a:ea typeface="ＭＳ Ｐゴシック" panose="020B0600070205080204" pitchFamily="34" charset="-128"/>
              </a:rPr>
              <a:t>p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Distributive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5.	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        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Identity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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                                               </a:t>
            </a:r>
            <a:r>
              <a:rPr lang="en-US" altLang="en-US" sz="2800">
                <a:solidFill>
                  <a:srgbClr val="7F7F7F"/>
                </a:solidFill>
                <a:ea typeface="ＭＳ Ｐゴシック" panose="020B0600070205080204" pitchFamily="34" charset="-128"/>
                <a:sym typeface="Symbol" pitchFamily="2" charset="2"/>
              </a:rPr>
              <a:t>Identity Law</a:t>
            </a:r>
            <a:endParaRPr lang="en-US" altLang="en-US">
              <a:solidFill>
                <a:srgbClr val="7F7F7F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15C773C4-35BE-6A46-A7A7-0A45A51D0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Proving Logical Equivalences: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1CB13-43E0-3148-9232-37FF97B1E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sz="2400" dirty="0"/>
              <a:t>Proving two PL sentences A,B  are equivalent using </a:t>
            </a:r>
            <a:r>
              <a:rPr lang="en-US" sz="2400" b="1" dirty="0">
                <a:solidFill>
                  <a:srgbClr val="008000"/>
                </a:solidFill>
              </a:rPr>
              <a:t>TT </a:t>
            </a:r>
            <a:r>
              <a:rPr lang="en-US" sz="2400" dirty="0"/>
              <a:t>+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EL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8000"/>
                </a:solidFill>
              </a:rPr>
              <a:t>Verify that the 2 columns of A, B in the truth table are the same (i.e., A,B have the same models)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rgbClr val="008000"/>
                </a:solidFill>
              </a:rPr>
              <a:t>Verify that the column of (A</a:t>
            </a:r>
            <a:r>
              <a:rPr lang="en-US" sz="2000" dirty="0">
                <a:solidFill>
                  <a:srgbClr val="008000"/>
                </a:solidFill>
                <a:sym typeface="Symbol" charset="2"/>
              </a:rPr>
              <a:t>B)  (BA) in the truth table has </a:t>
            </a:r>
            <a:r>
              <a:rPr lang="en-US" sz="2000" i="1" dirty="0">
                <a:solidFill>
                  <a:srgbClr val="008000"/>
                </a:solidFill>
                <a:sym typeface="Symbol" charset="2"/>
              </a:rPr>
              <a:t>all</a:t>
            </a:r>
            <a:r>
              <a:rPr lang="en-US" sz="2000" dirty="0">
                <a:solidFill>
                  <a:srgbClr val="008000"/>
                </a:solidFill>
                <a:sym typeface="Symbol" charset="2"/>
              </a:rPr>
              <a:t> 1 entries (it is a tautology)</a:t>
            </a: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Apply a sequence of Equivalence Laws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Put A, B in CNF, they should be the same</a:t>
            </a:r>
          </a:p>
          <a:p>
            <a:pPr lvl="2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Sequence of equivalence laws: </a:t>
            </a: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Biconditional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, implication, moving negation inwards, </a:t>
            </a:r>
            <a:r>
              <a:rPr lang="en-US" sz="1800" dirty="0" err="1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distributivity</a:t>
            </a:r>
            <a:endParaRPr lang="en-US" sz="1800" dirty="0">
              <a:solidFill>
                <a:schemeClr val="accent1">
                  <a:lumMod val="75000"/>
                </a:schemeClr>
              </a:solidFill>
              <a:sym typeface="Symbol" charset="2"/>
            </a:endParaRPr>
          </a:p>
          <a:p>
            <a:pPr marL="914400" lvl="1" indent="-457200"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Apply a sequence of Inference Laws </a:t>
            </a:r>
          </a:p>
          <a:p>
            <a:pPr marL="1314450" lvl="2" indent="-45720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Starting from one sentence, usually the most complex one,</a:t>
            </a:r>
          </a:p>
          <a:p>
            <a:pPr marL="1314450" lvl="2" indent="-45720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Until reaching the second sentence </a:t>
            </a:r>
          </a:p>
          <a:p>
            <a:pPr marL="1314450" lvl="2" indent="-457200">
              <a:buFont typeface="Arial" charset="0"/>
              <a:buChar char="•"/>
              <a:defRPr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sym typeface="Symbol" charset="2"/>
              </a:rPr>
              <a:t>And repeat the converse (vice versa)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C0FF2C74-8C6B-604F-8420-E07744E19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Logic in Programming: Example 2 (revisited)</a:t>
            </a:r>
          </a:p>
        </p:txBody>
      </p:sp>
      <p:sp>
        <p:nvSpPr>
          <p:cNvPr id="56323" name="Content Placeholder 2">
            <a:extLst>
              <a:ext uri="{FF2B5EF4-FFF2-40B4-BE49-F238E27FC236}">
                <a16:creationId xmlns:a16="http://schemas.microsoft.com/office/drawing/2014/main" id="{2BB0CBF4-B860-5147-95B5-37B430226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Recall the loop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	((i&lt;size AND A[i]&gt;10)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(i&lt;size AND (NOT (A[i]!=0 AND NOT (A[i]&gt;=10)))))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Now, using logical equivalences, simplify it!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>
                <a:ea typeface="ＭＳ Ｐゴシック" panose="020B0600070205080204" pitchFamily="34" charset="-128"/>
              </a:rPr>
              <a:t>Using De Morgan</a:t>
            </a:r>
            <a:r>
              <a:rPr lang="ja-JP" altLang="en-US" sz="2600">
                <a:ea typeface="ＭＳ Ｐゴシック" panose="020B0600070205080204" pitchFamily="34" charset="-128"/>
              </a:rPr>
              <a:t>’</a:t>
            </a:r>
            <a:r>
              <a:rPr lang="en-US" altLang="ja-JP" sz="2600">
                <a:ea typeface="ＭＳ Ｐゴシック" panose="020B0600070205080204" pitchFamily="34" charset="-128"/>
              </a:rPr>
              <a:t>s Law and Distributivity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 ((i&lt;size) AND 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        ((A[i]&gt;10 OR A[i]&lt;0) OR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	       (A[i]==0 OR A[i]&gt;=10)))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>
                <a:ea typeface="ＭＳ Ｐゴシック" panose="020B0600070205080204" pitchFamily="34" charset="-128"/>
              </a:rPr>
              <a:t>Noticing the ranges of the 4 conditions of </a:t>
            </a:r>
            <a:r>
              <a:rPr lang="en-US" altLang="en-US" sz="3000">
                <a:latin typeface="Courier New" panose="02070309020205020404" pitchFamily="49" charset="0"/>
                <a:ea typeface="ＭＳ Ｐゴシック" panose="020B0600070205080204" pitchFamily="34" charset="-128"/>
              </a:rPr>
              <a:t>A[i]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>
                <a:latin typeface="Courier New" panose="02070309020205020404" pitchFamily="49" charset="0"/>
                <a:ea typeface="ＭＳ Ｐゴシック" panose="020B0600070205080204" pitchFamily="34" charset="-128"/>
              </a:rPr>
              <a:t>While ((i&lt;size) AND (A[i]&gt;=10 OR A[i]&lt;=0))</a:t>
            </a:r>
            <a:endParaRPr lang="en-US" altLang="en-US" sz="2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2799A4AF-A3D7-914A-BDC9-A0773DE06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Programming Pitfall Note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66C98987-FDC5-BB43-9AE9-5FD64F81E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 C, C++ and Java, applying the commutative law is not such a good idea. 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For example, consider accessing an integer array A of size n: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if (i&lt;n &amp;&amp; A[i]==0) i++;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is not equivalent to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>
                <a:latin typeface="Courier New" panose="02070309020205020404" pitchFamily="49" charset="0"/>
                <a:ea typeface="ＭＳ Ｐゴシック" panose="020B0600070205080204" pitchFamily="34" charset="-128"/>
              </a:rPr>
              <a:t>if (A[i]==0 &amp;&amp; i&lt;n) i++;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FA875-61D6-B347-BC9C-B58FB952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Glossary (1)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EEBEAEB-43CC-D04A-BDBD-3CB300B04A66}"/>
              </a:ext>
            </a:extLst>
          </p:cNvPr>
          <p:cNvSpPr txBox="1">
            <a:spLocks/>
          </p:cNvSpPr>
          <p:nvPr/>
        </p:nvSpPr>
        <p:spPr bwMode="auto">
          <a:xfrm>
            <a:off x="457200" y="1606731"/>
            <a:ext cx="8001000" cy="464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/>
              <a:t>Algorithm</a:t>
            </a:r>
            <a:endParaRPr lang="en-US" b="1" dirty="0"/>
          </a:p>
          <a:p>
            <a:r>
              <a:rPr lang="en-US" sz="1800" dirty="0"/>
              <a:t>Completeness</a:t>
            </a:r>
          </a:p>
          <a:p>
            <a:r>
              <a:rPr lang="en-US" sz="1800" dirty="0"/>
              <a:t>Complexity: time and space</a:t>
            </a:r>
          </a:p>
          <a:p>
            <a:r>
              <a:rPr lang="en-US" sz="1800" dirty="0"/>
              <a:t>Efficiency: runs in poly time in size of input</a:t>
            </a:r>
          </a:p>
          <a:p>
            <a:r>
              <a:rPr lang="en-US" sz="1800" dirty="0"/>
              <a:t>Optimality</a:t>
            </a:r>
          </a:p>
          <a:p>
            <a:r>
              <a:rPr lang="en-US" sz="1800" dirty="0"/>
              <a:t>Soundness</a:t>
            </a:r>
          </a:p>
          <a:p>
            <a:r>
              <a:rPr lang="en-US" sz="1800" dirty="0"/>
              <a:t>Termination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en-US" sz="2000" b="1" dirty="0"/>
              <a:t>Problem definition or template: </a:t>
            </a:r>
          </a:p>
          <a:p>
            <a:r>
              <a:rPr lang="en-US" sz="1800" dirty="0"/>
              <a:t>Given... </a:t>
            </a:r>
          </a:p>
          <a:p>
            <a:r>
              <a:rPr lang="en-US" sz="1800" dirty="0"/>
              <a:t>Question...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768674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A3623F6-ADB7-0A4D-9318-4D4DDB564033}"/>
              </a:ext>
            </a:extLst>
          </p:cNvPr>
          <p:cNvSpPr txBox="1">
            <a:spLocks/>
          </p:cNvSpPr>
          <p:nvPr/>
        </p:nvSpPr>
        <p:spPr bwMode="auto">
          <a:xfrm>
            <a:off x="609600" y="1417638"/>
            <a:ext cx="3810000" cy="4648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-128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/>
              <a:t>Logic</a:t>
            </a:r>
          </a:p>
          <a:p>
            <a:r>
              <a:rPr lang="en-US" sz="1800" dirty="0"/>
              <a:t>Antecedent/premise/hypothesis</a:t>
            </a:r>
          </a:p>
          <a:p>
            <a:r>
              <a:rPr lang="en-US" sz="1800" dirty="0"/>
              <a:t>Boolean variable</a:t>
            </a:r>
          </a:p>
          <a:p>
            <a:r>
              <a:rPr lang="en-US" sz="1800" dirty="0"/>
              <a:t>Clause</a:t>
            </a:r>
          </a:p>
          <a:p>
            <a:r>
              <a:rPr lang="en-US" sz="1800" dirty="0"/>
              <a:t>Connective (logical)</a:t>
            </a:r>
          </a:p>
          <a:p>
            <a:r>
              <a:rPr lang="en-US" sz="1800" dirty="0"/>
              <a:t>Conclusion/consequence</a:t>
            </a:r>
          </a:p>
          <a:p>
            <a:r>
              <a:rPr lang="en-US" sz="1800" dirty="0"/>
              <a:t>Contradiction</a:t>
            </a:r>
          </a:p>
          <a:p>
            <a:r>
              <a:rPr lang="en-US" sz="1800" dirty="0"/>
              <a:t>Converse/Inverse/Contrapositive</a:t>
            </a:r>
          </a:p>
          <a:p>
            <a:r>
              <a:rPr lang="en-US" sz="1800" dirty="0"/>
              <a:t>CNF</a:t>
            </a:r>
          </a:p>
          <a:p>
            <a:r>
              <a:rPr lang="en-US" sz="1800" dirty="0"/>
              <a:t>Equivalence rules</a:t>
            </a:r>
          </a:p>
          <a:p>
            <a:r>
              <a:rPr lang="en-US" sz="1800" dirty="0"/>
              <a:t>Literal</a:t>
            </a:r>
          </a:p>
          <a:p>
            <a:r>
              <a:rPr lang="en-US" sz="1800" dirty="0"/>
              <a:t>Model</a:t>
            </a:r>
          </a:p>
          <a:p>
            <a:r>
              <a:rPr lang="en-US" sz="1800" dirty="0"/>
              <a:t>Proposition</a:t>
            </a:r>
          </a:p>
          <a:p>
            <a:r>
              <a:rPr lang="en-US" sz="1800" dirty="0"/>
              <a:t>Semantic</a:t>
            </a:r>
          </a:p>
          <a:p>
            <a:endParaRPr lang="en-US" sz="2000" dirty="0"/>
          </a:p>
          <a:p>
            <a:endParaRPr lang="en-US" sz="2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5FA875-61D6-B347-BC9C-B58FB952D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Glossary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7B048-822E-5B4D-BE82-A40A8E662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417638"/>
            <a:ext cx="3657600" cy="4648199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/>
              <a:t>Logic</a:t>
            </a:r>
          </a:p>
          <a:p>
            <a:r>
              <a:rPr lang="en-US" sz="1800" dirty="0"/>
              <a:t>Satisfiable</a:t>
            </a:r>
            <a:r>
              <a:rPr lang="en-US" sz="1800"/>
              <a:t>/Unsatisfiable</a:t>
            </a:r>
            <a:endParaRPr lang="en-US" sz="1800" dirty="0"/>
          </a:p>
          <a:p>
            <a:r>
              <a:rPr lang="en-US" sz="1800" dirty="0"/>
              <a:t>Sentence</a:t>
            </a:r>
          </a:p>
          <a:p>
            <a:r>
              <a:rPr lang="en-US" sz="1800" dirty="0"/>
              <a:t>Statement</a:t>
            </a:r>
            <a:endParaRPr lang="en-US" sz="2400" dirty="0"/>
          </a:p>
          <a:p>
            <a:r>
              <a:rPr lang="en-US" sz="1800" dirty="0"/>
              <a:t>Syntax</a:t>
            </a:r>
          </a:p>
          <a:p>
            <a:r>
              <a:rPr lang="en-US" sz="1800" dirty="0"/>
              <a:t>Tautology</a:t>
            </a:r>
          </a:p>
          <a:p>
            <a:r>
              <a:rPr lang="en-US" sz="1800" dirty="0"/>
              <a:t>Term</a:t>
            </a:r>
          </a:p>
          <a:p>
            <a:r>
              <a:rPr lang="en-US" sz="1800" dirty="0"/>
              <a:t>Truth table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32366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6987564A-74C3-F849-B35B-F94CE17A3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Introduction: Proposition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59B950C3-3A4D-C346-AF0D-2A65959DB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The value of a proposition is called its </a:t>
            </a:r>
            <a:r>
              <a:rPr lang="en-US" altLang="en-US" u="sng">
                <a:ea typeface="ＭＳ Ｐゴシック" panose="020B0600070205080204" pitchFamily="34" charset="-128"/>
              </a:rPr>
              <a:t>truth value</a:t>
            </a:r>
            <a:r>
              <a:rPr lang="en-US" altLang="en-US">
                <a:ea typeface="ＭＳ Ｐゴシック" panose="020B0600070205080204" pitchFamily="34" charset="-128"/>
              </a:rPr>
              <a:t>; denoted by </a:t>
            </a:r>
          </a:p>
          <a:p>
            <a:pPr lvl="1" eaLnBrk="1" hangingPunct="1"/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>
                <a:ea typeface="ＭＳ Ｐゴシック" panose="020B0600070205080204" pitchFamily="34" charset="-128"/>
              </a:rPr>
              <a:t> or 1 if it is true or</a:t>
            </a:r>
          </a:p>
          <a:p>
            <a:pPr lvl="1" eaLnBrk="1" hangingPunct="1"/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or 0 if it is false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Opinions, interrogatives, and imperatives are not propositions</a:t>
            </a:r>
          </a:p>
          <a:p>
            <a:pPr eaLnBrk="1" hangingPunct="1"/>
            <a:r>
              <a:rPr lang="en-US" altLang="en-US" b="1">
                <a:ea typeface="ＭＳ Ｐゴシック" panose="020B0600070205080204" pitchFamily="34" charset="-128"/>
              </a:rPr>
              <a:t>Truth table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5A8962-7B24-474F-BD02-0A5F007B7A03}"/>
              </a:ext>
            </a:extLst>
          </p:cNvPr>
          <p:cNvGraphicFramePr>
            <a:graphicFrameLocks noGrp="1"/>
          </p:cNvGraphicFramePr>
          <p:nvPr/>
        </p:nvGraphicFramePr>
        <p:xfrm>
          <a:off x="4343400" y="5075238"/>
          <a:ext cx="381000" cy="1096974"/>
        </p:xfrm>
        <a:graphic>
          <a:graphicData uri="http://schemas.openxmlformats.org/drawingml/2006/table">
            <a:tbl>
              <a:tblPr/>
              <a:tblGrid>
                <a:gridCol w="381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p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Arial" charset="0"/>
                        </a:rPr>
                        <a:t>1</a:t>
                      </a:r>
                    </a:p>
                  </a:txBody>
                  <a:tcPr marT="45669" marB="4566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81D824B3-779A-A14C-A624-6159CAD02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Propositions: Examples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18BB0393-9ED5-7746-ACEE-5ACE2D2E8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following are propositions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Today is Monday	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M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The grass is wet	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It is raining	                            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R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following are not propositions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C++ is the best language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Opinion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When is the pretest?	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Interrogative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Do your homework	                                  </a:t>
            </a:r>
            <a:r>
              <a:rPr lang="en-US" altLang="en-US" i="1">
                <a:ea typeface="ＭＳ Ｐゴシック" panose="020B0600070205080204" pitchFamily="34" charset="-128"/>
              </a:rPr>
              <a:t>Imperative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F2F34384-228B-7C44-9EF0-9AFA26171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Are these propositions?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44964394-99D1-8445-9057-605889687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2+2=5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Every integer is divisible by 12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cap="small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Alert</a:t>
            </a:r>
            <a:r>
              <a:rPr lang="en-US" dirty="0">
                <a:ea typeface="ＭＳ Ｐゴシック" charset="0"/>
                <a:cs typeface="ＭＳ Ｐゴシック" charset="0"/>
              </a:rPr>
              <a:t>: This statement is </a:t>
            </a: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not</a:t>
            </a:r>
            <a:r>
              <a:rPr lang="en-US" dirty="0">
                <a:ea typeface="ＭＳ Ｐゴシック" charset="0"/>
                <a:cs typeface="ＭＳ Ｐゴシック" charset="0"/>
              </a:rPr>
              <a:t> a proposition: we cannot determine whether it is true or false.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Microsoft is an excellent company</a:t>
            </a:r>
          </a:p>
          <a:p>
            <a:pPr eaLnBrk="1" hangingPunct="1">
              <a:buFont typeface="Arial" charset="0"/>
              <a:buNone/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7D69825E-2804-E244-98D1-034D77773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Logical connectives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A2A12265-4D75-F84F-A0E8-7133D8911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700">
                <a:ea typeface="ＭＳ Ｐゴシック" panose="020B0600070205080204" pitchFamily="34" charset="-128"/>
              </a:rPr>
              <a:t>Connectives are used to create a compound proposition from two or more propositions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Negation (e.g.,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a or !a or ā)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$\neg$, $\bar$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And or logical conjunction (denoted ) 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$\wedge$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OR or logical disjunction (denoted ) 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$\vee$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XOR or exclusive or (denoted )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$\oplus$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Impli ion (denoted  or )	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$\Rightarrow$, $\rightarrow$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Biconditional (denoted  or )</a:t>
            </a:r>
          </a:p>
          <a:p>
            <a:pPr lvl="1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 sz="2400">
                <a:solidFill>
                  <a:srgbClr val="A6A6A6"/>
                </a:solidFill>
                <a:ea typeface="ＭＳ Ｐゴシック" panose="020B0600070205080204" pitchFamily="34" charset="-128"/>
                <a:sym typeface="Symbol" pitchFamily="2" charset="2"/>
              </a:rPr>
              <a:t>$\LeftRightarrow$, $\leftrightarrow$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700">
                <a:ea typeface="ＭＳ Ｐゴシック" panose="020B0600070205080204" pitchFamily="34" charset="-128"/>
                <a:sym typeface="Symbol" pitchFamily="2" charset="2"/>
              </a:rPr>
              <a:t>We define the meaning (semantics) of the logical connectives using </a:t>
            </a:r>
            <a:r>
              <a:rPr lang="en-US" altLang="en-US" sz="2700" u="sng">
                <a:ea typeface="ＭＳ Ｐゴシック" panose="020B0600070205080204" pitchFamily="34" charset="-128"/>
                <a:sym typeface="Symbol" pitchFamily="2" charset="2"/>
              </a:rPr>
              <a:t>truth tables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7AE8AE64-A2E5-7E43-864E-85B871CDD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Precedence of Logical 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5587D-22AA-8744-9104-950EBFBB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As in arithmetic, an ordering is imposed on the use of logical operators in compound propositions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However, it is preferable to use parentheses to disambiguate operators and facilitate readability</a:t>
            </a:r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400" dirty="0">
                <a:ea typeface="+mn-ea"/>
                <a:cs typeface="+mn-cs"/>
                <a:sym typeface="Symbol"/>
              </a:rPr>
              <a:t> </a:t>
            </a:r>
            <a:r>
              <a:rPr lang="en-US" sz="2400" i="1" dirty="0">
                <a:ea typeface="+mn-ea"/>
                <a:cs typeface="+mn-cs"/>
              </a:rPr>
              <a:t>p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 </a:t>
            </a:r>
            <a:r>
              <a:rPr lang="en-US" sz="2400" i="1" dirty="0">
                <a:ea typeface="+mn-ea"/>
                <a:cs typeface="+mn-cs"/>
              </a:rPr>
              <a:t>q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  </a:t>
            </a:r>
            <a:r>
              <a:rPr lang="en-US" sz="2400" i="1" dirty="0">
                <a:ea typeface="+mn-ea"/>
                <a:cs typeface="+mn-cs"/>
              </a:rPr>
              <a:t>r</a:t>
            </a:r>
            <a:r>
              <a:rPr lang="en-US" sz="2400" dirty="0">
                <a:ea typeface="+mn-ea"/>
                <a:cs typeface="+mn-cs"/>
              </a:rPr>
              <a:t>   </a:t>
            </a:r>
            <a:r>
              <a:rPr lang="en-US" sz="2400" dirty="0">
                <a:ea typeface="+mn-ea"/>
                <a:cs typeface="+mn-cs"/>
                <a:sym typeface="Symbol"/>
              </a:rPr>
              <a:t>   (</a:t>
            </a:r>
            <a:r>
              <a:rPr lang="en-US" sz="2400" i="1" dirty="0">
                <a:ea typeface="+mn-ea"/>
                <a:cs typeface="+mn-cs"/>
              </a:rPr>
              <a:t>p</a:t>
            </a:r>
            <a:r>
              <a:rPr lang="en-US" sz="2400" dirty="0">
                <a:ea typeface="+mn-ea"/>
                <a:cs typeface="+mn-cs"/>
              </a:rPr>
              <a:t>) </a:t>
            </a:r>
            <a:r>
              <a:rPr lang="en-US" sz="2400" dirty="0">
                <a:ea typeface="+mn-ea"/>
                <a:cs typeface="+mn-cs"/>
                <a:sym typeface="Symbol"/>
              </a:rPr>
              <a:t> </a:t>
            </a:r>
            <a:r>
              <a:rPr lang="en-US" sz="2400" dirty="0">
                <a:ea typeface="+mn-ea"/>
                <a:cs typeface="+mn-cs"/>
              </a:rPr>
              <a:t>(</a:t>
            </a:r>
            <a:r>
              <a:rPr lang="en-US" sz="2400" i="1" dirty="0">
                <a:ea typeface="+mn-ea"/>
                <a:cs typeface="+mn-cs"/>
              </a:rPr>
              <a:t>q</a:t>
            </a:r>
            <a:r>
              <a:rPr lang="en-US" sz="2400" dirty="0">
                <a:ea typeface="+mn-ea"/>
                <a:cs typeface="+mn-cs"/>
              </a:rPr>
              <a:t> </a:t>
            </a:r>
            <a:r>
              <a:rPr lang="en-US" sz="2400" dirty="0">
                <a:ea typeface="+mn-ea"/>
                <a:cs typeface="+mn-cs"/>
                <a:sym typeface="Symbol"/>
              </a:rPr>
              <a:t> </a:t>
            </a:r>
            <a:r>
              <a:rPr lang="en-US" sz="2400" dirty="0">
                <a:ea typeface="+mn-ea"/>
                <a:cs typeface="+mn-cs"/>
              </a:rPr>
              <a:t>(</a:t>
            </a:r>
            <a:r>
              <a:rPr lang="en-US" sz="2400" dirty="0">
                <a:ea typeface="+mn-ea"/>
                <a:cs typeface="+mn-cs"/>
                <a:sym typeface="Symbol"/>
              </a:rPr>
              <a:t></a:t>
            </a:r>
            <a:r>
              <a:rPr lang="en-US" sz="2400" i="1" dirty="0">
                <a:ea typeface="+mn-ea"/>
                <a:cs typeface="+mn-cs"/>
              </a:rPr>
              <a:t>r</a:t>
            </a:r>
            <a:r>
              <a:rPr lang="en-US" sz="2400" dirty="0">
                <a:ea typeface="+mn-ea"/>
                <a:cs typeface="+mn-cs"/>
              </a:rPr>
              <a:t>))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ea typeface="+mn-ea"/>
                <a:cs typeface="+mn-cs"/>
              </a:rPr>
              <a:t>To avoid unnecessary parenthesis, the following </a:t>
            </a:r>
            <a:r>
              <a:rPr lang="en-US" sz="2400" dirty="0" err="1">
                <a:ea typeface="+mn-ea"/>
                <a:cs typeface="+mn-cs"/>
              </a:rPr>
              <a:t>precedences</a:t>
            </a:r>
            <a:r>
              <a:rPr lang="en-US" sz="2400" dirty="0">
                <a:ea typeface="+mn-ea"/>
                <a:cs typeface="+mn-cs"/>
              </a:rPr>
              <a:t> hold: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Negation (</a:t>
            </a:r>
            <a:r>
              <a:rPr lang="en-US" sz="2000" dirty="0">
                <a:ea typeface="+mn-ea"/>
                <a:sym typeface="Symbol"/>
              </a:rPr>
              <a:t>)</a:t>
            </a:r>
            <a:endParaRPr lang="en-US" sz="2000" dirty="0">
              <a:ea typeface="+mn-ea"/>
            </a:endParaRP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Conjunction (</a:t>
            </a:r>
            <a:r>
              <a:rPr lang="en-US" sz="2000" dirty="0">
                <a:ea typeface="+mn-ea"/>
                <a:sym typeface="Symbol"/>
              </a:rPr>
              <a:t>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Disjunction (</a:t>
            </a:r>
            <a:r>
              <a:rPr lang="en-US" sz="2000" dirty="0">
                <a:ea typeface="+mn-ea"/>
                <a:sym typeface="Symbol"/>
              </a:rPr>
              <a:t>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>
                <a:ea typeface="+mn-ea"/>
              </a:rPr>
              <a:t>Implication (</a:t>
            </a:r>
            <a:r>
              <a:rPr lang="en-US" sz="2000" dirty="0">
                <a:ea typeface="+mn-ea"/>
                <a:sym typeface="Symbol"/>
              </a:rPr>
              <a:t></a:t>
            </a:r>
            <a:r>
              <a:rPr lang="en-US" sz="2000" dirty="0">
                <a:ea typeface="+mn-ea"/>
              </a:rPr>
              <a:t>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err="1">
                <a:ea typeface="+mn-ea"/>
              </a:rPr>
              <a:t>Biconditional</a:t>
            </a:r>
            <a:r>
              <a:rPr lang="en-US" sz="2400" dirty="0">
                <a:ea typeface="+mn-ea"/>
              </a:rPr>
              <a:t> (</a:t>
            </a:r>
            <a:r>
              <a:rPr lang="en-US" sz="2400" dirty="0">
                <a:ea typeface="+mn-ea"/>
                <a:sym typeface="Symbol"/>
              </a:rPr>
              <a:t></a:t>
            </a:r>
            <a:r>
              <a:rPr lang="en-US" sz="2400" dirty="0">
                <a:ea typeface="+mn-ea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3767</TotalTime>
  <Words>3778</Words>
  <Application>Microsoft Macintosh PowerPoint</Application>
  <PresentationFormat>On-screen Show (4:3)</PresentationFormat>
  <Paragraphs>633</Paragraphs>
  <Slides>48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Arial</vt:lpstr>
      <vt:lpstr>Calibri</vt:lpstr>
      <vt:lpstr>Courier New</vt:lpstr>
      <vt:lpstr>Office Theme</vt:lpstr>
      <vt:lpstr>Custom Design</vt:lpstr>
      <vt:lpstr>  Introduction to Logic </vt:lpstr>
      <vt:lpstr>Introduction: Logic?</vt:lpstr>
      <vt:lpstr>Introduction: PL?</vt:lpstr>
      <vt:lpstr>Outline</vt:lpstr>
      <vt:lpstr>Introduction: Proposition</vt:lpstr>
      <vt:lpstr>Propositions: Examples</vt:lpstr>
      <vt:lpstr>Are these propositions?</vt:lpstr>
      <vt:lpstr>Logical connectives</vt:lpstr>
      <vt:lpstr>Precedence of Logical Operators</vt:lpstr>
      <vt:lpstr>Logical Connective: Negation</vt:lpstr>
      <vt:lpstr>Logical Connective: Logical And</vt:lpstr>
      <vt:lpstr>Logical Connective: Logical OR</vt:lpstr>
      <vt:lpstr>Logical Connective: Exclusive Or</vt:lpstr>
      <vt:lpstr>Logical Connective: Implication (1)</vt:lpstr>
      <vt:lpstr>Logical Connective: Implication (2)</vt:lpstr>
      <vt:lpstr>Logical Connective: Implication (3)</vt:lpstr>
      <vt:lpstr>Exercise: Which of the following implications is true?</vt:lpstr>
      <vt:lpstr>Logical Connective: Biconditional (1)</vt:lpstr>
      <vt:lpstr>Logical Connective: Biconditional (2)</vt:lpstr>
      <vt:lpstr>Exercise: Which of the following biconditionals is true?</vt:lpstr>
      <vt:lpstr>Converse, Inverse, Contrapositive</vt:lpstr>
      <vt:lpstr>Truth Tables</vt:lpstr>
      <vt:lpstr>Constructing Truth Tables</vt:lpstr>
      <vt:lpstr>Outline</vt:lpstr>
      <vt:lpstr>Usefulness of Logic</vt:lpstr>
      <vt:lpstr>Bitwise Operations</vt:lpstr>
      <vt:lpstr>Logic in TCS</vt:lpstr>
      <vt:lpstr>Logic in TCS: A Sentence in PL</vt:lpstr>
      <vt:lpstr>SAT in TCS</vt:lpstr>
      <vt:lpstr>Logic in Programming: Example 1</vt:lpstr>
      <vt:lpstr>Logic in Programming: Example 2</vt:lpstr>
      <vt:lpstr>Outline</vt:lpstr>
      <vt:lpstr>Propositional Equivalences: Introduction</vt:lpstr>
      <vt:lpstr>Terminology:  Tautology, Contradictions, Contingencies</vt:lpstr>
      <vt:lpstr>Logical Equivalences: Definition</vt:lpstr>
      <vt:lpstr>Logical Equivalences: Example 1</vt:lpstr>
      <vt:lpstr>Logical Equivalences: Example 1</vt:lpstr>
      <vt:lpstr>Propositional Equivalences: Introduction</vt:lpstr>
      <vt:lpstr>Logical Equivalences: Cheat Sheet</vt:lpstr>
      <vt:lpstr>Using Logical Equivalences: Example 1</vt:lpstr>
      <vt:lpstr>My Advice</vt:lpstr>
      <vt:lpstr>Using Logical Equivalences: Example 2</vt:lpstr>
      <vt:lpstr>Using Logical Equivalences: Example 3</vt:lpstr>
      <vt:lpstr>Proving Logical Equivalences: Summary</vt:lpstr>
      <vt:lpstr>Logic in Programming: Example 2 (revisited)</vt:lpstr>
      <vt:lpstr>Programming Pitfall Note</vt:lpstr>
      <vt:lpstr>Glossary (1)</vt:lpstr>
      <vt:lpstr>Glossary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221</cp:revision>
  <cp:lastPrinted>2010-01-22T17:32:02Z</cp:lastPrinted>
  <dcterms:created xsi:type="dcterms:W3CDTF">2012-01-23T04:50:11Z</dcterms:created>
  <dcterms:modified xsi:type="dcterms:W3CDTF">2021-01-27T07:42:20Z</dcterms:modified>
</cp:coreProperties>
</file>