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2"/>
  </p:notesMasterIdLst>
  <p:handoutMasterIdLst>
    <p:handoutMasterId r:id="rId43"/>
  </p:handoutMasterIdLst>
  <p:sldIdLst>
    <p:sldId id="256" r:id="rId3"/>
    <p:sldId id="291" r:id="rId4"/>
    <p:sldId id="258" r:id="rId5"/>
    <p:sldId id="260" r:id="rId6"/>
    <p:sldId id="259" r:id="rId7"/>
    <p:sldId id="292" r:id="rId8"/>
    <p:sldId id="261" r:id="rId9"/>
    <p:sldId id="262" r:id="rId10"/>
    <p:sldId id="268" r:id="rId11"/>
    <p:sldId id="265" r:id="rId12"/>
    <p:sldId id="263" r:id="rId13"/>
    <p:sldId id="293" r:id="rId14"/>
    <p:sldId id="269" r:id="rId15"/>
    <p:sldId id="270" r:id="rId16"/>
    <p:sldId id="264" r:id="rId17"/>
    <p:sldId id="271" r:id="rId18"/>
    <p:sldId id="272" r:id="rId19"/>
    <p:sldId id="273" r:id="rId20"/>
    <p:sldId id="274" r:id="rId21"/>
    <p:sldId id="294" r:id="rId22"/>
    <p:sldId id="275" r:id="rId23"/>
    <p:sldId id="276" r:id="rId24"/>
    <p:sldId id="277" r:id="rId25"/>
    <p:sldId id="278" r:id="rId26"/>
    <p:sldId id="296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95" r:id="rId37"/>
    <p:sldId id="288" r:id="rId38"/>
    <p:sldId id="289" r:id="rId39"/>
    <p:sldId id="290" r:id="rId40"/>
    <p:sldId id="257" r:id="rId41"/>
  </p:sldIdLst>
  <p:sldSz cx="9144000" cy="6858000" type="screen4x3"/>
  <p:notesSz cx="7188200" cy="94488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3742"/>
  </p:normalViewPr>
  <p:slideViewPr>
    <p:cSldViewPr>
      <p:cViewPr varScale="1">
        <p:scale>
          <a:sx n="118" d="100"/>
          <a:sy n="118" d="100"/>
        </p:scale>
        <p:origin x="1928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handoutMaster" Target="handoutMasters/handoutMaster1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theme" Target="theme/theme1.xml"/><Relationship Id="rId20" Type="http://schemas.openxmlformats.org/officeDocument/2006/relationships/slide" Target="slides/slide18.xml"/><Relationship Id="rId41" Type="http://schemas.openxmlformats.org/officeDocument/2006/relationships/slide" Target="slides/slide3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FB778B4-3F2D-3F43-8E64-4FC0B9AFA5A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14675" cy="473075"/>
          </a:xfrm>
          <a:prstGeom prst="rect">
            <a:avLst/>
          </a:prstGeom>
        </p:spPr>
        <p:txBody>
          <a:bodyPr vert="horz" lIns="95061" tIns="47531" rIns="95061" bIns="47531" rtlCol="0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C3D23C-8788-9D4C-B7C9-4CA4A723DDE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71938" y="0"/>
            <a:ext cx="3114675" cy="473075"/>
          </a:xfrm>
          <a:prstGeom prst="rect">
            <a:avLst/>
          </a:prstGeom>
        </p:spPr>
        <p:txBody>
          <a:bodyPr vert="horz" wrap="square" lIns="95061" tIns="47531" rIns="95061" bIns="47531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2726A3D2-7F55-984D-8499-A883A78268AE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95FDEB-B5C3-7E4C-832A-D0F7615A2B2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974138"/>
            <a:ext cx="3114675" cy="473075"/>
          </a:xfrm>
          <a:prstGeom prst="rect">
            <a:avLst/>
          </a:prstGeom>
        </p:spPr>
        <p:txBody>
          <a:bodyPr vert="horz" lIns="95061" tIns="47531" rIns="95061" bIns="47531" rtlCol="0" anchor="b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E5442A-0D9E-E348-946C-78B964C1749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71938" y="8974138"/>
            <a:ext cx="3114675" cy="473075"/>
          </a:xfrm>
          <a:prstGeom prst="rect">
            <a:avLst/>
          </a:prstGeom>
        </p:spPr>
        <p:txBody>
          <a:bodyPr vert="horz" wrap="square" lIns="95061" tIns="47531" rIns="95061" bIns="47531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036D7936-75A6-ED43-A348-09918EB443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49CE1D0-671F-6A46-8B6C-A04C33B18DB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14675" cy="4730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CD6B07-4E75-3543-9D69-1A5B4D40EB9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071938" y="0"/>
            <a:ext cx="3114675" cy="4730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E410FEA1-DB00-F244-BB31-4760596D611C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51C9CE1-8179-A14D-9A64-5441169F97E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231900" y="708025"/>
            <a:ext cx="4724400" cy="3543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CF65B31D-D67E-9D46-93BC-5AD794082F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19138" y="4487863"/>
            <a:ext cx="5749925" cy="4252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E77B2E-131C-C84F-90FC-FBD853F9204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974138"/>
            <a:ext cx="3114675" cy="4730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4F9FF4-B1B0-6A44-9F67-40CDB9977C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071938" y="8974138"/>
            <a:ext cx="3114675" cy="4730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E6ACECFD-0AC7-0E47-9CF7-1B8F19D0432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(f_1(n)f_2(n))' =f_1'(n)f_2(n)+f_1(n)f_2'(n)</a:t>
            </a:r>
          </a:p>
          <a:p>
            <a:endParaRPr lang="en-US" dirty="0"/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(\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log_b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(f(n))'= \frac{f'(n)}{f(n)\ln(b)}</a:t>
            </a:r>
          </a:p>
          <a:p>
            <a:endParaRPr lang="en-US" dirty="0"/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(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c^n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)'= \ln(c)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c^n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ＭＳ Ｐゴシック" charset="-128"/>
              <a:cs typeface="ＭＳ Ｐゴシック" charset="-128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ACECFD-0AC7-0E47-9CF7-1B8F19D04325}" type="slidenum">
              <a:rPr lang="en-US" altLang="en-US" smtClean="0"/>
              <a:pPr/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75078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log_b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(n)= \frac{\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log_c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(n)}{\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log_c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(b)}</a:t>
            </a:r>
          </a:p>
          <a:p>
            <a:endParaRPr lang="en-US" dirty="0"/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\log(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n^k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)=k\log(n)</a:t>
            </a:r>
          </a:p>
          <a:p>
            <a:endParaRPr lang="en-US" dirty="0"/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\log(ab)=\log(a)+\log(b)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ACECFD-0AC7-0E47-9CF7-1B8F19D04325}" type="slidenum">
              <a:rPr lang="en-US" altLang="en-US" smtClean="0"/>
              <a:pPr/>
              <a:t>25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00057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f(x)= \frac{sin x}{x}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ACECFD-0AC7-0E47-9CF7-1B8F19D04325}" type="slidenum">
              <a:rPr lang="en-US" altLang="en-US" smtClean="0"/>
              <a:pPr/>
              <a:t>26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86250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ACECFD-0AC7-0E47-9CF7-1B8F19D04325}" type="slidenum">
              <a:rPr lang="en-US" altLang="en-US" smtClean="0"/>
              <a:pPr/>
              <a:t>30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40509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Slide Image Placeholder 1">
            <a:extLst>
              <a:ext uri="{FF2B5EF4-FFF2-40B4-BE49-F238E27FC236}">
                <a16:creationId xmlns:a16="http://schemas.microsoft.com/office/drawing/2014/main" id="{AFDE1115-5129-294E-B9C3-5DC724BCC8E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6" name="Notes Placeholder 2">
            <a:extLst>
              <a:ext uri="{FF2B5EF4-FFF2-40B4-BE49-F238E27FC236}">
                <a16:creationId xmlns:a16="http://schemas.microsoft.com/office/drawing/2014/main" id="{FBCAA3F8-103A-F34B-BF61-C08A9133DF7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7347" name="Slide Number Placeholder 3">
            <a:extLst>
              <a:ext uri="{FF2B5EF4-FFF2-40B4-BE49-F238E27FC236}">
                <a16:creationId xmlns:a16="http://schemas.microsoft.com/office/drawing/2014/main" id="{9C064E17-42D1-3E46-81A6-4265EEF05A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8D7B66FF-ED4E-0846-9933-724521628BCC}" type="slidenum">
              <a:rPr lang="en-US" altLang="en-US" sz="1200"/>
              <a:pPr eaLnBrk="1" hangingPunct="1"/>
              <a:t>39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06B9EE-8D86-8043-8B99-DED1F85DD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78E64F4-3780-4742-A6C5-3FA9F7AA71DF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D031D8-6709-3B49-ADBF-BEF5DC89B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AD61D0-CCF5-6340-A5D1-5B64BD8E7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CF7372-1C40-1949-8B32-6AC5ED5E8E1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2035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D43FD22-55A0-A540-8D9C-8238F7B4A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6C18B3B-F44B-6E4D-91AE-C8C122A34AFB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3587D07-99A0-D74F-8C64-112C535F5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38A867D-DA35-DB40-8977-27C299624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4AAF1C-A084-8B47-81EA-D77FB049637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8484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F2256F-5F4F-D44E-97BF-D8A985FDF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38BD232-5E0E-C64F-9671-3448B71EDBF7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2CB540-D563-0249-9436-2420D242C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E0BD9C-0AFC-624E-A16E-21B406AE1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4B9C02-0CBD-D444-B988-0FE405064A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22502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D49852-C203-2B41-AAF1-90237E075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24A4893-90B4-C54C-98D8-0278BABB4CB8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E8B469-3F24-BB4E-A91E-E56C4AAD1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7F16D8-83E4-B542-B55F-C9FBA0C32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6035C5-041E-C44C-A446-598E97947C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93106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F41288-741F-9547-ADDB-21C825B2A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7057B3B-EB3C-9642-9D27-E16FB2674EA7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84B53E-82DB-5A4A-8679-75084C856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FC8201-446E-A548-BE82-241C1FCE6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873F93-8CDF-5542-A77F-8606DDE381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5857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281ECFE-DB52-1040-8B44-BF6499E0F356}"/>
              </a:ext>
            </a:extLst>
          </p:cNvPr>
          <p:cNvSpPr txBox="1"/>
          <p:nvPr userDrawn="1"/>
        </p:nvSpPr>
        <p:spPr>
          <a:xfrm>
            <a:off x="32766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400">
                <a:latin typeface="Calibri" charset="0"/>
              </a:rPr>
              <a:t>Asymptotics</a:t>
            </a:r>
            <a:endParaRPr lang="en-US" sz="1800">
              <a:latin typeface="Calibri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875B93E-B1EB-3148-962B-5985228D4A1D}"/>
              </a:ext>
            </a:extLst>
          </p:cNvPr>
          <p:cNvSpPr txBox="1"/>
          <p:nvPr userDrawn="1"/>
        </p:nvSpPr>
        <p:spPr>
          <a:xfrm>
            <a:off x="4572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400">
                <a:latin typeface="Calibri" charset="0"/>
              </a:rPr>
              <a:t>CSCE 235</a:t>
            </a:r>
            <a:endParaRPr lang="en-US" sz="1800">
              <a:latin typeface="Calibri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88D3F5E-88FA-AD4A-B7C6-89D33338E097}"/>
              </a:ext>
            </a:extLst>
          </p:cNvPr>
          <p:cNvSpPr txBox="1"/>
          <p:nvPr userDrawn="1"/>
        </p:nvSpPr>
        <p:spPr>
          <a:xfrm>
            <a:off x="6019800" y="6321425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7B3A3C2D-20A3-D74A-A424-375C2953E7AB}" type="slidenum">
              <a:rPr lang="en-US" altLang="en-US" sz="1400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/>
              <a:t>‹#›</a:t>
            </a:fld>
            <a:endParaRPr lang="en-US" altLang="en-US" sz="18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447838A-5E85-3C4C-A2D0-C56E7A690C66}"/>
              </a:ext>
            </a:extLst>
          </p:cNvPr>
          <p:cNvCxnSpPr/>
          <p:nvPr userDrawn="1"/>
        </p:nvCxnSpPr>
        <p:spPr>
          <a:xfrm>
            <a:off x="457200" y="1371600"/>
            <a:ext cx="8229600" cy="0"/>
          </a:xfrm>
          <a:prstGeom prst="line">
            <a:avLst/>
          </a:prstGeom>
          <a:ln w="381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84640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1C8645-B579-3740-A821-8495A4010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F91E9A0-DC72-E349-9924-486E8B05E8DE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622E1E-88F2-A84E-9926-69EDB9CC4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8F464-BCDC-8844-9D71-D51A87E9A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3F07C7-92CD-0047-BF3E-8DB3D59443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6333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8868EB-24AB-8B40-AB59-5645EA7A7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ABF753-0C58-AA4F-91CC-35388B7014FB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EED956-EE11-5943-A851-9C68721EF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D23F4-8EC8-9A4D-A3B1-A85732859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78F202-2B9E-4A4F-9431-4593AEF1CD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6704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EB14667-BDA8-9344-860A-7B3A2F90B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7D9250C-ED66-584A-8AD3-A540CBDBE338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56DD592-FE77-F34B-A11A-DC1CB369F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F473DE9-816F-E04A-9B0E-407D34DD5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5EE9C8-655F-484C-9A7D-E50538EBBAE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3830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E3D71FC-61B2-7347-B613-35063DC1C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D92F34A-CBE1-6948-B22B-E2FC6823AB3C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1C7B3B8A-B433-D84A-B5B0-275B37CD5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CC0B547-E9D7-EE4E-9002-46B098F12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081D49-3349-0549-89EC-C7BE5F1FF2A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7474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F47A2D1-2B2D-4544-9674-1CA7C3388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6B3FF5-828E-4246-8D6D-891D74E6288B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FAFE4A2-12D0-0A43-9580-5F601277C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7B7E90C-08FA-B54F-9909-223797D58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DBE0A3-51D5-9348-96DD-B6EF981710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7831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9A18853-FF41-654A-8845-5EC54D603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12D629F-2B44-ED40-AC58-FD7BB3640D15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5CFDF84-F69E-464E-9C95-8B7E60A89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01F6FCD-7348-A54F-AFCE-94E4D1419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42713A-AE5B-3A49-88B0-EC9EA68321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067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4DBFCF9-17DE-FB49-92E0-82803D3B2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7864122-9B31-C24B-9243-8BBE5EC81A8B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DA9E1B1-1956-7C4E-92E7-5A0411A98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5401E65-F892-AE4F-BF9B-9B9CF1594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3E7EDD-C78D-924F-832B-3BCDCEB9AD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9271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F1F54472-9091-864A-B8C6-2FFF8F07C41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5E27BEC-C7F6-E445-A7DA-3D465CBA830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4B73DF-234D-3C4C-97D5-FC109A1E90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9DBEBD30-3618-1346-AABB-BB7C27DF595A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3EFE33-BB79-2B4B-8644-C063FAEFBB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9DE643-997A-014F-A827-F260497BD4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B8051603-BD59-9246-B9DC-C38A1474B46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29" r:id="rId1"/>
    <p:sldLayoutId id="2147484430" r:id="rId2"/>
    <p:sldLayoutId id="2147484419" r:id="rId3"/>
    <p:sldLayoutId id="2147484420" r:id="rId4"/>
    <p:sldLayoutId id="2147484421" r:id="rId5"/>
    <p:sldLayoutId id="2147484422" r:id="rId6"/>
    <p:sldLayoutId id="2147484423" r:id="rId7"/>
    <p:sldLayoutId id="2147484424" r:id="rId8"/>
    <p:sldLayoutId id="2147484425" r:id="rId9"/>
    <p:sldLayoutId id="2147484426" r:id="rId10"/>
    <p:sldLayoutId id="214748442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>
            <a:extLst>
              <a:ext uri="{FF2B5EF4-FFF2-40B4-BE49-F238E27FC236}">
                <a16:creationId xmlns:a16="http://schemas.microsoft.com/office/drawing/2014/main" id="{82D30D35-464E-6C46-A8BF-151E46DDD9F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315" name="Text Placeholder 2">
            <a:extLst>
              <a:ext uri="{FF2B5EF4-FFF2-40B4-BE49-F238E27FC236}">
                <a16:creationId xmlns:a16="http://schemas.microsoft.com/office/drawing/2014/main" id="{8507D491-DDF4-274C-9091-FB34DE57E96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C16B95-BCD3-6649-81C0-2025611CAA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95C5532C-2F3A-3A4E-B0EB-51B78F06D6E5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C3195-8409-AB47-B034-84A693EEAB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182856-E4AD-0443-9C1A-38AAA7A38A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A637C525-CAF8-5149-B6B2-BF70CC4DFEB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28" r:id="rId1"/>
    <p:sldLayoutId id="2147484431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A90B1A67-DEA1-8543-A5E2-AD68409E38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2914650"/>
          </a:xfrm>
        </p:spPr>
        <p:txBody>
          <a:bodyPr/>
          <a:lstStyle/>
          <a:p>
            <a:pPr eaLnBrk="1" hangingPunct="1"/>
            <a:br>
              <a:rPr lang="en-US" altLang="en-US" sz="3200" b="1">
                <a:ea typeface="ＭＳ Ｐゴシック" panose="020B0600070205080204" pitchFamily="34" charset="-128"/>
              </a:rPr>
            </a:br>
            <a:r>
              <a:rPr lang="en-US" altLang="en-US" b="1">
                <a:ea typeface="ＭＳ Ｐゴシック" panose="020B0600070205080204" pitchFamily="34" charset="-128"/>
              </a:rPr>
              <a:t> Asymptotics</a:t>
            </a:r>
            <a:endParaRPr lang="en-US" altLang="en-US" sz="400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8434" name="Subtitle 2">
            <a:extLst>
              <a:ext uri="{FF2B5EF4-FFF2-40B4-BE49-F238E27FC236}">
                <a16:creationId xmlns:a16="http://schemas.microsoft.com/office/drawing/2014/main" id="{F53B64BE-5924-EC4B-9175-10AF646DE4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7056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5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Section 3.2 of Rosen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>
                <a:solidFill>
                  <a:schemeClr val="tx1"/>
                </a:solidFill>
                <a:ea typeface="ＭＳ Ｐゴシック" panose="020B0600070205080204" pitchFamily="34" charset="-128"/>
              </a:rPr>
              <a:t>Spring 2021</a:t>
            </a:r>
            <a:endParaRPr lang="en-US" altLang="en-US" sz="2000" dirty="0">
              <a:solidFill>
                <a:srgbClr val="898989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CSCE 235H Introduction to Discrete Structures (Honors)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Course web-page: </a:t>
            </a:r>
            <a:r>
              <a:rPr lang="en-US" altLang="en-US" sz="200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cse.unl.edu</a:t>
            </a: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/~cse235h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b="1" dirty="0">
                <a:solidFill>
                  <a:srgbClr val="376092"/>
                </a:solidFill>
                <a:ea typeface="ＭＳ Ｐゴシック" panose="020B0600070205080204" pitchFamily="34" charset="-128"/>
              </a:rPr>
              <a:t>Questions</a:t>
            </a: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: Piazza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>
            <a:extLst>
              <a:ext uri="{FF2B5EF4-FFF2-40B4-BE49-F238E27FC236}">
                <a16:creationId xmlns:a16="http://schemas.microsoft.com/office/drawing/2014/main" id="{CECD9D77-FDFE-6E4D-A4EE-196340177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Asymptotic Properties (1)</a:t>
            </a:r>
          </a:p>
        </p:txBody>
      </p:sp>
      <p:sp>
        <p:nvSpPr>
          <p:cNvPr id="27650" name="Content Placeholder 2">
            <a:extLst>
              <a:ext uri="{FF2B5EF4-FFF2-40B4-BE49-F238E27FC236}">
                <a16:creationId xmlns:a16="http://schemas.microsoft.com/office/drawing/2014/main" id="{A75657ED-8EC1-EB45-8AEA-0F63D40B38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b="1" dirty="0">
                <a:ea typeface="ＭＳ Ｐゴシック" panose="020B0600070205080204" pitchFamily="34" charset="-128"/>
              </a:rPr>
              <a:t>Theorem</a:t>
            </a:r>
            <a:r>
              <a:rPr lang="en-US" altLang="en-US" sz="2400" dirty="0">
                <a:ea typeface="ＭＳ Ｐゴシック" panose="020B0600070205080204" pitchFamily="34" charset="-128"/>
              </a:rPr>
              <a:t>:  For 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400" i="1" baseline="-25000" dirty="0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(n)  O(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g</a:t>
            </a:r>
            <a:r>
              <a:rPr lang="en-US" altLang="en-US" sz="2400" i="1" baseline="-25000" dirty="0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(n)) and 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400" i="1" baseline="-25000" dirty="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(n)  O(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g</a:t>
            </a:r>
            <a:r>
              <a:rPr lang="en-US" altLang="en-US" sz="2400" i="1" baseline="-25000" dirty="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(n)), we have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400" i="1" baseline="-25000" dirty="0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(n) + 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400" i="1" baseline="-25000" dirty="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(n)  O( max{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g</a:t>
            </a:r>
            <a:r>
              <a:rPr lang="en-US" altLang="en-US" sz="2400" i="1" baseline="-25000" dirty="0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(n), 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g</a:t>
            </a:r>
            <a:r>
              <a:rPr lang="en-US" altLang="en-US" sz="2400" i="1" baseline="-25000" dirty="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(n)} )</a:t>
            </a:r>
          </a:p>
          <a:p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This property implies that we can ignore lower order terms.  In particular, for any polynomial with degree k such as p(n)=</a:t>
            </a:r>
            <a:r>
              <a:rPr lang="en-US" altLang="en-US" sz="2400" dirty="0" err="1">
                <a:ea typeface="ＭＳ Ｐゴシック" panose="020B0600070205080204" pitchFamily="34" charset="-128"/>
                <a:sym typeface="Symbol" pitchFamily="2" charset="2"/>
              </a:rPr>
              <a:t>an</a:t>
            </a:r>
            <a:r>
              <a:rPr lang="en-US" altLang="en-US" sz="2400" baseline="30000" dirty="0" err="1">
                <a:ea typeface="ＭＳ Ｐゴシック" panose="020B0600070205080204" pitchFamily="34" charset="-128"/>
                <a:sym typeface="Symbol" pitchFamily="2" charset="2"/>
              </a:rPr>
              <a:t>k</a:t>
            </a:r>
            <a:r>
              <a:rPr lang="en-US" altLang="en-US" sz="2400" baseline="30000" dirty="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+ bn</a:t>
            </a:r>
            <a:r>
              <a:rPr lang="en-US" altLang="en-US" sz="2400" baseline="30000" dirty="0">
                <a:ea typeface="ＭＳ Ｐゴシック" panose="020B0600070205080204" pitchFamily="34" charset="-128"/>
                <a:sym typeface="Symbol" pitchFamily="2" charset="2"/>
              </a:rPr>
              <a:t>k-1 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+ cn</a:t>
            </a:r>
            <a:r>
              <a:rPr lang="en-US" altLang="en-US" sz="2400" baseline="30000" dirty="0">
                <a:ea typeface="ＭＳ Ｐゴシック" panose="020B0600070205080204" pitchFamily="34" charset="-128"/>
                <a:sym typeface="Symbol" pitchFamily="2" charset="2"/>
              </a:rPr>
              <a:t>k-2 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+ …,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p(n)  O(</a:t>
            </a:r>
            <a:r>
              <a:rPr lang="en-US" altLang="en-US" sz="2400" dirty="0" err="1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sz="2400" baseline="30000" dirty="0" err="1">
                <a:ea typeface="ＭＳ Ｐゴシック" panose="020B0600070205080204" pitchFamily="34" charset="-128"/>
                <a:sym typeface="Symbol" pitchFamily="2" charset="2"/>
              </a:rPr>
              <a:t>k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)</a:t>
            </a:r>
          </a:p>
          <a:p>
            <a:pPr algn="r"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	</a:t>
            </a:r>
            <a:r>
              <a:rPr lang="en-US" altLang="en-US" sz="1800" i="1" dirty="0">
                <a:ea typeface="ＭＳ Ｐゴシック" panose="020B0600070205080204" pitchFamily="34" charset="-128"/>
                <a:sym typeface="Symbol" pitchFamily="2" charset="2"/>
              </a:rPr>
              <a:t>More accurately, p(n)  (</a:t>
            </a:r>
            <a:r>
              <a:rPr lang="en-US" altLang="en-US" sz="1800" i="1" dirty="0" err="1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sz="1800" i="1" baseline="30000" dirty="0" err="1">
                <a:ea typeface="ＭＳ Ｐゴシック" panose="020B0600070205080204" pitchFamily="34" charset="-128"/>
                <a:sym typeface="Symbol" pitchFamily="2" charset="2"/>
              </a:rPr>
              <a:t>k</a:t>
            </a:r>
            <a:r>
              <a:rPr lang="en-US" altLang="en-US" sz="1800" i="1" dirty="0">
                <a:ea typeface="ＭＳ Ｐゴシック" panose="020B0600070205080204" pitchFamily="34" charset="-128"/>
                <a:sym typeface="Symbol" pitchFamily="2" charset="2"/>
              </a:rPr>
              <a:t>)</a:t>
            </a:r>
          </a:p>
          <a:p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In addition, this theorem gives us a justification for ignoring constant coefficients.  That is for any function 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(n) and a </a:t>
            </a:r>
            <a:r>
              <a:rPr lang="en-US" altLang="en-US" sz="2400" dirty="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positive 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constant c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i="1" dirty="0" err="1">
                <a:ea typeface="ＭＳ Ｐゴシック" panose="020B0600070205080204" pitchFamily="34" charset="-128"/>
                <a:sym typeface="Symbol" pitchFamily="2" charset="2"/>
              </a:rPr>
              <a:t>cf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(n)  (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(n))</a:t>
            </a:r>
          </a:p>
          <a:p>
            <a:endParaRPr lang="en-US" altLang="en-US" sz="2400" dirty="0">
              <a:ea typeface="ＭＳ Ｐゴシック" panose="020B0600070205080204" pitchFamily="34" charset="-128"/>
              <a:sym typeface="Symbol" pitchFamily="2" charset="2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60EB681E-9893-7C4F-B1D5-4A8F340A2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Asymptotic Properties (2)</a:t>
            </a:r>
          </a:p>
        </p:txBody>
      </p:sp>
      <p:sp>
        <p:nvSpPr>
          <p:cNvPr id="28674" name="Content Placeholder 2">
            <a:extLst>
              <a:ext uri="{FF2B5EF4-FFF2-40B4-BE49-F238E27FC236}">
                <a16:creationId xmlns:a16="http://schemas.microsoft.com/office/drawing/2014/main" id="{6D0DAB3A-29C5-884C-B0A5-999AFE92D2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Some obvious properties also follow from the definitions</a:t>
            </a:r>
          </a:p>
          <a:p>
            <a:r>
              <a:rPr lang="en-US" altLang="en-US" b="1">
                <a:ea typeface="ＭＳ Ｐゴシック" panose="020B0600070205080204" pitchFamily="34" charset="-128"/>
              </a:rPr>
              <a:t>Corollary</a:t>
            </a:r>
            <a:r>
              <a:rPr lang="en-US" altLang="en-US">
                <a:ea typeface="ＭＳ Ｐゴシック" panose="020B0600070205080204" pitchFamily="34" charset="-128"/>
              </a:rPr>
              <a:t>: For positive functions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(n) and </a:t>
            </a:r>
            <a:r>
              <a:rPr lang="en-US" altLang="en-US" i="1">
                <a:ea typeface="ＭＳ Ｐゴシック" panose="020B0600070205080204" pitchFamily="34" charset="-128"/>
              </a:rPr>
              <a:t>g</a:t>
            </a:r>
            <a:r>
              <a:rPr lang="en-US" altLang="en-US">
                <a:ea typeface="ＭＳ Ｐゴシック" panose="020B0600070205080204" pitchFamily="34" charset="-128"/>
              </a:rPr>
              <a:t>(n) the following hold:</a:t>
            </a:r>
          </a:p>
          <a:p>
            <a:pPr lvl="1"/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(n)  (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g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(n)) 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(n)  O(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g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(n))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⋀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(n)  (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g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(n))</a:t>
            </a:r>
          </a:p>
          <a:p>
            <a:pPr lvl="1"/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(n)  O(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g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(n)) 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 g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(n)  (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(n))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The proof is obvious and left as an exercise</a:t>
            </a:r>
          </a:p>
          <a:p>
            <a:pPr lvl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EBE93030-FAFA-CF4A-A686-DDAF29936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29698" name="Content Placeholder 2">
            <a:extLst>
              <a:ext uri="{FF2B5EF4-FFF2-40B4-BE49-F238E27FC236}">
                <a16:creationId xmlns:a16="http://schemas.microsoft.com/office/drawing/2014/main" id="{89B9EED3-38D0-7E47-B792-40E806609B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>
                <a:solidFill>
                  <a:srgbClr val="BFBFBF"/>
                </a:solidFill>
                <a:ea typeface="ＭＳ Ｐゴシック" panose="020B0600070205080204" pitchFamily="34" charset="-128"/>
              </a:rPr>
              <a:t>Introduction</a:t>
            </a:r>
          </a:p>
          <a:p>
            <a:r>
              <a:rPr lang="en-US" altLang="en-US" sz="2800" dirty="0">
                <a:solidFill>
                  <a:srgbClr val="BFBFBF"/>
                </a:solidFill>
                <a:ea typeface="ＭＳ Ｐゴシック" panose="020B0600070205080204" pitchFamily="34" charset="-128"/>
              </a:rPr>
              <a:t>Asymptotic</a:t>
            </a:r>
          </a:p>
          <a:p>
            <a:pPr lvl="1"/>
            <a:r>
              <a:rPr lang="en-US" altLang="en-US" sz="2400" dirty="0">
                <a:solidFill>
                  <a:srgbClr val="BFBFBF"/>
                </a:solidFill>
                <a:ea typeface="ＭＳ Ｐゴシック" panose="020B0600070205080204" pitchFamily="34" charset="-128"/>
              </a:rPr>
              <a:t>Definitions (big O, Omega, Theta), properties</a:t>
            </a:r>
          </a:p>
          <a:p>
            <a:r>
              <a:rPr lang="en-US" altLang="en-US" sz="28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Proof techniques</a:t>
            </a:r>
          </a:p>
          <a:p>
            <a:pPr lvl="1"/>
            <a:r>
              <a:rPr lang="en-US" altLang="en-US" sz="24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3 examples, trick for polynomials of degree 2 </a:t>
            </a:r>
          </a:p>
          <a:p>
            <a:pPr lvl="1"/>
            <a:r>
              <a:rPr lang="en-US" altLang="en-US" sz="2400" dirty="0">
                <a:solidFill>
                  <a:srgbClr val="BFBFBF"/>
                </a:solidFill>
                <a:ea typeface="ＭＳ Ｐゴシック" panose="020B0600070205080204" pitchFamily="34" charset="-128"/>
              </a:rPr>
              <a:t>Limit method (</a:t>
            </a:r>
            <a:r>
              <a:rPr lang="en-US" altLang="en-US" sz="2400" dirty="0" err="1">
                <a:solidFill>
                  <a:srgbClr val="BFBFBF"/>
                </a:solidFill>
                <a:ea typeface="ＭＳ Ｐゴシック" panose="020B0600070205080204" pitchFamily="34" charset="-128"/>
              </a:rPr>
              <a:t>l’</a:t>
            </a:r>
            <a:r>
              <a:rPr lang="en-US" altLang="ja-JP" sz="2400" dirty="0" err="1">
                <a:solidFill>
                  <a:srgbClr val="BFBFBF"/>
                </a:solidFill>
                <a:ea typeface="ＭＳ Ｐゴシック" panose="020B0600070205080204" pitchFamily="34" charset="-128"/>
              </a:rPr>
              <a:t>Hôpital</a:t>
            </a:r>
            <a:r>
              <a:rPr lang="en-US" altLang="ja-JP" sz="2400" dirty="0">
                <a:solidFill>
                  <a:srgbClr val="BFBFBF"/>
                </a:solidFill>
                <a:ea typeface="ＭＳ Ｐゴシック" panose="020B0600070205080204" pitchFamily="34" charset="-128"/>
              </a:rPr>
              <a:t> Rule), 2 examples </a:t>
            </a:r>
          </a:p>
          <a:p>
            <a:r>
              <a:rPr lang="en-US" altLang="en-US" sz="2800" dirty="0">
                <a:solidFill>
                  <a:srgbClr val="BFBFBF"/>
                </a:solidFill>
                <a:ea typeface="ＭＳ Ｐゴシック" panose="020B0600070205080204" pitchFamily="34" charset="-128"/>
              </a:rPr>
              <a:t>Limit Properties</a:t>
            </a:r>
          </a:p>
          <a:p>
            <a:r>
              <a:rPr lang="en-US" altLang="en-US" sz="2800" dirty="0">
                <a:solidFill>
                  <a:srgbClr val="BFBFBF"/>
                </a:solidFill>
                <a:ea typeface="ＭＳ Ｐゴシック" panose="020B0600070205080204" pitchFamily="34" charset="-128"/>
              </a:rPr>
              <a:t>Efficiency classes</a:t>
            </a:r>
          </a:p>
          <a:p>
            <a:r>
              <a:rPr lang="en-US" altLang="en-US" sz="2800" dirty="0">
                <a:solidFill>
                  <a:srgbClr val="BFBFBF"/>
                </a:solidFill>
                <a:ea typeface="ＭＳ Ｐゴシック" panose="020B0600070205080204" pitchFamily="34" charset="-128"/>
              </a:rPr>
              <a:t>Conclusions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59FDA58C-A228-B14F-AAF4-417D543A3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Asymptotic Proof Techniques</a:t>
            </a:r>
          </a:p>
        </p:txBody>
      </p:sp>
      <p:sp>
        <p:nvSpPr>
          <p:cNvPr id="30722" name="Content Placeholder 2">
            <a:extLst>
              <a:ext uri="{FF2B5EF4-FFF2-40B4-BE49-F238E27FC236}">
                <a16:creationId xmlns:a16="http://schemas.microsoft.com/office/drawing/2014/main" id="{D49F9D0A-0384-694B-BBE6-D6990BE5FB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>
                <a:ea typeface="ＭＳ Ｐゴシック" panose="020B0600070205080204" pitchFamily="34" charset="-128"/>
              </a:rPr>
              <a:t>Proving an asymptotic relationship between two given function </a:t>
            </a:r>
            <a:r>
              <a:rPr lang="en-US" altLang="en-US" sz="2400" i="1" dirty="0">
                <a:ea typeface="ＭＳ Ｐゴシック" panose="020B0600070205080204" pitchFamily="34" charset="-128"/>
              </a:rPr>
              <a:t>f</a:t>
            </a:r>
            <a:r>
              <a:rPr lang="en-US" altLang="en-US" sz="2400" dirty="0">
                <a:ea typeface="ＭＳ Ｐゴシック" panose="020B0600070205080204" pitchFamily="34" charset="-128"/>
              </a:rPr>
              <a:t>(n) and </a:t>
            </a:r>
            <a:r>
              <a:rPr lang="en-US" altLang="en-US" sz="2400" i="1" dirty="0">
                <a:ea typeface="ＭＳ Ｐゴシック" panose="020B0600070205080204" pitchFamily="34" charset="-128"/>
              </a:rPr>
              <a:t>g</a:t>
            </a:r>
            <a:r>
              <a:rPr lang="en-US" altLang="en-US" sz="2400" dirty="0">
                <a:ea typeface="ＭＳ Ｐゴシック" panose="020B0600070205080204" pitchFamily="34" charset="-128"/>
              </a:rPr>
              <a:t>(n) can be done intuitively for most of the functions you will encounter; all polynomials for example</a:t>
            </a:r>
          </a:p>
          <a:p>
            <a:r>
              <a:rPr lang="en-US" altLang="en-US" sz="2400" dirty="0">
                <a:ea typeface="ＭＳ Ｐゴシック" panose="020B0600070205080204" pitchFamily="34" charset="-128"/>
              </a:rPr>
              <a:t>However, this </a:t>
            </a:r>
            <a:r>
              <a:rPr lang="en-US" altLang="en-US" sz="2400" i="1" u="sng" dirty="0">
                <a:ea typeface="ＭＳ Ｐゴシック" panose="020B0600070205080204" pitchFamily="34" charset="-128"/>
              </a:rPr>
              <a:t>does not suffice</a:t>
            </a:r>
            <a:r>
              <a:rPr lang="en-US" altLang="en-US" sz="2400" dirty="0">
                <a:ea typeface="ＭＳ Ｐゴシック" panose="020B0600070205080204" pitchFamily="34" charset="-128"/>
              </a:rPr>
              <a:t> as a formal proof</a:t>
            </a:r>
          </a:p>
          <a:p>
            <a:r>
              <a:rPr lang="en-US" altLang="en-US" sz="2400" dirty="0">
                <a:ea typeface="ＭＳ Ｐゴシック" panose="020B0600070205080204" pitchFamily="34" charset="-128"/>
              </a:rPr>
              <a:t>To prove a relationship of the form f(n)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(g(n)), </a:t>
            </a:r>
            <a:r>
              <a:rPr lang="en-US" altLang="en-US" sz="2400" dirty="0">
                <a:solidFill>
                  <a:srgbClr val="C00000"/>
                </a:solidFill>
                <a:ea typeface="ＭＳ Ｐゴシック" panose="020B0600070205080204" pitchFamily="34" charset="-128"/>
                <a:sym typeface="Symbol" pitchFamily="2" charset="2"/>
              </a:rPr>
              <a:t>where  is , , or 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, can be done using the definitions, that is</a:t>
            </a:r>
          </a:p>
          <a:p>
            <a:pPr lvl="1"/>
            <a:r>
              <a:rPr lang="en-US" altLang="en-US" sz="2000" b="1" dirty="0">
                <a:ea typeface="ＭＳ Ｐゴシック" panose="020B0600070205080204" pitchFamily="34" charset="-128"/>
                <a:sym typeface="Symbol" pitchFamily="2" charset="2"/>
              </a:rPr>
              <a:t>Find a value for c (or c</a:t>
            </a:r>
            <a:r>
              <a:rPr lang="en-US" altLang="en-US" sz="2000" b="1" baseline="-25000" dirty="0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2000" b="1" dirty="0">
                <a:ea typeface="ＭＳ Ｐゴシック" panose="020B0600070205080204" pitchFamily="34" charset="-128"/>
                <a:sym typeface="Symbol" pitchFamily="2" charset="2"/>
              </a:rPr>
              <a:t> and c</a:t>
            </a:r>
            <a:r>
              <a:rPr lang="en-US" altLang="en-US" sz="2000" b="1" baseline="-25000" dirty="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000" b="1" dirty="0">
                <a:ea typeface="ＭＳ Ｐゴシック" panose="020B0600070205080204" pitchFamily="34" charset="-128"/>
                <a:sym typeface="Symbol" pitchFamily="2" charset="2"/>
              </a:rPr>
              <a:t>)</a:t>
            </a:r>
          </a:p>
          <a:p>
            <a:pPr lvl="1"/>
            <a:r>
              <a:rPr lang="en-US" altLang="en-US" sz="2000" b="1" dirty="0">
                <a:ea typeface="ＭＳ Ｐゴシック" panose="020B0600070205080204" pitchFamily="34" charset="-128"/>
                <a:sym typeface="Symbol" pitchFamily="2" charset="2"/>
              </a:rPr>
              <a:t>Find a value for n</a:t>
            </a:r>
            <a:r>
              <a:rPr lang="en-US" altLang="en-US" sz="2000" b="1" baseline="-25000" dirty="0">
                <a:ea typeface="ＭＳ Ｐゴシック" panose="020B0600070205080204" pitchFamily="34" charset="-128"/>
                <a:sym typeface="Symbol" pitchFamily="2" charset="2"/>
              </a:rPr>
              <a:t>0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	(But the above is not the only way.)</a:t>
            </a:r>
            <a:endParaRPr lang="en-US" altLang="en-US" sz="2400" baseline="-25000" dirty="0">
              <a:ea typeface="ＭＳ Ｐゴシック" panose="020B0600070205080204" pitchFamily="34" charset="-128"/>
              <a:sym typeface="Symbol" pitchFamily="2" charset="2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6B96A270-AFB1-F14B-A8C4-B7C8BF0DE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>
                <a:ea typeface="ＭＳ Ｐゴシック" panose="020B0600070205080204" pitchFamily="34" charset="-128"/>
              </a:rPr>
              <a:t>Asymptotic Proof Techniques: Example A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30723" name="Content Placeholder 2">
            <a:extLst>
              <a:ext uri="{FF2B5EF4-FFF2-40B4-BE49-F238E27FC236}">
                <a16:creationId xmlns:a16="http://schemas.microsoft.com/office/drawing/2014/main" id="{E344059F-E7AF-C444-BA5B-E89756E745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en-US" sz="2800" b="1">
                <a:ea typeface="ＭＳ Ｐゴシック" panose="020B0600070205080204" pitchFamily="34" charset="-128"/>
              </a:rPr>
              <a:t>Example</a:t>
            </a:r>
            <a:r>
              <a:rPr lang="en-US" altLang="en-US" sz="2800">
                <a:ea typeface="ＭＳ Ｐゴシック" panose="020B0600070205080204" pitchFamily="34" charset="-128"/>
              </a:rPr>
              <a:t>:  Let f(n)=21n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+n and g(n)=n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3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Our intuition should tell us that f(n)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 O(g(n))</a:t>
            </a:r>
          </a:p>
          <a:p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Simply using the definition confirms this: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21n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+n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 c</a:t>
            </a:r>
            <a:r>
              <a:rPr lang="en-US" altLang="en-US" sz="2800">
                <a:ea typeface="ＭＳ Ｐゴシック" panose="020B0600070205080204" pitchFamily="34" charset="-128"/>
              </a:rPr>
              <a:t>n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3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	holds for </a:t>
            </a:r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say </a:t>
            </a:r>
            <a:r>
              <a:rPr lang="en-US" altLang="en-US" sz="2800">
                <a:ea typeface="ＭＳ Ｐゴシック" panose="020B0600070205080204" pitchFamily="34" charset="-128"/>
              </a:rPr>
              <a:t>c=3 and for all n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n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0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=8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So we found a pair c=3 and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0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=8 that satisfy the conditions required by the definition                     </a:t>
            </a:r>
            <a:r>
              <a:rPr lang="en-US" altLang="en-US" sz="2800" b="1">
                <a:ea typeface="ＭＳ Ｐゴシック" panose="020B0600070205080204" pitchFamily="34" charset="-128"/>
                <a:sym typeface="Symbol" pitchFamily="2" charset="2"/>
              </a:rPr>
              <a:t>QED</a:t>
            </a:r>
            <a:endParaRPr lang="en-US" altLang="en-US" sz="2800" b="1" baseline="30000">
              <a:ea typeface="ＭＳ Ｐゴシック" panose="020B0600070205080204" pitchFamily="34" charset="-128"/>
              <a:sym typeface="Symbol" pitchFamily="2" charset="2"/>
            </a:endParaRPr>
          </a:p>
          <a:p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In fact, an infinite number of pairs can satisfy this equation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ECA43FBA-7888-1242-AFA9-DE3EA48DD2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>
                <a:ea typeface="ＭＳ Ｐゴシック" panose="020B0600070205080204" pitchFamily="34" charset="-128"/>
              </a:rPr>
              <a:t>Asymptotic Proof Techniques: Example B (1)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32770" name="Content Placeholder 2">
            <a:extLst>
              <a:ext uri="{FF2B5EF4-FFF2-40B4-BE49-F238E27FC236}">
                <a16:creationId xmlns:a16="http://schemas.microsoft.com/office/drawing/2014/main" id="{FD013B56-A88B-A649-AEB0-9948FA7CD2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Example</a:t>
            </a:r>
            <a:r>
              <a:rPr lang="en-US" altLang="en-US">
                <a:ea typeface="ＭＳ Ｐゴシック" panose="020B0600070205080204" pitchFamily="34" charset="-128"/>
              </a:rPr>
              <a:t>:  Let f(n)=n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+n and g(n)=n</a:t>
            </a:r>
            <a:r>
              <a:rPr lang="en-US" altLang="en-US" baseline="30000">
                <a:ea typeface="ＭＳ Ｐゴシック" panose="020B0600070205080204" pitchFamily="34" charset="-128"/>
              </a:rPr>
              <a:t>3</a:t>
            </a:r>
            <a:r>
              <a:rPr lang="en-US" altLang="en-US">
                <a:ea typeface="ＭＳ Ｐゴシック" panose="020B0600070205080204" pitchFamily="34" charset="-128"/>
              </a:rPr>
              <a:t>.  Find a tight bound of the form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f(n)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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(g(n))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Our intuition tells us that f(n)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O(g(n))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Let’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s prove it formally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>
            <a:extLst>
              <a:ext uri="{FF2B5EF4-FFF2-40B4-BE49-F238E27FC236}">
                <a16:creationId xmlns:a16="http://schemas.microsoft.com/office/drawing/2014/main" id="{E49C745A-0A3F-5243-9176-D400D5DC04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Example B: Proof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6E41DB-261F-B14F-9F82-5AA00B1959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3716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If n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1 it is clear that </a:t>
            </a:r>
          </a:p>
          <a:p>
            <a:pPr marL="971550" lvl="1" indent="-514350">
              <a:buFont typeface="Calibri" panose="020F0502020204030204" pitchFamily="34" charset="0"/>
              <a:buAutoNum type="arabicPeriod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n  n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3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and </a:t>
            </a:r>
          </a:p>
          <a:p>
            <a:pPr marL="971550" lvl="1" indent="-514350">
              <a:buFont typeface="Calibri" panose="020F0502020204030204" pitchFamily="34" charset="0"/>
              <a:buAutoNum type="arabicPeriod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 n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3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2BFF04A-6113-594E-91E3-2A75205D52E8}"/>
              </a:ext>
            </a:extLst>
          </p:cNvPr>
          <p:cNvSpPr txBox="1">
            <a:spLocks/>
          </p:cNvSpPr>
          <p:nvPr/>
        </p:nvSpPr>
        <p:spPr bwMode="auto">
          <a:xfrm>
            <a:off x="457200" y="32004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200" dirty="0">
                <a:latin typeface="+mn-lt"/>
                <a:ea typeface="+mn-ea"/>
                <a:sym typeface="Symbol"/>
              </a:rPr>
              <a:t>Therefore, we have, as 1. and 2.:</a:t>
            </a:r>
          </a:p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  <a:defRPr/>
            </a:pPr>
            <a:r>
              <a:rPr lang="en-US" sz="3200" dirty="0">
                <a:latin typeface="+mn-lt"/>
                <a:ea typeface="+mn-ea"/>
                <a:sym typeface="Symbol"/>
              </a:rPr>
              <a:t>n</a:t>
            </a:r>
            <a:r>
              <a:rPr lang="en-US" sz="3200" baseline="30000" dirty="0">
                <a:latin typeface="+mn-lt"/>
                <a:ea typeface="+mn-ea"/>
                <a:sym typeface="Symbol"/>
              </a:rPr>
              <a:t>2</a:t>
            </a:r>
            <a:r>
              <a:rPr lang="en-US" sz="3200" dirty="0">
                <a:latin typeface="+mn-lt"/>
                <a:ea typeface="+mn-ea"/>
                <a:sym typeface="Symbol"/>
              </a:rPr>
              <a:t>+n  n</a:t>
            </a:r>
            <a:r>
              <a:rPr lang="en-US" sz="3200" baseline="30000" dirty="0">
                <a:latin typeface="+mn-lt"/>
                <a:ea typeface="+mn-ea"/>
                <a:sym typeface="Symbol"/>
              </a:rPr>
              <a:t>3</a:t>
            </a:r>
            <a:r>
              <a:rPr lang="en-US" sz="3200" dirty="0">
                <a:latin typeface="+mn-lt"/>
                <a:ea typeface="+mn-ea"/>
                <a:sym typeface="Symbol"/>
              </a:rPr>
              <a:t> + n</a:t>
            </a:r>
            <a:r>
              <a:rPr lang="en-US" sz="3200" baseline="30000" dirty="0">
                <a:latin typeface="+mn-lt"/>
                <a:ea typeface="+mn-ea"/>
                <a:sym typeface="Symbol"/>
              </a:rPr>
              <a:t>3</a:t>
            </a:r>
            <a:r>
              <a:rPr lang="en-US" sz="3200" dirty="0">
                <a:latin typeface="+mn-lt"/>
                <a:ea typeface="+mn-ea"/>
                <a:sym typeface="Symbol"/>
              </a:rPr>
              <a:t> = 2n</a:t>
            </a:r>
            <a:r>
              <a:rPr lang="en-US" sz="3200" baseline="30000" dirty="0">
                <a:latin typeface="+mn-lt"/>
                <a:ea typeface="+mn-ea"/>
                <a:sym typeface="Symbol"/>
              </a:rPr>
              <a:t>3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55A34CF-04CA-6E49-8928-88281BAFEC31}"/>
              </a:ext>
            </a:extLst>
          </p:cNvPr>
          <p:cNvSpPr txBox="1">
            <a:spLocks/>
          </p:cNvSpPr>
          <p:nvPr/>
        </p:nvSpPr>
        <p:spPr bwMode="auto">
          <a:xfrm>
            <a:off x="457200" y="4419600"/>
            <a:ext cx="8229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3200">
                <a:latin typeface="Calibri" panose="020F0502020204030204" pitchFamily="34" charset="0"/>
                <a:sym typeface="Symbol" pitchFamily="2" charset="2"/>
              </a:rPr>
              <a:t>Thus, for n</a:t>
            </a:r>
            <a:r>
              <a:rPr lang="en-US" altLang="en-US" sz="3200" baseline="-25000">
                <a:latin typeface="Calibri" panose="020F0502020204030204" pitchFamily="34" charset="0"/>
                <a:sym typeface="Symbol" pitchFamily="2" charset="2"/>
              </a:rPr>
              <a:t>0</a:t>
            </a:r>
            <a:r>
              <a:rPr lang="en-US" altLang="en-US" sz="3200">
                <a:latin typeface="Calibri" panose="020F0502020204030204" pitchFamily="34" charset="0"/>
                <a:sym typeface="Symbol" pitchFamily="2" charset="2"/>
              </a:rPr>
              <a:t>=1 and c=2, by the definition of Big-O we have that f(n)=n</a:t>
            </a:r>
            <a:r>
              <a:rPr lang="en-US" altLang="en-US" sz="3200" baseline="30000">
                <a:latin typeface="Calibri" panose="020F0502020204030204" pitchFamily="34" charset="0"/>
                <a:sym typeface="Symbol" pitchFamily="2" charset="2"/>
              </a:rPr>
              <a:t>2</a:t>
            </a:r>
            <a:r>
              <a:rPr lang="en-US" altLang="en-US" sz="3200">
                <a:latin typeface="Calibri" panose="020F0502020204030204" pitchFamily="34" charset="0"/>
                <a:sym typeface="Symbol" pitchFamily="2" charset="2"/>
              </a:rPr>
              <a:t>+n  O(g(n</a:t>
            </a:r>
            <a:r>
              <a:rPr lang="en-US" altLang="en-US" sz="3200" baseline="30000">
                <a:latin typeface="Calibri" panose="020F0502020204030204" pitchFamily="34" charset="0"/>
                <a:sym typeface="Symbol" pitchFamily="2" charset="2"/>
              </a:rPr>
              <a:t>3</a:t>
            </a:r>
            <a:r>
              <a:rPr lang="en-US" altLang="en-US" sz="3200">
                <a:latin typeface="Calibri" panose="020F0502020204030204" pitchFamily="34" charset="0"/>
                <a:sym typeface="Symbol" pitchFamily="2" charset="2"/>
              </a:rPr>
              <a:t>))</a:t>
            </a:r>
            <a:endParaRPr lang="en-US" altLang="en-US" sz="3200" baseline="30000">
              <a:latin typeface="Calibri" panose="020F0502020204030204" pitchFamily="34" charset="0"/>
              <a:sym typeface="Symbol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A662996C-42CA-4A4F-A6F7-F5F528E84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>
                <a:ea typeface="ＭＳ Ｐゴシック" panose="020B0600070205080204" pitchFamily="34" charset="-128"/>
              </a:rPr>
              <a:t>Asymptotic Proof Techniques: Example C (1)</a:t>
            </a:r>
            <a:endParaRPr lang="en-US" altLang="en-US" sz="4000">
              <a:ea typeface="ＭＳ Ｐゴシック" panose="020B0600070205080204" pitchFamily="34" charset="-128"/>
            </a:endParaRPr>
          </a:p>
        </p:txBody>
      </p:sp>
      <p:sp>
        <p:nvSpPr>
          <p:cNvPr id="34818" name="Content Placeholder 2">
            <a:extLst>
              <a:ext uri="{FF2B5EF4-FFF2-40B4-BE49-F238E27FC236}">
                <a16:creationId xmlns:a16="http://schemas.microsoft.com/office/drawing/2014/main" id="{FDC60515-C243-6C4B-BE87-F3F42901A5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Example</a:t>
            </a:r>
            <a:r>
              <a:rPr lang="en-US" altLang="en-US">
                <a:ea typeface="ＭＳ Ｐゴシック" panose="020B0600070205080204" pitchFamily="34" charset="-128"/>
              </a:rPr>
              <a:t>:  Let f(n)=n</a:t>
            </a:r>
            <a:r>
              <a:rPr lang="en-US" altLang="en-US" baseline="30000">
                <a:ea typeface="ＭＳ Ｐゴシック" panose="020B0600070205080204" pitchFamily="34" charset="-128"/>
              </a:rPr>
              <a:t>3</a:t>
            </a:r>
            <a:r>
              <a:rPr lang="en-US" altLang="en-US">
                <a:ea typeface="ＭＳ Ｐゴシック" panose="020B0600070205080204" pitchFamily="34" charset="-128"/>
              </a:rPr>
              <a:t>+4n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 and g(n)=n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.  Find a tight bound of the form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f(n)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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(g(n))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Here, 0ur intuition tells us that f(n)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(g(n))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Let’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s prove it formally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>
            <a:extLst>
              <a:ext uri="{FF2B5EF4-FFF2-40B4-BE49-F238E27FC236}">
                <a16:creationId xmlns:a16="http://schemas.microsoft.com/office/drawing/2014/main" id="{10EA8D76-CECB-BA44-A526-B5E1C715FA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Example C: Proof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CF562F-7CA0-B64C-A0B6-87108F2003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6858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For n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1, we have n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 n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3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25053ACC-CB5A-914B-8A3A-4968341A6ACF}"/>
              </a:ext>
            </a:extLst>
          </p:cNvPr>
          <p:cNvSpPr txBox="1">
            <a:spLocks/>
          </p:cNvSpPr>
          <p:nvPr/>
        </p:nvSpPr>
        <p:spPr bwMode="auto">
          <a:xfrm>
            <a:off x="457200" y="3200400"/>
            <a:ext cx="8229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200" dirty="0">
                <a:latin typeface="+mn-lt"/>
                <a:ea typeface="+mn-ea"/>
                <a:sym typeface="Symbol"/>
              </a:rPr>
              <a:t>Thus</a:t>
            </a:r>
            <a:r>
              <a:rPr lang="en-US" sz="3200" dirty="0">
                <a:latin typeface="Arial" charset="0"/>
                <a:ea typeface="+mn-ea"/>
                <a:cs typeface="Arial" charset="0"/>
              </a:rPr>
              <a:t> </a:t>
            </a:r>
            <a:r>
              <a:rPr lang="en-US" sz="3200" dirty="0">
                <a:latin typeface="+mn-lt"/>
                <a:ea typeface="+mn-ea"/>
                <a:cs typeface="Arial" charset="0"/>
              </a:rPr>
              <a:t>n</a:t>
            </a:r>
            <a:r>
              <a:rPr lang="en-US" sz="3200" dirty="0">
                <a:latin typeface="+mn-lt"/>
                <a:ea typeface="+mn-ea"/>
                <a:cs typeface="Arial" charset="0"/>
                <a:sym typeface="Symbol"/>
              </a:rPr>
              <a:t>1</a:t>
            </a:r>
            <a:r>
              <a:rPr lang="en-US" sz="3200" dirty="0">
                <a:latin typeface="+mn-lt"/>
                <a:ea typeface="+mn-ea"/>
                <a:sym typeface="Symbol"/>
              </a:rPr>
              <a:t>, we have </a:t>
            </a:r>
            <a:r>
              <a:rPr lang="en-US" sz="3200" dirty="0">
                <a:latin typeface="+mn-lt"/>
                <a:ea typeface="+mn-ea"/>
                <a:cs typeface="Arial" charset="0"/>
                <a:sym typeface="Symbol"/>
              </a:rPr>
              <a:t>n</a:t>
            </a:r>
            <a:r>
              <a:rPr lang="en-US" sz="3200" baseline="30000" dirty="0">
                <a:latin typeface="+mn-lt"/>
                <a:ea typeface="+mn-ea"/>
                <a:cs typeface="Arial" charset="0"/>
                <a:sym typeface="Symbol"/>
              </a:rPr>
              <a:t>2</a:t>
            </a:r>
            <a:r>
              <a:rPr lang="en-US" sz="3200" dirty="0">
                <a:latin typeface="+mn-lt"/>
                <a:ea typeface="+mn-ea"/>
                <a:cs typeface="Arial" charset="0"/>
                <a:sym typeface="Symbol"/>
              </a:rPr>
              <a:t>  n</a:t>
            </a:r>
            <a:r>
              <a:rPr lang="en-US" sz="3200" baseline="30000" dirty="0">
                <a:latin typeface="+mn-lt"/>
                <a:ea typeface="+mn-ea"/>
                <a:cs typeface="Arial" charset="0"/>
                <a:sym typeface="Symbol"/>
              </a:rPr>
              <a:t>3</a:t>
            </a:r>
            <a:r>
              <a:rPr lang="en-US" sz="3200" dirty="0">
                <a:latin typeface="+mn-lt"/>
                <a:ea typeface="+mn-ea"/>
                <a:cs typeface="Arial" charset="0"/>
                <a:sym typeface="Symbol"/>
              </a:rPr>
              <a:t>  n</a:t>
            </a:r>
            <a:r>
              <a:rPr lang="en-US" sz="3200" baseline="30000" dirty="0">
                <a:latin typeface="+mn-lt"/>
                <a:ea typeface="+mn-ea"/>
                <a:cs typeface="Arial" charset="0"/>
                <a:sym typeface="Symbol"/>
              </a:rPr>
              <a:t>3</a:t>
            </a:r>
            <a:r>
              <a:rPr lang="en-US" sz="3200" dirty="0">
                <a:latin typeface="+mn-lt"/>
                <a:ea typeface="+mn-ea"/>
                <a:cs typeface="Arial" charset="0"/>
                <a:sym typeface="Symbol"/>
              </a:rPr>
              <a:t> + 4n</a:t>
            </a:r>
            <a:r>
              <a:rPr lang="en-US" sz="3200" baseline="30000" dirty="0">
                <a:latin typeface="+mn-lt"/>
                <a:ea typeface="+mn-ea"/>
                <a:cs typeface="Arial" charset="0"/>
                <a:sym typeface="Symbol"/>
              </a:rPr>
              <a:t>2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321F0A0-FDAA-CB47-BEB9-020EB076AA51}"/>
              </a:ext>
            </a:extLst>
          </p:cNvPr>
          <p:cNvSpPr txBox="1">
            <a:spLocks/>
          </p:cNvSpPr>
          <p:nvPr/>
        </p:nvSpPr>
        <p:spPr bwMode="auto">
          <a:xfrm>
            <a:off x="457200" y="3962400"/>
            <a:ext cx="8229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3200">
                <a:latin typeface="Calibri" panose="020F0502020204030204" pitchFamily="34" charset="0"/>
                <a:sym typeface="Symbol" pitchFamily="2" charset="2"/>
              </a:rPr>
              <a:t>Thus, by the definition of Big-</a:t>
            </a:r>
            <a:r>
              <a:rPr lang="en-US" altLang="en-US" sz="3200">
                <a:sym typeface="Symbol" pitchFamily="2" charset="2"/>
              </a:rPr>
              <a:t> </a:t>
            </a:r>
            <a:r>
              <a:rPr lang="en-US" altLang="en-US" sz="3200">
                <a:latin typeface="Calibri" panose="020F0502020204030204" pitchFamily="34" charset="0"/>
                <a:sym typeface="Symbol" pitchFamily="2" charset="2"/>
              </a:rPr>
              <a:t>, for n</a:t>
            </a:r>
            <a:r>
              <a:rPr lang="en-US" altLang="en-US" sz="3200" baseline="-25000">
                <a:latin typeface="Calibri" panose="020F0502020204030204" pitchFamily="34" charset="0"/>
                <a:sym typeface="Symbol" pitchFamily="2" charset="2"/>
              </a:rPr>
              <a:t>0</a:t>
            </a:r>
            <a:r>
              <a:rPr lang="en-US" altLang="en-US" sz="3200">
                <a:latin typeface="Calibri" panose="020F0502020204030204" pitchFamily="34" charset="0"/>
                <a:sym typeface="Symbol" pitchFamily="2" charset="2"/>
              </a:rPr>
              <a:t>=1 and c=1 we have that f(n)=n</a:t>
            </a:r>
            <a:r>
              <a:rPr lang="en-US" altLang="en-US" sz="3200" baseline="30000">
                <a:latin typeface="Calibri" panose="020F0502020204030204" pitchFamily="34" charset="0"/>
                <a:sym typeface="Symbol" pitchFamily="2" charset="2"/>
              </a:rPr>
              <a:t>3</a:t>
            </a:r>
            <a:r>
              <a:rPr lang="en-US" altLang="en-US" sz="3200">
                <a:latin typeface="Calibri" panose="020F0502020204030204" pitchFamily="34" charset="0"/>
                <a:sym typeface="Symbol" pitchFamily="2" charset="2"/>
              </a:rPr>
              <a:t>+4n</a:t>
            </a:r>
            <a:r>
              <a:rPr lang="en-US" altLang="en-US" sz="3200" baseline="30000">
                <a:latin typeface="Calibri" panose="020F0502020204030204" pitchFamily="34" charset="0"/>
                <a:sym typeface="Symbol" pitchFamily="2" charset="2"/>
              </a:rPr>
              <a:t>2</a:t>
            </a:r>
            <a:r>
              <a:rPr lang="en-US" altLang="en-US" sz="3200">
                <a:latin typeface="Calibri" panose="020F0502020204030204" pitchFamily="34" charset="0"/>
                <a:sym typeface="Symbol" pitchFamily="2" charset="2"/>
              </a:rPr>
              <a:t>  (g(n</a:t>
            </a:r>
            <a:r>
              <a:rPr lang="en-US" altLang="en-US" sz="3200" baseline="30000">
                <a:latin typeface="Calibri" panose="020F0502020204030204" pitchFamily="34" charset="0"/>
                <a:sym typeface="Symbol" pitchFamily="2" charset="2"/>
              </a:rPr>
              <a:t>2</a:t>
            </a:r>
            <a:r>
              <a:rPr lang="en-US" altLang="en-US" sz="3200">
                <a:latin typeface="Calibri" panose="020F0502020204030204" pitchFamily="34" charset="0"/>
                <a:sym typeface="Symbol" pitchFamily="2" charset="2"/>
              </a:rPr>
              <a:t>))</a:t>
            </a:r>
            <a:endParaRPr lang="en-US" altLang="en-US" sz="3200" baseline="30000">
              <a:latin typeface="Calibri" panose="020F0502020204030204" pitchFamily="34" charset="0"/>
              <a:sym typeface="Symbol" pitchFamily="2" charset="2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4416982-7CF5-954D-B402-D60DC56EE933}"/>
              </a:ext>
            </a:extLst>
          </p:cNvPr>
          <p:cNvSpPr txBox="1">
            <a:spLocks/>
          </p:cNvSpPr>
          <p:nvPr/>
        </p:nvSpPr>
        <p:spPr bwMode="auto">
          <a:xfrm>
            <a:off x="457200" y="2362200"/>
            <a:ext cx="8229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200" dirty="0">
                <a:latin typeface="+mn-lt"/>
                <a:ea typeface="+mn-ea"/>
              </a:rPr>
              <a:t>For n</a:t>
            </a:r>
            <a:r>
              <a:rPr lang="en-US" sz="3200" dirty="0">
                <a:latin typeface="+mn-lt"/>
                <a:ea typeface="+mn-ea"/>
                <a:sym typeface="Symbol"/>
              </a:rPr>
              <a:t>0, we have n</a:t>
            </a:r>
            <a:r>
              <a:rPr lang="en-US" sz="3200" baseline="30000" dirty="0">
                <a:latin typeface="+mn-lt"/>
                <a:ea typeface="+mn-ea"/>
                <a:sym typeface="Symbol"/>
              </a:rPr>
              <a:t>3</a:t>
            </a:r>
            <a:r>
              <a:rPr lang="en-US" sz="3200" dirty="0">
                <a:latin typeface="+mn-lt"/>
                <a:ea typeface="+mn-ea"/>
                <a:sym typeface="Symbol"/>
              </a:rPr>
              <a:t>  n</a:t>
            </a:r>
            <a:r>
              <a:rPr lang="en-US" sz="3200" baseline="30000" dirty="0">
                <a:latin typeface="+mn-lt"/>
                <a:ea typeface="+mn-ea"/>
                <a:sym typeface="Symbol"/>
              </a:rPr>
              <a:t>3</a:t>
            </a:r>
            <a:r>
              <a:rPr lang="en-US" sz="3200" dirty="0">
                <a:latin typeface="+mn-lt"/>
                <a:ea typeface="+mn-ea"/>
                <a:cs typeface="Arial" charset="0"/>
                <a:sym typeface="Symbol"/>
              </a:rPr>
              <a:t> + 4n</a:t>
            </a:r>
            <a:r>
              <a:rPr lang="en-US" sz="3200" baseline="30000" dirty="0">
                <a:latin typeface="+mn-lt"/>
                <a:ea typeface="+mn-ea"/>
                <a:cs typeface="Arial" charset="0"/>
                <a:sym typeface="Symbol"/>
              </a:rPr>
              <a:t>2</a:t>
            </a:r>
            <a:endParaRPr lang="en-US" sz="3200" baseline="30000" dirty="0">
              <a:latin typeface="+mn-lt"/>
              <a:ea typeface="+mn-ea"/>
              <a:sym typeface="Symbo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>
            <a:extLst>
              <a:ext uri="{FF2B5EF4-FFF2-40B4-BE49-F238E27FC236}">
                <a16:creationId xmlns:a16="http://schemas.microsoft.com/office/drawing/2014/main" id="{294C2BE4-5909-8B4B-A9CF-F5A5B4E2C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>
                <a:ea typeface="ＭＳ Ｐゴシック" panose="020B0600070205080204" pitchFamily="34" charset="-128"/>
              </a:rPr>
              <a:t>Asymptotic Proof Techniques: </a:t>
            </a:r>
            <a:br>
              <a:rPr lang="en-US" altLang="en-US" sz="3600">
                <a:ea typeface="ＭＳ Ｐゴシック" panose="020B0600070205080204" pitchFamily="34" charset="-128"/>
              </a:rPr>
            </a:br>
            <a:r>
              <a:rPr lang="en-US" altLang="en-US" sz="3600">
                <a:ea typeface="ＭＳ Ｐゴシック" panose="020B0600070205080204" pitchFamily="34" charset="-128"/>
              </a:rPr>
              <a:t>Trick for polynomials of degree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866" name="Content Placeholder 2">
                <a:extLst>
                  <a:ext uri="{FF2B5EF4-FFF2-40B4-BE49-F238E27FC236}">
                    <a16:creationId xmlns:a16="http://schemas.microsoft.com/office/drawing/2014/main" id="{E74CA3BF-94DC-D74D-85CD-3E1D0AE5033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en-US" dirty="0">
                    <a:ea typeface="ＭＳ Ｐゴシック" panose="020B0600070205080204" pitchFamily="34" charset="-128"/>
                  </a:rPr>
                  <a:t>If you have a polynomial of degree 2 such as</a:t>
                </a:r>
              </a:p>
              <a:p>
                <a:pPr algn="ctr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i="1" dirty="0" smtClean="0">
                          <a:latin typeface="Cambria Math" panose="02040503050406030204" pitchFamily="18" charset="0"/>
                          <a:ea typeface="ＭＳ Ｐゴシック" panose="020B0600070205080204" pitchFamily="34" charset="-128"/>
                        </a:rPr>
                        <m:t>𝑎𝑛</m:t>
                      </m:r>
                      <m:r>
                        <a:rPr lang="en-US" altLang="en-US" i="1" baseline="30000" dirty="0">
                          <a:latin typeface="Cambria Math" panose="02040503050406030204" pitchFamily="18" charset="0"/>
                          <a:ea typeface="ＭＳ Ｐゴシック" panose="020B0600070205080204" pitchFamily="34" charset="-128"/>
                        </a:rPr>
                        <m:t>2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  <a:ea typeface="ＭＳ Ｐゴシック" panose="020B0600070205080204" pitchFamily="34" charset="-128"/>
                        </a:rPr>
                        <m:t>+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  <a:ea typeface="ＭＳ Ｐゴシック" panose="020B0600070205080204" pitchFamily="34" charset="-128"/>
                        </a:rPr>
                        <m:t>𝑏𝑛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  <a:ea typeface="ＭＳ Ｐゴシック" panose="020B0600070205080204" pitchFamily="34" charset="-128"/>
                        </a:rPr>
                        <m:t>+</m:t>
                      </m:r>
                      <m:r>
                        <a:rPr lang="en-US" altLang="en-US" i="1" dirty="0">
                          <a:latin typeface="Cambria Math" panose="02040503050406030204" pitchFamily="18" charset="0"/>
                          <a:ea typeface="ＭＳ Ｐゴシック" panose="020B0600070205080204" pitchFamily="34" charset="-128"/>
                        </a:rPr>
                        <m:t>𝑐</m:t>
                      </m:r>
                    </m:oMath>
                  </m:oMathPara>
                </a14:m>
                <a:endParaRPr lang="en-US" altLang="en-US" dirty="0">
                  <a:ea typeface="ＭＳ Ｐゴシック" panose="020B0600070205080204" pitchFamily="34" charset="-128"/>
                </a:endParaRPr>
              </a:p>
              <a:p>
                <a:pPr>
                  <a:buFont typeface="Arial" panose="020B0604020202020204" pitchFamily="34" charset="0"/>
                  <a:buNone/>
                </a:pPr>
                <a:r>
                  <a:rPr lang="en-US" altLang="en-US" dirty="0">
                    <a:ea typeface="ＭＳ Ｐゴシック" panose="020B0600070205080204" pitchFamily="34" charset="-128"/>
                  </a:rPr>
                  <a:t>	you can prove that it is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(</m:t>
                    </m:r>
                    <m:r>
                      <a:rPr lang="en-US" altLang="en-US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𝑛</m:t>
                    </m:r>
                    <m:r>
                      <a:rPr lang="en-US" altLang="en-US" i="1" baseline="30000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2</m:t>
                    </m:r>
                    <m:r>
                      <a:rPr lang="en-US" altLang="en-US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) </m:t>
                    </m:r>
                  </m:oMath>
                </a14:m>
                <a:r>
                  <a:rPr lang="en-US" altLang="en-US" dirty="0">
                    <a:ea typeface="ＭＳ Ｐゴシック" panose="020B0600070205080204" pitchFamily="34" charset="-128"/>
                    <a:sym typeface="Symbol" pitchFamily="2" charset="2"/>
                  </a:rPr>
                  <a:t>using the following values</a:t>
                </a:r>
              </a:p>
              <a:p>
                <a:pPr marL="914400" lvl="1" indent="-514350">
                  <a:buFont typeface="Calibri" panose="020F0502020204030204" pitchFamily="34" charset="0"/>
                  <a:buAutoNum type="arabicPeriod"/>
                </a:pPr>
                <a:r>
                  <a:rPr lang="en-US" altLang="en-US" dirty="0">
                    <a:ea typeface="ＭＳ Ｐゴシック" panose="020B0600070205080204" pitchFamily="34" charset="-128"/>
                    <a:sym typeface="Symbol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𝑐</m:t>
                    </m:r>
                    <m:r>
                      <a:rPr lang="en-US" altLang="en-US" i="1" baseline="-25000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1</m:t>
                    </m:r>
                    <m:r>
                      <a:rPr lang="en-US" altLang="en-US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=</m:t>
                    </m:r>
                    <m:f>
                      <m:fPr>
                        <m:ctrlPr>
                          <a:rPr lang="en-US" altLang="en-US" i="1" dirty="0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</m:ctrlPr>
                      </m:fPr>
                      <m:num>
                        <m:r>
                          <a:rPr lang="en-US" altLang="en-US" b="0" i="1" dirty="0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𝑎</m:t>
                        </m:r>
                      </m:num>
                      <m:den>
                        <m:r>
                          <a:rPr lang="en-US" altLang="en-US" b="0" i="1" dirty="0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altLang="en-US" dirty="0">
                    <a:ea typeface="ＭＳ Ｐゴシック" panose="020B0600070205080204" pitchFamily="34" charset="-128"/>
                    <a:sym typeface="Symbol" pitchFamily="2" charset="2"/>
                  </a:rPr>
                  <a:t> </a:t>
                </a:r>
              </a:p>
              <a:p>
                <a:pPr marL="914400" lvl="1" indent="-514350">
                  <a:buFont typeface="Calibri" panose="020F0502020204030204" pitchFamily="34" charset="0"/>
                  <a:buAutoNum type="arabicPeriod"/>
                </a:pPr>
                <a14:m>
                  <m:oMath xmlns:m="http://schemas.openxmlformats.org/officeDocument/2006/math">
                    <m:r>
                      <a:rPr lang="en-US" altLang="en-US" b="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 </m:t>
                    </m:r>
                    <m:r>
                      <a:rPr lang="en-US" altLang="en-US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𝑐</m:t>
                    </m:r>
                    <m:r>
                      <a:rPr lang="en-US" altLang="en-US" i="1" baseline="-25000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2</m:t>
                    </m:r>
                    <m:r>
                      <a:rPr lang="en-US" altLang="en-US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=7</m:t>
                    </m:r>
                    <m:f>
                      <m:fPr>
                        <m:ctrlPr>
                          <a:rPr lang="en-US" altLang="en-US" i="1" dirty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</m:ctrlPr>
                      </m:fPr>
                      <m:num>
                        <m:r>
                          <a:rPr lang="en-US" altLang="en-US" i="1" dirty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𝑎</m:t>
                        </m:r>
                      </m:num>
                      <m:den>
                        <m:r>
                          <a:rPr lang="en-US" altLang="en-US" i="1" dirty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4</m:t>
                        </m:r>
                      </m:den>
                    </m:f>
                  </m:oMath>
                </a14:m>
                <a:endParaRPr lang="en-US" altLang="en-US" dirty="0">
                  <a:ea typeface="ＭＳ Ｐゴシック" panose="020B0600070205080204" pitchFamily="34" charset="-128"/>
                  <a:sym typeface="Symbol" pitchFamily="2" charset="2"/>
                </a:endParaRPr>
              </a:p>
              <a:p>
                <a:pPr marL="914400" lvl="1" indent="-514350">
                  <a:buFont typeface="Calibri" panose="020F0502020204030204" pitchFamily="34" charset="0"/>
                  <a:buAutoNum type="arabicPeriod"/>
                </a:pPr>
                <a:r>
                  <a:rPr lang="en-US" altLang="en-US" dirty="0">
                    <a:ea typeface="ＭＳ Ｐゴシック" panose="020B0600070205080204" pitchFamily="34" charset="-128"/>
                    <a:sym typeface="Symbol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𝑛</m:t>
                    </m:r>
                    <m:r>
                      <a:rPr lang="en-US" altLang="en-US" i="1" baseline="-25000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0</m:t>
                    </m:r>
                    <m:r>
                      <a:rPr lang="en-US" altLang="en-US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= 2 </m:t>
                    </m:r>
                    <m:r>
                      <m:rPr>
                        <m:sty m:val="p"/>
                      </m:rPr>
                      <a:rPr lang="en-US" altLang="en-US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max</m:t>
                    </m:r>
                    <m:r>
                      <a:rPr lang="en-US" altLang="en-US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⁡(</m:t>
                    </m:r>
                    <m:f>
                      <m:fPr>
                        <m:ctrlPr>
                          <a:rPr lang="en-US" altLang="en-US" i="1" dirty="0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</m:ctrlPr>
                      </m:fPr>
                      <m:num>
                        <m:r>
                          <a:rPr lang="en-US" altLang="en-US" b="0" i="1" dirty="0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|</m:t>
                        </m:r>
                        <m:r>
                          <a:rPr lang="en-US" altLang="en-US" b="0" i="1" dirty="0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𝑏</m:t>
                        </m:r>
                        <m:r>
                          <a:rPr lang="en-US" altLang="en-US" b="0" i="1" dirty="0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|</m:t>
                        </m:r>
                      </m:num>
                      <m:den>
                        <m:r>
                          <a:rPr lang="en-US" altLang="en-US" b="0" i="1" dirty="0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𝑎</m:t>
                        </m:r>
                      </m:den>
                    </m:f>
                    <m:r>
                      <a:rPr lang="en-US" altLang="en-US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, </m:t>
                    </m:r>
                    <m:f>
                      <m:fPr>
                        <m:ctrlPr>
                          <a:rPr lang="en-US" altLang="en-US" i="1" dirty="0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altLang="en-US" i="1" dirty="0" smtClean="0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en-US" b="0" i="1" dirty="0" smtClean="0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  <m:t>|</m:t>
                            </m:r>
                            <m:r>
                              <a:rPr lang="en-US" altLang="en-US" b="0" i="1" dirty="0" smtClean="0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  <m:t>𝑐</m:t>
                            </m:r>
                            <m:r>
                              <a:rPr lang="en-US" altLang="en-US" b="0" i="1" dirty="0" smtClean="0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  <m:t>|</m:t>
                            </m:r>
                          </m:e>
                        </m:rad>
                      </m:num>
                      <m:den>
                        <m:r>
                          <a:rPr lang="en-US" altLang="en-US" b="0" i="1" dirty="0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𝑎</m:t>
                        </m:r>
                      </m:den>
                    </m:f>
                    <m:r>
                      <a:rPr lang="en-US" altLang="en-US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)</m:t>
                    </m:r>
                  </m:oMath>
                </a14:m>
                <a:endParaRPr lang="en-US" altLang="en-US" dirty="0">
                  <a:ea typeface="ＭＳ Ｐゴシック" panose="020B0600070205080204" pitchFamily="34" charset="-128"/>
                </a:endParaRPr>
              </a:p>
              <a:p>
                <a:pPr marL="400050" lvl="1" indent="0">
                  <a:buNone/>
                </a:pPr>
                <a:endParaRPr lang="en-US" altLang="en-US" dirty="0">
                  <a:ea typeface="ＭＳ Ｐゴシック" panose="020B0600070205080204" pitchFamily="34" charset="-128"/>
                </a:endParaRPr>
              </a:p>
            </p:txBody>
          </p:sp>
        </mc:Choice>
        <mc:Fallback xmlns="">
          <p:sp>
            <p:nvSpPr>
              <p:cNvPr id="36866" name="Content Placeholder 2">
                <a:extLst>
                  <a:ext uri="{FF2B5EF4-FFF2-40B4-BE49-F238E27FC236}">
                    <a16:creationId xmlns:a16="http://schemas.microsoft.com/office/drawing/2014/main" id="{E74CA3BF-94DC-D74D-85CD-3E1D0AE5033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852" t="-14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2E07D685-60E6-754B-B184-27E59F4E1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19458" name="Content Placeholder 2">
            <a:extLst>
              <a:ext uri="{FF2B5EF4-FFF2-40B4-BE49-F238E27FC236}">
                <a16:creationId xmlns:a16="http://schemas.microsoft.com/office/drawing/2014/main" id="{3202EF7B-530F-2E4F-9EF7-7CB32B5D7C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Introduction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Asymptotic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Definitions (Big O, Omega, Theta), properties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Proof techniques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3 examples, trick for polynomials of degree 2,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Limit method (l’</a:t>
            </a:r>
            <a:r>
              <a:rPr lang="en-US" altLang="ja-JP" sz="2400">
                <a:ea typeface="ＭＳ Ｐゴシック" panose="020B0600070205080204" pitchFamily="34" charset="-128"/>
              </a:rPr>
              <a:t>Hôpital Rule), 2 examples 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Limit Properties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Complexity of algorithms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Conclusions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>
            <a:extLst>
              <a:ext uri="{FF2B5EF4-FFF2-40B4-BE49-F238E27FC236}">
                <a16:creationId xmlns:a16="http://schemas.microsoft.com/office/drawing/2014/main" id="{47A63ADE-465C-7341-BA4B-799CA8877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37890" name="Content Placeholder 2">
            <a:extLst>
              <a:ext uri="{FF2B5EF4-FFF2-40B4-BE49-F238E27FC236}">
                <a16:creationId xmlns:a16="http://schemas.microsoft.com/office/drawing/2014/main" id="{8EFDFC8D-A897-D649-9033-8F16DD0E95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Introduction</a:t>
            </a:r>
          </a:p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Asymptotic</a:t>
            </a:r>
          </a:p>
          <a:p>
            <a:pPr lvl="1"/>
            <a:r>
              <a:rPr lang="en-US" altLang="en-US" sz="2400">
                <a:solidFill>
                  <a:srgbClr val="BFBFBF"/>
                </a:solidFill>
                <a:ea typeface="ＭＳ Ｐゴシック" panose="020B0600070205080204" pitchFamily="34" charset="-128"/>
              </a:rPr>
              <a:t>Definitions (big O, Omega, Theta), properties</a:t>
            </a:r>
          </a:p>
          <a:p>
            <a:r>
              <a:rPr lang="en-US" altLang="en-US" sz="2800" b="1">
                <a:solidFill>
                  <a:srgbClr val="FF0000"/>
                </a:solidFill>
                <a:ea typeface="ＭＳ Ｐゴシック" panose="020B0600070205080204" pitchFamily="34" charset="-128"/>
              </a:rPr>
              <a:t>Proof techniques</a:t>
            </a:r>
          </a:p>
          <a:p>
            <a:pPr lvl="1"/>
            <a:r>
              <a:rPr lang="en-US" altLang="en-US" sz="2400">
                <a:solidFill>
                  <a:srgbClr val="BFBFBF"/>
                </a:solidFill>
                <a:ea typeface="ＭＳ Ｐゴシック" panose="020B0600070205080204" pitchFamily="34" charset="-128"/>
              </a:rPr>
              <a:t>3 examples, trick for polynomials of degree 2,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</a:p>
          <a:p>
            <a:pPr lvl="1"/>
            <a:r>
              <a:rPr lang="en-US" altLang="en-US" sz="2400" b="1">
                <a:solidFill>
                  <a:srgbClr val="FF0000"/>
                </a:solidFill>
                <a:ea typeface="ＭＳ Ｐゴシック" panose="020B0600070205080204" pitchFamily="34" charset="-128"/>
              </a:rPr>
              <a:t>Limit method (l’</a:t>
            </a:r>
            <a:r>
              <a:rPr lang="en-US" altLang="ja-JP" sz="2400" b="1">
                <a:solidFill>
                  <a:srgbClr val="FF0000"/>
                </a:solidFill>
                <a:ea typeface="ＭＳ Ｐゴシック" panose="020B0600070205080204" pitchFamily="34" charset="-128"/>
              </a:rPr>
              <a:t>Hôpital Rule), 2 examples </a:t>
            </a:r>
          </a:p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Limit Properties</a:t>
            </a:r>
          </a:p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Efficiency classes</a:t>
            </a:r>
          </a:p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Conclusions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>
            <a:extLst>
              <a:ext uri="{FF2B5EF4-FFF2-40B4-BE49-F238E27FC236}">
                <a16:creationId xmlns:a16="http://schemas.microsoft.com/office/drawing/2014/main" id="{CFB2396C-55F8-C140-B476-7DDC9B0E4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Limit Method: Motivation</a:t>
            </a:r>
          </a:p>
        </p:txBody>
      </p:sp>
      <p:sp>
        <p:nvSpPr>
          <p:cNvPr id="38914" name="Content Placeholder 2">
            <a:extLst>
              <a:ext uri="{FF2B5EF4-FFF2-40B4-BE49-F238E27FC236}">
                <a16:creationId xmlns:a16="http://schemas.microsoft.com/office/drawing/2014/main" id="{43FEBA57-11F4-8C4F-BC58-7E149DFC71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>
                <a:ea typeface="ＭＳ Ｐゴシック" panose="020B0600070205080204" pitchFamily="34" charset="-128"/>
              </a:rPr>
              <a:t>Now try this one: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 dirty="0">
                <a:ea typeface="ＭＳ Ｐゴシック" panose="020B0600070205080204" pitchFamily="34" charset="-128"/>
              </a:rPr>
              <a:t>        f(n)= n</a:t>
            </a:r>
            <a:r>
              <a:rPr lang="en-US" altLang="en-US" sz="2800" baseline="30000" dirty="0">
                <a:ea typeface="ＭＳ Ｐゴシック" panose="020B0600070205080204" pitchFamily="34" charset="-128"/>
              </a:rPr>
              <a:t>50</a:t>
            </a:r>
            <a:r>
              <a:rPr lang="en-US" altLang="en-US" sz="2800" dirty="0">
                <a:ea typeface="ＭＳ Ｐゴシック" panose="020B0600070205080204" pitchFamily="34" charset="-128"/>
              </a:rPr>
              <a:t>+12n</a:t>
            </a:r>
            <a:r>
              <a:rPr lang="en-US" altLang="en-US" sz="2800" baseline="30000" dirty="0">
                <a:ea typeface="ＭＳ Ｐゴシック" panose="020B0600070205080204" pitchFamily="34" charset="-128"/>
              </a:rPr>
              <a:t>3</a:t>
            </a:r>
            <a:r>
              <a:rPr lang="en-US" altLang="en-US" sz="2800" dirty="0">
                <a:ea typeface="ＭＳ Ｐゴシック" panose="020B0600070205080204" pitchFamily="34" charset="-128"/>
              </a:rPr>
              <a:t>log</a:t>
            </a:r>
            <a:r>
              <a:rPr lang="en-US" altLang="en-US" sz="2800" baseline="30000" dirty="0">
                <a:ea typeface="ＭＳ Ｐゴシック" panose="020B0600070205080204" pitchFamily="34" charset="-128"/>
              </a:rPr>
              <a:t>4</a:t>
            </a:r>
            <a:r>
              <a:rPr lang="en-US" altLang="en-US" sz="2800" dirty="0">
                <a:ea typeface="ＭＳ Ｐゴシック" panose="020B0600070205080204" pitchFamily="34" charset="-128"/>
              </a:rPr>
              <a:t>n –1243n</a:t>
            </a:r>
            <a:r>
              <a:rPr lang="en-US" altLang="en-US" sz="2800" baseline="30000" dirty="0">
                <a:ea typeface="ＭＳ Ｐゴシック" panose="020B0600070205080204" pitchFamily="34" charset="-128"/>
              </a:rPr>
              <a:t>12 </a:t>
            </a:r>
            <a:endParaRPr lang="en-US" altLang="en-US" sz="2800" dirty="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 dirty="0">
                <a:ea typeface="ＭＳ Ｐゴシック" panose="020B0600070205080204" pitchFamily="34" charset="-128"/>
              </a:rPr>
              <a:t>                  + 245n</a:t>
            </a:r>
            <a:r>
              <a:rPr lang="en-US" altLang="en-US" sz="2800" baseline="30000" dirty="0">
                <a:ea typeface="ＭＳ Ｐゴシック" panose="020B0600070205080204" pitchFamily="34" charset="-128"/>
              </a:rPr>
              <a:t>6</a:t>
            </a:r>
            <a:r>
              <a:rPr lang="en-US" altLang="en-US" sz="2800" dirty="0">
                <a:ea typeface="ＭＳ Ｐゴシック" panose="020B0600070205080204" pitchFamily="34" charset="-128"/>
              </a:rPr>
              <a:t>logn + 12log</a:t>
            </a:r>
            <a:r>
              <a:rPr lang="en-US" altLang="en-US" sz="2800" baseline="30000" dirty="0">
                <a:ea typeface="ＭＳ Ｐゴシック" panose="020B0600070205080204" pitchFamily="34" charset="-128"/>
              </a:rPr>
              <a:t>3</a:t>
            </a:r>
            <a:r>
              <a:rPr lang="en-US" altLang="en-US" sz="2800" dirty="0">
                <a:ea typeface="ＭＳ Ｐゴシック" panose="020B0600070205080204" pitchFamily="34" charset="-128"/>
              </a:rPr>
              <a:t>n – </a:t>
            </a:r>
            <a:r>
              <a:rPr lang="en-US" altLang="en-US" sz="2800" dirty="0" err="1">
                <a:ea typeface="ＭＳ Ｐゴシック" panose="020B0600070205080204" pitchFamily="34" charset="-128"/>
              </a:rPr>
              <a:t>logn</a:t>
            </a:r>
            <a:endParaRPr lang="en-US" altLang="en-US" sz="2800" dirty="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 dirty="0">
                <a:ea typeface="ＭＳ Ｐゴシック" panose="020B0600070205080204" pitchFamily="34" charset="-128"/>
              </a:rPr>
              <a:t>        g(n)= 12 n</a:t>
            </a:r>
            <a:r>
              <a:rPr lang="en-US" altLang="en-US" sz="2800" baseline="30000" dirty="0">
                <a:ea typeface="ＭＳ Ｐゴシック" panose="020B0600070205080204" pitchFamily="34" charset="-128"/>
              </a:rPr>
              <a:t>50</a:t>
            </a:r>
            <a:r>
              <a:rPr lang="en-US" altLang="en-US" sz="2800" dirty="0">
                <a:ea typeface="ＭＳ Ｐゴシック" panose="020B0600070205080204" pitchFamily="34" charset="-128"/>
              </a:rPr>
              <a:t> + 24 log</a:t>
            </a:r>
            <a:r>
              <a:rPr lang="en-US" altLang="en-US" sz="2800" baseline="30000" dirty="0">
                <a:ea typeface="ＭＳ Ｐゴシック" panose="020B0600070205080204" pitchFamily="34" charset="-128"/>
              </a:rPr>
              <a:t>14</a:t>
            </a:r>
            <a:r>
              <a:rPr lang="en-US" altLang="en-US" sz="2800" dirty="0">
                <a:ea typeface="ＭＳ Ｐゴシック" panose="020B0600070205080204" pitchFamily="34" charset="-128"/>
              </a:rPr>
              <a:t> n</a:t>
            </a:r>
            <a:r>
              <a:rPr lang="en-US" altLang="en-US" sz="2800" baseline="30000" dirty="0">
                <a:ea typeface="ＭＳ Ｐゴシック" panose="020B0600070205080204" pitchFamily="34" charset="-128"/>
              </a:rPr>
              <a:t>43</a:t>
            </a:r>
            <a:r>
              <a:rPr lang="en-US" altLang="en-US" sz="2800" dirty="0">
                <a:ea typeface="ＭＳ Ｐゴシック" panose="020B0600070205080204" pitchFamily="34" charset="-128"/>
              </a:rPr>
              <a:t> – </a:t>
            </a:r>
            <a:r>
              <a:rPr lang="en-US" altLang="en-US" sz="2800" dirty="0" err="1">
                <a:ea typeface="ＭＳ Ｐゴシック" panose="020B0600070205080204" pitchFamily="34" charset="-128"/>
              </a:rPr>
              <a:t>logn</a:t>
            </a:r>
            <a:r>
              <a:rPr lang="en-US" altLang="en-US" sz="2800" dirty="0">
                <a:ea typeface="ＭＳ Ｐゴシック" panose="020B0600070205080204" pitchFamily="34" charset="-128"/>
              </a:rPr>
              <a:t>/n</a:t>
            </a:r>
            <a:r>
              <a:rPr lang="en-US" altLang="en-US" sz="2800" baseline="30000" dirty="0">
                <a:ea typeface="ＭＳ Ｐゴシック" panose="020B0600070205080204" pitchFamily="34" charset="-128"/>
              </a:rPr>
              <a:t>5 </a:t>
            </a:r>
            <a:r>
              <a:rPr lang="en-US" altLang="en-US" sz="2800" dirty="0">
                <a:ea typeface="ＭＳ Ｐゴシック" panose="020B0600070205080204" pitchFamily="34" charset="-128"/>
              </a:rPr>
              <a:t>+12</a:t>
            </a: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Using the formal definitions can be very tedious especially one has very complex functions</a:t>
            </a: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It is much better to use the Limit Method, which uses concepts from Calculus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>
            <a:extLst>
              <a:ext uri="{FF2B5EF4-FFF2-40B4-BE49-F238E27FC236}">
                <a16:creationId xmlns:a16="http://schemas.microsoft.com/office/drawing/2014/main" id="{3BD06F0F-699C-F74F-94A1-6C58701D13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Limit Method: The Process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938" name="Content Placeholder 2">
                <a:extLst>
                  <a:ext uri="{FF2B5EF4-FFF2-40B4-BE49-F238E27FC236}">
                    <a16:creationId xmlns:a16="http://schemas.microsoft.com/office/drawing/2014/main" id="{0EF3B783-C60E-BD42-A2B6-9658BD7EC9D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570038"/>
                <a:ext cx="8458200" cy="4525962"/>
              </a:xfrm>
            </p:spPr>
            <p:txBody>
              <a:bodyPr/>
              <a:lstStyle/>
              <a:p>
                <a:r>
                  <a:rPr lang="en-US" altLang="en-US" sz="2400" dirty="0">
                    <a:ea typeface="ＭＳ Ｐゴシック" panose="020B0600070205080204" pitchFamily="34" charset="-128"/>
                  </a:rPr>
                  <a:t>Say we have functions f(n) and g(n).  We set up a limit quotient between f and g as follows</a:t>
                </a:r>
              </a:p>
              <a:p>
                <a:endParaRPr lang="en-US" altLang="en-US" sz="2400" dirty="0">
                  <a:ea typeface="ＭＳ Ｐゴシック" panose="020B0600070205080204" pitchFamily="34" charset="-128"/>
                </a:endParaRPr>
              </a:p>
              <a:p>
                <a:endParaRPr lang="en-US" altLang="en-US" sz="2400" dirty="0">
                  <a:ea typeface="ＭＳ Ｐゴシック" panose="020B0600070205080204" pitchFamily="34" charset="-128"/>
                </a:endParaRPr>
              </a:p>
              <a:p>
                <a:endParaRPr lang="en-US" altLang="en-US" sz="2400" dirty="0">
                  <a:ea typeface="ＭＳ Ｐゴシック" panose="020B0600070205080204" pitchFamily="34" charset="-128"/>
                </a:endParaRPr>
              </a:p>
              <a:p>
                <a:endParaRPr lang="en-US" altLang="en-US" sz="2400" dirty="0">
                  <a:ea typeface="ＭＳ Ｐゴシック" panose="020B0600070205080204" pitchFamily="34" charset="-128"/>
                </a:endParaRPr>
              </a:p>
              <a:p>
                <a:r>
                  <a:rPr lang="en-US" altLang="en-US" sz="2400" dirty="0">
                    <a:ea typeface="ＭＳ Ｐゴシック" panose="020B0600070205080204" pitchFamily="34" charset="-128"/>
                  </a:rPr>
                  <a:t>The above can be proven using calculus, but for our purposes, the limit method is sufficient for showing asymptotic inclusions</a:t>
                </a:r>
              </a:p>
              <a:p>
                <a:r>
                  <a:rPr lang="en-US" altLang="en-US" sz="2400" dirty="0">
                    <a:ea typeface="ＭＳ Ｐゴシック" panose="020B0600070205080204" pitchFamily="34" charset="-128"/>
                  </a:rPr>
                  <a:t>Always try to look for algebraic simplifications first</a:t>
                </a:r>
              </a:p>
              <a:p>
                <a:r>
                  <a:rPr lang="en-US" altLang="en-US" sz="2400" dirty="0">
                    <a:ea typeface="ＭＳ Ｐゴシック" panose="020B0600070205080204" pitchFamily="34" charset="-128"/>
                  </a:rPr>
                  <a:t>If </a:t>
                </a:r>
                <a14:m>
                  <m:oMath xmlns:m="http://schemas.openxmlformats.org/officeDocument/2006/math">
                    <m:r>
                      <a:rPr lang="en-US" altLang="en-US" sz="24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𝑓</m:t>
                    </m:r>
                    <m:r>
                      <a:rPr lang="en-US" altLang="en-US" sz="24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 </m:t>
                    </m:r>
                  </m:oMath>
                </a14:m>
                <a:r>
                  <a:rPr lang="en-US" altLang="en-US" sz="2400" dirty="0">
                    <a:ea typeface="ＭＳ Ｐゴシック" panose="020B0600070205080204" pitchFamily="34" charset="-128"/>
                  </a:rPr>
                  <a:t>and </a:t>
                </a:r>
                <a14:m>
                  <m:oMath xmlns:m="http://schemas.openxmlformats.org/officeDocument/2006/math">
                    <m:r>
                      <a:rPr lang="en-US" altLang="en-US" sz="24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𝑔</m:t>
                    </m:r>
                  </m:oMath>
                </a14:m>
                <a:r>
                  <a:rPr lang="en-US" altLang="en-US" sz="2400" dirty="0">
                    <a:ea typeface="ＭＳ Ｐゴシック" panose="020B0600070205080204" pitchFamily="34" charset="-128"/>
                  </a:rPr>
                  <a:t> both diverge or converge on zero or infinity, then you need to apply the </a:t>
                </a:r>
                <a:r>
                  <a:rPr lang="en-US" altLang="en-US" sz="2400" dirty="0" err="1">
                    <a:ea typeface="ＭＳ Ｐゴシック" panose="020B0600070205080204" pitchFamily="34" charset="-128"/>
                  </a:rPr>
                  <a:t>l’</a:t>
                </a:r>
                <a:r>
                  <a:rPr lang="en-US" altLang="ja-JP" sz="2400" dirty="0" err="1">
                    <a:ea typeface="ＭＳ Ｐゴシック" panose="020B0600070205080204" pitchFamily="34" charset="-128"/>
                  </a:rPr>
                  <a:t>Hôpital</a:t>
                </a:r>
                <a:r>
                  <a:rPr lang="en-US" altLang="ja-JP" sz="2400" dirty="0">
                    <a:ea typeface="ＭＳ Ｐゴシック" panose="020B0600070205080204" pitchFamily="34" charset="-128"/>
                  </a:rPr>
                  <a:t> Rule</a:t>
                </a:r>
                <a:endParaRPr lang="en-US" altLang="en-US" sz="2400" dirty="0">
                  <a:ea typeface="ＭＳ Ｐゴシック" panose="020B0600070205080204" pitchFamily="34" charset="-128"/>
                </a:endParaRPr>
              </a:p>
            </p:txBody>
          </p:sp>
        </mc:Choice>
        <mc:Fallback xmlns="">
          <p:sp>
            <p:nvSpPr>
              <p:cNvPr id="39938" name="Content Placeholder 2">
                <a:extLst>
                  <a:ext uri="{FF2B5EF4-FFF2-40B4-BE49-F238E27FC236}">
                    <a16:creationId xmlns:a16="http://schemas.microsoft.com/office/drawing/2014/main" id="{0EF3B783-C60E-BD42-A2B6-9658BD7EC9D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570038"/>
                <a:ext cx="8458200" cy="4525962"/>
              </a:xfrm>
              <a:blipFill>
                <a:blip r:embed="rId2"/>
                <a:stretch>
                  <a:fillRect l="-1051" t="-1120" r="-751" b="-53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2B30F575-6A73-E642-8EBA-8FCC10DEE93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00171251"/>
                  </p:ext>
                </p:extLst>
              </p:nvPr>
            </p:nvGraphicFramePr>
            <p:xfrm>
              <a:off x="1427163" y="2297684"/>
              <a:ext cx="6726237" cy="1588516"/>
            </p:xfrm>
            <a:graphic>
              <a:graphicData uri="http://schemas.openxmlformats.org/drawingml/2006/table">
                <a:tbl>
                  <a:tblPr/>
                  <a:tblGrid>
                    <a:gridCol w="3144837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762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8194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71475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400" b="1" i="0" u="none" strike="noStrike" cap="none" normalizeH="0" baseline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latin typeface="Calibri" charset="0"/>
                            <a:ea typeface="ＭＳ Ｐゴシック" charset="0"/>
                            <a:cs typeface="Arial" charset="0"/>
                          </a:endParaRPr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400" b="0" i="0" u="none" strike="noStrike" cap="none" normalizeH="0" baseline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</a:rPr>
                            <a:t>0</a:t>
                          </a:r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400" b="0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</a:rPr>
                            <a:t>Then f(n)</a:t>
                          </a:r>
                          <a:r>
                            <a:rPr kumimoji="0" lang="en-US" sz="2400" b="0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  <a:sym typeface="Symbol" charset="0"/>
                            </a:rPr>
                            <a:t>O(g(n))</a:t>
                          </a:r>
                          <a:endParaRPr kumimoji="0" lang="en-US" sz="24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libri" charset="0"/>
                            <a:ea typeface="ＭＳ Ｐゴシック" charset="0"/>
                            <a:cs typeface="Arial" charset="0"/>
                          </a:endParaRPr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01638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400" b="0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</a:rPr>
                            <a:t>lim</a:t>
                          </a:r>
                          <a:r>
                            <a:rPr kumimoji="0" lang="en-US" sz="2400" b="0" i="0" u="none" strike="noStrike" cap="none" normalizeH="0" baseline="-2500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</a:rPr>
                            <a:t>n</a:t>
                          </a:r>
                          <a:r>
                            <a:rPr kumimoji="0" lang="en-US" sz="2400" b="0" i="0" u="none" strike="noStrike" cap="none" normalizeH="0" baseline="-2500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  <a:sym typeface="Symbol" charset="0"/>
                            </a:rPr>
                            <a:t></a:t>
                          </a:r>
                          <a:r>
                            <a:rPr kumimoji="0" lang="en-US" sz="2400" b="0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kumimoji="0" lang="en-US" sz="2400" b="0" i="1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ＭＳ Ｐゴシック" charset="0"/>
                                      <a:cs typeface="Arial" charset="0"/>
                                    </a:rPr>
                                  </m:ctrlPr>
                                </m:fPr>
                                <m:num>
                                  <m:r>
                                    <a:rPr kumimoji="0" lang="en-US" sz="2400" b="0" i="1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ＭＳ Ｐゴシック" charset="0"/>
                                      <a:cs typeface="Arial" charset="0"/>
                                    </a:rPr>
                                    <m:t>𝑓</m:t>
                                  </m:r>
                                  <m:r>
                                    <a:rPr kumimoji="0" lang="en-US" sz="2400" b="0" i="1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ＭＳ Ｐゴシック" charset="0"/>
                                      <a:cs typeface="Arial" charset="0"/>
                                    </a:rPr>
                                    <m:t>(</m:t>
                                  </m:r>
                                  <m:r>
                                    <a:rPr kumimoji="0" lang="en-US" sz="2400" b="0" i="1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ＭＳ Ｐゴシック" charset="0"/>
                                      <a:cs typeface="Arial" charset="0"/>
                                    </a:rPr>
                                    <m:t>𝑛</m:t>
                                  </m:r>
                                  <m:r>
                                    <a:rPr kumimoji="0" lang="en-US" sz="2400" b="0" i="1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ＭＳ Ｐゴシック" charset="0"/>
                                      <a:cs typeface="Arial" charset="0"/>
                                    </a:rPr>
                                    <m:t>)</m:t>
                                  </m:r>
                                </m:num>
                                <m:den>
                                  <m:r>
                                    <a:rPr kumimoji="0" lang="en-US" sz="2400" b="0" i="1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ＭＳ Ｐゴシック" charset="0"/>
                                      <a:cs typeface="Arial" charset="0"/>
                                    </a:rPr>
                                    <m:t>𝑔</m:t>
                                  </m:r>
                                  <m:r>
                                    <a:rPr kumimoji="0" lang="en-US" sz="2400" b="0" i="1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ＭＳ Ｐゴシック" charset="0"/>
                                      <a:cs typeface="Arial" charset="0"/>
                                    </a:rPr>
                                    <m:t>(</m:t>
                                  </m:r>
                                  <m:r>
                                    <a:rPr kumimoji="0" lang="en-US" sz="2400" b="0" i="1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ＭＳ Ｐゴシック" charset="0"/>
                                      <a:cs typeface="Arial" charset="0"/>
                                    </a:rPr>
                                    <m:t>𝑛</m:t>
                                  </m:r>
                                  <m:r>
                                    <a:rPr kumimoji="0" lang="en-US" sz="2400" b="0" i="1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ＭＳ Ｐゴシック" charset="0"/>
                                      <a:cs typeface="Arial" charset="0"/>
                                    </a:rPr>
                                    <m:t>)</m:t>
                                  </m:r>
                                </m:den>
                              </m:f>
                            </m:oMath>
                          </a14:m>
                          <a:r>
                            <a:rPr kumimoji="0" lang="en-US" sz="2400" b="0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</a:rPr>
                            <a:t>  =</a:t>
                          </a:r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400" b="0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</a:rPr>
                            <a:t>c&gt;0</a:t>
                          </a:r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400" b="0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</a:rPr>
                            <a:t>Then f(n)</a:t>
                          </a:r>
                          <a:r>
                            <a:rPr kumimoji="0" lang="en-US" sz="2400" b="0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  <a:sym typeface="Symbol" charset="0"/>
                            </a:rPr>
                            <a:t>(g(n))</a:t>
                          </a:r>
                          <a:endParaRPr kumimoji="0" lang="en-US" sz="24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libri" charset="0"/>
                            <a:ea typeface="ＭＳ Ｐゴシック" charset="0"/>
                            <a:cs typeface="Arial" charset="0"/>
                          </a:endParaRPr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1475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4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latin typeface="Calibri" charset="0"/>
                            <a:ea typeface="ＭＳ Ｐゴシック" charset="0"/>
                            <a:cs typeface="Arial" charset="0"/>
                          </a:endParaRPr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400" b="0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  <a:sym typeface="Symbol" charset="0"/>
                            </a:rPr>
                            <a:t></a:t>
                          </a:r>
                          <a:endParaRPr kumimoji="0" lang="en-US" sz="24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libri" charset="0"/>
                            <a:ea typeface="ＭＳ Ｐゴシック" charset="0"/>
                            <a:cs typeface="Arial" charset="0"/>
                          </a:endParaRPr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400" b="0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</a:rPr>
                            <a:t>Then f(n)</a:t>
                          </a:r>
                          <a:r>
                            <a:rPr kumimoji="0" lang="en-US" sz="2400" b="0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  <a:sym typeface="Symbol" charset="0"/>
                            </a:rPr>
                            <a:t>(g(n))</a:t>
                          </a:r>
                          <a:endParaRPr kumimoji="0" lang="en-US" sz="24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libri" charset="0"/>
                            <a:ea typeface="ＭＳ Ｐゴシック" charset="0"/>
                            <a:cs typeface="Arial" charset="0"/>
                          </a:endParaRPr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2B30F575-6A73-E642-8EBA-8FCC10DEE93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00171251"/>
                  </p:ext>
                </p:extLst>
              </p:nvPr>
            </p:nvGraphicFramePr>
            <p:xfrm>
              <a:off x="1427163" y="2297684"/>
              <a:ext cx="6726237" cy="1588516"/>
            </p:xfrm>
            <a:graphic>
              <a:graphicData uri="http://schemas.openxmlformats.org/drawingml/2006/table">
                <a:tbl>
                  <a:tblPr/>
                  <a:tblGrid>
                    <a:gridCol w="3144837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762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8194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400" b="1" i="0" u="none" strike="noStrike" cap="none" normalizeH="0" baseline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latin typeface="Calibri" charset="0"/>
                            <a:ea typeface="ＭＳ Ｐゴシック" charset="0"/>
                            <a:cs typeface="Arial" charset="0"/>
                          </a:endParaRPr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400" b="0" i="0" u="none" strike="noStrike" cap="none" normalizeH="0" baseline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</a:rPr>
                            <a:t>0</a:t>
                          </a:r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400" b="0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</a:rPr>
                            <a:t>Then f(n)</a:t>
                          </a:r>
                          <a:r>
                            <a:rPr kumimoji="0" lang="en-US" sz="2400" b="0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  <a:sym typeface="Symbol" charset="0"/>
                            </a:rPr>
                            <a:t>O(g(n))</a:t>
                          </a:r>
                          <a:endParaRPr kumimoji="0" lang="en-US" sz="24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libri" charset="0"/>
                            <a:ea typeface="ＭＳ Ｐゴシック" charset="0"/>
                            <a:cs typeface="Arial" charset="0"/>
                          </a:endParaRPr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67411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blipFill>
                          <a:blip r:embed="rId3"/>
                          <a:stretch>
                            <a:fillRect l="-403" t="-74074" r="-114516" b="-8703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400" b="0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</a:rPr>
                            <a:t>c&gt;0</a:t>
                          </a:r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400" b="0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</a:rPr>
                            <a:t>Then f(n)</a:t>
                          </a:r>
                          <a:r>
                            <a:rPr kumimoji="0" lang="en-US" sz="2400" b="0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  <a:sym typeface="Symbol" charset="0"/>
                            </a:rPr>
                            <a:t>(g(n))</a:t>
                          </a:r>
                          <a:endParaRPr kumimoji="0" lang="en-US" sz="24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libri" charset="0"/>
                            <a:ea typeface="ＭＳ Ｐゴシック" charset="0"/>
                            <a:cs typeface="Arial" charset="0"/>
                          </a:endParaRPr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4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latin typeface="Calibri" charset="0"/>
                            <a:ea typeface="ＭＳ Ｐゴシック" charset="0"/>
                            <a:cs typeface="Arial" charset="0"/>
                          </a:endParaRPr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400" b="0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  <a:sym typeface="Symbol" charset="0"/>
                            </a:rPr>
                            <a:t></a:t>
                          </a:r>
                          <a:endParaRPr kumimoji="0" lang="en-US" sz="24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libri" charset="0"/>
                            <a:ea typeface="ＭＳ Ｐゴシック" charset="0"/>
                            <a:cs typeface="Arial" charset="0"/>
                          </a:endParaRPr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400" b="0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</a:rPr>
                            <a:t>Then f(n)</a:t>
                          </a:r>
                          <a:r>
                            <a:rPr kumimoji="0" lang="en-US" sz="2400" b="0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charset="0"/>
                              <a:ea typeface="ＭＳ Ｐゴシック" charset="0"/>
                              <a:cs typeface="Arial" charset="0"/>
                              <a:sym typeface="Symbol" charset="0"/>
                            </a:rPr>
                            <a:t>(g(n))</a:t>
                          </a:r>
                          <a:endParaRPr kumimoji="0" lang="en-US" sz="24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libri" charset="0"/>
                            <a:ea typeface="ＭＳ Ｐゴシック" charset="0"/>
                            <a:cs typeface="Arial" charset="0"/>
                          </a:endParaRPr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5" name="Left Brace 4">
            <a:extLst>
              <a:ext uri="{FF2B5EF4-FFF2-40B4-BE49-F238E27FC236}">
                <a16:creationId xmlns:a16="http://schemas.microsoft.com/office/drawing/2014/main" id="{0D75D5C8-143F-B042-9C61-D834509282E2}"/>
              </a:ext>
            </a:extLst>
          </p:cNvPr>
          <p:cNvSpPr/>
          <p:nvPr/>
        </p:nvSpPr>
        <p:spPr>
          <a:xfrm>
            <a:off x="4114800" y="2438400"/>
            <a:ext cx="457200" cy="1295400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>
            <a:extLst>
              <a:ext uri="{FF2B5EF4-FFF2-40B4-BE49-F238E27FC236}">
                <a16:creationId xmlns:a16="http://schemas.microsoft.com/office/drawing/2014/main" id="{C959EB4A-7386-D84D-A8AA-2687A0F5D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(Guillaume de) L</a:t>
            </a:r>
            <a:r>
              <a:rPr lang="en-US" altLang="ja-JP">
                <a:ea typeface="ＭＳ Ｐゴシック" panose="020B0600070205080204" pitchFamily="34" charset="-128"/>
              </a:rPr>
              <a:t>’Hôpital Rule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962" name="Content Placeholder 2">
                <a:extLst>
                  <a:ext uri="{FF2B5EF4-FFF2-40B4-BE49-F238E27FC236}">
                    <a16:creationId xmlns:a16="http://schemas.microsoft.com/office/drawing/2014/main" id="{C41F4D7C-66BB-4443-970F-991F5164446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en-US" dirty="0">
                    <a:ea typeface="ＭＳ Ｐゴシック" panose="020B0600070205080204" pitchFamily="34" charset="-128"/>
                  </a:rPr>
                  <a:t>Theorem (</a:t>
                </a:r>
                <a:r>
                  <a:rPr lang="en-US" altLang="en-US" dirty="0" err="1">
                    <a:ea typeface="ＭＳ Ｐゴシック" panose="020B0600070205080204" pitchFamily="34" charset="-128"/>
                  </a:rPr>
                  <a:t>L</a:t>
                </a:r>
                <a:r>
                  <a:rPr lang="en-US" altLang="ja-JP" dirty="0" err="1">
                    <a:ea typeface="ＭＳ Ｐゴシック" panose="020B0600070205080204" pitchFamily="34" charset="-128"/>
                  </a:rPr>
                  <a:t>’Hôpital</a:t>
                </a:r>
                <a:r>
                  <a:rPr lang="en-US" altLang="ja-JP" dirty="0">
                    <a:ea typeface="ＭＳ Ｐゴシック" panose="020B0600070205080204" pitchFamily="34" charset="-128"/>
                  </a:rPr>
                  <a:t> Rule): </a:t>
                </a:r>
              </a:p>
              <a:p>
                <a:pPr lvl="1"/>
                <a:r>
                  <a:rPr lang="en-US" altLang="en-US" dirty="0">
                    <a:ea typeface="ＭＳ Ｐゴシック" panose="020B0600070205080204" pitchFamily="34" charset="-128"/>
                  </a:rPr>
                  <a:t>Let f and g be two functions, </a:t>
                </a:r>
              </a:p>
              <a:p>
                <a:pPr lvl="1"/>
                <a:r>
                  <a:rPr lang="en-US" altLang="en-US" dirty="0">
                    <a:ea typeface="ＭＳ Ｐゴシック" panose="020B0600070205080204" pitchFamily="34" charset="-128"/>
                  </a:rPr>
                  <a:t>if the limit between the quotient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𝑓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(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𝑛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)</m:t>
                        </m:r>
                      </m:num>
                      <m:den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𝑔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(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𝑛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rgbClr val="000000"/>
                    </a:solidFill>
                    <a:latin typeface="Calibri" charset="0"/>
                    <a:ea typeface="ＭＳ Ｐゴシック" charset="0"/>
                    <a:cs typeface="Arial" charset="0"/>
                  </a:rPr>
                  <a:t> </a:t>
                </a:r>
                <a:r>
                  <a:rPr lang="en-US" altLang="en-US" dirty="0">
                    <a:ea typeface="ＭＳ Ｐゴシック" panose="020B0600070205080204" pitchFamily="34" charset="-128"/>
                  </a:rPr>
                  <a:t>exists, </a:t>
                </a:r>
              </a:p>
              <a:p>
                <a:pPr lvl="1"/>
                <a:r>
                  <a:rPr lang="en-US" altLang="en-US" dirty="0">
                    <a:ea typeface="ＭＳ Ｐゴシック" panose="020B0600070205080204" pitchFamily="34" charset="-128"/>
                  </a:rPr>
                  <a:t>Then, it is equal to the limit of the derivative of the numerator and the denominator</a:t>
                </a:r>
              </a:p>
              <a:p>
                <a:pPr algn="ctr">
                  <a:buNone/>
                </a:pPr>
                <a:r>
                  <a:rPr lang="en-US" altLang="en-US" dirty="0">
                    <a:ea typeface="ＭＳ Ｐゴシック" panose="020B0600070205080204" pitchFamily="34" charset="-128"/>
                  </a:rPr>
                  <a:t>lim</a:t>
                </a:r>
                <a:r>
                  <a:rPr lang="en-US" altLang="en-US" baseline="-25000" dirty="0">
                    <a:ea typeface="ＭＳ Ｐゴシック" panose="020B0600070205080204" pitchFamily="34" charset="-128"/>
                  </a:rPr>
                  <a:t>n</a:t>
                </a:r>
                <a:r>
                  <a:rPr lang="en-US" altLang="en-US" baseline="-25000" dirty="0">
                    <a:ea typeface="ＭＳ Ｐゴシック" panose="020B0600070205080204" pitchFamily="34" charset="-128"/>
                    <a:sym typeface="Symbol" pitchFamily="2" charset="2"/>
                  </a:rPr>
                  <a:t></a:t>
                </a:r>
                <a:r>
                  <a:rPr lang="en-US" altLang="en-US" dirty="0">
                    <a:ea typeface="ＭＳ Ｐゴシック" panose="020B0600070205080204" pitchFamily="34" charset="-128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𝑓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(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𝑛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)</m:t>
                        </m:r>
                      </m:num>
                      <m:den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𝑔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(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𝑛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rgbClr val="000000"/>
                    </a:solidFill>
                    <a:latin typeface="Calibri" charset="0"/>
                    <a:ea typeface="ＭＳ Ｐゴシック" charset="0"/>
                    <a:cs typeface="Arial" charset="0"/>
                  </a:rPr>
                  <a:t> </a:t>
                </a:r>
                <a:r>
                  <a:rPr lang="en-US" altLang="en-US" dirty="0">
                    <a:ea typeface="ＭＳ Ｐゴシック" panose="020B0600070205080204" pitchFamily="34" charset="-128"/>
                  </a:rPr>
                  <a:t>=  lim</a:t>
                </a:r>
                <a:r>
                  <a:rPr lang="en-US" altLang="en-US" baseline="-25000" dirty="0">
                    <a:ea typeface="ＭＳ Ｐゴシック" panose="020B0600070205080204" pitchFamily="34" charset="-128"/>
                  </a:rPr>
                  <a:t>n</a:t>
                </a:r>
                <a:r>
                  <a:rPr lang="en-US" altLang="en-US" baseline="-25000" dirty="0">
                    <a:ea typeface="ＭＳ Ｐゴシック" panose="020B0600070205080204" pitchFamily="34" charset="-128"/>
                    <a:sym typeface="Symbol" pitchFamily="2" charset="2"/>
                  </a:rPr>
                  <a:t></a:t>
                </a:r>
                <a:r>
                  <a:rPr lang="en-US" altLang="en-US" dirty="0">
                    <a:ea typeface="ＭＳ Ｐゴシック" panose="020B0600070205080204" pitchFamily="34" charset="-128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𝑓</m:t>
                        </m:r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′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(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𝑛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)</m:t>
                        </m:r>
                      </m:num>
                      <m:den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𝑔</m:t>
                        </m:r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′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(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𝑛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Arial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rgbClr val="000000"/>
                    </a:solidFill>
                    <a:latin typeface="Calibri" charset="0"/>
                    <a:ea typeface="ＭＳ Ｐゴシック" charset="0"/>
                    <a:cs typeface="Arial" charset="0"/>
                  </a:rPr>
                  <a:t> </a:t>
                </a:r>
                <a:endParaRPr lang="en-US" altLang="ja-JP" dirty="0">
                  <a:ea typeface="ＭＳ Ｐゴシック" panose="020B0600070205080204" pitchFamily="34" charset="-128"/>
                </a:endParaRPr>
              </a:p>
              <a:p>
                <a:endParaRPr lang="en-US" altLang="en-US" dirty="0">
                  <a:ea typeface="ＭＳ Ｐゴシック" panose="020B0600070205080204" pitchFamily="34" charset="-128"/>
                </a:endParaRPr>
              </a:p>
              <a:p>
                <a:endParaRPr lang="en-US" altLang="en-US" dirty="0">
                  <a:ea typeface="ＭＳ Ｐゴシック" panose="020B0600070205080204" pitchFamily="34" charset="-128"/>
                </a:endParaRPr>
              </a:p>
              <a:p>
                <a:pPr>
                  <a:buFont typeface="Arial" panose="020B0604020202020204" pitchFamily="34" charset="0"/>
                  <a:buNone/>
                </a:pPr>
                <a:endParaRPr lang="en-US" altLang="en-US" dirty="0">
                  <a:ea typeface="ＭＳ Ｐゴシック" panose="020B0600070205080204" pitchFamily="34" charset="-128"/>
                </a:endParaRPr>
              </a:p>
              <a:p>
                <a:pPr>
                  <a:buFont typeface="Arial" panose="020B0604020202020204" pitchFamily="34" charset="0"/>
                  <a:buNone/>
                </a:pPr>
                <a:endParaRPr lang="en-US" altLang="en-US" dirty="0">
                  <a:ea typeface="ＭＳ Ｐゴシック" panose="020B0600070205080204" pitchFamily="34" charset="-128"/>
                </a:endParaRPr>
              </a:p>
            </p:txBody>
          </p:sp>
        </mc:Choice>
        <mc:Fallback xmlns="">
          <p:sp>
            <p:nvSpPr>
              <p:cNvPr id="40962" name="Content Placeholder 2">
                <a:extLst>
                  <a:ext uri="{FF2B5EF4-FFF2-40B4-BE49-F238E27FC236}">
                    <a16:creationId xmlns:a16="http://schemas.microsoft.com/office/drawing/2014/main" id="{C41F4D7C-66BB-4443-970F-991F5164446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852" t="-14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>
            <a:extLst>
              <a:ext uri="{FF2B5EF4-FFF2-40B4-BE49-F238E27FC236}">
                <a16:creationId xmlns:a16="http://schemas.microsoft.com/office/drawing/2014/main" id="{C29ECF4B-4E96-1349-89EF-723D46602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Useful Derivatives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986" name="Content Placeholder 2">
                <a:extLst>
                  <a:ext uri="{FF2B5EF4-FFF2-40B4-BE49-F238E27FC236}">
                    <a16:creationId xmlns:a16="http://schemas.microsoft.com/office/drawing/2014/main" id="{0D28C686-8568-1442-BA49-57D7DEE6288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en-US" sz="2800" dirty="0">
                    <a:ea typeface="ＭＳ Ｐゴシック" panose="020B0600070205080204" pitchFamily="34" charset="-128"/>
                  </a:rPr>
                  <a:t>Some useful derivatives that you should memorize</a:t>
                </a:r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US" altLang="en-US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en-US" b="0" i="1" smtClean="0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altLang="en-US" b="0" i="1" smtClean="0">
                                    <a:latin typeface="Cambria Math" panose="02040503050406030204" pitchFamily="18" charset="0"/>
                                    <a:ea typeface="ＭＳ Ｐゴシック" panose="020B0600070205080204" pitchFamily="34" charset="-128"/>
                                  </a:rPr>
                                </m:ctrlPr>
                              </m:sSupPr>
                              <m:e>
                                <m:r>
                                  <a:rPr lang="en-US" altLang="en-US" b="0" i="1" smtClean="0">
                                    <a:latin typeface="Cambria Math" panose="02040503050406030204" pitchFamily="18" charset="0"/>
                                    <a:ea typeface="ＭＳ Ｐゴシック" panose="020B0600070205080204" pitchFamily="34" charset="-128"/>
                                  </a:rPr>
                                  <m:t>𝑛</m:t>
                                </m:r>
                              </m:e>
                              <m:sup>
                                <m:r>
                                  <a:rPr lang="en-US" altLang="en-US" b="0" i="1" smtClean="0">
                                    <a:latin typeface="Cambria Math" panose="02040503050406030204" pitchFamily="18" charset="0"/>
                                    <a:ea typeface="ＭＳ Ｐゴシック" panose="020B0600070205080204" pitchFamily="34" charset="-128"/>
                                  </a:rPr>
                                  <m:t>𝑘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en-US" altLang="en-US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′</m:t>
                        </m:r>
                      </m:sup>
                    </m:sSup>
                    <m:r>
                      <a:rPr lang="en-US" altLang="en-US" b="0" i="1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=</m:t>
                    </m:r>
                    <m:r>
                      <a:rPr lang="en-US" altLang="en-US" b="0" i="1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𝑘</m:t>
                    </m:r>
                    <m:sSup>
                      <m:sSupPr>
                        <m:ctrlPr>
                          <a:rPr lang="en-US" altLang="en-US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</m:ctrlPr>
                      </m:sSupPr>
                      <m:e>
                        <m:r>
                          <a:rPr lang="en-US" altLang="en-US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𝑛</m:t>
                        </m:r>
                      </m:e>
                      <m:sup>
                        <m:r>
                          <a:rPr lang="en-US" altLang="en-US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𝑘</m:t>
                        </m:r>
                        <m:r>
                          <a:rPr lang="en-US" altLang="en-US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−1</m:t>
                        </m:r>
                      </m:sup>
                    </m:sSup>
                  </m:oMath>
                </a14:m>
                <a:endParaRPr lang="en-US" altLang="ja-JP" baseline="30000" dirty="0">
                  <a:ea typeface="ＭＳ Ｐゴシック" panose="020B0600070205080204" pitchFamily="34" charset="-128"/>
                </a:endParaRPr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US" altLang="en-US" i="1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en-US" i="1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altLang="en-US" b="0" i="1" smtClean="0">
                                    <a:latin typeface="Cambria Math" panose="02040503050406030204" pitchFamily="18" charset="0"/>
                                    <a:ea typeface="ＭＳ Ｐゴシック" panose="020B0600070205080204" pitchFamily="34" charset="-128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 altLang="en-US" b="0" i="0" smtClean="0">
                                    <a:latin typeface="Cambria Math" panose="02040503050406030204" pitchFamily="18" charset="0"/>
                                    <a:ea typeface="ＭＳ Ｐゴシック" panose="020B0600070205080204" pitchFamily="34" charset="-128"/>
                                  </a:rPr>
                                  <m:t>log</m:t>
                                </m:r>
                              </m:e>
                              <m:sub>
                                <m:r>
                                  <a:rPr lang="en-US" altLang="en-US" b="0" i="1" smtClean="0">
                                    <a:latin typeface="Cambria Math" panose="02040503050406030204" pitchFamily="18" charset="0"/>
                                    <a:ea typeface="ＭＳ Ｐゴシック" panose="020B0600070205080204" pitchFamily="34" charset="-128"/>
                                  </a:rPr>
                                  <m:t>𝑏</m:t>
                                </m:r>
                              </m:sub>
                            </m:sSub>
                            <m:r>
                              <a:rPr lang="en-US" altLang="en-US" b="0" i="1" smtClean="0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</a:rPr>
                              <m:t>(</m:t>
                            </m:r>
                            <m:r>
                              <a:rPr lang="en-US" altLang="en-US" b="0" i="1" smtClean="0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</a:rPr>
                              <m:t>𝑛</m:t>
                            </m:r>
                            <m:r>
                              <a:rPr lang="en-US" altLang="en-US" b="0" i="1" smtClean="0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</a:rPr>
                              <m:t>)</m:t>
                            </m:r>
                          </m:e>
                        </m:d>
                      </m:e>
                      <m:sup>
                        <m:r>
                          <a:rPr lang="en-US" altLang="en-US" i="1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altLang="en-US" dirty="0">
                    <a:ea typeface="ＭＳ Ｐゴシック" panose="020B0600070205080204" pitchFamily="34" charset="-128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en-US" i="1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=</m:t>
                    </m:r>
                    <m:f>
                      <m:fPr>
                        <m:ctrlPr>
                          <a:rPr lang="en-US" altLang="en-US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</m:ctrlPr>
                      </m:fPr>
                      <m:num>
                        <m:r>
                          <a:rPr lang="en-US" altLang="en-US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1</m:t>
                        </m:r>
                      </m:num>
                      <m:den>
                        <m:r>
                          <a:rPr lang="en-US" altLang="en-US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𝑛𝑙𝑛</m:t>
                        </m:r>
                        <m:r>
                          <a:rPr lang="en-US" altLang="en-US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(</m:t>
                        </m:r>
                        <m:r>
                          <a:rPr lang="en-US" altLang="en-US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𝑏</m:t>
                        </m:r>
                        <m:r>
                          <a:rPr lang="en-US" altLang="en-US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)</m:t>
                        </m:r>
                      </m:den>
                    </m:f>
                  </m:oMath>
                </a14:m>
                <a:endParaRPr lang="en-US" altLang="ja-JP" dirty="0">
                  <a:ea typeface="ＭＳ Ｐゴシック" panose="020B0600070205080204" pitchFamily="34" charset="-128"/>
                </a:endParaRPr>
              </a:p>
              <a:p>
                <a:pPr lvl="1"/>
                <a:r>
                  <a:rPr lang="en-US" altLang="ja-JP" sz="2400" i="1" dirty="0">
                    <a:ea typeface="ＭＳ Ｐゴシック" panose="020B0600070205080204" pitchFamily="34" charset="-128"/>
                  </a:rPr>
                  <a:t>                                                                                   </a:t>
                </a:r>
              </a:p>
              <a:p>
                <a:pPr marL="457200" lvl="1" indent="0">
                  <a:buNone/>
                  <a:tabLst>
                    <a:tab pos="7991475" algn="r"/>
                  </a:tabLst>
                </a:pPr>
                <a:r>
                  <a:rPr lang="en-US" altLang="ja-JP" sz="2400" i="1" dirty="0">
                    <a:ea typeface="ＭＳ Ｐゴシック" panose="020B0600070205080204" pitchFamily="34" charset="-128"/>
                  </a:rPr>
                  <a:t>	</a:t>
                </a:r>
                <a:r>
                  <a:rPr lang="en-US" altLang="ja-JP" sz="2000" i="1" dirty="0">
                    <a:ea typeface="ＭＳ Ｐゴシック" panose="020B0600070205080204" pitchFamily="34" charset="-128"/>
                  </a:rPr>
                  <a:t>(product rule)</a:t>
                </a:r>
                <a:r>
                  <a:rPr lang="en-US" altLang="ja-JP" dirty="0">
                    <a:ea typeface="ＭＳ Ｐゴシック" panose="020B0600070205080204" pitchFamily="34" charset="-128"/>
                  </a:rPr>
                  <a:t> </a:t>
                </a:r>
              </a:p>
              <a:p>
                <a:pPr lvl="1">
                  <a:tabLst>
                    <a:tab pos="7991475" algn="r"/>
                  </a:tabLst>
                </a:pPr>
                <a:r>
                  <a:rPr lang="en-US" altLang="ja-JP" dirty="0">
                    <a:ea typeface="ＭＳ Ｐゴシック" panose="020B0600070205080204" pitchFamily="34" charset="-128"/>
                  </a:rPr>
                  <a:t> </a:t>
                </a:r>
              </a:p>
              <a:p>
                <a:pPr lvl="1"/>
                <a:endParaRPr lang="en-US" altLang="ja-JP" dirty="0">
                  <a:ea typeface="ＭＳ Ｐゴシック" panose="020B0600070205080204" pitchFamily="34" charset="-128"/>
                  <a:sym typeface="Symbol" pitchFamily="2" charset="2"/>
                </a:endParaRPr>
              </a:p>
              <a:p>
                <a:pPr lvl="1"/>
                <a:r>
                  <a:rPr lang="en-US" altLang="ja-JP" dirty="0">
                    <a:ea typeface="ＭＳ Ｐゴシック" panose="020B0600070205080204" pitchFamily="34" charset="-128"/>
                    <a:sym typeface="Symbol" pitchFamily="2" charset="2"/>
                  </a:rPr>
                  <a:t>                                                    </a:t>
                </a:r>
                <a:r>
                  <a:rPr lang="en-US" altLang="ja-JP" i="1" dirty="0">
                    <a:solidFill>
                      <a:srgbClr val="FF0000"/>
                    </a:solidFill>
                    <a:ea typeface="ＭＳ Ｐゴシック" panose="020B0600070205080204" pitchFamily="34" charset="-128"/>
                  </a:rPr>
                  <a:t>careful</a:t>
                </a:r>
                <a:r>
                  <a:rPr lang="en-US" altLang="ja-JP" dirty="0">
                    <a:solidFill>
                      <a:srgbClr val="FF0000"/>
                    </a:solidFill>
                    <a:ea typeface="ＭＳ Ｐゴシック" panose="020B0600070205080204" pitchFamily="34" charset="-128"/>
                  </a:rPr>
                  <a:t>!</a:t>
                </a:r>
              </a:p>
            </p:txBody>
          </p:sp>
        </mc:Choice>
        <mc:Fallback xmlns="">
          <p:sp>
            <p:nvSpPr>
              <p:cNvPr id="41986" name="Content Placeholder 2">
                <a:extLst>
                  <a:ext uri="{FF2B5EF4-FFF2-40B4-BE49-F238E27FC236}">
                    <a16:creationId xmlns:a16="http://schemas.microsoft.com/office/drawing/2014/main" id="{0D28C686-8568-1442-BA49-57D7DEE6288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389" t="-1401" b="-16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Picture 1">
            <a:extLst>
              <a:ext uri="{FF2B5EF4-FFF2-40B4-BE49-F238E27FC236}">
                <a16:creationId xmlns:a16="http://schemas.microsoft.com/office/drawing/2014/main" id="{8F1F7AF3-77D1-9648-8C2E-99467CF2A3F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95399" y="3581400"/>
            <a:ext cx="6473093" cy="40586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B14DB1B-0568-7C4F-A95C-19CDCFB00F8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71600" y="4343400"/>
            <a:ext cx="4524745" cy="1016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C065A09-2778-5B40-91AB-2A9E720C329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47800" y="5562600"/>
            <a:ext cx="2844800" cy="495300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>
            <a:extLst>
              <a:ext uri="{FF2B5EF4-FFF2-40B4-BE49-F238E27FC236}">
                <a16:creationId xmlns:a16="http://schemas.microsoft.com/office/drawing/2014/main" id="{C29ECF4B-4E96-1349-89EF-723D46602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Useful log Identities</a:t>
            </a:r>
          </a:p>
        </p:txBody>
      </p:sp>
      <p:sp>
        <p:nvSpPr>
          <p:cNvPr id="41986" name="Content Placeholder 2">
            <a:extLst>
              <a:ext uri="{FF2B5EF4-FFF2-40B4-BE49-F238E27FC236}">
                <a16:creationId xmlns:a16="http://schemas.microsoft.com/office/drawing/2014/main" id="{0D28C686-8568-1442-BA49-57D7DEE628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Change of base formula:</a:t>
            </a:r>
          </a:p>
          <a:p>
            <a:endParaRPr lang="en-US" altLang="en-US" dirty="0">
              <a:ea typeface="ＭＳ Ｐゴシック" panose="020B0600070205080204" pitchFamily="34" charset="-128"/>
            </a:endParaRPr>
          </a:p>
          <a:p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</a:p>
          <a:p>
            <a:endParaRPr lang="en-US" altLang="en-US" sz="2800" dirty="0">
              <a:ea typeface="ＭＳ Ｐゴシック" panose="020B0600070205080204" pitchFamily="34" charset="-128"/>
            </a:endParaRP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E870DE0-6168-9C48-B715-DC7D58B778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5400" y="1524000"/>
            <a:ext cx="2983318" cy="9398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7B3BDFD-EA37-3D49-8AAF-4232887E74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0" y="2743200"/>
            <a:ext cx="3543300" cy="5334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4C59E6E-4645-AD41-8428-859DEE9BCF1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4400" y="3873500"/>
            <a:ext cx="4813300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43736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>
            <a:extLst>
              <a:ext uri="{FF2B5EF4-FFF2-40B4-BE49-F238E27FC236}">
                <a16:creationId xmlns:a16="http://schemas.microsoft.com/office/drawing/2014/main" id="{8C391FB0-B31D-5947-A083-F344D4478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>
                <a:ea typeface="ＭＳ Ｐゴシック" panose="020B0600070205080204" pitchFamily="34" charset="-128"/>
              </a:rPr>
              <a:t>L’</a:t>
            </a:r>
            <a:r>
              <a:rPr lang="en-US" altLang="ja-JP" dirty="0" err="1">
                <a:ea typeface="ＭＳ Ｐゴシック" panose="020B0600070205080204" pitchFamily="34" charset="-128"/>
              </a:rPr>
              <a:t>Hôpital</a:t>
            </a:r>
            <a:r>
              <a:rPr lang="en-US" altLang="ja-JP" dirty="0">
                <a:ea typeface="ＭＳ Ｐゴシック" panose="020B0600070205080204" pitchFamily="34" charset="-128"/>
              </a:rPr>
              <a:t> Rule: Justification (1)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43010" name="Content Placeholder 2">
            <a:extLst>
              <a:ext uri="{FF2B5EF4-FFF2-40B4-BE49-F238E27FC236}">
                <a16:creationId xmlns:a16="http://schemas.microsoft.com/office/drawing/2014/main" id="{38E98CB9-88D6-B747-B7EF-825168986B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Why do we have to use </a:t>
            </a:r>
            <a:r>
              <a:rPr lang="en-US" altLang="en-US" dirty="0" err="1">
                <a:ea typeface="ＭＳ Ｐゴシック" panose="020B0600070205080204" pitchFamily="34" charset="-128"/>
              </a:rPr>
              <a:t>L’</a:t>
            </a:r>
            <a:r>
              <a:rPr lang="en-US" altLang="ja-JP" dirty="0" err="1">
                <a:ea typeface="ＭＳ Ｐゴシック" panose="020B0600070205080204" pitchFamily="34" charset="-128"/>
              </a:rPr>
              <a:t>Hôpital’s</a:t>
            </a:r>
            <a:r>
              <a:rPr lang="en-US" altLang="ja-JP" dirty="0">
                <a:ea typeface="ＭＳ Ｐゴシック" panose="020B0600070205080204" pitchFamily="34" charset="-128"/>
              </a:rPr>
              <a:t> Rule?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Consider the following function</a:t>
            </a:r>
          </a:p>
          <a:p>
            <a:endParaRPr lang="en-US" altLang="en-US" dirty="0">
              <a:ea typeface="ＭＳ Ｐゴシック" panose="020B0600070205080204" pitchFamily="34" charset="-128"/>
            </a:endParaRPr>
          </a:p>
          <a:p>
            <a:r>
              <a:rPr lang="en-US" altLang="en-US" dirty="0">
                <a:ea typeface="ＭＳ Ｐゴシック" panose="020B0600070205080204" pitchFamily="34" charset="-128"/>
              </a:rPr>
              <a:t>Clearly sin 0=0.  So you may say that when x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0, </a:t>
            </a:r>
            <a:r>
              <a:rPr lang="en-US" altLang="en-US" dirty="0">
                <a:ea typeface="ＭＳ Ｐゴシック" panose="020B0600070205080204" pitchFamily="34" charset="-128"/>
              </a:rPr>
              <a:t>f(x)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  </a:t>
            </a:r>
            <a:r>
              <a:rPr lang="en-US" altLang="en-US" dirty="0">
                <a:ea typeface="ＭＳ Ｐゴシック" panose="020B0600070205080204" pitchFamily="34" charset="-128"/>
              </a:rPr>
              <a:t>0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However, the denominator is also 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dirty="0">
                <a:ea typeface="ＭＳ Ｐゴシック" panose="020B0600070205080204" pitchFamily="34" charset="-128"/>
              </a:rPr>
              <a:t>0, so you may say that f(x)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  </a:t>
            </a:r>
          </a:p>
          <a:p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Both are wrong		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46B5DC8-CD2C-B94A-96F7-7D22DF3F02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1400" y="2743200"/>
            <a:ext cx="1828800" cy="704850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>
            <a:extLst>
              <a:ext uri="{FF2B5EF4-FFF2-40B4-BE49-F238E27FC236}">
                <a16:creationId xmlns:a16="http://schemas.microsoft.com/office/drawing/2014/main" id="{051FCB75-E54D-3241-8155-1AE7DEB2A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L’</a:t>
            </a:r>
            <a:r>
              <a:rPr lang="en-US" altLang="ja-JP">
                <a:ea typeface="ＭＳ Ｐゴシック" panose="020B0600070205080204" pitchFamily="34" charset="-128"/>
              </a:rPr>
              <a:t>Hôpital Rule: Justification (2)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4034" name="Content Placeholder 2">
            <a:extLst>
              <a:ext uri="{FF2B5EF4-FFF2-40B4-BE49-F238E27FC236}">
                <a16:creationId xmlns:a16="http://schemas.microsoft.com/office/drawing/2014/main" id="{DB8BF783-038E-6C48-8C89-FE3E5A426D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Observe the graph of f(x)= (sin x)/x = sinc x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  <a:p>
            <a:endParaRPr lang="en-US" altLang="en-US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pic>
        <p:nvPicPr>
          <p:cNvPr id="44035" name="Picture 2">
            <a:extLst>
              <a:ext uri="{FF2B5EF4-FFF2-40B4-BE49-F238E27FC236}">
                <a16:creationId xmlns:a16="http://schemas.microsoft.com/office/drawing/2014/main" id="{9EEA6EDD-5DEC-A644-867E-0D0AC00931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743200"/>
            <a:ext cx="5186363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>
            <a:extLst>
              <a:ext uri="{FF2B5EF4-FFF2-40B4-BE49-F238E27FC236}">
                <a16:creationId xmlns:a16="http://schemas.microsoft.com/office/drawing/2014/main" id="{25674D12-B307-6F4E-9589-27C7FFCBA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L’</a:t>
            </a:r>
            <a:r>
              <a:rPr lang="en-US" altLang="ja-JP">
                <a:ea typeface="ＭＳ Ｐゴシック" panose="020B0600070205080204" pitchFamily="34" charset="-128"/>
              </a:rPr>
              <a:t>Hôpital Rule: Justification (3)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5058" name="Content Placeholder 2">
            <a:extLst>
              <a:ext uri="{FF2B5EF4-FFF2-40B4-BE49-F238E27FC236}">
                <a16:creationId xmlns:a16="http://schemas.microsoft.com/office/drawing/2014/main" id="{259526AA-FACA-2B44-AA27-FA9025E3BB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Clearly, though f(x) is undefined at x=0, the limit still exists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Applying the L’</a:t>
            </a:r>
            <a:r>
              <a:rPr lang="en-US" altLang="ja-JP">
                <a:ea typeface="ＭＳ Ｐゴシック" panose="020B0600070205080204" pitchFamily="34" charset="-128"/>
              </a:rPr>
              <a:t>Hôpital Rule gives us the correct answer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lim 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2400">
                <a:ea typeface="ＭＳ Ｐゴシック" panose="020B0600070205080204" pitchFamily="34" charset="-128"/>
              </a:rPr>
              <a:t>0 ((sin x )/x) = lim 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2400">
                <a:ea typeface="ＭＳ Ｐゴシック" panose="020B0600070205080204" pitchFamily="34" charset="-128"/>
              </a:rPr>
              <a:t>0 (sin x )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r>
              <a:rPr lang="en-US" altLang="ja-JP" sz="2400">
                <a:ea typeface="ＭＳ Ｐゴシック" panose="020B0600070205080204" pitchFamily="34" charset="-128"/>
              </a:rPr>
              <a:t>/x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r>
              <a:rPr lang="en-US" altLang="ja-JP" sz="2400">
                <a:ea typeface="ＭＳ Ｐゴシック" panose="020B0600070205080204" pitchFamily="34" charset="-128"/>
              </a:rPr>
              <a:t> = cos x/1 = 1</a:t>
            </a:r>
          </a:p>
          <a:p>
            <a:pPr lvl="1"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>
            <a:extLst>
              <a:ext uri="{FF2B5EF4-FFF2-40B4-BE49-F238E27FC236}">
                <a16:creationId xmlns:a16="http://schemas.microsoft.com/office/drawing/2014/main" id="{190A0B5F-A693-EB4C-9F32-6F49EE9B2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Limit Method: Example 1</a:t>
            </a:r>
          </a:p>
        </p:txBody>
      </p:sp>
      <p:sp>
        <p:nvSpPr>
          <p:cNvPr id="46082" name="Content Placeholder 2">
            <a:extLst>
              <a:ext uri="{FF2B5EF4-FFF2-40B4-BE49-F238E27FC236}">
                <a16:creationId xmlns:a16="http://schemas.microsoft.com/office/drawing/2014/main" id="{F6F7554F-C417-F543-B4C9-D6C34BA385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Example: Let f(n) =2</a:t>
            </a:r>
            <a:r>
              <a:rPr lang="en-US" altLang="en-US" baseline="30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, g(n)=3</a:t>
            </a:r>
            <a:r>
              <a:rPr lang="en-US" altLang="en-US" baseline="30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.  Determine a tight inclusion of the form f(n)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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(g(n))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What is your intuition in this case?  Which function grows quicker? 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861B9496-D4A2-D445-BE30-A0A2D9848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Introduction (1)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482" name="Content Placeholder 2">
                <a:extLst>
                  <a:ext uri="{FF2B5EF4-FFF2-40B4-BE49-F238E27FC236}">
                    <a16:creationId xmlns:a16="http://schemas.microsoft.com/office/drawing/2014/main" id="{44929456-0EC4-424F-808A-FA3E220A5BD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en-US" sz="2800" dirty="0">
                    <a:ea typeface="ＭＳ Ｐゴシック" panose="020B0600070205080204" pitchFamily="34" charset="-128"/>
                  </a:rPr>
                  <a:t>In practice, specific hardware, implementation, languages, etc. greatly affect how the algorithm behave</a:t>
                </a:r>
              </a:p>
              <a:p>
                <a:r>
                  <a:rPr lang="en-US" altLang="en-US" sz="2800" dirty="0">
                    <a:ea typeface="ＭＳ Ｐゴシック" panose="020B0600070205080204" pitchFamily="34" charset="-128"/>
                  </a:rPr>
                  <a:t>Our goal is to study and analyze the behavior of algorithms </a:t>
                </a:r>
                <a:r>
                  <a:rPr lang="en-US" altLang="en-US" sz="2800" i="1" u="sng" dirty="0">
                    <a:ea typeface="ＭＳ Ｐゴシック" panose="020B0600070205080204" pitchFamily="34" charset="-128"/>
                  </a:rPr>
                  <a:t>in and of themselves</a:t>
                </a:r>
                <a:r>
                  <a:rPr lang="en-US" altLang="en-US" sz="2800" dirty="0">
                    <a:ea typeface="ＭＳ Ｐゴシック" panose="020B0600070205080204" pitchFamily="34" charset="-128"/>
                  </a:rPr>
                  <a:t>, independently of such factors </a:t>
                </a:r>
              </a:p>
              <a:p>
                <a:r>
                  <a:rPr lang="en-US" altLang="en-US" sz="2800" dirty="0">
                    <a:ea typeface="ＭＳ Ｐゴシック" panose="020B0600070205080204" pitchFamily="34" charset="-128"/>
                    <a:sym typeface="Symbol" pitchFamily="2" charset="2"/>
                  </a:rPr>
                  <a:t>We have seen how to mathematically evaluate the cost  functions of algorithms with respect to </a:t>
                </a:r>
              </a:p>
              <a:p>
                <a:pPr lvl="1"/>
                <a:r>
                  <a:rPr lang="en-US" altLang="en-US" sz="2400" dirty="0">
                    <a:ea typeface="ＭＳ Ｐゴシック" panose="020B0600070205080204" pitchFamily="34" charset="-128"/>
                    <a:sym typeface="Symbol" pitchFamily="2" charset="2"/>
                  </a:rPr>
                  <a:t>their input size </a:t>
                </a:r>
                <a14:m>
                  <m:oMath xmlns:m="http://schemas.openxmlformats.org/officeDocument/2006/math">
                    <m:r>
                      <a:rPr lang="en-US" altLang="en-US" sz="24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𝑛</m:t>
                    </m:r>
                  </m:oMath>
                </a14:m>
                <a:r>
                  <a:rPr lang="en-US" altLang="en-US" sz="2400" dirty="0">
                    <a:ea typeface="ＭＳ Ｐゴシック" panose="020B0600070205080204" pitchFamily="34" charset="-128"/>
                    <a:sym typeface="Symbol" pitchFamily="2" charset="2"/>
                  </a:rPr>
                  <a:t> and </a:t>
                </a:r>
              </a:p>
              <a:p>
                <a:pPr lvl="1"/>
                <a:r>
                  <a:rPr lang="en-US" altLang="en-US" sz="2400" dirty="0">
                    <a:ea typeface="ＭＳ Ｐゴシック" panose="020B0600070205080204" pitchFamily="34" charset="-128"/>
                    <a:sym typeface="Symbol" pitchFamily="2" charset="2"/>
                  </a:rPr>
                  <a:t>their elementary operations</a:t>
                </a:r>
              </a:p>
            </p:txBody>
          </p:sp>
        </mc:Choice>
        <mc:Fallback xmlns="">
          <p:sp>
            <p:nvSpPr>
              <p:cNvPr id="20482" name="Content Placeholder 2">
                <a:extLst>
                  <a:ext uri="{FF2B5EF4-FFF2-40B4-BE49-F238E27FC236}">
                    <a16:creationId xmlns:a16="http://schemas.microsoft.com/office/drawing/2014/main" id="{44929456-0EC4-424F-808A-FA3E220A5BD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389" t="-1401" b="-36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>
            <a:extLst>
              <a:ext uri="{FF2B5EF4-FFF2-40B4-BE49-F238E27FC236}">
                <a16:creationId xmlns:a16="http://schemas.microsoft.com/office/drawing/2014/main" id="{87B6371F-551C-DC4E-A8E1-D9A5D79F7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Limit Method: Example 1—Proof 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FB88C8-F9CC-8F4E-A438-47072E8F40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609600"/>
          </a:xfrm>
        </p:spPr>
        <p:txBody>
          <a:bodyPr/>
          <a:lstStyle/>
          <a:p>
            <a:r>
              <a:rPr lang="en-US" altLang="en-US" sz="2800" dirty="0">
                <a:ea typeface="ＭＳ Ｐゴシック" panose="020B0600070205080204" pitchFamily="34" charset="-128"/>
              </a:rPr>
              <a:t>Proof using limits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36BCD5BE-1C74-C249-AD61-E6345BC0A5DB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457200" y="2133600"/>
                <a:ext cx="8229600" cy="6096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20000"/>
                  </a:spcBef>
                  <a:buFont typeface="Arial" panose="020B0604020202020204" pitchFamily="34" charset="0"/>
                  <a:buChar char="•"/>
                </a:pPr>
                <a:r>
                  <a:rPr lang="en-US" altLang="en-US" sz="2800" dirty="0">
                    <a:latin typeface="Calibri" panose="020F0502020204030204" pitchFamily="34" charset="0"/>
                  </a:rPr>
                  <a:t>We set up our limit: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altLang="en-US" sz="28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altLang="en-US" sz="2800" i="1" smtClean="0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altLang="en-US" sz="2800" i="0" smtClean="0">
                                <a:latin typeface="Cambria Math" panose="02040503050406030204" pitchFamily="18" charset="0"/>
                              </a:rPr>
                              <m:t>lim</m:t>
                            </m:r>
                          </m:e>
                          <m:lim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m:rPr>
                                <m:nor/>
                              </m:rPr>
                              <a:rPr lang="en-US" altLang="en-US" sz="2800" dirty="0">
                                <a:latin typeface="Calibri" panose="020F0502020204030204" pitchFamily="34" charset="0"/>
                                <a:sym typeface="Symbol" pitchFamily="2" charset="2"/>
                              </a:rPr>
                              <m:t>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en-US" altLang="en-US" sz="28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num>
                          <m:den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</a:rPr>
                              <m:t>𝑔</m:t>
                            </m:r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den>
                        </m:f>
                      </m:e>
                    </m:func>
                  </m:oMath>
                </a14:m>
                <a:r>
                  <a:rPr lang="en-US" altLang="en-US" sz="2800" dirty="0">
                    <a:latin typeface="Calibri" panose="020F0502020204030204" pitchFamily="34" charset="0"/>
                    <a:sym typeface="Symbol" pitchFamily="2" charset="2"/>
                  </a:rPr>
                  <a:t> =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altLang="en-US" sz="28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altLang="en-US" sz="2800" i="1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altLang="en-US" sz="2800">
                                <a:latin typeface="Cambria Math" panose="02040503050406030204" pitchFamily="18" charset="0"/>
                              </a:rPr>
                              <m:t>lim</m:t>
                            </m:r>
                          </m:e>
                          <m:lim>
                            <m:r>
                              <a:rPr lang="en-US" altLang="en-US" sz="28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m:rPr>
                                <m:nor/>
                              </m:rPr>
                              <a:rPr lang="en-US" altLang="en-US" sz="2800" dirty="0">
                                <a:latin typeface="Calibri" panose="020F0502020204030204" pitchFamily="34" charset="0"/>
                                <a:sym typeface="Symbol" pitchFamily="2" charset="2"/>
                              </a:rPr>
                              <m:t>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en-US" altLang="en-US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altLang="en-US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en-US" sz="28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sup>
                                <m:r>
                                  <a:rPr lang="en-US" altLang="en-US" sz="28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en-US" altLang="en-US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en-US" sz="28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sup>
                                <m:r>
                                  <a:rPr lang="en-US" altLang="en-US" sz="28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p>
                            </m:sSup>
                          </m:den>
                        </m:f>
                      </m:e>
                    </m:func>
                  </m:oMath>
                </a14:m>
                <a:endParaRPr lang="en-US" altLang="en-US" sz="2800" baseline="30000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36BCD5BE-1C74-C249-AD61-E6345BC0A5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200" y="2133600"/>
                <a:ext cx="8229600" cy="609600"/>
              </a:xfrm>
              <a:prstGeom prst="rect">
                <a:avLst/>
              </a:prstGeom>
              <a:blipFill>
                <a:blip r:embed="rId3"/>
                <a:stretch>
                  <a:fillRect l="-1389" b="-3958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BB400A9F-12CC-4D4F-A932-6E4D73E24CC1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457200" y="3124200"/>
                <a:ext cx="8229600" cy="6096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20000"/>
                  </a:spcBef>
                  <a:buFont typeface="Arial" panose="020B0604020202020204" pitchFamily="34" charset="0"/>
                  <a:buChar char="•"/>
                </a:pPr>
                <a:r>
                  <a:rPr lang="en-US" altLang="en-US" sz="2800" dirty="0">
                    <a:latin typeface="Calibri" panose="020F0502020204030204" pitchFamily="34" charset="0"/>
                  </a:rPr>
                  <a:t>Using L</a:t>
                </a:r>
                <a:r>
                  <a:rPr lang="ja-JP" altLang="en-US" sz="2800">
                    <a:latin typeface="Calibri" panose="020F0502020204030204" pitchFamily="34" charset="0"/>
                  </a:rPr>
                  <a:t>’</a:t>
                </a:r>
                <a:r>
                  <a:rPr lang="en-US" altLang="ja-JP" sz="2800" dirty="0" err="1">
                    <a:latin typeface="Calibri" panose="020F0502020204030204" pitchFamily="34" charset="0"/>
                  </a:rPr>
                  <a:t>Hôpital</a:t>
                </a:r>
                <a:r>
                  <a:rPr lang="en-US" altLang="ja-JP" sz="2800" dirty="0">
                    <a:latin typeface="Calibri" panose="020F0502020204030204" pitchFamily="34" charset="0"/>
                  </a:rPr>
                  <a:t> Rule gets you nowhere</a:t>
                </a:r>
              </a:p>
              <a:p>
                <a:pPr>
                  <a:spcBef>
                    <a:spcPct val="20000"/>
                  </a:spcBef>
                  <a:buFont typeface="Arial" panose="020B0604020202020204" pitchFamily="34" charset="0"/>
                  <a:buChar char="•"/>
                </a:pPr>
                <a:endParaRPr lang="en-US" altLang="ja-JP" sz="1800" dirty="0">
                  <a:latin typeface="Calibri" panose="020F0502020204030204" pitchFamily="34" charset="0"/>
                </a:endParaRPr>
              </a:p>
              <a:p>
                <a:pPr algn="ctr">
                  <a:spcBef>
                    <a:spcPct val="2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altLang="en-US" sz="20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altLang="en-US" sz="2000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altLang="en-US" sz="200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altLang="en-US" sz="20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m:rPr>
                                  <m:nor/>
                                </m:rPr>
                                <a:rPr lang="en-US" altLang="en-US" sz="2000" dirty="0">
                                  <a:latin typeface="Calibri" panose="020F0502020204030204" pitchFamily="34" charset="0"/>
                                  <a:sym typeface="Symbol" pitchFamily="2" charset="2"/>
                                </a:rPr>
                                <m:t>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altLang="en-US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alt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en-US" sz="20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US" altLang="en-US" sz="20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en-US" alt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en-US" sz="20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  <m:sup>
                                  <m:r>
                                    <a:rPr lang="en-US" altLang="en-US" sz="20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</m:den>
                          </m:f>
                        </m:e>
                      </m:func>
                      <m:r>
                        <a:rPr lang="en-US" altLang="en-US" sz="2000" b="0" i="0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altLang="en-US" sz="20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altLang="en-US" sz="2000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altLang="en-US" sz="200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altLang="en-US" sz="20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m:rPr>
                                  <m:nor/>
                                </m:rPr>
                                <a:rPr lang="en-US" altLang="en-US" sz="2000" dirty="0">
                                  <a:latin typeface="Calibri" panose="020F0502020204030204" pitchFamily="34" charset="0"/>
                                  <a:sym typeface="Symbol" pitchFamily="2" charset="2"/>
                                </a:rPr>
                                <m:t>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altLang="en-US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alt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altLang="en-US" sz="20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lang="en-US" altLang="en-US" sz="20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altLang="en-US" sz="2000" i="1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e>
                                        <m:sup>
                                          <m:r>
                                            <a:rPr lang="en-US" altLang="en-US" sz="2000" i="1">
                                              <a:latin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</m:sup>
                                      </m:sSup>
                                    </m:e>
                                  </m:d>
                                </m:e>
                                <m:sup>
                                  <m:r>
                                    <a:rPr lang="en-US" altLang="en-US" sz="2000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altLang="en-US" sz="20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alt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en-US" sz="20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  <m:sup>
                                  <m:r>
                                    <a:rPr lang="en-US" altLang="en-US" sz="20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  <m:r>
                                <a:rPr lang="en-US" altLang="en-US" sz="2000" b="0" i="1" smtClean="0">
                                  <a:latin typeface="Cambria Math" panose="02040503050406030204" pitchFamily="18" charset="0"/>
                                </a:rPr>
                                <m:t>)′</m:t>
                              </m:r>
                            </m:den>
                          </m:f>
                          <m:r>
                            <a:rPr lang="en-US" altLang="en-US" sz="20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func>
                            <m:funcPr>
                              <m:ctrlPr>
                                <a:rPr lang="en-US" altLang="en-US" sz="20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en-US" alt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altLang="en-US" sz="2000">
                                      <a:latin typeface="Cambria Math" panose="02040503050406030204" pitchFamily="18" charset="0"/>
                                    </a:rPr>
                                    <m:t>lim</m:t>
                                  </m:r>
                                </m:e>
                                <m:lim>
                                  <m:r>
                                    <a:rPr lang="en-US" altLang="en-US" sz="20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altLang="en-US" sz="2000" dirty="0">
                                      <a:latin typeface="Calibri" panose="020F0502020204030204" pitchFamily="34" charset="0"/>
                                      <a:sym typeface="Symbol" pitchFamily="2" charset="2"/>
                                    </a:rPr>
                                    <m:t></m:t>
                                  </m:r>
                                </m:lim>
                              </m:limLow>
                            </m:fName>
                            <m:e>
                              <m:f>
                                <m:fPr>
                                  <m:ctrlPr>
                                    <a:rPr lang="en-US" alt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altLang="en-US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altLang="en-US" sz="2000" b="0" i="1" smtClean="0">
                                          <a:latin typeface="Cambria Math" panose="02040503050406030204" pitchFamily="18" charset="0"/>
                                        </a:rPr>
                                        <m:t>𝑙𝑛</m:t>
                                      </m:r>
                                      <m:r>
                                        <a:rPr lang="en-US" altLang="en-US" sz="2000" b="0" i="1" smtClean="0">
                                          <a:latin typeface="Cambria Math" panose="02040503050406030204" pitchFamily="18" charset="0"/>
                                        </a:rPr>
                                        <m:t>2. 2</m:t>
                                      </m:r>
                                    </m:e>
                                    <m:sup>
                                      <m:r>
                                        <a:rPr lang="en-US" altLang="en-US" sz="2000" i="1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p>
                                  </m:sSup>
                                </m:num>
                                <m:den>
                                  <m:sSup>
                                    <m:sSupPr>
                                      <m:ctrlPr>
                                        <a:rPr lang="en-US" altLang="en-US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altLang="en-US" sz="2000" b="0" i="1" smtClean="0">
                                          <a:latin typeface="Cambria Math" panose="02040503050406030204" pitchFamily="18" charset="0"/>
                                        </a:rPr>
                                        <m:t>𝑙𝑛</m:t>
                                      </m:r>
                                      <m:r>
                                        <a:rPr lang="en-US" altLang="en-US" sz="2000" b="0" i="1" smtClean="0">
                                          <a:latin typeface="Cambria Math" panose="02040503050406030204" pitchFamily="18" charset="0"/>
                                        </a:rPr>
                                        <m:t>3. 3</m:t>
                                      </m:r>
                                    </m:e>
                                    <m:sup>
                                      <m:r>
                                        <a:rPr lang="en-US" altLang="en-US" sz="2000" i="1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p>
                                  </m:sSup>
                                </m:den>
                              </m:f>
                              <m:r>
                                <a:rPr lang="en-US" altLang="en-US" sz="20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func>
                        </m:e>
                      </m:func>
                    </m:oMath>
                  </m:oMathPara>
                </a14:m>
                <a:endParaRPr lang="en-US" altLang="en-US" sz="2800" baseline="30000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BB400A9F-12CC-4D4F-A932-6E4D73E24C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200" y="3124200"/>
                <a:ext cx="8229600" cy="609600"/>
              </a:xfrm>
              <a:prstGeom prst="rect">
                <a:avLst/>
              </a:prstGeom>
              <a:blipFill>
                <a:blip r:embed="rId4"/>
                <a:stretch>
                  <a:fillRect l="-1389" t="-12245" b="-15306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0B3B5BE-752B-7C4A-911B-BCB5667E49BD}"/>
              </a:ext>
            </a:extLst>
          </p:cNvPr>
          <p:cNvSpPr txBox="1">
            <a:spLocks/>
          </p:cNvSpPr>
          <p:nvPr/>
        </p:nvSpPr>
        <p:spPr bwMode="auto">
          <a:xfrm>
            <a:off x="457200" y="4572000"/>
            <a:ext cx="822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 dirty="0">
                <a:latin typeface="Calibri" panose="020F0502020204030204" pitchFamily="34" charset="0"/>
              </a:rPr>
              <a:t>Both the numerator and denominator still diverge.  We’</a:t>
            </a:r>
            <a:r>
              <a:rPr lang="en-US" altLang="ja-JP" sz="2800" dirty="0">
                <a:latin typeface="Calibri" panose="020F0502020204030204" pitchFamily="34" charset="0"/>
              </a:rPr>
              <a:t>ll have to use an algebraic simplification</a:t>
            </a:r>
            <a:endParaRPr lang="en-US" altLang="en-US" sz="28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7" grpId="0"/>
      <p:bldP spid="8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>
            <a:extLst>
              <a:ext uri="{FF2B5EF4-FFF2-40B4-BE49-F238E27FC236}">
                <a16:creationId xmlns:a16="http://schemas.microsoft.com/office/drawing/2014/main" id="{B2A136B6-C9B2-6F40-AD6A-163E97739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Limit Method: Example 1—Proof B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63B30E5-E68A-DD45-A11A-320BA376B35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1295400"/>
              </a:xfrm>
            </p:spPr>
            <p:txBody>
              <a:bodyPr/>
              <a:lstStyle/>
              <a:p>
                <a:r>
                  <a:rPr lang="en-US" altLang="en-US" dirty="0">
                    <a:ea typeface="ＭＳ Ｐゴシック" panose="020B0600070205080204" pitchFamily="34" charset="-128"/>
                  </a:rPr>
                  <a:t>Using algebra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altLang="en-US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altLang="en-US" i="1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altLang="en-US">
                                <a:latin typeface="Cambria Math" panose="02040503050406030204" pitchFamily="18" charset="0"/>
                              </a:rPr>
                              <m:t>lim</m:t>
                            </m:r>
                          </m:e>
                          <m:lim>
                            <m:r>
                              <a:rPr lang="en-US" altLang="en-US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m:rPr>
                                <m:nor/>
                              </m:rPr>
                              <a:rPr lang="en-US" altLang="en-US" dirty="0">
                                <a:latin typeface="Calibri" panose="020F0502020204030204" pitchFamily="34" charset="0"/>
                                <a:sym typeface="Symbol" pitchFamily="2" charset="2"/>
                              </a:rPr>
                              <m:t>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en-US" alt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alt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sup>
                                <m:r>
                                  <a:rPr lang="en-US" altLang="en-US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en-US" alt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en-US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sup>
                                <m:r>
                                  <a:rPr lang="en-US" altLang="en-US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p>
                            </m:sSup>
                          </m:den>
                        </m:f>
                      </m:e>
                    </m:func>
                    <m:r>
                      <a:rPr lang="en-US" alt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en-US" dirty="0">
                    <a:ea typeface="ＭＳ Ｐゴシック" panose="020B0600070205080204" pitchFamily="34" charset="-128"/>
                  </a:rPr>
                  <a:t>= lim</a:t>
                </a:r>
                <a:r>
                  <a:rPr lang="en-US" altLang="en-US" baseline="-25000" dirty="0">
                    <a:ea typeface="ＭＳ Ｐゴシック" panose="020B0600070205080204" pitchFamily="34" charset="-128"/>
                  </a:rPr>
                  <a:t>n</a:t>
                </a:r>
                <a:r>
                  <a:rPr lang="en-US" altLang="en-US" baseline="-25000" dirty="0">
                    <a:ea typeface="ＭＳ Ｐゴシック" panose="020B0600070205080204" pitchFamily="34" charset="-128"/>
                    <a:sym typeface="Symbol" pitchFamily="2" charset="2"/>
                  </a:rPr>
                  <a:t></a:t>
                </a:r>
                <a:r>
                  <a:rPr lang="en-US" altLang="en-US" dirty="0">
                    <a:ea typeface="ＭＳ Ｐゴシック" panose="020B0600070205080204" pitchFamily="34" charset="-128"/>
                    <a:sym typeface="Symbol" pitchFamily="2" charset="2"/>
                  </a:rPr>
                  <a:t> (2/3)</a:t>
                </a:r>
                <a:r>
                  <a:rPr lang="en-US" altLang="en-US" baseline="30000" dirty="0">
                    <a:ea typeface="ＭＳ Ｐゴシック" panose="020B0600070205080204" pitchFamily="34" charset="-128"/>
                    <a:sym typeface="Symbol" pitchFamily="2" charset="2"/>
                  </a:rPr>
                  <a:t>n</a:t>
                </a:r>
                <a:endParaRPr lang="en-US" altLang="en-US" dirty="0">
                  <a:ea typeface="ＭＳ Ｐゴシック" panose="020B0600070205080204" pitchFamily="34" charset="-128"/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63B30E5-E68A-DD45-A11A-320BA376B35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1295400"/>
              </a:xfrm>
              <a:blipFill>
                <a:blip r:embed="rId2"/>
                <a:stretch>
                  <a:fillRect l="-18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A99E9C3-54C6-8F4F-821D-2842ED05BEED}"/>
              </a:ext>
            </a:extLst>
          </p:cNvPr>
          <p:cNvSpPr txBox="1">
            <a:spLocks/>
          </p:cNvSpPr>
          <p:nvPr/>
        </p:nvSpPr>
        <p:spPr bwMode="auto">
          <a:xfrm>
            <a:off x="457200" y="2743200"/>
            <a:ext cx="82296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200" dirty="0">
                <a:latin typeface="+mn-lt"/>
                <a:ea typeface="+mn-ea"/>
              </a:rPr>
              <a:t>Now we use the following Theorem w/o proof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C2E1B38-D9E9-504F-954D-1E4CECAD6F2A}"/>
              </a:ext>
            </a:extLst>
          </p:cNvPr>
          <p:cNvGraphicFramePr>
            <a:graphicFrameLocks noGrp="1"/>
          </p:cNvGraphicFramePr>
          <p:nvPr/>
        </p:nvGraphicFramePr>
        <p:xfrm>
          <a:off x="1274763" y="3429000"/>
          <a:ext cx="6726237" cy="1371600"/>
        </p:xfrm>
        <a:graphic>
          <a:graphicData uri="http://schemas.openxmlformats.org/drawingml/2006/table">
            <a:tbl>
              <a:tblPr/>
              <a:tblGrid>
                <a:gridCol w="29924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19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if 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 &lt; 1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lim</a:t>
                      </a:r>
                      <a:r>
                        <a:rPr kumimoji="0" lang="en-US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n</a:t>
                      </a:r>
                      <a:r>
                        <a:rPr kumimoji="0" lang="en-US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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 </a:t>
                      </a:r>
                      <a:r>
                        <a:rPr kumimoji="0" lang="en-US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n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  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if 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 = 1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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if 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 &gt; 1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Left Brace 5">
            <a:extLst>
              <a:ext uri="{FF2B5EF4-FFF2-40B4-BE49-F238E27FC236}">
                <a16:creationId xmlns:a16="http://schemas.microsoft.com/office/drawing/2014/main" id="{DD13BEB9-92BA-D245-A436-BDA9D5B2948B}"/>
              </a:ext>
            </a:extLst>
          </p:cNvPr>
          <p:cNvSpPr/>
          <p:nvPr/>
        </p:nvSpPr>
        <p:spPr>
          <a:xfrm>
            <a:off x="3733800" y="3429000"/>
            <a:ext cx="457200" cy="1295400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0BCCF7D-5210-AB43-987E-250722F4DDD8}"/>
              </a:ext>
            </a:extLst>
          </p:cNvPr>
          <p:cNvSpPr txBox="1">
            <a:spLocks/>
          </p:cNvSpPr>
          <p:nvPr/>
        </p:nvSpPr>
        <p:spPr bwMode="auto">
          <a:xfrm>
            <a:off x="457200" y="4876800"/>
            <a:ext cx="82296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3200" dirty="0">
                <a:latin typeface="Calibri" panose="020F0502020204030204" pitchFamily="34" charset="0"/>
              </a:rPr>
              <a:t>Therefore we conclude that the lim</a:t>
            </a:r>
            <a:r>
              <a:rPr lang="en-US" altLang="en-US" sz="3200" baseline="-25000" dirty="0">
                <a:latin typeface="Calibri" panose="020F0502020204030204" pitchFamily="34" charset="0"/>
              </a:rPr>
              <a:t>n</a:t>
            </a:r>
            <a:r>
              <a:rPr lang="en-US" altLang="en-US" sz="3200" baseline="-25000" dirty="0">
                <a:latin typeface="Calibri" panose="020F0502020204030204" pitchFamily="34" charset="0"/>
                <a:sym typeface="Symbol" pitchFamily="2" charset="2"/>
              </a:rPr>
              <a:t></a:t>
            </a:r>
            <a:r>
              <a:rPr lang="en-US" altLang="en-US" sz="3200" dirty="0">
                <a:latin typeface="Calibri" panose="020F0502020204030204" pitchFamily="34" charset="0"/>
                <a:sym typeface="Symbol" pitchFamily="2" charset="2"/>
              </a:rPr>
              <a:t> (2/3)</a:t>
            </a:r>
            <a:r>
              <a:rPr lang="en-US" altLang="en-US" sz="3200" baseline="30000" dirty="0">
                <a:latin typeface="Calibri" panose="020F0502020204030204" pitchFamily="34" charset="0"/>
                <a:sym typeface="Symbol" pitchFamily="2" charset="2"/>
              </a:rPr>
              <a:t>n</a:t>
            </a:r>
            <a:r>
              <a:rPr lang="en-US" altLang="en-US" sz="3200" dirty="0">
                <a:latin typeface="Calibri" panose="020F0502020204030204" pitchFamily="34" charset="0"/>
              </a:rPr>
              <a:t> converges to zero thus 2</a:t>
            </a:r>
            <a:r>
              <a:rPr lang="en-US" altLang="en-US" sz="3200" baseline="30000" dirty="0">
                <a:latin typeface="Calibri" panose="020F0502020204030204" pitchFamily="34" charset="0"/>
              </a:rPr>
              <a:t>n </a:t>
            </a:r>
            <a:r>
              <a:rPr lang="en-US" altLang="en-US" sz="3200" dirty="0">
                <a:latin typeface="Calibri" panose="020F0502020204030204" pitchFamily="34" charset="0"/>
                <a:sym typeface="Symbol" pitchFamily="2" charset="2"/>
              </a:rPr>
              <a:t> O(3</a:t>
            </a:r>
            <a:r>
              <a:rPr lang="en-US" altLang="en-US" sz="3200" baseline="30000" dirty="0">
                <a:latin typeface="Calibri" panose="020F0502020204030204" pitchFamily="34" charset="0"/>
                <a:sym typeface="Symbol" pitchFamily="2" charset="2"/>
              </a:rPr>
              <a:t>n</a:t>
            </a:r>
            <a:r>
              <a:rPr lang="en-US" altLang="en-US" sz="3200" dirty="0">
                <a:latin typeface="Calibri" panose="020F0502020204030204" pitchFamily="34" charset="0"/>
                <a:sym typeface="Symbol" pitchFamily="2" charset="2"/>
              </a:rPr>
              <a:t>)</a:t>
            </a:r>
            <a:endParaRPr lang="en-US" altLang="en-US" sz="32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6" grpId="0" animBg="1"/>
      <p:bldP spid="7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>
            <a:extLst>
              <a:ext uri="{FF2B5EF4-FFF2-40B4-BE49-F238E27FC236}">
                <a16:creationId xmlns:a16="http://schemas.microsoft.com/office/drawing/2014/main" id="{B18135E3-190C-EE4D-9EE1-6486C585F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Limit Method: Example 2 (1)</a:t>
            </a:r>
          </a:p>
        </p:txBody>
      </p:sp>
      <p:sp>
        <p:nvSpPr>
          <p:cNvPr id="49154" name="Content Placeholder 2">
            <a:extLst>
              <a:ext uri="{FF2B5EF4-FFF2-40B4-BE49-F238E27FC236}">
                <a16:creationId xmlns:a16="http://schemas.microsoft.com/office/drawing/2014/main" id="{522E1155-1BED-654A-A399-EDA49BADEF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Example: Let f(n) =log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n, g(n)=log</a:t>
            </a:r>
            <a:r>
              <a:rPr lang="en-US" altLang="en-US" baseline="-25000">
                <a:ea typeface="ＭＳ Ｐゴシック" panose="020B0600070205080204" pitchFamily="34" charset="-128"/>
              </a:rPr>
              <a:t>3</a:t>
            </a:r>
            <a:r>
              <a:rPr lang="en-US" altLang="en-US">
                <a:ea typeface="ＭＳ Ｐゴシック" panose="020B0600070205080204" pitchFamily="34" charset="-128"/>
              </a:rPr>
              <a:t>n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.  Determine a tight inclusion of the form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f(n)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 (g(n))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What is your intuition in this case?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1">
            <a:extLst>
              <a:ext uri="{FF2B5EF4-FFF2-40B4-BE49-F238E27FC236}">
                <a16:creationId xmlns:a16="http://schemas.microsoft.com/office/drawing/2014/main" id="{F8FD4CDB-6256-6640-929B-9B9E37245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Limit Method: Example 2 (2) </a:t>
            </a:r>
          </a:p>
        </p:txBody>
      </p:sp>
      <p:sp>
        <p:nvSpPr>
          <p:cNvPr id="50178" name="Content Placeholder 2">
            <a:extLst>
              <a:ext uri="{FF2B5EF4-FFF2-40B4-BE49-F238E27FC236}">
                <a16:creationId xmlns:a16="http://schemas.microsoft.com/office/drawing/2014/main" id="{FF165B81-D2AF-1F4E-89D4-A1B32E0745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9812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We prove using limits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We set up out limit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lim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n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itchFamily="2" charset="2"/>
              </a:rPr>
              <a:t>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f(n)/g(n) = </a:t>
            </a:r>
            <a:r>
              <a:rPr lang="en-US" altLang="en-US" sz="2400">
                <a:ea typeface="ＭＳ Ｐゴシック" panose="020B0600070205080204" pitchFamily="34" charset="-128"/>
              </a:rPr>
              <a:t>lim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n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itchFamily="2" charset="2"/>
              </a:rPr>
              <a:t>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log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n/log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itchFamily="2" charset="2"/>
              </a:rPr>
              <a:t>3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                 = lim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n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itchFamily="2" charset="2"/>
              </a:rPr>
              <a:t>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log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n/(2log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itchFamily="2" charset="2"/>
              </a:rPr>
              <a:t>3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n)</a:t>
            </a:r>
            <a:endParaRPr lang="en-US" altLang="en-US" baseline="30000">
              <a:ea typeface="ＭＳ Ｐゴシック" panose="020B0600070205080204" pitchFamily="34" charset="-128"/>
            </a:endParaRP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0179" name="Content Placeholder 2">
            <a:extLst>
              <a:ext uri="{FF2B5EF4-FFF2-40B4-BE49-F238E27FC236}">
                <a16:creationId xmlns:a16="http://schemas.microsoft.com/office/drawing/2014/main" id="{9D88C037-65B6-004A-AC8C-D7414124A25C}"/>
              </a:ext>
            </a:extLst>
          </p:cNvPr>
          <p:cNvSpPr txBox="1">
            <a:spLocks/>
          </p:cNvSpPr>
          <p:nvPr/>
        </p:nvSpPr>
        <p:spPr bwMode="auto">
          <a:xfrm>
            <a:off x="533400" y="3505200"/>
            <a:ext cx="82296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3200">
                <a:latin typeface="Calibri" panose="020F0502020204030204" pitchFamily="34" charset="0"/>
              </a:rPr>
              <a:t>Here we use the change of base formula for logarithms: </a:t>
            </a:r>
            <a:r>
              <a:rPr lang="en-US" altLang="en-US" sz="3200">
                <a:latin typeface="Calibri" panose="020F0502020204030204" pitchFamily="34" charset="0"/>
                <a:sym typeface="Symbol" pitchFamily="2" charset="2"/>
              </a:rPr>
              <a:t> log</a:t>
            </a:r>
            <a:r>
              <a:rPr lang="en-US" altLang="en-US" sz="3200" baseline="-25000">
                <a:latin typeface="Calibri" panose="020F0502020204030204" pitchFamily="34" charset="0"/>
                <a:sym typeface="Symbol" pitchFamily="2" charset="2"/>
              </a:rPr>
              <a:t>x</a:t>
            </a:r>
            <a:r>
              <a:rPr lang="en-US" altLang="en-US" sz="3200">
                <a:latin typeface="Calibri" panose="020F0502020204030204" pitchFamily="34" charset="0"/>
                <a:sym typeface="Symbol" pitchFamily="2" charset="2"/>
              </a:rPr>
              <a:t>n = log</a:t>
            </a:r>
            <a:r>
              <a:rPr lang="en-US" altLang="en-US" sz="3200" baseline="-25000">
                <a:latin typeface="Calibri" panose="020F0502020204030204" pitchFamily="34" charset="0"/>
                <a:sym typeface="Symbol" pitchFamily="2" charset="2"/>
              </a:rPr>
              <a:t>y</a:t>
            </a:r>
            <a:r>
              <a:rPr lang="en-US" altLang="en-US" sz="3200">
                <a:latin typeface="Calibri" panose="020F0502020204030204" pitchFamily="34" charset="0"/>
                <a:sym typeface="Symbol" pitchFamily="2" charset="2"/>
              </a:rPr>
              <a:t> n/log</a:t>
            </a:r>
            <a:r>
              <a:rPr lang="en-US" altLang="en-US" sz="3200" baseline="-25000">
                <a:latin typeface="Calibri" panose="020F0502020204030204" pitchFamily="34" charset="0"/>
                <a:sym typeface="Symbol" pitchFamily="2" charset="2"/>
              </a:rPr>
              <a:t>y </a:t>
            </a:r>
            <a:r>
              <a:rPr lang="en-US" altLang="en-US" sz="3200">
                <a:latin typeface="Calibri" panose="020F0502020204030204" pitchFamily="34" charset="0"/>
                <a:sym typeface="Symbol" pitchFamily="2" charset="2"/>
              </a:rPr>
              <a:t>x</a:t>
            </a:r>
          </a:p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3200">
                <a:latin typeface="Calibri" panose="020F0502020204030204" pitchFamily="34" charset="0"/>
              </a:rPr>
              <a:t>Thus: log</a:t>
            </a:r>
            <a:r>
              <a:rPr lang="en-US" altLang="en-US" sz="3200" baseline="-25000">
                <a:latin typeface="Calibri" panose="020F0502020204030204" pitchFamily="34" charset="0"/>
              </a:rPr>
              <a:t>3</a:t>
            </a:r>
            <a:r>
              <a:rPr lang="en-US" altLang="en-US" sz="3200">
                <a:latin typeface="Calibri" panose="020F0502020204030204" pitchFamily="34" charset="0"/>
              </a:rPr>
              <a:t>n = log</a:t>
            </a:r>
            <a:r>
              <a:rPr lang="en-US" altLang="en-US" sz="3200" baseline="-25000">
                <a:latin typeface="Calibri" panose="020F0502020204030204" pitchFamily="34" charset="0"/>
              </a:rPr>
              <a:t>2</a:t>
            </a:r>
            <a:r>
              <a:rPr lang="en-US" altLang="en-US" sz="3200">
                <a:latin typeface="Calibri" panose="020F0502020204030204" pitchFamily="34" charset="0"/>
              </a:rPr>
              <a:t>n / log</a:t>
            </a:r>
            <a:r>
              <a:rPr lang="en-US" altLang="en-US" sz="3200" baseline="-25000">
                <a:latin typeface="Calibri" panose="020F0502020204030204" pitchFamily="34" charset="0"/>
              </a:rPr>
              <a:t>2</a:t>
            </a:r>
            <a:r>
              <a:rPr lang="en-US" altLang="en-US" sz="3200">
                <a:latin typeface="Calibri" panose="020F0502020204030204" pitchFamily="34" charset="0"/>
              </a:rPr>
              <a:t>3 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>
            <a:extLst>
              <a:ext uri="{FF2B5EF4-FFF2-40B4-BE49-F238E27FC236}">
                <a16:creationId xmlns:a16="http://schemas.microsoft.com/office/drawing/2014/main" id="{80847FE3-06FA-E346-8433-CEDF2D349E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Limit Method: Example 2 (3) </a:t>
            </a:r>
          </a:p>
        </p:txBody>
      </p:sp>
      <p:sp>
        <p:nvSpPr>
          <p:cNvPr id="51202" name="Content Placeholder 2">
            <a:extLst>
              <a:ext uri="{FF2B5EF4-FFF2-40B4-BE49-F238E27FC236}">
                <a16:creationId xmlns:a16="http://schemas.microsoft.com/office/drawing/2014/main" id="{6680AE46-95BD-E841-AF05-FE1FE3594C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Computing our limit: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lim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n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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log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n/(2log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3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n) = </a:t>
            </a:r>
            <a:r>
              <a:rPr lang="en-US" altLang="en-US" sz="2800">
                <a:ea typeface="ＭＳ Ｐゴシック" panose="020B0600070205080204" pitchFamily="34" charset="-128"/>
              </a:rPr>
              <a:t>lim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n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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log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n log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3 /(2log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n)</a:t>
            </a:r>
            <a:endParaRPr lang="en-US" altLang="en-US" sz="2800" baseline="3000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             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= </a:t>
            </a:r>
            <a:r>
              <a:rPr lang="en-US" altLang="en-US" sz="2800">
                <a:ea typeface="ＭＳ Ｐゴシック" panose="020B0600070205080204" pitchFamily="34" charset="-128"/>
              </a:rPr>
              <a:t>lim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n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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(log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3)/2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                                          = (log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3) /2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                                           0.7924,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which is a positive constant</a:t>
            </a:r>
            <a:endParaRPr lang="en-US" altLang="en-US" sz="2800">
              <a:ea typeface="ＭＳ Ｐゴシック" panose="020B0600070205080204" pitchFamily="34" charset="-128"/>
              <a:sym typeface="Symbol" pitchFamily="2" charset="2"/>
            </a:endParaRPr>
          </a:p>
          <a:p>
            <a:r>
              <a:rPr lang="en-US" altLang="en-US" sz="2800">
                <a:ea typeface="ＭＳ Ｐゴシック" panose="020B0600070205080204" pitchFamily="34" charset="-128"/>
              </a:rPr>
              <a:t>So we conclude that f(n)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(g(n))</a:t>
            </a:r>
            <a:endParaRPr lang="en-US" altLang="en-US" sz="280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 sz="2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>
            <a:extLst>
              <a:ext uri="{FF2B5EF4-FFF2-40B4-BE49-F238E27FC236}">
                <a16:creationId xmlns:a16="http://schemas.microsoft.com/office/drawing/2014/main" id="{E8465E1A-190A-A741-B8F1-9E4502D1AA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52226" name="Content Placeholder 2">
            <a:extLst>
              <a:ext uri="{FF2B5EF4-FFF2-40B4-BE49-F238E27FC236}">
                <a16:creationId xmlns:a16="http://schemas.microsoft.com/office/drawing/2014/main" id="{B32C8765-7383-0D45-BE20-A889FE6737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Introduction</a:t>
            </a:r>
          </a:p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Asymptotic</a:t>
            </a:r>
          </a:p>
          <a:p>
            <a:pPr lvl="1"/>
            <a:r>
              <a:rPr lang="en-US" altLang="en-US" sz="2400">
                <a:solidFill>
                  <a:srgbClr val="BFBFBF"/>
                </a:solidFill>
                <a:ea typeface="ＭＳ Ｐゴシック" panose="020B0600070205080204" pitchFamily="34" charset="-128"/>
              </a:rPr>
              <a:t>Definitions (big O, Omega, Theta), properties</a:t>
            </a:r>
          </a:p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Proof techniques</a:t>
            </a:r>
          </a:p>
          <a:p>
            <a:pPr lvl="1"/>
            <a:r>
              <a:rPr lang="en-US" altLang="en-US" sz="2400">
                <a:solidFill>
                  <a:srgbClr val="BFBFBF"/>
                </a:solidFill>
                <a:ea typeface="ＭＳ Ｐゴシック" panose="020B0600070205080204" pitchFamily="34" charset="-128"/>
              </a:rPr>
              <a:t>3 examples, trick for polynomials of degree 2, </a:t>
            </a:r>
          </a:p>
          <a:p>
            <a:pPr lvl="1"/>
            <a:r>
              <a:rPr lang="en-US" altLang="en-US" sz="2400">
                <a:solidFill>
                  <a:srgbClr val="BFBFBF"/>
                </a:solidFill>
                <a:ea typeface="ＭＳ Ｐゴシック" panose="020B0600070205080204" pitchFamily="34" charset="-128"/>
              </a:rPr>
              <a:t>Limit method (l</a:t>
            </a:r>
            <a:r>
              <a:rPr lang="ja-JP" altLang="en-US" sz="2400">
                <a:solidFill>
                  <a:srgbClr val="BFBFBF"/>
                </a:solidFill>
                <a:ea typeface="ＭＳ Ｐゴシック" panose="020B0600070205080204" pitchFamily="34" charset="-128"/>
              </a:rPr>
              <a:t>’</a:t>
            </a:r>
            <a:r>
              <a:rPr lang="en-US" altLang="ja-JP" sz="2400">
                <a:solidFill>
                  <a:srgbClr val="BFBFBF"/>
                </a:solidFill>
                <a:ea typeface="ＭＳ Ｐゴシック" panose="020B0600070205080204" pitchFamily="34" charset="-128"/>
              </a:rPr>
              <a:t>Hôpital Rule), 2 examples </a:t>
            </a:r>
          </a:p>
          <a:p>
            <a:r>
              <a:rPr lang="en-US" altLang="en-US" sz="2800" b="1">
                <a:solidFill>
                  <a:srgbClr val="FF0000"/>
                </a:solidFill>
                <a:ea typeface="ＭＳ Ｐゴシック" panose="020B0600070205080204" pitchFamily="34" charset="-128"/>
              </a:rPr>
              <a:t>Limit Properties</a:t>
            </a:r>
          </a:p>
          <a:p>
            <a:r>
              <a:rPr lang="en-US" altLang="en-US" sz="2800" b="1">
                <a:solidFill>
                  <a:srgbClr val="FF0000"/>
                </a:solidFill>
                <a:ea typeface="ＭＳ Ｐゴシック" panose="020B0600070205080204" pitchFamily="34" charset="-128"/>
              </a:rPr>
              <a:t>Efficiency classes</a:t>
            </a:r>
          </a:p>
          <a:p>
            <a:r>
              <a:rPr lang="en-US" altLang="en-US" sz="2800" b="1">
                <a:solidFill>
                  <a:srgbClr val="FF0000"/>
                </a:solidFill>
                <a:ea typeface="ＭＳ Ｐゴシック" panose="020B0600070205080204" pitchFamily="34" charset="-128"/>
              </a:rPr>
              <a:t>Conclusions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itle 1">
            <a:extLst>
              <a:ext uri="{FF2B5EF4-FFF2-40B4-BE49-F238E27FC236}">
                <a16:creationId xmlns:a16="http://schemas.microsoft.com/office/drawing/2014/main" id="{011F9F61-4565-B046-BC15-F683D54A4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Limit Properties</a:t>
            </a:r>
          </a:p>
        </p:txBody>
      </p:sp>
      <p:sp>
        <p:nvSpPr>
          <p:cNvPr id="53250" name="Content Placeholder 2">
            <a:extLst>
              <a:ext uri="{FF2B5EF4-FFF2-40B4-BE49-F238E27FC236}">
                <a16:creationId xmlns:a16="http://schemas.microsoft.com/office/drawing/2014/main" id="{AF8C925A-65CB-604E-BA7D-5678240592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 A useful property of limits is that the composition of functions is preserved</a:t>
            </a:r>
          </a:p>
          <a:p>
            <a:r>
              <a:rPr lang="en-US" altLang="en-US" b="1">
                <a:ea typeface="ＭＳ Ｐゴシック" panose="020B0600070205080204" pitchFamily="34" charset="-128"/>
              </a:rPr>
              <a:t>Lemma</a:t>
            </a:r>
            <a:r>
              <a:rPr lang="en-US" altLang="en-US">
                <a:ea typeface="ＭＳ Ｐゴシック" panose="020B0600070205080204" pitchFamily="34" charset="-128"/>
              </a:rPr>
              <a:t>:  For the composition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 of addition, subtraction, multiplication and division, if the limits exist (that is, they converge), then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lim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n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</a:t>
            </a:r>
            <a:r>
              <a:rPr lang="en-US" altLang="en-US" sz="2800">
                <a:ea typeface="ＭＳ Ｐゴシック" panose="020B0600070205080204" pitchFamily="34" charset="-128"/>
              </a:rPr>
              <a:t> f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800">
                <a:ea typeface="ＭＳ Ｐゴシック" panose="020B0600070205080204" pitchFamily="34" charset="-128"/>
              </a:rPr>
              <a:t>(n)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</a:t>
            </a:r>
            <a:r>
              <a:rPr lang="en-US" altLang="en-US" sz="2800">
                <a:ea typeface="ＭＳ Ｐゴシック" panose="020B0600070205080204" pitchFamily="34" charset="-128"/>
              </a:rPr>
              <a:t> lim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n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</a:t>
            </a:r>
            <a:r>
              <a:rPr lang="en-US" altLang="en-US" sz="2800">
                <a:ea typeface="ＭＳ Ｐゴシック" panose="020B0600070205080204" pitchFamily="34" charset="-128"/>
              </a:rPr>
              <a:t> f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(n) = lim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n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</a:t>
            </a:r>
            <a:r>
              <a:rPr lang="en-US" altLang="en-US" sz="2800">
                <a:ea typeface="ＭＳ Ｐゴシック" panose="020B0600070205080204" pitchFamily="34" charset="-128"/>
              </a:rPr>
              <a:t> (f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800">
                <a:ea typeface="ＭＳ Ｐゴシック" panose="020B0600070205080204" pitchFamily="34" charset="-128"/>
              </a:rPr>
              <a:t>(n)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</a:t>
            </a:r>
            <a:r>
              <a:rPr lang="en-US" altLang="en-US" sz="2800">
                <a:ea typeface="ＭＳ Ｐゴシック" panose="020B0600070205080204" pitchFamily="34" charset="-128"/>
              </a:rPr>
              <a:t> f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(n))</a:t>
            </a:r>
            <a:endParaRPr lang="en-US" altLang="en-US" sz="2800"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>
            <a:extLst>
              <a:ext uri="{FF2B5EF4-FFF2-40B4-BE49-F238E27FC236}">
                <a16:creationId xmlns:a16="http://schemas.microsoft.com/office/drawing/2014/main" id="{49530028-7976-9C4D-9763-56CBD7815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>
                <a:ea typeface="ＭＳ Ｐゴシック" panose="020B0600070205080204" pitchFamily="34" charset="-128"/>
              </a:rPr>
              <a:t>Complexity of Algorithms—</a:t>
            </a:r>
            <a:r>
              <a:rPr lang="en-US" altLang="en-US" sz="2800">
                <a:ea typeface="ＭＳ Ｐゴシック" panose="020B0600070205080204" pitchFamily="34" charset="-128"/>
              </a:rPr>
              <a:t>Table 1, page 226</a:t>
            </a:r>
            <a:endParaRPr lang="en-US" altLang="en-US" sz="3600">
              <a:ea typeface="ＭＳ Ｐゴシック" panose="020B0600070205080204" pitchFamily="34" charset="-128"/>
            </a:endParaRPr>
          </a:p>
        </p:txBody>
      </p:sp>
      <p:sp>
        <p:nvSpPr>
          <p:cNvPr id="54274" name="Content Placeholder 2">
            <a:extLst>
              <a:ext uri="{FF2B5EF4-FFF2-40B4-BE49-F238E27FC236}">
                <a16:creationId xmlns:a16="http://schemas.microsoft.com/office/drawing/2014/main" id="{4B5C947B-72D8-904C-AB8B-F32523086B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Constant 		 	O(1)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Logarithmic		O(log (n))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Linear			O(n)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Polylogarithmic 		O(log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k</a:t>
            </a:r>
            <a:r>
              <a:rPr lang="en-US" altLang="en-US" sz="2800">
                <a:ea typeface="ＭＳ Ｐゴシック" panose="020B0600070205080204" pitchFamily="34" charset="-128"/>
              </a:rPr>
              <a:t> (n))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Quadratic			O(n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)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Cubic			O(n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3</a:t>
            </a:r>
            <a:r>
              <a:rPr lang="en-US" altLang="en-US" sz="2800">
                <a:ea typeface="ＭＳ Ｐゴシック" panose="020B0600070205080204" pitchFamily="34" charset="-128"/>
              </a:rPr>
              <a:t>)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Polynominal		O(n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k</a:t>
            </a:r>
            <a:r>
              <a:rPr lang="en-US" altLang="en-US" sz="2800">
                <a:ea typeface="ＭＳ Ｐゴシック" panose="020B0600070205080204" pitchFamily="34" charset="-128"/>
              </a:rPr>
              <a:t>) for any k&gt;0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Exponential		O(k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n</a:t>
            </a:r>
            <a:r>
              <a:rPr lang="en-US" altLang="en-US" sz="2800">
                <a:ea typeface="ＭＳ Ｐゴシック" panose="020B0600070205080204" pitchFamily="34" charset="-128"/>
              </a:rPr>
              <a:t>), where k&gt;1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Factorial			O(n!)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itle 1">
            <a:extLst>
              <a:ext uri="{FF2B5EF4-FFF2-40B4-BE49-F238E27FC236}">
                <a16:creationId xmlns:a16="http://schemas.microsoft.com/office/drawing/2014/main" id="{1D9F9C6D-05DB-AB4B-BD86-49F26C8C3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Conclusions</a:t>
            </a:r>
          </a:p>
        </p:txBody>
      </p:sp>
      <p:sp>
        <p:nvSpPr>
          <p:cNvPr id="55298" name="Content Placeholder 2">
            <a:extLst>
              <a:ext uri="{FF2B5EF4-FFF2-40B4-BE49-F238E27FC236}">
                <a16:creationId xmlns:a16="http://schemas.microsoft.com/office/drawing/2014/main" id="{A92990EB-5F15-BC4B-99CC-48E72577D1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Evaluating asymptotics is easy, but remember:</a:t>
            </a:r>
          </a:p>
          <a:p>
            <a:pPr lvl="1"/>
            <a:r>
              <a:rPr lang="en-US" altLang="en-US" b="1">
                <a:solidFill>
                  <a:srgbClr val="FF0000"/>
                </a:solidFill>
                <a:ea typeface="ＭＳ Ｐゴシック" panose="020B0600070205080204" pitchFamily="34" charset="-128"/>
              </a:rPr>
              <a:t>Always </a:t>
            </a:r>
            <a:r>
              <a:rPr lang="en-US" altLang="en-US">
                <a:ea typeface="ＭＳ Ｐゴシック" panose="020B0600070205080204" pitchFamily="34" charset="-128"/>
              </a:rPr>
              <a:t>look for algebraic simplifications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You must </a:t>
            </a:r>
            <a:r>
              <a:rPr lang="en-US" altLang="en-US" b="1">
                <a:solidFill>
                  <a:srgbClr val="FF0000"/>
                </a:solidFill>
                <a:ea typeface="ＭＳ Ｐゴシック" panose="020B0600070205080204" pitchFamily="34" charset="-128"/>
              </a:rPr>
              <a:t>always </a:t>
            </a:r>
            <a:r>
              <a:rPr lang="en-US" altLang="en-US">
                <a:ea typeface="ＭＳ Ｐゴシック" panose="020B0600070205080204" pitchFamily="34" charset="-128"/>
              </a:rPr>
              <a:t>give a rigorous proof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Using the limit method is (almost) always the best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Use L’</a:t>
            </a:r>
            <a:r>
              <a:rPr lang="en-US" altLang="ja-JP">
                <a:ea typeface="ＭＳ Ｐゴシック" panose="020B0600070205080204" pitchFamily="34" charset="-128"/>
              </a:rPr>
              <a:t>Hôpital Rule if need be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Give as simple </a:t>
            </a:r>
            <a:r>
              <a:rPr lang="en-US" altLang="en-US" b="1">
                <a:solidFill>
                  <a:srgbClr val="FF0000"/>
                </a:solidFill>
                <a:ea typeface="ＭＳ Ｐゴシック" panose="020B0600070205080204" pitchFamily="34" charset="-128"/>
              </a:rPr>
              <a:t>and tight</a:t>
            </a:r>
            <a:r>
              <a:rPr lang="en-US" altLang="en-US">
                <a:ea typeface="ＭＳ Ｐゴシック" panose="020B0600070205080204" pitchFamily="34" charset="-128"/>
              </a:rPr>
              <a:t> expressions as possible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itle 1">
            <a:extLst>
              <a:ext uri="{FF2B5EF4-FFF2-40B4-BE49-F238E27FC236}">
                <a16:creationId xmlns:a16="http://schemas.microsoft.com/office/drawing/2014/main" id="{C47AB670-A324-6A48-81CB-B85D99BA5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Summary</a:t>
            </a:r>
          </a:p>
        </p:txBody>
      </p:sp>
      <p:sp>
        <p:nvSpPr>
          <p:cNvPr id="56322" name="Content Placeholder 2">
            <a:extLst>
              <a:ext uri="{FF2B5EF4-FFF2-40B4-BE49-F238E27FC236}">
                <a16:creationId xmlns:a16="http://schemas.microsoft.com/office/drawing/2014/main" id="{0227A7B0-6CA6-7145-96A9-5C09241E2E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Introduction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Asymptotic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Definitions (big O, Omega, Theta), properties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Proof techniques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3 examples, trick for polynomials of degree 2,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Limit method (l’</a:t>
            </a:r>
            <a:r>
              <a:rPr lang="en-US" altLang="ja-JP" sz="2400">
                <a:ea typeface="ＭＳ Ｐゴシック" panose="020B0600070205080204" pitchFamily="34" charset="-128"/>
              </a:rPr>
              <a:t>Hôpital Rule), 2 examples 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Limit Properties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Efficiency classes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Conclusions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B2BF7E1E-5581-CA42-8CA4-DA51923B0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Introduction (2)</a:t>
            </a:r>
          </a:p>
        </p:txBody>
      </p:sp>
      <p:sp>
        <p:nvSpPr>
          <p:cNvPr id="22530" name="Content Placeholder 2">
            <a:extLst>
              <a:ext uri="{FF2B5EF4-FFF2-40B4-BE49-F238E27FC236}">
                <a16:creationId xmlns:a16="http://schemas.microsoft.com/office/drawing/2014/main" id="{3A3D2316-BE05-6649-9D1A-CE576F754C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However, it suffices to simply measure a cost function’</a:t>
            </a:r>
            <a:r>
              <a:rPr lang="en-US" altLang="ja-JP" sz="2400" dirty="0">
                <a:ea typeface="ＭＳ Ｐゴシック" panose="020B0600070205080204" pitchFamily="34" charset="-128"/>
                <a:sym typeface="Symbol" pitchFamily="2" charset="2"/>
              </a:rPr>
              <a:t>s </a:t>
            </a:r>
            <a:r>
              <a:rPr lang="en-US" altLang="ja-JP" sz="2400" u="sng" dirty="0">
                <a:ea typeface="ＭＳ Ｐゴシック" panose="020B0600070205080204" pitchFamily="34" charset="-128"/>
                <a:sym typeface="Symbol" pitchFamily="2" charset="2"/>
              </a:rPr>
              <a:t>asymptotic behavior</a:t>
            </a:r>
            <a:endParaRPr lang="en-US" altLang="en-US" sz="2400" u="sng" dirty="0">
              <a:ea typeface="ＭＳ Ｐゴシック" panose="020B0600070205080204" pitchFamily="34" charset="-128"/>
            </a:endParaRPr>
          </a:p>
          <a:p>
            <a:r>
              <a:rPr lang="en-US" altLang="en-US" sz="2400" dirty="0">
                <a:ea typeface="ＭＳ Ｐゴシック" panose="020B0600070205080204" pitchFamily="34" charset="-128"/>
              </a:rPr>
              <a:t>We are interested </a:t>
            </a:r>
            <a:r>
              <a:rPr lang="en-US" altLang="en-US" sz="2400" u="sng" dirty="0">
                <a:ea typeface="ＭＳ Ｐゴシック" panose="020B0600070205080204" pitchFamily="34" charset="-128"/>
              </a:rPr>
              <a:t>only</a:t>
            </a:r>
            <a:r>
              <a:rPr lang="en-US" altLang="en-US" sz="2400" dirty="0">
                <a:ea typeface="ＭＳ Ｐゴシック" panose="020B0600070205080204" pitchFamily="34" charset="-128"/>
              </a:rPr>
              <a:t> in the </a:t>
            </a:r>
            <a:r>
              <a:rPr lang="en-US" altLang="en-US" sz="2400" u="sng" dirty="0">
                <a:ea typeface="ＭＳ Ｐゴシック" panose="020B0600070205080204" pitchFamily="34" charset="-128"/>
              </a:rPr>
              <a:t>Order of Growth</a:t>
            </a:r>
            <a:r>
              <a:rPr lang="en-US" altLang="en-US" sz="2400" dirty="0">
                <a:ea typeface="ＭＳ Ｐゴシック" panose="020B0600070205080204" pitchFamily="34" charset="-128"/>
              </a:rPr>
              <a:t> of an algorithm’</a:t>
            </a:r>
            <a:r>
              <a:rPr lang="en-US" altLang="ja-JP" sz="2400" dirty="0">
                <a:ea typeface="ＭＳ Ｐゴシック" panose="020B0600070205080204" pitchFamily="34" charset="-128"/>
              </a:rPr>
              <a:t>s complexity</a:t>
            </a:r>
          </a:p>
          <a:p>
            <a:r>
              <a:rPr lang="en-US" altLang="en-US" sz="2400" dirty="0">
                <a:ea typeface="ＭＳ Ｐゴシック" panose="020B0600070205080204" pitchFamily="34" charset="-128"/>
              </a:rPr>
              <a:t>How well does the algorithm perform as the size of the input grows: n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 </a:t>
            </a:r>
            <a:endParaRPr lang="en-US" altLang="en-US" sz="2400" dirty="0">
              <a:ea typeface="ＭＳ Ｐゴシック" panose="020B0600070205080204" pitchFamily="34" charset="-128"/>
            </a:endParaRPr>
          </a:p>
          <a:p>
            <a:r>
              <a:rPr lang="en-US" altLang="en-US" sz="2400" dirty="0">
                <a:ea typeface="ＭＳ Ｐゴシック" panose="020B0600070205080204" pitchFamily="34" charset="-128"/>
              </a:rPr>
              <a:t>For example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An algorithm that executes its elementary operation 10000</a:t>
            </a:r>
            <a:r>
              <a:rPr lang="en-US" altLang="en-US" sz="2000" i="1" dirty="0">
                <a:ea typeface="ＭＳ Ｐゴシック" panose="020B0600070205080204" pitchFamily="34" charset="-128"/>
              </a:rPr>
              <a:t>n</a:t>
            </a:r>
            <a:r>
              <a:rPr lang="en-US" altLang="en-US" sz="2000" dirty="0">
                <a:ea typeface="ＭＳ Ｐゴシック" panose="020B0600070205080204" pitchFamily="34" charset="-128"/>
              </a:rPr>
              <a:t> times is better than one that executes it  5</a:t>
            </a:r>
            <a:r>
              <a:rPr lang="en-US" altLang="en-US" sz="2000" i="1" dirty="0">
                <a:ea typeface="ＭＳ Ｐゴシック" panose="020B0600070205080204" pitchFamily="34" charset="-128"/>
              </a:rPr>
              <a:t>n</a:t>
            </a:r>
            <a:r>
              <a:rPr lang="en-US" altLang="en-US" sz="2000" baseline="30000" dirty="0">
                <a:ea typeface="ＭＳ Ｐゴシック" panose="020B0600070205080204" pitchFamily="34" charset="-128"/>
              </a:rPr>
              <a:t>2</a:t>
            </a:r>
            <a:r>
              <a:rPr lang="en-US" altLang="en-US" sz="2000" dirty="0">
                <a:ea typeface="ＭＳ Ｐゴシック" panose="020B0600070205080204" pitchFamily="34" charset="-128"/>
              </a:rPr>
              <a:t> times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Also, algorithms that have running time </a:t>
            </a:r>
            <a:r>
              <a:rPr lang="en-US" altLang="en-US" sz="2000" i="1" dirty="0">
                <a:ea typeface="ＭＳ Ｐゴシック" panose="020B0600070205080204" pitchFamily="34" charset="-128"/>
              </a:rPr>
              <a:t>n</a:t>
            </a:r>
            <a:r>
              <a:rPr lang="en-US" altLang="en-US" sz="2000" baseline="30000" dirty="0">
                <a:ea typeface="ＭＳ Ｐゴシック" panose="020B0600070205080204" pitchFamily="34" charset="-128"/>
              </a:rPr>
              <a:t>2</a:t>
            </a:r>
            <a:r>
              <a:rPr lang="en-US" altLang="en-US" sz="2000" dirty="0">
                <a:ea typeface="ＭＳ Ｐゴシック" panose="020B0600070205080204" pitchFamily="34" charset="-128"/>
              </a:rPr>
              <a:t> and 2000</a:t>
            </a:r>
            <a:r>
              <a:rPr lang="en-US" altLang="en-US" sz="2000" i="1" dirty="0">
                <a:ea typeface="ＭＳ Ｐゴシック" panose="020B0600070205080204" pitchFamily="34" charset="-128"/>
              </a:rPr>
              <a:t>n</a:t>
            </a:r>
            <a:r>
              <a:rPr lang="en-US" altLang="en-US" sz="2000" baseline="30000" dirty="0">
                <a:ea typeface="ＭＳ Ｐゴシック" panose="020B0600070205080204" pitchFamily="34" charset="-128"/>
              </a:rPr>
              <a:t>2</a:t>
            </a:r>
            <a:r>
              <a:rPr lang="en-US" altLang="en-US" sz="2000" dirty="0">
                <a:ea typeface="ＭＳ Ｐゴシック" panose="020B0600070205080204" pitchFamily="34" charset="-128"/>
              </a:rPr>
              <a:t> are considered </a:t>
            </a:r>
            <a:r>
              <a:rPr lang="en-US" altLang="en-US" sz="2000" u="sng" dirty="0">
                <a:ea typeface="ＭＳ Ｐゴシック" panose="020B0600070205080204" pitchFamily="34" charset="-128"/>
              </a:rPr>
              <a:t>asymptotically equivalent</a:t>
            </a:r>
            <a:r>
              <a:rPr lang="en-US" altLang="en-US" sz="2000" dirty="0">
                <a:ea typeface="ＭＳ Ｐゴシック" panose="020B0600070205080204" pitchFamily="34" charset="-128"/>
              </a:rPr>
              <a:t> 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F1413473-D2B0-F447-8686-74576D61F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Introduction (3): Magnitude Graph</a:t>
            </a:r>
          </a:p>
        </p:txBody>
      </p:sp>
      <p:pic>
        <p:nvPicPr>
          <p:cNvPr id="21506" name="Picture 3" descr="Figure3.bmp">
            <a:extLst>
              <a:ext uri="{FF2B5EF4-FFF2-40B4-BE49-F238E27FC236}">
                <a16:creationId xmlns:a16="http://schemas.microsoft.com/office/drawing/2014/main" id="{8784EAA5-1F67-6B46-A4D9-D06DAFABEC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676400"/>
            <a:ext cx="7391400" cy="4437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09B946CF-A423-8448-B0D1-2A5C28FD7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C628112B-C75D-8942-BF39-0AAD91DB59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Introduction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b="1" dirty="0">
                <a:solidFill>
                  <a:srgbClr val="FF0000"/>
                </a:solidFill>
                <a:ea typeface="+mn-ea"/>
                <a:cs typeface="+mn-cs"/>
              </a:rPr>
              <a:t>Asymptotic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400" b="1" dirty="0">
                <a:solidFill>
                  <a:srgbClr val="FF0000"/>
                </a:solidFill>
                <a:ea typeface="+mn-ea"/>
              </a:rPr>
              <a:t>Definitions (Big-O, Omega, Theta), properties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Proof techniques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Limit Properties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Efficiency classes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Conclusions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>
            <a:extLst>
              <a:ext uri="{FF2B5EF4-FFF2-40B4-BE49-F238E27FC236}">
                <a16:creationId xmlns:a16="http://schemas.microsoft.com/office/drawing/2014/main" id="{AC63CFFD-77FD-1245-BB5D-A3B69D485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Big-O Definition</a:t>
            </a:r>
          </a:p>
        </p:txBody>
      </p:sp>
      <p:sp>
        <p:nvSpPr>
          <p:cNvPr id="24578" name="Content Placeholder 2">
            <a:extLst>
              <a:ext uri="{FF2B5EF4-FFF2-40B4-BE49-F238E27FC236}">
                <a16:creationId xmlns:a16="http://schemas.microsoft.com/office/drawing/2014/main" id="{29B22F5C-D187-924C-B30A-7D6AB2EAA1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b="1" dirty="0">
                <a:ea typeface="ＭＳ Ｐゴシック" panose="020B0600070205080204" pitchFamily="34" charset="-128"/>
              </a:rPr>
              <a:t>Definition</a:t>
            </a:r>
            <a:r>
              <a:rPr lang="en-US" altLang="en-US" sz="2400" dirty="0">
                <a:ea typeface="ＭＳ Ｐゴシック" panose="020B0600070205080204" pitchFamily="34" charset="-128"/>
              </a:rPr>
              <a:t>:  Let </a:t>
            </a:r>
            <a:r>
              <a:rPr lang="en-US" altLang="en-US" sz="2400" i="1" dirty="0">
                <a:ea typeface="ＭＳ Ｐゴシック" panose="020B0600070205080204" pitchFamily="34" charset="-128"/>
              </a:rPr>
              <a:t>f</a:t>
            </a:r>
            <a:r>
              <a:rPr lang="en-US" altLang="en-US" sz="2400" dirty="0">
                <a:ea typeface="ＭＳ Ｐゴシック" panose="020B0600070205080204" pitchFamily="34" charset="-128"/>
              </a:rPr>
              <a:t> and </a:t>
            </a:r>
            <a:r>
              <a:rPr lang="en-US" altLang="en-US" sz="2400" i="1" dirty="0">
                <a:ea typeface="ＭＳ Ｐゴシック" panose="020B0600070205080204" pitchFamily="34" charset="-128"/>
              </a:rPr>
              <a:t>g</a:t>
            </a:r>
            <a:r>
              <a:rPr lang="en-US" altLang="en-US" sz="2400" dirty="0">
                <a:ea typeface="ＭＳ Ｐゴシック" panose="020B0600070205080204" pitchFamily="34" charset="-128"/>
              </a:rPr>
              <a:t> be two functions </a:t>
            </a:r>
            <a:r>
              <a:rPr lang="en-US" altLang="en-US" sz="2400" i="1" dirty="0" err="1">
                <a:ea typeface="ＭＳ Ｐゴシック" panose="020B0600070205080204" pitchFamily="34" charset="-128"/>
              </a:rPr>
              <a:t>f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,</a:t>
            </a:r>
            <a:r>
              <a:rPr lang="en-US" altLang="en-US" sz="2400" i="1" dirty="0" err="1">
                <a:ea typeface="ＭＳ Ｐゴシック" panose="020B0600070205080204" pitchFamily="34" charset="-128"/>
              </a:rPr>
              <a:t>g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:</a:t>
            </a:r>
            <a:r>
              <a:rPr lang="en-US" altLang="en-US" sz="2400" dirty="0" err="1">
                <a:latin typeface="Algerian" pitchFamily="82" charset="77"/>
                <a:ea typeface="ＭＳ Ｐゴシック" panose="020B0600070205080204" pitchFamily="34" charset="-128"/>
              </a:rPr>
              <a:t>N</a:t>
            </a:r>
            <a:r>
              <a:rPr lang="en-US" altLang="en-US" sz="2400" dirty="0" err="1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2400" dirty="0" err="1">
                <a:latin typeface="Algerian" pitchFamily="82" charset="77"/>
                <a:ea typeface="ＭＳ Ｐゴシック" panose="020B0600070205080204" pitchFamily="34" charset="-128"/>
                <a:sym typeface="Symbol" pitchFamily="2" charset="2"/>
              </a:rPr>
              <a:t>R</a:t>
            </a:r>
            <a:r>
              <a:rPr lang="en-US" altLang="en-US" sz="2400" baseline="30000" dirty="0">
                <a:ea typeface="ＭＳ Ｐゴシック" panose="020B0600070205080204" pitchFamily="34" charset="-128"/>
                <a:sym typeface="Symbol" pitchFamily="2" charset="2"/>
              </a:rPr>
              <a:t>+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.  We say that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(n)  O(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g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(n))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	(read: 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is Big-O of 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g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) if there exists a constant c  </a:t>
            </a:r>
            <a:r>
              <a:rPr lang="en-US" altLang="en-US" sz="2400" dirty="0">
                <a:latin typeface="Algerian" pitchFamily="82" charset="77"/>
                <a:ea typeface="ＭＳ Ｐゴシック" panose="020B0600070205080204" pitchFamily="34" charset="-128"/>
                <a:sym typeface="Symbol" pitchFamily="2" charset="2"/>
              </a:rPr>
              <a:t>R</a:t>
            </a:r>
            <a:r>
              <a:rPr lang="en-US" altLang="en-US" sz="2400" baseline="30000" dirty="0">
                <a:ea typeface="ＭＳ Ｐゴシック" panose="020B0600070205080204" pitchFamily="34" charset="-128"/>
                <a:sym typeface="Symbol" pitchFamily="2" charset="2"/>
              </a:rPr>
              <a:t>+ 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and an </a:t>
            </a:r>
            <a:r>
              <a:rPr lang="en-US" altLang="en-US" sz="2400" dirty="0" err="1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sz="2400" baseline="-25000" dirty="0" err="1">
                <a:ea typeface="ＭＳ Ｐゴシック" panose="020B0600070205080204" pitchFamily="34" charset="-128"/>
                <a:sym typeface="Symbol" pitchFamily="2" charset="2"/>
              </a:rPr>
              <a:t>o</a:t>
            </a:r>
            <a:r>
              <a:rPr lang="en-US" altLang="en-US" sz="2400" dirty="0" err="1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400" dirty="0" err="1">
                <a:latin typeface="Algerian" pitchFamily="82" charset="77"/>
                <a:ea typeface="ＭＳ Ｐゴシック" panose="020B0600070205080204" pitchFamily="34" charset="-128"/>
              </a:rPr>
              <a:t>N</a:t>
            </a:r>
            <a:r>
              <a:rPr lang="en-US" altLang="en-US" sz="2400" dirty="0">
                <a:latin typeface="Algerian" pitchFamily="8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such that for every integer n  n</a:t>
            </a:r>
            <a:r>
              <a:rPr lang="en-US" altLang="en-US" sz="2400" baseline="-25000" dirty="0">
                <a:ea typeface="ＭＳ Ｐゴシック" panose="020B0600070205080204" pitchFamily="34" charset="-128"/>
                <a:sym typeface="Symbol" pitchFamily="2" charset="2"/>
              </a:rPr>
              <a:t>0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we have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(n)    c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g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(n)</a:t>
            </a:r>
          </a:p>
          <a:p>
            <a:endParaRPr lang="en-US" altLang="en-US" sz="2400" dirty="0">
              <a:ea typeface="ＭＳ Ｐゴシック" panose="020B0600070205080204" pitchFamily="34" charset="-128"/>
              <a:sym typeface="Symbol" pitchFamily="2" charset="2"/>
            </a:endParaRPr>
          </a:p>
          <a:p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Big-O is actually Omicron, but it suffices to write </a:t>
            </a:r>
            <a:r>
              <a:rPr lang="ja-JP" altLang="en-US" sz="2400">
                <a:ea typeface="ＭＳ Ｐゴシック" panose="020B0600070205080204" pitchFamily="34" charset="-128"/>
                <a:sym typeface="Symbol" pitchFamily="2" charset="2"/>
              </a:rPr>
              <a:t>“</a:t>
            </a:r>
            <a:r>
              <a:rPr lang="en-US" altLang="ja-JP" sz="2400" dirty="0">
                <a:ea typeface="ＭＳ Ｐゴシック" panose="020B0600070205080204" pitchFamily="34" charset="-128"/>
                <a:sym typeface="Symbol" pitchFamily="2" charset="2"/>
              </a:rPr>
              <a:t>O</a:t>
            </a:r>
            <a:r>
              <a:rPr lang="ja-JP" altLang="en-US" sz="2400">
                <a:ea typeface="ＭＳ Ｐゴシック" panose="020B0600070205080204" pitchFamily="34" charset="-128"/>
                <a:sym typeface="Symbol" pitchFamily="2" charset="2"/>
              </a:rPr>
              <a:t>”</a:t>
            </a:r>
            <a:r>
              <a:rPr lang="en-US" altLang="ja-JP" sz="2400" dirty="0">
                <a:ea typeface="ＭＳ Ｐゴシック" panose="020B0600070205080204" pitchFamily="34" charset="-128"/>
                <a:sym typeface="Symbol" pitchFamily="2" charset="2"/>
              </a:rPr>
              <a:t>	Intuition: </a:t>
            </a:r>
            <a:r>
              <a:rPr lang="en-US" altLang="ja-JP" sz="2400" i="1" dirty="0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ja-JP" sz="2400" dirty="0">
                <a:ea typeface="ＭＳ Ｐゴシック" panose="020B0600070205080204" pitchFamily="34" charset="-128"/>
                <a:sym typeface="Symbol" pitchFamily="2" charset="2"/>
              </a:rPr>
              <a:t> is asymptotically less than or equal to </a:t>
            </a:r>
            <a:r>
              <a:rPr lang="en-US" altLang="ja-JP" sz="2400" i="1" dirty="0">
                <a:ea typeface="ＭＳ Ｐゴシック" panose="020B0600070205080204" pitchFamily="34" charset="-128"/>
                <a:sym typeface="Symbol" pitchFamily="2" charset="2"/>
              </a:rPr>
              <a:t>g</a:t>
            </a:r>
          </a:p>
          <a:p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Big-O gives an asymptotic </a:t>
            </a:r>
            <a:r>
              <a:rPr lang="en-US" altLang="en-US" sz="2400" u="sng" dirty="0">
                <a:ea typeface="ＭＳ Ｐゴシック" panose="020B0600070205080204" pitchFamily="34" charset="-128"/>
                <a:sym typeface="Symbol" pitchFamily="2" charset="2"/>
              </a:rPr>
              <a:t>upper bound</a:t>
            </a:r>
            <a:r>
              <a:rPr lang="en-US" altLang="en-US" sz="1800" dirty="0">
                <a:solidFill>
                  <a:srgbClr val="95B3D7"/>
                </a:solidFill>
                <a:ea typeface="ＭＳ Ｐゴシック" panose="020B0600070205080204" pitchFamily="34" charset="-128"/>
                <a:sym typeface="Symbol" pitchFamily="2" charset="2"/>
              </a:rPr>
              <a:t>	</a:t>
            </a:r>
            <a:r>
              <a:rPr lang="en-US" altLang="en-US" sz="1800" dirty="0">
                <a:solidFill>
                  <a:srgbClr val="00B0F0"/>
                </a:solidFill>
                <a:ea typeface="ＭＳ Ｐゴシック" panose="020B0600070205080204" pitchFamily="34" charset="-128"/>
                <a:sym typeface="Symbol" pitchFamily="2" charset="2"/>
              </a:rPr>
              <a:t>\</a:t>
            </a:r>
            <a:r>
              <a:rPr lang="en-US" altLang="en-US" sz="1800" dirty="0" err="1">
                <a:solidFill>
                  <a:srgbClr val="00B0F0"/>
                </a:solidFill>
                <a:ea typeface="ＭＳ Ｐゴシック" panose="020B0600070205080204" pitchFamily="34" charset="-128"/>
                <a:sym typeface="Symbol" pitchFamily="2" charset="2"/>
              </a:rPr>
              <a:t>mathcal</a:t>
            </a:r>
            <a:r>
              <a:rPr lang="en-US" altLang="en-US" sz="1800" dirty="0">
                <a:solidFill>
                  <a:srgbClr val="00B0F0"/>
                </a:solidFill>
                <a:ea typeface="ＭＳ Ｐゴシック" panose="020B0600070205080204" pitchFamily="34" charset="-128"/>
                <a:sym typeface="Symbol" pitchFamily="2" charset="2"/>
              </a:rPr>
              <a:t>{O}</a:t>
            </a:r>
            <a:endParaRPr lang="en-US" altLang="en-US" sz="2400" u="sng" dirty="0">
              <a:solidFill>
                <a:srgbClr val="00B0F0"/>
              </a:solidFill>
              <a:ea typeface="ＭＳ Ｐゴシック" panose="020B0600070205080204" pitchFamily="34" charset="-128"/>
              <a:sym typeface="Symbol" pitchFamily="2" charset="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>
            <a:extLst>
              <a:ext uri="{FF2B5EF4-FFF2-40B4-BE49-F238E27FC236}">
                <a16:creationId xmlns:a16="http://schemas.microsoft.com/office/drawing/2014/main" id="{05EFFE21-14DD-3C49-A338-B3DD7DC28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Big-Omega Definition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F016F1F6-F7B7-7F42-9BC1-2A2BD4D2C5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sz="2400" b="1" dirty="0">
                <a:ea typeface="ＭＳ Ｐゴシック" charset="0"/>
                <a:cs typeface="ＭＳ Ｐゴシック" charset="0"/>
              </a:rPr>
              <a:t>Definition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: Let </a:t>
            </a:r>
            <a:r>
              <a:rPr lang="en-US" sz="2400" i="1" dirty="0">
                <a:ea typeface="ＭＳ Ｐゴシック" charset="0"/>
                <a:cs typeface="ＭＳ Ｐゴシック" charset="0"/>
              </a:rPr>
              <a:t>f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and </a:t>
            </a:r>
            <a:r>
              <a:rPr lang="en-US" sz="2400" i="1" dirty="0">
                <a:ea typeface="ＭＳ Ｐゴシック" charset="0"/>
                <a:cs typeface="ＭＳ Ｐゴシック" charset="0"/>
              </a:rPr>
              <a:t>g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be two functions </a:t>
            </a:r>
            <a:r>
              <a:rPr lang="en-US" sz="2400" i="1" dirty="0" err="1">
                <a:ea typeface="ＭＳ Ｐゴシック" charset="0"/>
                <a:cs typeface="ＭＳ Ｐゴシック" charset="0"/>
              </a:rPr>
              <a:t>f</a:t>
            </a:r>
            <a:r>
              <a:rPr lang="en-US" sz="2400" dirty="0" err="1">
                <a:ea typeface="ＭＳ Ｐゴシック" charset="0"/>
                <a:cs typeface="ＭＳ Ｐゴシック" charset="0"/>
              </a:rPr>
              <a:t>,</a:t>
            </a:r>
            <a:r>
              <a:rPr lang="en-US" sz="2400" i="1" dirty="0" err="1">
                <a:ea typeface="ＭＳ Ｐゴシック" charset="0"/>
                <a:cs typeface="ＭＳ Ｐゴシック" charset="0"/>
              </a:rPr>
              <a:t>g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: </a:t>
            </a:r>
            <a:r>
              <a:rPr lang="en-US" sz="2400" dirty="0">
                <a:latin typeface="Algerian" charset="0"/>
                <a:ea typeface="ＭＳ Ｐゴシック" charset="0"/>
                <a:cs typeface="ＭＳ Ｐゴシック" charset="0"/>
              </a:rPr>
              <a:t>N</a:t>
            </a:r>
            <a:r>
              <a:rPr lang="en-US" sz="2400" dirty="0">
                <a:ea typeface="ＭＳ Ｐゴシック" charset="0"/>
                <a:cs typeface="ＭＳ Ｐゴシック" charset="0"/>
                <a:sym typeface="Symbol" charset="0"/>
              </a:rPr>
              <a:t></a:t>
            </a:r>
            <a:r>
              <a:rPr lang="en-US" sz="2400" dirty="0">
                <a:latin typeface="Algerian" charset="0"/>
                <a:ea typeface="ＭＳ Ｐゴシック" charset="0"/>
                <a:cs typeface="ＭＳ Ｐゴシック" charset="0"/>
                <a:sym typeface="Symbol" charset="0"/>
              </a:rPr>
              <a:t>R</a:t>
            </a:r>
            <a:r>
              <a:rPr lang="en-US" sz="2400" baseline="30000" dirty="0">
                <a:ea typeface="ＭＳ Ｐゴシック" charset="0"/>
                <a:cs typeface="ＭＳ Ｐゴシック" charset="0"/>
                <a:sym typeface="Symbol" charset="0"/>
              </a:rPr>
              <a:t>+</a:t>
            </a:r>
            <a:r>
              <a:rPr lang="en-US" sz="2400" dirty="0">
                <a:ea typeface="ＭＳ Ｐゴシック" charset="0"/>
                <a:cs typeface="ＭＳ Ｐゴシック" charset="0"/>
                <a:sym typeface="Symbol" charset="0"/>
              </a:rPr>
              <a:t>.  We say that</a:t>
            </a:r>
          </a:p>
          <a:p>
            <a:pPr marL="0" indent="0">
              <a:buFont typeface="Arial" charset="0"/>
              <a:buNone/>
              <a:tabLst>
                <a:tab pos="4119563" algn="ctr"/>
                <a:tab pos="8004175" algn="r"/>
              </a:tabLst>
              <a:defRPr/>
            </a:pPr>
            <a:r>
              <a:rPr lang="en-US" sz="2400" i="1" dirty="0">
                <a:ea typeface="ＭＳ Ｐゴシック" charset="0"/>
                <a:cs typeface="ＭＳ Ｐゴシック" charset="0"/>
                <a:sym typeface="Symbol" charset="0"/>
              </a:rPr>
              <a:t>	f</a:t>
            </a:r>
            <a:r>
              <a:rPr lang="en-US" sz="2400" dirty="0">
                <a:ea typeface="ＭＳ Ｐゴシック" charset="0"/>
                <a:cs typeface="ＭＳ Ｐゴシック" charset="0"/>
                <a:sym typeface="Symbol" charset="0"/>
              </a:rPr>
              <a:t>(n)  (</a:t>
            </a:r>
            <a:r>
              <a:rPr lang="en-US" sz="2400" i="1" dirty="0">
                <a:ea typeface="ＭＳ Ｐゴシック" charset="0"/>
                <a:cs typeface="ＭＳ Ｐゴシック" charset="0"/>
                <a:sym typeface="Symbol" charset="0"/>
              </a:rPr>
              <a:t>g</a:t>
            </a:r>
            <a:r>
              <a:rPr lang="en-US" sz="2400" dirty="0">
                <a:ea typeface="ＭＳ Ｐゴシック" charset="0"/>
                <a:cs typeface="ＭＳ Ｐゴシック" charset="0"/>
                <a:sym typeface="Symbol" charset="0"/>
              </a:rPr>
              <a:t>(n))	</a:t>
            </a:r>
          </a:p>
          <a:p>
            <a:pPr>
              <a:buFont typeface="Arial" charset="0"/>
              <a:buNone/>
              <a:defRPr/>
            </a:pPr>
            <a:r>
              <a:rPr lang="en-US" sz="2400" dirty="0">
                <a:ea typeface="ＭＳ Ｐゴシック" charset="0"/>
                <a:cs typeface="ＭＳ Ｐゴシック" charset="0"/>
                <a:sym typeface="Symbol" charset="0"/>
              </a:rPr>
              <a:t>	(read: </a:t>
            </a:r>
            <a:r>
              <a:rPr lang="en-US" sz="2400" i="1" dirty="0">
                <a:ea typeface="ＭＳ Ｐゴシック" charset="0"/>
                <a:cs typeface="ＭＳ Ｐゴシック" charset="0"/>
                <a:sym typeface="Symbol" charset="0"/>
              </a:rPr>
              <a:t>f</a:t>
            </a:r>
            <a:r>
              <a:rPr lang="en-US" sz="2400" dirty="0">
                <a:ea typeface="ＭＳ Ｐゴシック" charset="0"/>
                <a:cs typeface="ＭＳ Ｐゴシック" charset="0"/>
                <a:sym typeface="Symbol" charset="0"/>
              </a:rPr>
              <a:t> is Big-Omega of </a:t>
            </a:r>
            <a:r>
              <a:rPr lang="en-US" sz="2400" i="1" dirty="0">
                <a:ea typeface="ＭＳ Ｐゴシック" charset="0"/>
                <a:cs typeface="ＭＳ Ｐゴシック" charset="0"/>
                <a:sym typeface="Symbol" charset="0"/>
              </a:rPr>
              <a:t>g</a:t>
            </a:r>
            <a:r>
              <a:rPr lang="en-US" sz="2400" dirty="0">
                <a:ea typeface="ＭＳ Ｐゴシック" charset="0"/>
                <a:cs typeface="ＭＳ Ｐゴシック" charset="0"/>
                <a:sym typeface="Symbol" charset="0"/>
              </a:rPr>
              <a:t>) if there exists a constant c  </a:t>
            </a:r>
            <a:r>
              <a:rPr lang="en-US" sz="2400" dirty="0">
                <a:latin typeface="Algerian" charset="0"/>
                <a:ea typeface="ＭＳ Ｐゴシック" charset="0"/>
                <a:cs typeface="ＭＳ Ｐゴシック" charset="0"/>
                <a:sym typeface="Symbol" charset="0"/>
              </a:rPr>
              <a:t>R</a:t>
            </a:r>
            <a:r>
              <a:rPr lang="en-US" sz="2400" baseline="30000" dirty="0">
                <a:ea typeface="ＭＳ Ｐゴシック" charset="0"/>
                <a:cs typeface="ＭＳ Ｐゴシック" charset="0"/>
                <a:sym typeface="Symbol" charset="0"/>
              </a:rPr>
              <a:t>+ </a:t>
            </a:r>
            <a:r>
              <a:rPr lang="en-US" sz="2400" dirty="0">
                <a:ea typeface="ＭＳ Ｐゴシック" charset="0"/>
                <a:cs typeface="ＭＳ Ｐゴシック" charset="0"/>
                <a:sym typeface="Symbol" charset="0"/>
              </a:rPr>
              <a:t>and an </a:t>
            </a:r>
            <a:r>
              <a:rPr lang="en-US" sz="2400" dirty="0" err="1">
                <a:ea typeface="ＭＳ Ｐゴシック" charset="0"/>
                <a:cs typeface="ＭＳ Ｐゴシック" charset="0"/>
                <a:sym typeface="Symbol" charset="0"/>
              </a:rPr>
              <a:t>n</a:t>
            </a:r>
            <a:r>
              <a:rPr lang="en-US" sz="2400" baseline="-25000" dirty="0" err="1">
                <a:ea typeface="ＭＳ Ｐゴシック" charset="0"/>
                <a:cs typeface="ＭＳ Ｐゴシック" charset="0"/>
                <a:sym typeface="Symbol" charset="0"/>
              </a:rPr>
              <a:t>o</a:t>
            </a:r>
            <a:r>
              <a:rPr lang="en-US" sz="2400" dirty="0" err="1">
                <a:ea typeface="ＭＳ Ｐゴシック" charset="0"/>
                <a:cs typeface="ＭＳ Ｐゴシック" charset="0"/>
                <a:sym typeface="Symbol" charset="0"/>
              </a:rPr>
              <a:t></a:t>
            </a:r>
            <a:r>
              <a:rPr lang="en-US" sz="2400" dirty="0" err="1">
                <a:latin typeface="Algerian" charset="0"/>
                <a:ea typeface="ＭＳ Ｐゴシック" charset="0"/>
                <a:cs typeface="ＭＳ Ｐゴシック" charset="0"/>
              </a:rPr>
              <a:t>N</a:t>
            </a:r>
            <a:r>
              <a:rPr lang="en-US" sz="2400" i="1" dirty="0">
                <a:latin typeface="Algerian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400" dirty="0">
                <a:ea typeface="ＭＳ Ｐゴシック" charset="0"/>
                <a:cs typeface="ＭＳ Ｐゴシック" charset="0"/>
                <a:sym typeface="Symbol" charset="0"/>
              </a:rPr>
              <a:t> such that for every integer n  n</a:t>
            </a:r>
            <a:r>
              <a:rPr lang="en-US" sz="2400" baseline="-25000" dirty="0">
                <a:ea typeface="ＭＳ Ｐゴシック" charset="0"/>
                <a:cs typeface="ＭＳ Ｐゴシック" charset="0"/>
                <a:sym typeface="Symbol" charset="0"/>
              </a:rPr>
              <a:t>0</a:t>
            </a:r>
            <a:r>
              <a:rPr lang="en-US" sz="2400" dirty="0">
                <a:ea typeface="ＭＳ Ｐゴシック" charset="0"/>
                <a:cs typeface="ＭＳ Ｐゴシック" charset="0"/>
                <a:sym typeface="Symbol" charset="0"/>
              </a:rPr>
              <a:t> we have</a:t>
            </a:r>
          </a:p>
          <a:p>
            <a:pPr algn="ctr">
              <a:buFont typeface="Arial" charset="0"/>
              <a:buNone/>
              <a:defRPr/>
            </a:pPr>
            <a:r>
              <a:rPr lang="en-US" sz="2400" i="1" dirty="0">
                <a:ea typeface="ＭＳ Ｐゴシック" charset="0"/>
                <a:cs typeface="ＭＳ Ｐゴシック" charset="0"/>
                <a:sym typeface="Symbol" charset="0"/>
              </a:rPr>
              <a:t>f</a:t>
            </a:r>
            <a:r>
              <a:rPr lang="en-US" sz="2400" dirty="0">
                <a:ea typeface="ＭＳ Ｐゴシック" charset="0"/>
                <a:cs typeface="ＭＳ Ｐゴシック" charset="0"/>
                <a:sym typeface="Symbol" charset="0"/>
              </a:rPr>
              <a:t>(n)    c</a:t>
            </a:r>
            <a:r>
              <a:rPr lang="en-US" sz="2400" i="1" dirty="0">
                <a:ea typeface="ＭＳ Ｐゴシック" charset="0"/>
                <a:cs typeface="ＭＳ Ｐゴシック" charset="0"/>
                <a:sym typeface="Symbol" charset="0"/>
              </a:rPr>
              <a:t>g</a:t>
            </a:r>
            <a:r>
              <a:rPr lang="en-US" sz="2400" dirty="0">
                <a:ea typeface="ＭＳ Ｐゴシック" charset="0"/>
                <a:cs typeface="ＭＳ Ｐゴシック" charset="0"/>
                <a:sym typeface="Symbol" charset="0"/>
              </a:rPr>
              <a:t>(n)</a:t>
            </a:r>
          </a:p>
          <a:p>
            <a:pPr>
              <a:buFont typeface="Arial" charset="0"/>
              <a:buChar char="•"/>
              <a:defRPr/>
            </a:pPr>
            <a:endParaRPr lang="en-US" sz="2400" dirty="0">
              <a:ea typeface="ＭＳ Ｐゴシック" charset="0"/>
              <a:cs typeface="ＭＳ Ｐゴシック" charset="0"/>
              <a:sym typeface="Symbol" charset="0"/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ea typeface="ＭＳ Ｐゴシック" charset="0"/>
                <a:cs typeface="ＭＳ Ｐゴシック" charset="0"/>
                <a:sym typeface="Symbol" charset="0"/>
              </a:rPr>
              <a:t>Intuition: </a:t>
            </a:r>
            <a:r>
              <a:rPr lang="en-US" sz="2400" i="1" dirty="0">
                <a:ea typeface="ＭＳ Ｐゴシック" charset="0"/>
                <a:cs typeface="ＭＳ Ｐゴシック" charset="0"/>
                <a:sym typeface="Symbol" charset="0"/>
              </a:rPr>
              <a:t>f</a:t>
            </a:r>
            <a:r>
              <a:rPr lang="en-US" sz="2400" dirty="0">
                <a:ea typeface="ＭＳ Ｐゴシック" charset="0"/>
                <a:cs typeface="ＭＳ Ｐゴシック" charset="0"/>
                <a:sym typeface="Symbol" charset="0"/>
              </a:rPr>
              <a:t> is asymptotically greater than or equal to </a:t>
            </a:r>
            <a:r>
              <a:rPr lang="en-US" sz="2400" i="1" dirty="0">
                <a:ea typeface="ＭＳ Ｐゴシック" charset="0"/>
                <a:cs typeface="ＭＳ Ｐゴシック" charset="0"/>
                <a:sym typeface="Symbol" charset="0"/>
              </a:rPr>
              <a:t>g</a:t>
            </a:r>
          </a:p>
          <a:p>
            <a:pPr>
              <a:buFont typeface="Arial" charset="0"/>
              <a:buChar char="•"/>
              <a:tabLst>
                <a:tab pos="8004175" algn="r"/>
              </a:tabLst>
              <a:defRPr/>
            </a:pPr>
            <a:r>
              <a:rPr lang="en-US" sz="2400" dirty="0">
                <a:ea typeface="ＭＳ Ｐゴシック" charset="0"/>
                <a:cs typeface="ＭＳ Ｐゴシック" charset="0"/>
                <a:sym typeface="Symbol" charset="0"/>
              </a:rPr>
              <a:t>Big-Omega gives an asymptotic </a:t>
            </a:r>
            <a:r>
              <a:rPr lang="en-US" sz="2400" u="sng" dirty="0">
                <a:ea typeface="ＭＳ Ｐゴシック" charset="0"/>
                <a:cs typeface="ＭＳ Ｐゴシック" charset="0"/>
                <a:sym typeface="Symbol" charset="0"/>
              </a:rPr>
              <a:t>lower bound</a:t>
            </a:r>
            <a:r>
              <a:rPr lang="en-US" sz="2400" dirty="0">
                <a:ea typeface="ＭＳ Ｐゴシック" charset="0"/>
                <a:cs typeface="ＭＳ Ｐゴシック" charset="0"/>
                <a:sym typeface="Symbol" charset="0"/>
              </a:rPr>
              <a:t>	</a:t>
            </a:r>
            <a:r>
              <a:rPr lang="en-US" sz="2400" dirty="0">
                <a:solidFill>
                  <a:srgbClr val="00B0F0"/>
                </a:solidFill>
                <a:ea typeface="ＭＳ Ｐゴシック" charset="0"/>
                <a:cs typeface="ＭＳ Ｐゴシック" charset="0"/>
                <a:sym typeface="Symbol" charset="0"/>
              </a:rPr>
              <a:t>\Omega()</a:t>
            </a:r>
            <a:endParaRPr lang="en-US" sz="2400" u="sng" dirty="0">
              <a:solidFill>
                <a:srgbClr val="00B0F0"/>
              </a:solidFill>
              <a:ea typeface="ＭＳ Ｐゴシック" charset="0"/>
              <a:cs typeface="ＭＳ Ｐゴシック" charset="0"/>
              <a:sym typeface="Symbol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3DB7D9EF-8B6E-844D-A4C4-3D3389D06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Big-Theta Definition</a:t>
            </a:r>
          </a:p>
        </p:txBody>
      </p:sp>
      <p:sp>
        <p:nvSpPr>
          <p:cNvPr id="26626" name="Content Placeholder 2">
            <a:extLst>
              <a:ext uri="{FF2B5EF4-FFF2-40B4-BE49-F238E27FC236}">
                <a16:creationId xmlns:a16="http://schemas.microsoft.com/office/drawing/2014/main" id="{A4FD0890-81EF-EF40-866E-5DF62661E6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b="1" dirty="0">
                <a:ea typeface="ＭＳ Ｐゴシック" panose="020B0600070205080204" pitchFamily="34" charset="-128"/>
              </a:rPr>
              <a:t>Definition</a:t>
            </a:r>
            <a:r>
              <a:rPr lang="en-US" altLang="en-US" sz="2400" dirty="0">
                <a:ea typeface="ＭＳ Ｐゴシック" panose="020B0600070205080204" pitchFamily="34" charset="-128"/>
              </a:rPr>
              <a:t>: Let </a:t>
            </a:r>
            <a:r>
              <a:rPr lang="en-US" altLang="en-US" sz="2400" i="1" dirty="0">
                <a:ea typeface="ＭＳ Ｐゴシック" panose="020B0600070205080204" pitchFamily="34" charset="-128"/>
              </a:rPr>
              <a:t>f</a:t>
            </a:r>
            <a:r>
              <a:rPr lang="en-US" altLang="en-US" sz="2400" dirty="0">
                <a:ea typeface="ＭＳ Ｐゴシック" panose="020B0600070205080204" pitchFamily="34" charset="-128"/>
              </a:rPr>
              <a:t> and </a:t>
            </a:r>
            <a:r>
              <a:rPr lang="en-US" altLang="en-US" sz="2400" i="1" dirty="0">
                <a:ea typeface="ＭＳ Ｐゴシック" panose="020B0600070205080204" pitchFamily="34" charset="-128"/>
              </a:rPr>
              <a:t>g</a:t>
            </a:r>
            <a:r>
              <a:rPr lang="en-US" altLang="en-US" sz="2400" dirty="0">
                <a:ea typeface="ＭＳ Ｐゴシック" panose="020B0600070205080204" pitchFamily="34" charset="-128"/>
              </a:rPr>
              <a:t> be two functions </a:t>
            </a:r>
            <a:r>
              <a:rPr lang="en-US" altLang="en-US" sz="2400" i="1" dirty="0" err="1">
                <a:ea typeface="ＭＳ Ｐゴシック" panose="020B0600070205080204" pitchFamily="34" charset="-128"/>
              </a:rPr>
              <a:t>f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,</a:t>
            </a:r>
            <a:r>
              <a:rPr lang="en-US" altLang="en-US" sz="2400" i="1" dirty="0" err="1">
                <a:ea typeface="ＭＳ Ｐゴシック" panose="020B0600070205080204" pitchFamily="34" charset="-128"/>
              </a:rPr>
              <a:t>g</a:t>
            </a:r>
            <a:r>
              <a:rPr lang="en-US" altLang="en-US" sz="2400" dirty="0">
                <a:ea typeface="ＭＳ Ｐゴシック" panose="020B0600070205080204" pitchFamily="34" charset="-128"/>
              </a:rPr>
              <a:t>: </a:t>
            </a:r>
            <a:r>
              <a:rPr lang="en-US" altLang="en-US" sz="2400" dirty="0">
                <a:latin typeface="Algerian" pitchFamily="82" charset="77"/>
                <a:ea typeface="ＭＳ Ｐゴシック" panose="020B0600070205080204" pitchFamily="34" charset="-128"/>
              </a:rPr>
              <a:t>N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2400" dirty="0">
                <a:latin typeface="Algerian" pitchFamily="82" charset="77"/>
                <a:ea typeface="ＭＳ Ｐゴシック" panose="020B0600070205080204" pitchFamily="34" charset="-128"/>
                <a:sym typeface="Symbol" pitchFamily="2" charset="2"/>
              </a:rPr>
              <a:t>R</a:t>
            </a:r>
            <a:r>
              <a:rPr lang="en-US" altLang="en-US" sz="2400" baseline="30000" dirty="0">
                <a:ea typeface="ＭＳ Ｐゴシック" panose="020B0600070205080204" pitchFamily="34" charset="-128"/>
                <a:sym typeface="Symbol" pitchFamily="2" charset="2"/>
              </a:rPr>
              <a:t>+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.  We say that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(n)  (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g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(n))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	(read: 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is Big-Theta of 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g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) if there exists a constant c</a:t>
            </a:r>
            <a:r>
              <a:rPr lang="en-US" altLang="en-US" sz="2400" baseline="-25000" dirty="0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, c</a:t>
            </a:r>
            <a:r>
              <a:rPr lang="en-US" altLang="en-US" sz="2400" baseline="-25000" dirty="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 </a:t>
            </a:r>
            <a:r>
              <a:rPr lang="en-US" altLang="en-US" sz="2400" dirty="0">
                <a:latin typeface="Algerian" pitchFamily="82" charset="77"/>
                <a:ea typeface="ＭＳ Ｐゴシック" panose="020B0600070205080204" pitchFamily="34" charset="-128"/>
                <a:sym typeface="Symbol" pitchFamily="2" charset="2"/>
              </a:rPr>
              <a:t>R</a:t>
            </a:r>
            <a:r>
              <a:rPr lang="en-US" altLang="en-US" sz="2400" baseline="30000" dirty="0">
                <a:ea typeface="ＭＳ Ｐゴシック" panose="020B0600070205080204" pitchFamily="34" charset="-128"/>
                <a:sym typeface="Symbol" pitchFamily="2" charset="2"/>
              </a:rPr>
              <a:t>+ 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and an </a:t>
            </a:r>
            <a:r>
              <a:rPr lang="en-US" altLang="en-US" sz="2400" dirty="0" err="1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sz="2400" baseline="-25000" dirty="0" err="1">
                <a:ea typeface="ＭＳ Ｐゴシック" panose="020B0600070205080204" pitchFamily="34" charset="-128"/>
                <a:sym typeface="Symbol" pitchFamily="2" charset="2"/>
              </a:rPr>
              <a:t>o</a:t>
            </a:r>
            <a:r>
              <a:rPr lang="en-US" altLang="en-US" sz="2400" dirty="0" err="1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400" dirty="0" err="1">
                <a:latin typeface="Algerian" pitchFamily="82" charset="77"/>
                <a:ea typeface="ＭＳ Ｐゴシック" panose="020B0600070205080204" pitchFamily="34" charset="-128"/>
              </a:rPr>
              <a:t>N</a:t>
            </a:r>
            <a:r>
              <a:rPr lang="en-US" altLang="en-US" sz="2400" i="1" dirty="0">
                <a:latin typeface="Algerian" pitchFamily="8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such that for every integer n  n</a:t>
            </a:r>
            <a:r>
              <a:rPr lang="en-US" altLang="en-US" sz="2400" baseline="-25000" dirty="0">
                <a:ea typeface="ＭＳ Ｐゴシック" panose="020B0600070205080204" pitchFamily="34" charset="-128"/>
                <a:sym typeface="Symbol" pitchFamily="2" charset="2"/>
              </a:rPr>
              <a:t>0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we have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c</a:t>
            </a:r>
            <a:r>
              <a:rPr lang="en-US" altLang="en-US" sz="2400" baseline="-25000" dirty="0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g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(n)  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(n)  c</a:t>
            </a:r>
            <a:r>
              <a:rPr lang="en-US" altLang="en-US" sz="2400" baseline="-25000" dirty="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g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(n)</a:t>
            </a:r>
          </a:p>
          <a:p>
            <a:endParaRPr lang="en-US" altLang="en-US" sz="2400" dirty="0">
              <a:ea typeface="ＭＳ Ｐゴシック" panose="020B0600070205080204" pitchFamily="34" charset="-128"/>
              <a:sym typeface="Symbol" pitchFamily="2" charset="2"/>
            </a:endParaRPr>
          </a:p>
          <a:p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Intuition: 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is asymptotically equal to 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g</a:t>
            </a:r>
          </a:p>
          <a:p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is bounded above and below by </a:t>
            </a:r>
            <a:r>
              <a:rPr lang="en-US" altLang="en-US" sz="2400" i="1" dirty="0">
                <a:ea typeface="ＭＳ Ｐゴシック" panose="020B0600070205080204" pitchFamily="34" charset="-128"/>
                <a:sym typeface="Symbol" pitchFamily="2" charset="2"/>
              </a:rPr>
              <a:t>g</a:t>
            </a:r>
          </a:p>
          <a:p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Big-Theta gives an asymptotic </a:t>
            </a:r>
            <a:r>
              <a:rPr lang="en-US" altLang="en-US" sz="2400" u="sng" dirty="0">
                <a:ea typeface="ＭＳ Ｐゴシック" panose="020B0600070205080204" pitchFamily="34" charset="-128"/>
                <a:sym typeface="Symbol" pitchFamily="2" charset="2"/>
              </a:rPr>
              <a:t>equivalence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	</a:t>
            </a:r>
            <a:r>
              <a:rPr lang="en-US" altLang="en-US" sz="2400" dirty="0">
                <a:solidFill>
                  <a:srgbClr val="00B0F0"/>
                </a:solidFill>
                <a:ea typeface="ＭＳ Ｐゴシック" panose="020B0600070205080204" pitchFamily="34" charset="-128"/>
                <a:sym typeface="Symbol" pitchFamily="2" charset="2"/>
              </a:rPr>
              <a:t>\Theta ()</a:t>
            </a:r>
            <a:endParaRPr lang="en-US" altLang="en-US" sz="2400" u="sng" dirty="0">
              <a:solidFill>
                <a:srgbClr val="00B0F0"/>
              </a:solidFill>
              <a:ea typeface="ＭＳ Ｐゴシック" panose="020B0600070205080204" pitchFamily="34" charset="-128"/>
              <a:sym typeface="Symbol" pitchFamily="2" charset="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16584</TotalTime>
  <Words>2626</Words>
  <Application>Microsoft Macintosh PowerPoint</Application>
  <PresentationFormat>On-screen Show (4:3)</PresentationFormat>
  <Paragraphs>301</Paragraphs>
  <Slides>39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39</vt:i4>
      </vt:variant>
    </vt:vector>
  </HeadingPairs>
  <TitlesOfParts>
    <vt:vector size="45" baseType="lpstr">
      <vt:lpstr>Algerian</vt:lpstr>
      <vt:lpstr>Arial</vt:lpstr>
      <vt:lpstr>Calibri</vt:lpstr>
      <vt:lpstr>Cambria Math</vt:lpstr>
      <vt:lpstr>Office Theme</vt:lpstr>
      <vt:lpstr>Custom Design</vt:lpstr>
      <vt:lpstr>  Asymptotics</vt:lpstr>
      <vt:lpstr>Outline</vt:lpstr>
      <vt:lpstr>Introduction (1)</vt:lpstr>
      <vt:lpstr>Introduction (2)</vt:lpstr>
      <vt:lpstr>Introduction (3): Magnitude Graph</vt:lpstr>
      <vt:lpstr>Outline</vt:lpstr>
      <vt:lpstr>Big-O Definition</vt:lpstr>
      <vt:lpstr>Big-Omega Definition</vt:lpstr>
      <vt:lpstr>Big-Theta Definition</vt:lpstr>
      <vt:lpstr>Asymptotic Properties (1)</vt:lpstr>
      <vt:lpstr>Asymptotic Properties (2)</vt:lpstr>
      <vt:lpstr>Outline</vt:lpstr>
      <vt:lpstr>Asymptotic Proof Techniques</vt:lpstr>
      <vt:lpstr>Asymptotic Proof Techniques: Example A</vt:lpstr>
      <vt:lpstr>Asymptotic Proof Techniques: Example B (1)</vt:lpstr>
      <vt:lpstr>Example B: Proof</vt:lpstr>
      <vt:lpstr>Asymptotic Proof Techniques: Example C (1)</vt:lpstr>
      <vt:lpstr>Example C: Proof</vt:lpstr>
      <vt:lpstr>Asymptotic Proof Techniques:  Trick for polynomials of degree 2</vt:lpstr>
      <vt:lpstr>Outline</vt:lpstr>
      <vt:lpstr>Limit Method: Motivation</vt:lpstr>
      <vt:lpstr>Limit Method: The Process</vt:lpstr>
      <vt:lpstr>(Guillaume de) L’Hôpital Rule</vt:lpstr>
      <vt:lpstr>Useful Derivatives</vt:lpstr>
      <vt:lpstr>Useful log Identities</vt:lpstr>
      <vt:lpstr>L’Hôpital Rule: Justification (1)</vt:lpstr>
      <vt:lpstr>L’Hôpital Rule: Justification (2)</vt:lpstr>
      <vt:lpstr>L’Hôpital Rule: Justification (3)</vt:lpstr>
      <vt:lpstr>Limit Method: Example 1</vt:lpstr>
      <vt:lpstr>Limit Method: Example 1—Proof A</vt:lpstr>
      <vt:lpstr>Limit Method: Example 1—Proof B</vt:lpstr>
      <vt:lpstr>Limit Method: Example 2 (1)</vt:lpstr>
      <vt:lpstr>Limit Method: Example 2 (2) </vt:lpstr>
      <vt:lpstr>Limit Method: Example 2 (3) </vt:lpstr>
      <vt:lpstr>Outline</vt:lpstr>
      <vt:lpstr>Limit Properties</vt:lpstr>
      <vt:lpstr>Complexity of Algorithms—Table 1, page 226</vt:lpstr>
      <vt:lpstr>Conclusions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Discrete Structures Introduction</dc:title>
  <dc:creator>choueiry</dc:creator>
  <cp:lastModifiedBy>Microsoft Office User</cp:lastModifiedBy>
  <cp:revision>1607</cp:revision>
  <cp:lastPrinted>2012-04-04T17:15:47Z</cp:lastPrinted>
  <dcterms:created xsi:type="dcterms:W3CDTF">2012-04-04T16:54:02Z</dcterms:created>
  <dcterms:modified xsi:type="dcterms:W3CDTF">2021-01-27T08:04:19Z</dcterms:modified>
</cp:coreProperties>
</file>