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8"/>
  </p:notesMasterIdLst>
  <p:handoutMasterIdLst>
    <p:handoutMasterId r:id="rId29"/>
  </p:handoutMasterIdLst>
  <p:sldIdLst>
    <p:sldId id="256" r:id="rId3"/>
    <p:sldId id="402" r:id="rId4"/>
    <p:sldId id="384" r:id="rId5"/>
    <p:sldId id="385" r:id="rId6"/>
    <p:sldId id="403" r:id="rId7"/>
    <p:sldId id="383" r:id="rId8"/>
    <p:sldId id="386" r:id="rId9"/>
    <p:sldId id="387" r:id="rId10"/>
    <p:sldId id="388" r:id="rId11"/>
    <p:sldId id="389" r:id="rId12"/>
    <p:sldId id="404" r:id="rId13"/>
    <p:sldId id="390" r:id="rId14"/>
    <p:sldId id="391" r:id="rId15"/>
    <p:sldId id="392" r:id="rId16"/>
    <p:sldId id="393" r:id="rId17"/>
    <p:sldId id="397" r:id="rId18"/>
    <p:sldId id="394" r:id="rId19"/>
    <p:sldId id="395" r:id="rId20"/>
    <p:sldId id="396" r:id="rId21"/>
    <p:sldId id="398" r:id="rId22"/>
    <p:sldId id="399" r:id="rId23"/>
    <p:sldId id="405" r:id="rId24"/>
    <p:sldId id="400" r:id="rId25"/>
    <p:sldId id="401" r:id="rId26"/>
    <p:sldId id="378" r:id="rId27"/>
  </p:sldIdLst>
  <p:sldSz cx="9144000" cy="6858000" type="screen4x3"/>
  <p:notesSz cx="7188200" cy="94488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36"/>
    <p:restoredTop sz="93742"/>
  </p:normalViewPr>
  <p:slideViewPr>
    <p:cSldViewPr>
      <p:cViewPr varScale="1">
        <p:scale>
          <a:sx n="118" d="100"/>
          <a:sy n="118" d="100"/>
        </p:scale>
        <p:origin x="2184" y="2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91B8566-9C4D-C344-8B37-1F070AF321F8}"/>
              </a:ext>
            </a:extLst>
          </p:cNvPr>
          <p:cNvSpPr>
            <a:spLocks noGrp="1"/>
          </p:cNvSpPr>
          <p:nvPr>
            <p:ph type="hdr" sz="quarter"/>
          </p:nvPr>
        </p:nvSpPr>
        <p:spPr>
          <a:xfrm>
            <a:off x="0" y="0"/>
            <a:ext cx="3114675" cy="473075"/>
          </a:xfrm>
          <a:prstGeom prst="rect">
            <a:avLst/>
          </a:prstGeom>
        </p:spPr>
        <p:txBody>
          <a:bodyPr vert="horz" lIns="95061" tIns="47531" rIns="95061" bIns="47531" rtlCol="0"/>
          <a:lstStyle>
            <a:lvl1pPr algn="l">
              <a:defRPr sz="1200">
                <a:latin typeface="Arial" charset="0"/>
                <a:ea typeface="+mn-ea"/>
                <a:cs typeface="Arial" charset="0"/>
              </a:defRPr>
            </a:lvl1pPr>
          </a:lstStyle>
          <a:p>
            <a:pPr>
              <a:defRPr/>
            </a:pPr>
            <a:endParaRPr lang="en-US"/>
          </a:p>
        </p:txBody>
      </p:sp>
      <p:sp>
        <p:nvSpPr>
          <p:cNvPr id="3" name="Date Placeholder 2">
            <a:extLst>
              <a:ext uri="{FF2B5EF4-FFF2-40B4-BE49-F238E27FC236}">
                <a16:creationId xmlns:a16="http://schemas.microsoft.com/office/drawing/2014/main" id="{2322EF4D-EBAD-A744-AC4D-EF9F7969BD06}"/>
              </a:ext>
            </a:extLst>
          </p:cNvPr>
          <p:cNvSpPr>
            <a:spLocks noGrp="1"/>
          </p:cNvSpPr>
          <p:nvPr>
            <p:ph type="dt" sz="quarter" idx="1"/>
          </p:nvPr>
        </p:nvSpPr>
        <p:spPr>
          <a:xfrm>
            <a:off x="4071938" y="0"/>
            <a:ext cx="3114675" cy="473075"/>
          </a:xfrm>
          <a:prstGeom prst="rect">
            <a:avLst/>
          </a:prstGeom>
        </p:spPr>
        <p:txBody>
          <a:bodyPr vert="horz" wrap="square" lIns="95061" tIns="47531" rIns="95061" bIns="47531" numCol="1" anchor="t" anchorCtr="0" compatLnSpc="1">
            <a:prstTxWarp prst="textNoShape">
              <a:avLst/>
            </a:prstTxWarp>
          </a:bodyPr>
          <a:lstStyle>
            <a:lvl1pPr algn="r">
              <a:defRPr sz="1200">
                <a:cs typeface="Arial" panose="020B0604020202020204" pitchFamily="34" charset="0"/>
              </a:defRPr>
            </a:lvl1pPr>
          </a:lstStyle>
          <a:p>
            <a:fld id="{1C6F1B04-A53B-BE4B-B80B-EFDA178F2D37}" type="datetime1">
              <a:rPr lang="en-US" altLang="en-US"/>
              <a:pPr/>
              <a:t>1/27/21</a:t>
            </a:fld>
            <a:endParaRPr lang="en-US" altLang="en-US"/>
          </a:p>
        </p:txBody>
      </p:sp>
      <p:sp>
        <p:nvSpPr>
          <p:cNvPr id="4" name="Footer Placeholder 3">
            <a:extLst>
              <a:ext uri="{FF2B5EF4-FFF2-40B4-BE49-F238E27FC236}">
                <a16:creationId xmlns:a16="http://schemas.microsoft.com/office/drawing/2014/main" id="{41A6006D-F84C-9941-8BDA-F42DC17C6B30}"/>
              </a:ext>
            </a:extLst>
          </p:cNvPr>
          <p:cNvSpPr>
            <a:spLocks noGrp="1"/>
          </p:cNvSpPr>
          <p:nvPr>
            <p:ph type="ftr" sz="quarter" idx="2"/>
          </p:nvPr>
        </p:nvSpPr>
        <p:spPr>
          <a:xfrm>
            <a:off x="0" y="8974138"/>
            <a:ext cx="3114675" cy="473075"/>
          </a:xfrm>
          <a:prstGeom prst="rect">
            <a:avLst/>
          </a:prstGeom>
        </p:spPr>
        <p:txBody>
          <a:bodyPr vert="horz" lIns="95061" tIns="47531" rIns="95061" bIns="47531" rtlCol="0" anchor="b"/>
          <a:lstStyle>
            <a:lvl1pPr algn="l">
              <a:defRPr sz="1200">
                <a:latin typeface="Arial" charset="0"/>
                <a:ea typeface="+mn-ea"/>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A840A0B8-8AB7-4C40-9FD8-6395EEF6122C}"/>
              </a:ext>
            </a:extLst>
          </p:cNvPr>
          <p:cNvSpPr>
            <a:spLocks noGrp="1"/>
          </p:cNvSpPr>
          <p:nvPr>
            <p:ph type="sldNum" sz="quarter" idx="3"/>
          </p:nvPr>
        </p:nvSpPr>
        <p:spPr>
          <a:xfrm>
            <a:off x="4071938" y="8974138"/>
            <a:ext cx="3114675" cy="473075"/>
          </a:xfrm>
          <a:prstGeom prst="rect">
            <a:avLst/>
          </a:prstGeom>
        </p:spPr>
        <p:txBody>
          <a:bodyPr vert="horz" wrap="square" lIns="95061" tIns="47531" rIns="95061" bIns="47531" numCol="1" anchor="b" anchorCtr="0" compatLnSpc="1">
            <a:prstTxWarp prst="textNoShape">
              <a:avLst/>
            </a:prstTxWarp>
          </a:bodyPr>
          <a:lstStyle>
            <a:lvl1pPr algn="r">
              <a:defRPr sz="1200">
                <a:cs typeface="Arial" panose="020B0604020202020204" pitchFamily="34" charset="0"/>
              </a:defRPr>
            </a:lvl1pPr>
          </a:lstStyle>
          <a:p>
            <a:fld id="{DD7DF8C3-8F76-9546-AB44-C84DE063F37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DFDCDD-9D8D-1147-A4BC-931A12BD58F7}"/>
              </a:ext>
            </a:extLst>
          </p:cNvPr>
          <p:cNvSpPr>
            <a:spLocks noGrp="1"/>
          </p:cNvSpPr>
          <p:nvPr>
            <p:ph type="hdr" sz="quarter"/>
          </p:nvPr>
        </p:nvSpPr>
        <p:spPr>
          <a:xfrm>
            <a:off x="0" y="0"/>
            <a:ext cx="3114675" cy="473075"/>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473AA45D-BA32-6747-910C-382E592748A6}"/>
              </a:ext>
            </a:extLst>
          </p:cNvPr>
          <p:cNvSpPr>
            <a:spLocks noGrp="1"/>
          </p:cNvSpPr>
          <p:nvPr>
            <p:ph type="dt" idx="1"/>
          </p:nvPr>
        </p:nvSpPr>
        <p:spPr>
          <a:xfrm>
            <a:off x="4071938" y="0"/>
            <a:ext cx="3114675" cy="473075"/>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11B2D68D-89B9-DD44-B90A-E0D24C0FDC52}" type="datetimeFigureOut">
              <a:rPr lang="en-US" altLang="en-US"/>
              <a:pPr/>
              <a:t>1/27/21</a:t>
            </a:fld>
            <a:endParaRPr lang="en-US" altLang="en-US"/>
          </a:p>
        </p:txBody>
      </p:sp>
      <p:sp>
        <p:nvSpPr>
          <p:cNvPr id="4" name="Slide Image Placeholder 3">
            <a:extLst>
              <a:ext uri="{FF2B5EF4-FFF2-40B4-BE49-F238E27FC236}">
                <a16:creationId xmlns:a16="http://schemas.microsoft.com/office/drawing/2014/main" id="{1E6D5989-88AE-A34F-8BFF-288C1ABD363D}"/>
              </a:ext>
            </a:extLst>
          </p:cNvPr>
          <p:cNvSpPr>
            <a:spLocks noGrp="1" noRot="1" noChangeAspect="1"/>
          </p:cNvSpPr>
          <p:nvPr>
            <p:ph type="sldImg" idx="2"/>
          </p:nvPr>
        </p:nvSpPr>
        <p:spPr>
          <a:xfrm>
            <a:off x="1231900" y="708025"/>
            <a:ext cx="4724400" cy="35433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8F61CD13-B07D-B74E-A7EB-D1C50ABF8193}"/>
              </a:ext>
            </a:extLst>
          </p:cNvPr>
          <p:cNvSpPr>
            <a:spLocks noGrp="1"/>
          </p:cNvSpPr>
          <p:nvPr>
            <p:ph type="body" sz="quarter" idx="3"/>
          </p:nvPr>
        </p:nvSpPr>
        <p:spPr>
          <a:xfrm>
            <a:off x="719138" y="4487863"/>
            <a:ext cx="5749925" cy="4252912"/>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027D84D-0291-7047-AE9A-E9B46F8328D4}"/>
              </a:ext>
            </a:extLst>
          </p:cNvPr>
          <p:cNvSpPr>
            <a:spLocks noGrp="1"/>
          </p:cNvSpPr>
          <p:nvPr>
            <p:ph type="ftr" sz="quarter" idx="4"/>
          </p:nvPr>
        </p:nvSpPr>
        <p:spPr>
          <a:xfrm>
            <a:off x="0" y="8974138"/>
            <a:ext cx="3114675" cy="473075"/>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886C07E8-065B-3E4B-AB5A-79200AE44E81}"/>
              </a:ext>
            </a:extLst>
          </p:cNvPr>
          <p:cNvSpPr>
            <a:spLocks noGrp="1"/>
          </p:cNvSpPr>
          <p:nvPr>
            <p:ph type="sldNum" sz="quarter" idx="5"/>
          </p:nvPr>
        </p:nvSpPr>
        <p:spPr>
          <a:xfrm>
            <a:off x="4071938" y="8974138"/>
            <a:ext cx="3114675" cy="47307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4E42A61-354F-9E4F-8F63-A431A936EE6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a:extLst>
              <a:ext uri="{FF2B5EF4-FFF2-40B4-BE49-F238E27FC236}">
                <a16:creationId xmlns:a16="http://schemas.microsoft.com/office/drawing/2014/main" id="{5FE62736-66A7-8D41-8FC1-37001A697847}"/>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Notes Placeholder 2">
            <a:extLst>
              <a:ext uri="{FF2B5EF4-FFF2-40B4-BE49-F238E27FC236}">
                <a16:creationId xmlns:a16="http://schemas.microsoft.com/office/drawing/2014/main" id="{A6959A1D-31F7-C543-918C-7AA5D97899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
        <p:nvSpPr>
          <p:cNvPr id="26627" name="Slide Number Placeholder 3">
            <a:extLst>
              <a:ext uri="{FF2B5EF4-FFF2-40B4-BE49-F238E27FC236}">
                <a16:creationId xmlns:a16="http://schemas.microsoft.com/office/drawing/2014/main" id="{28A2BF1D-FDE4-004D-A5E7-9D43A32008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663E2D9-2C20-FD40-BE52-68C90654012D}" type="slidenum">
              <a:rPr lang="en-US" altLang="en-US" sz="1200"/>
              <a:pPr eaLnBrk="1" hangingPunct="1"/>
              <a:t>8</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=1}^{n-1}(n-</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=1}^{n-1}n-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a:t>
            </a:r>
          </a:p>
          <a:p>
            <a:r>
              <a:rPr lang="en-US" sz="1200" kern="1200" dirty="0">
                <a:solidFill>
                  <a:schemeClr val="tx1"/>
                </a:solidFill>
                <a:effectLst/>
                <a:latin typeface="+mn-lt"/>
                <a:ea typeface="ＭＳ Ｐゴシック" charset="0"/>
                <a:cs typeface="ＭＳ Ｐゴシック" charset="0"/>
              </a:rPr>
              <a:t>= n\sum_{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 1 -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a:t>
            </a:r>
          </a:p>
          <a:p>
            <a:r>
              <a:rPr lang="en-US" sz="1200" kern="1200" dirty="0">
                <a:solidFill>
                  <a:schemeClr val="tx1"/>
                </a:solidFill>
                <a:effectLst/>
                <a:latin typeface="+mn-lt"/>
                <a:ea typeface="ＭＳ Ｐゴシック" charset="0"/>
                <a:cs typeface="ＭＳ Ｐゴシック" charset="0"/>
              </a:rPr>
              <a:t>=n (n-1-1+1)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a:t>
            </a:r>
          </a:p>
          <a:p>
            <a:r>
              <a:rPr lang="en-US" sz="1200" kern="1200" dirty="0">
                <a:solidFill>
                  <a:schemeClr val="tx1"/>
                </a:solidFill>
                <a:effectLst/>
                <a:latin typeface="+mn-lt"/>
                <a:ea typeface="ＭＳ Ｐゴシック" charset="0"/>
                <a:cs typeface="ＭＳ Ｐゴシック" charset="0"/>
              </a:rPr>
              <a:t>= n(n-1)-\sum_{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=1}^{n-1}I</a:t>
            </a:r>
          </a:p>
          <a:p>
            <a:endParaRPr lang="en-US" sz="1200" kern="1200" dirty="0">
              <a:solidFill>
                <a:schemeClr val="tx1"/>
              </a:solidFill>
              <a:effectLst/>
              <a:latin typeface="+mn-lt"/>
              <a:ea typeface="ＭＳ Ｐゴシック" charset="0"/>
              <a:cs typeface="ＭＳ Ｐゴシック" charset="0"/>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=1}^{n-1}(n-</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=1}^{n-1}n-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 =\\ n\sum_{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 1 - \sum_{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 n(n-1)-\sum_{</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=1}^{n-1}</a:t>
            </a:r>
            <a:r>
              <a:rPr lang="en-US" sz="1200" kern="1200" dirty="0" err="1">
                <a:solidFill>
                  <a:schemeClr val="tx1"/>
                </a:solidFill>
                <a:effectLst/>
                <a:latin typeface="+mn-lt"/>
                <a:ea typeface="ＭＳ Ｐゴシック" charset="0"/>
                <a:cs typeface="ＭＳ Ｐゴシック" charset="0"/>
              </a:rPr>
              <a:t>i</a:t>
            </a:r>
            <a:endParaRPr lang="en-US" sz="1200" kern="1200" dirty="0">
              <a:solidFill>
                <a:schemeClr val="tx1"/>
              </a:solidFill>
              <a:effectLst/>
              <a:latin typeface="+mn-lt"/>
              <a:ea typeface="ＭＳ Ｐゴシック" charset="0"/>
              <a:cs typeface="ＭＳ Ｐゴシック" charset="0"/>
            </a:endParaRPr>
          </a:p>
          <a:p>
            <a:endParaRPr lang="en-US" sz="1200" kern="1200" dirty="0">
              <a:solidFill>
                <a:schemeClr val="tx1"/>
              </a:solidFill>
              <a:effectLst/>
              <a:latin typeface="+mn-lt"/>
              <a:ea typeface="ＭＳ Ｐゴシック" charset="0"/>
              <a:cs typeface="ＭＳ Ｐゴシック" charset="0"/>
            </a:endParaRPr>
          </a:p>
          <a:p>
            <a:endParaRPr lang="en-US" dirty="0"/>
          </a:p>
        </p:txBody>
      </p:sp>
      <p:sp>
        <p:nvSpPr>
          <p:cNvPr id="4" name="Slide Number Placeholder 3"/>
          <p:cNvSpPr>
            <a:spLocks noGrp="1"/>
          </p:cNvSpPr>
          <p:nvPr>
            <p:ph type="sldNum" sz="quarter" idx="5"/>
          </p:nvPr>
        </p:nvSpPr>
        <p:spPr/>
        <p:txBody>
          <a:bodyPr/>
          <a:lstStyle/>
          <a:p>
            <a:fld id="{D4E42A61-354F-9E4F-8F63-A431A936EE69}" type="slidenum">
              <a:rPr lang="en-US" altLang="en-US" smtClean="0"/>
              <a:pPr/>
              <a:t>16</a:t>
            </a:fld>
            <a:endParaRPr lang="en-US" altLang="en-US"/>
          </a:p>
        </p:txBody>
      </p:sp>
    </p:spTree>
    <p:extLst>
      <p:ext uri="{BB962C8B-B14F-4D97-AF65-F5344CB8AC3E}">
        <p14:creationId xmlns:p14="http://schemas.microsoft.com/office/powerpoint/2010/main" val="1516259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EA0DF005-0322-084D-A8C6-1241EECC283C}"/>
              </a:ext>
            </a:extLst>
          </p:cNvPr>
          <p:cNvSpPr>
            <a:spLocks noGrp="1"/>
          </p:cNvSpPr>
          <p:nvPr>
            <p:ph type="dt" sz="half" idx="10"/>
          </p:nvPr>
        </p:nvSpPr>
        <p:spPr/>
        <p:txBody>
          <a:bodyPr/>
          <a:lstStyle>
            <a:lvl1pPr>
              <a:defRPr/>
            </a:lvl1pPr>
          </a:lstStyle>
          <a:p>
            <a:fld id="{CB431CE3-3941-6844-BA10-AB48B14FBE1B}" type="datetime1">
              <a:rPr lang="en-US" altLang="en-US"/>
              <a:pPr/>
              <a:t>1/27/21</a:t>
            </a:fld>
            <a:endParaRPr lang="en-US" altLang="en-US"/>
          </a:p>
        </p:txBody>
      </p:sp>
      <p:sp>
        <p:nvSpPr>
          <p:cNvPr id="5" name="Footer Placeholder 4">
            <a:extLst>
              <a:ext uri="{FF2B5EF4-FFF2-40B4-BE49-F238E27FC236}">
                <a16:creationId xmlns:a16="http://schemas.microsoft.com/office/drawing/2014/main" id="{AAE24BAF-BEF7-514F-B3F6-581E8EEA373E}"/>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EC410725-97D4-6C43-B3AD-7036BEBD0BA0}"/>
              </a:ext>
            </a:extLst>
          </p:cNvPr>
          <p:cNvSpPr>
            <a:spLocks noGrp="1"/>
          </p:cNvSpPr>
          <p:nvPr>
            <p:ph type="sldNum" sz="quarter" idx="12"/>
          </p:nvPr>
        </p:nvSpPr>
        <p:spPr/>
        <p:txBody>
          <a:bodyPr/>
          <a:lstStyle>
            <a:lvl1pPr>
              <a:defRPr/>
            </a:lvl1pPr>
          </a:lstStyle>
          <a:p>
            <a:fld id="{E1FD7DB0-4F4A-B74F-AC16-E1D91BC26147}" type="slidenum">
              <a:rPr lang="en-US" altLang="en-US"/>
              <a:pPr/>
              <a:t>‹#›</a:t>
            </a:fld>
            <a:endParaRPr lang="en-US" altLang="en-US"/>
          </a:p>
        </p:txBody>
      </p:sp>
    </p:spTree>
    <p:extLst>
      <p:ext uri="{BB962C8B-B14F-4D97-AF65-F5344CB8AC3E}">
        <p14:creationId xmlns:p14="http://schemas.microsoft.com/office/powerpoint/2010/main" val="2075735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5286B22-90C3-5342-B540-70BD6FE64BA3}"/>
              </a:ext>
            </a:extLst>
          </p:cNvPr>
          <p:cNvSpPr>
            <a:spLocks noGrp="1"/>
          </p:cNvSpPr>
          <p:nvPr>
            <p:ph type="dt" sz="half" idx="10"/>
          </p:nvPr>
        </p:nvSpPr>
        <p:spPr/>
        <p:txBody>
          <a:bodyPr/>
          <a:lstStyle>
            <a:lvl1pPr>
              <a:defRPr/>
            </a:lvl1pPr>
          </a:lstStyle>
          <a:p>
            <a:fld id="{0E4E846F-45F9-C64D-9905-83C5D799E103}" type="datetime1">
              <a:rPr lang="en-US" altLang="en-US"/>
              <a:pPr/>
              <a:t>1/27/21</a:t>
            </a:fld>
            <a:endParaRPr lang="en-US" altLang="en-US"/>
          </a:p>
        </p:txBody>
      </p:sp>
      <p:sp>
        <p:nvSpPr>
          <p:cNvPr id="6" name="Footer Placeholder 4">
            <a:extLst>
              <a:ext uri="{FF2B5EF4-FFF2-40B4-BE49-F238E27FC236}">
                <a16:creationId xmlns:a16="http://schemas.microsoft.com/office/drawing/2014/main" id="{296CD6CC-86E5-8948-AE92-B2B0686FB88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4908F2D-4CEF-2149-9F22-E3F8E73DD7DF}"/>
              </a:ext>
            </a:extLst>
          </p:cNvPr>
          <p:cNvSpPr>
            <a:spLocks noGrp="1"/>
          </p:cNvSpPr>
          <p:nvPr>
            <p:ph type="sldNum" sz="quarter" idx="12"/>
          </p:nvPr>
        </p:nvSpPr>
        <p:spPr/>
        <p:txBody>
          <a:bodyPr/>
          <a:lstStyle>
            <a:lvl1pPr>
              <a:defRPr/>
            </a:lvl1pPr>
          </a:lstStyle>
          <a:p>
            <a:fld id="{3DE9C9DC-6343-A647-BAD1-EA38DD17AD8B}" type="slidenum">
              <a:rPr lang="en-US" altLang="en-US"/>
              <a:pPr/>
              <a:t>‹#›</a:t>
            </a:fld>
            <a:endParaRPr lang="en-US" altLang="en-US"/>
          </a:p>
        </p:txBody>
      </p:sp>
    </p:spTree>
    <p:extLst>
      <p:ext uri="{BB962C8B-B14F-4D97-AF65-F5344CB8AC3E}">
        <p14:creationId xmlns:p14="http://schemas.microsoft.com/office/powerpoint/2010/main" val="2489971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C88DCF-9B20-9040-B1CF-814041687C16}"/>
              </a:ext>
            </a:extLst>
          </p:cNvPr>
          <p:cNvSpPr>
            <a:spLocks noGrp="1"/>
          </p:cNvSpPr>
          <p:nvPr>
            <p:ph type="dt" sz="half" idx="10"/>
          </p:nvPr>
        </p:nvSpPr>
        <p:spPr/>
        <p:txBody>
          <a:bodyPr/>
          <a:lstStyle>
            <a:lvl1pPr>
              <a:defRPr/>
            </a:lvl1pPr>
          </a:lstStyle>
          <a:p>
            <a:fld id="{A7018111-EDCE-EF47-9E67-347BC299034A}" type="datetime1">
              <a:rPr lang="en-US" altLang="en-US"/>
              <a:pPr/>
              <a:t>1/27/21</a:t>
            </a:fld>
            <a:endParaRPr lang="en-US" altLang="en-US"/>
          </a:p>
        </p:txBody>
      </p:sp>
      <p:sp>
        <p:nvSpPr>
          <p:cNvPr id="5" name="Footer Placeholder 4">
            <a:extLst>
              <a:ext uri="{FF2B5EF4-FFF2-40B4-BE49-F238E27FC236}">
                <a16:creationId xmlns:a16="http://schemas.microsoft.com/office/drawing/2014/main" id="{30A8749D-ACE1-664D-8292-51813AAAF7F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F39415A-199E-E547-A11E-820368AD215C}"/>
              </a:ext>
            </a:extLst>
          </p:cNvPr>
          <p:cNvSpPr>
            <a:spLocks noGrp="1"/>
          </p:cNvSpPr>
          <p:nvPr>
            <p:ph type="sldNum" sz="quarter" idx="12"/>
          </p:nvPr>
        </p:nvSpPr>
        <p:spPr/>
        <p:txBody>
          <a:bodyPr/>
          <a:lstStyle>
            <a:lvl1pPr>
              <a:defRPr/>
            </a:lvl1pPr>
          </a:lstStyle>
          <a:p>
            <a:fld id="{3A43A18F-99AD-CB46-B650-CA2BEC1F07C8}" type="slidenum">
              <a:rPr lang="en-US" altLang="en-US"/>
              <a:pPr/>
              <a:t>‹#›</a:t>
            </a:fld>
            <a:endParaRPr lang="en-US" altLang="en-US"/>
          </a:p>
        </p:txBody>
      </p:sp>
    </p:spTree>
    <p:extLst>
      <p:ext uri="{BB962C8B-B14F-4D97-AF65-F5344CB8AC3E}">
        <p14:creationId xmlns:p14="http://schemas.microsoft.com/office/powerpoint/2010/main" val="6060088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4B0DFF3B-7C87-F24A-A2D1-7E9FE531E13F}"/>
              </a:ext>
            </a:extLst>
          </p:cNvPr>
          <p:cNvSpPr>
            <a:spLocks noGrp="1"/>
          </p:cNvSpPr>
          <p:nvPr>
            <p:ph type="dt" sz="half" idx="10"/>
          </p:nvPr>
        </p:nvSpPr>
        <p:spPr/>
        <p:txBody>
          <a:bodyPr/>
          <a:lstStyle>
            <a:lvl1pPr>
              <a:defRPr/>
            </a:lvl1pPr>
          </a:lstStyle>
          <a:p>
            <a:fld id="{6F9E54B8-0EA3-0D4A-AB49-B95DC8055800}" type="datetime1">
              <a:rPr lang="en-US" altLang="en-US"/>
              <a:pPr/>
              <a:t>1/27/21</a:t>
            </a:fld>
            <a:endParaRPr lang="en-US" altLang="en-US"/>
          </a:p>
        </p:txBody>
      </p:sp>
      <p:sp>
        <p:nvSpPr>
          <p:cNvPr id="5" name="Footer Placeholder 4">
            <a:extLst>
              <a:ext uri="{FF2B5EF4-FFF2-40B4-BE49-F238E27FC236}">
                <a16:creationId xmlns:a16="http://schemas.microsoft.com/office/drawing/2014/main" id="{DC1337DA-2678-3C43-8431-B7FE15BD796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7BD2D2C-1EFF-C548-A90F-68E17D4E7ED5}"/>
              </a:ext>
            </a:extLst>
          </p:cNvPr>
          <p:cNvSpPr>
            <a:spLocks noGrp="1"/>
          </p:cNvSpPr>
          <p:nvPr>
            <p:ph type="sldNum" sz="quarter" idx="12"/>
          </p:nvPr>
        </p:nvSpPr>
        <p:spPr/>
        <p:txBody>
          <a:bodyPr/>
          <a:lstStyle>
            <a:lvl1pPr>
              <a:defRPr/>
            </a:lvl1pPr>
          </a:lstStyle>
          <a:p>
            <a:fld id="{7F523460-1E52-234E-9B99-E629351E20E0}" type="slidenum">
              <a:rPr lang="en-US" altLang="en-US"/>
              <a:pPr/>
              <a:t>‹#›</a:t>
            </a:fld>
            <a:endParaRPr lang="en-US" altLang="en-US"/>
          </a:p>
        </p:txBody>
      </p:sp>
    </p:spTree>
    <p:extLst>
      <p:ext uri="{BB962C8B-B14F-4D97-AF65-F5344CB8AC3E}">
        <p14:creationId xmlns:p14="http://schemas.microsoft.com/office/powerpoint/2010/main" val="9059797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389145-215F-4148-A03F-E40880E12A08}"/>
              </a:ext>
            </a:extLst>
          </p:cNvPr>
          <p:cNvSpPr>
            <a:spLocks noGrp="1"/>
          </p:cNvSpPr>
          <p:nvPr>
            <p:ph type="dt" sz="half" idx="10"/>
          </p:nvPr>
        </p:nvSpPr>
        <p:spPr/>
        <p:txBody>
          <a:bodyPr/>
          <a:lstStyle>
            <a:lvl1pPr>
              <a:defRPr/>
            </a:lvl1pPr>
          </a:lstStyle>
          <a:p>
            <a:fld id="{6873DC68-0555-AB4D-BAB6-C027A858996A}" type="datetime1">
              <a:rPr lang="en-US" altLang="en-US"/>
              <a:pPr/>
              <a:t>1/27/21</a:t>
            </a:fld>
            <a:endParaRPr lang="en-US" altLang="en-US"/>
          </a:p>
        </p:txBody>
      </p:sp>
      <p:sp>
        <p:nvSpPr>
          <p:cNvPr id="5" name="Footer Placeholder 4">
            <a:extLst>
              <a:ext uri="{FF2B5EF4-FFF2-40B4-BE49-F238E27FC236}">
                <a16:creationId xmlns:a16="http://schemas.microsoft.com/office/drawing/2014/main" id="{6C732881-25B8-6846-A2CA-F271FDD02B9D}"/>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1211CB71-D32A-4F45-9A0D-A2A6AFE67B95}"/>
              </a:ext>
            </a:extLst>
          </p:cNvPr>
          <p:cNvSpPr>
            <a:spLocks noGrp="1"/>
          </p:cNvSpPr>
          <p:nvPr>
            <p:ph type="sldNum" sz="quarter" idx="12"/>
          </p:nvPr>
        </p:nvSpPr>
        <p:spPr/>
        <p:txBody>
          <a:bodyPr/>
          <a:lstStyle>
            <a:lvl1pPr>
              <a:defRPr/>
            </a:lvl1pPr>
          </a:lstStyle>
          <a:p>
            <a:fld id="{2ADC31CC-86A3-C44C-A858-754534A2E9EB}" type="slidenum">
              <a:rPr lang="en-US" altLang="en-US"/>
              <a:pPr/>
              <a:t>‹#›</a:t>
            </a:fld>
            <a:endParaRPr lang="en-US" altLang="en-US"/>
          </a:p>
        </p:txBody>
      </p:sp>
    </p:spTree>
    <p:extLst>
      <p:ext uri="{BB962C8B-B14F-4D97-AF65-F5344CB8AC3E}">
        <p14:creationId xmlns:p14="http://schemas.microsoft.com/office/powerpoint/2010/main" val="1530267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CA71633-B839-7846-AECE-03CBEF00BD84}"/>
              </a:ext>
            </a:extLst>
          </p:cNvPr>
          <p:cNvSpPr txBox="1"/>
          <p:nvPr userDrawn="1"/>
        </p:nvSpPr>
        <p:spPr>
          <a:xfrm>
            <a:off x="32766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400">
                <a:latin typeface="Calibri" charset="0"/>
              </a:rPr>
              <a:t>Algorithm Analysis</a:t>
            </a:r>
            <a:endParaRPr lang="en-US" sz="1800">
              <a:latin typeface="Calibri" charset="0"/>
            </a:endParaRPr>
          </a:p>
        </p:txBody>
      </p:sp>
      <p:sp>
        <p:nvSpPr>
          <p:cNvPr id="5" name="TextBox 4">
            <a:extLst>
              <a:ext uri="{FF2B5EF4-FFF2-40B4-BE49-F238E27FC236}">
                <a16:creationId xmlns:a16="http://schemas.microsoft.com/office/drawing/2014/main" id="{E25B7EF1-9328-554A-B798-5D2005B290F8}"/>
              </a:ext>
            </a:extLst>
          </p:cNvPr>
          <p:cNvSpPr txBox="1">
            <a:spLocks noChangeArrowheads="1"/>
          </p:cNvSpPr>
          <p:nvPr userDrawn="1"/>
        </p:nvSpPr>
        <p:spPr bwMode="auto">
          <a:xfrm>
            <a:off x="457200" y="6324600"/>
            <a:ext cx="2667000"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en-US" sz="1400">
                <a:latin typeface="Calibri" charset="0"/>
                <a:cs typeface="Arial" charset="0"/>
              </a:rPr>
              <a:t>CSCE 235</a:t>
            </a:r>
          </a:p>
        </p:txBody>
      </p:sp>
      <p:sp>
        <p:nvSpPr>
          <p:cNvPr id="6" name="TextBox 5">
            <a:extLst>
              <a:ext uri="{FF2B5EF4-FFF2-40B4-BE49-F238E27FC236}">
                <a16:creationId xmlns:a16="http://schemas.microsoft.com/office/drawing/2014/main" id="{7B8C6A88-B1B2-7C40-BA82-9E5C8A0B15A5}"/>
              </a:ext>
            </a:extLst>
          </p:cNvPr>
          <p:cNvSpPr txBox="1"/>
          <p:nvPr userDrawn="1"/>
        </p:nvSpPr>
        <p:spPr>
          <a:xfrm>
            <a:off x="6019800" y="6321425"/>
            <a:ext cx="2667000" cy="307975"/>
          </a:xfrm>
          <a:prstGeom prst="rect">
            <a:avLst/>
          </a:prstGeom>
          <a:noFill/>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fld id="{22D89B38-194D-9143-9074-2AF63E57C644}" type="slidenum">
              <a:rPr lang="en-US" altLang="en-US" sz="1400">
                <a:latin typeface="Calibri" panose="020F0502020204030204" pitchFamily="34" charset="0"/>
                <a:cs typeface="Arial" panose="020B0604020202020204" pitchFamily="34" charset="0"/>
              </a:rPr>
              <a:pPr algn="r" eaLnBrk="1" hangingPunct="1"/>
              <a:t>‹#›</a:t>
            </a:fld>
            <a:endParaRPr lang="en-US" altLang="en-US" sz="1800">
              <a:latin typeface="Calibri" panose="020F050202020403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E663B226-ED4B-DC48-986F-1E99E73DEB17}"/>
              </a:ext>
            </a:extLst>
          </p:cNvPr>
          <p:cNvCxnSpPr/>
          <p:nvPr userDrawn="1"/>
        </p:nvCxnSpPr>
        <p:spPr>
          <a:xfrm>
            <a:off x="457200" y="1371600"/>
            <a:ext cx="8229600" cy="0"/>
          </a:xfrm>
          <a:prstGeom prst="line">
            <a:avLst/>
          </a:prstGeom>
          <a:ln w="38100" cap="rnd"/>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0011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D4533E-D2DF-944A-9100-89B95B60A8F7}"/>
              </a:ext>
            </a:extLst>
          </p:cNvPr>
          <p:cNvSpPr>
            <a:spLocks noGrp="1"/>
          </p:cNvSpPr>
          <p:nvPr>
            <p:ph type="dt" sz="half" idx="10"/>
          </p:nvPr>
        </p:nvSpPr>
        <p:spPr/>
        <p:txBody>
          <a:bodyPr/>
          <a:lstStyle>
            <a:lvl1pPr>
              <a:defRPr/>
            </a:lvl1pPr>
          </a:lstStyle>
          <a:p>
            <a:fld id="{B9AC86AB-8D54-1C4C-8789-64CDB76BD626}" type="datetime1">
              <a:rPr lang="en-US" altLang="en-US"/>
              <a:pPr/>
              <a:t>1/27/21</a:t>
            </a:fld>
            <a:endParaRPr lang="en-US" altLang="en-US"/>
          </a:p>
        </p:txBody>
      </p:sp>
      <p:sp>
        <p:nvSpPr>
          <p:cNvPr id="5" name="Footer Placeholder 4">
            <a:extLst>
              <a:ext uri="{FF2B5EF4-FFF2-40B4-BE49-F238E27FC236}">
                <a16:creationId xmlns:a16="http://schemas.microsoft.com/office/drawing/2014/main" id="{074248D7-8800-9248-9306-C6FB1C9D950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E6825FB-E944-494D-AAA9-09FD4CFA03D6}"/>
              </a:ext>
            </a:extLst>
          </p:cNvPr>
          <p:cNvSpPr>
            <a:spLocks noGrp="1"/>
          </p:cNvSpPr>
          <p:nvPr>
            <p:ph type="sldNum" sz="quarter" idx="12"/>
          </p:nvPr>
        </p:nvSpPr>
        <p:spPr/>
        <p:txBody>
          <a:bodyPr/>
          <a:lstStyle>
            <a:lvl1pPr>
              <a:defRPr/>
            </a:lvl1pPr>
          </a:lstStyle>
          <a:p>
            <a:fld id="{7C8E56E4-4653-7940-BD6F-F958C293F38C}" type="slidenum">
              <a:rPr lang="en-US" altLang="en-US"/>
              <a:pPr/>
              <a:t>‹#›</a:t>
            </a:fld>
            <a:endParaRPr lang="en-US" altLang="en-US"/>
          </a:p>
        </p:txBody>
      </p:sp>
    </p:spTree>
    <p:extLst>
      <p:ext uri="{BB962C8B-B14F-4D97-AF65-F5344CB8AC3E}">
        <p14:creationId xmlns:p14="http://schemas.microsoft.com/office/powerpoint/2010/main" val="1534094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589627-D874-6643-AE22-9BF1893A6D4B}"/>
              </a:ext>
            </a:extLst>
          </p:cNvPr>
          <p:cNvSpPr>
            <a:spLocks noGrp="1"/>
          </p:cNvSpPr>
          <p:nvPr>
            <p:ph type="dt" sz="half" idx="10"/>
          </p:nvPr>
        </p:nvSpPr>
        <p:spPr/>
        <p:txBody>
          <a:bodyPr/>
          <a:lstStyle>
            <a:lvl1pPr>
              <a:defRPr/>
            </a:lvl1pPr>
          </a:lstStyle>
          <a:p>
            <a:fld id="{D93E82A1-3F7E-CF44-A753-2A893A7AE19D}" type="datetime1">
              <a:rPr lang="en-US" altLang="en-US"/>
              <a:pPr/>
              <a:t>1/27/21</a:t>
            </a:fld>
            <a:endParaRPr lang="en-US" altLang="en-US"/>
          </a:p>
        </p:txBody>
      </p:sp>
      <p:sp>
        <p:nvSpPr>
          <p:cNvPr id="5" name="Footer Placeholder 4">
            <a:extLst>
              <a:ext uri="{FF2B5EF4-FFF2-40B4-BE49-F238E27FC236}">
                <a16:creationId xmlns:a16="http://schemas.microsoft.com/office/drawing/2014/main" id="{A3983D67-6F06-CE44-BD29-2613E5AE972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A52E886-D8E6-E442-BC5C-AD0A5A50A893}"/>
              </a:ext>
            </a:extLst>
          </p:cNvPr>
          <p:cNvSpPr>
            <a:spLocks noGrp="1"/>
          </p:cNvSpPr>
          <p:nvPr>
            <p:ph type="sldNum" sz="quarter" idx="12"/>
          </p:nvPr>
        </p:nvSpPr>
        <p:spPr/>
        <p:txBody>
          <a:bodyPr/>
          <a:lstStyle>
            <a:lvl1pPr>
              <a:defRPr/>
            </a:lvl1pPr>
          </a:lstStyle>
          <a:p>
            <a:fld id="{CB1D8CF4-EF3D-DF47-887A-1BA6DFCD6E4B}" type="slidenum">
              <a:rPr lang="en-US" altLang="en-US"/>
              <a:pPr/>
              <a:t>‹#›</a:t>
            </a:fld>
            <a:endParaRPr lang="en-US" altLang="en-US"/>
          </a:p>
        </p:txBody>
      </p:sp>
    </p:spTree>
    <p:extLst>
      <p:ext uri="{BB962C8B-B14F-4D97-AF65-F5344CB8AC3E}">
        <p14:creationId xmlns:p14="http://schemas.microsoft.com/office/powerpoint/2010/main" val="3685667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36D2E07A-013C-9C46-9B64-4FEEB7D1D566}"/>
              </a:ext>
            </a:extLst>
          </p:cNvPr>
          <p:cNvSpPr>
            <a:spLocks noGrp="1"/>
          </p:cNvSpPr>
          <p:nvPr>
            <p:ph type="dt" sz="half" idx="10"/>
          </p:nvPr>
        </p:nvSpPr>
        <p:spPr/>
        <p:txBody>
          <a:bodyPr/>
          <a:lstStyle>
            <a:lvl1pPr>
              <a:defRPr/>
            </a:lvl1pPr>
          </a:lstStyle>
          <a:p>
            <a:fld id="{2319620F-F8C0-7D4D-91B5-594206FB76C3}" type="datetime1">
              <a:rPr lang="en-US" altLang="en-US"/>
              <a:pPr/>
              <a:t>1/27/21</a:t>
            </a:fld>
            <a:endParaRPr lang="en-US" altLang="en-US"/>
          </a:p>
        </p:txBody>
      </p:sp>
      <p:sp>
        <p:nvSpPr>
          <p:cNvPr id="6" name="Footer Placeholder 4">
            <a:extLst>
              <a:ext uri="{FF2B5EF4-FFF2-40B4-BE49-F238E27FC236}">
                <a16:creationId xmlns:a16="http://schemas.microsoft.com/office/drawing/2014/main" id="{E84FD19B-A854-B14B-B914-E549E90BB54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C455D0A-C641-3F49-AEFE-BA0BFD25E286}"/>
              </a:ext>
            </a:extLst>
          </p:cNvPr>
          <p:cNvSpPr>
            <a:spLocks noGrp="1"/>
          </p:cNvSpPr>
          <p:nvPr>
            <p:ph type="sldNum" sz="quarter" idx="12"/>
          </p:nvPr>
        </p:nvSpPr>
        <p:spPr/>
        <p:txBody>
          <a:bodyPr/>
          <a:lstStyle>
            <a:lvl1pPr>
              <a:defRPr/>
            </a:lvl1pPr>
          </a:lstStyle>
          <a:p>
            <a:fld id="{57C7C53F-A98D-C943-ACC2-E7B05C25C096}" type="slidenum">
              <a:rPr lang="en-US" altLang="en-US"/>
              <a:pPr/>
              <a:t>‹#›</a:t>
            </a:fld>
            <a:endParaRPr lang="en-US" altLang="en-US"/>
          </a:p>
        </p:txBody>
      </p:sp>
    </p:spTree>
    <p:extLst>
      <p:ext uri="{BB962C8B-B14F-4D97-AF65-F5344CB8AC3E}">
        <p14:creationId xmlns:p14="http://schemas.microsoft.com/office/powerpoint/2010/main" val="3857771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F82BE3B9-7378-B240-8FFB-DB1B2C7C9191}"/>
              </a:ext>
            </a:extLst>
          </p:cNvPr>
          <p:cNvSpPr>
            <a:spLocks noGrp="1"/>
          </p:cNvSpPr>
          <p:nvPr>
            <p:ph type="dt" sz="half" idx="10"/>
          </p:nvPr>
        </p:nvSpPr>
        <p:spPr/>
        <p:txBody>
          <a:bodyPr/>
          <a:lstStyle>
            <a:lvl1pPr>
              <a:defRPr/>
            </a:lvl1pPr>
          </a:lstStyle>
          <a:p>
            <a:fld id="{BD62270C-09FA-1B43-8AA6-75682A6FC069}" type="datetime1">
              <a:rPr lang="en-US" altLang="en-US"/>
              <a:pPr/>
              <a:t>1/27/21</a:t>
            </a:fld>
            <a:endParaRPr lang="en-US" altLang="en-US"/>
          </a:p>
        </p:txBody>
      </p:sp>
      <p:sp>
        <p:nvSpPr>
          <p:cNvPr id="8" name="Footer Placeholder 4">
            <a:extLst>
              <a:ext uri="{FF2B5EF4-FFF2-40B4-BE49-F238E27FC236}">
                <a16:creationId xmlns:a16="http://schemas.microsoft.com/office/drawing/2014/main" id="{AF72ACD4-11D6-1E46-8D8C-7B53670CA43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EA25A24-BC28-5043-BED2-2452214EF6AB}"/>
              </a:ext>
            </a:extLst>
          </p:cNvPr>
          <p:cNvSpPr>
            <a:spLocks noGrp="1"/>
          </p:cNvSpPr>
          <p:nvPr>
            <p:ph type="sldNum" sz="quarter" idx="12"/>
          </p:nvPr>
        </p:nvSpPr>
        <p:spPr/>
        <p:txBody>
          <a:bodyPr/>
          <a:lstStyle>
            <a:lvl1pPr>
              <a:defRPr/>
            </a:lvl1pPr>
          </a:lstStyle>
          <a:p>
            <a:fld id="{D9D8FD19-6C0A-774B-A968-88833E5911C9}" type="slidenum">
              <a:rPr lang="en-US" altLang="en-US"/>
              <a:pPr/>
              <a:t>‹#›</a:t>
            </a:fld>
            <a:endParaRPr lang="en-US" altLang="en-US"/>
          </a:p>
        </p:txBody>
      </p:sp>
    </p:spTree>
    <p:extLst>
      <p:ext uri="{BB962C8B-B14F-4D97-AF65-F5344CB8AC3E}">
        <p14:creationId xmlns:p14="http://schemas.microsoft.com/office/powerpoint/2010/main" val="1062075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B06D897E-D6BD-8043-8441-5F3335F360D5}"/>
              </a:ext>
            </a:extLst>
          </p:cNvPr>
          <p:cNvSpPr>
            <a:spLocks noGrp="1"/>
          </p:cNvSpPr>
          <p:nvPr>
            <p:ph type="dt" sz="half" idx="10"/>
          </p:nvPr>
        </p:nvSpPr>
        <p:spPr/>
        <p:txBody>
          <a:bodyPr/>
          <a:lstStyle>
            <a:lvl1pPr>
              <a:defRPr/>
            </a:lvl1pPr>
          </a:lstStyle>
          <a:p>
            <a:fld id="{71FA335A-0040-2A49-B523-D4E2EFA7BAAC}" type="datetime1">
              <a:rPr lang="en-US" altLang="en-US"/>
              <a:pPr/>
              <a:t>1/27/21</a:t>
            </a:fld>
            <a:endParaRPr lang="en-US" altLang="en-US"/>
          </a:p>
        </p:txBody>
      </p:sp>
      <p:sp>
        <p:nvSpPr>
          <p:cNvPr id="4" name="Footer Placeholder 4">
            <a:extLst>
              <a:ext uri="{FF2B5EF4-FFF2-40B4-BE49-F238E27FC236}">
                <a16:creationId xmlns:a16="http://schemas.microsoft.com/office/drawing/2014/main" id="{8942417F-D0D2-864C-9E6F-DCA2BC5DDFB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B6D26EFD-005E-1843-B77F-28C5F0301D16}"/>
              </a:ext>
            </a:extLst>
          </p:cNvPr>
          <p:cNvSpPr>
            <a:spLocks noGrp="1"/>
          </p:cNvSpPr>
          <p:nvPr>
            <p:ph type="sldNum" sz="quarter" idx="12"/>
          </p:nvPr>
        </p:nvSpPr>
        <p:spPr/>
        <p:txBody>
          <a:bodyPr/>
          <a:lstStyle>
            <a:lvl1pPr>
              <a:defRPr/>
            </a:lvl1pPr>
          </a:lstStyle>
          <a:p>
            <a:fld id="{2FEC93B0-98CF-2D45-850E-0301EEF8141B}" type="slidenum">
              <a:rPr lang="en-US" altLang="en-US"/>
              <a:pPr/>
              <a:t>‹#›</a:t>
            </a:fld>
            <a:endParaRPr lang="en-US" altLang="en-US"/>
          </a:p>
        </p:txBody>
      </p:sp>
    </p:spTree>
    <p:extLst>
      <p:ext uri="{BB962C8B-B14F-4D97-AF65-F5344CB8AC3E}">
        <p14:creationId xmlns:p14="http://schemas.microsoft.com/office/powerpoint/2010/main" val="2245859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16DD3ED-B4E2-0945-917F-EC06CE772AD5}"/>
              </a:ext>
            </a:extLst>
          </p:cNvPr>
          <p:cNvSpPr>
            <a:spLocks noGrp="1"/>
          </p:cNvSpPr>
          <p:nvPr>
            <p:ph type="dt" sz="half" idx="10"/>
          </p:nvPr>
        </p:nvSpPr>
        <p:spPr/>
        <p:txBody>
          <a:bodyPr/>
          <a:lstStyle>
            <a:lvl1pPr>
              <a:defRPr/>
            </a:lvl1pPr>
          </a:lstStyle>
          <a:p>
            <a:fld id="{039259AE-D558-CD4F-B87B-B1CD3426F1B4}" type="datetime1">
              <a:rPr lang="en-US" altLang="en-US"/>
              <a:pPr/>
              <a:t>1/27/21</a:t>
            </a:fld>
            <a:endParaRPr lang="en-US" altLang="en-US"/>
          </a:p>
        </p:txBody>
      </p:sp>
      <p:sp>
        <p:nvSpPr>
          <p:cNvPr id="3" name="Footer Placeholder 4">
            <a:extLst>
              <a:ext uri="{FF2B5EF4-FFF2-40B4-BE49-F238E27FC236}">
                <a16:creationId xmlns:a16="http://schemas.microsoft.com/office/drawing/2014/main" id="{D6C6E3AA-535F-5840-827A-A0B2A32D54B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F1599EE-274B-654A-8E83-5D4E721B3B7C}"/>
              </a:ext>
            </a:extLst>
          </p:cNvPr>
          <p:cNvSpPr>
            <a:spLocks noGrp="1"/>
          </p:cNvSpPr>
          <p:nvPr>
            <p:ph type="sldNum" sz="quarter" idx="12"/>
          </p:nvPr>
        </p:nvSpPr>
        <p:spPr/>
        <p:txBody>
          <a:bodyPr/>
          <a:lstStyle>
            <a:lvl1pPr>
              <a:defRPr/>
            </a:lvl1pPr>
          </a:lstStyle>
          <a:p>
            <a:fld id="{D4A240E1-698D-AE43-B551-909E82A03B69}" type="slidenum">
              <a:rPr lang="en-US" altLang="en-US"/>
              <a:pPr/>
              <a:t>‹#›</a:t>
            </a:fld>
            <a:endParaRPr lang="en-US" altLang="en-US"/>
          </a:p>
        </p:txBody>
      </p:sp>
    </p:spTree>
    <p:extLst>
      <p:ext uri="{BB962C8B-B14F-4D97-AF65-F5344CB8AC3E}">
        <p14:creationId xmlns:p14="http://schemas.microsoft.com/office/powerpoint/2010/main" val="204406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B2AB739-EE0C-1940-B865-AA28A0C79ECB}"/>
              </a:ext>
            </a:extLst>
          </p:cNvPr>
          <p:cNvSpPr>
            <a:spLocks noGrp="1"/>
          </p:cNvSpPr>
          <p:nvPr>
            <p:ph type="dt" sz="half" idx="10"/>
          </p:nvPr>
        </p:nvSpPr>
        <p:spPr/>
        <p:txBody>
          <a:bodyPr/>
          <a:lstStyle>
            <a:lvl1pPr>
              <a:defRPr/>
            </a:lvl1pPr>
          </a:lstStyle>
          <a:p>
            <a:fld id="{80A6819A-83EC-2540-8267-1B79A16BB6BB}" type="datetime1">
              <a:rPr lang="en-US" altLang="en-US"/>
              <a:pPr/>
              <a:t>1/27/21</a:t>
            </a:fld>
            <a:endParaRPr lang="en-US" altLang="en-US"/>
          </a:p>
        </p:txBody>
      </p:sp>
      <p:sp>
        <p:nvSpPr>
          <p:cNvPr id="6" name="Footer Placeholder 4">
            <a:extLst>
              <a:ext uri="{FF2B5EF4-FFF2-40B4-BE49-F238E27FC236}">
                <a16:creationId xmlns:a16="http://schemas.microsoft.com/office/drawing/2014/main" id="{C1A77674-EE00-9B4D-8546-F09627B6FB0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CC10755-1D41-5240-AC7F-4054BE45CC1A}"/>
              </a:ext>
            </a:extLst>
          </p:cNvPr>
          <p:cNvSpPr>
            <a:spLocks noGrp="1"/>
          </p:cNvSpPr>
          <p:nvPr>
            <p:ph type="sldNum" sz="quarter" idx="12"/>
          </p:nvPr>
        </p:nvSpPr>
        <p:spPr/>
        <p:txBody>
          <a:bodyPr/>
          <a:lstStyle>
            <a:lvl1pPr>
              <a:defRPr/>
            </a:lvl1pPr>
          </a:lstStyle>
          <a:p>
            <a:fld id="{1D691ED8-9DA2-9844-BA2C-2290EC08362F}" type="slidenum">
              <a:rPr lang="en-US" altLang="en-US"/>
              <a:pPr/>
              <a:t>‹#›</a:t>
            </a:fld>
            <a:endParaRPr lang="en-US" altLang="en-US"/>
          </a:p>
        </p:txBody>
      </p:sp>
    </p:spTree>
    <p:extLst>
      <p:ext uri="{BB962C8B-B14F-4D97-AF65-F5344CB8AC3E}">
        <p14:creationId xmlns:p14="http://schemas.microsoft.com/office/powerpoint/2010/main" val="4261238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D67C47B-5C15-1941-9011-2D53BF948DEF}"/>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0994271A-58DB-2E42-B8D8-C853B5AC9211}"/>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5665C6E-94A9-E840-A472-F69CB129A516}"/>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ECA5670C-1DBE-ED46-ACDA-DF675D380849}" type="datetime1">
              <a:rPr lang="en-US" altLang="en-US"/>
              <a:pPr/>
              <a:t>1/27/21</a:t>
            </a:fld>
            <a:endParaRPr lang="en-US" altLang="en-US"/>
          </a:p>
        </p:txBody>
      </p:sp>
      <p:sp>
        <p:nvSpPr>
          <p:cNvPr id="5" name="Footer Placeholder 4">
            <a:extLst>
              <a:ext uri="{FF2B5EF4-FFF2-40B4-BE49-F238E27FC236}">
                <a16:creationId xmlns:a16="http://schemas.microsoft.com/office/drawing/2014/main" id="{99750B5D-98E2-7447-B2C8-B5A7120E15B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95F193C3-8D52-1C47-9DDE-9A9FE05C1C7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6E13DF49-CB42-6640-B0FE-7D388FC489B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49" r:id="rId1"/>
    <p:sldLayoutId id="2147484350" r:id="rId2"/>
    <p:sldLayoutId id="2147484339" r:id="rId3"/>
    <p:sldLayoutId id="2147484340" r:id="rId4"/>
    <p:sldLayoutId id="2147484341" r:id="rId5"/>
    <p:sldLayoutId id="2147484342" r:id="rId6"/>
    <p:sldLayoutId id="2147484343" r:id="rId7"/>
    <p:sldLayoutId id="2147484344" r:id="rId8"/>
    <p:sldLayoutId id="2147484345" r:id="rId9"/>
    <p:sldLayoutId id="2147484346" r:id="rId10"/>
    <p:sldLayoutId id="2147484347"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F5CD567C-4336-BD4C-B16C-26A90D8D811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a:extLst>
              <a:ext uri="{FF2B5EF4-FFF2-40B4-BE49-F238E27FC236}">
                <a16:creationId xmlns:a16="http://schemas.microsoft.com/office/drawing/2014/main" id="{6566FD64-E742-0540-B587-CF5576CDB5D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7906630-DD93-7D4C-8C28-16A80D3A923A}"/>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6E947514-EA53-DB42-B801-6B38808DB392}" type="datetime1">
              <a:rPr lang="en-US" altLang="en-US"/>
              <a:pPr/>
              <a:t>1/27/21</a:t>
            </a:fld>
            <a:endParaRPr lang="en-US" altLang="en-US"/>
          </a:p>
        </p:txBody>
      </p:sp>
      <p:sp>
        <p:nvSpPr>
          <p:cNvPr id="5" name="Footer Placeholder 4">
            <a:extLst>
              <a:ext uri="{FF2B5EF4-FFF2-40B4-BE49-F238E27FC236}">
                <a16:creationId xmlns:a16="http://schemas.microsoft.com/office/drawing/2014/main" id="{152A78A6-FF66-924D-B19D-C5E2645506F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44A90DE1-934D-314A-AE4E-86B1886BBA4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7E143CFB-C563-6946-893C-A214147C386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48" r:id="rId1"/>
    <p:sldLayoutId id="2147484351" r:id="rId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2.emf"/><Relationship Id="rId5" Type="http://schemas.openxmlformats.org/officeDocument/2006/relationships/image" Target="../media/image1.emf"/><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id="{56919C3F-D010-804C-AA76-7AD9F306BB1E}"/>
              </a:ext>
            </a:extLst>
          </p:cNvPr>
          <p:cNvSpPr>
            <a:spLocks noGrp="1"/>
          </p:cNvSpPr>
          <p:nvPr>
            <p:ph type="ctrTitle"/>
          </p:nvPr>
        </p:nvSpPr>
        <p:spPr>
          <a:xfrm>
            <a:off x="685800" y="685800"/>
            <a:ext cx="7772400" cy="2914650"/>
          </a:xfrm>
        </p:spPr>
        <p:txBody>
          <a:bodyPr/>
          <a:lstStyle/>
          <a:p>
            <a:pPr eaLnBrk="1" hangingPunct="1"/>
            <a:br>
              <a:rPr lang="en-US" altLang="en-US" sz="3200" b="1">
                <a:ea typeface="ＭＳ Ｐゴシック" panose="020B0600070205080204" pitchFamily="34" charset="-128"/>
              </a:rPr>
            </a:br>
            <a:r>
              <a:rPr lang="en-US" altLang="en-US" b="1">
                <a:ea typeface="ＭＳ Ｐゴシック" panose="020B0600070205080204" pitchFamily="34" charset="-128"/>
              </a:rPr>
              <a:t> Algorithms Analysis</a:t>
            </a:r>
            <a:endParaRPr lang="en-US" altLang="en-US" sz="4000">
              <a:solidFill>
                <a:srgbClr val="FF0000"/>
              </a:solidFill>
              <a:ea typeface="ＭＳ Ｐゴシック" panose="020B0600070205080204" pitchFamily="34" charset="-128"/>
            </a:endParaRPr>
          </a:p>
        </p:txBody>
      </p:sp>
      <p:sp>
        <p:nvSpPr>
          <p:cNvPr id="18434" name="Subtitle 2">
            <a:extLst>
              <a:ext uri="{FF2B5EF4-FFF2-40B4-BE49-F238E27FC236}">
                <a16:creationId xmlns:a16="http://schemas.microsoft.com/office/drawing/2014/main" id="{3327DC1C-6789-624D-9966-5C9591BE89E6}"/>
              </a:ext>
            </a:extLst>
          </p:cNvPr>
          <p:cNvSpPr>
            <a:spLocks noGrp="1"/>
          </p:cNvSpPr>
          <p:nvPr>
            <p:ph type="subTitle" idx="1"/>
          </p:nvPr>
        </p:nvSpPr>
        <p:spPr>
          <a:xfrm>
            <a:off x="1219200" y="3886200"/>
            <a:ext cx="6705600" cy="1752600"/>
          </a:xfrm>
        </p:spPr>
        <p:txBody>
          <a:bodyPr/>
          <a:lstStyle/>
          <a:p>
            <a:pPr eaLnBrk="1" hangingPunct="1">
              <a:lnSpc>
                <a:spcPct val="80000"/>
              </a:lnSpc>
            </a:pPr>
            <a:r>
              <a:rPr lang="en-US" altLang="en-US" sz="2500" b="1" dirty="0">
                <a:solidFill>
                  <a:srgbClr val="FF0000"/>
                </a:solidFill>
                <a:ea typeface="ＭＳ Ｐゴシック" panose="020B0600070205080204" pitchFamily="34" charset="-128"/>
              </a:rPr>
              <a:t>Section 3.3 of Rosen</a:t>
            </a:r>
          </a:p>
          <a:p>
            <a:pPr eaLnBrk="1" hangingPunct="1">
              <a:lnSpc>
                <a:spcPct val="80000"/>
              </a:lnSpc>
            </a:pPr>
            <a:r>
              <a:rPr lang="en-US" altLang="en-US" sz="2000">
                <a:solidFill>
                  <a:schemeClr val="tx1"/>
                </a:solidFill>
                <a:ea typeface="ＭＳ Ｐゴシック" panose="020B0600070205080204" pitchFamily="34" charset="-128"/>
              </a:rPr>
              <a:t>Spring 2021</a:t>
            </a:r>
            <a:endParaRPr lang="en-US" altLang="en-US" sz="2000">
              <a:solidFill>
                <a:srgbClr val="898989"/>
              </a:solidFill>
              <a:ea typeface="ＭＳ Ｐゴシック" panose="020B0600070205080204" pitchFamily="34" charset="-128"/>
            </a:endParaRPr>
          </a:p>
          <a:p>
            <a:pPr eaLnBrk="1" hangingPunct="1">
              <a:lnSpc>
                <a:spcPct val="80000"/>
              </a:lnSpc>
            </a:pPr>
            <a:r>
              <a:rPr lang="en-US" altLang="en-US" sz="2000" dirty="0">
                <a:solidFill>
                  <a:schemeClr val="tx1"/>
                </a:solidFill>
                <a:ea typeface="ＭＳ Ｐゴシック" panose="020B0600070205080204" pitchFamily="34" charset="-128"/>
              </a:rPr>
              <a:t>CSCE 235H Introduction to Discrete Structures (Honors)</a:t>
            </a:r>
          </a:p>
          <a:p>
            <a:pPr eaLnBrk="1" hangingPunct="1">
              <a:lnSpc>
                <a:spcPct val="80000"/>
              </a:lnSpc>
            </a:pPr>
            <a:r>
              <a:rPr lang="en-US" altLang="en-US" sz="2000" dirty="0">
                <a:solidFill>
                  <a:schemeClr val="tx1"/>
                </a:solidFill>
                <a:ea typeface="ＭＳ Ｐゴシック" panose="020B0600070205080204" pitchFamily="34" charset="-128"/>
              </a:rPr>
              <a:t>Course web-page: </a:t>
            </a:r>
            <a:r>
              <a:rPr lang="en-US" altLang="en-US" sz="2000" dirty="0" err="1">
                <a:solidFill>
                  <a:schemeClr val="tx1"/>
                </a:solidFill>
                <a:ea typeface="ＭＳ Ｐゴシック" panose="020B0600070205080204" pitchFamily="34" charset="-128"/>
              </a:rPr>
              <a:t>cse.unl.edu</a:t>
            </a:r>
            <a:r>
              <a:rPr lang="en-US" altLang="en-US" sz="2000" dirty="0">
                <a:solidFill>
                  <a:schemeClr val="tx1"/>
                </a:solidFill>
                <a:ea typeface="ＭＳ Ｐゴシック" panose="020B0600070205080204" pitchFamily="34" charset="-128"/>
              </a:rPr>
              <a:t>/~cse235h</a:t>
            </a:r>
          </a:p>
          <a:p>
            <a:pPr eaLnBrk="1" hangingPunct="1">
              <a:lnSpc>
                <a:spcPct val="80000"/>
              </a:lnSpc>
            </a:pPr>
            <a:r>
              <a:rPr lang="en-US" altLang="en-US" sz="2000" b="1" dirty="0">
                <a:solidFill>
                  <a:srgbClr val="376092"/>
                </a:solidFill>
                <a:ea typeface="ＭＳ Ｐゴシック" panose="020B0600070205080204" pitchFamily="34" charset="-128"/>
              </a:rPr>
              <a:t>Questions: </a:t>
            </a:r>
            <a:r>
              <a:rPr lang="en-US" altLang="en-US" sz="2000" dirty="0">
                <a:solidFill>
                  <a:schemeClr val="tx1"/>
                </a:solidFill>
                <a:ea typeface="ＭＳ Ｐゴシック" panose="020B0600070205080204" pitchFamily="34" charset="-128"/>
              </a:rPr>
              <a:t>Piazza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a:extLst>
              <a:ext uri="{FF2B5EF4-FFF2-40B4-BE49-F238E27FC236}">
                <a16:creationId xmlns:a16="http://schemas.microsoft.com/office/drawing/2014/main" id="{3B8FC0C4-5D79-AF46-B5D5-C98BF07C7719}"/>
              </a:ext>
            </a:extLst>
          </p:cNvPr>
          <p:cNvSpPr>
            <a:spLocks noGrp="1"/>
          </p:cNvSpPr>
          <p:nvPr>
            <p:ph type="title"/>
          </p:nvPr>
        </p:nvSpPr>
        <p:spPr/>
        <p:txBody>
          <a:bodyPr/>
          <a:lstStyle/>
          <a:p>
            <a:r>
              <a:rPr lang="en-US" altLang="en-US">
                <a:ea typeface="ＭＳ Ｐゴシック" panose="020B0600070205080204" pitchFamily="34" charset="-128"/>
              </a:rPr>
              <a:t>Average-Case: Importance</a:t>
            </a:r>
          </a:p>
        </p:txBody>
      </p:sp>
      <p:sp>
        <p:nvSpPr>
          <p:cNvPr id="28674" name="Content Placeholder 2">
            <a:extLst>
              <a:ext uri="{FF2B5EF4-FFF2-40B4-BE49-F238E27FC236}">
                <a16:creationId xmlns:a16="http://schemas.microsoft.com/office/drawing/2014/main" id="{685AFE2A-D455-2C43-896E-948B8E9A7C49}"/>
              </a:ext>
            </a:extLst>
          </p:cNvPr>
          <p:cNvSpPr>
            <a:spLocks noGrp="1"/>
          </p:cNvSpPr>
          <p:nvPr>
            <p:ph idx="1"/>
          </p:nvPr>
        </p:nvSpPr>
        <p:spPr/>
        <p:txBody>
          <a:bodyPr/>
          <a:lstStyle/>
          <a:p>
            <a:r>
              <a:rPr lang="en-US" altLang="en-US">
                <a:ea typeface="ＭＳ Ｐゴシック" panose="020B0600070205080204" pitchFamily="34" charset="-128"/>
              </a:rPr>
              <a:t>Average-case analysis of algorithms is important in a practical sense</a:t>
            </a:r>
          </a:p>
          <a:p>
            <a:r>
              <a:rPr lang="en-US" altLang="en-US">
                <a:ea typeface="ＭＳ Ｐゴシック" panose="020B0600070205080204" pitchFamily="34" charset="-128"/>
              </a:rPr>
              <a:t>Often C</a:t>
            </a:r>
            <a:r>
              <a:rPr lang="en-US" altLang="en-US" baseline="-25000">
                <a:ea typeface="ＭＳ Ｐゴシック" panose="020B0600070205080204" pitchFamily="34" charset="-128"/>
              </a:rPr>
              <a:t>avg</a:t>
            </a:r>
            <a:r>
              <a:rPr lang="en-US" altLang="en-US">
                <a:ea typeface="ＭＳ Ｐゴシック" panose="020B0600070205080204" pitchFamily="34" charset="-128"/>
              </a:rPr>
              <a:t> and C</a:t>
            </a:r>
            <a:r>
              <a:rPr lang="en-US" altLang="en-US" baseline="-25000">
                <a:ea typeface="ＭＳ Ｐゴシック" panose="020B0600070205080204" pitchFamily="34" charset="-128"/>
              </a:rPr>
              <a:t>worst </a:t>
            </a:r>
            <a:r>
              <a:rPr lang="en-US" altLang="en-US">
                <a:ea typeface="ＭＳ Ｐゴシック" panose="020B0600070205080204" pitchFamily="34" charset="-128"/>
              </a:rPr>
              <a:t>have the same order of magnitude and thus from a theoretical point of view, are no different from each other</a:t>
            </a:r>
          </a:p>
          <a:p>
            <a:r>
              <a:rPr lang="en-US" altLang="en-US">
                <a:ea typeface="ＭＳ Ｐゴシック" panose="020B0600070205080204" pitchFamily="34" charset="-128"/>
              </a:rPr>
              <a:t>Practical implementations, however, require a real-world examination and empirical analysis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C8C01717-265A-C249-9BEB-83B6902C5A38}"/>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4339" name="Content Placeholder 2">
            <a:extLst>
              <a:ext uri="{FF2B5EF4-FFF2-40B4-BE49-F238E27FC236}">
                <a16:creationId xmlns:a16="http://schemas.microsoft.com/office/drawing/2014/main" id="{6FD20B2D-E769-824F-ACAF-4F380C8BF588}"/>
              </a:ext>
            </a:extLst>
          </p:cNvPr>
          <p:cNvSpPr>
            <a:spLocks noGrp="1"/>
          </p:cNvSpPr>
          <p:nvPr>
            <p:ph idx="1"/>
          </p:nvPr>
        </p:nvSpPr>
        <p:spPr>
          <a:xfrm>
            <a:off x="457200" y="1600200"/>
            <a:ext cx="8458200" cy="4525963"/>
          </a:xfrm>
        </p:spPr>
        <p:txBody>
          <a:bodyPr/>
          <a:lstStyle/>
          <a:p>
            <a:pPr>
              <a:buFont typeface="Arial" charset="0"/>
              <a:buChar char="•"/>
              <a:defRPr/>
            </a:pPr>
            <a:r>
              <a:rPr lang="en-US" dirty="0">
                <a:solidFill>
                  <a:schemeClr val="bg1">
                    <a:lumMod val="75000"/>
                  </a:schemeClr>
                </a:solidFill>
                <a:ea typeface="+mn-ea"/>
                <a:cs typeface="+mn-cs"/>
              </a:rPr>
              <a:t>Introduction</a:t>
            </a:r>
          </a:p>
          <a:p>
            <a:pPr>
              <a:buFont typeface="Arial" charset="0"/>
              <a:buChar char="•"/>
              <a:defRPr/>
            </a:pPr>
            <a:r>
              <a:rPr lang="en-US" dirty="0">
                <a:solidFill>
                  <a:schemeClr val="bg1">
                    <a:lumMod val="75000"/>
                  </a:schemeClr>
                </a:solidFill>
                <a:ea typeface="+mn-ea"/>
                <a:cs typeface="+mn-cs"/>
              </a:rPr>
              <a:t>Input Size</a:t>
            </a:r>
          </a:p>
          <a:p>
            <a:pPr>
              <a:buFont typeface="Arial" charset="0"/>
              <a:buChar char="•"/>
              <a:defRPr/>
            </a:pPr>
            <a:r>
              <a:rPr lang="en-US" dirty="0">
                <a:solidFill>
                  <a:schemeClr val="bg1">
                    <a:lumMod val="75000"/>
                  </a:schemeClr>
                </a:solidFill>
                <a:ea typeface="+mn-ea"/>
                <a:cs typeface="+mn-cs"/>
              </a:rPr>
              <a:t>Order of Growth</a:t>
            </a:r>
          </a:p>
          <a:p>
            <a:pPr>
              <a:buFont typeface="Arial" charset="0"/>
              <a:buChar char="•"/>
              <a:defRPr/>
            </a:pPr>
            <a:r>
              <a:rPr lang="en-US" dirty="0">
                <a:solidFill>
                  <a:schemeClr val="bg1">
                    <a:lumMod val="75000"/>
                  </a:schemeClr>
                </a:solidFill>
                <a:ea typeface="+mn-ea"/>
                <a:cs typeface="+mn-cs"/>
              </a:rPr>
              <a:t>Intractability</a:t>
            </a:r>
          </a:p>
          <a:p>
            <a:pPr>
              <a:buFont typeface="Arial" charset="0"/>
              <a:buChar char="•"/>
              <a:defRPr/>
            </a:pPr>
            <a:r>
              <a:rPr lang="en-US" dirty="0">
                <a:solidFill>
                  <a:schemeClr val="bg1">
                    <a:lumMod val="75000"/>
                  </a:schemeClr>
                </a:solidFill>
                <a:ea typeface="+mn-ea"/>
                <a:cs typeface="+mn-cs"/>
              </a:rPr>
              <a:t>Worst, Best, and Average Cases</a:t>
            </a:r>
          </a:p>
          <a:p>
            <a:pPr>
              <a:buFont typeface="Arial" charset="0"/>
              <a:buChar char="•"/>
              <a:defRPr/>
            </a:pPr>
            <a:r>
              <a:rPr lang="en-US" b="1" dirty="0">
                <a:solidFill>
                  <a:srgbClr val="FF0000"/>
                </a:solidFill>
                <a:ea typeface="+mn-ea"/>
                <a:cs typeface="+mn-cs"/>
              </a:rPr>
              <a:t>Mathematical Analysis of  Algorithms</a:t>
            </a:r>
          </a:p>
          <a:p>
            <a:pPr lvl="1">
              <a:buFont typeface="Arial" charset="0"/>
              <a:buChar char="–"/>
              <a:defRPr/>
            </a:pPr>
            <a:r>
              <a:rPr lang="en-US" b="1" dirty="0">
                <a:solidFill>
                  <a:srgbClr val="FF0000"/>
                </a:solidFill>
                <a:ea typeface="+mn-ea"/>
              </a:rPr>
              <a:t>3 Examples</a:t>
            </a:r>
          </a:p>
          <a:p>
            <a:pPr>
              <a:buFont typeface="Arial" charset="0"/>
              <a:buChar char="•"/>
              <a:defRPr/>
            </a:pPr>
            <a:r>
              <a:rPr lang="en-US" dirty="0">
                <a:solidFill>
                  <a:schemeClr val="bg1">
                    <a:lumMod val="75000"/>
                  </a:schemeClr>
                </a:solidFill>
                <a:ea typeface="+mn-ea"/>
                <a:cs typeface="+mn-cs"/>
              </a:rPr>
              <a:t>Summation tools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B84D4A69-BCFF-E64E-AF7A-232633377186}"/>
              </a:ext>
            </a:extLst>
          </p:cNvPr>
          <p:cNvSpPr>
            <a:spLocks noGrp="1"/>
          </p:cNvSpPr>
          <p:nvPr>
            <p:ph type="title"/>
          </p:nvPr>
        </p:nvSpPr>
        <p:spPr/>
        <p:txBody>
          <a:bodyPr/>
          <a:lstStyle/>
          <a:p>
            <a:r>
              <a:rPr lang="en-US" altLang="en-US" sz="4000">
                <a:ea typeface="ＭＳ Ｐゴシック" panose="020B0600070205080204" pitchFamily="34" charset="-128"/>
              </a:rPr>
              <a:t>Mathematical Analysis of Algorithms</a:t>
            </a:r>
          </a:p>
        </p:txBody>
      </p:sp>
      <p:sp>
        <p:nvSpPr>
          <p:cNvPr id="30722" name="Content Placeholder 2">
            <a:extLst>
              <a:ext uri="{FF2B5EF4-FFF2-40B4-BE49-F238E27FC236}">
                <a16:creationId xmlns:a16="http://schemas.microsoft.com/office/drawing/2014/main" id="{26D17252-C04A-F949-AA52-713FAEDCF4B1}"/>
              </a:ext>
            </a:extLst>
          </p:cNvPr>
          <p:cNvSpPr>
            <a:spLocks noGrp="1"/>
          </p:cNvSpPr>
          <p:nvPr>
            <p:ph idx="1"/>
          </p:nvPr>
        </p:nvSpPr>
        <p:spPr/>
        <p:txBody>
          <a:bodyPr/>
          <a:lstStyle/>
          <a:p>
            <a:r>
              <a:rPr lang="en-US" altLang="en-US" sz="2400">
                <a:ea typeface="ＭＳ Ｐゴシック" panose="020B0600070205080204" pitchFamily="34" charset="-128"/>
              </a:rPr>
              <a:t>After developing a pseudo-code for an algorithm, we wish to analyze its performance </a:t>
            </a:r>
          </a:p>
          <a:p>
            <a:pPr lvl="1"/>
            <a:r>
              <a:rPr lang="en-US" altLang="en-US" sz="2000">
                <a:ea typeface="ＭＳ Ｐゴシック" panose="020B0600070205080204" pitchFamily="34" charset="-128"/>
              </a:rPr>
              <a:t>as a function of the size of the input, n, </a:t>
            </a:r>
          </a:p>
          <a:p>
            <a:pPr lvl="1"/>
            <a:r>
              <a:rPr lang="en-US" altLang="en-US" sz="2000">
                <a:ea typeface="ＭＳ Ｐゴシック" panose="020B0600070205080204" pitchFamily="34" charset="-128"/>
              </a:rPr>
              <a:t>in terms of how many times the elementary operation is performed.</a:t>
            </a:r>
          </a:p>
          <a:p>
            <a:r>
              <a:rPr lang="en-US" altLang="en-US" sz="2400">
                <a:ea typeface="ＭＳ Ｐゴシック" panose="020B0600070205080204" pitchFamily="34" charset="-128"/>
              </a:rPr>
              <a:t>Here is a general strategy</a:t>
            </a:r>
          </a:p>
          <a:p>
            <a:pPr lvl="1">
              <a:buFont typeface="Calibri" panose="020F0502020204030204" pitchFamily="34" charset="0"/>
              <a:buAutoNum type="arabicPeriod"/>
            </a:pPr>
            <a:r>
              <a:rPr lang="en-US" altLang="en-US" sz="2000">
                <a:ea typeface="ＭＳ Ｐゴシック" panose="020B0600070205080204" pitchFamily="34" charset="-128"/>
              </a:rPr>
              <a:t>Decide on a parameter(s) for the input, n</a:t>
            </a:r>
          </a:p>
          <a:p>
            <a:pPr lvl="1">
              <a:buFont typeface="Calibri" panose="020F0502020204030204" pitchFamily="34" charset="0"/>
              <a:buAutoNum type="arabicPeriod"/>
            </a:pPr>
            <a:r>
              <a:rPr lang="en-US" altLang="en-US" sz="2000">
                <a:ea typeface="ＭＳ Ｐゴシック" panose="020B0600070205080204" pitchFamily="34" charset="-128"/>
              </a:rPr>
              <a:t>Identify the basic operation</a:t>
            </a:r>
          </a:p>
          <a:p>
            <a:pPr lvl="1">
              <a:buFont typeface="Calibri" panose="020F0502020204030204" pitchFamily="34" charset="0"/>
              <a:buAutoNum type="arabicPeriod"/>
            </a:pPr>
            <a:r>
              <a:rPr lang="en-US" altLang="en-US" sz="2000">
                <a:ea typeface="ＭＳ Ｐゴシック" panose="020B0600070205080204" pitchFamily="34" charset="-128"/>
              </a:rPr>
              <a:t>Evaluate if the elementary operation depends only on n</a:t>
            </a:r>
          </a:p>
          <a:p>
            <a:pPr lvl="1">
              <a:buFont typeface="Calibri" panose="020F0502020204030204" pitchFamily="34" charset="0"/>
              <a:buAutoNum type="arabicPeriod"/>
            </a:pPr>
            <a:r>
              <a:rPr lang="en-US" altLang="en-US" sz="2000">
                <a:ea typeface="ＭＳ Ｐゴシック" panose="020B0600070205080204" pitchFamily="34" charset="-128"/>
              </a:rPr>
              <a:t>Set up a summation corresponding to the number of elementary operations</a:t>
            </a:r>
          </a:p>
          <a:p>
            <a:pPr lvl="1">
              <a:buFont typeface="Calibri" panose="020F0502020204030204" pitchFamily="34" charset="0"/>
              <a:buAutoNum type="arabicPeriod"/>
            </a:pPr>
            <a:r>
              <a:rPr lang="en-US" altLang="en-US" sz="2000">
                <a:ea typeface="ＭＳ Ｐゴシック" panose="020B0600070205080204" pitchFamily="34" charset="-128"/>
              </a:rPr>
              <a:t>Simplify the equation to get as simple of a function f(n) as possible</a:t>
            </a:r>
          </a:p>
          <a:p>
            <a:endParaRPr lang="en-US" altLang="en-US">
              <a:ea typeface="ＭＳ Ｐゴシック" panose="020B0600070205080204" pitchFamily="34"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F417C25B-19D6-2446-B26E-858474182B82}"/>
              </a:ext>
            </a:extLst>
          </p:cNvPr>
          <p:cNvSpPr>
            <a:spLocks noGrp="1"/>
          </p:cNvSpPr>
          <p:nvPr>
            <p:ph type="title"/>
          </p:nvPr>
        </p:nvSpPr>
        <p:spPr/>
        <p:txBody>
          <a:bodyPr/>
          <a:lstStyle/>
          <a:p>
            <a:r>
              <a:rPr lang="en-US" altLang="en-US">
                <a:ea typeface="ＭＳ Ｐゴシック" panose="020B0600070205080204" pitchFamily="34" charset="-128"/>
              </a:rPr>
              <a:t>Algorithm Analysis: Example 1 (1)</a:t>
            </a:r>
          </a:p>
        </p:txBody>
      </p:sp>
      <mc:AlternateContent xmlns:mc="http://schemas.openxmlformats.org/markup-compatibility/2006" xmlns:a14="http://schemas.microsoft.com/office/drawing/2010/main">
        <mc:Choice Requires="a14">
          <p:sp>
            <p:nvSpPr>
              <p:cNvPr id="31746" name="Content Placeholder 2">
                <a:extLst>
                  <a:ext uri="{FF2B5EF4-FFF2-40B4-BE49-F238E27FC236}">
                    <a16:creationId xmlns:a16="http://schemas.microsoft.com/office/drawing/2014/main" id="{7EE81DC1-1AB1-6B43-8DE8-D4074DA3652C}"/>
                  </a:ext>
                </a:extLst>
              </p:cNvPr>
              <p:cNvSpPr>
                <a:spLocks noGrp="1"/>
              </p:cNvSpPr>
              <p:nvPr>
                <p:ph idx="1"/>
              </p:nvPr>
            </p:nvSpPr>
            <p:spPr/>
            <p:txBody>
              <a:bodyPr/>
              <a:lstStyle/>
              <a:p>
                <a:pPr>
                  <a:buFont typeface="Arial" panose="020B0604020202020204" pitchFamily="34" charset="0"/>
                  <a:buNone/>
                </a:pPr>
                <a:r>
                  <a:rPr lang="en-US" altLang="en-US" sz="1800" dirty="0">
                    <a:latin typeface="Copperplate Gothic Light" panose="02000504000000020004" pitchFamily="2" charset="77"/>
                    <a:ea typeface="ＭＳ Ｐゴシック" panose="020B0600070205080204" pitchFamily="34" charset="-128"/>
                  </a:rPr>
                  <a:t>UniqueElements</a:t>
                </a:r>
              </a:p>
              <a:p>
                <a:pPr>
                  <a:buFont typeface="Arial" panose="020B0604020202020204" pitchFamily="34" charset="0"/>
                  <a:buNone/>
                </a:pPr>
                <a:r>
                  <a:rPr lang="en-US" altLang="en-US" sz="1800" b="1" dirty="0">
                    <a:ea typeface="ＭＳ Ｐゴシック" panose="020B0600070205080204" pitchFamily="34" charset="-128"/>
                  </a:rPr>
                  <a:t>Input</a:t>
                </a:r>
                <a:r>
                  <a:rPr lang="en-US" altLang="en-US" sz="1800" dirty="0">
                    <a:ea typeface="ＭＳ Ｐゴシック" panose="020B0600070205080204" pitchFamily="34" charset="-128"/>
                  </a:rPr>
                  <a:t>:       Integer array A of size n</a:t>
                </a:r>
                <a:endParaRPr lang="en-US" altLang="en-US" sz="1800" i="1" dirty="0">
                  <a:ea typeface="ＭＳ Ｐゴシック" panose="020B0600070205080204" pitchFamily="34" charset="-128"/>
                </a:endParaRPr>
              </a:p>
              <a:p>
                <a:pPr>
                  <a:buFont typeface="Arial" panose="020B0604020202020204" pitchFamily="34" charset="0"/>
                  <a:buNone/>
                </a:pPr>
                <a:r>
                  <a:rPr lang="en-US" altLang="en-US" sz="1800" b="1" dirty="0">
                    <a:ea typeface="ＭＳ Ｐゴシック" panose="020B0600070205080204" pitchFamily="34" charset="-128"/>
                  </a:rPr>
                  <a:t>Output</a:t>
                </a:r>
                <a:r>
                  <a:rPr lang="en-US" altLang="en-US" sz="1800" dirty="0">
                    <a:ea typeface="ＭＳ Ｐゴシック" panose="020B0600070205080204" pitchFamily="34" charset="-128"/>
                  </a:rPr>
                  <a:t>:    True if all elements a</a:t>
                </a:r>
                <a:r>
                  <a:rPr lang="en-US" altLang="en-US" sz="1800" dirty="0">
                    <a:ea typeface="ＭＳ Ｐゴシック" panose="020B0600070205080204" pitchFamily="34" charset="-128"/>
                    <a:sym typeface="Symbol" pitchFamily="2" charset="2"/>
                  </a:rPr>
                  <a:t>  </a:t>
                </a:r>
                <a:r>
                  <a:rPr lang="en-US" altLang="en-US" sz="1800" dirty="0">
                    <a:ea typeface="ＭＳ Ｐゴシック" panose="020B0600070205080204" pitchFamily="34" charset="-128"/>
                  </a:rPr>
                  <a:t>A are distinct</a:t>
                </a:r>
                <a:endParaRPr lang="en-US" altLang="en-US" sz="1800" b="1" i="1" dirty="0">
                  <a:ea typeface="ＭＳ Ｐゴシック" panose="020B0600070205080204" pitchFamily="34" charset="-128"/>
                </a:endParaRP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For</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1800" b="0" i="1" dirty="0" smtClean="0">
                        <a:latin typeface="Cambria Math" panose="02040503050406030204" pitchFamily="18" charset="0"/>
                        <a:ea typeface="ＭＳ Ｐゴシック" panose="020B0600070205080204" pitchFamily="34" charset="-128"/>
                        <a:sym typeface="Symbol" pitchFamily="2" charset="2"/>
                      </a:rPr>
                      <m:t>←1 </m:t>
                    </m:r>
                    <m:r>
                      <a:rPr lang="en-US" altLang="en-US" sz="1800" b="1" i="0" dirty="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dirty="0" smtClean="0">
                        <a:latin typeface="Cambria Math" panose="02040503050406030204" pitchFamily="18" charset="0"/>
                        <a:ea typeface="ＭＳ Ｐゴシック" panose="020B0600070205080204" pitchFamily="34" charset="-128"/>
                        <a:sym typeface="Symbol" pitchFamily="2" charset="2"/>
                      </a:rPr>
                      <m:t> </m:t>
                    </m:r>
                    <m:r>
                      <a:rPr lang="en-US" altLang="en-US" sz="1800" b="0" i="1" dirty="0" smtClean="0">
                        <a:latin typeface="Cambria Math" panose="02040503050406030204" pitchFamily="18" charset="0"/>
                        <a:ea typeface="ＭＳ Ｐゴシック" panose="020B0600070205080204" pitchFamily="34" charset="-128"/>
                        <a:sym typeface="Symbol" pitchFamily="2" charset="2"/>
                      </a:rPr>
                      <m:t>𝑛</m:t>
                    </m:r>
                    <m:r>
                      <a:rPr lang="en-US" altLang="en-US" sz="1800" b="0" i="1" dirty="0" smtClean="0">
                        <a:latin typeface="Cambria Math" panose="02040503050406030204" pitchFamily="18" charset="0"/>
                        <a:ea typeface="ＭＳ Ｐゴシック" panose="020B0600070205080204" pitchFamily="34" charset="-128"/>
                        <a:sym typeface="Symbol" pitchFamily="2" charset="2"/>
                      </a:rPr>
                      <m:t>−1</m:t>
                    </m:r>
                  </m:oMath>
                </a14:m>
                <a:r>
                  <a:rPr lang="en-US" altLang="en-US" sz="1800" b="1" dirty="0">
                    <a:ea typeface="ＭＳ Ｐゴシック" panose="020B0600070205080204" pitchFamily="34" charset="-128"/>
                    <a:sym typeface="Symbol" pitchFamily="2" charset="2"/>
                  </a:rPr>
                  <a:t> Do</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For</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b="0" i="1" smtClean="0">
                        <a:latin typeface="Cambria Math" panose="02040503050406030204" pitchFamily="18" charset="0"/>
                        <a:ea typeface="ＭＳ Ｐゴシック" panose="020B0600070205080204" pitchFamily="34" charset="-128"/>
                        <a:sym typeface="Symbol" pitchFamily="2" charset="2"/>
                      </a:rPr>
                      <m:t>𝑗</m:t>
                    </m:r>
                    <m:r>
                      <a:rPr lang="en-US" altLang="en-US" sz="1800" b="0" i="1" smtClean="0">
                        <a:latin typeface="Cambria Math" panose="02040503050406030204" pitchFamily="18" charset="0"/>
                        <a:ea typeface="ＭＳ Ｐゴシック" panose="020B0600070205080204" pitchFamily="34" charset="-128"/>
                        <a:sym typeface="Symbol" pitchFamily="2" charset="2"/>
                      </a:rPr>
                      <m:t>←</m:t>
                    </m:r>
                    <m:r>
                      <a:rPr lang="en-US" altLang="en-US" sz="1800" b="0" i="1" smtClean="0">
                        <a:latin typeface="Cambria Math" panose="02040503050406030204" pitchFamily="18" charset="0"/>
                        <a:ea typeface="ＭＳ Ｐゴシック" panose="020B0600070205080204" pitchFamily="34" charset="-128"/>
                        <a:sym typeface="Symbol" pitchFamily="2" charset="2"/>
                      </a:rPr>
                      <m:t>𝑖</m:t>
                    </m:r>
                    <m:r>
                      <a:rPr lang="en-US" altLang="en-US" sz="1800" b="0" i="1" smtClean="0">
                        <a:latin typeface="Cambria Math" panose="02040503050406030204" pitchFamily="18" charset="0"/>
                        <a:ea typeface="ＭＳ Ｐゴシック" panose="020B0600070205080204" pitchFamily="34" charset="-128"/>
                        <a:sym typeface="Symbol" pitchFamily="2" charset="2"/>
                      </a:rPr>
                      <m:t>+1 </m:t>
                    </m:r>
                    <m:r>
                      <a:rPr lang="en-US" altLang="en-US" sz="1800" b="1" i="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smtClean="0">
                        <a:latin typeface="Cambria Math" panose="02040503050406030204" pitchFamily="18" charset="0"/>
                        <a:ea typeface="ＭＳ Ｐゴシック" panose="020B0600070205080204" pitchFamily="34" charset="-128"/>
                        <a:sym typeface="Symbol" pitchFamily="2" charset="2"/>
                      </a:rPr>
                      <m:t> </m:t>
                    </m:r>
                    <m:r>
                      <a:rPr lang="en-US" altLang="en-US" sz="1800" b="0" i="1" smtClean="0">
                        <a:latin typeface="Cambria Math" panose="02040503050406030204" pitchFamily="18" charset="0"/>
                        <a:ea typeface="ＭＳ Ｐゴシック" panose="020B0600070205080204" pitchFamily="34" charset="-128"/>
                        <a:sym typeface="Symbol" pitchFamily="2" charset="2"/>
                      </a:rPr>
                      <m:t>𝑛</m:t>
                    </m:r>
                  </m:oMath>
                </a14:m>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Do</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       If </a:t>
                </a:r>
                <a14:m>
                  <m:oMath xmlns:m="http://schemas.openxmlformats.org/officeDocument/2006/math">
                    <m:r>
                      <a:rPr lang="en-US" altLang="en-US" sz="1800" i="1" dirty="0" smtClean="0">
                        <a:latin typeface="Cambria Math" panose="02040503050406030204" pitchFamily="18" charset="0"/>
                        <a:ea typeface="ＭＳ Ｐゴシック" panose="020B0600070205080204" pitchFamily="34" charset="-128"/>
                        <a:sym typeface="Symbol" pitchFamily="2" charset="2"/>
                      </a:rPr>
                      <m:t>𝑎</m:t>
                    </m:r>
                    <m:r>
                      <a:rPr lang="en-US" altLang="en-US" sz="1800" i="1" baseline="-25000" dirty="0" err="1">
                        <a:latin typeface="Cambria Math" panose="02040503050406030204" pitchFamily="18" charset="0"/>
                        <a:ea typeface="ＭＳ Ｐゴシック" panose="020B0600070205080204" pitchFamily="34" charset="-128"/>
                        <a:sym typeface="Symbol" pitchFamily="2" charset="2"/>
                      </a:rPr>
                      <m:t>𝑖</m:t>
                    </m:r>
                    <m:r>
                      <a:rPr lang="en-US" altLang="en-US" sz="1800" i="1" dirty="0">
                        <a:latin typeface="Cambria Math" panose="02040503050406030204" pitchFamily="18" charset="0"/>
                        <a:ea typeface="ＭＳ Ｐゴシック" panose="020B0600070205080204" pitchFamily="34" charset="-128"/>
                        <a:sym typeface="Symbol" pitchFamily="2" charset="2"/>
                      </a:rPr>
                      <m:t>=</m:t>
                    </m:r>
                    <m:r>
                      <a:rPr lang="en-US" altLang="en-US" sz="1800" i="1" dirty="0" err="1">
                        <a:latin typeface="Cambria Math" panose="02040503050406030204" pitchFamily="18" charset="0"/>
                        <a:ea typeface="ＭＳ Ｐゴシック" panose="020B0600070205080204" pitchFamily="34" charset="-128"/>
                        <a:sym typeface="Symbol" pitchFamily="2" charset="2"/>
                      </a:rPr>
                      <m:t>𝑎</m:t>
                    </m:r>
                    <m:r>
                      <a:rPr lang="en-US" altLang="en-US" sz="1800" i="1" baseline="-25000" dirty="0" err="1">
                        <a:latin typeface="Cambria Math" panose="02040503050406030204" pitchFamily="18" charset="0"/>
                        <a:ea typeface="ＭＳ Ｐゴシック" panose="020B0600070205080204" pitchFamily="34" charset="-128"/>
                        <a:sym typeface="Symbol" pitchFamily="2" charset="2"/>
                      </a:rPr>
                      <m:t>𝑗</m:t>
                    </m:r>
                    <m:r>
                      <a:rPr lang="en-US" altLang="en-US" sz="1800" i="1" baseline="-25000" dirty="0">
                        <a:latin typeface="Cambria Math" panose="02040503050406030204" pitchFamily="18" charset="0"/>
                        <a:ea typeface="ＭＳ Ｐゴシック" panose="020B0600070205080204" pitchFamily="34" charset="-128"/>
                        <a:sym typeface="Symbol" pitchFamily="2" charset="2"/>
                      </a:rPr>
                      <m:t> </m:t>
                    </m:r>
                    <m:r>
                      <a:rPr lang="en-US" altLang="en-US" sz="1800" i="1" dirty="0">
                        <a:latin typeface="Cambria Math" panose="02040503050406030204" pitchFamily="18" charset="0"/>
                        <a:ea typeface="ＭＳ Ｐゴシック" panose="020B0600070205080204" pitchFamily="34" charset="-128"/>
                      </a:rPr>
                      <m:t> </m:t>
                    </m:r>
                  </m:oMath>
                </a14:m>
                <a:endParaRPr lang="en-US" altLang="en-US" sz="1800" b="1" dirty="0">
                  <a:ea typeface="ＭＳ Ｐゴシック" panose="020B0600070205080204" pitchFamily="34" charset="-128"/>
                </a:endParaRPr>
              </a:p>
              <a:p>
                <a:pPr>
                  <a:buFont typeface="Calibri" panose="020F050202020403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           Then Return </a:t>
                </a:r>
                <a:r>
                  <a:rPr lang="en-US" altLang="en-US" sz="1800" i="1" dirty="0">
                    <a:ea typeface="ＭＳ Ｐゴシック" panose="020B0600070205080204" pitchFamily="34" charset="-128"/>
                  </a:rPr>
                  <a:t>false</a:t>
                </a:r>
                <a:endParaRPr lang="en-US" altLang="en-US" sz="1800" b="1"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Return</a:t>
                </a:r>
                <a:r>
                  <a:rPr lang="en-US" altLang="en-US" sz="1800" dirty="0">
                    <a:ea typeface="ＭＳ Ｐゴシック" panose="020B0600070205080204" pitchFamily="34" charset="-128"/>
                    <a:sym typeface="Symbol" pitchFamily="2" charset="2"/>
                  </a:rPr>
                  <a:t> </a:t>
                </a:r>
                <a:r>
                  <a:rPr lang="en-US" altLang="en-US" sz="1800" i="1" dirty="0">
                    <a:ea typeface="ＭＳ Ｐゴシック" panose="020B0600070205080204" pitchFamily="34" charset="-128"/>
                    <a:sym typeface="Symbol" pitchFamily="2" charset="2"/>
                  </a:rPr>
                  <a:t>true</a:t>
                </a:r>
              </a:p>
              <a:p>
                <a:pPr>
                  <a:buFont typeface="Arial" panose="020B0604020202020204" pitchFamily="34" charset="0"/>
                  <a:buNone/>
                </a:pPr>
                <a:endParaRPr lang="en-US" altLang="en-US" dirty="0">
                  <a:ea typeface="ＭＳ Ｐゴシック" panose="020B0600070205080204" pitchFamily="34" charset="-128"/>
                </a:endParaRPr>
              </a:p>
            </p:txBody>
          </p:sp>
        </mc:Choice>
        <mc:Fallback xmlns="">
          <p:sp>
            <p:nvSpPr>
              <p:cNvPr id="31746" name="Content Placeholder 2">
                <a:extLst>
                  <a:ext uri="{FF2B5EF4-FFF2-40B4-BE49-F238E27FC236}">
                    <a16:creationId xmlns:a16="http://schemas.microsoft.com/office/drawing/2014/main" id="{7EE81DC1-1AB1-6B43-8DE8-D4074DA3652C}"/>
                  </a:ext>
                </a:extLst>
              </p:cNvPr>
              <p:cNvSpPr>
                <a:spLocks noGrp="1" noRot="1" noChangeAspect="1" noMove="1" noResize="1" noEditPoints="1" noAdjustHandles="1" noChangeArrowheads="1" noChangeShapeType="1" noTextEdit="1"/>
              </p:cNvSpPr>
              <p:nvPr>
                <p:ph idx="1"/>
              </p:nvPr>
            </p:nvSpPr>
            <p:spPr>
              <a:blipFill>
                <a:blip r:embed="rId2"/>
                <a:stretch>
                  <a:fillRect l="-617" t="-56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8479647A-7AA1-AD45-9EEE-49D2DE757FCD}"/>
                  </a:ext>
                </a:extLst>
              </p:cNvPr>
              <p:cNvGraphicFramePr>
                <a:graphicFrameLocks noGrp="1"/>
              </p:cNvGraphicFramePr>
              <p:nvPr>
                <p:extLst>
                  <p:ext uri="{D42A27DB-BD31-4B8C-83A1-F6EECF244321}">
                    <p14:modId xmlns:p14="http://schemas.microsoft.com/office/powerpoint/2010/main" val="2475787619"/>
                  </p:ext>
                </p:extLst>
              </p:nvPr>
            </p:nvGraphicFramePr>
            <p:xfrm>
              <a:off x="4495800" y="3516868"/>
              <a:ext cx="3906101" cy="381000"/>
            </p:xfrm>
            <a:graphic>
              <a:graphicData uri="http://schemas.openxmlformats.org/drawingml/2006/table">
                <a:tbl>
                  <a:tblPr firstRow="1" bandRow="1">
                    <a:tableStyleId>{5C22544A-7EE6-4342-B048-85BDC9FD1C3A}</a:tableStyleId>
                  </a:tblPr>
                  <a:tblGrid>
                    <a:gridCol w="522514">
                      <a:extLst>
                        <a:ext uri="{9D8B030D-6E8A-4147-A177-3AD203B41FA5}">
                          <a16:colId xmlns:a16="http://schemas.microsoft.com/office/drawing/2014/main" val="1217209964"/>
                        </a:ext>
                      </a:extLst>
                    </a:gridCol>
                    <a:gridCol w="522514">
                      <a:extLst>
                        <a:ext uri="{9D8B030D-6E8A-4147-A177-3AD203B41FA5}">
                          <a16:colId xmlns:a16="http://schemas.microsoft.com/office/drawing/2014/main" val="3320697291"/>
                        </a:ext>
                      </a:extLst>
                    </a:gridCol>
                    <a:gridCol w="522514">
                      <a:extLst>
                        <a:ext uri="{9D8B030D-6E8A-4147-A177-3AD203B41FA5}">
                          <a16:colId xmlns:a16="http://schemas.microsoft.com/office/drawing/2014/main" val="1111920843"/>
                        </a:ext>
                      </a:extLst>
                    </a:gridCol>
                    <a:gridCol w="522514">
                      <a:extLst>
                        <a:ext uri="{9D8B030D-6E8A-4147-A177-3AD203B41FA5}">
                          <a16:colId xmlns:a16="http://schemas.microsoft.com/office/drawing/2014/main" val="2898566129"/>
                        </a:ext>
                      </a:extLst>
                    </a:gridCol>
                    <a:gridCol w="522514">
                      <a:extLst>
                        <a:ext uri="{9D8B030D-6E8A-4147-A177-3AD203B41FA5}">
                          <a16:colId xmlns:a16="http://schemas.microsoft.com/office/drawing/2014/main" val="2150892963"/>
                        </a:ext>
                      </a:extLst>
                    </a:gridCol>
                    <a:gridCol w="771017">
                      <a:extLst>
                        <a:ext uri="{9D8B030D-6E8A-4147-A177-3AD203B41FA5}">
                          <a16:colId xmlns:a16="http://schemas.microsoft.com/office/drawing/2014/main" val="3232271472"/>
                        </a:ext>
                      </a:extLst>
                    </a:gridCol>
                    <a:gridCol w="522514">
                      <a:extLst>
                        <a:ext uri="{9D8B030D-6E8A-4147-A177-3AD203B41FA5}">
                          <a16:colId xmlns:a16="http://schemas.microsoft.com/office/drawing/2014/main" val="1216633826"/>
                        </a:ext>
                      </a:extLst>
                    </a:gridCol>
                  </a:tblGrid>
                  <a:tr h="381000">
                    <a:tc>
                      <a:txBody>
                        <a:bodyPr/>
                        <a:lstStyle/>
                        <a:p>
                          <a:pPr algn="ctr"/>
                          <a:r>
                            <a:rPr lang="en-US" sz="160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14:m>
                            <m:oMathPara xmlns:m="http://schemas.openxmlformats.org/officeDocument/2006/math">
                              <m:oMathParaPr>
                                <m:jc m:val="centerGroup"/>
                              </m:oMathParaPr>
                              <m:oMath xmlns:m="http://schemas.openxmlformats.org/officeDocument/2006/math">
                                <m:r>
                                  <a:rPr lang="en-US" sz="1600" i="1" dirty="0" smtClean="0">
                                    <a:solidFill>
                                      <a:schemeClr val="tx1"/>
                                    </a:solidFill>
                                    <a:latin typeface="Cambria Math" panose="02040503050406030204" pitchFamily="18" charset="0"/>
                                  </a:rPr>
                                  <m:t>𝑛</m:t>
                                </m:r>
                                <m:r>
                                  <a:rPr lang="en-US" sz="1600" i="1" dirty="0" smtClean="0">
                                    <a:solidFill>
                                      <a:schemeClr val="tx1"/>
                                    </a:solidFill>
                                    <a:latin typeface="Cambria Math" panose="02040503050406030204" pitchFamily="18" charset="0"/>
                                  </a:rPr>
                                  <m:t>−1</m:t>
                                </m:r>
                              </m:oMath>
                            </m:oMathPara>
                          </a14:m>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600" i="1" dirty="0" smtClean="0">
                                    <a:solidFill>
                                      <a:schemeClr val="tx1"/>
                                    </a:solidFill>
                                    <a:latin typeface="Cambria Math" panose="02040503050406030204" pitchFamily="18" charset="0"/>
                                  </a:rPr>
                                  <m:t>𝑛</m:t>
                                </m:r>
                              </m:oMath>
                            </m:oMathPara>
                          </a14:m>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038119"/>
                      </a:ext>
                    </a:extLst>
                  </a:tr>
                </a:tbl>
              </a:graphicData>
            </a:graphic>
          </p:graphicFrame>
        </mc:Choice>
        <mc:Fallback xmlns="">
          <p:graphicFrame>
            <p:nvGraphicFramePr>
              <p:cNvPr id="2" name="Table 1">
                <a:extLst>
                  <a:ext uri="{FF2B5EF4-FFF2-40B4-BE49-F238E27FC236}">
                    <a16:creationId xmlns:a16="http://schemas.microsoft.com/office/drawing/2014/main" id="{8479647A-7AA1-AD45-9EEE-49D2DE757FCD}"/>
                  </a:ext>
                </a:extLst>
              </p:cNvPr>
              <p:cNvGraphicFramePr>
                <a:graphicFrameLocks noGrp="1"/>
              </p:cNvGraphicFramePr>
              <p:nvPr>
                <p:extLst>
                  <p:ext uri="{D42A27DB-BD31-4B8C-83A1-F6EECF244321}">
                    <p14:modId xmlns:p14="http://schemas.microsoft.com/office/powerpoint/2010/main" val="2475787619"/>
                  </p:ext>
                </p:extLst>
              </p:nvPr>
            </p:nvGraphicFramePr>
            <p:xfrm>
              <a:off x="4495800" y="3516868"/>
              <a:ext cx="3906101" cy="381000"/>
            </p:xfrm>
            <a:graphic>
              <a:graphicData uri="http://schemas.openxmlformats.org/drawingml/2006/table">
                <a:tbl>
                  <a:tblPr firstRow="1" bandRow="1">
                    <a:tableStyleId>{5C22544A-7EE6-4342-B048-85BDC9FD1C3A}</a:tableStyleId>
                  </a:tblPr>
                  <a:tblGrid>
                    <a:gridCol w="522514">
                      <a:extLst>
                        <a:ext uri="{9D8B030D-6E8A-4147-A177-3AD203B41FA5}">
                          <a16:colId xmlns:a16="http://schemas.microsoft.com/office/drawing/2014/main" val="1217209964"/>
                        </a:ext>
                      </a:extLst>
                    </a:gridCol>
                    <a:gridCol w="522514">
                      <a:extLst>
                        <a:ext uri="{9D8B030D-6E8A-4147-A177-3AD203B41FA5}">
                          <a16:colId xmlns:a16="http://schemas.microsoft.com/office/drawing/2014/main" val="3320697291"/>
                        </a:ext>
                      </a:extLst>
                    </a:gridCol>
                    <a:gridCol w="522514">
                      <a:extLst>
                        <a:ext uri="{9D8B030D-6E8A-4147-A177-3AD203B41FA5}">
                          <a16:colId xmlns:a16="http://schemas.microsoft.com/office/drawing/2014/main" val="1111920843"/>
                        </a:ext>
                      </a:extLst>
                    </a:gridCol>
                    <a:gridCol w="522514">
                      <a:extLst>
                        <a:ext uri="{9D8B030D-6E8A-4147-A177-3AD203B41FA5}">
                          <a16:colId xmlns:a16="http://schemas.microsoft.com/office/drawing/2014/main" val="2898566129"/>
                        </a:ext>
                      </a:extLst>
                    </a:gridCol>
                    <a:gridCol w="522514">
                      <a:extLst>
                        <a:ext uri="{9D8B030D-6E8A-4147-A177-3AD203B41FA5}">
                          <a16:colId xmlns:a16="http://schemas.microsoft.com/office/drawing/2014/main" val="2150892963"/>
                        </a:ext>
                      </a:extLst>
                    </a:gridCol>
                    <a:gridCol w="771017">
                      <a:extLst>
                        <a:ext uri="{9D8B030D-6E8A-4147-A177-3AD203B41FA5}">
                          <a16:colId xmlns:a16="http://schemas.microsoft.com/office/drawing/2014/main" val="3232271472"/>
                        </a:ext>
                      </a:extLst>
                    </a:gridCol>
                    <a:gridCol w="522514">
                      <a:extLst>
                        <a:ext uri="{9D8B030D-6E8A-4147-A177-3AD203B41FA5}">
                          <a16:colId xmlns:a16="http://schemas.microsoft.com/office/drawing/2014/main" val="1216633826"/>
                        </a:ext>
                      </a:extLst>
                    </a:gridCol>
                  </a:tblGrid>
                  <a:tr h="381000">
                    <a:tc>
                      <a:txBody>
                        <a:bodyPr/>
                        <a:lstStyle/>
                        <a:p>
                          <a:pPr algn="ctr"/>
                          <a:r>
                            <a:rPr lang="en-US" sz="160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339344" t="-3226" r="-67213" b="-6452"/>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653659" t="-3226" b="-6452"/>
                          </a:stretch>
                        </a:blipFill>
                      </a:tcPr>
                    </a:tc>
                    <a:extLst>
                      <a:ext uri="{0D108BD9-81ED-4DB2-BD59-A6C34878D82A}">
                        <a16:rowId xmlns:a16="http://schemas.microsoft.com/office/drawing/2014/main" val="406038119"/>
                      </a:ext>
                    </a:extLst>
                  </a:tr>
                </a:tbl>
              </a:graphicData>
            </a:graphic>
          </p:graphicFrame>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2C4449A-7BD9-DF44-99F2-029FDE4F974D}"/>
                  </a:ext>
                </a:extLst>
              </p:cNvPr>
              <p:cNvSpPr txBox="1"/>
              <p:nvPr/>
            </p:nvSpPr>
            <p:spPr>
              <a:xfrm>
                <a:off x="4572000" y="2907268"/>
                <a:ext cx="329834" cy="369332"/>
              </a:xfrm>
              <a:prstGeom prst="rect">
                <a:avLst/>
              </a:prstGeom>
              <a:noFill/>
              <a:ln>
                <a:solidFill>
                  <a:schemeClr val="tx1"/>
                </a:solidFill>
              </a:ln>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𝑖</m:t>
                      </m:r>
                    </m:oMath>
                  </m:oMathPara>
                </a14:m>
                <a:endParaRPr lang="en-US" dirty="0"/>
              </a:p>
            </p:txBody>
          </p:sp>
        </mc:Choice>
        <mc:Fallback xmlns="">
          <p:sp>
            <p:nvSpPr>
              <p:cNvPr id="3" name="TextBox 2">
                <a:extLst>
                  <a:ext uri="{FF2B5EF4-FFF2-40B4-BE49-F238E27FC236}">
                    <a16:creationId xmlns:a16="http://schemas.microsoft.com/office/drawing/2014/main" id="{F2C4449A-7BD9-DF44-99F2-029FDE4F974D}"/>
                  </a:ext>
                </a:extLst>
              </p:cNvPr>
              <p:cNvSpPr txBox="1">
                <a:spLocks noRot="1" noChangeAspect="1" noMove="1" noResize="1" noEditPoints="1" noAdjustHandles="1" noChangeArrowheads="1" noChangeShapeType="1" noTextEdit="1"/>
              </p:cNvSpPr>
              <p:nvPr/>
            </p:nvSpPr>
            <p:spPr>
              <a:xfrm>
                <a:off x="4572000" y="2907268"/>
                <a:ext cx="329834" cy="369332"/>
              </a:xfrm>
              <a:prstGeom prst="rect">
                <a:avLst/>
              </a:prstGeom>
              <a:blipFill>
                <a:blip r:embed="rId4"/>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E40652E7-0354-8F4D-8FEB-D0D1A50356BD}"/>
                  </a:ext>
                </a:extLst>
              </p:cNvPr>
              <p:cNvSpPr txBox="1"/>
              <p:nvPr/>
            </p:nvSpPr>
            <p:spPr>
              <a:xfrm>
                <a:off x="5074082" y="4126468"/>
                <a:ext cx="336118" cy="369332"/>
              </a:xfrm>
              <a:prstGeom prst="rect">
                <a:avLst/>
              </a:prstGeom>
              <a:noFill/>
              <a:ln>
                <a:solidFill>
                  <a:schemeClr val="tx1"/>
                </a:solidFill>
              </a:ln>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𝑗</m:t>
                      </m:r>
                    </m:oMath>
                  </m:oMathPara>
                </a14:m>
                <a:endParaRPr lang="en-US" dirty="0"/>
              </a:p>
            </p:txBody>
          </p:sp>
        </mc:Choice>
        <mc:Fallback xmlns="">
          <p:sp>
            <p:nvSpPr>
              <p:cNvPr id="7" name="TextBox 6">
                <a:extLst>
                  <a:ext uri="{FF2B5EF4-FFF2-40B4-BE49-F238E27FC236}">
                    <a16:creationId xmlns:a16="http://schemas.microsoft.com/office/drawing/2014/main" id="{E40652E7-0354-8F4D-8FEB-D0D1A50356BD}"/>
                  </a:ext>
                </a:extLst>
              </p:cNvPr>
              <p:cNvSpPr txBox="1">
                <a:spLocks noRot="1" noChangeAspect="1" noMove="1" noResize="1" noEditPoints="1" noAdjustHandles="1" noChangeArrowheads="1" noChangeShapeType="1" noTextEdit="1"/>
              </p:cNvSpPr>
              <p:nvPr/>
            </p:nvSpPr>
            <p:spPr>
              <a:xfrm>
                <a:off x="5074082" y="4126468"/>
                <a:ext cx="336118" cy="369332"/>
              </a:xfrm>
              <a:prstGeom prst="rect">
                <a:avLst/>
              </a:prstGeom>
              <a:blipFill>
                <a:blip r:embed="rId5"/>
                <a:stretch>
                  <a:fillRect b="-9677"/>
                </a:stretch>
              </a:blipFill>
              <a:ln>
                <a:solidFill>
                  <a:schemeClr val="tx1"/>
                </a:solidFill>
              </a:ln>
            </p:spPr>
            <p:txBody>
              <a:bodyPr/>
              <a:lstStyle/>
              <a:p>
                <a:r>
                  <a:rPr lang="en-US">
                    <a:noFill/>
                  </a:rPr>
                  <a:t> </a:t>
                </a:r>
              </a:p>
            </p:txBody>
          </p:sp>
        </mc:Fallback>
      </mc:AlternateContent>
      <p:cxnSp>
        <p:nvCxnSpPr>
          <p:cNvPr id="5" name="Straight Arrow Connector 4">
            <a:extLst>
              <a:ext uri="{FF2B5EF4-FFF2-40B4-BE49-F238E27FC236}">
                <a16:creationId xmlns:a16="http://schemas.microsoft.com/office/drawing/2014/main" id="{2FF515A8-0102-6C41-93B1-8B6F11A9CDBE}"/>
              </a:ext>
            </a:extLst>
          </p:cNvPr>
          <p:cNvCxnSpPr>
            <a:cxnSpLocks/>
            <a:stCxn id="7" idx="0"/>
          </p:cNvCxnSpPr>
          <p:nvPr/>
        </p:nvCxnSpPr>
        <p:spPr>
          <a:xfrm flipV="1">
            <a:off x="5242141" y="3897868"/>
            <a:ext cx="0" cy="2286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F3C29A9-AB1F-7540-BBE5-F8C80261CF12}"/>
              </a:ext>
            </a:extLst>
          </p:cNvPr>
          <p:cNvCxnSpPr>
            <a:cxnSpLocks/>
          </p:cNvCxnSpPr>
          <p:nvPr/>
        </p:nvCxnSpPr>
        <p:spPr>
          <a:xfrm>
            <a:off x="4724400" y="3288268"/>
            <a:ext cx="0" cy="2286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B19DCB65-094D-1340-B67E-38E074467D8F}"/>
              </a:ext>
            </a:extLst>
          </p:cNvPr>
          <p:cNvSpPr>
            <a:spLocks noGrp="1"/>
          </p:cNvSpPr>
          <p:nvPr>
            <p:ph type="title"/>
          </p:nvPr>
        </p:nvSpPr>
        <p:spPr/>
        <p:txBody>
          <a:bodyPr/>
          <a:lstStyle/>
          <a:p>
            <a:r>
              <a:rPr lang="en-US" altLang="en-US">
                <a:ea typeface="ＭＳ Ｐゴシック" panose="020B0600070205080204" pitchFamily="34" charset="-128"/>
              </a:rPr>
              <a:t>Algorithm Analysis: Example 1 (2)</a:t>
            </a:r>
          </a:p>
        </p:txBody>
      </p:sp>
      <p:sp>
        <p:nvSpPr>
          <p:cNvPr id="32770" name="Content Placeholder 2">
            <a:extLst>
              <a:ext uri="{FF2B5EF4-FFF2-40B4-BE49-F238E27FC236}">
                <a16:creationId xmlns:a16="http://schemas.microsoft.com/office/drawing/2014/main" id="{A7A6129F-1284-8642-BB1F-616D80EB7C2F}"/>
              </a:ext>
            </a:extLst>
          </p:cNvPr>
          <p:cNvSpPr>
            <a:spLocks noGrp="1"/>
          </p:cNvSpPr>
          <p:nvPr>
            <p:ph idx="1"/>
          </p:nvPr>
        </p:nvSpPr>
        <p:spPr>
          <a:xfrm>
            <a:off x="457200" y="1600200"/>
            <a:ext cx="8229600" cy="2286000"/>
          </a:xfrm>
        </p:spPr>
        <p:txBody>
          <a:bodyPr/>
          <a:lstStyle/>
          <a:p>
            <a:r>
              <a:rPr lang="en-US" altLang="en-US">
                <a:ea typeface="ＭＳ Ｐゴシック" panose="020B0600070205080204" pitchFamily="34" charset="-128"/>
              </a:rPr>
              <a:t>For this algorithm, what is</a:t>
            </a:r>
          </a:p>
          <a:p>
            <a:pPr lvl="1"/>
            <a:r>
              <a:rPr lang="en-US" altLang="en-US">
                <a:solidFill>
                  <a:srgbClr val="FF0000"/>
                </a:solidFill>
                <a:ea typeface="ＭＳ Ｐゴシック" panose="020B0600070205080204" pitchFamily="34" charset="-128"/>
              </a:rPr>
              <a:t>The elementary operation?</a:t>
            </a:r>
          </a:p>
          <a:p>
            <a:pPr lvl="1"/>
            <a:r>
              <a:rPr lang="en-US" altLang="en-US">
                <a:solidFill>
                  <a:srgbClr val="FF0000"/>
                </a:solidFill>
                <a:ea typeface="ＭＳ Ｐゴシック" panose="020B0600070205080204" pitchFamily="34" charset="-128"/>
              </a:rPr>
              <a:t>Input size?</a:t>
            </a:r>
          </a:p>
          <a:p>
            <a:pPr lvl="1"/>
            <a:r>
              <a:rPr lang="en-US" altLang="en-US">
                <a:solidFill>
                  <a:srgbClr val="FF0000"/>
                </a:solidFill>
                <a:ea typeface="ＭＳ Ｐゴシック" panose="020B0600070205080204" pitchFamily="34" charset="-128"/>
              </a:rPr>
              <a:t>Does the elementary operation depend only on n?</a:t>
            </a:r>
          </a:p>
          <a:p>
            <a:pPr lvl="1">
              <a:buFont typeface="Arial" panose="020B0604020202020204" pitchFamily="34" charset="0"/>
              <a:buNone/>
            </a:pPr>
            <a:endParaRPr lang="en-US" altLang="en-US">
              <a:ea typeface="ＭＳ Ｐゴシック" panose="020B0600070205080204" pitchFamily="34" charset="-128"/>
            </a:endParaRPr>
          </a:p>
        </p:txBody>
      </p:sp>
      <mc:AlternateContent xmlns:mc="http://schemas.openxmlformats.org/markup-compatibility/2006" xmlns:a14="http://schemas.microsoft.com/office/drawing/2010/main">
        <mc:Choice Requires="a14">
          <p:sp>
            <p:nvSpPr>
              <p:cNvPr id="4" name="Content Placeholder 2">
                <a:extLst>
                  <a:ext uri="{FF2B5EF4-FFF2-40B4-BE49-F238E27FC236}">
                    <a16:creationId xmlns:a16="http://schemas.microsoft.com/office/drawing/2014/main" id="{65755391-74BC-C145-A61E-F17C90F97B00}"/>
                  </a:ext>
                </a:extLst>
              </p:cNvPr>
              <p:cNvSpPr txBox="1">
                <a:spLocks/>
              </p:cNvSpPr>
              <p:nvPr/>
            </p:nvSpPr>
            <p:spPr bwMode="auto">
              <a:xfrm>
                <a:off x="457200" y="3886200"/>
                <a:ext cx="8229600" cy="2286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dirty="0">
                    <a:latin typeface="Calibri" panose="020F0502020204030204" pitchFamily="34" charset="0"/>
                  </a:rPr>
                  <a:t>The outer for-loop runs n-1 times.  More formally it contributes:</a:t>
                </a:r>
                <a14:m>
                  <m:oMath xmlns:m="http://schemas.openxmlformats.org/officeDocument/2006/math">
                    <m:nary>
                      <m:naryPr>
                        <m:chr m:val="∑"/>
                        <m:ctrlPr>
                          <a:rPr lang="en-US" altLang="en-US" sz="3200" i="1" smtClean="0">
                            <a:latin typeface="Cambria Math" panose="02040503050406030204" pitchFamily="18" charset="0"/>
                          </a:rPr>
                        </m:ctrlPr>
                      </m:naryPr>
                      <m:sub>
                        <m:r>
                          <m:rPr>
                            <m:brk m:alnAt="23"/>
                          </m:rPr>
                          <a:rPr lang="en-US" altLang="en-US" sz="3200" b="0" i="1" smtClean="0">
                            <a:latin typeface="Cambria Math" panose="02040503050406030204" pitchFamily="18" charset="0"/>
                          </a:rPr>
                          <m:t>𝑖</m:t>
                        </m:r>
                        <m:r>
                          <a:rPr lang="en-US" altLang="en-US" sz="3200" b="0" i="1" smtClean="0">
                            <a:latin typeface="Cambria Math" panose="02040503050406030204" pitchFamily="18" charset="0"/>
                          </a:rPr>
                          <m:t>=1</m:t>
                        </m:r>
                      </m:sub>
                      <m:sup>
                        <m:r>
                          <a:rPr lang="en-US" altLang="en-US" sz="3200" b="0" i="1" smtClean="0">
                            <a:latin typeface="Cambria Math" panose="02040503050406030204" pitchFamily="18" charset="0"/>
                          </a:rPr>
                          <m:t>𝑛</m:t>
                        </m:r>
                        <m:r>
                          <a:rPr lang="en-US" altLang="en-US" sz="3200" b="0" i="1" smtClean="0">
                            <a:latin typeface="Cambria Math" panose="02040503050406030204" pitchFamily="18" charset="0"/>
                          </a:rPr>
                          <m:t>−1</m:t>
                        </m:r>
                      </m:sup>
                      <m:e>
                        <m:r>
                          <a:rPr lang="en-US" altLang="en-US" sz="3200" b="0" i="1" smtClean="0">
                            <a:latin typeface="Cambria Math" panose="02040503050406030204" pitchFamily="18" charset="0"/>
                          </a:rPr>
                          <m:t> </m:t>
                        </m:r>
                      </m:e>
                    </m:nary>
                  </m:oMath>
                </a14:m>
                <a:endParaRPr lang="en-US" altLang="en-US" sz="4800" baseline="30000" dirty="0">
                  <a:latin typeface="Calibri" panose="020F0502020204030204" pitchFamily="34" charset="0"/>
                  <a:sym typeface="Symbol" pitchFamily="2" charset="2"/>
                </a:endParaRPr>
              </a:p>
              <a:p>
                <a:pPr>
                  <a:spcBef>
                    <a:spcPct val="20000"/>
                  </a:spcBef>
                  <a:buFont typeface="Arial" panose="020B0604020202020204" pitchFamily="34" charset="0"/>
                  <a:buChar char="•"/>
                </a:pPr>
                <a:r>
                  <a:rPr lang="en-US" altLang="en-US" sz="2800" dirty="0">
                    <a:latin typeface="Calibri" panose="020F0502020204030204" pitchFamily="34" charset="0"/>
                  </a:rPr>
                  <a:t>The inner for-loop depends on the outer for-loop and contributes: </a:t>
                </a:r>
                <a14:m>
                  <m:oMath xmlns:m="http://schemas.openxmlformats.org/officeDocument/2006/math">
                    <m:nary>
                      <m:naryPr>
                        <m:chr m:val="∑"/>
                        <m:ctrlPr>
                          <a:rPr lang="en-US" altLang="en-US" sz="3200" i="1">
                            <a:latin typeface="Cambria Math" panose="02040503050406030204" pitchFamily="18" charset="0"/>
                          </a:rPr>
                        </m:ctrlPr>
                      </m:naryPr>
                      <m:sub>
                        <m:r>
                          <m:rPr>
                            <m:brk m:alnAt="23"/>
                          </m:rPr>
                          <a:rPr lang="en-US" altLang="en-US" sz="3200" b="0" i="1" smtClean="0">
                            <a:latin typeface="Cambria Math" panose="02040503050406030204" pitchFamily="18" charset="0"/>
                          </a:rPr>
                          <m:t>𝑗</m:t>
                        </m:r>
                        <m:r>
                          <a:rPr lang="en-US" altLang="en-US" sz="3200" b="0" i="1" smtClean="0">
                            <a:latin typeface="Cambria Math" panose="02040503050406030204" pitchFamily="18" charset="0"/>
                          </a:rPr>
                          <m:t>=</m:t>
                        </m:r>
                        <m:r>
                          <a:rPr lang="en-US" altLang="en-US" sz="3200" b="0" i="1" smtClean="0">
                            <a:latin typeface="Cambria Math" panose="02040503050406030204" pitchFamily="18" charset="0"/>
                          </a:rPr>
                          <m:t>𝑖</m:t>
                        </m:r>
                        <m:r>
                          <a:rPr lang="en-US" altLang="en-US" sz="3200" b="0" i="1" smtClean="0">
                            <a:latin typeface="Cambria Math" panose="02040503050406030204" pitchFamily="18" charset="0"/>
                          </a:rPr>
                          <m:t>+1</m:t>
                        </m:r>
                      </m:sub>
                      <m:sup>
                        <m:r>
                          <a:rPr lang="en-US" altLang="en-US" sz="3200" b="0" i="1" smtClean="0">
                            <a:latin typeface="Cambria Math" panose="02040503050406030204" pitchFamily="18" charset="0"/>
                          </a:rPr>
                          <m:t>𝑛</m:t>
                        </m:r>
                      </m:sup>
                      <m:e>
                        <m:r>
                          <a:rPr lang="en-US" altLang="en-US" sz="3200" b="0" i="1" smtClean="0">
                            <a:latin typeface="Cambria Math" panose="02040503050406030204" pitchFamily="18" charset="0"/>
                          </a:rPr>
                          <m:t> </m:t>
                        </m:r>
                      </m:e>
                    </m:nary>
                  </m:oMath>
                </a14:m>
                <a:endParaRPr lang="en-US" altLang="en-US" baseline="30000" dirty="0">
                  <a:latin typeface="Calibri" panose="020F0502020204030204" pitchFamily="34" charset="0"/>
                </a:endParaRPr>
              </a:p>
              <a:p>
                <a:pPr>
                  <a:spcBef>
                    <a:spcPct val="20000"/>
                  </a:spcBef>
                  <a:buFont typeface="Arial" panose="020B0604020202020204" pitchFamily="34" charset="0"/>
                  <a:buChar char="•"/>
                </a:pPr>
                <a:endParaRPr lang="en-US" altLang="en-US" sz="2800" baseline="30000" dirty="0">
                  <a:latin typeface="Calibri" panose="020F0502020204030204" pitchFamily="34" charset="0"/>
                </a:endParaRPr>
              </a:p>
            </p:txBody>
          </p:sp>
        </mc:Choice>
        <mc:Fallback xmlns="">
          <p:sp>
            <p:nvSpPr>
              <p:cNvPr id="4" name="Content Placeholder 2">
                <a:extLst>
                  <a:ext uri="{FF2B5EF4-FFF2-40B4-BE49-F238E27FC236}">
                    <a16:creationId xmlns:a16="http://schemas.microsoft.com/office/drawing/2014/main" id="{65755391-74BC-C145-A61E-F17C90F97B00}"/>
                  </a:ext>
                </a:extLst>
              </p:cNvPr>
              <p:cNvSpPr txBox="1">
                <a:spLocks noRot="1" noChangeAspect="1" noMove="1" noResize="1" noEditPoints="1" noAdjustHandles="1" noChangeArrowheads="1" noChangeShapeType="1" noTextEdit="1"/>
              </p:cNvSpPr>
              <p:nvPr/>
            </p:nvSpPr>
            <p:spPr bwMode="auto">
              <a:xfrm>
                <a:off x="457200" y="3886200"/>
                <a:ext cx="8229600" cy="2286000"/>
              </a:xfrm>
              <a:prstGeom prst="rect">
                <a:avLst/>
              </a:prstGeom>
              <a:blipFill>
                <a:blip r:embed="rId2"/>
                <a:stretch>
                  <a:fillRect l="-1852" t="-11050" r="-2160" b="-44751"/>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5" name="Content Placeholder 2">
            <a:extLst>
              <a:ext uri="{FF2B5EF4-FFF2-40B4-BE49-F238E27FC236}">
                <a16:creationId xmlns:a16="http://schemas.microsoft.com/office/drawing/2014/main" id="{6F89B5B3-AFDD-6645-B906-CA96DC965AB3}"/>
              </a:ext>
            </a:extLst>
          </p:cNvPr>
          <p:cNvSpPr txBox="1">
            <a:spLocks/>
          </p:cNvSpPr>
          <p:nvPr/>
        </p:nvSpPr>
        <p:spPr bwMode="auto">
          <a:xfrm>
            <a:off x="5029200" y="2209800"/>
            <a:ext cx="4114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lvl="1">
              <a:spcBef>
                <a:spcPct val="20000"/>
              </a:spcBef>
              <a:buFont typeface="Arial" panose="020B0604020202020204" pitchFamily="34" charset="0"/>
              <a:buChar char="–"/>
            </a:pPr>
            <a:r>
              <a:rPr lang="en-US" altLang="en-US" sz="2800">
                <a:latin typeface="Calibri" panose="020F0502020204030204" pitchFamily="34" charset="0"/>
              </a:rPr>
              <a:t> Comparing a</a:t>
            </a:r>
            <a:r>
              <a:rPr lang="en-US" altLang="en-US" sz="2800" baseline="-25000">
                <a:latin typeface="Calibri" panose="020F0502020204030204" pitchFamily="34" charset="0"/>
              </a:rPr>
              <a:t>i</a:t>
            </a:r>
            <a:r>
              <a:rPr lang="en-US" altLang="en-US" sz="2800">
                <a:latin typeface="Calibri" panose="020F0502020204030204" pitchFamily="34" charset="0"/>
              </a:rPr>
              <a:t> and a</a:t>
            </a:r>
            <a:r>
              <a:rPr lang="en-US" altLang="en-US" sz="2800" baseline="-25000">
                <a:latin typeface="Calibri" panose="020F0502020204030204" pitchFamily="34" charset="0"/>
              </a:rPr>
              <a:t>j</a:t>
            </a:r>
            <a:endParaRPr lang="en-US" altLang="en-US" sz="2800">
              <a:latin typeface="Calibri" panose="020F0502020204030204" pitchFamily="34" charset="0"/>
            </a:endParaRPr>
          </a:p>
          <a:p>
            <a:pPr lvl="1">
              <a:spcBef>
                <a:spcPct val="20000"/>
              </a:spcBef>
              <a:buFont typeface="Arial" panose="020B0604020202020204" pitchFamily="34" charset="0"/>
              <a:buChar char="–"/>
            </a:pPr>
            <a:r>
              <a:rPr lang="en-US" altLang="en-US" sz="2800">
                <a:latin typeface="Calibri" panose="020F0502020204030204" pitchFamily="34" charset="0"/>
              </a:rPr>
              <a:t>n, size of 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2564F1A3-84D8-9C48-82EE-9643E482A196}"/>
              </a:ext>
            </a:extLst>
          </p:cNvPr>
          <p:cNvSpPr>
            <a:spLocks noGrp="1"/>
          </p:cNvSpPr>
          <p:nvPr>
            <p:ph type="title"/>
          </p:nvPr>
        </p:nvSpPr>
        <p:spPr/>
        <p:txBody>
          <a:bodyPr/>
          <a:lstStyle/>
          <a:p>
            <a:r>
              <a:rPr lang="en-US" altLang="en-US">
                <a:ea typeface="ＭＳ Ｐゴシック" panose="020B0600070205080204" pitchFamily="34" charset="-128"/>
              </a:rPr>
              <a:t>Algorithm Analysis: Example 1 (3)</a:t>
            </a:r>
          </a:p>
        </p:txBody>
      </p:sp>
      <mc:AlternateContent xmlns:mc="http://schemas.openxmlformats.org/markup-compatibility/2006" xmlns:a14="http://schemas.microsoft.com/office/drawing/2010/main">
        <mc:Choice Requires="a14">
          <p:sp>
            <p:nvSpPr>
              <p:cNvPr id="33794" name="Content Placeholder 2">
                <a:extLst>
                  <a:ext uri="{FF2B5EF4-FFF2-40B4-BE49-F238E27FC236}">
                    <a16:creationId xmlns:a16="http://schemas.microsoft.com/office/drawing/2014/main" id="{BFA257BF-DDC2-8044-B8A4-5453397ABA1B}"/>
                  </a:ext>
                </a:extLst>
              </p:cNvPr>
              <p:cNvSpPr>
                <a:spLocks noGrp="1"/>
              </p:cNvSpPr>
              <p:nvPr>
                <p:ph idx="1"/>
              </p:nvPr>
            </p:nvSpPr>
            <p:spPr/>
            <p:txBody>
              <a:bodyPr/>
              <a:lstStyle/>
              <a:p>
                <a:r>
                  <a:rPr lang="en-US" altLang="en-US" dirty="0">
                    <a:ea typeface="ＭＳ Ｐゴシック" panose="020B0600070205080204" pitchFamily="34" charset="-128"/>
                  </a:rPr>
                  <a:t>We observe that the elementary operation is executes once in each iteration, thus we have</a:t>
                </a:r>
              </a:p>
              <a:p>
                <a:pPr algn="ctr">
                  <a:buNone/>
                </a:pPr>
                <a:r>
                  <a:rPr lang="en-US" altLang="en-US" dirty="0" err="1">
                    <a:ea typeface="ＭＳ Ｐゴシック" panose="020B0600070205080204" pitchFamily="34" charset="-128"/>
                  </a:rPr>
                  <a:t>C</a:t>
                </a:r>
                <a:r>
                  <a:rPr lang="en-US" altLang="en-US" baseline="-25000" dirty="0" err="1">
                    <a:ea typeface="ＭＳ Ｐゴシック" panose="020B0600070205080204" pitchFamily="34" charset="-128"/>
                  </a:rPr>
                  <a:t>worst</a:t>
                </a:r>
                <a:r>
                  <a:rPr lang="en-US" altLang="en-US" dirty="0">
                    <a:ea typeface="ＭＳ Ｐゴシック" panose="020B0600070205080204" pitchFamily="34" charset="-128"/>
                  </a:rPr>
                  <a:t>(n) = </a:t>
                </a:r>
                <a14:m>
                  <m:oMath xmlns:m="http://schemas.openxmlformats.org/officeDocument/2006/math">
                    <m:nary>
                      <m:naryPr>
                        <m:chr m:val="∑"/>
                        <m:ctrlPr>
                          <a:rPr lang="en-US" altLang="en-US" i="1">
                            <a:latin typeface="Cambria Math" panose="02040503050406030204" pitchFamily="18" charset="0"/>
                          </a:rPr>
                        </m:ctrlPr>
                      </m:naryPr>
                      <m:sub>
                        <m:r>
                          <m:rPr>
                            <m:brk m:alnAt="23"/>
                          </m:rPr>
                          <a:rPr lang="en-US" altLang="en-US" b="0" i="1" smtClean="0">
                            <a:latin typeface="Cambria Math" panose="02040503050406030204" pitchFamily="18" charset="0"/>
                          </a:rPr>
                          <m:t>𝑖</m:t>
                        </m:r>
                        <m:r>
                          <a:rPr lang="en-US" altLang="en-US" b="0" i="1" smtClean="0">
                            <a:latin typeface="Cambria Math" panose="02040503050406030204" pitchFamily="18" charset="0"/>
                          </a:rPr>
                          <m:t>=1</m:t>
                        </m:r>
                      </m:sub>
                      <m:sup>
                        <m:r>
                          <a:rPr lang="en-US" altLang="en-US" b="0" i="1" smtClean="0">
                            <a:latin typeface="Cambria Math" panose="02040503050406030204" pitchFamily="18" charset="0"/>
                          </a:rPr>
                          <m:t>𝑛</m:t>
                        </m:r>
                        <m:r>
                          <a:rPr lang="en-US" altLang="en-US" b="0" i="1" smtClean="0">
                            <a:latin typeface="Cambria Math" panose="02040503050406030204" pitchFamily="18" charset="0"/>
                          </a:rPr>
                          <m:t>−1</m:t>
                        </m:r>
                      </m:sup>
                      <m:e>
                        <m:nary>
                          <m:naryPr>
                            <m:chr m:val="∑"/>
                            <m:ctrlPr>
                              <a:rPr lang="en-US" altLang="en-US" i="1">
                                <a:latin typeface="Cambria Math" panose="02040503050406030204" pitchFamily="18" charset="0"/>
                              </a:rPr>
                            </m:ctrlPr>
                          </m:naryPr>
                          <m:sub>
                            <m:r>
                              <m:rPr>
                                <m:brk m:alnAt="23"/>
                              </m:rPr>
                              <a:rPr lang="en-US" altLang="en-US" b="0" i="1" smtClean="0">
                                <a:latin typeface="Cambria Math" panose="02040503050406030204" pitchFamily="18" charset="0"/>
                              </a:rPr>
                              <m:t>𝑗</m:t>
                            </m:r>
                            <m:r>
                              <a:rPr lang="en-US" altLang="en-US" b="0" i="1" smtClean="0">
                                <a:latin typeface="Cambria Math" panose="02040503050406030204" pitchFamily="18" charset="0"/>
                              </a:rPr>
                              <m:t>=</m:t>
                            </m:r>
                            <m:r>
                              <a:rPr lang="en-US" altLang="en-US" b="0" i="1" smtClean="0">
                                <a:latin typeface="Cambria Math" panose="02040503050406030204" pitchFamily="18" charset="0"/>
                              </a:rPr>
                              <m:t>𝑖</m:t>
                            </m:r>
                            <m:r>
                              <a:rPr lang="en-US" altLang="en-US" b="0" i="1" smtClean="0">
                                <a:latin typeface="Cambria Math" panose="02040503050406030204" pitchFamily="18" charset="0"/>
                              </a:rPr>
                              <m:t>+1</m:t>
                            </m:r>
                          </m:sub>
                          <m:sup>
                            <m:r>
                              <a:rPr lang="en-US" altLang="en-US" b="0" i="1" smtClean="0">
                                <a:latin typeface="Cambria Math" panose="02040503050406030204" pitchFamily="18" charset="0"/>
                              </a:rPr>
                              <m:t>𝑛</m:t>
                            </m:r>
                          </m:sup>
                          <m:e>
                            <m:r>
                              <a:rPr lang="en-US" altLang="en-US" b="0" i="1" smtClean="0">
                                <a:latin typeface="Cambria Math" panose="02040503050406030204" pitchFamily="18" charset="0"/>
                              </a:rPr>
                              <m:t>1</m:t>
                            </m:r>
                          </m:e>
                        </m:nary>
                      </m:e>
                    </m:nary>
                  </m:oMath>
                </a14:m>
                <a:r>
                  <a:rPr lang="en-US" altLang="en-US" dirty="0">
                    <a:ea typeface="ＭＳ Ｐゴシック" panose="020B0600070205080204" pitchFamily="34" charset="-128"/>
                  </a:rPr>
                  <a:t> =</a:t>
                </a:r>
                <a:r>
                  <a:rPr lang="en-US" dirty="0"/>
                  <a:t> </a:t>
                </a:r>
                <a14:m>
                  <m:oMath xmlns:m="http://schemas.openxmlformats.org/officeDocument/2006/math">
                    <m:f>
                      <m:fPr>
                        <m:ctrlPr>
                          <a:rPr lang="en-US" i="1">
                            <a:latin typeface="Cambria Math" panose="02040503050406030204" pitchFamily="18" charset="0"/>
                          </a:rPr>
                        </m:ctrlPr>
                      </m:fPr>
                      <m:num>
                        <m:d>
                          <m:dPr>
                            <m:ctrlPr>
                              <a:rPr lang="en-US" b="0" i="1" smtClean="0">
                                <a:latin typeface="Cambria Math" panose="02040503050406030204" pitchFamily="18" charset="0"/>
                              </a:rPr>
                            </m:ctrlPr>
                          </m:dPr>
                          <m:e>
                            <m:r>
                              <a:rPr lang="en-US" i="1">
                                <a:latin typeface="Cambria Math" panose="02040503050406030204" pitchFamily="18" charset="0"/>
                              </a:rPr>
                              <m:t>𝑛</m:t>
                            </m:r>
                            <m:r>
                              <a:rPr lang="en-US" i="1">
                                <a:latin typeface="Cambria Math" panose="02040503050406030204" pitchFamily="18" charset="0"/>
                              </a:rPr>
                              <m:t>×</m:t>
                            </m:r>
                            <m:r>
                              <a:rPr lang="en-US" i="1">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𝑛</m:t>
                        </m:r>
                      </m:num>
                      <m:den>
                        <m:r>
                          <a:rPr lang="en-US" i="1">
                            <a:latin typeface="Cambria Math" panose="02040503050406030204" pitchFamily="18" charset="0"/>
                          </a:rPr>
                          <m:t>2</m:t>
                        </m:r>
                      </m:den>
                    </m:f>
                  </m:oMath>
                </a14:m>
                <a:r>
                  <a:rPr lang="en-US" altLang="en-US" dirty="0">
                    <a:ea typeface="ＭＳ Ｐゴシック" panose="020B0600070205080204" pitchFamily="34" charset="-128"/>
                  </a:rPr>
                  <a:t>= </a:t>
                </a:r>
                <a14:m>
                  <m:oMath xmlns:m="http://schemas.openxmlformats.org/officeDocument/2006/math">
                    <m:f>
                      <m:fPr>
                        <m:ctrlPr>
                          <a:rPr lang="en-US" altLang="en-US" i="1" dirty="0" smtClean="0">
                            <a:latin typeface="Cambria Math" panose="02040503050406030204" pitchFamily="18" charset="0"/>
                            <a:ea typeface="ＭＳ Ｐゴシック" panose="020B0600070205080204" pitchFamily="34" charset="-128"/>
                          </a:rPr>
                        </m:ctrlPr>
                      </m:fPr>
                      <m:num>
                        <m:r>
                          <a:rPr lang="en-US" altLang="en-US" b="0" i="1" dirty="0" smtClean="0">
                            <a:latin typeface="Cambria Math" panose="02040503050406030204" pitchFamily="18" charset="0"/>
                            <a:ea typeface="ＭＳ Ｐゴシック" panose="020B0600070205080204" pitchFamily="34" charset="-128"/>
                          </a:rPr>
                          <m:t>𝑛</m:t>
                        </m:r>
                        <m:r>
                          <a:rPr lang="en-US" altLang="en-US" b="0" i="1" dirty="0" smtClean="0">
                            <a:latin typeface="Cambria Math" panose="02040503050406030204" pitchFamily="18" charset="0"/>
                            <a:ea typeface="ＭＳ Ｐゴシック" panose="020B0600070205080204" pitchFamily="34" charset="-128"/>
                          </a:rPr>
                          <m:t>(</m:t>
                        </m:r>
                        <m:r>
                          <a:rPr lang="en-US" altLang="en-US" b="0" i="1" dirty="0" smtClean="0">
                            <a:latin typeface="Cambria Math" panose="02040503050406030204" pitchFamily="18" charset="0"/>
                            <a:ea typeface="ＭＳ Ｐゴシック" panose="020B0600070205080204" pitchFamily="34" charset="-128"/>
                          </a:rPr>
                          <m:t>𝑛</m:t>
                        </m:r>
                        <m:r>
                          <a:rPr lang="en-US" altLang="en-US" b="0" i="1" dirty="0" smtClean="0">
                            <a:latin typeface="Cambria Math" panose="02040503050406030204" pitchFamily="18" charset="0"/>
                            <a:ea typeface="ＭＳ Ｐゴシック" panose="020B0600070205080204" pitchFamily="34" charset="-128"/>
                          </a:rPr>
                          <m:t>−1)</m:t>
                        </m:r>
                      </m:num>
                      <m:den>
                        <m:r>
                          <a:rPr lang="en-US" altLang="en-US" b="0" i="1" dirty="0" smtClean="0">
                            <a:latin typeface="Cambria Math" panose="02040503050406030204" pitchFamily="18" charset="0"/>
                            <a:ea typeface="ＭＳ Ｐゴシック" panose="020B0600070205080204" pitchFamily="34" charset="-128"/>
                          </a:rPr>
                          <m:t>2</m:t>
                        </m:r>
                      </m:den>
                    </m:f>
                  </m:oMath>
                </a14:m>
                <a:endParaRPr lang="en-US" altLang="en-US" dirty="0">
                  <a:ea typeface="ＭＳ Ｐゴシック" panose="020B0600070205080204" pitchFamily="34" charset="-128"/>
                </a:endParaRPr>
              </a:p>
            </p:txBody>
          </p:sp>
        </mc:Choice>
        <mc:Fallback xmlns="">
          <p:sp>
            <p:nvSpPr>
              <p:cNvPr id="33794" name="Content Placeholder 2">
                <a:extLst>
                  <a:ext uri="{FF2B5EF4-FFF2-40B4-BE49-F238E27FC236}">
                    <a16:creationId xmlns:a16="http://schemas.microsoft.com/office/drawing/2014/main" id="{BFA257BF-DDC2-8044-B8A4-5453397ABA1B}"/>
                  </a:ext>
                </a:extLst>
              </p:cNvPr>
              <p:cNvSpPr>
                <a:spLocks noGrp="1" noRot="1" noChangeAspect="1" noMove="1" noResize="1" noEditPoints="1" noAdjustHandles="1" noChangeArrowheads="1" noChangeShapeType="1" noTextEdit="1"/>
              </p:cNvSpPr>
              <p:nvPr>
                <p:ph idx="1"/>
              </p:nvPr>
            </p:nvSpPr>
            <p:spPr>
              <a:blipFill>
                <a:blip r:embed="rId2"/>
                <a:stretch>
                  <a:fillRect l="-1852" t="-1401"/>
                </a:stretch>
              </a:blipFill>
            </p:spPr>
            <p:txBody>
              <a:bodyPr/>
              <a:lstStyle/>
              <a:p>
                <a:r>
                  <a:rPr lang="en-US">
                    <a:noFill/>
                  </a:rPr>
                  <a:t> </a:t>
                </a:r>
              </a:p>
            </p:txBody>
          </p:sp>
        </mc:Fallback>
      </mc:AlternateContent>
      <p:graphicFrame>
        <p:nvGraphicFramePr>
          <p:cNvPr id="4" name="Table 3">
            <a:extLst>
              <a:ext uri="{FF2B5EF4-FFF2-40B4-BE49-F238E27FC236}">
                <a16:creationId xmlns:a16="http://schemas.microsoft.com/office/drawing/2014/main" id="{4B9AE910-DF59-4948-B4BB-E764392E8F4A}"/>
              </a:ext>
            </a:extLst>
          </p:cNvPr>
          <p:cNvGraphicFramePr>
            <a:graphicFrameLocks noGrp="1"/>
          </p:cNvGraphicFramePr>
          <p:nvPr>
            <p:extLst>
              <p:ext uri="{D42A27DB-BD31-4B8C-83A1-F6EECF244321}">
                <p14:modId xmlns:p14="http://schemas.microsoft.com/office/powerpoint/2010/main" val="76579014"/>
              </p:ext>
            </p:extLst>
          </p:nvPr>
        </p:nvGraphicFramePr>
        <p:xfrm>
          <a:off x="5181600" y="3810000"/>
          <a:ext cx="2471376" cy="2057398"/>
        </p:xfrm>
        <a:graphic>
          <a:graphicData uri="http://schemas.openxmlformats.org/drawingml/2006/table">
            <a:tbl>
              <a:tblPr firstRow="1" bandRow="1">
                <a:tableStyleId>{5C22544A-7EE6-4342-B048-85BDC9FD1C3A}</a:tableStyleId>
              </a:tblPr>
              <a:tblGrid>
                <a:gridCol w="348343">
                  <a:extLst>
                    <a:ext uri="{9D8B030D-6E8A-4147-A177-3AD203B41FA5}">
                      <a16:colId xmlns:a16="http://schemas.microsoft.com/office/drawing/2014/main" val="836237279"/>
                    </a:ext>
                  </a:extLst>
                </a:gridCol>
                <a:gridCol w="348343">
                  <a:extLst>
                    <a:ext uri="{9D8B030D-6E8A-4147-A177-3AD203B41FA5}">
                      <a16:colId xmlns:a16="http://schemas.microsoft.com/office/drawing/2014/main" val="3814896254"/>
                    </a:ext>
                  </a:extLst>
                </a:gridCol>
                <a:gridCol w="348343">
                  <a:extLst>
                    <a:ext uri="{9D8B030D-6E8A-4147-A177-3AD203B41FA5}">
                      <a16:colId xmlns:a16="http://schemas.microsoft.com/office/drawing/2014/main" val="2071640423"/>
                    </a:ext>
                  </a:extLst>
                </a:gridCol>
                <a:gridCol w="348343">
                  <a:extLst>
                    <a:ext uri="{9D8B030D-6E8A-4147-A177-3AD203B41FA5}">
                      <a16:colId xmlns:a16="http://schemas.microsoft.com/office/drawing/2014/main" val="3903525808"/>
                    </a:ext>
                  </a:extLst>
                </a:gridCol>
                <a:gridCol w="348343">
                  <a:extLst>
                    <a:ext uri="{9D8B030D-6E8A-4147-A177-3AD203B41FA5}">
                      <a16:colId xmlns:a16="http://schemas.microsoft.com/office/drawing/2014/main" val="2449249090"/>
                    </a:ext>
                  </a:extLst>
                </a:gridCol>
                <a:gridCol w="381318">
                  <a:extLst>
                    <a:ext uri="{9D8B030D-6E8A-4147-A177-3AD203B41FA5}">
                      <a16:colId xmlns:a16="http://schemas.microsoft.com/office/drawing/2014/main" val="3646103794"/>
                    </a:ext>
                  </a:extLst>
                </a:gridCol>
                <a:gridCol w="348343">
                  <a:extLst>
                    <a:ext uri="{9D8B030D-6E8A-4147-A177-3AD203B41FA5}">
                      <a16:colId xmlns:a16="http://schemas.microsoft.com/office/drawing/2014/main" val="1796892752"/>
                    </a:ext>
                  </a:extLst>
                </a:gridCol>
              </a:tblGrid>
              <a:tr h="293914">
                <a:tc>
                  <a:txBody>
                    <a:bodyPr/>
                    <a:lstStyle/>
                    <a:p>
                      <a:r>
                        <a:rPr lang="en-US" sz="120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379553603"/>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607903254"/>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4359225"/>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01515151"/>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73066441"/>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00" dirty="0">
                          <a:solidFill>
                            <a:schemeClr val="tx1"/>
                          </a:solidFill>
                        </a:rPr>
                        <a:t>n-1</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63889121"/>
                  </a:ext>
                </a:extLst>
              </a:tr>
              <a:tr h="293914">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363017177"/>
                  </a:ext>
                </a:extLst>
              </a:tr>
            </a:tbl>
          </a:graphicData>
        </a:graphic>
      </p:graphicFrame>
      <p:cxnSp>
        <p:nvCxnSpPr>
          <p:cNvPr id="6" name="Straight Arrow Connector 5">
            <a:extLst>
              <a:ext uri="{FF2B5EF4-FFF2-40B4-BE49-F238E27FC236}">
                <a16:creationId xmlns:a16="http://schemas.microsoft.com/office/drawing/2014/main" id="{D20AA7C6-3C04-F447-AB3D-CA6666508032}"/>
              </a:ext>
            </a:extLst>
          </p:cNvPr>
          <p:cNvCxnSpPr/>
          <p:nvPr/>
        </p:nvCxnSpPr>
        <p:spPr>
          <a:xfrm>
            <a:off x="5029200" y="3810000"/>
            <a:ext cx="0" cy="20574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52B995FE-ED76-E74C-91C1-29E6E991A8D9}"/>
              </a:ext>
            </a:extLst>
          </p:cNvPr>
          <p:cNvCxnSpPr>
            <a:cxnSpLocks/>
          </p:cNvCxnSpPr>
          <p:nvPr/>
        </p:nvCxnSpPr>
        <p:spPr>
          <a:xfrm>
            <a:off x="5181600" y="3657600"/>
            <a:ext cx="243840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4817" name="Title 1">
                <a:extLst>
                  <a:ext uri="{FF2B5EF4-FFF2-40B4-BE49-F238E27FC236}">
                    <a16:creationId xmlns:a16="http://schemas.microsoft.com/office/drawing/2014/main" id="{9F959BF9-1011-8F49-8514-00E2DDEB8C78}"/>
                  </a:ext>
                </a:extLst>
              </p:cNvPr>
              <p:cNvSpPr>
                <a:spLocks noGrp="1"/>
              </p:cNvSpPr>
              <p:nvPr>
                <p:ph type="title"/>
              </p:nvPr>
            </p:nvSpPr>
            <p:spPr/>
            <p:txBody>
              <a:bodyPr/>
              <a:lstStyle/>
              <a:p>
                <a:r>
                  <a:rPr lang="en-US" altLang="en-US" sz="6000" dirty="0">
                    <a:ea typeface="ＭＳ Ｐゴシック" panose="020B0600070205080204" pitchFamily="34" charset="-128"/>
                    <a:sym typeface="Symbol" pitchFamily="2" charset="2"/>
                  </a:rPr>
                  <a:t>Computing </a:t>
                </a:r>
                <a14:m>
                  <m:oMath xmlns:m="http://schemas.openxmlformats.org/officeDocument/2006/math">
                    <m:nary>
                      <m:naryPr>
                        <m:chr m:val="∑"/>
                        <m:ctrlPr>
                          <a:rPr lang="en-US" altLang="en-US" i="1">
                            <a:latin typeface="Cambria Math" panose="02040503050406030204" pitchFamily="18" charset="0"/>
                          </a:rPr>
                        </m:ctrlPr>
                      </m:naryPr>
                      <m:sub>
                        <m:r>
                          <m:rPr>
                            <m:brk m:alnAt="23"/>
                          </m:rPr>
                          <a:rPr lang="en-US" altLang="en-US" i="1">
                            <a:latin typeface="Cambria Math" panose="02040503050406030204" pitchFamily="18" charset="0"/>
                          </a:rPr>
                          <m:t>𝑖</m:t>
                        </m:r>
                        <m:r>
                          <a:rPr lang="en-US" altLang="en-US" i="1">
                            <a:latin typeface="Cambria Math" panose="02040503050406030204" pitchFamily="18" charset="0"/>
                          </a:rPr>
                          <m:t>=1</m:t>
                        </m:r>
                      </m:sub>
                      <m:sup>
                        <m:r>
                          <a:rPr lang="en-US" altLang="en-US" i="1">
                            <a:latin typeface="Cambria Math" panose="02040503050406030204" pitchFamily="18" charset="0"/>
                          </a:rPr>
                          <m:t>𝑛</m:t>
                        </m:r>
                        <m:r>
                          <a:rPr lang="en-US" altLang="en-US" i="1">
                            <a:latin typeface="Cambria Math" panose="02040503050406030204" pitchFamily="18" charset="0"/>
                          </a:rPr>
                          <m:t>−1</m:t>
                        </m:r>
                      </m:sup>
                      <m:e>
                        <m:nary>
                          <m:naryPr>
                            <m:chr m:val="∑"/>
                            <m:ctrlPr>
                              <a:rPr lang="en-US" altLang="en-US" i="1">
                                <a:latin typeface="Cambria Math" panose="02040503050406030204" pitchFamily="18" charset="0"/>
                              </a:rPr>
                            </m:ctrlPr>
                          </m:naryPr>
                          <m:sub>
                            <m:r>
                              <m:rPr>
                                <m:brk m:alnAt="23"/>
                              </m:rPr>
                              <a:rPr lang="en-US" altLang="en-US" i="1">
                                <a:latin typeface="Cambria Math" panose="02040503050406030204" pitchFamily="18" charset="0"/>
                              </a:rPr>
                              <m:t>𝑗</m:t>
                            </m:r>
                            <m:r>
                              <a:rPr lang="en-US" altLang="en-US" i="1">
                                <a:latin typeface="Cambria Math" panose="02040503050406030204" pitchFamily="18" charset="0"/>
                              </a:rPr>
                              <m:t>=</m:t>
                            </m:r>
                            <m:r>
                              <a:rPr lang="en-US" altLang="en-US" i="1">
                                <a:latin typeface="Cambria Math" panose="02040503050406030204" pitchFamily="18" charset="0"/>
                              </a:rPr>
                              <m:t>𝑖</m:t>
                            </m:r>
                            <m:r>
                              <a:rPr lang="en-US" altLang="en-US" i="1">
                                <a:latin typeface="Cambria Math" panose="02040503050406030204" pitchFamily="18" charset="0"/>
                              </a:rPr>
                              <m:t>+1</m:t>
                            </m:r>
                          </m:sub>
                          <m:sup>
                            <m:r>
                              <a:rPr lang="en-US" altLang="en-US" i="1">
                                <a:latin typeface="Cambria Math" panose="02040503050406030204" pitchFamily="18" charset="0"/>
                              </a:rPr>
                              <m:t>𝑛</m:t>
                            </m:r>
                          </m:sup>
                          <m:e>
                            <m:r>
                              <a:rPr lang="en-US" altLang="en-US" i="1">
                                <a:latin typeface="Cambria Math" panose="02040503050406030204" pitchFamily="18" charset="0"/>
                              </a:rPr>
                              <m:t>1</m:t>
                            </m:r>
                          </m:e>
                        </m:nary>
                      </m:e>
                    </m:nary>
                  </m:oMath>
                </a14:m>
                <a:endParaRPr lang="en-US" altLang="en-US" dirty="0">
                  <a:ea typeface="ＭＳ Ｐゴシック" panose="020B0600070205080204" pitchFamily="34" charset="-128"/>
                </a:endParaRPr>
              </a:p>
            </p:txBody>
          </p:sp>
        </mc:Choice>
        <mc:Fallback xmlns="">
          <p:sp>
            <p:nvSpPr>
              <p:cNvPr id="34817" name="Title 1">
                <a:extLst>
                  <a:ext uri="{FF2B5EF4-FFF2-40B4-BE49-F238E27FC236}">
                    <a16:creationId xmlns:a16="http://schemas.microsoft.com/office/drawing/2014/main" id="{9F959BF9-1011-8F49-8514-00E2DDEB8C78}"/>
                  </a:ext>
                </a:extLst>
              </p:cNvPr>
              <p:cNvSpPr>
                <a:spLocks noGrp="1" noRot="1" noChangeAspect="1" noMove="1" noResize="1" noEditPoints="1" noAdjustHandles="1" noChangeArrowheads="1" noChangeShapeType="1" noTextEdit="1"/>
              </p:cNvSpPr>
              <p:nvPr>
                <p:ph type="title"/>
              </p:nvPr>
            </p:nvSpPr>
            <p:spPr>
              <a:blipFill>
                <a:blip r:embed="rId3"/>
                <a:stretch>
                  <a:fillRect t="-74725" b="-1329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4818" name="Content Placeholder 2">
                <a:extLst>
                  <a:ext uri="{FF2B5EF4-FFF2-40B4-BE49-F238E27FC236}">
                    <a16:creationId xmlns:a16="http://schemas.microsoft.com/office/drawing/2014/main" id="{B123E7AF-2970-5747-A717-C9117CB957AE}"/>
                  </a:ext>
                </a:extLst>
              </p:cNvPr>
              <p:cNvSpPr>
                <a:spLocks noGrp="1"/>
              </p:cNvSpPr>
              <p:nvPr>
                <p:ph idx="1"/>
              </p:nvPr>
            </p:nvSpPr>
            <p:spPr>
              <a:xfrm>
                <a:off x="457200" y="1600200"/>
                <a:ext cx="8534400" cy="4525963"/>
              </a:xfrm>
            </p:spPr>
            <p:txBody>
              <a:bodyPr/>
              <a:lstStyle/>
              <a:p>
                <a14:m>
                  <m:oMath xmlns:m="http://schemas.openxmlformats.org/officeDocument/2006/math">
                    <m:nary>
                      <m:naryPr>
                        <m:chr m:val="∑"/>
                        <m:limLoc m:val="subSup"/>
                        <m:ctrlPr>
                          <a:rPr lang="en-US" altLang="en-US" sz="2400" i="1" dirty="0" smtClean="0">
                            <a:latin typeface="Cambria Math" panose="02040503050406030204" pitchFamily="18" charset="0"/>
                            <a:ea typeface="ＭＳ Ｐゴシック" panose="020B0600070205080204" pitchFamily="34" charset="-128"/>
                            <a:sym typeface="Symbol" pitchFamily="2" charset="2"/>
                          </a:rPr>
                        </m:ctrlPr>
                      </m:naryPr>
                      <m:sub>
                        <m:r>
                          <m:rPr>
                            <m:brk m:alnAt="1"/>
                          </m:rPr>
                          <a:rPr lang="en-US" altLang="en-US" sz="24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m:rPr>
                            <m:brk m:alnAt="25"/>
                          </m:rPr>
                          <a:rPr lang="en-US" altLang="en-US" sz="2400" b="0" i="1" dirty="0" smtClean="0">
                            <a:latin typeface="Cambria Math" panose="02040503050406030204" pitchFamily="18" charset="0"/>
                            <a:ea typeface="ＭＳ Ｐゴシック" panose="020B0600070205080204" pitchFamily="34" charset="-128"/>
                            <a:sym typeface="Symbol" pitchFamily="2" charset="2"/>
                          </a:rPr>
                          <m:t>2</m:t>
                        </m:r>
                      </m:sub>
                      <m:sup>
                        <m:r>
                          <a:rPr lang="en-US" altLang="en-US" sz="2400" b="0" i="1" dirty="0" smtClean="0">
                            <a:latin typeface="Cambria Math" panose="02040503050406030204" pitchFamily="18" charset="0"/>
                            <a:ea typeface="ＭＳ Ｐゴシック" panose="020B0600070205080204" pitchFamily="34" charset="-128"/>
                            <a:sym typeface="Symbol" pitchFamily="2" charset="2"/>
                          </a:rPr>
                          <m:t>5</m:t>
                        </m:r>
                      </m:sup>
                      <m:e>
                        <m:r>
                          <a:rPr lang="en-US" altLang="en-US" sz="2400" i="1" dirty="0">
                            <a:latin typeface="Cambria Math" panose="02040503050406030204" pitchFamily="18" charset="0"/>
                            <a:ea typeface="ＭＳ Ｐゴシック" panose="020B0600070205080204" pitchFamily="34" charset="-128"/>
                            <a:sym typeface="Symbol" pitchFamily="2" charset="2"/>
                          </a:rPr>
                          <m:t>1</m:t>
                        </m:r>
                      </m:e>
                    </m:nary>
                  </m:oMath>
                </a14:m>
                <a:r>
                  <a:rPr lang="en-US" altLang="en-US" sz="2400" dirty="0">
                    <a:latin typeface="Cambria Math" panose="02040503050406030204" pitchFamily="18" charset="0"/>
                    <a:ea typeface="ＭＳ Ｐゴシック" panose="020B0600070205080204" pitchFamily="34" charset="-128"/>
                    <a:sym typeface="Symbol" pitchFamily="2" charset="2"/>
                  </a:rPr>
                  <a:t>= 1+1+1+1= 5-2</a:t>
                </a:r>
                <a:r>
                  <a:rPr lang="en-US" altLang="en-US" sz="2400" dirty="0">
                    <a:solidFill>
                      <a:srgbClr val="C00000"/>
                    </a:solidFill>
                    <a:latin typeface="Cambria Math" panose="02040503050406030204" pitchFamily="18" charset="0"/>
                    <a:ea typeface="ＭＳ Ｐゴシック" panose="020B0600070205080204" pitchFamily="34" charset="-128"/>
                    <a:sym typeface="Symbol" pitchFamily="2" charset="2"/>
                  </a:rPr>
                  <a:t>+1</a:t>
                </a:r>
                <a:r>
                  <a:rPr lang="en-US" altLang="en-US" sz="2400" dirty="0">
                    <a:latin typeface="Cambria Math" panose="02040503050406030204" pitchFamily="18" charset="0"/>
                    <a:ea typeface="ＭＳ Ｐゴシック" panose="020B0600070205080204" pitchFamily="34" charset="-128"/>
                    <a:sym typeface="Symbol" pitchFamily="2" charset="2"/>
                  </a:rPr>
                  <a:t>,</a:t>
                </a:r>
                <a:r>
                  <a:rPr lang="en-US" altLang="en-US" sz="2400" dirty="0">
                    <a:solidFill>
                      <a:srgbClr val="C00000"/>
                    </a:solidFill>
                    <a:latin typeface="Cambria Math" panose="02040503050406030204" pitchFamily="18" charset="0"/>
                    <a:ea typeface="ＭＳ Ｐゴシック" panose="020B0600070205080204" pitchFamily="34" charset="-128"/>
                    <a:sym typeface="Symbol" pitchFamily="2" charset="2"/>
                  </a:rPr>
                  <a:t>    </a:t>
                </a:r>
                <a14:m>
                  <m:oMath xmlns:m="http://schemas.openxmlformats.org/officeDocument/2006/math">
                    <m:nary>
                      <m:naryPr>
                        <m:chr m:val="∑"/>
                        <m:limLoc m:val="subSup"/>
                        <m:ctrlPr>
                          <a:rPr lang="en-US" altLang="en-US" sz="2400" i="1" dirty="0">
                            <a:latin typeface="Cambria Math" panose="02040503050406030204" pitchFamily="18" charset="0"/>
                            <a:ea typeface="ＭＳ Ｐゴシック" panose="020B0600070205080204" pitchFamily="34" charset="-128"/>
                            <a:sym typeface="Symbol" pitchFamily="2" charset="2"/>
                          </a:rPr>
                        </m:ctrlPr>
                      </m:naryPr>
                      <m:sub>
                        <m:r>
                          <m:rPr>
                            <m:brk m:alnAt="1"/>
                          </m:rPr>
                          <a:rPr lang="en-US" altLang="en-US" sz="24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a:rPr lang="en-US" altLang="en-US" sz="2400" b="0" i="1" dirty="0" smtClean="0">
                            <a:latin typeface="Cambria Math" panose="02040503050406030204" pitchFamily="18" charset="0"/>
                            <a:ea typeface="ＭＳ Ｐゴシック" panose="020B0600070205080204" pitchFamily="34" charset="-128"/>
                            <a:sym typeface="Symbol" pitchFamily="2" charset="2"/>
                          </a:rPr>
                          <m:t>𝑎</m:t>
                        </m:r>
                      </m:sub>
                      <m:sup>
                        <m:r>
                          <a:rPr lang="en-US" altLang="en-US" sz="2400" b="0" i="1" dirty="0" smtClean="0">
                            <a:latin typeface="Cambria Math" panose="02040503050406030204" pitchFamily="18" charset="0"/>
                            <a:ea typeface="ＭＳ Ｐゴシック" panose="020B0600070205080204" pitchFamily="34" charset="-128"/>
                            <a:sym typeface="Symbol" pitchFamily="2" charset="2"/>
                          </a:rPr>
                          <m:t>𝑏</m:t>
                        </m:r>
                      </m:sup>
                      <m:e>
                        <m:r>
                          <a:rPr lang="en-US" altLang="en-US" sz="2400" i="1" dirty="0">
                            <a:latin typeface="Cambria Math" panose="02040503050406030204" pitchFamily="18" charset="0"/>
                            <a:ea typeface="ＭＳ Ｐゴシック" panose="020B0600070205080204" pitchFamily="34" charset="-128"/>
                            <a:sym typeface="Symbol" pitchFamily="2" charset="2"/>
                          </a:rPr>
                          <m:t>1</m:t>
                        </m:r>
                      </m:e>
                    </m:nary>
                  </m:oMath>
                </a14:m>
                <a:r>
                  <a:rPr lang="en-US" altLang="en-US" sz="2400" dirty="0">
                    <a:latin typeface="Cambria Math" panose="02040503050406030204" pitchFamily="18" charset="0"/>
                    <a:ea typeface="ＭＳ Ｐゴシック" panose="020B0600070205080204" pitchFamily="34" charset="-128"/>
                    <a:sym typeface="Symbol" pitchFamily="2" charset="2"/>
                  </a:rPr>
                  <a:t> = </a:t>
                </a:r>
                <a14:m>
                  <m:oMath xmlns:m="http://schemas.openxmlformats.org/officeDocument/2006/math">
                    <m:r>
                      <a:rPr lang="en-US" altLang="en-US" sz="2400" i="1" dirty="0" smtClean="0">
                        <a:latin typeface="Cambria Math" panose="02040503050406030204" pitchFamily="18" charset="0"/>
                        <a:ea typeface="ＭＳ Ｐゴシック" panose="020B0600070205080204" pitchFamily="34" charset="-128"/>
                        <a:sym typeface="Symbol" pitchFamily="2" charset="2"/>
                      </a:rPr>
                      <m:t>𝑏</m:t>
                    </m:r>
                    <m:r>
                      <a:rPr lang="en-US" altLang="en-US" sz="2400" i="1" dirty="0" smtClean="0">
                        <a:latin typeface="Cambria Math" panose="02040503050406030204" pitchFamily="18" charset="0"/>
                        <a:ea typeface="ＭＳ Ｐゴシック" panose="020B0600070205080204" pitchFamily="34" charset="-128"/>
                        <a:sym typeface="Symbol" pitchFamily="2" charset="2"/>
                      </a:rPr>
                      <m:t>−</m:t>
                    </m:r>
                    <m:r>
                      <a:rPr lang="en-US" altLang="en-US" sz="2400" i="1" dirty="0" smtClean="0">
                        <a:latin typeface="Cambria Math" panose="02040503050406030204" pitchFamily="18" charset="0"/>
                        <a:ea typeface="ＭＳ Ｐゴシック" panose="020B0600070205080204" pitchFamily="34" charset="-128"/>
                        <a:sym typeface="Symbol" pitchFamily="2" charset="2"/>
                      </a:rPr>
                      <m:t>𝑎</m:t>
                    </m:r>
                    <m:r>
                      <a:rPr lang="en-US" altLang="en-US" sz="2400" i="1" dirty="0" smtClean="0">
                        <a:latin typeface="Cambria Math" panose="02040503050406030204" pitchFamily="18" charset="0"/>
                        <a:ea typeface="ＭＳ Ｐゴシック" panose="020B0600070205080204" pitchFamily="34" charset="-128"/>
                        <a:sym typeface="Symbol" pitchFamily="2" charset="2"/>
                      </a:rPr>
                      <m:t> +1</m:t>
                    </m:r>
                  </m:oMath>
                </a14:m>
                <a:endParaRPr lang="en-US" altLang="en-US" sz="2400" dirty="0">
                  <a:latin typeface="Cambria Math" panose="02040503050406030204" pitchFamily="18" charset="0"/>
                  <a:ea typeface="ＭＳ Ｐゴシック" panose="020B0600070205080204" pitchFamily="34" charset="-128"/>
                  <a:sym typeface="Symbol" pitchFamily="2" charset="2"/>
                </a:endParaRPr>
              </a:p>
              <a:p>
                <a14:m>
                  <m:oMath xmlns:m="http://schemas.openxmlformats.org/officeDocument/2006/math">
                    <m:nary>
                      <m:naryPr>
                        <m:chr m:val="∑"/>
                        <m:limLoc m:val="subSup"/>
                        <m:ctrlPr>
                          <a:rPr lang="en-US" altLang="en-US" sz="2400" i="1" dirty="0" smtClean="0">
                            <a:latin typeface="Cambria Math" panose="02040503050406030204" pitchFamily="18" charset="0"/>
                            <a:ea typeface="ＭＳ Ｐゴシック" panose="020B0600070205080204" pitchFamily="34" charset="-128"/>
                            <a:sym typeface="Symbol" pitchFamily="2" charset="2"/>
                          </a:rPr>
                        </m:ctrlPr>
                      </m:naryPr>
                      <m:sub>
                        <m:r>
                          <m:rPr>
                            <m:brk m:alnAt="25"/>
                          </m:rPr>
                          <a:rPr lang="en-US" altLang="en-US" sz="2400" b="0" i="1" dirty="0" smtClean="0">
                            <a:latin typeface="Cambria Math" panose="02040503050406030204" pitchFamily="18" charset="0"/>
                            <a:ea typeface="ＭＳ Ｐゴシック" panose="020B0600070205080204" pitchFamily="34" charset="-128"/>
                            <a:sym typeface="Symbol" pitchFamily="2" charset="2"/>
                          </a:rPr>
                          <m:t>𝑗</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a:rPr lang="en-US" altLang="en-US" sz="24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2400" b="0" i="1" dirty="0" smtClean="0">
                            <a:latin typeface="Cambria Math" panose="02040503050406030204" pitchFamily="18" charset="0"/>
                            <a:ea typeface="ＭＳ Ｐゴシック" panose="020B0600070205080204" pitchFamily="34" charset="-128"/>
                            <a:sym typeface="Symbol" pitchFamily="2" charset="2"/>
                          </a:rPr>
                          <m:t>+1</m:t>
                        </m:r>
                      </m:sub>
                      <m:sup>
                        <m:r>
                          <a:rPr lang="en-US" altLang="en-US" sz="2400" b="0" i="1" dirty="0" smtClean="0">
                            <a:latin typeface="Cambria Math" panose="02040503050406030204" pitchFamily="18" charset="0"/>
                            <a:ea typeface="ＭＳ Ｐゴシック" panose="020B0600070205080204" pitchFamily="34" charset="-128"/>
                            <a:sym typeface="Symbol" pitchFamily="2" charset="2"/>
                          </a:rPr>
                          <m:t>𝑛</m:t>
                        </m:r>
                      </m:sup>
                      <m:e>
                        <m:r>
                          <a:rPr lang="en-US" altLang="en-US" sz="2400" b="0" i="1" dirty="0" smtClean="0">
                            <a:latin typeface="Cambria Math" panose="02040503050406030204" pitchFamily="18" charset="0"/>
                            <a:ea typeface="ＭＳ Ｐゴシック" panose="020B0600070205080204" pitchFamily="34" charset="-128"/>
                            <a:sym typeface="Symbol" pitchFamily="2" charset="2"/>
                          </a:rPr>
                          <m:t>1</m:t>
                        </m:r>
                      </m:e>
                    </m:nary>
                  </m:oMath>
                </a14:m>
                <a:r>
                  <a:rPr lang="en-US" altLang="en-US" sz="2400" dirty="0">
                    <a:ea typeface="ＭＳ Ｐゴシック" panose="020B0600070205080204" pitchFamily="34" charset="-128"/>
                  </a:rPr>
                  <a:t> </a:t>
                </a:r>
                <a14:m>
                  <m:oMath xmlns:m="http://schemas.openxmlformats.org/officeDocument/2006/math">
                    <m:r>
                      <a:rPr lang="en-US" altLang="en-US" sz="2400" i="1" dirty="0" smtClean="0">
                        <a:latin typeface="Cambria Math" panose="02040503050406030204" pitchFamily="18" charset="0"/>
                        <a:ea typeface="ＭＳ Ｐゴシック" panose="020B0600070205080204" pitchFamily="34" charset="-128"/>
                      </a:rPr>
                      <m:t>= </m:t>
                    </m:r>
                    <m:r>
                      <a:rPr lang="en-US" altLang="en-US" sz="2400" i="1" dirty="0" smtClean="0">
                        <a:latin typeface="Cambria Math" panose="02040503050406030204" pitchFamily="18" charset="0"/>
                        <a:ea typeface="ＭＳ Ｐゴシック" panose="020B0600070205080204" pitchFamily="34" charset="-128"/>
                      </a:rPr>
                      <m:t>𝑛</m:t>
                    </m:r>
                    <m:r>
                      <a:rPr lang="en-US" altLang="en-US" sz="2400" i="1" dirty="0" smtClean="0">
                        <a:latin typeface="Cambria Math" panose="02040503050406030204" pitchFamily="18" charset="0"/>
                        <a:ea typeface="ＭＳ Ｐゴシック" panose="020B0600070205080204" pitchFamily="34" charset="-128"/>
                      </a:rPr>
                      <m:t>−(</m:t>
                    </m:r>
                    <m:r>
                      <a:rPr lang="en-US" altLang="en-US" sz="2400" i="1" dirty="0" smtClean="0">
                        <a:latin typeface="Cambria Math" panose="02040503050406030204" pitchFamily="18" charset="0"/>
                        <a:ea typeface="ＭＳ Ｐゴシック" panose="020B0600070205080204" pitchFamily="34" charset="-128"/>
                      </a:rPr>
                      <m:t>𝑖</m:t>
                    </m:r>
                    <m:r>
                      <a:rPr lang="en-US" altLang="en-US" sz="2400" i="1" dirty="0" smtClean="0">
                        <a:latin typeface="Cambria Math" panose="02040503050406030204" pitchFamily="18" charset="0"/>
                        <a:ea typeface="ＭＳ Ｐゴシック" panose="020B0600070205080204" pitchFamily="34" charset="-128"/>
                      </a:rPr>
                      <m:t>+1)+1=</m:t>
                    </m:r>
                    <m:r>
                      <a:rPr lang="en-US" altLang="en-US" sz="2400" i="1" dirty="0" smtClean="0">
                        <a:latin typeface="Cambria Math" panose="02040503050406030204" pitchFamily="18" charset="0"/>
                        <a:ea typeface="ＭＳ Ｐゴシック" panose="020B0600070205080204" pitchFamily="34" charset="-128"/>
                      </a:rPr>
                      <m:t>𝑛</m:t>
                    </m:r>
                    <m:r>
                      <a:rPr lang="en-US" altLang="en-US" sz="2400" i="1" dirty="0" smtClean="0">
                        <a:latin typeface="Cambria Math" panose="02040503050406030204" pitchFamily="18" charset="0"/>
                        <a:ea typeface="ＭＳ Ｐゴシック" panose="020B0600070205080204" pitchFamily="34" charset="-128"/>
                      </a:rPr>
                      <m:t>−</m:t>
                    </m:r>
                    <m:r>
                      <a:rPr lang="en-US" altLang="en-US" sz="2400" i="1" dirty="0" err="1">
                        <a:latin typeface="Cambria Math" panose="02040503050406030204" pitchFamily="18" charset="0"/>
                        <a:ea typeface="ＭＳ Ｐゴシック" panose="020B0600070205080204" pitchFamily="34" charset="-128"/>
                      </a:rPr>
                      <m:t>𝑖</m:t>
                    </m:r>
                  </m:oMath>
                </a14:m>
                <a:endParaRPr lang="en-US" altLang="en-US" sz="2400" dirty="0">
                  <a:ea typeface="ＭＳ Ｐゴシック" panose="020B0600070205080204" pitchFamily="34" charset="-128"/>
                </a:endParaRPr>
              </a:p>
              <a:p>
                <a:r>
                  <a:rPr lang="en-US" altLang="en-US" sz="2400" dirty="0">
                    <a:ea typeface="ＭＳ Ｐゴシック" panose="020B0600070205080204" pitchFamily="34" charset="-128"/>
                  </a:rPr>
                  <a:t> </a:t>
                </a:r>
              </a:p>
              <a:p>
                <a:pPr marL="0" indent="0">
                  <a:buNone/>
                </a:pPr>
                <a:endParaRPr lang="en-US" altLang="en-US" dirty="0">
                  <a:ea typeface="ＭＳ Ｐゴシック" panose="020B0600070205080204" pitchFamily="34" charset="-128"/>
                  <a:sym typeface="Symbol" pitchFamily="2" charset="2"/>
                </a:endParaRPr>
              </a:p>
              <a:p>
                <a:r>
                  <a:rPr lang="en-US" altLang="en-US" sz="2800" dirty="0">
                    <a:ea typeface="ＭＳ Ｐゴシック" panose="020B0600070205080204" pitchFamily="34" charset="-128"/>
                    <a:sym typeface="Symbol" pitchFamily="2" charset="2"/>
                  </a:rPr>
                  <a:t>Computing </a:t>
                </a:r>
                <a14:m>
                  <m:oMath xmlns:m="http://schemas.openxmlformats.org/officeDocument/2006/math">
                    <m:nary>
                      <m:naryPr>
                        <m:chr m:val="∑"/>
                        <m:limLoc m:val="subSup"/>
                        <m:ctrlPr>
                          <a:rPr lang="en-US" altLang="en-US" sz="2800" i="1" dirty="0">
                            <a:latin typeface="Cambria Math" panose="02040503050406030204" pitchFamily="18" charset="0"/>
                            <a:ea typeface="ＭＳ Ｐゴシック" panose="020B0600070205080204" pitchFamily="34" charset="-128"/>
                            <a:sym typeface="Symbol" pitchFamily="2" charset="2"/>
                          </a:rPr>
                        </m:ctrlPr>
                      </m:naryPr>
                      <m:sub>
                        <m:r>
                          <a:rPr lang="en-US" altLang="en-US" sz="2800" i="1" dirty="0">
                            <a:latin typeface="Cambria Math" panose="02040503050406030204" pitchFamily="18" charset="0"/>
                            <a:ea typeface="ＭＳ Ｐゴシック" panose="020B0600070205080204" pitchFamily="34" charset="-128"/>
                            <a:sym typeface="Symbol" pitchFamily="2" charset="2"/>
                          </a:rPr>
                          <m:t>𝑖</m:t>
                        </m:r>
                        <m:r>
                          <a:rPr lang="en-US" altLang="en-US" sz="2800" b="0" i="1" dirty="0" smtClean="0">
                            <a:latin typeface="Cambria Math" panose="02040503050406030204" pitchFamily="18" charset="0"/>
                            <a:ea typeface="ＭＳ Ｐゴシック" panose="020B0600070205080204" pitchFamily="34" charset="-128"/>
                            <a:sym typeface="Symbol" pitchFamily="2" charset="2"/>
                          </a:rPr>
                          <m:t>=</m:t>
                        </m:r>
                        <m:r>
                          <a:rPr lang="en-US" altLang="en-US" sz="2800" i="1" dirty="0">
                            <a:latin typeface="Cambria Math" panose="02040503050406030204" pitchFamily="18" charset="0"/>
                            <a:ea typeface="ＭＳ Ｐゴシック" panose="020B0600070205080204" pitchFamily="34" charset="-128"/>
                            <a:sym typeface="Symbol" pitchFamily="2" charset="2"/>
                          </a:rPr>
                          <m:t>1</m:t>
                        </m:r>
                      </m:sub>
                      <m:sup>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b="0" i="1" dirty="0" smtClean="0">
                            <a:latin typeface="Cambria Math" panose="02040503050406030204" pitchFamily="18" charset="0"/>
                            <a:ea typeface="ＭＳ Ｐゴシック" panose="020B0600070205080204" pitchFamily="34" charset="-128"/>
                            <a:sym typeface="Symbol" pitchFamily="2" charset="2"/>
                          </a:rPr>
                          <m:t>−1</m:t>
                        </m:r>
                      </m:sup>
                      <m:e>
                        <m:r>
                          <a:rPr lang="en-US" altLang="en-US" sz="2800" b="0" i="1" dirty="0" smtClean="0">
                            <a:latin typeface="Cambria Math" panose="02040503050406030204" pitchFamily="18" charset="0"/>
                            <a:ea typeface="ＭＳ Ｐゴシック" panose="020B0600070205080204" pitchFamily="34" charset="-128"/>
                            <a:sym typeface="Symbol" pitchFamily="2" charset="2"/>
                          </a:rPr>
                          <m:t>𝑖</m:t>
                        </m:r>
                      </m:e>
                    </m:nary>
                  </m:oMath>
                </a14:m>
                <a:endParaRPr lang="en-US" altLang="en-US" sz="2800" dirty="0">
                  <a:ea typeface="ＭＳ Ｐゴシック" panose="020B0600070205080204" pitchFamily="34" charset="-128"/>
                  <a:sym typeface="Symbol" pitchFamily="2" charset="2"/>
                </a:endParaRPr>
              </a:p>
              <a:p>
                <a:pPr lvl="1"/>
                <a:r>
                  <a:rPr lang="en-US" altLang="en-US" sz="2400" dirty="0">
                    <a:ea typeface="ＭＳ Ｐゴシック" panose="020B0600070205080204" pitchFamily="34" charset="-128"/>
                    <a:sym typeface="Symbol" pitchFamily="2" charset="2"/>
                  </a:rPr>
                  <a:t>Check Table 2, page 157: </a:t>
                </a:r>
                <a14:m>
                  <m:oMath xmlns:m="http://schemas.openxmlformats.org/officeDocument/2006/math">
                    <m:nary>
                      <m:naryPr>
                        <m:chr m:val="∑"/>
                        <m:limLoc m:val="subSup"/>
                        <m:ctrlPr>
                          <a:rPr lang="en-US" altLang="en-US" sz="2400" i="1" dirty="0">
                            <a:latin typeface="Cambria Math" panose="02040503050406030204" pitchFamily="18" charset="0"/>
                            <a:ea typeface="ＭＳ Ｐゴシック" panose="020B0600070205080204" pitchFamily="34" charset="-128"/>
                            <a:sym typeface="Symbol" pitchFamily="2" charset="2"/>
                          </a:rPr>
                        </m:ctrlPr>
                      </m:naryPr>
                      <m:sub>
                        <m:r>
                          <a:rPr lang="en-US" altLang="en-US" sz="2400" i="1" dirty="0">
                            <a:latin typeface="Cambria Math" panose="02040503050406030204" pitchFamily="18" charset="0"/>
                            <a:ea typeface="ＭＳ Ｐゴシック" panose="020B0600070205080204" pitchFamily="34" charset="-128"/>
                            <a:sym typeface="Symbol" pitchFamily="2" charset="2"/>
                          </a:rPr>
                          <m:t>𝑖</m:t>
                        </m:r>
                        <m:r>
                          <a:rPr lang="en-US" altLang="en-US" sz="2400" i="1" dirty="0">
                            <a:latin typeface="Cambria Math" panose="02040503050406030204" pitchFamily="18" charset="0"/>
                            <a:ea typeface="ＭＳ Ｐゴシック" panose="020B0600070205080204" pitchFamily="34" charset="-128"/>
                            <a:sym typeface="Symbol" pitchFamily="2" charset="2"/>
                          </a:rPr>
                          <m:t>=1</m:t>
                        </m:r>
                      </m:sub>
                      <m:sup>
                        <m:r>
                          <a:rPr lang="en-US" altLang="en-US" sz="2400" i="1" dirty="0">
                            <a:latin typeface="Cambria Math" panose="02040503050406030204" pitchFamily="18" charset="0"/>
                            <a:ea typeface="ＭＳ Ｐゴシック" panose="020B0600070205080204" pitchFamily="34" charset="-128"/>
                            <a:sym typeface="Symbol" pitchFamily="2" charset="2"/>
                          </a:rPr>
                          <m:t>𝑛</m:t>
                        </m:r>
                      </m:sup>
                      <m:e>
                        <m:r>
                          <a:rPr lang="en-US" altLang="en-US" sz="2400" i="1" dirty="0">
                            <a:latin typeface="Cambria Math" panose="02040503050406030204" pitchFamily="18" charset="0"/>
                            <a:ea typeface="ＭＳ Ｐゴシック" panose="020B0600070205080204" pitchFamily="34" charset="-128"/>
                            <a:sym typeface="Symbol" pitchFamily="2" charset="2"/>
                          </a:rPr>
                          <m:t>𝑖</m:t>
                        </m:r>
                      </m:e>
                    </m:nary>
                    <m:r>
                      <a:rPr lang="en-US" altLang="en-US" sz="2400" b="0" i="1" dirty="0" smtClean="0">
                        <a:latin typeface="Cambria Math" panose="02040503050406030204" pitchFamily="18" charset="0"/>
                        <a:ea typeface="ＭＳ Ｐゴシック" panose="020B0600070205080204" pitchFamily="34" charset="-128"/>
                        <a:sym typeface="Symbol" pitchFamily="2" charset="2"/>
                      </a:rPr>
                      <m:t>= </m:t>
                    </m:r>
                    <m:f>
                      <m:fPr>
                        <m:ctrlPr>
                          <a:rPr lang="en-US" altLang="en-US" sz="2400" b="0" i="1" dirty="0" smtClean="0">
                            <a:latin typeface="Cambria Math" panose="02040503050406030204" pitchFamily="18" charset="0"/>
                            <a:ea typeface="ＭＳ Ｐゴシック" panose="020B0600070205080204" pitchFamily="34" charset="-128"/>
                            <a:sym typeface="Symbol" pitchFamily="2" charset="2"/>
                          </a:rPr>
                        </m:ctrlPr>
                      </m:fPr>
                      <m:num>
                        <m:r>
                          <a:rPr lang="en-US" altLang="en-US" sz="2400" b="0" i="1" dirty="0" smtClean="0">
                            <a:latin typeface="Cambria Math" panose="02040503050406030204" pitchFamily="18" charset="0"/>
                            <a:ea typeface="ＭＳ Ｐゴシック" panose="020B0600070205080204" pitchFamily="34" charset="-128"/>
                            <a:sym typeface="Symbol" pitchFamily="2" charset="2"/>
                          </a:rPr>
                          <m:t>𝑛</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a:rPr lang="en-US" altLang="en-US" sz="2400" b="0" i="1" dirty="0" smtClean="0">
                            <a:latin typeface="Cambria Math" panose="02040503050406030204" pitchFamily="18" charset="0"/>
                            <a:ea typeface="ＭＳ Ｐゴシック" panose="020B0600070205080204" pitchFamily="34" charset="-128"/>
                            <a:sym typeface="Symbol" pitchFamily="2" charset="2"/>
                          </a:rPr>
                          <m:t>𝑛</m:t>
                        </m:r>
                        <m:r>
                          <a:rPr lang="en-US" altLang="en-US" sz="2400" b="0" i="1" dirty="0" smtClean="0">
                            <a:latin typeface="Cambria Math" panose="02040503050406030204" pitchFamily="18" charset="0"/>
                            <a:ea typeface="ＭＳ Ｐゴシック" panose="020B0600070205080204" pitchFamily="34" charset="-128"/>
                            <a:sym typeface="Symbol" pitchFamily="2" charset="2"/>
                          </a:rPr>
                          <m:t>+1)</m:t>
                        </m:r>
                      </m:num>
                      <m:den>
                        <m:r>
                          <a:rPr lang="en-US" altLang="en-US" sz="2400" b="0" i="1" dirty="0" smtClean="0">
                            <a:latin typeface="Cambria Math" panose="02040503050406030204" pitchFamily="18" charset="0"/>
                            <a:ea typeface="ＭＳ Ｐゴシック" panose="020B0600070205080204" pitchFamily="34" charset="-128"/>
                            <a:sym typeface="Symbol" pitchFamily="2" charset="2"/>
                          </a:rPr>
                          <m:t>2</m:t>
                        </m:r>
                      </m:den>
                    </m:f>
                    <m:r>
                      <a:rPr lang="en-US" altLang="en-US" sz="2400" i="1" dirty="0" smtClean="0">
                        <a:latin typeface="Cambria Math" panose="02040503050406030204" pitchFamily="18" charset="0"/>
                        <a:ea typeface="ＭＳ Ｐゴシック" panose="020B0600070205080204" pitchFamily="34" charset="-128"/>
                        <a:sym typeface="Symbol" pitchFamily="2" charset="2"/>
                      </a:rPr>
                      <m:t> </m:t>
                    </m:r>
                  </m:oMath>
                </a14:m>
                <a:endParaRPr lang="en-US" altLang="en-US" sz="2400" dirty="0">
                  <a:ea typeface="ＭＳ Ｐゴシック" panose="020B0600070205080204" pitchFamily="34" charset="-128"/>
                  <a:sym typeface="Symbol" pitchFamily="2" charset="2"/>
                </a:endParaRPr>
              </a:p>
              <a:p>
                <a:pPr lvl="1"/>
                <a:r>
                  <a:rPr lang="en-US" altLang="en-US" sz="2400" dirty="0">
                    <a:ea typeface="ＭＳ Ｐゴシック" panose="020B0600070205080204" pitchFamily="34" charset="-128"/>
                    <a:sym typeface="Symbol" pitchFamily="2" charset="2"/>
                  </a:rPr>
                  <a:t>Rewrite </a:t>
                </a:r>
                <a14:m>
                  <m:oMath xmlns:m="http://schemas.openxmlformats.org/officeDocument/2006/math">
                    <m:nary>
                      <m:naryPr>
                        <m:chr m:val="∑"/>
                        <m:limLoc m:val="subSup"/>
                        <m:ctrlPr>
                          <a:rPr lang="en-US" altLang="en-US" sz="2400" i="1" dirty="0">
                            <a:latin typeface="Cambria Math" panose="02040503050406030204" pitchFamily="18" charset="0"/>
                            <a:ea typeface="ＭＳ Ｐゴシック" panose="020B0600070205080204" pitchFamily="34" charset="-128"/>
                            <a:sym typeface="Symbol" pitchFamily="2" charset="2"/>
                          </a:rPr>
                        </m:ctrlPr>
                      </m:naryPr>
                      <m:sub>
                        <m:r>
                          <a:rPr lang="en-US" altLang="en-US" sz="2400" i="1" dirty="0">
                            <a:latin typeface="Cambria Math" panose="02040503050406030204" pitchFamily="18" charset="0"/>
                            <a:ea typeface="ＭＳ Ｐゴシック" panose="020B0600070205080204" pitchFamily="34" charset="-128"/>
                            <a:sym typeface="Symbol" pitchFamily="2" charset="2"/>
                          </a:rPr>
                          <m:t>𝑖</m:t>
                        </m:r>
                        <m:r>
                          <a:rPr lang="en-US" altLang="en-US" sz="2400" i="1" dirty="0">
                            <a:latin typeface="Cambria Math" panose="02040503050406030204" pitchFamily="18" charset="0"/>
                            <a:ea typeface="ＭＳ Ｐゴシック" panose="020B0600070205080204" pitchFamily="34" charset="-128"/>
                            <a:sym typeface="Symbol" pitchFamily="2" charset="2"/>
                          </a:rPr>
                          <m:t>=1</m:t>
                        </m:r>
                      </m:sub>
                      <m:sup>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i="1" dirty="0">
                            <a:latin typeface="Cambria Math" panose="02040503050406030204" pitchFamily="18" charset="0"/>
                            <a:ea typeface="ＭＳ Ｐゴシック" panose="020B0600070205080204" pitchFamily="34" charset="-128"/>
                            <a:sym typeface="Symbol" pitchFamily="2" charset="2"/>
                          </a:rPr>
                          <m:t>−1</m:t>
                        </m:r>
                      </m:sup>
                      <m:e>
                        <m:r>
                          <a:rPr lang="en-US" altLang="en-US" sz="2400" i="1" dirty="0">
                            <a:latin typeface="Cambria Math" panose="02040503050406030204" pitchFamily="18" charset="0"/>
                            <a:ea typeface="ＭＳ Ｐゴシック" panose="020B0600070205080204" pitchFamily="34" charset="-128"/>
                            <a:sym typeface="Symbol" pitchFamily="2" charset="2"/>
                          </a:rPr>
                          <m:t>𝑖</m:t>
                        </m:r>
                      </m:e>
                    </m:nary>
                    <m:r>
                      <a:rPr lang="en-US" altLang="en-US" sz="2400" i="1" dirty="0">
                        <a:latin typeface="Cambria Math" panose="02040503050406030204" pitchFamily="18" charset="0"/>
                        <a:ea typeface="ＭＳ Ｐゴシック" panose="020B0600070205080204" pitchFamily="34" charset="-128"/>
                        <a:sym typeface="Symbol" pitchFamily="2" charset="2"/>
                      </a:rPr>
                      <m:t> </m:t>
                    </m:r>
                  </m:oMath>
                </a14:m>
                <a:r>
                  <a:rPr lang="en-US" altLang="en-US" sz="2400" dirty="0">
                    <a:ea typeface="ＭＳ Ｐゴシック" panose="020B0600070205080204" pitchFamily="34" charset="-128"/>
                    <a:sym typeface="Symbol" pitchFamily="2" charset="2"/>
                  </a:rPr>
                  <a:t>= </a:t>
                </a:r>
                <a14:m>
                  <m:oMath xmlns:m="http://schemas.openxmlformats.org/officeDocument/2006/math">
                    <m:nary>
                      <m:naryPr>
                        <m:chr m:val="∑"/>
                        <m:limLoc m:val="subSup"/>
                        <m:ctrlPr>
                          <a:rPr lang="en-US" altLang="en-US" sz="2400" i="1" dirty="0">
                            <a:latin typeface="Cambria Math" panose="02040503050406030204" pitchFamily="18" charset="0"/>
                            <a:ea typeface="ＭＳ Ｐゴシック" panose="020B0600070205080204" pitchFamily="34" charset="-128"/>
                            <a:sym typeface="Symbol" pitchFamily="2" charset="2"/>
                          </a:rPr>
                        </m:ctrlPr>
                      </m:naryPr>
                      <m:sub>
                        <m:r>
                          <a:rPr lang="en-US" altLang="en-US" sz="2400" i="1" dirty="0">
                            <a:latin typeface="Cambria Math" panose="02040503050406030204" pitchFamily="18" charset="0"/>
                            <a:ea typeface="ＭＳ Ｐゴシック" panose="020B0600070205080204" pitchFamily="34" charset="-128"/>
                            <a:sym typeface="Symbol" pitchFamily="2" charset="2"/>
                          </a:rPr>
                          <m:t>𝑖</m:t>
                        </m:r>
                        <m:r>
                          <a:rPr lang="en-US" altLang="en-US" sz="2400" i="1" dirty="0">
                            <a:latin typeface="Cambria Math" panose="02040503050406030204" pitchFamily="18" charset="0"/>
                            <a:ea typeface="ＭＳ Ｐゴシック" panose="020B0600070205080204" pitchFamily="34" charset="-128"/>
                            <a:sym typeface="Symbol" pitchFamily="2" charset="2"/>
                          </a:rPr>
                          <m:t>=1</m:t>
                        </m:r>
                      </m:sub>
                      <m:sup>
                        <m:r>
                          <a:rPr lang="en-US" altLang="en-US" sz="2400" i="1" dirty="0">
                            <a:latin typeface="Cambria Math" panose="02040503050406030204" pitchFamily="18" charset="0"/>
                            <a:ea typeface="ＭＳ Ｐゴシック" panose="020B0600070205080204" pitchFamily="34" charset="-128"/>
                            <a:sym typeface="Symbol" pitchFamily="2" charset="2"/>
                          </a:rPr>
                          <m:t>𝑛</m:t>
                        </m:r>
                      </m:sup>
                      <m:e>
                        <m:r>
                          <a:rPr lang="en-US" altLang="en-US" sz="2400" i="1" dirty="0">
                            <a:latin typeface="Cambria Math" panose="02040503050406030204" pitchFamily="18" charset="0"/>
                            <a:ea typeface="ＭＳ Ｐゴシック" panose="020B0600070205080204" pitchFamily="34" charset="-128"/>
                            <a:sym typeface="Symbol" pitchFamily="2" charset="2"/>
                          </a:rPr>
                          <m:t>𝑖</m:t>
                        </m:r>
                      </m:e>
                    </m:nary>
                    <m:r>
                      <a:rPr lang="en-US" altLang="en-US" sz="2400" i="1" dirty="0">
                        <a:latin typeface="Cambria Math" panose="02040503050406030204" pitchFamily="18" charset="0"/>
                        <a:ea typeface="ＭＳ Ｐゴシック" panose="020B0600070205080204" pitchFamily="34" charset="-128"/>
                        <a:sym typeface="Symbol" pitchFamily="2" charset="2"/>
                      </a:rPr>
                      <m:t> </m:t>
                    </m:r>
                    <m:r>
                      <a:rPr lang="en-US" altLang="en-US" sz="2400" i="1" dirty="0" smtClean="0">
                        <a:latin typeface="Cambria Math" panose="02040503050406030204" pitchFamily="18" charset="0"/>
                        <a:ea typeface="ＭＳ Ｐゴシック" panose="020B0600070205080204" pitchFamily="34" charset="-128"/>
                        <a:sym typeface="Symbol" pitchFamily="2" charset="2"/>
                      </a:rPr>
                      <m:t>−</m:t>
                    </m:r>
                    <m:r>
                      <a:rPr lang="en-US" altLang="en-US" sz="2400" i="1" dirty="0" smtClean="0">
                        <a:latin typeface="Cambria Math" panose="02040503050406030204" pitchFamily="18" charset="0"/>
                        <a:ea typeface="ＭＳ Ｐゴシック" panose="020B0600070205080204" pitchFamily="34" charset="-128"/>
                        <a:sym typeface="Symbol" pitchFamily="2" charset="2"/>
                      </a:rPr>
                      <m:t>𝑛</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f>
                      <m:fPr>
                        <m:ctrlPr>
                          <a:rPr lang="en-US" altLang="en-US" sz="2400" i="1" dirty="0">
                            <a:latin typeface="Cambria Math" panose="02040503050406030204" pitchFamily="18" charset="0"/>
                            <a:ea typeface="ＭＳ Ｐゴシック" panose="020B0600070205080204" pitchFamily="34" charset="-128"/>
                            <a:sym typeface="Symbol" pitchFamily="2" charset="2"/>
                          </a:rPr>
                        </m:ctrlPr>
                      </m:fPr>
                      <m:num>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i="1" dirty="0">
                            <a:latin typeface="Cambria Math" panose="02040503050406030204" pitchFamily="18" charset="0"/>
                            <a:ea typeface="ＭＳ Ｐゴシック" panose="020B0600070205080204" pitchFamily="34" charset="-128"/>
                            <a:sym typeface="Symbol" pitchFamily="2" charset="2"/>
                          </a:rPr>
                          <m:t>(</m:t>
                        </m:r>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i="1" dirty="0">
                            <a:latin typeface="Cambria Math" panose="02040503050406030204" pitchFamily="18" charset="0"/>
                            <a:ea typeface="ＭＳ Ｐゴシック" panose="020B0600070205080204" pitchFamily="34" charset="-128"/>
                            <a:sym typeface="Symbol" pitchFamily="2" charset="2"/>
                          </a:rPr>
                          <m:t>+1)</m:t>
                        </m:r>
                      </m:num>
                      <m:den>
                        <m:r>
                          <a:rPr lang="en-US" altLang="en-US" sz="2400" i="1" dirty="0">
                            <a:latin typeface="Cambria Math" panose="02040503050406030204" pitchFamily="18" charset="0"/>
                            <a:ea typeface="ＭＳ Ｐゴシック" panose="020B0600070205080204" pitchFamily="34" charset="-128"/>
                            <a:sym typeface="Symbol" pitchFamily="2" charset="2"/>
                          </a:rPr>
                          <m:t>2</m:t>
                        </m:r>
                      </m:den>
                    </m:f>
                  </m:oMath>
                </a14:m>
                <a:r>
                  <a:rPr lang="en-US" altLang="en-US" sz="2400" dirty="0">
                    <a:ea typeface="ＭＳ Ｐゴシック" panose="020B0600070205080204" pitchFamily="34" charset="-128"/>
                    <a:sym typeface="Symbol" pitchFamily="2" charset="2"/>
                  </a:rPr>
                  <a:t> </a:t>
                </a:r>
                <a14:m>
                  <m:oMath xmlns:m="http://schemas.openxmlformats.org/officeDocument/2006/math">
                    <m:r>
                      <a:rPr lang="en-US" altLang="en-US" sz="2400" i="1" dirty="0" smtClean="0">
                        <a:latin typeface="Cambria Math" panose="02040503050406030204" pitchFamily="18" charset="0"/>
                        <a:ea typeface="ＭＳ Ｐゴシック" panose="020B0600070205080204" pitchFamily="34" charset="-128"/>
                        <a:sym typeface="Symbol" pitchFamily="2" charset="2"/>
                      </a:rPr>
                      <m:t>−</m:t>
                    </m:r>
                    <m:r>
                      <a:rPr lang="en-US" altLang="en-US" sz="2400" i="1" dirty="0" smtClean="0">
                        <a:latin typeface="Cambria Math" panose="02040503050406030204" pitchFamily="18" charset="0"/>
                        <a:ea typeface="ＭＳ Ｐゴシック" panose="020B0600070205080204" pitchFamily="34" charset="-128"/>
                        <a:sym typeface="Symbol" pitchFamily="2" charset="2"/>
                      </a:rPr>
                      <m:t>𝑛</m:t>
                    </m:r>
                  </m:oMath>
                </a14:m>
                <a:r>
                  <a:rPr lang="en-US" altLang="en-US" sz="2400" dirty="0">
                    <a:ea typeface="ＭＳ Ｐゴシック" panose="020B0600070205080204" pitchFamily="34" charset="-128"/>
                    <a:sym typeface="Symbol" pitchFamily="2" charset="2"/>
                  </a:rPr>
                  <a:t> </a:t>
                </a:r>
                <a14:m>
                  <m:oMath xmlns:m="http://schemas.openxmlformats.org/officeDocument/2006/math">
                    <m:r>
                      <a:rPr lang="en-US" altLang="en-US" sz="2400" i="1" dirty="0">
                        <a:latin typeface="Cambria Math" panose="02040503050406030204" pitchFamily="18" charset="0"/>
                        <a:ea typeface="ＭＳ Ｐゴシック" panose="020B0600070205080204" pitchFamily="34" charset="-128"/>
                        <a:sym typeface="Symbol" pitchFamily="2" charset="2"/>
                      </a:rPr>
                      <m:t>=</m:t>
                    </m:r>
                    <m:f>
                      <m:fPr>
                        <m:ctrlPr>
                          <a:rPr lang="en-US" altLang="en-US" sz="2400" i="1" dirty="0">
                            <a:latin typeface="Cambria Math" panose="02040503050406030204" pitchFamily="18" charset="0"/>
                            <a:ea typeface="ＭＳ Ｐゴシック" panose="020B0600070205080204" pitchFamily="34" charset="-128"/>
                            <a:sym typeface="Symbol" pitchFamily="2" charset="2"/>
                          </a:rPr>
                        </m:ctrlPr>
                      </m:fPr>
                      <m:num>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i="1" dirty="0">
                            <a:latin typeface="Cambria Math" panose="02040503050406030204" pitchFamily="18" charset="0"/>
                            <a:ea typeface="ＭＳ Ｐゴシック" panose="020B0600070205080204" pitchFamily="34" charset="-128"/>
                            <a:sym typeface="Symbol" pitchFamily="2" charset="2"/>
                          </a:rPr>
                          <m:t>(</m:t>
                        </m:r>
                        <m:r>
                          <a:rPr lang="en-US" altLang="en-US" sz="2400" i="1" dirty="0">
                            <a:latin typeface="Cambria Math" panose="02040503050406030204" pitchFamily="18" charset="0"/>
                            <a:ea typeface="ＭＳ Ｐゴシック" panose="020B0600070205080204" pitchFamily="34" charset="-128"/>
                            <a:sym typeface="Symbol" pitchFamily="2" charset="2"/>
                          </a:rPr>
                          <m:t>𝑛</m:t>
                        </m:r>
                        <m:r>
                          <a:rPr lang="en-US" altLang="en-US" sz="2400" b="0" i="1" dirty="0" smtClean="0">
                            <a:latin typeface="Cambria Math" panose="02040503050406030204" pitchFamily="18" charset="0"/>
                            <a:ea typeface="ＭＳ Ｐゴシック" panose="020B0600070205080204" pitchFamily="34" charset="-128"/>
                            <a:sym typeface="Symbol" pitchFamily="2" charset="2"/>
                          </a:rPr>
                          <m:t>−</m:t>
                        </m:r>
                        <m:r>
                          <a:rPr lang="en-US" altLang="en-US" sz="2400" i="1" dirty="0">
                            <a:latin typeface="Cambria Math" panose="02040503050406030204" pitchFamily="18" charset="0"/>
                            <a:ea typeface="ＭＳ Ｐゴシック" panose="020B0600070205080204" pitchFamily="34" charset="-128"/>
                            <a:sym typeface="Symbol" pitchFamily="2" charset="2"/>
                          </a:rPr>
                          <m:t>1)</m:t>
                        </m:r>
                      </m:num>
                      <m:den>
                        <m:r>
                          <a:rPr lang="en-US" altLang="en-US" sz="2400" i="1" dirty="0">
                            <a:latin typeface="Cambria Math" panose="02040503050406030204" pitchFamily="18" charset="0"/>
                            <a:ea typeface="ＭＳ Ｐゴシック" panose="020B0600070205080204" pitchFamily="34" charset="-128"/>
                            <a:sym typeface="Symbol" pitchFamily="2" charset="2"/>
                          </a:rPr>
                          <m:t>2</m:t>
                        </m:r>
                      </m:den>
                    </m:f>
                  </m:oMath>
                </a14:m>
                <a:r>
                  <a:rPr lang="en-US" altLang="en-US" sz="2400" dirty="0">
                    <a:ea typeface="ＭＳ Ｐゴシック" panose="020B0600070205080204" pitchFamily="34" charset="-128"/>
                    <a:sym typeface="Symbol" pitchFamily="2" charset="2"/>
                  </a:rPr>
                  <a:t> </a:t>
                </a:r>
              </a:p>
              <a:p>
                <a:r>
                  <a:rPr lang="en-US" altLang="en-US" sz="2800" dirty="0">
                    <a:ea typeface="ＭＳ Ｐゴシック" panose="020B0600070205080204" pitchFamily="34" charset="-128"/>
                    <a:sym typeface="Symbol" pitchFamily="2" charset="2"/>
                  </a:rPr>
                  <a:t>Finally,  </a:t>
                </a:r>
                <a14:m>
                  <m:oMath xmlns:m="http://schemas.openxmlformats.org/officeDocument/2006/math">
                    <m:nary>
                      <m:naryPr>
                        <m:chr m:val="∑"/>
                        <m:ctrlPr>
                          <a:rPr lang="en-US" altLang="en-US" sz="2800" i="1">
                            <a:latin typeface="Cambria Math" panose="02040503050406030204" pitchFamily="18" charset="0"/>
                          </a:rPr>
                        </m:ctrlPr>
                      </m:naryPr>
                      <m:sub>
                        <m:r>
                          <m:rPr>
                            <m:brk m:alnAt="23"/>
                          </m:rPr>
                          <a:rPr lang="en-US" altLang="en-US" sz="2800" i="1">
                            <a:latin typeface="Cambria Math" panose="02040503050406030204" pitchFamily="18" charset="0"/>
                          </a:rPr>
                          <m:t>𝑖</m:t>
                        </m:r>
                        <m:r>
                          <a:rPr lang="en-US" altLang="en-US" sz="2800" i="1">
                            <a:latin typeface="Cambria Math" panose="02040503050406030204" pitchFamily="18" charset="0"/>
                          </a:rPr>
                          <m:t>=1</m:t>
                        </m:r>
                      </m:sub>
                      <m:sup>
                        <m:r>
                          <a:rPr lang="en-US" altLang="en-US" sz="2800" i="1">
                            <a:latin typeface="Cambria Math" panose="02040503050406030204" pitchFamily="18" charset="0"/>
                          </a:rPr>
                          <m:t>𝑛</m:t>
                        </m:r>
                        <m:r>
                          <a:rPr lang="en-US" altLang="en-US" sz="2800" i="1">
                            <a:latin typeface="Cambria Math" panose="02040503050406030204" pitchFamily="18" charset="0"/>
                          </a:rPr>
                          <m:t>−1</m:t>
                        </m:r>
                      </m:sup>
                      <m:e>
                        <m:nary>
                          <m:naryPr>
                            <m:chr m:val="∑"/>
                            <m:ctrlPr>
                              <a:rPr lang="en-US" altLang="en-US" sz="2800" i="1">
                                <a:latin typeface="Cambria Math" panose="02040503050406030204" pitchFamily="18" charset="0"/>
                              </a:rPr>
                            </m:ctrlPr>
                          </m:naryPr>
                          <m:sub>
                            <m:r>
                              <m:rPr>
                                <m:brk m:alnAt="23"/>
                              </m:rPr>
                              <a:rPr lang="en-US" altLang="en-US" sz="2800" i="1">
                                <a:latin typeface="Cambria Math" panose="02040503050406030204" pitchFamily="18" charset="0"/>
                              </a:rPr>
                              <m:t>𝑗</m:t>
                            </m:r>
                            <m:r>
                              <a:rPr lang="en-US" altLang="en-US" sz="2800" i="1">
                                <a:latin typeface="Cambria Math" panose="02040503050406030204" pitchFamily="18" charset="0"/>
                              </a:rPr>
                              <m:t>=</m:t>
                            </m:r>
                            <m:r>
                              <a:rPr lang="en-US" altLang="en-US" sz="2800" i="1">
                                <a:latin typeface="Cambria Math" panose="02040503050406030204" pitchFamily="18" charset="0"/>
                              </a:rPr>
                              <m:t>𝑖</m:t>
                            </m:r>
                            <m:r>
                              <a:rPr lang="en-US" altLang="en-US" sz="2800" i="1">
                                <a:latin typeface="Cambria Math" panose="02040503050406030204" pitchFamily="18" charset="0"/>
                              </a:rPr>
                              <m:t>+1</m:t>
                            </m:r>
                          </m:sub>
                          <m:sup>
                            <m:r>
                              <a:rPr lang="en-US" altLang="en-US" sz="2800" i="1">
                                <a:latin typeface="Cambria Math" panose="02040503050406030204" pitchFamily="18" charset="0"/>
                              </a:rPr>
                              <m:t>𝑛</m:t>
                            </m:r>
                          </m:sup>
                          <m:e>
                            <m:r>
                              <a:rPr lang="en-US" altLang="en-US" sz="2800" i="1">
                                <a:latin typeface="Cambria Math" panose="02040503050406030204" pitchFamily="18" charset="0"/>
                              </a:rPr>
                              <m:t>1</m:t>
                            </m:r>
                          </m:e>
                        </m:nary>
                      </m:e>
                    </m:nary>
                    <m:r>
                      <a:rPr lang="en-US" altLang="en-US" sz="2800" i="1">
                        <a:latin typeface="Cambria Math" panose="02040503050406030204" pitchFamily="18" charset="0"/>
                      </a:rPr>
                      <m:t> </m:t>
                    </m:r>
                  </m:oMath>
                </a14:m>
                <a:r>
                  <a:rPr lang="en-US" altLang="en-US" sz="2800" dirty="0">
                    <a:ea typeface="ＭＳ Ｐゴシック" panose="020B0600070205080204" pitchFamily="34" charset="-128"/>
                    <a:sym typeface="Symbol" pitchFamily="2" charset="2"/>
                  </a:rPr>
                  <a:t>= </a:t>
                </a:r>
                <a14:m>
                  <m:oMath xmlns:m="http://schemas.openxmlformats.org/officeDocument/2006/math">
                    <m:r>
                      <a:rPr lang="en-US" altLang="en-US" sz="2800" b="0" i="1" smtClean="0">
                        <a:latin typeface="Cambria Math" panose="02040503050406030204" pitchFamily="18" charset="0"/>
                        <a:ea typeface="ＭＳ Ｐゴシック" panose="020B0600070205080204" pitchFamily="34" charset="-128"/>
                        <a:sym typeface="Symbol" pitchFamily="2" charset="2"/>
                      </a:rPr>
                      <m:t>𝑛</m:t>
                    </m:r>
                    <m:d>
                      <m:dPr>
                        <m:ctrlPr>
                          <a:rPr lang="en-US" altLang="en-US" sz="2800" b="0" i="1" smtClean="0">
                            <a:latin typeface="Cambria Math" panose="02040503050406030204" pitchFamily="18" charset="0"/>
                            <a:ea typeface="ＭＳ Ｐゴシック" panose="020B0600070205080204" pitchFamily="34" charset="-128"/>
                            <a:sym typeface="Symbol" pitchFamily="2" charset="2"/>
                          </a:rPr>
                        </m:ctrlPr>
                      </m:dPr>
                      <m:e>
                        <m:r>
                          <a:rPr lang="en-US" altLang="en-US" sz="2800" b="0" i="1" smtClean="0">
                            <a:latin typeface="Cambria Math" panose="02040503050406030204" pitchFamily="18" charset="0"/>
                            <a:ea typeface="ＭＳ Ｐゴシック" panose="020B0600070205080204" pitchFamily="34" charset="-128"/>
                            <a:sym typeface="Symbol" pitchFamily="2" charset="2"/>
                          </a:rPr>
                          <m:t>𝑛</m:t>
                        </m:r>
                        <m:r>
                          <a:rPr lang="en-US" altLang="en-US" sz="2800" b="0" i="1" smtClean="0">
                            <a:latin typeface="Cambria Math" panose="02040503050406030204" pitchFamily="18" charset="0"/>
                            <a:ea typeface="ＭＳ Ｐゴシック" panose="020B0600070205080204" pitchFamily="34" charset="-128"/>
                            <a:sym typeface="Symbol" pitchFamily="2" charset="2"/>
                          </a:rPr>
                          <m:t>−1</m:t>
                        </m:r>
                      </m:e>
                    </m:d>
                    <m:r>
                      <a:rPr lang="en-US" altLang="en-US" sz="2800" b="0" i="1" smtClean="0">
                        <a:latin typeface="Cambria Math" panose="02040503050406030204" pitchFamily="18" charset="0"/>
                        <a:ea typeface="ＭＳ Ｐゴシック" panose="020B0600070205080204" pitchFamily="34" charset="-128"/>
                        <a:sym typeface="Symbol" pitchFamily="2" charset="2"/>
                      </a:rPr>
                      <m:t>−</m:t>
                    </m:r>
                  </m:oMath>
                </a14:m>
                <a:r>
                  <a:rPr lang="en-US" altLang="en-US" sz="2800" dirty="0">
                    <a:ea typeface="ＭＳ Ｐゴシック" panose="020B0600070205080204" pitchFamily="34" charset="-128"/>
                    <a:sym typeface="Symbol" pitchFamily="2" charset="2"/>
                  </a:rPr>
                  <a:t> </a:t>
                </a:r>
                <a14:m>
                  <m:oMath xmlns:m="http://schemas.openxmlformats.org/officeDocument/2006/math">
                    <m:f>
                      <m:fPr>
                        <m:ctrlPr>
                          <a:rPr lang="en-US" altLang="en-US" sz="2800" i="1" dirty="0">
                            <a:latin typeface="Cambria Math" panose="02040503050406030204" pitchFamily="18" charset="0"/>
                            <a:ea typeface="ＭＳ Ｐゴシック" panose="020B0600070205080204" pitchFamily="34" charset="-128"/>
                            <a:sym typeface="Symbol" pitchFamily="2" charset="2"/>
                          </a:rPr>
                        </m:ctrlPr>
                      </m:fPr>
                      <m:num>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i="1" dirty="0">
                            <a:latin typeface="Cambria Math" panose="02040503050406030204" pitchFamily="18" charset="0"/>
                            <a:ea typeface="ＭＳ Ｐゴシック" panose="020B0600070205080204" pitchFamily="34" charset="-128"/>
                            <a:sym typeface="Symbol" pitchFamily="2" charset="2"/>
                          </a:rPr>
                          <m:t>(</m:t>
                        </m:r>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i="1" dirty="0">
                            <a:latin typeface="Cambria Math" panose="02040503050406030204" pitchFamily="18" charset="0"/>
                            <a:ea typeface="ＭＳ Ｐゴシック" panose="020B0600070205080204" pitchFamily="34" charset="-128"/>
                            <a:sym typeface="Symbol" pitchFamily="2" charset="2"/>
                          </a:rPr>
                          <m:t>−1)</m:t>
                        </m:r>
                      </m:num>
                      <m:den>
                        <m:r>
                          <a:rPr lang="en-US" altLang="en-US" sz="2800" i="1" dirty="0">
                            <a:latin typeface="Cambria Math" panose="02040503050406030204" pitchFamily="18" charset="0"/>
                            <a:ea typeface="ＭＳ Ｐゴシック" panose="020B0600070205080204" pitchFamily="34" charset="-128"/>
                            <a:sym typeface="Symbol" pitchFamily="2" charset="2"/>
                          </a:rPr>
                          <m:t>2</m:t>
                        </m:r>
                      </m:den>
                    </m:f>
                  </m:oMath>
                </a14:m>
                <a:r>
                  <a:rPr lang="en-US" altLang="en-US" sz="2800" dirty="0">
                    <a:ea typeface="ＭＳ Ｐゴシック" panose="020B0600070205080204" pitchFamily="34" charset="-128"/>
                    <a:sym typeface="Symbol" pitchFamily="2" charset="2"/>
                  </a:rPr>
                  <a:t> = </a:t>
                </a:r>
                <a14:m>
                  <m:oMath xmlns:m="http://schemas.openxmlformats.org/officeDocument/2006/math">
                    <m:f>
                      <m:fPr>
                        <m:ctrlPr>
                          <a:rPr lang="en-US" altLang="en-US" sz="2800" i="1" dirty="0">
                            <a:latin typeface="Cambria Math" panose="02040503050406030204" pitchFamily="18" charset="0"/>
                            <a:ea typeface="ＭＳ Ｐゴシック" panose="020B0600070205080204" pitchFamily="34" charset="-128"/>
                            <a:sym typeface="Symbol" pitchFamily="2" charset="2"/>
                          </a:rPr>
                        </m:ctrlPr>
                      </m:fPr>
                      <m:num>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i="1" dirty="0">
                            <a:latin typeface="Cambria Math" panose="02040503050406030204" pitchFamily="18" charset="0"/>
                            <a:ea typeface="ＭＳ Ｐゴシック" panose="020B0600070205080204" pitchFamily="34" charset="-128"/>
                            <a:sym typeface="Symbol" pitchFamily="2" charset="2"/>
                          </a:rPr>
                          <m:t>(</m:t>
                        </m:r>
                        <m:r>
                          <a:rPr lang="en-US" altLang="en-US" sz="2800" i="1" dirty="0">
                            <a:latin typeface="Cambria Math" panose="02040503050406030204" pitchFamily="18" charset="0"/>
                            <a:ea typeface="ＭＳ Ｐゴシック" panose="020B0600070205080204" pitchFamily="34" charset="-128"/>
                            <a:sym typeface="Symbol" pitchFamily="2" charset="2"/>
                          </a:rPr>
                          <m:t>𝑛</m:t>
                        </m:r>
                        <m:r>
                          <a:rPr lang="en-US" altLang="en-US" sz="2800" i="1" dirty="0">
                            <a:latin typeface="Cambria Math" panose="02040503050406030204" pitchFamily="18" charset="0"/>
                            <a:ea typeface="ＭＳ Ｐゴシック" panose="020B0600070205080204" pitchFamily="34" charset="-128"/>
                            <a:sym typeface="Symbol" pitchFamily="2" charset="2"/>
                          </a:rPr>
                          <m:t>−1)</m:t>
                        </m:r>
                      </m:num>
                      <m:den>
                        <m:r>
                          <a:rPr lang="en-US" altLang="en-US" sz="2800" i="1" dirty="0">
                            <a:latin typeface="Cambria Math" panose="02040503050406030204" pitchFamily="18" charset="0"/>
                            <a:ea typeface="ＭＳ Ｐゴシック" panose="020B0600070205080204" pitchFamily="34" charset="-128"/>
                            <a:sym typeface="Symbol" pitchFamily="2" charset="2"/>
                          </a:rPr>
                          <m:t>2</m:t>
                        </m:r>
                      </m:den>
                    </m:f>
                  </m:oMath>
                </a14:m>
                <a:r>
                  <a:rPr lang="en-US" altLang="en-US" sz="2800" dirty="0">
                    <a:ea typeface="ＭＳ Ｐゴシック" panose="020B0600070205080204" pitchFamily="34" charset="-128"/>
                    <a:sym typeface="Symbol" pitchFamily="2" charset="2"/>
                  </a:rPr>
                  <a:t> </a:t>
                </a:r>
                <a:endParaRPr lang="en-US" altLang="en-US" dirty="0">
                  <a:ea typeface="ＭＳ Ｐゴシック" panose="020B0600070205080204" pitchFamily="34" charset="-128"/>
                </a:endParaRPr>
              </a:p>
            </p:txBody>
          </p:sp>
        </mc:Choice>
        <mc:Fallback xmlns="">
          <p:sp>
            <p:nvSpPr>
              <p:cNvPr id="34818" name="Content Placeholder 2">
                <a:extLst>
                  <a:ext uri="{FF2B5EF4-FFF2-40B4-BE49-F238E27FC236}">
                    <a16:creationId xmlns:a16="http://schemas.microsoft.com/office/drawing/2014/main" id="{B123E7AF-2970-5747-A717-C9117CB957AE}"/>
                  </a:ext>
                </a:extLst>
              </p:cNvPr>
              <p:cNvSpPr>
                <a:spLocks noGrp="1" noRot="1" noChangeAspect="1" noMove="1" noResize="1" noEditPoints="1" noAdjustHandles="1" noChangeArrowheads="1" noChangeShapeType="1" noTextEdit="1"/>
              </p:cNvSpPr>
              <p:nvPr>
                <p:ph idx="1"/>
              </p:nvPr>
            </p:nvSpPr>
            <p:spPr>
              <a:xfrm>
                <a:off x="457200" y="1600200"/>
                <a:ext cx="8534400" cy="4525963"/>
              </a:xfrm>
              <a:blipFill>
                <a:blip r:embed="rId4"/>
                <a:stretch>
                  <a:fillRect l="-1637" t="-12325" b="-21849"/>
                </a:stretch>
              </a:blipFill>
            </p:spPr>
            <p:txBody>
              <a:bodyPr/>
              <a:lstStyle/>
              <a:p>
                <a:r>
                  <a:rPr lang="en-US">
                    <a:noFill/>
                  </a:rPr>
                  <a:t> </a:t>
                </a:r>
              </a:p>
            </p:txBody>
          </p:sp>
        </mc:Fallback>
      </mc:AlternateContent>
      <p:pic>
        <p:nvPicPr>
          <p:cNvPr id="6" name="Picture 5">
            <a:extLst>
              <a:ext uri="{FF2B5EF4-FFF2-40B4-BE49-F238E27FC236}">
                <a16:creationId xmlns:a16="http://schemas.microsoft.com/office/drawing/2014/main" id="{6C7BB454-DCB1-3744-977C-A4282E211F6F}"/>
              </a:ext>
            </a:extLst>
          </p:cNvPr>
          <p:cNvPicPr>
            <a:picLocks noChangeAspect="1"/>
          </p:cNvPicPr>
          <p:nvPr/>
        </p:nvPicPr>
        <p:blipFill>
          <a:blip r:embed="rId5"/>
          <a:stretch>
            <a:fillRect/>
          </a:stretch>
        </p:blipFill>
        <p:spPr>
          <a:xfrm>
            <a:off x="914400" y="2514600"/>
            <a:ext cx="4572000" cy="383037"/>
          </a:xfrm>
          <a:prstGeom prst="rect">
            <a:avLst/>
          </a:prstGeom>
        </p:spPr>
      </p:pic>
      <p:pic>
        <p:nvPicPr>
          <p:cNvPr id="7" name="Picture 6">
            <a:extLst>
              <a:ext uri="{FF2B5EF4-FFF2-40B4-BE49-F238E27FC236}">
                <a16:creationId xmlns:a16="http://schemas.microsoft.com/office/drawing/2014/main" id="{6E69BE24-BF02-364C-8CDA-49EB2A051BFA}"/>
              </a:ext>
            </a:extLst>
          </p:cNvPr>
          <p:cNvPicPr>
            <a:picLocks noChangeAspect="1"/>
          </p:cNvPicPr>
          <p:nvPr/>
        </p:nvPicPr>
        <p:blipFill>
          <a:blip r:embed="rId6"/>
          <a:stretch>
            <a:fillRect/>
          </a:stretch>
        </p:blipFill>
        <p:spPr>
          <a:xfrm>
            <a:off x="2743200" y="2971800"/>
            <a:ext cx="5187950" cy="38278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083F4CA1-147A-FB44-B86B-5FB77FCBF6F4}"/>
              </a:ext>
            </a:extLst>
          </p:cNvPr>
          <p:cNvSpPr>
            <a:spLocks noGrp="1"/>
          </p:cNvSpPr>
          <p:nvPr>
            <p:ph type="title"/>
          </p:nvPr>
        </p:nvSpPr>
        <p:spPr/>
        <p:txBody>
          <a:bodyPr/>
          <a:lstStyle/>
          <a:p>
            <a:r>
              <a:rPr lang="en-US" altLang="en-US">
                <a:ea typeface="ＭＳ Ｐゴシック" panose="020B0600070205080204" pitchFamily="34" charset="-128"/>
              </a:rPr>
              <a:t>Algorithm Analysis: Example 2 (1)</a:t>
            </a:r>
          </a:p>
        </p:txBody>
      </p:sp>
      <p:sp>
        <p:nvSpPr>
          <p:cNvPr id="35842" name="Content Placeholder 2">
            <a:extLst>
              <a:ext uri="{FF2B5EF4-FFF2-40B4-BE49-F238E27FC236}">
                <a16:creationId xmlns:a16="http://schemas.microsoft.com/office/drawing/2014/main" id="{B03CB3A9-F1F1-4F4C-8F16-223923E97ED6}"/>
              </a:ext>
            </a:extLst>
          </p:cNvPr>
          <p:cNvSpPr>
            <a:spLocks noGrp="1"/>
          </p:cNvSpPr>
          <p:nvPr>
            <p:ph idx="1"/>
          </p:nvPr>
        </p:nvSpPr>
        <p:spPr/>
        <p:txBody>
          <a:bodyPr/>
          <a:lstStyle/>
          <a:p>
            <a:r>
              <a:rPr lang="en-US" altLang="en-US">
                <a:ea typeface="ＭＳ Ｐゴシック" panose="020B0600070205080204" pitchFamily="34" charset="-128"/>
              </a:rPr>
              <a:t>The parity of a bit string determines whether or not the number of 1s in it is even or odd. </a:t>
            </a:r>
          </a:p>
          <a:p>
            <a:r>
              <a:rPr lang="en-US" altLang="en-US">
                <a:ea typeface="ＭＳ Ｐゴシック" panose="020B0600070205080204" pitchFamily="34" charset="-128"/>
              </a:rPr>
              <a:t>It is used as a simple form of </a:t>
            </a:r>
            <a:r>
              <a:rPr lang="en-US" altLang="en-US" u="sng">
                <a:ea typeface="ＭＳ Ｐゴシック" panose="020B0600070205080204" pitchFamily="34" charset="-128"/>
              </a:rPr>
              <a:t>error correction</a:t>
            </a:r>
            <a:r>
              <a:rPr lang="en-US" altLang="en-US">
                <a:ea typeface="ＭＳ Ｐゴシック" panose="020B0600070205080204" pitchFamily="34" charset="-128"/>
              </a:rPr>
              <a:t> over communication networks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08584ACA-6CD5-A542-905A-DCF9CB3154C2}"/>
              </a:ext>
            </a:extLst>
          </p:cNvPr>
          <p:cNvSpPr>
            <a:spLocks noGrp="1"/>
          </p:cNvSpPr>
          <p:nvPr>
            <p:ph type="title"/>
          </p:nvPr>
        </p:nvSpPr>
        <p:spPr/>
        <p:txBody>
          <a:bodyPr/>
          <a:lstStyle/>
          <a:p>
            <a:r>
              <a:rPr lang="en-US" altLang="en-US" sz="3600">
                <a:ea typeface="ＭＳ Ｐゴシック" panose="020B0600070205080204" pitchFamily="34" charset="-128"/>
              </a:rPr>
              <a:t>Algorithm Analysis: </a:t>
            </a:r>
            <a:r>
              <a:rPr lang="en-US" altLang="en-US" sz="3600">
                <a:latin typeface="Copperplate Gothic Light" panose="02000504000000020004" pitchFamily="2" charset="77"/>
                <a:ea typeface="ＭＳ Ｐゴシック" panose="020B0600070205080204" pitchFamily="34" charset="-128"/>
              </a:rPr>
              <a:t>ParityChecking</a:t>
            </a:r>
          </a:p>
        </p:txBody>
      </p:sp>
      <mc:AlternateContent xmlns:mc="http://schemas.openxmlformats.org/markup-compatibility/2006" xmlns:a14="http://schemas.microsoft.com/office/drawing/2010/main">
        <mc:Choice Requires="a14">
          <p:sp>
            <p:nvSpPr>
              <p:cNvPr id="36866" name="Content Placeholder 2">
                <a:extLst>
                  <a:ext uri="{FF2B5EF4-FFF2-40B4-BE49-F238E27FC236}">
                    <a16:creationId xmlns:a16="http://schemas.microsoft.com/office/drawing/2014/main" id="{306879E3-8FE0-1242-A0CB-9551D77F333C}"/>
                  </a:ext>
                </a:extLst>
              </p:cNvPr>
              <p:cNvSpPr>
                <a:spLocks noGrp="1"/>
              </p:cNvSpPr>
              <p:nvPr>
                <p:ph idx="1"/>
              </p:nvPr>
            </p:nvSpPr>
            <p:spPr/>
            <p:txBody>
              <a:bodyPr/>
              <a:lstStyle/>
              <a:p>
                <a:pPr>
                  <a:buFont typeface="Arial" panose="020B0604020202020204" pitchFamily="34" charset="0"/>
                  <a:buNone/>
                </a:pPr>
                <a:r>
                  <a:rPr lang="en-US" altLang="en-US" sz="2000" dirty="0">
                    <a:latin typeface="Copperplate Gothic Light" panose="02000504000000020004" pitchFamily="2" charset="77"/>
                    <a:ea typeface="ＭＳ Ｐゴシック" panose="020B0600070205080204" pitchFamily="34" charset="-128"/>
                  </a:rPr>
                  <a:t>ParityChecking</a:t>
                </a:r>
              </a:p>
              <a:p>
                <a:pPr>
                  <a:buFont typeface="Arial" panose="020B0604020202020204" pitchFamily="34" charset="0"/>
                  <a:buNone/>
                </a:pPr>
                <a:r>
                  <a:rPr lang="en-US" altLang="en-US" sz="2000" i="1" dirty="0">
                    <a:ea typeface="ＭＳ Ｐゴシック" panose="020B0600070205080204" pitchFamily="34" charset="-128"/>
                  </a:rPr>
                  <a:t>Input</a:t>
                </a:r>
                <a:r>
                  <a:rPr lang="en-US" altLang="en-US" sz="2000" dirty="0">
                    <a:ea typeface="ＭＳ Ｐゴシック" panose="020B0600070205080204" pitchFamily="34" charset="-128"/>
                  </a:rPr>
                  <a:t>:       An integer </a:t>
                </a:r>
                <a:r>
                  <a:rPr lang="en-US" altLang="en-US" sz="2000" i="1" dirty="0">
                    <a:ea typeface="ＭＳ Ｐゴシック" panose="020B0600070205080204" pitchFamily="34" charset="-128"/>
                  </a:rPr>
                  <a:t>n</a:t>
                </a:r>
                <a:r>
                  <a:rPr lang="en-US" altLang="en-US" sz="2000" dirty="0">
                    <a:ea typeface="ＭＳ Ｐゴシック" panose="020B0600070205080204" pitchFamily="34" charset="-128"/>
                  </a:rPr>
                  <a:t> in binary (as an array b[])</a:t>
                </a:r>
                <a:endParaRPr lang="en-US" altLang="en-US" sz="2000" i="1" dirty="0">
                  <a:ea typeface="ＭＳ Ｐゴシック" panose="020B0600070205080204" pitchFamily="34" charset="-128"/>
                </a:endParaRPr>
              </a:p>
              <a:p>
                <a:pPr>
                  <a:buFont typeface="Arial" panose="020B0604020202020204" pitchFamily="34" charset="0"/>
                  <a:buNone/>
                </a:pPr>
                <a:r>
                  <a:rPr lang="en-US" altLang="en-US" sz="2000" i="1" dirty="0">
                    <a:ea typeface="ＭＳ Ｐゴシック" panose="020B0600070205080204" pitchFamily="34" charset="-128"/>
                  </a:rPr>
                  <a:t>Output</a:t>
                </a:r>
                <a:r>
                  <a:rPr lang="en-US" altLang="en-US" sz="2000" dirty="0">
                    <a:ea typeface="ＭＳ Ｐゴシック" panose="020B0600070205080204" pitchFamily="34" charset="-128"/>
                  </a:rPr>
                  <a:t>:    0 if parity is even, 1 otherwise</a:t>
                </a:r>
                <a:endParaRPr lang="en-US" altLang="en-US" sz="2000" i="1" dirty="0">
                  <a:ea typeface="ＭＳ Ｐゴシック" panose="020B0600070205080204" pitchFamily="34" charset="-128"/>
                </a:endParaRPr>
              </a:p>
              <a:p>
                <a:pPr>
                  <a:buFont typeface="Calibri" panose="020F0502020204030204" pitchFamily="34" charset="0"/>
                  <a:buAutoNum type="arabicPeriod"/>
                </a:pPr>
                <a:r>
                  <a:rPr lang="en-US" altLang="en-US" sz="2000" i="1" dirty="0">
                    <a:ea typeface="ＭＳ Ｐゴシック" panose="020B0600070205080204" pitchFamily="34" charset="-128"/>
                  </a:rPr>
                  <a:t>parity</a:t>
                </a:r>
                <a14:m>
                  <m:oMath xmlns:m="http://schemas.openxmlformats.org/officeDocument/2006/math">
                    <m:r>
                      <a:rPr lang="en-US" altLang="en-US" sz="2000" b="0" i="1" dirty="0" smtClean="0">
                        <a:latin typeface="Cambria Math" panose="02040503050406030204" pitchFamily="18" charset="0"/>
                        <a:ea typeface="ＭＳ Ｐゴシック" panose="020B0600070205080204" pitchFamily="34" charset="-128"/>
                        <a:sym typeface="Symbol" pitchFamily="2" charset="2"/>
                      </a:rPr>
                      <m:t>←</m:t>
                    </m:r>
                  </m:oMath>
                </a14:m>
                <a:r>
                  <a:rPr lang="en-US" altLang="en-US" sz="2000" dirty="0">
                    <a:ea typeface="ＭＳ Ｐゴシック" panose="020B0600070205080204" pitchFamily="34" charset="-128"/>
                    <a:sym typeface="Symbol" pitchFamily="2" charset="2"/>
                  </a:rPr>
                  <a:t>0</a:t>
                </a: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b="1" dirty="0">
                    <a:ea typeface="ＭＳ Ｐゴシック" panose="020B0600070205080204" pitchFamily="34" charset="-128"/>
                    <a:sym typeface="Symbol" pitchFamily="2" charset="2"/>
                  </a:rPr>
                  <a:t>While</a:t>
                </a:r>
                <a:r>
                  <a:rPr lang="en-US" altLang="en-US" sz="2000" dirty="0">
                    <a:ea typeface="ＭＳ Ｐゴシック" panose="020B0600070205080204" pitchFamily="34" charset="-128"/>
                    <a:sym typeface="Symbol" pitchFamily="2" charset="2"/>
                  </a:rPr>
                  <a:t> </a:t>
                </a:r>
                <a:r>
                  <a:rPr lang="en-US" altLang="en-US" sz="2000" i="1" dirty="0">
                    <a:ea typeface="ＭＳ Ｐゴシック" panose="020B0600070205080204" pitchFamily="34" charset="-128"/>
                    <a:sym typeface="Symbol" pitchFamily="2" charset="2"/>
                  </a:rPr>
                  <a:t>n</a:t>
                </a:r>
                <a:r>
                  <a:rPr lang="en-US" altLang="en-US" sz="2000" dirty="0">
                    <a:ea typeface="ＭＳ Ｐゴシック" panose="020B0600070205080204" pitchFamily="34" charset="-128"/>
                    <a:sym typeface="Symbol" pitchFamily="2" charset="2"/>
                  </a:rPr>
                  <a:t>&gt;</a:t>
                </a:r>
                <a:r>
                  <a:rPr lang="en-US" altLang="en-US" sz="2000" i="1" dirty="0">
                    <a:ea typeface="ＭＳ Ｐゴシック" panose="020B0600070205080204" pitchFamily="34" charset="-128"/>
                    <a:sym typeface="Symbol" pitchFamily="2" charset="2"/>
                  </a:rPr>
                  <a:t>0 </a:t>
                </a:r>
                <a:r>
                  <a:rPr lang="en-US" altLang="en-US" sz="2000" b="1" dirty="0">
                    <a:ea typeface="ＭＳ Ｐゴシック" panose="020B0600070205080204" pitchFamily="34" charset="-128"/>
                    <a:sym typeface="Symbol" pitchFamily="2" charset="2"/>
                  </a:rPr>
                  <a:t>Do</a:t>
                </a:r>
                <a:endParaRPr lang="en-US" altLang="en-US" sz="20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b="1" dirty="0">
                    <a:ea typeface="ＭＳ Ｐゴシック" panose="020B0600070205080204" pitchFamily="34" charset="-128"/>
                    <a:sym typeface="Symbol" pitchFamily="2" charset="2"/>
                  </a:rPr>
                  <a:t>If </a:t>
                </a:r>
                <a:r>
                  <a:rPr lang="en-US" altLang="en-US" sz="2000" dirty="0">
                    <a:ea typeface="ＭＳ Ｐゴシック" panose="020B0600070205080204" pitchFamily="34" charset="-128"/>
                    <a:sym typeface="Symbol" pitchFamily="2" charset="2"/>
                  </a:rPr>
                  <a:t>b[0]=1 </a:t>
                </a:r>
                <a:r>
                  <a:rPr lang="en-US" altLang="en-US" sz="2000" b="1" dirty="0">
                    <a:ea typeface="ＭＳ Ｐゴシック" panose="020B0600070205080204" pitchFamily="34" charset="-128"/>
                    <a:sym typeface="Symbol" pitchFamily="2" charset="2"/>
                  </a:rPr>
                  <a:t>Then</a:t>
                </a:r>
                <a:endParaRPr lang="en-US" altLang="en-US" sz="20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i="1" dirty="0">
                    <a:ea typeface="ＭＳ Ｐゴシック" panose="020B0600070205080204" pitchFamily="34" charset="-128"/>
                  </a:rPr>
                  <a:t>parity </a:t>
                </a:r>
                <a14:m>
                  <m:oMath xmlns:m="http://schemas.openxmlformats.org/officeDocument/2006/math">
                    <m:r>
                      <a:rPr lang="en-US" altLang="en-US" sz="2000" i="1" dirty="0">
                        <a:latin typeface="Cambria Math" panose="02040503050406030204" pitchFamily="18" charset="0"/>
                        <a:ea typeface="ＭＳ Ｐゴシック" panose="020B0600070205080204" pitchFamily="34" charset="-128"/>
                        <a:sym typeface="Symbol" pitchFamily="2" charset="2"/>
                      </a:rPr>
                      <m:t>←</m:t>
                    </m:r>
                  </m:oMath>
                </a14:m>
                <a:r>
                  <a:rPr lang="en-US" altLang="en-US" sz="2000" dirty="0">
                    <a:ea typeface="ＭＳ Ｐゴシック" panose="020B0600070205080204" pitchFamily="34" charset="-128"/>
                    <a:sym typeface="Symbol" pitchFamily="2" charset="2"/>
                  </a:rPr>
                  <a:t> </a:t>
                </a:r>
                <a:r>
                  <a:rPr lang="en-US" altLang="en-US" sz="2000" i="1" dirty="0">
                    <a:ea typeface="ＭＳ Ｐゴシック" panose="020B0600070205080204" pitchFamily="34" charset="-128"/>
                  </a:rPr>
                  <a:t>parity </a:t>
                </a:r>
                <a:r>
                  <a:rPr lang="en-US" altLang="en-US" sz="2000" dirty="0">
                    <a:ea typeface="ＭＳ Ｐゴシック" panose="020B0600070205080204" pitchFamily="34" charset="-128"/>
                  </a:rPr>
                  <a:t>+1 mod 2</a:t>
                </a:r>
              </a:p>
              <a:p>
                <a:pPr>
                  <a:buFont typeface="Calibri" panose="020F0502020204030204" pitchFamily="34" charset="0"/>
                  <a:buAutoNum type="arabicPeriod"/>
                </a:pPr>
                <a:r>
                  <a:rPr lang="en-US" altLang="en-US" sz="2000" b="1" dirty="0">
                    <a:ea typeface="ＭＳ Ｐゴシック" panose="020B0600070205080204" pitchFamily="34" charset="-128"/>
                    <a:sym typeface="Symbol" pitchFamily="2" charset="2"/>
                  </a:rPr>
                  <a:t>    End</a:t>
                </a:r>
                <a:endParaRPr lang="en-US" altLang="en-US" sz="20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dirty="0" err="1">
                    <a:latin typeface="Copperplate Gothic Light" panose="02000504000000020004" pitchFamily="2" charset="77"/>
                    <a:ea typeface="ＭＳ Ｐゴシック" panose="020B0600070205080204" pitchFamily="34" charset="-128"/>
                    <a:sym typeface="Symbol" pitchFamily="2" charset="2"/>
                  </a:rPr>
                  <a:t>LeftShift</a:t>
                </a:r>
                <a:r>
                  <a:rPr lang="en-US" altLang="en-US" sz="2000" dirty="0">
                    <a:ea typeface="ＭＳ Ｐゴシック" panose="020B0600070205080204" pitchFamily="34" charset="-128"/>
                    <a:sym typeface="Symbol" pitchFamily="2" charset="2"/>
                  </a:rPr>
                  <a:t>(n) </a:t>
                </a:r>
              </a:p>
              <a:p>
                <a:pPr>
                  <a:buFont typeface="Calibri" panose="020F0502020204030204" pitchFamily="34" charset="0"/>
                  <a:buAutoNum type="arabicPeriod"/>
                </a:pPr>
                <a:r>
                  <a:rPr lang="en-US" altLang="en-US" sz="2000" b="1" dirty="0">
                    <a:ea typeface="ＭＳ Ｐゴシック" panose="020B0600070205080204" pitchFamily="34" charset="-128"/>
                    <a:sym typeface="Symbol" pitchFamily="2" charset="2"/>
                  </a:rPr>
                  <a:t>End</a:t>
                </a:r>
                <a:endParaRPr lang="en-US" altLang="en-US" sz="20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2000" dirty="0">
                    <a:ea typeface="ＭＳ Ｐゴシック" panose="020B0600070205080204" pitchFamily="34" charset="-128"/>
                    <a:sym typeface="Symbol" pitchFamily="2" charset="2"/>
                  </a:rPr>
                  <a:t> </a:t>
                </a:r>
                <a:r>
                  <a:rPr lang="en-US" altLang="en-US" sz="2000" b="1" dirty="0">
                    <a:ea typeface="ＭＳ Ｐゴシック" panose="020B0600070205080204" pitchFamily="34" charset="-128"/>
                    <a:sym typeface="Symbol" pitchFamily="2" charset="2"/>
                  </a:rPr>
                  <a:t>Return</a:t>
                </a:r>
                <a:r>
                  <a:rPr lang="en-US" altLang="en-US" sz="2000" dirty="0">
                    <a:ea typeface="ＭＳ Ｐゴシック" panose="020B0600070205080204" pitchFamily="34" charset="-128"/>
                    <a:sym typeface="Symbol" pitchFamily="2" charset="2"/>
                  </a:rPr>
                  <a:t> </a:t>
                </a:r>
                <a:r>
                  <a:rPr lang="en-US" altLang="en-US" sz="2000" i="1" dirty="0">
                    <a:ea typeface="ＭＳ Ｐゴシック" panose="020B0600070205080204" pitchFamily="34" charset="-128"/>
                    <a:sym typeface="Symbol" pitchFamily="2" charset="2"/>
                  </a:rPr>
                  <a:t>parity</a:t>
                </a:r>
              </a:p>
              <a:p>
                <a:endParaRPr lang="en-US" altLang="en-US" dirty="0">
                  <a:ea typeface="ＭＳ Ｐゴシック" panose="020B0600070205080204" pitchFamily="34" charset="-128"/>
                </a:endParaRPr>
              </a:p>
            </p:txBody>
          </p:sp>
        </mc:Choice>
        <mc:Fallback xmlns="">
          <p:sp>
            <p:nvSpPr>
              <p:cNvPr id="36866" name="Content Placeholder 2">
                <a:extLst>
                  <a:ext uri="{FF2B5EF4-FFF2-40B4-BE49-F238E27FC236}">
                    <a16:creationId xmlns:a16="http://schemas.microsoft.com/office/drawing/2014/main" id="{306879E3-8FE0-1242-A0CB-9551D77F333C}"/>
                  </a:ext>
                </a:extLst>
              </p:cNvPr>
              <p:cNvSpPr>
                <a:spLocks noGrp="1" noRot="1" noChangeAspect="1" noMove="1" noResize="1" noEditPoints="1" noAdjustHandles="1" noChangeArrowheads="1" noChangeShapeType="1" noTextEdit="1"/>
              </p:cNvSpPr>
              <p:nvPr>
                <p:ph idx="1"/>
              </p:nvPr>
            </p:nvSpPr>
            <p:spPr>
              <a:blipFill>
                <a:blip r:embed="rId2"/>
                <a:stretch>
                  <a:fillRect l="-772" t="-560"/>
                </a:stretch>
              </a:blipFill>
            </p:spPr>
            <p:txBody>
              <a:bodyPr/>
              <a:lstStyle/>
              <a:p>
                <a:r>
                  <a:rPr lang="en-US">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777C2680-DF65-0F4C-9B2F-BCEA166B2653}"/>
              </a:ext>
            </a:extLst>
          </p:cNvPr>
          <p:cNvSpPr>
            <a:spLocks noGrp="1"/>
          </p:cNvSpPr>
          <p:nvPr>
            <p:ph type="title"/>
          </p:nvPr>
        </p:nvSpPr>
        <p:spPr/>
        <p:txBody>
          <a:bodyPr/>
          <a:lstStyle/>
          <a:p>
            <a:r>
              <a:rPr lang="en-US" altLang="en-US">
                <a:ea typeface="ＭＳ Ｐゴシック" panose="020B0600070205080204" pitchFamily="34" charset="-128"/>
              </a:rPr>
              <a:t>Algorithm Analysis: Example 2 (2)</a:t>
            </a:r>
          </a:p>
        </p:txBody>
      </p:sp>
      <p:sp>
        <p:nvSpPr>
          <p:cNvPr id="37890" name="Content Placeholder 2">
            <a:extLst>
              <a:ext uri="{FF2B5EF4-FFF2-40B4-BE49-F238E27FC236}">
                <a16:creationId xmlns:a16="http://schemas.microsoft.com/office/drawing/2014/main" id="{0AE7EA51-E4F0-5B4E-8C0E-53B2F1214ACB}"/>
              </a:ext>
            </a:extLst>
          </p:cNvPr>
          <p:cNvSpPr>
            <a:spLocks noGrp="1"/>
          </p:cNvSpPr>
          <p:nvPr>
            <p:ph idx="1"/>
          </p:nvPr>
        </p:nvSpPr>
        <p:spPr>
          <a:xfrm>
            <a:off x="457200" y="1600200"/>
            <a:ext cx="8229600" cy="2133600"/>
          </a:xfrm>
        </p:spPr>
        <p:txBody>
          <a:bodyPr/>
          <a:lstStyle/>
          <a:p>
            <a:r>
              <a:rPr lang="en-US" altLang="en-US">
                <a:ea typeface="ＭＳ Ｐゴシック" panose="020B0600070205080204" pitchFamily="34" charset="-128"/>
              </a:rPr>
              <a:t>For this algorithm, what is</a:t>
            </a:r>
          </a:p>
          <a:p>
            <a:pPr lvl="1"/>
            <a:r>
              <a:rPr lang="en-US" altLang="en-US">
                <a:solidFill>
                  <a:srgbClr val="FF0000"/>
                </a:solidFill>
                <a:ea typeface="ＭＳ Ｐゴシック" panose="020B0600070205080204" pitchFamily="34" charset="-128"/>
              </a:rPr>
              <a:t>The elementary operation?</a:t>
            </a:r>
          </a:p>
          <a:p>
            <a:pPr lvl="1"/>
            <a:r>
              <a:rPr lang="en-US" altLang="en-US">
                <a:solidFill>
                  <a:srgbClr val="FF0000"/>
                </a:solidFill>
                <a:ea typeface="ＭＳ Ｐゴシック" panose="020B0600070205080204" pitchFamily="34" charset="-128"/>
              </a:rPr>
              <a:t>Input size, </a:t>
            </a:r>
            <a:r>
              <a:rPr lang="en-US" altLang="en-US" i="1">
                <a:solidFill>
                  <a:srgbClr val="FF0000"/>
                </a:solidFill>
                <a:ea typeface="ＭＳ Ｐゴシック" panose="020B0600070205080204" pitchFamily="34" charset="-128"/>
              </a:rPr>
              <a:t>n</a:t>
            </a:r>
            <a:r>
              <a:rPr lang="en-US" altLang="en-US">
                <a:solidFill>
                  <a:srgbClr val="FF0000"/>
                </a:solidFill>
                <a:ea typeface="ＭＳ Ｐゴシック" panose="020B0600070205080204" pitchFamily="34" charset="-128"/>
              </a:rPr>
              <a:t>?</a:t>
            </a:r>
          </a:p>
          <a:p>
            <a:pPr lvl="1"/>
            <a:r>
              <a:rPr lang="en-US" altLang="en-US">
                <a:solidFill>
                  <a:srgbClr val="FF0000"/>
                </a:solidFill>
                <a:ea typeface="ＭＳ Ｐゴシック" panose="020B0600070205080204" pitchFamily="34" charset="-128"/>
              </a:rPr>
              <a:t>Does the elementary operation depend only on </a:t>
            </a:r>
            <a:r>
              <a:rPr lang="en-US" altLang="en-US" i="1">
                <a:solidFill>
                  <a:srgbClr val="FF0000"/>
                </a:solidFill>
                <a:ea typeface="ＭＳ Ｐゴシック" panose="020B0600070205080204" pitchFamily="34" charset="-128"/>
              </a:rPr>
              <a:t>n</a:t>
            </a:r>
            <a:r>
              <a:rPr lang="en-US" altLang="en-US">
                <a:solidFill>
                  <a:srgbClr val="FF0000"/>
                </a:solidFill>
                <a:ea typeface="ＭＳ Ｐゴシック" panose="020B0600070205080204" pitchFamily="34" charset="-128"/>
              </a:rPr>
              <a:t>?</a:t>
            </a:r>
          </a:p>
        </p:txBody>
      </p:sp>
      <p:sp>
        <p:nvSpPr>
          <p:cNvPr id="37891" name="Content Placeholder 2">
            <a:extLst>
              <a:ext uri="{FF2B5EF4-FFF2-40B4-BE49-F238E27FC236}">
                <a16:creationId xmlns:a16="http://schemas.microsoft.com/office/drawing/2014/main" id="{2ACCDBB6-4512-EC4D-BFC0-FF74ED493867}"/>
              </a:ext>
            </a:extLst>
          </p:cNvPr>
          <p:cNvSpPr txBox="1">
            <a:spLocks/>
          </p:cNvSpPr>
          <p:nvPr/>
        </p:nvSpPr>
        <p:spPr bwMode="auto">
          <a:xfrm>
            <a:off x="457200" y="3733800"/>
            <a:ext cx="86868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a:latin typeface="Calibri" panose="020F0502020204030204" pitchFamily="34" charset="0"/>
              </a:rPr>
              <a:t>The number of bits required to represent an integer n is </a:t>
            </a:r>
            <a:r>
              <a:rPr lang="en-US" altLang="en-US">
                <a:latin typeface="Calibri" panose="020F0502020204030204" pitchFamily="34" charset="0"/>
                <a:sym typeface="Symbol" pitchFamily="2" charset="2"/>
              </a:rPr>
              <a:t>log </a:t>
            </a:r>
            <a:r>
              <a:rPr lang="en-US" altLang="en-US" i="1">
                <a:latin typeface="Calibri" panose="020F0502020204030204" pitchFamily="34" charset="0"/>
                <a:sym typeface="Symbol" pitchFamily="2" charset="2"/>
              </a:rPr>
              <a:t>n</a:t>
            </a:r>
            <a:r>
              <a:rPr lang="en-US" altLang="en-US">
                <a:latin typeface="Calibri" panose="020F0502020204030204" pitchFamily="34" charset="0"/>
                <a:sym typeface="Symbol" pitchFamily="2" charset="2"/>
              </a:rPr>
              <a:t></a:t>
            </a:r>
            <a:endParaRPr lang="en-US" altLang="en-US">
              <a:latin typeface="Calibri" panose="020F0502020204030204" pitchFamily="34" charset="0"/>
            </a:endParaRPr>
          </a:p>
          <a:p>
            <a:pPr>
              <a:spcBef>
                <a:spcPct val="20000"/>
              </a:spcBef>
              <a:buFont typeface="Arial" panose="020B0604020202020204" pitchFamily="34" charset="0"/>
              <a:buChar char="•"/>
            </a:pPr>
            <a:r>
              <a:rPr lang="en-US" altLang="en-US">
                <a:latin typeface="Calibri" panose="020F0502020204030204" pitchFamily="34" charset="0"/>
              </a:rPr>
              <a:t>The while-loop will be executed as many times as there are 1-bits in the binary representation.</a:t>
            </a:r>
          </a:p>
          <a:p>
            <a:pPr>
              <a:spcBef>
                <a:spcPct val="20000"/>
              </a:spcBef>
              <a:buFont typeface="Arial" panose="020B0604020202020204" pitchFamily="34" charset="0"/>
              <a:buChar char="•"/>
            </a:pPr>
            <a:r>
              <a:rPr lang="en-US" altLang="en-US">
                <a:latin typeface="Calibri" panose="020F0502020204030204" pitchFamily="34" charset="0"/>
              </a:rPr>
              <a:t>In the worst case we have a bit string of all 1s</a:t>
            </a:r>
          </a:p>
          <a:p>
            <a:pPr>
              <a:spcBef>
                <a:spcPct val="20000"/>
              </a:spcBef>
              <a:buFont typeface="Arial" panose="020B0604020202020204" pitchFamily="34" charset="0"/>
              <a:buChar char="•"/>
            </a:pPr>
            <a:r>
              <a:rPr lang="en-US" altLang="en-US">
                <a:latin typeface="Calibri" panose="020F0502020204030204" pitchFamily="34" charset="0"/>
              </a:rPr>
              <a:t>So the running time is simply log </a:t>
            </a:r>
            <a:r>
              <a:rPr lang="en-US" altLang="en-US" i="1">
                <a:latin typeface="Calibri" panose="020F0502020204030204" pitchFamily="34" charset="0"/>
              </a:rPr>
              <a:t>n</a:t>
            </a:r>
            <a:endParaRPr lang="en-US" altLang="en-US" sz="2000" i="1">
              <a:latin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a:extLst>
              <a:ext uri="{FF2B5EF4-FFF2-40B4-BE49-F238E27FC236}">
                <a16:creationId xmlns:a16="http://schemas.microsoft.com/office/drawing/2014/main" id="{D88DA939-0D30-9C40-947B-7ADD2739AFDD}"/>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9458" name="Content Placeholder 2">
            <a:extLst>
              <a:ext uri="{FF2B5EF4-FFF2-40B4-BE49-F238E27FC236}">
                <a16:creationId xmlns:a16="http://schemas.microsoft.com/office/drawing/2014/main" id="{D46808F5-83A9-CA4E-972E-948294DAFE02}"/>
              </a:ext>
            </a:extLst>
          </p:cNvPr>
          <p:cNvSpPr>
            <a:spLocks noGrp="1"/>
          </p:cNvSpPr>
          <p:nvPr>
            <p:ph idx="1"/>
          </p:nvPr>
        </p:nvSpPr>
        <p:spPr>
          <a:xfrm>
            <a:off x="457200" y="1600200"/>
            <a:ext cx="8458200" cy="4525963"/>
          </a:xfrm>
        </p:spPr>
        <p:txBody>
          <a:bodyPr/>
          <a:lstStyle/>
          <a:p>
            <a:r>
              <a:rPr lang="en-US" altLang="en-US">
                <a:ea typeface="ＭＳ Ｐゴシック" panose="020B0600070205080204" pitchFamily="34" charset="-128"/>
              </a:rPr>
              <a:t>Introduction</a:t>
            </a:r>
          </a:p>
          <a:p>
            <a:r>
              <a:rPr lang="en-US" altLang="en-US">
                <a:ea typeface="ＭＳ Ｐゴシック" panose="020B0600070205080204" pitchFamily="34" charset="-128"/>
              </a:rPr>
              <a:t>Input Size</a:t>
            </a:r>
          </a:p>
          <a:p>
            <a:r>
              <a:rPr lang="en-US" altLang="en-US">
                <a:ea typeface="ＭＳ Ｐゴシック" panose="020B0600070205080204" pitchFamily="34" charset="-128"/>
              </a:rPr>
              <a:t>Order of Growth</a:t>
            </a:r>
          </a:p>
          <a:p>
            <a:r>
              <a:rPr lang="en-US" altLang="en-US">
                <a:ea typeface="ＭＳ Ｐゴシック" panose="020B0600070205080204" pitchFamily="34" charset="-128"/>
              </a:rPr>
              <a:t>Intractability</a:t>
            </a:r>
          </a:p>
          <a:p>
            <a:r>
              <a:rPr lang="en-US" altLang="en-US">
                <a:ea typeface="ＭＳ Ｐゴシック" panose="020B0600070205080204" pitchFamily="34" charset="-128"/>
              </a:rPr>
              <a:t>Worst, Best, and Average Cases</a:t>
            </a:r>
          </a:p>
          <a:p>
            <a:r>
              <a:rPr lang="en-US" altLang="en-US">
                <a:ea typeface="ＭＳ Ｐゴシック" panose="020B0600070205080204" pitchFamily="34" charset="-128"/>
              </a:rPr>
              <a:t>Mathematical Analysis of  Algorithms</a:t>
            </a:r>
          </a:p>
          <a:p>
            <a:pPr lvl="1"/>
            <a:r>
              <a:rPr lang="en-US" altLang="en-US">
                <a:ea typeface="ＭＳ Ｐゴシック" panose="020B0600070205080204" pitchFamily="34" charset="-128"/>
              </a:rPr>
              <a:t>3 Examples</a:t>
            </a:r>
          </a:p>
          <a:p>
            <a:r>
              <a:rPr lang="en-US" altLang="en-US">
                <a:ea typeface="ＭＳ Ｐゴシック" panose="020B0600070205080204" pitchFamily="34" charset="-128"/>
              </a:rPr>
              <a:t>Summation tools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8F28D5D1-E4D3-EE4C-A496-43317458B109}"/>
              </a:ext>
            </a:extLst>
          </p:cNvPr>
          <p:cNvSpPr>
            <a:spLocks noGrp="1"/>
          </p:cNvSpPr>
          <p:nvPr>
            <p:ph type="title"/>
          </p:nvPr>
        </p:nvSpPr>
        <p:spPr/>
        <p:txBody>
          <a:bodyPr/>
          <a:lstStyle/>
          <a:p>
            <a:r>
              <a:rPr lang="en-US" altLang="en-US">
                <a:ea typeface="ＭＳ Ｐゴシック" panose="020B0600070205080204" pitchFamily="34" charset="-128"/>
              </a:rPr>
              <a:t>Algorithm Analysis: Example 3 (1)</a:t>
            </a:r>
          </a:p>
        </p:txBody>
      </p:sp>
      <mc:AlternateContent xmlns:mc="http://schemas.openxmlformats.org/markup-compatibility/2006" xmlns:a14="http://schemas.microsoft.com/office/drawing/2010/main">
        <mc:Choice Requires="a14">
          <p:sp>
            <p:nvSpPr>
              <p:cNvPr id="38914" name="Content Placeholder 2">
                <a:extLst>
                  <a:ext uri="{FF2B5EF4-FFF2-40B4-BE49-F238E27FC236}">
                    <a16:creationId xmlns:a16="http://schemas.microsoft.com/office/drawing/2014/main" id="{D819F344-3ABE-B340-AB0F-659A9A4E4929}"/>
                  </a:ext>
                </a:extLst>
              </p:cNvPr>
              <p:cNvSpPr>
                <a:spLocks noGrp="1"/>
              </p:cNvSpPr>
              <p:nvPr>
                <p:ph idx="1"/>
              </p:nvPr>
            </p:nvSpPr>
            <p:spPr/>
            <p:txBody>
              <a:bodyPr/>
              <a:lstStyle/>
              <a:p>
                <a:pPr>
                  <a:buFont typeface="Arial" panose="020B0604020202020204" pitchFamily="34" charset="0"/>
                  <a:buNone/>
                </a:pPr>
                <a:r>
                  <a:rPr lang="en-US" altLang="en-US" sz="1800" dirty="0">
                    <a:latin typeface="Copperplate Gothic Light" panose="02000504000000020004" pitchFamily="2" charset="77"/>
                    <a:ea typeface="ＭＳ Ｐゴシック" panose="020B0600070205080204" pitchFamily="34" charset="-128"/>
                  </a:rPr>
                  <a:t>MyFunction</a:t>
                </a:r>
              </a:p>
              <a:p>
                <a:pPr>
                  <a:buFont typeface="Arial" panose="020B0604020202020204" pitchFamily="34" charset="0"/>
                  <a:buNone/>
                </a:pPr>
                <a:r>
                  <a:rPr lang="en-US" altLang="en-US" sz="1800" i="1" dirty="0">
                    <a:ea typeface="ＭＳ Ｐゴシック" panose="020B0600070205080204" pitchFamily="34" charset="-128"/>
                  </a:rPr>
                  <a:t>Input</a:t>
                </a:r>
                <a:r>
                  <a:rPr lang="en-US" altLang="en-US" sz="1800" dirty="0">
                    <a:ea typeface="ＭＳ Ｐゴシック" panose="020B0600070205080204" pitchFamily="34" charset="-128"/>
                  </a:rPr>
                  <a:t>:       Integers </a:t>
                </a:r>
                <a:r>
                  <a:rPr lang="en-US" altLang="en-US" sz="1800" i="1" dirty="0" err="1">
                    <a:ea typeface="ＭＳ Ｐゴシック" panose="020B0600070205080204" pitchFamily="34" charset="-128"/>
                  </a:rPr>
                  <a:t>n</a:t>
                </a:r>
                <a:r>
                  <a:rPr lang="en-US" altLang="en-US" sz="1800" dirty="0" err="1">
                    <a:ea typeface="ＭＳ Ｐゴシック" panose="020B0600070205080204" pitchFamily="34" charset="-128"/>
                  </a:rPr>
                  <a:t>,</a:t>
                </a:r>
                <a:r>
                  <a:rPr lang="en-US" altLang="en-US" sz="1800" i="1" dirty="0" err="1">
                    <a:ea typeface="ＭＳ Ｐゴシック" panose="020B0600070205080204" pitchFamily="34" charset="-128"/>
                  </a:rPr>
                  <a:t>m</a:t>
                </a:r>
                <a:r>
                  <a:rPr lang="en-US" altLang="en-US" sz="1800" dirty="0" err="1">
                    <a:ea typeface="ＭＳ Ｐゴシック" panose="020B0600070205080204" pitchFamily="34" charset="-128"/>
                  </a:rPr>
                  <a:t>,</a:t>
                </a:r>
                <a:r>
                  <a:rPr lang="en-US" altLang="en-US" sz="1800" i="1" dirty="0" err="1">
                    <a:ea typeface="ＭＳ Ｐゴシック" panose="020B0600070205080204" pitchFamily="34" charset="-128"/>
                  </a:rPr>
                  <a:t>p</a:t>
                </a:r>
                <a:r>
                  <a:rPr lang="en-US" altLang="en-US" sz="1800" dirty="0">
                    <a:ea typeface="ＭＳ Ｐゴシック" panose="020B0600070205080204" pitchFamily="34" charset="-128"/>
                  </a:rPr>
                  <a:t> such that </a:t>
                </a:r>
                <a:r>
                  <a:rPr lang="en-US" altLang="en-US" sz="1800" i="1" dirty="0">
                    <a:ea typeface="ＭＳ Ｐゴシック" panose="020B0600070205080204" pitchFamily="34" charset="-128"/>
                  </a:rPr>
                  <a:t>n</a:t>
                </a:r>
                <a:r>
                  <a:rPr lang="en-US" altLang="en-US" sz="1800" dirty="0">
                    <a:ea typeface="ＭＳ Ｐゴシック" panose="020B0600070205080204" pitchFamily="34" charset="-128"/>
                  </a:rPr>
                  <a:t>&gt;</a:t>
                </a:r>
                <a:r>
                  <a:rPr lang="en-US" altLang="en-US" sz="1800" i="1" dirty="0">
                    <a:ea typeface="ＭＳ Ｐゴシック" panose="020B0600070205080204" pitchFamily="34" charset="-128"/>
                  </a:rPr>
                  <a:t>m</a:t>
                </a:r>
                <a:r>
                  <a:rPr lang="en-US" altLang="en-US" sz="1800" dirty="0">
                    <a:ea typeface="ＭＳ Ｐゴシック" panose="020B0600070205080204" pitchFamily="34" charset="-128"/>
                  </a:rPr>
                  <a:t>&gt;</a:t>
                </a:r>
                <a:r>
                  <a:rPr lang="en-US" altLang="en-US" sz="1800" i="1" dirty="0">
                    <a:ea typeface="ＭＳ Ｐゴシック" panose="020B0600070205080204" pitchFamily="34" charset="-128"/>
                  </a:rPr>
                  <a:t>p</a:t>
                </a:r>
              </a:p>
              <a:p>
                <a:pPr>
                  <a:buFont typeface="Arial" panose="020B0604020202020204" pitchFamily="34" charset="0"/>
                  <a:buNone/>
                </a:pPr>
                <a:r>
                  <a:rPr lang="en-US" altLang="en-US" sz="1800" i="1" dirty="0">
                    <a:ea typeface="ＭＳ Ｐゴシック" panose="020B0600070205080204" pitchFamily="34" charset="-128"/>
                  </a:rPr>
                  <a:t>Output</a:t>
                </a:r>
                <a:r>
                  <a:rPr lang="en-US" altLang="en-US" sz="1800" dirty="0">
                    <a:ea typeface="ＭＳ Ｐゴシック" panose="020B0600070205080204" pitchFamily="34" charset="-128"/>
                  </a:rPr>
                  <a:t>:    Some function </a:t>
                </a:r>
                <a:r>
                  <a:rPr lang="en-US" altLang="en-US" sz="1800" i="1" dirty="0">
                    <a:ea typeface="ＭＳ Ｐゴシック" panose="020B0600070205080204" pitchFamily="34" charset="-128"/>
                  </a:rPr>
                  <a:t>f</a:t>
                </a:r>
                <a:r>
                  <a:rPr lang="en-US" altLang="en-US" sz="1800" dirty="0">
                    <a:ea typeface="ＭＳ Ｐゴシック" panose="020B0600070205080204" pitchFamily="34" charset="-128"/>
                  </a:rPr>
                  <a:t>(</a:t>
                </a:r>
                <a:r>
                  <a:rPr lang="en-US" altLang="en-US" sz="1800" i="1" dirty="0" err="1">
                    <a:ea typeface="ＭＳ Ｐゴシック" panose="020B0600070205080204" pitchFamily="34" charset="-128"/>
                  </a:rPr>
                  <a:t>n</a:t>
                </a:r>
                <a:r>
                  <a:rPr lang="en-US" altLang="en-US" sz="1800" dirty="0" err="1">
                    <a:ea typeface="ＭＳ Ｐゴシック" panose="020B0600070205080204" pitchFamily="34" charset="-128"/>
                  </a:rPr>
                  <a:t>,</a:t>
                </a:r>
                <a:r>
                  <a:rPr lang="en-US" altLang="en-US" sz="1800" i="1" dirty="0" err="1">
                    <a:ea typeface="ＭＳ Ｐゴシック" panose="020B0600070205080204" pitchFamily="34" charset="-128"/>
                  </a:rPr>
                  <a:t>m</a:t>
                </a:r>
                <a:r>
                  <a:rPr lang="en-US" altLang="en-US" sz="1800" dirty="0" err="1">
                    <a:ea typeface="ＭＳ Ｐゴシック" panose="020B0600070205080204" pitchFamily="34" charset="-128"/>
                  </a:rPr>
                  <a:t>,</a:t>
                </a:r>
                <a:r>
                  <a:rPr lang="en-US" altLang="en-US" sz="1800" i="1" dirty="0" err="1">
                    <a:ea typeface="ＭＳ Ｐゴシック" panose="020B0600070205080204" pitchFamily="34" charset="-128"/>
                  </a:rPr>
                  <a:t>p</a:t>
                </a:r>
                <a:r>
                  <a:rPr lang="en-US" altLang="en-US" sz="1800" i="1" dirty="0">
                    <a:ea typeface="ＭＳ Ｐゴシック" panose="020B0600070205080204" pitchFamily="34" charset="-128"/>
                  </a:rPr>
                  <a:t>)</a:t>
                </a:r>
              </a:p>
              <a:p>
                <a:pPr>
                  <a:buFont typeface="Calibri" panose="020F0502020204030204" pitchFamily="34" charset="0"/>
                  <a:buAutoNum type="arabicPeriod"/>
                </a:pPr>
                <a14:m>
                  <m:oMath xmlns:m="http://schemas.openxmlformats.org/officeDocument/2006/math">
                    <m:r>
                      <a:rPr lang="en-US" altLang="en-US" sz="1800" i="1" dirty="0" smtClean="0">
                        <a:latin typeface="Cambria Math" panose="02040503050406030204" pitchFamily="18" charset="0"/>
                        <a:ea typeface="ＭＳ Ｐゴシック" panose="020B0600070205080204" pitchFamily="34" charset="-128"/>
                      </a:rPr>
                      <m:t>𝑥</m:t>
                    </m:r>
                    <m:r>
                      <a:rPr lang="en-US" altLang="en-US" sz="1800" b="0" i="1" dirty="0" smtClean="0">
                        <a:latin typeface="Cambria Math" panose="02040503050406030204" pitchFamily="18" charset="0"/>
                        <a:ea typeface="ＭＳ Ｐゴシック" panose="020B0600070205080204" pitchFamily="34" charset="-128"/>
                      </a:rPr>
                      <m:t>←</m:t>
                    </m:r>
                    <m:r>
                      <a:rPr lang="en-US" altLang="en-US" sz="1800" i="1" dirty="0">
                        <a:latin typeface="Cambria Math" panose="02040503050406030204" pitchFamily="18" charset="0"/>
                        <a:ea typeface="ＭＳ Ｐゴシック" panose="020B0600070205080204" pitchFamily="34" charset="-128"/>
                        <a:sym typeface="Symbol" pitchFamily="2" charset="2"/>
                      </a:rPr>
                      <m:t>1</m:t>
                    </m:r>
                  </m:oMath>
                </a14:m>
                <a:endParaRPr lang="en-US" altLang="en-US" sz="18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For</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b="0" i="1" dirty="0" smtClean="0">
                        <a:latin typeface="Cambria Math" panose="02040503050406030204" pitchFamily="18" charset="0"/>
                        <a:ea typeface="ＭＳ Ｐゴシック" panose="020B0600070205080204" pitchFamily="34" charset="-128"/>
                        <a:sym typeface="Symbol" pitchFamily="2" charset="2"/>
                      </a:rPr>
                      <m:t>𝑖</m:t>
                    </m:r>
                    <m:r>
                      <a:rPr lang="en-US" altLang="en-US" sz="1800" b="0" i="1" dirty="0" smtClean="0">
                        <a:latin typeface="Cambria Math" panose="02040503050406030204" pitchFamily="18" charset="0"/>
                        <a:ea typeface="ＭＳ Ｐゴシック" panose="020B0600070205080204" pitchFamily="34" charset="-128"/>
                        <a:sym typeface="Symbol" pitchFamily="2" charset="2"/>
                      </a:rPr>
                      <m:t>←1 </m:t>
                    </m:r>
                    <m:r>
                      <a:rPr lang="en-US" altLang="en-US" sz="1800" b="1" i="0" dirty="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dirty="0" smtClean="0">
                        <a:latin typeface="Cambria Math" panose="02040503050406030204" pitchFamily="18" charset="0"/>
                        <a:ea typeface="ＭＳ Ｐゴシック" panose="020B0600070205080204" pitchFamily="34" charset="-128"/>
                        <a:sym typeface="Symbol" pitchFamily="2" charset="2"/>
                      </a:rPr>
                      <m:t> 10 </m:t>
                    </m:r>
                  </m:oMath>
                </a14:m>
                <a:r>
                  <a:rPr lang="en-US" altLang="en-US" sz="1800" b="1" dirty="0">
                    <a:ea typeface="ＭＳ Ｐゴシック" panose="020B0600070205080204" pitchFamily="34" charset="-128"/>
                    <a:sym typeface="Symbol" pitchFamily="2" charset="2"/>
                  </a:rPr>
                  <a:t>Do</a:t>
                </a:r>
                <a:r>
                  <a:rPr lang="en-US" altLang="en-US" sz="1800" dirty="0">
                    <a:ea typeface="ＭＳ Ｐゴシック" panose="020B0600070205080204" pitchFamily="34" charset="-128"/>
                    <a:sym typeface="Symbol" pitchFamily="2" charset="2"/>
                  </a:rPr>
                  <a:t> </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solidFill>
                      <a:srgbClr val="7B2B78"/>
                    </a:solidFill>
                    <a:ea typeface="ＭＳ Ｐゴシック" panose="020B0600070205080204" pitchFamily="34" charset="-128"/>
                    <a:sym typeface="Symbol" pitchFamily="2" charset="2"/>
                  </a:rPr>
                  <a:t>For</a:t>
                </a:r>
                <a:r>
                  <a:rPr lang="en-US" altLang="en-US" sz="1800" dirty="0">
                    <a:solidFill>
                      <a:srgbClr val="7B2B78"/>
                    </a:solidFill>
                    <a:ea typeface="ＭＳ Ｐゴシック" panose="020B0600070205080204" pitchFamily="34" charset="-128"/>
                    <a:sym typeface="Symbol" pitchFamily="2" charset="2"/>
                  </a:rPr>
                  <a:t> </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b="0" i="1" smtClean="0">
                        <a:latin typeface="Cambria Math" panose="02040503050406030204" pitchFamily="18" charset="0"/>
                        <a:ea typeface="ＭＳ Ｐゴシック" panose="020B0600070205080204" pitchFamily="34" charset="-128"/>
                        <a:sym typeface="Symbol" pitchFamily="2" charset="2"/>
                      </a:rPr>
                      <m:t>𝑗</m:t>
                    </m:r>
                    <m:r>
                      <a:rPr lang="en-US" altLang="en-US" sz="1800" b="0" i="1" smtClean="0">
                        <a:latin typeface="Cambria Math" panose="02040503050406030204" pitchFamily="18" charset="0"/>
                        <a:ea typeface="ＭＳ Ｐゴシック" panose="020B0600070205080204" pitchFamily="34" charset="-128"/>
                        <a:sym typeface="Symbol" pitchFamily="2" charset="2"/>
                      </a:rPr>
                      <m:t>←0 </m:t>
                    </m:r>
                    <m:r>
                      <a:rPr lang="en-US" altLang="en-US" sz="1800" b="1" i="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smtClean="0">
                        <a:latin typeface="Cambria Math" panose="02040503050406030204" pitchFamily="18" charset="0"/>
                        <a:ea typeface="ＭＳ Ｐゴシック" panose="020B0600070205080204" pitchFamily="34" charset="-128"/>
                        <a:sym typeface="Symbol" pitchFamily="2" charset="2"/>
                      </a:rPr>
                      <m:t> </m:t>
                    </m:r>
                    <m:r>
                      <a:rPr lang="en-US" altLang="en-US" sz="1800" b="0" i="1" smtClean="0">
                        <a:latin typeface="Cambria Math" panose="02040503050406030204" pitchFamily="18" charset="0"/>
                        <a:ea typeface="ＭＳ Ｐゴシック" panose="020B0600070205080204" pitchFamily="34" charset="-128"/>
                        <a:sym typeface="Symbol" pitchFamily="2" charset="2"/>
                      </a:rPr>
                      <m:t>𝑛</m:t>
                    </m:r>
                  </m:oMath>
                </a14:m>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Do</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solidFill>
                      <a:srgbClr val="558ED5"/>
                    </a:solidFill>
                    <a:ea typeface="ＭＳ Ｐゴシック" panose="020B0600070205080204" pitchFamily="34" charset="-128"/>
                    <a:sym typeface="Symbol" pitchFamily="2" charset="2"/>
                  </a:rPr>
                  <a:t>For</a:t>
                </a:r>
                <a:r>
                  <a:rPr lang="en-US" altLang="en-US" sz="1800" b="1" dirty="0">
                    <a:ea typeface="ＭＳ Ｐゴシック" panose="020B0600070205080204" pitchFamily="34" charset="-128"/>
                    <a:sym typeface="Symbol" pitchFamily="2" charset="2"/>
                  </a:rPr>
                  <a:t>  </a:t>
                </a:r>
                <a14:m>
                  <m:oMath xmlns:m="http://schemas.openxmlformats.org/officeDocument/2006/math">
                    <m:r>
                      <a:rPr lang="en-US" altLang="en-US" sz="1800" b="0" i="1" smtClean="0">
                        <a:latin typeface="Cambria Math" panose="02040503050406030204" pitchFamily="18" charset="0"/>
                        <a:ea typeface="ＭＳ Ｐゴシック" panose="020B0600070205080204" pitchFamily="34" charset="-128"/>
                        <a:sym typeface="Symbol" pitchFamily="2" charset="2"/>
                      </a:rPr>
                      <m:t>𝑘</m:t>
                    </m:r>
                    <m:r>
                      <a:rPr lang="en-US" altLang="en-US" sz="1800" b="0" i="1" smtClean="0">
                        <a:latin typeface="Cambria Math" panose="02040503050406030204" pitchFamily="18" charset="0"/>
                        <a:ea typeface="ＭＳ Ｐゴシック" panose="020B0600070205080204" pitchFamily="34" charset="-128"/>
                        <a:sym typeface="Symbol" pitchFamily="2" charset="2"/>
                      </a:rPr>
                      <m:t>←</m:t>
                    </m:r>
                    <m:r>
                      <a:rPr lang="en-US" altLang="en-US" sz="1800" b="0" i="1" smtClean="0">
                        <a:latin typeface="Cambria Math" panose="02040503050406030204" pitchFamily="18" charset="0"/>
                        <a:ea typeface="ＭＳ Ｐゴシック" panose="020B0600070205080204" pitchFamily="34" charset="-128"/>
                        <a:sym typeface="Symbol" pitchFamily="2" charset="2"/>
                      </a:rPr>
                      <m:t>𝑚</m:t>
                    </m:r>
                    <m:r>
                      <a:rPr lang="en-US" altLang="en-US" sz="1800" b="0" i="1" smtClean="0">
                        <a:latin typeface="Cambria Math" panose="02040503050406030204" pitchFamily="18" charset="0"/>
                        <a:ea typeface="ＭＳ Ｐゴシック" panose="020B0600070205080204" pitchFamily="34" charset="-128"/>
                        <a:sym typeface="Symbol" pitchFamily="2" charset="2"/>
                      </a:rPr>
                      <m:t> </m:t>
                    </m:r>
                    <m:r>
                      <a:rPr lang="en-US" altLang="en-US" sz="1800" b="1" i="0" smtClean="0">
                        <a:latin typeface="Cambria Math" panose="02040503050406030204" pitchFamily="18" charset="0"/>
                        <a:ea typeface="ＭＳ Ｐゴシック" panose="020B0600070205080204" pitchFamily="34" charset="-128"/>
                        <a:sym typeface="Symbol" pitchFamily="2" charset="2"/>
                      </a:rPr>
                      <m:t>𝐭𝐨</m:t>
                    </m:r>
                    <m:r>
                      <a:rPr lang="en-US" altLang="en-US" sz="1800" b="0" i="1" smtClean="0">
                        <a:latin typeface="Cambria Math" panose="02040503050406030204" pitchFamily="18" charset="0"/>
                        <a:ea typeface="ＭＳ Ｐゴシック" panose="020B0600070205080204" pitchFamily="34" charset="-128"/>
                        <a:sym typeface="Symbol" pitchFamily="2" charset="2"/>
                      </a:rPr>
                      <m:t> 2</m:t>
                    </m:r>
                    <m:r>
                      <a:rPr lang="en-US" altLang="en-US" sz="1800" b="0" i="1" smtClean="0">
                        <a:latin typeface="Cambria Math" panose="02040503050406030204" pitchFamily="18" charset="0"/>
                        <a:ea typeface="ＭＳ Ｐゴシック" panose="020B0600070205080204" pitchFamily="34" charset="-128"/>
                        <a:sym typeface="Symbol" pitchFamily="2" charset="2"/>
                      </a:rPr>
                      <m:t>𝑚</m:t>
                    </m:r>
                    <m:r>
                      <a:rPr lang="en-US" altLang="en-US" sz="1800" b="0" i="1" smtClean="0">
                        <a:latin typeface="Cambria Math" panose="02040503050406030204" pitchFamily="18" charset="0"/>
                        <a:ea typeface="ＭＳ Ｐゴシック" panose="020B0600070205080204" pitchFamily="34" charset="-128"/>
                        <a:sym typeface="Symbol" pitchFamily="2" charset="2"/>
                      </a:rPr>
                      <m:t> </m:t>
                    </m:r>
                  </m:oMath>
                </a14:m>
                <a:r>
                  <a:rPr lang="en-US" altLang="en-US" sz="1800" b="1" dirty="0">
                    <a:ea typeface="ＭＳ Ｐゴシック" panose="020B0600070205080204" pitchFamily="34" charset="-128"/>
                    <a:sym typeface="Symbol" pitchFamily="2" charset="2"/>
                  </a:rPr>
                  <a:t>Do</a:t>
                </a:r>
              </a:p>
              <a:p>
                <a:pPr>
                  <a:buFont typeface="Calibri" panose="020F0502020204030204" pitchFamily="34" charset="0"/>
                  <a:buAutoNum type="arabicPeriod"/>
                </a:pPr>
                <a:r>
                  <a:rPr lang="en-US" altLang="en-US" sz="1800" dirty="0">
                    <a:ea typeface="ＭＳ Ｐゴシック" panose="020B0600070205080204" pitchFamily="34" charset="-128"/>
                  </a:rPr>
                  <a:t>                  </a:t>
                </a:r>
                <a14:m>
                  <m:oMath xmlns:m="http://schemas.openxmlformats.org/officeDocument/2006/math">
                    <m:r>
                      <a:rPr lang="en-US" altLang="en-US" sz="1800" i="1" dirty="0" smtClean="0">
                        <a:latin typeface="Cambria Math" panose="02040503050406030204" pitchFamily="18" charset="0"/>
                        <a:ea typeface="ＭＳ Ｐゴシック" panose="020B0600070205080204" pitchFamily="34" charset="-128"/>
                      </a:rPr>
                      <m:t>𝑥</m:t>
                    </m:r>
                    <m:r>
                      <a:rPr lang="en-US" altLang="en-US" sz="1800" b="0" i="1" dirty="0" smtClean="0">
                        <a:latin typeface="Cambria Math" panose="02040503050406030204" pitchFamily="18" charset="0"/>
                        <a:ea typeface="ＭＳ Ｐゴシック" panose="020B0600070205080204" pitchFamily="34" charset="-128"/>
                        <a:sym typeface="Symbol" pitchFamily="2" charset="2"/>
                      </a:rPr>
                      <m:t>←</m:t>
                    </m:r>
                    <m:r>
                      <a:rPr lang="en-US" altLang="en-US" sz="1800" i="1" dirty="0">
                        <a:latin typeface="Cambria Math" panose="02040503050406030204" pitchFamily="18" charset="0"/>
                        <a:ea typeface="ＭＳ Ｐゴシック" panose="020B0600070205080204" pitchFamily="34" charset="-128"/>
                      </a:rPr>
                      <m:t>𝑥</m:t>
                    </m:r>
                    <m:r>
                      <a:rPr lang="en-US" altLang="en-US" sz="1800" i="1" dirty="0">
                        <a:latin typeface="Cambria Math" panose="02040503050406030204" pitchFamily="18" charset="0"/>
                        <a:ea typeface="ＭＳ Ｐゴシック" panose="020B0600070205080204" pitchFamily="34" charset="-128"/>
                      </a:rPr>
                      <m:t>  </m:t>
                    </m:r>
                    <m:r>
                      <a:rPr lang="en-US" altLang="en-US" sz="1800" i="1" dirty="0">
                        <a:latin typeface="Cambria Math" panose="02040503050406030204" pitchFamily="18" charset="0"/>
                        <a:ea typeface="ＭＳ Ｐゴシック" panose="020B0600070205080204" pitchFamily="34" charset="-128"/>
                      </a:rPr>
                      <m:t>𝑝</m:t>
                    </m:r>
                    <m:r>
                      <a:rPr lang="en-US" altLang="en-US" sz="1800" i="1" dirty="0">
                        <a:latin typeface="Cambria Math" panose="02040503050406030204" pitchFamily="18" charset="0"/>
                        <a:ea typeface="ＭＳ Ｐゴシック" panose="020B0600070205080204" pitchFamily="34" charset="-128"/>
                      </a:rPr>
                      <m:t> </m:t>
                    </m:r>
                  </m:oMath>
                </a14:m>
                <a:endParaRPr lang="en-US" altLang="en-US" sz="1800" dirty="0">
                  <a:ea typeface="ＭＳ Ｐゴシック" panose="020B0600070205080204" pitchFamily="34" charset="-128"/>
                  <a:sym typeface="Symbol" pitchFamily="2" charset="2"/>
                </a:endParaRP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  </a:t>
                </a:r>
                <a:r>
                  <a:rPr lang="en-US" altLang="en-US" sz="1800" b="1" dirty="0">
                    <a:solidFill>
                      <a:srgbClr val="558ED5"/>
                    </a:solidFill>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solidFill>
                      <a:srgbClr val="7B2B78"/>
                    </a:solidFill>
                    <a:ea typeface="ＭＳ Ｐゴシック" panose="020B0600070205080204" pitchFamily="34" charset="-128"/>
                    <a:sym typeface="Symbol" pitchFamily="2" charset="2"/>
                  </a:rPr>
                  <a:t>End</a:t>
                </a:r>
                <a:r>
                  <a:rPr lang="en-US" altLang="en-US" sz="1800" dirty="0">
                    <a:solidFill>
                      <a:srgbClr val="7B2B78"/>
                    </a:solidFill>
                    <a:ea typeface="ＭＳ Ｐゴシック" panose="020B0600070205080204" pitchFamily="34" charset="-128"/>
                    <a:sym typeface="Symbol" pitchFamily="2" charset="2"/>
                  </a:rPr>
                  <a:t> </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End</a:t>
                </a:r>
              </a:p>
              <a:p>
                <a:pPr>
                  <a:buFont typeface="Calibri" panose="020F0502020204030204" pitchFamily="34" charset="0"/>
                  <a:buAutoNum type="arabicPeriod"/>
                </a:pPr>
                <a:r>
                  <a:rPr lang="en-US" altLang="en-US" sz="1800" dirty="0">
                    <a:ea typeface="ＭＳ Ｐゴシック" panose="020B0600070205080204" pitchFamily="34" charset="-128"/>
                    <a:sym typeface="Symbol" pitchFamily="2" charset="2"/>
                  </a:rPr>
                  <a:t> </a:t>
                </a:r>
                <a:r>
                  <a:rPr lang="en-US" altLang="en-US" sz="1800" b="1" dirty="0">
                    <a:ea typeface="ＭＳ Ｐゴシック" panose="020B0600070205080204" pitchFamily="34" charset="-128"/>
                    <a:sym typeface="Symbol" pitchFamily="2" charset="2"/>
                  </a:rPr>
                  <a:t>Return</a:t>
                </a:r>
                <a:r>
                  <a:rPr lang="en-US" altLang="en-US" sz="1800" dirty="0">
                    <a:ea typeface="ＭＳ Ｐゴシック" panose="020B0600070205080204" pitchFamily="34" charset="-128"/>
                    <a:sym typeface="Symbol" pitchFamily="2" charset="2"/>
                  </a:rPr>
                  <a:t> </a:t>
                </a:r>
                <a14:m>
                  <m:oMath xmlns:m="http://schemas.openxmlformats.org/officeDocument/2006/math">
                    <m:r>
                      <a:rPr lang="en-US" altLang="en-US" sz="1800" i="1" dirty="0">
                        <a:latin typeface="Cambria Math" panose="02040503050406030204" pitchFamily="18" charset="0"/>
                        <a:ea typeface="ＭＳ Ｐゴシック" panose="020B0600070205080204" pitchFamily="34" charset="-128"/>
                      </a:rPr>
                      <m:t>𝑥</m:t>
                    </m:r>
                  </m:oMath>
                </a14:m>
                <a:endParaRPr lang="en-US" altLang="en-US" sz="1800" i="1" dirty="0">
                  <a:ea typeface="ＭＳ Ｐゴシック" panose="020B0600070205080204" pitchFamily="34" charset="-128"/>
                  <a:sym typeface="Symbol" pitchFamily="2" charset="2"/>
                </a:endParaRPr>
              </a:p>
              <a:p>
                <a:endParaRPr lang="en-US" altLang="en-US" dirty="0">
                  <a:ea typeface="ＭＳ Ｐゴシック" panose="020B0600070205080204" pitchFamily="34" charset="-128"/>
                </a:endParaRPr>
              </a:p>
            </p:txBody>
          </p:sp>
        </mc:Choice>
        <mc:Fallback xmlns="">
          <p:sp>
            <p:nvSpPr>
              <p:cNvPr id="38914" name="Content Placeholder 2">
                <a:extLst>
                  <a:ext uri="{FF2B5EF4-FFF2-40B4-BE49-F238E27FC236}">
                    <a16:creationId xmlns:a16="http://schemas.microsoft.com/office/drawing/2014/main" id="{D819F344-3ABE-B340-AB0F-659A9A4E4929}"/>
                  </a:ext>
                </a:extLst>
              </p:cNvPr>
              <p:cNvSpPr>
                <a:spLocks noGrp="1" noRot="1" noChangeAspect="1" noMove="1" noResize="1" noEditPoints="1" noAdjustHandles="1" noChangeArrowheads="1" noChangeShapeType="1" noTextEdit="1"/>
              </p:cNvSpPr>
              <p:nvPr>
                <p:ph idx="1"/>
              </p:nvPr>
            </p:nvSpPr>
            <p:spPr>
              <a:blipFill>
                <a:blip r:embed="rId2"/>
                <a:stretch>
                  <a:fillRect l="-617" t="-560"/>
                </a:stretch>
              </a:blipFill>
            </p:spPr>
            <p:txBody>
              <a:bodyPr/>
              <a:lstStyle/>
              <a:p>
                <a:r>
                  <a:rPr lang="en-US">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2BBF174E-65F3-654D-9EB0-BAAC7A366379}"/>
              </a:ext>
            </a:extLst>
          </p:cNvPr>
          <p:cNvSpPr>
            <a:spLocks noGrp="1"/>
          </p:cNvSpPr>
          <p:nvPr>
            <p:ph type="title"/>
          </p:nvPr>
        </p:nvSpPr>
        <p:spPr/>
        <p:txBody>
          <a:bodyPr/>
          <a:lstStyle/>
          <a:p>
            <a:r>
              <a:rPr lang="en-US" altLang="en-US">
                <a:ea typeface="ＭＳ Ｐゴシック" panose="020B0600070205080204" pitchFamily="34" charset="-128"/>
              </a:rPr>
              <a:t>Algorithm Analysis: Example 3 (2)</a:t>
            </a:r>
          </a:p>
        </p:txBody>
      </p:sp>
      <p:sp>
        <p:nvSpPr>
          <p:cNvPr id="3" name="Content Placeholder 2">
            <a:extLst>
              <a:ext uri="{FF2B5EF4-FFF2-40B4-BE49-F238E27FC236}">
                <a16:creationId xmlns:a16="http://schemas.microsoft.com/office/drawing/2014/main" id="{4DFDF603-1A4E-794E-8226-498D6A81B265}"/>
              </a:ext>
            </a:extLst>
          </p:cNvPr>
          <p:cNvSpPr>
            <a:spLocks noGrp="1"/>
          </p:cNvSpPr>
          <p:nvPr>
            <p:ph idx="1"/>
          </p:nvPr>
        </p:nvSpPr>
        <p:spPr>
          <a:xfrm>
            <a:off x="457200" y="1600200"/>
            <a:ext cx="8229600" cy="1219200"/>
          </a:xfrm>
        </p:spPr>
        <p:txBody>
          <a:bodyPr/>
          <a:lstStyle/>
          <a:p>
            <a:r>
              <a:rPr lang="en-US" altLang="en-US">
                <a:ea typeface="ＭＳ Ｐゴシック" panose="020B0600070205080204" pitchFamily="34" charset="-128"/>
              </a:rPr>
              <a:t>Outer for-loop: executes 11 times, but does not depend on input size</a:t>
            </a: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7103896C-B5B4-4D48-9EDA-B6B21944C62E}"/>
              </a:ext>
            </a:extLst>
          </p:cNvPr>
          <p:cNvSpPr txBox="1">
            <a:spLocks/>
          </p:cNvSpPr>
          <p:nvPr/>
        </p:nvSpPr>
        <p:spPr bwMode="auto">
          <a:xfrm>
            <a:off x="457200" y="25908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dirty="0">
                <a:latin typeface="Calibri" panose="020F0502020204030204" pitchFamily="34" charset="0"/>
              </a:rPr>
              <a:t>2</a:t>
            </a:r>
            <a:r>
              <a:rPr lang="en-US" altLang="en-US" sz="3200" baseline="30000" dirty="0">
                <a:latin typeface="Calibri" panose="020F0502020204030204" pitchFamily="34" charset="0"/>
              </a:rPr>
              <a:t>nd</a:t>
            </a:r>
            <a:r>
              <a:rPr lang="en-US" altLang="en-US" sz="3200" dirty="0">
                <a:latin typeface="Calibri" panose="020F0502020204030204" pitchFamily="34" charset="0"/>
              </a:rPr>
              <a:t> for-loop: executes </a:t>
            </a:r>
            <a:r>
              <a:rPr lang="en-US" altLang="en-US" sz="3200" i="1" dirty="0">
                <a:latin typeface="Calibri" panose="020F0502020204030204" pitchFamily="34" charset="0"/>
              </a:rPr>
              <a:t>n</a:t>
            </a:r>
            <a:r>
              <a:rPr lang="en-US" altLang="en-US" sz="3200" dirty="0">
                <a:latin typeface="Calibri" panose="020F0502020204030204" pitchFamily="34" charset="0"/>
              </a:rPr>
              <a:t>+1 times</a:t>
            </a:r>
          </a:p>
          <a:p>
            <a:pPr>
              <a:spcBef>
                <a:spcPct val="20000"/>
              </a:spcBef>
              <a:buFont typeface="Arial" panose="020B0604020202020204" pitchFamily="34" charset="0"/>
              <a:buChar char="•"/>
            </a:pPr>
            <a:endParaRPr lang="en-US" altLang="en-US" sz="3200" dirty="0">
              <a:latin typeface="Calibri" panose="020F0502020204030204" pitchFamily="34" charset="0"/>
            </a:endParaRPr>
          </a:p>
        </p:txBody>
      </p:sp>
      <p:sp>
        <p:nvSpPr>
          <p:cNvPr id="5" name="Content Placeholder 2">
            <a:extLst>
              <a:ext uri="{FF2B5EF4-FFF2-40B4-BE49-F238E27FC236}">
                <a16:creationId xmlns:a16="http://schemas.microsoft.com/office/drawing/2014/main" id="{3EEF60DA-3D27-9F4F-AD35-101255A56807}"/>
              </a:ext>
            </a:extLst>
          </p:cNvPr>
          <p:cNvSpPr txBox="1">
            <a:spLocks/>
          </p:cNvSpPr>
          <p:nvPr/>
        </p:nvSpPr>
        <p:spPr bwMode="auto">
          <a:xfrm>
            <a:off x="457200" y="3200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dirty="0">
                <a:latin typeface="Calibri" panose="020F0502020204030204" pitchFamily="34" charset="0"/>
              </a:rPr>
              <a:t>3</a:t>
            </a:r>
            <a:r>
              <a:rPr lang="en-US" altLang="en-US" sz="3200" baseline="30000" dirty="0">
                <a:latin typeface="Calibri" panose="020F0502020204030204" pitchFamily="34" charset="0"/>
              </a:rPr>
              <a:t>rd</a:t>
            </a:r>
            <a:r>
              <a:rPr lang="en-US" altLang="en-US" sz="3200" dirty="0">
                <a:latin typeface="Calibri" panose="020F0502020204030204" pitchFamily="34" charset="0"/>
              </a:rPr>
              <a:t> for-loop: executes </a:t>
            </a:r>
            <a:r>
              <a:rPr lang="en-US" altLang="en-US" sz="3200" i="1" dirty="0">
                <a:latin typeface="Calibri" panose="020F0502020204030204" pitchFamily="34" charset="0"/>
              </a:rPr>
              <a:t>m</a:t>
            </a:r>
            <a:r>
              <a:rPr lang="en-US" altLang="en-US" sz="3200" dirty="0">
                <a:latin typeface="Calibri" panose="020F0502020204030204" pitchFamily="34" charset="0"/>
              </a:rPr>
              <a:t>+1</a:t>
            </a:r>
            <a:r>
              <a:rPr lang="en-US" altLang="en-US" sz="3200" i="1" dirty="0">
                <a:latin typeface="Calibri" panose="020F0502020204030204" pitchFamily="34" charset="0"/>
              </a:rPr>
              <a:t> </a:t>
            </a:r>
            <a:r>
              <a:rPr lang="en-US" altLang="en-US" sz="3200" dirty="0">
                <a:latin typeface="Calibri" panose="020F0502020204030204" pitchFamily="34" charset="0"/>
              </a:rPr>
              <a:t>times</a:t>
            </a:r>
          </a:p>
          <a:p>
            <a:pPr>
              <a:spcBef>
                <a:spcPct val="20000"/>
              </a:spcBef>
              <a:buFont typeface="Arial" panose="020B0604020202020204" pitchFamily="34" charset="0"/>
              <a:buChar char="•"/>
            </a:pPr>
            <a:endParaRPr lang="en-US" altLang="en-US" sz="3200" dirty="0">
              <a:latin typeface="Calibri" panose="020F0502020204030204" pitchFamily="34" charset="0"/>
            </a:endParaRPr>
          </a:p>
        </p:txBody>
      </p:sp>
      <p:sp>
        <p:nvSpPr>
          <p:cNvPr id="6" name="Content Placeholder 2">
            <a:extLst>
              <a:ext uri="{FF2B5EF4-FFF2-40B4-BE49-F238E27FC236}">
                <a16:creationId xmlns:a16="http://schemas.microsoft.com/office/drawing/2014/main" id="{E3BC5E42-5FD1-3A4D-8E08-9FD02FC1B2D3}"/>
              </a:ext>
            </a:extLst>
          </p:cNvPr>
          <p:cNvSpPr txBox="1">
            <a:spLocks/>
          </p:cNvSpPr>
          <p:nvPr/>
        </p:nvSpPr>
        <p:spPr bwMode="auto">
          <a:xfrm>
            <a:off x="457200" y="3810000"/>
            <a:ext cx="8229600" cy="609600"/>
          </a:xfrm>
          <a:prstGeom prst="rect">
            <a:avLst/>
          </a:prstGeom>
          <a:noFill/>
          <a:ln w="9525">
            <a:noFill/>
            <a:miter lim="800000"/>
            <a:headEnd/>
            <a:tailEnd/>
          </a:ln>
        </p:spPr>
        <p:txBody>
          <a:bodyPr/>
          <a:lstStyle/>
          <a:p>
            <a:pPr marL="342900" indent="-342900" eaLnBrk="0" hangingPunct="0">
              <a:spcBef>
                <a:spcPct val="20000"/>
              </a:spcBef>
              <a:buFont typeface="Arial" charset="0"/>
              <a:buChar char="•"/>
              <a:defRPr/>
            </a:pPr>
            <a:r>
              <a:rPr lang="en-US" sz="3200" dirty="0">
                <a:latin typeface="+mn-lt"/>
                <a:ea typeface="+mn-ea"/>
              </a:rPr>
              <a:t>Thus, the cost is C(</a:t>
            </a:r>
            <a:r>
              <a:rPr lang="en-US" sz="3200" i="1" dirty="0" err="1">
                <a:latin typeface="+mn-lt"/>
                <a:ea typeface="+mn-ea"/>
              </a:rPr>
              <a:t>n</a:t>
            </a:r>
            <a:r>
              <a:rPr lang="en-US" sz="3200" dirty="0" err="1">
                <a:latin typeface="+mn-lt"/>
                <a:ea typeface="+mn-ea"/>
              </a:rPr>
              <a:t>,</a:t>
            </a:r>
            <a:r>
              <a:rPr lang="en-US" sz="3200" i="1" dirty="0" err="1">
                <a:latin typeface="+mn-lt"/>
                <a:ea typeface="+mn-ea"/>
              </a:rPr>
              <a:t>m</a:t>
            </a:r>
            <a:r>
              <a:rPr lang="en-US" sz="3200" dirty="0" err="1">
                <a:latin typeface="+mn-lt"/>
                <a:ea typeface="+mn-ea"/>
              </a:rPr>
              <a:t>,</a:t>
            </a:r>
            <a:r>
              <a:rPr lang="en-US" sz="3200" i="1" dirty="0" err="1">
                <a:latin typeface="+mn-lt"/>
                <a:ea typeface="+mn-ea"/>
              </a:rPr>
              <a:t>p</a:t>
            </a:r>
            <a:r>
              <a:rPr lang="en-US" sz="3200" dirty="0">
                <a:latin typeface="+mn-lt"/>
                <a:ea typeface="+mn-ea"/>
              </a:rPr>
              <a:t>)=11(</a:t>
            </a:r>
            <a:r>
              <a:rPr lang="en-US" sz="3200" i="1" dirty="0">
                <a:latin typeface="+mn-lt"/>
                <a:ea typeface="+mn-ea"/>
              </a:rPr>
              <a:t>n</a:t>
            </a:r>
            <a:r>
              <a:rPr lang="en-US" sz="3200" dirty="0">
                <a:latin typeface="+mn-lt"/>
                <a:ea typeface="+mn-ea"/>
              </a:rPr>
              <a:t>+1)(</a:t>
            </a:r>
            <a:r>
              <a:rPr lang="en-US" sz="3200" i="1" dirty="0">
                <a:latin typeface="+mn-lt"/>
                <a:ea typeface="+mn-ea"/>
              </a:rPr>
              <a:t>m</a:t>
            </a:r>
            <a:r>
              <a:rPr lang="en-US" sz="3200" dirty="0"/>
              <a:t>+1)</a:t>
            </a:r>
            <a:endParaRPr lang="en-US" sz="3200" dirty="0">
              <a:latin typeface="+mn-lt"/>
              <a:ea typeface="+mn-ea"/>
            </a:endParaRPr>
          </a:p>
        </p:txBody>
      </p:sp>
      <p:sp>
        <p:nvSpPr>
          <p:cNvPr id="7" name="Content Placeholder 2">
            <a:extLst>
              <a:ext uri="{FF2B5EF4-FFF2-40B4-BE49-F238E27FC236}">
                <a16:creationId xmlns:a16="http://schemas.microsoft.com/office/drawing/2014/main" id="{DF22CC38-0BFD-5C46-A2B9-2238E220346A}"/>
              </a:ext>
            </a:extLst>
          </p:cNvPr>
          <p:cNvSpPr txBox="1">
            <a:spLocks/>
          </p:cNvSpPr>
          <p:nvPr/>
        </p:nvSpPr>
        <p:spPr bwMode="auto">
          <a:xfrm>
            <a:off x="457200" y="4495800"/>
            <a:ext cx="8229600" cy="609600"/>
          </a:xfrm>
          <a:prstGeom prst="rect">
            <a:avLst/>
          </a:prstGeom>
          <a:noFill/>
          <a:ln w="9525">
            <a:noFill/>
            <a:miter lim="800000"/>
            <a:headEnd/>
            <a:tailEnd/>
          </a:ln>
        </p:spPr>
        <p:txBody>
          <a:bodyPr/>
          <a:lstStyle/>
          <a:p>
            <a:pPr marL="342900" indent="-342900" eaLnBrk="0" hangingPunct="0">
              <a:spcBef>
                <a:spcPct val="20000"/>
              </a:spcBef>
              <a:buFont typeface="Arial" charset="0"/>
              <a:buChar char="•"/>
              <a:defRPr/>
            </a:pPr>
            <a:r>
              <a:rPr lang="en-US" sz="3200" dirty="0">
                <a:latin typeface="+mn-lt"/>
                <a:ea typeface="+mn-ea"/>
              </a:rPr>
              <a:t>And we do NOT need to consider </a:t>
            </a:r>
            <a:r>
              <a:rPr lang="en-US" sz="3200" i="1" dirty="0">
                <a:latin typeface="+mn-lt"/>
                <a:ea typeface="+mn-ea"/>
              </a:rPr>
              <a:t>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C3882682-21C9-C64B-92D6-9EF9CCA1C67C}"/>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4339" name="Content Placeholder 2">
            <a:extLst>
              <a:ext uri="{FF2B5EF4-FFF2-40B4-BE49-F238E27FC236}">
                <a16:creationId xmlns:a16="http://schemas.microsoft.com/office/drawing/2014/main" id="{B6F8A812-B77D-8F4A-82C8-C8E17C0689F9}"/>
              </a:ext>
            </a:extLst>
          </p:cNvPr>
          <p:cNvSpPr>
            <a:spLocks noGrp="1"/>
          </p:cNvSpPr>
          <p:nvPr>
            <p:ph idx="1"/>
          </p:nvPr>
        </p:nvSpPr>
        <p:spPr>
          <a:xfrm>
            <a:off x="457200" y="1600200"/>
            <a:ext cx="8458200" cy="4525963"/>
          </a:xfrm>
        </p:spPr>
        <p:txBody>
          <a:bodyPr/>
          <a:lstStyle/>
          <a:p>
            <a:pPr>
              <a:buFont typeface="Arial" charset="0"/>
              <a:buChar char="•"/>
              <a:defRPr/>
            </a:pPr>
            <a:r>
              <a:rPr lang="en-US" dirty="0">
                <a:solidFill>
                  <a:schemeClr val="bg1">
                    <a:lumMod val="75000"/>
                  </a:schemeClr>
                </a:solidFill>
                <a:ea typeface="+mn-ea"/>
                <a:cs typeface="+mn-cs"/>
              </a:rPr>
              <a:t>Introduction</a:t>
            </a:r>
          </a:p>
          <a:p>
            <a:pPr>
              <a:buFont typeface="Arial" charset="0"/>
              <a:buChar char="•"/>
              <a:defRPr/>
            </a:pPr>
            <a:r>
              <a:rPr lang="en-US" dirty="0">
                <a:solidFill>
                  <a:schemeClr val="bg1">
                    <a:lumMod val="75000"/>
                  </a:schemeClr>
                </a:solidFill>
                <a:ea typeface="+mn-ea"/>
                <a:cs typeface="+mn-cs"/>
              </a:rPr>
              <a:t>Input Size</a:t>
            </a:r>
          </a:p>
          <a:p>
            <a:pPr>
              <a:buFont typeface="Arial" charset="0"/>
              <a:buChar char="•"/>
              <a:defRPr/>
            </a:pPr>
            <a:r>
              <a:rPr lang="en-US" dirty="0">
                <a:solidFill>
                  <a:schemeClr val="bg1">
                    <a:lumMod val="75000"/>
                  </a:schemeClr>
                </a:solidFill>
                <a:ea typeface="+mn-ea"/>
                <a:cs typeface="+mn-cs"/>
              </a:rPr>
              <a:t>Order of Growth</a:t>
            </a:r>
          </a:p>
          <a:p>
            <a:pPr>
              <a:buFont typeface="Arial" charset="0"/>
              <a:buChar char="•"/>
              <a:defRPr/>
            </a:pPr>
            <a:r>
              <a:rPr lang="en-US" dirty="0">
                <a:solidFill>
                  <a:schemeClr val="bg1">
                    <a:lumMod val="75000"/>
                  </a:schemeClr>
                </a:solidFill>
                <a:ea typeface="+mn-ea"/>
                <a:cs typeface="+mn-cs"/>
              </a:rPr>
              <a:t>Intractability</a:t>
            </a:r>
          </a:p>
          <a:p>
            <a:pPr>
              <a:buFont typeface="Arial" charset="0"/>
              <a:buChar char="•"/>
              <a:defRPr/>
            </a:pPr>
            <a:r>
              <a:rPr lang="en-US" dirty="0">
                <a:solidFill>
                  <a:schemeClr val="bg1">
                    <a:lumMod val="75000"/>
                  </a:schemeClr>
                </a:solidFill>
                <a:ea typeface="+mn-ea"/>
                <a:cs typeface="+mn-cs"/>
              </a:rPr>
              <a:t>Worst, Best, and Average Cases</a:t>
            </a:r>
          </a:p>
          <a:p>
            <a:pPr>
              <a:buFont typeface="Arial" charset="0"/>
              <a:buChar char="•"/>
              <a:defRPr/>
            </a:pPr>
            <a:r>
              <a:rPr lang="en-US" dirty="0">
                <a:solidFill>
                  <a:schemeClr val="bg1">
                    <a:lumMod val="75000"/>
                  </a:schemeClr>
                </a:solidFill>
                <a:ea typeface="+mn-ea"/>
                <a:cs typeface="+mn-cs"/>
              </a:rPr>
              <a:t>Mathematical Analysis of  Algorithms</a:t>
            </a:r>
          </a:p>
          <a:p>
            <a:pPr lvl="1">
              <a:buFont typeface="Arial" charset="0"/>
              <a:buChar char="–"/>
              <a:defRPr/>
            </a:pPr>
            <a:r>
              <a:rPr lang="en-US" dirty="0">
                <a:solidFill>
                  <a:schemeClr val="bg1">
                    <a:lumMod val="75000"/>
                  </a:schemeClr>
                </a:solidFill>
                <a:ea typeface="+mn-ea"/>
              </a:rPr>
              <a:t>3 Examples</a:t>
            </a:r>
          </a:p>
          <a:p>
            <a:pPr>
              <a:buFont typeface="Arial" charset="0"/>
              <a:buChar char="•"/>
              <a:defRPr/>
            </a:pPr>
            <a:r>
              <a:rPr lang="en-US" b="1" dirty="0">
                <a:solidFill>
                  <a:srgbClr val="FF0000"/>
                </a:solidFill>
                <a:ea typeface="+mn-ea"/>
                <a:cs typeface="+mn-cs"/>
              </a:rPr>
              <a:t>Summation tools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1A23BF8C-B0FA-044C-A5B2-C053E3AF864A}"/>
              </a:ext>
            </a:extLst>
          </p:cNvPr>
          <p:cNvSpPr>
            <a:spLocks noGrp="1"/>
          </p:cNvSpPr>
          <p:nvPr>
            <p:ph type="title"/>
          </p:nvPr>
        </p:nvSpPr>
        <p:spPr/>
        <p:txBody>
          <a:bodyPr/>
          <a:lstStyle/>
          <a:p>
            <a:r>
              <a:rPr lang="en-US" altLang="en-US">
                <a:ea typeface="ＭＳ Ｐゴシック" panose="020B0600070205080204" pitchFamily="34" charset="-128"/>
              </a:rPr>
              <a:t>Summation Tools</a:t>
            </a:r>
          </a:p>
        </p:txBody>
      </p:sp>
      <p:sp>
        <p:nvSpPr>
          <p:cNvPr id="41986" name="Content Placeholder 2">
            <a:extLst>
              <a:ext uri="{FF2B5EF4-FFF2-40B4-BE49-F238E27FC236}">
                <a16:creationId xmlns:a16="http://schemas.microsoft.com/office/drawing/2014/main" id="{563193DF-38B0-9940-9BF9-743E62FC82F5}"/>
              </a:ext>
            </a:extLst>
          </p:cNvPr>
          <p:cNvSpPr>
            <a:spLocks noGrp="1"/>
          </p:cNvSpPr>
          <p:nvPr>
            <p:ph idx="1"/>
          </p:nvPr>
        </p:nvSpPr>
        <p:spPr/>
        <p:txBody>
          <a:bodyPr/>
          <a:lstStyle/>
          <a:p>
            <a:r>
              <a:rPr lang="en-US" altLang="en-US" sz="2400" dirty="0">
                <a:ea typeface="ＭＳ Ｐゴシック" panose="020B0600070205080204" pitchFamily="34" charset="-128"/>
              </a:rPr>
              <a:t>Table 2, Section 2.4 (page 166) has more summation rules, which will be </a:t>
            </a:r>
          </a:p>
          <a:p>
            <a:r>
              <a:rPr lang="en-US" altLang="en-US" sz="2400" dirty="0">
                <a:ea typeface="ＭＳ Ｐゴシック" panose="020B0600070205080204" pitchFamily="34" charset="-128"/>
              </a:rPr>
              <a:t>You can always use Maple to evaluate and simplify complex expressions </a:t>
            </a:r>
          </a:p>
          <a:p>
            <a:pPr lvl="1"/>
            <a:r>
              <a:rPr lang="en-US" altLang="en-US" sz="2000" dirty="0">
                <a:ea typeface="ＭＳ Ｐゴシック" panose="020B0600070205080204" pitchFamily="34" charset="-128"/>
              </a:rPr>
              <a:t>But you should know how to do them by hand!</a:t>
            </a:r>
          </a:p>
          <a:p>
            <a:r>
              <a:rPr lang="en-US" altLang="en-US" sz="2400" dirty="0">
                <a:ea typeface="ＭＳ Ｐゴシック" panose="020B0600070205080204" pitchFamily="34" charset="-128"/>
              </a:rPr>
              <a:t>To use Maple on </a:t>
            </a:r>
            <a:r>
              <a:rPr lang="en-US" altLang="en-US" sz="2400" dirty="0" err="1">
                <a:ea typeface="ＭＳ Ｐゴシック" panose="020B0600070205080204" pitchFamily="34" charset="-128"/>
              </a:rPr>
              <a:t>cse</a:t>
            </a:r>
            <a:r>
              <a:rPr lang="en-US" altLang="en-US" sz="2400" dirty="0">
                <a:ea typeface="ＭＳ Ｐゴシック" panose="020B0600070205080204" pitchFamily="34" charset="-128"/>
              </a:rPr>
              <a:t> you can use the command-line interface by typing </a:t>
            </a:r>
            <a:r>
              <a:rPr lang="en-US" altLang="en-US" sz="2400" dirty="0">
                <a:latin typeface="Courier New" panose="02070309020205020404" pitchFamily="49" charset="0"/>
                <a:ea typeface="ＭＳ Ｐゴシック" panose="020B0600070205080204" pitchFamily="34" charset="-128"/>
              </a:rPr>
              <a:t>maple</a:t>
            </a:r>
          </a:p>
          <a:p>
            <a:r>
              <a:rPr lang="en-US" altLang="en-US" sz="2400" dirty="0">
                <a:ea typeface="ＭＳ Ｐゴシック" panose="020B0600070205080204" pitchFamily="34" charset="-128"/>
              </a:rPr>
              <a:t>Under Unix (gnome of KDE) or via </a:t>
            </a:r>
            <a:r>
              <a:rPr lang="en-US" altLang="en-US" sz="2400" dirty="0" err="1">
                <a:ea typeface="ＭＳ Ｐゴシック" panose="020B0600070205080204" pitchFamily="34" charset="-128"/>
              </a:rPr>
              <a:t>xwindows</a:t>
            </a:r>
            <a:r>
              <a:rPr lang="en-US" altLang="en-US" sz="2400" dirty="0">
                <a:ea typeface="ＭＳ Ｐゴシック" panose="020B0600070205080204" pitchFamily="34" charset="-128"/>
              </a:rPr>
              <a:t> interface, you can use the graphical version via </a:t>
            </a:r>
            <a:r>
              <a:rPr lang="en-US" altLang="en-US" sz="2400" dirty="0" err="1">
                <a:latin typeface="Courier New" panose="02070309020205020404" pitchFamily="49" charset="0"/>
                <a:ea typeface="ＭＳ Ｐゴシック" panose="020B0600070205080204" pitchFamily="34" charset="-128"/>
              </a:rPr>
              <a:t>xmaple</a:t>
            </a:r>
            <a:endParaRPr lang="en-US" altLang="en-US" sz="2400" dirty="0">
              <a:latin typeface="Courier New" panose="02070309020205020404" pitchFamily="49" charset="0"/>
              <a:ea typeface="ＭＳ Ｐゴシック" panose="020B0600070205080204" pitchFamily="34"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BA8DDCB0-52A2-D943-9BD7-6715291CE120}"/>
              </a:ext>
            </a:extLst>
          </p:cNvPr>
          <p:cNvSpPr>
            <a:spLocks noGrp="1"/>
          </p:cNvSpPr>
          <p:nvPr>
            <p:ph type="title"/>
          </p:nvPr>
        </p:nvSpPr>
        <p:spPr/>
        <p:txBody>
          <a:bodyPr/>
          <a:lstStyle/>
          <a:p>
            <a:r>
              <a:rPr lang="en-US" altLang="en-US">
                <a:ea typeface="ＭＳ Ｐゴシック" panose="020B0600070205080204" pitchFamily="34" charset="-128"/>
              </a:rPr>
              <a:t>Summation Tools: Maple</a:t>
            </a:r>
          </a:p>
        </p:txBody>
      </p:sp>
      <p:sp>
        <p:nvSpPr>
          <p:cNvPr id="43010" name="Content Placeholder 2">
            <a:extLst>
              <a:ext uri="{FF2B5EF4-FFF2-40B4-BE49-F238E27FC236}">
                <a16:creationId xmlns:a16="http://schemas.microsoft.com/office/drawing/2014/main" id="{5E6DE47C-1CCB-E748-8ECC-8896A0FEFAE4}"/>
              </a:ext>
            </a:extLst>
          </p:cNvPr>
          <p:cNvSpPr>
            <a:spLocks noGrp="1"/>
          </p:cNvSpPr>
          <p:nvPr>
            <p:ph idx="1"/>
          </p:nvPr>
        </p:nvSpPr>
        <p:spPr/>
        <p:txBody>
          <a:bodyPr/>
          <a:lstStyle/>
          <a:p>
            <a:pPr>
              <a:buFont typeface="Arial" panose="020B0604020202020204" pitchFamily="34" charset="0"/>
              <a:buNone/>
            </a:pPr>
            <a:r>
              <a:rPr lang="en-US" altLang="en-US">
                <a:latin typeface="Courier New" panose="02070309020205020404" pitchFamily="49" charset="0"/>
                <a:ea typeface="ＭＳ Ｐゴシック" panose="020B0600070205080204" pitchFamily="34" charset="-128"/>
              </a:rPr>
              <a:t>&gt; simplify(sum(i,i=0..n));</a:t>
            </a:r>
          </a:p>
          <a:p>
            <a:pPr algn="ctr">
              <a:buFont typeface="Arial" panose="020B0604020202020204" pitchFamily="34" charset="0"/>
              <a:buNone/>
            </a:pPr>
            <a:r>
              <a:rPr lang="en-US" altLang="en-US">
                <a:latin typeface="Courier New" panose="02070309020205020404" pitchFamily="49" charset="0"/>
                <a:ea typeface="ＭＳ Ｐゴシック" panose="020B0600070205080204" pitchFamily="34" charset="-128"/>
              </a:rPr>
              <a:t> ½ n</a:t>
            </a:r>
            <a:r>
              <a:rPr lang="en-US" altLang="en-US" baseline="30000">
                <a:latin typeface="Courier New" panose="02070309020205020404" pitchFamily="49" charset="0"/>
                <a:ea typeface="ＭＳ Ｐゴシック" panose="020B0600070205080204" pitchFamily="34" charset="-128"/>
              </a:rPr>
              <a:t>2</a:t>
            </a:r>
            <a:r>
              <a:rPr lang="en-US" altLang="en-US">
                <a:latin typeface="Courier New" panose="02070309020205020404" pitchFamily="49" charset="0"/>
                <a:ea typeface="ＭＳ Ｐゴシック" panose="020B0600070205080204" pitchFamily="34" charset="-128"/>
              </a:rPr>
              <a:t>+ ½ n</a:t>
            </a:r>
          </a:p>
          <a:p>
            <a:pPr>
              <a:buFont typeface="Arial" panose="020B0604020202020204" pitchFamily="34" charset="0"/>
              <a:buNone/>
            </a:pPr>
            <a:r>
              <a:rPr lang="en-US" altLang="en-US">
                <a:latin typeface="Courier New" panose="02070309020205020404" pitchFamily="49" charset="0"/>
                <a:ea typeface="ＭＳ Ｐゴシック" panose="020B0600070205080204" pitchFamily="34" charset="-128"/>
              </a:rPr>
              <a:t>&gt; Sum(Sum(j,j=i..n),i=0..n);</a:t>
            </a:r>
          </a:p>
          <a:p>
            <a:pPr algn="ctr">
              <a:buFont typeface="Arial" panose="020B0604020202020204" pitchFamily="34" charset="0"/>
              <a:buNone/>
            </a:pPr>
            <a:r>
              <a:rPr lang="en-US" altLang="en-US">
                <a:ea typeface="ＭＳ Ｐゴシック" panose="020B0600070205080204" pitchFamily="34" charset="-128"/>
                <a:sym typeface="Symbol" pitchFamily="2" charset="2"/>
              </a:rPr>
              <a:t></a:t>
            </a:r>
            <a:r>
              <a:rPr lang="en-US" altLang="en-US" baseline="-25000">
                <a:ea typeface="ＭＳ Ｐゴシック" panose="020B0600070205080204" pitchFamily="34" charset="-128"/>
                <a:sym typeface="Symbol" pitchFamily="2" charset="2"/>
              </a:rPr>
              <a:t>i=0</a:t>
            </a:r>
            <a:r>
              <a:rPr lang="en-US" altLang="en-US" baseline="30000">
                <a:ea typeface="ＭＳ Ｐゴシック" panose="020B0600070205080204" pitchFamily="34" charset="-128"/>
                <a:sym typeface="Symbol" pitchFamily="2" charset="2"/>
              </a:rPr>
              <a:t>n</a:t>
            </a:r>
            <a:r>
              <a:rPr lang="en-US" altLang="en-US">
                <a:ea typeface="ＭＳ Ｐゴシック" panose="020B0600070205080204" pitchFamily="34" charset="-128"/>
                <a:sym typeface="Symbol" pitchFamily="2" charset="2"/>
              </a:rPr>
              <a:t> (</a:t>
            </a:r>
            <a:r>
              <a:rPr lang="en-US" altLang="en-US" baseline="-25000">
                <a:ea typeface="ＭＳ Ｐゴシック" panose="020B0600070205080204" pitchFamily="34" charset="-128"/>
                <a:sym typeface="Symbol" pitchFamily="2" charset="2"/>
              </a:rPr>
              <a:t>j=i</a:t>
            </a:r>
            <a:r>
              <a:rPr lang="en-US" altLang="en-US" baseline="30000">
                <a:ea typeface="ＭＳ Ｐゴシック" panose="020B0600070205080204" pitchFamily="34" charset="-128"/>
                <a:sym typeface="Symbol" pitchFamily="2" charset="2"/>
              </a:rPr>
              <a:t>n</a:t>
            </a:r>
            <a:r>
              <a:rPr lang="en-US" altLang="en-US">
                <a:ea typeface="ＭＳ Ｐゴシック" panose="020B0600070205080204" pitchFamily="34" charset="-128"/>
                <a:sym typeface="Symbol" pitchFamily="2" charset="2"/>
              </a:rPr>
              <a:t> j)</a:t>
            </a:r>
            <a:endParaRPr lang="en-US" altLang="en-US">
              <a:latin typeface="Courier New" panose="02070309020205020404" pitchFamily="49" charset="0"/>
              <a:ea typeface="ＭＳ Ｐゴシック" panose="020B0600070205080204" pitchFamily="34" charset="-128"/>
            </a:endParaRPr>
          </a:p>
          <a:p>
            <a:pPr algn="ctr">
              <a:buFont typeface="Arial" panose="020B0604020202020204" pitchFamily="34" charset="0"/>
              <a:buNone/>
            </a:pPr>
            <a:r>
              <a:rPr lang="en-US" altLang="en-US">
                <a:latin typeface="Courier New" panose="02070309020205020404" pitchFamily="49" charset="0"/>
                <a:ea typeface="ＭＳ Ｐゴシック" panose="020B0600070205080204" pitchFamily="34" charset="-128"/>
              </a:rPr>
              <a:t> </a:t>
            </a:r>
          </a:p>
          <a:p>
            <a:pPr algn="ctr">
              <a:buFont typeface="Arial" panose="020B0604020202020204" pitchFamily="34" charset="0"/>
              <a:buNone/>
            </a:pPr>
            <a:endParaRPr lang="en-US" altLang="en-US">
              <a:latin typeface="Courier New" panose="02070309020205020404" pitchFamily="49" charset="0"/>
              <a:ea typeface="ＭＳ Ｐゴシック" panose="020B0600070205080204" pitchFamily="34"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DF150371-8CD4-454B-BDAF-EF56FC458004}"/>
              </a:ext>
            </a:extLst>
          </p:cNvPr>
          <p:cNvSpPr>
            <a:spLocks noGrp="1"/>
          </p:cNvSpPr>
          <p:nvPr>
            <p:ph type="title"/>
          </p:nvPr>
        </p:nvSpPr>
        <p:spPr/>
        <p:txBody>
          <a:bodyPr/>
          <a:lstStyle/>
          <a:p>
            <a:pPr eaLnBrk="1" hangingPunct="1"/>
            <a:r>
              <a:rPr lang="en-US" altLang="en-US">
                <a:ea typeface="ＭＳ Ｐゴシック" panose="020B0600070205080204" pitchFamily="34" charset="-128"/>
              </a:rPr>
              <a:t>Summary</a:t>
            </a:r>
          </a:p>
        </p:txBody>
      </p:sp>
      <p:sp>
        <p:nvSpPr>
          <p:cNvPr id="44034" name="Content Placeholder 2">
            <a:extLst>
              <a:ext uri="{FF2B5EF4-FFF2-40B4-BE49-F238E27FC236}">
                <a16:creationId xmlns:a16="http://schemas.microsoft.com/office/drawing/2014/main" id="{C416AC87-8A7F-5D4A-B1F8-55979DE05A07}"/>
              </a:ext>
            </a:extLst>
          </p:cNvPr>
          <p:cNvSpPr>
            <a:spLocks noGrp="1"/>
          </p:cNvSpPr>
          <p:nvPr>
            <p:ph idx="1"/>
          </p:nvPr>
        </p:nvSpPr>
        <p:spPr>
          <a:xfrm>
            <a:off x="457200" y="1600200"/>
            <a:ext cx="8458200" cy="4525963"/>
          </a:xfrm>
        </p:spPr>
        <p:txBody>
          <a:bodyPr/>
          <a:lstStyle/>
          <a:p>
            <a:r>
              <a:rPr lang="en-US" altLang="en-US">
                <a:ea typeface="ＭＳ Ｐゴシック" panose="020B0600070205080204" pitchFamily="34" charset="-128"/>
              </a:rPr>
              <a:t>Introduction</a:t>
            </a:r>
          </a:p>
          <a:p>
            <a:r>
              <a:rPr lang="en-US" altLang="en-US">
                <a:ea typeface="ＭＳ Ｐゴシック" panose="020B0600070205080204" pitchFamily="34" charset="-128"/>
              </a:rPr>
              <a:t>Input Size</a:t>
            </a:r>
          </a:p>
          <a:p>
            <a:r>
              <a:rPr lang="en-US" altLang="en-US">
                <a:ea typeface="ＭＳ Ｐゴシック" panose="020B0600070205080204" pitchFamily="34" charset="-128"/>
              </a:rPr>
              <a:t>Order of Growth</a:t>
            </a:r>
          </a:p>
          <a:p>
            <a:r>
              <a:rPr lang="en-US" altLang="en-US">
                <a:ea typeface="ＭＳ Ｐゴシック" panose="020B0600070205080204" pitchFamily="34" charset="-128"/>
              </a:rPr>
              <a:t>Intractability</a:t>
            </a:r>
          </a:p>
          <a:p>
            <a:r>
              <a:rPr lang="en-US" altLang="en-US">
                <a:ea typeface="ＭＳ Ｐゴシック" panose="020B0600070205080204" pitchFamily="34" charset="-128"/>
              </a:rPr>
              <a:t>Worst, Best, and Average Cases</a:t>
            </a:r>
          </a:p>
          <a:p>
            <a:r>
              <a:rPr lang="en-US" altLang="en-US">
                <a:ea typeface="ＭＳ Ｐゴシック" panose="020B0600070205080204" pitchFamily="34" charset="-128"/>
              </a:rPr>
              <a:t>Mathematical Analysis of  Algorithms</a:t>
            </a:r>
          </a:p>
          <a:p>
            <a:pPr lvl="1"/>
            <a:r>
              <a:rPr lang="en-US" altLang="en-US">
                <a:ea typeface="ＭＳ Ｐゴシック" panose="020B0600070205080204" pitchFamily="34" charset="-128"/>
              </a:rPr>
              <a:t>3 Examples</a:t>
            </a:r>
          </a:p>
          <a:p>
            <a:r>
              <a:rPr lang="en-US" altLang="en-US">
                <a:ea typeface="ＭＳ Ｐゴシック" panose="020B0600070205080204" pitchFamily="34" charset="-128"/>
              </a:rPr>
              <a:t>Summation tools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5BB48091-81D9-CD48-AC55-785EBE3B3F64}"/>
              </a:ext>
            </a:extLst>
          </p:cNvPr>
          <p:cNvSpPr>
            <a:spLocks noGrp="1"/>
          </p:cNvSpPr>
          <p:nvPr>
            <p:ph type="title"/>
          </p:nvPr>
        </p:nvSpPr>
        <p:spPr/>
        <p:txBody>
          <a:bodyPr/>
          <a:lstStyle/>
          <a:p>
            <a:r>
              <a:rPr lang="en-US" altLang="en-US">
                <a:ea typeface="ＭＳ Ｐゴシック" panose="020B0600070205080204" pitchFamily="34" charset="-128"/>
              </a:rPr>
              <a:t>Introduction</a:t>
            </a:r>
          </a:p>
        </p:txBody>
      </p:sp>
      <p:sp>
        <p:nvSpPr>
          <p:cNvPr id="20482" name="Content Placeholder 2">
            <a:extLst>
              <a:ext uri="{FF2B5EF4-FFF2-40B4-BE49-F238E27FC236}">
                <a16:creationId xmlns:a16="http://schemas.microsoft.com/office/drawing/2014/main" id="{97409AF1-979D-654B-A153-68FAECE528EC}"/>
              </a:ext>
            </a:extLst>
          </p:cNvPr>
          <p:cNvSpPr>
            <a:spLocks noGrp="1"/>
          </p:cNvSpPr>
          <p:nvPr>
            <p:ph idx="1"/>
          </p:nvPr>
        </p:nvSpPr>
        <p:spPr/>
        <p:txBody>
          <a:bodyPr/>
          <a:lstStyle/>
          <a:p>
            <a:r>
              <a:rPr lang="en-US" altLang="en-US" sz="2000">
                <a:ea typeface="ＭＳ Ｐゴシック" panose="020B0600070205080204" pitchFamily="34" charset="-128"/>
              </a:rPr>
              <a:t>How can we say that one algorithm performs better than another one?</a:t>
            </a:r>
          </a:p>
          <a:p>
            <a:r>
              <a:rPr lang="en-US" altLang="en-US" sz="2000">
                <a:ea typeface="ＭＳ Ｐゴシック" panose="020B0600070205080204" pitchFamily="34" charset="-128"/>
              </a:rPr>
              <a:t>Quantify the resources needed to run it:</a:t>
            </a:r>
          </a:p>
          <a:p>
            <a:pPr lvl="1"/>
            <a:r>
              <a:rPr lang="en-US" altLang="en-US" sz="1800">
                <a:ea typeface="ＭＳ Ｐゴシック" panose="020B0600070205080204" pitchFamily="34" charset="-128"/>
              </a:rPr>
              <a:t>Time</a:t>
            </a:r>
            <a:endParaRPr lang="en-US" altLang="en-US" sz="1800">
              <a:solidFill>
                <a:srgbClr val="FF0000"/>
              </a:solidFill>
              <a:ea typeface="ＭＳ Ｐゴシック" panose="020B0600070205080204" pitchFamily="34" charset="-128"/>
            </a:endParaRPr>
          </a:p>
          <a:p>
            <a:pPr lvl="1"/>
            <a:r>
              <a:rPr lang="en-US" altLang="en-US" sz="1800">
                <a:ea typeface="ＭＳ Ｐゴシック" panose="020B0600070205080204" pitchFamily="34" charset="-128"/>
              </a:rPr>
              <a:t>Memory</a:t>
            </a:r>
          </a:p>
          <a:p>
            <a:pPr lvl="1"/>
            <a:r>
              <a:rPr lang="en-US" altLang="en-US" sz="1800">
                <a:ea typeface="ＭＳ Ｐゴシック" panose="020B0600070205080204" pitchFamily="34" charset="-128"/>
              </a:rPr>
              <a:t>I/O, disk access</a:t>
            </a:r>
          </a:p>
          <a:p>
            <a:pPr lvl="1"/>
            <a:r>
              <a:rPr lang="en-US" altLang="en-US" sz="1800">
                <a:ea typeface="ＭＳ Ｐゴシック" panose="020B0600070205080204" pitchFamily="34" charset="-128"/>
              </a:rPr>
              <a:t>Circuit, power, etc.</a:t>
            </a:r>
          </a:p>
          <a:p>
            <a:r>
              <a:rPr lang="en-US" altLang="en-US" sz="2000">
                <a:ea typeface="ＭＳ Ｐゴシック" panose="020B0600070205080204" pitchFamily="34" charset="-128"/>
              </a:rPr>
              <a:t>We want to study algorithms independent of </a:t>
            </a:r>
          </a:p>
          <a:p>
            <a:pPr lvl="1"/>
            <a:r>
              <a:rPr lang="en-US" altLang="en-US" sz="1800">
                <a:ea typeface="ＭＳ Ｐゴシック" panose="020B0600070205080204" pitchFamily="34" charset="-128"/>
              </a:rPr>
              <a:t>Implementations</a:t>
            </a:r>
          </a:p>
          <a:p>
            <a:pPr lvl="1"/>
            <a:r>
              <a:rPr lang="en-US" altLang="en-US" sz="1800">
                <a:ea typeface="ＭＳ Ｐゴシック" panose="020B0600070205080204" pitchFamily="34" charset="-128"/>
              </a:rPr>
              <a:t>Platforms</a:t>
            </a:r>
          </a:p>
          <a:p>
            <a:pPr lvl="1"/>
            <a:r>
              <a:rPr lang="en-US" altLang="en-US" sz="1800">
                <a:ea typeface="ＭＳ Ｐゴシック" panose="020B0600070205080204" pitchFamily="34" charset="-128"/>
              </a:rPr>
              <a:t>Hardware</a:t>
            </a:r>
          </a:p>
          <a:p>
            <a:r>
              <a:rPr lang="en-US" altLang="en-US" sz="2000">
                <a:ea typeface="ＭＳ Ｐゴシック" panose="020B0600070205080204" pitchFamily="34" charset="-128"/>
              </a:rPr>
              <a:t>We need an objective point of reference</a:t>
            </a:r>
          </a:p>
          <a:p>
            <a:pPr lvl="1"/>
            <a:r>
              <a:rPr lang="en-US" altLang="en-US" sz="1800">
                <a:ea typeface="ＭＳ Ｐゴシック" panose="020B0600070205080204" pitchFamily="34" charset="-128"/>
              </a:rPr>
              <a:t>For that we measure time by the </a:t>
            </a:r>
            <a:r>
              <a:rPr lang="en-US" altLang="en-US" sz="1800" u="sng">
                <a:ea typeface="ＭＳ Ｐゴシック" panose="020B0600070205080204" pitchFamily="34" charset="-128"/>
              </a:rPr>
              <a:t>number of operations</a:t>
            </a:r>
            <a:r>
              <a:rPr lang="en-US" altLang="en-US" sz="1800">
                <a:ea typeface="ＭＳ Ｐゴシック" panose="020B0600070205080204" pitchFamily="34" charset="-128"/>
              </a:rPr>
              <a:t> as a function of the size of the input to the algorithm</a:t>
            </a:r>
          </a:p>
          <a:p>
            <a:pPr lvl="1"/>
            <a:r>
              <a:rPr lang="en-US" altLang="en-US" sz="1800">
                <a:ea typeface="ＭＳ Ｐゴシック" panose="020B0600070205080204" pitchFamily="34" charset="-128"/>
              </a:rPr>
              <a:t>Time is not merely CPU clock cycle</a:t>
            </a:r>
          </a:p>
          <a:p>
            <a:pPr lvl="1"/>
            <a:endParaRPr lang="en-US" altLang="en-US" sz="1800">
              <a:ea typeface="ＭＳ Ｐゴシック" panose="020B0600070205080204" pitchFamily="34" charset="-128"/>
            </a:endParaRPr>
          </a:p>
          <a:p>
            <a:pPr lvl="1"/>
            <a:endParaRPr lang="en-US" altLang="en-US">
              <a:ea typeface="ＭＳ Ｐゴシック" panose="020B0600070205080204" pitchFamily="3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a:extLst>
              <a:ext uri="{FF2B5EF4-FFF2-40B4-BE49-F238E27FC236}">
                <a16:creationId xmlns:a16="http://schemas.microsoft.com/office/drawing/2014/main" id="{7D62575F-B376-534F-9CC6-DDE37D7C1AB0}"/>
              </a:ext>
            </a:extLst>
          </p:cNvPr>
          <p:cNvSpPr>
            <a:spLocks noGrp="1"/>
          </p:cNvSpPr>
          <p:nvPr>
            <p:ph type="title"/>
          </p:nvPr>
        </p:nvSpPr>
        <p:spPr/>
        <p:txBody>
          <a:bodyPr/>
          <a:lstStyle/>
          <a:p>
            <a:r>
              <a:rPr lang="en-US" altLang="en-US">
                <a:ea typeface="ＭＳ Ｐゴシック" panose="020B0600070205080204" pitchFamily="34" charset="-128"/>
              </a:rPr>
              <a:t>Input Size</a:t>
            </a:r>
          </a:p>
        </p:txBody>
      </p:sp>
      <p:sp>
        <p:nvSpPr>
          <p:cNvPr id="21506" name="Content Placeholder 2">
            <a:extLst>
              <a:ext uri="{FF2B5EF4-FFF2-40B4-BE49-F238E27FC236}">
                <a16:creationId xmlns:a16="http://schemas.microsoft.com/office/drawing/2014/main" id="{9F9B37BF-6D43-E84B-AF21-77BD7F7D34E6}"/>
              </a:ext>
            </a:extLst>
          </p:cNvPr>
          <p:cNvSpPr>
            <a:spLocks noGrp="1"/>
          </p:cNvSpPr>
          <p:nvPr>
            <p:ph idx="1"/>
          </p:nvPr>
        </p:nvSpPr>
        <p:spPr>
          <a:xfrm>
            <a:off x="457200" y="1600200"/>
            <a:ext cx="8458200" cy="4525963"/>
          </a:xfrm>
        </p:spPr>
        <p:txBody>
          <a:bodyPr/>
          <a:lstStyle/>
          <a:p>
            <a:r>
              <a:rPr lang="en-US" altLang="en-US" sz="2400">
                <a:ea typeface="ＭＳ Ｐゴシック" panose="020B0600070205080204" pitchFamily="34" charset="-128"/>
              </a:rPr>
              <a:t>For a given problem, we characterize the input size n appropriately</a:t>
            </a:r>
          </a:p>
          <a:p>
            <a:pPr lvl="1"/>
            <a:r>
              <a:rPr lang="en-US" altLang="en-US" sz="2000">
                <a:ea typeface="ＭＳ Ｐゴシック" panose="020B0600070205080204" pitchFamily="34" charset="-128"/>
              </a:rPr>
              <a:t>Sorting: The number of items to be sorted</a:t>
            </a:r>
          </a:p>
          <a:p>
            <a:pPr lvl="1"/>
            <a:r>
              <a:rPr lang="en-US" altLang="en-US" sz="2000">
                <a:ea typeface="ＭＳ Ｐゴシック" panose="020B0600070205080204" pitchFamily="34" charset="-128"/>
              </a:rPr>
              <a:t>Graphs: The number of vertices and/or edges</a:t>
            </a:r>
          </a:p>
          <a:p>
            <a:pPr lvl="1"/>
            <a:r>
              <a:rPr lang="en-US" altLang="en-US" sz="2000">
                <a:ea typeface="ＭＳ Ｐゴシック" panose="020B0600070205080204" pitchFamily="34" charset="-128"/>
              </a:rPr>
              <a:t>Matrix manipulation: The number of rows and colums</a:t>
            </a:r>
          </a:p>
          <a:p>
            <a:pPr lvl="1"/>
            <a:r>
              <a:rPr lang="en-US" altLang="en-US" sz="2000">
                <a:ea typeface="ＭＳ Ｐゴシック" panose="020B0600070205080204" pitchFamily="34" charset="-128"/>
              </a:rPr>
              <a:t>Numerical operations: the number of bits needed to represent a number</a:t>
            </a:r>
          </a:p>
          <a:p>
            <a:r>
              <a:rPr lang="en-US" altLang="en-US" sz="2400">
                <a:ea typeface="ＭＳ Ｐゴシック" panose="020B0600070205080204" pitchFamily="34" charset="-128"/>
              </a:rPr>
              <a:t>The choice of an input size greatly depends on the elementary operation: the most relevant or important operation of an algorithm</a:t>
            </a:r>
          </a:p>
          <a:p>
            <a:pPr lvl="1"/>
            <a:r>
              <a:rPr lang="en-US" altLang="en-US" sz="2000">
                <a:ea typeface="ＭＳ Ｐゴシック" panose="020B0600070205080204" pitchFamily="34" charset="-128"/>
              </a:rPr>
              <a:t>Comparisons</a:t>
            </a:r>
          </a:p>
          <a:p>
            <a:pPr lvl="1"/>
            <a:r>
              <a:rPr lang="en-US" altLang="en-US" sz="2000">
                <a:ea typeface="ＭＳ Ｐゴシック" panose="020B0600070205080204" pitchFamily="34" charset="-128"/>
              </a:rPr>
              <a:t>Additions</a:t>
            </a:r>
          </a:p>
          <a:p>
            <a:pPr lvl="1"/>
            <a:r>
              <a:rPr lang="en-US" altLang="en-US" sz="2000">
                <a:ea typeface="ＭＳ Ｐゴシック" panose="020B0600070205080204" pitchFamily="34" charset="-128"/>
              </a:rPr>
              <a:t>Multiplications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8AA92A3A-B914-1F43-B182-6568870F2234}"/>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4339" name="Content Placeholder 2">
            <a:extLst>
              <a:ext uri="{FF2B5EF4-FFF2-40B4-BE49-F238E27FC236}">
                <a16:creationId xmlns:a16="http://schemas.microsoft.com/office/drawing/2014/main" id="{029F5552-A224-6945-B85D-A41FBA2EDC0F}"/>
              </a:ext>
            </a:extLst>
          </p:cNvPr>
          <p:cNvSpPr>
            <a:spLocks noGrp="1"/>
          </p:cNvSpPr>
          <p:nvPr>
            <p:ph idx="1"/>
          </p:nvPr>
        </p:nvSpPr>
        <p:spPr>
          <a:xfrm>
            <a:off x="457200" y="1600200"/>
            <a:ext cx="8458200" cy="4525963"/>
          </a:xfrm>
        </p:spPr>
        <p:txBody>
          <a:bodyPr/>
          <a:lstStyle/>
          <a:p>
            <a:pPr>
              <a:buFont typeface="Arial" charset="0"/>
              <a:buChar char="•"/>
              <a:defRPr/>
            </a:pPr>
            <a:r>
              <a:rPr lang="en-US" dirty="0">
                <a:solidFill>
                  <a:schemeClr val="bg1">
                    <a:lumMod val="75000"/>
                  </a:schemeClr>
                </a:solidFill>
                <a:ea typeface="+mn-ea"/>
                <a:cs typeface="+mn-cs"/>
              </a:rPr>
              <a:t>Introduction</a:t>
            </a:r>
          </a:p>
          <a:p>
            <a:pPr>
              <a:buFont typeface="Arial" charset="0"/>
              <a:buChar char="•"/>
              <a:defRPr/>
            </a:pPr>
            <a:r>
              <a:rPr lang="en-US" dirty="0">
                <a:solidFill>
                  <a:schemeClr val="bg1">
                    <a:lumMod val="75000"/>
                  </a:schemeClr>
                </a:solidFill>
                <a:ea typeface="+mn-ea"/>
                <a:cs typeface="+mn-cs"/>
              </a:rPr>
              <a:t>Input Size</a:t>
            </a:r>
          </a:p>
          <a:p>
            <a:pPr>
              <a:buFont typeface="Arial" charset="0"/>
              <a:buChar char="•"/>
              <a:defRPr/>
            </a:pPr>
            <a:r>
              <a:rPr lang="en-US" b="1" dirty="0">
                <a:solidFill>
                  <a:srgbClr val="FF0000"/>
                </a:solidFill>
                <a:ea typeface="+mn-ea"/>
                <a:cs typeface="+mn-cs"/>
              </a:rPr>
              <a:t>Order of Growth</a:t>
            </a:r>
          </a:p>
          <a:p>
            <a:pPr>
              <a:buFont typeface="Arial" charset="0"/>
              <a:buChar char="•"/>
              <a:defRPr/>
            </a:pPr>
            <a:r>
              <a:rPr lang="en-US" b="1" dirty="0">
                <a:solidFill>
                  <a:srgbClr val="FF0000"/>
                </a:solidFill>
                <a:ea typeface="+mn-ea"/>
                <a:cs typeface="+mn-cs"/>
              </a:rPr>
              <a:t>Intractability</a:t>
            </a:r>
          </a:p>
          <a:p>
            <a:pPr>
              <a:buFont typeface="Arial" charset="0"/>
              <a:buChar char="•"/>
              <a:defRPr/>
            </a:pPr>
            <a:r>
              <a:rPr lang="en-US" b="1" dirty="0">
                <a:solidFill>
                  <a:srgbClr val="FF0000"/>
                </a:solidFill>
                <a:ea typeface="+mn-ea"/>
                <a:cs typeface="+mn-cs"/>
              </a:rPr>
              <a:t>Worst, Best, and Average Cases</a:t>
            </a:r>
          </a:p>
          <a:p>
            <a:pPr>
              <a:buFont typeface="Arial" charset="0"/>
              <a:buChar char="•"/>
              <a:defRPr/>
            </a:pPr>
            <a:r>
              <a:rPr lang="en-US" dirty="0">
                <a:solidFill>
                  <a:schemeClr val="bg1">
                    <a:lumMod val="75000"/>
                  </a:schemeClr>
                </a:solidFill>
                <a:ea typeface="+mn-ea"/>
                <a:cs typeface="+mn-cs"/>
              </a:rPr>
              <a:t>Mathematical Analysis of  Algorithms</a:t>
            </a:r>
          </a:p>
          <a:p>
            <a:pPr lvl="1">
              <a:buFont typeface="Arial" charset="0"/>
              <a:buChar char="–"/>
              <a:defRPr/>
            </a:pPr>
            <a:r>
              <a:rPr lang="en-US" dirty="0">
                <a:solidFill>
                  <a:schemeClr val="bg1">
                    <a:lumMod val="75000"/>
                  </a:schemeClr>
                </a:solidFill>
                <a:ea typeface="+mn-ea"/>
              </a:rPr>
              <a:t>3 Examples</a:t>
            </a:r>
          </a:p>
          <a:p>
            <a:pPr>
              <a:buFont typeface="Arial" charset="0"/>
              <a:buChar char="•"/>
              <a:defRPr/>
            </a:pPr>
            <a:r>
              <a:rPr lang="en-US" dirty="0">
                <a:solidFill>
                  <a:schemeClr val="bg1">
                    <a:lumMod val="75000"/>
                  </a:schemeClr>
                </a:solidFill>
                <a:ea typeface="+mn-ea"/>
                <a:cs typeface="+mn-cs"/>
              </a:rPr>
              <a:t>Summation tools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a:extLst>
              <a:ext uri="{FF2B5EF4-FFF2-40B4-BE49-F238E27FC236}">
                <a16:creationId xmlns:a16="http://schemas.microsoft.com/office/drawing/2014/main" id="{12CBFA08-0EB9-904C-916F-74DB48946089}"/>
              </a:ext>
            </a:extLst>
          </p:cNvPr>
          <p:cNvSpPr>
            <a:spLocks noGrp="1"/>
          </p:cNvSpPr>
          <p:nvPr>
            <p:ph type="title"/>
          </p:nvPr>
        </p:nvSpPr>
        <p:spPr/>
        <p:txBody>
          <a:bodyPr/>
          <a:lstStyle/>
          <a:p>
            <a:r>
              <a:rPr lang="en-US" altLang="en-US" dirty="0">
                <a:ea typeface="ＭＳ Ｐゴシック" panose="020B0600070205080204" pitchFamily="34" charset="-128"/>
              </a:rPr>
              <a:t>Order of Growth (</a:t>
            </a:r>
            <a:r>
              <a:rPr lang="en-US" altLang="en-US" dirty="0">
                <a:solidFill>
                  <a:srgbClr val="C00000"/>
                </a:solidFill>
                <a:ea typeface="ＭＳ Ｐゴシック" panose="020B0600070205080204" pitchFamily="34" charset="-128"/>
              </a:rPr>
              <a:t>of Algorithms</a:t>
            </a:r>
            <a:r>
              <a:rPr lang="en-US" altLang="en-US" dirty="0">
                <a:ea typeface="ＭＳ Ｐゴシック" panose="020B0600070205080204" pitchFamily="34" charset="-128"/>
              </a:rPr>
              <a:t>)</a:t>
            </a:r>
          </a:p>
        </p:txBody>
      </p:sp>
      <p:sp>
        <p:nvSpPr>
          <p:cNvPr id="23554" name="Content Placeholder 2">
            <a:extLst>
              <a:ext uri="{FF2B5EF4-FFF2-40B4-BE49-F238E27FC236}">
                <a16:creationId xmlns:a16="http://schemas.microsoft.com/office/drawing/2014/main" id="{D18BA77A-3F3A-C74E-B850-D030EE3BA893}"/>
              </a:ext>
            </a:extLst>
          </p:cNvPr>
          <p:cNvSpPr>
            <a:spLocks noGrp="1"/>
          </p:cNvSpPr>
          <p:nvPr>
            <p:ph idx="1"/>
          </p:nvPr>
        </p:nvSpPr>
        <p:spPr/>
        <p:txBody>
          <a:bodyPr/>
          <a:lstStyle/>
          <a:p>
            <a:r>
              <a:rPr lang="en-US" altLang="en-US" sz="2800">
                <a:ea typeface="ＭＳ Ｐゴシック" panose="020B0600070205080204" pitchFamily="34" charset="-128"/>
              </a:rPr>
              <a:t>Small input sizes can usually be computed instantaneously, thus we are most interested in how an algorithms performs as n</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 </a:t>
            </a:r>
          </a:p>
          <a:p>
            <a:r>
              <a:rPr lang="en-US" altLang="en-US" sz="2800">
                <a:ea typeface="ＭＳ Ｐゴシック" panose="020B0600070205080204" pitchFamily="34" charset="-128"/>
              </a:rPr>
              <a:t>Indeed, for small values of n, most such functions will be very similar in running time.</a:t>
            </a:r>
          </a:p>
          <a:p>
            <a:r>
              <a:rPr lang="en-US" altLang="en-US" sz="2800">
                <a:ea typeface="ＭＳ Ｐゴシック" panose="020B0600070205080204" pitchFamily="34" charset="-128"/>
              </a:rPr>
              <a:t>Only for sufficiently large n do differences in running time become apparent:</a:t>
            </a:r>
          </a:p>
          <a:p>
            <a:pPr algn="ctr">
              <a:buFont typeface="Arial" panose="020B0604020202020204" pitchFamily="34" charset="0"/>
              <a:buNone/>
            </a:pPr>
            <a:r>
              <a:rPr lang="en-US" altLang="en-US" sz="2400">
                <a:ea typeface="ＭＳ Ｐゴシック" panose="020B0600070205080204" pitchFamily="34" charset="-128"/>
              </a:rPr>
              <a:t>As n</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the differences become more and more stark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a:extLst>
              <a:ext uri="{FF2B5EF4-FFF2-40B4-BE49-F238E27FC236}">
                <a16:creationId xmlns:a16="http://schemas.microsoft.com/office/drawing/2014/main" id="{05BBAC27-4001-D147-906C-C9D83ED27F09}"/>
              </a:ext>
            </a:extLst>
          </p:cNvPr>
          <p:cNvSpPr>
            <a:spLocks noGrp="1"/>
          </p:cNvSpPr>
          <p:nvPr>
            <p:ph type="title"/>
          </p:nvPr>
        </p:nvSpPr>
        <p:spPr/>
        <p:txBody>
          <a:bodyPr/>
          <a:lstStyle/>
          <a:p>
            <a:r>
              <a:rPr lang="en-US" altLang="en-US" dirty="0">
                <a:ea typeface="ＭＳ Ｐゴシック" panose="020B0600070205080204" pitchFamily="34" charset="-128"/>
              </a:rPr>
              <a:t>Intractability (</a:t>
            </a:r>
            <a:r>
              <a:rPr lang="en-US" altLang="en-US" dirty="0">
                <a:solidFill>
                  <a:srgbClr val="C00000"/>
                </a:solidFill>
                <a:ea typeface="ＭＳ Ｐゴシック" panose="020B0600070205080204" pitchFamily="34" charset="-128"/>
              </a:rPr>
              <a:t>of Problems</a:t>
            </a:r>
            <a:r>
              <a:rPr lang="en-US" altLang="en-US" dirty="0">
                <a:ea typeface="ＭＳ Ｐゴシック" panose="020B0600070205080204" pitchFamily="34" charset="-128"/>
              </a:rPr>
              <a:t>)</a:t>
            </a:r>
          </a:p>
        </p:txBody>
      </p:sp>
      <p:sp>
        <p:nvSpPr>
          <p:cNvPr id="24578" name="Content Placeholder 2">
            <a:extLst>
              <a:ext uri="{FF2B5EF4-FFF2-40B4-BE49-F238E27FC236}">
                <a16:creationId xmlns:a16="http://schemas.microsoft.com/office/drawing/2014/main" id="{4ACC1EE7-6F50-3740-8461-51B520CB2F8F}"/>
              </a:ext>
            </a:extLst>
          </p:cNvPr>
          <p:cNvSpPr>
            <a:spLocks noGrp="1"/>
          </p:cNvSpPr>
          <p:nvPr>
            <p:ph idx="1"/>
          </p:nvPr>
        </p:nvSpPr>
        <p:spPr/>
        <p:txBody>
          <a:bodyPr/>
          <a:lstStyle/>
          <a:p>
            <a:r>
              <a:rPr lang="en-US" altLang="en-US" sz="2000" dirty="0">
                <a:ea typeface="ＭＳ Ｐゴシック" panose="020B0600070205080204" pitchFamily="34" charset="-128"/>
              </a:rPr>
              <a:t>Problems that we can solve (today) only with exponential or super-exponential time algorithms are said to be </a:t>
            </a:r>
            <a:r>
              <a:rPr lang="en-US" altLang="en-US" sz="2000" u="sng" dirty="0">
                <a:ea typeface="ＭＳ Ｐゴシック" panose="020B0600070205080204" pitchFamily="34" charset="-128"/>
              </a:rPr>
              <a:t>(likely) intractable</a:t>
            </a:r>
            <a:r>
              <a:rPr lang="en-US" altLang="en-US" sz="2000" dirty="0">
                <a:ea typeface="ＭＳ Ｐゴシック" panose="020B0600070205080204" pitchFamily="34" charset="-128"/>
              </a:rPr>
              <a:t>.  That is, though they may be solved in a reasonable amount of time for small n, for large n, there is (likely) no hope for efficient execution.  It may take millions or billions of years.</a:t>
            </a:r>
          </a:p>
          <a:p>
            <a:r>
              <a:rPr lang="en-US" altLang="en-US" sz="2000" u="sng" dirty="0">
                <a:ea typeface="ＭＳ Ｐゴシック" panose="020B0600070205080204" pitchFamily="34" charset="-128"/>
              </a:rPr>
              <a:t>Tractable problems</a:t>
            </a:r>
            <a:r>
              <a:rPr lang="en-US" altLang="en-US" sz="2000" dirty="0">
                <a:ea typeface="ＭＳ Ｐゴシック" panose="020B0600070205080204" pitchFamily="34" charset="-128"/>
              </a:rPr>
              <a:t> are problems that have efficient (</a:t>
            </a:r>
            <a:r>
              <a:rPr lang="en-US" altLang="en-US" sz="2000" dirty="0">
                <a:solidFill>
                  <a:srgbClr val="FF0000"/>
                </a:solidFill>
                <a:ea typeface="ＭＳ Ｐゴシック" panose="020B0600070205080204" pitchFamily="34" charset="-128"/>
              </a:rPr>
              <a:t>read: polynomial</a:t>
            </a:r>
            <a:r>
              <a:rPr lang="en-US" altLang="en-US" sz="2000" dirty="0">
                <a:ea typeface="ＭＳ Ｐゴシック" panose="020B0600070205080204" pitchFamily="34" charset="-128"/>
              </a:rPr>
              <a:t>) algorithms to solve them.</a:t>
            </a:r>
          </a:p>
          <a:p>
            <a:r>
              <a:rPr lang="en-US" altLang="en-US" sz="2000" dirty="0">
                <a:ea typeface="ＭＳ Ｐゴシック" panose="020B0600070205080204" pitchFamily="34" charset="-128"/>
              </a:rPr>
              <a:t>Polynomial order of magnitude usually means that there exists a polynomial </a:t>
            </a:r>
            <a:r>
              <a:rPr lang="en-US" altLang="en-US" sz="2000" i="1" dirty="0">
                <a:latin typeface="Times New Roman" panose="02020603050405020304" pitchFamily="18" charset="0"/>
                <a:ea typeface="ＭＳ Ｐゴシック" panose="020B0600070205080204" pitchFamily="34" charset="-128"/>
              </a:rPr>
              <a:t>p</a:t>
            </a:r>
            <a:r>
              <a:rPr lang="en-US" altLang="en-US" sz="2000" dirty="0">
                <a:latin typeface="Times New Roman" panose="02020603050405020304" pitchFamily="18" charset="0"/>
                <a:ea typeface="ＭＳ Ｐゴシック" panose="020B0600070205080204" pitchFamily="34" charset="-128"/>
              </a:rPr>
              <a:t>(</a:t>
            </a:r>
            <a:r>
              <a:rPr lang="en-US" altLang="en-US" sz="2000" i="1" dirty="0">
                <a:latin typeface="Times New Roman" panose="02020603050405020304" pitchFamily="18" charset="0"/>
                <a:ea typeface="ＭＳ Ｐゴシック" panose="020B0600070205080204" pitchFamily="34" charset="-128"/>
              </a:rPr>
              <a:t>n</a:t>
            </a:r>
            <a:r>
              <a:rPr lang="en-US" altLang="en-US" sz="2000" dirty="0">
                <a:latin typeface="Times New Roman" panose="02020603050405020304" pitchFamily="18" charset="0"/>
                <a:ea typeface="ＭＳ Ｐゴシック" panose="020B0600070205080204" pitchFamily="34" charset="-128"/>
              </a:rPr>
              <a:t>)</a:t>
            </a:r>
            <a:r>
              <a:rPr lang="en-US" altLang="en-US" sz="2000" i="1" dirty="0">
                <a:latin typeface="Times New Roman" panose="02020603050405020304" pitchFamily="18" charset="0"/>
                <a:ea typeface="ＭＳ Ｐゴシック" panose="020B0600070205080204" pitchFamily="34" charset="-128"/>
              </a:rPr>
              <a:t>=</a:t>
            </a:r>
            <a:r>
              <a:rPr lang="en-US" altLang="en-US" sz="2000" i="1" dirty="0" err="1">
                <a:latin typeface="Times New Roman" panose="02020603050405020304" pitchFamily="18" charset="0"/>
                <a:ea typeface="ＭＳ Ｐゴシック" panose="020B0600070205080204" pitchFamily="34" charset="-128"/>
              </a:rPr>
              <a:t>n</a:t>
            </a:r>
            <a:r>
              <a:rPr lang="en-US" altLang="en-US" sz="2000" i="1" baseline="30000" dirty="0" err="1">
                <a:latin typeface="Times New Roman" panose="02020603050405020304" pitchFamily="18" charset="0"/>
                <a:ea typeface="ＭＳ Ｐゴシック" panose="020B0600070205080204" pitchFamily="34" charset="-128"/>
              </a:rPr>
              <a:t>k</a:t>
            </a:r>
            <a:r>
              <a:rPr lang="en-US" altLang="en-US" sz="2000" dirty="0">
                <a:ea typeface="ＭＳ Ｐゴシック" panose="020B0600070205080204" pitchFamily="34" charset="-128"/>
              </a:rPr>
              <a:t> for some </a:t>
            </a:r>
            <a:r>
              <a:rPr lang="en-US" altLang="en-US" sz="2000" u="sng" dirty="0">
                <a:ea typeface="ＭＳ Ｐゴシック" panose="020B0600070205080204" pitchFamily="34" charset="-128"/>
              </a:rPr>
              <a:t>constant</a:t>
            </a:r>
            <a:r>
              <a:rPr lang="en-US" altLang="en-US" sz="2000" dirty="0">
                <a:ea typeface="ＭＳ Ｐゴシック" panose="020B0600070205080204" pitchFamily="34" charset="-128"/>
              </a:rPr>
              <a:t> </a:t>
            </a:r>
            <a:r>
              <a:rPr lang="en-US" altLang="en-US" sz="2000" i="1" dirty="0">
                <a:latin typeface="Times New Roman" panose="02020603050405020304" pitchFamily="18" charset="0"/>
                <a:ea typeface="ＭＳ Ｐゴシック" panose="020B0600070205080204" pitchFamily="34" charset="-128"/>
              </a:rPr>
              <a:t>k</a:t>
            </a:r>
            <a:r>
              <a:rPr lang="en-US" altLang="en-US" sz="2000" dirty="0">
                <a:ea typeface="ＭＳ Ｐゴシック" panose="020B0600070205080204" pitchFamily="34" charset="-128"/>
              </a:rPr>
              <a:t> that </a:t>
            </a:r>
            <a:r>
              <a:rPr lang="en-US" altLang="en-US" sz="2000" u="sng" dirty="0">
                <a:ea typeface="ＭＳ Ｐゴシック" panose="020B0600070205080204" pitchFamily="34" charset="-128"/>
              </a:rPr>
              <a:t>always</a:t>
            </a:r>
            <a:r>
              <a:rPr lang="en-US" altLang="en-US" sz="2000" dirty="0">
                <a:ea typeface="ＭＳ Ｐゴシック" panose="020B0600070205080204" pitchFamily="34" charset="-128"/>
              </a:rPr>
              <a:t> bounds the order of growth.  More on </a:t>
            </a:r>
            <a:r>
              <a:rPr lang="en-US" altLang="en-US" sz="2000" dirty="0" err="1">
                <a:ea typeface="ＭＳ Ｐゴシック" panose="020B0600070205080204" pitchFamily="34" charset="-128"/>
              </a:rPr>
              <a:t>asymptotics</a:t>
            </a:r>
            <a:r>
              <a:rPr lang="en-US" altLang="en-US" sz="2000" dirty="0">
                <a:ea typeface="ＭＳ Ｐゴシック" panose="020B0600070205080204" pitchFamily="34" charset="-128"/>
              </a:rPr>
              <a:t> in the next lecture</a:t>
            </a:r>
          </a:p>
          <a:p>
            <a:r>
              <a:rPr lang="en-US" altLang="en-US" sz="2000" dirty="0">
                <a:ea typeface="ＭＳ Ｐゴシック" panose="020B0600070205080204" pitchFamily="34" charset="-128"/>
              </a:rPr>
              <a:t>(Likely) Intractable problems (may) need to be solved using approximation or randomized algorithms (except for small size of input)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a:extLst>
              <a:ext uri="{FF2B5EF4-FFF2-40B4-BE49-F238E27FC236}">
                <a16:creationId xmlns:a16="http://schemas.microsoft.com/office/drawing/2014/main" id="{AA76355E-9B45-6F49-9609-64F876ADB237}"/>
              </a:ext>
            </a:extLst>
          </p:cNvPr>
          <p:cNvSpPr>
            <a:spLocks noGrp="1"/>
          </p:cNvSpPr>
          <p:nvPr>
            <p:ph type="title"/>
          </p:nvPr>
        </p:nvSpPr>
        <p:spPr/>
        <p:txBody>
          <a:bodyPr/>
          <a:lstStyle/>
          <a:p>
            <a:r>
              <a:rPr lang="en-US" altLang="en-US" sz="3200" dirty="0">
                <a:ea typeface="ＭＳ Ｐゴシック" panose="020B0600070205080204" pitchFamily="34" charset="-128"/>
              </a:rPr>
              <a:t>Worst, Best, and Average Case (</a:t>
            </a:r>
            <a:r>
              <a:rPr lang="en-US" altLang="en-US" sz="3200" dirty="0">
                <a:solidFill>
                  <a:srgbClr val="C00000"/>
                </a:solidFill>
                <a:ea typeface="ＭＳ Ｐゴシック" panose="020B0600070205080204" pitchFamily="34" charset="-128"/>
              </a:rPr>
              <a:t>of Algorithms</a:t>
            </a:r>
            <a:r>
              <a:rPr lang="en-US" altLang="en-US" sz="3200" dirty="0">
                <a:ea typeface="ＭＳ Ｐゴシック" panose="020B0600070205080204" pitchFamily="34" charset="-128"/>
              </a:rPr>
              <a:t>)</a:t>
            </a:r>
          </a:p>
        </p:txBody>
      </p:sp>
      <p:sp>
        <p:nvSpPr>
          <p:cNvPr id="25602" name="Content Placeholder 2">
            <a:extLst>
              <a:ext uri="{FF2B5EF4-FFF2-40B4-BE49-F238E27FC236}">
                <a16:creationId xmlns:a16="http://schemas.microsoft.com/office/drawing/2014/main" id="{3564C3F1-EA88-A143-B5CF-307A52D14753}"/>
              </a:ext>
            </a:extLst>
          </p:cNvPr>
          <p:cNvSpPr>
            <a:spLocks noGrp="1"/>
          </p:cNvSpPr>
          <p:nvPr>
            <p:ph idx="1"/>
          </p:nvPr>
        </p:nvSpPr>
        <p:spPr/>
        <p:txBody>
          <a:bodyPr/>
          <a:lstStyle/>
          <a:p>
            <a:r>
              <a:rPr lang="en-US" altLang="en-US" sz="2400" dirty="0">
                <a:ea typeface="ＭＳ Ｐゴシック" panose="020B0600070205080204" pitchFamily="34" charset="-128"/>
              </a:rPr>
              <a:t>Some algorithms perform differently on various input of similar size.  It is sometimes helpful to consider</a:t>
            </a:r>
          </a:p>
          <a:p>
            <a:pPr lvl="1"/>
            <a:r>
              <a:rPr lang="en-US" altLang="en-US" sz="2000" dirty="0">
                <a:ea typeface="ＭＳ Ｐゴシック" panose="020B0600070205080204" pitchFamily="34" charset="-128"/>
              </a:rPr>
              <a:t>The worst-case</a:t>
            </a:r>
          </a:p>
          <a:p>
            <a:pPr lvl="1"/>
            <a:r>
              <a:rPr lang="en-US" altLang="en-US" sz="2000" dirty="0">
                <a:ea typeface="ＭＳ Ｐゴシック" panose="020B0600070205080204" pitchFamily="34" charset="-128"/>
              </a:rPr>
              <a:t>The best-case</a:t>
            </a:r>
          </a:p>
          <a:p>
            <a:pPr lvl="1"/>
            <a:r>
              <a:rPr lang="en-US" altLang="en-US" sz="2000" dirty="0">
                <a:ea typeface="ＭＳ Ｐゴシック" panose="020B0600070205080204" pitchFamily="34" charset="-128"/>
              </a:rPr>
              <a:t>The average-case</a:t>
            </a:r>
          </a:p>
          <a:p>
            <a:pPr lvl="1">
              <a:buFont typeface="Arial" panose="020B0604020202020204" pitchFamily="34" charset="0"/>
              <a:buNone/>
            </a:pPr>
            <a:r>
              <a:rPr lang="en-US" altLang="en-US" sz="2000" dirty="0">
                <a:ea typeface="ＭＳ Ｐゴシック" panose="020B0600070205080204" pitchFamily="34" charset="-128"/>
              </a:rPr>
              <a:t>Performance of the algorithm.</a:t>
            </a:r>
          </a:p>
          <a:p>
            <a:r>
              <a:rPr lang="en-US" altLang="en-US" sz="2400" dirty="0">
                <a:ea typeface="ＭＳ Ｐゴシック" panose="020B0600070205080204" pitchFamily="34" charset="-128"/>
              </a:rPr>
              <a:t>Example: Search an array A of size </a:t>
            </a:r>
            <a:r>
              <a:rPr lang="en-US" altLang="en-US" sz="2400" i="1" dirty="0">
                <a:latin typeface="Times New Roman" panose="02020603050405020304" pitchFamily="18" charset="0"/>
                <a:ea typeface="ＭＳ Ｐゴシック" panose="020B0600070205080204" pitchFamily="34" charset="-128"/>
              </a:rPr>
              <a:t>n</a:t>
            </a:r>
            <a:r>
              <a:rPr lang="en-US" altLang="en-US" sz="2400" dirty="0">
                <a:ea typeface="ＭＳ Ｐゴシック" panose="020B0600070205080204" pitchFamily="34" charset="-128"/>
              </a:rPr>
              <a:t> for a given value </a:t>
            </a:r>
            <a:r>
              <a:rPr lang="en-US" altLang="en-US" sz="2400" i="1" dirty="0">
                <a:latin typeface="Times New Roman" panose="02020603050405020304" pitchFamily="18" charset="0"/>
                <a:ea typeface="ＭＳ Ｐゴシック" panose="020B0600070205080204" pitchFamily="34" charset="-128"/>
              </a:rPr>
              <a:t>k</a:t>
            </a:r>
          </a:p>
          <a:p>
            <a:pPr lvl="1"/>
            <a:r>
              <a:rPr lang="en-US" altLang="en-US" sz="2000" dirty="0">
                <a:ea typeface="ＭＳ Ｐゴシック" panose="020B0600070205080204" pitchFamily="34" charset="-128"/>
              </a:rPr>
              <a:t>Worst-case: </a:t>
            </a:r>
            <a:r>
              <a:rPr lang="en-US" altLang="en-US" sz="2000" i="1" dirty="0">
                <a:latin typeface="Times New Roman" panose="02020603050405020304" pitchFamily="18" charset="0"/>
                <a:ea typeface="ＭＳ Ｐゴシック" panose="020B0600070205080204" pitchFamily="34" charset="-128"/>
              </a:rPr>
              <a:t>k </a:t>
            </a:r>
            <a:r>
              <a:rPr lang="en-US" altLang="en-US" sz="2000" dirty="0">
                <a:latin typeface="Times New Roman" panose="02020603050405020304" pitchFamily="18" charset="0"/>
                <a:ea typeface="ＭＳ Ｐゴシック" panose="020B0600070205080204" pitchFamily="34" charset="-128"/>
                <a:sym typeface="Symbol" pitchFamily="2" charset="2"/>
              </a:rPr>
              <a:t> </a:t>
            </a:r>
            <a:r>
              <a:rPr lang="en-US" altLang="en-US" sz="2000" i="1" dirty="0">
                <a:latin typeface="Times New Roman" panose="02020603050405020304" pitchFamily="18" charset="0"/>
                <a:ea typeface="ＭＳ Ｐゴシック" panose="020B0600070205080204" pitchFamily="34" charset="-128"/>
              </a:rPr>
              <a:t>A</a:t>
            </a:r>
            <a:r>
              <a:rPr lang="en-US" altLang="en-US" sz="2000" dirty="0">
                <a:ea typeface="ＭＳ Ｐゴシック" panose="020B0600070205080204" pitchFamily="34" charset="-128"/>
              </a:rPr>
              <a:t>, then we must check every item. Cost =</a:t>
            </a:r>
            <a:r>
              <a:rPr lang="en-US" altLang="en-US" sz="2000" i="1" dirty="0">
                <a:ea typeface="ＭＳ Ｐゴシック" panose="020B0600070205080204" pitchFamily="34" charset="-128"/>
              </a:rPr>
              <a:t> </a:t>
            </a:r>
            <a:r>
              <a:rPr lang="en-US" altLang="en-US" sz="2000" i="1" dirty="0">
                <a:latin typeface="Times New Roman" panose="02020603050405020304" pitchFamily="18" charset="0"/>
                <a:ea typeface="ＭＳ Ｐゴシック" panose="020B0600070205080204" pitchFamily="34" charset="-128"/>
              </a:rPr>
              <a:t>n</a:t>
            </a:r>
            <a:r>
              <a:rPr lang="en-US" altLang="en-US" sz="2000" dirty="0">
                <a:ea typeface="ＭＳ Ｐゴシック" panose="020B0600070205080204" pitchFamily="34" charset="-128"/>
              </a:rPr>
              <a:t> comparisons</a:t>
            </a:r>
          </a:p>
          <a:p>
            <a:pPr lvl="1"/>
            <a:r>
              <a:rPr lang="en-US" altLang="en-US" sz="2000" dirty="0">
                <a:ea typeface="ＭＳ Ｐゴシック" panose="020B0600070205080204" pitchFamily="34" charset="-128"/>
              </a:rPr>
              <a:t>Best-case: </a:t>
            </a:r>
            <a:r>
              <a:rPr lang="en-US" altLang="en-US" sz="2000" i="1" dirty="0">
                <a:latin typeface="Times New Roman" panose="02020603050405020304" pitchFamily="18" charset="0"/>
                <a:ea typeface="ＭＳ Ｐゴシック" panose="020B0600070205080204" pitchFamily="34" charset="-128"/>
              </a:rPr>
              <a:t>k</a:t>
            </a:r>
            <a:r>
              <a:rPr lang="en-US" altLang="en-US" sz="2000" dirty="0">
                <a:ea typeface="ＭＳ Ｐゴシック" panose="020B0600070205080204" pitchFamily="34" charset="-128"/>
              </a:rPr>
              <a:t> is the first item in the array. Cost = 1 comparison</a:t>
            </a:r>
          </a:p>
          <a:p>
            <a:pPr lvl="1"/>
            <a:r>
              <a:rPr lang="en-US" altLang="en-US" sz="2000" dirty="0">
                <a:ea typeface="ＭＳ Ｐゴシック" panose="020B0600070205080204" pitchFamily="34" charset="-128"/>
              </a:rPr>
              <a:t>Average-case: Probabilistic analysis</a:t>
            </a:r>
            <a:endParaRPr lang="en-US" altLang="en-US" dirty="0">
              <a:ea typeface="ＭＳ Ｐゴシック" panose="020B0600070205080204"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a:extLst>
              <a:ext uri="{FF2B5EF4-FFF2-40B4-BE49-F238E27FC236}">
                <a16:creationId xmlns:a16="http://schemas.microsoft.com/office/drawing/2014/main" id="{C4D7A787-B06C-9441-AC09-213BB8F5986C}"/>
              </a:ext>
            </a:extLst>
          </p:cNvPr>
          <p:cNvSpPr>
            <a:spLocks noGrp="1"/>
          </p:cNvSpPr>
          <p:nvPr>
            <p:ph type="title"/>
          </p:nvPr>
        </p:nvSpPr>
        <p:spPr/>
        <p:txBody>
          <a:bodyPr/>
          <a:lstStyle/>
          <a:p>
            <a:r>
              <a:rPr lang="en-US" altLang="en-US">
                <a:ea typeface="ＭＳ Ｐゴシック" panose="020B0600070205080204" pitchFamily="34" charset="-128"/>
              </a:rPr>
              <a:t>Average-Case: Example</a:t>
            </a:r>
          </a:p>
        </p:txBody>
      </p:sp>
      <mc:AlternateContent xmlns:mc="http://schemas.openxmlformats.org/markup-compatibility/2006" xmlns:a14="http://schemas.microsoft.com/office/drawing/2010/main">
        <mc:Choice Requires="a14">
          <p:sp>
            <p:nvSpPr>
              <p:cNvPr id="27650" name="Content Placeholder 2">
                <a:extLst>
                  <a:ext uri="{FF2B5EF4-FFF2-40B4-BE49-F238E27FC236}">
                    <a16:creationId xmlns:a16="http://schemas.microsoft.com/office/drawing/2014/main" id="{F1B05747-00AA-624B-A4D3-11AE536E3A91}"/>
                  </a:ext>
                </a:extLst>
              </p:cNvPr>
              <p:cNvSpPr>
                <a:spLocks noGrp="1"/>
              </p:cNvSpPr>
              <p:nvPr>
                <p:ph idx="1"/>
              </p:nvPr>
            </p:nvSpPr>
            <p:spPr/>
            <p:txBody>
              <a:bodyPr/>
              <a:lstStyle/>
              <a:p>
                <a:r>
                  <a:rPr lang="en-US" altLang="en-US" sz="2000" dirty="0">
                    <a:ea typeface="ＭＳ Ｐゴシック" panose="020B0600070205080204" pitchFamily="34" charset="-128"/>
                  </a:rPr>
                  <a:t>Since any worthwhile algorithm will be used quite extensively, the average running time is arguably the best measure of the performance of the algorithm (if the worst case is not frequently encountered).</a:t>
                </a:r>
              </a:p>
              <a:p>
                <a:r>
                  <a:rPr lang="en-US" altLang="en-US" sz="2000" dirty="0">
                    <a:ea typeface="ＭＳ Ｐゴシック" panose="020B0600070205080204" pitchFamily="34" charset="-128"/>
                  </a:rPr>
                  <a:t>For searching an array and assuming that </a:t>
                </a:r>
                <a:r>
                  <a:rPr lang="en-US" altLang="en-US" sz="2000" i="1" dirty="0">
                    <a:latin typeface="Times New Roman" panose="02020603050405020304" pitchFamily="18" charset="0"/>
                    <a:ea typeface="ＭＳ Ｐゴシック" panose="020B0600070205080204" pitchFamily="34" charset="-128"/>
                  </a:rPr>
                  <a:t>p</a:t>
                </a:r>
                <a:r>
                  <a:rPr lang="en-US" altLang="en-US" sz="2000" dirty="0">
                    <a:ea typeface="ＭＳ Ｐゴシック" panose="020B0600070205080204" pitchFamily="34" charset="-128"/>
                  </a:rPr>
                  <a:t> is the probability of a successful search we have</a:t>
                </a:r>
              </a:p>
              <a:p>
                <a:pPr lvl="1">
                  <a:buFont typeface="Arial" panose="020B0604020202020204" pitchFamily="34" charset="0"/>
                  <a:buNone/>
                </a:pPr>
                <a:r>
                  <a:rPr lang="en-US" altLang="en-US" sz="1800" dirty="0">
                    <a:ea typeface="ＭＳ Ｐゴシック" panose="020B0600070205080204" pitchFamily="34" charset="-128"/>
                  </a:rPr>
                  <a:t>Average cost of success: (1 + 2 + … +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operations</a:t>
                </a:r>
              </a:p>
              <a:p>
                <a:pPr lvl="1">
                  <a:buFont typeface="Arial" panose="020B0604020202020204" pitchFamily="34" charset="0"/>
                  <a:buNone/>
                </a:pPr>
                <a:r>
                  <a:rPr lang="en-US" altLang="en-US" sz="1800" dirty="0">
                    <a:ea typeface="ＭＳ Ｐゴシック" panose="020B0600070205080204" pitchFamily="34" charset="-128"/>
                  </a:rPr>
                  <a:t>Cost of failure: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operations</a:t>
                </a:r>
              </a:p>
              <a:p>
                <a:pPr lvl="1">
                  <a:buFont typeface="Arial" panose="020B0604020202020204" pitchFamily="34" charset="0"/>
                  <a:buNone/>
                </a:pPr>
                <a:r>
                  <a:rPr lang="en-US" altLang="en-US" sz="1800" dirty="0" err="1">
                    <a:ea typeface="ＭＳ Ｐゴシック" panose="020B0600070205080204" pitchFamily="34" charset="-128"/>
                  </a:rPr>
                  <a:t>C</a:t>
                </a:r>
                <a:r>
                  <a:rPr lang="en-US" altLang="en-US" sz="1800" baseline="-25000" dirty="0" err="1">
                    <a:ea typeface="ＭＳ Ｐゴシック" panose="020B0600070205080204" pitchFamily="34" charset="-128"/>
                  </a:rPr>
                  <a:t>average</a:t>
                </a:r>
                <a:r>
                  <a:rPr lang="en-US" altLang="en-US" sz="1800" dirty="0">
                    <a:ea typeface="ＭＳ Ｐゴシック" panose="020B0600070205080204" pitchFamily="34" charset="-128"/>
                  </a:rPr>
                  <a:t>(</a:t>
                </a:r>
                <a:r>
                  <a:rPr lang="en-US" altLang="en-US" sz="1800" i="1" dirty="0">
                    <a:ea typeface="ＭＳ Ｐゴシック" panose="020B0600070205080204" pitchFamily="34" charset="-128"/>
                  </a:rPr>
                  <a:t>n</a:t>
                </a:r>
                <a:r>
                  <a:rPr lang="en-US" altLang="en-US" sz="1800" dirty="0">
                    <a:ea typeface="ＭＳ Ｐゴシック" panose="020B0600070205080204" pitchFamily="34" charset="-128"/>
                  </a:rPr>
                  <a:t>) = Cost(success).Prob(success) + Cost(failure).Prob(failure)</a:t>
                </a:r>
              </a:p>
              <a:p>
                <a:pPr lvl="1">
                  <a:buFont typeface="Arial" panose="020B0604020202020204" pitchFamily="34" charset="0"/>
                  <a:buNone/>
                </a:pPr>
                <a:r>
                  <a:rPr lang="en-US" altLang="en-US" sz="2000" dirty="0">
                    <a:ea typeface="ＭＳ Ｐゴシック" panose="020B0600070205080204" pitchFamily="34" charset="-128"/>
                  </a:rPr>
                  <a:t>               </a:t>
                </a:r>
                <a:r>
                  <a:rPr lang="en-US" altLang="en-US" sz="1800" dirty="0">
                    <a:ea typeface="ＭＳ Ｐゴシック" panose="020B0600070205080204" pitchFamily="34" charset="-128"/>
                  </a:rPr>
                  <a:t>= (1 + 2 + … + </a:t>
                </a:r>
                <a:r>
                  <a:rPr lang="en-US" altLang="en-US" sz="1800" i="1" dirty="0" err="1">
                    <a:latin typeface="Times New Roman" panose="02020603050405020304" pitchFamily="18" charset="0"/>
                    <a:ea typeface="ＭＳ Ｐゴシック" panose="020B0600070205080204" pitchFamily="34" charset="-128"/>
                  </a:rPr>
                  <a:t>i</a:t>
                </a:r>
                <a:r>
                  <a:rPr lang="en-US" altLang="en-US" sz="1800" i="1" dirty="0">
                    <a:latin typeface="Times New Roman" panose="02020603050405020304" pitchFamily="18" charset="0"/>
                    <a:ea typeface="ＭＳ Ｐゴシック" panose="020B0600070205080204" pitchFamily="34" charset="-128"/>
                  </a:rPr>
                  <a:t> </a:t>
                </a:r>
                <a:r>
                  <a:rPr lang="en-US" altLang="en-US" sz="1800" dirty="0">
                    <a:ea typeface="ＭＳ Ｐゴシック" panose="020B0600070205080204" pitchFamily="34" charset="-128"/>
                  </a:rPr>
                  <a:t>+ </a:t>
                </a:r>
                <a:r>
                  <a:rPr lang="en-US" altLang="en-US" sz="1800" i="1" dirty="0">
                    <a:ea typeface="ＭＳ Ｐゴシック" panose="020B0600070205080204" pitchFamily="34" charset="-128"/>
                  </a:rPr>
                  <a:t>n</a:t>
                </a:r>
                <a:r>
                  <a:rPr lang="en-US" altLang="en-US" sz="1800" dirty="0">
                    <a:ea typeface="ＭＳ Ｐゴシック" panose="020B0600070205080204" pitchFamily="34" charset="-128"/>
                  </a:rPr>
                  <a:t>) </a:t>
                </a:r>
                <a:r>
                  <a:rPr lang="en-US" altLang="en-US" sz="1800" i="1" dirty="0" err="1">
                    <a:latin typeface="Times New Roman" panose="02020603050405020304" pitchFamily="18" charset="0"/>
                    <a:ea typeface="ＭＳ Ｐゴシック" panose="020B0600070205080204" pitchFamily="34" charset="-128"/>
                  </a:rPr>
                  <a:t>p</a:t>
                </a:r>
                <a:r>
                  <a:rPr lang="en-US" altLang="en-US" sz="1800" dirty="0" err="1">
                    <a:ea typeface="ＭＳ Ｐゴシック" panose="020B0600070205080204" pitchFamily="34" charset="-128"/>
                  </a:rPr>
                  <a:t>/</a:t>
                </a:r>
                <a:r>
                  <a:rPr lang="en-US" altLang="en-US" sz="1800" i="1" dirty="0" err="1">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(1-</a:t>
                </a:r>
                <a:r>
                  <a:rPr lang="en-US" altLang="en-US" sz="1800" i="1" dirty="0">
                    <a:latin typeface="Times New Roman" panose="02020603050405020304" pitchFamily="18" charset="0"/>
                    <a:ea typeface="ＭＳ Ｐゴシック" panose="020B0600070205080204" pitchFamily="34" charset="-128"/>
                  </a:rPr>
                  <a:t>p</a:t>
                </a:r>
                <a:r>
                  <a:rPr lang="en-US" altLang="en-US" sz="1800" dirty="0">
                    <a:ea typeface="ＭＳ Ｐゴシック" panose="020B0600070205080204" pitchFamily="34" charset="-128"/>
                  </a:rPr>
                  <a:t>)</a:t>
                </a:r>
              </a:p>
              <a:p>
                <a:pPr lvl="1">
                  <a:buNone/>
                </a:pPr>
                <a:r>
                  <a:rPr lang="en-US" altLang="en-US" sz="1800" dirty="0">
                    <a:ea typeface="ＭＳ Ｐゴシック" panose="020B0600070205080204" pitchFamily="34" charset="-128"/>
                  </a:rPr>
                  <a:t> </a:t>
                </a:r>
                <a:r>
                  <a:rPr lang="en-US" altLang="en-US" sz="2000" dirty="0">
                    <a:ea typeface="ＭＳ Ｐゴシック" panose="020B0600070205080204" pitchFamily="34" charset="-128"/>
                  </a:rPr>
                  <a:t>             </a:t>
                </a:r>
                <a:r>
                  <a:rPr lang="en-US" altLang="en-US" sz="1800" dirty="0">
                    <a:ea typeface="ＭＳ Ｐゴシック" panose="020B0600070205080204" pitchFamily="34" charset="-128"/>
                  </a:rPr>
                  <a:t> = </a:t>
                </a:r>
                <a14:m>
                  <m:oMath xmlns:m="http://schemas.openxmlformats.org/officeDocument/2006/math">
                    <m:f>
                      <m:fPr>
                        <m:ctrlPr>
                          <a:rPr lang="en-US" altLang="en-US" sz="1800" i="1" smtClean="0">
                            <a:latin typeface="Cambria Math" panose="02040503050406030204" pitchFamily="18" charset="0"/>
                            <a:ea typeface="ＭＳ Ｐゴシック" panose="020B0600070205080204" pitchFamily="34" charset="-128"/>
                          </a:rPr>
                        </m:ctrlPr>
                      </m:fPr>
                      <m:num>
                        <m:r>
                          <a:rPr lang="en-US" altLang="en-US" sz="1800" b="0" i="1" smtClean="0">
                            <a:latin typeface="Cambria Math" panose="02040503050406030204" pitchFamily="18" charset="0"/>
                            <a:ea typeface="ＭＳ Ｐゴシック" panose="020B0600070205080204" pitchFamily="34" charset="-128"/>
                          </a:rPr>
                          <m:t>𝑛</m:t>
                        </m:r>
                        <m:r>
                          <a:rPr lang="en-US" altLang="en-US" sz="1800" b="0" i="1" smtClean="0">
                            <a:latin typeface="Cambria Math" panose="02040503050406030204" pitchFamily="18" charset="0"/>
                            <a:ea typeface="ＭＳ Ｐゴシック" panose="020B0600070205080204" pitchFamily="34" charset="-128"/>
                          </a:rPr>
                          <m:t>(</m:t>
                        </m:r>
                        <m:r>
                          <a:rPr lang="en-US" altLang="en-US" sz="1800" b="0" i="1" smtClean="0">
                            <a:latin typeface="Cambria Math" panose="02040503050406030204" pitchFamily="18" charset="0"/>
                            <a:ea typeface="ＭＳ Ｐゴシック" panose="020B0600070205080204" pitchFamily="34" charset="-128"/>
                          </a:rPr>
                          <m:t>𝑛</m:t>
                        </m:r>
                        <m:r>
                          <a:rPr lang="en-US" altLang="en-US" sz="1800" b="0" i="1" smtClean="0">
                            <a:latin typeface="Cambria Math" panose="02040503050406030204" pitchFamily="18" charset="0"/>
                            <a:ea typeface="ＭＳ Ｐゴシック" panose="020B0600070205080204" pitchFamily="34" charset="-128"/>
                          </a:rPr>
                          <m:t>+1)</m:t>
                        </m:r>
                      </m:num>
                      <m:den>
                        <m:r>
                          <a:rPr lang="en-US" altLang="en-US" sz="1800" b="0" i="1" smtClean="0">
                            <a:latin typeface="Cambria Math" panose="02040503050406030204" pitchFamily="18" charset="0"/>
                            <a:ea typeface="ＭＳ Ｐゴシック" panose="020B0600070205080204" pitchFamily="34" charset="-128"/>
                          </a:rPr>
                          <m:t>2</m:t>
                        </m:r>
                      </m:den>
                    </m:f>
                  </m:oMath>
                </a14:m>
                <a:r>
                  <a:rPr lang="en-US" altLang="en-US" sz="1800" dirty="0">
                    <a:ea typeface="ＭＳ Ｐゴシック" panose="020B0600070205080204" pitchFamily="34" charset="-128"/>
                  </a:rPr>
                  <a:t> </a:t>
                </a:r>
                <a:r>
                  <a:rPr lang="en-US" altLang="en-US" sz="1800" i="1" dirty="0" err="1">
                    <a:latin typeface="Times New Roman" panose="02020603050405020304" pitchFamily="18" charset="0"/>
                    <a:ea typeface="ＭＳ Ｐゴシック" panose="020B0600070205080204" pitchFamily="34" charset="-128"/>
                  </a:rPr>
                  <a:t>p</a:t>
                </a:r>
                <a:r>
                  <a:rPr lang="en-US" altLang="en-US" sz="1800" dirty="0" err="1">
                    <a:ea typeface="ＭＳ Ｐゴシック" panose="020B0600070205080204" pitchFamily="34" charset="-128"/>
                  </a:rPr>
                  <a:t>/</a:t>
                </a:r>
                <a:r>
                  <a:rPr lang="en-US" altLang="en-US" sz="1800" i="1" dirty="0" err="1">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 </a:t>
                </a:r>
                <a:r>
                  <a:rPr lang="en-US" altLang="en-US" sz="1800" dirty="0">
                    <a:ea typeface="ＭＳ Ｐゴシック" panose="020B0600070205080204" pitchFamily="34" charset="-128"/>
                  </a:rPr>
                  <a:t>(1-</a:t>
                </a:r>
                <a:r>
                  <a:rPr lang="en-US" altLang="en-US" sz="1800" i="1" dirty="0">
                    <a:latin typeface="Times New Roman" panose="02020603050405020304" pitchFamily="18" charset="0"/>
                    <a:ea typeface="ＭＳ Ｐゴシック" panose="020B0600070205080204" pitchFamily="34" charset="-128"/>
                  </a:rPr>
                  <a:t>p</a:t>
                </a:r>
                <a:r>
                  <a:rPr lang="en-US" altLang="en-US" sz="1800" dirty="0">
                    <a:ea typeface="ＭＳ Ｐゴシック" panose="020B0600070205080204" pitchFamily="34" charset="-128"/>
                  </a:rPr>
                  <a:t>) = </a:t>
                </a:r>
                <a14:m>
                  <m:oMath xmlns:m="http://schemas.openxmlformats.org/officeDocument/2006/math">
                    <m:f>
                      <m:fPr>
                        <m:ctrlPr>
                          <a:rPr lang="en-US" altLang="en-US" sz="1800" i="1">
                            <a:latin typeface="Cambria Math" panose="02040503050406030204" pitchFamily="18" charset="0"/>
                            <a:ea typeface="ＭＳ Ｐゴシック" panose="020B0600070205080204" pitchFamily="34" charset="-128"/>
                          </a:rPr>
                        </m:ctrlPr>
                      </m:fPr>
                      <m:num>
                        <m:r>
                          <a:rPr lang="en-US" altLang="en-US" sz="1800" b="0" i="1" smtClean="0">
                            <a:latin typeface="Cambria Math" panose="02040503050406030204" pitchFamily="18" charset="0"/>
                            <a:ea typeface="ＭＳ Ｐゴシック" panose="020B0600070205080204" pitchFamily="34" charset="-128"/>
                          </a:rPr>
                          <m:t>𝑝</m:t>
                        </m:r>
                        <m:r>
                          <a:rPr lang="en-US" altLang="en-US" sz="1800" i="1">
                            <a:latin typeface="Cambria Math" panose="02040503050406030204" pitchFamily="18" charset="0"/>
                            <a:ea typeface="ＭＳ Ｐゴシック" panose="020B0600070205080204" pitchFamily="34" charset="-128"/>
                          </a:rPr>
                          <m:t>(</m:t>
                        </m:r>
                        <m:r>
                          <a:rPr lang="en-US" altLang="en-US" sz="1800" i="1">
                            <a:latin typeface="Cambria Math" panose="02040503050406030204" pitchFamily="18" charset="0"/>
                            <a:ea typeface="ＭＳ Ｐゴシック" panose="020B0600070205080204" pitchFamily="34" charset="-128"/>
                          </a:rPr>
                          <m:t>𝑛</m:t>
                        </m:r>
                        <m:r>
                          <a:rPr lang="en-US" altLang="en-US" sz="1800" i="1">
                            <a:latin typeface="Cambria Math" panose="02040503050406030204" pitchFamily="18" charset="0"/>
                            <a:ea typeface="ＭＳ Ｐゴシック" panose="020B0600070205080204" pitchFamily="34" charset="-128"/>
                          </a:rPr>
                          <m:t>+1)</m:t>
                        </m:r>
                      </m:num>
                      <m:den>
                        <m:r>
                          <a:rPr lang="en-US" altLang="en-US" sz="1800" i="1">
                            <a:latin typeface="Cambria Math" panose="02040503050406030204" pitchFamily="18" charset="0"/>
                            <a:ea typeface="ＭＳ Ｐゴシック" panose="020B0600070205080204" pitchFamily="34" charset="-128"/>
                          </a:rPr>
                          <m:t>2</m:t>
                        </m:r>
                      </m:den>
                    </m:f>
                  </m:oMath>
                </a14:m>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 </a:t>
                </a:r>
                <a:r>
                  <a:rPr lang="en-US" altLang="en-US" sz="1800" dirty="0">
                    <a:ea typeface="ＭＳ Ｐゴシック" panose="020B0600070205080204" pitchFamily="34" charset="-128"/>
                  </a:rPr>
                  <a:t>(1-</a:t>
                </a:r>
                <a:r>
                  <a:rPr lang="en-US" altLang="en-US" sz="1800" i="1" dirty="0">
                    <a:latin typeface="Times New Roman" panose="02020603050405020304" pitchFamily="18" charset="0"/>
                    <a:ea typeface="ＭＳ Ｐゴシック" panose="020B0600070205080204" pitchFamily="34" charset="-128"/>
                  </a:rPr>
                  <a:t>p</a:t>
                </a:r>
                <a:r>
                  <a:rPr lang="en-US" altLang="en-US" sz="1800" dirty="0">
                    <a:ea typeface="ＭＳ Ｐゴシック" panose="020B0600070205080204" pitchFamily="34" charset="-128"/>
                  </a:rPr>
                  <a:t>)</a:t>
                </a:r>
              </a:p>
              <a:p>
                <a:pPr lvl="1"/>
                <a:r>
                  <a:rPr lang="en-US" altLang="en-US" sz="1800" dirty="0">
                    <a:ea typeface="ＭＳ Ｐゴシック" panose="020B0600070205080204" pitchFamily="34" charset="-128"/>
                  </a:rPr>
                  <a:t>If </a:t>
                </a:r>
                <a:r>
                  <a:rPr lang="en-US" altLang="en-US" sz="1800" i="1" dirty="0">
                    <a:latin typeface="Times New Roman" panose="02020603050405020304" pitchFamily="18" charset="0"/>
                    <a:ea typeface="ＭＳ Ｐゴシック" panose="020B0600070205080204" pitchFamily="34" charset="-128"/>
                  </a:rPr>
                  <a:t>p </a:t>
                </a:r>
                <a:r>
                  <a:rPr lang="en-US" altLang="en-US" sz="1800" dirty="0">
                    <a:ea typeface="ＭＳ Ｐゴシック" panose="020B0600070205080204" pitchFamily="34" charset="-128"/>
                  </a:rPr>
                  <a:t>= 0 (search fails), </a:t>
                </a:r>
                <a:r>
                  <a:rPr lang="en-US" altLang="en-US" sz="1800" dirty="0" err="1">
                    <a:ea typeface="ＭＳ Ｐゴシック" panose="020B0600070205080204" pitchFamily="34" charset="-128"/>
                  </a:rPr>
                  <a:t>C</a:t>
                </a:r>
                <a:r>
                  <a:rPr lang="en-US" altLang="en-US" sz="1800" baseline="-25000" dirty="0" err="1">
                    <a:ea typeface="ＭＳ Ｐゴシック" panose="020B0600070205080204" pitchFamily="34" charset="-128"/>
                  </a:rPr>
                  <a:t>average</a:t>
                </a:r>
                <a:r>
                  <a:rPr lang="en-US" altLang="en-US" sz="1800" dirty="0">
                    <a:ea typeface="ＭＳ Ｐゴシック" panose="020B0600070205080204" pitchFamily="34" charset="-128"/>
                  </a:rPr>
                  <a:t>(</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a:t>
                </a:r>
                <a:endParaRPr lang="en-US" altLang="en-US" sz="1800" dirty="0">
                  <a:ea typeface="ＭＳ Ｐゴシック" panose="020B0600070205080204" pitchFamily="34" charset="-128"/>
                </a:endParaRPr>
              </a:p>
              <a:p>
                <a:pPr lvl="1"/>
                <a:r>
                  <a:rPr lang="en-US" altLang="en-US" sz="1800" dirty="0">
                    <a:ea typeface="ＭＳ Ｐゴシック" panose="020B0600070205080204" pitchFamily="34" charset="-128"/>
                  </a:rPr>
                  <a:t>If </a:t>
                </a:r>
                <a:r>
                  <a:rPr lang="en-US" altLang="en-US" sz="1800" i="1" dirty="0">
                    <a:latin typeface="Times New Roman" panose="02020603050405020304" pitchFamily="18" charset="0"/>
                    <a:ea typeface="ＭＳ Ｐゴシック" panose="020B0600070205080204" pitchFamily="34" charset="-128"/>
                  </a:rPr>
                  <a:t>p </a:t>
                </a:r>
                <a:r>
                  <a:rPr lang="en-US" altLang="en-US" sz="1800" dirty="0">
                    <a:ea typeface="ＭＳ Ｐゴシック" panose="020B0600070205080204" pitchFamily="34" charset="-128"/>
                  </a:rPr>
                  <a:t>= 1 (search succeeds), </a:t>
                </a:r>
                <a:r>
                  <a:rPr lang="en-US" altLang="en-US" sz="1800" dirty="0" err="1">
                    <a:ea typeface="ＭＳ Ｐゴシック" panose="020B0600070205080204" pitchFamily="34" charset="-128"/>
                  </a:rPr>
                  <a:t>C</a:t>
                </a:r>
                <a:r>
                  <a:rPr lang="en-US" altLang="en-US" sz="1800" baseline="-25000" dirty="0" err="1">
                    <a:ea typeface="ＭＳ Ｐゴシック" panose="020B0600070205080204" pitchFamily="34" charset="-128"/>
                  </a:rPr>
                  <a:t>average</a:t>
                </a:r>
                <a:r>
                  <a:rPr lang="en-US" altLang="en-US" sz="1800" dirty="0">
                    <a:ea typeface="ＭＳ Ｐゴシック" panose="020B0600070205080204" pitchFamily="34" charset="-128"/>
                  </a:rPr>
                  <a:t>(</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 =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rPr>
                  <a:t>+1)/2 </a:t>
                </a:r>
                <a:r>
                  <a:rPr lang="en-US" altLang="en-US" sz="1800" dirty="0">
                    <a:ea typeface="ＭＳ Ｐゴシック" panose="020B0600070205080204" pitchFamily="34" charset="-128"/>
                    <a:sym typeface="Symbol" pitchFamily="2" charset="2"/>
                  </a:rPr>
                  <a:t> </a:t>
                </a:r>
                <a:r>
                  <a:rPr lang="en-US" altLang="en-US" sz="1800" i="1" dirty="0">
                    <a:latin typeface="Times New Roman" panose="02020603050405020304" pitchFamily="18" charset="0"/>
                    <a:ea typeface="ＭＳ Ｐゴシック" panose="020B0600070205080204" pitchFamily="34" charset="-128"/>
                  </a:rPr>
                  <a:t>n</a:t>
                </a:r>
                <a:r>
                  <a:rPr lang="en-US" altLang="en-US" sz="1800" dirty="0">
                    <a:ea typeface="ＭＳ Ｐゴシック" panose="020B0600070205080204" pitchFamily="34" charset="-128"/>
                    <a:sym typeface="Symbol" pitchFamily="2" charset="2"/>
                  </a:rPr>
                  <a:t>/2</a:t>
                </a:r>
                <a:endParaRPr lang="en-US" altLang="en-US" sz="1800" dirty="0">
                  <a:ea typeface="ＭＳ Ｐゴシック" panose="020B0600070205080204" pitchFamily="34" charset="-128"/>
                </a:endParaRPr>
              </a:p>
              <a:p>
                <a:pPr lvl="1">
                  <a:buFont typeface="Arial" panose="020B0604020202020204" pitchFamily="34" charset="0"/>
                  <a:buNone/>
                </a:pPr>
                <a:r>
                  <a:rPr lang="en-US" altLang="en-US" sz="1800" dirty="0">
                    <a:ea typeface="ＭＳ Ｐゴシック" panose="020B0600070205080204" pitchFamily="34" charset="-128"/>
                  </a:rPr>
                  <a:t>	Intuitively, the algorithm must examine on average half of all the elements in </a:t>
                </a:r>
                <a:r>
                  <a:rPr lang="en-US" altLang="en-US" sz="1800" i="1" dirty="0">
                    <a:latin typeface="Times New Roman" panose="02020603050405020304" pitchFamily="18" charset="0"/>
                    <a:ea typeface="ＭＳ Ｐゴシック" panose="020B0600070205080204" pitchFamily="34" charset="-128"/>
                  </a:rPr>
                  <a:t>A</a:t>
                </a:r>
              </a:p>
              <a:p>
                <a:pPr lvl="1"/>
                <a:endParaRPr lang="en-US" altLang="en-US" sz="2400" dirty="0">
                  <a:ea typeface="ＭＳ Ｐゴシック" panose="020B0600070205080204" pitchFamily="34" charset="-128"/>
                </a:endParaRPr>
              </a:p>
              <a:p>
                <a:pPr lvl="1">
                  <a:buFont typeface="Arial" panose="020B0604020202020204" pitchFamily="34" charset="0"/>
                  <a:buNone/>
                </a:pPr>
                <a:r>
                  <a:rPr lang="en-US" altLang="en-US" sz="2400" dirty="0">
                    <a:ea typeface="ＭＳ Ｐゴシック" panose="020B0600070205080204" pitchFamily="34" charset="-128"/>
                  </a:rPr>
                  <a:t>   </a:t>
                </a:r>
              </a:p>
            </p:txBody>
          </p:sp>
        </mc:Choice>
        <mc:Fallback xmlns="">
          <p:sp>
            <p:nvSpPr>
              <p:cNvPr id="27650" name="Content Placeholder 2">
                <a:extLst>
                  <a:ext uri="{FF2B5EF4-FFF2-40B4-BE49-F238E27FC236}">
                    <a16:creationId xmlns:a16="http://schemas.microsoft.com/office/drawing/2014/main" id="{F1B05747-00AA-624B-A4D3-11AE536E3A91}"/>
                  </a:ext>
                </a:extLst>
              </p:cNvPr>
              <p:cNvSpPr>
                <a:spLocks noGrp="1" noRot="1" noChangeAspect="1" noMove="1" noResize="1" noEditPoints="1" noAdjustHandles="1" noChangeArrowheads="1" noChangeShapeType="1" noTextEdit="1"/>
              </p:cNvSpPr>
              <p:nvPr>
                <p:ph idx="1"/>
              </p:nvPr>
            </p:nvSpPr>
            <p:spPr>
              <a:blipFill>
                <a:blip r:embed="rId2"/>
                <a:stretch>
                  <a:fillRect l="-617" t="-560" r="-772" b="-7283"/>
                </a:stretch>
              </a:blipFill>
            </p:spPr>
            <p:txBody>
              <a:bodyPr/>
              <a:lstStyle/>
              <a:p>
                <a:r>
                  <a:rPr lang="en-US">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12934</TotalTime>
  <Words>1823</Words>
  <Application>Microsoft Macintosh PowerPoint</Application>
  <PresentationFormat>On-screen Show (4:3)</PresentationFormat>
  <Paragraphs>227</Paragraphs>
  <Slides>25</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25</vt:i4>
      </vt:variant>
    </vt:vector>
  </HeadingPairs>
  <TitlesOfParts>
    <vt:vector size="33" baseType="lpstr">
      <vt:lpstr>Arial</vt:lpstr>
      <vt:lpstr>Calibri</vt:lpstr>
      <vt:lpstr>Cambria Math</vt:lpstr>
      <vt:lpstr>Copperplate Gothic Light</vt:lpstr>
      <vt:lpstr>Courier New</vt:lpstr>
      <vt:lpstr>Times New Roman</vt:lpstr>
      <vt:lpstr>Office Theme</vt:lpstr>
      <vt:lpstr>Custom Design</vt:lpstr>
      <vt:lpstr>  Algorithms Analysis</vt:lpstr>
      <vt:lpstr>Outline</vt:lpstr>
      <vt:lpstr>Introduction</vt:lpstr>
      <vt:lpstr>Input Size</vt:lpstr>
      <vt:lpstr>Outline</vt:lpstr>
      <vt:lpstr>Order of Growth (of Algorithms)</vt:lpstr>
      <vt:lpstr>Intractability (of Problems)</vt:lpstr>
      <vt:lpstr>Worst, Best, and Average Case (of Algorithms)</vt:lpstr>
      <vt:lpstr>Average-Case: Example</vt:lpstr>
      <vt:lpstr>Average-Case: Importance</vt:lpstr>
      <vt:lpstr>Outline</vt:lpstr>
      <vt:lpstr>Mathematical Analysis of Algorithms</vt:lpstr>
      <vt:lpstr>Algorithm Analysis: Example 1 (1)</vt:lpstr>
      <vt:lpstr>Algorithm Analysis: Example 1 (2)</vt:lpstr>
      <vt:lpstr>Algorithm Analysis: Example 1 (3)</vt:lpstr>
      <vt:lpstr>Computing ∑_(i=1)^(n-1)▒∑_(j=i+1)^n▒1</vt:lpstr>
      <vt:lpstr>Algorithm Analysis: Example 2 (1)</vt:lpstr>
      <vt:lpstr>Algorithm Analysis: ParityChecking</vt:lpstr>
      <vt:lpstr>Algorithm Analysis: Example 2 (2)</vt:lpstr>
      <vt:lpstr>Algorithm Analysis: Example 3 (1)</vt:lpstr>
      <vt:lpstr>Algorithm Analysis: Example 3 (2)</vt:lpstr>
      <vt:lpstr>Outline</vt:lpstr>
      <vt:lpstr>Summation Tools</vt:lpstr>
      <vt:lpstr>Summation Tools: Maple</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Discrete Structures Introduction</dc:title>
  <dc:creator>choueiry</dc:creator>
  <cp:lastModifiedBy>Microsoft Office User</cp:lastModifiedBy>
  <cp:revision>1512</cp:revision>
  <cp:lastPrinted>2012-04-04T17:15:32Z</cp:lastPrinted>
  <dcterms:created xsi:type="dcterms:W3CDTF">2012-04-04T16:51:59Z</dcterms:created>
  <dcterms:modified xsi:type="dcterms:W3CDTF">2021-01-27T08:04:33Z</dcterms:modified>
</cp:coreProperties>
</file>