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6" r:id="rId3"/>
    <p:sldId id="378" r:id="rId4"/>
    <p:sldId id="359" r:id="rId5"/>
    <p:sldId id="360" r:id="rId6"/>
    <p:sldId id="379" r:id="rId7"/>
    <p:sldId id="361" r:id="rId8"/>
    <p:sldId id="380" r:id="rId9"/>
    <p:sldId id="363" r:id="rId10"/>
    <p:sldId id="362" r:id="rId11"/>
    <p:sldId id="364" r:id="rId12"/>
    <p:sldId id="381" r:id="rId13"/>
    <p:sldId id="365" r:id="rId14"/>
    <p:sldId id="366" r:id="rId15"/>
    <p:sldId id="367" r:id="rId16"/>
    <p:sldId id="368" r:id="rId17"/>
    <p:sldId id="382" r:id="rId18"/>
    <p:sldId id="369" r:id="rId19"/>
    <p:sldId id="370" r:id="rId20"/>
    <p:sldId id="371" r:id="rId21"/>
    <p:sldId id="375" r:id="rId22"/>
    <p:sldId id="377" r:id="rId23"/>
    <p:sldId id="383" r:id="rId24"/>
    <p:sldId id="372" r:id="rId25"/>
    <p:sldId id="358" r:id="rId26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7D88B6-5084-5940-9C0F-243E80DD94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56176-B2B8-A34C-B693-ACC3471A34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918767A-FD0F-0845-B04F-26A572FC8C0D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0EFDF-D843-D149-97CF-853B7E3C7D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00B98-4895-4444-A7F4-991FA5509A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16DE1B6-7088-0845-AB75-19ADB9DC6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B563A-171D-E04B-8656-51CBF31793B0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15E69-806F-1542-8012-3FFBEB88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64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15E69-806F-1542-8012-3FFBEB881C0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F0AAB-B24D-E045-8B73-6B272458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25E74-8561-BD4C-A02E-D8917336DA6D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94BE-0976-7D46-BAAE-019A0F35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3544-30D5-C245-9085-AD725549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7E2A6-8C7B-D54A-84ED-0B7ACB942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35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C3272D-855F-D246-8946-D8BA59300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75707-C270-E447-BB7A-88E84142E99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4166D-3A20-7E47-A4D3-5760E4A7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10271B-E7E0-8E44-A4F4-3C4D747D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28337-D98D-5643-B827-A629D726D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98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65C57-7A70-094C-81F0-8481E263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3AD4F7-F8D6-894C-9CDA-44AFD1931A66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D4B3-61D5-A142-88A7-CEB015C91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0C251-00FB-7149-9834-1E178BD9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C4ED2-5AAE-4144-A5C8-03CBC49F8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544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8B84B-7F0E-B348-A9E5-2B7BEEC6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11F374-01DC-EB41-AC8B-42C4C79477B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54745-1134-D841-9C40-90DFF393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52F50-F236-1F4B-9E5A-B1ABDF65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F6642-06E9-8B45-8CF5-5601072D44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77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30858-0E20-DE4E-B92C-0529056D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5047E-9F7E-E440-A979-46B8B759747D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D057-25A2-9740-A1AB-CA20CAB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36FE3-3FC3-6C48-8A48-DB74D645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6F0B6-CCF9-244C-AC52-FD2C5CFAF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41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866193-4A6D-7B4E-BDE6-949BF25E4DB3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Algorithms: An Introduction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8D0002-78E6-CE4D-B343-F29FBBA146AB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21D7FE-5B43-3C4B-9038-B78191780E44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61A86CB-C897-9C41-A8EB-1DE9FF8B9C12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C6FFEA-C9ED-6149-9279-F55FCB4A8C8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97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25B8-E7B8-0B44-9001-07E15F19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E3DBC-C7D9-824B-A565-F50D6A53D24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895C-2930-F146-8E5A-C3786797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6207-48F8-5141-9723-5B3518DB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3E373-F21B-9B4F-9ADB-DCE9FEAE7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82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06084-4CE0-C54A-9A07-ECFF7205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35CFF1-4AF6-7345-B1B1-E18B6662DF8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DFCF4-3D8F-0744-B111-C36E5359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C6AB-4858-4444-8B5E-804BEE12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3E425-9738-1A4D-B67B-39B786476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86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8F5E20-48E2-0040-A0CE-815636E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102D4A-25DD-4E42-B2D7-2B3DEC14824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95EB2D-4A74-9946-B5C6-12E0DBC4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07A106-F939-DA4B-BF1F-FB109CF1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9B842-4E26-1E4F-BE1E-919307FF7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4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01BB70-94E8-C841-8FB1-6AD69F32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C1004-545F-B245-B3AE-E4A1FCECD02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EF3AF6-E12F-7243-B1EE-25117402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D16CB1-7193-054D-AAA1-5B5E0F0C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D52-7CE2-5D4B-8732-8C696D887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35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A3F8CF-A260-8A4D-8549-7B8A16D6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F49F9-EE61-8142-AA19-EADD88265E2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2F20E0-A2A3-D948-AB53-F90E069A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A59AA0-C0F8-D846-8820-52386C2DA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741C6-9D17-A842-B9E4-E74B2FB4B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23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0810E5-4144-654B-8759-2F444F59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179B9-2668-7A4E-A2D4-7660A04C7D7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FFC394-92B1-2A43-94B0-A523B64C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BEA3FB-64A7-CD47-BB0E-CCE3D0F9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DE3C8-239A-BE4B-8C6C-9869F1388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2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97952E-82F8-8E40-B714-F60BF7012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3F8F80-0681-4A40-9354-115B2770016B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0231D7-C682-1B4F-B317-4E5719F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90CA35-FB1F-1147-84C6-F86B2239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F2447-7436-FC4E-A044-49997A3CB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26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FB1F7A-7C75-3946-92B1-99A247D2EC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E07FCA-1A51-C449-B2A3-23F7E43624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0D0C0-6CBC-6A40-9D76-44A54CD49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CB4F15-468C-9240-8ABC-E691BCECDC3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D8974-6FEE-9B44-A27B-8E3876E0F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01213-559B-F449-B1E8-C60E4E7DE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849040DA-DC44-9845-BC2F-0CA79C11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504B864-AC1B-754E-A3E7-5AFBFE1504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7239D49C-9087-7346-844D-403000BE1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266B-E7A7-8D40-A01E-E01C58784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BCC97F4-50CE-104C-97A3-FC97B8B2604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2AAA-85B3-3D4E-864D-0DAFE0F4D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25D32-A2B6-EF45-94AA-22DA63739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267E5EA5-22E5-4A4F-9678-25B4B7DF3D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choueiry/S12-235/files/IntroductiontoCSE235.pp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DE48A51-BA96-5B42-817C-EF99A6FF8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Algorithms: An Introduction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endParaRPr lang="en-US" altLang="en-US" sz="16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FE57C8F2-9F69-8F44-AAE0-0518A2EED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3.1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b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CSCE 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235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9125E677-9CEA-AB46-A0D9-05B67D92717B}"/>
              </a:ext>
            </a:extLst>
          </p:cNvPr>
          <p:cNvSpPr txBox="1">
            <a:spLocks/>
          </p:cNvSpPr>
          <p:nvPr/>
        </p:nvSpPr>
        <p:spPr bwMode="auto">
          <a:xfrm>
            <a:off x="381000" y="2590800"/>
            <a:ext cx="5715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br>
              <a:rPr lang="en-US" altLang="en-US" b="1">
                <a:latin typeface="Calibri" panose="020F0502020204030204" pitchFamily="34" charset="0"/>
              </a:rPr>
            </a:br>
            <a:r>
              <a:rPr lang="en-US" altLang="en-US" b="1">
                <a:latin typeface="Calibri" panose="020F0502020204030204" pitchFamily="34" charset="0"/>
              </a:rPr>
              <a:t> </a:t>
            </a:r>
            <a:r>
              <a:rPr lang="ja-JP" altLang="en-US" i="1">
                <a:latin typeface="Calibri" panose="020F0502020204030204" pitchFamily="34" charset="0"/>
              </a:rPr>
              <a:t>‘</a:t>
            </a:r>
            <a:r>
              <a:rPr lang="en-US" altLang="ja-JP" i="1">
                <a:latin typeface="Calibri" panose="020F0502020204030204" pitchFamily="34" charset="0"/>
              </a:rPr>
              <a:t>Algorithm</a:t>
            </a:r>
            <a:r>
              <a:rPr lang="ja-JP" altLang="en-US" i="1">
                <a:latin typeface="Calibri" panose="020F0502020204030204" pitchFamily="34" charset="0"/>
              </a:rPr>
              <a:t>’</a:t>
            </a:r>
            <a:r>
              <a:rPr lang="en-US" altLang="ja-JP" i="1">
                <a:latin typeface="Calibri" panose="020F0502020204030204" pitchFamily="34" charset="0"/>
              </a:rPr>
              <a:t> is a distortion of Al-Khawarizmi, </a:t>
            </a:r>
          </a:p>
          <a:p>
            <a:pPr algn="r" eaLnBrk="1" hangingPunct="1"/>
            <a:r>
              <a:rPr lang="en-US" altLang="en-US" i="1">
                <a:latin typeface="Calibri" panose="020F0502020204030204" pitchFamily="34" charset="0"/>
              </a:rPr>
              <a:t>a Persian mathematician</a:t>
            </a:r>
            <a:br>
              <a:rPr lang="en-US" altLang="en-US" i="1">
                <a:latin typeface="Calibri" panose="020F0502020204030204" pitchFamily="34" charset="0"/>
              </a:rPr>
            </a:br>
            <a:endParaRPr lang="en-US" altLang="en-US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7412" name="Picture 4" descr="alk2.gif">
            <a:extLst>
              <a:ext uri="{FF2B5EF4-FFF2-40B4-BE49-F238E27FC236}">
                <a16:creationId xmlns:a16="http://schemas.microsoft.com/office/drawing/2014/main" id="{B628F1B5-AE77-904F-A3AF-B22E755A0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1708150"/>
            <a:ext cx="1963737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23C39EB-8B8D-354E-B7FE-72C5145C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Writing Pseudo-Code: Advice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A003A34-ED62-FB4E-956C-F7259956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Input/output must properly defined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your variables must be properly initialized, introduced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Variables are instantiated, assigned using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‘commands’ (while, if, repeat, begin, end) boldface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\bf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1 to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functions in small caps  </a:t>
            </a: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Union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\sc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constants in courier:    </a:t>
            </a:r>
            <a:r>
              <a:rPr lang="en-US" altLang="en-US" sz="2400">
                <a:latin typeface="Courier New" panose="02070309020205020404" pitchFamily="49" charset="0"/>
                <a:ea typeface="ＭＳ Ｐゴシック" panose="020B0600070205080204" pitchFamily="34" charset="-128"/>
              </a:rPr>
              <a:t>pi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>
                <a:ea typeface="ＭＳ Ｐゴシック" panose="020B0600070205080204" pitchFamily="34" charset="-128"/>
              </a:rPr>
              <a:t>3.14    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\tt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variables in italic:  </a:t>
            </a:r>
            <a:r>
              <a:rPr lang="en-US" altLang="en-US" sz="2400" i="1">
                <a:ea typeface="ＭＳ Ｐゴシック" panose="020B0600070205080204" pitchFamily="34" charset="-128"/>
              </a:rPr>
              <a:t>temperature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>
                <a:ea typeface="ＭＳ Ｐゴシック" panose="020B0600070205080204" pitchFamily="34" charset="-128"/>
              </a:rPr>
              <a:t>78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\mathit{}</a:t>
            </a:r>
            <a:endParaRPr lang="en-US" altLang="en-US" sz="2400">
              <a:solidFill>
                <a:srgbClr val="558ED5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LaTeX: Several algorithm formatting packages exist on WWW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85AB95E-894B-1840-BA9C-C79A8521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21B5237-908B-5247-A736-4ACF14688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 b="1">
                <a:solidFill>
                  <a:srgbClr val="FF0000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C1B6EAC-E0C3-4849-8D03-E15ED15E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A7F0B449-FBFF-3447-857B-62E7433A0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A general approach to designing algorithms is as follows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Understanding the problem, </a:t>
            </a:r>
            <a:r>
              <a:rPr lang="en-US" altLang="en-US" sz="2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assess its difficulty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an approach (e.g., exact/approximate, deterministic/ probabilistic)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(Choose appropriate data structures)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 strategy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Prove 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Termination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Completeness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Correctness/soundness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Evaluate complexity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Implement and test 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Compare to other known approach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and</a:t>
            </a:r>
            <a:r>
              <a:rPr lang="en-US" altLang="en-US" sz="2000" dirty="0">
                <a:ea typeface="ＭＳ Ｐゴシック" panose="020B0600070205080204" pitchFamily="34" charset="-128"/>
              </a:rPr>
              <a:t>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51C0921F-D18D-264D-9C77-4788EDD36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B701B35-3291-374D-8D64-ED9E536A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designing an algorithm, we usually give a formal statement about the problem to solve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Problem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Given</a:t>
            </a:r>
            <a:r>
              <a:rPr lang="en-US" altLang="en-US" sz="2400">
                <a:ea typeface="ＭＳ Ｐゴシック" panose="020B0600070205080204" pitchFamily="34" charset="-128"/>
              </a:rPr>
              <a:t>: a set A={a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 of integers</a:t>
            </a: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400">
                <a:ea typeface="ＭＳ Ｐゴシック" panose="020B0600070205080204" pitchFamily="34" charset="-128"/>
              </a:rPr>
              <a:t>: find the index i of the maximum integer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straightforward idea is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Simply store an initial maximum,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Compare the stored maximum to every other integer in A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Update the stored maximum if a new maximum is ever encountered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8DFDDA1-162D-8049-9B8F-B79B15BA2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Pseudo-code of Max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Max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   A finite set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A=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,…,a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of integers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The largest element in the set</a:t>
                </a:r>
                <a:endParaRPr lang="en-US" altLang="en-US" sz="2400" i="1" dirty="0">
                  <a:ea typeface="ＭＳ Ｐゴシック" panose="020B0600070205080204" pitchFamily="34" charset="-128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temp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1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←2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to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If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&gt;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Then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         </m:t>
                    </m:r>
                  </m:oMath>
                </a14:m>
                <a:endParaRPr lang="en-US" altLang="en-US" sz="24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 xmlns=""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1120" b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719D08F-8EA2-AF40-ABB0-70AFD6E0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Other Examples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7EE5838-9BE2-2B43-8866-DC6EEBFA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Bubble Sort and Insertion Sort in your textbooks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… which you should have seen ad nauseum in CSE 155 and CSE 156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And which you will see again in CSE 310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us know if you have any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0BE4B1B-6527-9246-AA4B-C558C345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64253D7A-FA3E-D642-8888-3E66E627B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BFBFBF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BFBFBF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BF1C670-F5DC-0B40-BE99-091F69F1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2DF3033E-F31A-924B-80FC-B37DA45B0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In many problems, we wish to not only find a solution, but to find the best or optimal solution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 simple technique that works for some optimization problems is called the greedy technique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As the name suggests, we solve a problem by being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greedy</a:t>
            </a:r>
            <a:r>
              <a:rPr lang="en-US" altLang="en-US" sz="2400" dirty="0">
                <a:ea typeface="ＭＳ Ｐゴシック" panose="020B0600070205080204" pitchFamily="34" charset="-128"/>
              </a:rPr>
              <a:t> 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what appears now to be the best choice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the most immediate best solution (i.e., think locally)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Work well on some (simple) problems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Usually they are not guaranteed to produce the best globally optimal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73C05CD-B27D-1B4A-96A1-B4ED0BC01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Change-Making Problem</a:t>
            </a:r>
            <a:endParaRPr lang="en-US" altLang="en-US" sz="660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We want to give change to a customer but we want to minimize the number of total coins we give them</a:t>
                </a:r>
              </a:p>
              <a:p>
                <a:r>
                  <a:rPr lang="en-US" altLang="en-US" b="1" dirty="0">
                    <a:ea typeface="ＭＳ Ｐゴシック" panose="020B0600070205080204" pitchFamily="34" charset="-128"/>
                  </a:rPr>
                  <a:t>Problem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Given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An integer n an a set of coin denominations (c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) with 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&gt;…&gt;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baseline="-25000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Query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Find a set of coins 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such that</a:t>
                </a:r>
              </a:p>
              <a:p>
                <a:pPr lvl="1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minimized</a:t>
                </a:r>
              </a:p>
            </p:txBody>
          </p:sp>
        </mc:Choice>
        <mc:Fallback xmlns="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  <a:blipFill>
                <a:blip r:embed="rId3"/>
                <a:stretch>
                  <a:fillRect l="-1541" t="-1401" r="-1079" b="-13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6290AD2-1EDD-2F42-B804-29F04356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Greedy Algorithm: </a:t>
            </a:r>
            <a:r>
              <a:rPr lang="en-US" altLang="en-US" sz="32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Change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  An integer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and a set of coin denominations {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             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with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… &gt;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pPr marL="1023938" lvl="1" indent="-1023938"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A set of coins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such that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minimized</a:t>
                </a:r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1 </m:t>
                    </m:r>
                    <m:r>
                      <a:rPr lang="en-US" altLang="en-US" sz="2000" b="1" i="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𝐭𝐨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𝑟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sSubPr>
                      <m:e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𝑑</m:t>
                        </m:r>
                      </m:e>
                      <m:sub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</m:sub>
                    </m:sSub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←0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While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+ 1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− 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{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}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 xmlns=""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  <a:blipFill>
                <a:blip r:embed="rId2"/>
                <a:stretch>
                  <a:fillRect l="-744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41598E2-78A5-2145-8863-FC8996EC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FB5E98F5-974D-F548-B93C-D54B2C15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D666AAA9-81FF-034A-AB4E-6E8932EE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r>
              <a:rPr lang="en-US" altLang="en-US">
                <a:ea typeface="ＭＳ Ｐゴシック" panose="020B0600070205080204" pitchFamily="34" charset="-128"/>
              </a:rPr>
              <a:t>: Analysis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9A0C-B480-D042-9F8B-EEDE5610D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9144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Will the algorithm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always</a:t>
            </a:r>
            <a:r>
              <a:rPr lang="en-US" altLang="en-US" sz="2800" dirty="0">
                <a:ea typeface="ＭＳ Ｐゴシック" panose="020B0600070205080204" pitchFamily="34" charset="-128"/>
              </a:rPr>
              <a:t> produce an optimal answer?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EFCB44-BAE4-DA4D-937A-DA134D66AB51}"/>
              </a:ext>
            </a:extLst>
          </p:cNvPr>
          <p:cNvSpPr txBox="1">
            <a:spLocks/>
          </p:cNvSpPr>
          <p:nvPr/>
        </p:nvSpPr>
        <p:spPr bwMode="auto">
          <a:xfrm>
            <a:off x="381000" y="25146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Example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Consider a coinage system where c</a:t>
            </a:r>
            <a:r>
              <a:rPr lang="en-US" altLang="en-US" baseline="-25000" dirty="0">
                <a:latin typeface="Calibri" panose="020F0502020204030204" pitchFamily="34" charset="0"/>
              </a:rPr>
              <a:t>1</a:t>
            </a:r>
            <a:r>
              <a:rPr lang="en-US" altLang="en-US" dirty="0">
                <a:latin typeface="Calibri" panose="020F0502020204030204" pitchFamily="34" charset="0"/>
              </a:rPr>
              <a:t>=20, c</a:t>
            </a:r>
            <a:r>
              <a:rPr lang="en-US" altLang="en-US" baseline="-25000" dirty="0">
                <a:latin typeface="Calibri" panose="020F0502020204030204" pitchFamily="34" charset="0"/>
              </a:rPr>
              <a:t>2</a:t>
            </a:r>
            <a:r>
              <a:rPr lang="en-US" altLang="en-US" dirty="0">
                <a:latin typeface="Calibri" panose="020F0502020204030204" pitchFamily="34" charset="0"/>
              </a:rPr>
              <a:t>=15, c</a:t>
            </a:r>
            <a:r>
              <a:rPr lang="en-US" altLang="en-US" baseline="-25000" dirty="0">
                <a:latin typeface="Calibri" panose="020F0502020204030204" pitchFamily="34" charset="0"/>
              </a:rPr>
              <a:t>3</a:t>
            </a:r>
            <a:r>
              <a:rPr lang="en-US" altLang="en-US" dirty="0">
                <a:latin typeface="Calibri" panose="020F0502020204030204" pitchFamily="34" charset="0"/>
              </a:rPr>
              <a:t>=7, c</a:t>
            </a:r>
            <a:r>
              <a:rPr lang="en-US" altLang="en-US" baseline="-25000" dirty="0">
                <a:latin typeface="Calibri" panose="020F0502020204030204" pitchFamily="34" charset="0"/>
              </a:rPr>
              <a:t>4</a:t>
            </a:r>
            <a:r>
              <a:rPr lang="en-US" altLang="en-US" dirty="0">
                <a:latin typeface="Calibri" panose="020F0502020204030204" pitchFamily="34" charset="0"/>
              </a:rPr>
              <a:t>=1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We want to give 22 </a:t>
            </a:r>
            <a:r>
              <a:rPr lang="ja-JP" altLang="en-US">
                <a:latin typeface="Calibri" panose="020F0502020204030204" pitchFamily="34" charset="0"/>
              </a:rPr>
              <a:t>‘</a:t>
            </a:r>
            <a:r>
              <a:rPr lang="en-US" altLang="ja-JP" dirty="0">
                <a:latin typeface="Calibri" panose="020F0502020204030204" pitchFamily="34" charset="0"/>
              </a:rPr>
              <a:t>cents</a:t>
            </a:r>
            <a:r>
              <a:rPr lang="ja-JP" altLang="en-US">
                <a:latin typeface="Calibri" panose="020F0502020204030204" pitchFamily="34" charset="0"/>
              </a:rPr>
              <a:t>’</a:t>
            </a:r>
            <a:r>
              <a:rPr lang="en-US" altLang="ja-JP" dirty="0">
                <a:latin typeface="Calibri" panose="020F0502020204030204" pitchFamily="34" charset="0"/>
              </a:rPr>
              <a:t> in change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54F443-9052-0146-B8AF-D01B7262A5A5}"/>
              </a:ext>
            </a:extLst>
          </p:cNvPr>
          <p:cNvSpPr txBox="1">
            <a:spLocks/>
          </p:cNvSpPr>
          <p:nvPr/>
        </p:nvSpPr>
        <p:spPr bwMode="auto">
          <a:xfrm>
            <a:off x="381000" y="388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What is the output of the algorithm?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FF6DD7-7371-D446-9C64-F96FBFD6F0AB}"/>
              </a:ext>
            </a:extLst>
          </p:cNvPr>
          <p:cNvSpPr txBox="1">
            <a:spLocks/>
          </p:cNvSpPr>
          <p:nvPr/>
        </p:nvSpPr>
        <p:spPr bwMode="auto">
          <a:xfrm>
            <a:off x="381000" y="4495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Is it optimal?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8B5C7B-F2A5-F143-B7A6-8C5E26C24963}"/>
              </a:ext>
            </a:extLst>
          </p:cNvPr>
          <p:cNvSpPr txBox="1">
            <a:spLocks/>
          </p:cNvSpPr>
          <p:nvPr/>
        </p:nvSpPr>
        <p:spPr bwMode="auto">
          <a:xfrm>
            <a:off x="381000" y="5181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It is not optimal because it would give us two c</a:t>
            </a:r>
            <a:r>
              <a:rPr lang="en-US" altLang="en-US" baseline="-25000">
                <a:latin typeface="Calibri" panose="020F0502020204030204" pitchFamily="34" charset="0"/>
              </a:rPr>
              <a:t>4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 (3 coins).  The optimal change is one c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(2 coins)</a:t>
            </a:r>
            <a:endParaRPr lang="en-US" altLang="en-US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05BADFE8-FD2F-E047-AA33-BFE7A94A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Optimality of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>
                <a:ea typeface="ＭＳ Ｐゴシック" panose="020B0600070205080204" pitchFamily="34" charset="-128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How about the US currency : c1=25, c2=10, c3=5, c4=1, is the algorithm correct in this case?</a:t>
                </a: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Yes, in fact it is. We prove it by contradiction and need the following </a:t>
                </a:r>
                <a:r>
                  <a:rPr lang="en-US" altLang="en-US" sz="2000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lemma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is a positive integer, then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cents in change using quarters, dimes, nickels, and pennies using the fewest coins possible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two dimes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one nickel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four pennies, and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Cannot have two dimes and a nickel</a:t>
                </a: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ea typeface="ＭＳ Ｐゴシック" panose="020B0600070205080204" pitchFamily="34" charset="-128"/>
                  </a:rPr>
                  <a:t>The amount of change in dimes, nickels, and pennies cannot exceed 24 cents</a:t>
                </a:r>
              </a:p>
            </p:txBody>
          </p:sp>
        </mc:Choice>
        <mc:Fallback xmlns="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D87B-D32F-0A41-AE77-B8F16E788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Optimality of </a:t>
            </a:r>
            <a:r>
              <a:rPr lang="en-US" altLang="en-US" dirty="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 dirty="0">
                <a:ea typeface="ＭＳ Ｐゴシック" panose="020B0600070205080204" pitchFamily="34" charset="-128"/>
              </a:rPr>
              <a:t>(2)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Assume: </a:t>
                </a:r>
              </a:p>
              <a:p>
                <a:pPr lvl="1"/>
                <a:r>
                  <a:rPr lang="en-US" sz="1800" dirty="0"/>
                  <a:t>q is the number of quarters returned by the greedy algorithm</a:t>
                </a:r>
              </a:p>
              <a:p>
                <a:pPr lvl="1"/>
                <a:r>
                  <a:rPr lang="en-US" sz="1800" dirty="0"/>
                  <a:t>q’ is the number of quarters returned by the optimal solution</a:t>
                </a:r>
              </a:p>
              <a:p>
                <a:r>
                  <a:rPr lang="en-US" sz="2000" dirty="0"/>
                  <a:t>Three cases:</a:t>
                </a:r>
              </a:p>
              <a:p>
                <a:pPr marL="747713" lvl="1" indent="-290513">
                  <a:buFont typeface="+mj-lt"/>
                  <a:buAutoNum type="arabicPeriod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u="sng" dirty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 The greedy algorithm chooses the largest number of quarters possible, by construction. Thus, it is impossible to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q</a:t>
                </a:r>
                <a:r>
                  <a:rPr lang="ja-JP" altLang="en-US" sz="1800">
                    <a:latin typeface="Calibri" panose="020F0502020204030204" pitchFamily="34" charset="0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</a:rPr>
                  <a:t>&gt;q.</a:t>
                </a:r>
                <a:endParaRPr lang="en-US" sz="2000" dirty="0"/>
              </a:p>
              <a:p>
                <a:pPr lvl="1"/>
                <a:endParaRPr lang="en-US" sz="20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2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b="0" i="1" u="sng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altLang="ja-JP" sz="1800" b="0" i="1" u="sng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Since the greedy algorithms uses as many quarters as possible,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&lt;25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. If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, then,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  <a:sym typeface="Symbol" pitchFamily="2" charset="2"/>
                      </a:rPr>
                      <m:t>25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.  C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will have to use more smaller coins to make up for the large r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(see Lemma).  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Thus C</a:t>
                </a:r>
                <a:r>
                  <a:rPr lang="ja-JP" altLang="en-US" sz="1800" u="sng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 is not the optimal solution.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blipFill>
                <a:blip r:embed="rId3"/>
                <a:stretch>
                  <a:fillRect t="-2532" b="-303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3"/>
                </a:pPr>
                <a14:m>
                  <m:oMath xmlns:m="http://schemas.openxmlformats.org/officeDocument/2006/math">
                    <m:r>
                      <a:rPr lang="en-US" altLang="en-US" sz="1800" b="0" i="0" u="sng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b="0" i="0" u="sng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then we continue the argument on the smaller denomination (e.g., dimes).  Eventually, we reach a contradiction.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blipFill>
                <a:blip r:embed="rId4"/>
                <a:stretch>
                  <a:fillRect t="-32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6CD716-A7F9-854B-B1A0-E920EE21D91C}"/>
              </a:ext>
            </a:extLst>
          </p:cNvPr>
          <p:cNvSpPr txBox="1">
            <a:spLocks/>
          </p:cNvSpPr>
          <p:nvPr/>
        </p:nvSpPr>
        <p:spPr bwMode="auto">
          <a:xfrm>
            <a:off x="533400" y="5562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</a:rPr>
              <a:t>Thus,  the greedy algorithm gives the</a:t>
            </a:r>
            <a:r>
              <a:rPr lang="en-US" altLang="ja-JP" sz="2000" dirty="0">
                <a:latin typeface="Calibri" panose="020F0502020204030204" pitchFamily="34" charset="0"/>
              </a:rPr>
              <a:t> optimal solution</a:t>
            </a:r>
            <a:endParaRPr lang="en-US" alt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8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474FE9D-5706-6B41-B238-B88E5F02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Greedy Algorithm: Another Example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BB2093E-8E30-9E41-A22D-382611D72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Check the problem of Scenario I, page 25 in the slides </a:t>
            </a:r>
            <a:r>
              <a:rPr lang="en-US" altLang="en-US" sz="2400" dirty="0">
                <a:ea typeface="ＭＳ Ｐゴシック" panose="020B0600070205080204" pitchFamily="34" charset="-128"/>
                <a:hlinkClick r:id="rId2"/>
              </a:rPr>
              <a:t>IntroductiontoCSE235.ppt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discussed then (remember?) a greedy algorithm for accommodating the maximum number of customers. The algorithm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terminates, is complete, sound, and satisfies the maximum number of customers (finds an optimal solution)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runs in time linear in the number of customers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F62501-1059-8844-8329-AF92CCF3A8B8}"/>
              </a:ext>
            </a:extLst>
          </p:cNvPr>
          <p:cNvCxnSpPr>
            <a:cxnSpLocks/>
          </p:cNvCxnSpPr>
          <p:nvPr/>
        </p:nvCxnSpPr>
        <p:spPr>
          <a:xfrm>
            <a:off x="1371600" y="3429000"/>
            <a:ext cx="5562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E0D1930-D016-0944-BC2F-92D75A4F2678}"/>
              </a:ext>
            </a:extLst>
          </p:cNvPr>
          <p:cNvCxnSpPr>
            <a:cxnSpLocks/>
          </p:cNvCxnSpPr>
          <p:nvPr/>
        </p:nvCxnSpPr>
        <p:spPr>
          <a:xfrm>
            <a:off x="38862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88DCBA-8277-6342-BCD6-19C562BA8FBC}"/>
              </a:ext>
            </a:extLst>
          </p:cNvPr>
          <p:cNvCxnSpPr/>
          <p:nvPr/>
        </p:nvCxnSpPr>
        <p:spPr>
          <a:xfrm>
            <a:off x="2057400" y="3276600"/>
            <a:ext cx="15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4920EA-8AF8-8047-875C-371D09612B72}"/>
              </a:ext>
            </a:extLst>
          </p:cNvPr>
          <p:cNvCxnSpPr>
            <a:cxnSpLocks/>
          </p:cNvCxnSpPr>
          <p:nvPr/>
        </p:nvCxnSpPr>
        <p:spPr>
          <a:xfrm>
            <a:off x="49530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1D0F64-E311-4A4F-AD8F-2991306C4213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16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66DB65C-C61B-2847-863C-B03243E804A0}"/>
              </a:ext>
            </a:extLst>
          </p:cNvPr>
          <p:cNvCxnSpPr>
            <a:cxnSpLocks/>
          </p:cNvCxnSpPr>
          <p:nvPr/>
        </p:nvCxnSpPr>
        <p:spPr>
          <a:xfrm>
            <a:off x="2971800" y="29718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3051A64-40E2-E245-A21D-B2696B6D34B7}"/>
              </a:ext>
            </a:extLst>
          </p:cNvPr>
          <p:cNvCxnSpPr>
            <a:cxnSpLocks/>
          </p:cNvCxnSpPr>
          <p:nvPr/>
        </p:nvCxnSpPr>
        <p:spPr>
          <a:xfrm>
            <a:off x="4191000" y="2971800"/>
            <a:ext cx="1219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422925-5EAD-9843-88B1-BB1809B4E517}"/>
              </a:ext>
            </a:extLst>
          </p:cNvPr>
          <p:cNvCxnSpPr/>
          <p:nvPr/>
        </p:nvCxnSpPr>
        <p:spPr>
          <a:xfrm>
            <a:off x="2057400" y="3200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2E8749-80D8-1D4B-BF13-B88EB054B4EC}"/>
              </a:ext>
            </a:extLst>
          </p:cNvPr>
          <p:cNvCxnSpPr>
            <a:cxnSpLocks/>
          </p:cNvCxnSpPr>
          <p:nvPr/>
        </p:nvCxnSpPr>
        <p:spPr>
          <a:xfrm>
            <a:off x="2971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2F0D01F-3BB5-C54B-83C6-D0FE42545032}"/>
              </a:ext>
            </a:extLst>
          </p:cNvPr>
          <p:cNvCxnSpPr>
            <a:cxnSpLocks/>
          </p:cNvCxnSpPr>
          <p:nvPr/>
        </p:nvCxnSpPr>
        <p:spPr>
          <a:xfrm>
            <a:off x="3581400" y="2971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E28455-CE1C-484E-A055-7E456FC2F0CF}"/>
              </a:ext>
            </a:extLst>
          </p:cNvPr>
          <p:cNvCxnSpPr>
            <a:cxnSpLocks/>
          </p:cNvCxnSpPr>
          <p:nvPr/>
        </p:nvCxnSpPr>
        <p:spPr>
          <a:xfrm>
            <a:off x="3733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104859-1A72-D745-A23B-65FDD32D398C}"/>
              </a:ext>
            </a:extLst>
          </p:cNvPr>
          <p:cNvCxnSpPr>
            <a:cxnSpLocks/>
          </p:cNvCxnSpPr>
          <p:nvPr/>
        </p:nvCxnSpPr>
        <p:spPr>
          <a:xfrm>
            <a:off x="3886200" y="30480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3E26DF-4828-7D40-8B74-C6421A98785D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B9DC5D-A6DD-BE49-AF38-D7A5461A6C7F}"/>
              </a:ext>
            </a:extLst>
          </p:cNvPr>
          <p:cNvCxnSpPr>
            <a:cxnSpLocks/>
          </p:cNvCxnSpPr>
          <p:nvPr/>
        </p:nvCxnSpPr>
        <p:spPr>
          <a:xfrm>
            <a:off x="47244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D972CA-AB57-A149-8F91-C2B2BC761EBD}"/>
              </a:ext>
            </a:extLst>
          </p:cNvPr>
          <p:cNvCxnSpPr>
            <a:cxnSpLocks/>
          </p:cNvCxnSpPr>
          <p:nvPr/>
        </p:nvCxnSpPr>
        <p:spPr>
          <a:xfrm>
            <a:off x="4953000" y="2895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DF40B3-183A-7344-A0E3-8C365005DBFF}"/>
              </a:ext>
            </a:extLst>
          </p:cNvPr>
          <p:cNvCxnSpPr>
            <a:cxnSpLocks/>
          </p:cNvCxnSpPr>
          <p:nvPr/>
        </p:nvCxnSpPr>
        <p:spPr>
          <a:xfrm>
            <a:off x="5410200" y="2819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B49DD6B-8588-7442-B146-8E69AB179A8B}"/>
              </a:ext>
            </a:extLst>
          </p:cNvPr>
          <p:cNvCxnSpPr>
            <a:cxnSpLocks/>
          </p:cNvCxnSpPr>
          <p:nvPr/>
        </p:nvCxnSpPr>
        <p:spPr>
          <a:xfrm>
            <a:off x="57912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8B19EBE2-B49B-744E-AE68-A71ADA22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AB13DB2-2492-374A-8183-138626EB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9CCD6D7-8022-8E42-AEB1-E156B1D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Computer Science is About Problem Solving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D7A8B2D-B746-444D-8BE1-D4CF1BF04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r>
              <a:rPr lang="en-US" altLang="en-US" sz="2000" u="sng">
                <a:ea typeface="ＭＳ Ｐゴシック" panose="020B0600070205080204" pitchFamily="34" charset="-128"/>
              </a:rPr>
              <a:t>A Problem</a:t>
            </a:r>
            <a:r>
              <a:rPr lang="en-US" altLang="en-US" sz="2000">
                <a:ea typeface="ＭＳ Ｐゴシック" panose="020B0600070205080204" pitchFamily="34" charset="-128"/>
              </a:rPr>
              <a:t> is specified by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givens</a:t>
            </a:r>
            <a:r>
              <a:rPr lang="en-US" altLang="en-US" sz="1800">
                <a:ea typeface="ＭＳ Ｐゴシック" panose="020B0600070205080204" pitchFamily="34" charset="-128"/>
              </a:rPr>
              <a:t> (a formulation)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A set of objects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Relations between them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query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The information one wants to extract from the formulation, the question to answer</a:t>
            </a: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An algorithm</a:t>
            </a:r>
            <a:r>
              <a:rPr lang="en-US" altLang="en-US" sz="2000">
                <a:ea typeface="ＭＳ Ｐゴシック" panose="020B0600070205080204" pitchFamily="34" charset="-128"/>
              </a:rPr>
              <a:t> is a method or procedure that solves </a:t>
            </a:r>
            <a:r>
              <a:rPr lang="en-US" altLang="en-US" sz="2000" u="sng">
                <a:ea typeface="ＭＳ Ｐゴシック" panose="020B0600070205080204" pitchFamily="34" charset="-128"/>
              </a:rPr>
              <a:t>instances</a:t>
            </a:r>
            <a:r>
              <a:rPr lang="en-US" altLang="en-US" sz="2000">
                <a:ea typeface="ＭＳ Ｐゴシック" panose="020B0600070205080204" pitchFamily="34" charset="-128"/>
              </a:rPr>
              <a:t> of a problem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06A270-AEA8-3E46-892B-11228BF2D9CD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3429000"/>
          <a:ext cx="6477000" cy="1341208"/>
        </p:xfrm>
        <a:graphic>
          <a:graphicData uri="http://schemas.openxmlformats.org/drawingml/2006/table">
            <a:tbl>
              <a:tblPr/>
              <a:tblGrid>
                <a:gridCol w="1250950">
                  <a:extLst>
                    <a:ext uri="{9D8B030D-6E8A-4147-A177-3AD203B41FA5}">
                      <a16:colId xmlns:a16="http://schemas.microsoft.com/office/drawing/2014/main" val="1624253668"/>
                    </a:ext>
                  </a:extLst>
                </a:gridCol>
                <a:gridCol w="1852613">
                  <a:extLst>
                    <a:ext uri="{9D8B030D-6E8A-4147-A177-3AD203B41FA5}">
                      <a16:colId xmlns:a16="http://schemas.microsoft.com/office/drawing/2014/main" val="3976166074"/>
                    </a:ext>
                  </a:extLst>
                </a:gridCol>
                <a:gridCol w="3373437">
                  <a:extLst>
                    <a:ext uri="{9D8B030D-6E8A-4147-A177-3AD203B41FA5}">
                      <a16:colId xmlns:a16="http://schemas.microsoft.com/office/drawing/2014/main" val="2225460251"/>
                    </a:ext>
                  </a:extLst>
                </a:gridCol>
              </a:tblGrid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Real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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Computing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70616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Objects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represented by…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data Structures, ADTs, Classes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044135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 &amp; functions (e.g., predicates)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672254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algorithms: a sequence of instructions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973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57AD779-9478-5146-8C73-4A721BCA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Formal Definition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C9B4787-C78F-8F45-9239-9F777C229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 An algorithm is a sequence of unambiguous instructions for solving a problem.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Properties of an algorithm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Finite</a:t>
            </a:r>
            <a:r>
              <a:rPr lang="en-US" altLang="en-US" sz="2000">
                <a:ea typeface="ＭＳ Ｐゴシック" panose="020B0600070205080204" pitchFamily="34" charset="-128"/>
              </a:rPr>
              <a:t>: the algorithm must eventually terminate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solution when one exists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Correct (sound)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correct solution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an algorithm to be an acceptable solution to a problem, it must also be </a:t>
            </a:r>
            <a:r>
              <a:rPr lang="en-US" altLang="en-US" sz="2400" u="sng">
                <a:ea typeface="ＭＳ Ｐゴシック" panose="020B0600070205080204" pitchFamily="34" charset="-128"/>
              </a:rPr>
              <a:t>effective</a:t>
            </a:r>
            <a:r>
              <a:rPr lang="en-US" altLang="en-US" sz="2400">
                <a:ea typeface="ＭＳ Ｐゴシック" panose="020B0600070205080204" pitchFamily="34" charset="-128"/>
              </a:rPr>
              <a:t>.  That is, it must give a solution in a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reasonable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amount of time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Efficient= runs in polynomial time.  Thus,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effective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efficient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 can be many algorithms to solve the same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B06A32E-3444-344F-AC12-446FFD5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CA57C62-C936-8C4A-A94F-04E64ECAA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8911BCD-836A-5F4F-8CB1-4AF8807A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General Techniques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D64D556-50EE-E440-AC18-4D90382AF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are many broad categories of algorithms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Deterministic versus Randomized (e.g., Monte Carlo)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Exact versus Approximation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Sequential/serial versus Parallel,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general styles of algorithms include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Brute force (enumerative techniques, exhaustive search)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Divide &amp; Conquer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Transform &amp; Conquer (reformulation)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Greedy Techniques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F831CE6-3ED1-1642-9B04-432C834B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997FCDF-0D48-1A48-A7B3-B0567116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66A7D6F-7E92-9C4E-B387-371796889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Good Pseudo-Code: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D619-24E6-8844-88E5-94211117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Intersection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Input</a:t>
            </a:r>
            <a:r>
              <a:rPr lang="en-US" altLang="en-US" sz="2000">
                <a:ea typeface="ＭＳ Ｐゴシック" panose="020B0600070205080204" pitchFamily="34" charset="-128"/>
              </a:rPr>
              <a:t>:       Two finite sets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Output</a:t>
            </a:r>
            <a:r>
              <a:rPr lang="en-US" altLang="en-US" sz="2000">
                <a:ea typeface="ＭＳ Ｐゴシック" panose="020B0600070205080204" pitchFamily="34" charset="-128"/>
              </a:rPr>
              <a:t>:    A finite set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such that </a:t>
            </a:r>
            <a:r>
              <a:rPr lang="en-US" altLang="en-US" sz="2000" i="1">
                <a:ea typeface="ＭＳ Ｐゴシック" panose="020B0600070205080204" pitchFamily="34" charset="-128"/>
              </a:rPr>
              <a:t>C </a:t>
            </a:r>
            <a:r>
              <a:rPr lang="en-US" altLang="en-US" sz="2000">
                <a:ea typeface="ＭＳ Ｐゴシック" panose="020B0600070205080204" pitchFamily="34" charset="-128"/>
              </a:rPr>
              <a:t>= </a:t>
            </a:r>
            <a:r>
              <a:rPr lang="en-US" altLang="en-US" sz="2000" i="1">
                <a:ea typeface="ＭＳ Ｐゴシック" panose="020B0600070205080204" pitchFamily="34" charset="-128"/>
              </a:rPr>
              <a:t>A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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|&gt;|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Swap(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For every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 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 	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Union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0B9A0E7-6089-794E-BFCD-FE2EABE49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Pseudo-Code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B2A7068-5434-5A46-8243-F890232F9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Algorithms are usually presented using </a:t>
            </a:r>
            <a:r>
              <a:rPr lang="en-US" altLang="en-US" sz="2400" u="sng">
                <a:ea typeface="ＭＳ Ｐゴシック" panose="020B0600070205080204" pitchFamily="34" charset="-128"/>
              </a:rPr>
              <a:t>pseudo-code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Bad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Gives too many details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too implementation specific (i.e., actual C++ or Java code or giving every step of a sub-process such as set union)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Good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 balance between clarity and detail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Abstracts the algorithm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Makes good use of mathematical notation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easy to read 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Facilitates implementation (reproducible, does not hide away important information)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15405</TotalTime>
  <Words>1595</Words>
  <Application>Microsoft Macintosh PowerPoint</Application>
  <PresentationFormat>On-screen Show (4:3)</PresentationFormat>
  <Paragraphs>230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 Math</vt:lpstr>
      <vt:lpstr>Copperplate Gothic Light</vt:lpstr>
      <vt:lpstr>Courier New</vt:lpstr>
      <vt:lpstr>Estrangelo Edessa</vt:lpstr>
      <vt:lpstr>Office Theme</vt:lpstr>
      <vt:lpstr>Custom Design</vt:lpstr>
      <vt:lpstr>  Algorithms: An Introduction </vt:lpstr>
      <vt:lpstr>Outline</vt:lpstr>
      <vt:lpstr>Computer Science is About Problem Solving</vt:lpstr>
      <vt:lpstr>Algorithms: Formal Definition</vt:lpstr>
      <vt:lpstr>Outline</vt:lpstr>
      <vt:lpstr>Algorithms: General Techniques</vt:lpstr>
      <vt:lpstr>Outline</vt:lpstr>
      <vt:lpstr>Good Pseudo-Code: Example</vt:lpstr>
      <vt:lpstr>Algorithms: Pseudo-Code</vt:lpstr>
      <vt:lpstr>Writing Pseudo-Code: Advice</vt:lpstr>
      <vt:lpstr>Outline</vt:lpstr>
      <vt:lpstr>Designing an Algorithm</vt:lpstr>
      <vt:lpstr>Algorithm Example: Max</vt:lpstr>
      <vt:lpstr>Pseudo-code of Max</vt:lpstr>
      <vt:lpstr>Algorithms: Other Examples</vt:lpstr>
      <vt:lpstr>Outline</vt:lpstr>
      <vt:lpstr>Greedy Algorithms</vt:lpstr>
      <vt:lpstr>Change-Making Problem</vt:lpstr>
      <vt:lpstr>Greedy Algorithm: Change</vt:lpstr>
      <vt:lpstr>Change: Analysis (1)</vt:lpstr>
      <vt:lpstr>Optimality of Change (1)</vt:lpstr>
      <vt:lpstr>Optimality of Change (2)</vt:lpstr>
      <vt:lpstr>Greedy Algorithm: Another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1433</cp:revision>
  <dcterms:created xsi:type="dcterms:W3CDTF">2010-10-27T16:12:28Z</dcterms:created>
  <dcterms:modified xsi:type="dcterms:W3CDTF">2021-01-27T08:04:46Z</dcterms:modified>
</cp:coreProperties>
</file>