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71" r:id="rId2"/>
    <p:sldId id="272" r:id="rId3"/>
    <p:sldId id="275" r:id="rId4"/>
    <p:sldId id="274" r:id="rId5"/>
    <p:sldId id="295" r:id="rId6"/>
    <p:sldId id="260" r:id="rId7"/>
    <p:sldId id="279" r:id="rId8"/>
    <p:sldId id="277" r:id="rId9"/>
    <p:sldId id="276" r:id="rId10"/>
    <p:sldId id="266" r:id="rId11"/>
    <p:sldId id="267" r:id="rId12"/>
    <p:sldId id="281" r:id="rId13"/>
  </p:sldIdLst>
  <p:sldSz cx="9144000" cy="6858000" type="screen4x3"/>
  <p:notesSz cx="6985000" cy="92837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2" Type="http://schemas.openxmlformats.org/officeDocument/2006/relationships/slide" Target="slides/slide10.xml"/><Relationship Id="rId1" Type="http://schemas.openxmlformats.org/officeDocument/2006/relationships/slide" Target="slides/slide9.xml"/><Relationship Id="rId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20A6E4A-A6C0-AE45-B06A-CAD87A489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BCB86A-D7FA-FB43-BD70-A4B035CDA6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89A9D49-6C84-664A-98AD-7AC2301E11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BC38EEE4-BFB1-724A-A64F-AD4A38A2C5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18A82A18-1A02-A240-9798-B45B17787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B9E79C2-CF72-9E41-B75C-58AC13BFD8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8B7DDE6-0F15-4B48-9835-59A324F366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838CDBA-0F75-334F-A657-1DFFB5B237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0819323-BE71-7246-9299-0AFBC88CE2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765F76-20FE-7B4A-87DE-2FF7672969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37DC5B4-7EC8-934C-94D2-EAF64E471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BE3F3A85-C259-504B-ABD8-29EF815B0F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33BE5250-90F2-AB4F-B5E3-EF3FA9B46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3CFFA9C-922F-FD48-BA59-7E46F2896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50C4B6C5-CD78-8C43-ABB5-E725959EA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1076C2FB-59BE-8D4D-B5CE-06FB322E28A0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84A14-2C94-AF4F-95F2-7684BDF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370E0-0C55-BF45-8F48-43AD2614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D9E0-7BCD-5648-81F9-6FACFE9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7D88-9156-2C4B-AEB3-77997ED6C2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15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10EA6C-3BCA-3046-B411-ADBA47412A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C88B0A-3637-5742-871B-6CA80B4563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B58E2-4CAA-8848-824E-5A73431D71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173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FAC1B-1726-AA45-8F71-F4AF3B4A7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76AF6-F084-1641-95B2-70114BD3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1E21D-A437-3F4D-B52D-FADD6A91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E38C-AAFE-584F-8550-236EE99D67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7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8EB41-9C95-D048-952E-B746872F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A0097-651A-8C46-844E-614CB6A0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E0DC-AF42-9344-AB0A-6901556F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D2C4C-99FB-3842-9807-ADEBB89E0E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87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08A6A-054B-6B44-BB70-13BEEA85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D89D3-9909-134F-97AD-18C55012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E1243-46F4-FE4F-A2BF-B1FA1CF8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4EB08-48CF-7E4E-9843-22A4FA34AF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4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820E6-FD6A-9143-870E-6001031D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FD6C3-0483-114A-AF1F-76C8A3B6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70721-4A9C-8343-9B03-E1571B2C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AE15F-A450-644B-9BCE-E771BADEFE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25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7F0FFD0-3F9B-4240-BE83-B5B15732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87ABEBB-E8D0-024C-95EB-6B77657CF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BF4887-337A-EB4F-9E19-B424C000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B4E0-271F-CB43-95CB-471BE9706E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99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F2993-5DFA-2241-9959-09630166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52BB5-E301-B746-B7E8-6AC28400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78164-0506-084E-9FA2-A6163C88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2E0E0-7E69-2644-807B-5000B00715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96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06055-4DEE-AD40-A0C6-88E0A651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225A-2676-1F40-9F8B-7F0953A0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8D5A-25A4-C44C-9604-1C103A8C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F425-F1A5-CF4B-B33B-5AAB19C952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88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4F2F35-8E51-BE43-AC5D-6B059A2AA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A60CE-C04D-0944-BD82-14610474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E6788A4-903E-9C4A-90A0-8A40589FEA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12, 2009</a:t>
            </a:r>
            <a:endParaRPr lang="en-US" altLang="zh-CN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6883226A-BD7C-A14A-A31B-D330D67179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41DA7340-FA0B-B646-A881-9B7029B1EC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57F57D-BB56-744B-965F-C0F0A753F9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479D45B9-C5F6-394C-8804-30F368693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373779A-4153-1F46-A381-789E83288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B699937D-48ED-3A44-A83F-A86EBF60E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583FA346-8D07-AE47-8EC2-789C8155A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 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cse.unl.edu/~choueiry/S19-421-821/catch.html" TargetMode="External"/><Relationship Id="rId3" Type="http://schemas.openxmlformats.org/officeDocument/2006/relationships/hyperlink" Target="http://cse.unl.edu/~choueiry/S18-421-821" TargetMode="External"/><Relationship Id="rId7" Type="http://schemas.openxmlformats.org/officeDocument/2006/relationships/hyperlink" Target="http://cse.unl.edu/~choueiry/S19-421-821/email/email.html" TargetMode="External"/><Relationship Id="rId2" Type="http://schemas.openxmlformats.org/officeDocument/2006/relationships/hyperlink" Target="http://cse.unl.edu/~choueiry/S19-421-8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e.unl.edu/~choueiry/S19-421-821/wiki.html" TargetMode="External"/><Relationship Id="rId5" Type="http://schemas.openxmlformats.org/officeDocument/2006/relationships/hyperlink" Target="http://cse.unl.edu/~cse421/handin" TargetMode="External"/><Relationship Id="rId4" Type="http://schemas.openxmlformats.org/officeDocument/2006/relationships/hyperlink" Target="http://piazza.com/unl/spring2019/csce421821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Footer Placeholder 4">
            <a:extLst>
              <a:ext uri="{FF2B5EF4-FFF2-40B4-BE49-F238E27FC236}">
                <a16:creationId xmlns:a16="http://schemas.microsoft.com/office/drawing/2014/main" id="{CA4BE385-70FC-C449-9BA1-9760EFEE47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6907FF3-4606-4145-A93D-E60458BCD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F5EE6F-D290-D840-A79F-4412567EB4C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C709DE7-0A4B-BB46-924C-66C716830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85775"/>
          </a:xfrm>
        </p:spPr>
        <p:txBody>
          <a:bodyPr/>
          <a:lstStyle/>
          <a:p>
            <a:pPr eaLnBrk="1" hangingPunct="1"/>
            <a:r>
              <a:rPr lang="en-US" altLang="en-US"/>
              <a:t>Welcome</a:t>
            </a:r>
            <a:endParaRPr lang="en-US" altLang="en-US" sz="28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6258E69-088B-F94F-9EE6-55BCFF9FD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50925"/>
            <a:ext cx="80010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Course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Foundations of Constraint Processing, CSCE 421/821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Instructor</a:t>
            </a:r>
            <a:endParaRPr lang="en-US" alt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Class:  Mon/Wed/Fri 3:30—4:20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Recitation:  Wed 4:30-5:20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Office hour: Mon/Fri 4:30—5:30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360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Undergrad </a:t>
            </a:r>
            <a:r>
              <a:rPr lang="en-US" altLang="en-US" sz="2400" dirty="0"/>
              <a:t>TAs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u="sng" dirty="0" err="1"/>
              <a:t>Khang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Nhat</a:t>
            </a:r>
            <a:r>
              <a:rPr lang="en-US" altLang="en-US" sz="2000" dirty="0"/>
              <a:t> Phan.  Office hours: Fri: 12:00—1:00 pm @ SRC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Denis </a:t>
            </a:r>
            <a:r>
              <a:rPr lang="en-US" altLang="en-US" sz="2000" dirty="0" err="1"/>
              <a:t>Komissarov</a:t>
            </a:r>
            <a:r>
              <a:rPr lang="en-US" altLang="en-US" sz="2000" dirty="0"/>
              <a:t>.  Office hours: TBD @ SRC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2400" dirty="0"/>
              <a:t>Attendance sheet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 sz="1800" dirty="0"/>
              <a:t>Please check your n</a:t>
            </a:r>
            <a:r>
              <a:rPr lang="en-US" altLang="en-US" sz="2000" dirty="0"/>
              <a:t>ame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C433BD96-DB5B-FB4E-908F-AD01F5E9B7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93D2205-3253-F14D-B3BC-BF227B59C6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7D72FF-8528-CE45-8B64-697147ABBAC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D21F86E-85A8-5B4A-A183-34C5D40E8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/>
              <a:t>Course material</a:t>
            </a:r>
            <a:endParaRPr lang="en-US" altLang="en-US" sz="5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F7F7FB1-6FB0-B540-915E-A93AACEB5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Content of the course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Introduction: definition and practical examples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Foundations and basic mechanisms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Advanced solving techniques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Extensions to the problem definition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Alternative approaches to solving the problem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Course support</a:t>
            </a:r>
            <a:endParaRPr lang="en-US" altLang="en-US" sz="200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New textbook by Dechter (available at bookstore).  Will not be followed linearly, but should be used for reference.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Book by Tsang (on reserve at LL, available on-line, out of print)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Constraint Networks, ebook by Lecoutre @ http://iris.unl.edu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Papers from:  WWW, course web-page, library, electronic reserves, instructor, http://citeseer.ist.psu.edu/, etc.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3644610A-9C93-CE45-828B-4C1F660E3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462066EB-1F9C-9441-8430-068B8D4B8F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AC5459-0F07-E94A-965F-53C2C5DBD34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67EDED-CBC7-E347-AE10-C7196BE29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More resources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2FD394D-8382-DE49-9840-BE5170365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543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Web</a:t>
            </a:r>
            <a:endParaRPr lang="en-US" altLang="en-US" sz="36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Check links: 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www.cse.unl.edu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/~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choueiry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/S20-421-821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Benchmark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Association for Constraint Programming</a:t>
            </a:r>
            <a:endParaRPr lang="en-US" altLang="en-US" sz="16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Conferences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CP, AIOR, IJCAI, ECAI, NCAI (AAAI), FLAIRS...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Workshops in parallel to conferences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Journals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Constraints, AIJ, JACM, Annals of </a:t>
            </a:r>
            <a:r>
              <a:rPr lang="en-US" altLang="en-US" sz="2400" dirty="0" err="1">
                <a:solidFill>
                  <a:srgbClr val="000000"/>
                </a:solidFill>
              </a:rPr>
              <a:t>AI+Math</a:t>
            </a:r>
            <a:r>
              <a:rPr lang="en-US" altLang="en-US" sz="2400" dirty="0">
                <a:solidFill>
                  <a:srgbClr val="000000"/>
                </a:solidFill>
              </a:rPr>
              <a:t>, etc.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4F1FC2CF-6EB2-CB4D-BB3A-0C31414975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1179C184-B181-5649-8F20-B2AD85369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A136F0-DCA1-E94F-8E44-5031104A874B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51B5964-116C-594E-8E9C-E19B2356C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762000"/>
          </a:xfrm>
        </p:spPr>
        <p:txBody>
          <a:bodyPr/>
          <a:lstStyle/>
          <a:p>
            <a:pPr eaLnBrk="1" hangingPunct="1"/>
            <a:r>
              <a:rPr lang="en-US" altLang="en-US"/>
              <a:t>Your future: Jobs!!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C7BE432C-E539-7E42-A6D7-258451F63C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4196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Commercial companies: </a:t>
            </a:r>
            <a:r>
              <a:rPr lang="en-US" altLang="en-US" sz="2000">
                <a:solidFill>
                  <a:srgbClr val="000000"/>
                </a:solidFill>
              </a:rPr>
              <a:t>IBM, Google, Workday, etc.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Prestigious research centers: </a:t>
            </a:r>
            <a:r>
              <a:rPr lang="en-US" altLang="en-US" sz="2000">
                <a:solidFill>
                  <a:srgbClr val="000000"/>
                </a:solidFill>
              </a:rPr>
              <a:t>NASA Ames, Microsoft Research (Cambridge), JPL, BT Labs (UK), Ilog (IBM?), etc.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Start your own: Cosling (Choco)</a:t>
            </a:r>
            <a:endParaRPr lang="en-US" altLang="en-US" sz="200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Academia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Constraint languages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Modeling, constraint representation, reasoning &amp; propagation mechanisms 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Dedicated reasoning: diagnosis, planning &amp; scheduling, design, configuration, Case-Based Reasoning,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Footer Placeholder 4">
            <a:extLst>
              <a:ext uri="{FF2B5EF4-FFF2-40B4-BE49-F238E27FC236}">
                <a16:creationId xmlns:a16="http://schemas.microsoft.com/office/drawing/2014/main" id="{5EF59407-A932-A248-AB5B-8CAB9896AB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7AE0C091-AD61-0C4F-98D8-1B70270CB4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7B9BDD-BEF8-0644-B060-57729FBAA6A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765B38D-64EA-5345-B0AE-7C0510203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Pre-requisites </a:t>
            </a:r>
            <a:r>
              <a:rPr lang="en-US" altLang="en-US" sz="3600" b="0"/>
              <a:t> 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2C016FB-D030-9846-89E1-5805470B3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534400" cy="4525963"/>
          </a:xfrm>
        </p:spPr>
        <p:txBody>
          <a:bodyPr/>
          <a:lstStyle/>
          <a:p>
            <a:pPr eaLnBrk="1" hangingPunct="1"/>
            <a:r>
              <a:rPr lang="en-US" altLang="en-US" sz="2400"/>
              <a:t>Pre-requisites 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</a:rPr>
              <a:t>Contact instructor </a:t>
            </a:r>
          </a:p>
          <a:p>
            <a:pPr eaLnBrk="1" hangingPunct="1"/>
            <a:r>
              <a:rPr lang="en-US" altLang="en-US" sz="2400"/>
              <a:t>Track</a:t>
            </a:r>
          </a:p>
          <a:p>
            <a:pPr lvl="1" eaLnBrk="1" hangingPunct="1"/>
            <a:r>
              <a:rPr lang="en-US" altLang="en-US" sz="2000"/>
              <a:t>Undergrads</a:t>
            </a:r>
          </a:p>
          <a:p>
            <a:pPr lvl="2" eaLnBrk="1" hangingPunct="1"/>
            <a:r>
              <a:rPr lang="en-US" altLang="en-US" sz="1800"/>
              <a:t>CS: Foundations, AI</a:t>
            </a:r>
          </a:p>
          <a:p>
            <a:pPr lvl="2" eaLnBrk="1" hangingPunct="1"/>
            <a:r>
              <a:rPr lang="en-US" altLang="en-US" sz="1800"/>
              <a:t>CE: Applications</a:t>
            </a:r>
          </a:p>
          <a:p>
            <a:pPr lvl="1" eaLnBrk="1" hangingPunct="1"/>
            <a:r>
              <a:rPr lang="en-US" altLang="en-US" sz="2000"/>
              <a:t>Grad CS students: Theory track</a:t>
            </a:r>
          </a:p>
          <a:p>
            <a:pPr eaLnBrk="1" hangingPunct="1"/>
            <a:r>
              <a:rPr lang="en-US" altLang="en-US" sz="2400"/>
              <a:t>3 credit-hours</a:t>
            </a:r>
          </a:p>
          <a:p>
            <a:pPr lvl="1" eaLnBrk="1" hangingPunct="1"/>
            <a:r>
              <a:rPr lang="en-US" altLang="en-US" sz="2000"/>
              <a:t>Intensive course</a:t>
            </a:r>
          </a:p>
          <a:p>
            <a:pPr lvl="1" eaLnBrk="1" hangingPunct="1"/>
            <a:r>
              <a:rPr lang="en-US" altLang="en-US" sz="2000"/>
              <a:t>Students: Committed, motivated, collegial, independent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28E7DE4-9543-B347-8867-BA0BA1F49C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B966099B-1C40-CD4E-A4C8-A88B72B46F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24B461-93F8-2348-991C-A6F83B68FD5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7E51D0F-76F5-DE4C-86FE-DBC624011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68300"/>
            <a:ext cx="7772400" cy="411163"/>
          </a:xfrm>
        </p:spPr>
        <p:txBody>
          <a:bodyPr/>
          <a:lstStyle/>
          <a:p>
            <a:pPr eaLnBrk="1" hangingPunct="1"/>
            <a:r>
              <a:rPr lang="en-US" altLang="en-US"/>
              <a:t>Communications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2F3880-30B5-144D-8DBB-B879785C4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2"/>
              </a:rPr>
              <a:t>Course </a:t>
            </a:r>
            <a:r>
              <a:rPr lang="en-US" altLang="en-US" sz="2000" dirty="0" err="1">
                <a:hlinkClick r:id="rId2"/>
              </a:rPr>
              <a:t>WebPag</a:t>
            </a:r>
            <a:r>
              <a:rPr lang="en-US" altLang="en-US" sz="2000" dirty="0" err="1">
                <a:hlinkClick r:id="rId3"/>
              </a:rPr>
              <a:t>e</a:t>
            </a:r>
            <a:r>
              <a:rPr lang="en-US" altLang="en-US" sz="2000" dirty="0"/>
              <a:t>: handouts &amp; detailed schedule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Canvas: for grades. Check regularly and alert us about grading errors within 7 calendar days.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4"/>
              </a:rPr>
              <a:t>Piazza</a:t>
            </a:r>
            <a:r>
              <a:rPr lang="en-US" altLang="en-US" sz="2000" dirty="0"/>
              <a:t>: For a quick response, send your questions to Piazza.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5"/>
              </a:rPr>
              <a:t>handin</a:t>
            </a:r>
            <a:r>
              <a:rPr lang="en-US" altLang="en-US" sz="2000" dirty="0"/>
              <a:t>: homework, projects, reports, etc.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6"/>
              </a:rPr>
              <a:t>Wiki</a:t>
            </a:r>
            <a:r>
              <a:rPr lang="en-US" altLang="en-US" sz="2000" dirty="0"/>
              <a:t>: You can upload the Excel file of the results of your homework on the wiki and check the results of others so that you can debug your code.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7"/>
              </a:rPr>
              <a:t>Anonymous Suggestion Box </a:t>
            </a:r>
            <a:r>
              <a:rPr lang="en-US" altLang="en-US" sz="2000" dirty="0"/>
              <a:t>(also via Piazza)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8"/>
              </a:rPr>
              <a:t>Your Catch</a:t>
            </a:r>
            <a:r>
              <a:rPr lang="en-US" altLang="en-US" sz="2000" dirty="0"/>
              <a:t>: Share your ideas and good pointers with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Good pointers will be listed on the web under “Your catch”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DBE7C01D-723E-6F4C-8E7F-A76963211D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C886688-E5D7-B34C-B396-920D3AE771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302309-60ED-704F-B2BE-69CD2547DD6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0630B96-B895-D747-AF71-0A0F018EC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I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3AB8FE6-5050-124B-97AF-2EFFFC2B0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Mastery of pre-requisite's material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Effort outside classroom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9 hours of work outside classroom, if you have pre-requisites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If you spend more time, </a:t>
            </a:r>
            <a:r>
              <a:rPr lang="en-US" altLang="en-US" sz="2400">
                <a:solidFill>
                  <a:srgbClr val="FF0000"/>
                </a:solidFill>
              </a:rPr>
              <a:t>let me know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Sign-up sheet circulated for 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Attendance of lectures (</a:t>
            </a:r>
            <a:r>
              <a:rPr lang="en-US" altLang="en-US" sz="2400">
                <a:solidFill>
                  <a:srgbClr val="FF0000"/>
                </a:solidFill>
              </a:rPr>
              <a:t>&amp; </a:t>
            </a:r>
            <a:r>
              <a:rPr lang="en-US" altLang="en-US" sz="2400"/>
              <a:t>recitation) is mandatory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Absence: </a:t>
            </a:r>
            <a:r>
              <a:rPr lang="en-US" altLang="en-US" sz="2400">
                <a:solidFill>
                  <a:srgbClr val="FF0000"/>
                </a:solidFill>
              </a:rPr>
              <a:t>maximum</a:t>
            </a:r>
            <a:r>
              <a:rPr lang="en-US" altLang="en-US" sz="2400"/>
              <a:t> 6 sessions (including recitation)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Prior notification (Piazza) of absence is mandatory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8C20A455-0E35-3640-A248-68F1DDAFC6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F9AD435-AC86-2749-B52F-2EF9EC653D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E7978-FC4F-D94B-AF4E-878FEFCC885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9BC6529-8F18-634E-B5C2-73092E9B6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2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E15891D-BB53-A54E-86B4-300034DF6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Collaboration policy </a:t>
            </a:r>
          </a:p>
          <a:p>
            <a:pPr lvl="1" eaLnBrk="1" hangingPunct="1"/>
            <a:r>
              <a:rPr lang="en-US" altLang="en-US" sz="2000" dirty="0"/>
              <a:t>Do </a:t>
            </a:r>
            <a:r>
              <a:rPr lang="en-US" altLang="en-US" sz="2000" dirty="0">
                <a:solidFill>
                  <a:srgbClr val="FF0000"/>
                </a:solidFill>
              </a:rPr>
              <a:t>discuss everything</a:t>
            </a:r>
            <a:r>
              <a:rPr lang="en-US" altLang="en-US" sz="2000" dirty="0"/>
              <a:t> with others</a:t>
            </a:r>
          </a:p>
          <a:p>
            <a:pPr lvl="1" eaLnBrk="1" hangingPunct="1"/>
            <a:r>
              <a:rPr lang="en-US" altLang="en-US" sz="2000" dirty="0"/>
              <a:t>But</a:t>
            </a:r>
            <a:r>
              <a:rPr lang="en-US" altLang="en-US" sz="2000" dirty="0">
                <a:solidFill>
                  <a:srgbClr val="FF0000"/>
                </a:solidFill>
              </a:rPr>
              <a:t> do it</a:t>
            </a:r>
            <a:r>
              <a:rPr lang="en-US" altLang="en-US" sz="2000" dirty="0"/>
              <a:t> on your own</a:t>
            </a:r>
          </a:p>
          <a:p>
            <a:pPr lvl="1" eaLnBrk="1" hangingPunct="1"/>
            <a:r>
              <a:rPr lang="en-US" altLang="en-US" sz="2000" dirty="0"/>
              <a:t>Always acknowledge sources &amp; help received</a:t>
            </a:r>
          </a:p>
          <a:p>
            <a:pPr lvl="1" eaLnBrk="1" hangingPunct="1"/>
            <a:r>
              <a:rPr lang="en-US" altLang="en-US" sz="2000" dirty="0"/>
              <a:t>Wiki page is set up for exchanging information</a:t>
            </a:r>
          </a:p>
          <a:p>
            <a:pPr eaLnBrk="1" hangingPunct="1"/>
            <a:r>
              <a:rPr lang="en-US" altLang="en-US" sz="2400" dirty="0"/>
              <a:t>Prompt response to notifications</a:t>
            </a:r>
          </a:p>
          <a:p>
            <a:pPr lvl="1" eaLnBrk="1" hangingPunct="1"/>
            <a:r>
              <a:rPr lang="en-US" altLang="en-US" sz="2000" dirty="0"/>
              <a:t>Piazza</a:t>
            </a:r>
          </a:p>
          <a:p>
            <a:pPr lvl="1" eaLnBrk="1" hangingPunct="1"/>
            <a:r>
              <a:rPr lang="en-US" altLang="en-US" sz="2000" dirty="0"/>
              <a:t>Posted on web: 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/~cse421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</a:t>
            </a: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choueiry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/S20-421-821/</a:t>
            </a:r>
            <a:endParaRPr lang="en-US" altLang="en-US" sz="1600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/>
              <a:t>If you drop the class, let me know ASAP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A2AD61C-D1D0-304C-839E-0130E118BC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EC2DC5D0-4E46-534C-95B0-8EA33EACD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8AE5A9-C1E8-C54A-AA80-8107284809F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F17A98D-C3E3-7846-9C36-66333DDC5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Grading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885FE4B-29DE-874D-89D1-92DFAE5FB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Pretest: 2%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Quizzes: 28%, </a:t>
            </a:r>
            <a:r>
              <a:rPr lang="en-US" altLang="en-US" sz="2000" dirty="0">
                <a:solidFill>
                  <a:srgbClr val="FF0000"/>
                </a:solidFill>
              </a:rPr>
              <a:t>cannot be made up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Assignments: 40%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Programming and </a:t>
            </a:r>
            <a:r>
              <a:rPr lang="en-US" altLang="en-US" sz="1800" dirty="0" err="1"/>
              <a:t>pen+paper</a:t>
            </a:r>
            <a:endParaRPr lang="en-US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Turned-in 	on due date, before lecture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Delay </a:t>
            </a:r>
            <a:r>
              <a:rPr lang="en-US" altLang="en-US" sz="1800" dirty="0" err="1"/>
              <a:t>penality</a:t>
            </a:r>
            <a:r>
              <a:rPr lang="en-US" altLang="en-US" sz="1800" dirty="0"/>
              <a:t>: 20% per day, starting first minute after deadline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You may use any programming language acceptable to GTA’s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Project: 30%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Individual (preferred) or in small teams (if really necessary)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ym typeface="Symbol" pitchFamily="2" charset="2"/>
              </a:rPr>
              <a:t>( </a:t>
            </a:r>
            <a:r>
              <a:rPr lang="en-US" altLang="en-US" sz="2000" b="1" dirty="0"/>
              <a:t>mid-term) </a:t>
            </a:r>
            <a:r>
              <a:rPr lang="en-US" altLang="en-US" sz="2000" b="1" dirty="0">
                <a:sym typeface="Symbol" pitchFamily="2" charset="2"/>
              </a:rPr>
              <a:t> (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 </a:t>
            </a:r>
            <a:r>
              <a:rPr lang="en-US" altLang="en-US" sz="2000" b="1" dirty="0"/>
              <a:t>final)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Feedback: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Glossaries and HWK will be graded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Grades will be posted on Blackboard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Need more feedback? </a:t>
            </a:r>
            <a:r>
              <a:rPr lang="en-US" altLang="en-US" sz="1800" dirty="0">
                <a:solidFill>
                  <a:srgbClr val="FF0000"/>
                </a:solidFill>
              </a:rPr>
              <a:t>Please, let us know how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82E5C131-146A-7D4D-A0CE-9BA7928569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E7D24E80-F2D6-FA43-A9ED-AE157E3D5A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DCBFA51-8D8E-B845-9769-8411704CDC4F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8B925C3-6FF0-FD46-8B50-5D78D0594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Projects</a:t>
            </a:r>
            <a:endParaRPr lang="en-US" altLang="en-US" sz="360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78E4772-A7C7-8947-B363-203160F0D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A list of possible projects is forthcoming, will include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Implement some combinatorial puzzle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Implement and evaluate an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Model and solve a (simple) practical 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Investigate an advanced theoretical concept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Conduct a critical literature survey (at least 3 papers), etc.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Alternatives</a:t>
            </a:r>
            <a:r>
              <a:rPr lang="en-US" altLang="en-US" sz="2400" b="1">
                <a:sym typeface="Symbol" pitchFamily="2" charset="2"/>
              </a:rPr>
              <a:t> </a:t>
            </a:r>
            <a:endParaRPr lang="en-US" altLang="en-US" sz="2000">
              <a:sym typeface="Symbol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Propose your own project and discuss it with instructor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the end of project, you must submit with handin: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Project report: </a:t>
            </a:r>
            <a:r>
              <a:rPr lang="en-US" altLang="en-US" sz="2000">
                <a:solidFill>
                  <a:srgbClr val="0070C0"/>
                </a:solidFill>
              </a:rPr>
              <a:t>&lt;lastname&gt;</a:t>
            </a:r>
            <a:r>
              <a:rPr lang="en-US" altLang="en-US" sz="2000"/>
              <a:t>-report.ext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Slides: </a:t>
            </a:r>
            <a:r>
              <a:rPr lang="en-US" altLang="en-US" sz="2000">
                <a:solidFill>
                  <a:srgbClr val="0070C0"/>
                </a:solidFill>
              </a:rPr>
              <a:t>&lt;lastname&gt;</a:t>
            </a:r>
            <a:r>
              <a:rPr lang="en-US" altLang="en-US" sz="2000"/>
              <a:t>-defense.ext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Code: </a:t>
            </a:r>
            <a:r>
              <a:rPr lang="en-US" altLang="en-US" sz="2000">
                <a:solidFill>
                  <a:srgbClr val="0070C0"/>
                </a:solidFill>
              </a:rPr>
              <a:t>&lt;lastname&gt;</a:t>
            </a:r>
            <a:r>
              <a:rPr lang="en-US" altLang="en-US" sz="2000"/>
              <a:t>-code.tar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75A81C5-B3D8-2847-99B5-8722D93B1F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48C6C37-B284-6441-9614-7885CDF4A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CE6043-5F9B-864F-BDAA-DA19188FF57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DFF8976-E2AD-4441-9649-0BFA4F0F1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Improving your grades</a:t>
            </a:r>
            <a:r>
              <a:rPr lang="en-US" altLang="en-US" sz="3600" b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31369C4-E2E2-B045-8867-046C5581C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Do the glossaries: weekly &amp; final (8% total)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Must be typewritten, alphabetically sorted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Goal: entice you to do required reading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Collect bonus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100% 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Find bugs in slides, in lectures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Fill the course evaluation @ end of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Be vocal in class, solve “riddles”,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Do extra 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Present a research paper (10% per presentation)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Write a critical summary of a research paper (5% per summary)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*</a:t>
            </a:r>
            <a:r>
              <a:rPr lang="en-US" altLang="en-US" sz="2000"/>
              <a:t> </a:t>
            </a:r>
            <a:r>
              <a:rPr lang="en-US" altLang="en-US" sz="1600"/>
              <a:t>Restrictions apply  (deadlines, max number per student)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07991BD7-AAE5-2A4D-AEA2-636371E6DA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79C7D7D-13A0-B24E-A066-C7F3DB723E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1169BA-5240-EB41-BEFB-648F53E00E5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EB824BC-6909-AD41-A312-88EF82569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884237"/>
          </a:xfrm>
        </p:spPr>
        <p:txBody>
          <a:bodyPr/>
          <a:lstStyle/>
          <a:p>
            <a:pPr eaLnBrk="1" hangingPunct="1"/>
            <a:r>
              <a:rPr lang="en-US" altLang="en-US"/>
              <a:t>Important dates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0E0747A-ED96-4F47-9B86-539BC5B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Regularly check schedule on the web (3 times/week or more)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Fri, Jan 17</a:t>
            </a:r>
            <a:r>
              <a:rPr lang="en-US" altLang="en-US" sz="1800" dirty="0"/>
              <a:t>: Pretest over 235 material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Fri, </a:t>
            </a:r>
            <a:r>
              <a:rPr lang="en-US" altLang="en-US" sz="1800" b="1"/>
              <a:t>Mar 20</a:t>
            </a:r>
            <a:r>
              <a:rPr lang="en-US" altLang="en-US" sz="1800"/>
              <a:t>: </a:t>
            </a:r>
            <a:r>
              <a:rPr lang="en-US" altLang="en-US" sz="1800" dirty="0"/>
              <a:t>Project must be chosen, use </a:t>
            </a:r>
            <a:r>
              <a:rPr lang="en-US" altLang="en-US" sz="1800" dirty="0" err="1"/>
              <a:t>handin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Wed, Apr 8</a:t>
            </a:r>
            <a:r>
              <a:rPr lang="en-US" altLang="en-US" sz="1800" dirty="0"/>
              <a:t>:  Progress report on projects due, use </a:t>
            </a:r>
            <a:r>
              <a:rPr lang="en-US" altLang="en-US" sz="1800" dirty="0" err="1"/>
              <a:t>handin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Fri, Apr 5</a:t>
            </a:r>
            <a:r>
              <a:rPr lang="en-US" altLang="en-US" sz="1800" dirty="0"/>
              <a:t>:  First deadline for extra-credit work: 1 presentation, 2 summaries, 1 chapter write-up must be done by this date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Week 15, April 20—24</a:t>
            </a:r>
            <a:r>
              <a:rPr lang="en-US" altLang="en-US" sz="1800" dirty="0"/>
              <a:t>: Quizzes </a:t>
            </a:r>
            <a:r>
              <a:rPr lang="en-US" altLang="en-US" sz="1800" i="1" dirty="0"/>
              <a:t>may</a:t>
            </a:r>
            <a:r>
              <a:rPr lang="en-US" altLang="en-US" sz="1800" dirty="0"/>
              <a:t> be given during class or recitation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Fri, Apr 24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Final glossary due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Project reports due in print and using </a:t>
            </a:r>
            <a:r>
              <a:rPr lang="en-US" altLang="en-US" sz="1800" dirty="0" err="1"/>
              <a:t>handin</a:t>
            </a:r>
            <a:endParaRPr lang="en-US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Second deadline for extra-credit work: All paper presentations (Max 2), summaries (Max 4) must be finished by this date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Dead week, Apr 27—May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Project presentations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Some presentations could be scheduled in evenings if necessary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/>
              <a:t>Fri, May 1 (midnight)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Projects code &amp; defense slides (when applicable) due, use </a:t>
            </a:r>
            <a:r>
              <a:rPr lang="en-US" altLang="en-US" sz="1800" dirty="0" err="1"/>
              <a:t>handin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3913</TotalTime>
  <Words>1095</Words>
  <Application>Microsoft Macintosh PowerPoint</Application>
  <PresentationFormat>On-screen Show (4:3)</PresentationFormat>
  <Paragraphs>167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Courier</vt:lpstr>
      <vt:lpstr>Courier New</vt:lpstr>
      <vt:lpstr>Helvetica</vt:lpstr>
      <vt:lpstr>ConSystLabLectureTemplate</vt:lpstr>
      <vt:lpstr>Welcome</vt:lpstr>
      <vt:lpstr>Pre-requisites  </vt:lpstr>
      <vt:lpstr>Communications</vt:lpstr>
      <vt:lpstr>Expectations I</vt:lpstr>
      <vt:lpstr>Expectations 2</vt:lpstr>
      <vt:lpstr>Grading</vt:lpstr>
      <vt:lpstr>Projects</vt:lpstr>
      <vt:lpstr>Improving your grades*</vt:lpstr>
      <vt:lpstr>Important dates</vt:lpstr>
      <vt:lpstr>Course material</vt:lpstr>
      <vt:lpstr>More resources</vt:lpstr>
      <vt:lpstr>Your future: Jobs!!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439</cp:revision>
  <cp:lastPrinted>2014-08-25T20:04:52Z</cp:lastPrinted>
  <dcterms:created xsi:type="dcterms:W3CDTF">2012-08-20T20:05:20Z</dcterms:created>
  <dcterms:modified xsi:type="dcterms:W3CDTF">2020-01-13T07:38:11Z</dcterms:modified>
</cp:coreProperties>
</file>