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notesMasterIdLst>
    <p:notesMasterId r:id="rId22"/>
  </p:notesMasterIdLst>
  <p:handoutMasterIdLst>
    <p:handoutMasterId r:id="rId23"/>
  </p:handoutMasterIdLst>
  <p:sldIdLst>
    <p:sldId id="256" r:id="rId4"/>
    <p:sldId id="291" r:id="rId5"/>
    <p:sldId id="293" r:id="rId6"/>
    <p:sldId id="294" r:id="rId7"/>
    <p:sldId id="295" r:id="rId8"/>
    <p:sldId id="296" r:id="rId9"/>
    <p:sldId id="306" r:id="rId10"/>
    <p:sldId id="300" r:id="rId11"/>
    <p:sldId id="307" r:id="rId12"/>
    <p:sldId id="297" r:id="rId13"/>
    <p:sldId id="305" r:id="rId14"/>
    <p:sldId id="298" r:id="rId15"/>
    <p:sldId id="301" r:id="rId16"/>
    <p:sldId id="302" r:id="rId17"/>
    <p:sldId id="308" r:id="rId18"/>
    <p:sldId id="303" r:id="rId19"/>
    <p:sldId id="299" r:id="rId20"/>
    <p:sldId id="304" r:id="rId21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97"/>
    <p:restoredTop sz="94574"/>
  </p:normalViewPr>
  <p:slideViewPr>
    <p:cSldViewPr>
      <p:cViewPr varScale="1">
        <p:scale>
          <a:sx n="115" d="100"/>
          <a:sy n="115" d="100"/>
        </p:scale>
        <p:origin x="152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820DBC-5393-754A-8B22-F1244C9768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2A1526-1598-5745-A0C3-C5C8E354C7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E2DBD29-1F87-CF4A-A14F-B5A563155C33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D25EAA-4193-2446-8BB2-800E92B270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FD6BB-2DF6-B948-B5ED-A07446DFD6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E9AD356-62D9-9746-8580-79989E632D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C87C6-C4F6-D544-934F-7CCEF87A54F2}" type="datetimeFigureOut">
              <a:rPr lang="en-US" smtClean="0"/>
              <a:t>4/20/20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54B1D-6D04-6F42-8E15-B1DA2BEC64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6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{N}, \in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mathbb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{Z^+}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\}_{n=0}^\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infty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{\;with\;}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=3^n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3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\sum_{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=0}^n(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ar^i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)=\left\{\begin{array}{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{a(r^{n+1}-1)}{r-1}&amp;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 r\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neq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1\\(n+1)a &amp;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mathrm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{if\;}r=1\end{array}\right.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54B1D-6D04-6F42-8E15-B1DA2BEC64D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FB02-862B-8A4E-8212-8A9A8771D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18885-D5CE-4F4E-B186-D2B7659C2FD7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A28A0-F530-BC40-B0A5-23DBA890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E9285-5CBA-9C4A-830B-8EC893F5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8434D1-A855-5A4F-8AD9-3EFB041A9D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FA5A35-D263-4349-AB76-00BA127C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078244-1B18-C04C-AFE4-772511D1D8F4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60AAD7-8220-AF46-AE7A-E34D111C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A22B5EF-5DD7-CF41-9215-B47AF085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AC60E-8F5F-8F47-899C-A27FDE035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54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04BBA-7608-5141-965F-DDF88156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14CCFF-29C1-2347-91AB-9CFE02D002C5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1E0B-A954-CA45-9D12-8DEA5C41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816E5-F6CE-4341-8B86-9F685B9D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69BFB-3CB3-FB43-A0F7-12213F92C5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948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79A89-7A1C-B64B-92CF-5888A03F2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F2070-6436-E846-B9F5-52DA008E02D7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23C69-B24C-8C4C-9978-DA15AF6E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F485-16CE-B14B-AEDC-BF430E53E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EFB43-B1CE-2C48-A4C8-39874DDD9F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669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1C8E-244C-6D49-AB5B-80F3DD9AF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53E28D-68DC-C44F-A993-E9A5088E55AA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C82EF-58A7-1942-A7E1-A87AC787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9036F-7441-B04D-9C8D-F9825025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13B38-86D5-4440-8ECD-B7D5A722FE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4971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BF96A-5AF8-604B-90FF-A2F8D2C0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B4BCA2-AC49-044A-AF4C-D802853EB2AE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9880-01C5-EE4F-AB35-C53B54362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E2412-1BF1-6D42-8095-44723C46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AE529-23E6-DE42-B9A4-0ED27B86E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388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CA5F52-0676-8B47-AEB0-1F5AFA7F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6915C-F6BB-1D4E-963B-C007EF0CE0D0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E6E95F-A9F6-564F-8B06-8A99A206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6937020-0475-6446-9FA4-C0B1938E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4AF44-6F61-CE49-897C-5A715561E7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90F998-82C5-5044-B481-ADA318DC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59739F-2AB1-3847-8E92-BB34AB96F7D5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AF25607-AF84-2A49-91C4-1FCF38241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DB106C-898E-F44D-BBAC-440AE27A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DD9BD-2979-D84F-AC6C-F896EEC7DE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15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ACD87A-292D-0D46-8DE5-407DAADF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2DDFC7-8A7A-2847-8078-1975A9FC4BF6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446BB1-3452-9244-9C1A-051E9DE3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34CFA3-EDD0-804B-97D5-BD4C49B1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E0090-BE18-AC46-8D4F-8DFEAC8E6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9894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334AA9D-23C7-BA43-841F-05FAA08B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276A8E-22B5-CF4E-A262-3CD0A74A5635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F1A8122-DD26-1C4D-9B10-39E479D42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1F408CD-3862-1144-9526-5DE12803F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9E65E-EF6F-254C-A10D-8FA820514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430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892BA9-C015-E441-8930-47B6DD87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C2842C-573B-5249-B814-0441967E7D52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B6F7A6-4507-5C40-939D-74DCB79D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9AB75C-FCEA-0347-BF01-F9A53FC92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84E9C-C168-BD4B-9C2F-2D8E330AC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98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F52FA-C322-4C46-9C35-DE52B9A40166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Sequences &amp; Summations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0847A7-2EB9-E142-8000-E899C44914B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2FFA0A-1A21-5848-BBB3-1E32EAFDBED5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B3B5C20E-5E42-EF48-B236-8E5E0B76CE76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FB27747-F369-3C4A-8FBF-97351A82063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640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33E635-0081-A144-BDC5-339769D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501525-34C0-FA4A-9F85-B5C079758203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6EE2BA-C0DD-AE45-964A-CFD2A182C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751E267-2D06-5A45-AED9-6F7352BF7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E5E3A-B501-6D42-80D3-0A21EC09FC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2090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3B493-D5A8-3F42-88EE-1408AAFD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DD0F9-FC7F-BF42-BC8C-8DCD00FD9837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92DC8-E80B-E749-9026-FA59CDD6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58385-60EC-A341-A114-9A8075F06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B54-86CB-144B-9CE2-F133A9B542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766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CA88E-CAD4-3046-AAA6-A19090B1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C665E-47D2-0948-8487-84E7D72D42C3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910D-3926-AB40-93B4-F7805C81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0A9AE-0066-7940-ABB2-7BBC8EBF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CF118-28AF-0D4E-8067-F212BC184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3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DE1D-9BB0-5B4A-91F6-9CCEE6205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615E3-5F6B-484E-8F5C-5D3666B6E71C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CCB64-B811-A347-87CE-070130740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4DFB15-EABE-7548-8EB0-ECE80A4E6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3EFA1-1265-0A4B-8154-B2F37E299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835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F654-F58C-A34D-B9AB-F2817181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AF192B-189D-0746-A693-886FAEA1E039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6CDB2-AC25-CD41-B80F-E80C4FDBC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59F03-7824-9642-A066-9F0FD16C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B0BA3-EBD6-CF49-B828-7A915B163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720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85EC6-F508-0744-BB74-5EF8C066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D72DCB-8A27-FD41-B454-F0380E2910B7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5DB6-BDBA-C04D-9277-FD56629C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2324E-3E04-B342-8462-1B2F89D1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BF34B-66FC-2F42-A579-87B553AF9B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887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0480C-A66D-524B-B896-5D487803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206237-C60D-3646-8887-51B7A701C2FF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BA7794-8DFD-294F-847A-70BC88D3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762A9-0921-854F-9F98-5C01C37B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B9C4B-4DC9-A842-992D-3B0DC2FC9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2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379940-DDB7-5243-9F74-EC585506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8DECC-7B2A-C34E-A48F-A6BA22F323FE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3F4148-B539-0B42-8479-038D5B4AE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1A656A-67D1-6341-B5E6-88B4E9BB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AA4EF-03A9-484F-B280-BA82BDAF64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41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6E7CE3C-00C2-FE4D-86B3-E8E594811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35E4AA-612C-6D42-92EA-5A83427BFA95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668CE-95A1-8B40-82D5-A9BDA7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B825EC1-1756-8B49-B8E7-391583FDB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2EE23-EDC5-6341-A4E8-BEB657BD4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E29BB76-872F-C842-80FA-E611BB1FA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380E54-AA28-454B-97BA-AF6A1FD97B57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7495622-886D-FD4E-8F3C-6E14337C6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FCB9CAC-7827-4845-9B2A-66E5026A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FF81-066A-B545-8269-BD6F195FB0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8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AEB6E8A-BC02-2D4D-9D1C-C16D9066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6D44D-499D-E343-A4B4-987941A20A41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181869D-F170-B640-9354-0DDCB2C4C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EC7872-83E5-D642-A270-94628876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9EFE5-9EC8-EE46-9757-172344BE4D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748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C806227-5513-AC4D-8AF4-A9807C93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5C5EDC-4388-9A45-8A6B-3FDF6C6BD6C9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FD8EEC-2454-1C46-A453-AAB2B053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3F3185F-55ED-774B-96F6-DF57DE743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467F-35E4-7746-B253-4565135713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325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872A509-609E-7A46-97AB-A4DAD9218DE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9558A5B-E1F8-A34D-9B88-C63CEDFE80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7E15A-0483-0B47-BC4D-2D3F96628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7B4E6B0-B925-FB4A-8CE6-A62DFAE28466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B8E34-AAF3-864C-B918-C8EFDBB1FA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7AD4-BB48-6E40-A2E9-DF905FF09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26A0132-A53E-F541-8981-96CA1697315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4" r:id="rId1"/>
    <p:sldLayoutId id="2147484645" r:id="rId2"/>
    <p:sldLayoutId id="2147484623" r:id="rId3"/>
    <p:sldLayoutId id="2147484624" r:id="rId4"/>
    <p:sldLayoutId id="2147484625" r:id="rId5"/>
    <p:sldLayoutId id="2147484626" r:id="rId6"/>
    <p:sldLayoutId id="2147484627" r:id="rId7"/>
    <p:sldLayoutId id="2147484628" r:id="rId8"/>
    <p:sldLayoutId id="2147484629" r:id="rId9"/>
    <p:sldLayoutId id="2147484630" r:id="rId10"/>
    <p:sldLayoutId id="21474846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DD95B04B-451C-FB4C-8083-9C555681A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499F9F3E-957D-A742-9ED6-25EA628F60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A703E-8D6D-8742-BDC1-9051539EC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17A93230-B08F-8342-A3F9-E2D1B9032E12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C7C48-B032-3A4C-A081-31EAD9530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34E8F-F3B3-7E4D-A5C0-5AACE4AF6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ABF68F9-3C5C-E748-804F-05B942A79A4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2" r:id="rId1"/>
    <p:sldLayoutId id="2147484633" r:id="rId2"/>
    <p:sldLayoutId id="2147484634" r:id="rId3"/>
    <p:sldLayoutId id="2147484635" r:id="rId4"/>
    <p:sldLayoutId id="2147484636" r:id="rId5"/>
    <p:sldLayoutId id="2147484637" r:id="rId6"/>
    <p:sldLayoutId id="2147484638" r:id="rId7"/>
    <p:sldLayoutId id="2147484639" r:id="rId8"/>
    <p:sldLayoutId id="2147484640" r:id="rId9"/>
    <p:sldLayoutId id="2147484641" r:id="rId10"/>
    <p:sldLayoutId id="21474846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3F08CA02-7E65-D84C-8298-9A6D4407AC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CB6F1E41-CD81-C543-9CD9-65DCE67F7F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2BA3E-F0E6-6347-AAFB-CEB8759F5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B06C5B0-2CEB-C247-9F05-916A74A40FCF}" type="datetime1">
              <a:rPr lang="en-US" altLang="en-US"/>
              <a:pPr/>
              <a:t>4/20/20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383F9-2C20-5D47-AF32-976A5C867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158D0-A95F-0742-8987-3A765E094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9AFF826E-539C-7B49-A9D4-B8E108BC02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3" r:id="rId1"/>
    <p:sldLayoutId id="214748464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C636D00-76F3-2D49-8E36-A0A81AC52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Sequences &amp; Summations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E1053045-5F9D-FA41-BD5E-20078ABBC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2.4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C5FCE4E-E139-684B-A588-7639AA96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Examples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60811D9-7457-C347-8509-067176CC2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Table 1 on Page 162 (Rosen) has some useful sequences: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{2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{3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sz="2400">
                <a:ea typeface="ＭＳ Ｐゴシック" panose="020B0600070205080204" pitchFamily="34" charset="-128"/>
              </a:rPr>
              <a:t>, {n!}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 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EEBFB85-2535-7148-A351-AFBC44F61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655B4C76-4C4A-A648-8386-D3B537401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Summations</a:t>
            </a:r>
            <a:endParaRPr lang="en-US" sz="28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Series: Sum of the elements of a sequence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D95B863D-1BC9-AF46-822F-00C4FEEC9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0846DACF-9C1B-C047-BDF8-5430776B2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You should be by now familiar with the summation notation: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baseline="30000" dirty="0" err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m+1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… 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+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	Here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j is the index of the summation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m is the lower limit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n is the upper limit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Often times, it is useful to change the lower/upper limits, which can be done in a straightforward manner (although we must be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very</a:t>
            </a:r>
            <a:r>
              <a:rPr lang="en-US" altLang="en-US" sz="2400" dirty="0">
                <a:ea typeface="ＭＳ Ｐゴシック" panose="020B0600070205080204" pitchFamily="34" charset="-128"/>
              </a:rPr>
              <a:t> careful):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=o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n-1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(a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i+1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5AEA97-2BDF-6440-9BD7-73FFEEB350B9}"/>
              </a:ext>
            </a:extLst>
          </p:cNvPr>
          <p:cNvSpPr txBox="1"/>
          <p:nvPr/>
        </p:nvSpPr>
        <p:spPr>
          <a:xfrm>
            <a:off x="6248400" y="5105400"/>
            <a:ext cx="2590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When j=1,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=0, so j=i+1 and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=j-1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j=n becomes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=n-1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(because j=i+1))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en-US" altLang="en-US" sz="11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 err="1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j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becomes 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a</a:t>
            </a:r>
            <a:r>
              <a:rPr lang="en-US" altLang="en-US" sz="1100" baseline="-250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i+1</a:t>
            </a:r>
            <a:r>
              <a:rPr lang="en-US" altLang="en-US" sz="1100" dirty="0">
                <a:solidFill>
                  <a:schemeClr val="bg1">
                    <a:lumMod val="50000"/>
                  </a:schemeClr>
                </a:solidFill>
                <a:sym typeface="Symbol" pitchFamily="2" charset="2"/>
              </a:rPr>
              <a:t> (because j=i+1)</a:t>
            </a:r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4469768B-426F-6E44-B7DF-5CB2888DB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Summations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E4C26DAD-B98D-3045-824F-10E99E215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Sometimes we can express a summation in </a:t>
            </a:r>
            <a:r>
              <a:rPr lang="en-US" altLang="en-US" u="sng" dirty="0">
                <a:ea typeface="ＭＳ Ｐゴシック" panose="020B0600070205080204" pitchFamily="34" charset="-128"/>
              </a:rPr>
              <a:t>closed</a:t>
            </a:r>
            <a:r>
              <a:rPr lang="en-US" altLang="en-US" dirty="0">
                <a:ea typeface="ＭＳ Ｐゴシック" panose="020B0600070205080204" pitchFamily="34" charset="-128"/>
              </a:rPr>
              <a:t> form, as for geometric series</a:t>
            </a:r>
          </a:p>
          <a:p>
            <a:r>
              <a:rPr lang="en-US" altLang="en-US" b="1" dirty="0">
                <a:ea typeface="ＭＳ Ｐゴシック" panose="020B0600070205080204" pitchFamily="34" charset="-128"/>
              </a:rPr>
              <a:t>Theorem</a:t>
            </a:r>
            <a:r>
              <a:rPr lang="en-US" altLang="en-US" dirty="0">
                <a:ea typeface="ＭＳ Ｐゴシック" panose="020B0600070205080204" pitchFamily="34" charset="-128"/>
              </a:rPr>
              <a:t>: For a, </a:t>
            </a:r>
            <a:r>
              <a:rPr lang="en-US" altLang="en-US" dirty="0" err="1">
                <a:ea typeface="ＭＳ Ｐゴシック" panose="020B0600070205080204" pitchFamily="34" charset="-128"/>
              </a:rPr>
              <a:t>r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i="1" dirty="0" err="1">
                <a:latin typeface="Algerian" pitchFamily="82" charset="77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, r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0</a:t>
            </a: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20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endParaRPr lang="en-US" altLang="en-US" sz="1800" dirty="0">
              <a:ea typeface="ＭＳ Ｐゴシック" panose="020B0600070205080204" pitchFamily="34" charset="-128"/>
            </a:endParaRPr>
          </a:p>
          <a:p>
            <a:r>
              <a:rPr lang="en-US" altLang="en-US" sz="1800" dirty="0">
                <a:ea typeface="ＭＳ Ｐゴシック" panose="020B0600070205080204" pitchFamily="34" charset="-128"/>
              </a:rPr>
              <a:t>Closed form = analytical expression using a bounded number of well-known functions, does not involved an infinite series or use of recursion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5CEB14-B9A9-094C-B49A-85700EF797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0" y="3492500"/>
            <a:ext cx="6565900" cy="13843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E892C72C-31C6-BD40-ABE4-613F9FF9E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Summations (3)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8AEC5E48-7479-8E4F-A54B-5BBBDCEE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Double summations often arise when analyzing an algorithm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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j=1</a:t>
            </a:r>
            <a:r>
              <a:rPr lang="en-US" altLang="en-US" sz="2400" baseline="30000" dirty="0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j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= a</a:t>
            </a:r>
            <a:r>
              <a:rPr lang="en-US" altLang="en-US" sz="2400" baseline="-25000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+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                   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sz="2400" dirty="0">
                <a:ea typeface="ＭＳ Ｐゴシック" panose="020B0600070205080204" pitchFamily="34" charset="-128"/>
              </a:rPr>
              <a:t>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3</a:t>
            </a:r>
            <a:r>
              <a:rPr lang="en-US" altLang="en-US" sz="2400" dirty="0">
                <a:ea typeface="ＭＳ Ｐゴシック" panose="020B0600070205080204" pitchFamily="34" charset="-128"/>
              </a:rPr>
              <a:t>+…+a</a:t>
            </a:r>
            <a:r>
              <a:rPr lang="en-US" altLang="en-US" sz="2400" baseline="-25000" dirty="0">
                <a:ea typeface="ＭＳ Ｐゴシック" panose="020B0600070205080204" pitchFamily="34" charset="-128"/>
              </a:rPr>
              <a:t>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Summations can also be indexed over elements in a set: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 dirty="0" err="1">
                <a:ea typeface="ＭＳ Ｐゴシック" panose="020B0600070205080204" pitchFamily="34" charset="-128"/>
                <a:sym typeface="Symbol" pitchFamily="2" charset="2"/>
              </a:rPr>
              <a:t>xS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f(x)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Table 2 on Page 166 (Rosen) has very useful summations.  Exercises 2.4.30—34 (edition 7</a:t>
            </a:r>
            <a:r>
              <a:rPr lang="en-US" altLang="en-US" sz="2400" baseline="30000" dirty="0">
                <a:ea typeface="ＭＳ Ｐゴシック" panose="020B0600070205080204" pitchFamily="34" charset="-128"/>
              </a:rPr>
              <a:t>th</a:t>
            </a:r>
            <a:r>
              <a:rPr lang="en-US" altLang="en-US" sz="2400" dirty="0">
                <a:ea typeface="ＭＳ Ｐゴシック" panose="020B0600070205080204" pitchFamily="34" charset="-128"/>
              </a:rPr>
              <a:t>) are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great </a:t>
            </a:r>
            <a:r>
              <a:rPr lang="en-US" altLang="en-US" sz="2400" dirty="0">
                <a:ea typeface="ＭＳ Ｐゴシック" panose="020B0600070205080204" pitchFamily="34" charset="-128"/>
              </a:rPr>
              <a:t>material to practice 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AFB4990E-B18A-2247-B257-BDD5BA33F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E2018D8-3A3B-5A4B-BEDF-4915F3A5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Summations</a:t>
            </a:r>
            <a:endParaRPr lang="en-US" sz="28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Series: Sum of the elements of a sequence</a:t>
            </a:r>
            <a:endParaRPr lang="en-US" sz="2000" b="1" dirty="0">
              <a:solidFill>
                <a:srgbClr val="FF0000"/>
              </a:solidFill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Examples, infinite series, convergence of a geometric series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D2838A5B-A31D-6842-A5B3-CBF00200D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Series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BE0F55CF-23D2-3A45-ABEF-42D2EB7B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When we take the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sum of a sequence</a:t>
            </a:r>
            <a:r>
              <a:rPr lang="en-US" altLang="en-US" sz="2800" dirty="0">
                <a:ea typeface="ＭＳ Ｐゴシック" panose="020B0600070205080204" pitchFamily="34" charset="-128"/>
              </a:rPr>
              <a:t>, we get a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We have already seen a closed form for geometric series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</a:rPr>
              <a:t>Some other useful closed forms include the following: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l</a:t>
            </a:r>
            <a:r>
              <a:rPr lang="en-US" altLang="en-US" baseline="30000" dirty="0" err="1">
                <a:ea typeface="ＭＳ Ｐゴシック" panose="020B0600070205080204" pitchFamily="34" charset="-128"/>
                <a:sym typeface="Symbol" pitchFamily="2" charset="2"/>
              </a:rPr>
              <a:t>u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1 = u-k+1, for 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ku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= n(n+1)/2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= n(n+1)(2n+1)/6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=0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  <a:sym typeface="Symbol" pitchFamily="2" charset="2"/>
              </a:rPr>
              <a:t>i</a:t>
            </a:r>
            <a:r>
              <a:rPr lang="en-US" altLang="en-US" b="1" baseline="30000" dirty="0" err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)    n</a:t>
            </a:r>
            <a:r>
              <a:rPr lang="en-US" altLang="en-US" b="1" baseline="30000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k+1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/(k+1)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FB1CE35A-FD57-E74D-9C31-39CF8665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B4DD7A9A-7A51-2747-930D-2A015812C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we will mostly deal with finite series (i.e., an upper limit of n for fixed integer), inifinite series are also useful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following geometric series: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(1/2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+ 1/2 + 1/4 + 1/8 + … converges to 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1 + 2 + 4 + 8 + … does not converge 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However note: 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n=0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2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n+1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– 1  (a=1,r=2)</a:t>
            </a:r>
          </a:p>
          <a:p>
            <a:pPr lvl="1"/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FA1BA778-0E4B-764D-AA25-D6CE9692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Infinite Series: Geometric Series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217ADE15-B67B-5F4E-9F65-DBD68696C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fact, we can generalize that fact as follows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A geometric series converges </a:t>
            </a:r>
            <a:r>
              <a:rPr lang="en-US" altLang="en-US" u="sng">
                <a:ea typeface="ＭＳ Ｐゴシック" panose="020B0600070205080204" pitchFamily="34" charset="-128"/>
              </a:rPr>
              <a:t>if and only if</a:t>
            </a:r>
            <a:r>
              <a:rPr lang="en-US" altLang="en-US">
                <a:ea typeface="ＭＳ Ｐゴシック" panose="020B0600070205080204" pitchFamily="34" charset="-128"/>
              </a:rPr>
              <a:t> the absolute value of the common ratio is less than 1</a:t>
            </a:r>
          </a:p>
          <a:p>
            <a:endParaRPr lang="en-US" altLang="en-US" sz="160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	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When |</a:t>
            </a: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r|&lt;1,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800">
                <a:solidFill>
                  <a:srgbClr val="000000"/>
                </a:solidFill>
                <a:ea typeface="ＭＳ Ｐゴシック" panose="020B0600070205080204" pitchFamily="34" charset="-128"/>
                <a:cs typeface="Arial" panose="020B0604020202020204" pitchFamily="34" charset="0"/>
                <a:sym typeface="Symbol" pitchFamily="2" charset="2"/>
              </a:rPr>
              <a:t>	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47107" name="Picture 3" descr="latex-image-1.pdf">
            <a:extLst>
              <a:ext uri="{FF2B5EF4-FFF2-40B4-BE49-F238E27FC236}">
                <a16:creationId xmlns:a16="http://schemas.microsoft.com/office/drawing/2014/main" id="{05833BB1-4629-DB4C-B42B-A1EF5725F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76800"/>
            <a:ext cx="701675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489DCEDB-5200-A449-91A6-E08080677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5F7078A-7BDC-1A4F-B752-67EEADA7A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800" dirty="0">
                <a:ea typeface="+mn-ea"/>
                <a:cs typeface="+mn-cs"/>
              </a:rPr>
              <a:t>Although you are (more or less) familiar with sequences and summations, we give a quick review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Definition, 2 examples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Progressions: Special sequences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Geometric, arithmetic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Summations</a:t>
            </a:r>
            <a:endParaRPr lang="en-US" sz="28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 dirty="0">
                <a:ea typeface="+mn-ea"/>
              </a:rPr>
              <a:t>Careful when changing lower/upper limits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ea typeface="+mn-ea"/>
                <a:cs typeface="+mn-cs"/>
              </a:rPr>
              <a:t>Series: Sum of the elements of a sequence</a:t>
            </a:r>
            <a:endParaRPr lang="en-US" sz="2000" dirty="0">
              <a:ea typeface="+mn-ea"/>
              <a:cs typeface="+mn-cs"/>
            </a:endParaRPr>
          </a:p>
          <a:p>
            <a:pPr lvl="1">
              <a:buFont typeface="Arial" charset="0"/>
              <a:buChar char="–"/>
              <a:defRPr/>
            </a:pPr>
            <a:r>
              <a:rPr lang="en-US" sz="2000">
                <a:ea typeface="+mn-ea"/>
              </a:rPr>
              <a:t>Examples, infinite </a:t>
            </a:r>
            <a:r>
              <a:rPr lang="en-US" sz="2000" dirty="0">
                <a:ea typeface="+mn-ea"/>
              </a:rPr>
              <a:t>series, convergence of a geometric series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0CD8CE2-BAB6-B24F-BFAE-D89A4406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Sequences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400" b="1" dirty="0">
                    <a:ea typeface="ＭＳ Ｐゴシック" panose="020B0600070205080204" pitchFamily="34" charset="-128"/>
                  </a:rPr>
                  <a:t>Definition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A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sequence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a function from a subset of integers to a set S.  It maps an integer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(                ) to the term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4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bPr>
                      <m:e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𝑎</m:t>
                        </m:r>
                      </m:e>
                      <m:sub>
                        <m:r>
                          <a:rPr lang="en-US" altLang="en-US" sz="24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b>
                    </m:sSub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 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of the sequence to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use the notation(s):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     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n=1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10     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n=0</a:t>
                </a:r>
                <a:r>
                  <a:rPr lang="en-US" altLang="en-US" sz="24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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Example: 1,3,9,27,…,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sSup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3</m:t>
                        </m:r>
                      </m:e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𝑛</m:t>
                        </m:r>
                      </m:sup>
                    </m:sSup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,…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 is denoted </a:t>
                </a:r>
                <a:endParaRPr lang="en-US" altLang="en-US" sz="2400" b="0" i="1" dirty="0">
                  <a:latin typeface="Cambria Math" panose="02040503050406030204" pitchFamily="18" charset="0"/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Each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is called the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  <m:r>
                      <a:rPr lang="en-US" altLang="en-US" sz="2400" i="1" baseline="30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𝑡h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u="sng" dirty="0">
                    <a:ea typeface="ＭＳ Ｐゴシック" panose="020B0600070205080204" pitchFamily="34" charset="-128"/>
                  </a:rPr>
                  <a:t>term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of the sequence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We rely on the context to distinguish between a sequence and a set, although they are distinct structures</a:t>
                </a:r>
              </a:p>
            </p:txBody>
          </p:sp>
        </mc:Choice>
        <mc:Fallback xmlns="">
          <p:sp>
            <p:nvSpPr>
              <p:cNvPr id="31746" name="Content Placeholder 2">
                <a:extLst>
                  <a:ext uri="{FF2B5EF4-FFF2-40B4-BE49-F238E27FC236}">
                    <a16:creationId xmlns:a16="http://schemas.microsoft.com/office/drawing/2014/main" id="{9A93D2F3-D0CD-B042-A3CD-1C08A2B5DA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120" r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4EDB3726-8C16-D644-831E-72E6EFBC59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2057400"/>
            <a:ext cx="1089660" cy="2742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D7DF5F6-E7E2-3C40-AA49-85BA47048D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3348529"/>
            <a:ext cx="2133600" cy="2328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7EA1454C-9248-9046-8431-120446B04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314D4B2-0A96-D148-9B94-EBADE869F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sequence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{(1 + 1/n)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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terms of the sequence are: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(1 + 1/1)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2.00000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= (1 + 1/2)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= 2.25000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3 </a:t>
            </a:r>
            <a:r>
              <a:rPr lang="en-US" altLang="en-US" sz="2000">
                <a:ea typeface="ＭＳ Ｐゴシック" panose="020B0600070205080204" pitchFamily="34" charset="-128"/>
              </a:rPr>
              <a:t>= (1 + 1/3)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000">
                <a:ea typeface="ＭＳ Ｐゴシック" panose="020B0600070205080204" pitchFamily="34" charset="-128"/>
              </a:rPr>
              <a:t> = 2.37037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4 </a:t>
            </a:r>
            <a:r>
              <a:rPr lang="en-US" altLang="en-US" sz="2000">
                <a:ea typeface="ＭＳ Ｐゴシック" panose="020B0600070205080204" pitchFamily="34" charset="-128"/>
              </a:rPr>
              <a:t>= (1 + 1/4)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4</a:t>
            </a:r>
            <a:r>
              <a:rPr lang="en-US" altLang="en-US" sz="2000">
                <a:ea typeface="ＭＳ Ｐゴシック" panose="020B0600070205080204" pitchFamily="34" charset="-128"/>
              </a:rPr>
              <a:t> = 2.44140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a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5 </a:t>
            </a:r>
            <a:r>
              <a:rPr lang="en-US" altLang="en-US" sz="2000">
                <a:ea typeface="ＭＳ Ｐゴシック" panose="020B0600070205080204" pitchFamily="34" charset="-128"/>
              </a:rPr>
              <a:t>= (1 + 1/5)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5</a:t>
            </a:r>
            <a:r>
              <a:rPr lang="en-US" altLang="en-US" sz="2000">
                <a:ea typeface="ＭＳ Ｐゴシック" panose="020B0600070205080204" pitchFamily="34" charset="-128"/>
              </a:rPr>
              <a:t> = 2.48832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is this sequence?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C3C50E-4C2A-CA4D-9EAE-F8C807C3A0B8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tabLst>
                <a:tab pos="7948613" algn="r"/>
              </a:tabLst>
              <a:defRPr/>
            </a:pPr>
            <a:r>
              <a:rPr lang="en-US" dirty="0">
                <a:latin typeface="Calibri" charset="0"/>
              </a:rPr>
              <a:t>The sequence corresponds to 	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Euler number, Napier number</a:t>
            </a:r>
            <a:endParaRPr lang="en-US" dirty="0">
              <a:latin typeface="Calibri" charset="0"/>
            </a:endParaRPr>
          </a:p>
          <a:p>
            <a:pPr marL="0" indent="0" algn="ctr">
              <a:spcBef>
                <a:spcPct val="20000"/>
              </a:spcBef>
              <a:tabLst>
                <a:tab pos="7948613" algn="r"/>
              </a:tabLst>
              <a:defRPr/>
            </a:pPr>
            <a:r>
              <a:rPr lang="en-US" dirty="0"/>
              <a:t>lim</a:t>
            </a:r>
            <a:r>
              <a:rPr lang="en-US" baseline="-25000" dirty="0"/>
              <a:t>n</a:t>
            </a:r>
            <a:r>
              <a:rPr lang="en-US" baseline="-25000" dirty="0">
                <a:sym typeface="Symbol" charset="0"/>
              </a:rPr>
              <a:t></a:t>
            </a:r>
            <a:r>
              <a:rPr lang="en-US" dirty="0"/>
              <a:t>{(1 + 1/n)</a:t>
            </a:r>
            <a:r>
              <a:rPr lang="en-US" baseline="30000" dirty="0"/>
              <a:t>n</a:t>
            </a:r>
            <a:r>
              <a:rPr lang="en-US" dirty="0"/>
              <a:t>}</a:t>
            </a:r>
            <a:r>
              <a:rPr lang="en-US" baseline="-25000" dirty="0"/>
              <a:t>n=1</a:t>
            </a:r>
            <a:r>
              <a:rPr lang="en-US" baseline="30000" dirty="0">
                <a:sym typeface="Symbol" charset="0"/>
              </a:rPr>
              <a:t>  </a:t>
            </a:r>
            <a:r>
              <a:rPr lang="en-US" sz="2000" dirty="0"/>
              <a:t>= e = 2.71828..</a:t>
            </a:r>
            <a:endParaRPr lang="en-US" baseline="30000" dirty="0">
              <a:sym typeface="Symbol" charset="0"/>
            </a:endParaRP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A73FE15A-AE10-A242-8238-E4614B00E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Sequences: Example 2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B57156-4043-E742-9FEC-B87D38DD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sequence: {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</a:rPr>
              <a:t>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h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= 1/n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	is known as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harmonic</a:t>
            </a:r>
            <a:r>
              <a:rPr lang="en-US" altLang="en-US" dirty="0">
                <a:ea typeface="ＭＳ Ｐゴシック" panose="020B0600070205080204" pitchFamily="34" charset="-128"/>
              </a:rPr>
              <a:t> sequence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The sequence is simply: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1, 1/2, 1/3, 1/4, 1/5, …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This sequence is particularly interesting because its summation is divergent: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 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itchFamily="2" charset="2"/>
              </a:rPr>
              <a:t>n=1</a:t>
            </a:r>
            <a:r>
              <a:rPr lang="en-US" altLang="en-US" baseline="30000" dirty="0">
                <a:ea typeface="ＭＳ Ｐゴシック" panose="020B0600070205080204" pitchFamily="34" charset="-128"/>
                <a:sym typeface="Symbol" pitchFamily="2" charset="2"/>
              </a:rPr>
              <a:t>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(1/n) = 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2E1D9BE8-F13C-FC40-BA43-5ABF4836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Geometric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DBDD32D-F6FD-8646-AA23-589C65BEA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</a:t>
            </a:r>
            <a:r>
              <a:rPr lang="en-US" altLang="en-US" sz="2800" u="sng">
                <a:ea typeface="ＭＳ Ｐゴシック" panose="020B0600070205080204" pitchFamily="34" charset="-128"/>
              </a:rPr>
              <a:t>geometric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ar,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</a:rPr>
              <a:t>, …,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ratio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geometric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exponential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ar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B79860C-45DF-0448-9E56-A1A417D9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Geometric Progressions: Examples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33B371-930F-DF44-AAE9-6D3E4C18B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common geometric progression in Computer Science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{a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}= 1/2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with a=1 and r=1/2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Give the initial term and the common ratio of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b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(-1)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c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2(5)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{d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} with d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= 6(1/3)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baseline="30000">
              <a:ea typeface="ＭＳ Ｐゴシック" panose="020B0600070205080204" pitchFamily="34" charset="-128"/>
            </a:endParaRPr>
          </a:p>
          <a:p>
            <a:endParaRPr lang="en-US" altLang="en-US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50CEFCE-8FF6-A14B-B296-F6DB1033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Progressions: Arithmetic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A00FD2E6-1D95-7945-A051-5421247E6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An </a:t>
            </a:r>
            <a:r>
              <a:rPr lang="en-US" altLang="en-US" sz="2800" u="sng">
                <a:ea typeface="ＭＳ Ｐゴシック" panose="020B0600070205080204" pitchFamily="34" charset="-128"/>
              </a:rPr>
              <a:t>arithmetric progression</a:t>
            </a:r>
            <a:r>
              <a:rPr lang="en-US" altLang="en-US" sz="2800">
                <a:ea typeface="ＭＳ Ｐゴシック" panose="020B0600070205080204" pitchFamily="34" charset="-128"/>
              </a:rPr>
              <a:t> is a sequence of the form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a, a+d, a+2d, a+3d, …, a+nd, …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initial term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d  </a:t>
            </a:r>
            <a:r>
              <a:rPr lang="en-US" altLang="en-US" sz="2400" i="1">
                <a:latin typeface="Algerian" pitchFamily="82" charset="77"/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 is called the </a:t>
            </a:r>
            <a:r>
              <a:rPr lang="en-US" altLang="en-US" sz="2400" u="sng">
                <a:ea typeface="ＭＳ Ｐゴシック" panose="020B0600070205080204" pitchFamily="34" charset="-128"/>
              </a:rPr>
              <a:t>common difference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 arithmetic progression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</a:t>
            </a:r>
            <a:r>
              <a:rPr lang="en-US" altLang="en-US" sz="2800">
                <a:ea typeface="ＭＳ Ｐゴシック" panose="020B0600070205080204" pitchFamily="34" charset="-128"/>
              </a:rPr>
              <a:t> analogue of the linear function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f(x) = dx+a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BB452529-9DFB-9D49-B365-44F1BA3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Arithmetic Progressions: Examples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54531A10-D143-6547-A0A9-55B94EA1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Give the initial term and the common difference of 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s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-1 + 4n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{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} with </a:t>
            </a:r>
            <a:r>
              <a:rPr lang="en-US" altLang="en-US" dirty="0" err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= 7 – 3n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12276</TotalTime>
  <Words>1472</Words>
  <Application>Microsoft Macintosh PowerPoint</Application>
  <PresentationFormat>On-screen Show (4:3)</PresentationFormat>
  <Paragraphs>154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Algerian</vt:lpstr>
      <vt:lpstr>Arial</vt:lpstr>
      <vt:lpstr>Calibri</vt:lpstr>
      <vt:lpstr>Cambria Math</vt:lpstr>
      <vt:lpstr>Office Theme</vt:lpstr>
      <vt:lpstr>1_Custom Design</vt:lpstr>
      <vt:lpstr>Custom Design</vt:lpstr>
      <vt:lpstr>  Sequences &amp; Summations</vt:lpstr>
      <vt:lpstr>Outline</vt:lpstr>
      <vt:lpstr>Sequences</vt:lpstr>
      <vt:lpstr>Sequences: Example 1</vt:lpstr>
      <vt:lpstr>Sequences: Example 2</vt:lpstr>
      <vt:lpstr>Progressions: Geometric</vt:lpstr>
      <vt:lpstr>Geometric Progressions: Examples</vt:lpstr>
      <vt:lpstr>Progressions: Arithmetic</vt:lpstr>
      <vt:lpstr>Arithmetic Progressions: Examples</vt:lpstr>
      <vt:lpstr>More Examples</vt:lpstr>
      <vt:lpstr>Outline</vt:lpstr>
      <vt:lpstr>Summations (1)</vt:lpstr>
      <vt:lpstr>Summations (2)</vt:lpstr>
      <vt:lpstr>Summations (3)</vt:lpstr>
      <vt:lpstr>Outline</vt:lpstr>
      <vt:lpstr>Series</vt:lpstr>
      <vt:lpstr>Infinite Series</vt:lpstr>
      <vt:lpstr>Infinite Series: Geometric Series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1670</cp:revision>
  <dcterms:created xsi:type="dcterms:W3CDTF">2012-04-16T17:08:26Z</dcterms:created>
  <dcterms:modified xsi:type="dcterms:W3CDTF">2020-04-20T08:13:33Z</dcterms:modified>
</cp:coreProperties>
</file>