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handoutMasterIdLst>
    <p:handoutMasterId r:id="rId36"/>
  </p:handoutMasterIdLst>
  <p:sldIdLst>
    <p:sldId id="256" r:id="rId3"/>
    <p:sldId id="549" r:id="rId4"/>
    <p:sldId id="550" r:id="rId5"/>
    <p:sldId id="551" r:id="rId6"/>
    <p:sldId id="565" r:id="rId7"/>
    <p:sldId id="553" r:id="rId8"/>
    <p:sldId id="554" r:id="rId9"/>
    <p:sldId id="507" r:id="rId10"/>
    <p:sldId id="555" r:id="rId11"/>
    <p:sldId id="530" r:id="rId12"/>
    <p:sldId id="531" r:id="rId13"/>
    <p:sldId id="532" r:id="rId14"/>
    <p:sldId id="533" r:id="rId15"/>
    <p:sldId id="556" r:id="rId16"/>
    <p:sldId id="557" r:id="rId17"/>
    <p:sldId id="558" r:id="rId18"/>
    <p:sldId id="548" r:id="rId19"/>
    <p:sldId id="547" r:id="rId20"/>
    <p:sldId id="534" r:id="rId21"/>
    <p:sldId id="561" r:id="rId22"/>
    <p:sldId id="560" r:id="rId23"/>
    <p:sldId id="535" r:id="rId24"/>
    <p:sldId id="536" r:id="rId25"/>
    <p:sldId id="518" r:id="rId26"/>
    <p:sldId id="537" r:id="rId27"/>
    <p:sldId id="562" r:id="rId28"/>
    <p:sldId id="563" r:id="rId29"/>
    <p:sldId id="538" r:id="rId30"/>
    <p:sldId id="539" r:id="rId31"/>
    <p:sldId id="540" r:id="rId32"/>
    <p:sldId id="543" r:id="rId33"/>
    <p:sldId id="542" r:id="rId34"/>
  </p:sldIdLst>
  <p:sldSz cx="9144000" cy="6858000" type="screen4x3"/>
  <p:notesSz cx="7188200" cy="94488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DEADA"/>
    <a:srgbClr val="C0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77747"/>
  </p:normalViewPr>
  <p:slideViewPr>
    <p:cSldViewPr snapToGrid="0">
      <p:cViewPr>
        <p:scale>
          <a:sx n="100" d="100"/>
          <a:sy n="100" d="100"/>
        </p:scale>
        <p:origin x="172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2A3AB-C3A2-BC4E-8740-DA0EFDEEFE02}"/>
              </a:ext>
            </a:extLst>
          </p:cNvPr>
          <p:cNvSpPr>
            <a:spLocks noGrp="1"/>
          </p:cNvSpPr>
          <p:nvPr>
            <p:ph type="hdr" sz="quarter"/>
          </p:nvPr>
        </p:nvSpPr>
        <p:spPr>
          <a:xfrm>
            <a:off x="0" y="0"/>
            <a:ext cx="3114675" cy="473075"/>
          </a:xfrm>
          <a:prstGeom prst="rect">
            <a:avLst/>
          </a:prstGeom>
        </p:spPr>
        <p:txBody>
          <a:bodyPr vert="horz" lIns="95061" tIns="47531" rIns="95061" bIns="47531" rtlCol="0"/>
          <a:lstStyle>
            <a:lvl1pPr algn="l">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7FA5FCCA-1CFB-4448-B3FC-3F2B4B0B28BA}"/>
              </a:ext>
            </a:extLst>
          </p:cNvPr>
          <p:cNvSpPr>
            <a:spLocks noGrp="1"/>
          </p:cNvSpPr>
          <p:nvPr>
            <p:ph type="dt" sz="quarter" idx="1"/>
          </p:nvPr>
        </p:nvSpPr>
        <p:spPr>
          <a:xfrm>
            <a:off x="4071938" y="0"/>
            <a:ext cx="3114675" cy="473075"/>
          </a:xfrm>
          <a:prstGeom prst="rect">
            <a:avLst/>
          </a:prstGeom>
        </p:spPr>
        <p:txBody>
          <a:bodyPr vert="horz" wrap="square" lIns="95061" tIns="47531" rIns="95061" bIns="47531" numCol="1" anchor="t" anchorCtr="0" compatLnSpc="1">
            <a:prstTxWarp prst="textNoShape">
              <a:avLst/>
            </a:prstTxWarp>
          </a:bodyPr>
          <a:lstStyle>
            <a:lvl1pPr algn="r">
              <a:defRPr sz="1200">
                <a:cs typeface="Arial" panose="020B0604020202020204" pitchFamily="34" charset="0"/>
              </a:defRPr>
            </a:lvl1pPr>
          </a:lstStyle>
          <a:p>
            <a:fld id="{4BBE30F8-D924-6443-BB73-4CE23367451E}" type="datetime1">
              <a:rPr lang="en-US" altLang="en-US"/>
              <a:pPr/>
              <a:t>3/28/20</a:t>
            </a:fld>
            <a:endParaRPr lang="en-US" altLang="en-US"/>
          </a:p>
        </p:txBody>
      </p:sp>
      <p:sp>
        <p:nvSpPr>
          <p:cNvPr id="4" name="Footer Placeholder 3">
            <a:extLst>
              <a:ext uri="{FF2B5EF4-FFF2-40B4-BE49-F238E27FC236}">
                <a16:creationId xmlns:a16="http://schemas.microsoft.com/office/drawing/2014/main" id="{82C85AAA-3F2A-2541-A399-9D1539F2116D}"/>
              </a:ext>
            </a:extLst>
          </p:cNvPr>
          <p:cNvSpPr>
            <a:spLocks noGrp="1"/>
          </p:cNvSpPr>
          <p:nvPr>
            <p:ph type="ftr" sz="quarter" idx="2"/>
          </p:nvPr>
        </p:nvSpPr>
        <p:spPr>
          <a:xfrm>
            <a:off x="0" y="8974138"/>
            <a:ext cx="3114675" cy="473075"/>
          </a:xfrm>
          <a:prstGeom prst="rect">
            <a:avLst/>
          </a:prstGeom>
        </p:spPr>
        <p:txBody>
          <a:bodyPr vert="horz" lIns="95061" tIns="47531" rIns="95061" bIns="47531" rtlCol="0" anchor="b"/>
          <a:lstStyle>
            <a:lvl1pPr algn="l">
              <a:defRPr sz="1200">
                <a:latin typeface="Arial" charset="0"/>
                <a:ea typeface="+mn-ea"/>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1E59ADB5-2041-364D-9A36-4621AEEFEE86}"/>
              </a:ext>
            </a:extLst>
          </p:cNvPr>
          <p:cNvSpPr>
            <a:spLocks noGrp="1"/>
          </p:cNvSpPr>
          <p:nvPr>
            <p:ph type="sldNum" sz="quarter" idx="3"/>
          </p:nvPr>
        </p:nvSpPr>
        <p:spPr>
          <a:xfrm>
            <a:off x="4071938" y="8974138"/>
            <a:ext cx="3114675" cy="473075"/>
          </a:xfrm>
          <a:prstGeom prst="rect">
            <a:avLst/>
          </a:prstGeom>
        </p:spPr>
        <p:txBody>
          <a:bodyPr vert="horz" wrap="square" lIns="95061" tIns="47531" rIns="95061" bIns="47531" numCol="1" anchor="b" anchorCtr="0" compatLnSpc="1">
            <a:prstTxWarp prst="textNoShape">
              <a:avLst/>
            </a:prstTxWarp>
          </a:bodyPr>
          <a:lstStyle>
            <a:lvl1pPr algn="r">
              <a:defRPr sz="1200">
                <a:cs typeface="Arial" panose="020B0604020202020204" pitchFamily="34" charset="0"/>
              </a:defRPr>
            </a:lvl1pPr>
          </a:lstStyle>
          <a:p>
            <a:fld id="{0CCFA61F-E662-D24A-A113-3D28D689894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71938" y="0"/>
            <a:ext cx="3114675" cy="473075"/>
          </a:xfrm>
          <a:prstGeom prst="rect">
            <a:avLst/>
          </a:prstGeom>
        </p:spPr>
        <p:txBody>
          <a:bodyPr vert="horz" lIns="91440" tIns="45720" rIns="91440" bIns="45720" rtlCol="0"/>
          <a:lstStyle>
            <a:lvl1pPr algn="r">
              <a:defRPr sz="1200"/>
            </a:lvl1pPr>
          </a:lstStyle>
          <a:p>
            <a:fld id="{8CD28983-BFD2-4F4C-BCDD-1D76797F5615}" type="datetimeFigureOut">
              <a:rPr lang="en-US" smtClean="0"/>
              <a:t>3/28/20</a:t>
            </a:fld>
            <a:endParaRPr lang="en-US"/>
          </a:p>
        </p:txBody>
      </p:sp>
      <p:sp>
        <p:nvSpPr>
          <p:cNvPr id="4" name="Slide Image Placeholder 3"/>
          <p:cNvSpPr>
            <a:spLocks noGrp="1" noRot="1" noChangeAspect="1"/>
          </p:cNvSpPr>
          <p:nvPr>
            <p:ph type="sldImg" idx="2"/>
          </p:nvPr>
        </p:nvSpPr>
        <p:spPr>
          <a:xfrm>
            <a:off x="1468438" y="1181100"/>
            <a:ext cx="4251325" cy="3189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9138" y="4546600"/>
            <a:ext cx="5749925" cy="37211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5725"/>
            <a:ext cx="3114675"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71938" y="8975725"/>
            <a:ext cx="3114675" cy="473075"/>
          </a:xfrm>
          <a:prstGeom prst="rect">
            <a:avLst/>
          </a:prstGeom>
        </p:spPr>
        <p:txBody>
          <a:bodyPr vert="horz" lIns="91440" tIns="45720" rIns="91440" bIns="45720" rtlCol="0" anchor="b"/>
          <a:lstStyle>
            <a:lvl1pPr algn="r">
              <a:defRPr sz="1200"/>
            </a:lvl1pPr>
          </a:lstStyle>
          <a:p>
            <a:fld id="{1B5FD71A-1A15-0E4A-9FE1-F083389E81DE}" type="slidenum">
              <a:rPr lang="en-US" smtClean="0"/>
              <a:t>‹#›</a:t>
            </a:fld>
            <a:endParaRPr lang="en-US"/>
          </a:p>
        </p:txBody>
      </p:sp>
    </p:spTree>
    <p:extLst>
      <p:ext uri="{BB962C8B-B14F-4D97-AF65-F5344CB8AC3E}">
        <p14:creationId xmlns:p14="http://schemas.microsoft.com/office/powerpoint/2010/main" val="49261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1B5FD71A-1A15-0E4A-9FE1-F083389E81DE}" type="slidenum">
              <a:rPr lang="en-US" smtClean="0"/>
              <a:t>1</a:t>
            </a:fld>
            <a:endParaRPr lang="en-US"/>
          </a:p>
        </p:txBody>
      </p:sp>
    </p:spTree>
    <p:extLst>
      <p:ext uri="{BB962C8B-B14F-4D97-AF65-F5344CB8AC3E}">
        <p14:creationId xmlns:p14="http://schemas.microsoft.com/office/powerpoint/2010/main" val="80050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W_0 = \left[\begin{array}{</a:t>
            </a:r>
            <a:r>
              <a:rPr lang="en-US" sz="1200" kern="1200" dirty="0" err="1">
                <a:solidFill>
                  <a:schemeClr val="tx1"/>
                </a:solidFill>
                <a:effectLst/>
                <a:latin typeface="+mn-lt"/>
                <a:ea typeface="+mn-ea"/>
                <a:cs typeface="+mn-cs"/>
              </a:rPr>
              <a:t>cccc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&amp; 1 &amp; 0 &amp; 1\\</a:t>
            </a:r>
          </a:p>
          <a:p>
            <a:r>
              <a:rPr lang="en-US" sz="1200" kern="1200" dirty="0">
                <a:solidFill>
                  <a:schemeClr val="tx1"/>
                </a:solidFill>
                <a:effectLst/>
                <a:latin typeface="+mn-lt"/>
                <a:ea typeface="+mn-ea"/>
                <a:cs typeface="+mn-cs"/>
              </a:rPr>
              <a:t>0 &amp; 1 &amp; 1 &amp; 0\\</a:t>
            </a:r>
          </a:p>
          <a:p>
            <a:r>
              <a:rPr lang="en-US" sz="1200" kern="1200" dirty="0">
                <a:solidFill>
                  <a:schemeClr val="tx1"/>
                </a:solidFill>
                <a:effectLst/>
                <a:latin typeface="+mn-lt"/>
                <a:ea typeface="+mn-ea"/>
                <a:cs typeface="+mn-cs"/>
              </a:rPr>
              <a:t>1 &amp; 0 &amp; 0 &amp; 1\\</a:t>
            </a:r>
          </a:p>
          <a:p>
            <a:r>
              <a:rPr lang="en-US" sz="1200" kern="1200" dirty="0">
                <a:solidFill>
                  <a:schemeClr val="tx1"/>
                </a:solidFill>
                <a:effectLst/>
                <a:latin typeface="+mn-lt"/>
                <a:ea typeface="+mn-ea"/>
                <a:cs typeface="+mn-cs"/>
              </a:rPr>
              <a:t>1&amp; 0 &amp; 0 &amp; 1</a:t>
            </a:r>
          </a:p>
          <a:p>
            <a:r>
              <a:rPr lang="en-US" sz="1200" kern="1200" dirty="0">
                <a:solidFill>
                  <a:schemeClr val="tx1"/>
                </a:solidFill>
                <a:effectLst/>
                <a:latin typeface="+mn-lt"/>
                <a:ea typeface="+mn-ea"/>
                <a:cs typeface="+mn-cs"/>
              </a:rPr>
              <a:t>\end{array}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W_1 = \left[\begin{array}{</a:t>
            </a:r>
            <a:r>
              <a:rPr lang="en-US" sz="1200" kern="1200" dirty="0" err="1">
                <a:solidFill>
                  <a:schemeClr val="tx1"/>
                </a:solidFill>
                <a:effectLst/>
                <a:latin typeface="+mn-lt"/>
                <a:ea typeface="+mn-ea"/>
                <a:cs typeface="+mn-cs"/>
              </a:rPr>
              <a:t>cccc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&amp;  &amp;  &amp; \\</a:t>
            </a:r>
          </a:p>
          <a:p>
            <a:r>
              <a:rPr lang="en-US" sz="1200" kern="1200" dirty="0">
                <a:solidFill>
                  <a:schemeClr val="tx1"/>
                </a:solidFill>
                <a:effectLst/>
                <a:latin typeface="+mn-lt"/>
                <a:ea typeface="+mn-ea"/>
                <a:cs typeface="+mn-cs"/>
              </a:rPr>
              <a:t>0 &amp;  &amp;  &amp; \\</a:t>
            </a:r>
          </a:p>
          <a:p>
            <a:r>
              <a:rPr lang="en-US" sz="1200" kern="1200" dirty="0">
                <a:solidFill>
                  <a:schemeClr val="tx1"/>
                </a:solidFill>
                <a:effectLst/>
                <a:latin typeface="+mn-lt"/>
                <a:ea typeface="+mn-ea"/>
                <a:cs typeface="+mn-cs"/>
              </a:rPr>
              <a:t>1 &amp;  &amp;  &amp; \\</a:t>
            </a:r>
          </a:p>
          <a:p>
            <a:r>
              <a:rPr lang="en-US" sz="1200" kern="1200" dirty="0">
                <a:solidFill>
                  <a:schemeClr val="tx1"/>
                </a:solidFill>
                <a:effectLst/>
                <a:latin typeface="+mn-lt"/>
                <a:ea typeface="+mn-ea"/>
                <a:cs typeface="+mn-cs"/>
              </a:rPr>
              <a:t>1&amp;  &amp;  &amp;</a:t>
            </a:r>
          </a:p>
          <a:p>
            <a:r>
              <a:rPr lang="en-US" sz="1200" kern="1200" dirty="0">
                <a:solidFill>
                  <a:schemeClr val="tx1"/>
                </a:solidFill>
                <a:effectLst/>
                <a:latin typeface="+mn-lt"/>
                <a:ea typeface="+mn-ea"/>
                <a:cs typeface="+mn-cs"/>
              </a:rPr>
              <a:t>\end{array}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W_1 = \left[\begin{array}{</a:t>
            </a:r>
            <a:r>
              <a:rPr lang="en-US" sz="1200" kern="1200" dirty="0" err="1">
                <a:solidFill>
                  <a:schemeClr val="tx1"/>
                </a:solidFill>
                <a:effectLst/>
                <a:latin typeface="+mn-lt"/>
                <a:ea typeface="+mn-ea"/>
                <a:cs typeface="+mn-cs"/>
              </a:rPr>
              <a:t>cccc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&amp; 1 &amp; 0 &amp; \\</a:t>
            </a:r>
          </a:p>
          <a:p>
            <a:r>
              <a:rPr lang="en-US" sz="1200" kern="1200" dirty="0">
                <a:solidFill>
                  <a:schemeClr val="tx1"/>
                </a:solidFill>
                <a:effectLst/>
                <a:latin typeface="+mn-lt"/>
                <a:ea typeface="+mn-ea"/>
                <a:cs typeface="+mn-cs"/>
              </a:rPr>
              <a:t>0 &amp; 1 &amp; 1 &amp; \\</a:t>
            </a:r>
          </a:p>
          <a:p>
            <a:r>
              <a:rPr lang="en-US" sz="1200" kern="1200" dirty="0">
                <a:solidFill>
                  <a:schemeClr val="tx1"/>
                </a:solidFill>
                <a:effectLst/>
                <a:latin typeface="+mn-lt"/>
                <a:ea typeface="+mn-ea"/>
                <a:cs typeface="+mn-cs"/>
              </a:rPr>
              <a:t>1 &amp; 1 &amp; 0 &amp; \\</a:t>
            </a:r>
          </a:p>
          <a:p>
            <a:r>
              <a:rPr lang="en-US" sz="1200" kern="1200" dirty="0">
                <a:solidFill>
                  <a:schemeClr val="tx1"/>
                </a:solidFill>
                <a:effectLst/>
                <a:latin typeface="+mn-lt"/>
                <a:ea typeface="+mn-ea"/>
                <a:cs typeface="+mn-cs"/>
              </a:rPr>
              <a:t>1&amp; 1 &amp; 0 &amp; </a:t>
            </a:r>
          </a:p>
          <a:p>
            <a:r>
              <a:rPr lang="en-US" sz="1200" kern="1200" dirty="0">
                <a:solidFill>
                  <a:schemeClr val="tx1"/>
                </a:solidFill>
                <a:effectLst/>
                <a:latin typeface="+mn-lt"/>
                <a:ea typeface="+mn-ea"/>
                <a:cs typeface="+mn-cs"/>
              </a:rPr>
              <a:t>\end{array}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W_1 = \left[\begin{array}{</a:t>
            </a:r>
            <a:r>
              <a:rPr lang="en-US" sz="1200" kern="1200" dirty="0" err="1">
                <a:solidFill>
                  <a:schemeClr val="tx1"/>
                </a:solidFill>
                <a:effectLst/>
                <a:latin typeface="+mn-lt"/>
                <a:ea typeface="+mn-ea"/>
                <a:cs typeface="+mn-cs"/>
              </a:rPr>
              <a:t>cccc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&amp; 1 &amp;  &amp; \\</a:t>
            </a:r>
          </a:p>
          <a:p>
            <a:r>
              <a:rPr lang="en-US" sz="1200" kern="1200" dirty="0">
                <a:solidFill>
                  <a:schemeClr val="tx1"/>
                </a:solidFill>
                <a:effectLst/>
                <a:latin typeface="+mn-lt"/>
                <a:ea typeface="+mn-ea"/>
                <a:cs typeface="+mn-cs"/>
              </a:rPr>
              <a:t>0 &amp; 1 &amp;  &amp; \\</a:t>
            </a:r>
          </a:p>
          <a:p>
            <a:r>
              <a:rPr lang="en-US" sz="1200" kern="1200" dirty="0">
                <a:solidFill>
                  <a:schemeClr val="tx1"/>
                </a:solidFill>
                <a:effectLst/>
                <a:latin typeface="+mn-lt"/>
                <a:ea typeface="+mn-ea"/>
                <a:cs typeface="+mn-cs"/>
              </a:rPr>
              <a:t>1 &amp; 1 &amp;  &amp; \\</a:t>
            </a:r>
          </a:p>
          <a:p>
            <a:r>
              <a:rPr lang="en-US" sz="1200" kern="1200" dirty="0">
                <a:solidFill>
                  <a:schemeClr val="tx1"/>
                </a:solidFill>
                <a:effectLst/>
                <a:latin typeface="+mn-lt"/>
                <a:ea typeface="+mn-ea"/>
                <a:cs typeface="+mn-cs"/>
              </a:rPr>
              <a:t>1&amp; 1 &amp; &amp; </a:t>
            </a:r>
          </a:p>
          <a:p>
            <a:r>
              <a:rPr lang="en-US" sz="1200" kern="1200" dirty="0">
                <a:solidFill>
                  <a:schemeClr val="tx1"/>
                </a:solidFill>
                <a:effectLst/>
                <a:latin typeface="+mn-lt"/>
                <a:ea typeface="+mn-ea"/>
                <a:cs typeface="+mn-cs"/>
              </a:rPr>
              <a:t>\end{array} \right]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W_1 = \left[\begin{array}{</a:t>
            </a:r>
            <a:r>
              <a:rPr lang="en-US" sz="1200" kern="1200" dirty="0" err="1">
                <a:solidFill>
                  <a:schemeClr val="tx1"/>
                </a:solidFill>
                <a:effectLst/>
                <a:latin typeface="+mn-lt"/>
                <a:ea typeface="+mn-ea"/>
                <a:cs typeface="+mn-cs"/>
              </a:rPr>
              <a:t>cccc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&amp; 1 &amp; 0 &amp; 1\\</a:t>
            </a:r>
          </a:p>
          <a:p>
            <a:r>
              <a:rPr lang="en-US" sz="1200" kern="1200" dirty="0">
                <a:solidFill>
                  <a:schemeClr val="tx1"/>
                </a:solidFill>
                <a:effectLst/>
                <a:latin typeface="+mn-lt"/>
                <a:ea typeface="+mn-ea"/>
                <a:cs typeface="+mn-cs"/>
              </a:rPr>
              <a:t>0 &amp; 1 &amp; 1 &amp; 0\\</a:t>
            </a:r>
          </a:p>
          <a:p>
            <a:r>
              <a:rPr lang="en-US" sz="1200" kern="1200" dirty="0">
                <a:solidFill>
                  <a:schemeClr val="tx1"/>
                </a:solidFill>
                <a:effectLst/>
                <a:latin typeface="+mn-lt"/>
                <a:ea typeface="+mn-ea"/>
                <a:cs typeface="+mn-cs"/>
              </a:rPr>
              <a:t>1 &amp; 1 &amp; 0 &amp; 1\\</a:t>
            </a:r>
          </a:p>
          <a:p>
            <a:r>
              <a:rPr lang="en-US" sz="1200" kern="1200" dirty="0">
                <a:solidFill>
                  <a:schemeClr val="tx1"/>
                </a:solidFill>
                <a:effectLst/>
                <a:latin typeface="+mn-lt"/>
                <a:ea typeface="+mn-ea"/>
                <a:cs typeface="+mn-cs"/>
              </a:rPr>
              <a:t>1&amp; 1 &amp; 0 &amp; 1</a:t>
            </a:r>
          </a:p>
          <a:p>
            <a:r>
              <a:rPr lang="en-US" sz="1200" kern="1200" dirty="0">
                <a:solidFill>
                  <a:schemeClr val="tx1"/>
                </a:solidFill>
                <a:effectLst/>
                <a:latin typeface="+mn-lt"/>
                <a:ea typeface="+mn-ea"/>
                <a:cs typeface="+mn-cs"/>
              </a:rPr>
              <a:t>\end{array} \right]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14</a:t>
            </a:fld>
            <a:endParaRPr lang="en-US"/>
          </a:p>
        </p:txBody>
      </p:sp>
    </p:spTree>
    <p:extLst>
      <p:ext uri="{BB962C8B-B14F-4D97-AF65-F5344CB8AC3E}">
        <p14:creationId xmlns:p14="http://schemas.microsoft.com/office/powerpoint/2010/main" val="3207693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W_2 = \left[\begin{array}{</a:t>
            </a:r>
            <a:r>
              <a:rPr lang="en-US" sz="1200" kern="1200" dirty="0" err="1">
                <a:solidFill>
                  <a:schemeClr val="tx1"/>
                </a:solidFill>
                <a:effectLst/>
                <a:latin typeface="+mn-lt"/>
                <a:ea typeface="+mn-ea"/>
                <a:cs typeface="+mn-cs"/>
              </a:rPr>
              <a:t>cccc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&amp; 1 &amp; 1 &amp; 1\\</a:t>
            </a:r>
          </a:p>
          <a:p>
            <a:r>
              <a:rPr lang="en-US" sz="1200" kern="1200" dirty="0">
                <a:solidFill>
                  <a:schemeClr val="tx1"/>
                </a:solidFill>
                <a:effectLst/>
                <a:latin typeface="+mn-lt"/>
                <a:ea typeface="+mn-ea"/>
                <a:cs typeface="+mn-cs"/>
              </a:rPr>
              <a:t>0 &amp; 1 &amp; 1 &amp; 0\\</a:t>
            </a:r>
          </a:p>
          <a:p>
            <a:r>
              <a:rPr lang="en-US" sz="1200" kern="1200" dirty="0">
                <a:solidFill>
                  <a:schemeClr val="tx1"/>
                </a:solidFill>
                <a:effectLst/>
                <a:latin typeface="+mn-lt"/>
                <a:ea typeface="+mn-ea"/>
                <a:cs typeface="+mn-cs"/>
              </a:rPr>
              <a:t>1 &amp; 1 &amp; 1 &amp; 1\\</a:t>
            </a:r>
          </a:p>
          <a:p>
            <a:r>
              <a:rPr lang="en-US" sz="1200" kern="1200" dirty="0">
                <a:solidFill>
                  <a:schemeClr val="tx1"/>
                </a:solidFill>
                <a:effectLst/>
                <a:latin typeface="+mn-lt"/>
                <a:ea typeface="+mn-ea"/>
                <a:cs typeface="+mn-cs"/>
              </a:rPr>
              <a:t>1&amp; 1 &amp; 1 &amp; 1</a:t>
            </a:r>
          </a:p>
          <a:p>
            <a:r>
              <a:rPr lang="en-US" sz="1200" kern="1200" dirty="0">
                <a:solidFill>
                  <a:schemeClr val="tx1"/>
                </a:solidFill>
                <a:effectLst/>
                <a:latin typeface="+mn-lt"/>
                <a:ea typeface="+mn-ea"/>
                <a:cs typeface="+mn-cs"/>
              </a:rPr>
              <a:t>\end{array} \right]</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15</a:t>
            </a:fld>
            <a:endParaRPr lang="en-US"/>
          </a:p>
        </p:txBody>
      </p:sp>
    </p:spTree>
    <p:extLst>
      <p:ext uri="{BB962C8B-B14F-4D97-AF65-F5344CB8AC3E}">
        <p14:creationId xmlns:p14="http://schemas.microsoft.com/office/powerpoint/2010/main" val="1768801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W_3 = \left[\begin{array}{</a:t>
            </a:r>
            <a:r>
              <a:rPr lang="en-US" sz="1200" kern="1200" dirty="0" err="1">
                <a:solidFill>
                  <a:schemeClr val="tx1"/>
                </a:solidFill>
                <a:effectLst/>
                <a:latin typeface="+mn-lt"/>
                <a:ea typeface="+mn-ea"/>
                <a:cs typeface="+mn-cs"/>
              </a:rPr>
              <a:t>cccc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&amp; 1 &amp; 1 &amp; 1\\</a:t>
            </a:r>
          </a:p>
          <a:p>
            <a:r>
              <a:rPr lang="en-US" sz="1200" kern="1200" dirty="0">
                <a:solidFill>
                  <a:schemeClr val="tx1"/>
                </a:solidFill>
                <a:effectLst/>
                <a:latin typeface="+mn-lt"/>
                <a:ea typeface="+mn-ea"/>
                <a:cs typeface="+mn-cs"/>
              </a:rPr>
              <a:t>1 &amp; 1 &amp; 1 &amp; 1\\</a:t>
            </a:r>
          </a:p>
          <a:p>
            <a:r>
              <a:rPr lang="en-US" sz="1200" kern="1200" dirty="0">
                <a:solidFill>
                  <a:schemeClr val="tx1"/>
                </a:solidFill>
                <a:effectLst/>
                <a:latin typeface="+mn-lt"/>
                <a:ea typeface="+mn-ea"/>
                <a:cs typeface="+mn-cs"/>
              </a:rPr>
              <a:t>1 &amp; 1 &amp; 1 &amp; 1\\</a:t>
            </a:r>
          </a:p>
          <a:p>
            <a:r>
              <a:rPr lang="en-US" sz="1200" kern="1200" dirty="0">
                <a:solidFill>
                  <a:schemeClr val="tx1"/>
                </a:solidFill>
                <a:effectLst/>
                <a:latin typeface="+mn-lt"/>
                <a:ea typeface="+mn-ea"/>
                <a:cs typeface="+mn-cs"/>
              </a:rPr>
              <a:t>1&amp; 1 &amp; 1 &amp; 1</a:t>
            </a:r>
          </a:p>
          <a:p>
            <a:r>
              <a:rPr lang="en-US" sz="1200" kern="1200" dirty="0">
                <a:solidFill>
                  <a:schemeClr val="tx1"/>
                </a:solidFill>
                <a:effectLst/>
                <a:latin typeface="+mn-lt"/>
                <a:ea typeface="+mn-ea"/>
                <a:cs typeface="+mn-cs"/>
              </a:rPr>
              <a:t>\end{array} \right]</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16</a:t>
            </a:fld>
            <a:endParaRPr lang="en-US"/>
          </a:p>
        </p:txBody>
      </p:sp>
    </p:spTree>
    <p:extLst>
      <p:ext uri="{BB962C8B-B14F-4D97-AF65-F5344CB8AC3E}">
        <p14:creationId xmlns:p14="http://schemas.microsoft.com/office/powerpoint/2010/main" val="330770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mathrm</a:t>
            </a:r>
            <a:r>
              <a:rPr lang="en-US" sz="1200" kern="1200" dirty="0">
                <a:solidFill>
                  <a:schemeClr val="tx1"/>
                </a:solidFill>
                <a:effectLst/>
                <a:latin typeface="+mn-lt"/>
                <a:ea typeface="+mn-ea"/>
                <a:cs typeface="+mn-cs"/>
              </a:rPr>
              <a:t>{For}\; </a:t>
            </a:r>
            <a:r>
              <a:rPr lang="en-US" sz="1200" kern="1200" dirty="0" err="1">
                <a:solidFill>
                  <a:schemeClr val="tx1"/>
                </a:solidFill>
                <a:effectLst/>
                <a:latin typeface="+mn-lt"/>
                <a:ea typeface="+mn-ea"/>
                <a:cs typeface="+mn-cs"/>
              </a:rPr>
              <a:t>col_i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mathrm</a:t>
            </a:r>
            <a:r>
              <a:rPr lang="en-US" sz="1200" kern="1200" dirty="0">
                <a:solidFill>
                  <a:schemeClr val="tx1"/>
                </a:solidFill>
                <a:effectLst/>
                <a:latin typeface="+mn-lt"/>
                <a:ea typeface="+mn-ea"/>
                <a:cs typeface="+mn-cs"/>
              </a:rPr>
              <a:t>{if}\; m_{</a:t>
            </a:r>
            <a:r>
              <a:rPr lang="en-US" sz="1200" kern="1200" dirty="0" err="1">
                <a:solidFill>
                  <a:schemeClr val="tx1"/>
                </a:solidFill>
                <a:effectLst/>
                <a:latin typeface="+mn-lt"/>
                <a:ea typeface="+mn-ea"/>
                <a:cs typeface="+mn-cs"/>
              </a:rPr>
              <a:t>ik</a:t>
            </a:r>
            <a:r>
              <a:rPr lang="en-US" sz="1200" kern="1200" dirty="0">
                <a:solidFill>
                  <a:schemeClr val="tx1"/>
                </a:solidFill>
                <a:effectLst/>
                <a:latin typeface="+mn-lt"/>
                <a:ea typeface="+mn-ea"/>
                <a:cs typeface="+mn-cs"/>
              </a:rPr>
              <a:t>} = 0, </a:t>
            </a:r>
            <a:r>
              <a:rPr lang="en-US" sz="1200" kern="1200" dirty="0" err="1">
                <a:solidFill>
                  <a:schemeClr val="tx1"/>
                </a:solidFill>
                <a:effectLst/>
                <a:latin typeface="+mn-lt"/>
                <a:ea typeface="+mn-ea"/>
                <a:cs typeface="+mn-cs"/>
              </a:rPr>
              <a:t>col_i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mathrm</a:t>
            </a:r>
            <a:r>
              <a:rPr lang="en-US" sz="1200" kern="1200" dirty="0">
                <a:solidFill>
                  <a:schemeClr val="tx1"/>
                </a:solidFill>
                <a:effectLst/>
                <a:latin typeface="+mn-lt"/>
                <a:ea typeface="+mn-ea"/>
                <a:cs typeface="+mn-cs"/>
              </a:rPr>
              <a:t>{stays\; the\; same}\\</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mathrm</a:t>
            </a:r>
            <a:r>
              <a:rPr lang="en-US" sz="1200" kern="1200" dirty="0">
                <a:solidFill>
                  <a:schemeClr val="tx1"/>
                </a:solidFill>
                <a:effectLst/>
                <a:latin typeface="+mn-lt"/>
                <a:ea typeface="+mn-ea"/>
                <a:cs typeface="+mn-cs"/>
              </a:rPr>
              <a:t>{if}\; m_{</a:t>
            </a:r>
            <a:r>
              <a:rPr lang="en-US" sz="1200" kern="1200" dirty="0" err="1">
                <a:solidFill>
                  <a:schemeClr val="tx1"/>
                </a:solidFill>
                <a:effectLst/>
                <a:latin typeface="+mn-lt"/>
                <a:ea typeface="+mn-ea"/>
                <a:cs typeface="+mn-cs"/>
              </a:rPr>
              <a:t>ik</a:t>
            </a:r>
            <a:r>
              <a:rPr lang="en-US" sz="1200" kern="1200" dirty="0">
                <a:solidFill>
                  <a:schemeClr val="tx1"/>
                </a:solidFill>
                <a:effectLst/>
                <a:latin typeface="+mn-lt"/>
                <a:ea typeface="+mn-ea"/>
                <a:cs typeface="+mn-cs"/>
              </a:rPr>
              <a:t>} = 1, </a:t>
            </a:r>
            <a:r>
              <a:rPr lang="en-US" sz="1200" kern="1200" dirty="0" err="1">
                <a:solidFill>
                  <a:schemeClr val="tx1"/>
                </a:solidFill>
                <a:effectLst/>
                <a:latin typeface="+mn-lt"/>
                <a:ea typeface="+mn-ea"/>
                <a:cs typeface="+mn-cs"/>
              </a:rPr>
              <a:t>col_i</a:t>
            </a:r>
            <a:r>
              <a:rPr lang="en-US" sz="1200" kern="1200" dirty="0">
                <a:solidFill>
                  <a:schemeClr val="tx1"/>
                </a:solidFill>
                <a:effectLst/>
                <a:latin typeface="+mn-lt"/>
                <a:ea typeface="+mn-ea"/>
                <a:cs typeface="+mn-cs"/>
              </a:rPr>
              <a:t> \gets (</a:t>
            </a:r>
            <a:r>
              <a:rPr lang="en-US" sz="1200" kern="1200" dirty="0" err="1">
                <a:solidFill>
                  <a:schemeClr val="tx1"/>
                </a:solidFill>
                <a:effectLst/>
                <a:latin typeface="+mn-lt"/>
                <a:ea typeface="+mn-ea"/>
                <a:cs typeface="+mn-cs"/>
              </a:rPr>
              <a:t>col_i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col_k</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17</a:t>
            </a:fld>
            <a:endParaRPr lang="en-US"/>
          </a:p>
        </p:txBody>
      </p:sp>
    </p:spTree>
    <p:extLst>
      <p:ext uri="{BB962C8B-B14F-4D97-AF65-F5344CB8AC3E}">
        <p14:creationId xmlns:p14="http://schemas.microsoft.com/office/powerpoint/2010/main" val="105650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bigcup</a:t>
            </a:r>
            <a:r>
              <a:rPr lang="en-US" sz="1200" kern="1200" dirty="0">
                <a:solidFill>
                  <a:schemeClr val="tx1"/>
                </a:solidFill>
                <a:effectLst/>
                <a:latin typeface="+mn-lt"/>
                <a:ea typeface="+mn-ea"/>
                <a:cs typeface="+mn-cs"/>
              </a:rPr>
              <a:t>_{</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=1}^k </a:t>
            </a:r>
            <a:r>
              <a:rPr lang="en-US" sz="1200" kern="1200" dirty="0" err="1">
                <a:solidFill>
                  <a:schemeClr val="tx1"/>
                </a:solidFill>
                <a:effectLst/>
                <a:latin typeface="+mn-lt"/>
                <a:ea typeface="+mn-ea"/>
                <a:cs typeface="+mn-cs"/>
              </a:rPr>
              <a:t>A_i</a:t>
            </a:r>
            <a:r>
              <a:rPr lang="en-US" sz="1200" kern="1200" dirty="0">
                <a:solidFill>
                  <a:schemeClr val="tx1"/>
                </a:solidFill>
                <a:effectLst/>
                <a:latin typeface="+mn-lt"/>
                <a:ea typeface="+mn-ea"/>
                <a:cs typeface="+mn-cs"/>
              </a:rPr>
              <a:t> = A</a:t>
            </a:r>
          </a:p>
          <a:p>
            <a:endParaRPr lang="en-US" dirty="0"/>
          </a:p>
          <a:p>
            <a:endParaRPr lang="en-US" dirty="0"/>
          </a:p>
          <a:p>
            <a:r>
              <a:rPr lang="en-US" sz="1200" kern="1200" dirty="0">
                <a:solidFill>
                  <a:schemeClr val="tx1"/>
                </a:solidFill>
                <a:effectLst/>
                <a:latin typeface="+mn-lt"/>
                <a:ea typeface="+mn-ea"/>
                <a:cs typeface="+mn-cs"/>
              </a:rPr>
              <a:t>\begin{array}{cl}</a:t>
            </a:r>
          </a:p>
          <a:p>
            <a:r>
              <a:rPr lang="en-US" sz="1200" kern="1200" dirty="0">
                <a:solidFill>
                  <a:schemeClr val="tx1"/>
                </a:solidFill>
                <a:effectLst/>
                <a:latin typeface="+mn-lt"/>
                <a:ea typeface="+mn-ea"/>
                <a:cs typeface="+mn-cs"/>
              </a:rPr>
              <a:t>1. &amp; \</a:t>
            </a:r>
            <a:r>
              <a:rPr lang="en-US" sz="1200" kern="1200" dirty="0" err="1">
                <a:solidFill>
                  <a:schemeClr val="tx1"/>
                </a:solidFill>
                <a:effectLst/>
                <a:latin typeface="+mn-lt"/>
                <a:ea typeface="+mn-ea"/>
                <a:cs typeface="+mn-cs"/>
              </a:rPr>
              <a:t>bigcup</a:t>
            </a:r>
            <a:r>
              <a:rPr lang="en-US" sz="1200" kern="1200" dirty="0">
                <a:solidFill>
                  <a:schemeClr val="tx1"/>
                </a:solidFill>
                <a:effectLst/>
                <a:latin typeface="+mn-lt"/>
                <a:ea typeface="+mn-ea"/>
                <a:cs typeface="+mn-cs"/>
              </a:rPr>
              <a:t>_{</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=1}^k </a:t>
            </a:r>
            <a:r>
              <a:rPr lang="en-US" sz="1200" kern="1200" dirty="0" err="1">
                <a:solidFill>
                  <a:schemeClr val="tx1"/>
                </a:solidFill>
                <a:effectLst/>
                <a:latin typeface="+mn-lt"/>
                <a:ea typeface="+mn-ea"/>
                <a:cs typeface="+mn-cs"/>
              </a:rPr>
              <a:t>A_i</a:t>
            </a:r>
            <a:r>
              <a:rPr lang="en-US" sz="1200" kern="1200" dirty="0">
                <a:solidFill>
                  <a:schemeClr val="tx1"/>
                </a:solidFill>
                <a:effectLst/>
                <a:latin typeface="+mn-lt"/>
                <a:ea typeface="+mn-ea"/>
                <a:cs typeface="+mn-cs"/>
              </a:rPr>
              <a:t> = A\\</a:t>
            </a:r>
          </a:p>
          <a:p>
            <a:r>
              <a:rPr lang="en-US" sz="1200" kern="1200" dirty="0">
                <a:solidFill>
                  <a:schemeClr val="tx1"/>
                </a:solidFill>
                <a:effectLst/>
                <a:latin typeface="+mn-lt"/>
                <a:ea typeface="+mn-ea"/>
                <a:cs typeface="+mn-cs"/>
              </a:rPr>
              <a:t>2. &amp;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neq</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rightarrow</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A_i</a:t>
            </a:r>
            <a:r>
              <a:rPr lang="en-US" sz="1200" kern="1200" dirty="0">
                <a:solidFill>
                  <a:schemeClr val="tx1"/>
                </a:solidFill>
                <a:effectLst/>
                <a:latin typeface="+mn-lt"/>
                <a:ea typeface="+mn-ea"/>
                <a:cs typeface="+mn-cs"/>
              </a:rPr>
              <a:t> \cap </a:t>
            </a:r>
            <a:r>
              <a:rPr lang="en-US" sz="1200" kern="1200" dirty="0" err="1">
                <a:solidFill>
                  <a:schemeClr val="tx1"/>
                </a:solidFill>
                <a:effectLst/>
                <a:latin typeface="+mn-lt"/>
                <a:ea typeface="+mn-ea"/>
                <a:cs typeface="+mn-cs"/>
              </a:rPr>
              <a:t>A_j</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emptyset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3. &amp; \</a:t>
            </a:r>
            <a:r>
              <a:rPr lang="en-US" sz="1200" kern="1200" dirty="0" err="1">
                <a:solidFill>
                  <a:schemeClr val="tx1"/>
                </a:solidFill>
                <a:effectLst/>
                <a:latin typeface="+mn-lt"/>
                <a:ea typeface="+mn-ea"/>
                <a:cs typeface="+mn-cs"/>
              </a:rPr>
              <a:t>forall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A_i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neq</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emptyset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\end{array}</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24</a:t>
            </a:fld>
            <a:endParaRPr lang="en-US"/>
          </a:p>
        </p:txBody>
      </p:sp>
    </p:spTree>
    <p:extLst>
      <p:ext uri="{BB962C8B-B14F-4D97-AF65-F5344CB8AC3E}">
        <p14:creationId xmlns:p14="http://schemas.microsoft.com/office/powerpoint/2010/main" val="2106052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\left[\begin{array}{</a:t>
            </a:r>
            <a:r>
              <a:rPr lang="en-US" sz="1200" kern="1200" dirty="0" err="1">
                <a:solidFill>
                  <a:schemeClr val="tx1"/>
                </a:solidFill>
                <a:effectLst/>
                <a:latin typeface="+mn-lt"/>
                <a:ea typeface="+mn-ea"/>
                <a:cs typeface="+mn-cs"/>
              </a:rPr>
              <a:t>cccccc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&amp; 1 &amp; 1 &amp; 0 &amp; 0 &amp; 0\\</a:t>
            </a:r>
          </a:p>
          <a:p>
            <a:r>
              <a:rPr lang="en-US" sz="1200" kern="1200" dirty="0">
                <a:solidFill>
                  <a:schemeClr val="tx1"/>
                </a:solidFill>
                <a:effectLst/>
                <a:latin typeface="+mn-lt"/>
                <a:ea typeface="+mn-ea"/>
                <a:cs typeface="+mn-cs"/>
              </a:rPr>
              <a:t>1 &amp; 1 &amp; 1 &amp; 0 &amp; 0 &amp; 0\\</a:t>
            </a:r>
          </a:p>
          <a:p>
            <a:r>
              <a:rPr lang="en-US" sz="1200" kern="1200" dirty="0">
                <a:solidFill>
                  <a:schemeClr val="tx1"/>
                </a:solidFill>
                <a:effectLst/>
                <a:latin typeface="+mn-lt"/>
                <a:ea typeface="+mn-ea"/>
                <a:cs typeface="+mn-cs"/>
              </a:rPr>
              <a:t>1 &amp; 1 &amp; 1 &amp; 0 &amp; 0 &amp; 0\\</a:t>
            </a:r>
          </a:p>
          <a:p>
            <a:r>
              <a:rPr lang="en-US" sz="1200" kern="1200" dirty="0">
                <a:solidFill>
                  <a:schemeClr val="tx1"/>
                </a:solidFill>
                <a:effectLst/>
                <a:latin typeface="+mn-lt"/>
                <a:ea typeface="+mn-ea"/>
                <a:cs typeface="+mn-cs"/>
              </a:rPr>
              <a:t>0 &amp; 0 &amp;0 &amp;1 &amp; 1&amp; 0\\</a:t>
            </a:r>
          </a:p>
          <a:p>
            <a:r>
              <a:rPr lang="en-US" sz="1200" kern="1200" dirty="0">
                <a:solidFill>
                  <a:schemeClr val="tx1"/>
                </a:solidFill>
                <a:effectLst/>
                <a:latin typeface="+mn-lt"/>
                <a:ea typeface="+mn-ea"/>
                <a:cs typeface="+mn-cs"/>
              </a:rPr>
              <a:t>0 &amp; 0 &amp;0 &amp;1 &amp; 1&amp; 0\\</a:t>
            </a:r>
          </a:p>
          <a:p>
            <a:r>
              <a:rPr lang="en-US" sz="1200" kern="1200" dirty="0">
                <a:solidFill>
                  <a:schemeClr val="tx1"/>
                </a:solidFill>
                <a:effectLst/>
                <a:latin typeface="+mn-lt"/>
                <a:ea typeface="+mn-ea"/>
                <a:cs typeface="+mn-cs"/>
              </a:rPr>
              <a:t>0 &amp; 0 &amp;0 &amp;0 &amp; 0&amp; 1</a:t>
            </a:r>
          </a:p>
          <a:p>
            <a:r>
              <a:rPr lang="en-US" sz="1200" kern="1200" dirty="0">
                <a:solidFill>
                  <a:schemeClr val="tx1"/>
                </a:solidFill>
                <a:effectLst/>
                <a:latin typeface="+mn-lt"/>
                <a:ea typeface="+mn-ea"/>
                <a:cs typeface="+mn-cs"/>
              </a:rPr>
              <a:t>\end{array}\right]</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28</a:t>
            </a:fld>
            <a:endParaRPr lang="en-US"/>
          </a:p>
        </p:txBody>
      </p:sp>
    </p:spTree>
    <p:extLst>
      <p:ext uri="{BB962C8B-B14F-4D97-AF65-F5344CB8AC3E}">
        <p14:creationId xmlns:p14="http://schemas.microsoft.com/office/powerpoint/2010/main" val="21870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M_R = \left(\begin{array}{cc}</a:t>
            </a:r>
          </a:p>
          <a:p>
            <a:r>
              <a:rPr lang="en-US" sz="1200" kern="1200" dirty="0">
                <a:solidFill>
                  <a:schemeClr val="tx1"/>
                </a:solidFill>
                <a:effectLst/>
                <a:latin typeface="+mn-lt"/>
                <a:ea typeface="+mn-ea"/>
                <a:cs typeface="+mn-cs"/>
              </a:rPr>
              <a:t>1 &amp; 1\\</a:t>
            </a:r>
          </a:p>
          <a:p>
            <a:r>
              <a:rPr lang="en-US" sz="1200" kern="1200" dirty="0">
                <a:solidFill>
                  <a:schemeClr val="tx1"/>
                </a:solidFill>
                <a:effectLst/>
                <a:latin typeface="+mn-lt"/>
                <a:ea typeface="+mn-ea"/>
                <a:cs typeface="+mn-cs"/>
              </a:rPr>
              <a:t>1 &amp; 0 \\</a:t>
            </a:r>
          </a:p>
          <a:p>
            <a:r>
              <a:rPr lang="en-US" sz="1200" kern="1200" dirty="0">
                <a:solidFill>
                  <a:schemeClr val="tx1"/>
                </a:solidFill>
                <a:effectLst/>
                <a:latin typeface="+mn-lt"/>
                <a:ea typeface="+mn-ea"/>
                <a:cs typeface="+mn-cs"/>
              </a:rPr>
              <a:t>0 &amp; 1</a:t>
            </a:r>
          </a:p>
          <a:p>
            <a:r>
              <a:rPr lang="en-US" sz="1200" kern="1200" dirty="0">
                <a:solidFill>
                  <a:schemeClr val="tx1"/>
                </a:solidFill>
                <a:effectLst/>
                <a:latin typeface="+mn-lt"/>
                <a:ea typeface="+mn-ea"/>
                <a:cs typeface="+mn-cs"/>
              </a:rPr>
              <a:t>\end{array} \right)</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2</a:t>
            </a:fld>
            <a:endParaRPr lang="en-US"/>
          </a:p>
        </p:txBody>
      </p:sp>
    </p:spTree>
    <p:extLst>
      <p:ext uri="{BB962C8B-B14F-4D97-AF65-F5344CB8AC3E}">
        <p14:creationId xmlns:p14="http://schemas.microsoft.com/office/powerpoint/2010/main" val="428647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M_R = \left(\begin{array}{ccc}</a:t>
            </a:r>
          </a:p>
          <a:p>
            <a:r>
              <a:rPr lang="en-US" sz="1200" kern="1200" dirty="0">
                <a:solidFill>
                  <a:schemeClr val="tx1"/>
                </a:solidFill>
                <a:effectLst/>
                <a:latin typeface="+mn-lt"/>
                <a:ea typeface="+mn-ea"/>
                <a:cs typeface="+mn-cs"/>
              </a:rPr>
              <a:t>1 &amp; 0 &amp; 1\\</a:t>
            </a:r>
          </a:p>
          <a:p>
            <a:r>
              <a:rPr lang="en-US" sz="1200" kern="1200" dirty="0">
                <a:solidFill>
                  <a:schemeClr val="tx1"/>
                </a:solidFill>
                <a:effectLst/>
                <a:latin typeface="+mn-lt"/>
                <a:ea typeface="+mn-ea"/>
                <a:cs typeface="+mn-cs"/>
              </a:rPr>
              <a:t>0 &amp; 0 &amp; 0\\</a:t>
            </a:r>
          </a:p>
          <a:p>
            <a:r>
              <a:rPr lang="en-US" sz="1200" kern="1200" dirty="0">
                <a:solidFill>
                  <a:schemeClr val="tx1"/>
                </a:solidFill>
                <a:effectLst/>
                <a:latin typeface="+mn-lt"/>
                <a:ea typeface="+mn-ea"/>
                <a:cs typeface="+mn-cs"/>
              </a:rPr>
              <a:t>1 &amp; 0 &amp; 0</a:t>
            </a:r>
          </a:p>
          <a:p>
            <a:r>
              <a:rPr lang="en-US" sz="1200" kern="1200" dirty="0">
                <a:solidFill>
                  <a:schemeClr val="tx1"/>
                </a:solidFill>
                <a:effectLst/>
                <a:latin typeface="+mn-lt"/>
                <a:ea typeface="+mn-ea"/>
                <a:cs typeface="+mn-cs"/>
              </a:rPr>
              <a:t>\end{array} \right)</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3</a:t>
            </a:fld>
            <a:endParaRPr lang="en-US"/>
          </a:p>
        </p:txBody>
      </p:sp>
    </p:spTree>
    <p:extLst>
      <p:ext uri="{BB962C8B-B14F-4D97-AF65-F5344CB8AC3E}">
        <p14:creationId xmlns:p14="http://schemas.microsoft.com/office/powerpoint/2010/main" val="26253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4</a:t>
            </a:fld>
            <a:endParaRPr lang="en-US"/>
          </a:p>
        </p:txBody>
      </p:sp>
    </p:spTree>
    <p:extLst>
      <p:ext uri="{BB962C8B-B14F-4D97-AF65-F5344CB8AC3E}">
        <p14:creationId xmlns:p14="http://schemas.microsoft.com/office/powerpoint/2010/main" val="138172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R_1 \</a:t>
            </a:r>
            <a:r>
              <a:rPr lang="en-US" sz="1200" kern="1200" dirty="0" err="1">
                <a:solidFill>
                  <a:schemeClr val="tx1"/>
                </a:solidFill>
                <a:effectLst/>
                <a:latin typeface="+mn-lt"/>
                <a:ea typeface="+mn-ea"/>
                <a:cs typeface="+mn-cs"/>
              </a:rPr>
              <a:t>subseteq</a:t>
            </a:r>
            <a:r>
              <a:rPr lang="en-US" sz="1200" kern="1200" dirty="0">
                <a:solidFill>
                  <a:schemeClr val="tx1"/>
                </a:solidFill>
                <a:effectLst/>
                <a:latin typeface="+mn-lt"/>
                <a:ea typeface="+mn-ea"/>
                <a:cs typeface="+mn-cs"/>
              </a:rPr>
              <a:t> A\times B, R_2 \</a:t>
            </a:r>
            <a:r>
              <a:rPr lang="en-US" sz="1200" kern="1200" dirty="0" err="1">
                <a:solidFill>
                  <a:schemeClr val="tx1"/>
                </a:solidFill>
                <a:effectLst/>
                <a:latin typeface="+mn-lt"/>
                <a:ea typeface="+mn-ea"/>
                <a:cs typeface="+mn-cs"/>
              </a:rPr>
              <a:t>subseteq</a:t>
            </a:r>
            <a:r>
              <a:rPr lang="en-US" sz="1200" kern="1200" dirty="0">
                <a:solidFill>
                  <a:schemeClr val="tx1"/>
                </a:solidFill>
                <a:effectLst/>
                <a:latin typeface="+mn-lt"/>
                <a:ea typeface="+mn-ea"/>
                <a:cs typeface="+mn-cs"/>
              </a:rPr>
              <a:t> A\times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\begin{array}{cc}</a:t>
            </a:r>
          </a:p>
          <a:p>
            <a:r>
              <a:rPr lang="en-US" sz="1200" kern="1200" dirty="0">
                <a:solidFill>
                  <a:schemeClr val="tx1"/>
                </a:solidFill>
                <a:effectLst/>
                <a:latin typeface="+mn-lt"/>
                <a:ea typeface="+mn-ea"/>
                <a:cs typeface="+mn-cs"/>
              </a:rPr>
              <a:t>R_1 \cap R_2 &amp; M_{R_1 \cap R_2} = M_{R_1} \wedge M_{R_2}\\</a:t>
            </a:r>
          </a:p>
          <a:p>
            <a:r>
              <a:rPr lang="en-US" sz="1200" kern="1200" dirty="0">
                <a:solidFill>
                  <a:schemeClr val="tx1"/>
                </a:solidFill>
                <a:effectLst/>
                <a:latin typeface="+mn-lt"/>
                <a:ea typeface="+mn-ea"/>
                <a:cs typeface="+mn-cs"/>
              </a:rPr>
              <a:t>R_1 \cup R_2 &amp; M_{R_1 \cup R_2} = M_{R_1} \vee M_{R_2}\\</a:t>
            </a:r>
          </a:p>
          <a:p>
            <a:r>
              <a:rPr lang="en-US" sz="1200" kern="1200" dirty="0">
                <a:solidFill>
                  <a:schemeClr val="tx1"/>
                </a:solidFill>
                <a:effectLst/>
                <a:latin typeface="+mn-lt"/>
                <a:ea typeface="+mn-ea"/>
                <a:cs typeface="+mn-cs"/>
              </a:rPr>
              <a:t>R_1 \</a:t>
            </a:r>
            <a:r>
              <a:rPr lang="en-US" sz="1200" kern="1200" dirty="0" err="1">
                <a:solidFill>
                  <a:schemeClr val="tx1"/>
                </a:solidFill>
                <a:effectLst/>
                <a:latin typeface="+mn-lt"/>
                <a:ea typeface="+mn-ea"/>
                <a:cs typeface="+mn-cs"/>
              </a:rPr>
              <a:t>setminus</a:t>
            </a:r>
            <a:r>
              <a:rPr lang="en-US" sz="1200" kern="1200" dirty="0">
                <a:solidFill>
                  <a:schemeClr val="tx1"/>
                </a:solidFill>
                <a:effectLst/>
                <a:latin typeface="+mn-lt"/>
                <a:ea typeface="+mn-ea"/>
                <a:cs typeface="+mn-cs"/>
              </a:rPr>
              <a:t> R_2 &amp; M_{R_1 \</a:t>
            </a:r>
            <a:r>
              <a:rPr lang="en-US" sz="1200" kern="1200" dirty="0" err="1">
                <a:solidFill>
                  <a:schemeClr val="tx1"/>
                </a:solidFill>
                <a:effectLst/>
                <a:latin typeface="+mn-lt"/>
                <a:ea typeface="+mn-ea"/>
                <a:cs typeface="+mn-cs"/>
              </a:rPr>
              <a:t>setminus</a:t>
            </a:r>
            <a:r>
              <a:rPr lang="en-US" sz="1200" kern="1200" dirty="0">
                <a:solidFill>
                  <a:schemeClr val="tx1"/>
                </a:solidFill>
                <a:effectLst/>
                <a:latin typeface="+mn-lt"/>
                <a:ea typeface="+mn-ea"/>
                <a:cs typeface="+mn-cs"/>
              </a:rPr>
              <a:t> R_2} = M_{R_1} - M_{R_2}</a:t>
            </a:r>
          </a:p>
          <a:p>
            <a:r>
              <a:rPr lang="en-US" sz="1200" kern="1200" dirty="0">
                <a:solidFill>
                  <a:schemeClr val="tx1"/>
                </a:solidFill>
                <a:effectLst/>
                <a:latin typeface="+mn-lt"/>
                <a:ea typeface="+mn-ea"/>
                <a:cs typeface="+mn-cs"/>
              </a:rPr>
              <a:t>\end{array}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5</a:t>
            </a:fld>
            <a:endParaRPr lang="en-US"/>
          </a:p>
        </p:txBody>
      </p:sp>
    </p:spTree>
    <p:extLst>
      <p:ext uri="{BB962C8B-B14F-4D97-AF65-F5344CB8AC3E}">
        <p14:creationId xmlns:p14="http://schemas.microsoft.com/office/powerpoint/2010/main" val="3188877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R_1 \</a:t>
            </a:r>
            <a:r>
              <a:rPr lang="en-US" sz="1200" kern="1200" dirty="0" err="1">
                <a:solidFill>
                  <a:schemeClr val="tx1"/>
                </a:solidFill>
                <a:effectLst/>
                <a:latin typeface="+mn-lt"/>
                <a:ea typeface="+mn-ea"/>
                <a:cs typeface="+mn-cs"/>
              </a:rPr>
              <a:t>subseteq</a:t>
            </a:r>
            <a:r>
              <a:rPr lang="en-US" sz="1200" kern="1200" dirty="0">
                <a:solidFill>
                  <a:schemeClr val="tx1"/>
                </a:solidFill>
                <a:effectLst/>
                <a:latin typeface="+mn-lt"/>
                <a:ea typeface="+mn-ea"/>
                <a:cs typeface="+mn-cs"/>
              </a:rPr>
              <a:t> A\times B, R_2 \</a:t>
            </a:r>
            <a:r>
              <a:rPr lang="en-US" sz="1200" kern="1200" dirty="0" err="1">
                <a:solidFill>
                  <a:schemeClr val="tx1"/>
                </a:solidFill>
                <a:effectLst/>
                <a:latin typeface="+mn-lt"/>
                <a:ea typeface="+mn-ea"/>
                <a:cs typeface="+mn-cs"/>
              </a:rPr>
              <a:t>subseteq</a:t>
            </a:r>
            <a:r>
              <a:rPr lang="en-US" sz="1200" kern="1200" dirty="0">
                <a:solidFill>
                  <a:schemeClr val="tx1"/>
                </a:solidFill>
                <a:effectLst/>
                <a:latin typeface="+mn-lt"/>
                <a:ea typeface="+mn-ea"/>
                <a:cs typeface="+mn-cs"/>
              </a:rPr>
              <a:t> A\times B</a:t>
            </a:r>
          </a:p>
          <a:p>
            <a:endParaRPr lang="en-US" dirty="0"/>
          </a:p>
          <a:p>
            <a:r>
              <a:rPr lang="en-US" sz="1200" kern="1200" dirty="0">
                <a:solidFill>
                  <a:schemeClr val="tx1"/>
                </a:solidFill>
                <a:effectLst/>
                <a:latin typeface="+mn-lt"/>
                <a:ea typeface="+mn-ea"/>
                <a:cs typeface="+mn-cs"/>
              </a:rPr>
              <a:t>\begin{array}{</a:t>
            </a:r>
            <a:r>
              <a:rPr lang="en-US" sz="1200" kern="1200" dirty="0" err="1">
                <a:solidFill>
                  <a:schemeClr val="tx1"/>
                </a:solidFill>
                <a:effectLst/>
                <a:latin typeface="+mn-lt"/>
                <a:ea typeface="+mn-ea"/>
                <a:cs typeface="+mn-cs"/>
              </a:rPr>
              <a:t>ll</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R_2 \circ R_1 &amp; M_{R_2 \circ R_1} = M_{R_1} \</a:t>
            </a:r>
            <a:r>
              <a:rPr lang="en-US" sz="1200" kern="1200" dirty="0" err="1">
                <a:solidFill>
                  <a:schemeClr val="tx1"/>
                </a:solidFill>
                <a:effectLst/>
                <a:latin typeface="+mn-lt"/>
                <a:ea typeface="+mn-ea"/>
                <a:cs typeface="+mn-cs"/>
              </a:rPr>
              <a:t>cdot</a:t>
            </a:r>
            <a:r>
              <a:rPr lang="en-US" sz="1200" kern="1200" dirty="0">
                <a:solidFill>
                  <a:schemeClr val="tx1"/>
                </a:solidFill>
                <a:effectLst/>
                <a:latin typeface="+mn-lt"/>
                <a:ea typeface="+mn-ea"/>
                <a:cs typeface="+mn-cs"/>
              </a:rPr>
              <a:t> M_{R_2}\\</a:t>
            </a:r>
          </a:p>
          <a:p>
            <a:r>
              <a:rPr lang="en-US" sz="1200" kern="1200" dirty="0">
                <a:solidFill>
                  <a:schemeClr val="tx1"/>
                </a:solidFill>
                <a:effectLst/>
                <a:latin typeface="+mn-lt"/>
                <a:ea typeface="+mn-ea"/>
                <a:cs typeface="+mn-cs"/>
              </a:rPr>
              <a:t>R \circ R &amp; M_{R^2} = M_{R} \</a:t>
            </a:r>
            <a:r>
              <a:rPr lang="en-US" sz="1200" kern="1200" dirty="0" err="1">
                <a:solidFill>
                  <a:schemeClr val="tx1"/>
                </a:solidFill>
                <a:effectLst/>
                <a:latin typeface="+mn-lt"/>
                <a:ea typeface="+mn-ea"/>
                <a:cs typeface="+mn-cs"/>
              </a:rPr>
              <a:t>cdot</a:t>
            </a:r>
            <a:r>
              <a:rPr lang="en-US" sz="1200" kern="1200" dirty="0">
                <a:solidFill>
                  <a:schemeClr val="tx1"/>
                </a:solidFill>
                <a:effectLst/>
                <a:latin typeface="+mn-lt"/>
                <a:ea typeface="+mn-ea"/>
                <a:cs typeface="+mn-cs"/>
              </a:rPr>
              <a:t> M_{R}</a:t>
            </a:r>
          </a:p>
          <a:p>
            <a:r>
              <a:rPr lang="en-US" sz="1200" kern="1200" dirty="0">
                <a:solidFill>
                  <a:schemeClr val="tx1"/>
                </a:solidFill>
                <a:effectLst/>
                <a:latin typeface="+mn-lt"/>
                <a:ea typeface="+mn-ea"/>
                <a:cs typeface="+mn-cs"/>
              </a:rPr>
              <a:t>\end{array}</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6</a:t>
            </a:fld>
            <a:endParaRPr lang="en-US"/>
          </a:p>
        </p:txBody>
      </p:sp>
    </p:spTree>
    <p:extLst>
      <p:ext uri="{BB962C8B-B14F-4D97-AF65-F5344CB8AC3E}">
        <p14:creationId xmlns:p14="http://schemas.microsoft.com/office/powerpoint/2010/main" val="124862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R^2 = R \circ R = \{(0,2)\}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R_2 \circ R_1 = \{(0,y),(2,y)\}</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7</a:t>
            </a:fld>
            <a:endParaRPr lang="en-US"/>
          </a:p>
        </p:txBody>
      </p:sp>
    </p:spTree>
    <p:extLst>
      <p:ext uri="{BB962C8B-B14F-4D97-AF65-F5344CB8AC3E}">
        <p14:creationId xmlns:p14="http://schemas.microsoft.com/office/powerpoint/2010/main" val="3858378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t>
            </a:r>
            <a:r>
              <a:rPr lang="en-US" sz="1200" kern="1200" dirty="0" err="1">
                <a:solidFill>
                  <a:schemeClr val="tx1"/>
                </a:solidFill>
                <a:effectLst/>
                <a:latin typeface="+mn-lt"/>
                <a:ea typeface="+mn-ea"/>
                <a:cs typeface="+mn-cs"/>
              </a:rPr>
              <a:t>subseteq</a:t>
            </a:r>
            <a:r>
              <a:rPr lang="en-US" sz="1200" kern="1200" dirty="0">
                <a:solidFill>
                  <a:schemeClr val="tx1"/>
                </a:solidFill>
                <a:effectLst/>
                <a:latin typeface="+mn-lt"/>
                <a:ea typeface="+mn-ea"/>
                <a:cs typeface="+mn-cs"/>
              </a:rPr>
              <a:t> A\times A</a:t>
            </a:r>
          </a:p>
          <a:p>
            <a:r>
              <a:rPr lang="en-US" sz="1200" kern="1200" dirty="0">
                <a:solidFill>
                  <a:schemeClr val="tx1"/>
                </a:solidFill>
                <a:effectLst/>
                <a:latin typeface="+mn-lt"/>
                <a:ea typeface="+mn-ea"/>
                <a:cs typeface="+mn-cs"/>
              </a:rPr>
              <a:t>\begin{array}{l}</a:t>
            </a:r>
          </a:p>
          <a:p>
            <a:r>
              <a:rPr lang="en-US" sz="1200" kern="1200" dirty="0">
                <a:solidFill>
                  <a:schemeClr val="tx1"/>
                </a:solidFill>
                <a:effectLst/>
                <a:latin typeface="+mn-lt"/>
                <a:ea typeface="+mn-ea"/>
                <a:cs typeface="+mn-cs"/>
              </a:rPr>
              <a:t>R_T = R \cup R^2 \cup R^3 \cup \</a:t>
            </a:r>
            <a:r>
              <a:rPr lang="en-US" sz="1200" kern="1200" dirty="0" err="1">
                <a:solidFill>
                  <a:schemeClr val="tx1"/>
                </a:solidFill>
                <a:effectLst/>
                <a:latin typeface="+mn-lt"/>
                <a:ea typeface="+mn-ea"/>
                <a:cs typeface="+mn-cs"/>
              </a:rPr>
              <a:t>cdots</a:t>
            </a:r>
            <a:r>
              <a:rPr lang="en-US" sz="1200" kern="1200" dirty="0">
                <a:solidFill>
                  <a:schemeClr val="tx1"/>
                </a:solidFill>
                <a:effectLst/>
                <a:latin typeface="+mn-lt"/>
                <a:ea typeface="+mn-ea"/>
                <a:cs typeface="+mn-cs"/>
              </a:rPr>
              <a:t> \cup </a:t>
            </a:r>
            <a:r>
              <a:rPr lang="en-US" sz="1200" kern="1200" dirty="0" err="1">
                <a:solidFill>
                  <a:schemeClr val="tx1"/>
                </a:solidFill>
                <a:effectLst/>
                <a:latin typeface="+mn-lt"/>
                <a:ea typeface="+mn-ea"/>
                <a:cs typeface="+mn-cs"/>
              </a:rPr>
              <a:t>R^n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R_T = \</a:t>
            </a:r>
            <a:r>
              <a:rPr lang="en-US" sz="1200" kern="1200" dirty="0" err="1">
                <a:solidFill>
                  <a:schemeClr val="tx1"/>
                </a:solidFill>
                <a:effectLst/>
                <a:latin typeface="+mn-lt"/>
                <a:ea typeface="+mn-ea"/>
                <a:cs typeface="+mn-cs"/>
              </a:rPr>
              <a:t>bigcup</a:t>
            </a:r>
            <a:r>
              <a:rPr lang="en-US" sz="1200" kern="1200" dirty="0">
                <a:solidFill>
                  <a:schemeClr val="tx1"/>
                </a:solidFill>
                <a:effectLst/>
                <a:latin typeface="+mn-lt"/>
                <a:ea typeface="+mn-ea"/>
                <a:cs typeface="+mn-cs"/>
              </a:rPr>
              <a:t>_{</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=2}^n </a:t>
            </a:r>
            <a:r>
              <a:rPr lang="en-US" sz="1200" kern="1200" dirty="0" err="1">
                <a:solidFill>
                  <a:schemeClr val="tx1"/>
                </a:solidFill>
                <a:effectLst/>
                <a:latin typeface="+mn-lt"/>
                <a:ea typeface="+mn-ea"/>
                <a:cs typeface="+mn-cs"/>
              </a:rPr>
              <a:t>R^n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\end{array}</a:t>
            </a:r>
          </a:p>
          <a:p>
            <a:endParaRPr lang="en-US" dirty="0"/>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mathrm</a:t>
            </a:r>
            <a:r>
              <a:rPr lang="en-US" sz="1200" kern="1200" dirty="0">
                <a:solidFill>
                  <a:schemeClr val="tx1"/>
                </a:solidFill>
                <a:effectLst/>
                <a:latin typeface="+mn-lt"/>
                <a:ea typeface="+mn-ea"/>
                <a:cs typeface="+mn-cs"/>
              </a:rPr>
              <a:t>{where~} |A| =n</a:t>
            </a:r>
          </a:p>
        </p:txBody>
      </p:sp>
      <p:sp>
        <p:nvSpPr>
          <p:cNvPr id="4" name="Slide Number Placeholder 3"/>
          <p:cNvSpPr>
            <a:spLocks noGrp="1"/>
          </p:cNvSpPr>
          <p:nvPr>
            <p:ph type="sldNum" sz="quarter" idx="5"/>
          </p:nvPr>
        </p:nvSpPr>
        <p:spPr/>
        <p:txBody>
          <a:bodyPr/>
          <a:lstStyle/>
          <a:p>
            <a:fld id="{1B5FD71A-1A15-0E4A-9FE1-F083389E81DE}" type="slidenum">
              <a:rPr lang="en-US" smtClean="0"/>
              <a:t>9</a:t>
            </a:fld>
            <a:endParaRPr lang="en-US"/>
          </a:p>
        </p:txBody>
      </p:sp>
    </p:spTree>
    <p:extLst>
      <p:ext uri="{BB962C8B-B14F-4D97-AF65-F5344CB8AC3E}">
        <p14:creationId xmlns:p14="http://schemas.microsoft.com/office/powerpoint/2010/main" val="106610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M_R = W_0 = \left[\begin{array}{</a:t>
            </a:r>
            <a:r>
              <a:rPr lang="en-US" sz="1200" kern="1200" dirty="0" err="1">
                <a:solidFill>
                  <a:schemeClr val="tx1"/>
                </a:solidFill>
                <a:effectLst/>
                <a:latin typeface="+mn-lt"/>
                <a:ea typeface="+mn-ea"/>
                <a:cs typeface="+mn-cs"/>
              </a:rPr>
              <a:t>cccc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 &amp; 1 &amp; 0 &amp; 1\\</a:t>
            </a:r>
          </a:p>
          <a:p>
            <a:r>
              <a:rPr lang="en-US" sz="1200" kern="1200" dirty="0">
                <a:solidFill>
                  <a:schemeClr val="tx1"/>
                </a:solidFill>
                <a:effectLst/>
                <a:latin typeface="+mn-lt"/>
                <a:ea typeface="+mn-ea"/>
                <a:cs typeface="+mn-cs"/>
              </a:rPr>
              <a:t>0 &amp; 1 &amp; 1 &amp; 0\\</a:t>
            </a:r>
          </a:p>
          <a:p>
            <a:r>
              <a:rPr lang="en-US" sz="1200" kern="1200" dirty="0">
                <a:solidFill>
                  <a:schemeClr val="tx1"/>
                </a:solidFill>
                <a:effectLst/>
                <a:latin typeface="+mn-lt"/>
                <a:ea typeface="+mn-ea"/>
                <a:cs typeface="+mn-cs"/>
              </a:rPr>
              <a:t>1 &amp; 0 &amp; 0 &amp; 1\\</a:t>
            </a:r>
          </a:p>
          <a:p>
            <a:r>
              <a:rPr lang="en-US" sz="1200" kern="1200" dirty="0">
                <a:solidFill>
                  <a:schemeClr val="tx1"/>
                </a:solidFill>
                <a:effectLst/>
                <a:latin typeface="+mn-lt"/>
                <a:ea typeface="+mn-ea"/>
                <a:cs typeface="+mn-cs"/>
              </a:rPr>
              <a:t>1&amp; 0 &amp; 0 &amp; 1</a:t>
            </a:r>
          </a:p>
          <a:p>
            <a:r>
              <a:rPr lang="en-US" sz="1200" kern="1200" dirty="0">
                <a:solidFill>
                  <a:schemeClr val="tx1"/>
                </a:solidFill>
                <a:effectLst/>
                <a:latin typeface="+mn-lt"/>
                <a:ea typeface="+mn-ea"/>
                <a:cs typeface="+mn-cs"/>
              </a:rPr>
              <a:t>\end{array} \right]</a:t>
            </a:r>
          </a:p>
          <a:p>
            <a:endParaRPr lang="en-US" dirty="0"/>
          </a:p>
        </p:txBody>
      </p:sp>
      <p:sp>
        <p:nvSpPr>
          <p:cNvPr id="4" name="Slide Number Placeholder 3"/>
          <p:cNvSpPr>
            <a:spLocks noGrp="1"/>
          </p:cNvSpPr>
          <p:nvPr>
            <p:ph type="sldNum" sz="quarter" idx="5"/>
          </p:nvPr>
        </p:nvSpPr>
        <p:spPr/>
        <p:txBody>
          <a:bodyPr/>
          <a:lstStyle/>
          <a:p>
            <a:fld id="{1B5FD71A-1A15-0E4A-9FE1-F083389E81DE}" type="slidenum">
              <a:rPr lang="en-US" smtClean="0"/>
              <a:t>13</a:t>
            </a:fld>
            <a:endParaRPr lang="en-US"/>
          </a:p>
        </p:txBody>
      </p:sp>
    </p:spTree>
    <p:extLst>
      <p:ext uri="{BB962C8B-B14F-4D97-AF65-F5344CB8AC3E}">
        <p14:creationId xmlns:p14="http://schemas.microsoft.com/office/powerpoint/2010/main" val="265341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701A7E6-307E-904E-AF21-CE4559884EE6}"/>
              </a:ext>
            </a:extLst>
          </p:cNvPr>
          <p:cNvSpPr>
            <a:spLocks noGrp="1"/>
          </p:cNvSpPr>
          <p:nvPr>
            <p:ph type="dt" sz="half" idx="10"/>
          </p:nvPr>
        </p:nvSpPr>
        <p:spPr/>
        <p:txBody>
          <a:bodyPr/>
          <a:lstStyle>
            <a:lvl1pPr>
              <a:defRPr/>
            </a:lvl1pPr>
          </a:lstStyle>
          <a:p>
            <a:fld id="{D8A52B46-1B19-5F46-9B3F-E2ABF6632ABE}" type="datetime1">
              <a:rPr lang="en-US" altLang="en-US"/>
              <a:pPr/>
              <a:t>3/28/20</a:t>
            </a:fld>
            <a:endParaRPr lang="en-US" altLang="en-US"/>
          </a:p>
        </p:txBody>
      </p:sp>
      <p:sp>
        <p:nvSpPr>
          <p:cNvPr id="5" name="Footer Placeholder 4">
            <a:extLst>
              <a:ext uri="{FF2B5EF4-FFF2-40B4-BE49-F238E27FC236}">
                <a16:creationId xmlns:a16="http://schemas.microsoft.com/office/drawing/2014/main" id="{5759F999-C460-844B-8A4F-A31C9E413B3E}"/>
              </a:ext>
            </a:extLst>
          </p:cNvPr>
          <p:cNvSpPr>
            <a:spLocks noGrp="1"/>
          </p:cNvSpPr>
          <p:nvPr>
            <p:ph type="ftr" sz="quarter" idx="11"/>
          </p:nvPr>
        </p:nvSpPr>
        <p:spPr/>
        <p:txBody>
          <a:bodyPr/>
          <a:lstStyle>
            <a:lvl1pPr>
              <a:defRPr/>
            </a:lvl1pPr>
          </a:lstStyle>
          <a:p>
            <a:pPr>
              <a:defRPr/>
            </a:pPr>
            <a:r>
              <a:rPr lang="en-US"/>
              <a:t>CSCE 235, Fall 2008</a:t>
            </a:r>
          </a:p>
        </p:txBody>
      </p:sp>
      <p:sp>
        <p:nvSpPr>
          <p:cNvPr id="6" name="Slide Number Placeholder 5">
            <a:extLst>
              <a:ext uri="{FF2B5EF4-FFF2-40B4-BE49-F238E27FC236}">
                <a16:creationId xmlns:a16="http://schemas.microsoft.com/office/drawing/2014/main" id="{3A22815D-7FBB-5C4F-A017-77E70C23761D}"/>
              </a:ext>
            </a:extLst>
          </p:cNvPr>
          <p:cNvSpPr>
            <a:spLocks noGrp="1"/>
          </p:cNvSpPr>
          <p:nvPr>
            <p:ph type="sldNum" sz="quarter" idx="12"/>
          </p:nvPr>
        </p:nvSpPr>
        <p:spPr/>
        <p:txBody>
          <a:bodyPr/>
          <a:lstStyle>
            <a:lvl1pPr>
              <a:defRPr/>
            </a:lvl1pPr>
          </a:lstStyle>
          <a:p>
            <a:fld id="{C9576234-6703-9749-B9F4-46237A1F24BD}" type="slidenum">
              <a:rPr lang="en-US" altLang="en-US"/>
              <a:pPr/>
              <a:t>‹#›</a:t>
            </a:fld>
            <a:endParaRPr lang="en-US" altLang="en-US"/>
          </a:p>
        </p:txBody>
      </p:sp>
    </p:spTree>
    <p:extLst>
      <p:ext uri="{BB962C8B-B14F-4D97-AF65-F5344CB8AC3E}">
        <p14:creationId xmlns:p14="http://schemas.microsoft.com/office/powerpoint/2010/main" val="47342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4E5B687-3A28-8D46-8379-09000C173E6E}"/>
              </a:ext>
            </a:extLst>
          </p:cNvPr>
          <p:cNvSpPr>
            <a:spLocks noGrp="1"/>
          </p:cNvSpPr>
          <p:nvPr>
            <p:ph type="dt" sz="half" idx="10"/>
          </p:nvPr>
        </p:nvSpPr>
        <p:spPr/>
        <p:txBody>
          <a:bodyPr/>
          <a:lstStyle>
            <a:lvl1pPr>
              <a:defRPr/>
            </a:lvl1pPr>
          </a:lstStyle>
          <a:p>
            <a:fld id="{46ADE42C-FE9E-F24B-8D44-3E9C41271F80}" type="datetime1">
              <a:rPr lang="en-US" altLang="en-US"/>
              <a:pPr/>
              <a:t>3/28/20</a:t>
            </a:fld>
            <a:endParaRPr lang="en-US" altLang="en-US"/>
          </a:p>
        </p:txBody>
      </p:sp>
      <p:sp>
        <p:nvSpPr>
          <p:cNvPr id="6" name="Footer Placeholder 4">
            <a:extLst>
              <a:ext uri="{FF2B5EF4-FFF2-40B4-BE49-F238E27FC236}">
                <a16:creationId xmlns:a16="http://schemas.microsoft.com/office/drawing/2014/main" id="{629C06B3-CFEB-714D-8A83-A984A312C6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493EEB-A938-DB4B-B49D-F144C80C927B}"/>
              </a:ext>
            </a:extLst>
          </p:cNvPr>
          <p:cNvSpPr>
            <a:spLocks noGrp="1"/>
          </p:cNvSpPr>
          <p:nvPr>
            <p:ph type="sldNum" sz="quarter" idx="12"/>
          </p:nvPr>
        </p:nvSpPr>
        <p:spPr/>
        <p:txBody>
          <a:bodyPr/>
          <a:lstStyle>
            <a:lvl1pPr>
              <a:defRPr/>
            </a:lvl1pPr>
          </a:lstStyle>
          <a:p>
            <a:fld id="{39CEB62A-33EA-F44C-B9D2-5BA0D2C49E75}" type="slidenum">
              <a:rPr lang="en-US" altLang="en-US"/>
              <a:pPr/>
              <a:t>‹#›</a:t>
            </a:fld>
            <a:endParaRPr lang="en-US" altLang="en-US"/>
          </a:p>
        </p:txBody>
      </p:sp>
    </p:spTree>
    <p:extLst>
      <p:ext uri="{BB962C8B-B14F-4D97-AF65-F5344CB8AC3E}">
        <p14:creationId xmlns:p14="http://schemas.microsoft.com/office/powerpoint/2010/main" val="30202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07371-0D55-DE4D-BC7C-F598D8BE40B8}"/>
              </a:ext>
            </a:extLst>
          </p:cNvPr>
          <p:cNvSpPr>
            <a:spLocks noGrp="1"/>
          </p:cNvSpPr>
          <p:nvPr>
            <p:ph type="dt" sz="half" idx="10"/>
          </p:nvPr>
        </p:nvSpPr>
        <p:spPr/>
        <p:txBody>
          <a:bodyPr/>
          <a:lstStyle>
            <a:lvl1pPr>
              <a:defRPr/>
            </a:lvl1pPr>
          </a:lstStyle>
          <a:p>
            <a:fld id="{ECE024D4-7489-B441-B21D-C0E3C89CFC2A}" type="datetime1">
              <a:rPr lang="en-US" altLang="en-US"/>
              <a:pPr/>
              <a:t>3/28/20</a:t>
            </a:fld>
            <a:endParaRPr lang="en-US" altLang="en-US"/>
          </a:p>
        </p:txBody>
      </p:sp>
      <p:sp>
        <p:nvSpPr>
          <p:cNvPr id="5" name="Footer Placeholder 4">
            <a:extLst>
              <a:ext uri="{FF2B5EF4-FFF2-40B4-BE49-F238E27FC236}">
                <a16:creationId xmlns:a16="http://schemas.microsoft.com/office/drawing/2014/main" id="{90F46006-A8F9-5046-B39D-7342811375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64070B-9F43-9B45-959A-2283120F2794}"/>
              </a:ext>
            </a:extLst>
          </p:cNvPr>
          <p:cNvSpPr>
            <a:spLocks noGrp="1"/>
          </p:cNvSpPr>
          <p:nvPr>
            <p:ph type="sldNum" sz="quarter" idx="12"/>
          </p:nvPr>
        </p:nvSpPr>
        <p:spPr/>
        <p:txBody>
          <a:bodyPr/>
          <a:lstStyle>
            <a:lvl1pPr>
              <a:defRPr/>
            </a:lvl1pPr>
          </a:lstStyle>
          <a:p>
            <a:fld id="{A457F989-25A7-9041-94E5-68406CEA1717}" type="slidenum">
              <a:rPr lang="en-US" altLang="en-US"/>
              <a:pPr/>
              <a:t>‹#›</a:t>
            </a:fld>
            <a:endParaRPr lang="en-US" altLang="en-US"/>
          </a:p>
        </p:txBody>
      </p:sp>
    </p:spTree>
    <p:extLst>
      <p:ext uri="{BB962C8B-B14F-4D97-AF65-F5344CB8AC3E}">
        <p14:creationId xmlns:p14="http://schemas.microsoft.com/office/powerpoint/2010/main" val="303714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B03D875-F3FD-B047-85B2-2ED6F3D86852}"/>
              </a:ext>
            </a:extLst>
          </p:cNvPr>
          <p:cNvSpPr>
            <a:spLocks noGrp="1"/>
          </p:cNvSpPr>
          <p:nvPr>
            <p:ph type="dt" sz="half" idx="10"/>
          </p:nvPr>
        </p:nvSpPr>
        <p:spPr/>
        <p:txBody>
          <a:bodyPr/>
          <a:lstStyle>
            <a:lvl1pPr>
              <a:defRPr/>
            </a:lvl1pPr>
          </a:lstStyle>
          <a:p>
            <a:fld id="{1EB805AC-A62F-EC40-9F64-DAAE098ED603}" type="datetime1">
              <a:rPr lang="en-US" altLang="en-US"/>
              <a:pPr/>
              <a:t>3/28/20</a:t>
            </a:fld>
            <a:endParaRPr lang="en-US" altLang="en-US"/>
          </a:p>
        </p:txBody>
      </p:sp>
      <p:sp>
        <p:nvSpPr>
          <p:cNvPr id="5" name="Footer Placeholder 4">
            <a:extLst>
              <a:ext uri="{FF2B5EF4-FFF2-40B4-BE49-F238E27FC236}">
                <a16:creationId xmlns:a16="http://schemas.microsoft.com/office/drawing/2014/main" id="{BDBBF17F-3644-104E-9B5E-4054FCE27D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DC70D9-C6DE-EC4B-A85A-87D06BD5186F}"/>
              </a:ext>
            </a:extLst>
          </p:cNvPr>
          <p:cNvSpPr>
            <a:spLocks noGrp="1"/>
          </p:cNvSpPr>
          <p:nvPr>
            <p:ph type="sldNum" sz="quarter" idx="12"/>
          </p:nvPr>
        </p:nvSpPr>
        <p:spPr/>
        <p:txBody>
          <a:bodyPr/>
          <a:lstStyle>
            <a:lvl1pPr>
              <a:defRPr/>
            </a:lvl1pPr>
          </a:lstStyle>
          <a:p>
            <a:fld id="{7A64D4A9-42E1-E549-931A-D6EA5EFEAD3B}" type="slidenum">
              <a:rPr lang="en-US" altLang="en-US"/>
              <a:pPr/>
              <a:t>‹#›</a:t>
            </a:fld>
            <a:endParaRPr lang="en-US" altLang="en-US"/>
          </a:p>
        </p:txBody>
      </p:sp>
    </p:spTree>
    <p:extLst>
      <p:ext uri="{BB962C8B-B14F-4D97-AF65-F5344CB8AC3E}">
        <p14:creationId xmlns:p14="http://schemas.microsoft.com/office/powerpoint/2010/main" val="53157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18BE0-259F-FB48-A47B-6AF0AEB1F8DE}"/>
              </a:ext>
            </a:extLst>
          </p:cNvPr>
          <p:cNvSpPr>
            <a:spLocks noGrp="1"/>
          </p:cNvSpPr>
          <p:nvPr>
            <p:ph type="dt" sz="half" idx="10"/>
          </p:nvPr>
        </p:nvSpPr>
        <p:spPr/>
        <p:txBody>
          <a:bodyPr/>
          <a:lstStyle>
            <a:lvl1pPr>
              <a:defRPr/>
            </a:lvl1pPr>
          </a:lstStyle>
          <a:p>
            <a:fld id="{4590E158-6C6A-0A41-ADD2-D098677E162E}" type="datetime1">
              <a:rPr lang="en-US" altLang="en-US"/>
              <a:pPr/>
              <a:t>3/28/20</a:t>
            </a:fld>
            <a:endParaRPr lang="en-US" altLang="en-US"/>
          </a:p>
        </p:txBody>
      </p:sp>
      <p:sp>
        <p:nvSpPr>
          <p:cNvPr id="5" name="Footer Placeholder 4">
            <a:extLst>
              <a:ext uri="{FF2B5EF4-FFF2-40B4-BE49-F238E27FC236}">
                <a16:creationId xmlns:a16="http://schemas.microsoft.com/office/drawing/2014/main" id="{55D3E9E4-52AC-5D41-A3C5-DB5D6B9A639F}"/>
              </a:ext>
            </a:extLst>
          </p:cNvPr>
          <p:cNvSpPr>
            <a:spLocks noGrp="1"/>
          </p:cNvSpPr>
          <p:nvPr>
            <p:ph type="ftr" sz="quarter" idx="11"/>
          </p:nvPr>
        </p:nvSpPr>
        <p:spPr/>
        <p:txBody>
          <a:bodyPr/>
          <a:lstStyle>
            <a:lvl1pPr>
              <a:defRPr/>
            </a:lvl1pPr>
          </a:lstStyle>
          <a:p>
            <a:pPr>
              <a:defRPr/>
            </a:pPr>
            <a:r>
              <a:rPr lang="en-US"/>
              <a:t>CSCE 235, Fall 2008</a:t>
            </a:r>
          </a:p>
        </p:txBody>
      </p:sp>
      <p:sp>
        <p:nvSpPr>
          <p:cNvPr id="6" name="Slide Number Placeholder 5">
            <a:extLst>
              <a:ext uri="{FF2B5EF4-FFF2-40B4-BE49-F238E27FC236}">
                <a16:creationId xmlns:a16="http://schemas.microsoft.com/office/drawing/2014/main" id="{24110E0F-C4FA-2441-A546-6131FCD1C11A}"/>
              </a:ext>
            </a:extLst>
          </p:cNvPr>
          <p:cNvSpPr>
            <a:spLocks noGrp="1"/>
          </p:cNvSpPr>
          <p:nvPr>
            <p:ph type="sldNum" sz="quarter" idx="12"/>
          </p:nvPr>
        </p:nvSpPr>
        <p:spPr/>
        <p:txBody>
          <a:bodyPr/>
          <a:lstStyle>
            <a:lvl1pPr>
              <a:defRPr/>
            </a:lvl1pPr>
          </a:lstStyle>
          <a:p>
            <a:fld id="{00442D98-A77D-5C41-957D-DA1651C6D962}" type="slidenum">
              <a:rPr lang="en-US" altLang="en-US"/>
              <a:pPr/>
              <a:t>‹#›</a:t>
            </a:fld>
            <a:endParaRPr lang="en-US" altLang="en-US"/>
          </a:p>
        </p:txBody>
      </p:sp>
    </p:spTree>
    <p:extLst>
      <p:ext uri="{BB962C8B-B14F-4D97-AF65-F5344CB8AC3E}">
        <p14:creationId xmlns:p14="http://schemas.microsoft.com/office/powerpoint/2010/main" val="128846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1EB09-762A-664E-8606-0D9575E135E7}"/>
              </a:ext>
            </a:extLst>
          </p:cNvPr>
          <p:cNvSpPr txBox="1"/>
          <p:nvPr userDrawn="1"/>
        </p:nvSpPr>
        <p:spPr>
          <a:xfrm>
            <a:off x="3276600" y="6324600"/>
            <a:ext cx="2667000" cy="307975"/>
          </a:xfrm>
          <a:prstGeom prst="rect">
            <a:avLst/>
          </a:prstGeom>
          <a:noFill/>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defRPr/>
            </a:pPr>
            <a:r>
              <a:rPr lang="en-US" sz="1400">
                <a:latin typeface="Calibri" charset="0"/>
              </a:rPr>
              <a:t>Relations</a:t>
            </a:r>
            <a:endParaRPr lang="en-US" sz="1800">
              <a:latin typeface="Calibri" charset="0"/>
            </a:endParaRPr>
          </a:p>
        </p:txBody>
      </p:sp>
      <p:sp>
        <p:nvSpPr>
          <p:cNvPr id="5" name="TextBox 4">
            <a:extLst>
              <a:ext uri="{FF2B5EF4-FFF2-40B4-BE49-F238E27FC236}">
                <a16:creationId xmlns:a16="http://schemas.microsoft.com/office/drawing/2014/main" id="{2FF8BF90-9A54-2643-9216-3A24E0274473}"/>
              </a:ext>
            </a:extLst>
          </p:cNvPr>
          <p:cNvSpPr txBox="1"/>
          <p:nvPr userDrawn="1"/>
        </p:nvSpPr>
        <p:spPr>
          <a:xfrm>
            <a:off x="457200" y="6324600"/>
            <a:ext cx="2667000" cy="307975"/>
          </a:xfrm>
          <a:prstGeom prst="rect">
            <a:avLst/>
          </a:prstGeom>
          <a:noFill/>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400">
                <a:latin typeface="Calibri" charset="0"/>
              </a:rPr>
              <a:t>CSCE 235</a:t>
            </a:r>
            <a:endParaRPr lang="en-US" sz="1800">
              <a:latin typeface="Calibri" charset="0"/>
            </a:endParaRPr>
          </a:p>
        </p:txBody>
      </p:sp>
      <p:sp>
        <p:nvSpPr>
          <p:cNvPr id="6" name="TextBox 5">
            <a:extLst>
              <a:ext uri="{FF2B5EF4-FFF2-40B4-BE49-F238E27FC236}">
                <a16:creationId xmlns:a16="http://schemas.microsoft.com/office/drawing/2014/main" id="{4360FAAF-0FA1-CB49-856B-30625CF1C021}"/>
              </a:ext>
            </a:extLst>
          </p:cNvPr>
          <p:cNvSpPr txBox="1"/>
          <p:nvPr userDrawn="1"/>
        </p:nvSpPr>
        <p:spPr>
          <a:xfrm>
            <a:off x="6019800" y="6321425"/>
            <a:ext cx="2667000" cy="307975"/>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BC5F40C1-5DC6-094D-B1D0-4703D1D9A1F4}" type="slidenum">
              <a:rPr lang="en-US" altLang="en-US" sz="1400">
                <a:latin typeface="Calibri" panose="020F0502020204030204" pitchFamily="34" charset="0"/>
                <a:cs typeface="Arial" panose="020B0604020202020204" pitchFamily="34" charset="0"/>
              </a:rPr>
              <a:pPr algn="r" eaLnBrk="1" hangingPunct="1"/>
              <a:t>‹#›</a:t>
            </a:fld>
            <a:endParaRPr lang="en-US" altLang="en-US" sz="1800">
              <a:latin typeface="Calibri" panose="020F050202020403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9F7BAFE-C56C-AA4D-87E1-EF632BD974A1}"/>
              </a:ext>
            </a:extLst>
          </p:cNvPr>
          <p:cNvCxnSpPr/>
          <p:nvPr userDrawn="1"/>
        </p:nvCxnSpPr>
        <p:spPr>
          <a:xfrm>
            <a:off x="457200" y="1371600"/>
            <a:ext cx="822960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391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A737A-F9A2-DA4F-8BFA-95D1555E4091}"/>
              </a:ext>
            </a:extLst>
          </p:cNvPr>
          <p:cNvSpPr>
            <a:spLocks noGrp="1"/>
          </p:cNvSpPr>
          <p:nvPr>
            <p:ph type="dt" sz="half" idx="10"/>
          </p:nvPr>
        </p:nvSpPr>
        <p:spPr/>
        <p:txBody>
          <a:bodyPr/>
          <a:lstStyle>
            <a:lvl1pPr>
              <a:defRPr/>
            </a:lvl1pPr>
          </a:lstStyle>
          <a:p>
            <a:fld id="{8CD21EF8-6DA6-BA40-801B-C5F05D6856E9}" type="datetime1">
              <a:rPr lang="en-US" altLang="en-US"/>
              <a:pPr/>
              <a:t>3/28/20</a:t>
            </a:fld>
            <a:endParaRPr lang="en-US" altLang="en-US"/>
          </a:p>
        </p:txBody>
      </p:sp>
      <p:sp>
        <p:nvSpPr>
          <p:cNvPr id="5" name="Footer Placeholder 4">
            <a:extLst>
              <a:ext uri="{FF2B5EF4-FFF2-40B4-BE49-F238E27FC236}">
                <a16:creationId xmlns:a16="http://schemas.microsoft.com/office/drawing/2014/main" id="{3E828A7B-939A-4143-9A0A-8BB482213A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1ACA14-C50E-5148-AEC1-08C09BAF60CB}"/>
              </a:ext>
            </a:extLst>
          </p:cNvPr>
          <p:cNvSpPr>
            <a:spLocks noGrp="1"/>
          </p:cNvSpPr>
          <p:nvPr>
            <p:ph type="sldNum" sz="quarter" idx="12"/>
          </p:nvPr>
        </p:nvSpPr>
        <p:spPr/>
        <p:txBody>
          <a:bodyPr/>
          <a:lstStyle>
            <a:lvl1pPr>
              <a:defRPr/>
            </a:lvl1pPr>
          </a:lstStyle>
          <a:p>
            <a:fld id="{800DC5F1-EC7D-8245-B162-B24F7BB33927}" type="slidenum">
              <a:rPr lang="en-US" altLang="en-US"/>
              <a:pPr/>
              <a:t>‹#›</a:t>
            </a:fld>
            <a:endParaRPr lang="en-US" altLang="en-US"/>
          </a:p>
        </p:txBody>
      </p:sp>
    </p:spTree>
    <p:extLst>
      <p:ext uri="{BB962C8B-B14F-4D97-AF65-F5344CB8AC3E}">
        <p14:creationId xmlns:p14="http://schemas.microsoft.com/office/powerpoint/2010/main" val="364607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9C4CB-0499-0642-A6CA-670233B255B3}"/>
              </a:ext>
            </a:extLst>
          </p:cNvPr>
          <p:cNvSpPr>
            <a:spLocks noGrp="1"/>
          </p:cNvSpPr>
          <p:nvPr>
            <p:ph type="dt" sz="half" idx="10"/>
          </p:nvPr>
        </p:nvSpPr>
        <p:spPr/>
        <p:txBody>
          <a:bodyPr/>
          <a:lstStyle>
            <a:lvl1pPr>
              <a:defRPr/>
            </a:lvl1pPr>
          </a:lstStyle>
          <a:p>
            <a:fld id="{50E2E796-22D3-5049-8D25-1A05C1322BE2}" type="datetime1">
              <a:rPr lang="en-US" altLang="en-US"/>
              <a:pPr/>
              <a:t>3/28/20</a:t>
            </a:fld>
            <a:endParaRPr lang="en-US" altLang="en-US"/>
          </a:p>
        </p:txBody>
      </p:sp>
      <p:sp>
        <p:nvSpPr>
          <p:cNvPr id="5" name="Footer Placeholder 4">
            <a:extLst>
              <a:ext uri="{FF2B5EF4-FFF2-40B4-BE49-F238E27FC236}">
                <a16:creationId xmlns:a16="http://schemas.microsoft.com/office/drawing/2014/main" id="{8632F1B1-ED84-4147-B319-544403695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DDA19-B252-2443-A731-AC865370BC4C}"/>
              </a:ext>
            </a:extLst>
          </p:cNvPr>
          <p:cNvSpPr>
            <a:spLocks noGrp="1"/>
          </p:cNvSpPr>
          <p:nvPr>
            <p:ph type="sldNum" sz="quarter" idx="12"/>
          </p:nvPr>
        </p:nvSpPr>
        <p:spPr/>
        <p:txBody>
          <a:bodyPr/>
          <a:lstStyle>
            <a:lvl1pPr>
              <a:defRPr/>
            </a:lvl1pPr>
          </a:lstStyle>
          <a:p>
            <a:fld id="{C028ABF4-5AF5-034C-9E6C-779F3712D3B9}" type="slidenum">
              <a:rPr lang="en-US" altLang="en-US"/>
              <a:pPr/>
              <a:t>‹#›</a:t>
            </a:fld>
            <a:endParaRPr lang="en-US" altLang="en-US"/>
          </a:p>
        </p:txBody>
      </p:sp>
    </p:spTree>
    <p:extLst>
      <p:ext uri="{BB962C8B-B14F-4D97-AF65-F5344CB8AC3E}">
        <p14:creationId xmlns:p14="http://schemas.microsoft.com/office/powerpoint/2010/main" val="328542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0F7059B-34E7-E44C-875D-D983C1A96E30}"/>
              </a:ext>
            </a:extLst>
          </p:cNvPr>
          <p:cNvSpPr>
            <a:spLocks noGrp="1"/>
          </p:cNvSpPr>
          <p:nvPr>
            <p:ph type="dt" sz="half" idx="10"/>
          </p:nvPr>
        </p:nvSpPr>
        <p:spPr/>
        <p:txBody>
          <a:bodyPr/>
          <a:lstStyle>
            <a:lvl1pPr>
              <a:defRPr/>
            </a:lvl1pPr>
          </a:lstStyle>
          <a:p>
            <a:fld id="{C3515C3B-E7D1-FB4E-A822-46A4DAB2A316}" type="datetime1">
              <a:rPr lang="en-US" altLang="en-US"/>
              <a:pPr/>
              <a:t>3/28/20</a:t>
            </a:fld>
            <a:endParaRPr lang="en-US" altLang="en-US"/>
          </a:p>
        </p:txBody>
      </p:sp>
      <p:sp>
        <p:nvSpPr>
          <p:cNvPr id="6" name="Footer Placeholder 4">
            <a:extLst>
              <a:ext uri="{FF2B5EF4-FFF2-40B4-BE49-F238E27FC236}">
                <a16:creationId xmlns:a16="http://schemas.microsoft.com/office/drawing/2014/main" id="{1CB0D940-206A-F149-B77C-9A85C81A35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4B94F4-A408-F54C-8FAC-3518B33BCDD9}"/>
              </a:ext>
            </a:extLst>
          </p:cNvPr>
          <p:cNvSpPr>
            <a:spLocks noGrp="1"/>
          </p:cNvSpPr>
          <p:nvPr>
            <p:ph type="sldNum" sz="quarter" idx="12"/>
          </p:nvPr>
        </p:nvSpPr>
        <p:spPr/>
        <p:txBody>
          <a:bodyPr/>
          <a:lstStyle>
            <a:lvl1pPr>
              <a:defRPr/>
            </a:lvl1pPr>
          </a:lstStyle>
          <a:p>
            <a:fld id="{D354E027-D441-204C-A9B1-37C450647598}" type="slidenum">
              <a:rPr lang="en-US" altLang="en-US"/>
              <a:pPr/>
              <a:t>‹#›</a:t>
            </a:fld>
            <a:endParaRPr lang="en-US" altLang="en-US"/>
          </a:p>
        </p:txBody>
      </p:sp>
    </p:spTree>
    <p:extLst>
      <p:ext uri="{BB962C8B-B14F-4D97-AF65-F5344CB8AC3E}">
        <p14:creationId xmlns:p14="http://schemas.microsoft.com/office/powerpoint/2010/main" val="234903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46BBD68-AD9D-DF43-85F4-28558C04D4F4}"/>
              </a:ext>
            </a:extLst>
          </p:cNvPr>
          <p:cNvSpPr>
            <a:spLocks noGrp="1"/>
          </p:cNvSpPr>
          <p:nvPr>
            <p:ph type="dt" sz="half" idx="10"/>
          </p:nvPr>
        </p:nvSpPr>
        <p:spPr/>
        <p:txBody>
          <a:bodyPr/>
          <a:lstStyle>
            <a:lvl1pPr>
              <a:defRPr/>
            </a:lvl1pPr>
          </a:lstStyle>
          <a:p>
            <a:fld id="{551569C4-1443-CD4D-B765-3963851F06A7}" type="datetime1">
              <a:rPr lang="en-US" altLang="en-US"/>
              <a:pPr/>
              <a:t>3/28/20</a:t>
            </a:fld>
            <a:endParaRPr lang="en-US" altLang="en-US"/>
          </a:p>
        </p:txBody>
      </p:sp>
      <p:sp>
        <p:nvSpPr>
          <p:cNvPr id="8" name="Footer Placeholder 4">
            <a:extLst>
              <a:ext uri="{FF2B5EF4-FFF2-40B4-BE49-F238E27FC236}">
                <a16:creationId xmlns:a16="http://schemas.microsoft.com/office/drawing/2014/main" id="{B3F95185-397E-5446-B7C3-68A6FB9358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129940-B64E-3B48-93F4-CF6ECF91FD48}"/>
              </a:ext>
            </a:extLst>
          </p:cNvPr>
          <p:cNvSpPr>
            <a:spLocks noGrp="1"/>
          </p:cNvSpPr>
          <p:nvPr>
            <p:ph type="sldNum" sz="quarter" idx="12"/>
          </p:nvPr>
        </p:nvSpPr>
        <p:spPr/>
        <p:txBody>
          <a:bodyPr/>
          <a:lstStyle>
            <a:lvl1pPr>
              <a:defRPr/>
            </a:lvl1pPr>
          </a:lstStyle>
          <a:p>
            <a:fld id="{FEE605D6-8D1C-3646-BC94-D4361BD455AC}" type="slidenum">
              <a:rPr lang="en-US" altLang="en-US"/>
              <a:pPr/>
              <a:t>‹#›</a:t>
            </a:fld>
            <a:endParaRPr lang="en-US" altLang="en-US"/>
          </a:p>
        </p:txBody>
      </p:sp>
    </p:spTree>
    <p:extLst>
      <p:ext uri="{BB962C8B-B14F-4D97-AF65-F5344CB8AC3E}">
        <p14:creationId xmlns:p14="http://schemas.microsoft.com/office/powerpoint/2010/main" val="19185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7E5C0D2-0E8B-8941-BD49-A5EDB90C4577}"/>
              </a:ext>
            </a:extLst>
          </p:cNvPr>
          <p:cNvSpPr>
            <a:spLocks noGrp="1"/>
          </p:cNvSpPr>
          <p:nvPr>
            <p:ph type="dt" sz="half" idx="10"/>
          </p:nvPr>
        </p:nvSpPr>
        <p:spPr/>
        <p:txBody>
          <a:bodyPr/>
          <a:lstStyle>
            <a:lvl1pPr>
              <a:defRPr/>
            </a:lvl1pPr>
          </a:lstStyle>
          <a:p>
            <a:fld id="{A17709C8-8B3E-2746-9733-52651490CF3A}" type="datetime1">
              <a:rPr lang="en-US" altLang="en-US"/>
              <a:pPr/>
              <a:t>3/28/20</a:t>
            </a:fld>
            <a:endParaRPr lang="en-US" altLang="en-US"/>
          </a:p>
        </p:txBody>
      </p:sp>
      <p:sp>
        <p:nvSpPr>
          <p:cNvPr id="4" name="Footer Placeholder 4">
            <a:extLst>
              <a:ext uri="{FF2B5EF4-FFF2-40B4-BE49-F238E27FC236}">
                <a16:creationId xmlns:a16="http://schemas.microsoft.com/office/drawing/2014/main" id="{FA9E7440-129A-EC49-A259-1885207A31E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CC0E0F6-5819-8745-914E-39A2CD109528}"/>
              </a:ext>
            </a:extLst>
          </p:cNvPr>
          <p:cNvSpPr>
            <a:spLocks noGrp="1"/>
          </p:cNvSpPr>
          <p:nvPr>
            <p:ph type="sldNum" sz="quarter" idx="12"/>
          </p:nvPr>
        </p:nvSpPr>
        <p:spPr/>
        <p:txBody>
          <a:bodyPr/>
          <a:lstStyle>
            <a:lvl1pPr>
              <a:defRPr/>
            </a:lvl1pPr>
          </a:lstStyle>
          <a:p>
            <a:fld id="{0E50F9B5-2109-3242-977B-94D09801F09A}" type="slidenum">
              <a:rPr lang="en-US" altLang="en-US"/>
              <a:pPr/>
              <a:t>‹#›</a:t>
            </a:fld>
            <a:endParaRPr lang="en-US" altLang="en-US"/>
          </a:p>
        </p:txBody>
      </p:sp>
    </p:spTree>
    <p:extLst>
      <p:ext uri="{BB962C8B-B14F-4D97-AF65-F5344CB8AC3E}">
        <p14:creationId xmlns:p14="http://schemas.microsoft.com/office/powerpoint/2010/main" val="151578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69BB42F-7AE2-7B45-9113-F71A6C6CB018}"/>
              </a:ext>
            </a:extLst>
          </p:cNvPr>
          <p:cNvSpPr>
            <a:spLocks noGrp="1"/>
          </p:cNvSpPr>
          <p:nvPr>
            <p:ph type="dt" sz="half" idx="10"/>
          </p:nvPr>
        </p:nvSpPr>
        <p:spPr/>
        <p:txBody>
          <a:bodyPr/>
          <a:lstStyle>
            <a:lvl1pPr>
              <a:defRPr/>
            </a:lvl1pPr>
          </a:lstStyle>
          <a:p>
            <a:fld id="{6A47931D-F90D-5548-AA08-8DB819EEB3C6}" type="datetime1">
              <a:rPr lang="en-US" altLang="en-US"/>
              <a:pPr/>
              <a:t>3/28/20</a:t>
            </a:fld>
            <a:endParaRPr lang="en-US" altLang="en-US"/>
          </a:p>
        </p:txBody>
      </p:sp>
      <p:sp>
        <p:nvSpPr>
          <p:cNvPr id="3" name="Footer Placeholder 4">
            <a:extLst>
              <a:ext uri="{FF2B5EF4-FFF2-40B4-BE49-F238E27FC236}">
                <a16:creationId xmlns:a16="http://schemas.microsoft.com/office/drawing/2014/main" id="{F0D16EFD-C903-3347-973E-F8A3FE0309D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EC51BF3-DDD1-7741-B9D2-2AC8A67BFDF0}"/>
              </a:ext>
            </a:extLst>
          </p:cNvPr>
          <p:cNvSpPr>
            <a:spLocks noGrp="1"/>
          </p:cNvSpPr>
          <p:nvPr>
            <p:ph type="sldNum" sz="quarter" idx="12"/>
          </p:nvPr>
        </p:nvSpPr>
        <p:spPr/>
        <p:txBody>
          <a:bodyPr/>
          <a:lstStyle>
            <a:lvl1pPr>
              <a:defRPr/>
            </a:lvl1pPr>
          </a:lstStyle>
          <a:p>
            <a:fld id="{6A74634D-F8BB-0840-B0AE-254408593097}" type="slidenum">
              <a:rPr lang="en-US" altLang="en-US"/>
              <a:pPr/>
              <a:t>‹#›</a:t>
            </a:fld>
            <a:endParaRPr lang="en-US" altLang="en-US"/>
          </a:p>
        </p:txBody>
      </p:sp>
    </p:spTree>
    <p:extLst>
      <p:ext uri="{BB962C8B-B14F-4D97-AF65-F5344CB8AC3E}">
        <p14:creationId xmlns:p14="http://schemas.microsoft.com/office/powerpoint/2010/main" val="21170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7303F2-0E7F-B244-BC3D-575B7C308266}"/>
              </a:ext>
            </a:extLst>
          </p:cNvPr>
          <p:cNvSpPr>
            <a:spLocks noGrp="1"/>
          </p:cNvSpPr>
          <p:nvPr>
            <p:ph type="dt" sz="half" idx="10"/>
          </p:nvPr>
        </p:nvSpPr>
        <p:spPr/>
        <p:txBody>
          <a:bodyPr/>
          <a:lstStyle>
            <a:lvl1pPr>
              <a:defRPr/>
            </a:lvl1pPr>
          </a:lstStyle>
          <a:p>
            <a:fld id="{6F834D1A-27B9-2445-801A-0CA17F833644}" type="datetime1">
              <a:rPr lang="en-US" altLang="en-US"/>
              <a:pPr/>
              <a:t>3/28/20</a:t>
            </a:fld>
            <a:endParaRPr lang="en-US" altLang="en-US"/>
          </a:p>
        </p:txBody>
      </p:sp>
      <p:sp>
        <p:nvSpPr>
          <p:cNvPr id="6" name="Footer Placeholder 4">
            <a:extLst>
              <a:ext uri="{FF2B5EF4-FFF2-40B4-BE49-F238E27FC236}">
                <a16:creationId xmlns:a16="http://schemas.microsoft.com/office/drawing/2014/main" id="{99DAE0A2-9581-414E-AC31-08A80DC9EE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82418F-9513-2042-8E38-C510B63A4FC4}"/>
              </a:ext>
            </a:extLst>
          </p:cNvPr>
          <p:cNvSpPr>
            <a:spLocks noGrp="1"/>
          </p:cNvSpPr>
          <p:nvPr>
            <p:ph type="sldNum" sz="quarter" idx="12"/>
          </p:nvPr>
        </p:nvSpPr>
        <p:spPr/>
        <p:txBody>
          <a:bodyPr/>
          <a:lstStyle>
            <a:lvl1pPr>
              <a:defRPr/>
            </a:lvl1pPr>
          </a:lstStyle>
          <a:p>
            <a:fld id="{91B726FB-7085-FE45-A356-43C1B9523377}" type="slidenum">
              <a:rPr lang="en-US" altLang="en-US"/>
              <a:pPr/>
              <a:t>‹#›</a:t>
            </a:fld>
            <a:endParaRPr lang="en-US" altLang="en-US"/>
          </a:p>
        </p:txBody>
      </p:sp>
    </p:spTree>
    <p:extLst>
      <p:ext uri="{BB962C8B-B14F-4D97-AF65-F5344CB8AC3E}">
        <p14:creationId xmlns:p14="http://schemas.microsoft.com/office/powerpoint/2010/main" val="117561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0C3434-CBED-9D41-8C25-FA8FFD01D40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32AA0B7-F2CF-A741-B81A-E50A324FC98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951145-105E-5D43-AEEE-EA519366B20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63115419-A78C-B44C-B873-A09E57DD609D}" type="datetime1">
              <a:rPr lang="en-US" altLang="en-US"/>
              <a:pPr/>
              <a:t>3/28/20</a:t>
            </a:fld>
            <a:endParaRPr lang="en-US" altLang="en-US"/>
          </a:p>
        </p:txBody>
      </p:sp>
      <p:sp>
        <p:nvSpPr>
          <p:cNvPr id="5" name="Footer Placeholder 4">
            <a:extLst>
              <a:ext uri="{FF2B5EF4-FFF2-40B4-BE49-F238E27FC236}">
                <a16:creationId xmlns:a16="http://schemas.microsoft.com/office/drawing/2014/main" id="{E3678EE0-DF9B-8743-B43D-F41AF2DF6B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7367D93-1BC2-5149-B1F8-C38E083A83C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6ABDC91D-87AA-9A42-AC93-A7BB0602A59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1" r:id="rId1"/>
    <p:sldLayoutId id="2147484302"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B7BFC297-1FCD-A346-9F15-C697DFB010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id="{435073BD-A261-354E-B9DE-6717F738B63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E582604-5FA2-4646-B81C-E09D89F8F81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686CA38E-0725-CD4E-894E-82B6EE1A5001}" type="datetime1">
              <a:rPr lang="en-US" altLang="en-US"/>
              <a:pPr/>
              <a:t>3/28/20</a:t>
            </a:fld>
            <a:endParaRPr lang="en-US" altLang="en-US"/>
          </a:p>
        </p:txBody>
      </p:sp>
      <p:sp>
        <p:nvSpPr>
          <p:cNvPr id="5" name="Footer Placeholder 4">
            <a:extLst>
              <a:ext uri="{FF2B5EF4-FFF2-40B4-BE49-F238E27FC236}">
                <a16:creationId xmlns:a16="http://schemas.microsoft.com/office/drawing/2014/main" id="{9377D825-6698-BA4F-9685-384CEC54875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5AD029E-582F-D743-9E29-53F2DCAE361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8B4A24E9-11F0-5249-BF8B-7FA567D15D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0" r:id="rId1"/>
    <p:sldLayoutId id="2147484303" r:id="rId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5726CC3A-7769-3748-BBAA-BFE535CB6267}"/>
              </a:ext>
            </a:extLst>
          </p:cNvPr>
          <p:cNvSpPr>
            <a:spLocks noGrp="1"/>
          </p:cNvSpPr>
          <p:nvPr>
            <p:ph type="ctrTitle"/>
          </p:nvPr>
        </p:nvSpPr>
        <p:spPr>
          <a:xfrm>
            <a:off x="685800" y="685800"/>
            <a:ext cx="7772400" cy="2914650"/>
          </a:xfrm>
        </p:spPr>
        <p:txBody>
          <a:bodyPr/>
          <a:lstStyle/>
          <a:p>
            <a:pPr eaLnBrk="1" hangingPunct="1"/>
            <a:br>
              <a:rPr lang="en-US" altLang="en-US" sz="3200" b="1" dirty="0">
                <a:ea typeface="ＭＳ Ｐゴシック" panose="020B0600070205080204" pitchFamily="34" charset="-128"/>
              </a:rPr>
            </a:br>
            <a:r>
              <a:rPr lang="en-US" altLang="en-US" b="1" dirty="0">
                <a:ea typeface="ＭＳ Ｐゴシック" panose="020B0600070205080204" pitchFamily="34" charset="-128"/>
              </a:rPr>
              <a:t>Relations (Additional)</a:t>
            </a:r>
            <a:endParaRPr lang="en-US" altLang="en-US" sz="4000" dirty="0">
              <a:solidFill>
                <a:srgbClr val="FF0000"/>
              </a:solidFill>
              <a:ea typeface="ＭＳ Ｐゴシック" panose="020B0600070205080204" pitchFamily="34" charset="-128"/>
            </a:endParaRPr>
          </a:p>
        </p:txBody>
      </p:sp>
      <p:sp>
        <p:nvSpPr>
          <p:cNvPr id="17410" name="Subtitle 2">
            <a:extLst>
              <a:ext uri="{FF2B5EF4-FFF2-40B4-BE49-F238E27FC236}">
                <a16:creationId xmlns:a16="http://schemas.microsoft.com/office/drawing/2014/main" id="{23EF54EE-44CB-8347-826A-852C3300993D}"/>
              </a:ext>
            </a:extLst>
          </p:cNvPr>
          <p:cNvSpPr>
            <a:spLocks noGrp="1"/>
          </p:cNvSpPr>
          <p:nvPr>
            <p:ph type="subTitle" idx="1"/>
          </p:nvPr>
        </p:nvSpPr>
        <p:spPr>
          <a:xfrm>
            <a:off x="1219200" y="3886200"/>
            <a:ext cx="6705600" cy="1752600"/>
          </a:xfrm>
        </p:spPr>
        <p:txBody>
          <a:bodyPr/>
          <a:lstStyle/>
          <a:p>
            <a:pPr eaLnBrk="1" hangingPunct="1">
              <a:lnSpc>
                <a:spcPct val="80000"/>
              </a:lnSpc>
            </a:pPr>
            <a:r>
              <a:rPr lang="en-US" altLang="en-US" sz="2500" b="1" dirty="0">
                <a:solidFill>
                  <a:srgbClr val="FF0000"/>
                </a:solidFill>
                <a:ea typeface="ＭＳ Ｐゴシック" panose="020B0600070205080204" pitchFamily="34" charset="-128"/>
              </a:rPr>
              <a:t>Section 9.1, 9.3—9.5 of Rosen</a:t>
            </a:r>
          </a:p>
          <a:p>
            <a:pPr eaLnBrk="1" hangingPunct="1">
              <a:lnSpc>
                <a:spcPct val="80000"/>
              </a:lnSpc>
            </a:pPr>
            <a:r>
              <a:rPr lang="en-US" altLang="en-US" sz="2000">
                <a:solidFill>
                  <a:schemeClr val="tx1"/>
                </a:solidFill>
                <a:ea typeface="ＭＳ Ｐゴシック" panose="020B0600070205080204" pitchFamily="34" charset="-128"/>
              </a:rPr>
              <a:t>Spring 2020</a:t>
            </a:r>
            <a:endParaRPr lang="en-US" altLang="en-US" sz="2000" dirty="0">
              <a:solidFill>
                <a:srgbClr val="898989"/>
              </a:solidFill>
              <a:ea typeface="ＭＳ Ｐゴシック" panose="020B0600070205080204" pitchFamily="34" charset="-128"/>
            </a:endParaRPr>
          </a:p>
          <a:p>
            <a:pPr eaLnBrk="1" hangingPunct="1">
              <a:lnSpc>
                <a:spcPct val="80000"/>
              </a:lnSpc>
            </a:pPr>
            <a:r>
              <a:rPr lang="en-US" altLang="en-US" sz="2000" dirty="0">
                <a:solidFill>
                  <a:schemeClr val="tx1"/>
                </a:solidFill>
                <a:ea typeface="ＭＳ Ｐゴシック" panose="020B0600070205080204" pitchFamily="34" charset="-128"/>
              </a:rPr>
              <a:t>CSCE 235H Introduction to Discrete Structures (Honors)</a:t>
            </a:r>
          </a:p>
          <a:p>
            <a:pPr eaLnBrk="1" hangingPunct="1">
              <a:lnSpc>
                <a:spcPct val="80000"/>
              </a:lnSpc>
            </a:pPr>
            <a:r>
              <a:rPr lang="en-US" altLang="en-US" sz="2000" dirty="0">
                <a:solidFill>
                  <a:schemeClr val="tx1"/>
                </a:solidFill>
                <a:ea typeface="ＭＳ Ｐゴシック" panose="020B0600070205080204" pitchFamily="34" charset="-128"/>
              </a:rPr>
              <a:t>Course web-page: </a:t>
            </a:r>
            <a:r>
              <a:rPr lang="en-US" altLang="en-US" sz="2000" dirty="0" err="1">
                <a:solidFill>
                  <a:schemeClr val="tx1"/>
                </a:solidFill>
                <a:ea typeface="ＭＳ Ｐゴシック" panose="020B0600070205080204" pitchFamily="34" charset="-128"/>
              </a:rPr>
              <a:t>cse.unl.edu</a:t>
            </a:r>
            <a:r>
              <a:rPr lang="en-US" altLang="en-US" sz="2000" dirty="0">
                <a:solidFill>
                  <a:schemeClr val="tx1"/>
                </a:solidFill>
                <a:ea typeface="ＭＳ Ｐゴシック" panose="020B0600070205080204" pitchFamily="34" charset="-128"/>
              </a:rPr>
              <a:t>/~cse235h</a:t>
            </a:r>
          </a:p>
          <a:p>
            <a:pPr eaLnBrk="1" hangingPunct="1">
              <a:lnSpc>
                <a:spcPct val="80000"/>
              </a:lnSpc>
            </a:pPr>
            <a:r>
              <a:rPr lang="en-US" altLang="en-US" sz="2000" dirty="0">
                <a:solidFill>
                  <a:schemeClr val="tx1"/>
                </a:solidFill>
                <a:ea typeface="ＭＳ Ｐゴシック" panose="020B0600070205080204" pitchFamily="34" charset="-128"/>
              </a:rPr>
              <a:t>Questions: Piazza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98C4241E-C189-CD40-9C79-3C0F7695531B}"/>
              </a:ext>
            </a:extLst>
          </p:cNvPr>
          <p:cNvSpPr>
            <a:spLocks noGrp="1"/>
          </p:cNvSpPr>
          <p:nvPr>
            <p:ph type="title"/>
          </p:nvPr>
        </p:nvSpPr>
        <p:spPr/>
        <p:txBody>
          <a:bodyPr/>
          <a:lstStyle/>
          <a:p>
            <a:r>
              <a:rPr lang="en-US" altLang="en-US">
                <a:ea typeface="ＭＳ Ｐゴシック" panose="020B0600070205080204" pitchFamily="34" charset="-128"/>
              </a:rPr>
              <a:t>Transitive Closure</a:t>
            </a:r>
          </a:p>
        </p:txBody>
      </p:sp>
      <p:sp>
        <p:nvSpPr>
          <p:cNvPr id="63490" name="Content Placeholder 2">
            <a:extLst>
              <a:ext uri="{FF2B5EF4-FFF2-40B4-BE49-F238E27FC236}">
                <a16:creationId xmlns:a16="http://schemas.microsoft.com/office/drawing/2014/main" id="{330A931C-5D00-5141-90B6-403EC9132527}"/>
              </a:ext>
            </a:extLst>
          </p:cNvPr>
          <p:cNvSpPr>
            <a:spLocks noGrp="1"/>
          </p:cNvSpPr>
          <p:nvPr>
            <p:ph idx="1"/>
          </p:nvPr>
        </p:nvSpPr>
        <p:spPr>
          <a:xfrm>
            <a:off x="457200" y="1600200"/>
            <a:ext cx="8458200" cy="4525963"/>
          </a:xfrm>
        </p:spPr>
        <p:txBody>
          <a:bodyPr/>
          <a:lstStyle/>
          <a:p>
            <a:r>
              <a:rPr lang="en-US" altLang="en-US" sz="2800" dirty="0">
                <a:ea typeface="ＭＳ Ｐゴシック" panose="020B0600070205080204" pitchFamily="34" charset="-128"/>
              </a:rPr>
              <a:t>To compute the </a:t>
            </a:r>
            <a:r>
              <a:rPr lang="en-US" altLang="en-US" sz="2800" u="sng" dirty="0">
                <a:ea typeface="ＭＳ Ｐゴシック" panose="020B0600070205080204" pitchFamily="34" charset="-128"/>
              </a:rPr>
              <a:t>transitive closure</a:t>
            </a:r>
            <a:r>
              <a:rPr lang="en-US" altLang="en-US" sz="2800" dirty="0">
                <a:ea typeface="ＭＳ Ｐゴシック" panose="020B0600070205080204" pitchFamily="34" charset="-128"/>
              </a:rPr>
              <a:t> we use the theorem</a:t>
            </a:r>
          </a:p>
          <a:p>
            <a:r>
              <a:rPr lang="en-US" altLang="en-US" sz="2800" b="1" dirty="0">
                <a:ea typeface="ＭＳ Ｐゴシック" panose="020B0600070205080204" pitchFamily="34" charset="-128"/>
              </a:rPr>
              <a:t>Theorem</a:t>
            </a:r>
            <a:r>
              <a:rPr lang="en-US" altLang="en-US" sz="2800" dirty="0">
                <a:ea typeface="ＭＳ Ｐゴシック" panose="020B0600070205080204" pitchFamily="34" charset="-128"/>
              </a:rPr>
              <a:t>: A relation </a:t>
            </a:r>
            <a:r>
              <a:rPr lang="en-US" altLang="en-US" sz="2800" i="1" dirty="0">
                <a:ea typeface="ＭＳ Ｐゴシック" panose="020B0600070205080204" pitchFamily="34" charset="-128"/>
              </a:rPr>
              <a:t>R</a:t>
            </a:r>
            <a:r>
              <a:rPr lang="en-US" altLang="en-US" sz="2800" dirty="0">
                <a:ea typeface="ＭＳ Ｐゴシック" panose="020B0600070205080204" pitchFamily="34" charset="-128"/>
              </a:rPr>
              <a:t> is transitive if and only if </a:t>
            </a:r>
            <a:r>
              <a:rPr lang="en-US" altLang="en-US" sz="2800" i="1" dirty="0">
                <a:ea typeface="ＭＳ Ｐゴシック" panose="020B0600070205080204" pitchFamily="34" charset="-128"/>
              </a:rPr>
              <a:t>R</a:t>
            </a:r>
            <a:r>
              <a:rPr lang="en-US" altLang="en-US" sz="2800" i="1" baseline="30000" dirty="0">
                <a:ea typeface="ＭＳ Ｐゴシック" panose="020B0600070205080204" pitchFamily="34" charset="-128"/>
              </a:rPr>
              <a:t>n</a:t>
            </a:r>
            <a:r>
              <a:rPr lang="en-US" altLang="en-US" sz="2800" dirty="0">
                <a:ea typeface="ＭＳ Ｐゴシック" panose="020B0600070205080204" pitchFamily="34" charset="-128"/>
              </a:rPr>
              <a:t> </a:t>
            </a:r>
            <a:r>
              <a:rPr lang="en-US" altLang="en-US" sz="2800" dirty="0">
                <a:ea typeface="ＭＳ Ｐゴシック" panose="020B0600070205080204" pitchFamily="34" charset="-128"/>
                <a:sym typeface="Symbol" pitchFamily="2" charset="2"/>
              </a:rPr>
              <a:t> </a:t>
            </a:r>
            <a:r>
              <a:rPr lang="en-US" altLang="en-US" sz="2800" i="1" dirty="0">
                <a:ea typeface="ＭＳ Ｐゴシック" panose="020B0600070205080204" pitchFamily="34" charset="-128"/>
              </a:rPr>
              <a:t>R</a:t>
            </a:r>
            <a:r>
              <a:rPr lang="en-US" altLang="en-US" sz="2800" dirty="0">
                <a:ea typeface="ＭＳ Ｐゴシック" panose="020B0600070205080204" pitchFamily="34" charset="-128"/>
              </a:rPr>
              <a:t> for </a:t>
            </a:r>
            <a:r>
              <a:rPr lang="en-US" altLang="en-US" sz="2800" i="1" dirty="0">
                <a:ea typeface="ＭＳ Ｐゴシック" panose="020B0600070205080204" pitchFamily="34" charset="-128"/>
              </a:rPr>
              <a:t>n</a:t>
            </a:r>
            <a:r>
              <a:rPr lang="en-US" altLang="en-US" sz="2800" dirty="0">
                <a:ea typeface="ＭＳ Ｐゴシック" panose="020B0600070205080204" pitchFamily="34" charset="-128"/>
              </a:rPr>
              <a:t>=1,2,3,…</a:t>
            </a:r>
          </a:p>
          <a:p>
            <a:r>
              <a:rPr lang="en-US" altLang="en-US" sz="2800" dirty="0">
                <a:ea typeface="ＭＳ Ｐゴシック" panose="020B0600070205080204" pitchFamily="34" charset="-128"/>
              </a:rPr>
              <a:t>Cost is </a:t>
            </a:r>
          </a:p>
          <a:p>
            <a:r>
              <a:rPr lang="en-US" altLang="en-US" sz="2800" dirty="0">
                <a:ea typeface="ＭＳ Ｐゴシック" panose="020B0600070205080204" pitchFamily="34" charset="-128"/>
              </a:rPr>
              <a:t>The </a:t>
            </a:r>
            <a:r>
              <a:rPr lang="en-US" altLang="en-US" sz="2800" dirty="0" err="1">
                <a:ea typeface="ＭＳ Ｐゴシック" panose="020B0600070205080204" pitchFamily="34" charset="-128"/>
              </a:rPr>
              <a:t>Warshall</a:t>
            </a:r>
            <a:r>
              <a:rPr lang="ja-JP" altLang="en-US" sz="2800">
                <a:ea typeface="ＭＳ Ｐゴシック" panose="020B0600070205080204" pitchFamily="34" charset="-128"/>
              </a:rPr>
              <a:t>’</a:t>
            </a:r>
            <a:r>
              <a:rPr lang="en-US" altLang="ja-JP" sz="2800" dirty="0">
                <a:ea typeface="ＭＳ Ｐゴシック" panose="020B0600070205080204" pitchFamily="34" charset="-128"/>
              </a:rPr>
              <a:t>s Algorithm allows us to do this efficiently</a:t>
            </a:r>
          </a:p>
          <a:p>
            <a:r>
              <a:rPr lang="en-US" altLang="en-US" sz="2000" b="1" dirty="0">
                <a:ea typeface="ＭＳ Ｐゴシック" panose="020B0600070205080204" pitchFamily="34" charset="-128"/>
              </a:rPr>
              <a:t>Note</a:t>
            </a:r>
            <a:r>
              <a:rPr lang="en-US" altLang="en-US" sz="2000" dirty="0">
                <a:ea typeface="ＭＳ Ｐゴシック" panose="020B0600070205080204" pitchFamily="34" charset="-128"/>
              </a:rPr>
              <a:t>: Your textbook gives much greater details in terms of graphs and connectivity relations.  It is good to read this material, but it is based on material that we have not yet seen.</a:t>
            </a:r>
          </a:p>
        </p:txBody>
      </p:sp>
      <p:pic>
        <p:nvPicPr>
          <p:cNvPr id="2" name="Picture 1">
            <a:extLst>
              <a:ext uri="{FF2B5EF4-FFF2-40B4-BE49-F238E27FC236}">
                <a16:creationId xmlns:a16="http://schemas.microsoft.com/office/drawing/2014/main" id="{2DB13839-B17E-214D-B992-CF6300379228}"/>
              </a:ext>
            </a:extLst>
          </p:cNvPr>
          <p:cNvPicPr>
            <a:picLocks noChangeAspect="1"/>
          </p:cNvPicPr>
          <p:nvPr/>
        </p:nvPicPr>
        <p:blipFill>
          <a:blip r:embed="rId2"/>
          <a:stretch>
            <a:fillRect/>
          </a:stretch>
        </p:blipFill>
        <p:spPr>
          <a:xfrm>
            <a:off x="1981200" y="3048000"/>
            <a:ext cx="444500" cy="419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8F1B7D66-1297-FB42-A8F5-97DFF18BC1F8}"/>
              </a:ext>
            </a:extLst>
          </p:cNvPr>
          <p:cNvSpPr>
            <a:spLocks noGrp="1"/>
          </p:cNvSpPr>
          <p:nvPr>
            <p:ph type="title"/>
          </p:nvPr>
        </p:nvSpPr>
        <p:spPr/>
        <p:txBody>
          <a:bodyPr/>
          <a:lstStyle/>
          <a:p>
            <a:r>
              <a:rPr lang="en-US" altLang="en-US">
                <a:ea typeface="ＭＳ Ｐゴシック" panose="020B0600070205080204" pitchFamily="34" charset="-128"/>
              </a:rPr>
              <a:t>Warshall</a:t>
            </a:r>
            <a:r>
              <a:rPr lang="ja-JP" altLang="en-US">
                <a:ea typeface="ＭＳ Ｐゴシック" panose="020B0600070205080204" pitchFamily="34" charset="-128"/>
              </a:rPr>
              <a:t>’</a:t>
            </a:r>
            <a:r>
              <a:rPr lang="en-US" altLang="ja-JP">
                <a:ea typeface="ＭＳ Ｐゴシック" panose="020B0600070205080204" pitchFamily="34" charset="-128"/>
              </a:rPr>
              <a:t>s Algorithm: Key Ideas</a:t>
            </a:r>
            <a:endParaRPr lang="en-US" altLang="en-US">
              <a:ea typeface="ＭＳ Ｐゴシック" panose="020B0600070205080204" pitchFamily="34" charset="-128"/>
            </a:endParaRPr>
          </a:p>
        </p:txBody>
      </p:sp>
      <p:sp>
        <p:nvSpPr>
          <p:cNvPr id="64514" name="Content Placeholder 2">
            <a:extLst>
              <a:ext uri="{FF2B5EF4-FFF2-40B4-BE49-F238E27FC236}">
                <a16:creationId xmlns:a16="http://schemas.microsoft.com/office/drawing/2014/main" id="{75A32C2E-58A1-5343-8A0C-B8CA409E52F3}"/>
              </a:ext>
            </a:extLst>
          </p:cNvPr>
          <p:cNvSpPr>
            <a:spLocks noGrp="1"/>
          </p:cNvSpPr>
          <p:nvPr>
            <p:ph idx="1"/>
          </p:nvPr>
        </p:nvSpPr>
        <p:spPr/>
        <p:txBody>
          <a:bodyPr/>
          <a:lstStyle/>
          <a:p>
            <a:r>
              <a:rPr lang="en-US" altLang="en-US" sz="2400">
                <a:ea typeface="ＭＳ Ｐゴシック" panose="020B0600070205080204" pitchFamily="34" charset="-128"/>
              </a:rPr>
              <a:t>In any set A with |A|=n, any transitive relation will be built from a sequence of relations that has a length of at most n.  Why?</a:t>
            </a:r>
          </a:p>
          <a:p>
            <a:r>
              <a:rPr lang="en-US" altLang="en-US" sz="2400">
                <a:ea typeface="ＭＳ Ｐゴシック" panose="020B0600070205080204" pitchFamily="34" charset="-128"/>
              </a:rPr>
              <a:t>Consider the case where the relation </a:t>
            </a:r>
            <a:r>
              <a:rPr lang="en-US" altLang="en-US" sz="2400" i="1">
                <a:ea typeface="ＭＳ Ｐゴシック" panose="020B0600070205080204" pitchFamily="34" charset="-128"/>
              </a:rPr>
              <a:t>R</a:t>
            </a:r>
            <a:r>
              <a:rPr lang="en-US" altLang="en-US" sz="2400">
                <a:ea typeface="ＭＳ Ｐゴシック" panose="020B0600070205080204" pitchFamily="34" charset="-128"/>
              </a:rPr>
              <a:t> on A has the ordered pairs (a</a:t>
            </a:r>
            <a:r>
              <a:rPr lang="en-US" altLang="en-US" sz="2400" baseline="-25000">
                <a:ea typeface="ＭＳ Ｐゴシック" panose="020B0600070205080204" pitchFamily="34" charset="-128"/>
              </a:rPr>
              <a:t>1</a:t>
            </a:r>
            <a:r>
              <a:rPr lang="en-US" altLang="en-US" sz="2400">
                <a:ea typeface="ＭＳ Ｐゴシック" panose="020B0600070205080204" pitchFamily="34" charset="-128"/>
              </a:rPr>
              <a:t>,a</a:t>
            </a:r>
            <a:r>
              <a:rPr lang="en-US" altLang="en-US" sz="2400" baseline="-25000">
                <a:ea typeface="ＭＳ Ｐゴシック" panose="020B0600070205080204" pitchFamily="34" charset="-128"/>
              </a:rPr>
              <a:t>2</a:t>
            </a:r>
            <a:r>
              <a:rPr lang="en-US" altLang="en-US" sz="2400">
                <a:ea typeface="ＭＳ Ｐゴシック" panose="020B0600070205080204" pitchFamily="34" charset="-128"/>
              </a:rPr>
              <a:t>),(a</a:t>
            </a:r>
            <a:r>
              <a:rPr lang="en-US" altLang="en-US" sz="2400" baseline="-25000">
                <a:ea typeface="ＭＳ Ｐゴシック" panose="020B0600070205080204" pitchFamily="34" charset="-128"/>
              </a:rPr>
              <a:t>2</a:t>
            </a:r>
            <a:r>
              <a:rPr lang="en-US" altLang="en-US" sz="2400">
                <a:ea typeface="ＭＳ Ｐゴシック" panose="020B0600070205080204" pitchFamily="34" charset="-128"/>
              </a:rPr>
              <a:t>,a</a:t>
            </a:r>
            <a:r>
              <a:rPr lang="en-US" altLang="en-US" sz="2400" baseline="-25000">
                <a:ea typeface="ＭＳ Ｐゴシック" panose="020B0600070205080204" pitchFamily="34" charset="-128"/>
              </a:rPr>
              <a:t>3</a:t>
            </a:r>
            <a:r>
              <a:rPr lang="en-US" altLang="en-US" sz="2400">
                <a:ea typeface="ＭＳ Ｐゴシック" panose="020B0600070205080204" pitchFamily="34" charset="-128"/>
              </a:rPr>
              <a:t>),…,(a</a:t>
            </a:r>
            <a:r>
              <a:rPr lang="en-US" altLang="en-US" sz="2400" baseline="-25000">
                <a:ea typeface="ＭＳ Ｐゴシック" panose="020B0600070205080204" pitchFamily="34" charset="-128"/>
              </a:rPr>
              <a:t>n-1</a:t>
            </a:r>
            <a:r>
              <a:rPr lang="en-US" altLang="en-US" sz="2400">
                <a:ea typeface="ＭＳ Ｐゴシック" panose="020B0600070205080204" pitchFamily="34" charset="-128"/>
              </a:rPr>
              <a:t>,a</a:t>
            </a:r>
            <a:r>
              <a:rPr lang="en-US" altLang="en-US" sz="2400" baseline="-25000">
                <a:ea typeface="ＭＳ Ｐゴシック" panose="020B0600070205080204" pitchFamily="34" charset="-128"/>
              </a:rPr>
              <a:t>n</a:t>
            </a:r>
            <a:r>
              <a:rPr lang="en-US" altLang="en-US" sz="2400">
                <a:ea typeface="ＭＳ Ｐゴシック" panose="020B0600070205080204" pitchFamily="34" charset="-128"/>
              </a:rPr>
              <a:t>).  Then, (a</a:t>
            </a:r>
            <a:r>
              <a:rPr lang="en-US" altLang="en-US" sz="2400" baseline="-25000">
                <a:ea typeface="ＭＳ Ｐゴシック" panose="020B0600070205080204" pitchFamily="34" charset="-128"/>
              </a:rPr>
              <a:t>1</a:t>
            </a:r>
            <a:r>
              <a:rPr lang="en-US" altLang="en-US" sz="2400">
                <a:ea typeface="ＭＳ Ｐゴシック" panose="020B0600070205080204" pitchFamily="34" charset="-128"/>
              </a:rPr>
              <a:t>,a</a:t>
            </a:r>
            <a:r>
              <a:rPr lang="en-US" altLang="en-US" sz="2400" baseline="-25000">
                <a:ea typeface="ＭＳ Ｐゴシック" panose="020B0600070205080204" pitchFamily="34" charset="-128"/>
              </a:rPr>
              <a:t>n</a:t>
            </a:r>
            <a:r>
              <a:rPr lang="en-US" altLang="en-US" sz="2400">
                <a:ea typeface="ＭＳ Ｐゴシック" panose="020B0600070205080204" pitchFamily="34" charset="-128"/>
              </a:rPr>
              <a:t>) must be in </a:t>
            </a:r>
            <a:r>
              <a:rPr lang="en-US" altLang="en-US" sz="2400" i="1">
                <a:ea typeface="ＭＳ Ｐゴシック" panose="020B0600070205080204" pitchFamily="34" charset="-128"/>
              </a:rPr>
              <a:t>R</a:t>
            </a:r>
            <a:r>
              <a:rPr lang="en-US" altLang="en-US" sz="2400">
                <a:ea typeface="ＭＳ Ｐゴシック" panose="020B0600070205080204" pitchFamily="34" charset="-128"/>
              </a:rPr>
              <a:t> for </a:t>
            </a:r>
            <a:r>
              <a:rPr lang="en-US" altLang="en-US" sz="2400" i="1">
                <a:ea typeface="ＭＳ Ｐゴシック" panose="020B0600070205080204" pitchFamily="34" charset="-128"/>
              </a:rPr>
              <a:t>R</a:t>
            </a:r>
            <a:r>
              <a:rPr lang="en-US" altLang="en-US" sz="2400">
                <a:ea typeface="ＭＳ Ｐゴシック" panose="020B0600070205080204" pitchFamily="34" charset="-128"/>
              </a:rPr>
              <a:t> to be transitive</a:t>
            </a:r>
          </a:p>
          <a:p>
            <a:r>
              <a:rPr lang="en-US" altLang="en-US" sz="2400">
                <a:ea typeface="ＭＳ Ｐゴシック" panose="020B0600070205080204" pitchFamily="34" charset="-128"/>
              </a:rPr>
              <a:t>Thus, by the previous theorem, it suffices to compute (at most) </a:t>
            </a:r>
            <a:r>
              <a:rPr lang="en-US" altLang="en-US" sz="2400" i="1">
                <a:ea typeface="ＭＳ Ｐゴシック" panose="020B0600070205080204" pitchFamily="34" charset="-128"/>
              </a:rPr>
              <a:t>R</a:t>
            </a:r>
            <a:r>
              <a:rPr lang="en-US" altLang="en-US" sz="2400" baseline="30000">
                <a:ea typeface="ＭＳ Ｐゴシック" panose="020B0600070205080204" pitchFamily="34" charset="-128"/>
              </a:rPr>
              <a:t>n</a:t>
            </a:r>
            <a:endParaRPr lang="en-US" altLang="en-US" sz="2400" i="1">
              <a:ea typeface="ＭＳ Ｐゴシック" panose="020B0600070205080204" pitchFamily="34" charset="-128"/>
            </a:endParaRPr>
          </a:p>
          <a:p>
            <a:r>
              <a:rPr lang="en-US" altLang="en-US" sz="2400">
                <a:ea typeface="ＭＳ Ｐゴシック" panose="020B0600070205080204" pitchFamily="34" charset="-128"/>
              </a:rPr>
              <a:t>Recall that </a:t>
            </a:r>
            <a:r>
              <a:rPr lang="en-US" altLang="en-US" sz="2400" i="1">
                <a:ea typeface="ＭＳ Ｐゴシック" panose="020B0600070205080204" pitchFamily="34" charset="-128"/>
              </a:rPr>
              <a:t>R</a:t>
            </a:r>
            <a:r>
              <a:rPr lang="en-US" altLang="en-US" sz="2400" baseline="30000">
                <a:ea typeface="ＭＳ Ｐゴシック" panose="020B0600070205080204" pitchFamily="34" charset="-128"/>
              </a:rPr>
              <a:t>k</a:t>
            </a:r>
            <a:r>
              <a:rPr lang="en-US" altLang="en-US" sz="2400">
                <a:ea typeface="ＭＳ Ｐゴシック" panose="020B0600070205080204" pitchFamily="34" charset="-128"/>
              </a:rPr>
              <a:t>=</a:t>
            </a:r>
            <a:r>
              <a:rPr lang="en-US" altLang="en-US" sz="2400" i="1">
                <a:ea typeface="ＭＳ Ｐゴシック" panose="020B0600070205080204" pitchFamily="34" charset="-128"/>
              </a:rPr>
              <a:t>R</a:t>
            </a:r>
            <a:r>
              <a:rPr lang="en-US" altLang="en-US" sz="2400" baseline="30000">
                <a:ea typeface="ＭＳ Ｐゴシック" panose="020B0600070205080204" pitchFamily="34" charset="-128"/>
                <a:sym typeface="Symbol" pitchFamily="2" charset="2"/>
              </a:rPr>
              <a:t></a:t>
            </a:r>
            <a:r>
              <a:rPr lang="en-US" altLang="en-US" sz="2400" i="1">
                <a:ea typeface="ＭＳ Ｐゴシック" panose="020B0600070205080204" pitchFamily="34" charset="-128"/>
              </a:rPr>
              <a:t>R</a:t>
            </a:r>
            <a:r>
              <a:rPr lang="en-US" altLang="en-US" sz="2400" baseline="30000">
                <a:ea typeface="ＭＳ Ｐゴシック" panose="020B0600070205080204" pitchFamily="34" charset="-128"/>
              </a:rPr>
              <a:t>k-1</a:t>
            </a:r>
            <a:r>
              <a:rPr lang="en-US" altLang="en-US" sz="2400" i="1">
                <a:ea typeface="ＭＳ Ｐゴシック" panose="020B0600070205080204" pitchFamily="34" charset="-128"/>
              </a:rPr>
              <a:t> </a:t>
            </a:r>
            <a:r>
              <a:rPr lang="en-US" altLang="en-US" sz="2400">
                <a:ea typeface="ＭＳ Ｐゴシック" panose="020B0600070205080204" pitchFamily="34" charset="-128"/>
              </a:rPr>
              <a:t>is computed using a bit-matrix product</a:t>
            </a:r>
          </a:p>
          <a:p>
            <a:r>
              <a:rPr lang="en-US" altLang="en-US" sz="2400">
                <a:ea typeface="ＭＳ Ｐゴシック" panose="020B0600070205080204" pitchFamily="34" charset="-128"/>
              </a:rPr>
              <a:t>The above gives us a natural algorithm for computing the transitive closure:  the Warshall</a:t>
            </a:r>
            <a:r>
              <a:rPr lang="ja-JP" altLang="en-US" sz="2400">
                <a:ea typeface="ＭＳ Ｐゴシック" panose="020B0600070205080204" pitchFamily="34" charset="-128"/>
              </a:rPr>
              <a:t>’</a:t>
            </a:r>
            <a:r>
              <a:rPr lang="en-US" altLang="ja-JP" sz="2400">
                <a:ea typeface="ＭＳ Ｐゴシック" panose="020B0600070205080204" pitchFamily="34" charset="-128"/>
              </a:rPr>
              <a:t>s Algorithm</a:t>
            </a:r>
            <a:endParaRPr lang="en-US" altLang="en-US" sz="2400">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7E96ABCB-08CB-7F46-979A-6A2E0F5D0499}"/>
              </a:ext>
            </a:extLst>
          </p:cNvPr>
          <p:cNvSpPr>
            <a:spLocks noGrp="1"/>
          </p:cNvSpPr>
          <p:nvPr>
            <p:ph type="title"/>
          </p:nvPr>
        </p:nvSpPr>
        <p:spPr/>
        <p:txBody>
          <a:bodyPr/>
          <a:lstStyle/>
          <a:p>
            <a:r>
              <a:rPr lang="en-US" altLang="en-US">
                <a:ea typeface="ＭＳ Ｐゴシック" panose="020B0600070205080204" pitchFamily="34" charset="-128"/>
              </a:rPr>
              <a:t>Warshall</a:t>
            </a:r>
            <a:r>
              <a:rPr lang="ja-JP" altLang="en-US">
                <a:ea typeface="ＭＳ Ｐゴシック" panose="020B0600070205080204" pitchFamily="34" charset="-128"/>
              </a:rPr>
              <a:t>’</a:t>
            </a:r>
            <a:r>
              <a:rPr lang="en-US" altLang="ja-JP">
                <a:ea typeface="ＭＳ Ｐゴシック" panose="020B0600070205080204" pitchFamily="34" charset="-128"/>
              </a:rPr>
              <a:t>s Algorithm</a:t>
            </a:r>
            <a:endParaRPr lang="en-US" altLang="en-US">
              <a:ea typeface="ＭＳ Ｐゴシック" panose="020B0600070205080204" pitchFamily="34" charset="-128"/>
            </a:endParaRPr>
          </a:p>
        </p:txBody>
      </p:sp>
      <p:sp>
        <p:nvSpPr>
          <p:cNvPr id="65538" name="Content Placeholder 2">
            <a:extLst>
              <a:ext uri="{FF2B5EF4-FFF2-40B4-BE49-F238E27FC236}">
                <a16:creationId xmlns:a16="http://schemas.microsoft.com/office/drawing/2014/main" id="{5F48CCDF-DD27-6F43-BE7C-F410ED67BED7}"/>
              </a:ext>
            </a:extLst>
          </p:cNvPr>
          <p:cNvSpPr>
            <a:spLocks noGrp="1"/>
          </p:cNvSpPr>
          <p:nvPr>
            <p:ph idx="1"/>
          </p:nvPr>
        </p:nvSpPr>
        <p:spPr/>
        <p:txBody>
          <a:bodyPr/>
          <a:lstStyle/>
          <a:p>
            <a:pPr>
              <a:buFont typeface="Arial" panose="020B0604020202020204" pitchFamily="34" charset="0"/>
              <a:buNone/>
            </a:pPr>
            <a:r>
              <a:rPr lang="en-US" altLang="en-US" sz="2000" b="1" dirty="0">
                <a:ea typeface="ＭＳ Ｐゴシック" panose="020B0600070205080204" pitchFamily="34" charset="-128"/>
              </a:rPr>
              <a:t>Input</a:t>
            </a:r>
            <a:r>
              <a:rPr lang="en-US" altLang="en-US" sz="2000" dirty="0">
                <a:ea typeface="ＭＳ Ｐゴシック" panose="020B0600070205080204" pitchFamily="34" charset="-128"/>
              </a:rPr>
              <a:t>: An (</a:t>
            </a:r>
            <a:r>
              <a:rPr lang="en-US" altLang="en-US" sz="2000" i="1" dirty="0" err="1">
                <a:latin typeface="Times New Roman" panose="02020603050405020304" pitchFamily="18" charset="0"/>
                <a:ea typeface="ＭＳ Ｐゴシック" panose="020B0600070205080204" pitchFamily="34" charset="-128"/>
                <a:cs typeface="Times New Roman" panose="02020603050405020304" pitchFamily="18" charset="0"/>
              </a:rPr>
              <a:t>n</a:t>
            </a:r>
            <a:r>
              <a:rPr lang="en-US" altLang="en-US" sz="2000"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a:t>
            </a:r>
            <a:r>
              <a:rPr lang="en-US" altLang="en-US" sz="2000" i="1"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n</a:t>
            </a:r>
            <a:r>
              <a:rPr lang="en-US" altLang="en-US" sz="2000" dirty="0">
                <a:ea typeface="ＭＳ Ｐゴシック" panose="020B0600070205080204" pitchFamily="34" charset="-128"/>
                <a:sym typeface="Symbol" pitchFamily="2" charset="2"/>
              </a:rPr>
              <a:t>) 0-1 matrix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M</a:t>
            </a:r>
            <a:r>
              <a:rPr lang="en-US" altLang="en-US" sz="2000" i="1" baseline="-25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R</a:t>
            </a:r>
            <a:r>
              <a:rPr lang="en-US" altLang="en-US" sz="2000" dirty="0">
                <a:ea typeface="ＭＳ Ｐゴシック" panose="020B0600070205080204" pitchFamily="34" charset="-128"/>
                <a:sym typeface="Symbol" pitchFamily="2" charset="2"/>
              </a:rPr>
              <a:t> representing a relation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R</a:t>
            </a:r>
            <a:r>
              <a:rPr lang="en-US" altLang="en-US" sz="2000" dirty="0">
                <a:ea typeface="ＭＳ Ｐゴシック" panose="020B0600070205080204" pitchFamily="34" charset="-128"/>
                <a:sym typeface="Symbol" pitchFamily="2" charset="2"/>
              </a:rPr>
              <a:t> on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A</a:t>
            </a:r>
            <a:r>
              <a:rPr lang="en-US" altLang="en-US" sz="2000" dirty="0">
                <a:ea typeface="ＭＳ Ｐゴシック" panose="020B0600070205080204" pitchFamily="34" charset="-128"/>
                <a:sym typeface="Symbol" pitchFamily="2" charset="2"/>
              </a:rPr>
              <a:t>,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A</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n</a:t>
            </a:r>
          </a:p>
          <a:p>
            <a:pPr>
              <a:buNone/>
            </a:pPr>
            <a:r>
              <a:rPr lang="en-US" altLang="en-US" sz="2000" b="1" dirty="0">
                <a:ea typeface="ＭＳ Ｐゴシック" panose="020B0600070205080204" pitchFamily="34" charset="-128"/>
                <a:sym typeface="Symbol" pitchFamily="2" charset="2"/>
              </a:rPr>
              <a:t>Output</a:t>
            </a:r>
            <a:r>
              <a:rPr lang="en-US" altLang="en-US" sz="2000" dirty="0">
                <a:ea typeface="ＭＳ Ｐゴシック" panose="020B0600070205080204" pitchFamily="34" charset="-128"/>
                <a:sym typeface="Symbol" pitchFamily="2" charset="2"/>
              </a:rPr>
              <a:t>:  </a:t>
            </a:r>
            <a:r>
              <a:rPr lang="en-US" altLang="en-US" sz="2000" dirty="0">
                <a:ea typeface="ＭＳ Ｐゴシック" panose="020B0600070205080204" pitchFamily="34" charset="-128"/>
              </a:rPr>
              <a:t>An (</a:t>
            </a:r>
            <a:r>
              <a:rPr lang="en-US" altLang="en-US" sz="2000" i="1" dirty="0" err="1">
                <a:latin typeface="Times New Roman" panose="02020603050405020304" pitchFamily="18" charset="0"/>
                <a:ea typeface="ＭＳ Ｐゴシック" panose="020B0600070205080204" pitchFamily="34" charset="-128"/>
                <a:cs typeface="Times New Roman" panose="02020603050405020304" pitchFamily="18" charset="0"/>
              </a:rPr>
              <a:t>n</a:t>
            </a:r>
            <a:r>
              <a:rPr lang="en-US" altLang="en-US" sz="2000"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a:t>
            </a:r>
            <a:r>
              <a:rPr lang="en-US" altLang="en-US" sz="2000" i="1"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n</a:t>
            </a:r>
            <a:r>
              <a:rPr lang="en-US" altLang="en-US" sz="2000" dirty="0">
                <a:ea typeface="ＭＳ Ｐゴシック" panose="020B0600070205080204" pitchFamily="34" charset="-128"/>
                <a:sym typeface="Symbol" pitchFamily="2" charset="2"/>
              </a:rPr>
              <a:t>) 0-1 matrix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W</a:t>
            </a:r>
            <a:r>
              <a:rPr lang="en-US" altLang="en-US" sz="2000" dirty="0">
                <a:ea typeface="ＭＳ Ｐゴシック" panose="020B0600070205080204" pitchFamily="34" charset="-128"/>
                <a:sym typeface="Symbol" pitchFamily="2" charset="2"/>
              </a:rPr>
              <a:t> representing the transitive closure of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R</a:t>
            </a:r>
            <a:r>
              <a:rPr lang="en-US" altLang="en-US" sz="2000" dirty="0">
                <a:ea typeface="ＭＳ Ｐゴシック" panose="020B0600070205080204" pitchFamily="34" charset="-128"/>
                <a:sym typeface="Symbol" pitchFamily="2" charset="2"/>
              </a:rPr>
              <a:t> on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A</a:t>
            </a:r>
            <a:endParaRPr lang="en-US" altLang="en-US" sz="2000" dirty="0">
              <a:ea typeface="ＭＳ Ｐゴシック" panose="020B0600070205080204" pitchFamily="34" charset="-128"/>
              <a:sym typeface="Symbol" pitchFamily="2" charset="2"/>
            </a:endParaRPr>
          </a:p>
          <a:p>
            <a:pPr>
              <a:buFont typeface="Arial" panose="020B0604020202020204" pitchFamily="34" charset="0"/>
              <a:buNone/>
            </a:pPr>
            <a:r>
              <a:rPr lang="en-US" altLang="en-US" sz="2000" dirty="0">
                <a:ea typeface="ＭＳ Ｐゴシック" panose="020B0600070205080204" pitchFamily="34" charset="-128"/>
                <a:sym typeface="Symbol" pitchFamily="2" charset="2"/>
              </a:rPr>
              <a:t>1.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W M</a:t>
            </a:r>
            <a:r>
              <a:rPr lang="en-US" altLang="en-US" sz="2000" i="1" baseline="-25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R</a:t>
            </a:r>
            <a:endPar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endParaRPr>
          </a:p>
          <a:p>
            <a:pPr>
              <a:buNone/>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2.     FOR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k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1,…,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n</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DO</a:t>
            </a:r>
          </a:p>
          <a:p>
            <a:pPr>
              <a:buFont typeface="Arial" panose="020B0604020202020204" pitchFamily="34" charset="0"/>
              <a:buAutoNum type="arabicPeriod" startAt="3"/>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FOR </a:t>
            </a:r>
            <a:r>
              <a:rPr lang="en-US" altLang="en-US" sz="2000" i="1" dirty="0" err="1">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i</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 1,…,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n</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DO</a:t>
            </a:r>
          </a:p>
          <a:p>
            <a:pPr>
              <a:buFont typeface="Arial" panose="020B0604020202020204" pitchFamily="34" charset="0"/>
              <a:buAutoNum type="arabicPeriod" startAt="3"/>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FOR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rPr>
              <a:t>j</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 </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1,…, </a:t>
            </a:r>
            <a:r>
              <a:rPr lang="en-US" altLang="en-US" sz="2000" i="1" dirty="0">
                <a:latin typeface="Times New Roman" panose="02020603050405020304" pitchFamily="18" charset="0"/>
                <a:ea typeface="ＭＳ Ｐゴシック" panose="020B0600070205080204" pitchFamily="34" charset="-128"/>
                <a:cs typeface="Times New Roman" panose="02020603050405020304" pitchFamily="18" charset="0"/>
              </a:rPr>
              <a:t>n</a:t>
            </a: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rPr>
              <a:t> DO</a:t>
            </a:r>
          </a:p>
          <a:p>
            <a:pPr>
              <a:buFont typeface="Arial" panose="020B0604020202020204" pitchFamily="34" charset="0"/>
              <a:buAutoNum type="arabicPeriod" startAt="3"/>
            </a:pPr>
            <a:r>
              <a:rPr lang="en-US" altLang="en-US" sz="2000"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000" i="1" dirty="0" err="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w</a:t>
            </a:r>
            <a:r>
              <a:rPr lang="en-US" altLang="en-US" sz="2000" i="1" baseline="-25000" dirty="0" err="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i,j</a:t>
            </a:r>
            <a:r>
              <a:rPr lang="en-US" altLang="en-US" sz="2000"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 </a:t>
            </a:r>
            <a:r>
              <a:rPr lang="en-US" altLang="en-US" sz="2000" i="1" dirty="0" err="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w</a:t>
            </a:r>
            <a:r>
              <a:rPr lang="en-US" altLang="en-US" sz="2000" i="1" baseline="-25000" dirty="0" err="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i.j</a:t>
            </a:r>
            <a:r>
              <a:rPr lang="en-US" altLang="en-US" sz="2000" i="1"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a:t>
            </a:r>
            <a:r>
              <a:rPr lang="en-US" altLang="en-US" sz="2000"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a:t>
            </a:r>
            <a:r>
              <a:rPr lang="en-US" altLang="en-US" sz="2000" i="1" dirty="0" err="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w</a:t>
            </a:r>
            <a:r>
              <a:rPr lang="en-US" altLang="en-US" sz="2000" i="1" baseline="-25000" dirty="0" err="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i,k</a:t>
            </a:r>
            <a:r>
              <a:rPr lang="en-US" altLang="en-US" sz="2000"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 </a:t>
            </a:r>
            <a:r>
              <a:rPr lang="en-US" altLang="en-US" sz="2000" i="1" dirty="0" err="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w</a:t>
            </a:r>
            <a:r>
              <a:rPr lang="en-US" altLang="en-US" sz="2000" i="1" baseline="-25000" dirty="0" err="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k,j</a:t>
            </a:r>
            <a:r>
              <a:rPr lang="en-US" altLang="en-US" sz="2000" dirty="0">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a:t>
            </a:r>
          </a:p>
          <a:p>
            <a:pPr>
              <a:buFont typeface="Arial" panose="020B0604020202020204" pitchFamily="34" charset="0"/>
              <a:buAutoNum type="arabicPeriod" startAt="3"/>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END</a:t>
            </a:r>
          </a:p>
          <a:p>
            <a:pPr>
              <a:buFont typeface="Arial" panose="020B0604020202020204" pitchFamily="34" charset="0"/>
              <a:buAutoNum type="arabicPeriod" startAt="3"/>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      END</a:t>
            </a:r>
          </a:p>
          <a:p>
            <a:pPr>
              <a:buFont typeface="Arial" panose="020B0604020202020204" pitchFamily="34" charset="0"/>
              <a:buAutoNum type="arabicPeriod" startAt="3"/>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END</a:t>
            </a:r>
          </a:p>
          <a:p>
            <a:pPr>
              <a:buFont typeface="Arial" panose="020B0604020202020204" pitchFamily="34" charset="0"/>
              <a:buAutoNum type="arabicPeriod" startAt="3"/>
            </a:pPr>
            <a:r>
              <a:rPr lang="en-US" altLang="en-US" sz="2000" dirty="0">
                <a:latin typeface="Times New Roman" panose="02020603050405020304" pitchFamily="18" charset="0"/>
                <a:ea typeface="ＭＳ Ｐゴシック" panose="020B0600070205080204" pitchFamily="34" charset="-128"/>
                <a:cs typeface="Times New Roman" panose="02020603050405020304" pitchFamily="18" charset="0"/>
                <a:sym typeface="Symbol" pitchFamily="2" charset="2"/>
              </a:rPr>
              <a:t>RETURN W</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grpSp>
        <p:nvGrpSpPr>
          <p:cNvPr id="36" name="Group 35">
            <a:extLst>
              <a:ext uri="{FF2B5EF4-FFF2-40B4-BE49-F238E27FC236}">
                <a16:creationId xmlns:a16="http://schemas.microsoft.com/office/drawing/2014/main" id="{15DB5E97-96AD-324C-A603-02B9730A9FD0}"/>
              </a:ext>
            </a:extLst>
          </p:cNvPr>
          <p:cNvGrpSpPr/>
          <p:nvPr/>
        </p:nvGrpSpPr>
        <p:grpSpPr>
          <a:xfrm>
            <a:off x="5181600" y="4107656"/>
            <a:ext cx="3352800" cy="1607344"/>
            <a:chOff x="4876800" y="3886200"/>
            <a:chExt cx="4038600" cy="2057400"/>
          </a:xfrm>
        </p:grpSpPr>
        <p:sp>
          <p:nvSpPr>
            <p:cNvPr id="4" name="Oval 3">
              <a:extLst>
                <a:ext uri="{FF2B5EF4-FFF2-40B4-BE49-F238E27FC236}">
                  <a16:creationId xmlns:a16="http://schemas.microsoft.com/office/drawing/2014/main" id="{443F7D89-8674-CE4F-8C11-CB367621D307}"/>
                </a:ext>
              </a:extLst>
            </p:cNvPr>
            <p:cNvSpPr/>
            <p:nvPr/>
          </p:nvSpPr>
          <p:spPr>
            <a:xfrm>
              <a:off x="5410200" y="43449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DA9523C-3812-1A42-AB0F-1900AD7F51CD}"/>
                </a:ext>
              </a:extLst>
            </p:cNvPr>
            <p:cNvSpPr/>
            <p:nvPr/>
          </p:nvSpPr>
          <p:spPr>
            <a:xfrm>
              <a:off x="5410200" y="48752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D9C44D67-D3E2-284E-A68F-3AE6D4C782FE}"/>
                </a:ext>
              </a:extLst>
            </p:cNvPr>
            <p:cNvSpPr/>
            <p:nvPr/>
          </p:nvSpPr>
          <p:spPr>
            <a:xfrm>
              <a:off x="5410200" y="54117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AD5305B-4F29-D541-8420-77AB2D0625D4}"/>
                </a:ext>
              </a:extLst>
            </p:cNvPr>
            <p:cNvSpPr txBox="1">
              <a:spLocks noChangeArrowheads="1"/>
            </p:cNvSpPr>
            <p:nvPr/>
          </p:nvSpPr>
          <p:spPr bwMode="auto">
            <a:xfrm>
              <a:off x="4953000" y="41910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err="1">
                  <a:latin typeface="Times New Roman" panose="02020603050405020304" pitchFamily="18" charset="0"/>
                  <a:cs typeface="Times New Roman" panose="02020603050405020304" pitchFamily="18" charset="0"/>
                </a:rPr>
                <a:t>i</a:t>
              </a:r>
              <a:endParaRPr lang="en-US" altLang="en-US" sz="1800" i="1" baseline="-250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E9D1B852-36C2-0C4A-AB10-AB26A7D0D977}"/>
                </a:ext>
              </a:extLst>
            </p:cNvPr>
            <p:cNvSpPr/>
            <p:nvPr/>
          </p:nvSpPr>
          <p:spPr>
            <a:xfrm>
              <a:off x="4876800" y="3886200"/>
              <a:ext cx="1066800" cy="2057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E57175A5-7377-DA48-8AB6-C6A582958F8B}"/>
                </a:ext>
              </a:extLst>
            </p:cNvPr>
            <p:cNvSpPr/>
            <p:nvPr/>
          </p:nvSpPr>
          <p:spPr>
            <a:xfrm>
              <a:off x="6934200" y="43449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B8A29F49-AB2E-364D-A63A-A6249FAC83CB}"/>
                </a:ext>
              </a:extLst>
            </p:cNvPr>
            <p:cNvSpPr/>
            <p:nvPr/>
          </p:nvSpPr>
          <p:spPr>
            <a:xfrm>
              <a:off x="6934200" y="48752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2F796BD4-7CA8-9D4E-91C1-80CFC4705AB2}"/>
                </a:ext>
              </a:extLst>
            </p:cNvPr>
            <p:cNvSpPr/>
            <p:nvPr/>
          </p:nvSpPr>
          <p:spPr>
            <a:xfrm>
              <a:off x="6934200" y="54117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535F17E-2D5E-E144-BBA1-530C46F7BF4C}"/>
                </a:ext>
              </a:extLst>
            </p:cNvPr>
            <p:cNvSpPr txBox="1">
              <a:spLocks noChangeArrowheads="1"/>
            </p:cNvSpPr>
            <p:nvPr/>
          </p:nvSpPr>
          <p:spPr bwMode="auto">
            <a:xfrm>
              <a:off x="6781800" y="38862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latin typeface="Times New Roman" panose="02020603050405020304" pitchFamily="18" charset="0"/>
                  <a:cs typeface="Times New Roman" panose="02020603050405020304" pitchFamily="18" charset="0"/>
                </a:rPr>
                <a:t>k</a:t>
              </a:r>
              <a:endParaRPr lang="en-US" altLang="en-US" sz="1800" i="1" baseline="-25000"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FDAEC541-AED4-6844-AC9E-49350EB71BFA}"/>
                </a:ext>
              </a:extLst>
            </p:cNvPr>
            <p:cNvSpPr/>
            <p:nvPr/>
          </p:nvSpPr>
          <p:spPr>
            <a:xfrm>
              <a:off x="6477000" y="3886200"/>
              <a:ext cx="1066800" cy="2057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AC4FD03C-ADF5-E74C-9369-F7A95F421D12}"/>
                </a:ext>
              </a:extLst>
            </p:cNvPr>
            <p:cNvSpPr/>
            <p:nvPr/>
          </p:nvSpPr>
          <p:spPr>
            <a:xfrm>
              <a:off x="8458200" y="43449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E09EEAF6-F668-7C4F-9A17-893453683C0C}"/>
                </a:ext>
              </a:extLst>
            </p:cNvPr>
            <p:cNvSpPr/>
            <p:nvPr/>
          </p:nvSpPr>
          <p:spPr>
            <a:xfrm>
              <a:off x="8458200" y="48752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AAAB6B57-779C-7046-9EB3-FBAE80AE956B}"/>
                </a:ext>
              </a:extLst>
            </p:cNvPr>
            <p:cNvSpPr/>
            <p:nvPr/>
          </p:nvSpPr>
          <p:spPr>
            <a:xfrm>
              <a:off x="8458200" y="54117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B9E438B-1346-FA40-899A-49AF10084807}"/>
                </a:ext>
              </a:extLst>
            </p:cNvPr>
            <p:cNvSpPr txBox="1">
              <a:spLocks noChangeArrowheads="1"/>
            </p:cNvSpPr>
            <p:nvPr/>
          </p:nvSpPr>
          <p:spPr bwMode="auto">
            <a:xfrm>
              <a:off x="8077200" y="3957935"/>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latin typeface="Times New Roman" panose="02020603050405020304" pitchFamily="18" charset="0"/>
                  <a:cs typeface="Times New Roman" panose="02020603050405020304" pitchFamily="18" charset="0"/>
                </a:rPr>
                <a:t>j</a:t>
              </a:r>
              <a:endParaRPr lang="en-US" altLang="en-US" sz="1800" i="1" baseline="-25000" dirty="0">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BE489E7E-FAAB-5344-8EB5-E7503CAAAED5}"/>
                </a:ext>
              </a:extLst>
            </p:cNvPr>
            <p:cNvSpPr/>
            <p:nvPr/>
          </p:nvSpPr>
          <p:spPr>
            <a:xfrm>
              <a:off x="7848600" y="3886200"/>
              <a:ext cx="1066800" cy="20574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DFD34F4E-DDEC-C945-938F-9CB6BFA98226}"/>
                </a:ext>
              </a:extLst>
            </p:cNvPr>
            <p:cNvCxnSpPr>
              <a:cxnSpLocks/>
              <a:stCxn id="7" idx="3"/>
            </p:cNvCxnSpPr>
            <p:nvPr/>
          </p:nvCxnSpPr>
          <p:spPr>
            <a:xfrm flipV="1">
              <a:off x="5486400" y="4419601"/>
              <a:ext cx="1447800" cy="223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493B692-A58D-8341-AABA-2DB47AD81427}"/>
                </a:ext>
              </a:extLst>
            </p:cNvPr>
            <p:cNvCxnSpPr>
              <a:cxnSpLocks/>
              <a:endCxn id="15" idx="2"/>
            </p:cNvCxnSpPr>
            <p:nvPr/>
          </p:nvCxnSpPr>
          <p:spPr>
            <a:xfrm>
              <a:off x="7086600" y="4419600"/>
              <a:ext cx="1371600" cy="158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E20D531-0E92-664E-9BB0-A59EFC9F6DC3}"/>
                </a:ext>
              </a:extLst>
            </p:cNvPr>
            <p:cNvCxnSpPr>
              <a:cxnSpLocks/>
              <a:endCxn id="16" idx="2"/>
            </p:cNvCxnSpPr>
            <p:nvPr/>
          </p:nvCxnSpPr>
          <p:spPr>
            <a:xfrm>
              <a:off x="7010400" y="4419600"/>
              <a:ext cx="1447800" cy="53181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97B63C-7A85-6948-9040-CC03210A8090}"/>
                </a:ext>
              </a:extLst>
            </p:cNvPr>
            <p:cNvCxnSpPr>
              <a:cxnSpLocks/>
              <a:stCxn id="9" idx="5"/>
              <a:endCxn id="17" idx="2"/>
            </p:cNvCxnSpPr>
            <p:nvPr/>
          </p:nvCxnSpPr>
          <p:spPr>
            <a:xfrm>
              <a:off x="7064282" y="4475070"/>
              <a:ext cx="1393918" cy="101291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Curved Connector 23">
            <a:extLst>
              <a:ext uri="{FF2B5EF4-FFF2-40B4-BE49-F238E27FC236}">
                <a16:creationId xmlns:a16="http://schemas.microsoft.com/office/drawing/2014/main" id="{AF00BCEC-9FAF-9C4C-8ED2-F9D3AF7E3366}"/>
              </a:ext>
            </a:extLst>
          </p:cNvPr>
          <p:cNvCxnSpPr>
            <a:cxnSpLocks/>
            <a:stCxn id="4" idx="0"/>
          </p:cNvCxnSpPr>
          <p:nvPr/>
        </p:nvCxnSpPr>
        <p:spPr>
          <a:xfrm rot="5400000" flipH="1" flipV="1">
            <a:off x="5992245" y="3505438"/>
            <a:ext cx="656084" cy="1265208"/>
          </a:xfrm>
          <a:prstGeom prst="curvedConnector2">
            <a:avLst/>
          </a:prstGeom>
          <a:ln w="28575">
            <a:solidFill>
              <a:srgbClr val="C0000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FEAE481A-DBC6-CF40-AD4C-A07F65F4305F}"/>
              </a:ext>
            </a:extLst>
          </p:cNvPr>
          <p:cNvCxnSpPr>
            <a:cxnSpLocks/>
          </p:cNvCxnSpPr>
          <p:nvPr/>
        </p:nvCxnSpPr>
        <p:spPr>
          <a:xfrm rot="16200000" flipV="1">
            <a:off x="7225822" y="3473809"/>
            <a:ext cx="656084" cy="1328468"/>
          </a:xfrm>
          <a:prstGeom prst="curvedConnector2">
            <a:avLst/>
          </a:prstGeom>
          <a:ln w="28575">
            <a:solidFill>
              <a:srgbClr val="C0000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5507A15A-E81E-1342-B178-A9942F06C63D}"/>
              </a:ext>
            </a:extLst>
          </p:cNvPr>
          <p:cNvGrpSpPr/>
          <p:nvPr/>
        </p:nvGrpSpPr>
        <p:grpSpPr>
          <a:xfrm>
            <a:off x="4495800" y="2438400"/>
            <a:ext cx="4267200" cy="838200"/>
            <a:chOff x="4495800" y="2438400"/>
            <a:chExt cx="4267200" cy="838200"/>
          </a:xfrm>
        </p:grpSpPr>
        <p:sp>
          <p:nvSpPr>
            <p:cNvPr id="39" name="Rounded Rectangular Callout 38">
              <a:extLst>
                <a:ext uri="{FF2B5EF4-FFF2-40B4-BE49-F238E27FC236}">
                  <a16:creationId xmlns:a16="http://schemas.microsoft.com/office/drawing/2014/main" id="{67B58731-094C-5D4B-AB6F-A037514AE26B}"/>
                </a:ext>
              </a:extLst>
            </p:cNvPr>
            <p:cNvSpPr/>
            <p:nvPr/>
          </p:nvSpPr>
          <p:spPr>
            <a:xfrm>
              <a:off x="4495800" y="2438400"/>
              <a:ext cx="4267200" cy="838200"/>
            </a:xfrm>
            <a:prstGeom prst="wedgeRoundRectCallout">
              <a:avLst>
                <a:gd name="adj1" fmla="val -76401"/>
                <a:gd name="adj2" fmla="val 3148"/>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0000"/>
                  </a:solidFill>
                  <a:cs typeface="Times New Roman" panose="02020603050405020304" pitchFamily="18" charset="0"/>
                </a:rPr>
                <a:t>Three nested loops.  Cost </a:t>
              </a:r>
            </a:p>
            <a:p>
              <a:pPr marL="285750" indent="-285750">
                <a:buFont typeface="Arial" panose="020B0604020202020204" pitchFamily="34" charset="0"/>
                <a:buChar char="•"/>
              </a:pPr>
              <a:r>
                <a:rPr lang="en-US" i="1" dirty="0">
                  <a:solidFill>
                    <a:srgbClr val="000000"/>
                  </a:solidFill>
                  <a:latin typeface="Times New Roman" panose="02020603050405020304" pitchFamily="18" charset="0"/>
                  <a:cs typeface="Times New Roman" panose="02020603050405020304" pitchFamily="18" charset="0"/>
                </a:rPr>
                <a:t>k</a:t>
              </a:r>
              <a:r>
                <a:rPr lang="en-US" dirty="0">
                  <a:solidFill>
                    <a:srgbClr val="000000"/>
                  </a:solidFill>
                </a:rPr>
                <a:t>, the middle point, is in the outer loop </a:t>
              </a:r>
            </a:p>
          </p:txBody>
        </p:sp>
        <p:pic>
          <p:nvPicPr>
            <p:cNvPr id="42" name="Picture 41">
              <a:extLst>
                <a:ext uri="{FF2B5EF4-FFF2-40B4-BE49-F238E27FC236}">
                  <a16:creationId xmlns:a16="http://schemas.microsoft.com/office/drawing/2014/main" id="{ED139DCB-40F8-1448-908D-9878038AE833}"/>
                </a:ext>
              </a:extLst>
            </p:cNvPr>
            <p:cNvPicPr>
              <a:picLocks noChangeAspect="1"/>
            </p:cNvPicPr>
            <p:nvPr/>
          </p:nvPicPr>
          <p:blipFill>
            <a:blip r:embed="rId2"/>
            <a:stretch>
              <a:fillRect/>
            </a:stretch>
          </p:blipFill>
          <p:spPr>
            <a:xfrm>
              <a:off x="7315200" y="2558608"/>
              <a:ext cx="277091" cy="26079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C4630032-78CE-CE43-A8B1-69A50347EE86}"/>
              </a:ext>
            </a:extLst>
          </p:cNvPr>
          <p:cNvSpPr>
            <a:spLocks noGrp="1"/>
          </p:cNvSpPr>
          <p:nvPr>
            <p:ph type="title"/>
          </p:nvPr>
        </p:nvSpPr>
        <p:spPr/>
        <p:txBody>
          <a:bodyPr/>
          <a:lstStyle/>
          <a:p>
            <a:r>
              <a:rPr lang="en-US" altLang="en-US" dirty="0" err="1">
                <a:ea typeface="ＭＳ Ｐゴシック" panose="020B0600070205080204" pitchFamily="34" charset="-128"/>
              </a:rPr>
              <a:t>Warshall’</a:t>
            </a:r>
            <a:r>
              <a:rPr lang="en-US" altLang="ja-JP" dirty="0" err="1">
                <a:ea typeface="ＭＳ Ｐゴシック" panose="020B0600070205080204" pitchFamily="34" charset="-128"/>
              </a:rPr>
              <a:t>s</a:t>
            </a:r>
            <a:r>
              <a:rPr lang="en-US" altLang="ja-JP" dirty="0">
                <a:ea typeface="ＭＳ Ｐゴシック" panose="020B0600070205080204" pitchFamily="34" charset="-128"/>
              </a:rPr>
              <a:t> Algorithm: Example</a:t>
            </a:r>
            <a:endParaRPr lang="en-US" altLang="en-US" b="1" dirty="0">
              <a:ea typeface="ＭＳ Ｐゴシック" panose="020B0600070205080204" pitchFamily="34" charset="-128"/>
            </a:endParaRPr>
          </a:p>
        </p:txBody>
      </p:sp>
      <p:sp>
        <p:nvSpPr>
          <p:cNvPr id="66562" name="Content Placeholder 2">
            <a:extLst>
              <a:ext uri="{FF2B5EF4-FFF2-40B4-BE49-F238E27FC236}">
                <a16:creationId xmlns:a16="http://schemas.microsoft.com/office/drawing/2014/main" id="{649EE339-F5D3-1A4C-A99C-137F6037EC8E}"/>
              </a:ext>
            </a:extLst>
          </p:cNvPr>
          <p:cNvSpPr>
            <a:spLocks noGrp="1"/>
          </p:cNvSpPr>
          <p:nvPr>
            <p:ph idx="1"/>
          </p:nvPr>
        </p:nvSpPr>
        <p:spPr>
          <a:xfrm>
            <a:off x="457200" y="1600200"/>
            <a:ext cx="8534400" cy="4525963"/>
          </a:xfrm>
        </p:spPr>
        <p:txBody>
          <a:bodyPr/>
          <a:lstStyle/>
          <a:p>
            <a:r>
              <a:rPr lang="en-US" altLang="en-US" dirty="0">
                <a:ea typeface="ＭＳ Ｐゴシック" panose="020B0600070205080204" pitchFamily="34" charset="-128"/>
              </a:rPr>
              <a:t>Compute the transitive closure of </a:t>
            </a:r>
          </a:p>
          <a:p>
            <a:pPr lvl="1"/>
            <a:r>
              <a:rPr lang="en-US" altLang="en-US" dirty="0">
                <a:ea typeface="ＭＳ Ｐゴシック" panose="020B0600070205080204" pitchFamily="34" charset="-128"/>
              </a:rPr>
              <a:t>R={(1,1),(1,2),(1,4),(2,2),(2,3),(3,1),(3,4),(4,1),(4,4)}</a:t>
            </a:r>
          </a:p>
          <a:p>
            <a:pPr lvl="1"/>
            <a:r>
              <a:rPr lang="en-US" altLang="en-US" dirty="0">
                <a:ea typeface="ＭＳ Ｐゴシック" panose="020B0600070205080204" pitchFamily="34" charset="-128"/>
              </a:rPr>
              <a:t>On the set A={1,2,3,4}</a:t>
            </a:r>
          </a:p>
          <a:p>
            <a:endParaRPr lang="en-US" altLang="en-US" dirty="0">
              <a:ea typeface="ＭＳ Ｐゴシック" panose="020B0600070205080204" pitchFamily="34" charset="-128"/>
            </a:endParaRPr>
          </a:p>
        </p:txBody>
      </p:sp>
      <p:pic>
        <p:nvPicPr>
          <p:cNvPr id="4" name="Picture 3">
            <a:extLst>
              <a:ext uri="{FF2B5EF4-FFF2-40B4-BE49-F238E27FC236}">
                <a16:creationId xmlns:a16="http://schemas.microsoft.com/office/drawing/2014/main" id="{C009FEED-26EA-B248-95E4-80B3A5A42C24}"/>
              </a:ext>
            </a:extLst>
          </p:cNvPr>
          <p:cNvPicPr>
            <a:picLocks noChangeAspect="1"/>
          </p:cNvPicPr>
          <p:nvPr/>
        </p:nvPicPr>
        <p:blipFill>
          <a:blip r:embed="rId3"/>
          <a:stretch>
            <a:fillRect/>
          </a:stretch>
        </p:blipFill>
        <p:spPr>
          <a:xfrm>
            <a:off x="1600200" y="3429000"/>
            <a:ext cx="5778500" cy="2197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1E395A-6559-CD4C-82E5-B1EE53295663}"/>
              </a:ext>
            </a:extLst>
          </p:cNvPr>
          <p:cNvSpPr/>
          <p:nvPr/>
        </p:nvSpPr>
        <p:spPr>
          <a:xfrm>
            <a:off x="457200" y="2336800"/>
            <a:ext cx="2933700" cy="34290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rgbClr val="000000"/>
                </a:solidFill>
                <a:latin typeface="Times New Roman" panose="02020603050405020304" pitchFamily="18" charset="0"/>
                <a:cs typeface="Times New Roman" panose="02020603050405020304" pitchFamily="18" charset="0"/>
              </a:rPr>
              <a:t>k</a:t>
            </a:r>
            <a:r>
              <a:rPr lang="en-US" sz="2000" b="1" dirty="0">
                <a:solidFill>
                  <a:srgbClr val="000000"/>
                </a:solidFill>
                <a:latin typeface="Times New Roman" panose="02020603050405020304" pitchFamily="18" charset="0"/>
                <a:cs typeface="Times New Roman" panose="02020603050405020304" pitchFamily="18" charset="0"/>
              </a:rPr>
              <a:t>=1</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108E23F8-5E54-F04C-9207-3387F8EA4B66}"/>
              </a:ext>
            </a:extLst>
          </p:cNvPr>
          <p:cNvSpPr>
            <a:spLocks noGrp="1"/>
          </p:cNvSpPr>
          <p:nvPr>
            <p:ph type="title"/>
          </p:nvPr>
        </p:nvSpPr>
        <p:spPr/>
        <p:txBody>
          <a:bodyPr/>
          <a:lstStyle/>
          <a:p>
            <a:r>
              <a:rPr lang="en-US" dirty="0"/>
              <a:t>Mechanical Execution</a:t>
            </a:r>
          </a:p>
        </p:txBody>
      </p:sp>
      <p:grpSp>
        <p:nvGrpSpPr>
          <p:cNvPr id="13" name="Group 12">
            <a:extLst>
              <a:ext uri="{FF2B5EF4-FFF2-40B4-BE49-F238E27FC236}">
                <a16:creationId xmlns:a16="http://schemas.microsoft.com/office/drawing/2014/main" id="{9C12A53A-27CA-2443-83EA-1832697399E4}"/>
              </a:ext>
            </a:extLst>
          </p:cNvPr>
          <p:cNvGrpSpPr/>
          <p:nvPr/>
        </p:nvGrpSpPr>
        <p:grpSpPr>
          <a:xfrm>
            <a:off x="495300" y="2209800"/>
            <a:ext cx="2794000" cy="2082800"/>
            <a:chOff x="495300" y="1739900"/>
            <a:chExt cx="3499914" cy="1905000"/>
          </a:xfrm>
        </p:grpSpPr>
        <p:pic>
          <p:nvPicPr>
            <p:cNvPr id="6" name="Picture 5">
              <a:extLst>
                <a:ext uri="{FF2B5EF4-FFF2-40B4-BE49-F238E27FC236}">
                  <a16:creationId xmlns:a16="http://schemas.microsoft.com/office/drawing/2014/main" id="{9FFDD158-923F-C846-9B0E-1BB951E4911F}"/>
                </a:ext>
              </a:extLst>
            </p:cNvPr>
            <p:cNvPicPr>
              <a:picLocks noChangeAspect="1"/>
            </p:cNvPicPr>
            <p:nvPr/>
          </p:nvPicPr>
          <p:blipFill>
            <a:blip r:embed="rId3"/>
            <a:stretch>
              <a:fillRect/>
            </a:stretch>
          </p:blipFill>
          <p:spPr>
            <a:xfrm>
              <a:off x="495300" y="1816100"/>
              <a:ext cx="3499914" cy="1739900"/>
            </a:xfrm>
            <a:prstGeom prst="rect">
              <a:avLst/>
            </a:prstGeom>
          </p:spPr>
        </p:pic>
        <p:sp>
          <p:nvSpPr>
            <p:cNvPr id="8" name="Rounded Rectangle 7">
              <a:extLst>
                <a:ext uri="{FF2B5EF4-FFF2-40B4-BE49-F238E27FC236}">
                  <a16:creationId xmlns:a16="http://schemas.microsoft.com/office/drawing/2014/main" id="{127F2CA4-1E2A-4641-88FA-3DAB78E6DAC0}"/>
                </a:ext>
              </a:extLst>
            </p:cNvPr>
            <p:cNvSpPr/>
            <p:nvPr/>
          </p:nvSpPr>
          <p:spPr>
            <a:xfrm>
              <a:off x="1765300" y="1739900"/>
              <a:ext cx="457200" cy="1905000"/>
            </a:xfrm>
            <a:prstGeom prst="round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a:extLst>
              <a:ext uri="{FF2B5EF4-FFF2-40B4-BE49-F238E27FC236}">
                <a16:creationId xmlns:a16="http://schemas.microsoft.com/office/drawing/2014/main" id="{72C6E1E0-665A-BA47-A34C-1DCA6FC38244}"/>
              </a:ext>
            </a:extLst>
          </p:cNvPr>
          <p:cNvSpPr/>
          <p:nvPr/>
        </p:nvSpPr>
        <p:spPr>
          <a:xfrm>
            <a:off x="1447800" y="1981200"/>
            <a:ext cx="495300" cy="2540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A61B249-B1F9-1B40-A9DC-314F7AFCC9A6}"/>
              </a:ext>
            </a:extLst>
          </p:cNvPr>
          <p:cNvPicPr>
            <a:picLocks noChangeAspect="1"/>
          </p:cNvPicPr>
          <p:nvPr/>
        </p:nvPicPr>
        <p:blipFill>
          <a:blip r:embed="rId4"/>
          <a:stretch>
            <a:fillRect/>
          </a:stretch>
        </p:blipFill>
        <p:spPr>
          <a:xfrm>
            <a:off x="3587751" y="1772663"/>
            <a:ext cx="2228849" cy="1307087"/>
          </a:xfrm>
          <a:prstGeom prst="rect">
            <a:avLst/>
          </a:prstGeom>
        </p:spPr>
      </p:pic>
      <p:pic>
        <p:nvPicPr>
          <p:cNvPr id="29" name="Picture 28">
            <a:extLst>
              <a:ext uri="{FF2B5EF4-FFF2-40B4-BE49-F238E27FC236}">
                <a16:creationId xmlns:a16="http://schemas.microsoft.com/office/drawing/2014/main" id="{4942C038-434A-0242-AD7F-AD082C404A8C}"/>
              </a:ext>
            </a:extLst>
          </p:cNvPr>
          <p:cNvPicPr>
            <a:picLocks noChangeAspect="1"/>
          </p:cNvPicPr>
          <p:nvPr/>
        </p:nvPicPr>
        <p:blipFill>
          <a:blip r:embed="rId5"/>
          <a:stretch>
            <a:fillRect/>
          </a:stretch>
        </p:blipFill>
        <p:spPr>
          <a:xfrm>
            <a:off x="5943600" y="1726305"/>
            <a:ext cx="2463800" cy="1366145"/>
          </a:xfrm>
          <a:prstGeom prst="rect">
            <a:avLst/>
          </a:prstGeom>
        </p:spPr>
      </p:pic>
      <p:pic>
        <p:nvPicPr>
          <p:cNvPr id="30" name="Picture 29">
            <a:extLst>
              <a:ext uri="{FF2B5EF4-FFF2-40B4-BE49-F238E27FC236}">
                <a16:creationId xmlns:a16="http://schemas.microsoft.com/office/drawing/2014/main" id="{D24F9CC7-0EC4-DE4E-8FBE-9946119ECA89}"/>
              </a:ext>
            </a:extLst>
          </p:cNvPr>
          <p:cNvPicPr>
            <a:picLocks noChangeAspect="1"/>
          </p:cNvPicPr>
          <p:nvPr/>
        </p:nvPicPr>
        <p:blipFill>
          <a:blip r:embed="rId6"/>
          <a:stretch>
            <a:fillRect/>
          </a:stretch>
        </p:blipFill>
        <p:spPr>
          <a:xfrm>
            <a:off x="3638551" y="3314700"/>
            <a:ext cx="2284091" cy="1193800"/>
          </a:xfrm>
          <a:prstGeom prst="rect">
            <a:avLst/>
          </a:prstGeom>
        </p:spPr>
      </p:pic>
      <p:pic>
        <p:nvPicPr>
          <p:cNvPr id="31" name="Picture 30">
            <a:extLst>
              <a:ext uri="{FF2B5EF4-FFF2-40B4-BE49-F238E27FC236}">
                <a16:creationId xmlns:a16="http://schemas.microsoft.com/office/drawing/2014/main" id="{16C9E4BA-E8C1-5E43-AEFA-DA7B3EB527D7}"/>
              </a:ext>
            </a:extLst>
          </p:cNvPr>
          <p:cNvPicPr>
            <a:picLocks noChangeAspect="1"/>
          </p:cNvPicPr>
          <p:nvPr/>
        </p:nvPicPr>
        <p:blipFill>
          <a:blip r:embed="rId7"/>
          <a:stretch>
            <a:fillRect/>
          </a:stretch>
        </p:blipFill>
        <p:spPr>
          <a:xfrm>
            <a:off x="6070601" y="3314700"/>
            <a:ext cx="2388629" cy="1187450"/>
          </a:xfrm>
          <a:prstGeom prst="rect">
            <a:avLst/>
          </a:prstGeom>
        </p:spPr>
      </p:pic>
    </p:spTree>
    <p:extLst>
      <p:ext uri="{BB962C8B-B14F-4D97-AF65-F5344CB8AC3E}">
        <p14:creationId xmlns:p14="http://schemas.microsoft.com/office/powerpoint/2010/main" val="170506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4.07407E-6 L 0.13819 -4.07407E-6 " pathEditMode="relative" rAng="0" ptsTypes="AA">
                                      <p:cBhvr>
                                        <p:cTn id="10" dur="2000" fill="hold"/>
                                        <p:tgtEl>
                                          <p:spTgt spid="10"/>
                                        </p:tgtEl>
                                        <p:attrNameLst>
                                          <p:attrName>ppt_x</p:attrName>
                                          <p:attrName>ppt_y</p:attrName>
                                        </p:attrNameLst>
                                      </p:cBhvr>
                                      <p:rCtr x="69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212F12-A3A8-F64B-9BF0-23D262FF8679}"/>
              </a:ext>
            </a:extLst>
          </p:cNvPr>
          <p:cNvSpPr/>
          <p:nvPr/>
        </p:nvSpPr>
        <p:spPr>
          <a:xfrm>
            <a:off x="1016000" y="2489200"/>
            <a:ext cx="3009900" cy="40640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rgbClr val="000000"/>
                </a:solidFill>
                <a:latin typeface="Times New Roman" panose="02020603050405020304" pitchFamily="18" charset="0"/>
                <a:cs typeface="Times New Roman" panose="02020603050405020304" pitchFamily="18" charset="0"/>
              </a:rPr>
              <a:t>k</a:t>
            </a:r>
            <a:r>
              <a:rPr lang="en-US" sz="2000" dirty="0">
                <a:solidFill>
                  <a:srgbClr val="000000"/>
                </a:solidFill>
                <a:latin typeface="Times New Roman" panose="02020603050405020304" pitchFamily="18" charset="0"/>
                <a:cs typeface="Times New Roman" panose="02020603050405020304" pitchFamily="18" charset="0"/>
              </a:rPr>
              <a:t>=2</a:t>
            </a: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0703193-6930-8043-9ED1-E10706D8F05C}"/>
              </a:ext>
            </a:extLst>
          </p:cNvPr>
          <p:cNvPicPr>
            <a:picLocks noChangeAspect="1"/>
          </p:cNvPicPr>
          <p:nvPr/>
        </p:nvPicPr>
        <p:blipFill>
          <a:blip r:embed="rId3"/>
          <a:stretch>
            <a:fillRect/>
          </a:stretch>
        </p:blipFill>
        <p:spPr>
          <a:xfrm>
            <a:off x="342901" y="2006600"/>
            <a:ext cx="3806479" cy="1892300"/>
          </a:xfrm>
          <a:prstGeom prst="rect">
            <a:avLst/>
          </a:prstGeom>
        </p:spPr>
      </p:pic>
      <p:sp>
        <p:nvSpPr>
          <p:cNvPr id="7" name="Rounded Rectangle 6">
            <a:extLst>
              <a:ext uri="{FF2B5EF4-FFF2-40B4-BE49-F238E27FC236}">
                <a16:creationId xmlns:a16="http://schemas.microsoft.com/office/drawing/2014/main" id="{C6E0993A-A990-0544-8E6A-E4BBDF42EC60}"/>
              </a:ext>
            </a:extLst>
          </p:cNvPr>
          <p:cNvSpPr/>
          <p:nvPr/>
        </p:nvSpPr>
        <p:spPr>
          <a:xfrm>
            <a:off x="2347348" y="1905000"/>
            <a:ext cx="364985" cy="2082800"/>
          </a:xfrm>
          <a:prstGeom prst="round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654B1B8-FE8A-C644-B407-262AE726F3BC}"/>
              </a:ext>
            </a:extLst>
          </p:cNvPr>
          <p:cNvSpPr/>
          <p:nvPr/>
        </p:nvSpPr>
        <p:spPr>
          <a:xfrm>
            <a:off x="1701800" y="1651000"/>
            <a:ext cx="495300" cy="2540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B4C665E-B808-6246-84A7-B001A5BBD60E}"/>
              </a:ext>
            </a:extLst>
          </p:cNvPr>
          <p:cNvPicPr>
            <a:picLocks noChangeAspect="1"/>
          </p:cNvPicPr>
          <p:nvPr/>
        </p:nvPicPr>
        <p:blipFill>
          <a:blip r:embed="rId4"/>
          <a:stretch>
            <a:fillRect/>
          </a:stretch>
        </p:blipFill>
        <p:spPr>
          <a:xfrm>
            <a:off x="4635500" y="2044700"/>
            <a:ext cx="3844797" cy="1911350"/>
          </a:xfrm>
          <a:prstGeom prst="rect">
            <a:avLst/>
          </a:prstGeom>
        </p:spPr>
      </p:pic>
      <p:pic>
        <p:nvPicPr>
          <p:cNvPr id="12" name="Picture 11">
            <a:extLst>
              <a:ext uri="{FF2B5EF4-FFF2-40B4-BE49-F238E27FC236}">
                <a16:creationId xmlns:a16="http://schemas.microsoft.com/office/drawing/2014/main" id="{92D9525E-07C6-5E47-B5E6-426AE071A97E}"/>
              </a:ext>
            </a:extLst>
          </p:cNvPr>
          <p:cNvPicPr>
            <a:picLocks noChangeAspect="1"/>
          </p:cNvPicPr>
          <p:nvPr/>
        </p:nvPicPr>
        <p:blipFill>
          <a:blip r:embed="rId5"/>
          <a:stretch>
            <a:fillRect/>
          </a:stretch>
        </p:blipFill>
        <p:spPr>
          <a:xfrm>
            <a:off x="1035049" y="444500"/>
            <a:ext cx="2743777" cy="615950"/>
          </a:xfrm>
          <a:prstGeom prst="rect">
            <a:avLst/>
          </a:prstGeom>
        </p:spPr>
      </p:pic>
    </p:spTree>
    <p:extLst>
      <p:ext uri="{BB962C8B-B14F-4D97-AF65-F5344CB8AC3E}">
        <p14:creationId xmlns:p14="http://schemas.microsoft.com/office/powerpoint/2010/main" val="20830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4.44444E-6 4.07407E-6 L 0.19237 0.00185 " pathEditMode="relative" rAng="0" ptsTypes="AA">
                                      <p:cBhvr>
                                        <p:cTn id="10" dur="2000" fill="hold"/>
                                        <p:tgtEl>
                                          <p:spTgt spid="8"/>
                                        </p:tgtEl>
                                        <p:attrNameLst>
                                          <p:attrName>ppt_x</p:attrName>
                                          <p:attrName>ppt_y</p:attrName>
                                        </p:attrNameLst>
                                      </p:cBhvr>
                                      <p:rCtr x="961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38497-8F83-DC42-99EB-56F5942668BA}"/>
              </a:ext>
            </a:extLst>
          </p:cNvPr>
          <p:cNvSpPr/>
          <p:nvPr/>
        </p:nvSpPr>
        <p:spPr>
          <a:xfrm>
            <a:off x="952500" y="3073400"/>
            <a:ext cx="3162300" cy="40640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rgbClr val="000000"/>
                </a:solidFill>
                <a:latin typeface="Times New Roman" panose="02020603050405020304" pitchFamily="18" charset="0"/>
                <a:cs typeface="Times New Roman" panose="02020603050405020304" pitchFamily="18" charset="0"/>
              </a:rPr>
              <a:t>k</a:t>
            </a:r>
            <a:r>
              <a:rPr lang="en-US" sz="2000" dirty="0">
                <a:solidFill>
                  <a:srgbClr val="000000"/>
                </a:solidFill>
                <a:latin typeface="Times New Roman" panose="02020603050405020304" pitchFamily="18" charset="0"/>
                <a:cs typeface="Times New Roman" panose="02020603050405020304" pitchFamily="18" charset="0"/>
              </a:rPr>
              <a:t>=3</a:t>
            </a:r>
            <a:endParaRPr lang="en-US" dirty="0">
              <a:solidFill>
                <a:srgbClr val="000000"/>
              </a:solidFill>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0D9E5A17-FE8B-B048-B372-03844EAB6CF2}"/>
              </a:ext>
            </a:extLst>
          </p:cNvPr>
          <p:cNvPicPr>
            <a:picLocks noGrp="1" noChangeAspect="1"/>
          </p:cNvPicPr>
          <p:nvPr>
            <p:ph idx="1"/>
          </p:nvPr>
        </p:nvPicPr>
        <p:blipFill>
          <a:blip r:embed="rId3"/>
          <a:stretch>
            <a:fillRect/>
          </a:stretch>
        </p:blipFill>
        <p:spPr>
          <a:xfrm>
            <a:off x="641350" y="558800"/>
            <a:ext cx="2471520" cy="554831"/>
          </a:xfrm>
        </p:spPr>
      </p:pic>
      <p:pic>
        <p:nvPicPr>
          <p:cNvPr id="5" name="Picture 4">
            <a:extLst>
              <a:ext uri="{FF2B5EF4-FFF2-40B4-BE49-F238E27FC236}">
                <a16:creationId xmlns:a16="http://schemas.microsoft.com/office/drawing/2014/main" id="{A5FDB3D4-D4A0-8042-BAB3-F2BCF07595EF}"/>
              </a:ext>
            </a:extLst>
          </p:cNvPr>
          <p:cNvPicPr>
            <a:picLocks noChangeAspect="1"/>
          </p:cNvPicPr>
          <p:nvPr/>
        </p:nvPicPr>
        <p:blipFill>
          <a:blip r:embed="rId4"/>
          <a:stretch>
            <a:fillRect/>
          </a:stretch>
        </p:blipFill>
        <p:spPr>
          <a:xfrm>
            <a:off x="368300" y="2120900"/>
            <a:ext cx="3844797" cy="1911350"/>
          </a:xfrm>
          <a:prstGeom prst="rect">
            <a:avLst/>
          </a:prstGeom>
        </p:spPr>
      </p:pic>
      <p:sp>
        <p:nvSpPr>
          <p:cNvPr id="7" name="Rounded Rectangle 6">
            <a:extLst>
              <a:ext uri="{FF2B5EF4-FFF2-40B4-BE49-F238E27FC236}">
                <a16:creationId xmlns:a16="http://schemas.microsoft.com/office/drawing/2014/main" id="{0EE854E2-F2C2-F644-8A11-A1746AE5D73F}"/>
              </a:ext>
            </a:extLst>
          </p:cNvPr>
          <p:cNvSpPr/>
          <p:nvPr/>
        </p:nvSpPr>
        <p:spPr>
          <a:xfrm>
            <a:off x="3007748" y="2032000"/>
            <a:ext cx="364985" cy="2082800"/>
          </a:xfrm>
          <a:prstGeom prst="round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9DE3F60-8FA7-9C4B-8B7C-7B9B80339C75}"/>
              </a:ext>
            </a:extLst>
          </p:cNvPr>
          <p:cNvSpPr/>
          <p:nvPr/>
        </p:nvSpPr>
        <p:spPr>
          <a:xfrm>
            <a:off x="1701800" y="1841500"/>
            <a:ext cx="495300" cy="2540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314520D-75BC-8C4E-B02B-131C902091E2}"/>
              </a:ext>
            </a:extLst>
          </p:cNvPr>
          <p:cNvPicPr>
            <a:picLocks noChangeAspect="1"/>
          </p:cNvPicPr>
          <p:nvPr/>
        </p:nvPicPr>
        <p:blipFill>
          <a:blip r:embed="rId5"/>
          <a:stretch>
            <a:fillRect/>
          </a:stretch>
        </p:blipFill>
        <p:spPr>
          <a:xfrm>
            <a:off x="4406900" y="2095500"/>
            <a:ext cx="4227999" cy="2101850"/>
          </a:xfrm>
          <a:prstGeom prst="rect">
            <a:avLst/>
          </a:prstGeom>
        </p:spPr>
      </p:pic>
      <p:pic>
        <p:nvPicPr>
          <p:cNvPr id="11" name="Picture 10">
            <a:extLst>
              <a:ext uri="{FF2B5EF4-FFF2-40B4-BE49-F238E27FC236}">
                <a16:creationId xmlns:a16="http://schemas.microsoft.com/office/drawing/2014/main" id="{43FE0C22-0715-A940-AC6D-8F6B6A4BA8CD}"/>
              </a:ext>
            </a:extLst>
          </p:cNvPr>
          <p:cNvPicPr>
            <a:picLocks noChangeAspect="1"/>
          </p:cNvPicPr>
          <p:nvPr/>
        </p:nvPicPr>
        <p:blipFill>
          <a:blip r:embed="rId6"/>
          <a:stretch>
            <a:fillRect/>
          </a:stretch>
        </p:blipFill>
        <p:spPr>
          <a:xfrm>
            <a:off x="3651250" y="4832350"/>
            <a:ext cx="1816100" cy="393700"/>
          </a:xfrm>
          <a:prstGeom prst="rect">
            <a:avLst/>
          </a:prstGeom>
        </p:spPr>
      </p:pic>
    </p:spTree>
    <p:extLst>
      <p:ext uri="{BB962C8B-B14F-4D97-AF65-F5344CB8AC3E}">
        <p14:creationId xmlns:p14="http://schemas.microsoft.com/office/powerpoint/2010/main" val="329228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4.44444E-6 -3.7037E-6 L 0.19237 0.00186 " pathEditMode="relative" rAng="0" ptsTypes="AA">
                                      <p:cBhvr>
                                        <p:cTn id="10" dur="2000" fill="hold"/>
                                        <p:tgtEl>
                                          <p:spTgt spid="8"/>
                                        </p:tgtEl>
                                        <p:attrNameLst>
                                          <p:attrName>ppt_x</p:attrName>
                                          <p:attrName>ppt_y</p:attrName>
                                        </p:attrNameLst>
                                      </p:cBhvr>
                                      <p:rCtr x="961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4FB9D-25A9-2F4C-BA31-C707505322BC}"/>
              </a:ext>
            </a:extLst>
          </p:cNvPr>
          <p:cNvSpPr>
            <a:spLocks noGrp="1"/>
          </p:cNvSpPr>
          <p:nvPr>
            <p:ph type="title"/>
          </p:nvPr>
        </p:nvSpPr>
        <p:spPr/>
        <p:txBody>
          <a:bodyPr/>
          <a:lstStyle/>
          <a:p>
            <a:r>
              <a:rPr lang="en-US" dirty="0" err="1"/>
              <a:t>Warshall</a:t>
            </a:r>
            <a:r>
              <a:rPr lang="en-US" dirty="0"/>
              <a:t> Algorithm: Mechanically</a:t>
            </a:r>
          </a:p>
        </p:txBody>
      </p:sp>
      <p:graphicFrame>
        <p:nvGraphicFramePr>
          <p:cNvPr id="4" name="Table 3">
            <a:extLst>
              <a:ext uri="{FF2B5EF4-FFF2-40B4-BE49-F238E27FC236}">
                <a16:creationId xmlns:a16="http://schemas.microsoft.com/office/drawing/2014/main" id="{21D6F42A-7B00-9843-A62C-E1A86D077B86}"/>
              </a:ext>
            </a:extLst>
          </p:cNvPr>
          <p:cNvGraphicFramePr>
            <a:graphicFrameLocks noGrp="1"/>
          </p:cNvGraphicFramePr>
          <p:nvPr>
            <p:extLst>
              <p:ext uri="{D42A27DB-BD31-4B8C-83A1-F6EECF244321}">
                <p14:modId xmlns:p14="http://schemas.microsoft.com/office/powerpoint/2010/main" val="2935912648"/>
              </p:ext>
            </p:extLst>
          </p:nvPr>
        </p:nvGraphicFramePr>
        <p:xfrm>
          <a:off x="1960560" y="2224615"/>
          <a:ext cx="2154240" cy="1966385"/>
        </p:xfrm>
        <a:graphic>
          <a:graphicData uri="http://schemas.openxmlformats.org/drawingml/2006/table">
            <a:tbl>
              <a:tblPr firstRow="1" bandRow="1">
                <a:tableStyleId>{5C22544A-7EE6-4342-B048-85BDC9FD1C3A}</a:tableStyleId>
              </a:tblPr>
              <a:tblGrid>
                <a:gridCol w="430848">
                  <a:extLst>
                    <a:ext uri="{9D8B030D-6E8A-4147-A177-3AD203B41FA5}">
                      <a16:colId xmlns:a16="http://schemas.microsoft.com/office/drawing/2014/main" val="1770737832"/>
                    </a:ext>
                  </a:extLst>
                </a:gridCol>
                <a:gridCol w="430848">
                  <a:extLst>
                    <a:ext uri="{9D8B030D-6E8A-4147-A177-3AD203B41FA5}">
                      <a16:colId xmlns:a16="http://schemas.microsoft.com/office/drawing/2014/main" val="520908600"/>
                    </a:ext>
                  </a:extLst>
                </a:gridCol>
                <a:gridCol w="430848">
                  <a:extLst>
                    <a:ext uri="{9D8B030D-6E8A-4147-A177-3AD203B41FA5}">
                      <a16:colId xmlns:a16="http://schemas.microsoft.com/office/drawing/2014/main" val="2070283447"/>
                    </a:ext>
                  </a:extLst>
                </a:gridCol>
                <a:gridCol w="430848">
                  <a:extLst>
                    <a:ext uri="{9D8B030D-6E8A-4147-A177-3AD203B41FA5}">
                      <a16:colId xmlns:a16="http://schemas.microsoft.com/office/drawing/2014/main" val="2786158230"/>
                    </a:ext>
                  </a:extLst>
                </a:gridCol>
                <a:gridCol w="430848">
                  <a:extLst>
                    <a:ext uri="{9D8B030D-6E8A-4147-A177-3AD203B41FA5}">
                      <a16:colId xmlns:a16="http://schemas.microsoft.com/office/drawing/2014/main" val="2052315287"/>
                    </a:ext>
                  </a:extLst>
                </a:gridCol>
              </a:tblGrid>
              <a:tr h="393277">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54532161"/>
                  </a:ext>
                </a:extLst>
              </a:tr>
              <a:tr h="393277">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13217422"/>
                  </a:ext>
                </a:extLst>
              </a:tr>
              <a:tr h="393277">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4900512"/>
                  </a:ext>
                </a:extLst>
              </a:tr>
              <a:tr h="393277">
                <a:tc>
                  <a:txBody>
                    <a:bodyPr/>
                    <a:lstStyle/>
                    <a:p>
                      <a:pPr algn="ctr"/>
                      <a:r>
                        <a:rPr lang="en-US" b="0" dirty="0">
                          <a:solidFill>
                            <a:schemeClr val="tx1"/>
                          </a:solidFill>
                        </a:rPr>
                        <a:t>0</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b="0" dirty="0">
                          <a:solidFill>
                            <a:schemeClr val="tx1"/>
                          </a:solidFill>
                        </a:rPr>
                        <a:t>1</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b="0" dirty="0">
                          <a:solidFill>
                            <a:schemeClr val="tx1"/>
                          </a:solidFill>
                        </a:rPr>
                        <a:t>1</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b="0" dirty="0">
                          <a:solidFill>
                            <a:schemeClr val="tx1"/>
                          </a:solidFill>
                        </a:rPr>
                        <a:t>1</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b="0" dirty="0">
                          <a:solidFill>
                            <a:schemeClr val="tx1"/>
                          </a:solidFill>
                        </a:rPr>
                        <a:t>1</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362835097"/>
                  </a:ext>
                </a:extLst>
              </a:tr>
              <a:tr h="393277">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38647847"/>
                  </a:ext>
                </a:extLst>
              </a:tr>
            </a:tbl>
          </a:graphicData>
        </a:graphic>
      </p:graphicFrame>
      <p:graphicFrame>
        <p:nvGraphicFramePr>
          <p:cNvPr id="9" name="Table 8">
            <a:extLst>
              <a:ext uri="{FF2B5EF4-FFF2-40B4-BE49-F238E27FC236}">
                <a16:creationId xmlns:a16="http://schemas.microsoft.com/office/drawing/2014/main" id="{62275D3A-A080-734B-87DA-D7791094BFED}"/>
              </a:ext>
            </a:extLst>
          </p:cNvPr>
          <p:cNvGraphicFramePr>
            <a:graphicFrameLocks noGrp="1"/>
          </p:cNvGraphicFramePr>
          <p:nvPr>
            <p:extLst>
              <p:ext uri="{D42A27DB-BD31-4B8C-83A1-F6EECF244321}">
                <p14:modId xmlns:p14="http://schemas.microsoft.com/office/powerpoint/2010/main" val="1688352831"/>
              </p:ext>
            </p:extLst>
          </p:nvPr>
        </p:nvGraphicFramePr>
        <p:xfrm>
          <a:off x="6731062" y="2175821"/>
          <a:ext cx="2154240" cy="1966385"/>
        </p:xfrm>
        <a:graphic>
          <a:graphicData uri="http://schemas.openxmlformats.org/drawingml/2006/table">
            <a:tbl>
              <a:tblPr firstRow="1" bandRow="1">
                <a:tableStyleId>{5C22544A-7EE6-4342-B048-85BDC9FD1C3A}</a:tableStyleId>
              </a:tblPr>
              <a:tblGrid>
                <a:gridCol w="430848">
                  <a:extLst>
                    <a:ext uri="{9D8B030D-6E8A-4147-A177-3AD203B41FA5}">
                      <a16:colId xmlns:a16="http://schemas.microsoft.com/office/drawing/2014/main" val="1770737832"/>
                    </a:ext>
                  </a:extLst>
                </a:gridCol>
                <a:gridCol w="430848">
                  <a:extLst>
                    <a:ext uri="{9D8B030D-6E8A-4147-A177-3AD203B41FA5}">
                      <a16:colId xmlns:a16="http://schemas.microsoft.com/office/drawing/2014/main" val="520908600"/>
                    </a:ext>
                  </a:extLst>
                </a:gridCol>
                <a:gridCol w="430848">
                  <a:extLst>
                    <a:ext uri="{9D8B030D-6E8A-4147-A177-3AD203B41FA5}">
                      <a16:colId xmlns:a16="http://schemas.microsoft.com/office/drawing/2014/main" val="2070283447"/>
                    </a:ext>
                  </a:extLst>
                </a:gridCol>
                <a:gridCol w="430848">
                  <a:extLst>
                    <a:ext uri="{9D8B030D-6E8A-4147-A177-3AD203B41FA5}">
                      <a16:colId xmlns:a16="http://schemas.microsoft.com/office/drawing/2014/main" val="2786158230"/>
                    </a:ext>
                  </a:extLst>
                </a:gridCol>
                <a:gridCol w="430848">
                  <a:extLst>
                    <a:ext uri="{9D8B030D-6E8A-4147-A177-3AD203B41FA5}">
                      <a16:colId xmlns:a16="http://schemas.microsoft.com/office/drawing/2014/main" val="2052315287"/>
                    </a:ext>
                  </a:extLst>
                </a:gridCol>
              </a:tblGrid>
              <a:tr h="393277">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554532161"/>
                  </a:ext>
                </a:extLst>
              </a:tr>
              <a:tr h="393277">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13217422"/>
                  </a:ext>
                </a:extLst>
              </a:tr>
              <a:tr h="393277">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4900512"/>
                  </a:ext>
                </a:extLst>
              </a:tr>
              <a:tr h="393277">
                <a:tc>
                  <a:txBody>
                    <a:bodyPr/>
                    <a:lstStyle/>
                    <a:p>
                      <a:pPr algn="ctr"/>
                      <a:r>
                        <a:rPr lang="en-US" b="0" dirty="0">
                          <a:solidFill>
                            <a:schemeClr val="tx1"/>
                          </a:solidFill>
                        </a:rPr>
                        <a:t>0</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b="0" dirty="0">
                          <a:solidFill>
                            <a:schemeClr val="tx1"/>
                          </a:solidFill>
                        </a:rPr>
                        <a:t>1</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b="0" dirty="0">
                          <a:solidFill>
                            <a:schemeClr val="tx1"/>
                          </a:solidFill>
                        </a:rPr>
                        <a:t>1</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b="0" dirty="0">
                          <a:solidFill>
                            <a:schemeClr val="tx1"/>
                          </a:solidFill>
                        </a:rPr>
                        <a:t>1</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b="0" dirty="0">
                          <a:solidFill>
                            <a:schemeClr val="tx1"/>
                          </a:solidFill>
                        </a:rPr>
                        <a:t>1</a:t>
                      </a: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362835097"/>
                  </a:ext>
                </a:extLst>
              </a:tr>
              <a:tr h="393277">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endParaRPr lang="en-US" b="0" dirty="0">
                        <a:solidFill>
                          <a:schemeClr val="tx1"/>
                        </a:solidFill>
                      </a:endParaRPr>
                    </a:p>
                  </a:txBody>
                  <a:tcPr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38647847"/>
                  </a:ext>
                </a:extLst>
              </a:tr>
            </a:tbl>
          </a:graphicData>
        </a:graphic>
      </p:graphicFrame>
      <p:pic>
        <p:nvPicPr>
          <p:cNvPr id="12" name="Picture 11">
            <a:extLst>
              <a:ext uri="{FF2B5EF4-FFF2-40B4-BE49-F238E27FC236}">
                <a16:creationId xmlns:a16="http://schemas.microsoft.com/office/drawing/2014/main" id="{CEE67F00-8AB0-5340-A283-851760D37C01}"/>
              </a:ext>
            </a:extLst>
          </p:cNvPr>
          <p:cNvPicPr>
            <a:picLocks noChangeAspect="1"/>
          </p:cNvPicPr>
          <p:nvPr/>
        </p:nvPicPr>
        <p:blipFill>
          <a:blip r:embed="rId3"/>
          <a:stretch>
            <a:fillRect/>
          </a:stretch>
        </p:blipFill>
        <p:spPr>
          <a:xfrm>
            <a:off x="1236098" y="4991728"/>
            <a:ext cx="7594600" cy="1130300"/>
          </a:xfrm>
          <a:prstGeom prst="rect">
            <a:avLst/>
          </a:prstGeom>
        </p:spPr>
      </p:pic>
      <p:sp>
        <p:nvSpPr>
          <p:cNvPr id="13" name="Oval 12">
            <a:extLst>
              <a:ext uri="{FF2B5EF4-FFF2-40B4-BE49-F238E27FC236}">
                <a16:creationId xmlns:a16="http://schemas.microsoft.com/office/drawing/2014/main" id="{F51D37EF-4128-F842-8D59-5542867CF8E0}"/>
              </a:ext>
            </a:extLst>
          </p:cNvPr>
          <p:cNvSpPr/>
          <p:nvPr/>
        </p:nvSpPr>
        <p:spPr>
          <a:xfrm>
            <a:off x="2457354" y="2059160"/>
            <a:ext cx="291151" cy="2305087"/>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Turn Arrow 13">
            <a:extLst>
              <a:ext uri="{FF2B5EF4-FFF2-40B4-BE49-F238E27FC236}">
                <a16:creationId xmlns:a16="http://schemas.microsoft.com/office/drawing/2014/main" id="{E6CA10F0-AA52-1640-BED0-6F72955B24A0}"/>
              </a:ext>
            </a:extLst>
          </p:cNvPr>
          <p:cNvSpPr/>
          <p:nvPr/>
        </p:nvSpPr>
        <p:spPr>
          <a:xfrm>
            <a:off x="2082800" y="1676400"/>
            <a:ext cx="4976533" cy="457200"/>
          </a:xfrm>
          <a:prstGeom prst="uturnArrow">
            <a:avLst>
              <a:gd name="adj1" fmla="val 3607"/>
              <a:gd name="adj2" fmla="val 18532"/>
              <a:gd name="adj3" fmla="val 24502"/>
              <a:gd name="adj4" fmla="val 43750"/>
              <a:gd name="adj5" fmla="val 7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U-Turn Arrow 14">
            <a:extLst>
              <a:ext uri="{FF2B5EF4-FFF2-40B4-BE49-F238E27FC236}">
                <a16:creationId xmlns:a16="http://schemas.microsoft.com/office/drawing/2014/main" id="{C7DE3CB6-5A5A-7B4F-A8EF-8F70A834C803}"/>
              </a:ext>
            </a:extLst>
          </p:cNvPr>
          <p:cNvSpPr/>
          <p:nvPr/>
        </p:nvSpPr>
        <p:spPr>
          <a:xfrm flipV="1">
            <a:off x="2592264" y="4348785"/>
            <a:ext cx="4882268" cy="444831"/>
          </a:xfrm>
          <a:prstGeom prst="uturnArrow">
            <a:avLst>
              <a:gd name="adj1" fmla="val 3607"/>
              <a:gd name="adj2" fmla="val 18532"/>
              <a:gd name="adj3" fmla="val 24502"/>
              <a:gd name="adj4" fmla="val 43750"/>
              <a:gd name="adj5" fmla="val 7500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B4648818-BF4B-2D46-AB75-9EAF626E7977}"/>
              </a:ext>
            </a:extLst>
          </p:cNvPr>
          <p:cNvSpPr/>
          <p:nvPr/>
        </p:nvSpPr>
        <p:spPr>
          <a:xfrm>
            <a:off x="3298044" y="2109762"/>
            <a:ext cx="291151" cy="2305087"/>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Turn Arrow 16">
            <a:extLst>
              <a:ext uri="{FF2B5EF4-FFF2-40B4-BE49-F238E27FC236}">
                <a16:creationId xmlns:a16="http://schemas.microsoft.com/office/drawing/2014/main" id="{16F10DEB-416E-4E44-AAC8-31704D05CD83}"/>
              </a:ext>
            </a:extLst>
          </p:cNvPr>
          <p:cNvSpPr/>
          <p:nvPr/>
        </p:nvSpPr>
        <p:spPr>
          <a:xfrm flipV="1">
            <a:off x="3384484" y="4364245"/>
            <a:ext cx="4090048" cy="444831"/>
          </a:xfrm>
          <a:prstGeom prst="uturnArrow">
            <a:avLst>
              <a:gd name="adj1" fmla="val 3607"/>
              <a:gd name="adj2" fmla="val 18532"/>
              <a:gd name="adj3" fmla="val 24502"/>
              <a:gd name="adj4" fmla="val 43750"/>
              <a:gd name="adj5" fmla="val 7500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95367040-FA37-9043-A64F-FE962AE3AE85}"/>
              </a:ext>
            </a:extLst>
          </p:cNvPr>
          <p:cNvSpPr/>
          <p:nvPr/>
        </p:nvSpPr>
        <p:spPr>
          <a:xfrm>
            <a:off x="7236618" y="2109762"/>
            <a:ext cx="291151" cy="2305087"/>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4CE51C8-B1B8-4348-90F9-DA3E0F84391F}"/>
              </a:ext>
            </a:extLst>
          </p:cNvPr>
          <p:cNvSpPr/>
          <p:nvPr/>
        </p:nvSpPr>
        <p:spPr>
          <a:xfrm>
            <a:off x="1962630" y="2112110"/>
            <a:ext cx="291151" cy="23050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EAF15DF-F3B8-4942-AD6E-08C151DB6B45}"/>
              </a:ext>
            </a:extLst>
          </p:cNvPr>
          <p:cNvPicPr>
            <a:picLocks noChangeAspect="1"/>
          </p:cNvPicPr>
          <p:nvPr/>
        </p:nvPicPr>
        <p:blipFill>
          <a:blip r:embed="rId4"/>
          <a:stretch>
            <a:fillRect/>
          </a:stretch>
        </p:blipFill>
        <p:spPr>
          <a:xfrm>
            <a:off x="249812" y="2941716"/>
            <a:ext cx="1600200" cy="368300"/>
          </a:xfrm>
          <a:prstGeom prst="rect">
            <a:avLst/>
          </a:prstGeom>
        </p:spPr>
      </p:pic>
      <p:pic>
        <p:nvPicPr>
          <p:cNvPr id="21" name="Picture 20">
            <a:extLst>
              <a:ext uri="{FF2B5EF4-FFF2-40B4-BE49-F238E27FC236}">
                <a16:creationId xmlns:a16="http://schemas.microsoft.com/office/drawing/2014/main" id="{8AC92D99-8AB7-664A-A3D9-E5F3EC442749}"/>
              </a:ext>
            </a:extLst>
          </p:cNvPr>
          <p:cNvPicPr>
            <a:picLocks noChangeAspect="1"/>
          </p:cNvPicPr>
          <p:nvPr/>
        </p:nvPicPr>
        <p:blipFill>
          <a:blip r:embed="rId5"/>
          <a:stretch>
            <a:fillRect/>
          </a:stretch>
        </p:blipFill>
        <p:spPr>
          <a:xfrm>
            <a:off x="5216544" y="2930059"/>
            <a:ext cx="1206500" cy="368300"/>
          </a:xfrm>
          <a:prstGeom prst="rect">
            <a:avLst/>
          </a:prstGeom>
        </p:spPr>
      </p:pic>
      <p:pic>
        <p:nvPicPr>
          <p:cNvPr id="25" name="Picture 24">
            <a:extLst>
              <a:ext uri="{FF2B5EF4-FFF2-40B4-BE49-F238E27FC236}">
                <a16:creationId xmlns:a16="http://schemas.microsoft.com/office/drawing/2014/main" id="{63CCF5DD-F571-7848-9700-C324839668B5}"/>
              </a:ext>
            </a:extLst>
          </p:cNvPr>
          <p:cNvPicPr>
            <a:picLocks noChangeAspect="1"/>
          </p:cNvPicPr>
          <p:nvPr/>
        </p:nvPicPr>
        <p:blipFill>
          <a:blip r:embed="rId6"/>
          <a:stretch>
            <a:fillRect/>
          </a:stretch>
        </p:blipFill>
        <p:spPr>
          <a:xfrm>
            <a:off x="8137243" y="1880217"/>
            <a:ext cx="152400" cy="228600"/>
          </a:xfrm>
          <a:prstGeom prst="rect">
            <a:avLst/>
          </a:prstGeom>
        </p:spPr>
      </p:pic>
      <p:sp>
        <p:nvSpPr>
          <p:cNvPr id="26" name="Oval 25">
            <a:extLst>
              <a:ext uri="{FF2B5EF4-FFF2-40B4-BE49-F238E27FC236}">
                <a16:creationId xmlns:a16="http://schemas.microsoft.com/office/drawing/2014/main" id="{6C5BEF42-4057-E449-B44E-BE00940EF059}"/>
              </a:ext>
            </a:extLst>
          </p:cNvPr>
          <p:cNvSpPr/>
          <p:nvPr/>
        </p:nvSpPr>
        <p:spPr>
          <a:xfrm>
            <a:off x="6795449" y="2057400"/>
            <a:ext cx="291151" cy="23050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1490020-5A30-894F-B0F2-BB796AF84A93}"/>
              </a:ext>
            </a:extLst>
          </p:cNvPr>
          <p:cNvPicPr>
            <a:picLocks noChangeAspect="1"/>
          </p:cNvPicPr>
          <p:nvPr/>
        </p:nvPicPr>
        <p:blipFill>
          <a:blip r:embed="rId7"/>
          <a:stretch>
            <a:fillRect/>
          </a:stretch>
        </p:blipFill>
        <p:spPr>
          <a:xfrm>
            <a:off x="2438400" y="1752600"/>
            <a:ext cx="364331" cy="228600"/>
          </a:xfrm>
          <a:prstGeom prst="rect">
            <a:avLst/>
          </a:prstGeom>
        </p:spPr>
      </p:pic>
      <p:pic>
        <p:nvPicPr>
          <p:cNvPr id="5" name="Picture 4">
            <a:extLst>
              <a:ext uri="{FF2B5EF4-FFF2-40B4-BE49-F238E27FC236}">
                <a16:creationId xmlns:a16="http://schemas.microsoft.com/office/drawing/2014/main" id="{5F1ED3D6-CD96-1D44-8E5A-C8A721C197B1}"/>
              </a:ext>
            </a:extLst>
          </p:cNvPr>
          <p:cNvPicPr>
            <a:picLocks noChangeAspect="1"/>
          </p:cNvPicPr>
          <p:nvPr/>
        </p:nvPicPr>
        <p:blipFill>
          <a:blip r:embed="rId8"/>
          <a:stretch>
            <a:fillRect/>
          </a:stretch>
        </p:blipFill>
        <p:spPr>
          <a:xfrm>
            <a:off x="3276600" y="1828800"/>
            <a:ext cx="368300" cy="203200"/>
          </a:xfrm>
          <a:prstGeom prst="rect">
            <a:avLst/>
          </a:prstGeom>
        </p:spPr>
      </p:pic>
      <p:pic>
        <p:nvPicPr>
          <p:cNvPr id="6" name="Picture 5">
            <a:extLst>
              <a:ext uri="{FF2B5EF4-FFF2-40B4-BE49-F238E27FC236}">
                <a16:creationId xmlns:a16="http://schemas.microsoft.com/office/drawing/2014/main" id="{63C99218-293F-6F47-BB8A-B6F6561068D9}"/>
              </a:ext>
            </a:extLst>
          </p:cNvPr>
          <p:cNvPicPr>
            <a:picLocks noChangeAspect="1"/>
          </p:cNvPicPr>
          <p:nvPr/>
        </p:nvPicPr>
        <p:blipFill>
          <a:blip r:embed="rId9"/>
          <a:stretch>
            <a:fillRect/>
          </a:stretch>
        </p:blipFill>
        <p:spPr>
          <a:xfrm>
            <a:off x="1524001" y="1703552"/>
            <a:ext cx="457200" cy="252248"/>
          </a:xfrm>
          <a:prstGeom prst="rect">
            <a:avLst/>
          </a:prstGeom>
        </p:spPr>
      </p:pic>
      <p:pic>
        <p:nvPicPr>
          <p:cNvPr id="7" name="Picture 6">
            <a:extLst>
              <a:ext uri="{FF2B5EF4-FFF2-40B4-BE49-F238E27FC236}">
                <a16:creationId xmlns:a16="http://schemas.microsoft.com/office/drawing/2014/main" id="{7AEBC423-2E9B-934F-A418-E493512A518A}"/>
              </a:ext>
            </a:extLst>
          </p:cNvPr>
          <p:cNvPicPr>
            <a:picLocks noChangeAspect="1"/>
          </p:cNvPicPr>
          <p:nvPr/>
        </p:nvPicPr>
        <p:blipFill>
          <a:blip r:embed="rId10"/>
          <a:stretch>
            <a:fillRect/>
          </a:stretch>
        </p:blipFill>
        <p:spPr>
          <a:xfrm>
            <a:off x="1387764" y="3505200"/>
            <a:ext cx="517236" cy="203200"/>
          </a:xfrm>
          <a:prstGeom prst="rect">
            <a:avLst/>
          </a:prstGeom>
        </p:spPr>
      </p:pic>
      <p:pic>
        <p:nvPicPr>
          <p:cNvPr id="28" name="Picture 27">
            <a:extLst>
              <a:ext uri="{FF2B5EF4-FFF2-40B4-BE49-F238E27FC236}">
                <a16:creationId xmlns:a16="http://schemas.microsoft.com/office/drawing/2014/main" id="{55AC47DA-587B-E141-9DD9-B911DAF0A98F}"/>
              </a:ext>
            </a:extLst>
          </p:cNvPr>
          <p:cNvPicPr>
            <a:picLocks noChangeAspect="1"/>
          </p:cNvPicPr>
          <p:nvPr/>
        </p:nvPicPr>
        <p:blipFill>
          <a:blip r:embed="rId10"/>
          <a:stretch>
            <a:fillRect/>
          </a:stretch>
        </p:blipFill>
        <p:spPr>
          <a:xfrm>
            <a:off x="6248400" y="3505200"/>
            <a:ext cx="517236" cy="203200"/>
          </a:xfrm>
          <a:prstGeom prst="rect">
            <a:avLst/>
          </a:prstGeom>
        </p:spPr>
      </p:pic>
    </p:spTree>
    <p:extLst>
      <p:ext uri="{BB962C8B-B14F-4D97-AF65-F5344CB8AC3E}">
        <p14:creationId xmlns:p14="http://schemas.microsoft.com/office/powerpoint/2010/main" val="89109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F5846386-928F-3E48-940A-82BD34576863}"/>
              </a:ext>
            </a:extLst>
          </p:cNvPr>
          <p:cNvSpPr>
            <a:spLocks noGrp="1"/>
          </p:cNvSpPr>
          <p:nvPr>
            <p:ph type="title"/>
          </p:nvPr>
        </p:nvSpPr>
        <p:spPr/>
        <p:txBody>
          <a:bodyPr/>
          <a:lstStyle/>
          <a:p>
            <a:pPr eaLnBrk="1" hangingPunct="1"/>
            <a:r>
              <a:rPr lang="en-US" altLang="en-US">
                <a:ea typeface="ＭＳ Ｐゴシック" panose="020B0600070205080204" pitchFamily="34" charset="-128"/>
              </a:rPr>
              <a:t>Outline</a:t>
            </a:r>
          </a:p>
        </p:txBody>
      </p:sp>
      <p:sp>
        <p:nvSpPr>
          <p:cNvPr id="67586" name="Content Placeholder 2">
            <a:extLst>
              <a:ext uri="{FF2B5EF4-FFF2-40B4-BE49-F238E27FC236}">
                <a16:creationId xmlns:a16="http://schemas.microsoft.com/office/drawing/2014/main" id="{C45ADEC8-9C5A-5347-B4F4-E5824C78FC7A}"/>
              </a:ext>
            </a:extLst>
          </p:cNvPr>
          <p:cNvSpPr>
            <a:spLocks noGrp="1"/>
          </p:cNvSpPr>
          <p:nvPr>
            <p:ph idx="1"/>
          </p:nvPr>
        </p:nvSpPr>
        <p:spPr>
          <a:xfrm>
            <a:off x="457200" y="1600200"/>
            <a:ext cx="8458200" cy="4525963"/>
          </a:xfrm>
        </p:spPr>
        <p:txBody>
          <a:bodyPr/>
          <a:lstStyle/>
          <a:p>
            <a:r>
              <a:rPr lang="en-US" altLang="en-US" sz="2400">
                <a:solidFill>
                  <a:srgbClr val="A6A6A6"/>
                </a:solidFill>
                <a:ea typeface="ＭＳ Ｐゴシック" panose="020B0600070205080204" pitchFamily="34" charset="-128"/>
              </a:rPr>
              <a:t>Relation: </a:t>
            </a:r>
          </a:p>
          <a:p>
            <a:pPr lvl="1"/>
            <a:r>
              <a:rPr lang="en-US" altLang="en-US" sz="2000">
                <a:solidFill>
                  <a:srgbClr val="A6A6A6"/>
                </a:solidFill>
                <a:ea typeface="ＭＳ Ｐゴシック" panose="020B0600070205080204" pitchFamily="34" charset="-128"/>
              </a:rPr>
              <a:t>Definition, representation, relation on a set</a:t>
            </a:r>
            <a:endParaRPr lang="en-US" altLang="en-US" sz="1800">
              <a:solidFill>
                <a:srgbClr val="A6A6A6"/>
              </a:solidFill>
              <a:ea typeface="ＭＳ Ｐゴシック" panose="020B0600070205080204" pitchFamily="34" charset="-128"/>
            </a:endParaRPr>
          </a:p>
          <a:p>
            <a:r>
              <a:rPr lang="en-US" altLang="en-US" sz="2400">
                <a:solidFill>
                  <a:srgbClr val="A6A6A6"/>
                </a:solidFill>
                <a:ea typeface="ＭＳ Ｐゴシック" panose="020B0600070205080204" pitchFamily="34" charset="-128"/>
              </a:rPr>
              <a:t>Properties</a:t>
            </a:r>
          </a:p>
          <a:p>
            <a:pPr lvl="1"/>
            <a:r>
              <a:rPr lang="en-US" altLang="en-US" sz="2000">
                <a:solidFill>
                  <a:srgbClr val="A6A6A6"/>
                </a:solidFill>
                <a:ea typeface="ＭＳ Ｐゴシック" panose="020B0600070205080204" pitchFamily="34" charset="-128"/>
              </a:rPr>
              <a:t>Reflexivity, symmetry, antisymmetric, irreflexive, asymmetric</a:t>
            </a:r>
          </a:p>
          <a:p>
            <a:r>
              <a:rPr lang="en-US" altLang="en-US" sz="2400">
                <a:solidFill>
                  <a:srgbClr val="A6A6A6"/>
                </a:solidFill>
                <a:ea typeface="ＭＳ Ｐゴシック" panose="020B0600070205080204" pitchFamily="34" charset="-128"/>
              </a:rPr>
              <a:t>Combining relations</a:t>
            </a:r>
          </a:p>
          <a:p>
            <a:pPr lvl="1"/>
            <a:r>
              <a:rPr lang="en-US" altLang="en-US" sz="2000">
                <a:solidFill>
                  <a:srgbClr val="A6A6A6"/>
                </a:solidFill>
                <a:ea typeface="ＭＳ Ｐゴシック" panose="020B0600070205080204" pitchFamily="34" charset="-128"/>
                <a:sym typeface="Symbol" pitchFamily="2" charset="2"/>
              </a:rPr>
              <a:t>, , \, c</a:t>
            </a:r>
            <a:r>
              <a:rPr lang="en-US" altLang="en-US" sz="2000">
                <a:solidFill>
                  <a:srgbClr val="A6A6A6"/>
                </a:solidFill>
                <a:ea typeface="ＭＳ Ｐゴシック" panose="020B0600070205080204" pitchFamily="34" charset="-128"/>
              </a:rPr>
              <a:t>omposite of relations</a:t>
            </a:r>
          </a:p>
          <a:p>
            <a:r>
              <a:rPr lang="en-US" altLang="en-US" sz="2400">
                <a:solidFill>
                  <a:srgbClr val="A6A6A6"/>
                </a:solidFill>
                <a:ea typeface="ＭＳ Ｐゴシック" panose="020B0600070205080204" pitchFamily="34" charset="-128"/>
              </a:rPr>
              <a:t>Representing relations</a:t>
            </a:r>
          </a:p>
          <a:p>
            <a:pPr lvl="1"/>
            <a:r>
              <a:rPr lang="en-US" altLang="en-US" sz="2000">
                <a:solidFill>
                  <a:srgbClr val="A6A6A6"/>
                </a:solidFill>
                <a:ea typeface="ＭＳ Ｐゴシック" panose="020B0600070205080204" pitchFamily="34" charset="-128"/>
              </a:rPr>
              <a:t>0-1 matrices, directed graphs</a:t>
            </a:r>
          </a:p>
          <a:p>
            <a:r>
              <a:rPr lang="en-US" altLang="en-US" sz="2400">
                <a:solidFill>
                  <a:srgbClr val="A6A6A6"/>
                </a:solidFill>
                <a:ea typeface="ＭＳ Ｐゴシック" panose="020B0600070205080204" pitchFamily="34" charset="-128"/>
              </a:rPr>
              <a:t>Closure of relations</a:t>
            </a:r>
          </a:p>
          <a:p>
            <a:pPr lvl="1"/>
            <a:r>
              <a:rPr lang="en-US" altLang="en-US" sz="2000">
                <a:solidFill>
                  <a:srgbClr val="A6A6A6"/>
                </a:solidFill>
                <a:ea typeface="ＭＳ Ｐゴシック" panose="020B0600070205080204" pitchFamily="34" charset="-128"/>
              </a:rPr>
              <a:t>Reflexive closure, diagonal relation, Warshall</a:t>
            </a:r>
            <a:r>
              <a:rPr lang="ja-JP" altLang="en-US" sz="2000">
                <a:solidFill>
                  <a:srgbClr val="A6A6A6"/>
                </a:solidFill>
                <a:ea typeface="ＭＳ Ｐゴシック" panose="020B0600070205080204" pitchFamily="34" charset="-128"/>
              </a:rPr>
              <a:t>’</a:t>
            </a:r>
            <a:r>
              <a:rPr lang="en-US" altLang="ja-JP" sz="2000">
                <a:solidFill>
                  <a:srgbClr val="A6A6A6"/>
                </a:solidFill>
                <a:ea typeface="ＭＳ Ｐゴシック" panose="020B0600070205080204" pitchFamily="34" charset="-128"/>
              </a:rPr>
              <a:t>s Algorithm</a:t>
            </a:r>
          </a:p>
          <a:p>
            <a:r>
              <a:rPr lang="en-US" altLang="en-US" sz="2400" b="1">
                <a:solidFill>
                  <a:srgbClr val="C00000"/>
                </a:solidFill>
                <a:ea typeface="ＭＳ Ｐゴシック" panose="020B0600070205080204" pitchFamily="34" charset="-128"/>
              </a:rPr>
              <a:t>Equivalence relations:</a:t>
            </a:r>
          </a:p>
          <a:p>
            <a:pPr lvl="1"/>
            <a:r>
              <a:rPr lang="en-US" altLang="en-US" sz="2000" b="1">
                <a:solidFill>
                  <a:srgbClr val="C00000"/>
                </a:solidFill>
                <a:ea typeface="ＭＳ Ｐゴシック" panose="020B0600070205080204" pitchFamily="34" charset="-128"/>
              </a:rPr>
              <a:t>Equivalence class, partitions,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6024ED42-553A-6648-918E-4434113747B3}"/>
              </a:ext>
            </a:extLst>
          </p:cNvPr>
          <p:cNvSpPr>
            <a:spLocks noGrp="1"/>
          </p:cNvSpPr>
          <p:nvPr>
            <p:ph type="title"/>
          </p:nvPr>
        </p:nvSpPr>
        <p:spPr/>
        <p:txBody>
          <a:bodyPr/>
          <a:lstStyle/>
          <a:p>
            <a:r>
              <a:rPr lang="en-US" altLang="en-US" dirty="0">
                <a:ea typeface="ＭＳ Ｐゴシック" panose="020B0600070205080204" pitchFamily="34" charset="-128"/>
              </a:rPr>
              <a:t>Equivalence Relation (1)</a:t>
            </a:r>
          </a:p>
        </p:txBody>
      </p:sp>
      <p:sp>
        <p:nvSpPr>
          <p:cNvPr id="68610" name="Content Placeholder 2">
            <a:extLst>
              <a:ext uri="{FF2B5EF4-FFF2-40B4-BE49-F238E27FC236}">
                <a16:creationId xmlns:a16="http://schemas.microsoft.com/office/drawing/2014/main" id="{1243DFF3-021A-A64B-A1BB-38BCAC0731C4}"/>
              </a:ext>
            </a:extLst>
          </p:cNvPr>
          <p:cNvSpPr>
            <a:spLocks noGrp="1"/>
          </p:cNvSpPr>
          <p:nvPr>
            <p:ph idx="1"/>
          </p:nvPr>
        </p:nvSpPr>
        <p:spPr>
          <a:xfrm>
            <a:off x="457200" y="1447800"/>
            <a:ext cx="8229600" cy="4525963"/>
          </a:xfrm>
        </p:spPr>
        <p:txBody>
          <a:bodyPr/>
          <a:lstStyle/>
          <a:p>
            <a:r>
              <a:rPr lang="en-US" altLang="en-US" sz="2800" dirty="0">
                <a:ea typeface="ＭＳ Ｐゴシック" panose="020B0600070205080204" pitchFamily="34" charset="-128"/>
              </a:rPr>
              <a:t>Consider the set of every person in the world</a:t>
            </a:r>
          </a:p>
          <a:p>
            <a:r>
              <a:rPr lang="en-US" altLang="en-US" sz="2800" dirty="0">
                <a:ea typeface="ＭＳ Ｐゴシック" panose="020B0600070205080204" pitchFamily="34" charset="-128"/>
              </a:rPr>
              <a:t>Now consider a </a:t>
            </a:r>
            <a:r>
              <a:rPr lang="en-US" altLang="en-US" sz="2800" i="1" dirty="0">
                <a:ea typeface="ＭＳ Ｐゴシック" panose="020B0600070205080204" pitchFamily="34" charset="-128"/>
              </a:rPr>
              <a:t>R</a:t>
            </a:r>
            <a:r>
              <a:rPr lang="en-US" altLang="en-US" sz="2800" dirty="0">
                <a:ea typeface="ＭＳ Ｐゴシック" panose="020B0600070205080204" pitchFamily="34" charset="-128"/>
              </a:rPr>
              <a:t> relation such that (</a:t>
            </a:r>
            <a:r>
              <a:rPr lang="en-US" altLang="en-US" sz="2800" dirty="0" err="1">
                <a:ea typeface="ＭＳ Ｐゴシック" panose="020B0600070205080204" pitchFamily="34" charset="-128"/>
              </a:rPr>
              <a:t>a,b</a:t>
            </a:r>
            <a:r>
              <a:rPr lang="en-US" altLang="en-US" sz="2800" dirty="0">
                <a:ea typeface="ＭＳ Ｐゴシック" panose="020B0600070205080204" pitchFamily="34" charset="-128"/>
              </a:rPr>
              <a:t>)</a:t>
            </a:r>
            <a:r>
              <a:rPr lang="en-US" altLang="en-US" sz="2800" dirty="0">
                <a:ea typeface="ＭＳ Ｐゴシック" panose="020B0600070205080204" pitchFamily="34" charset="-128"/>
                <a:sym typeface="Symbol" pitchFamily="2" charset="2"/>
              </a:rPr>
              <a:t></a:t>
            </a:r>
            <a:r>
              <a:rPr lang="en-US" altLang="en-US" sz="2800" i="1" dirty="0">
                <a:ea typeface="ＭＳ Ｐゴシック" panose="020B0600070205080204" pitchFamily="34" charset="-128"/>
                <a:sym typeface="Symbol" pitchFamily="2" charset="2"/>
              </a:rPr>
              <a:t>R</a:t>
            </a:r>
            <a:r>
              <a:rPr lang="en-US" altLang="en-US" sz="2800" dirty="0">
                <a:ea typeface="ＭＳ Ｐゴシック" panose="020B0600070205080204" pitchFamily="34" charset="-128"/>
                <a:sym typeface="Symbol" pitchFamily="2" charset="2"/>
              </a:rPr>
              <a:t> if a and b are full siblings</a:t>
            </a:r>
          </a:p>
          <a:p>
            <a:r>
              <a:rPr lang="en-US" altLang="en-US" sz="2800" dirty="0">
                <a:ea typeface="ＭＳ Ｐゴシック" panose="020B0600070205080204" pitchFamily="34" charset="-128"/>
                <a:sym typeface="Symbol" pitchFamily="2" charset="2"/>
              </a:rPr>
              <a:t>Clearly this relation is</a:t>
            </a:r>
          </a:p>
          <a:p>
            <a:pPr lvl="1"/>
            <a:r>
              <a:rPr lang="en-US" altLang="en-US" sz="2400" dirty="0">
                <a:ea typeface="ＭＳ Ｐゴシック" panose="020B0600070205080204" pitchFamily="34" charset="-128"/>
                <a:sym typeface="Symbol" pitchFamily="2" charset="2"/>
              </a:rPr>
              <a:t>Reflexive</a:t>
            </a:r>
          </a:p>
          <a:p>
            <a:pPr lvl="1"/>
            <a:r>
              <a:rPr lang="en-US" altLang="en-US" sz="2400" dirty="0">
                <a:ea typeface="ＭＳ Ｐゴシック" panose="020B0600070205080204" pitchFamily="34" charset="-128"/>
                <a:sym typeface="Symbol" pitchFamily="2" charset="2"/>
              </a:rPr>
              <a:t>Symmetric, and</a:t>
            </a:r>
          </a:p>
          <a:p>
            <a:pPr lvl="1"/>
            <a:r>
              <a:rPr lang="en-US" altLang="en-US" sz="2400" dirty="0">
                <a:ea typeface="ＭＳ Ｐゴシック" panose="020B0600070205080204" pitchFamily="34" charset="-128"/>
                <a:sym typeface="Symbol" pitchFamily="2" charset="2"/>
              </a:rPr>
              <a:t>Transitive</a:t>
            </a:r>
          </a:p>
          <a:p>
            <a:r>
              <a:rPr lang="en-US" altLang="en-US" sz="2800" dirty="0">
                <a:ea typeface="ＭＳ Ｐゴシック" panose="020B0600070205080204" pitchFamily="34" charset="-128"/>
                <a:sym typeface="Symbol" pitchFamily="2" charset="2"/>
              </a:rPr>
              <a:t>Such as relation is called an </a:t>
            </a:r>
            <a:r>
              <a:rPr lang="en-US" altLang="en-US" sz="2800" u="sng" dirty="0">
                <a:ea typeface="ＭＳ Ｐゴシック" panose="020B0600070205080204" pitchFamily="34" charset="-128"/>
                <a:sym typeface="Symbol" pitchFamily="2" charset="2"/>
              </a:rPr>
              <a:t>equivalence relation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76CC-92C2-794F-8F0D-586BF41917BD}"/>
              </a:ext>
            </a:extLst>
          </p:cNvPr>
          <p:cNvSpPr>
            <a:spLocks noGrp="1"/>
          </p:cNvSpPr>
          <p:nvPr>
            <p:ph type="title"/>
          </p:nvPr>
        </p:nvSpPr>
        <p:spPr/>
        <p:txBody>
          <a:bodyPr/>
          <a:lstStyle/>
          <a:p>
            <a:r>
              <a:rPr lang="en-US" dirty="0"/>
              <a:t>Review: Relation</a:t>
            </a:r>
          </a:p>
        </p:txBody>
      </p:sp>
      <p:sp>
        <p:nvSpPr>
          <p:cNvPr id="3" name="Content Placeholder 2">
            <a:extLst>
              <a:ext uri="{FF2B5EF4-FFF2-40B4-BE49-F238E27FC236}">
                <a16:creationId xmlns:a16="http://schemas.microsoft.com/office/drawing/2014/main" id="{F52AE6F0-270A-3544-9315-EEA621A95067}"/>
              </a:ext>
            </a:extLst>
          </p:cNvPr>
          <p:cNvSpPr>
            <a:spLocks noGrp="1"/>
          </p:cNvSpPr>
          <p:nvPr>
            <p:ph idx="1"/>
          </p:nvPr>
        </p:nvSpPr>
        <p:spPr/>
        <p:txBody>
          <a:bodyPr/>
          <a:lstStyle/>
          <a:p>
            <a:pPr marL="0" indent="0">
              <a:buNone/>
            </a:pPr>
            <a:r>
              <a:rPr lang="en-US" altLang="en-US" dirty="0">
                <a:ea typeface="ＭＳ Ｐゴシック" panose="020B0600070205080204" pitchFamily="34" charset="-128"/>
              </a:rPr>
              <a:t>A (binary) relation between elements of two sets is a subset of their Cartesian products (set of all ordered pairs)</a:t>
            </a:r>
          </a:p>
          <a:p>
            <a:pPr marL="0" indent="0" algn="ctr">
              <a:buNone/>
            </a:pPr>
            <a:r>
              <a:rPr lang="en-US" altLang="en-US" i="1" dirty="0">
                <a:ea typeface="ＭＳ Ｐゴシック" panose="020B0600070205080204" pitchFamily="34" charset="-128"/>
              </a:rPr>
              <a:t>R</a:t>
            </a:r>
            <a:r>
              <a:rPr lang="en-US" altLang="en-US" dirty="0">
                <a:ea typeface="ＭＳ Ｐゴシック" panose="020B0600070205080204" pitchFamily="34" charset="-128"/>
              </a:rPr>
              <a:t> </a:t>
            </a:r>
            <a:r>
              <a:rPr lang="en-US" altLang="en-US" dirty="0">
                <a:ea typeface="ＭＳ Ｐゴシック" panose="020B0600070205080204" pitchFamily="34" charset="-128"/>
                <a:sym typeface="Symbol" pitchFamily="2" charset="2"/>
              </a:rPr>
              <a:t></a:t>
            </a:r>
            <a:r>
              <a:rPr lang="en-US" altLang="en-US" dirty="0">
                <a:ea typeface="ＭＳ Ｐゴシック" panose="020B0600070205080204" pitchFamily="34" charset="-128"/>
              </a:rPr>
              <a:t> A</a:t>
            </a:r>
            <a:r>
              <a:rPr lang="en-US" altLang="en-US" dirty="0">
                <a:ea typeface="ＭＳ Ｐゴシック" panose="020B0600070205080204" pitchFamily="34" charset="-128"/>
                <a:sym typeface="Symbol" pitchFamily="2" charset="2"/>
              </a:rPr>
              <a:t>B ={ (</a:t>
            </a:r>
            <a:r>
              <a:rPr lang="en-US" altLang="en-US" dirty="0" err="1">
                <a:ea typeface="ＭＳ Ｐゴシック" panose="020B0600070205080204" pitchFamily="34" charset="-128"/>
                <a:sym typeface="Symbol" pitchFamily="2" charset="2"/>
              </a:rPr>
              <a:t>a,b</a:t>
            </a:r>
            <a:r>
              <a:rPr lang="en-US" altLang="en-US" dirty="0">
                <a:ea typeface="ＭＳ Ｐゴシック" panose="020B0600070205080204" pitchFamily="34" charset="-128"/>
                <a:sym typeface="Symbol" pitchFamily="2" charset="2"/>
              </a:rPr>
              <a:t>) | a  A, b  B }</a:t>
            </a:r>
          </a:p>
          <a:p>
            <a:pPr marL="0" indent="0">
              <a:buNone/>
            </a:pPr>
            <a:endParaRPr lang="en-US" altLang="en-US" dirty="0">
              <a:ea typeface="ＭＳ Ｐゴシック" panose="020B0600070205080204" pitchFamily="34" charset="-128"/>
            </a:endParaRPr>
          </a:p>
          <a:p>
            <a:endParaRPr lang="en-US" dirty="0"/>
          </a:p>
        </p:txBody>
      </p:sp>
      <p:sp>
        <p:nvSpPr>
          <p:cNvPr id="30" name="Oval 29">
            <a:extLst>
              <a:ext uri="{FF2B5EF4-FFF2-40B4-BE49-F238E27FC236}">
                <a16:creationId xmlns:a16="http://schemas.microsoft.com/office/drawing/2014/main" id="{89B0A8B5-B06B-6640-849B-99626BF3C795}"/>
              </a:ext>
            </a:extLst>
          </p:cNvPr>
          <p:cNvSpPr/>
          <p:nvPr/>
        </p:nvSpPr>
        <p:spPr>
          <a:xfrm>
            <a:off x="1905000" y="43449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endParaRPr>
          </a:p>
        </p:txBody>
      </p:sp>
      <p:sp>
        <p:nvSpPr>
          <p:cNvPr id="31" name="Oval 30">
            <a:extLst>
              <a:ext uri="{FF2B5EF4-FFF2-40B4-BE49-F238E27FC236}">
                <a16:creationId xmlns:a16="http://schemas.microsoft.com/office/drawing/2014/main" id="{DCD48F5B-DBEB-BA49-9D57-586EAEF1917F}"/>
              </a:ext>
            </a:extLst>
          </p:cNvPr>
          <p:cNvSpPr/>
          <p:nvPr/>
        </p:nvSpPr>
        <p:spPr>
          <a:xfrm>
            <a:off x="1905000" y="48752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endParaRPr>
          </a:p>
        </p:txBody>
      </p:sp>
      <p:sp>
        <p:nvSpPr>
          <p:cNvPr id="32" name="Oval 31">
            <a:extLst>
              <a:ext uri="{FF2B5EF4-FFF2-40B4-BE49-F238E27FC236}">
                <a16:creationId xmlns:a16="http://schemas.microsoft.com/office/drawing/2014/main" id="{E151F479-51B9-A04C-8DBE-927DD8C61E07}"/>
              </a:ext>
            </a:extLst>
          </p:cNvPr>
          <p:cNvSpPr/>
          <p:nvPr/>
        </p:nvSpPr>
        <p:spPr>
          <a:xfrm>
            <a:off x="1905000" y="54117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endParaRPr>
          </a:p>
        </p:txBody>
      </p:sp>
      <p:sp>
        <p:nvSpPr>
          <p:cNvPr id="34" name="TextBox 7">
            <a:extLst>
              <a:ext uri="{FF2B5EF4-FFF2-40B4-BE49-F238E27FC236}">
                <a16:creationId xmlns:a16="http://schemas.microsoft.com/office/drawing/2014/main" id="{CDA91D24-5B04-E043-BBDE-E12F5D029365}"/>
              </a:ext>
            </a:extLst>
          </p:cNvPr>
          <p:cNvSpPr txBox="1">
            <a:spLocks noChangeArrowheads="1"/>
          </p:cNvSpPr>
          <p:nvPr/>
        </p:nvSpPr>
        <p:spPr bwMode="auto">
          <a:xfrm>
            <a:off x="1447800" y="41910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0</a:t>
            </a:r>
            <a:endParaRPr lang="en-US" altLang="en-US" sz="1800" baseline="-25000" dirty="0"/>
          </a:p>
        </p:txBody>
      </p:sp>
      <p:sp>
        <p:nvSpPr>
          <p:cNvPr id="35" name="TextBox 8">
            <a:extLst>
              <a:ext uri="{FF2B5EF4-FFF2-40B4-BE49-F238E27FC236}">
                <a16:creationId xmlns:a16="http://schemas.microsoft.com/office/drawing/2014/main" id="{087003D3-CB64-C340-BAA3-07EDD279E527}"/>
              </a:ext>
            </a:extLst>
          </p:cNvPr>
          <p:cNvSpPr txBox="1">
            <a:spLocks noChangeArrowheads="1"/>
          </p:cNvSpPr>
          <p:nvPr/>
        </p:nvSpPr>
        <p:spPr bwMode="auto">
          <a:xfrm>
            <a:off x="1447800" y="471963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1</a:t>
            </a:r>
            <a:endParaRPr lang="en-US" altLang="en-US" sz="1800" baseline="-25000" dirty="0"/>
          </a:p>
        </p:txBody>
      </p:sp>
      <p:sp>
        <p:nvSpPr>
          <p:cNvPr id="36" name="TextBox 9">
            <a:extLst>
              <a:ext uri="{FF2B5EF4-FFF2-40B4-BE49-F238E27FC236}">
                <a16:creationId xmlns:a16="http://schemas.microsoft.com/office/drawing/2014/main" id="{02171E37-F1FA-7C4E-8AB5-CE31F2BF071A}"/>
              </a:ext>
            </a:extLst>
          </p:cNvPr>
          <p:cNvSpPr txBox="1">
            <a:spLocks noChangeArrowheads="1"/>
          </p:cNvSpPr>
          <p:nvPr/>
        </p:nvSpPr>
        <p:spPr bwMode="auto">
          <a:xfrm>
            <a:off x="1447800" y="52578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2</a:t>
            </a:r>
            <a:endParaRPr lang="en-US" altLang="en-US" sz="1800" baseline="-25000" dirty="0"/>
          </a:p>
        </p:txBody>
      </p:sp>
      <p:sp>
        <p:nvSpPr>
          <p:cNvPr id="38" name="Oval 37">
            <a:extLst>
              <a:ext uri="{FF2B5EF4-FFF2-40B4-BE49-F238E27FC236}">
                <a16:creationId xmlns:a16="http://schemas.microsoft.com/office/drawing/2014/main" id="{14DD4EBB-A370-024A-AF55-C78716585C68}"/>
              </a:ext>
            </a:extLst>
          </p:cNvPr>
          <p:cNvSpPr/>
          <p:nvPr/>
        </p:nvSpPr>
        <p:spPr>
          <a:xfrm>
            <a:off x="3702143" y="43449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9" name="Oval 38">
            <a:extLst>
              <a:ext uri="{FF2B5EF4-FFF2-40B4-BE49-F238E27FC236}">
                <a16:creationId xmlns:a16="http://schemas.microsoft.com/office/drawing/2014/main" id="{E18A93B5-652F-1F4B-94EF-89C9F483ED60}"/>
              </a:ext>
            </a:extLst>
          </p:cNvPr>
          <p:cNvSpPr/>
          <p:nvPr/>
        </p:nvSpPr>
        <p:spPr>
          <a:xfrm>
            <a:off x="3648168"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u="sng" dirty="0">
              <a:solidFill>
                <a:schemeClr val="tx1"/>
              </a:solidFill>
            </a:endParaRPr>
          </a:p>
        </p:txBody>
      </p:sp>
      <p:sp>
        <p:nvSpPr>
          <p:cNvPr id="41" name="TextBox 15">
            <a:extLst>
              <a:ext uri="{FF2B5EF4-FFF2-40B4-BE49-F238E27FC236}">
                <a16:creationId xmlns:a16="http://schemas.microsoft.com/office/drawing/2014/main" id="{E1142F66-F0DF-EC44-B3A0-AF59BED65AD1}"/>
              </a:ext>
            </a:extLst>
          </p:cNvPr>
          <p:cNvSpPr txBox="1">
            <a:spLocks noChangeArrowheads="1"/>
          </p:cNvSpPr>
          <p:nvPr/>
        </p:nvSpPr>
        <p:spPr bwMode="auto">
          <a:xfrm>
            <a:off x="3854543" y="41910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a</a:t>
            </a:r>
            <a:endParaRPr lang="en-US" altLang="en-US" sz="1800" baseline="-25000" dirty="0"/>
          </a:p>
        </p:txBody>
      </p:sp>
      <p:sp>
        <p:nvSpPr>
          <p:cNvPr id="42" name="TextBox 16">
            <a:extLst>
              <a:ext uri="{FF2B5EF4-FFF2-40B4-BE49-F238E27FC236}">
                <a16:creationId xmlns:a16="http://schemas.microsoft.com/office/drawing/2014/main" id="{B0457A08-AA3D-5842-9A9D-32565E1241E1}"/>
              </a:ext>
            </a:extLst>
          </p:cNvPr>
          <p:cNvSpPr txBox="1">
            <a:spLocks noChangeArrowheads="1"/>
          </p:cNvSpPr>
          <p:nvPr/>
        </p:nvSpPr>
        <p:spPr bwMode="auto">
          <a:xfrm>
            <a:off x="3854543" y="5029200"/>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b</a:t>
            </a:r>
            <a:endParaRPr lang="en-US" altLang="en-US" sz="1800" baseline="-25000" dirty="0"/>
          </a:p>
        </p:txBody>
      </p:sp>
      <p:cxnSp>
        <p:nvCxnSpPr>
          <p:cNvPr id="44" name="Straight Arrow Connector 43">
            <a:extLst>
              <a:ext uri="{FF2B5EF4-FFF2-40B4-BE49-F238E27FC236}">
                <a16:creationId xmlns:a16="http://schemas.microsoft.com/office/drawing/2014/main" id="{C80A212B-4267-CE46-A6AD-13F9FCE6900C}"/>
              </a:ext>
            </a:extLst>
          </p:cNvPr>
          <p:cNvCxnSpPr>
            <a:cxnSpLocks/>
            <a:stCxn id="30" idx="6"/>
          </p:cNvCxnSpPr>
          <p:nvPr/>
        </p:nvCxnSpPr>
        <p:spPr>
          <a:xfrm>
            <a:off x="2057400" y="4421188"/>
            <a:ext cx="990600"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6E2C66A-2275-774D-AC1B-90D31040EB39}"/>
              </a:ext>
            </a:extLst>
          </p:cNvPr>
          <p:cNvCxnSpPr>
            <a:cxnSpLocks/>
            <a:stCxn id="30" idx="5"/>
            <a:endCxn id="39" idx="1"/>
          </p:cNvCxnSpPr>
          <p:nvPr/>
        </p:nvCxnSpPr>
        <p:spPr>
          <a:xfrm>
            <a:off x="2035082" y="4475070"/>
            <a:ext cx="1635404" cy="65264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5E89620-BCBB-324D-B393-2FD52BD9BA86}"/>
              </a:ext>
            </a:extLst>
          </p:cNvPr>
          <p:cNvCxnSpPr>
            <a:cxnSpLocks/>
            <a:stCxn id="31" idx="6"/>
            <a:endCxn id="38" idx="3"/>
          </p:cNvCxnSpPr>
          <p:nvPr/>
        </p:nvCxnSpPr>
        <p:spPr>
          <a:xfrm flipV="1">
            <a:off x="2057400" y="4475070"/>
            <a:ext cx="1667061" cy="47634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9BCE4867-9DB3-BB48-9D38-76F60F13E444}"/>
              </a:ext>
            </a:extLst>
          </p:cNvPr>
          <p:cNvSpPr/>
          <p:nvPr/>
        </p:nvSpPr>
        <p:spPr>
          <a:xfrm>
            <a:off x="1295400" y="3886200"/>
            <a:ext cx="10668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a:extLst>
              <a:ext uri="{FF2B5EF4-FFF2-40B4-BE49-F238E27FC236}">
                <a16:creationId xmlns:a16="http://schemas.microsoft.com/office/drawing/2014/main" id="{77FDD598-63B9-1C45-957D-1240653C039E}"/>
              </a:ext>
            </a:extLst>
          </p:cNvPr>
          <p:cNvSpPr/>
          <p:nvPr/>
        </p:nvSpPr>
        <p:spPr>
          <a:xfrm>
            <a:off x="3397343" y="3962400"/>
            <a:ext cx="8382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TextBox 34">
            <a:extLst>
              <a:ext uri="{FF2B5EF4-FFF2-40B4-BE49-F238E27FC236}">
                <a16:creationId xmlns:a16="http://schemas.microsoft.com/office/drawing/2014/main" id="{99A779FD-15DB-9C4C-82E5-D833A4C90833}"/>
              </a:ext>
            </a:extLst>
          </p:cNvPr>
          <p:cNvSpPr txBox="1">
            <a:spLocks noChangeArrowheads="1"/>
          </p:cNvSpPr>
          <p:nvPr/>
        </p:nvSpPr>
        <p:spPr bwMode="auto">
          <a:xfrm>
            <a:off x="838200" y="4078288"/>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t>A</a:t>
            </a:r>
            <a:endParaRPr lang="en-US" altLang="en-US" sz="1800" b="1"/>
          </a:p>
        </p:txBody>
      </p:sp>
      <p:sp>
        <p:nvSpPr>
          <p:cNvPr id="53" name="TextBox 35">
            <a:extLst>
              <a:ext uri="{FF2B5EF4-FFF2-40B4-BE49-F238E27FC236}">
                <a16:creationId xmlns:a16="http://schemas.microsoft.com/office/drawing/2014/main" id="{C51B630C-B023-1142-8464-0EDBFDB34AEB}"/>
              </a:ext>
            </a:extLst>
          </p:cNvPr>
          <p:cNvSpPr txBox="1">
            <a:spLocks noChangeArrowheads="1"/>
          </p:cNvSpPr>
          <p:nvPr/>
        </p:nvSpPr>
        <p:spPr bwMode="auto">
          <a:xfrm>
            <a:off x="4387943" y="4078288"/>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t>B</a:t>
            </a:r>
            <a:endParaRPr lang="en-US" altLang="en-US" sz="1800" b="1"/>
          </a:p>
        </p:txBody>
      </p:sp>
      <p:cxnSp>
        <p:nvCxnSpPr>
          <p:cNvPr id="57" name="Straight Arrow Connector 56">
            <a:extLst>
              <a:ext uri="{FF2B5EF4-FFF2-40B4-BE49-F238E27FC236}">
                <a16:creationId xmlns:a16="http://schemas.microsoft.com/office/drawing/2014/main" id="{C63EE70F-E0F3-A845-953D-E9F8BF65E011}"/>
              </a:ext>
            </a:extLst>
          </p:cNvPr>
          <p:cNvCxnSpPr>
            <a:stCxn id="32" idx="6"/>
            <a:endCxn id="39" idx="3"/>
          </p:cNvCxnSpPr>
          <p:nvPr/>
        </p:nvCxnSpPr>
        <p:spPr>
          <a:xfrm flipV="1">
            <a:off x="2057400" y="5235482"/>
            <a:ext cx="1613086" cy="252506"/>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BD1237F-15EA-684C-8DF9-DF0F7775B65E}"/>
              </a:ext>
            </a:extLst>
          </p:cNvPr>
          <p:cNvCxnSpPr>
            <a:cxnSpLocks/>
            <a:endCxn id="38" idx="6"/>
          </p:cNvCxnSpPr>
          <p:nvPr/>
        </p:nvCxnSpPr>
        <p:spPr>
          <a:xfrm>
            <a:off x="2406743" y="4421188"/>
            <a:ext cx="1447800"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1B298BD0-1C62-0743-97BF-7224D782E531}"/>
              </a:ext>
            </a:extLst>
          </p:cNvPr>
          <p:cNvPicPr>
            <a:picLocks noChangeAspect="1"/>
          </p:cNvPicPr>
          <p:nvPr/>
        </p:nvPicPr>
        <p:blipFill>
          <a:blip r:embed="rId3"/>
          <a:stretch>
            <a:fillRect/>
          </a:stretch>
        </p:blipFill>
        <p:spPr>
          <a:xfrm>
            <a:off x="5181600" y="4038600"/>
            <a:ext cx="3162300" cy="1651000"/>
          </a:xfrm>
          <a:prstGeom prst="rect">
            <a:avLst/>
          </a:prstGeom>
        </p:spPr>
      </p:pic>
    </p:spTree>
    <p:extLst>
      <p:ext uri="{BB962C8B-B14F-4D97-AF65-F5344CB8AC3E}">
        <p14:creationId xmlns:p14="http://schemas.microsoft.com/office/powerpoint/2010/main" val="350800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6024ED42-553A-6648-918E-4434113747B3}"/>
              </a:ext>
            </a:extLst>
          </p:cNvPr>
          <p:cNvSpPr>
            <a:spLocks noGrp="1"/>
          </p:cNvSpPr>
          <p:nvPr>
            <p:ph type="title"/>
          </p:nvPr>
        </p:nvSpPr>
        <p:spPr/>
        <p:txBody>
          <a:bodyPr/>
          <a:lstStyle/>
          <a:p>
            <a:r>
              <a:rPr lang="en-US" altLang="en-US" dirty="0">
                <a:ea typeface="ＭＳ Ｐゴシック" panose="020B0600070205080204" pitchFamily="34" charset="-128"/>
              </a:rPr>
              <a:t>Equivalence Relation (2)</a:t>
            </a:r>
          </a:p>
        </p:txBody>
      </p:sp>
      <p:sp>
        <p:nvSpPr>
          <p:cNvPr id="68610" name="Content Placeholder 2">
            <a:extLst>
              <a:ext uri="{FF2B5EF4-FFF2-40B4-BE49-F238E27FC236}">
                <a16:creationId xmlns:a16="http://schemas.microsoft.com/office/drawing/2014/main" id="{1243DFF3-021A-A64B-A1BB-38BCAC0731C4}"/>
              </a:ext>
            </a:extLst>
          </p:cNvPr>
          <p:cNvSpPr>
            <a:spLocks noGrp="1"/>
          </p:cNvSpPr>
          <p:nvPr>
            <p:ph idx="1"/>
          </p:nvPr>
        </p:nvSpPr>
        <p:spPr>
          <a:xfrm>
            <a:off x="457200" y="1447800"/>
            <a:ext cx="8229600" cy="4525963"/>
          </a:xfrm>
        </p:spPr>
        <p:txBody>
          <a:bodyPr/>
          <a:lstStyle/>
          <a:p>
            <a:r>
              <a:rPr lang="en-US" altLang="en-US" sz="2800" b="1" dirty="0">
                <a:ea typeface="ＭＳ Ｐゴシック" panose="020B0600070205080204" pitchFamily="34" charset="-128"/>
                <a:sym typeface="Symbol" pitchFamily="2" charset="2"/>
              </a:rPr>
              <a:t>Definition</a:t>
            </a:r>
            <a:r>
              <a:rPr lang="en-US" altLang="en-US" sz="2800" dirty="0">
                <a:ea typeface="ＭＳ Ｐゴシック" panose="020B0600070205080204" pitchFamily="34" charset="-128"/>
                <a:sym typeface="Symbol" pitchFamily="2" charset="2"/>
              </a:rPr>
              <a:t>: A relation on a set A is an equivalence relation if it is </a:t>
            </a:r>
          </a:p>
          <a:p>
            <a:pPr marL="914400" lvl="1" indent="-457200">
              <a:buFont typeface="+mj-lt"/>
              <a:buAutoNum type="arabicPeriod"/>
            </a:pPr>
            <a:r>
              <a:rPr lang="en-US" altLang="en-US" sz="2400" dirty="0">
                <a:ea typeface="ＭＳ Ｐゴシック" panose="020B0600070205080204" pitchFamily="34" charset="-128"/>
                <a:sym typeface="Symbol" pitchFamily="2" charset="2"/>
              </a:rPr>
              <a:t>reflexive, </a:t>
            </a:r>
          </a:p>
          <a:p>
            <a:pPr marL="914400" lvl="1" indent="-457200">
              <a:buFont typeface="+mj-lt"/>
              <a:buAutoNum type="arabicPeriod"/>
            </a:pPr>
            <a:r>
              <a:rPr lang="en-US" altLang="en-US" sz="2400" dirty="0">
                <a:ea typeface="ＭＳ Ｐゴシック" panose="020B0600070205080204" pitchFamily="34" charset="-128"/>
                <a:sym typeface="Symbol" pitchFamily="2" charset="2"/>
              </a:rPr>
              <a:t>symmetric, and </a:t>
            </a:r>
          </a:p>
          <a:p>
            <a:pPr marL="914400" lvl="1" indent="-457200">
              <a:buFont typeface="+mj-lt"/>
              <a:buAutoNum type="arabicPeriod"/>
            </a:pPr>
            <a:r>
              <a:rPr lang="en-US" altLang="en-US" sz="2400" dirty="0">
                <a:ea typeface="ＭＳ Ｐゴシック" panose="020B0600070205080204" pitchFamily="34" charset="-128"/>
                <a:sym typeface="Symbol" pitchFamily="2" charset="2"/>
              </a:rPr>
              <a:t>transitive</a:t>
            </a:r>
            <a:endParaRPr lang="en-US" altLang="en-US" sz="2400" dirty="0">
              <a:ea typeface="ＭＳ Ｐゴシック" panose="020B0600070205080204" pitchFamily="34" charset="-128"/>
            </a:endParaRPr>
          </a:p>
        </p:txBody>
      </p:sp>
      <p:pic>
        <p:nvPicPr>
          <p:cNvPr id="6" name="Picture 5">
            <a:extLst>
              <a:ext uri="{FF2B5EF4-FFF2-40B4-BE49-F238E27FC236}">
                <a16:creationId xmlns:a16="http://schemas.microsoft.com/office/drawing/2014/main" id="{B77A328D-3F67-7940-8333-79DEA2FA1B65}"/>
              </a:ext>
            </a:extLst>
          </p:cNvPr>
          <p:cNvPicPr>
            <a:picLocks noChangeAspect="1"/>
          </p:cNvPicPr>
          <p:nvPr/>
        </p:nvPicPr>
        <p:blipFill>
          <a:blip r:embed="rId2"/>
          <a:stretch>
            <a:fillRect/>
          </a:stretch>
        </p:blipFill>
        <p:spPr>
          <a:xfrm>
            <a:off x="3937890" y="2501900"/>
            <a:ext cx="4215510" cy="3187700"/>
          </a:xfrm>
          <a:prstGeom prst="rect">
            <a:avLst/>
          </a:prstGeom>
        </p:spPr>
      </p:pic>
      <p:grpSp>
        <p:nvGrpSpPr>
          <p:cNvPr id="18" name="Group 17">
            <a:extLst>
              <a:ext uri="{FF2B5EF4-FFF2-40B4-BE49-F238E27FC236}">
                <a16:creationId xmlns:a16="http://schemas.microsoft.com/office/drawing/2014/main" id="{E0E32E06-A8AC-2247-9F2B-D7350062D80A}"/>
              </a:ext>
            </a:extLst>
          </p:cNvPr>
          <p:cNvGrpSpPr/>
          <p:nvPr/>
        </p:nvGrpSpPr>
        <p:grpSpPr>
          <a:xfrm>
            <a:off x="5283200" y="4432300"/>
            <a:ext cx="279400" cy="584200"/>
            <a:chOff x="5283200" y="4432300"/>
            <a:chExt cx="279400" cy="584200"/>
          </a:xfrm>
        </p:grpSpPr>
        <p:cxnSp>
          <p:nvCxnSpPr>
            <p:cNvPr id="8" name="Straight Connector 7">
              <a:extLst>
                <a:ext uri="{FF2B5EF4-FFF2-40B4-BE49-F238E27FC236}">
                  <a16:creationId xmlns:a16="http://schemas.microsoft.com/office/drawing/2014/main" id="{E3379E3F-BB90-4044-9BC3-44630939F376}"/>
                </a:ext>
              </a:extLst>
            </p:cNvPr>
            <p:cNvCxnSpPr>
              <a:cxnSpLocks/>
            </p:cNvCxnSpPr>
            <p:nvPr/>
          </p:nvCxnSpPr>
          <p:spPr>
            <a:xfrm flipV="1">
              <a:off x="5397500" y="44323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553E8C-EA52-3845-B208-70469DEA48B3}"/>
                </a:ext>
              </a:extLst>
            </p:cNvPr>
            <p:cNvCxnSpPr/>
            <p:nvPr/>
          </p:nvCxnSpPr>
          <p:spPr>
            <a:xfrm>
              <a:off x="5410200" y="45593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0653F58-892C-8F44-9CE4-7B3B9E7481CF}"/>
                </a:ext>
              </a:extLst>
            </p:cNvPr>
            <p:cNvCxnSpPr>
              <a:cxnSpLocks/>
            </p:cNvCxnSpPr>
            <p:nvPr/>
          </p:nvCxnSpPr>
          <p:spPr>
            <a:xfrm flipV="1">
              <a:off x="5283200" y="48895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71E19E-E539-9C48-BF56-8647C25B7078}"/>
                </a:ext>
              </a:extLst>
            </p:cNvPr>
            <p:cNvCxnSpPr>
              <a:cxnSpLocks/>
            </p:cNvCxnSpPr>
            <p:nvPr/>
          </p:nvCxnSpPr>
          <p:spPr>
            <a:xfrm>
              <a:off x="5308600" y="47879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9140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DC6D1568-F431-AB4B-B977-AB1BF49D41AD}"/>
              </a:ext>
            </a:extLst>
          </p:cNvPr>
          <p:cNvSpPr>
            <a:spLocks noGrp="1"/>
          </p:cNvSpPr>
          <p:nvPr>
            <p:ph type="title"/>
          </p:nvPr>
        </p:nvSpPr>
        <p:spPr/>
        <p:txBody>
          <a:bodyPr/>
          <a:lstStyle/>
          <a:p>
            <a:r>
              <a:rPr lang="en-US" altLang="en-US" dirty="0">
                <a:ea typeface="ＭＳ Ｐゴシック" panose="020B0600070205080204" pitchFamily="34" charset="-128"/>
              </a:rPr>
              <a:t>Equivalence Class (1)</a:t>
            </a:r>
          </a:p>
        </p:txBody>
      </p:sp>
      <p:sp>
        <p:nvSpPr>
          <p:cNvPr id="69634" name="Content Placeholder 2">
            <a:extLst>
              <a:ext uri="{FF2B5EF4-FFF2-40B4-BE49-F238E27FC236}">
                <a16:creationId xmlns:a16="http://schemas.microsoft.com/office/drawing/2014/main" id="{1A0F008C-1E29-7F4C-86D5-138370B57F50}"/>
              </a:ext>
            </a:extLst>
          </p:cNvPr>
          <p:cNvSpPr>
            <a:spLocks noGrp="1"/>
          </p:cNvSpPr>
          <p:nvPr>
            <p:ph idx="1"/>
          </p:nvPr>
        </p:nvSpPr>
        <p:spPr>
          <a:xfrm>
            <a:off x="279400" y="1625600"/>
            <a:ext cx="4292600" cy="4525963"/>
          </a:xfrm>
        </p:spPr>
        <p:txBody>
          <a:bodyPr/>
          <a:lstStyle/>
          <a:p>
            <a:r>
              <a:rPr lang="en-US" altLang="en-US" sz="2400" b="1" dirty="0">
                <a:ea typeface="ＭＳ Ｐゴシック" panose="020B0600070205080204" pitchFamily="34" charset="-128"/>
              </a:rPr>
              <a:t>Definition</a:t>
            </a:r>
            <a:r>
              <a:rPr lang="en-US" altLang="en-US" sz="2400" dirty="0">
                <a:ea typeface="ＭＳ Ｐゴシック" panose="020B0600070205080204" pitchFamily="34" charset="-128"/>
              </a:rPr>
              <a:t>: Let </a:t>
            </a:r>
            <a:r>
              <a:rPr lang="en-US" altLang="en-US" sz="2400" i="1" dirty="0">
                <a:ea typeface="ＭＳ Ｐゴシック" panose="020B0600070205080204" pitchFamily="34" charset="-128"/>
              </a:rPr>
              <a:t>R</a:t>
            </a:r>
            <a:r>
              <a:rPr lang="en-US" altLang="en-US" sz="2400" dirty="0">
                <a:ea typeface="ＭＳ Ｐゴシック" panose="020B0600070205080204" pitchFamily="34" charset="-128"/>
              </a:rPr>
              <a:t> be an equivalence relation on a set A and let a </a:t>
            </a:r>
            <a:r>
              <a:rPr lang="en-US" altLang="en-US" sz="2400" dirty="0">
                <a:ea typeface="ＭＳ Ｐゴシック" panose="020B0600070205080204" pitchFamily="34" charset="-128"/>
                <a:sym typeface="Symbol" pitchFamily="2" charset="2"/>
              </a:rPr>
              <a:t>A.  The set of all elements in A that are related to a is called the equivalence class of a. We denote this set [a]</a:t>
            </a:r>
            <a:r>
              <a:rPr lang="en-US" altLang="en-US" sz="2400" i="1" baseline="-25000" dirty="0">
                <a:ea typeface="ＭＳ Ｐゴシック" panose="020B0600070205080204" pitchFamily="34" charset="-128"/>
                <a:sym typeface="Symbol" pitchFamily="2" charset="2"/>
              </a:rPr>
              <a:t>R</a:t>
            </a:r>
            <a:r>
              <a:rPr lang="en-US" altLang="en-US" sz="2400" dirty="0">
                <a:ea typeface="ＭＳ Ｐゴシック" panose="020B0600070205080204" pitchFamily="34" charset="-128"/>
                <a:sym typeface="Symbol" pitchFamily="2" charset="2"/>
              </a:rPr>
              <a:t>.  We omit </a:t>
            </a:r>
            <a:r>
              <a:rPr lang="en-US" altLang="en-US" sz="2400" i="1" dirty="0">
                <a:ea typeface="ＭＳ Ｐゴシック" panose="020B0600070205080204" pitchFamily="34" charset="-128"/>
                <a:sym typeface="Symbol" pitchFamily="2" charset="2"/>
              </a:rPr>
              <a:t>R</a:t>
            </a:r>
            <a:r>
              <a:rPr lang="en-US" altLang="en-US" sz="2400" dirty="0">
                <a:ea typeface="ＭＳ Ｐゴシック" panose="020B0600070205080204" pitchFamily="34" charset="-128"/>
                <a:sym typeface="Symbol" pitchFamily="2" charset="2"/>
              </a:rPr>
              <a:t> when there is not ambiguity as to the relation.  </a:t>
            </a:r>
          </a:p>
          <a:p>
            <a:pPr algn="ctr">
              <a:buFont typeface="Arial" panose="020B0604020202020204" pitchFamily="34" charset="0"/>
              <a:buNone/>
            </a:pPr>
            <a:r>
              <a:rPr lang="en-US" altLang="en-US" sz="2400" dirty="0">
                <a:ea typeface="ＭＳ Ｐゴシック" panose="020B0600070205080204" pitchFamily="34" charset="-128"/>
                <a:sym typeface="Symbol" pitchFamily="2" charset="2"/>
              </a:rPr>
              <a:t>[a]</a:t>
            </a:r>
            <a:r>
              <a:rPr lang="en-US" altLang="en-US" sz="2400" i="1" baseline="-25000" dirty="0">
                <a:ea typeface="ＭＳ Ｐゴシック" panose="020B0600070205080204" pitchFamily="34" charset="-128"/>
                <a:sym typeface="Symbol" pitchFamily="2" charset="2"/>
              </a:rPr>
              <a:t>R</a:t>
            </a:r>
            <a:r>
              <a:rPr lang="en-US" altLang="en-US" sz="2400" dirty="0">
                <a:ea typeface="ＭＳ Ｐゴシック" panose="020B0600070205080204" pitchFamily="34" charset="-128"/>
                <a:sym typeface="Symbol" pitchFamily="2" charset="2"/>
              </a:rPr>
              <a:t> = { s | (</a:t>
            </a:r>
            <a:r>
              <a:rPr lang="en-US" altLang="en-US" sz="2400" dirty="0" err="1">
                <a:ea typeface="ＭＳ Ｐゴシック" panose="020B0600070205080204" pitchFamily="34" charset="-128"/>
                <a:sym typeface="Symbol" pitchFamily="2" charset="2"/>
              </a:rPr>
              <a:t>a,s</a:t>
            </a:r>
            <a:r>
              <a:rPr lang="en-US" altLang="en-US" sz="2400" dirty="0">
                <a:ea typeface="ＭＳ Ｐゴシック" panose="020B0600070205080204" pitchFamily="34" charset="-128"/>
                <a:sym typeface="Symbol" pitchFamily="2" charset="2"/>
              </a:rPr>
              <a:t>)</a:t>
            </a:r>
            <a:r>
              <a:rPr lang="en-US" altLang="en-US" sz="2400" i="1" dirty="0">
                <a:ea typeface="ＭＳ Ｐゴシック" panose="020B0600070205080204" pitchFamily="34" charset="-128"/>
                <a:sym typeface="Symbol" pitchFamily="2" charset="2"/>
              </a:rPr>
              <a:t>R</a:t>
            </a:r>
            <a:r>
              <a:rPr lang="en-US" altLang="en-US" sz="2400" dirty="0">
                <a:ea typeface="ＭＳ Ｐゴシック" panose="020B0600070205080204" pitchFamily="34" charset="-128"/>
                <a:sym typeface="Symbol" pitchFamily="2" charset="2"/>
              </a:rPr>
              <a:t>, </a:t>
            </a:r>
            <a:r>
              <a:rPr lang="en-US" altLang="en-US" sz="2400" dirty="0" err="1">
                <a:ea typeface="ＭＳ Ｐゴシック" panose="020B0600070205080204" pitchFamily="34" charset="-128"/>
                <a:sym typeface="Symbol" pitchFamily="2" charset="2"/>
              </a:rPr>
              <a:t>sA</a:t>
            </a:r>
            <a:r>
              <a:rPr lang="en-US" altLang="en-US" sz="2400" dirty="0">
                <a:ea typeface="ＭＳ Ｐゴシック" panose="020B0600070205080204" pitchFamily="34" charset="-128"/>
                <a:sym typeface="Symbol" pitchFamily="2" charset="2"/>
              </a:rPr>
              <a:t>}</a:t>
            </a:r>
            <a:endParaRPr lang="en-US" altLang="en-US" sz="2800" dirty="0">
              <a:ea typeface="ＭＳ Ｐゴシック" panose="020B0600070205080204" pitchFamily="34" charset="-128"/>
              <a:sym typeface="Symbol" pitchFamily="2" charset="2"/>
            </a:endParaRPr>
          </a:p>
        </p:txBody>
      </p:sp>
      <p:pic>
        <p:nvPicPr>
          <p:cNvPr id="4" name="Picture 3">
            <a:extLst>
              <a:ext uri="{FF2B5EF4-FFF2-40B4-BE49-F238E27FC236}">
                <a16:creationId xmlns:a16="http://schemas.microsoft.com/office/drawing/2014/main" id="{7710D49C-3268-5B46-BC56-EF3E48467A2A}"/>
              </a:ext>
            </a:extLst>
          </p:cNvPr>
          <p:cNvPicPr>
            <a:picLocks noChangeAspect="1"/>
          </p:cNvPicPr>
          <p:nvPr/>
        </p:nvPicPr>
        <p:blipFill>
          <a:blip r:embed="rId2"/>
          <a:stretch>
            <a:fillRect/>
          </a:stretch>
        </p:blipFill>
        <p:spPr>
          <a:xfrm>
            <a:off x="4705350" y="2057400"/>
            <a:ext cx="3870062" cy="3930650"/>
          </a:xfrm>
          <a:prstGeom prst="rect">
            <a:avLst/>
          </a:prstGeom>
        </p:spPr>
      </p:pic>
      <p:grpSp>
        <p:nvGrpSpPr>
          <p:cNvPr id="8" name="Group 7">
            <a:extLst>
              <a:ext uri="{FF2B5EF4-FFF2-40B4-BE49-F238E27FC236}">
                <a16:creationId xmlns:a16="http://schemas.microsoft.com/office/drawing/2014/main" id="{20D5C57A-C429-8241-8B78-49DC63D3B071}"/>
              </a:ext>
            </a:extLst>
          </p:cNvPr>
          <p:cNvGrpSpPr/>
          <p:nvPr/>
        </p:nvGrpSpPr>
        <p:grpSpPr>
          <a:xfrm>
            <a:off x="6096000" y="4762500"/>
            <a:ext cx="279400" cy="584200"/>
            <a:chOff x="5283200" y="4432300"/>
            <a:chExt cx="279400" cy="584200"/>
          </a:xfrm>
        </p:grpSpPr>
        <p:cxnSp>
          <p:nvCxnSpPr>
            <p:cNvPr id="9" name="Straight Connector 8">
              <a:extLst>
                <a:ext uri="{FF2B5EF4-FFF2-40B4-BE49-F238E27FC236}">
                  <a16:creationId xmlns:a16="http://schemas.microsoft.com/office/drawing/2014/main" id="{77518D5A-60C4-AE4F-A28A-526C6C52337C}"/>
                </a:ext>
              </a:extLst>
            </p:cNvPr>
            <p:cNvCxnSpPr>
              <a:cxnSpLocks/>
            </p:cNvCxnSpPr>
            <p:nvPr/>
          </p:nvCxnSpPr>
          <p:spPr>
            <a:xfrm flipV="1">
              <a:off x="5397500" y="44323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C2DFFE-1319-D440-BA26-F4143EA17B20}"/>
                </a:ext>
              </a:extLst>
            </p:cNvPr>
            <p:cNvCxnSpPr/>
            <p:nvPr/>
          </p:nvCxnSpPr>
          <p:spPr>
            <a:xfrm>
              <a:off x="5410200" y="45593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913B0D6-C0E1-0440-8A34-A720CEC60D05}"/>
                </a:ext>
              </a:extLst>
            </p:cNvPr>
            <p:cNvCxnSpPr>
              <a:cxnSpLocks/>
            </p:cNvCxnSpPr>
            <p:nvPr/>
          </p:nvCxnSpPr>
          <p:spPr>
            <a:xfrm flipV="1">
              <a:off x="5283200" y="48895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C40C82-EFC8-0342-A37F-F6993BE10206}"/>
                </a:ext>
              </a:extLst>
            </p:cNvPr>
            <p:cNvCxnSpPr>
              <a:cxnSpLocks/>
            </p:cNvCxnSpPr>
            <p:nvPr/>
          </p:nvCxnSpPr>
          <p:spPr>
            <a:xfrm>
              <a:off x="5308600" y="47879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5210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DC6D1568-F431-AB4B-B977-AB1BF49D41AD}"/>
              </a:ext>
            </a:extLst>
          </p:cNvPr>
          <p:cNvSpPr>
            <a:spLocks noGrp="1"/>
          </p:cNvSpPr>
          <p:nvPr>
            <p:ph type="title"/>
          </p:nvPr>
        </p:nvSpPr>
        <p:spPr/>
        <p:txBody>
          <a:bodyPr/>
          <a:lstStyle/>
          <a:p>
            <a:r>
              <a:rPr lang="en-US" altLang="en-US" dirty="0">
                <a:ea typeface="ＭＳ Ｐゴシック" panose="020B0600070205080204" pitchFamily="34" charset="-128"/>
              </a:rPr>
              <a:t>Equivalence Class (2)</a:t>
            </a:r>
          </a:p>
        </p:txBody>
      </p:sp>
      <p:sp>
        <p:nvSpPr>
          <p:cNvPr id="69634" name="Content Placeholder 2">
            <a:extLst>
              <a:ext uri="{FF2B5EF4-FFF2-40B4-BE49-F238E27FC236}">
                <a16:creationId xmlns:a16="http://schemas.microsoft.com/office/drawing/2014/main" id="{1A0F008C-1E29-7F4C-86D5-138370B57F50}"/>
              </a:ext>
            </a:extLst>
          </p:cNvPr>
          <p:cNvSpPr>
            <a:spLocks noGrp="1"/>
          </p:cNvSpPr>
          <p:nvPr>
            <p:ph idx="1"/>
          </p:nvPr>
        </p:nvSpPr>
        <p:spPr/>
        <p:txBody>
          <a:bodyPr/>
          <a:lstStyle/>
          <a:p>
            <a:r>
              <a:rPr lang="en-US" altLang="en-US" sz="2800" dirty="0">
                <a:ea typeface="ＭＳ Ｐゴシック" panose="020B0600070205080204" pitchFamily="34" charset="-128"/>
              </a:rPr>
              <a:t>Although a relation </a:t>
            </a:r>
            <a:r>
              <a:rPr lang="en-US" altLang="en-US" sz="2800" i="1" dirty="0">
                <a:ea typeface="ＭＳ Ｐゴシック" panose="020B0600070205080204" pitchFamily="34" charset="-128"/>
              </a:rPr>
              <a:t>R</a:t>
            </a:r>
            <a:r>
              <a:rPr lang="en-US" altLang="en-US" sz="2800" dirty="0">
                <a:ea typeface="ＭＳ Ｐゴシック" panose="020B0600070205080204" pitchFamily="34" charset="-128"/>
              </a:rPr>
              <a:t> on a set A may not be an equivalence relation, we can define a subset of A such that </a:t>
            </a:r>
            <a:r>
              <a:rPr lang="en-US" altLang="en-US" sz="2800" i="1" dirty="0">
                <a:ea typeface="ＭＳ Ｐゴシック" panose="020B0600070205080204" pitchFamily="34" charset="-128"/>
              </a:rPr>
              <a:t>R</a:t>
            </a:r>
            <a:r>
              <a:rPr lang="en-US" altLang="en-US" sz="2800" dirty="0">
                <a:ea typeface="ＭＳ Ｐゴシック" panose="020B0600070205080204" pitchFamily="34" charset="-128"/>
              </a:rPr>
              <a:t> does become an equivalence relation (on the subset)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B1EB3330-C525-8C40-AC46-63D67800BE52}"/>
              </a:ext>
            </a:extLst>
          </p:cNvPr>
          <p:cNvSpPr>
            <a:spLocks noGrp="1"/>
          </p:cNvSpPr>
          <p:nvPr>
            <p:ph type="title"/>
          </p:nvPr>
        </p:nvSpPr>
        <p:spPr/>
        <p:txBody>
          <a:bodyPr/>
          <a:lstStyle/>
          <a:p>
            <a:r>
              <a:rPr lang="en-US" altLang="en-US">
                <a:ea typeface="ＭＳ Ｐゴシック" panose="020B0600070205080204" pitchFamily="34" charset="-128"/>
              </a:rPr>
              <a:t>Equivalence Class (2)</a:t>
            </a:r>
          </a:p>
        </p:txBody>
      </p:sp>
      <p:sp>
        <p:nvSpPr>
          <p:cNvPr id="70658" name="Content Placeholder 2">
            <a:extLst>
              <a:ext uri="{FF2B5EF4-FFF2-40B4-BE49-F238E27FC236}">
                <a16:creationId xmlns:a16="http://schemas.microsoft.com/office/drawing/2014/main" id="{184036A6-A2A8-144A-8F26-401F45BEEA2F}"/>
              </a:ext>
            </a:extLst>
          </p:cNvPr>
          <p:cNvSpPr>
            <a:spLocks noGrp="1"/>
          </p:cNvSpPr>
          <p:nvPr>
            <p:ph idx="1"/>
          </p:nvPr>
        </p:nvSpPr>
        <p:spPr>
          <a:xfrm>
            <a:off x="457200" y="1600200"/>
            <a:ext cx="5168900" cy="4525963"/>
          </a:xfrm>
        </p:spPr>
        <p:txBody>
          <a:bodyPr/>
          <a:lstStyle/>
          <a:p>
            <a:r>
              <a:rPr lang="en-US" altLang="en-US" sz="2400" dirty="0">
                <a:ea typeface="ＭＳ Ｐゴシック" panose="020B0600070205080204" pitchFamily="34" charset="-128"/>
              </a:rPr>
              <a:t>The elements in </a:t>
            </a:r>
            <a:r>
              <a:rPr lang="en-US" altLang="en-US" sz="2400" dirty="0">
                <a:ea typeface="ＭＳ Ｐゴシック" panose="020B0600070205080204" pitchFamily="34" charset="-128"/>
                <a:sym typeface="Symbol" pitchFamily="2" charset="2"/>
              </a:rPr>
              <a:t>[a]</a:t>
            </a:r>
            <a:r>
              <a:rPr lang="en-US" altLang="en-US" sz="2400" i="1" baseline="-25000" dirty="0">
                <a:ea typeface="ＭＳ Ｐゴシック" panose="020B0600070205080204" pitchFamily="34" charset="-128"/>
                <a:sym typeface="Symbol" pitchFamily="2" charset="2"/>
              </a:rPr>
              <a:t>R</a:t>
            </a:r>
            <a:r>
              <a:rPr lang="en-US" altLang="en-US" sz="2400" dirty="0">
                <a:ea typeface="ＭＳ Ｐゴシック" panose="020B0600070205080204" pitchFamily="34" charset="-128"/>
              </a:rPr>
              <a:t> are called </a:t>
            </a:r>
            <a:r>
              <a:rPr lang="en-US" altLang="en-US" sz="2400" u="sng" dirty="0">
                <a:ea typeface="ＭＳ Ｐゴシック" panose="020B0600070205080204" pitchFamily="34" charset="-128"/>
              </a:rPr>
              <a:t>representatives</a:t>
            </a:r>
            <a:r>
              <a:rPr lang="en-US" altLang="en-US" sz="2400" dirty="0">
                <a:ea typeface="ＭＳ Ｐゴシック" panose="020B0600070205080204" pitchFamily="34" charset="-128"/>
              </a:rPr>
              <a:t> of the equivalence class</a:t>
            </a:r>
          </a:p>
          <a:p>
            <a:r>
              <a:rPr lang="en-US" altLang="en-US" sz="2400" b="1" dirty="0">
                <a:ea typeface="ＭＳ Ｐゴシック" panose="020B0600070205080204" pitchFamily="34" charset="-128"/>
              </a:rPr>
              <a:t>Theorem</a:t>
            </a:r>
            <a:r>
              <a:rPr lang="en-US" altLang="en-US" sz="2400" dirty="0">
                <a:ea typeface="ＭＳ Ｐゴシック" panose="020B0600070205080204" pitchFamily="34" charset="-128"/>
              </a:rPr>
              <a:t>: Let </a:t>
            </a:r>
            <a:r>
              <a:rPr lang="en-US" altLang="en-US" sz="2400" i="1" dirty="0">
                <a:ea typeface="ＭＳ Ｐゴシック" panose="020B0600070205080204" pitchFamily="34" charset="-128"/>
              </a:rPr>
              <a:t>R</a:t>
            </a:r>
            <a:r>
              <a:rPr lang="en-US" altLang="en-US" sz="2400" dirty="0">
                <a:ea typeface="ＭＳ Ｐゴシック" panose="020B0600070205080204" pitchFamily="34" charset="-128"/>
              </a:rPr>
              <a:t> be an equivalence class on a set A.  The following statements are equivalent</a:t>
            </a:r>
          </a:p>
          <a:p>
            <a:pPr lvl="1"/>
            <a:r>
              <a:rPr lang="en-US" altLang="en-US" sz="2000" dirty="0" err="1">
                <a:ea typeface="ＭＳ Ｐゴシック" panose="020B0600070205080204" pitchFamily="34" charset="-128"/>
              </a:rPr>
              <a:t>a</a:t>
            </a:r>
            <a:r>
              <a:rPr lang="en-US" altLang="en-US" sz="2000" i="1" dirty="0" err="1">
                <a:ea typeface="ＭＳ Ｐゴシック" panose="020B0600070205080204" pitchFamily="34" charset="-128"/>
              </a:rPr>
              <a:t>R</a:t>
            </a:r>
            <a:r>
              <a:rPr lang="en-US" altLang="en-US" sz="2000" dirty="0" err="1">
                <a:ea typeface="ＭＳ Ｐゴシック" panose="020B0600070205080204" pitchFamily="34" charset="-128"/>
              </a:rPr>
              <a:t>b</a:t>
            </a:r>
            <a:endParaRPr lang="en-US" altLang="en-US" sz="2000" dirty="0">
              <a:ea typeface="ＭＳ Ｐゴシック" panose="020B0600070205080204" pitchFamily="34" charset="-128"/>
            </a:endParaRPr>
          </a:p>
          <a:p>
            <a:pPr lvl="1"/>
            <a:r>
              <a:rPr lang="en-US" altLang="en-US" sz="2000" dirty="0">
                <a:ea typeface="ＭＳ Ｐゴシック" panose="020B0600070205080204" pitchFamily="34" charset="-128"/>
              </a:rPr>
              <a:t>[a]=[b]</a:t>
            </a:r>
          </a:p>
          <a:p>
            <a:pPr lvl="1"/>
            <a:r>
              <a:rPr lang="en-US" altLang="en-US" sz="2000" dirty="0">
                <a:ea typeface="ＭＳ Ｐゴシック" panose="020B0600070205080204" pitchFamily="34" charset="-128"/>
              </a:rPr>
              <a:t>[a]</a:t>
            </a:r>
            <a:r>
              <a:rPr lang="en-US" altLang="en-US" sz="2000" dirty="0">
                <a:ea typeface="ＭＳ Ｐゴシック" panose="020B0600070205080204" pitchFamily="34" charset="-128"/>
                <a:sym typeface="Symbol" pitchFamily="2" charset="2"/>
              </a:rPr>
              <a:t>  </a:t>
            </a:r>
            <a:r>
              <a:rPr lang="en-US" altLang="en-US" sz="2000" dirty="0">
                <a:ea typeface="ＭＳ Ｐゴシック" panose="020B0600070205080204" pitchFamily="34" charset="-128"/>
              </a:rPr>
              <a:t>[b]</a:t>
            </a:r>
            <a:r>
              <a:rPr lang="en-US" altLang="en-US" sz="2000" dirty="0">
                <a:ea typeface="ＭＳ Ｐゴシック" panose="020B0600070205080204" pitchFamily="34" charset="-128"/>
                <a:sym typeface="Symbol" pitchFamily="2" charset="2"/>
              </a:rPr>
              <a:t> </a:t>
            </a:r>
          </a:p>
          <a:p>
            <a:r>
              <a:rPr lang="en-US" altLang="en-US" sz="2400" dirty="0">
                <a:ea typeface="ＭＳ Ｐゴシック" panose="020B0600070205080204" pitchFamily="34" charset="-128"/>
                <a:sym typeface="Symbol" pitchFamily="2" charset="2"/>
              </a:rPr>
              <a:t>The proof in the book is a circular proof</a:t>
            </a:r>
            <a:endParaRPr lang="en-US" altLang="en-US" sz="2400"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FE3BC672-4666-BE42-BBC7-3EA2B41E0EC6}"/>
              </a:ext>
            </a:extLst>
          </p:cNvPr>
          <p:cNvGrpSpPr/>
          <p:nvPr/>
        </p:nvGrpSpPr>
        <p:grpSpPr>
          <a:xfrm>
            <a:off x="5048603" y="2057400"/>
            <a:ext cx="4095397" cy="3136900"/>
            <a:chOff x="5048603" y="2057400"/>
            <a:chExt cx="4095397" cy="3136900"/>
          </a:xfrm>
        </p:grpSpPr>
        <p:pic>
          <p:nvPicPr>
            <p:cNvPr id="3" name="Picture 2">
              <a:extLst>
                <a:ext uri="{FF2B5EF4-FFF2-40B4-BE49-F238E27FC236}">
                  <a16:creationId xmlns:a16="http://schemas.microsoft.com/office/drawing/2014/main" id="{F7E31B02-6DB7-C44B-AF84-C0CCBCA5C0C8}"/>
                </a:ext>
              </a:extLst>
            </p:cNvPr>
            <p:cNvPicPr>
              <a:picLocks noChangeAspect="1"/>
            </p:cNvPicPr>
            <p:nvPr/>
          </p:nvPicPr>
          <p:blipFill>
            <a:blip r:embed="rId2"/>
            <a:stretch>
              <a:fillRect/>
            </a:stretch>
          </p:blipFill>
          <p:spPr>
            <a:xfrm>
              <a:off x="5048603" y="2057400"/>
              <a:ext cx="4095397" cy="3136900"/>
            </a:xfrm>
            <a:prstGeom prst="rect">
              <a:avLst/>
            </a:prstGeom>
          </p:spPr>
        </p:pic>
        <p:cxnSp>
          <p:nvCxnSpPr>
            <p:cNvPr id="8" name="Straight Connector 7">
              <a:extLst>
                <a:ext uri="{FF2B5EF4-FFF2-40B4-BE49-F238E27FC236}">
                  <a16:creationId xmlns:a16="http://schemas.microsoft.com/office/drawing/2014/main" id="{024C6388-751B-F049-92BE-B2723314D1DA}"/>
                </a:ext>
              </a:extLst>
            </p:cNvPr>
            <p:cNvCxnSpPr>
              <a:cxnSpLocks/>
            </p:cNvCxnSpPr>
            <p:nvPr/>
          </p:nvCxnSpPr>
          <p:spPr>
            <a:xfrm flipV="1">
              <a:off x="6477000" y="38862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96C5A3-ABE1-324E-9217-F814CEA23FC7}"/>
                </a:ext>
              </a:extLst>
            </p:cNvPr>
            <p:cNvCxnSpPr/>
            <p:nvPr/>
          </p:nvCxnSpPr>
          <p:spPr>
            <a:xfrm>
              <a:off x="6489700" y="40132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9A9EF0-912F-2349-AFB0-31AFF66712ED}"/>
                </a:ext>
              </a:extLst>
            </p:cNvPr>
            <p:cNvCxnSpPr>
              <a:cxnSpLocks/>
            </p:cNvCxnSpPr>
            <p:nvPr/>
          </p:nvCxnSpPr>
          <p:spPr>
            <a:xfrm flipV="1">
              <a:off x="6362700" y="43434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C477C1-CB19-1946-9AF2-5B332BFF5316}"/>
                </a:ext>
              </a:extLst>
            </p:cNvPr>
            <p:cNvCxnSpPr>
              <a:cxnSpLocks/>
            </p:cNvCxnSpPr>
            <p:nvPr/>
          </p:nvCxnSpPr>
          <p:spPr>
            <a:xfrm>
              <a:off x="6388100" y="42418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08E8AC4C-AA81-4440-B11D-1BE4056BA57C}"/>
              </a:ext>
            </a:extLst>
          </p:cNvPr>
          <p:cNvSpPr>
            <a:spLocks noGrp="1"/>
          </p:cNvSpPr>
          <p:nvPr>
            <p:ph type="title"/>
          </p:nvPr>
        </p:nvSpPr>
        <p:spPr/>
        <p:txBody>
          <a:bodyPr/>
          <a:lstStyle/>
          <a:p>
            <a:r>
              <a:rPr lang="en-US" altLang="en-US">
                <a:ea typeface="ＭＳ Ｐゴシック" panose="020B0600070205080204" pitchFamily="34" charset="-128"/>
              </a:rPr>
              <a:t>Partitions</a:t>
            </a:r>
            <a:br>
              <a:rPr lang="en-US" altLang="en-US">
                <a:ea typeface="ＭＳ Ｐゴシック" panose="020B0600070205080204" pitchFamily="34" charset="-128"/>
              </a:rPr>
            </a:br>
            <a:br>
              <a:rPr lang="en-US" altLang="en-US">
                <a:ea typeface="ＭＳ Ｐゴシック" panose="020B0600070205080204" pitchFamily="34" charset="-128"/>
              </a:rPr>
            </a:br>
            <a:r>
              <a:rPr lang="en-US" altLang="en-US">
                <a:ea typeface="ＭＳ Ｐゴシック" panose="020B0600070205080204" pitchFamily="34" charset="-128"/>
              </a:rPr>
              <a:t>Partitions (1)</a:t>
            </a:r>
            <a:br>
              <a:rPr lang="en-US" altLang="en-US">
                <a:ea typeface="ＭＳ Ｐゴシック" panose="020B0600070205080204" pitchFamily="34" charset="-128"/>
              </a:rPr>
            </a:br>
            <a:br>
              <a:rPr lang="en-US" altLang="en-US">
                <a:ea typeface="ＭＳ Ｐゴシック" panose="020B0600070205080204" pitchFamily="34" charset="-128"/>
              </a:rPr>
            </a:br>
            <a:endParaRPr lang="en-US" altLang="en-US">
              <a:ea typeface="ＭＳ Ｐゴシック" panose="020B0600070205080204" pitchFamily="34" charset="-128"/>
            </a:endParaRPr>
          </a:p>
        </p:txBody>
      </p:sp>
      <p:sp>
        <p:nvSpPr>
          <p:cNvPr id="71682" name="Content Placeholder 2">
            <a:extLst>
              <a:ext uri="{FF2B5EF4-FFF2-40B4-BE49-F238E27FC236}">
                <a16:creationId xmlns:a16="http://schemas.microsoft.com/office/drawing/2014/main" id="{20379B9C-1290-B44F-A849-531402439374}"/>
              </a:ext>
            </a:extLst>
          </p:cNvPr>
          <p:cNvSpPr>
            <a:spLocks noGrp="1"/>
          </p:cNvSpPr>
          <p:nvPr>
            <p:ph idx="1"/>
          </p:nvPr>
        </p:nvSpPr>
        <p:spPr/>
        <p:txBody>
          <a:bodyPr/>
          <a:lstStyle/>
          <a:p>
            <a:r>
              <a:rPr lang="en-US" altLang="en-US" dirty="0">
                <a:ea typeface="ＭＳ Ｐゴシック" panose="020B0600070205080204" pitchFamily="34" charset="-128"/>
              </a:rPr>
              <a:t>Equivalence classes </a:t>
            </a:r>
            <a:r>
              <a:rPr lang="en-US" altLang="en-US" u="sng" dirty="0">
                <a:ea typeface="ＭＳ Ｐゴシック" panose="020B0600070205080204" pitchFamily="34" charset="-128"/>
              </a:rPr>
              <a:t>partition</a:t>
            </a:r>
            <a:r>
              <a:rPr lang="en-US" altLang="en-US" dirty="0">
                <a:ea typeface="ＭＳ Ｐゴシック" panose="020B0600070205080204" pitchFamily="34" charset="-128"/>
              </a:rPr>
              <a:t> the set A into </a:t>
            </a:r>
            <a:r>
              <a:rPr lang="en-US" altLang="en-US" u="sng" dirty="0">
                <a:ea typeface="ＭＳ Ｐゴシック" panose="020B0600070205080204" pitchFamily="34" charset="-128"/>
              </a:rPr>
              <a:t>disjoint</a:t>
            </a:r>
            <a:r>
              <a:rPr lang="en-US" altLang="en-US" dirty="0">
                <a:ea typeface="ＭＳ Ｐゴシック" panose="020B0600070205080204" pitchFamily="34" charset="-128"/>
              </a:rPr>
              <a:t>, non-empty subsets A</a:t>
            </a:r>
            <a:r>
              <a:rPr lang="en-US" altLang="en-US" baseline="-25000" dirty="0">
                <a:ea typeface="ＭＳ Ｐゴシック" panose="020B0600070205080204" pitchFamily="34" charset="-128"/>
              </a:rPr>
              <a:t>1</a:t>
            </a:r>
            <a:r>
              <a:rPr lang="en-US" altLang="en-US" dirty="0">
                <a:ea typeface="ＭＳ Ｐゴシック" panose="020B0600070205080204" pitchFamily="34" charset="-128"/>
              </a:rPr>
              <a:t>, A</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 …, A</a:t>
            </a:r>
            <a:r>
              <a:rPr lang="en-US" altLang="en-US" baseline="-25000" dirty="0">
                <a:ea typeface="ＭＳ Ｐゴシック" panose="020B0600070205080204" pitchFamily="34" charset="-128"/>
              </a:rPr>
              <a:t>k</a:t>
            </a:r>
          </a:p>
          <a:p>
            <a:r>
              <a:rPr lang="en-US" altLang="en-US" dirty="0">
                <a:ea typeface="ＭＳ Ｐゴシック" panose="020B0600070205080204" pitchFamily="34" charset="-128"/>
              </a:rPr>
              <a:t>A </a:t>
            </a:r>
            <a:r>
              <a:rPr lang="en-US" altLang="en-US" b="1" dirty="0">
                <a:ea typeface="ＭＳ Ｐゴシック" panose="020B0600070205080204" pitchFamily="34" charset="-128"/>
              </a:rPr>
              <a:t>partition</a:t>
            </a:r>
            <a:r>
              <a:rPr lang="en-US" altLang="en-US" dirty="0">
                <a:ea typeface="ＭＳ Ｐゴシック" panose="020B0600070205080204" pitchFamily="34" charset="-128"/>
              </a:rPr>
              <a:t> of a set A satisfies the properties</a:t>
            </a:r>
            <a:endParaRPr lang="en-US" altLang="en-US" sz="1800" dirty="0">
              <a:ea typeface="ＭＳ Ｐゴシック" panose="020B0600070205080204" pitchFamily="34" charset="-128"/>
            </a:endParaRPr>
          </a:p>
          <a:p>
            <a:pPr lvl="1"/>
            <a:endParaRPr lang="en-US" altLang="en-US" dirty="0">
              <a:ea typeface="ＭＳ Ｐゴシック" panose="020B0600070205080204" pitchFamily="34" charset="-128"/>
            </a:endParaRPr>
          </a:p>
        </p:txBody>
      </p:sp>
      <p:grpSp>
        <p:nvGrpSpPr>
          <p:cNvPr id="6" name="Group 5">
            <a:extLst>
              <a:ext uri="{FF2B5EF4-FFF2-40B4-BE49-F238E27FC236}">
                <a16:creationId xmlns:a16="http://schemas.microsoft.com/office/drawing/2014/main" id="{B7CCC30F-E74A-9641-AE3B-1DD1BB63F4DB}"/>
              </a:ext>
            </a:extLst>
          </p:cNvPr>
          <p:cNvGrpSpPr/>
          <p:nvPr/>
        </p:nvGrpSpPr>
        <p:grpSpPr>
          <a:xfrm>
            <a:off x="5442303" y="3365500"/>
            <a:ext cx="3269897" cy="2425700"/>
            <a:chOff x="5048603" y="2057400"/>
            <a:chExt cx="4095397" cy="3136900"/>
          </a:xfrm>
        </p:grpSpPr>
        <p:pic>
          <p:nvPicPr>
            <p:cNvPr id="7" name="Picture 6">
              <a:extLst>
                <a:ext uri="{FF2B5EF4-FFF2-40B4-BE49-F238E27FC236}">
                  <a16:creationId xmlns:a16="http://schemas.microsoft.com/office/drawing/2014/main" id="{8F30DE3D-2808-EE41-A5BA-DAFA86C2F6AC}"/>
                </a:ext>
              </a:extLst>
            </p:cNvPr>
            <p:cNvPicPr>
              <a:picLocks noChangeAspect="1"/>
            </p:cNvPicPr>
            <p:nvPr/>
          </p:nvPicPr>
          <p:blipFill>
            <a:blip r:embed="rId3"/>
            <a:stretch>
              <a:fillRect/>
            </a:stretch>
          </p:blipFill>
          <p:spPr>
            <a:xfrm>
              <a:off x="5048603" y="2057400"/>
              <a:ext cx="4095397" cy="3136900"/>
            </a:xfrm>
            <a:prstGeom prst="rect">
              <a:avLst/>
            </a:prstGeom>
          </p:spPr>
        </p:pic>
        <p:cxnSp>
          <p:nvCxnSpPr>
            <p:cNvPr id="8" name="Straight Connector 7">
              <a:extLst>
                <a:ext uri="{FF2B5EF4-FFF2-40B4-BE49-F238E27FC236}">
                  <a16:creationId xmlns:a16="http://schemas.microsoft.com/office/drawing/2014/main" id="{A235F3E3-758E-F040-828D-21D8C4D04817}"/>
                </a:ext>
              </a:extLst>
            </p:cNvPr>
            <p:cNvCxnSpPr>
              <a:cxnSpLocks/>
            </p:cNvCxnSpPr>
            <p:nvPr/>
          </p:nvCxnSpPr>
          <p:spPr>
            <a:xfrm flipV="1">
              <a:off x="6477000" y="38862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CC84C6-D663-0646-B039-41316422636B}"/>
                </a:ext>
              </a:extLst>
            </p:cNvPr>
            <p:cNvCxnSpPr/>
            <p:nvPr/>
          </p:nvCxnSpPr>
          <p:spPr>
            <a:xfrm>
              <a:off x="6489700" y="40132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145354-3C0F-9F42-92BE-CBDC74D7A6D6}"/>
                </a:ext>
              </a:extLst>
            </p:cNvPr>
            <p:cNvCxnSpPr>
              <a:cxnSpLocks/>
            </p:cNvCxnSpPr>
            <p:nvPr/>
          </p:nvCxnSpPr>
          <p:spPr>
            <a:xfrm flipV="1">
              <a:off x="6362700" y="43434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8B705A-2C65-FA4B-B217-884C9F57805F}"/>
                </a:ext>
              </a:extLst>
            </p:cNvPr>
            <p:cNvCxnSpPr>
              <a:cxnSpLocks/>
            </p:cNvCxnSpPr>
            <p:nvPr/>
          </p:nvCxnSpPr>
          <p:spPr>
            <a:xfrm>
              <a:off x="6388100" y="42418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E760296D-417B-7A4D-8F0F-EDF51E7E1CA8}"/>
              </a:ext>
            </a:extLst>
          </p:cNvPr>
          <p:cNvPicPr>
            <a:picLocks noChangeAspect="1"/>
          </p:cNvPicPr>
          <p:nvPr/>
        </p:nvPicPr>
        <p:blipFill>
          <a:blip r:embed="rId4"/>
          <a:stretch>
            <a:fillRect/>
          </a:stretch>
        </p:blipFill>
        <p:spPr>
          <a:xfrm>
            <a:off x="869950" y="3708400"/>
            <a:ext cx="4057064" cy="13843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82DDE808-F11D-7347-B965-BAFA66C9323E}"/>
              </a:ext>
            </a:extLst>
          </p:cNvPr>
          <p:cNvSpPr>
            <a:spLocks noGrp="1"/>
          </p:cNvSpPr>
          <p:nvPr>
            <p:ph type="title"/>
          </p:nvPr>
        </p:nvSpPr>
        <p:spPr/>
        <p:txBody>
          <a:bodyPr/>
          <a:lstStyle/>
          <a:p>
            <a:r>
              <a:rPr lang="en-US" altLang="en-US">
                <a:ea typeface="ＭＳ Ｐゴシック" panose="020B0600070205080204" pitchFamily="34" charset="-128"/>
              </a:rPr>
              <a:t>Partitions (2)</a:t>
            </a:r>
          </a:p>
        </p:txBody>
      </p:sp>
      <p:sp>
        <p:nvSpPr>
          <p:cNvPr id="72706" name="Content Placeholder 2">
            <a:extLst>
              <a:ext uri="{FF2B5EF4-FFF2-40B4-BE49-F238E27FC236}">
                <a16:creationId xmlns:a16="http://schemas.microsoft.com/office/drawing/2014/main" id="{85E2F638-0CCC-F841-BFE7-6B2C3016DB96}"/>
              </a:ext>
            </a:extLst>
          </p:cNvPr>
          <p:cNvSpPr>
            <a:spLocks noGrp="1"/>
          </p:cNvSpPr>
          <p:nvPr>
            <p:ph idx="1"/>
          </p:nvPr>
        </p:nvSpPr>
        <p:spPr/>
        <p:txBody>
          <a:bodyPr/>
          <a:lstStyle/>
          <a:p>
            <a:r>
              <a:rPr lang="en-US" altLang="en-US" sz="2800" b="1" dirty="0">
                <a:ea typeface="ＭＳ Ｐゴシック" panose="020B0600070205080204" pitchFamily="34" charset="-128"/>
              </a:rPr>
              <a:t>Example</a:t>
            </a:r>
            <a:r>
              <a:rPr lang="en-US" altLang="en-US" sz="2800" dirty="0">
                <a:ea typeface="ＭＳ Ｐゴシック" panose="020B0600070205080204" pitchFamily="34" charset="-128"/>
              </a:rPr>
              <a:t>: Let </a:t>
            </a:r>
            <a:r>
              <a:rPr lang="en-US" altLang="en-US" sz="2800" i="1" dirty="0">
                <a:ea typeface="ＭＳ Ｐゴシック" panose="020B0600070205080204" pitchFamily="34" charset="-128"/>
              </a:rPr>
              <a:t>R</a:t>
            </a:r>
            <a:r>
              <a:rPr lang="en-US" altLang="en-US" sz="2800" dirty="0">
                <a:ea typeface="ＭＳ Ｐゴシック" panose="020B0600070205080204" pitchFamily="34" charset="-128"/>
              </a:rPr>
              <a:t> be a relation such that (</a:t>
            </a:r>
            <a:r>
              <a:rPr lang="en-US" altLang="en-US" sz="2800" dirty="0" err="1">
                <a:ea typeface="ＭＳ Ｐゴシック" panose="020B0600070205080204" pitchFamily="34" charset="-128"/>
              </a:rPr>
              <a:t>a,b</a:t>
            </a:r>
            <a:r>
              <a:rPr lang="en-US" altLang="en-US" sz="2800" dirty="0">
                <a:ea typeface="ＭＳ Ｐゴシック" panose="020B0600070205080204" pitchFamily="34" charset="-128"/>
              </a:rPr>
              <a:t>)</a:t>
            </a:r>
            <a:r>
              <a:rPr lang="en-US" altLang="en-US" sz="2800" dirty="0">
                <a:ea typeface="ＭＳ Ｐゴシック" panose="020B0600070205080204" pitchFamily="34" charset="-128"/>
                <a:sym typeface="Symbol" pitchFamily="2" charset="2"/>
              </a:rPr>
              <a:t></a:t>
            </a:r>
            <a:r>
              <a:rPr lang="en-US" altLang="en-US" sz="2800" i="1" dirty="0">
                <a:ea typeface="ＭＳ Ｐゴシック" panose="020B0600070205080204" pitchFamily="34" charset="-128"/>
                <a:sym typeface="Symbol" pitchFamily="2" charset="2"/>
              </a:rPr>
              <a:t>R </a:t>
            </a:r>
            <a:r>
              <a:rPr lang="en-US" altLang="en-US" sz="2800" dirty="0">
                <a:ea typeface="ＭＳ Ｐゴシック" panose="020B0600070205080204" pitchFamily="34" charset="-128"/>
                <a:sym typeface="Symbol" pitchFamily="2" charset="2"/>
              </a:rPr>
              <a:t>if a and b live in the same state, then </a:t>
            </a:r>
            <a:r>
              <a:rPr lang="en-US" altLang="en-US" sz="2800" i="1" dirty="0">
                <a:ea typeface="ＭＳ Ｐゴシック" panose="020B0600070205080204" pitchFamily="34" charset="-128"/>
                <a:sym typeface="Symbol" pitchFamily="2" charset="2"/>
              </a:rPr>
              <a:t>R</a:t>
            </a:r>
            <a:r>
              <a:rPr lang="en-US" altLang="en-US" sz="2800" dirty="0">
                <a:ea typeface="ＭＳ Ｐゴシック" panose="020B0600070205080204" pitchFamily="34" charset="-128"/>
                <a:sym typeface="Symbol" pitchFamily="2" charset="2"/>
              </a:rPr>
              <a:t> is an equivalence relation that partitions the set of people who live in the US into 50 equivalence classes</a:t>
            </a:r>
          </a:p>
        </p:txBody>
      </p:sp>
      <p:grpSp>
        <p:nvGrpSpPr>
          <p:cNvPr id="5" name="Group 4">
            <a:extLst>
              <a:ext uri="{FF2B5EF4-FFF2-40B4-BE49-F238E27FC236}">
                <a16:creationId xmlns:a16="http://schemas.microsoft.com/office/drawing/2014/main" id="{FFC33EAE-8B83-494A-8C17-9269858A3DB3}"/>
              </a:ext>
            </a:extLst>
          </p:cNvPr>
          <p:cNvGrpSpPr/>
          <p:nvPr/>
        </p:nvGrpSpPr>
        <p:grpSpPr>
          <a:xfrm>
            <a:off x="2851503" y="3619500"/>
            <a:ext cx="3650897" cy="2705100"/>
            <a:chOff x="5048603" y="2057400"/>
            <a:chExt cx="4095397" cy="3136900"/>
          </a:xfrm>
        </p:grpSpPr>
        <p:pic>
          <p:nvPicPr>
            <p:cNvPr id="6" name="Picture 5">
              <a:extLst>
                <a:ext uri="{FF2B5EF4-FFF2-40B4-BE49-F238E27FC236}">
                  <a16:creationId xmlns:a16="http://schemas.microsoft.com/office/drawing/2014/main" id="{92F12EB1-EE41-2C48-AC44-F867E1FC0345}"/>
                </a:ext>
              </a:extLst>
            </p:cNvPr>
            <p:cNvPicPr>
              <a:picLocks noChangeAspect="1"/>
            </p:cNvPicPr>
            <p:nvPr/>
          </p:nvPicPr>
          <p:blipFill>
            <a:blip r:embed="rId2"/>
            <a:stretch>
              <a:fillRect/>
            </a:stretch>
          </p:blipFill>
          <p:spPr>
            <a:xfrm>
              <a:off x="5048603" y="2057400"/>
              <a:ext cx="4095397" cy="3136900"/>
            </a:xfrm>
            <a:prstGeom prst="rect">
              <a:avLst/>
            </a:prstGeom>
          </p:spPr>
        </p:pic>
        <p:cxnSp>
          <p:nvCxnSpPr>
            <p:cNvPr id="7" name="Straight Connector 6">
              <a:extLst>
                <a:ext uri="{FF2B5EF4-FFF2-40B4-BE49-F238E27FC236}">
                  <a16:creationId xmlns:a16="http://schemas.microsoft.com/office/drawing/2014/main" id="{92FF0AFD-706E-7241-A01C-64CD3CDAB050}"/>
                </a:ext>
              </a:extLst>
            </p:cNvPr>
            <p:cNvCxnSpPr>
              <a:cxnSpLocks/>
            </p:cNvCxnSpPr>
            <p:nvPr/>
          </p:nvCxnSpPr>
          <p:spPr>
            <a:xfrm flipV="1">
              <a:off x="6477000" y="38862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6027CB-1079-A048-9FE7-9A3B274DF482}"/>
                </a:ext>
              </a:extLst>
            </p:cNvPr>
            <p:cNvCxnSpPr/>
            <p:nvPr/>
          </p:nvCxnSpPr>
          <p:spPr>
            <a:xfrm>
              <a:off x="6489700" y="40132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4F286B-1C4C-CF4E-8171-D3038965D0EE}"/>
                </a:ext>
              </a:extLst>
            </p:cNvPr>
            <p:cNvCxnSpPr>
              <a:cxnSpLocks/>
            </p:cNvCxnSpPr>
            <p:nvPr/>
          </p:nvCxnSpPr>
          <p:spPr>
            <a:xfrm flipV="1">
              <a:off x="6362700" y="43434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3F1DB39-7FAE-B64B-9468-E0FC96A2CC9F}"/>
                </a:ext>
              </a:extLst>
            </p:cNvPr>
            <p:cNvCxnSpPr>
              <a:cxnSpLocks/>
            </p:cNvCxnSpPr>
            <p:nvPr/>
          </p:nvCxnSpPr>
          <p:spPr>
            <a:xfrm>
              <a:off x="6388100" y="42418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82DDE808-F11D-7347-B965-BAFA66C9323E}"/>
              </a:ext>
            </a:extLst>
          </p:cNvPr>
          <p:cNvSpPr>
            <a:spLocks noGrp="1"/>
          </p:cNvSpPr>
          <p:nvPr>
            <p:ph type="title"/>
          </p:nvPr>
        </p:nvSpPr>
        <p:spPr/>
        <p:txBody>
          <a:bodyPr/>
          <a:lstStyle/>
          <a:p>
            <a:r>
              <a:rPr lang="en-US" altLang="en-US" dirty="0">
                <a:ea typeface="ＭＳ Ｐゴシック" panose="020B0600070205080204" pitchFamily="34" charset="-128"/>
              </a:rPr>
              <a:t>Partitions (3)</a:t>
            </a:r>
          </a:p>
        </p:txBody>
      </p:sp>
      <p:sp>
        <p:nvSpPr>
          <p:cNvPr id="72706" name="Content Placeholder 2">
            <a:extLst>
              <a:ext uri="{FF2B5EF4-FFF2-40B4-BE49-F238E27FC236}">
                <a16:creationId xmlns:a16="http://schemas.microsoft.com/office/drawing/2014/main" id="{85E2F638-0CCC-F841-BFE7-6B2C3016DB96}"/>
              </a:ext>
            </a:extLst>
          </p:cNvPr>
          <p:cNvSpPr>
            <a:spLocks noGrp="1"/>
          </p:cNvSpPr>
          <p:nvPr>
            <p:ph idx="1"/>
          </p:nvPr>
        </p:nvSpPr>
        <p:spPr/>
        <p:txBody>
          <a:bodyPr/>
          <a:lstStyle/>
          <a:p>
            <a:r>
              <a:rPr lang="en-US" altLang="en-US" sz="2800" b="1" dirty="0">
                <a:ea typeface="ＭＳ Ｐゴシック" panose="020B0600070205080204" pitchFamily="34" charset="-128"/>
                <a:sym typeface="Symbol" pitchFamily="2" charset="2"/>
              </a:rPr>
              <a:t>Theorem</a:t>
            </a:r>
            <a:endParaRPr lang="en-US" altLang="en-US" sz="2800" dirty="0">
              <a:ea typeface="ＭＳ Ｐゴシック" panose="020B0600070205080204" pitchFamily="34" charset="-128"/>
              <a:sym typeface="Symbol" pitchFamily="2" charset="2"/>
            </a:endParaRPr>
          </a:p>
          <a:p>
            <a:pPr lvl="1"/>
            <a:r>
              <a:rPr lang="en-US" altLang="en-US" sz="2400" dirty="0">
                <a:ea typeface="ＭＳ Ｐゴシック" panose="020B0600070205080204" pitchFamily="34" charset="-128"/>
                <a:sym typeface="Symbol" pitchFamily="2" charset="2"/>
              </a:rPr>
              <a:t>Let </a:t>
            </a:r>
            <a:r>
              <a:rPr lang="en-US" altLang="en-US" sz="2400" i="1" dirty="0">
                <a:ea typeface="ＭＳ Ｐゴシック" panose="020B0600070205080204" pitchFamily="34" charset="-128"/>
                <a:sym typeface="Symbol" pitchFamily="2" charset="2"/>
              </a:rPr>
              <a:t>R</a:t>
            </a:r>
            <a:r>
              <a:rPr lang="en-US" altLang="en-US" sz="2400" dirty="0">
                <a:ea typeface="ＭＳ Ｐゴシック" panose="020B0600070205080204" pitchFamily="34" charset="-128"/>
                <a:sym typeface="Symbol" pitchFamily="2" charset="2"/>
              </a:rPr>
              <a:t> be an equivalence relation on a set S.  Then the equivalence classes of </a:t>
            </a:r>
            <a:r>
              <a:rPr lang="en-US" altLang="en-US" sz="2400" i="1" dirty="0">
                <a:ea typeface="ＭＳ Ｐゴシック" panose="020B0600070205080204" pitchFamily="34" charset="-128"/>
                <a:sym typeface="Symbol" pitchFamily="2" charset="2"/>
              </a:rPr>
              <a:t>R</a:t>
            </a:r>
            <a:r>
              <a:rPr lang="en-US" altLang="en-US" sz="2400" dirty="0">
                <a:ea typeface="ＭＳ Ｐゴシック" panose="020B0600070205080204" pitchFamily="34" charset="-128"/>
                <a:sym typeface="Symbol" pitchFamily="2" charset="2"/>
              </a:rPr>
              <a:t> form a partition of S.  </a:t>
            </a:r>
          </a:p>
          <a:p>
            <a:pPr lvl="1"/>
            <a:r>
              <a:rPr lang="en-US" altLang="en-US" sz="2400" dirty="0">
                <a:ea typeface="ＭＳ Ｐゴシック" panose="020B0600070205080204" pitchFamily="34" charset="-128"/>
                <a:sym typeface="Symbol" pitchFamily="2" charset="2"/>
              </a:rPr>
              <a:t>Conversely, given a partition A</a:t>
            </a:r>
            <a:r>
              <a:rPr lang="en-US" altLang="en-US" sz="2400" baseline="-25000" dirty="0">
                <a:ea typeface="ＭＳ Ｐゴシック" panose="020B0600070205080204" pitchFamily="34" charset="-128"/>
                <a:sym typeface="Symbol" pitchFamily="2" charset="2"/>
              </a:rPr>
              <a:t>i</a:t>
            </a:r>
            <a:r>
              <a:rPr lang="en-US" altLang="en-US" sz="2400" dirty="0">
                <a:ea typeface="ＭＳ Ｐゴシック" panose="020B0600070205080204" pitchFamily="34" charset="-128"/>
                <a:sym typeface="Symbol" pitchFamily="2" charset="2"/>
              </a:rPr>
              <a:t> of the set S, there is a equivalence relation </a:t>
            </a:r>
            <a:r>
              <a:rPr lang="en-US" altLang="en-US" sz="2400" i="1" dirty="0">
                <a:ea typeface="ＭＳ Ｐゴシック" panose="020B0600070205080204" pitchFamily="34" charset="-128"/>
                <a:sym typeface="Symbol" pitchFamily="2" charset="2"/>
              </a:rPr>
              <a:t>R</a:t>
            </a:r>
            <a:r>
              <a:rPr lang="en-US" altLang="en-US" sz="2400" dirty="0">
                <a:ea typeface="ＭＳ Ｐゴシック" panose="020B0600070205080204" pitchFamily="34" charset="-128"/>
                <a:sym typeface="Symbol" pitchFamily="2" charset="2"/>
              </a:rPr>
              <a:t> that has the set A</a:t>
            </a:r>
            <a:r>
              <a:rPr lang="en-US" altLang="en-US" sz="2400" baseline="-25000" dirty="0">
                <a:ea typeface="ＭＳ Ｐゴシック" panose="020B0600070205080204" pitchFamily="34" charset="-128"/>
                <a:sym typeface="Symbol" pitchFamily="2" charset="2"/>
              </a:rPr>
              <a:t>i</a:t>
            </a:r>
            <a:r>
              <a:rPr lang="en-US" altLang="en-US" sz="2400" dirty="0">
                <a:ea typeface="ＭＳ Ｐゴシック" panose="020B0600070205080204" pitchFamily="34" charset="-128"/>
                <a:sym typeface="Symbol" pitchFamily="2" charset="2"/>
              </a:rPr>
              <a:t> as its equivalence classes</a:t>
            </a:r>
          </a:p>
        </p:txBody>
      </p:sp>
      <p:grpSp>
        <p:nvGrpSpPr>
          <p:cNvPr id="5" name="Group 4">
            <a:extLst>
              <a:ext uri="{FF2B5EF4-FFF2-40B4-BE49-F238E27FC236}">
                <a16:creationId xmlns:a16="http://schemas.microsoft.com/office/drawing/2014/main" id="{CFD667D7-BC9E-C348-BD2B-5DEE0DDDC7D7}"/>
              </a:ext>
            </a:extLst>
          </p:cNvPr>
          <p:cNvGrpSpPr/>
          <p:nvPr/>
        </p:nvGrpSpPr>
        <p:grpSpPr>
          <a:xfrm>
            <a:off x="3143603" y="3721100"/>
            <a:ext cx="3307997" cy="2616200"/>
            <a:chOff x="5048603" y="2057400"/>
            <a:chExt cx="4095397" cy="3136900"/>
          </a:xfrm>
        </p:grpSpPr>
        <p:pic>
          <p:nvPicPr>
            <p:cNvPr id="6" name="Picture 5">
              <a:extLst>
                <a:ext uri="{FF2B5EF4-FFF2-40B4-BE49-F238E27FC236}">
                  <a16:creationId xmlns:a16="http://schemas.microsoft.com/office/drawing/2014/main" id="{F8033CA1-A74A-9546-AAD3-4F55C0E0F849}"/>
                </a:ext>
              </a:extLst>
            </p:cNvPr>
            <p:cNvPicPr>
              <a:picLocks noChangeAspect="1"/>
            </p:cNvPicPr>
            <p:nvPr/>
          </p:nvPicPr>
          <p:blipFill>
            <a:blip r:embed="rId2"/>
            <a:stretch>
              <a:fillRect/>
            </a:stretch>
          </p:blipFill>
          <p:spPr>
            <a:xfrm>
              <a:off x="5048603" y="2057400"/>
              <a:ext cx="4095397" cy="3136900"/>
            </a:xfrm>
            <a:prstGeom prst="rect">
              <a:avLst/>
            </a:prstGeom>
          </p:spPr>
        </p:pic>
        <p:cxnSp>
          <p:nvCxnSpPr>
            <p:cNvPr id="7" name="Straight Connector 6">
              <a:extLst>
                <a:ext uri="{FF2B5EF4-FFF2-40B4-BE49-F238E27FC236}">
                  <a16:creationId xmlns:a16="http://schemas.microsoft.com/office/drawing/2014/main" id="{ED38B12D-5057-F44E-8724-6795DFABFE59}"/>
                </a:ext>
              </a:extLst>
            </p:cNvPr>
            <p:cNvCxnSpPr>
              <a:cxnSpLocks/>
            </p:cNvCxnSpPr>
            <p:nvPr/>
          </p:nvCxnSpPr>
          <p:spPr>
            <a:xfrm flipV="1">
              <a:off x="6477000" y="38862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A9FA2B-C23B-4047-8E6E-70ABBAFCE38C}"/>
                </a:ext>
              </a:extLst>
            </p:cNvPr>
            <p:cNvCxnSpPr/>
            <p:nvPr/>
          </p:nvCxnSpPr>
          <p:spPr>
            <a:xfrm>
              <a:off x="6489700" y="40132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A42E1F-CE86-864F-A184-117B072211DF}"/>
                </a:ext>
              </a:extLst>
            </p:cNvPr>
            <p:cNvCxnSpPr>
              <a:cxnSpLocks/>
            </p:cNvCxnSpPr>
            <p:nvPr/>
          </p:nvCxnSpPr>
          <p:spPr>
            <a:xfrm flipV="1">
              <a:off x="6362700" y="43434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CB723EE-A1C3-074B-AC40-ADD97D9FE778}"/>
                </a:ext>
              </a:extLst>
            </p:cNvPr>
            <p:cNvCxnSpPr>
              <a:cxnSpLocks/>
            </p:cNvCxnSpPr>
            <p:nvPr/>
          </p:nvCxnSpPr>
          <p:spPr>
            <a:xfrm>
              <a:off x="6388100" y="42418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4284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DD572527-7880-C04F-8CFF-D75B5165E948}"/>
              </a:ext>
            </a:extLst>
          </p:cNvPr>
          <p:cNvSpPr>
            <a:spLocks noGrp="1"/>
          </p:cNvSpPr>
          <p:nvPr>
            <p:ph type="title"/>
          </p:nvPr>
        </p:nvSpPr>
        <p:spPr/>
        <p:txBody>
          <a:bodyPr/>
          <a:lstStyle/>
          <a:p>
            <a:r>
              <a:rPr lang="en-US" altLang="en-US" dirty="0">
                <a:ea typeface="ＭＳ Ｐゴシック" panose="020B0600070205080204" pitchFamily="34" charset="-128"/>
              </a:rPr>
              <a:t>Partitions: Visual Interpretation (1)</a:t>
            </a:r>
          </a:p>
        </p:txBody>
      </p:sp>
      <p:sp>
        <p:nvSpPr>
          <p:cNvPr id="73730" name="Content Placeholder 2">
            <a:extLst>
              <a:ext uri="{FF2B5EF4-FFF2-40B4-BE49-F238E27FC236}">
                <a16:creationId xmlns:a16="http://schemas.microsoft.com/office/drawing/2014/main" id="{9C0ACF9A-E900-3549-9C3B-A83A1A3BE0E7}"/>
              </a:ext>
            </a:extLst>
          </p:cNvPr>
          <p:cNvSpPr>
            <a:spLocks noGrp="1"/>
          </p:cNvSpPr>
          <p:nvPr>
            <p:ph idx="1"/>
          </p:nvPr>
        </p:nvSpPr>
        <p:spPr>
          <a:xfrm>
            <a:off x="457200" y="1600200"/>
            <a:ext cx="4254500" cy="4525963"/>
          </a:xfrm>
        </p:spPr>
        <p:txBody>
          <a:bodyPr/>
          <a:lstStyle/>
          <a:p>
            <a:r>
              <a:rPr lang="en-US" altLang="en-US" sz="2800" b="1" dirty="0">
                <a:ea typeface="ＭＳ Ｐゴシック" panose="020B0600070205080204" pitchFamily="34" charset="-128"/>
              </a:rPr>
              <a:t>In a </a:t>
            </a:r>
            <a:r>
              <a:rPr lang="en-US" altLang="en-US" sz="2800" b="1" dirty="0" err="1">
                <a:ea typeface="ＭＳ Ｐゴシック" panose="020B0600070205080204" pitchFamily="34" charset="-128"/>
              </a:rPr>
              <a:t>diargh</a:t>
            </a:r>
            <a:r>
              <a:rPr lang="en-US" altLang="en-US" sz="2800" dirty="0">
                <a:ea typeface="ＭＳ Ｐゴシック" panose="020B0600070205080204" pitchFamily="34" charset="-128"/>
              </a:rPr>
              <a:t>, equivalence classes form a collections of disjoint </a:t>
            </a:r>
            <a:r>
              <a:rPr lang="en-US" altLang="en-US" sz="2800" u="sng" dirty="0">
                <a:ea typeface="ＭＳ Ｐゴシック" panose="020B0600070205080204" pitchFamily="34" charset="-128"/>
              </a:rPr>
              <a:t>complete</a:t>
            </a:r>
            <a:r>
              <a:rPr lang="en-US" altLang="en-US" sz="2800" dirty="0">
                <a:ea typeface="ＭＳ Ｐゴシック" panose="020B0600070205080204" pitchFamily="34" charset="-128"/>
              </a:rPr>
              <a:t> graphs</a:t>
            </a:r>
          </a:p>
          <a:p>
            <a:endParaRPr lang="en-US" altLang="en-US" sz="2800" b="1" dirty="0">
              <a:ea typeface="ＭＳ Ｐゴシック" panose="020B0600070205080204" pitchFamily="34" charset="-128"/>
            </a:endParaRPr>
          </a:p>
          <a:p>
            <a:endParaRPr lang="en-US" altLang="en-US" sz="2800" b="1" dirty="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CC67302E-C63A-5246-83D6-2C857831DCE0}"/>
              </a:ext>
            </a:extLst>
          </p:cNvPr>
          <p:cNvSpPr txBox="1">
            <a:spLocks/>
          </p:cNvSpPr>
          <p:nvPr/>
        </p:nvSpPr>
        <p:spPr bwMode="auto">
          <a:xfrm>
            <a:off x="4686300" y="1600200"/>
            <a:ext cx="4368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b="1" dirty="0">
                <a:ea typeface="ＭＳ Ｐゴシック" panose="020B0600070205080204" pitchFamily="34" charset="-128"/>
              </a:rPr>
              <a:t>Example</a:t>
            </a:r>
            <a:r>
              <a:rPr lang="en-US" altLang="en-US" sz="2800" dirty="0">
                <a:ea typeface="ＭＳ Ｐゴシック" panose="020B0600070205080204" pitchFamily="34" charset="-128"/>
              </a:rPr>
              <a:t>: </a:t>
            </a:r>
            <a:r>
              <a:rPr lang="en-US" altLang="en-US" sz="2400" dirty="0">
                <a:ea typeface="ＭＳ Ｐゴシック" panose="020B0600070205080204" pitchFamily="34" charset="-128"/>
              </a:rPr>
              <a:t>Let A={1,2,3,4,5,6,7} and </a:t>
            </a:r>
            <a:r>
              <a:rPr lang="en-US" altLang="en-US" sz="2400" i="1" dirty="0">
                <a:ea typeface="ＭＳ Ｐゴシック" panose="020B0600070205080204" pitchFamily="34" charset="-128"/>
              </a:rPr>
              <a:t>R</a:t>
            </a:r>
            <a:r>
              <a:rPr lang="en-US" altLang="en-US" sz="2400" dirty="0">
                <a:ea typeface="ＭＳ Ｐゴシック" panose="020B0600070205080204" pitchFamily="34" charset="-128"/>
              </a:rPr>
              <a:t> be an equivalence relation that partitions A into A</a:t>
            </a:r>
            <a:r>
              <a:rPr lang="en-US" altLang="en-US" sz="2400" baseline="-25000" dirty="0">
                <a:ea typeface="ＭＳ Ｐゴシック" panose="020B0600070205080204" pitchFamily="34" charset="-128"/>
              </a:rPr>
              <a:t>1</a:t>
            </a:r>
            <a:r>
              <a:rPr lang="en-US" altLang="en-US" sz="2400" dirty="0">
                <a:ea typeface="ＭＳ Ｐゴシック" panose="020B0600070205080204" pitchFamily="34" charset="-128"/>
              </a:rPr>
              <a:t>={1,2}, A</a:t>
            </a:r>
            <a:r>
              <a:rPr lang="en-US" altLang="en-US" sz="2400" baseline="-25000" dirty="0">
                <a:ea typeface="ＭＳ Ｐゴシック" panose="020B0600070205080204" pitchFamily="34" charset="-128"/>
              </a:rPr>
              <a:t>2</a:t>
            </a:r>
            <a:r>
              <a:rPr lang="en-US" altLang="en-US" sz="2400" dirty="0">
                <a:ea typeface="ＭＳ Ｐゴシック" panose="020B0600070205080204" pitchFamily="34" charset="-128"/>
              </a:rPr>
              <a:t>={3,4,5,6} and A</a:t>
            </a:r>
            <a:r>
              <a:rPr lang="en-US" altLang="en-US" sz="2400" baseline="-25000" dirty="0">
                <a:ea typeface="ＭＳ Ｐゴシック" panose="020B0600070205080204" pitchFamily="34" charset="-128"/>
              </a:rPr>
              <a:t>3</a:t>
            </a:r>
            <a:r>
              <a:rPr lang="en-US" altLang="en-US" sz="2400" dirty="0">
                <a:ea typeface="ＭＳ Ｐゴシック" panose="020B0600070205080204" pitchFamily="34" charset="-128"/>
              </a:rPr>
              <a:t>={7}.  Draw the directed graph.</a:t>
            </a:r>
            <a:endParaRPr lang="en-US" altLang="en-US" sz="2000" dirty="0">
              <a:ea typeface="ＭＳ Ｐゴシック" panose="020B0600070205080204" pitchFamily="34" charset="-128"/>
            </a:endParaRPr>
          </a:p>
        </p:txBody>
      </p:sp>
      <p:grpSp>
        <p:nvGrpSpPr>
          <p:cNvPr id="6" name="Group 5">
            <a:extLst>
              <a:ext uri="{FF2B5EF4-FFF2-40B4-BE49-F238E27FC236}">
                <a16:creationId xmlns:a16="http://schemas.microsoft.com/office/drawing/2014/main" id="{5ECFFA78-A4B6-E54E-A2A1-9C54A2ADF5FB}"/>
              </a:ext>
            </a:extLst>
          </p:cNvPr>
          <p:cNvGrpSpPr/>
          <p:nvPr/>
        </p:nvGrpSpPr>
        <p:grpSpPr>
          <a:xfrm>
            <a:off x="908403" y="3327400"/>
            <a:ext cx="3358797" cy="2971800"/>
            <a:chOff x="5048603" y="2057400"/>
            <a:chExt cx="4095397" cy="3136900"/>
          </a:xfrm>
        </p:grpSpPr>
        <p:pic>
          <p:nvPicPr>
            <p:cNvPr id="7" name="Picture 6">
              <a:extLst>
                <a:ext uri="{FF2B5EF4-FFF2-40B4-BE49-F238E27FC236}">
                  <a16:creationId xmlns:a16="http://schemas.microsoft.com/office/drawing/2014/main" id="{8B61C1DE-49EF-8249-A9EA-5B3FE3C6A01A}"/>
                </a:ext>
              </a:extLst>
            </p:cNvPr>
            <p:cNvPicPr>
              <a:picLocks noChangeAspect="1"/>
            </p:cNvPicPr>
            <p:nvPr/>
          </p:nvPicPr>
          <p:blipFill>
            <a:blip r:embed="rId2"/>
            <a:stretch>
              <a:fillRect/>
            </a:stretch>
          </p:blipFill>
          <p:spPr>
            <a:xfrm>
              <a:off x="5048603" y="2057400"/>
              <a:ext cx="4095397" cy="3136900"/>
            </a:xfrm>
            <a:prstGeom prst="rect">
              <a:avLst/>
            </a:prstGeom>
          </p:spPr>
        </p:pic>
        <p:cxnSp>
          <p:nvCxnSpPr>
            <p:cNvPr id="8" name="Straight Connector 7">
              <a:extLst>
                <a:ext uri="{FF2B5EF4-FFF2-40B4-BE49-F238E27FC236}">
                  <a16:creationId xmlns:a16="http://schemas.microsoft.com/office/drawing/2014/main" id="{FE99759E-0392-2748-8D95-4BDBE4E646A6}"/>
                </a:ext>
              </a:extLst>
            </p:cNvPr>
            <p:cNvCxnSpPr>
              <a:cxnSpLocks/>
            </p:cNvCxnSpPr>
            <p:nvPr/>
          </p:nvCxnSpPr>
          <p:spPr>
            <a:xfrm flipV="1">
              <a:off x="6477000" y="38862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09D84F-1B65-9647-A430-B3201A12B6DD}"/>
                </a:ext>
              </a:extLst>
            </p:cNvPr>
            <p:cNvCxnSpPr/>
            <p:nvPr/>
          </p:nvCxnSpPr>
          <p:spPr>
            <a:xfrm>
              <a:off x="6489700" y="40132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B5AB2E-BB38-FE40-B64C-F12CA86917A0}"/>
                </a:ext>
              </a:extLst>
            </p:cNvPr>
            <p:cNvCxnSpPr>
              <a:cxnSpLocks/>
            </p:cNvCxnSpPr>
            <p:nvPr/>
          </p:nvCxnSpPr>
          <p:spPr>
            <a:xfrm flipV="1">
              <a:off x="6362700" y="4343400"/>
              <a:ext cx="165100" cy="127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D59340-6CE5-A14E-A492-7D5C512C7080}"/>
                </a:ext>
              </a:extLst>
            </p:cNvPr>
            <p:cNvCxnSpPr>
              <a:cxnSpLocks/>
            </p:cNvCxnSpPr>
            <p:nvPr/>
          </p:nvCxnSpPr>
          <p:spPr>
            <a:xfrm>
              <a:off x="6388100" y="4241800"/>
              <a:ext cx="152400" cy="10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981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DD572527-7880-C04F-8CFF-D75B5165E948}"/>
              </a:ext>
            </a:extLst>
          </p:cNvPr>
          <p:cNvSpPr>
            <a:spLocks noGrp="1"/>
          </p:cNvSpPr>
          <p:nvPr>
            <p:ph type="title"/>
          </p:nvPr>
        </p:nvSpPr>
        <p:spPr/>
        <p:txBody>
          <a:bodyPr/>
          <a:lstStyle/>
          <a:p>
            <a:r>
              <a:rPr lang="en-US" altLang="en-US" dirty="0">
                <a:ea typeface="ＭＳ Ｐゴシック" panose="020B0600070205080204" pitchFamily="34" charset="-128"/>
              </a:rPr>
              <a:t>Partitions: Visual Interpretation (2)</a:t>
            </a:r>
          </a:p>
        </p:txBody>
      </p:sp>
      <p:sp>
        <p:nvSpPr>
          <p:cNvPr id="73730" name="Content Placeholder 2">
            <a:extLst>
              <a:ext uri="{FF2B5EF4-FFF2-40B4-BE49-F238E27FC236}">
                <a16:creationId xmlns:a16="http://schemas.microsoft.com/office/drawing/2014/main" id="{9C0ACF9A-E900-3549-9C3B-A83A1A3BE0E7}"/>
              </a:ext>
            </a:extLst>
          </p:cNvPr>
          <p:cNvSpPr>
            <a:spLocks noGrp="1"/>
          </p:cNvSpPr>
          <p:nvPr>
            <p:ph idx="1"/>
          </p:nvPr>
        </p:nvSpPr>
        <p:spPr>
          <a:xfrm>
            <a:off x="457200" y="1600200"/>
            <a:ext cx="8216900" cy="4525963"/>
          </a:xfrm>
        </p:spPr>
        <p:txBody>
          <a:bodyPr/>
          <a:lstStyle/>
          <a:p>
            <a:r>
              <a:rPr lang="en-US" altLang="en-US" sz="2800" b="1" dirty="0">
                <a:ea typeface="ＭＳ Ｐゴシック" panose="020B0600070205080204" pitchFamily="34" charset="-128"/>
              </a:rPr>
              <a:t>In a 0-1 matrix</a:t>
            </a:r>
            <a:r>
              <a:rPr lang="en-US" altLang="en-US" sz="2800" dirty="0">
                <a:ea typeface="ＭＳ Ｐゴシック" panose="020B0600070205080204" pitchFamily="34" charset="-128"/>
              </a:rPr>
              <a:t>, if the elements are ordered into their equivalence classes, equivalence classes/partitions form perfect squares of 1s (with 0s everywhere else)</a:t>
            </a:r>
          </a:p>
          <a:p>
            <a:endParaRPr lang="en-US" altLang="en-US" sz="2400" dirty="0">
              <a:ea typeface="ＭＳ Ｐゴシック" panose="020B0600070205080204" pitchFamily="34" charset="-128"/>
            </a:endParaRPr>
          </a:p>
        </p:txBody>
      </p:sp>
      <p:pic>
        <p:nvPicPr>
          <p:cNvPr id="2" name="Picture 1">
            <a:extLst>
              <a:ext uri="{FF2B5EF4-FFF2-40B4-BE49-F238E27FC236}">
                <a16:creationId xmlns:a16="http://schemas.microsoft.com/office/drawing/2014/main" id="{441190B5-26A4-0240-960E-354BD8088ADA}"/>
              </a:ext>
            </a:extLst>
          </p:cNvPr>
          <p:cNvPicPr>
            <a:picLocks noChangeAspect="1"/>
          </p:cNvPicPr>
          <p:nvPr/>
        </p:nvPicPr>
        <p:blipFill>
          <a:blip r:embed="rId3"/>
          <a:stretch>
            <a:fillRect/>
          </a:stretch>
        </p:blipFill>
        <p:spPr>
          <a:xfrm>
            <a:off x="2451100" y="3041650"/>
            <a:ext cx="4419600" cy="3289300"/>
          </a:xfrm>
          <a:prstGeom prst="rect">
            <a:avLst/>
          </a:prstGeom>
        </p:spPr>
      </p:pic>
      <p:sp>
        <p:nvSpPr>
          <p:cNvPr id="3" name="Rectangle 2">
            <a:extLst>
              <a:ext uri="{FF2B5EF4-FFF2-40B4-BE49-F238E27FC236}">
                <a16:creationId xmlns:a16="http://schemas.microsoft.com/office/drawing/2014/main" id="{BB4B1A9C-40DD-6E40-A465-509679293E4B}"/>
              </a:ext>
            </a:extLst>
          </p:cNvPr>
          <p:cNvSpPr/>
          <p:nvPr/>
        </p:nvSpPr>
        <p:spPr>
          <a:xfrm>
            <a:off x="2730500" y="3060700"/>
            <a:ext cx="1981200" cy="1612900"/>
          </a:xfrm>
          <a:prstGeom prst="rect">
            <a:avLst/>
          </a:prstGeom>
          <a:solidFill>
            <a:schemeClr val="tx2">
              <a:lumMod val="20000"/>
              <a:lumOff val="80000"/>
              <a:alpha val="4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8B18D9-EDC0-B84B-97F8-01917CB85849}"/>
              </a:ext>
            </a:extLst>
          </p:cNvPr>
          <p:cNvSpPr/>
          <p:nvPr/>
        </p:nvSpPr>
        <p:spPr>
          <a:xfrm>
            <a:off x="4724400" y="4660900"/>
            <a:ext cx="1231900" cy="1054100"/>
          </a:xfrm>
          <a:prstGeom prst="rect">
            <a:avLst/>
          </a:prstGeom>
          <a:solidFill>
            <a:schemeClr val="tx2">
              <a:lumMod val="20000"/>
              <a:lumOff val="80000"/>
              <a:alpha val="4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C009CB-9891-3447-843A-11780F1D7CBD}"/>
              </a:ext>
            </a:extLst>
          </p:cNvPr>
          <p:cNvSpPr/>
          <p:nvPr/>
        </p:nvSpPr>
        <p:spPr>
          <a:xfrm>
            <a:off x="5956300" y="5702300"/>
            <a:ext cx="723900" cy="596900"/>
          </a:xfrm>
          <a:prstGeom prst="rect">
            <a:avLst/>
          </a:prstGeom>
          <a:solidFill>
            <a:schemeClr val="tx2">
              <a:lumMod val="20000"/>
              <a:lumOff val="80000"/>
              <a:alpha val="4196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6CFA12D8-B4F8-4446-9EC2-C1B06F89E9F9}"/>
              </a:ext>
            </a:extLst>
          </p:cNvPr>
          <p:cNvSpPr>
            <a:spLocks noGrp="1"/>
          </p:cNvSpPr>
          <p:nvPr>
            <p:ph type="title"/>
          </p:nvPr>
        </p:nvSpPr>
        <p:spPr/>
        <p:txBody>
          <a:bodyPr/>
          <a:lstStyle/>
          <a:p>
            <a:r>
              <a:rPr lang="en-US" altLang="en-US">
                <a:ea typeface="ＭＳ Ｐゴシック" panose="020B0600070205080204" pitchFamily="34" charset="-128"/>
              </a:rPr>
              <a:t>Equivalence Relations: Example 1</a:t>
            </a:r>
          </a:p>
        </p:txBody>
      </p:sp>
      <p:sp>
        <p:nvSpPr>
          <p:cNvPr id="74754" name="Content Placeholder 2">
            <a:extLst>
              <a:ext uri="{FF2B5EF4-FFF2-40B4-BE49-F238E27FC236}">
                <a16:creationId xmlns:a16="http://schemas.microsoft.com/office/drawing/2014/main" id="{84BCB0F2-06F2-CE46-9C80-C1029C1A5909}"/>
              </a:ext>
            </a:extLst>
          </p:cNvPr>
          <p:cNvSpPr>
            <a:spLocks noGrp="1"/>
          </p:cNvSpPr>
          <p:nvPr>
            <p:ph idx="1"/>
          </p:nvPr>
        </p:nvSpPr>
        <p:spPr/>
        <p:txBody>
          <a:bodyPr/>
          <a:lstStyle/>
          <a:p>
            <a:r>
              <a:rPr lang="en-US" altLang="en-US" b="1">
                <a:ea typeface="ＭＳ Ｐゴシック" panose="020B0600070205080204" pitchFamily="34" charset="-128"/>
              </a:rPr>
              <a:t>Example</a:t>
            </a:r>
            <a:r>
              <a:rPr lang="en-US" altLang="en-US">
                <a:ea typeface="ＭＳ Ｐゴシック" panose="020B0600070205080204" pitchFamily="34" charset="-128"/>
              </a:rPr>
              <a:t>: Let </a:t>
            </a:r>
            <a:r>
              <a:rPr lang="en-US" altLang="en-US" i="1">
                <a:ea typeface="ＭＳ Ｐゴシック" panose="020B0600070205080204" pitchFamily="34" charset="-128"/>
              </a:rPr>
              <a:t>R</a:t>
            </a:r>
            <a:r>
              <a:rPr lang="en-US" altLang="en-US">
                <a:ea typeface="ＭＳ Ｐゴシック" panose="020B0600070205080204" pitchFamily="34" charset="-128"/>
              </a:rPr>
              <a:t>={ (a,b) | a,b</a:t>
            </a:r>
            <a:r>
              <a:rPr lang="en-US" altLang="en-US">
                <a:ea typeface="ＭＳ Ｐゴシック" panose="020B0600070205080204" pitchFamily="34" charset="-128"/>
                <a:sym typeface="Symbol" pitchFamily="2" charset="2"/>
              </a:rPr>
              <a:t></a:t>
            </a:r>
            <a:r>
              <a:rPr lang="en-US" altLang="en-US" i="1">
                <a:latin typeface="Algerian" pitchFamily="82" charset="0"/>
                <a:ea typeface="ＭＳ Ｐゴシック" panose="020B0600070205080204" pitchFamily="34" charset="-128"/>
                <a:sym typeface="Symbol" pitchFamily="2" charset="2"/>
              </a:rPr>
              <a:t>R</a:t>
            </a:r>
            <a:r>
              <a:rPr lang="en-US" altLang="en-US">
                <a:ea typeface="ＭＳ Ｐゴシック" panose="020B0600070205080204" pitchFamily="34" charset="-128"/>
              </a:rPr>
              <a:t> and a</a:t>
            </a:r>
            <a:r>
              <a:rPr lang="en-US" altLang="en-US">
                <a:ea typeface="ＭＳ Ｐゴシック" panose="020B0600070205080204" pitchFamily="34" charset="-128"/>
                <a:sym typeface="Symbol" pitchFamily="2" charset="2"/>
              </a:rPr>
              <a:t></a:t>
            </a:r>
            <a:r>
              <a:rPr lang="en-US" altLang="en-US">
                <a:ea typeface="ＭＳ Ｐゴシック" panose="020B0600070205080204" pitchFamily="34" charset="-128"/>
              </a:rPr>
              <a:t>b}</a:t>
            </a:r>
          </a:p>
          <a:p>
            <a:pPr lvl="1"/>
            <a:r>
              <a:rPr lang="en-US" altLang="en-US">
                <a:ea typeface="ＭＳ Ｐゴシック" panose="020B0600070205080204" pitchFamily="34" charset="-128"/>
              </a:rPr>
              <a:t>Is </a:t>
            </a:r>
            <a:r>
              <a:rPr lang="en-US" altLang="en-US" i="1">
                <a:ea typeface="ＭＳ Ｐゴシック" panose="020B0600070205080204" pitchFamily="34" charset="-128"/>
              </a:rPr>
              <a:t>R</a:t>
            </a:r>
            <a:r>
              <a:rPr lang="en-US" altLang="en-US">
                <a:ea typeface="ＭＳ Ｐゴシック" panose="020B0600070205080204" pitchFamily="34" charset="-128"/>
              </a:rPr>
              <a:t> reflexive?</a:t>
            </a:r>
          </a:p>
          <a:p>
            <a:pPr lvl="1"/>
            <a:r>
              <a:rPr lang="en-US" altLang="en-US">
                <a:ea typeface="ＭＳ Ｐゴシック" panose="020B0600070205080204" pitchFamily="34" charset="-128"/>
              </a:rPr>
              <a:t>Is it transitive?</a:t>
            </a:r>
          </a:p>
          <a:p>
            <a:pPr lvl="1"/>
            <a:r>
              <a:rPr lang="en-US" altLang="en-US">
                <a:ea typeface="ＭＳ Ｐゴシック" panose="020B0600070205080204" pitchFamily="34" charset="-128"/>
              </a:rPr>
              <a:t>Is it symmetric?</a:t>
            </a:r>
          </a:p>
        </p:txBody>
      </p:sp>
      <p:sp>
        <p:nvSpPr>
          <p:cNvPr id="4" name="Content Placeholder 2">
            <a:extLst>
              <a:ext uri="{FF2B5EF4-FFF2-40B4-BE49-F238E27FC236}">
                <a16:creationId xmlns:a16="http://schemas.microsoft.com/office/drawing/2014/main" id="{7D0A403E-126B-6347-83D8-230238412435}"/>
              </a:ext>
            </a:extLst>
          </p:cNvPr>
          <p:cNvSpPr txBox="1">
            <a:spLocks/>
          </p:cNvSpPr>
          <p:nvPr/>
        </p:nvSpPr>
        <p:spPr bwMode="auto">
          <a:xfrm>
            <a:off x="1828800" y="3657600"/>
            <a:ext cx="556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en-US" altLang="en-US" sz="2800">
                <a:latin typeface="Calibri" panose="020F0502020204030204" pitchFamily="34" charset="0"/>
              </a:rPr>
              <a:t>No, it is not.  4 is related to 5 (4</a:t>
            </a:r>
            <a:r>
              <a:rPr lang="en-US" altLang="en-US" sz="2800">
                <a:sym typeface="Symbol" pitchFamily="2" charset="2"/>
              </a:rPr>
              <a:t>  5) but 5 is not related to 4 </a:t>
            </a:r>
            <a:endParaRPr lang="en-US" altLang="en-US" sz="2800">
              <a:latin typeface="Calibri" panose="020F0502020204030204" pitchFamily="34" charset="0"/>
            </a:endParaRPr>
          </a:p>
        </p:txBody>
      </p:sp>
      <p:sp>
        <p:nvSpPr>
          <p:cNvPr id="5" name="Content Placeholder 2">
            <a:extLst>
              <a:ext uri="{FF2B5EF4-FFF2-40B4-BE49-F238E27FC236}">
                <a16:creationId xmlns:a16="http://schemas.microsoft.com/office/drawing/2014/main" id="{2466A5FB-026C-5F40-AF74-BF9DBA6FFF20}"/>
              </a:ext>
            </a:extLst>
          </p:cNvPr>
          <p:cNvSpPr txBox="1">
            <a:spLocks/>
          </p:cNvSpPr>
          <p:nvPr/>
        </p:nvSpPr>
        <p:spPr bwMode="auto">
          <a:xfrm>
            <a:off x="838200" y="4724400"/>
            <a:ext cx="5562600" cy="1066800"/>
          </a:xfrm>
          <a:prstGeom prst="rect">
            <a:avLst/>
          </a:prstGeom>
          <a:noFill/>
          <a:ln w="9525">
            <a:noFill/>
            <a:miter lim="800000"/>
            <a:headEnd/>
            <a:tailEnd/>
          </a:ln>
        </p:spPr>
        <p:txBody>
          <a:bodyPr/>
          <a:lstStyle/>
          <a:p>
            <a:pPr eaLnBrk="0" hangingPunct="0">
              <a:spcBef>
                <a:spcPct val="20000"/>
              </a:spcBef>
              <a:defRPr/>
            </a:pPr>
            <a:r>
              <a:rPr lang="en-US" sz="2800" dirty="0">
                <a:latin typeface="+mn-lt"/>
                <a:ea typeface="+mn-ea"/>
              </a:rPr>
              <a:t>Thus </a:t>
            </a:r>
            <a:r>
              <a:rPr lang="en-US" sz="2800" i="1" dirty="0">
                <a:latin typeface="+mn-lt"/>
                <a:ea typeface="+mn-ea"/>
              </a:rPr>
              <a:t>R</a:t>
            </a:r>
            <a:r>
              <a:rPr lang="en-US" sz="2800" dirty="0">
                <a:latin typeface="+mn-lt"/>
                <a:ea typeface="+mn-ea"/>
              </a:rPr>
              <a:t> is </a:t>
            </a:r>
            <a:r>
              <a:rPr lang="en-US" sz="2800" u="sng" dirty="0">
                <a:latin typeface="+mn-lt"/>
                <a:ea typeface="+mn-ea"/>
              </a:rPr>
              <a:t>not</a:t>
            </a:r>
            <a:r>
              <a:rPr lang="en-US" sz="2800" dirty="0">
                <a:latin typeface="+mn-lt"/>
                <a:ea typeface="+mn-ea"/>
              </a:rPr>
              <a:t> an equivalence relation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C7BDE-F7B1-F443-8A5F-2832B079A8CF}"/>
              </a:ext>
            </a:extLst>
          </p:cNvPr>
          <p:cNvSpPr>
            <a:spLocks noGrp="1"/>
          </p:cNvSpPr>
          <p:nvPr>
            <p:ph type="title"/>
          </p:nvPr>
        </p:nvSpPr>
        <p:spPr/>
        <p:txBody>
          <a:bodyPr/>
          <a:lstStyle/>
          <a:p>
            <a:r>
              <a:rPr lang="en-US" dirty="0"/>
              <a:t>Review: Relation on a Set</a:t>
            </a:r>
          </a:p>
        </p:txBody>
      </p:sp>
      <p:sp>
        <p:nvSpPr>
          <p:cNvPr id="3" name="Content Placeholder 2">
            <a:extLst>
              <a:ext uri="{FF2B5EF4-FFF2-40B4-BE49-F238E27FC236}">
                <a16:creationId xmlns:a16="http://schemas.microsoft.com/office/drawing/2014/main" id="{EBB6310F-6766-7442-80A4-FD714897315F}"/>
              </a:ext>
            </a:extLst>
          </p:cNvPr>
          <p:cNvSpPr>
            <a:spLocks noGrp="1"/>
          </p:cNvSpPr>
          <p:nvPr>
            <p:ph idx="1"/>
          </p:nvPr>
        </p:nvSpPr>
        <p:spPr/>
        <p:txBody>
          <a:bodyPr/>
          <a:lstStyle/>
          <a:p>
            <a:r>
              <a:rPr lang="en-US" altLang="en-US" dirty="0">
                <a:ea typeface="ＭＳ Ｐゴシック" panose="020B0600070205080204" pitchFamily="34" charset="-128"/>
                <a:sym typeface="Symbol" pitchFamily="2" charset="2"/>
              </a:rPr>
              <a:t>Relation on a set: </a:t>
            </a:r>
            <a:r>
              <a:rPr lang="en-US" altLang="en-US" i="1" dirty="0">
                <a:ea typeface="ＭＳ Ｐゴシック" panose="020B0600070205080204" pitchFamily="34" charset="-128"/>
              </a:rPr>
              <a:t>R</a:t>
            </a:r>
            <a:r>
              <a:rPr lang="en-US" altLang="en-US" dirty="0">
                <a:ea typeface="ＭＳ Ｐゴシック" panose="020B0600070205080204" pitchFamily="34" charset="-128"/>
              </a:rPr>
              <a:t> </a:t>
            </a:r>
            <a:r>
              <a:rPr lang="en-US" altLang="en-US" dirty="0">
                <a:ea typeface="ＭＳ Ｐゴシック" panose="020B0600070205080204" pitchFamily="34" charset="-128"/>
                <a:sym typeface="Symbol" pitchFamily="2" charset="2"/>
              </a:rPr>
              <a:t></a:t>
            </a:r>
            <a:r>
              <a:rPr lang="en-US" altLang="en-US" dirty="0">
                <a:ea typeface="ＭＳ Ｐゴシック" panose="020B0600070205080204" pitchFamily="34" charset="-128"/>
              </a:rPr>
              <a:t> A</a:t>
            </a:r>
            <a:r>
              <a:rPr lang="en-US" altLang="en-US" dirty="0">
                <a:ea typeface="ＭＳ Ｐゴシック" panose="020B0600070205080204" pitchFamily="34" charset="-128"/>
                <a:sym typeface="Symbol" pitchFamily="2" charset="2"/>
              </a:rPr>
              <a:t>A = A</a:t>
            </a:r>
            <a:r>
              <a:rPr lang="en-US" altLang="en-US" baseline="30000" dirty="0">
                <a:ea typeface="ＭＳ Ｐゴシック" panose="020B0600070205080204" pitchFamily="34" charset="-128"/>
                <a:sym typeface="Symbol" pitchFamily="2" charset="2"/>
              </a:rPr>
              <a:t>2</a:t>
            </a:r>
          </a:p>
          <a:p>
            <a:pPr marL="971550" lvl="1" indent="-514350">
              <a:buFont typeface="+mj-lt"/>
              <a:buAutoNum type="arabicPeriod"/>
            </a:pPr>
            <a:r>
              <a:rPr lang="en-US" altLang="en-US" dirty="0">
                <a:ea typeface="ＭＳ Ｐゴシック" panose="020B0600070205080204" pitchFamily="34" charset="-128"/>
                <a:sym typeface="Symbol" pitchFamily="2" charset="2"/>
              </a:rPr>
              <a:t>Reflexive</a:t>
            </a:r>
          </a:p>
          <a:p>
            <a:pPr marL="971550" lvl="1" indent="-514350">
              <a:buFont typeface="+mj-lt"/>
              <a:buAutoNum type="arabicPeriod"/>
            </a:pPr>
            <a:r>
              <a:rPr lang="en-US" altLang="en-US" dirty="0">
                <a:ea typeface="ＭＳ Ｐゴシック" panose="020B0600070205080204" pitchFamily="34" charset="-128"/>
                <a:sym typeface="Symbol" pitchFamily="2" charset="2"/>
              </a:rPr>
              <a:t>Irreflexive</a:t>
            </a:r>
          </a:p>
          <a:p>
            <a:pPr marL="971550" lvl="1" indent="-514350">
              <a:buFont typeface="+mj-lt"/>
              <a:buAutoNum type="arabicPeriod"/>
            </a:pPr>
            <a:r>
              <a:rPr lang="en-US" altLang="en-US" dirty="0">
                <a:ea typeface="ＭＳ Ｐゴシック" panose="020B0600070205080204" pitchFamily="34" charset="-128"/>
                <a:sym typeface="Symbol" pitchFamily="2" charset="2"/>
              </a:rPr>
              <a:t>Symmetric</a:t>
            </a:r>
          </a:p>
          <a:p>
            <a:pPr marL="971550" lvl="1" indent="-514350">
              <a:buFont typeface="+mj-lt"/>
              <a:buAutoNum type="arabicPeriod"/>
            </a:pPr>
            <a:r>
              <a:rPr lang="en-US" altLang="en-US" dirty="0">
                <a:ea typeface="ＭＳ Ｐゴシック" panose="020B0600070205080204" pitchFamily="34" charset="-128"/>
                <a:sym typeface="Symbol" pitchFamily="2" charset="2"/>
              </a:rPr>
              <a:t>Antisymmetric</a:t>
            </a:r>
          </a:p>
          <a:p>
            <a:pPr marL="971550" lvl="1" indent="-514350">
              <a:buFont typeface="+mj-lt"/>
              <a:buAutoNum type="arabicPeriod"/>
            </a:pPr>
            <a:r>
              <a:rPr lang="en-US" altLang="en-US" dirty="0">
                <a:ea typeface="ＭＳ Ｐゴシック" panose="020B0600070205080204" pitchFamily="34" charset="-128"/>
                <a:sym typeface="Symbol" pitchFamily="2" charset="2"/>
              </a:rPr>
              <a:t>Transitive</a:t>
            </a:r>
          </a:p>
          <a:p>
            <a:pPr marL="971550" lvl="1" indent="-514350">
              <a:buFont typeface="+mj-lt"/>
              <a:buAutoNum type="arabicPeriod"/>
            </a:pPr>
            <a:r>
              <a:rPr lang="en-US" altLang="en-US" dirty="0">
                <a:ea typeface="ＭＳ Ｐゴシック" panose="020B0600070205080204" pitchFamily="34" charset="-128"/>
                <a:sym typeface="Symbol" pitchFamily="2" charset="2"/>
              </a:rPr>
              <a:t>Asymmetric</a:t>
            </a:r>
            <a:endParaRPr lang="en-US" altLang="en-US" dirty="0">
              <a:ea typeface="ＭＳ Ｐゴシック" panose="020B0600070205080204" pitchFamily="34" charset="-128"/>
            </a:endParaRPr>
          </a:p>
          <a:p>
            <a:pPr marL="0" indent="0">
              <a:buNone/>
            </a:pPr>
            <a:endParaRPr lang="en-US" dirty="0"/>
          </a:p>
        </p:txBody>
      </p:sp>
      <p:sp>
        <p:nvSpPr>
          <p:cNvPr id="5" name="Oval 4">
            <a:extLst>
              <a:ext uri="{FF2B5EF4-FFF2-40B4-BE49-F238E27FC236}">
                <a16:creationId xmlns:a16="http://schemas.microsoft.com/office/drawing/2014/main" id="{1510A91F-7B0E-CB47-82D2-F55232B3AB5E}"/>
              </a:ext>
            </a:extLst>
          </p:cNvPr>
          <p:cNvSpPr/>
          <p:nvPr/>
        </p:nvSpPr>
        <p:spPr>
          <a:xfrm>
            <a:off x="4267200" y="3429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endParaRPr>
          </a:p>
        </p:txBody>
      </p:sp>
      <p:sp>
        <p:nvSpPr>
          <p:cNvPr id="6" name="Oval 5">
            <a:extLst>
              <a:ext uri="{FF2B5EF4-FFF2-40B4-BE49-F238E27FC236}">
                <a16:creationId xmlns:a16="http://schemas.microsoft.com/office/drawing/2014/main" id="{337945F3-004D-234A-A17F-69766376D490}"/>
              </a:ext>
            </a:extLst>
          </p:cNvPr>
          <p:cNvSpPr/>
          <p:nvPr/>
        </p:nvSpPr>
        <p:spPr>
          <a:xfrm>
            <a:off x="5410200" y="33528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endParaRPr>
          </a:p>
        </p:txBody>
      </p:sp>
      <p:sp>
        <p:nvSpPr>
          <p:cNvPr id="7" name="Oval 6">
            <a:extLst>
              <a:ext uri="{FF2B5EF4-FFF2-40B4-BE49-F238E27FC236}">
                <a16:creationId xmlns:a16="http://schemas.microsoft.com/office/drawing/2014/main" id="{4461216F-E349-CF49-9F95-C012876FF63F}"/>
              </a:ext>
            </a:extLst>
          </p:cNvPr>
          <p:cNvSpPr/>
          <p:nvPr/>
        </p:nvSpPr>
        <p:spPr>
          <a:xfrm>
            <a:off x="4800600" y="4191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endParaRPr>
          </a:p>
        </p:txBody>
      </p:sp>
      <p:sp>
        <p:nvSpPr>
          <p:cNvPr id="8" name="TextBox 7">
            <a:extLst>
              <a:ext uri="{FF2B5EF4-FFF2-40B4-BE49-F238E27FC236}">
                <a16:creationId xmlns:a16="http://schemas.microsoft.com/office/drawing/2014/main" id="{BA5BFFEF-061C-FC4C-8AA1-E4F0D92AAB4A}"/>
              </a:ext>
            </a:extLst>
          </p:cNvPr>
          <p:cNvSpPr txBox="1">
            <a:spLocks noChangeArrowheads="1"/>
          </p:cNvSpPr>
          <p:nvPr/>
        </p:nvSpPr>
        <p:spPr bwMode="auto">
          <a:xfrm>
            <a:off x="3886200" y="31242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0</a:t>
            </a:r>
            <a:endParaRPr lang="en-US" altLang="en-US" sz="1800" baseline="-25000" dirty="0"/>
          </a:p>
        </p:txBody>
      </p:sp>
      <p:sp>
        <p:nvSpPr>
          <p:cNvPr id="9" name="TextBox 8">
            <a:extLst>
              <a:ext uri="{FF2B5EF4-FFF2-40B4-BE49-F238E27FC236}">
                <a16:creationId xmlns:a16="http://schemas.microsoft.com/office/drawing/2014/main" id="{27A6EA8A-5CB7-A247-A75B-776B6AC23B28}"/>
              </a:ext>
            </a:extLst>
          </p:cNvPr>
          <p:cNvSpPr txBox="1">
            <a:spLocks noChangeArrowheads="1"/>
          </p:cNvSpPr>
          <p:nvPr/>
        </p:nvSpPr>
        <p:spPr bwMode="auto">
          <a:xfrm>
            <a:off x="4953000" y="29718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1</a:t>
            </a:r>
            <a:endParaRPr lang="en-US" altLang="en-US" sz="1800" baseline="-25000" dirty="0"/>
          </a:p>
        </p:txBody>
      </p:sp>
      <p:sp>
        <p:nvSpPr>
          <p:cNvPr id="10" name="TextBox 9">
            <a:extLst>
              <a:ext uri="{FF2B5EF4-FFF2-40B4-BE49-F238E27FC236}">
                <a16:creationId xmlns:a16="http://schemas.microsoft.com/office/drawing/2014/main" id="{371CDC63-836A-2840-8E23-3407769FAF4B}"/>
              </a:ext>
            </a:extLst>
          </p:cNvPr>
          <p:cNvSpPr txBox="1">
            <a:spLocks noChangeArrowheads="1"/>
          </p:cNvSpPr>
          <p:nvPr/>
        </p:nvSpPr>
        <p:spPr bwMode="auto">
          <a:xfrm>
            <a:off x="5029200" y="41910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2</a:t>
            </a:r>
            <a:endParaRPr lang="en-US" altLang="en-US" sz="1800" baseline="-25000" dirty="0"/>
          </a:p>
        </p:txBody>
      </p:sp>
      <p:sp>
        <p:nvSpPr>
          <p:cNvPr id="11" name="Oval 10">
            <a:extLst>
              <a:ext uri="{FF2B5EF4-FFF2-40B4-BE49-F238E27FC236}">
                <a16:creationId xmlns:a16="http://schemas.microsoft.com/office/drawing/2014/main" id="{D647AC7D-1A89-AE42-883D-8C9B65EADB31}"/>
              </a:ext>
            </a:extLst>
          </p:cNvPr>
          <p:cNvSpPr/>
          <p:nvPr/>
        </p:nvSpPr>
        <p:spPr>
          <a:xfrm>
            <a:off x="3810000" y="2743200"/>
            <a:ext cx="2133600" cy="190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34">
            <a:extLst>
              <a:ext uri="{FF2B5EF4-FFF2-40B4-BE49-F238E27FC236}">
                <a16:creationId xmlns:a16="http://schemas.microsoft.com/office/drawing/2014/main" id="{3C34C930-DEA4-BB4F-9446-DEFBF0299D33}"/>
              </a:ext>
            </a:extLst>
          </p:cNvPr>
          <p:cNvSpPr txBox="1">
            <a:spLocks noChangeArrowheads="1"/>
          </p:cNvSpPr>
          <p:nvPr/>
        </p:nvSpPr>
        <p:spPr bwMode="auto">
          <a:xfrm>
            <a:off x="3352800" y="2590800"/>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dirty="0"/>
              <a:t>A</a:t>
            </a:r>
            <a:endParaRPr lang="en-US" altLang="en-US" sz="1800" b="1" dirty="0"/>
          </a:p>
        </p:txBody>
      </p:sp>
      <p:sp>
        <p:nvSpPr>
          <p:cNvPr id="13" name="Freeform 12">
            <a:extLst>
              <a:ext uri="{FF2B5EF4-FFF2-40B4-BE49-F238E27FC236}">
                <a16:creationId xmlns:a16="http://schemas.microsoft.com/office/drawing/2014/main" id="{042CE5CF-DBE0-0B4D-A10E-E73CF5B41C7C}"/>
              </a:ext>
            </a:extLst>
          </p:cNvPr>
          <p:cNvSpPr/>
          <p:nvPr/>
        </p:nvSpPr>
        <p:spPr>
          <a:xfrm>
            <a:off x="4256049" y="3034990"/>
            <a:ext cx="267719" cy="457561"/>
          </a:xfrm>
          <a:custGeom>
            <a:avLst/>
            <a:gdLst>
              <a:gd name="connsiteX0" fmla="*/ 89210 w 267719"/>
              <a:gd name="connsiteY0" fmla="*/ 457200 h 457561"/>
              <a:gd name="connsiteX1" fmla="*/ 44605 w 267719"/>
              <a:gd name="connsiteY1" fmla="*/ 379142 h 457561"/>
              <a:gd name="connsiteX2" fmla="*/ 22302 w 267719"/>
              <a:gd name="connsiteY2" fmla="*/ 312234 h 457561"/>
              <a:gd name="connsiteX3" fmla="*/ 0 w 267719"/>
              <a:gd name="connsiteY3" fmla="*/ 223025 h 457561"/>
              <a:gd name="connsiteX4" fmla="*/ 33453 w 267719"/>
              <a:gd name="connsiteY4" fmla="*/ 22303 h 457561"/>
              <a:gd name="connsiteX5" fmla="*/ 55756 w 267719"/>
              <a:gd name="connsiteY5" fmla="*/ 0 h 457561"/>
              <a:gd name="connsiteX6" fmla="*/ 189571 w 267719"/>
              <a:gd name="connsiteY6" fmla="*/ 11151 h 457561"/>
              <a:gd name="connsiteX7" fmla="*/ 223024 w 267719"/>
              <a:gd name="connsiteY7" fmla="*/ 22303 h 457561"/>
              <a:gd name="connsiteX8" fmla="*/ 234175 w 267719"/>
              <a:gd name="connsiteY8" fmla="*/ 55756 h 457561"/>
              <a:gd name="connsiteX9" fmla="*/ 223024 w 267719"/>
              <a:gd name="connsiteY9" fmla="*/ 312234 h 457561"/>
              <a:gd name="connsiteX10" fmla="*/ 178419 w 267719"/>
              <a:gd name="connsiteY10" fmla="*/ 367990 h 457561"/>
              <a:gd name="connsiteX11" fmla="*/ 156117 w 267719"/>
              <a:gd name="connsiteY11" fmla="*/ 401444 h 457561"/>
              <a:gd name="connsiteX12" fmla="*/ 133814 w 267719"/>
              <a:gd name="connsiteY12" fmla="*/ 379142 h 457561"/>
              <a:gd name="connsiteX13" fmla="*/ 111512 w 267719"/>
              <a:gd name="connsiteY13" fmla="*/ 312234 h 457561"/>
              <a:gd name="connsiteX14" fmla="*/ 89210 w 267719"/>
              <a:gd name="connsiteY14" fmla="*/ 278781 h 457561"/>
              <a:gd name="connsiteX15" fmla="*/ 100361 w 267719"/>
              <a:gd name="connsiteY15" fmla="*/ 223025 h 457561"/>
              <a:gd name="connsiteX16" fmla="*/ 111512 w 267719"/>
              <a:gd name="connsiteY16" fmla="*/ 256478 h 457561"/>
              <a:gd name="connsiteX17" fmla="*/ 122663 w 267719"/>
              <a:gd name="connsiteY17" fmla="*/ 301083 h 457561"/>
              <a:gd name="connsiteX18" fmla="*/ 133814 w 267719"/>
              <a:gd name="connsiteY18" fmla="*/ 423747 h 457561"/>
              <a:gd name="connsiteX19" fmla="*/ 144966 w 267719"/>
              <a:gd name="connsiteY19" fmla="*/ 457200 h 457561"/>
              <a:gd name="connsiteX20" fmla="*/ 178419 w 267719"/>
              <a:gd name="connsiteY20" fmla="*/ 434898 h 457561"/>
              <a:gd name="connsiteX21" fmla="*/ 211873 w 267719"/>
              <a:gd name="connsiteY21" fmla="*/ 423747 h 457561"/>
              <a:gd name="connsiteX22" fmla="*/ 234175 w 267719"/>
              <a:gd name="connsiteY22" fmla="*/ 401444 h 457561"/>
              <a:gd name="connsiteX23" fmla="*/ 267629 w 267719"/>
              <a:gd name="connsiteY23" fmla="*/ 379142 h 4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7719" h="457561">
                <a:moveTo>
                  <a:pt x="89210" y="457200"/>
                </a:moveTo>
                <a:cubicBezTo>
                  <a:pt x="74342" y="431181"/>
                  <a:pt x="57163" y="406352"/>
                  <a:pt x="44605" y="379142"/>
                </a:cubicBezTo>
                <a:cubicBezTo>
                  <a:pt x="34753" y="357797"/>
                  <a:pt x="29736" y="334537"/>
                  <a:pt x="22302" y="312234"/>
                </a:cubicBezTo>
                <a:cubicBezTo>
                  <a:pt x="5158" y="260802"/>
                  <a:pt x="13456" y="290305"/>
                  <a:pt x="0" y="223025"/>
                </a:cubicBezTo>
                <a:cubicBezTo>
                  <a:pt x="8002" y="102994"/>
                  <a:pt x="-18877" y="87715"/>
                  <a:pt x="33453" y="22303"/>
                </a:cubicBezTo>
                <a:cubicBezTo>
                  <a:pt x="40021" y="14093"/>
                  <a:pt x="48322" y="7434"/>
                  <a:pt x="55756" y="0"/>
                </a:cubicBezTo>
                <a:cubicBezTo>
                  <a:pt x="100361" y="3717"/>
                  <a:pt x="145204" y="5235"/>
                  <a:pt x="189571" y="11151"/>
                </a:cubicBezTo>
                <a:cubicBezTo>
                  <a:pt x="201222" y="12705"/>
                  <a:pt x="214713" y="13991"/>
                  <a:pt x="223024" y="22303"/>
                </a:cubicBezTo>
                <a:cubicBezTo>
                  <a:pt x="231335" y="30615"/>
                  <a:pt x="230458" y="44605"/>
                  <a:pt x="234175" y="55756"/>
                </a:cubicBezTo>
                <a:cubicBezTo>
                  <a:pt x="230458" y="141249"/>
                  <a:pt x="232833" y="227225"/>
                  <a:pt x="223024" y="312234"/>
                </a:cubicBezTo>
                <a:cubicBezTo>
                  <a:pt x="220710" y="332291"/>
                  <a:pt x="189944" y="353583"/>
                  <a:pt x="178419" y="367990"/>
                </a:cubicBezTo>
                <a:cubicBezTo>
                  <a:pt x="170047" y="378455"/>
                  <a:pt x="163551" y="390293"/>
                  <a:pt x="156117" y="401444"/>
                </a:cubicBezTo>
                <a:cubicBezTo>
                  <a:pt x="148683" y="394010"/>
                  <a:pt x="138516" y="388546"/>
                  <a:pt x="133814" y="379142"/>
                </a:cubicBezTo>
                <a:cubicBezTo>
                  <a:pt x="123300" y="358115"/>
                  <a:pt x="124552" y="331795"/>
                  <a:pt x="111512" y="312234"/>
                </a:cubicBezTo>
                <a:lnTo>
                  <a:pt x="89210" y="278781"/>
                </a:lnTo>
                <a:cubicBezTo>
                  <a:pt x="92927" y="260196"/>
                  <a:pt x="86959" y="236427"/>
                  <a:pt x="100361" y="223025"/>
                </a:cubicBezTo>
                <a:cubicBezTo>
                  <a:pt x="108672" y="214713"/>
                  <a:pt x="108283" y="245176"/>
                  <a:pt x="111512" y="256478"/>
                </a:cubicBezTo>
                <a:cubicBezTo>
                  <a:pt x="115722" y="271214"/>
                  <a:pt x="118946" y="286215"/>
                  <a:pt x="122663" y="301083"/>
                </a:cubicBezTo>
                <a:cubicBezTo>
                  <a:pt x="126380" y="341971"/>
                  <a:pt x="128008" y="383103"/>
                  <a:pt x="133814" y="423747"/>
                </a:cubicBezTo>
                <a:cubicBezTo>
                  <a:pt x="135476" y="435383"/>
                  <a:pt x="133563" y="454349"/>
                  <a:pt x="144966" y="457200"/>
                </a:cubicBezTo>
                <a:cubicBezTo>
                  <a:pt x="157968" y="460450"/>
                  <a:pt x="166432" y="440891"/>
                  <a:pt x="178419" y="434898"/>
                </a:cubicBezTo>
                <a:cubicBezTo>
                  <a:pt x="188933" y="429641"/>
                  <a:pt x="200722" y="427464"/>
                  <a:pt x="211873" y="423747"/>
                </a:cubicBezTo>
                <a:cubicBezTo>
                  <a:pt x="219307" y="416313"/>
                  <a:pt x="225160" y="406853"/>
                  <a:pt x="234175" y="401444"/>
                </a:cubicBezTo>
                <a:cubicBezTo>
                  <a:pt x="271155" y="379256"/>
                  <a:pt x="267629" y="405166"/>
                  <a:pt x="267629" y="3791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165355EE-C7F8-2349-A6B8-99AD9B75EADD}"/>
              </a:ext>
            </a:extLst>
          </p:cNvPr>
          <p:cNvSpPr/>
          <p:nvPr/>
        </p:nvSpPr>
        <p:spPr>
          <a:xfrm>
            <a:off x="4297087" y="3614854"/>
            <a:ext cx="527674" cy="691842"/>
          </a:xfrm>
          <a:custGeom>
            <a:avLst/>
            <a:gdLst>
              <a:gd name="connsiteX0" fmla="*/ 14718 w 527674"/>
              <a:gd name="connsiteY0" fmla="*/ 0 h 691842"/>
              <a:gd name="connsiteX1" fmla="*/ 14718 w 527674"/>
              <a:gd name="connsiteY1" fmla="*/ 367990 h 691842"/>
              <a:gd name="connsiteX2" fmla="*/ 25869 w 527674"/>
              <a:gd name="connsiteY2" fmla="*/ 401444 h 691842"/>
              <a:gd name="connsiteX3" fmla="*/ 48172 w 527674"/>
              <a:gd name="connsiteY3" fmla="*/ 423746 h 691842"/>
              <a:gd name="connsiteX4" fmla="*/ 103928 w 527674"/>
              <a:gd name="connsiteY4" fmla="*/ 479502 h 691842"/>
              <a:gd name="connsiteX5" fmla="*/ 159684 w 527674"/>
              <a:gd name="connsiteY5" fmla="*/ 535258 h 691842"/>
              <a:gd name="connsiteX6" fmla="*/ 181986 w 527674"/>
              <a:gd name="connsiteY6" fmla="*/ 557561 h 691842"/>
              <a:gd name="connsiteX7" fmla="*/ 248893 w 527674"/>
              <a:gd name="connsiteY7" fmla="*/ 591014 h 691842"/>
              <a:gd name="connsiteX8" fmla="*/ 315801 w 527674"/>
              <a:gd name="connsiteY8" fmla="*/ 624468 h 691842"/>
              <a:gd name="connsiteX9" fmla="*/ 349254 w 527674"/>
              <a:gd name="connsiteY9" fmla="*/ 646770 h 691842"/>
              <a:gd name="connsiteX10" fmla="*/ 416162 w 527674"/>
              <a:gd name="connsiteY10" fmla="*/ 669073 h 691842"/>
              <a:gd name="connsiteX11" fmla="*/ 505372 w 527674"/>
              <a:gd name="connsiteY11" fmla="*/ 691375 h 691842"/>
              <a:gd name="connsiteX12" fmla="*/ 527674 w 527674"/>
              <a:gd name="connsiteY12" fmla="*/ 691375 h 69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674" h="691842">
                <a:moveTo>
                  <a:pt x="14718" y="0"/>
                </a:moveTo>
                <a:cubicBezTo>
                  <a:pt x="-5979" y="165575"/>
                  <a:pt x="-3805" y="108661"/>
                  <a:pt x="14718" y="367990"/>
                </a:cubicBezTo>
                <a:cubicBezTo>
                  <a:pt x="15555" y="379715"/>
                  <a:pt x="19821" y="391365"/>
                  <a:pt x="25869" y="401444"/>
                </a:cubicBezTo>
                <a:cubicBezTo>
                  <a:pt x="31278" y="410459"/>
                  <a:pt x="41604" y="415536"/>
                  <a:pt x="48172" y="423746"/>
                </a:cubicBezTo>
                <a:cubicBezTo>
                  <a:pt x="90654" y="476849"/>
                  <a:pt x="46576" y="441269"/>
                  <a:pt x="103928" y="479502"/>
                </a:cubicBezTo>
                <a:cubicBezTo>
                  <a:pt x="142161" y="536854"/>
                  <a:pt x="106581" y="492776"/>
                  <a:pt x="159684" y="535258"/>
                </a:cubicBezTo>
                <a:cubicBezTo>
                  <a:pt x="167894" y="541826"/>
                  <a:pt x="173776" y="550993"/>
                  <a:pt x="181986" y="557561"/>
                </a:cubicBezTo>
                <a:cubicBezTo>
                  <a:pt x="212865" y="582265"/>
                  <a:pt x="213561" y="579237"/>
                  <a:pt x="248893" y="591014"/>
                </a:cubicBezTo>
                <a:cubicBezTo>
                  <a:pt x="344763" y="654928"/>
                  <a:pt x="223468" y="578302"/>
                  <a:pt x="315801" y="624468"/>
                </a:cubicBezTo>
                <a:cubicBezTo>
                  <a:pt x="327788" y="630461"/>
                  <a:pt x="337007" y="641327"/>
                  <a:pt x="349254" y="646770"/>
                </a:cubicBezTo>
                <a:cubicBezTo>
                  <a:pt x="370737" y="656318"/>
                  <a:pt x="393859" y="661639"/>
                  <a:pt x="416162" y="669073"/>
                </a:cubicBezTo>
                <a:cubicBezTo>
                  <a:pt x="455079" y="682045"/>
                  <a:pt x="458273" y="684647"/>
                  <a:pt x="505372" y="691375"/>
                </a:cubicBezTo>
                <a:cubicBezTo>
                  <a:pt x="512731" y="692426"/>
                  <a:pt x="520240" y="691375"/>
                  <a:pt x="527674" y="6913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B0FC9EA9-9BE9-6240-ACE5-0384B6E72ED1}"/>
              </a:ext>
            </a:extLst>
          </p:cNvPr>
          <p:cNvSpPr/>
          <p:nvPr/>
        </p:nvSpPr>
        <p:spPr>
          <a:xfrm>
            <a:off x="4278351" y="3982844"/>
            <a:ext cx="194087" cy="181455"/>
          </a:xfrm>
          <a:custGeom>
            <a:avLst/>
            <a:gdLst>
              <a:gd name="connsiteX0" fmla="*/ 0 w 194087"/>
              <a:gd name="connsiteY0" fmla="*/ 167268 h 181455"/>
              <a:gd name="connsiteX1" fmla="*/ 189571 w 194087"/>
              <a:gd name="connsiteY1" fmla="*/ 167268 h 181455"/>
              <a:gd name="connsiteX2" fmla="*/ 167269 w 194087"/>
              <a:gd name="connsiteY2" fmla="*/ 100361 h 181455"/>
              <a:gd name="connsiteX3" fmla="*/ 167269 w 194087"/>
              <a:gd name="connsiteY3" fmla="*/ 0 h 181455"/>
            </a:gdLst>
            <a:ahLst/>
            <a:cxnLst>
              <a:cxn ang="0">
                <a:pos x="connsiteX0" y="connsiteY0"/>
              </a:cxn>
              <a:cxn ang="0">
                <a:pos x="connsiteX1" y="connsiteY1"/>
              </a:cxn>
              <a:cxn ang="0">
                <a:pos x="connsiteX2" y="connsiteY2"/>
              </a:cxn>
              <a:cxn ang="0">
                <a:pos x="connsiteX3" y="connsiteY3"/>
              </a:cxn>
            </a:cxnLst>
            <a:rect l="l" t="t" r="r" b="b"/>
            <a:pathLst>
              <a:path w="194087" h="181455">
                <a:moveTo>
                  <a:pt x="0" y="167268"/>
                </a:moveTo>
                <a:cubicBezTo>
                  <a:pt x="41289" y="173166"/>
                  <a:pt x="156725" y="196008"/>
                  <a:pt x="189571" y="167268"/>
                </a:cubicBezTo>
                <a:cubicBezTo>
                  <a:pt x="207263" y="151788"/>
                  <a:pt x="167269" y="123870"/>
                  <a:pt x="167269" y="100361"/>
                </a:cubicBezTo>
                <a:lnTo>
                  <a:pt x="1672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548B0CD4-15B2-6447-A0E8-590E9AF69265}"/>
              </a:ext>
            </a:extLst>
          </p:cNvPr>
          <p:cNvSpPr/>
          <p:nvPr/>
        </p:nvSpPr>
        <p:spPr>
          <a:xfrm>
            <a:off x="4434468" y="3514493"/>
            <a:ext cx="615656" cy="747131"/>
          </a:xfrm>
          <a:custGeom>
            <a:avLst/>
            <a:gdLst>
              <a:gd name="connsiteX0" fmla="*/ 0 w 615656"/>
              <a:gd name="connsiteY0" fmla="*/ 0 h 747131"/>
              <a:gd name="connsiteX1" fmla="*/ 89210 w 615656"/>
              <a:gd name="connsiteY1" fmla="*/ 11151 h 747131"/>
              <a:gd name="connsiteX2" fmla="*/ 256478 w 615656"/>
              <a:gd name="connsiteY2" fmla="*/ 33453 h 747131"/>
              <a:gd name="connsiteX3" fmla="*/ 301083 w 615656"/>
              <a:gd name="connsiteY3" fmla="*/ 55756 h 747131"/>
              <a:gd name="connsiteX4" fmla="*/ 334537 w 615656"/>
              <a:gd name="connsiteY4" fmla="*/ 66907 h 747131"/>
              <a:gd name="connsiteX5" fmla="*/ 379142 w 615656"/>
              <a:gd name="connsiteY5" fmla="*/ 100361 h 747131"/>
              <a:gd name="connsiteX6" fmla="*/ 446049 w 615656"/>
              <a:gd name="connsiteY6" fmla="*/ 144966 h 747131"/>
              <a:gd name="connsiteX7" fmla="*/ 468352 w 615656"/>
              <a:gd name="connsiteY7" fmla="*/ 167268 h 747131"/>
              <a:gd name="connsiteX8" fmla="*/ 524108 w 615656"/>
              <a:gd name="connsiteY8" fmla="*/ 211873 h 747131"/>
              <a:gd name="connsiteX9" fmla="*/ 568712 w 615656"/>
              <a:gd name="connsiteY9" fmla="*/ 312234 h 747131"/>
              <a:gd name="connsiteX10" fmla="*/ 568712 w 615656"/>
              <a:gd name="connsiteY10" fmla="*/ 312234 h 747131"/>
              <a:gd name="connsiteX11" fmla="*/ 591015 w 615656"/>
              <a:gd name="connsiteY11" fmla="*/ 345687 h 747131"/>
              <a:gd name="connsiteX12" fmla="*/ 602166 w 615656"/>
              <a:gd name="connsiteY12" fmla="*/ 568712 h 747131"/>
              <a:gd name="connsiteX13" fmla="*/ 568712 w 615656"/>
              <a:gd name="connsiteY13" fmla="*/ 669073 h 747131"/>
              <a:gd name="connsiteX14" fmla="*/ 557561 w 615656"/>
              <a:gd name="connsiteY14" fmla="*/ 702527 h 747131"/>
              <a:gd name="connsiteX15" fmla="*/ 535259 w 615656"/>
              <a:gd name="connsiteY15" fmla="*/ 747131 h 74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5656" h="747131">
                <a:moveTo>
                  <a:pt x="0" y="0"/>
                </a:moveTo>
                <a:lnTo>
                  <a:pt x="89210" y="11151"/>
                </a:lnTo>
                <a:cubicBezTo>
                  <a:pt x="240814" y="27109"/>
                  <a:pt x="166936" y="11068"/>
                  <a:pt x="256478" y="33453"/>
                </a:cubicBezTo>
                <a:cubicBezTo>
                  <a:pt x="271346" y="40887"/>
                  <a:pt x="285804" y="49208"/>
                  <a:pt x="301083" y="55756"/>
                </a:cubicBezTo>
                <a:cubicBezTo>
                  <a:pt x="311887" y="60386"/>
                  <a:pt x="324331" y="61075"/>
                  <a:pt x="334537" y="66907"/>
                </a:cubicBezTo>
                <a:cubicBezTo>
                  <a:pt x="350674" y="76128"/>
                  <a:pt x="363916" y="89703"/>
                  <a:pt x="379142" y="100361"/>
                </a:cubicBezTo>
                <a:cubicBezTo>
                  <a:pt x="401101" y="115732"/>
                  <a:pt x="427095" y="126013"/>
                  <a:pt x="446049" y="144966"/>
                </a:cubicBezTo>
                <a:cubicBezTo>
                  <a:pt x="453483" y="152400"/>
                  <a:pt x="460142" y="160700"/>
                  <a:pt x="468352" y="167268"/>
                </a:cubicBezTo>
                <a:cubicBezTo>
                  <a:pt x="500550" y="193026"/>
                  <a:pt x="500176" y="181958"/>
                  <a:pt x="524108" y="211873"/>
                </a:cubicBezTo>
                <a:cubicBezTo>
                  <a:pt x="554401" y="249739"/>
                  <a:pt x="551029" y="259184"/>
                  <a:pt x="568712" y="312234"/>
                </a:cubicBezTo>
                <a:lnTo>
                  <a:pt x="568712" y="312234"/>
                </a:lnTo>
                <a:lnTo>
                  <a:pt x="591015" y="345687"/>
                </a:lnTo>
                <a:cubicBezTo>
                  <a:pt x="618545" y="455809"/>
                  <a:pt x="624080" y="437223"/>
                  <a:pt x="602166" y="568712"/>
                </a:cubicBezTo>
                <a:cubicBezTo>
                  <a:pt x="602164" y="568727"/>
                  <a:pt x="574290" y="652340"/>
                  <a:pt x="568712" y="669073"/>
                </a:cubicBezTo>
                <a:cubicBezTo>
                  <a:pt x="564995" y="680224"/>
                  <a:pt x="564081" y="692747"/>
                  <a:pt x="557561" y="702527"/>
                </a:cubicBezTo>
                <a:cubicBezTo>
                  <a:pt x="533197" y="739073"/>
                  <a:pt x="535259" y="722578"/>
                  <a:pt x="535259" y="7471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5CBCC0C0-A64E-4F4B-B5AF-8AD3445A3178}"/>
              </a:ext>
            </a:extLst>
          </p:cNvPr>
          <p:cNvSpPr/>
          <p:nvPr/>
        </p:nvSpPr>
        <p:spPr>
          <a:xfrm>
            <a:off x="4777950" y="3602380"/>
            <a:ext cx="214079" cy="118153"/>
          </a:xfrm>
          <a:custGeom>
            <a:avLst/>
            <a:gdLst>
              <a:gd name="connsiteX0" fmla="*/ 13357 w 214079"/>
              <a:gd name="connsiteY0" fmla="*/ 34776 h 118153"/>
              <a:gd name="connsiteX1" fmla="*/ 2206 w 214079"/>
              <a:gd name="connsiteY1" fmla="*/ 112835 h 118153"/>
              <a:gd name="connsiteX2" fmla="*/ 13357 w 214079"/>
              <a:gd name="connsiteY2" fmla="*/ 1322 h 118153"/>
              <a:gd name="connsiteX3" fmla="*/ 102567 w 214079"/>
              <a:gd name="connsiteY3" fmla="*/ 23625 h 118153"/>
              <a:gd name="connsiteX4" fmla="*/ 214079 w 214079"/>
              <a:gd name="connsiteY4" fmla="*/ 45927 h 11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79" h="118153">
                <a:moveTo>
                  <a:pt x="13357" y="34776"/>
                </a:moveTo>
                <a:cubicBezTo>
                  <a:pt x="9640" y="60796"/>
                  <a:pt x="2206" y="139119"/>
                  <a:pt x="2206" y="112835"/>
                </a:cubicBezTo>
                <a:cubicBezTo>
                  <a:pt x="2206" y="75479"/>
                  <a:pt x="-7365" y="32404"/>
                  <a:pt x="13357" y="1322"/>
                </a:cubicBezTo>
                <a:cubicBezTo>
                  <a:pt x="18249" y="-6017"/>
                  <a:pt x="89825" y="19378"/>
                  <a:pt x="102567" y="23625"/>
                </a:cubicBezTo>
                <a:cubicBezTo>
                  <a:pt x="145897" y="66953"/>
                  <a:pt x="114357" y="45927"/>
                  <a:pt x="214079" y="459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3CA8B55-A60C-7341-87AA-39D9AC4D0C7B}"/>
              </a:ext>
            </a:extLst>
          </p:cNvPr>
          <p:cNvPicPr>
            <a:picLocks noChangeAspect="1"/>
          </p:cNvPicPr>
          <p:nvPr/>
        </p:nvPicPr>
        <p:blipFill>
          <a:blip r:embed="rId3"/>
          <a:stretch>
            <a:fillRect/>
          </a:stretch>
        </p:blipFill>
        <p:spPr>
          <a:xfrm>
            <a:off x="4800600" y="4343400"/>
            <a:ext cx="3848100" cy="1651000"/>
          </a:xfrm>
          <a:prstGeom prst="rect">
            <a:avLst/>
          </a:prstGeom>
        </p:spPr>
      </p:pic>
    </p:spTree>
    <p:extLst>
      <p:ext uri="{BB962C8B-B14F-4D97-AF65-F5344CB8AC3E}">
        <p14:creationId xmlns:p14="http://schemas.microsoft.com/office/powerpoint/2010/main" val="3926663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FD106D2B-7DC7-714F-A477-656C4C405766}"/>
              </a:ext>
            </a:extLst>
          </p:cNvPr>
          <p:cNvSpPr>
            <a:spLocks noGrp="1"/>
          </p:cNvSpPr>
          <p:nvPr>
            <p:ph type="title"/>
          </p:nvPr>
        </p:nvSpPr>
        <p:spPr/>
        <p:txBody>
          <a:bodyPr/>
          <a:lstStyle/>
          <a:p>
            <a:r>
              <a:rPr lang="en-US" altLang="en-US">
                <a:ea typeface="ＭＳ Ｐゴシック" panose="020B0600070205080204" pitchFamily="34" charset="-128"/>
              </a:rPr>
              <a:t>Equivalence Relations: Example 2</a:t>
            </a:r>
          </a:p>
        </p:txBody>
      </p:sp>
      <p:sp>
        <p:nvSpPr>
          <p:cNvPr id="75778" name="Content Placeholder 2">
            <a:extLst>
              <a:ext uri="{FF2B5EF4-FFF2-40B4-BE49-F238E27FC236}">
                <a16:creationId xmlns:a16="http://schemas.microsoft.com/office/drawing/2014/main" id="{D335045F-251A-CC43-B1B1-7901EC77117E}"/>
              </a:ext>
            </a:extLst>
          </p:cNvPr>
          <p:cNvSpPr>
            <a:spLocks noGrp="1"/>
          </p:cNvSpPr>
          <p:nvPr>
            <p:ph idx="1"/>
          </p:nvPr>
        </p:nvSpPr>
        <p:spPr/>
        <p:txBody>
          <a:bodyPr/>
          <a:lstStyle/>
          <a:p>
            <a:r>
              <a:rPr lang="en-US" altLang="en-US" b="1">
                <a:ea typeface="ＭＳ Ｐゴシック" panose="020B0600070205080204" pitchFamily="34" charset="-128"/>
              </a:rPr>
              <a:t>Example</a:t>
            </a:r>
            <a:r>
              <a:rPr lang="en-US" altLang="en-US">
                <a:ea typeface="ＭＳ Ｐゴシック" panose="020B0600070205080204" pitchFamily="34" charset="-128"/>
              </a:rPr>
              <a:t>: Let </a:t>
            </a:r>
            <a:r>
              <a:rPr lang="en-US" altLang="en-US" i="1">
                <a:ea typeface="ＭＳ Ｐゴシック" panose="020B0600070205080204" pitchFamily="34" charset="-128"/>
              </a:rPr>
              <a:t>R</a:t>
            </a:r>
            <a:r>
              <a:rPr lang="en-US" altLang="en-US">
                <a:ea typeface="ＭＳ Ｐゴシック" panose="020B0600070205080204" pitchFamily="34" charset="-128"/>
              </a:rPr>
              <a:t>={ (a,b) | a,b</a:t>
            </a:r>
            <a:r>
              <a:rPr lang="en-US" altLang="en-US">
                <a:ea typeface="ＭＳ Ｐゴシック" panose="020B0600070205080204" pitchFamily="34" charset="-128"/>
                <a:sym typeface="Symbol" pitchFamily="2" charset="2"/>
              </a:rPr>
              <a:t></a:t>
            </a:r>
            <a:r>
              <a:rPr lang="en-US" altLang="en-US" i="1">
                <a:latin typeface="Algerian" pitchFamily="82" charset="0"/>
                <a:ea typeface="ＭＳ Ｐゴシック" panose="020B0600070205080204" pitchFamily="34" charset="-128"/>
                <a:sym typeface="Symbol" pitchFamily="2" charset="2"/>
              </a:rPr>
              <a:t>Z</a:t>
            </a:r>
            <a:r>
              <a:rPr lang="en-US" altLang="en-US">
                <a:ea typeface="ＭＳ Ｐゴシック" panose="020B0600070205080204" pitchFamily="34" charset="-128"/>
              </a:rPr>
              <a:t> and a</a:t>
            </a:r>
            <a:r>
              <a:rPr lang="en-US" altLang="en-US">
                <a:ea typeface="ＭＳ Ｐゴシック" panose="020B0600070205080204" pitchFamily="34" charset="-128"/>
                <a:sym typeface="Symbol" pitchFamily="2" charset="2"/>
              </a:rPr>
              <a:t>=</a:t>
            </a:r>
            <a:r>
              <a:rPr lang="en-US" altLang="en-US">
                <a:ea typeface="ＭＳ Ｐゴシック" panose="020B0600070205080204" pitchFamily="34" charset="-128"/>
              </a:rPr>
              <a:t>b}</a:t>
            </a:r>
          </a:p>
          <a:p>
            <a:pPr lvl="1"/>
            <a:r>
              <a:rPr lang="en-US" altLang="en-US">
                <a:ea typeface="ＭＳ Ｐゴシック" panose="020B0600070205080204" pitchFamily="34" charset="-128"/>
              </a:rPr>
              <a:t>Is </a:t>
            </a:r>
            <a:r>
              <a:rPr lang="en-US" altLang="en-US" i="1">
                <a:ea typeface="ＭＳ Ｐゴシック" panose="020B0600070205080204" pitchFamily="34" charset="-128"/>
              </a:rPr>
              <a:t>R</a:t>
            </a:r>
            <a:r>
              <a:rPr lang="en-US" altLang="en-US">
                <a:ea typeface="ＭＳ Ｐゴシック" panose="020B0600070205080204" pitchFamily="34" charset="-128"/>
              </a:rPr>
              <a:t> reflexive?</a:t>
            </a:r>
          </a:p>
          <a:p>
            <a:pPr lvl="1"/>
            <a:r>
              <a:rPr lang="en-US" altLang="en-US">
                <a:ea typeface="ＭＳ Ｐゴシック" panose="020B0600070205080204" pitchFamily="34" charset="-128"/>
              </a:rPr>
              <a:t>Is it transitive?</a:t>
            </a:r>
          </a:p>
          <a:p>
            <a:pPr lvl="1"/>
            <a:r>
              <a:rPr lang="en-US" altLang="en-US">
                <a:ea typeface="ＭＳ Ｐゴシック" panose="020B0600070205080204" pitchFamily="34" charset="-128"/>
              </a:rPr>
              <a:t>Is it symmetric?</a:t>
            </a:r>
          </a:p>
          <a:p>
            <a:pPr lvl="1"/>
            <a:r>
              <a:rPr lang="en-US" altLang="en-US">
                <a:ea typeface="ＭＳ Ｐゴシック" panose="020B0600070205080204" pitchFamily="34" charset="-128"/>
              </a:rPr>
              <a:t>What are the equivalence classes that partition </a:t>
            </a:r>
            <a:r>
              <a:rPr lang="en-US" altLang="en-US" i="1">
                <a:latin typeface="Algerian" pitchFamily="82" charset="0"/>
                <a:ea typeface="ＭＳ Ｐゴシック" panose="020B0600070205080204" pitchFamily="34" charset="-128"/>
                <a:sym typeface="Symbol" pitchFamily="2" charset="2"/>
              </a:rPr>
              <a:t>Z</a:t>
            </a:r>
            <a:r>
              <a:rPr lang="en-US" altLang="en-US">
                <a:ea typeface="ＭＳ Ｐゴシック" panose="020B0600070205080204" pitchFamily="34" charset="-128"/>
              </a:rPr>
              <a:t>? </a:t>
            </a:r>
          </a:p>
          <a:p>
            <a:endParaRPr lang="en-US" altLang="en-US">
              <a:ea typeface="ＭＳ Ｐゴシック"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02AE908D-D79D-064A-9398-3AE3DDDF35DE}"/>
              </a:ext>
            </a:extLst>
          </p:cNvPr>
          <p:cNvSpPr>
            <a:spLocks noGrp="1"/>
          </p:cNvSpPr>
          <p:nvPr>
            <p:ph type="title"/>
          </p:nvPr>
        </p:nvSpPr>
        <p:spPr/>
        <p:txBody>
          <a:bodyPr/>
          <a:lstStyle/>
          <a:p>
            <a:r>
              <a:rPr lang="en-US" altLang="en-US">
                <a:ea typeface="ＭＳ Ｐゴシック" panose="020B0600070205080204" pitchFamily="34" charset="-128"/>
              </a:rPr>
              <a:t>Equivalence Relations: Example 3</a:t>
            </a:r>
          </a:p>
        </p:txBody>
      </p:sp>
      <p:sp>
        <p:nvSpPr>
          <p:cNvPr id="76802" name="Content Placeholder 2">
            <a:extLst>
              <a:ext uri="{FF2B5EF4-FFF2-40B4-BE49-F238E27FC236}">
                <a16:creationId xmlns:a16="http://schemas.microsoft.com/office/drawing/2014/main" id="{9BD4CF21-C362-D844-91A1-3F5FCA60A9E9}"/>
              </a:ext>
            </a:extLst>
          </p:cNvPr>
          <p:cNvSpPr>
            <a:spLocks noGrp="1"/>
          </p:cNvSpPr>
          <p:nvPr>
            <p:ph idx="1"/>
          </p:nvPr>
        </p:nvSpPr>
        <p:spPr/>
        <p:txBody>
          <a:bodyPr/>
          <a:lstStyle/>
          <a:p>
            <a:r>
              <a:rPr lang="en-US" altLang="en-US" b="1">
                <a:ea typeface="ＭＳ Ｐゴシック" panose="020B0600070205080204" pitchFamily="34" charset="-128"/>
              </a:rPr>
              <a:t>Example</a:t>
            </a:r>
            <a:r>
              <a:rPr lang="en-US" altLang="en-US">
                <a:ea typeface="ＭＳ Ｐゴシック" panose="020B0600070205080204" pitchFamily="34" charset="-128"/>
              </a:rPr>
              <a:t>: For (x,y),(u,v) </a:t>
            </a:r>
            <a:r>
              <a:rPr lang="en-US" altLang="en-US">
                <a:ea typeface="ＭＳ Ｐゴシック" panose="020B0600070205080204" pitchFamily="34" charset="-128"/>
                <a:sym typeface="Symbol" pitchFamily="2" charset="2"/>
              </a:rPr>
              <a:t></a:t>
            </a:r>
            <a:r>
              <a:rPr lang="en-US" altLang="en-US" i="1">
                <a:latin typeface="Algerian" pitchFamily="82" charset="0"/>
                <a:ea typeface="ＭＳ Ｐゴシック" panose="020B0600070205080204" pitchFamily="34" charset="-128"/>
                <a:sym typeface="Symbol" pitchFamily="2" charset="2"/>
              </a:rPr>
              <a:t>R</a:t>
            </a:r>
            <a:r>
              <a:rPr lang="en-US" altLang="en-US" baseline="30000">
                <a:ea typeface="ＭＳ Ｐゴシック" panose="020B0600070205080204" pitchFamily="34" charset="-128"/>
              </a:rPr>
              <a:t>2</a:t>
            </a:r>
            <a:r>
              <a:rPr lang="en-US" altLang="en-US">
                <a:ea typeface="ＭＳ Ｐゴシック" panose="020B0600070205080204" pitchFamily="34" charset="-128"/>
              </a:rPr>
              <a:t>, we define</a:t>
            </a:r>
          </a:p>
          <a:p>
            <a:pPr algn="ctr">
              <a:buFont typeface="Arial" panose="020B0604020202020204" pitchFamily="34" charset="0"/>
              <a:buNone/>
            </a:pPr>
            <a:r>
              <a:rPr lang="en-US" altLang="en-US">
                <a:ea typeface="ＭＳ Ｐゴシック" panose="020B0600070205080204" pitchFamily="34" charset="-128"/>
              </a:rPr>
              <a:t> </a:t>
            </a:r>
            <a:r>
              <a:rPr lang="en-US" altLang="en-US" i="1">
                <a:ea typeface="ＭＳ Ｐゴシック" panose="020B0600070205080204" pitchFamily="34" charset="-128"/>
              </a:rPr>
              <a:t>R</a:t>
            </a:r>
            <a:r>
              <a:rPr lang="en-US" altLang="en-US">
                <a:ea typeface="ＭＳ Ｐゴシック" panose="020B0600070205080204" pitchFamily="34" charset="-128"/>
              </a:rPr>
              <a:t>={ ((x,y),(u,v)) | x</a:t>
            </a:r>
            <a:r>
              <a:rPr lang="en-US" altLang="en-US" baseline="30000">
                <a:ea typeface="ＭＳ Ｐゴシック" panose="020B0600070205080204" pitchFamily="34" charset="-128"/>
              </a:rPr>
              <a:t>2</a:t>
            </a:r>
            <a:r>
              <a:rPr lang="en-US" altLang="en-US">
                <a:ea typeface="ＭＳ Ｐゴシック" panose="020B0600070205080204" pitchFamily="34" charset="-128"/>
              </a:rPr>
              <a:t>+y</a:t>
            </a:r>
            <a:r>
              <a:rPr lang="en-US" altLang="en-US" baseline="30000">
                <a:ea typeface="ＭＳ Ｐゴシック" panose="020B0600070205080204" pitchFamily="34" charset="-128"/>
              </a:rPr>
              <a:t>2</a:t>
            </a:r>
            <a:r>
              <a:rPr lang="en-US" altLang="en-US">
                <a:ea typeface="ＭＳ Ｐゴシック" panose="020B0600070205080204" pitchFamily="34" charset="-128"/>
              </a:rPr>
              <a:t>=u</a:t>
            </a:r>
            <a:r>
              <a:rPr lang="en-US" altLang="en-US" baseline="30000">
                <a:ea typeface="ＭＳ Ｐゴシック" panose="020B0600070205080204" pitchFamily="34" charset="-128"/>
              </a:rPr>
              <a:t>2</a:t>
            </a:r>
            <a:r>
              <a:rPr lang="en-US" altLang="en-US">
                <a:ea typeface="ＭＳ Ｐゴシック" panose="020B0600070205080204" pitchFamily="34" charset="-128"/>
              </a:rPr>
              <a:t>+v</a:t>
            </a:r>
            <a:r>
              <a:rPr lang="en-US" altLang="en-US" baseline="30000">
                <a:ea typeface="ＭＳ Ｐゴシック" panose="020B0600070205080204" pitchFamily="34" charset="-128"/>
              </a:rPr>
              <a:t>2</a:t>
            </a:r>
            <a:r>
              <a:rPr lang="en-US" altLang="en-US">
                <a:ea typeface="ＭＳ Ｐゴシック" panose="020B0600070205080204" pitchFamily="34" charset="-128"/>
              </a:rPr>
              <a:t>}</a:t>
            </a:r>
          </a:p>
          <a:p>
            <a:r>
              <a:rPr lang="en-US" altLang="en-US">
                <a:ea typeface="ＭＳ Ｐゴシック" panose="020B0600070205080204" pitchFamily="34" charset="-128"/>
              </a:rPr>
              <a:t>Show that </a:t>
            </a:r>
            <a:r>
              <a:rPr lang="en-US" altLang="en-US" i="1">
                <a:ea typeface="ＭＳ Ｐゴシック" panose="020B0600070205080204" pitchFamily="34" charset="-128"/>
              </a:rPr>
              <a:t>R</a:t>
            </a:r>
            <a:r>
              <a:rPr lang="en-US" altLang="en-US">
                <a:ea typeface="ＭＳ Ｐゴシック" panose="020B0600070205080204" pitchFamily="34" charset="-128"/>
              </a:rPr>
              <a:t> is an equivalence relation.</a:t>
            </a:r>
          </a:p>
          <a:p>
            <a:r>
              <a:rPr lang="en-US" altLang="en-US">
                <a:ea typeface="ＭＳ Ｐゴシック" panose="020B0600070205080204" pitchFamily="34" charset="-128"/>
              </a:rPr>
              <a:t>What are the equivalence classes that </a:t>
            </a:r>
            <a:r>
              <a:rPr lang="en-US" altLang="en-US" i="1">
                <a:ea typeface="ＭＳ Ｐゴシック" panose="020B0600070205080204" pitchFamily="34" charset="-128"/>
              </a:rPr>
              <a:t>R</a:t>
            </a:r>
            <a:r>
              <a:rPr lang="en-US" altLang="en-US">
                <a:ea typeface="ＭＳ Ｐゴシック" panose="020B0600070205080204" pitchFamily="34" charset="-128"/>
              </a:rPr>
              <a:t> defines (i.e., what are the partitions of </a:t>
            </a:r>
            <a:r>
              <a:rPr lang="en-US" altLang="en-US" i="1">
                <a:latin typeface="Algerian" pitchFamily="82" charset="0"/>
                <a:ea typeface="ＭＳ Ｐゴシック" panose="020B0600070205080204" pitchFamily="34" charset="-128"/>
                <a:sym typeface="Symbol" pitchFamily="2" charset="2"/>
              </a:rPr>
              <a:t>R</a:t>
            </a:r>
            <a:r>
              <a:rPr lang="en-US" altLang="en-US" baseline="30000">
                <a:ea typeface="ＭＳ Ｐゴシック" panose="020B0600070205080204" pitchFamily="34" charset="-128"/>
              </a:rPr>
              <a:t>2</a:t>
            </a:r>
            <a:r>
              <a:rPr lang="en-US" altLang="en-US">
                <a:ea typeface="ＭＳ Ｐゴシック" panose="020B0600070205080204" pitchFamily="34" charset="-128"/>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A42946F5-FB7A-584F-9992-072C3E664246}"/>
              </a:ext>
            </a:extLst>
          </p:cNvPr>
          <p:cNvSpPr>
            <a:spLocks noGrp="1"/>
          </p:cNvSpPr>
          <p:nvPr>
            <p:ph type="title"/>
          </p:nvPr>
        </p:nvSpPr>
        <p:spPr/>
        <p:txBody>
          <a:bodyPr/>
          <a:lstStyle/>
          <a:p>
            <a:r>
              <a:rPr lang="en-US" altLang="en-US">
                <a:ea typeface="ＭＳ Ｐゴシック" panose="020B0600070205080204" pitchFamily="34" charset="-128"/>
              </a:rPr>
              <a:t>Equivalence Relations: Example 4</a:t>
            </a:r>
          </a:p>
        </p:txBody>
      </p:sp>
      <p:sp>
        <p:nvSpPr>
          <p:cNvPr id="77826" name="Content Placeholder 2">
            <a:extLst>
              <a:ext uri="{FF2B5EF4-FFF2-40B4-BE49-F238E27FC236}">
                <a16:creationId xmlns:a16="http://schemas.microsoft.com/office/drawing/2014/main" id="{2F96A4FD-E9CA-CD43-9E0D-2894E7C7DF75}"/>
              </a:ext>
            </a:extLst>
          </p:cNvPr>
          <p:cNvSpPr>
            <a:spLocks noGrp="1"/>
          </p:cNvSpPr>
          <p:nvPr>
            <p:ph idx="1"/>
          </p:nvPr>
        </p:nvSpPr>
        <p:spPr>
          <a:xfrm>
            <a:off x="457200" y="1524000"/>
            <a:ext cx="8229600" cy="4525963"/>
          </a:xfrm>
        </p:spPr>
        <p:txBody>
          <a:bodyPr/>
          <a:lstStyle/>
          <a:p>
            <a:r>
              <a:rPr lang="en-US" altLang="en-US" sz="2800" b="1" dirty="0">
                <a:ea typeface="ＭＳ Ｐゴシック" panose="020B0600070205080204" pitchFamily="34" charset="-128"/>
              </a:rPr>
              <a:t>Example</a:t>
            </a:r>
            <a:r>
              <a:rPr lang="en-US" altLang="en-US" sz="2800" dirty="0">
                <a:ea typeface="ＭＳ Ｐゴシック" panose="020B0600070205080204" pitchFamily="34" charset="-128"/>
              </a:rPr>
              <a:t>: Given </a:t>
            </a:r>
            <a:r>
              <a:rPr lang="en-US" altLang="en-US" sz="2800" dirty="0" err="1">
                <a:ea typeface="ＭＳ Ｐゴシック" panose="020B0600070205080204" pitchFamily="34" charset="-128"/>
              </a:rPr>
              <a:t>n,r</a:t>
            </a:r>
            <a:r>
              <a:rPr lang="en-US" altLang="en-US" sz="2800" dirty="0" err="1">
                <a:ea typeface="ＭＳ Ｐゴシック" panose="020B0600070205080204" pitchFamily="34" charset="-128"/>
                <a:sym typeface="Symbol" pitchFamily="2" charset="2"/>
              </a:rPr>
              <a:t></a:t>
            </a:r>
            <a:r>
              <a:rPr lang="en-US" altLang="en-US" sz="2800" i="1" dirty="0" err="1">
                <a:latin typeface="Algerian" pitchFamily="82" charset="0"/>
                <a:ea typeface="ＭＳ Ｐゴシック" panose="020B0600070205080204" pitchFamily="34" charset="-128"/>
                <a:sym typeface="Symbol" pitchFamily="2" charset="2"/>
              </a:rPr>
              <a:t>N</a:t>
            </a:r>
            <a:r>
              <a:rPr lang="en-US" altLang="en-US" sz="2800" dirty="0">
                <a:ea typeface="ＭＳ Ｐゴシック" panose="020B0600070205080204" pitchFamily="34" charset="-128"/>
              </a:rPr>
              <a:t>, define the set</a:t>
            </a:r>
          </a:p>
          <a:p>
            <a:pPr algn="ctr">
              <a:buFont typeface="Arial" panose="020B0604020202020204" pitchFamily="34" charset="0"/>
              <a:buNone/>
            </a:pPr>
            <a:r>
              <a:rPr lang="en-US" altLang="en-US" sz="2800" dirty="0">
                <a:ea typeface="ＭＳ Ｐゴシック" panose="020B0600070205080204" pitchFamily="34" charset="-128"/>
              </a:rPr>
              <a:t> </a:t>
            </a:r>
            <a:r>
              <a:rPr lang="en-US" altLang="en-US" sz="2800" dirty="0" err="1">
                <a:ea typeface="ＭＳ Ｐゴシック" panose="020B0600070205080204" pitchFamily="34" charset="-128"/>
              </a:rPr>
              <a:t>n</a:t>
            </a:r>
            <a:r>
              <a:rPr lang="en-US" altLang="en-US" sz="2800" i="1" dirty="0" err="1">
                <a:latin typeface="Algerian" pitchFamily="82" charset="0"/>
                <a:ea typeface="ＭＳ Ｐゴシック" panose="020B0600070205080204" pitchFamily="34" charset="-128"/>
                <a:sym typeface="Symbol" pitchFamily="2" charset="2"/>
              </a:rPr>
              <a:t>Z</a:t>
            </a:r>
            <a:r>
              <a:rPr lang="en-US" altLang="en-US" sz="2800" i="1" dirty="0">
                <a:latin typeface="Algerian" pitchFamily="82" charset="0"/>
                <a:ea typeface="ＭＳ Ｐゴシック" panose="020B0600070205080204" pitchFamily="34" charset="-128"/>
                <a:sym typeface="Symbol" pitchFamily="2" charset="2"/>
              </a:rPr>
              <a:t> </a:t>
            </a:r>
            <a:r>
              <a:rPr lang="en-US" altLang="en-US" sz="2800" dirty="0">
                <a:ea typeface="ＭＳ Ｐゴシック" panose="020B0600070205080204" pitchFamily="34" charset="-128"/>
              </a:rPr>
              <a:t>+ r</a:t>
            </a:r>
            <a:r>
              <a:rPr lang="en-US" altLang="en-US" sz="2800" dirty="0">
                <a:ea typeface="ＭＳ Ｐゴシック" panose="020B0600070205080204" pitchFamily="34" charset="-128"/>
                <a:sym typeface="Symbol" pitchFamily="2" charset="2"/>
              </a:rPr>
              <a:t> = { </a:t>
            </a:r>
            <a:r>
              <a:rPr lang="en-US" altLang="en-US" sz="2800" dirty="0" err="1">
                <a:ea typeface="ＭＳ Ｐゴシック" panose="020B0600070205080204" pitchFamily="34" charset="-128"/>
                <a:sym typeface="Symbol" pitchFamily="2" charset="2"/>
              </a:rPr>
              <a:t>na</a:t>
            </a:r>
            <a:r>
              <a:rPr lang="en-US" altLang="en-US" sz="2800" dirty="0">
                <a:ea typeface="ＭＳ Ｐゴシック" panose="020B0600070205080204" pitchFamily="34" charset="-128"/>
                <a:sym typeface="Symbol" pitchFamily="2" charset="2"/>
              </a:rPr>
              <a:t> + r | a </a:t>
            </a:r>
            <a:r>
              <a:rPr lang="en-US" altLang="en-US" sz="2800" i="1" dirty="0">
                <a:latin typeface="Algerian" pitchFamily="82" charset="0"/>
                <a:ea typeface="ＭＳ Ｐゴシック" panose="020B0600070205080204" pitchFamily="34" charset="-128"/>
                <a:sym typeface="Symbol" pitchFamily="2" charset="2"/>
              </a:rPr>
              <a:t>Z</a:t>
            </a:r>
            <a:r>
              <a:rPr lang="en-US" altLang="en-US" sz="2800" dirty="0">
                <a:ea typeface="ＭＳ Ｐゴシック" panose="020B0600070205080204" pitchFamily="34" charset="-128"/>
                <a:sym typeface="Symbol" pitchFamily="2" charset="2"/>
              </a:rPr>
              <a:t> }</a:t>
            </a:r>
          </a:p>
          <a:p>
            <a:pPr lvl="1"/>
            <a:r>
              <a:rPr lang="en-US" altLang="en-US" sz="2400" dirty="0">
                <a:ea typeface="ＭＳ Ｐゴシック" panose="020B0600070205080204" pitchFamily="34" charset="-128"/>
                <a:sym typeface="Symbol" pitchFamily="2" charset="2"/>
              </a:rPr>
              <a:t>For n=2, r=0, 2</a:t>
            </a:r>
            <a:r>
              <a:rPr lang="en-US" altLang="en-US" sz="2400" i="1" dirty="0">
                <a:latin typeface="Algerian" pitchFamily="82" charset="0"/>
                <a:ea typeface="ＭＳ Ｐゴシック" panose="020B0600070205080204" pitchFamily="34" charset="-128"/>
                <a:sym typeface="Symbol" pitchFamily="2" charset="2"/>
              </a:rPr>
              <a:t>Z </a:t>
            </a:r>
            <a:r>
              <a:rPr lang="en-US" altLang="en-US" sz="2400" dirty="0">
                <a:ea typeface="ＭＳ Ｐゴシック" panose="020B0600070205080204" pitchFamily="34" charset="-128"/>
              </a:rPr>
              <a:t>r</a:t>
            </a:r>
            <a:r>
              <a:rPr lang="en-US" altLang="en-US" sz="2400" dirty="0">
                <a:ea typeface="ＭＳ Ｐゴシック" panose="020B0600070205080204" pitchFamily="34" charset="-128"/>
                <a:sym typeface="Symbol" pitchFamily="2" charset="2"/>
              </a:rPr>
              <a:t>epresents the equivalence class of all even integers</a:t>
            </a:r>
          </a:p>
          <a:p>
            <a:pPr lvl="1"/>
            <a:r>
              <a:rPr lang="en-US" altLang="en-US" sz="2400" dirty="0">
                <a:ea typeface="ＭＳ Ｐゴシック" panose="020B0600070205080204" pitchFamily="34" charset="-128"/>
                <a:sym typeface="Symbol" pitchFamily="2" charset="2"/>
              </a:rPr>
              <a:t>What n, r give the class of all </a:t>
            </a:r>
            <a:r>
              <a:rPr lang="en-US" altLang="en-US" sz="2400" u="sng" dirty="0">
                <a:ea typeface="ＭＳ Ｐゴシック" panose="020B0600070205080204" pitchFamily="34" charset="-128"/>
                <a:sym typeface="Symbol" pitchFamily="2" charset="2"/>
              </a:rPr>
              <a:t>odd</a:t>
            </a:r>
            <a:r>
              <a:rPr lang="en-US" altLang="en-US" sz="2400" dirty="0">
                <a:ea typeface="ＭＳ Ｐゴシック" panose="020B0600070205080204" pitchFamily="34" charset="-128"/>
                <a:sym typeface="Symbol" pitchFamily="2" charset="2"/>
              </a:rPr>
              <a:t> integers?</a:t>
            </a:r>
          </a:p>
          <a:p>
            <a:pPr lvl="1"/>
            <a:r>
              <a:rPr lang="en-US" altLang="en-US" sz="2400" dirty="0">
                <a:ea typeface="ＭＳ Ｐゴシック" panose="020B0600070205080204" pitchFamily="34" charset="-128"/>
                <a:sym typeface="Symbol" pitchFamily="2" charset="2"/>
              </a:rPr>
              <a:t>For n=3, r=0, 3</a:t>
            </a:r>
            <a:r>
              <a:rPr lang="en-US" altLang="en-US" sz="2400" i="1" dirty="0">
                <a:latin typeface="Algerian" pitchFamily="82" charset="0"/>
                <a:ea typeface="ＭＳ Ｐゴシック" panose="020B0600070205080204" pitchFamily="34" charset="-128"/>
                <a:sym typeface="Symbol" pitchFamily="2" charset="2"/>
              </a:rPr>
              <a:t>Z </a:t>
            </a:r>
            <a:r>
              <a:rPr lang="en-US" altLang="en-US" sz="2400" dirty="0">
                <a:ea typeface="ＭＳ Ｐゴシック" panose="020B0600070205080204" pitchFamily="34" charset="-128"/>
              </a:rPr>
              <a:t>r</a:t>
            </a:r>
            <a:r>
              <a:rPr lang="en-US" altLang="en-US" sz="2400" dirty="0">
                <a:ea typeface="ＭＳ Ｐゴシック" panose="020B0600070205080204" pitchFamily="34" charset="-128"/>
                <a:sym typeface="Symbol" pitchFamily="2" charset="2"/>
              </a:rPr>
              <a:t>epresents the equivalence class of all integers divisible by 3</a:t>
            </a:r>
          </a:p>
          <a:p>
            <a:pPr lvl="1"/>
            <a:r>
              <a:rPr lang="en-US" altLang="en-US" sz="2400" dirty="0">
                <a:ea typeface="ＭＳ Ｐゴシック" panose="020B0600070205080204" pitchFamily="34" charset="-128"/>
                <a:sym typeface="Symbol" pitchFamily="2" charset="2"/>
              </a:rPr>
              <a:t>For n=3, r=1, 3</a:t>
            </a:r>
            <a:r>
              <a:rPr lang="en-US" altLang="en-US" sz="2400" i="1" dirty="0">
                <a:latin typeface="Algerian" pitchFamily="82" charset="0"/>
                <a:ea typeface="ＭＳ Ｐゴシック" panose="020B0600070205080204" pitchFamily="34" charset="-128"/>
                <a:sym typeface="Symbol" pitchFamily="2" charset="2"/>
              </a:rPr>
              <a:t>Z </a:t>
            </a:r>
            <a:r>
              <a:rPr lang="en-US" altLang="en-US" sz="2400" dirty="0">
                <a:ea typeface="ＭＳ Ｐゴシック" panose="020B0600070205080204" pitchFamily="34" charset="-128"/>
                <a:sym typeface="Symbol" pitchFamily="2" charset="2"/>
              </a:rPr>
              <a:t>+1</a:t>
            </a:r>
            <a:r>
              <a:rPr lang="en-US" altLang="en-US" sz="2400" i="1" dirty="0">
                <a:latin typeface="Algerian" pitchFamily="82" charset="0"/>
                <a:ea typeface="ＭＳ Ｐゴシック" panose="020B0600070205080204" pitchFamily="34" charset="-128"/>
                <a:sym typeface="Symbol" pitchFamily="2" charset="2"/>
              </a:rPr>
              <a:t> </a:t>
            </a:r>
            <a:r>
              <a:rPr lang="en-US" altLang="en-US" sz="2400" dirty="0">
                <a:ea typeface="ＭＳ Ｐゴシック" panose="020B0600070205080204" pitchFamily="34" charset="-128"/>
              </a:rPr>
              <a:t>r</a:t>
            </a:r>
            <a:r>
              <a:rPr lang="en-US" altLang="en-US" sz="2400" dirty="0">
                <a:ea typeface="ＭＳ Ｐゴシック" panose="020B0600070205080204" pitchFamily="34" charset="-128"/>
                <a:sym typeface="Symbol" pitchFamily="2" charset="2"/>
              </a:rPr>
              <a:t>epresents the equivalence class of all integers divisible by 3 with a </a:t>
            </a:r>
            <a:r>
              <a:rPr lang="en-US" altLang="en-US" sz="2400" u="sng" dirty="0">
                <a:ea typeface="ＭＳ Ｐゴシック" panose="020B0600070205080204" pitchFamily="34" charset="-128"/>
                <a:sym typeface="Symbol" pitchFamily="2" charset="2"/>
              </a:rPr>
              <a:t>remainder</a:t>
            </a:r>
            <a:r>
              <a:rPr lang="en-US" altLang="en-US" sz="2400" dirty="0">
                <a:ea typeface="ＭＳ Ｐゴシック" panose="020B0600070205080204" pitchFamily="34" charset="-128"/>
                <a:sym typeface="Symbol" pitchFamily="2" charset="2"/>
              </a:rPr>
              <a:t> of 1</a:t>
            </a:r>
          </a:p>
          <a:p>
            <a:pPr lvl="1"/>
            <a:r>
              <a:rPr lang="en-US" altLang="en-US" sz="2400" dirty="0">
                <a:ea typeface="ＭＳ Ｐゴシック" panose="020B0600070205080204" pitchFamily="34" charset="-128"/>
                <a:sym typeface="Symbol" pitchFamily="2" charset="2"/>
              </a:rPr>
              <a:t>In general, this relation defines equivalence classes that are, in fact, </a:t>
            </a:r>
            <a:r>
              <a:rPr lang="en-US" altLang="en-US" sz="2400" u="sng" dirty="0">
                <a:ea typeface="ＭＳ Ｐゴシック" panose="020B0600070205080204" pitchFamily="34" charset="-128"/>
                <a:sym typeface="Symbol" pitchFamily="2" charset="2"/>
              </a:rPr>
              <a:t>congruence classes</a:t>
            </a:r>
            <a:r>
              <a:rPr lang="en-US" altLang="en-US" sz="2400" dirty="0">
                <a:ea typeface="ＭＳ Ｐゴシック" panose="020B0600070205080204" pitchFamily="34" charset="-128"/>
                <a:sym typeface="Symbol" pitchFamily="2" charset="2"/>
              </a:rPr>
              <a:t> (See Section 3.4) </a:t>
            </a:r>
            <a:endParaRPr lang="en-US" altLang="en-US" dirty="0">
              <a:ea typeface="ＭＳ Ｐゴシック" panose="020B0600070205080204" pitchFamily="34" charset="-128"/>
              <a:sym typeface="Symbol" pitchFamily="2" charset="2"/>
            </a:endParaRPr>
          </a:p>
          <a:p>
            <a:pPr lvl="1"/>
            <a:endParaRPr lang="en-US" altLang="en-US" dirty="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36F2-F4AE-AC45-AC22-F52F21FC90C3}"/>
              </a:ext>
            </a:extLst>
          </p:cNvPr>
          <p:cNvSpPr>
            <a:spLocks noGrp="1"/>
          </p:cNvSpPr>
          <p:nvPr>
            <p:ph type="title"/>
          </p:nvPr>
        </p:nvSpPr>
        <p:spPr/>
        <p:txBody>
          <a:bodyPr/>
          <a:lstStyle/>
          <a:p>
            <a:r>
              <a:rPr lang="en-US" dirty="0"/>
              <a:t>Review: Representations</a:t>
            </a:r>
          </a:p>
        </p:txBody>
      </p:sp>
      <p:sp>
        <p:nvSpPr>
          <p:cNvPr id="3" name="Content Placeholder 2">
            <a:extLst>
              <a:ext uri="{FF2B5EF4-FFF2-40B4-BE49-F238E27FC236}">
                <a16:creationId xmlns:a16="http://schemas.microsoft.com/office/drawing/2014/main" id="{F79E876B-F429-D546-85C0-7B754C225541}"/>
              </a:ext>
            </a:extLst>
          </p:cNvPr>
          <p:cNvSpPr>
            <a:spLocks noGrp="1"/>
          </p:cNvSpPr>
          <p:nvPr>
            <p:ph idx="1"/>
          </p:nvPr>
        </p:nvSpPr>
        <p:spPr>
          <a:xfrm>
            <a:off x="228600" y="3733800"/>
            <a:ext cx="4114800" cy="685799"/>
          </a:xfrm>
        </p:spPr>
        <p:txBody>
          <a:bodyPr/>
          <a:lstStyle/>
          <a:p>
            <a:pPr marL="0" indent="0">
              <a:buNone/>
            </a:pPr>
            <a:r>
              <a:rPr lang="en-US" dirty="0"/>
              <a:t>Bipartite directed graph</a:t>
            </a:r>
          </a:p>
        </p:txBody>
      </p:sp>
      <p:grpSp>
        <p:nvGrpSpPr>
          <p:cNvPr id="24" name="Group 23">
            <a:extLst>
              <a:ext uri="{FF2B5EF4-FFF2-40B4-BE49-F238E27FC236}">
                <a16:creationId xmlns:a16="http://schemas.microsoft.com/office/drawing/2014/main" id="{327A86DD-C6C2-E045-8E94-299882750048}"/>
              </a:ext>
            </a:extLst>
          </p:cNvPr>
          <p:cNvGrpSpPr/>
          <p:nvPr/>
        </p:nvGrpSpPr>
        <p:grpSpPr>
          <a:xfrm>
            <a:off x="152400" y="1752600"/>
            <a:ext cx="4159343" cy="2057400"/>
            <a:chOff x="838200" y="3886200"/>
            <a:chExt cx="4159343" cy="2057400"/>
          </a:xfrm>
        </p:grpSpPr>
        <p:sp>
          <p:nvSpPr>
            <p:cNvPr id="4" name="Oval 3">
              <a:extLst>
                <a:ext uri="{FF2B5EF4-FFF2-40B4-BE49-F238E27FC236}">
                  <a16:creationId xmlns:a16="http://schemas.microsoft.com/office/drawing/2014/main" id="{441BDEF4-1D36-D247-BCC4-FBE0A649E823}"/>
                </a:ext>
              </a:extLst>
            </p:cNvPr>
            <p:cNvSpPr/>
            <p:nvPr/>
          </p:nvSpPr>
          <p:spPr>
            <a:xfrm>
              <a:off x="1905000" y="43449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endParaRPr>
            </a:p>
          </p:txBody>
        </p:sp>
        <p:sp>
          <p:nvSpPr>
            <p:cNvPr id="5" name="Oval 4">
              <a:extLst>
                <a:ext uri="{FF2B5EF4-FFF2-40B4-BE49-F238E27FC236}">
                  <a16:creationId xmlns:a16="http://schemas.microsoft.com/office/drawing/2014/main" id="{8222A1EC-2DFF-D04B-BB85-1A04ED84643E}"/>
                </a:ext>
              </a:extLst>
            </p:cNvPr>
            <p:cNvSpPr/>
            <p:nvPr/>
          </p:nvSpPr>
          <p:spPr>
            <a:xfrm>
              <a:off x="1905000" y="48752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endParaRPr>
            </a:p>
          </p:txBody>
        </p:sp>
        <p:sp>
          <p:nvSpPr>
            <p:cNvPr id="6" name="Oval 5">
              <a:extLst>
                <a:ext uri="{FF2B5EF4-FFF2-40B4-BE49-F238E27FC236}">
                  <a16:creationId xmlns:a16="http://schemas.microsoft.com/office/drawing/2014/main" id="{E5CBD7A5-7A1D-CE49-BA27-D1CD23F0E2B5}"/>
                </a:ext>
              </a:extLst>
            </p:cNvPr>
            <p:cNvSpPr/>
            <p:nvPr/>
          </p:nvSpPr>
          <p:spPr>
            <a:xfrm>
              <a:off x="1905000" y="54117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endParaRPr>
            </a:p>
          </p:txBody>
        </p:sp>
        <p:sp>
          <p:nvSpPr>
            <p:cNvPr id="7" name="TextBox 7">
              <a:extLst>
                <a:ext uri="{FF2B5EF4-FFF2-40B4-BE49-F238E27FC236}">
                  <a16:creationId xmlns:a16="http://schemas.microsoft.com/office/drawing/2014/main" id="{3AF67D74-AB10-6441-8B30-967998ED2CEA}"/>
                </a:ext>
              </a:extLst>
            </p:cNvPr>
            <p:cNvSpPr txBox="1">
              <a:spLocks noChangeArrowheads="1"/>
            </p:cNvSpPr>
            <p:nvPr/>
          </p:nvSpPr>
          <p:spPr bwMode="auto">
            <a:xfrm>
              <a:off x="1447800" y="41910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0</a:t>
              </a:r>
              <a:endParaRPr lang="en-US" altLang="en-US" sz="1800" baseline="-25000" dirty="0"/>
            </a:p>
          </p:txBody>
        </p:sp>
        <p:sp>
          <p:nvSpPr>
            <p:cNvPr id="8" name="TextBox 8">
              <a:extLst>
                <a:ext uri="{FF2B5EF4-FFF2-40B4-BE49-F238E27FC236}">
                  <a16:creationId xmlns:a16="http://schemas.microsoft.com/office/drawing/2014/main" id="{5783BE57-FD1A-654F-AC55-D2974CBBA612}"/>
                </a:ext>
              </a:extLst>
            </p:cNvPr>
            <p:cNvSpPr txBox="1">
              <a:spLocks noChangeArrowheads="1"/>
            </p:cNvSpPr>
            <p:nvPr/>
          </p:nvSpPr>
          <p:spPr bwMode="auto">
            <a:xfrm>
              <a:off x="1447800" y="471963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1</a:t>
              </a:r>
              <a:endParaRPr lang="en-US" altLang="en-US" sz="1800" baseline="-25000" dirty="0"/>
            </a:p>
          </p:txBody>
        </p:sp>
        <p:sp>
          <p:nvSpPr>
            <p:cNvPr id="9" name="TextBox 9">
              <a:extLst>
                <a:ext uri="{FF2B5EF4-FFF2-40B4-BE49-F238E27FC236}">
                  <a16:creationId xmlns:a16="http://schemas.microsoft.com/office/drawing/2014/main" id="{B7DC534A-350D-914A-9010-8AAB06626AC6}"/>
                </a:ext>
              </a:extLst>
            </p:cNvPr>
            <p:cNvSpPr txBox="1">
              <a:spLocks noChangeArrowheads="1"/>
            </p:cNvSpPr>
            <p:nvPr/>
          </p:nvSpPr>
          <p:spPr bwMode="auto">
            <a:xfrm>
              <a:off x="1447800" y="52578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2</a:t>
              </a:r>
              <a:endParaRPr lang="en-US" altLang="en-US" sz="1800" baseline="-25000" dirty="0"/>
            </a:p>
          </p:txBody>
        </p:sp>
        <p:sp>
          <p:nvSpPr>
            <p:cNvPr id="10" name="Oval 9">
              <a:extLst>
                <a:ext uri="{FF2B5EF4-FFF2-40B4-BE49-F238E27FC236}">
                  <a16:creationId xmlns:a16="http://schemas.microsoft.com/office/drawing/2014/main" id="{0733F7FC-6CC7-8D4E-8B4D-6E97FE3CF0B3}"/>
                </a:ext>
              </a:extLst>
            </p:cNvPr>
            <p:cNvSpPr/>
            <p:nvPr/>
          </p:nvSpPr>
          <p:spPr>
            <a:xfrm>
              <a:off x="3702143" y="43449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Oval 10">
              <a:extLst>
                <a:ext uri="{FF2B5EF4-FFF2-40B4-BE49-F238E27FC236}">
                  <a16:creationId xmlns:a16="http://schemas.microsoft.com/office/drawing/2014/main" id="{F5C2F1CE-5B60-914B-8E3E-599C4908CDB6}"/>
                </a:ext>
              </a:extLst>
            </p:cNvPr>
            <p:cNvSpPr/>
            <p:nvPr/>
          </p:nvSpPr>
          <p:spPr>
            <a:xfrm>
              <a:off x="3648168"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u="sng" dirty="0">
                <a:solidFill>
                  <a:schemeClr val="tx1"/>
                </a:solidFill>
              </a:endParaRPr>
            </a:p>
          </p:txBody>
        </p:sp>
        <p:sp>
          <p:nvSpPr>
            <p:cNvPr id="12" name="TextBox 15">
              <a:extLst>
                <a:ext uri="{FF2B5EF4-FFF2-40B4-BE49-F238E27FC236}">
                  <a16:creationId xmlns:a16="http://schemas.microsoft.com/office/drawing/2014/main" id="{3D14F12C-E053-5045-8F98-D87DB5345814}"/>
                </a:ext>
              </a:extLst>
            </p:cNvPr>
            <p:cNvSpPr txBox="1">
              <a:spLocks noChangeArrowheads="1"/>
            </p:cNvSpPr>
            <p:nvPr/>
          </p:nvSpPr>
          <p:spPr bwMode="auto">
            <a:xfrm>
              <a:off x="3854543" y="41910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a</a:t>
              </a:r>
              <a:endParaRPr lang="en-US" altLang="en-US" sz="1800" baseline="-25000" dirty="0"/>
            </a:p>
          </p:txBody>
        </p:sp>
        <p:sp>
          <p:nvSpPr>
            <p:cNvPr id="13" name="TextBox 16">
              <a:extLst>
                <a:ext uri="{FF2B5EF4-FFF2-40B4-BE49-F238E27FC236}">
                  <a16:creationId xmlns:a16="http://schemas.microsoft.com/office/drawing/2014/main" id="{5B189AED-3339-704F-A3C7-E20966DF94CC}"/>
                </a:ext>
              </a:extLst>
            </p:cNvPr>
            <p:cNvSpPr txBox="1">
              <a:spLocks noChangeArrowheads="1"/>
            </p:cNvSpPr>
            <p:nvPr/>
          </p:nvSpPr>
          <p:spPr bwMode="auto">
            <a:xfrm>
              <a:off x="3854543" y="5029200"/>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b</a:t>
              </a:r>
              <a:endParaRPr lang="en-US" altLang="en-US" sz="1800" baseline="-25000" dirty="0"/>
            </a:p>
          </p:txBody>
        </p:sp>
        <p:cxnSp>
          <p:nvCxnSpPr>
            <p:cNvPr id="14" name="Straight Arrow Connector 13">
              <a:extLst>
                <a:ext uri="{FF2B5EF4-FFF2-40B4-BE49-F238E27FC236}">
                  <a16:creationId xmlns:a16="http://schemas.microsoft.com/office/drawing/2014/main" id="{EF5A628C-75DA-9E44-A530-91BD9EC0E1D5}"/>
                </a:ext>
              </a:extLst>
            </p:cNvPr>
            <p:cNvCxnSpPr>
              <a:cxnSpLocks/>
              <a:stCxn id="4" idx="6"/>
            </p:cNvCxnSpPr>
            <p:nvPr/>
          </p:nvCxnSpPr>
          <p:spPr>
            <a:xfrm>
              <a:off x="2057400" y="4421188"/>
              <a:ext cx="990600"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0AFF347-ED45-6146-8DCA-4C211EA3815F}"/>
                </a:ext>
              </a:extLst>
            </p:cNvPr>
            <p:cNvCxnSpPr>
              <a:cxnSpLocks/>
              <a:stCxn id="4" idx="5"/>
              <a:endCxn id="11" idx="1"/>
            </p:cNvCxnSpPr>
            <p:nvPr/>
          </p:nvCxnSpPr>
          <p:spPr>
            <a:xfrm>
              <a:off x="2035082" y="4475070"/>
              <a:ext cx="1635404" cy="65264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196F8B0-A253-B54D-B57E-8FA89A6F52EE}"/>
                </a:ext>
              </a:extLst>
            </p:cNvPr>
            <p:cNvCxnSpPr>
              <a:cxnSpLocks/>
              <a:stCxn id="5" idx="6"/>
              <a:endCxn id="10" idx="3"/>
            </p:cNvCxnSpPr>
            <p:nvPr/>
          </p:nvCxnSpPr>
          <p:spPr>
            <a:xfrm flipV="1">
              <a:off x="2057400" y="4475070"/>
              <a:ext cx="1667061" cy="47634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0D8AB64-6381-224D-A465-DFCDB7641F4F}"/>
                </a:ext>
              </a:extLst>
            </p:cNvPr>
            <p:cNvSpPr/>
            <p:nvPr/>
          </p:nvSpPr>
          <p:spPr>
            <a:xfrm>
              <a:off x="1295400" y="3886200"/>
              <a:ext cx="10668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A6EE8148-4227-5E4D-92F9-D2F10771C5E4}"/>
                </a:ext>
              </a:extLst>
            </p:cNvPr>
            <p:cNvSpPr/>
            <p:nvPr/>
          </p:nvSpPr>
          <p:spPr>
            <a:xfrm>
              <a:off x="3397343" y="3962400"/>
              <a:ext cx="8382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34">
              <a:extLst>
                <a:ext uri="{FF2B5EF4-FFF2-40B4-BE49-F238E27FC236}">
                  <a16:creationId xmlns:a16="http://schemas.microsoft.com/office/drawing/2014/main" id="{A4374F04-C5C3-2143-B430-D44C09BC17FB}"/>
                </a:ext>
              </a:extLst>
            </p:cNvPr>
            <p:cNvSpPr txBox="1">
              <a:spLocks noChangeArrowheads="1"/>
            </p:cNvSpPr>
            <p:nvPr/>
          </p:nvSpPr>
          <p:spPr bwMode="auto">
            <a:xfrm>
              <a:off x="838200" y="4078288"/>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t>A</a:t>
              </a:r>
              <a:endParaRPr lang="en-US" altLang="en-US" sz="1800" b="1"/>
            </a:p>
          </p:txBody>
        </p:sp>
        <p:sp>
          <p:nvSpPr>
            <p:cNvPr id="20" name="TextBox 35">
              <a:extLst>
                <a:ext uri="{FF2B5EF4-FFF2-40B4-BE49-F238E27FC236}">
                  <a16:creationId xmlns:a16="http://schemas.microsoft.com/office/drawing/2014/main" id="{93630778-5E61-7A43-822A-240E82F36EFC}"/>
                </a:ext>
              </a:extLst>
            </p:cNvPr>
            <p:cNvSpPr txBox="1">
              <a:spLocks noChangeArrowheads="1"/>
            </p:cNvSpPr>
            <p:nvPr/>
          </p:nvSpPr>
          <p:spPr bwMode="auto">
            <a:xfrm>
              <a:off x="4387943" y="4078288"/>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a:t>B</a:t>
              </a:r>
              <a:endParaRPr lang="en-US" altLang="en-US" sz="1800" b="1"/>
            </a:p>
          </p:txBody>
        </p:sp>
        <p:cxnSp>
          <p:nvCxnSpPr>
            <p:cNvPr id="21" name="Straight Arrow Connector 20">
              <a:extLst>
                <a:ext uri="{FF2B5EF4-FFF2-40B4-BE49-F238E27FC236}">
                  <a16:creationId xmlns:a16="http://schemas.microsoft.com/office/drawing/2014/main" id="{B5D3EA31-96E2-9046-A0D2-D02CFE1058FF}"/>
                </a:ext>
              </a:extLst>
            </p:cNvPr>
            <p:cNvCxnSpPr>
              <a:stCxn id="6" idx="6"/>
              <a:endCxn id="11" idx="3"/>
            </p:cNvCxnSpPr>
            <p:nvPr/>
          </p:nvCxnSpPr>
          <p:spPr>
            <a:xfrm flipV="1">
              <a:off x="2057400" y="5235482"/>
              <a:ext cx="1613086" cy="252506"/>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F194C4-4FEB-094C-835D-8B3B7ECE00E8}"/>
                </a:ext>
              </a:extLst>
            </p:cNvPr>
            <p:cNvCxnSpPr>
              <a:cxnSpLocks/>
              <a:endCxn id="10" idx="6"/>
            </p:cNvCxnSpPr>
            <p:nvPr/>
          </p:nvCxnSpPr>
          <p:spPr>
            <a:xfrm>
              <a:off x="2406743" y="4421188"/>
              <a:ext cx="1447800"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Content Placeholder 2">
            <a:extLst>
              <a:ext uri="{FF2B5EF4-FFF2-40B4-BE49-F238E27FC236}">
                <a16:creationId xmlns:a16="http://schemas.microsoft.com/office/drawing/2014/main" id="{14D7578E-CB18-0D47-9E95-1C5ED9C29373}"/>
              </a:ext>
            </a:extLst>
          </p:cNvPr>
          <p:cNvSpPr txBox="1">
            <a:spLocks/>
          </p:cNvSpPr>
          <p:nvPr/>
        </p:nvSpPr>
        <p:spPr bwMode="auto">
          <a:xfrm>
            <a:off x="1676400" y="4953000"/>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Bit matrix</a:t>
            </a:r>
          </a:p>
        </p:txBody>
      </p:sp>
      <p:sp>
        <p:nvSpPr>
          <p:cNvPr id="25" name="Content Placeholder 2">
            <a:extLst>
              <a:ext uri="{FF2B5EF4-FFF2-40B4-BE49-F238E27FC236}">
                <a16:creationId xmlns:a16="http://schemas.microsoft.com/office/drawing/2014/main" id="{8B2E0AA4-E500-7D4B-AC0F-B72F140DFA86}"/>
              </a:ext>
            </a:extLst>
          </p:cNvPr>
          <p:cNvSpPr txBox="1">
            <a:spLocks/>
          </p:cNvSpPr>
          <p:nvPr/>
        </p:nvSpPr>
        <p:spPr bwMode="auto">
          <a:xfrm>
            <a:off x="6172200" y="3810000"/>
            <a:ext cx="2819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Directed graph</a:t>
            </a:r>
          </a:p>
        </p:txBody>
      </p:sp>
      <p:grpSp>
        <p:nvGrpSpPr>
          <p:cNvPr id="40" name="Group 39">
            <a:extLst>
              <a:ext uri="{FF2B5EF4-FFF2-40B4-BE49-F238E27FC236}">
                <a16:creationId xmlns:a16="http://schemas.microsoft.com/office/drawing/2014/main" id="{32BED18B-E317-B64F-9626-EBD16E1D78A1}"/>
              </a:ext>
            </a:extLst>
          </p:cNvPr>
          <p:cNvGrpSpPr/>
          <p:nvPr/>
        </p:nvGrpSpPr>
        <p:grpSpPr>
          <a:xfrm>
            <a:off x="6019800" y="1600200"/>
            <a:ext cx="2590800" cy="2062163"/>
            <a:chOff x="5029200" y="1524000"/>
            <a:chExt cx="2590800" cy="2062163"/>
          </a:xfrm>
        </p:grpSpPr>
        <p:sp>
          <p:nvSpPr>
            <p:cNvPr id="26" name="Oval 25">
              <a:extLst>
                <a:ext uri="{FF2B5EF4-FFF2-40B4-BE49-F238E27FC236}">
                  <a16:creationId xmlns:a16="http://schemas.microsoft.com/office/drawing/2014/main" id="{44D67FBC-BCAB-2647-9DBE-535CA0BBF055}"/>
                </a:ext>
              </a:extLst>
            </p:cNvPr>
            <p:cNvSpPr/>
            <p:nvPr/>
          </p:nvSpPr>
          <p:spPr>
            <a:xfrm>
              <a:off x="5943600" y="236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endParaRPr>
            </a:p>
          </p:txBody>
        </p:sp>
        <p:sp>
          <p:nvSpPr>
            <p:cNvPr id="27" name="Oval 26">
              <a:extLst>
                <a:ext uri="{FF2B5EF4-FFF2-40B4-BE49-F238E27FC236}">
                  <a16:creationId xmlns:a16="http://schemas.microsoft.com/office/drawing/2014/main" id="{72D1FA26-4124-A945-9FB6-BD0C8AA5BD1C}"/>
                </a:ext>
              </a:extLst>
            </p:cNvPr>
            <p:cNvSpPr/>
            <p:nvPr/>
          </p:nvSpPr>
          <p:spPr>
            <a:xfrm>
              <a:off x="7086600" y="2286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endParaRPr>
            </a:p>
          </p:txBody>
        </p:sp>
        <p:sp>
          <p:nvSpPr>
            <p:cNvPr id="28" name="Oval 27">
              <a:extLst>
                <a:ext uri="{FF2B5EF4-FFF2-40B4-BE49-F238E27FC236}">
                  <a16:creationId xmlns:a16="http://schemas.microsoft.com/office/drawing/2014/main" id="{C53FA962-6531-C84D-B3D0-50219CDFF4B2}"/>
                </a:ext>
              </a:extLst>
            </p:cNvPr>
            <p:cNvSpPr/>
            <p:nvPr/>
          </p:nvSpPr>
          <p:spPr>
            <a:xfrm>
              <a:off x="6477000" y="3124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endParaRPr>
            </a:p>
          </p:txBody>
        </p:sp>
        <p:sp>
          <p:nvSpPr>
            <p:cNvPr id="29" name="TextBox 28">
              <a:extLst>
                <a:ext uri="{FF2B5EF4-FFF2-40B4-BE49-F238E27FC236}">
                  <a16:creationId xmlns:a16="http://schemas.microsoft.com/office/drawing/2014/main" id="{E51D062F-EB92-534A-850A-5859960B4DA5}"/>
                </a:ext>
              </a:extLst>
            </p:cNvPr>
            <p:cNvSpPr txBox="1">
              <a:spLocks noChangeArrowheads="1"/>
            </p:cNvSpPr>
            <p:nvPr/>
          </p:nvSpPr>
          <p:spPr bwMode="auto">
            <a:xfrm>
              <a:off x="5562600" y="20574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0</a:t>
              </a:r>
              <a:endParaRPr lang="en-US" altLang="en-US" sz="1800" baseline="-25000" dirty="0"/>
            </a:p>
          </p:txBody>
        </p:sp>
        <p:sp>
          <p:nvSpPr>
            <p:cNvPr id="30" name="TextBox 29">
              <a:extLst>
                <a:ext uri="{FF2B5EF4-FFF2-40B4-BE49-F238E27FC236}">
                  <a16:creationId xmlns:a16="http://schemas.microsoft.com/office/drawing/2014/main" id="{0DB8808B-514F-1E49-A887-CC9473D5C427}"/>
                </a:ext>
              </a:extLst>
            </p:cNvPr>
            <p:cNvSpPr txBox="1">
              <a:spLocks noChangeArrowheads="1"/>
            </p:cNvSpPr>
            <p:nvPr/>
          </p:nvSpPr>
          <p:spPr bwMode="auto">
            <a:xfrm>
              <a:off x="6629400" y="19050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1</a:t>
              </a:r>
              <a:endParaRPr lang="en-US" altLang="en-US" sz="1800" baseline="-25000" dirty="0"/>
            </a:p>
          </p:txBody>
        </p:sp>
        <p:sp>
          <p:nvSpPr>
            <p:cNvPr id="31" name="TextBox 30">
              <a:extLst>
                <a:ext uri="{FF2B5EF4-FFF2-40B4-BE49-F238E27FC236}">
                  <a16:creationId xmlns:a16="http://schemas.microsoft.com/office/drawing/2014/main" id="{DA43D04F-CA7C-394A-B1AE-9378D6981EFB}"/>
                </a:ext>
              </a:extLst>
            </p:cNvPr>
            <p:cNvSpPr txBox="1">
              <a:spLocks noChangeArrowheads="1"/>
            </p:cNvSpPr>
            <p:nvPr/>
          </p:nvSpPr>
          <p:spPr bwMode="auto">
            <a:xfrm>
              <a:off x="6705600" y="31242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2</a:t>
              </a:r>
              <a:endParaRPr lang="en-US" altLang="en-US" sz="1800" baseline="-25000" dirty="0"/>
            </a:p>
          </p:txBody>
        </p:sp>
        <p:sp>
          <p:nvSpPr>
            <p:cNvPr id="32" name="Oval 31">
              <a:extLst>
                <a:ext uri="{FF2B5EF4-FFF2-40B4-BE49-F238E27FC236}">
                  <a16:creationId xmlns:a16="http://schemas.microsoft.com/office/drawing/2014/main" id="{D56293F8-186B-6545-A2B6-D10636C12815}"/>
                </a:ext>
              </a:extLst>
            </p:cNvPr>
            <p:cNvSpPr/>
            <p:nvPr/>
          </p:nvSpPr>
          <p:spPr>
            <a:xfrm>
              <a:off x="5486400" y="1676400"/>
              <a:ext cx="2133600" cy="190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34">
              <a:extLst>
                <a:ext uri="{FF2B5EF4-FFF2-40B4-BE49-F238E27FC236}">
                  <a16:creationId xmlns:a16="http://schemas.microsoft.com/office/drawing/2014/main" id="{85A98365-5DC3-224D-B4C0-FD27A0247EA3}"/>
                </a:ext>
              </a:extLst>
            </p:cNvPr>
            <p:cNvSpPr txBox="1">
              <a:spLocks noChangeArrowheads="1"/>
            </p:cNvSpPr>
            <p:nvPr/>
          </p:nvSpPr>
          <p:spPr bwMode="auto">
            <a:xfrm>
              <a:off x="5029200" y="1524000"/>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dirty="0"/>
                <a:t>A</a:t>
              </a:r>
              <a:endParaRPr lang="en-US" altLang="en-US" sz="1800" b="1" dirty="0"/>
            </a:p>
          </p:txBody>
        </p:sp>
        <p:sp>
          <p:nvSpPr>
            <p:cNvPr id="34" name="Freeform 33">
              <a:extLst>
                <a:ext uri="{FF2B5EF4-FFF2-40B4-BE49-F238E27FC236}">
                  <a16:creationId xmlns:a16="http://schemas.microsoft.com/office/drawing/2014/main" id="{AD1E158F-017F-704D-8FD6-78CE6D313972}"/>
                </a:ext>
              </a:extLst>
            </p:cNvPr>
            <p:cNvSpPr/>
            <p:nvPr/>
          </p:nvSpPr>
          <p:spPr>
            <a:xfrm>
              <a:off x="5932449" y="1968190"/>
              <a:ext cx="267719" cy="457561"/>
            </a:xfrm>
            <a:custGeom>
              <a:avLst/>
              <a:gdLst>
                <a:gd name="connsiteX0" fmla="*/ 89210 w 267719"/>
                <a:gd name="connsiteY0" fmla="*/ 457200 h 457561"/>
                <a:gd name="connsiteX1" fmla="*/ 44605 w 267719"/>
                <a:gd name="connsiteY1" fmla="*/ 379142 h 457561"/>
                <a:gd name="connsiteX2" fmla="*/ 22302 w 267719"/>
                <a:gd name="connsiteY2" fmla="*/ 312234 h 457561"/>
                <a:gd name="connsiteX3" fmla="*/ 0 w 267719"/>
                <a:gd name="connsiteY3" fmla="*/ 223025 h 457561"/>
                <a:gd name="connsiteX4" fmla="*/ 33453 w 267719"/>
                <a:gd name="connsiteY4" fmla="*/ 22303 h 457561"/>
                <a:gd name="connsiteX5" fmla="*/ 55756 w 267719"/>
                <a:gd name="connsiteY5" fmla="*/ 0 h 457561"/>
                <a:gd name="connsiteX6" fmla="*/ 189571 w 267719"/>
                <a:gd name="connsiteY6" fmla="*/ 11151 h 457561"/>
                <a:gd name="connsiteX7" fmla="*/ 223024 w 267719"/>
                <a:gd name="connsiteY7" fmla="*/ 22303 h 457561"/>
                <a:gd name="connsiteX8" fmla="*/ 234175 w 267719"/>
                <a:gd name="connsiteY8" fmla="*/ 55756 h 457561"/>
                <a:gd name="connsiteX9" fmla="*/ 223024 w 267719"/>
                <a:gd name="connsiteY9" fmla="*/ 312234 h 457561"/>
                <a:gd name="connsiteX10" fmla="*/ 178419 w 267719"/>
                <a:gd name="connsiteY10" fmla="*/ 367990 h 457561"/>
                <a:gd name="connsiteX11" fmla="*/ 156117 w 267719"/>
                <a:gd name="connsiteY11" fmla="*/ 401444 h 457561"/>
                <a:gd name="connsiteX12" fmla="*/ 133814 w 267719"/>
                <a:gd name="connsiteY12" fmla="*/ 379142 h 457561"/>
                <a:gd name="connsiteX13" fmla="*/ 111512 w 267719"/>
                <a:gd name="connsiteY13" fmla="*/ 312234 h 457561"/>
                <a:gd name="connsiteX14" fmla="*/ 89210 w 267719"/>
                <a:gd name="connsiteY14" fmla="*/ 278781 h 457561"/>
                <a:gd name="connsiteX15" fmla="*/ 100361 w 267719"/>
                <a:gd name="connsiteY15" fmla="*/ 223025 h 457561"/>
                <a:gd name="connsiteX16" fmla="*/ 111512 w 267719"/>
                <a:gd name="connsiteY16" fmla="*/ 256478 h 457561"/>
                <a:gd name="connsiteX17" fmla="*/ 122663 w 267719"/>
                <a:gd name="connsiteY17" fmla="*/ 301083 h 457561"/>
                <a:gd name="connsiteX18" fmla="*/ 133814 w 267719"/>
                <a:gd name="connsiteY18" fmla="*/ 423747 h 457561"/>
                <a:gd name="connsiteX19" fmla="*/ 144966 w 267719"/>
                <a:gd name="connsiteY19" fmla="*/ 457200 h 457561"/>
                <a:gd name="connsiteX20" fmla="*/ 178419 w 267719"/>
                <a:gd name="connsiteY20" fmla="*/ 434898 h 457561"/>
                <a:gd name="connsiteX21" fmla="*/ 211873 w 267719"/>
                <a:gd name="connsiteY21" fmla="*/ 423747 h 457561"/>
                <a:gd name="connsiteX22" fmla="*/ 234175 w 267719"/>
                <a:gd name="connsiteY22" fmla="*/ 401444 h 457561"/>
                <a:gd name="connsiteX23" fmla="*/ 267629 w 267719"/>
                <a:gd name="connsiteY23" fmla="*/ 379142 h 45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7719" h="457561">
                  <a:moveTo>
                    <a:pt x="89210" y="457200"/>
                  </a:moveTo>
                  <a:cubicBezTo>
                    <a:pt x="74342" y="431181"/>
                    <a:pt x="57163" y="406352"/>
                    <a:pt x="44605" y="379142"/>
                  </a:cubicBezTo>
                  <a:cubicBezTo>
                    <a:pt x="34753" y="357797"/>
                    <a:pt x="29736" y="334537"/>
                    <a:pt x="22302" y="312234"/>
                  </a:cubicBezTo>
                  <a:cubicBezTo>
                    <a:pt x="5158" y="260802"/>
                    <a:pt x="13456" y="290305"/>
                    <a:pt x="0" y="223025"/>
                  </a:cubicBezTo>
                  <a:cubicBezTo>
                    <a:pt x="8002" y="102994"/>
                    <a:pt x="-18877" y="87715"/>
                    <a:pt x="33453" y="22303"/>
                  </a:cubicBezTo>
                  <a:cubicBezTo>
                    <a:pt x="40021" y="14093"/>
                    <a:pt x="48322" y="7434"/>
                    <a:pt x="55756" y="0"/>
                  </a:cubicBezTo>
                  <a:cubicBezTo>
                    <a:pt x="100361" y="3717"/>
                    <a:pt x="145204" y="5235"/>
                    <a:pt x="189571" y="11151"/>
                  </a:cubicBezTo>
                  <a:cubicBezTo>
                    <a:pt x="201222" y="12705"/>
                    <a:pt x="214713" y="13991"/>
                    <a:pt x="223024" y="22303"/>
                  </a:cubicBezTo>
                  <a:cubicBezTo>
                    <a:pt x="231335" y="30615"/>
                    <a:pt x="230458" y="44605"/>
                    <a:pt x="234175" y="55756"/>
                  </a:cubicBezTo>
                  <a:cubicBezTo>
                    <a:pt x="230458" y="141249"/>
                    <a:pt x="232833" y="227225"/>
                    <a:pt x="223024" y="312234"/>
                  </a:cubicBezTo>
                  <a:cubicBezTo>
                    <a:pt x="220710" y="332291"/>
                    <a:pt x="189944" y="353583"/>
                    <a:pt x="178419" y="367990"/>
                  </a:cubicBezTo>
                  <a:cubicBezTo>
                    <a:pt x="170047" y="378455"/>
                    <a:pt x="163551" y="390293"/>
                    <a:pt x="156117" y="401444"/>
                  </a:cubicBezTo>
                  <a:cubicBezTo>
                    <a:pt x="148683" y="394010"/>
                    <a:pt x="138516" y="388546"/>
                    <a:pt x="133814" y="379142"/>
                  </a:cubicBezTo>
                  <a:cubicBezTo>
                    <a:pt x="123300" y="358115"/>
                    <a:pt x="124552" y="331795"/>
                    <a:pt x="111512" y="312234"/>
                  </a:cubicBezTo>
                  <a:lnTo>
                    <a:pt x="89210" y="278781"/>
                  </a:lnTo>
                  <a:cubicBezTo>
                    <a:pt x="92927" y="260196"/>
                    <a:pt x="86959" y="236427"/>
                    <a:pt x="100361" y="223025"/>
                  </a:cubicBezTo>
                  <a:cubicBezTo>
                    <a:pt x="108672" y="214713"/>
                    <a:pt x="108283" y="245176"/>
                    <a:pt x="111512" y="256478"/>
                  </a:cubicBezTo>
                  <a:cubicBezTo>
                    <a:pt x="115722" y="271214"/>
                    <a:pt x="118946" y="286215"/>
                    <a:pt x="122663" y="301083"/>
                  </a:cubicBezTo>
                  <a:cubicBezTo>
                    <a:pt x="126380" y="341971"/>
                    <a:pt x="128008" y="383103"/>
                    <a:pt x="133814" y="423747"/>
                  </a:cubicBezTo>
                  <a:cubicBezTo>
                    <a:pt x="135476" y="435383"/>
                    <a:pt x="133563" y="454349"/>
                    <a:pt x="144966" y="457200"/>
                  </a:cubicBezTo>
                  <a:cubicBezTo>
                    <a:pt x="157968" y="460450"/>
                    <a:pt x="166432" y="440891"/>
                    <a:pt x="178419" y="434898"/>
                  </a:cubicBezTo>
                  <a:cubicBezTo>
                    <a:pt x="188933" y="429641"/>
                    <a:pt x="200722" y="427464"/>
                    <a:pt x="211873" y="423747"/>
                  </a:cubicBezTo>
                  <a:cubicBezTo>
                    <a:pt x="219307" y="416313"/>
                    <a:pt x="225160" y="406853"/>
                    <a:pt x="234175" y="401444"/>
                  </a:cubicBezTo>
                  <a:cubicBezTo>
                    <a:pt x="271155" y="379256"/>
                    <a:pt x="267629" y="405166"/>
                    <a:pt x="267629" y="3791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8A18A8FE-964D-6048-A79C-E2E46028FD04}"/>
                </a:ext>
              </a:extLst>
            </p:cNvPr>
            <p:cNvSpPr/>
            <p:nvPr/>
          </p:nvSpPr>
          <p:spPr>
            <a:xfrm>
              <a:off x="5973487" y="2548054"/>
              <a:ext cx="527674" cy="691842"/>
            </a:xfrm>
            <a:custGeom>
              <a:avLst/>
              <a:gdLst>
                <a:gd name="connsiteX0" fmla="*/ 14718 w 527674"/>
                <a:gd name="connsiteY0" fmla="*/ 0 h 691842"/>
                <a:gd name="connsiteX1" fmla="*/ 14718 w 527674"/>
                <a:gd name="connsiteY1" fmla="*/ 367990 h 691842"/>
                <a:gd name="connsiteX2" fmla="*/ 25869 w 527674"/>
                <a:gd name="connsiteY2" fmla="*/ 401444 h 691842"/>
                <a:gd name="connsiteX3" fmla="*/ 48172 w 527674"/>
                <a:gd name="connsiteY3" fmla="*/ 423746 h 691842"/>
                <a:gd name="connsiteX4" fmla="*/ 103928 w 527674"/>
                <a:gd name="connsiteY4" fmla="*/ 479502 h 691842"/>
                <a:gd name="connsiteX5" fmla="*/ 159684 w 527674"/>
                <a:gd name="connsiteY5" fmla="*/ 535258 h 691842"/>
                <a:gd name="connsiteX6" fmla="*/ 181986 w 527674"/>
                <a:gd name="connsiteY6" fmla="*/ 557561 h 691842"/>
                <a:gd name="connsiteX7" fmla="*/ 248893 w 527674"/>
                <a:gd name="connsiteY7" fmla="*/ 591014 h 691842"/>
                <a:gd name="connsiteX8" fmla="*/ 315801 w 527674"/>
                <a:gd name="connsiteY8" fmla="*/ 624468 h 691842"/>
                <a:gd name="connsiteX9" fmla="*/ 349254 w 527674"/>
                <a:gd name="connsiteY9" fmla="*/ 646770 h 691842"/>
                <a:gd name="connsiteX10" fmla="*/ 416162 w 527674"/>
                <a:gd name="connsiteY10" fmla="*/ 669073 h 691842"/>
                <a:gd name="connsiteX11" fmla="*/ 505372 w 527674"/>
                <a:gd name="connsiteY11" fmla="*/ 691375 h 691842"/>
                <a:gd name="connsiteX12" fmla="*/ 527674 w 527674"/>
                <a:gd name="connsiteY12" fmla="*/ 691375 h 69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674" h="691842">
                  <a:moveTo>
                    <a:pt x="14718" y="0"/>
                  </a:moveTo>
                  <a:cubicBezTo>
                    <a:pt x="-5979" y="165575"/>
                    <a:pt x="-3805" y="108661"/>
                    <a:pt x="14718" y="367990"/>
                  </a:cubicBezTo>
                  <a:cubicBezTo>
                    <a:pt x="15555" y="379715"/>
                    <a:pt x="19821" y="391365"/>
                    <a:pt x="25869" y="401444"/>
                  </a:cubicBezTo>
                  <a:cubicBezTo>
                    <a:pt x="31278" y="410459"/>
                    <a:pt x="41604" y="415536"/>
                    <a:pt x="48172" y="423746"/>
                  </a:cubicBezTo>
                  <a:cubicBezTo>
                    <a:pt x="90654" y="476849"/>
                    <a:pt x="46576" y="441269"/>
                    <a:pt x="103928" y="479502"/>
                  </a:cubicBezTo>
                  <a:cubicBezTo>
                    <a:pt x="142161" y="536854"/>
                    <a:pt x="106581" y="492776"/>
                    <a:pt x="159684" y="535258"/>
                  </a:cubicBezTo>
                  <a:cubicBezTo>
                    <a:pt x="167894" y="541826"/>
                    <a:pt x="173776" y="550993"/>
                    <a:pt x="181986" y="557561"/>
                  </a:cubicBezTo>
                  <a:cubicBezTo>
                    <a:pt x="212865" y="582265"/>
                    <a:pt x="213561" y="579237"/>
                    <a:pt x="248893" y="591014"/>
                  </a:cubicBezTo>
                  <a:cubicBezTo>
                    <a:pt x="344763" y="654928"/>
                    <a:pt x="223468" y="578302"/>
                    <a:pt x="315801" y="624468"/>
                  </a:cubicBezTo>
                  <a:cubicBezTo>
                    <a:pt x="327788" y="630461"/>
                    <a:pt x="337007" y="641327"/>
                    <a:pt x="349254" y="646770"/>
                  </a:cubicBezTo>
                  <a:cubicBezTo>
                    <a:pt x="370737" y="656318"/>
                    <a:pt x="393859" y="661639"/>
                    <a:pt x="416162" y="669073"/>
                  </a:cubicBezTo>
                  <a:cubicBezTo>
                    <a:pt x="455079" y="682045"/>
                    <a:pt x="458273" y="684647"/>
                    <a:pt x="505372" y="691375"/>
                  </a:cubicBezTo>
                  <a:cubicBezTo>
                    <a:pt x="512731" y="692426"/>
                    <a:pt x="520240" y="691375"/>
                    <a:pt x="527674" y="6913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C2D6115F-6B76-6E40-B958-8EA6A8F39D8C}"/>
                </a:ext>
              </a:extLst>
            </p:cNvPr>
            <p:cNvSpPr/>
            <p:nvPr/>
          </p:nvSpPr>
          <p:spPr>
            <a:xfrm>
              <a:off x="5954751" y="2916044"/>
              <a:ext cx="194087" cy="181455"/>
            </a:xfrm>
            <a:custGeom>
              <a:avLst/>
              <a:gdLst>
                <a:gd name="connsiteX0" fmla="*/ 0 w 194087"/>
                <a:gd name="connsiteY0" fmla="*/ 167268 h 181455"/>
                <a:gd name="connsiteX1" fmla="*/ 189571 w 194087"/>
                <a:gd name="connsiteY1" fmla="*/ 167268 h 181455"/>
                <a:gd name="connsiteX2" fmla="*/ 167269 w 194087"/>
                <a:gd name="connsiteY2" fmla="*/ 100361 h 181455"/>
                <a:gd name="connsiteX3" fmla="*/ 167269 w 194087"/>
                <a:gd name="connsiteY3" fmla="*/ 0 h 181455"/>
              </a:gdLst>
              <a:ahLst/>
              <a:cxnLst>
                <a:cxn ang="0">
                  <a:pos x="connsiteX0" y="connsiteY0"/>
                </a:cxn>
                <a:cxn ang="0">
                  <a:pos x="connsiteX1" y="connsiteY1"/>
                </a:cxn>
                <a:cxn ang="0">
                  <a:pos x="connsiteX2" y="connsiteY2"/>
                </a:cxn>
                <a:cxn ang="0">
                  <a:pos x="connsiteX3" y="connsiteY3"/>
                </a:cxn>
              </a:cxnLst>
              <a:rect l="l" t="t" r="r" b="b"/>
              <a:pathLst>
                <a:path w="194087" h="181455">
                  <a:moveTo>
                    <a:pt x="0" y="167268"/>
                  </a:moveTo>
                  <a:cubicBezTo>
                    <a:pt x="41289" y="173166"/>
                    <a:pt x="156725" y="196008"/>
                    <a:pt x="189571" y="167268"/>
                  </a:cubicBezTo>
                  <a:cubicBezTo>
                    <a:pt x="207263" y="151788"/>
                    <a:pt x="167269" y="123870"/>
                    <a:pt x="167269" y="100361"/>
                  </a:cubicBezTo>
                  <a:lnTo>
                    <a:pt x="1672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07766193-CD0E-8E4E-93BB-0D09F1B5AFC3}"/>
                </a:ext>
              </a:extLst>
            </p:cNvPr>
            <p:cNvSpPr/>
            <p:nvPr/>
          </p:nvSpPr>
          <p:spPr>
            <a:xfrm>
              <a:off x="6110868" y="2447693"/>
              <a:ext cx="615656" cy="747131"/>
            </a:xfrm>
            <a:custGeom>
              <a:avLst/>
              <a:gdLst>
                <a:gd name="connsiteX0" fmla="*/ 0 w 615656"/>
                <a:gd name="connsiteY0" fmla="*/ 0 h 747131"/>
                <a:gd name="connsiteX1" fmla="*/ 89210 w 615656"/>
                <a:gd name="connsiteY1" fmla="*/ 11151 h 747131"/>
                <a:gd name="connsiteX2" fmla="*/ 256478 w 615656"/>
                <a:gd name="connsiteY2" fmla="*/ 33453 h 747131"/>
                <a:gd name="connsiteX3" fmla="*/ 301083 w 615656"/>
                <a:gd name="connsiteY3" fmla="*/ 55756 h 747131"/>
                <a:gd name="connsiteX4" fmla="*/ 334537 w 615656"/>
                <a:gd name="connsiteY4" fmla="*/ 66907 h 747131"/>
                <a:gd name="connsiteX5" fmla="*/ 379142 w 615656"/>
                <a:gd name="connsiteY5" fmla="*/ 100361 h 747131"/>
                <a:gd name="connsiteX6" fmla="*/ 446049 w 615656"/>
                <a:gd name="connsiteY6" fmla="*/ 144966 h 747131"/>
                <a:gd name="connsiteX7" fmla="*/ 468352 w 615656"/>
                <a:gd name="connsiteY7" fmla="*/ 167268 h 747131"/>
                <a:gd name="connsiteX8" fmla="*/ 524108 w 615656"/>
                <a:gd name="connsiteY8" fmla="*/ 211873 h 747131"/>
                <a:gd name="connsiteX9" fmla="*/ 568712 w 615656"/>
                <a:gd name="connsiteY9" fmla="*/ 312234 h 747131"/>
                <a:gd name="connsiteX10" fmla="*/ 568712 w 615656"/>
                <a:gd name="connsiteY10" fmla="*/ 312234 h 747131"/>
                <a:gd name="connsiteX11" fmla="*/ 591015 w 615656"/>
                <a:gd name="connsiteY11" fmla="*/ 345687 h 747131"/>
                <a:gd name="connsiteX12" fmla="*/ 602166 w 615656"/>
                <a:gd name="connsiteY12" fmla="*/ 568712 h 747131"/>
                <a:gd name="connsiteX13" fmla="*/ 568712 w 615656"/>
                <a:gd name="connsiteY13" fmla="*/ 669073 h 747131"/>
                <a:gd name="connsiteX14" fmla="*/ 557561 w 615656"/>
                <a:gd name="connsiteY14" fmla="*/ 702527 h 747131"/>
                <a:gd name="connsiteX15" fmla="*/ 535259 w 615656"/>
                <a:gd name="connsiteY15" fmla="*/ 747131 h 74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5656" h="747131">
                  <a:moveTo>
                    <a:pt x="0" y="0"/>
                  </a:moveTo>
                  <a:lnTo>
                    <a:pt x="89210" y="11151"/>
                  </a:lnTo>
                  <a:cubicBezTo>
                    <a:pt x="240814" y="27109"/>
                    <a:pt x="166936" y="11068"/>
                    <a:pt x="256478" y="33453"/>
                  </a:cubicBezTo>
                  <a:cubicBezTo>
                    <a:pt x="271346" y="40887"/>
                    <a:pt x="285804" y="49208"/>
                    <a:pt x="301083" y="55756"/>
                  </a:cubicBezTo>
                  <a:cubicBezTo>
                    <a:pt x="311887" y="60386"/>
                    <a:pt x="324331" y="61075"/>
                    <a:pt x="334537" y="66907"/>
                  </a:cubicBezTo>
                  <a:cubicBezTo>
                    <a:pt x="350674" y="76128"/>
                    <a:pt x="363916" y="89703"/>
                    <a:pt x="379142" y="100361"/>
                  </a:cubicBezTo>
                  <a:cubicBezTo>
                    <a:pt x="401101" y="115732"/>
                    <a:pt x="427095" y="126013"/>
                    <a:pt x="446049" y="144966"/>
                  </a:cubicBezTo>
                  <a:cubicBezTo>
                    <a:pt x="453483" y="152400"/>
                    <a:pt x="460142" y="160700"/>
                    <a:pt x="468352" y="167268"/>
                  </a:cubicBezTo>
                  <a:cubicBezTo>
                    <a:pt x="500550" y="193026"/>
                    <a:pt x="500176" y="181958"/>
                    <a:pt x="524108" y="211873"/>
                  </a:cubicBezTo>
                  <a:cubicBezTo>
                    <a:pt x="554401" y="249739"/>
                    <a:pt x="551029" y="259184"/>
                    <a:pt x="568712" y="312234"/>
                  </a:cubicBezTo>
                  <a:lnTo>
                    <a:pt x="568712" y="312234"/>
                  </a:lnTo>
                  <a:lnTo>
                    <a:pt x="591015" y="345687"/>
                  </a:lnTo>
                  <a:cubicBezTo>
                    <a:pt x="618545" y="455809"/>
                    <a:pt x="624080" y="437223"/>
                    <a:pt x="602166" y="568712"/>
                  </a:cubicBezTo>
                  <a:cubicBezTo>
                    <a:pt x="602164" y="568727"/>
                    <a:pt x="574290" y="652340"/>
                    <a:pt x="568712" y="669073"/>
                  </a:cubicBezTo>
                  <a:cubicBezTo>
                    <a:pt x="564995" y="680224"/>
                    <a:pt x="564081" y="692747"/>
                    <a:pt x="557561" y="702527"/>
                  </a:cubicBezTo>
                  <a:cubicBezTo>
                    <a:pt x="533197" y="739073"/>
                    <a:pt x="535259" y="722578"/>
                    <a:pt x="535259" y="7471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476B4417-1876-4B4E-A415-6BFFFE3393F9}"/>
                </a:ext>
              </a:extLst>
            </p:cNvPr>
            <p:cNvSpPr/>
            <p:nvPr/>
          </p:nvSpPr>
          <p:spPr>
            <a:xfrm>
              <a:off x="6454350" y="2535580"/>
              <a:ext cx="214079" cy="118153"/>
            </a:xfrm>
            <a:custGeom>
              <a:avLst/>
              <a:gdLst>
                <a:gd name="connsiteX0" fmla="*/ 13357 w 214079"/>
                <a:gd name="connsiteY0" fmla="*/ 34776 h 118153"/>
                <a:gd name="connsiteX1" fmla="*/ 2206 w 214079"/>
                <a:gd name="connsiteY1" fmla="*/ 112835 h 118153"/>
                <a:gd name="connsiteX2" fmla="*/ 13357 w 214079"/>
                <a:gd name="connsiteY2" fmla="*/ 1322 h 118153"/>
                <a:gd name="connsiteX3" fmla="*/ 102567 w 214079"/>
                <a:gd name="connsiteY3" fmla="*/ 23625 h 118153"/>
                <a:gd name="connsiteX4" fmla="*/ 214079 w 214079"/>
                <a:gd name="connsiteY4" fmla="*/ 45927 h 118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79" h="118153">
                  <a:moveTo>
                    <a:pt x="13357" y="34776"/>
                  </a:moveTo>
                  <a:cubicBezTo>
                    <a:pt x="9640" y="60796"/>
                    <a:pt x="2206" y="139119"/>
                    <a:pt x="2206" y="112835"/>
                  </a:cubicBezTo>
                  <a:cubicBezTo>
                    <a:pt x="2206" y="75479"/>
                    <a:pt x="-7365" y="32404"/>
                    <a:pt x="13357" y="1322"/>
                  </a:cubicBezTo>
                  <a:cubicBezTo>
                    <a:pt x="18249" y="-6017"/>
                    <a:pt x="89825" y="19378"/>
                    <a:pt x="102567" y="23625"/>
                  </a:cubicBezTo>
                  <a:cubicBezTo>
                    <a:pt x="145897" y="66953"/>
                    <a:pt x="114357" y="45927"/>
                    <a:pt x="214079" y="459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40">
            <a:extLst>
              <a:ext uri="{FF2B5EF4-FFF2-40B4-BE49-F238E27FC236}">
                <a16:creationId xmlns:a16="http://schemas.microsoft.com/office/drawing/2014/main" id="{7EB34D5A-8C64-644F-9D4E-2161024EC385}"/>
              </a:ext>
            </a:extLst>
          </p:cNvPr>
          <p:cNvPicPr>
            <a:picLocks noChangeAspect="1"/>
          </p:cNvPicPr>
          <p:nvPr/>
        </p:nvPicPr>
        <p:blipFill>
          <a:blip r:embed="rId3"/>
          <a:stretch>
            <a:fillRect/>
          </a:stretch>
        </p:blipFill>
        <p:spPr>
          <a:xfrm>
            <a:off x="3581400" y="4419600"/>
            <a:ext cx="3848100" cy="1651000"/>
          </a:xfrm>
          <a:prstGeom prst="rect">
            <a:avLst/>
          </a:prstGeom>
        </p:spPr>
      </p:pic>
    </p:spTree>
    <p:extLst>
      <p:ext uri="{BB962C8B-B14F-4D97-AF65-F5344CB8AC3E}">
        <p14:creationId xmlns:p14="http://schemas.microsoft.com/office/powerpoint/2010/main" val="2946569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58B1-A2E3-3640-815B-5794DBCCC95F}"/>
              </a:ext>
            </a:extLst>
          </p:cNvPr>
          <p:cNvSpPr>
            <a:spLocks noGrp="1"/>
          </p:cNvSpPr>
          <p:nvPr>
            <p:ph type="title"/>
          </p:nvPr>
        </p:nvSpPr>
        <p:spPr/>
        <p:txBody>
          <a:bodyPr/>
          <a:lstStyle/>
          <a:p>
            <a:r>
              <a:rPr lang="en-US" sz="4000" dirty="0"/>
              <a:t>Review: Operations on Relations (1)</a:t>
            </a:r>
          </a:p>
        </p:txBody>
      </p:sp>
      <p:sp>
        <p:nvSpPr>
          <p:cNvPr id="3" name="Content Placeholder 2">
            <a:extLst>
              <a:ext uri="{FF2B5EF4-FFF2-40B4-BE49-F238E27FC236}">
                <a16:creationId xmlns:a16="http://schemas.microsoft.com/office/drawing/2014/main" id="{8811F25E-33A1-EF43-9DFF-C1424072B006}"/>
              </a:ext>
            </a:extLst>
          </p:cNvPr>
          <p:cNvSpPr>
            <a:spLocks noGrp="1"/>
          </p:cNvSpPr>
          <p:nvPr>
            <p:ph idx="1"/>
          </p:nvPr>
        </p:nvSpPr>
        <p:spPr>
          <a:xfrm>
            <a:off x="457200" y="1600200"/>
            <a:ext cx="6324600" cy="4525963"/>
          </a:xfrm>
        </p:spPr>
        <p:txBody>
          <a:bodyPr/>
          <a:lstStyle/>
          <a:p>
            <a:r>
              <a:rPr lang="en-US" sz="2800" dirty="0"/>
              <a:t>Intersection, union, difference</a:t>
            </a:r>
          </a:p>
          <a:p>
            <a:pPr marL="0" indent="0">
              <a:buNone/>
            </a:pPr>
            <a:endParaRPr lang="en-US" sz="2800" dirty="0"/>
          </a:p>
        </p:txBody>
      </p:sp>
      <p:pic>
        <p:nvPicPr>
          <p:cNvPr id="10" name="Picture 9">
            <a:extLst>
              <a:ext uri="{FF2B5EF4-FFF2-40B4-BE49-F238E27FC236}">
                <a16:creationId xmlns:a16="http://schemas.microsoft.com/office/drawing/2014/main" id="{B23E350C-2694-4745-88DA-595E4CB5E53A}"/>
              </a:ext>
            </a:extLst>
          </p:cNvPr>
          <p:cNvPicPr>
            <a:picLocks noChangeAspect="1"/>
          </p:cNvPicPr>
          <p:nvPr/>
        </p:nvPicPr>
        <p:blipFill>
          <a:blip r:embed="rId3"/>
          <a:stretch>
            <a:fillRect/>
          </a:stretch>
        </p:blipFill>
        <p:spPr>
          <a:xfrm>
            <a:off x="2857500" y="2501900"/>
            <a:ext cx="3136900" cy="431800"/>
          </a:xfrm>
          <a:prstGeom prst="rect">
            <a:avLst/>
          </a:prstGeom>
        </p:spPr>
      </p:pic>
      <p:pic>
        <p:nvPicPr>
          <p:cNvPr id="7" name="Picture 6">
            <a:extLst>
              <a:ext uri="{FF2B5EF4-FFF2-40B4-BE49-F238E27FC236}">
                <a16:creationId xmlns:a16="http://schemas.microsoft.com/office/drawing/2014/main" id="{5AE44E1C-130B-AF43-B9CD-913361044611}"/>
              </a:ext>
            </a:extLst>
          </p:cNvPr>
          <p:cNvPicPr>
            <a:picLocks noChangeAspect="1"/>
          </p:cNvPicPr>
          <p:nvPr/>
        </p:nvPicPr>
        <p:blipFill>
          <a:blip r:embed="rId4"/>
          <a:stretch>
            <a:fillRect/>
          </a:stretch>
        </p:blipFill>
        <p:spPr>
          <a:xfrm>
            <a:off x="704849" y="3543300"/>
            <a:ext cx="7859149" cy="1892300"/>
          </a:xfrm>
          <a:prstGeom prst="rect">
            <a:avLst/>
          </a:prstGeom>
        </p:spPr>
      </p:pic>
    </p:spTree>
    <p:extLst>
      <p:ext uri="{BB962C8B-B14F-4D97-AF65-F5344CB8AC3E}">
        <p14:creationId xmlns:p14="http://schemas.microsoft.com/office/powerpoint/2010/main" val="325390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58B1-A2E3-3640-815B-5794DBCCC95F}"/>
              </a:ext>
            </a:extLst>
          </p:cNvPr>
          <p:cNvSpPr>
            <a:spLocks noGrp="1"/>
          </p:cNvSpPr>
          <p:nvPr>
            <p:ph type="title"/>
          </p:nvPr>
        </p:nvSpPr>
        <p:spPr/>
        <p:txBody>
          <a:bodyPr/>
          <a:lstStyle/>
          <a:p>
            <a:r>
              <a:rPr lang="en-US" sz="4000" dirty="0"/>
              <a:t>Review: Operations on Relations (2)</a:t>
            </a:r>
          </a:p>
        </p:txBody>
      </p:sp>
      <p:sp>
        <p:nvSpPr>
          <p:cNvPr id="3" name="Content Placeholder 2">
            <a:extLst>
              <a:ext uri="{FF2B5EF4-FFF2-40B4-BE49-F238E27FC236}">
                <a16:creationId xmlns:a16="http://schemas.microsoft.com/office/drawing/2014/main" id="{8811F25E-33A1-EF43-9DFF-C1424072B006}"/>
              </a:ext>
            </a:extLst>
          </p:cNvPr>
          <p:cNvSpPr>
            <a:spLocks noGrp="1"/>
          </p:cNvSpPr>
          <p:nvPr>
            <p:ph idx="1"/>
          </p:nvPr>
        </p:nvSpPr>
        <p:spPr>
          <a:xfrm>
            <a:off x="457200" y="1600200"/>
            <a:ext cx="6324600" cy="4525963"/>
          </a:xfrm>
        </p:spPr>
        <p:txBody>
          <a:bodyPr/>
          <a:lstStyle/>
          <a:p>
            <a:r>
              <a:rPr lang="en-US" sz="2800" dirty="0"/>
              <a:t>Composition</a:t>
            </a:r>
          </a:p>
        </p:txBody>
      </p:sp>
      <p:pic>
        <p:nvPicPr>
          <p:cNvPr id="6" name="Picture 5">
            <a:extLst>
              <a:ext uri="{FF2B5EF4-FFF2-40B4-BE49-F238E27FC236}">
                <a16:creationId xmlns:a16="http://schemas.microsoft.com/office/drawing/2014/main" id="{E124C139-66CE-9543-A3D8-49C7333D2CD1}"/>
              </a:ext>
            </a:extLst>
          </p:cNvPr>
          <p:cNvPicPr>
            <a:picLocks noChangeAspect="1"/>
          </p:cNvPicPr>
          <p:nvPr/>
        </p:nvPicPr>
        <p:blipFill>
          <a:blip r:embed="rId3"/>
          <a:stretch>
            <a:fillRect/>
          </a:stretch>
        </p:blipFill>
        <p:spPr>
          <a:xfrm>
            <a:off x="2032000" y="2311400"/>
            <a:ext cx="5041900" cy="431800"/>
          </a:xfrm>
          <a:prstGeom prst="rect">
            <a:avLst/>
          </a:prstGeom>
        </p:spPr>
      </p:pic>
      <p:pic>
        <p:nvPicPr>
          <p:cNvPr id="12" name="Picture 11">
            <a:extLst>
              <a:ext uri="{FF2B5EF4-FFF2-40B4-BE49-F238E27FC236}">
                <a16:creationId xmlns:a16="http://schemas.microsoft.com/office/drawing/2014/main" id="{3703A2D3-50C0-1E4F-B308-303B4D9530FF}"/>
              </a:ext>
            </a:extLst>
          </p:cNvPr>
          <p:cNvPicPr>
            <a:picLocks noChangeAspect="1"/>
          </p:cNvPicPr>
          <p:nvPr/>
        </p:nvPicPr>
        <p:blipFill>
          <a:blip r:embed="rId4"/>
          <a:stretch>
            <a:fillRect/>
          </a:stretch>
        </p:blipFill>
        <p:spPr>
          <a:xfrm>
            <a:off x="882650" y="3784600"/>
            <a:ext cx="7384382" cy="1143000"/>
          </a:xfrm>
          <a:prstGeom prst="rect">
            <a:avLst/>
          </a:prstGeom>
        </p:spPr>
      </p:pic>
    </p:spTree>
    <p:extLst>
      <p:ext uri="{BB962C8B-B14F-4D97-AF65-F5344CB8AC3E}">
        <p14:creationId xmlns:p14="http://schemas.microsoft.com/office/powerpoint/2010/main" val="106693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296E-1565-8540-9374-FB17BCB0FCE2}"/>
              </a:ext>
            </a:extLst>
          </p:cNvPr>
          <p:cNvSpPr>
            <a:spLocks noGrp="1"/>
          </p:cNvSpPr>
          <p:nvPr>
            <p:ph type="title"/>
          </p:nvPr>
        </p:nvSpPr>
        <p:spPr/>
        <p:txBody>
          <a:bodyPr/>
          <a:lstStyle/>
          <a:p>
            <a:r>
              <a:rPr lang="en-US" dirty="0"/>
              <a:t>Composition</a:t>
            </a:r>
          </a:p>
        </p:txBody>
      </p:sp>
      <p:sp>
        <p:nvSpPr>
          <p:cNvPr id="5" name="Oval 4">
            <a:extLst>
              <a:ext uri="{FF2B5EF4-FFF2-40B4-BE49-F238E27FC236}">
                <a16:creationId xmlns:a16="http://schemas.microsoft.com/office/drawing/2014/main" id="{F07C74CB-8A98-3B45-B156-E5CA54003926}"/>
              </a:ext>
            </a:extLst>
          </p:cNvPr>
          <p:cNvSpPr/>
          <p:nvPr/>
        </p:nvSpPr>
        <p:spPr>
          <a:xfrm>
            <a:off x="1371600" y="22367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7F536C74-90CD-2C42-AC4C-8FE1DA1BFB72}"/>
              </a:ext>
            </a:extLst>
          </p:cNvPr>
          <p:cNvSpPr/>
          <p:nvPr/>
        </p:nvSpPr>
        <p:spPr>
          <a:xfrm>
            <a:off x="1371600" y="27670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FD83963A-D785-A342-A729-7D49141FD01F}"/>
              </a:ext>
            </a:extLst>
          </p:cNvPr>
          <p:cNvSpPr/>
          <p:nvPr/>
        </p:nvSpPr>
        <p:spPr>
          <a:xfrm>
            <a:off x="1371600" y="33035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134F0EF-08AA-164E-979E-AD2AE7808285}"/>
              </a:ext>
            </a:extLst>
          </p:cNvPr>
          <p:cNvSpPr txBox="1">
            <a:spLocks noChangeArrowheads="1"/>
          </p:cNvSpPr>
          <p:nvPr/>
        </p:nvSpPr>
        <p:spPr bwMode="auto">
          <a:xfrm>
            <a:off x="914400" y="20828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0</a:t>
            </a:r>
            <a:endParaRPr lang="en-US" altLang="en-US" sz="1800" baseline="-25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562049E-6F16-6D41-82D8-E966BF32E6D6}"/>
              </a:ext>
            </a:extLst>
          </p:cNvPr>
          <p:cNvSpPr txBox="1">
            <a:spLocks noChangeArrowheads="1"/>
          </p:cNvSpPr>
          <p:nvPr/>
        </p:nvSpPr>
        <p:spPr bwMode="auto">
          <a:xfrm>
            <a:off x="914400" y="261143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1</a:t>
            </a:r>
            <a:endParaRPr lang="en-US" altLang="en-US" sz="1800" baseline="-25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D8B97B2-7F5C-3342-BED2-F691B15B7A12}"/>
              </a:ext>
            </a:extLst>
          </p:cNvPr>
          <p:cNvSpPr txBox="1">
            <a:spLocks noChangeArrowheads="1"/>
          </p:cNvSpPr>
          <p:nvPr/>
        </p:nvSpPr>
        <p:spPr bwMode="auto">
          <a:xfrm>
            <a:off x="914400" y="31496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2</a:t>
            </a:r>
            <a:endParaRPr lang="en-US" altLang="en-US" sz="1800" baseline="-25000" dirty="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ED16D7F2-96EA-2546-B38E-8FE6D1CBEB14}"/>
              </a:ext>
            </a:extLst>
          </p:cNvPr>
          <p:cNvSpPr/>
          <p:nvPr/>
        </p:nvSpPr>
        <p:spPr>
          <a:xfrm>
            <a:off x="2971800" y="22367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7BD5CE2E-9E90-3648-A10B-565899F6FE60}"/>
              </a:ext>
            </a:extLst>
          </p:cNvPr>
          <p:cNvSpPr/>
          <p:nvPr/>
        </p:nvSpPr>
        <p:spPr>
          <a:xfrm>
            <a:off x="2971800" y="2997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u="sng" dirty="0">
              <a:solidFill>
                <a:schemeClr val="tx1"/>
              </a:solidFill>
              <a:latin typeface="Times New Roman" panose="02020603050405020304" pitchFamily="18" charset="0"/>
              <a:cs typeface="Times New Roman" panose="02020603050405020304" pitchFamily="18" charset="0"/>
            </a:endParaRPr>
          </a:p>
        </p:txBody>
      </p:sp>
      <p:sp>
        <p:nvSpPr>
          <p:cNvPr id="13" name="TextBox 15">
            <a:extLst>
              <a:ext uri="{FF2B5EF4-FFF2-40B4-BE49-F238E27FC236}">
                <a16:creationId xmlns:a16="http://schemas.microsoft.com/office/drawing/2014/main" id="{A1ACE741-4BD4-8C4B-BA15-5289720A894E}"/>
              </a:ext>
            </a:extLst>
          </p:cNvPr>
          <p:cNvSpPr txBox="1">
            <a:spLocks noChangeArrowheads="1"/>
          </p:cNvSpPr>
          <p:nvPr/>
        </p:nvSpPr>
        <p:spPr bwMode="auto">
          <a:xfrm>
            <a:off x="3124200" y="20828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latin typeface="Times New Roman" panose="02020603050405020304" pitchFamily="18" charset="0"/>
                <a:cs typeface="Times New Roman" panose="02020603050405020304" pitchFamily="18" charset="0"/>
              </a:rPr>
              <a:t>a</a:t>
            </a:r>
            <a:endParaRPr lang="en-US" altLang="en-US" sz="1800" i="1" baseline="-25000" dirty="0">
              <a:latin typeface="Times New Roman" panose="02020603050405020304" pitchFamily="18" charset="0"/>
              <a:cs typeface="Times New Roman" panose="02020603050405020304" pitchFamily="18" charset="0"/>
            </a:endParaRPr>
          </a:p>
        </p:txBody>
      </p:sp>
      <p:sp>
        <p:nvSpPr>
          <p:cNvPr id="14" name="TextBox 16">
            <a:extLst>
              <a:ext uri="{FF2B5EF4-FFF2-40B4-BE49-F238E27FC236}">
                <a16:creationId xmlns:a16="http://schemas.microsoft.com/office/drawing/2014/main" id="{BCCB3E93-121A-DF44-AFB2-A35DF450331B}"/>
              </a:ext>
            </a:extLst>
          </p:cNvPr>
          <p:cNvSpPr txBox="1">
            <a:spLocks noChangeArrowheads="1"/>
          </p:cNvSpPr>
          <p:nvPr/>
        </p:nvSpPr>
        <p:spPr bwMode="auto">
          <a:xfrm>
            <a:off x="3048000" y="3073400"/>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latin typeface="Times New Roman" panose="02020603050405020304" pitchFamily="18" charset="0"/>
                <a:cs typeface="Times New Roman" panose="02020603050405020304" pitchFamily="18" charset="0"/>
              </a:rPr>
              <a:t>b</a:t>
            </a:r>
            <a:endParaRPr lang="en-US" altLang="en-US" sz="1800" i="1" baseline="-25000" dirty="0">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367A3689-010E-8E49-A989-640446FDA1BC}"/>
              </a:ext>
            </a:extLst>
          </p:cNvPr>
          <p:cNvCxnSpPr>
            <a:cxnSpLocks/>
            <a:stCxn id="5" idx="6"/>
          </p:cNvCxnSpPr>
          <p:nvPr/>
        </p:nvCxnSpPr>
        <p:spPr>
          <a:xfrm>
            <a:off x="1524000" y="2312988"/>
            <a:ext cx="990600"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44BF2C-213E-D44F-8C23-A1073CBE5413}"/>
              </a:ext>
            </a:extLst>
          </p:cNvPr>
          <p:cNvCxnSpPr>
            <a:cxnSpLocks/>
            <a:stCxn id="5" idx="5"/>
            <a:endCxn id="12" idx="1"/>
          </p:cNvCxnSpPr>
          <p:nvPr/>
        </p:nvCxnSpPr>
        <p:spPr>
          <a:xfrm>
            <a:off x="1501682" y="2366870"/>
            <a:ext cx="1492436" cy="65264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4D346D-855B-D54F-82EB-66AF7515115F}"/>
              </a:ext>
            </a:extLst>
          </p:cNvPr>
          <p:cNvCxnSpPr>
            <a:cxnSpLocks/>
            <a:stCxn id="6" idx="6"/>
            <a:endCxn id="11" idx="3"/>
          </p:cNvCxnSpPr>
          <p:nvPr/>
        </p:nvCxnSpPr>
        <p:spPr>
          <a:xfrm flipV="1">
            <a:off x="1524000" y="2366870"/>
            <a:ext cx="1470118" cy="47634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AE564FFB-200F-7B42-A114-3C80D72A0EEE}"/>
              </a:ext>
            </a:extLst>
          </p:cNvPr>
          <p:cNvSpPr/>
          <p:nvPr/>
        </p:nvSpPr>
        <p:spPr>
          <a:xfrm>
            <a:off x="762000" y="1778000"/>
            <a:ext cx="10668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AB8E80CE-3400-E149-ACD3-856B88B8BCB3}"/>
              </a:ext>
            </a:extLst>
          </p:cNvPr>
          <p:cNvSpPr/>
          <p:nvPr/>
        </p:nvSpPr>
        <p:spPr>
          <a:xfrm>
            <a:off x="2667000" y="1854200"/>
            <a:ext cx="8382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0" name="TextBox 34">
            <a:extLst>
              <a:ext uri="{FF2B5EF4-FFF2-40B4-BE49-F238E27FC236}">
                <a16:creationId xmlns:a16="http://schemas.microsoft.com/office/drawing/2014/main" id="{2711F1A3-ED23-4F42-B3D5-D52FAE7AE4BA}"/>
              </a:ext>
            </a:extLst>
          </p:cNvPr>
          <p:cNvSpPr txBox="1">
            <a:spLocks noChangeArrowheads="1"/>
          </p:cNvSpPr>
          <p:nvPr/>
        </p:nvSpPr>
        <p:spPr bwMode="auto">
          <a:xfrm>
            <a:off x="457200" y="1473200"/>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1" dirty="0">
                <a:latin typeface="Times New Roman" panose="02020603050405020304" pitchFamily="18" charset="0"/>
                <a:cs typeface="Times New Roman" panose="02020603050405020304" pitchFamily="18" charset="0"/>
              </a:rPr>
              <a:t>A</a:t>
            </a:r>
            <a:endParaRPr lang="en-US" altLang="en-US" sz="1800" b="1" i="1" dirty="0">
              <a:latin typeface="Times New Roman" panose="02020603050405020304" pitchFamily="18" charset="0"/>
              <a:cs typeface="Times New Roman" panose="02020603050405020304" pitchFamily="18" charset="0"/>
            </a:endParaRPr>
          </a:p>
        </p:txBody>
      </p:sp>
      <p:sp>
        <p:nvSpPr>
          <p:cNvPr id="21" name="TextBox 35">
            <a:extLst>
              <a:ext uri="{FF2B5EF4-FFF2-40B4-BE49-F238E27FC236}">
                <a16:creationId xmlns:a16="http://schemas.microsoft.com/office/drawing/2014/main" id="{43248FC7-3062-1E46-9390-66E2F135CE7D}"/>
              </a:ext>
            </a:extLst>
          </p:cNvPr>
          <p:cNvSpPr txBox="1">
            <a:spLocks noChangeArrowheads="1"/>
          </p:cNvSpPr>
          <p:nvPr/>
        </p:nvSpPr>
        <p:spPr bwMode="auto">
          <a:xfrm>
            <a:off x="2438400" y="1512888"/>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1" dirty="0">
                <a:latin typeface="Times New Roman" panose="02020603050405020304" pitchFamily="18" charset="0"/>
                <a:cs typeface="Times New Roman" panose="02020603050405020304" pitchFamily="18" charset="0"/>
              </a:rPr>
              <a:t>B</a:t>
            </a:r>
            <a:endParaRPr lang="en-US" altLang="en-US" sz="1800" b="1" i="1" dirty="0">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9357D5D0-8778-194B-B1B5-926C09972952}"/>
              </a:ext>
            </a:extLst>
          </p:cNvPr>
          <p:cNvCxnSpPr>
            <a:stCxn id="7" idx="6"/>
            <a:endCxn id="12" idx="3"/>
          </p:cNvCxnSpPr>
          <p:nvPr/>
        </p:nvCxnSpPr>
        <p:spPr>
          <a:xfrm flipV="1">
            <a:off x="1524000" y="3127282"/>
            <a:ext cx="1470118" cy="252506"/>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6E570AB-42DC-6F4B-AA1D-0758A11A7FF5}"/>
              </a:ext>
            </a:extLst>
          </p:cNvPr>
          <p:cNvCxnSpPr>
            <a:cxnSpLocks/>
            <a:endCxn id="11" idx="6"/>
          </p:cNvCxnSpPr>
          <p:nvPr/>
        </p:nvCxnSpPr>
        <p:spPr>
          <a:xfrm>
            <a:off x="1676400" y="2312988"/>
            <a:ext cx="1447800"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741DA47-C720-B14F-BF56-D24ABD578CEE}"/>
              </a:ext>
            </a:extLst>
          </p:cNvPr>
          <p:cNvSpPr/>
          <p:nvPr/>
        </p:nvSpPr>
        <p:spPr>
          <a:xfrm>
            <a:off x="4572000" y="2159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91155265-EEF3-6A42-819F-751831EA9F22}"/>
              </a:ext>
            </a:extLst>
          </p:cNvPr>
          <p:cNvSpPr/>
          <p:nvPr/>
        </p:nvSpPr>
        <p:spPr>
          <a:xfrm>
            <a:off x="4572000" y="3073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AF5C6E06-18CF-AB40-99F2-9823A9B72A6D}"/>
              </a:ext>
            </a:extLst>
          </p:cNvPr>
          <p:cNvSpPr/>
          <p:nvPr/>
        </p:nvSpPr>
        <p:spPr>
          <a:xfrm>
            <a:off x="4191000" y="1701800"/>
            <a:ext cx="10668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6E21B68-0E94-0B4F-99CE-5C67FC90B5F3}"/>
              </a:ext>
            </a:extLst>
          </p:cNvPr>
          <p:cNvSpPr txBox="1">
            <a:spLocks noChangeArrowheads="1"/>
          </p:cNvSpPr>
          <p:nvPr/>
        </p:nvSpPr>
        <p:spPr bwMode="auto">
          <a:xfrm>
            <a:off x="4800600" y="20066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latin typeface="Times New Roman" panose="02020603050405020304" pitchFamily="18" charset="0"/>
                <a:cs typeface="Times New Roman" panose="02020603050405020304" pitchFamily="18" charset="0"/>
              </a:rPr>
              <a:t>x</a:t>
            </a:r>
            <a:endParaRPr lang="en-US" altLang="en-US" sz="1800" i="1" baseline="-250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0FFA9AA-FB44-1F4E-8203-08B21EDF4884}"/>
              </a:ext>
            </a:extLst>
          </p:cNvPr>
          <p:cNvSpPr txBox="1">
            <a:spLocks noChangeArrowheads="1"/>
          </p:cNvSpPr>
          <p:nvPr/>
        </p:nvSpPr>
        <p:spPr bwMode="auto">
          <a:xfrm>
            <a:off x="4800600" y="28448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i="1" dirty="0">
                <a:latin typeface="Times New Roman" panose="02020603050405020304" pitchFamily="18" charset="0"/>
                <a:cs typeface="Times New Roman" panose="02020603050405020304" pitchFamily="18" charset="0"/>
              </a:rPr>
              <a:t>y</a:t>
            </a:r>
            <a:endParaRPr lang="en-US" altLang="en-US" sz="1800" i="1" baseline="-25000" dirty="0">
              <a:latin typeface="Times New Roman" panose="02020603050405020304" pitchFamily="18"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3D19773F-6CD5-2C44-8521-6BB9D60AD6BA}"/>
              </a:ext>
            </a:extLst>
          </p:cNvPr>
          <p:cNvCxnSpPr>
            <a:cxnSpLocks/>
            <a:endCxn id="25" idx="3"/>
          </p:cNvCxnSpPr>
          <p:nvPr/>
        </p:nvCxnSpPr>
        <p:spPr>
          <a:xfrm>
            <a:off x="3048000" y="3073400"/>
            <a:ext cx="1546318" cy="13008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a:extLst>
              <a:ext uri="{FF2B5EF4-FFF2-40B4-BE49-F238E27FC236}">
                <a16:creationId xmlns:a16="http://schemas.microsoft.com/office/drawing/2014/main" id="{7C22DEE4-29AE-754D-B49E-125BD448276B}"/>
              </a:ext>
            </a:extLst>
          </p:cNvPr>
          <p:cNvCxnSpPr>
            <a:stCxn id="5" idx="0"/>
            <a:endCxn id="25" idx="0"/>
          </p:cNvCxnSpPr>
          <p:nvPr/>
        </p:nvCxnSpPr>
        <p:spPr>
          <a:xfrm rot="16200000" flipH="1">
            <a:off x="2629694" y="1054894"/>
            <a:ext cx="836612" cy="3200400"/>
          </a:xfrm>
          <a:prstGeom prst="curvedConnector3">
            <a:avLst>
              <a:gd name="adj1" fmla="val -27324"/>
            </a:avLst>
          </a:prstGeom>
          <a:ln w="28575">
            <a:solidFill>
              <a:srgbClr val="C0000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6C74D394-45EA-AA44-A3FD-8FCF0D96222C}"/>
              </a:ext>
            </a:extLst>
          </p:cNvPr>
          <p:cNvCxnSpPr>
            <a:stCxn id="7" idx="4"/>
            <a:endCxn id="25" idx="4"/>
          </p:cNvCxnSpPr>
          <p:nvPr/>
        </p:nvCxnSpPr>
        <p:spPr>
          <a:xfrm rot="5400000" flipH="1" flipV="1">
            <a:off x="2932906" y="1740694"/>
            <a:ext cx="230188" cy="3200400"/>
          </a:xfrm>
          <a:prstGeom prst="curvedConnector3">
            <a:avLst>
              <a:gd name="adj1" fmla="val -144524"/>
            </a:avLst>
          </a:prstGeom>
          <a:ln w="28575">
            <a:solidFill>
              <a:srgbClr val="C0000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35">
            <a:extLst>
              <a:ext uri="{FF2B5EF4-FFF2-40B4-BE49-F238E27FC236}">
                <a16:creationId xmlns:a16="http://schemas.microsoft.com/office/drawing/2014/main" id="{461ACA7F-E8E2-1046-9B3D-900F42A08B88}"/>
              </a:ext>
            </a:extLst>
          </p:cNvPr>
          <p:cNvSpPr txBox="1">
            <a:spLocks noChangeArrowheads="1"/>
          </p:cNvSpPr>
          <p:nvPr/>
        </p:nvSpPr>
        <p:spPr bwMode="auto">
          <a:xfrm>
            <a:off x="3962400" y="1473200"/>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1" dirty="0">
                <a:latin typeface="Times New Roman" panose="02020603050405020304" pitchFamily="18" charset="0"/>
                <a:cs typeface="Times New Roman" panose="02020603050405020304" pitchFamily="18" charset="0"/>
              </a:rPr>
              <a:t>C</a:t>
            </a:r>
            <a:endParaRPr lang="en-US" altLang="en-US" sz="1800" b="1" i="1" dirty="0">
              <a:latin typeface="Times New Roman" panose="02020603050405020304" pitchFamily="18" charset="0"/>
              <a:cs typeface="Times New Roman" panose="02020603050405020304" pitchFamily="18" charset="0"/>
            </a:endParaRPr>
          </a:p>
        </p:txBody>
      </p:sp>
      <p:sp>
        <p:nvSpPr>
          <p:cNvPr id="47" name="Oval 46">
            <a:extLst>
              <a:ext uri="{FF2B5EF4-FFF2-40B4-BE49-F238E27FC236}">
                <a16:creationId xmlns:a16="http://schemas.microsoft.com/office/drawing/2014/main" id="{DDA3FAF8-5614-EC4A-85ED-EAC72DD4FBF0}"/>
              </a:ext>
            </a:extLst>
          </p:cNvPr>
          <p:cNvSpPr/>
          <p:nvPr/>
        </p:nvSpPr>
        <p:spPr>
          <a:xfrm>
            <a:off x="1409700" y="45735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8" name="Oval 47">
            <a:extLst>
              <a:ext uri="{FF2B5EF4-FFF2-40B4-BE49-F238E27FC236}">
                <a16:creationId xmlns:a16="http://schemas.microsoft.com/office/drawing/2014/main" id="{8BCBDD81-279E-2048-BB7F-AC2A5C5285FF}"/>
              </a:ext>
            </a:extLst>
          </p:cNvPr>
          <p:cNvSpPr/>
          <p:nvPr/>
        </p:nvSpPr>
        <p:spPr>
          <a:xfrm>
            <a:off x="1409700" y="51038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latin typeface="Times New Roman" panose="02020603050405020304" pitchFamily="18" charset="0"/>
              <a:cs typeface="Times New Roman" panose="02020603050405020304" pitchFamily="18" charset="0"/>
            </a:endParaRPr>
          </a:p>
        </p:txBody>
      </p:sp>
      <p:sp>
        <p:nvSpPr>
          <p:cNvPr id="49" name="Oval 48">
            <a:extLst>
              <a:ext uri="{FF2B5EF4-FFF2-40B4-BE49-F238E27FC236}">
                <a16:creationId xmlns:a16="http://schemas.microsoft.com/office/drawing/2014/main" id="{39CAAF63-EF41-004B-AD2D-0410C7734796}"/>
              </a:ext>
            </a:extLst>
          </p:cNvPr>
          <p:cNvSpPr/>
          <p:nvPr/>
        </p:nvSpPr>
        <p:spPr>
          <a:xfrm>
            <a:off x="1409700" y="56403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B155792F-1E4C-AE42-B6A4-4A35A598B13A}"/>
              </a:ext>
            </a:extLst>
          </p:cNvPr>
          <p:cNvSpPr txBox="1">
            <a:spLocks noChangeArrowheads="1"/>
          </p:cNvSpPr>
          <p:nvPr/>
        </p:nvSpPr>
        <p:spPr bwMode="auto">
          <a:xfrm>
            <a:off x="952500" y="44196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0</a:t>
            </a:r>
            <a:endParaRPr lang="en-US" altLang="en-US" sz="1800" baseline="-25000"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D9E23192-8AE8-5042-AE9D-A03129346EB7}"/>
              </a:ext>
            </a:extLst>
          </p:cNvPr>
          <p:cNvSpPr txBox="1">
            <a:spLocks noChangeArrowheads="1"/>
          </p:cNvSpPr>
          <p:nvPr/>
        </p:nvSpPr>
        <p:spPr bwMode="auto">
          <a:xfrm>
            <a:off x="952500" y="494823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1</a:t>
            </a:r>
            <a:endParaRPr lang="en-US" altLang="en-US" sz="1800" baseline="-25000"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0D1AD111-CB89-0541-9A64-20497E6B7CA4}"/>
              </a:ext>
            </a:extLst>
          </p:cNvPr>
          <p:cNvSpPr txBox="1">
            <a:spLocks noChangeArrowheads="1"/>
          </p:cNvSpPr>
          <p:nvPr/>
        </p:nvSpPr>
        <p:spPr bwMode="auto">
          <a:xfrm>
            <a:off x="952500" y="54864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2</a:t>
            </a:r>
            <a:endParaRPr lang="en-US" altLang="en-US" sz="1800" baseline="-25000" dirty="0">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id="{711DA367-6E5C-4843-A045-FCD368946B91}"/>
              </a:ext>
            </a:extLst>
          </p:cNvPr>
          <p:cNvSpPr/>
          <p:nvPr/>
        </p:nvSpPr>
        <p:spPr>
          <a:xfrm>
            <a:off x="800100" y="4114800"/>
            <a:ext cx="10668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TextBox 34">
            <a:extLst>
              <a:ext uri="{FF2B5EF4-FFF2-40B4-BE49-F238E27FC236}">
                <a16:creationId xmlns:a16="http://schemas.microsoft.com/office/drawing/2014/main" id="{420F2A04-77FB-ED49-8343-ABCABE047BDC}"/>
              </a:ext>
            </a:extLst>
          </p:cNvPr>
          <p:cNvSpPr txBox="1">
            <a:spLocks noChangeArrowheads="1"/>
          </p:cNvSpPr>
          <p:nvPr/>
        </p:nvSpPr>
        <p:spPr bwMode="auto">
          <a:xfrm>
            <a:off x="495300" y="3810000"/>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1" dirty="0">
                <a:latin typeface="Times New Roman" panose="02020603050405020304" pitchFamily="18" charset="0"/>
                <a:cs typeface="Times New Roman" panose="02020603050405020304" pitchFamily="18" charset="0"/>
              </a:rPr>
              <a:t>A</a:t>
            </a:r>
            <a:endParaRPr lang="en-US" altLang="en-US" sz="1800" b="1" i="1" dirty="0">
              <a:latin typeface="Times New Roman" panose="02020603050405020304" pitchFamily="18" charset="0"/>
              <a:cs typeface="Times New Roman" panose="02020603050405020304" pitchFamily="18" charset="0"/>
            </a:endParaRPr>
          </a:p>
        </p:txBody>
      </p:sp>
      <p:sp>
        <p:nvSpPr>
          <p:cNvPr id="56" name="Oval 55">
            <a:extLst>
              <a:ext uri="{FF2B5EF4-FFF2-40B4-BE49-F238E27FC236}">
                <a16:creationId xmlns:a16="http://schemas.microsoft.com/office/drawing/2014/main" id="{C27B5BC9-6961-C940-B7EC-23B039CA72C2}"/>
              </a:ext>
            </a:extLst>
          </p:cNvPr>
          <p:cNvSpPr/>
          <p:nvPr/>
        </p:nvSpPr>
        <p:spPr>
          <a:xfrm>
            <a:off x="3162300" y="45735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57" name="Oval 56">
            <a:extLst>
              <a:ext uri="{FF2B5EF4-FFF2-40B4-BE49-F238E27FC236}">
                <a16:creationId xmlns:a16="http://schemas.microsoft.com/office/drawing/2014/main" id="{D0AA0AB5-F70D-8B41-BC98-C9BF48C40E70}"/>
              </a:ext>
            </a:extLst>
          </p:cNvPr>
          <p:cNvSpPr/>
          <p:nvPr/>
        </p:nvSpPr>
        <p:spPr>
          <a:xfrm>
            <a:off x="3162300" y="51038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latin typeface="Times New Roman" panose="02020603050405020304" pitchFamily="18" charset="0"/>
              <a:cs typeface="Times New Roman" panose="02020603050405020304" pitchFamily="18" charset="0"/>
            </a:endParaRPr>
          </a:p>
        </p:txBody>
      </p:sp>
      <p:sp>
        <p:nvSpPr>
          <p:cNvPr id="58" name="Oval 57">
            <a:extLst>
              <a:ext uri="{FF2B5EF4-FFF2-40B4-BE49-F238E27FC236}">
                <a16:creationId xmlns:a16="http://schemas.microsoft.com/office/drawing/2014/main" id="{A82F040A-9536-A34A-A95A-2813C8EE8187}"/>
              </a:ext>
            </a:extLst>
          </p:cNvPr>
          <p:cNvSpPr/>
          <p:nvPr/>
        </p:nvSpPr>
        <p:spPr>
          <a:xfrm>
            <a:off x="3162300" y="56403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3D1B1C2E-F34C-5A44-B3B0-CD94024EDE91}"/>
              </a:ext>
            </a:extLst>
          </p:cNvPr>
          <p:cNvSpPr txBox="1">
            <a:spLocks noChangeArrowheads="1"/>
          </p:cNvSpPr>
          <p:nvPr/>
        </p:nvSpPr>
        <p:spPr bwMode="auto">
          <a:xfrm>
            <a:off x="2705100" y="44196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0</a:t>
            </a:r>
            <a:endParaRPr lang="en-US" altLang="en-US" sz="1800" baseline="-25000" dirty="0">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4655836A-C3F1-A94F-9D61-5F059692FFE5}"/>
              </a:ext>
            </a:extLst>
          </p:cNvPr>
          <p:cNvSpPr txBox="1">
            <a:spLocks noChangeArrowheads="1"/>
          </p:cNvSpPr>
          <p:nvPr/>
        </p:nvSpPr>
        <p:spPr bwMode="auto">
          <a:xfrm>
            <a:off x="2705100" y="494823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1</a:t>
            </a:r>
            <a:endParaRPr lang="en-US" altLang="en-US" sz="1800" baseline="-25000"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BFFB798F-BA8F-A445-84B8-1305CBF3E299}"/>
              </a:ext>
            </a:extLst>
          </p:cNvPr>
          <p:cNvSpPr txBox="1">
            <a:spLocks noChangeArrowheads="1"/>
          </p:cNvSpPr>
          <p:nvPr/>
        </p:nvSpPr>
        <p:spPr bwMode="auto">
          <a:xfrm>
            <a:off x="2705100" y="54864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2</a:t>
            </a:r>
            <a:endParaRPr lang="en-US" altLang="en-US" sz="1800" baseline="-25000" dirty="0">
              <a:latin typeface="Times New Roman" panose="02020603050405020304" pitchFamily="18" charset="0"/>
              <a:cs typeface="Times New Roman" panose="02020603050405020304" pitchFamily="18" charset="0"/>
            </a:endParaRPr>
          </a:p>
        </p:txBody>
      </p:sp>
      <p:sp>
        <p:nvSpPr>
          <p:cNvPr id="62" name="Oval 61">
            <a:extLst>
              <a:ext uri="{FF2B5EF4-FFF2-40B4-BE49-F238E27FC236}">
                <a16:creationId xmlns:a16="http://schemas.microsoft.com/office/drawing/2014/main" id="{DD050A26-C7B9-6942-860D-622545C5935C}"/>
              </a:ext>
            </a:extLst>
          </p:cNvPr>
          <p:cNvSpPr/>
          <p:nvPr/>
        </p:nvSpPr>
        <p:spPr>
          <a:xfrm>
            <a:off x="2552700" y="4114800"/>
            <a:ext cx="10668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D39E79B6-AB12-C547-BD76-352B67E0865E}"/>
              </a:ext>
            </a:extLst>
          </p:cNvPr>
          <p:cNvSpPr/>
          <p:nvPr/>
        </p:nvSpPr>
        <p:spPr>
          <a:xfrm>
            <a:off x="4838700" y="45735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64" name="Oval 63">
            <a:extLst>
              <a:ext uri="{FF2B5EF4-FFF2-40B4-BE49-F238E27FC236}">
                <a16:creationId xmlns:a16="http://schemas.microsoft.com/office/drawing/2014/main" id="{4C311A37-7CBE-D64F-8F1E-0CC30EFC2394}"/>
              </a:ext>
            </a:extLst>
          </p:cNvPr>
          <p:cNvSpPr/>
          <p:nvPr/>
        </p:nvSpPr>
        <p:spPr>
          <a:xfrm>
            <a:off x="4838700" y="510381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u="sng" dirty="0">
              <a:solidFill>
                <a:schemeClr val="tx1"/>
              </a:solidFill>
              <a:latin typeface="Times New Roman" panose="02020603050405020304" pitchFamily="18" charset="0"/>
              <a:cs typeface="Times New Roman" panose="02020603050405020304" pitchFamily="18" charset="0"/>
            </a:endParaRPr>
          </a:p>
        </p:txBody>
      </p:sp>
      <p:sp>
        <p:nvSpPr>
          <p:cNvPr id="65" name="Oval 64">
            <a:extLst>
              <a:ext uri="{FF2B5EF4-FFF2-40B4-BE49-F238E27FC236}">
                <a16:creationId xmlns:a16="http://schemas.microsoft.com/office/drawing/2014/main" id="{8255F6CE-0DFF-1641-B5C3-D21746C9CA6E}"/>
              </a:ext>
            </a:extLst>
          </p:cNvPr>
          <p:cNvSpPr/>
          <p:nvPr/>
        </p:nvSpPr>
        <p:spPr>
          <a:xfrm>
            <a:off x="4838700" y="56403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1AB204C0-E1A5-0445-A4C4-DF1E69CD9EB4}"/>
              </a:ext>
            </a:extLst>
          </p:cNvPr>
          <p:cNvSpPr txBox="1">
            <a:spLocks noChangeArrowheads="1"/>
          </p:cNvSpPr>
          <p:nvPr/>
        </p:nvSpPr>
        <p:spPr bwMode="auto">
          <a:xfrm>
            <a:off x="4381500" y="44196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0</a:t>
            </a:r>
            <a:endParaRPr lang="en-US" altLang="en-US" sz="1800" baseline="-25000" dirty="0">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B1CADF32-59FC-B245-AC92-4B6ADBE41F2C}"/>
              </a:ext>
            </a:extLst>
          </p:cNvPr>
          <p:cNvSpPr txBox="1">
            <a:spLocks noChangeArrowheads="1"/>
          </p:cNvSpPr>
          <p:nvPr/>
        </p:nvSpPr>
        <p:spPr bwMode="auto">
          <a:xfrm>
            <a:off x="4381500" y="4948238"/>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1</a:t>
            </a:r>
            <a:endParaRPr lang="en-US" altLang="en-US" sz="1800" baseline="-25000" dirty="0">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E4AE6CAA-261B-2A45-8ED5-25CA7C313B4C}"/>
              </a:ext>
            </a:extLst>
          </p:cNvPr>
          <p:cNvSpPr txBox="1">
            <a:spLocks noChangeArrowheads="1"/>
          </p:cNvSpPr>
          <p:nvPr/>
        </p:nvSpPr>
        <p:spPr bwMode="auto">
          <a:xfrm>
            <a:off x="4381500" y="54864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New Roman" panose="02020603050405020304" pitchFamily="18" charset="0"/>
                <a:cs typeface="Times New Roman" panose="02020603050405020304" pitchFamily="18" charset="0"/>
              </a:rPr>
              <a:t>2</a:t>
            </a:r>
            <a:endParaRPr lang="en-US" altLang="en-US" sz="1800" baseline="-25000" dirty="0">
              <a:latin typeface="Times New Roman" panose="02020603050405020304" pitchFamily="18" charset="0"/>
              <a:cs typeface="Times New Roman" panose="02020603050405020304" pitchFamily="18" charset="0"/>
            </a:endParaRPr>
          </a:p>
        </p:txBody>
      </p:sp>
      <p:sp>
        <p:nvSpPr>
          <p:cNvPr id="69" name="Oval 68">
            <a:extLst>
              <a:ext uri="{FF2B5EF4-FFF2-40B4-BE49-F238E27FC236}">
                <a16:creationId xmlns:a16="http://schemas.microsoft.com/office/drawing/2014/main" id="{C9A0FAE7-3646-7641-873B-E32165CA4992}"/>
              </a:ext>
            </a:extLst>
          </p:cNvPr>
          <p:cNvSpPr/>
          <p:nvPr/>
        </p:nvSpPr>
        <p:spPr>
          <a:xfrm>
            <a:off x="4229100" y="4114800"/>
            <a:ext cx="1066800" cy="2057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0" name="Straight Arrow Connector 69">
            <a:extLst>
              <a:ext uri="{FF2B5EF4-FFF2-40B4-BE49-F238E27FC236}">
                <a16:creationId xmlns:a16="http://schemas.microsoft.com/office/drawing/2014/main" id="{3A0F35C2-38BD-B046-8542-7B33D44BEB73}"/>
              </a:ext>
            </a:extLst>
          </p:cNvPr>
          <p:cNvCxnSpPr>
            <a:cxnSpLocks/>
            <a:endCxn id="60" idx="3"/>
          </p:cNvCxnSpPr>
          <p:nvPr/>
        </p:nvCxnSpPr>
        <p:spPr>
          <a:xfrm>
            <a:off x="1562100" y="4648200"/>
            <a:ext cx="1676400" cy="530871"/>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A3E244B-7CFB-2E4E-9958-7165D1635C8C}"/>
              </a:ext>
            </a:extLst>
          </p:cNvPr>
          <p:cNvCxnSpPr>
            <a:cxnSpLocks/>
          </p:cNvCxnSpPr>
          <p:nvPr/>
        </p:nvCxnSpPr>
        <p:spPr>
          <a:xfrm>
            <a:off x="1485900" y="5181600"/>
            <a:ext cx="1676400" cy="530871"/>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16F9E9A-69FD-4F4D-B36F-E8D62A3FE7A1}"/>
              </a:ext>
            </a:extLst>
          </p:cNvPr>
          <p:cNvCxnSpPr>
            <a:cxnSpLocks/>
          </p:cNvCxnSpPr>
          <p:nvPr/>
        </p:nvCxnSpPr>
        <p:spPr>
          <a:xfrm>
            <a:off x="3238500" y="4648200"/>
            <a:ext cx="1676400" cy="530871"/>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A65A357-2503-C148-A808-DA4F21728FBB}"/>
              </a:ext>
            </a:extLst>
          </p:cNvPr>
          <p:cNvCxnSpPr>
            <a:cxnSpLocks/>
          </p:cNvCxnSpPr>
          <p:nvPr/>
        </p:nvCxnSpPr>
        <p:spPr>
          <a:xfrm>
            <a:off x="3238500" y="5181600"/>
            <a:ext cx="1676400" cy="530871"/>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Curved Connector 74">
            <a:extLst>
              <a:ext uri="{FF2B5EF4-FFF2-40B4-BE49-F238E27FC236}">
                <a16:creationId xmlns:a16="http://schemas.microsoft.com/office/drawing/2014/main" id="{51551640-DFBC-3A41-8CE2-91AF3A782557}"/>
              </a:ext>
            </a:extLst>
          </p:cNvPr>
          <p:cNvCxnSpPr>
            <a:cxnSpLocks/>
            <a:stCxn id="47" idx="7"/>
            <a:endCxn id="65" idx="7"/>
          </p:cNvCxnSpPr>
          <p:nvPr/>
        </p:nvCxnSpPr>
        <p:spPr>
          <a:xfrm rot="16200000" flipH="1">
            <a:off x="2720882" y="3414806"/>
            <a:ext cx="1066800" cy="3429000"/>
          </a:xfrm>
          <a:prstGeom prst="curvedConnector3">
            <a:avLst>
              <a:gd name="adj1" fmla="val -23521"/>
            </a:avLst>
          </a:prstGeom>
          <a:ln w="28575">
            <a:solidFill>
              <a:srgbClr val="C0000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34">
            <a:extLst>
              <a:ext uri="{FF2B5EF4-FFF2-40B4-BE49-F238E27FC236}">
                <a16:creationId xmlns:a16="http://schemas.microsoft.com/office/drawing/2014/main" id="{BBDB3CCA-886E-A341-8ADD-1E1D26E4B500}"/>
              </a:ext>
            </a:extLst>
          </p:cNvPr>
          <p:cNvSpPr txBox="1">
            <a:spLocks noChangeArrowheads="1"/>
          </p:cNvSpPr>
          <p:nvPr/>
        </p:nvSpPr>
        <p:spPr bwMode="auto">
          <a:xfrm>
            <a:off x="2171700" y="3810000"/>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1" dirty="0">
                <a:latin typeface="Times New Roman" panose="02020603050405020304" pitchFamily="18" charset="0"/>
                <a:cs typeface="Times New Roman" panose="02020603050405020304" pitchFamily="18" charset="0"/>
              </a:rPr>
              <a:t>A</a:t>
            </a:r>
            <a:endParaRPr lang="en-US" altLang="en-US" sz="1800" b="1" i="1" dirty="0">
              <a:latin typeface="Times New Roman" panose="02020603050405020304" pitchFamily="18" charset="0"/>
              <a:cs typeface="Times New Roman" panose="02020603050405020304" pitchFamily="18" charset="0"/>
            </a:endParaRPr>
          </a:p>
        </p:txBody>
      </p:sp>
      <p:sp>
        <p:nvSpPr>
          <p:cNvPr id="80" name="TextBox 34">
            <a:extLst>
              <a:ext uri="{FF2B5EF4-FFF2-40B4-BE49-F238E27FC236}">
                <a16:creationId xmlns:a16="http://schemas.microsoft.com/office/drawing/2014/main" id="{E110BD51-D1D4-7D45-A2A0-42353D2CA8A0}"/>
              </a:ext>
            </a:extLst>
          </p:cNvPr>
          <p:cNvSpPr txBox="1">
            <a:spLocks noChangeArrowheads="1"/>
          </p:cNvSpPr>
          <p:nvPr/>
        </p:nvSpPr>
        <p:spPr bwMode="auto">
          <a:xfrm>
            <a:off x="3924300" y="3810000"/>
            <a:ext cx="60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600" b="1" i="1" dirty="0">
                <a:latin typeface="Times New Roman" panose="02020603050405020304" pitchFamily="18" charset="0"/>
                <a:cs typeface="Times New Roman" panose="02020603050405020304" pitchFamily="18" charset="0"/>
              </a:rPr>
              <a:t>A</a:t>
            </a:r>
            <a:endParaRPr lang="en-US" altLang="en-US" sz="1800" b="1" i="1" dirty="0">
              <a:latin typeface="Times New Roman" panose="02020603050405020304" pitchFamily="18" charset="0"/>
              <a:cs typeface="Times New Roman" panose="02020603050405020304" pitchFamily="18" charset="0"/>
            </a:endParaRPr>
          </a:p>
        </p:txBody>
      </p:sp>
      <p:pic>
        <p:nvPicPr>
          <p:cNvPr id="85" name="Picture 84">
            <a:extLst>
              <a:ext uri="{FF2B5EF4-FFF2-40B4-BE49-F238E27FC236}">
                <a16:creationId xmlns:a16="http://schemas.microsoft.com/office/drawing/2014/main" id="{67AADDA1-3264-F94D-BA9E-20C3ECBA175B}"/>
              </a:ext>
            </a:extLst>
          </p:cNvPr>
          <p:cNvPicPr>
            <a:picLocks noChangeAspect="1"/>
          </p:cNvPicPr>
          <p:nvPr/>
        </p:nvPicPr>
        <p:blipFill>
          <a:blip r:embed="rId3"/>
          <a:stretch>
            <a:fillRect/>
          </a:stretch>
        </p:blipFill>
        <p:spPr>
          <a:xfrm>
            <a:off x="5414318" y="2387600"/>
            <a:ext cx="3568013" cy="349250"/>
          </a:xfrm>
          <a:prstGeom prst="rect">
            <a:avLst/>
          </a:prstGeom>
        </p:spPr>
      </p:pic>
      <p:pic>
        <p:nvPicPr>
          <p:cNvPr id="86" name="Picture 85">
            <a:extLst>
              <a:ext uri="{FF2B5EF4-FFF2-40B4-BE49-F238E27FC236}">
                <a16:creationId xmlns:a16="http://schemas.microsoft.com/office/drawing/2014/main" id="{5727A0EC-24ED-C540-84D5-20B860A1D8E3}"/>
              </a:ext>
            </a:extLst>
          </p:cNvPr>
          <p:cNvPicPr>
            <a:picLocks noChangeAspect="1"/>
          </p:cNvPicPr>
          <p:nvPr/>
        </p:nvPicPr>
        <p:blipFill>
          <a:blip r:embed="rId4"/>
          <a:stretch>
            <a:fillRect/>
          </a:stretch>
        </p:blipFill>
        <p:spPr>
          <a:xfrm>
            <a:off x="3505200" y="1593850"/>
            <a:ext cx="508000" cy="393700"/>
          </a:xfrm>
          <a:prstGeom prst="rect">
            <a:avLst/>
          </a:prstGeom>
        </p:spPr>
      </p:pic>
      <p:pic>
        <p:nvPicPr>
          <p:cNvPr id="87" name="Picture 86">
            <a:extLst>
              <a:ext uri="{FF2B5EF4-FFF2-40B4-BE49-F238E27FC236}">
                <a16:creationId xmlns:a16="http://schemas.microsoft.com/office/drawing/2014/main" id="{B5315EB8-026F-334E-810E-041640A58297}"/>
              </a:ext>
            </a:extLst>
          </p:cNvPr>
          <p:cNvPicPr>
            <a:picLocks noChangeAspect="1"/>
          </p:cNvPicPr>
          <p:nvPr/>
        </p:nvPicPr>
        <p:blipFill>
          <a:blip r:embed="rId5"/>
          <a:stretch>
            <a:fillRect/>
          </a:stretch>
        </p:blipFill>
        <p:spPr>
          <a:xfrm>
            <a:off x="1708150" y="1568450"/>
            <a:ext cx="495300" cy="393700"/>
          </a:xfrm>
          <a:prstGeom prst="rect">
            <a:avLst/>
          </a:prstGeom>
        </p:spPr>
      </p:pic>
      <p:pic>
        <p:nvPicPr>
          <p:cNvPr id="88" name="Picture 87">
            <a:extLst>
              <a:ext uri="{FF2B5EF4-FFF2-40B4-BE49-F238E27FC236}">
                <a16:creationId xmlns:a16="http://schemas.microsoft.com/office/drawing/2014/main" id="{2CF2D891-E72F-6B42-B7ED-23F77E0D3158}"/>
              </a:ext>
            </a:extLst>
          </p:cNvPr>
          <p:cNvPicPr>
            <a:picLocks noChangeAspect="1"/>
          </p:cNvPicPr>
          <p:nvPr/>
        </p:nvPicPr>
        <p:blipFill>
          <a:blip r:embed="rId6"/>
          <a:stretch>
            <a:fillRect/>
          </a:stretch>
        </p:blipFill>
        <p:spPr>
          <a:xfrm>
            <a:off x="5295900" y="4419600"/>
            <a:ext cx="3738756" cy="450850"/>
          </a:xfrm>
          <a:prstGeom prst="rect">
            <a:avLst/>
          </a:prstGeom>
        </p:spPr>
      </p:pic>
    </p:spTree>
    <p:extLst>
      <p:ext uri="{BB962C8B-B14F-4D97-AF65-F5344CB8AC3E}">
        <p14:creationId xmlns:p14="http://schemas.microsoft.com/office/powerpoint/2010/main" val="79322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p:bldP spid="51" grpId="0"/>
      <p:bldP spid="52" grpId="0"/>
      <p:bldP spid="53" grpId="0" animBg="1"/>
      <p:bldP spid="54" grpId="0"/>
      <p:bldP spid="56" grpId="0" animBg="1"/>
      <p:bldP spid="57" grpId="0" animBg="1"/>
      <p:bldP spid="58" grpId="0" animBg="1"/>
      <p:bldP spid="59" grpId="0"/>
      <p:bldP spid="60" grpId="0"/>
      <p:bldP spid="61" grpId="0"/>
      <p:bldP spid="62" grpId="0" animBg="1"/>
      <p:bldP spid="63" grpId="0" animBg="1"/>
      <p:bldP spid="64" grpId="0" animBg="1"/>
      <p:bldP spid="65" grpId="0" animBg="1"/>
      <p:bldP spid="66" grpId="0"/>
      <p:bldP spid="67" grpId="0"/>
      <p:bldP spid="68" grpId="0"/>
      <p:bldP spid="69" grpId="0" animBg="1"/>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F0115FB-EACA-944F-A36E-3BE824DF510B}"/>
              </a:ext>
            </a:extLst>
          </p:cNvPr>
          <p:cNvSpPr>
            <a:spLocks noGrp="1"/>
          </p:cNvSpPr>
          <p:nvPr>
            <p:ph type="title"/>
          </p:nvPr>
        </p:nvSpPr>
        <p:spPr/>
        <p:txBody>
          <a:bodyPr/>
          <a:lstStyle/>
          <a:p>
            <a:r>
              <a:rPr lang="en-US" altLang="en-US">
                <a:ea typeface="ＭＳ Ｐゴシック" panose="020B0600070205080204" pitchFamily="34" charset="-128"/>
              </a:rPr>
              <a:t>Powers of Relations &amp; Transitivity</a:t>
            </a:r>
          </a:p>
        </p:txBody>
      </p:sp>
      <p:sp>
        <p:nvSpPr>
          <p:cNvPr id="38914" name="Content Placeholder 2">
            <a:extLst>
              <a:ext uri="{FF2B5EF4-FFF2-40B4-BE49-F238E27FC236}">
                <a16:creationId xmlns:a16="http://schemas.microsoft.com/office/drawing/2014/main" id="{3F2AFFFB-056C-7943-9296-4594AE643A88}"/>
              </a:ext>
            </a:extLst>
          </p:cNvPr>
          <p:cNvSpPr>
            <a:spLocks noGrp="1"/>
          </p:cNvSpPr>
          <p:nvPr>
            <p:ph idx="1"/>
          </p:nvPr>
        </p:nvSpPr>
        <p:spPr/>
        <p:txBody>
          <a:bodyPr/>
          <a:lstStyle/>
          <a:p>
            <a:r>
              <a:rPr lang="en-US" altLang="en-US">
                <a:ea typeface="ＭＳ Ｐゴシック" panose="020B0600070205080204" pitchFamily="34" charset="-128"/>
              </a:rPr>
              <a:t>The powers of relations give us a nice characterization of transitivity</a:t>
            </a:r>
          </a:p>
          <a:p>
            <a:r>
              <a:rPr lang="en-US" altLang="en-US" b="1">
                <a:ea typeface="ＭＳ Ｐゴシック" panose="020B0600070205080204" pitchFamily="34" charset="-128"/>
              </a:rPr>
              <a:t>Theorem</a:t>
            </a:r>
            <a:r>
              <a:rPr lang="en-US" altLang="en-US">
                <a:ea typeface="ＭＳ Ｐゴシック" panose="020B0600070205080204" pitchFamily="34" charset="-128"/>
              </a:rPr>
              <a:t>: A relation </a:t>
            </a:r>
            <a:r>
              <a:rPr lang="en-US" altLang="en-US" i="1">
                <a:ea typeface="ＭＳ Ｐゴシック" panose="020B0600070205080204" pitchFamily="34" charset="-128"/>
              </a:rPr>
              <a:t>R</a:t>
            </a:r>
            <a:r>
              <a:rPr lang="en-US" altLang="en-US">
                <a:ea typeface="ＭＳ Ｐゴシック" panose="020B0600070205080204" pitchFamily="34" charset="-128"/>
              </a:rPr>
              <a:t> is transitive if and only if </a:t>
            </a:r>
            <a:r>
              <a:rPr lang="en-US" altLang="en-US" i="1">
                <a:ea typeface="ＭＳ Ｐゴシック" panose="020B0600070205080204" pitchFamily="34" charset="-128"/>
              </a:rPr>
              <a:t>R</a:t>
            </a:r>
            <a:r>
              <a:rPr lang="en-US" altLang="en-US" i="1" baseline="30000">
                <a:ea typeface="ＭＳ Ｐゴシック" panose="020B0600070205080204" pitchFamily="34" charset="-128"/>
              </a:rPr>
              <a:t>n</a:t>
            </a:r>
            <a:r>
              <a:rPr lang="en-US" altLang="en-US">
                <a:ea typeface="ＭＳ Ｐゴシック" panose="020B0600070205080204" pitchFamily="34" charset="-128"/>
              </a:rPr>
              <a:t> </a:t>
            </a:r>
            <a:r>
              <a:rPr lang="en-US" altLang="en-US">
                <a:ea typeface="ＭＳ Ｐゴシック" panose="020B0600070205080204" pitchFamily="34" charset="-128"/>
                <a:sym typeface="Symbol" pitchFamily="2" charset="2"/>
              </a:rPr>
              <a:t> </a:t>
            </a:r>
            <a:r>
              <a:rPr lang="en-US" altLang="en-US" i="1">
                <a:ea typeface="ＭＳ Ｐゴシック" panose="020B0600070205080204" pitchFamily="34" charset="-128"/>
              </a:rPr>
              <a:t>R</a:t>
            </a:r>
            <a:r>
              <a:rPr lang="en-US" altLang="en-US">
                <a:ea typeface="ＭＳ Ｐゴシック" panose="020B0600070205080204" pitchFamily="34" charset="-128"/>
              </a:rPr>
              <a:t> for </a:t>
            </a:r>
            <a:r>
              <a:rPr lang="en-US" altLang="en-US" i="1">
                <a:ea typeface="ＭＳ Ｐゴシック" panose="020B0600070205080204" pitchFamily="34" charset="-128"/>
              </a:rPr>
              <a:t>n</a:t>
            </a:r>
            <a:r>
              <a:rPr lang="en-US" altLang="en-US">
                <a:ea typeface="ＭＳ Ｐゴシック" panose="020B0600070205080204" pitchFamily="34" charset="-128"/>
              </a:rPr>
              <a:t>=1,2,3,…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44BA-C151-4E42-BA78-AED94D80627D}"/>
              </a:ext>
            </a:extLst>
          </p:cNvPr>
          <p:cNvSpPr>
            <a:spLocks noGrp="1"/>
          </p:cNvSpPr>
          <p:nvPr>
            <p:ph type="title"/>
          </p:nvPr>
        </p:nvSpPr>
        <p:spPr/>
        <p:txBody>
          <a:bodyPr/>
          <a:lstStyle/>
          <a:p>
            <a:r>
              <a:rPr lang="en-US" dirty="0"/>
              <a:t>Computing the Transitive Closure</a:t>
            </a:r>
          </a:p>
        </p:txBody>
      </p:sp>
      <p:sp>
        <p:nvSpPr>
          <p:cNvPr id="3" name="Content Placeholder 2">
            <a:extLst>
              <a:ext uri="{FF2B5EF4-FFF2-40B4-BE49-F238E27FC236}">
                <a16:creationId xmlns:a16="http://schemas.microsoft.com/office/drawing/2014/main" id="{BB745CD6-4D8F-F04A-B701-AEDEA7F5FAC7}"/>
              </a:ext>
            </a:extLst>
          </p:cNvPr>
          <p:cNvSpPr>
            <a:spLocks noGrp="1"/>
          </p:cNvSpPr>
          <p:nvPr>
            <p:ph idx="1"/>
          </p:nvPr>
        </p:nvSpPr>
        <p:spPr/>
        <p:txBody>
          <a:bodyPr/>
          <a:lstStyle/>
          <a:p>
            <a:r>
              <a:rPr lang="en-US" dirty="0"/>
              <a:t>Given a relation on a set: </a:t>
            </a:r>
          </a:p>
          <a:p>
            <a:endParaRPr lang="en-US" dirty="0"/>
          </a:p>
          <a:p>
            <a:endParaRPr lang="en-US" dirty="0"/>
          </a:p>
          <a:p>
            <a:endParaRPr lang="en-US" dirty="0"/>
          </a:p>
          <a:p>
            <a:pPr marL="0" indent="0">
              <a:buNone/>
            </a:pPr>
            <a:endParaRPr lang="en-US" dirty="0"/>
          </a:p>
          <a:p>
            <a:r>
              <a:rPr lang="en-US" dirty="0"/>
              <a:t>Cost</a:t>
            </a:r>
          </a:p>
          <a:p>
            <a:pPr lvl="1"/>
            <a:r>
              <a:rPr lang="en-US" dirty="0"/>
              <a:t>Product of two square matrices: </a:t>
            </a:r>
          </a:p>
          <a:p>
            <a:pPr lvl="1"/>
            <a:r>
              <a:rPr lang="en-US" dirty="0"/>
              <a:t>    compositions</a:t>
            </a:r>
          </a:p>
        </p:txBody>
      </p:sp>
      <p:pic>
        <p:nvPicPr>
          <p:cNvPr id="5" name="Picture 4">
            <a:extLst>
              <a:ext uri="{FF2B5EF4-FFF2-40B4-BE49-F238E27FC236}">
                <a16:creationId xmlns:a16="http://schemas.microsoft.com/office/drawing/2014/main" id="{7B1D5F35-1D65-9F48-AAB9-EEA05AC1EF7A}"/>
              </a:ext>
            </a:extLst>
          </p:cNvPr>
          <p:cNvPicPr>
            <a:picLocks noChangeAspect="1"/>
          </p:cNvPicPr>
          <p:nvPr/>
        </p:nvPicPr>
        <p:blipFill>
          <a:blip r:embed="rId3"/>
          <a:stretch>
            <a:fillRect/>
          </a:stretch>
        </p:blipFill>
        <p:spPr>
          <a:xfrm>
            <a:off x="5562600" y="1676400"/>
            <a:ext cx="2171700" cy="419100"/>
          </a:xfrm>
          <a:prstGeom prst="rect">
            <a:avLst/>
          </a:prstGeom>
        </p:spPr>
      </p:pic>
      <p:pic>
        <p:nvPicPr>
          <p:cNvPr id="6" name="Picture 5">
            <a:extLst>
              <a:ext uri="{FF2B5EF4-FFF2-40B4-BE49-F238E27FC236}">
                <a16:creationId xmlns:a16="http://schemas.microsoft.com/office/drawing/2014/main" id="{78A750F6-0C98-4247-8415-EAA289D992B3}"/>
              </a:ext>
            </a:extLst>
          </p:cNvPr>
          <p:cNvPicPr>
            <a:picLocks noChangeAspect="1"/>
          </p:cNvPicPr>
          <p:nvPr/>
        </p:nvPicPr>
        <p:blipFill>
          <a:blip r:embed="rId4"/>
          <a:stretch>
            <a:fillRect/>
          </a:stretch>
        </p:blipFill>
        <p:spPr>
          <a:xfrm>
            <a:off x="2286000" y="2362200"/>
            <a:ext cx="4343400" cy="1226037"/>
          </a:xfrm>
          <a:prstGeom prst="rect">
            <a:avLst/>
          </a:prstGeom>
        </p:spPr>
      </p:pic>
      <p:pic>
        <p:nvPicPr>
          <p:cNvPr id="8" name="Picture 7">
            <a:extLst>
              <a:ext uri="{FF2B5EF4-FFF2-40B4-BE49-F238E27FC236}">
                <a16:creationId xmlns:a16="http://schemas.microsoft.com/office/drawing/2014/main" id="{1A733242-138B-0B4D-926F-21E31B98EE5D}"/>
              </a:ext>
            </a:extLst>
          </p:cNvPr>
          <p:cNvPicPr>
            <a:picLocks noChangeAspect="1"/>
          </p:cNvPicPr>
          <p:nvPr/>
        </p:nvPicPr>
        <p:blipFill>
          <a:blip r:embed="rId5"/>
          <a:stretch>
            <a:fillRect/>
          </a:stretch>
        </p:blipFill>
        <p:spPr>
          <a:xfrm>
            <a:off x="990600" y="3856276"/>
            <a:ext cx="2514600" cy="436323"/>
          </a:xfrm>
          <a:prstGeom prst="rect">
            <a:avLst/>
          </a:prstGeom>
        </p:spPr>
      </p:pic>
      <p:pic>
        <p:nvPicPr>
          <p:cNvPr id="12" name="Picture 11">
            <a:extLst>
              <a:ext uri="{FF2B5EF4-FFF2-40B4-BE49-F238E27FC236}">
                <a16:creationId xmlns:a16="http://schemas.microsoft.com/office/drawing/2014/main" id="{02F0129E-E63A-7341-9B86-8C29C8BC8FCB}"/>
              </a:ext>
            </a:extLst>
          </p:cNvPr>
          <p:cNvPicPr>
            <a:picLocks noChangeAspect="1"/>
          </p:cNvPicPr>
          <p:nvPr/>
        </p:nvPicPr>
        <p:blipFill>
          <a:blip r:embed="rId6"/>
          <a:stretch>
            <a:fillRect/>
          </a:stretch>
        </p:blipFill>
        <p:spPr>
          <a:xfrm>
            <a:off x="6019800" y="5105400"/>
            <a:ext cx="431800" cy="406400"/>
          </a:xfrm>
          <a:prstGeom prst="rect">
            <a:avLst/>
          </a:prstGeom>
        </p:spPr>
      </p:pic>
      <p:pic>
        <p:nvPicPr>
          <p:cNvPr id="14" name="Picture 13">
            <a:extLst>
              <a:ext uri="{FF2B5EF4-FFF2-40B4-BE49-F238E27FC236}">
                <a16:creationId xmlns:a16="http://schemas.microsoft.com/office/drawing/2014/main" id="{E3C1F99F-BB65-6C45-BDB9-90B62B9AF14D}"/>
              </a:ext>
            </a:extLst>
          </p:cNvPr>
          <p:cNvPicPr>
            <a:picLocks noChangeAspect="1"/>
          </p:cNvPicPr>
          <p:nvPr/>
        </p:nvPicPr>
        <p:blipFill>
          <a:blip r:embed="rId7"/>
          <a:stretch>
            <a:fillRect/>
          </a:stretch>
        </p:blipFill>
        <p:spPr>
          <a:xfrm>
            <a:off x="1295400" y="5803900"/>
            <a:ext cx="254000" cy="215900"/>
          </a:xfrm>
          <a:prstGeom prst="rect">
            <a:avLst/>
          </a:prstGeom>
        </p:spPr>
      </p:pic>
      <p:pic>
        <p:nvPicPr>
          <p:cNvPr id="15" name="Picture 14">
            <a:extLst>
              <a:ext uri="{FF2B5EF4-FFF2-40B4-BE49-F238E27FC236}">
                <a16:creationId xmlns:a16="http://schemas.microsoft.com/office/drawing/2014/main" id="{5F0F5F69-3D69-C444-BE38-55B4684EB143}"/>
              </a:ext>
            </a:extLst>
          </p:cNvPr>
          <p:cNvPicPr>
            <a:picLocks noChangeAspect="1"/>
          </p:cNvPicPr>
          <p:nvPr/>
        </p:nvPicPr>
        <p:blipFill>
          <a:blip r:embed="rId8"/>
          <a:stretch>
            <a:fillRect/>
          </a:stretch>
        </p:blipFill>
        <p:spPr>
          <a:xfrm>
            <a:off x="1752600" y="4572000"/>
            <a:ext cx="444500" cy="419100"/>
          </a:xfrm>
          <a:prstGeom prst="rect">
            <a:avLst/>
          </a:prstGeom>
        </p:spPr>
      </p:pic>
    </p:spTree>
    <p:extLst>
      <p:ext uri="{BB962C8B-B14F-4D97-AF65-F5344CB8AC3E}">
        <p14:creationId xmlns:p14="http://schemas.microsoft.com/office/powerpoint/2010/main" val="3108570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6965</TotalTime>
  <Words>2524</Words>
  <Application>Microsoft Macintosh PowerPoint</Application>
  <PresentationFormat>On-screen Show (4:3)</PresentationFormat>
  <Paragraphs>329</Paragraphs>
  <Slides>32</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Algerian</vt:lpstr>
      <vt:lpstr>Arial</vt:lpstr>
      <vt:lpstr>Calibri</vt:lpstr>
      <vt:lpstr>Times New Roman</vt:lpstr>
      <vt:lpstr>Office Theme</vt:lpstr>
      <vt:lpstr>Custom Design</vt:lpstr>
      <vt:lpstr> Relations (Additional)</vt:lpstr>
      <vt:lpstr>Review: Relation</vt:lpstr>
      <vt:lpstr>Review: Relation on a Set</vt:lpstr>
      <vt:lpstr>Review: Representations</vt:lpstr>
      <vt:lpstr>Review: Operations on Relations (1)</vt:lpstr>
      <vt:lpstr>Review: Operations on Relations (2)</vt:lpstr>
      <vt:lpstr>Composition</vt:lpstr>
      <vt:lpstr>Powers of Relations &amp; Transitivity</vt:lpstr>
      <vt:lpstr>Computing the Transitive Closure</vt:lpstr>
      <vt:lpstr>Transitive Closure</vt:lpstr>
      <vt:lpstr>Warshall’s Algorithm: Key Ideas</vt:lpstr>
      <vt:lpstr>Warshall’s Algorithm</vt:lpstr>
      <vt:lpstr>Warshall’s Algorithm: Example</vt:lpstr>
      <vt:lpstr>Mechanical Execution</vt:lpstr>
      <vt:lpstr>PowerPoint Presentation</vt:lpstr>
      <vt:lpstr>PowerPoint Presentation</vt:lpstr>
      <vt:lpstr>Warshall Algorithm: Mechanically</vt:lpstr>
      <vt:lpstr>Outline</vt:lpstr>
      <vt:lpstr>Equivalence Relation (1)</vt:lpstr>
      <vt:lpstr>Equivalence Relation (2)</vt:lpstr>
      <vt:lpstr>Equivalence Class (1)</vt:lpstr>
      <vt:lpstr>Equivalence Class (2)</vt:lpstr>
      <vt:lpstr>Equivalence Class (2)</vt:lpstr>
      <vt:lpstr>Partitions  Partitions (1)  </vt:lpstr>
      <vt:lpstr>Partitions (2)</vt:lpstr>
      <vt:lpstr>Partitions (3)</vt:lpstr>
      <vt:lpstr>Partitions: Visual Interpretation (1)</vt:lpstr>
      <vt:lpstr>Partitions: Visual Interpretation (2)</vt:lpstr>
      <vt:lpstr>Equivalence Relations: Example 1</vt:lpstr>
      <vt:lpstr>Equivalence Relations: Example 2</vt:lpstr>
      <vt:lpstr>Equivalence Relations: Example 3</vt:lpstr>
      <vt:lpstr>Equivalence Relations: Example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Discrete Structures Introduction</dc:title>
  <dc:creator>choueiry</dc:creator>
  <cp:lastModifiedBy>Microsoft Office User</cp:lastModifiedBy>
  <cp:revision>1156</cp:revision>
  <dcterms:created xsi:type="dcterms:W3CDTF">2012-02-24T17:52:52Z</dcterms:created>
  <dcterms:modified xsi:type="dcterms:W3CDTF">2020-03-30T10:01:31Z</dcterms:modified>
</cp:coreProperties>
</file>