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76" r:id="rId2"/>
    <p:sldMasterId id="2147483660" r:id="rId3"/>
  </p:sldMasterIdLst>
  <p:handoutMasterIdLst>
    <p:handoutMasterId r:id="rId44"/>
  </p:handoutMasterIdLst>
  <p:sldIdLst>
    <p:sldId id="256" r:id="rId4"/>
    <p:sldId id="320" r:id="rId5"/>
    <p:sldId id="292" r:id="rId6"/>
    <p:sldId id="293" r:id="rId7"/>
    <p:sldId id="294" r:id="rId8"/>
    <p:sldId id="295" r:id="rId9"/>
    <p:sldId id="321" r:id="rId10"/>
    <p:sldId id="296" r:id="rId11"/>
    <p:sldId id="297" r:id="rId12"/>
    <p:sldId id="333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9" r:id="rId22"/>
    <p:sldId id="351" r:id="rId23"/>
    <p:sldId id="306" r:id="rId24"/>
    <p:sldId id="307" r:id="rId25"/>
    <p:sldId id="322" r:id="rId26"/>
    <p:sldId id="352" r:id="rId27"/>
    <p:sldId id="308" r:id="rId28"/>
    <p:sldId id="316" r:id="rId29"/>
    <p:sldId id="310" r:id="rId30"/>
    <p:sldId id="329" r:id="rId31"/>
    <p:sldId id="334" r:id="rId32"/>
    <p:sldId id="312" r:id="rId33"/>
    <p:sldId id="350" r:id="rId34"/>
    <p:sldId id="324" r:id="rId35"/>
    <p:sldId id="330" r:id="rId36"/>
    <p:sldId id="313" r:id="rId37"/>
    <p:sldId id="354" r:id="rId38"/>
    <p:sldId id="317" r:id="rId39"/>
    <p:sldId id="314" r:id="rId40"/>
    <p:sldId id="319" r:id="rId41"/>
    <p:sldId id="332" r:id="rId42"/>
    <p:sldId id="323" r:id="rId4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61"/>
    <p:restoredTop sz="94643"/>
  </p:normalViewPr>
  <p:slideViewPr>
    <p:cSldViewPr>
      <p:cViewPr varScale="1">
        <p:scale>
          <a:sx n="122" d="100"/>
          <a:sy n="122" d="100"/>
        </p:scale>
        <p:origin x="61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B6DEF-3630-7048-8094-34ED0F2C6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2EA45-B87B-C24D-995E-2C8C6BD01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B5FE718-957F-084D-BE6C-19D6905634D6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DC13E-786C-AA42-9654-5A9E581B1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93E45-6EFF-1F45-8595-98EA71273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303F3EB-8A23-D54F-B9D0-B2355FD96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AB14-7480-8B40-AC29-2D29D1AF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906F2-8918-7341-A420-C3204B72F76B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D40A-7A9D-1C41-AD9F-8566AA1D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0308-2CC4-8F42-AA29-62403E19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BFFA-ED18-7B45-A112-E0F9720D3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1FB6C-5A5F-6147-9478-AFA6C04F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C29FC-DB67-5248-B069-6026D69104AB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EA766-B347-F548-918D-BE8EDD0E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D270-3115-F646-9B9B-774396BF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3833-4934-5743-B655-957679EB3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5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B8E59-7D2E-8E4F-8064-78AB5618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92D58-1F81-2B43-A5FA-43757C7F593E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203A-8B36-A346-9FEF-FB991F9B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B2E2-EF4D-3C41-B177-98B2584C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EE68-8312-0A49-BB6D-1904718F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0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FA6D-70C0-C34A-951D-796E59ED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87111-0A76-C24D-BE93-657A25E8F130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53F0-BC4A-3848-9B07-AC56BAD4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A092B-16DC-A743-A524-B8F83056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0AAD-6F41-B04A-90FA-78C9256C3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EBDE-6ABD-9345-8E0A-3338E41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AB2C1-5CFC-B04B-9408-90426D776C00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75B2-DF87-964C-85FA-8396169E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029B-841E-724F-8B4C-95C30A50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ADA9-4112-7947-BD98-2C4FD68EC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8F60F-EE03-0A46-85AB-D77DD26C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4B88A-1520-AA49-ACFE-1E433F774A32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FC6B-070C-1448-9530-17E5CC23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1E4D-2562-6D4C-9ED4-568734E5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0933-77B0-7B48-A88D-8D4377DBB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9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FA730-E82F-9747-8B38-8AD6BB35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BDC13-5CD0-3744-8C8F-87AF89F58FDD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E0831-924E-2D45-A481-F47FF83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ACF9A-A8A5-BC41-B37A-AC916CD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DEA2-F7B9-6744-AB37-1706CCA6F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2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13A378-4195-7142-9894-A87E0294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B5E79-2926-7248-BE46-279B4EFA9584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5CB77-E9DA-8A4F-AFB6-349E158B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6EA74-A434-2149-9674-B855A083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C320-2EE4-7144-9C94-3678C4669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E03192-9AB8-2344-928F-69EC00FC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C9144-7387-1040-A4C8-1B407FD28AC6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EA7488-D874-0542-9C21-F28BFA03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E0AB59-9A42-ED48-939E-BB1435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43EA8-85F9-B141-9108-220BFFF39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1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8D32DA-9C3F-6940-AF9B-C6DD8799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4FE44-FEBF-994A-9872-640D9CE8ADE4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1381C2-1D04-DD45-A32C-229845B4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A7D24B-26D8-9342-AFAE-1D08916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7D44-AB71-A544-8229-B56A81949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5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F2ED29-23C1-C444-85A1-97A57B70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A9095-9CA1-1D4A-B0D4-BF6C46A6A260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7B4FD-F1CC-BC48-8AD7-24ADB50C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774EF4-4773-8D44-BE4E-7D8EAE99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A5E8-B2B8-1349-ABDC-C2747ACF4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5BF20-E012-4542-BF6B-02D2C0E8E79C}"/>
              </a:ext>
            </a:extLst>
          </p:cNvPr>
          <p:cNvSpPr txBox="1"/>
          <p:nvPr userDrawn="1"/>
        </p:nvSpPr>
        <p:spPr>
          <a:xfrm>
            <a:off x="3276600" y="6324600"/>
            <a:ext cx="2667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Induction</a:t>
            </a:r>
          </a:p>
          <a:p>
            <a:pPr algn="ctr" eaLnBrk="1" hangingPunct="1">
              <a:defRPr/>
            </a:pP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6EED9-3BB5-9D46-A92D-466B96ECD944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329E5-8A6E-5645-A503-7C43D80EAAE6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54BBC4D-61E8-224C-A9FA-09E385E6C4C9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726575-48A0-F740-BB22-1EFE0231865A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1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8E463-A533-2247-A46B-7BD7F6CB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503-E6DF-104C-AB6B-22808C4AF52A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9FF741-E7FF-B04B-8DF2-58A96AEB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583BA-EAF8-F240-823A-F216773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0B28-FC84-EB40-A4EE-7AE145E2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9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8117-3912-764C-9CCC-DCEDFBB8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1B4AE-FF39-CC41-A0DF-39D6858E3E4D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3314-BA48-8646-BD24-801EF893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721A-ED91-024D-9E1A-5C7531A5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0D5-8295-8345-A8CC-A007C0903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97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F710-6EF5-AB4D-9E35-12107B78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FED2-C73D-074C-9C5A-D7DF4520838C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374D-2C30-654B-B6AC-8E3ADD63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7473-59A3-3444-8A7E-EFC484B5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897C-43B6-8745-A2F9-F6B677FF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1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0F13-B596-E449-B543-F118CE06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4F2D-F1EB-A944-8D39-9EBF16651106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BC4D-3C84-9643-91EB-B5618D57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B82E-79B7-5C45-B076-BA33407D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D5BC-C6DC-6142-A12D-56F8BA78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6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6D66B-2BE5-C944-8400-2C86D43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83D20-9E4B-434C-A2B7-3586FE400879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0F10-82F0-6F40-ADFC-D07BD8D2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D0CB-92C7-934F-9F9D-872FD15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B4A3-3FA6-A241-AF60-EF98152E2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3A84-CAD1-1245-A49A-2A8859EE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ACED-FE2D-8240-ACE2-1CE1FF914E22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A243-375D-1847-A634-830565CB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BEF6-5B3C-AD49-9759-F805F0BB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BAC8-21B7-DA4D-A339-41C6E84C3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2FA5-E6C0-8A4D-818F-484DF5B3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A8B99-B701-884F-8338-46551ACF77AC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EE5BB-F5C0-054E-AD21-E0829373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E71B-3CA8-7047-8F87-0BEB8398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5409-B50C-B94D-9FFB-1FC602402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E23938-741C-D744-A456-6AA4A353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F5830-C77E-B747-B019-02884B92621F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E43089-8189-404D-BD1F-63D088AB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FE01A-9AB0-3E43-AB6A-FB71161F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2E7E-5474-B64F-BD1C-32312AC6D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0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B5A584-BD36-3741-A9AC-A3DD6C0F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D716-77EB-0346-A45A-A10191628575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E1DC23-862E-C54C-B517-3AFA1F69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F6C5B-FB17-AD4C-9D0F-633FF1E9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56A4-6926-4E41-971F-D21B07A64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FA5A68-07AB-7B4D-89B4-45EAAA12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A3618-194B-9C41-A160-F0005FC71585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1728D3-5CC3-194A-97AD-A57CCBE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51F9A-035E-1345-AD77-999FC188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A750-227E-3542-823C-B77272005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0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41EF48-15E5-BB44-8AAF-248B1825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23C30-9406-2A41-88CE-2038BF98B7B0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1613B6-546D-EE40-BE57-40E66B7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173CA4-9666-1C45-8534-C0F3441D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4D59-783B-CE41-ADC3-4C5574213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3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A5F922-7B48-8045-8CC7-D7C44FA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17891-20BE-D149-A469-8BC5585A2EB4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F27710-B2E6-6145-9D37-FFA7E331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0A293-24C9-7B47-8152-0E947CA0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3F9FC-38B7-2E43-B741-56A857281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60031A-7291-4B49-8ACE-38E87FFE3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15A651-DC8F-B743-9598-CF5A213D1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216B-3F19-664A-80C7-4C13CE7DD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948B1CC-76FB-D648-B8B1-2E2C821E6045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2B17-D51E-D848-A74C-D58E8FEE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404E-4531-8F44-97BA-61271DE8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C4C12F7-66C0-364A-BCAB-B3D27FCD2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63EDAAEF-5D0D-964C-8C6E-7C3EA0C8C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EC97BE0C-B56E-1048-B379-AEA3F2441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1C19F-6788-3240-AAF0-03102C5D3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A472D954-4381-7D4C-B67F-76FB1845C871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0FE0-31F0-6846-B32E-52F06AC85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D758-DF2F-C544-811A-6C463BD95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E3A93C5-F51D-8A47-B703-C1912C391C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944ED5E4-087D-4647-ADC1-ABCDB95C5D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F19DD36F-ED13-FD47-B0A8-392161F08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B45D-5497-9440-B24C-21A23D923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4209872-1970-7543-9937-B0B60CB3BC0D}" type="datetime1">
              <a:rPr lang="en-US" altLang="en-US"/>
              <a:pPr/>
              <a:t>4/13/20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4F9E-FEA1-0644-905D-83D74D852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9C09-79BC-514A-9919-6BC355748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FBA0049-38BF-ED43-8A73-80D3283630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9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57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1B05F9B-A252-8B43-BA8F-DADE219EE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Induction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8" name="Subtitle 2">
            <a:extLst>
              <a:ext uri="{FF2B5EF4-FFF2-40B4-BE49-F238E27FC236}">
                <a16:creationId xmlns:a16="http://schemas.microsoft.com/office/drawing/2014/main" id="{8F5EA94C-EAAD-AA4F-8D19-9AFC01EE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Sections 5.1 and 5.2 of Rosen 7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Edition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2020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7CEC728-61FA-8D4F-86FB-368DA456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5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using induction</a:t>
                </a:r>
              </a:p>
            </p:txBody>
          </p:sp>
        </mc:Choice>
        <mc:Fallback xmlns="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852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3200" dirty="0">
                    <a:latin typeface="+mn-lt"/>
                    <a:ea typeface="+mn-ea"/>
                  </a:rPr>
                  <a:t>We formalize the statement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+mn-ea"/>
                      </a:rPr>
                      <m:t>: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2 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  <a:sym typeface="Symbol"/>
                      </a:rPr>
                      <m:t>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endParaRPr lang="en-US" sz="320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l="-1852" t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200" dirty="0">
                    <a:latin typeface="Calibri" panose="020F0502020204030204" pitchFamily="34" charset="0"/>
                  </a:rPr>
                  <a:t>Our </a:t>
                </a:r>
                <a:r>
                  <a:rPr lang="en-US" altLang="en-US" sz="3200" u="sng" dirty="0">
                    <a:latin typeface="Calibri" panose="020F0502020204030204" pitchFamily="34" charset="0"/>
                  </a:rPr>
                  <a:t>basis case</a:t>
                </a:r>
                <a:r>
                  <a:rPr lang="en-US" altLang="en-US" sz="3200" dirty="0">
                    <a:latin typeface="Calibri" panose="020F0502020204030204" pitchFamily="34" charset="0"/>
                  </a:rPr>
                  <a:t> is for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</a:rPr>
                  <a:t>. We directly verify that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latin typeface="Cambria Math" panose="02040503050406030204" pitchFamily="18" charset="0"/>
                        </a:rPr>
                        <m:t>25= 5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 2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  <a:sym typeface="Symbol" pitchFamily="2" charset="2"/>
                        </a:rPr>
                        <m:t>5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= 32</m:t>
                      </m:r>
                    </m:oMath>
                  </m:oMathPara>
                </a14:m>
                <a:endParaRPr lang="en-US" altLang="en-US" sz="32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   so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(5)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is true and thus the basic step holds</a:t>
                </a:r>
                <a:endParaRPr lang="en-US" alt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blipFill>
                <a:blip r:embed="rId4"/>
                <a:stretch>
                  <a:fillRect l="-1852" t="-11667" b="-20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E11825-A406-A84D-9046-D547AE06CEE8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We need now to perform the inductive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B2C3E1F-EC52-6742-B85A-6688F1F8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Assume P(k) holds (the inductive hypothesis).  Thus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 2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</m:oMath>
                </a14:m>
                <a:endParaRPr lang="en-US" altLang="en-US" sz="2400" baseline="30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080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we need to prove the inductive step.  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5&gt;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5&gt;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sym typeface="Symbol" pitchFamily="2" charset="2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blipFill>
                <a:blip r:embed="rId3"/>
                <a:stretch>
                  <a:fillRect l="-1080" t="-3529" b="-108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Using the inductive hypothesis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 2</m:t>
                    </m:r>
                  </m:oMath>
                </a14:m>
                <a:r>
                  <a:rPr lang="en-US" altLang="en-US" baseline="30000" dirty="0">
                    <a:latin typeface="Calibri" panose="020F0502020204030204" pitchFamily="34" charset="0"/>
                    <a:sym typeface="Symbol" pitchFamily="2" charset="2"/>
                  </a:rPr>
                  <a:t>k</a:t>
                </a:r>
                <a:r>
                  <a:rPr lang="en-US" altLang="en-US" dirty="0">
                    <a:latin typeface="Calibri" panose="020F0502020204030204" pitchFamily="34" charset="0"/>
                  </a:rPr>
                  <a:t>), 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+1)2 &lt; 2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 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2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=2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+1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blipFill>
                <a:blip r:embed="rId4"/>
                <a:stretch>
                  <a:fillRect l="-1080" t="-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blipFill>
                <a:blip r:embed="rId5"/>
                <a:stretch>
                  <a:fillRect l="-1080" t="-3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D9ADF1C-F7F2-2F4F-8FAB-CA7786F1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(1)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23E32AE9-3F2F-C444-B00F-07039BA5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Prove that for any n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 </a:t>
            </a:r>
            <a:r>
              <a:rPr lang="en-US" altLang="en-US" dirty="0">
                <a:ea typeface="ＭＳ Ｐゴシック" panose="020B0600070205080204" pitchFamily="34" charset="-128"/>
              </a:rPr>
              <a:t>1,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=1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 = n(n+1)(2n+1)/6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2A72F-E0AE-0445-9F84-19FD355E2794}"/>
              </a:ext>
            </a:extLst>
          </p:cNvPr>
          <p:cNvSpPr txBox="1">
            <a:spLocks/>
          </p:cNvSpPr>
          <p:nvPr/>
        </p:nvSpPr>
        <p:spPr bwMode="auto">
          <a:xfrm>
            <a:off x="457200" y="2209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easily verified 1</a:t>
            </a:r>
            <a:r>
              <a:rPr lang="en-US" altLang="en-US" sz="2800" baseline="30000"/>
              <a:t>2</a:t>
            </a:r>
            <a:r>
              <a:rPr lang="en-US" altLang="en-US" sz="2800">
                <a:latin typeface="Calibri" panose="020F0502020204030204" pitchFamily="34" charset="0"/>
              </a:rPr>
              <a:t>=1= 1(1+1)(2+1)/6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B359F0-A812-4B4F-87EB-43D1B7FE3E6F}"/>
              </a:ext>
            </a:extLst>
          </p:cNvPr>
          <p:cNvSpPr txBox="1">
            <a:spLocks/>
          </p:cNvSpPr>
          <p:nvPr/>
        </p:nvSpPr>
        <p:spPr bwMode="auto">
          <a:xfrm>
            <a:off x="457200" y="2819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P(k) holds for some k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 </a:t>
            </a:r>
            <a:r>
              <a:rPr lang="en-US" altLang="en-US" sz="2800">
                <a:latin typeface="Calibri" panose="020F0502020204030204" pitchFamily="34" charset="0"/>
              </a:rPr>
              <a:t>1, so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k(k+1)(2k+1)/6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26310E-3A95-2B4E-8D9D-15561D8ADB0E}"/>
              </a:ext>
            </a:extLst>
          </p:cNvPr>
          <p:cNvSpPr txBox="1">
            <a:spLocks/>
          </p:cNvSpPr>
          <p:nvPr/>
        </p:nvSpPr>
        <p:spPr bwMode="auto">
          <a:xfrm>
            <a:off x="457200" y="388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want to show that P(k+1) holds, that is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(k+1)(k+2)(2k+3)/6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825B7A-3B90-FE4A-91DD-2223EAE6558F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rewrite this sum as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+2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+..+k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+(k+1)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)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+ 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endParaRPr lang="en-US" altLang="en-US" sz="2800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60D8B30-B16C-DF43-A5F1-519E3A36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(2)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DE95C12B-2F1F-8D43-B81D-3EAF7208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panose="020B0600070205080204" pitchFamily="34" charset="-128"/>
              </a:rPr>
              <a:t>We replace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</a:t>
            </a:r>
            <a:r>
              <a:rPr lang="en-US" altLang="en-US" sz="2400">
                <a:ea typeface="ＭＳ Ｐゴシック" panose="020B0600070205080204" pitchFamily="34" charset="-128"/>
              </a:rPr>
              <a:t>by its value from the inductive hypothesis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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k+1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)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 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                                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k(k+1)(2k+1)/6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             </a:t>
            </a:r>
            <a:endParaRPr lang="en-US" altLang="en-US" sz="2400" baseline="3000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360B02-D53A-9D42-8469-AA2DF8FF3D19}"/>
              </a:ext>
            </a:extLst>
          </p:cNvPr>
          <p:cNvSpPr txBox="1">
            <a:spLocks/>
          </p:cNvSpPr>
          <p:nvPr/>
        </p:nvSpPr>
        <p:spPr bwMode="auto">
          <a:xfrm>
            <a:off x="533400" y="4724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baseline="30000" dirty="0"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E7970-A64A-C24E-85EE-A64718753CB2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we established that P(k)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 P(k+1)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9DCB12-73C7-0340-AF56-E7DAB136EBF4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by the principle of mathematical induction we have</a:t>
            </a:r>
          </a:p>
          <a:p>
            <a:pPr lvl="1" algn="ctr">
              <a:spcBef>
                <a:spcPct val="20000"/>
              </a:spcBef>
            </a:pPr>
            <a:r>
              <a:rPr lang="en-US" altLang="en-US">
                <a:sym typeface="Symbol" pitchFamily="2" charset="2"/>
              </a:rPr>
              <a:t></a:t>
            </a:r>
            <a:r>
              <a:rPr lang="en-US" altLang="en-US"/>
              <a:t>n </a:t>
            </a:r>
            <a:r>
              <a:rPr lang="en-US" altLang="en-US">
                <a:sym typeface="Symbol" pitchFamily="2" charset="2"/>
              </a:rPr>
              <a:t> </a:t>
            </a:r>
            <a:r>
              <a:rPr lang="en-US" altLang="en-US"/>
              <a:t>1, </a:t>
            </a:r>
            <a:r>
              <a:rPr lang="en-US" altLang="en-US">
                <a:sym typeface="Symbol" pitchFamily="2" charset="2"/>
              </a:rPr>
              <a:t></a:t>
            </a:r>
            <a:r>
              <a:rPr lang="en-US" altLang="en-US" baseline="-25000">
                <a:sym typeface="Symbol" pitchFamily="2" charset="2"/>
              </a:rPr>
              <a:t>i=1</a:t>
            </a:r>
            <a:r>
              <a:rPr lang="en-US" altLang="en-US" baseline="30000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 (i</a:t>
            </a:r>
            <a:r>
              <a:rPr lang="en-US" altLang="en-US" baseline="30000">
                <a:sym typeface="Symbol" pitchFamily="2" charset="2"/>
              </a:rPr>
              <a:t>2</a:t>
            </a:r>
            <a:r>
              <a:rPr lang="en-US" altLang="en-US">
                <a:sym typeface="Symbol" pitchFamily="2" charset="2"/>
              </a:rPr>
              <a:t>) = n(n+1)(2n+1)/6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DACA0E-AE2D-EF47-B43A-6E0CD54CF300}"/>
              </a:ext>
            </a:extLst>
          </p:cNvPr>
          <p:cNvSpPr txBox="1">
            <a:spLocks/>
          </p:cNvSpPr>
          <p:nvPr/>
        </p:nvSpPr>
        <p:spPr bwMode="auto">
          <a:xfrm>
            <a:off x="457200" y="2895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k(k+1)(2k+1)/6 +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6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(k+1)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A4B916-0BD1-5541-AFD9-E8E5EA7DE19A}"/>
              </a:ext>
            </a:extLst>
          </p:cNvPr>
          <p:cNvSpPr txBox="1">
            <a:spLocks/>
          </p:cNvSpPr>
          <p:nvPr/>
        </p:nvSpPr>
        <p:spPr bwMode="auto">
          <a:xfrm>
            <a:off x="381000" y="3352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 = (k+1)[k(2k+1)+6(k+1)]/6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6AA050-0DA7-3A46-8ABB-7A12ADC11E1A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(k+1)[2k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+7k+6]/6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(k+1)(k+2)(2k+3)/6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B339684-D6C9-9D45-8D6D-2C6D8F1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(1)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726F860-1424-ED48-9DC2-FE68186E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for any integer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1, 2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-1 is divisible by 3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A2701-C7CE-4848-8C74-1362CF9B0E77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Define P(n) to be the statement 3 | (2</a:t>
            </a:r>
            <a:r>
              <a:rPr lang="en-US" sz="2800" baseline="30000" dirty="0">
                <a:latin typeface="+mn-lt"/>
                <a:ea typeface="+mn-ea"/>
              </a:rPr>
              <a:t>2n</a:t>
            </a:r>
            <a:r>
              <a:rPr lang="en-US" sz="2800" dirty="0">
                <a:latin typeface="+mn-lt"/>
                <a:ea typeface="+mn-ea"/>
              </a:rPr>
              <a:t>-1)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58CAF-C0FE-964B-856B-5440B4A46E94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note that for the basis case n=1 we do have P(1) 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latin typeface="Calibri" panose="020F0502020204030204" pitchFamily="34" charset="0"/>
              </a:rPr>
              <a:t>2∙1</a:t>
            </a:r>
            <a:r>
              <a:rPr lang="en-US" altLang="en-US" sz="2800">
                <a:latin typeface="Calibri" panose="020F0502020204030204" pitchFamily="34" charset="0"/>
              </a:rPr>
              <a:t>-1 = 3 is divisible by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B9C7B-304D-2E43-AE9C-7AC937ADFC78}"/>
              </a:ext>
            </a:extLst>
          </p:cNvPr>
          <p:cNvSpPr txBox="1">
            <a:spLocks/>
          </p:cNvSpPr>
          <p:nvPr/>
        </p:nvSpPr>
        <p:spPr bwMode="auto">
          <a:xfrm>
            <a:off x="457200" y="3581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Next we assume that P(k) holds.  That is, there exists some integer u such that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2</a:t>
            </a:r>
            <a:r>
              <a:rPr lang="en-US" sz="2800" baseline="30000" dirty="0">
                <a:latin typeface="+mn-lt"/>
                <a:ea typeface="+mn-ea"/>
              </a:rPr>
              <a:t>2k</a:t>
            </a:r>
            <a:r>
              <a:rPr lang="en-US" sz="2800" dirty="0">
                <a:latin typeface="+mn-lt"/>
                <a:ea typeface="+mn-ea"/>
              </a:rPr>
              <a:t>-1 = 3u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24119D-7D65-0C45-8F91-C147C9D33A2B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that P(k+1) holds.  That is, 2</a:t>
            </a:r>
            <a:r>
              <a:rPr lang="en-US" sz="2800" baseline="30000" dirty="0">
                <a:latin typeface="+mn-lt"/>
                <a:ea typeface="+mn-ea"/>
              </a:rPr>
              <a:t>2(k+1)</a:t>
            </a:r>
            <a:r>
              <a:rPr lang="en-US" sz="2800" dirty="0">
                <a:latin typeface="+mn-lt"/>
                <a:ea typeface="+mn-ea"/>
              </a:rPr>
              <a:t>-1 is divisible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B7BE8FD-AAE7-5C41-BD48-08024D9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(2)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F2E26D8-380B-2048-A9BC-A5414602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Note that: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2(k+1)</a:t>
            </a:r>
            <a:r>
              <a:rPr lang="en-US" altLang="en-US" sz="2800">
                <a:ea typeface="ＭＳ Ｐゴシック" panose="020B0600070205080204" pitchFamily="34" charset="-128"/>
              </a:rPr>
              <a:t> – 1 =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-1=4.2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3497C-F769-6746-B793-0BAC1F5254AC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hypothesis: </a:t>
            </a:r>
            <a:r>
              <a:rPr lang="en-US" altLang="en-US"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latin typeface="Calibri" panose="020F0502020204030204" pitchFamily="34" charset="0"/>
              </a:rPr>
              <a:t>2k</a:t>
            </a:r>
            <a:r>
              <a:rPr lang="en-US" altLang="en-US">
                <a:latin typeface="Calibri" panose="020F0502020204030204" pitchFamily="34" charset="0"/>
              </a:rPr>
              <a:t> – 1 = 3u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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 = 3u+1</a:t>
            </a:r>
            <a:endParaRPr lang="en-US" altLang="en-US" sz="32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5CCA32-B6A1-0141-913C-24F25BC9D0AE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Thus: 2</a:t>
            </a:r>
            <a:r>
              <a:rPr lang="en-US" altLang="en-US" sz="2800" baseline="30000">
                <a:latin typeface="Calibri" panose="020F0502020204030204" pitchFamily="34" charset="0"/>
              </a:rPr>
              <a:t>2(k+1)</a:t>
            </a:r>
            <a:r>
              <a:rPr lang="en-US" altLang="en-US" sz="2800">
                <a:latin typeface="Calibri" panose="020F0502020204030204" pitchFamily="34" charset="0"/>
              </a:rPr>
              <a:t> – 1 = 4∙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 sz="2800">
                <a:latin typeface="Calibri" panose="020F0502020204030204" pitchFamily="34" charset="0"/>
              </a:rPr>
              <a:t> -1 = 4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(3u+1)</a:t>
            </a:r>
            <a:r>
              <a:rPr lang="en-US" altLang="en-US" sz="2800">
                <a:latin typeface="Calibri" panose="020F0502020204030204" pitchFamily="34" charset="0"/>
              </a:rPr>
              <a:t>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12u+4-1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12u+3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3(4u+1), a multiple of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F3F3B-F670-354C-B219-3146110CE1E3}"/>
              </a:ext>
            </a:extLst>
          </p:cNvPr>
          <p:cNvSpPr txBox="1">
            <a:spLocks/>
          </p:cNvSpPr>
          <p:nvPr/>
        </p:nvSpPr>
        <p:spPr bwMode="auto">
          <a:xfrm>
            <a:off x="381000" y="4800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conclude, by the principle of mathematical induction, for any integer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1, 2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-1 is divisible by 3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2AC06C2-A55A-4B46-8E1F-DB7C3359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D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CC7E50D-61C4-CA4B-97F1-7E8BCCFA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n! &gt;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 for all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4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8C6548-3CD6-7143-A777-C49C2D02348D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holds for n=4 because 4!=24&gt;2</a:t>
            </a:r>
            <a:r>
              <a:rPr lang="en-US" altLang="en-US" sz="2800" baseline="30000">
                <a:latin typeface="Calibri" panose="020F0502020204030204" pitchFamily="34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</a:rPr>
              <a:t>=16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8201C-57BB-114C-BCEE-37D17C182F47}"/>
              </a:ext>
            </a:extLst>
          </p:cNvPr>
          <p:cNvSpPr txBox="1">
            <a:spLocks/>
          </p:cNvSpPr>
          <p:nvPr/>
        </p:nvSpPr>
        <p:spPr bwMode="auto">
          <a:xfrm>
            <a:off x="457200" y="2590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k!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for some integer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r>
              <a:rPr lang="en-US" altLang="en-US" sz="2800">
                <a:latin typeface="Calibri" panose="020F0502020204030204" pitchFamily="34" charset="0"/>
              </a:rPr>
              <a:t> (which is our inductive hypothesis)</a:t>
            </a:r>
          </a:p>
          <a:p>
            <a:pPr>
              <a:spcBef>
                <a:spcPct val="2000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7DE550-3B4C-3145-84B5-D7A16AF6E679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the P(k+1) holds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(k+1)! =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k!</a:t>
            </a:r>
            <a:r>
              <a:rPr lang="en-US" sz="2800" dirty="0">
                <a:latin typeface="+mn-lt"/>
                <a:ea typeface="+mn-ea"/>
              </a:rPr>
              <a:t> (k+1) &gt;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2</a:t>
            </a:r>
            <a:r>
              <a:rPr lang="en-US" sz="2800" baseline="30000" dirty="0">
                <a:solidFill>
                  <a:srgbClr val="C00000"/>
                </a:solidFill>
                <a:latin typeface="+mn-lt"/>
                <a:ea typeface="+mn-ea"/>
              </a:rPr>
              <a:t>k</a:t>
            </a:r>
            <a:r>
              <a:rPr lang="en-US" sz="2800" dirty="0">
                <a:latin typeface="+mn-lt"/>
                <a:ea typeface="+mn-ea"/>
              </a:rPr>
              <a:t> (k+1)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11EDD4-79F7-5147-AA9B-73F3B31E6D04}"/>
              </a:ext>
            </a:extLst>
          </p:cNvPr>
          <p:cNvSpPr txBox="1">
            <a:spLocks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Because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4, k+1  5 &gt; 2, thus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(k+1)!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(k+1)</a:t>
            </a:r>
            <a:r>
              <a:rPr lang="en-US" altLang="en-US" sz="2800">
                <a:latin typeface="Calibri" panose="020F0502020204030204" pitchFamily="34" charset="0"/>
              </a:rPr>
              <a:t> &gt; 2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∙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= 2</a:t>
            </a:r>
            <a:r>
              <a:rPr lang="en-US" altLang="en-US" sz="2800" baseline="30000">
                <a:latin typeface="Calibri" panose="020F0502020204030204" pitchFamily="34" charset="0"/>
              </a:rPr>
              <a:t>k+1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 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99B23-2568-1C49-96F0-2A19990ADE6B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 by the principal of mathematical induction, we have n! &gt; 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 for all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DCB1E5A-D414-FD4D-8278-E96E2936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E: Summation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1925241-5B4F-E840-B814-FCA87BEB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Show that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) = (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i)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 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for all n 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9FA00-E8B5-CA4C-BBD6-9A1427B7060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trivial:  for n =1, 1</a:t>
            </a:r>
            <a:r>
              <a:rPr lang="en-US" altLang="en-US" sz="2800" baseline="30000">
                <a:latin typeface="Calibri" panose="020F0502020204030204" pitchFamily="34" charset="0"/>
              </a:rPr>
              <a:t>3</a:t>
            </a:r>
            <a:r>
              <a:rPr lang="en-US" altLang="en-US" sz="2800">
                <a:latin typeface="Calibri" panose="020F0502020204030204" pitchFamily="34" charset="0"/>
              </a:rPr>
              <a:t> = 1</a:t>
            </a:r>
            <a:r>
              <a:rPr lang="en-US" altLang="en-US" sz="2800" baseline="30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1A27B-B092-B644-B28F-127488468B33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 assumes that for some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n1 </a:t>
            </a:r>
            <a:r>
              <a:rPr lang="en-US" altLang="en-US" sz="2800">
                <a:latin typeface="Calibri" panose="020F0502020204030204" pitchFamily="34" charset="0"/>
              </a:rPr>
              <a:t>we have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3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i)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 baseline="30000">
                <a:sym typeface="Symbol" pitchFamily="2" charset="2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BCCF42-32CE-714E-9E02-2CB932411E2B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Calibri" charset="0"/>
              </a:rPr>
              <a:t>We now consider the summation for (k+1): </a:t>
            </a:r>
            <a:r>
              <a:rPr lang="en-US" sz="2800" dirty="0">
                <a:latin typeface="Calibri" charset="0"/>
                <a:sym typeface="Symbol" charset="0"/>
              </a:rPr>
              <a:t>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k+1</a:t>
            </a:r>
            <a:r>
              <a:rPr lang="en-US" sz="2800" dirty="0">
                <a:latin typeface="Calibri" charset="0"/>
                <a:sym typeface="Symbol" charset="0"/>
              </a:rPr>
              <a:t> (i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sz="2800" dirty="0">
                <a:latin typeface="Calibri" charset="0"/>
                <a:sym typeface="Symbol" charset="0"/>
              </a:rPr>
              <a:t>   = (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dirty="0" err="1">
                <a:latin typeface="Calibri" charset="0"/>
                <a:sym typeface="Symbol" charset="0"/>
              </a:rPr>
              <a:t>i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  <a:r>
              <a:rPr lang="en-US" sz="2800" baseline="30000" dirty="0">
                <a:latin typeface="Calibri" charset="0"/>
                <a:sym typeface="Symbol" charset="0"/>
              </a:rPr>
              <a:t>2</a:t>
            </a:r>
            <a:r>
              <a:rPr lang="en-US" sz="2800" dirty="0">
                <a:latin typeface="Calibri" charset="0"/>
                <a:sym typeface="Symbol" charset="0"/>
              </a:rPr>
              <a:t> + (k+1)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2EB41-BB28-2F46-BA7C-730607E328A6}"/>
              </a:ext>
            </a:extLst>
          </p:cNvPr>
          <p:cNvSpPr txBox="1">
            <a:spLocks/>
          </p:cNvSpPr>
          <p:nvPr/>
        </p:nvSpPr>
        <p:spPr bwMode="auto">
          <a:xfrm>
            <a:off x="3505200" y="38862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k(k+1)/2 )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+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C1731F-67E8-E24A-AFE1-BF86212FE30F}"/>
              </a:ext>
            </a:extLst>
          </p:cNvPr>
          <p:cNvSpPr txBox="1">
            <a:spLocks/>
          </p:cNvSpPr>
          <p:nvPr/>
        </p:nvSpPr>
        <p:spPr bwMode="auto">
          <a:xfrm>
            <a:off x="762000" y="43434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1688D-02A3-A643-897A-0358F819C6C7}"/>
              </a:ext>
            </a:extLst>
          </p:cNvPr>
          <p:cNvSpPr txBox="1">
            <a:spLocks/>
          </p:cNvSpPr>
          <p:nvPr/>
        </p:nvSpPr>
        <p:spPr bwMode="auto">
          <a:xfrm>
            <a:off x="4572000" y="43434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B184CD-B7EA-284E-A3A6-86CF61624F10}"/>
              </a:ext>
            </a:extLst>
          </p:cNvPr>
          <p:cNvSpPr txBox="1">
            <a:spLocks/>
          </p:cNvSpPr>
          <p:nvPr/>
        </p:nvSpPr>
        <p:spPr bwMode="auto">
          <a:xfrm>
            <a:off x="7620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+4k+4 )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59DA6A-5C74-3644-BDF7-F435B3E7CB80}"/>
              </a:ext>
            </a:extLst>
          </p:cNvPr>
          <p:cNvSpPr txBox="1">
            <a:spLocks/>
          </p:cNvSpPr>
          <p:nvPr/>
        </p:nvSpPr>
        <p:spPr bwMode="auto">
          <a:xfrm>
            <a:off x="42672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k+2)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17496-53A2-9245-A296-DCE32158200B}"/>
              </a:ext>
            </a:extLst>
          </p:cNvPr>
          <p:cNvSpPr txBox="1">
            <a:spLocks/>
          </p:cNvSpPr>
          <p:nvPr/>
        </p:nvSpPr>
        <p:spPr bwMode="auto">
          <a:xfrm>
            <a:off x="762000" y="54102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((k+1)(k+2) / 2) 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5ADF-9510-3D4C-93E9-8125BD1CA445}"/>
              </a:ext>
            </a:extLst>
          </p:cNvPr>
          <p:cNvSpPr txBox="1">
            <a:spLocks/>
          </p:cNvSpPr>
          <p:nvPr/>
        </p:nvSpPr>
        <p:spPr bwMode="auto">
          <a:xfrm>
            <a:off x="457200" y="586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by the PMI, the equality holds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D52BB7C-98D7-3447-80A9-42AA7CD2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F:  Derivatives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A79ACF2-69E3-3B41-9C18-57B3BC20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76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Show that for all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1 and</a:t>
            </a:r>
            <a:r>
              <a:rPr lang="en-US" altLang="en-US" sz="2800">
                <a:ea typeface="ＭＳ Ｐゴシック" panose="020B0600070205080204" pitchFamily="34" charset="-128"/>
              </a:rPr>
              <a:t> f(x)= x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, we have f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(x)= nx</a:t>
            </a:r>
            <a:r>
              <a:rPr lang="en-US" altLang="ja-JP" sz="2800" baseline="30000">
                <a:ea typeface="ＭＳ Ｐゴシック" panose="020B0600070205080204" pitchFamily="34" charset="-128"/>
              </a:rPr>
              <a:t>n-1</a:t>
            </a:r>
            <a:endParaRPr lang="en-US" altLang="en-US" sz="2800" baseline="300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0FBCA-39D1-FA45-A039-73DE85FD863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Verifying the basis case for n=1: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lim</a:t>
            </a:r>
            <a:r>
              <a:rPr lang="en-US" altLang="ja-JP" sz="2800" baseline="-25000">
                <a:latin typeface="Calibri" panose="020F0502020204030204" pitchFamily="34" charset="0"/>
              </a:rPr>
              <a:t>h</a:t>
            </a:r>
            <a:r>
              <a:rPr lang="en-US" altLang="ja-JP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 (f(x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+h)-f(x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)) / h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= lim</a:t>
            </a:r>
            <a:r>
              <a:rPr lang="en-US" altLang="en-US" sz="2800" baseline="-25000">
                <a:latin typeface="Calibri" panose="020F0502020204030204" pitchFamily="34" charset="0"/>
              </a:rPr>
              <a:t>h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 ((x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+h)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-(x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)) / h = 1 = 1∙x</a:t>
            </a:r>
            <a:r>
              <a:rPr lang="en-US" altLang="en-US" sz="2800" baseline="30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CAAE30-EBE1-364F-B5CA-80664DD44382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Now, assume that the inductive hypothesis holds for some k, f(x) = 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, we have 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kx</a:t>
            </a:r>
            <a:r>
              <a:rPr lang="en-US" altLang="ja-JP" sz="2800" baseline="30000">
                <a:latin typeface="Calibri" panose="020F0502020204030204" pitchFamily="34" charset="0"/>
              </a:rPr>
              <a:t>k-1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C4DDE-566F-2D4B-9773-895F6D158283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Now, consider f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(x) = x</a:t>
            </a:r>
            <a:r>
              <a:rPr lang="en-US" altLang="en-US" sz="2800" baseline="30000" dirty="0">
                <a:latin typeface="Calibri" panose="020F0502020204030204" pitchFamily="34" charset="0"/>
              </a:rPr>
              <a:t>k+1</a:t>
            </a:r>
            <a:r>
              <a:rPr lang="en-US" altLang="en-US" sz="2800" dirty="0">
                <a:latin typeface="Calibri" panose="020F0502020204030204" pitchFamily="34" charset="0"/>
              </a:rPr>
              <a:t>=</a:t>
            </a:r>
            <a:r>
              <a:rPr lang="en-US" altLang="en-US" sz="2800" dirty="0" err="1">
                <a:latin typeface="Calibri" panose="020F0502020204030204" pitchFamily="34" charset="0"/>
              </a:rPr>
              <a:t>x</a:t>
            </a:r>
            <a:r>
              <a:rPr lang="en-US" altLang="en-US" sz="2800" baseline="30000" dirty="0" err="1">
                <a:latin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/>
              <a:t>∙ </a:t>
            </a:r>
            <a:r>
              <a:rPr lang="en-US" altLang="en-US" sz="2800" dirty="0">
                <a:latin typeface="Calibri" panose="020F0502020204030204" pitchFamily="34" charset="0"/>
              </a:rPr>
              <a:t>x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Using the product rule: </a:t>
            </a:r>
            <a:r>
              <a:rPr lang="en-US" altLang="en-US" sz="2800" dirty="0"/>
              <a:t>f</a:t>
            </a:r>
            <a:r>
              <a:rPr lang="ja-JP" altLang="en-US" sz="2800"/>
              <a:t>’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(x) = 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</a:t>
            </a:r>
            <a:r>
              <a:rPr lang="ja-JP" altLang="en-US" sz="2800"/>
              <a:t>’</a:t>
            </a:r>
            <a:r>
              <a:rPr lang="en-US" altLang="ja-JP" sz="2800" dirty="0"/>
              <a:t>∙x+(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)∙x</a:t>
            </a:r>
            <a:r>
              <a:rPr lang="ja-JP" altLang="en-US" sz="2800"/>
              <a:t>’</a:t>
            </a:r>
            <a:r>
              <a:rPr lang="en-US" altLang="ja-JP" sz="2800" dirty="0"/>
              <a:t> </a:t>
            </a:r>
            <a:endParaRPr lang="en-US" altLang="en-US" sz="2800" baseline="300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9DA02-A0F6-B040-8A52-2D9EFC7D4C51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f'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(x)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kx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</a:rPr>
              <a:t>k-1</a:t>
            </a:r>
            <a:r>
              <a:rPr lang="en-US" altLang="en-US" sz="2800"/>
              <a:t>∙</a:t>
            </a:r>
            <a:r>
              <a:rPr lang="en-US" altLang="en-US" sz="2800">
                <a:latin typeface="Calibri" panose="020F0502020204030204" pitchFamily="34" charset="0"/>
              </a:rPr>
              <a:t>x 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/>
              <a:t>∙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n-US" altLang="en-US" sz="2800">
                <a:latin typeface="Calibri" panose="020F0502020204030204" pitchFamily="34" charset="0"/>
              </a:rPr>
              <a:t>= kx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= (k+1)x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9D6F373-8909-F34C-843B-0CCB1864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FA1CF0C-A3AE-B043-AB14-458C6716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the Well-Ordering Principle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Universal Generalization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Examples: decomposition into product of primes,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gcd</a:t>
            </a:r>
            <a:endParaRPr lang="en-US" altLang="en-US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38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907EEF-9B4C-8542-8377-6473444D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Bad </a:t>
            </a:r>
            <a:r>
              <a:rPr lang="en-US" altLang="en-US">
                <a:ea typeface="ＭＳ Ｐゴシック" panose="020B0600070205080204" pitchFamily="34" charset="-128"/>
              </a:rPr>
              <a:t>Example: Example G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1B18726-D5A1-1D46-9488-4451D31D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Consider the proof for: All of you will receive the same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Let P(</a:t>
                </a:r>
                <a:r>
                  <a:rPr lang="en-US" alt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en-US" dirty="0">
                    <a:latin typeface="Calibri" panose="020F0502020204030204" pitchFamily="34" charset="0"/>
                  </a:rPr>
                  <a:t>) be the statement: </a:t>
                </a:r>
                <a:r>
                  <a:rPr lang="ja-JP" altLang="en-US">
                    <a:latin typeface="Calibri" panose="020F0502020204030204" pitchFamily="34" charset="0"/>
                  </a:rPr>
                  <a:t>“</a:t>
                </a:r>
                <a:r>
                  <a:rPr lang="en-US" altLang="ja-JP" dirty="0">
                    <a:latin typeface="Calibri" panose="020F0502020204030204" pitchFamily="34" charset="0"/>
                  </a:rPr>
                  <a:t>Every set of </a:t>
                </a:r>
                <a:r>
                  <a:rPr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ja-JP" dirty="0">
                    <a:latin typeface="Calibri" panose="020F0502020204030204" pitchFamily="34" charset="0"/>
                  </a:rPr>
                  <a:t> students will receive the same grade</a:t>
                </a:r>
                <a:r>
                  <a:rPr lang="ja-JP" altLang="en-US">
                    <a:latin typeface="Calibri" panose="020F0502020204030204" pitchFamily="34" charset="0"/>
                  </a:rPr>
                  <a:t>”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:∀ 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blipFill>
                <a:blip r:embed="rId2"/>
                <a:stretch>
                  <a:fillRect l="-1080" t="-11628" b="-7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A125-749E-5042-8FBF-594C635D5B47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Clearly, P(1) is true.  So the basis case 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D48F2-1CBF-EA41-926A-7DE3DFE2AB7F}"/>
              </a:ext>
            </a:extLst>
          </p:cNvPr>
          <p:cNvSpPr txBox="1">
            <a:spLocks/>
          </p:cNvSpPr>
          <p:nvPr/>
        </p:nvSpPr>
        <p:spPr bwMode="auto">
          <a:xfrm>
            <a:off x="457200" y="3124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Now assume P(k) holds, the 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Given a group of k students, apply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blipFill>
                <a:blip r:embed="rId3"/>
                <a:stretch>
                  <a:fillRect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separately apply the inductive hypothesis to the subset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1080" t="-9302" b="-65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Combining these two facts, we get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. Thus, P(k+1) holds.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blipFill>
                <a:blip r:embed="rId5"/>
                <a:stretch>
                  <a:fillRect l="-1080" t="-6977" b="-767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C231D0-B81E-AC4A-B26F-BD33625534F4}"/>
              </a:ext>
            </a:extLst>
          </p:cNvPr>
          <p:cNvSpPr txBox="1">
            <a:spLocks/>
          </p:cNvSpPr>
          <p:nvPr/>
        </p:nvSpPr>
        <p:spPr bwMode="auto">
          <a:xfrm>
            <a:off x="457200" y="556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Hence, P(n) is true for all students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C96F54-E683-EC49-B0F9-7980539CB6C9}"/>
              </a:ext>
            </a:extLst>
          </p:cNvPr>
          <p:cNvSpPr/>
          <p:nvPr/>
        </p:nvSpPr>
        <p:spPr>
          <a:xfrm>
            <a:off x="6934200" y="5410200"/>
            <a:ext cx="1295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40F0A-DF27-4F40-8C1E-C8E9B91C524D}"/>
              </a:ext>
            </a:extLst>
          </p:cNvPr>
          <p:cNvSpPr/>
          <p:nvPr/>
        </p:nvSpPr>
        <p:spPr>
          <a:xfrm>
            <a:off x="7010400" y="5638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F1F77E-2B5B-1141-A53E-7AFBA28F5878}"/>
              </a:ext>
            </a:extLst>
          </p:cNvPr>
          <p:cNvSpPr/>
          <p:nvPr/>
        </p:nvSpPr>
        <p:spPr>
          <a:xfrm>
            <a:off x="7315200" y="55626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E486A-A622-9942-812C-70BAAD8380DD}"/>
              </a:ext>
            </a:extLst>
          </p:cNvPr>
          <p:cNvSpPr/>
          <p:nvPr/>
        </p:nvSpPr>
        <p:spPr>
          <a:xfrm>
            <a:off x="7086600" y="54102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9" grpId="1"/>
      <p:bldP spid="10" grpId="0"/>
      <p:bldP spid="11" grpId="0"/>
      <p:bldP spid="2" grpId="0" animBg="1"/>
      <p:bldP spid="12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C10EC67-0CFC-1A42-968C-13A56E01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G:  Where is the Error?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2E07-4ECE-F24A-BF9C-8F1E241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mistake is not the basis case: P(1) is true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093B-FE63-A741-A9D0-71FA0D9F875F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Also, it is the case that, say, P(73) </a:t>
            </a:r>
            <a:r>
              <a:rPr lang="en-US" altLang="en-US" sz="3200">
                <a:latin typeface="Calibri" panose="020F0502020204030204" pitchFamily="34" charset="0"/>
                <a:sym typeface="Symbol" pitchFamily="2" charset="2"/>
              </a:rPr>
              <a:t> P(74)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354373-DEC1-EA43-9C52-3A394902443E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So, this is cannot be the mistake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08D3A-A4F9-3847-BF67-43A2A575FBB0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The error is in P(1) </a:t>
            </a:r>
            <a:r>
              <a:rPr lang="en-US" sz="3200" dirty="0">
                <a:latin typeface="Arial" charset="0"/>
                <a:ea typeface="+mn-ea"/>
                <a:cs typeface="Arial" charset="0"/>
                <a:sym typeface="Symbol"/>
              </a:rPr>
              <a:t> 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P(2), which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Arial" charset="0"/>
                <a:sym typeface="Symbol"/>
              </a:rPr>
              <a:t>cannot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 hold</a:t>
            </a:r>
            <a:r>
              <a:rPr lang="en-US" sz="3200" dirty="0"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FDE2F61-0990-1C4A-80FA-8379416F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F25B3C11-0021-344D-8E0F-CAA4FFED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Principal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800" dirty="0">
                    <a:ea typeface="ＭＳ Ｐゴシック" panose="020B0600070205080204" pitchFamily="34" charset="-128"/>
                  </a:rPr>
                  <a:t> holds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  <a:blipFill>
                <a:blip r:embed="rId2"/>
                <a:stretch>
                  <a:fillRect l="-1389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Inductive step: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→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PMI guarantees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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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blipFill>
                <a:blip r:embed="rId4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436965A-D479-4C4B-B6FC-B56F4ACF30AE}"/>
              </a:ext>
            </a:extLst>
          </p:cNvPr>
          <p:cNvGrpSpPr/>
          <p:nvPr/>
        </p:nvGrpSpPr>
        <p:grpSpPr>
          <a:xfrm>
            <a:off x="1066800" y="3886200"/>
            <a:ext cx="3124200" cy="1043464"/>
            <a:chOff x="1295400" y="4519136"/>
            <a:chExt cx="3124200" cy="10434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A9B1EE-3ED4-E74F-9DBD-F1A046AC9669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040868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1CB025-7FB1-8B4C-979C-7E5590B2BBC7}"/>
                </a:ext>
              </a:extLst>
            </p:cNvPr>
            <p:cNvCxnSpPr/>
            <p:nvPr/>
          </p:nvCxnSpPr>
          <p:spPr>
            <a:xfrm>
              <a:off x="3505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CC9F35-7B6A-4B4A-B48C-E9C1BF221EA0}"/>
                </a:ext>
              </a:extLst>
            </p:cNvPr>
            <p:cNvCxnSpPr/>
            <p:nvPr/>
          </p:nvCxnSpPr>
          <p:spPr>
            <a:xfrm>
              <a:off x="3124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ED4319-0DF2-1E4A-AA54-1C347C7A4C0C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/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/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/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/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9078FE-AC31-C540-A57F-5721A9F7E863}"/>
              </a:ext>
            </a:extLst>
          </p:cNvPr>
          <p:cNvGrpSpPr/>
          <p:nvPr/>
        </p:nvGrpSpPr>
        <p:grpSpPr>
          <a:xfrm>
            <a:off x="4876800" y="3897868"/>
            <a:ext cx="3276600" cy="978932"/>
            <a:chOff x="2971800" y="4659868"/>
            <a:chExt cx="3276600" cy="9789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6DBDF38-E225-EC46-AF43-0C0A5946705C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2C0A05-A2A1-5545-9641-B64E8F122407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D6740A-8E5E-F04F-B839-9F15F1DEFD2C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02A986-DF6B-F84B-A47E-ECDE4B8C2058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731024-A379-144B-AEF3-5ED53678E870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A5A789-2922-4749-87DE-D525A3CCF02E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/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/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B77E0F5-49D5-3D4B-8992-01DD400A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Induction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7947650-01F2-784C-9287-10BF71BC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Theorem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Principle of Mathematical Induction (Strong Form)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B85574-0188-2841-A58D-10C577208419}"/>
              </a:ext>
            </a:extLst>
          </p:cNvPr>
          <p:cNvGrpSpPr/>
          <p:nvPr/>
        </p:nvGrpSpPr>
        <p:grpSpPr>
          <a:xfrm>
            <a:off x="2895600" y="4648200"/>
            <a:ext cx="3352800" cy="990600"/>
            <a:chOff x="2895600" y="4648200"/>
            <a:chExt cx="3352800" cy="9906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D051A4-0C57-A940-A467-2540207CC723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DBE2F9-4120-4844-B944-6606BB65043F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BE37F4-BC88-2541-AF5A-33A7CDB889A4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56CD-A255-C34F-A371-74E4A66FEA9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CA9237-CF3C-6844-A90B-E8F17B133F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60A2DE-652A-024E-A54E-2633E98A47D2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	Given a statement P concerning an integer n, suppose</a:t>
                </a: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P is true for some particular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is any integer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Then,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∀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≥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0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blipFill>
                <a:blip r:embed="rId10"/>
                <a:stretch>
                  <a:fillRect t="-11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196E6-E3B4-4346-8072-B622EE34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PMI and its Strong Form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326C0669-0157-474F-B814-4A048229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Despite the name, the strong form of PMI is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not a stronger proof technique</a:t>
            </a:r>
            <a:r>
              <a:rPr lang="en-US" altLang="en-US">
                <a:ea typeface="ＭＳ Ｐゴシック" panose="020B0600070205080204" pitchFamily="34" charset="-128"/>
              </a:rPr>
              <a:t> than PMI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fact, we have the following Lemma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Lemma</a:t>
            </a:r>
            <a:r>
              <a:rPr lang="en-US" altLang="en-US">
                <a:ea typeface="ＭＳ Ｐゴシック" panose="020B0600070205080204" pitchFamily="34" charset="-128"/>
              </a:rPr>
              <a:t>:  The following are equivalent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Well Ordering Principle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Induction, Strong Form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0F48710-FF38-5E41-83B1-A46FD9C0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(1)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C2031C89-0A7D-574C-8F32-41107A69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Fundamental Theorem of Arithmetic</a:t>
            </a:r>
            <a:r>
              <a:rPr lang="en-US" altLang="en-US" sz="2400" dirty="0">
                <a:ea typeface="ＭＳ Ｐゴシック" panose="020B0600070205080204" pitchFamily="34" charset="-128"/>
              </a:rPr>
              <a:t> (page 211): Any integer 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 dirty="0">
                <a:ea typeface="ＭＳ Ｐゴシック" panose="020B0600070205080204" pitchFamily="34" charset="-128"/>
              </a:rPr>
              <a:t>2 can be written uniquely as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 prime 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 the product of primes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Prove using the strong form of induction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(page 210)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Prime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p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greater than 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called prime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iff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the only positive factors of p are 1 and p.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Composite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that is greater than 1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is not prime is called composite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According to the definition, 1 is not a prime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uiExpand="1" build="p"/>
      <p:bldP spid="54274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9F880E4-27A1-B94E-947F-7474EAA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≥2,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</m:oMath>
                </a14:m>
                <a:r>
                  <a:rPr lang="en-US" altLang="ja-JP" dirty="0">
                    <a:ea typeface="ＭＳ Ｐゴシック" panose="020B0600070205080204" pitchFamily="34" charset="-128"/>
                  </a:rPr>
                  <a:t> is a prime or can be written uniquely as the product of primes.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”</a:t>
                </a:r>
                <a:endParaRPr lang="en-US" altLang="ja-JP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=2,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2 is a prime,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514350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7250086-AA90-B144-82C4-7FA1936C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</p:spPr>
            <p:txBody>
              <a:bodyPr/>
              <a:lstStyle/>
              <a:p>
                <a:pPr marL="457200" indent="-457200"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Inductive hypothesis.  We assume that </a:t>
                </a:r>
                <a:br>
                  <a:rPr lang="en-US" altLang="en-US" sz="240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br>
                  <a:rPr lang="en-US" altLang="en-US" sz="2400" b="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∧…∧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true</a:t>
                </a:r>
              </a:p>
            </p:txBody>
          </p:sp>
        </mc:Choice>
        <mc:Fallback xmlns="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  <a:blipFill>
                <a:blip r:embed="rId2"/>
                <a:stretch>
                  <a:fillRect l="-1235" t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holds. We consider two cases: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l="-1079" t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prime</a:t>
                </a:r>
                <a:r>
                  <a:rPr lang="en-US" sz="2400" dirty="0">
                    <a:latin typeface="+mn-lt"/>
                    <a:ea typeface="+mn-ea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holds.  We are done.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a composite.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9144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k+1 has two factors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2" charset="2"/>
                      </a:rPr>
                      <m:t>,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1963" indent="-476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algn="just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By the </a:t>
                </a:r>
                <a:r>
                  <a:rPr lang="en-US" alt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=</m:t>
                    </m:r>
                    <m:r>
                      <a:rPr lang="en-US" alt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𝑝𝑖</m:t>
                    </m:r>
                    <m:r>
                      <m:rPr>
                        <m:nor/>
                      </m:rPr>
                      <a:rPr lang="en-US" altLang="en-US" dirty="0"/>
                      <m:t>,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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𝑗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err="1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primes.</a:t>
                </a:r>
                <a:endParaRPr lang="en-US" altLang="en-US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blipFill>
                <a:blip r:embed="rId7"/>
                <a:stretch>
                  <a:fillRect t="-8333" b="-10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0ADA8B-7110-A74E-A0FE-AC73352FCD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10343" y="5257800"/>
                <a:ext cx="800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1963" indent="-476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		    Thus,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+1=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itchFamily="2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0ADA8B-7110-A74E-A0FE-AC73352F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343" y="5257800"/>
                <a:ext cx="8001000" cy="457200"/>
              </a:xfrm>
              <a:prstGeom prst="rect">
                <a:avLst/>
              </a:prstGeom>
              <a:blipFill>
                <a:blip r:embed="rId8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524D8B-C714-4E49-869B-AE656233618D}"/>
              </a:ext>
            </a:extLst>
          </p:cNvPr>
          <p:cNvSpPr txBox="1">
            <a:spLocks/>
          </p:cNvSpPr>
          <p:nvPr/>
        </p:nvSpPr>
        <p:spPr bwMode="auto">
          <a:xfrm>
            <a:off x="533400" y="5791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</a:rPr>
              <a:t>So, by the strong form of PMI, P(k+1) holds                         </a:t>
            </a:r>
            <a:r>
              <a:rPr lang="en-US" sz="2400" b="1" dirty="0">
                <a:latin typeface="+mn-lt"/>
                <a:ea typeface="+mn-ea"/>
              </a:rPr>
              <a:t>QED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072D51-43EE-5840-9933-14020CC4C27B}"/>
              </a:ext>
            </a:extLst>
          </p:cNvPr>
          <p:cNvGrpSpPr/>
          <p:nvPr/>
        </p:nvGrpSpPr>
        <p:grpSpPr>
          <a:xfrm>
            <a:off x="5410200" y="3773662"/>
            <a:ext cx="3429000" cy="645938"/>
            <a:chOff x="5410200" y="4191000"/>
            <a:chExt cx="3429000" cy="6459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E98DDD-9D5B-094E-B3C3-0350EF142929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712732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4E21F3-05A7-054F-9767-C6C9EB8AA7F7}"/>
                </a:ext>
              </a:extLst>
            </p:cNvPr>
            <p:cNvCxnSpPr/>
            <p:nvPr/>
          </p:nvCxnSpPr>
          <p:spPr>
            <a:xfrm>
              <a:off x="7924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9D8D7E-A692-004A-AFFF-0B107BAAF90E}"/>
                </a:ext>
              </a:extLst>
            </p:cNvPr>
            <p:cNvCxnSpPr/>
            <p:nvPr/>
          </p:nvCxnSpPr>
          <p:spPr>
            <a:xfrm>
              <a:off x="7543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58D760-8915-1448-A1F3-E1AC550CD358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/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/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/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/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3BC463-2E2B-3146-97E9-981B95A17928}"/>
                </a:ext>
              </a:extLst>
            </p:cNvPr>
            <p:cNvCxnSpPr/>
            <p:nvPr/>
          </p:nvCxnSpPr>
          <p:spPr>
            <a:xfrm>
              <a:off x="64008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/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586771-E0A8-FB42-9C0E-D92B94BAB33A}"/>
                </a:ext>
              </a:extLst>
            </p:cNvPr>
            <p:cNvCxnSpPr/>
            <p:nvPr/>
          </p:nvCxnSpPr>
          <p:spPr>
            <a:xfrm>
              <a:off x="70104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5E5EE7-5E47-8046-9145-ED8DDCCF7E93}"/>
              </a:ext>
            </a:extLst>
          </p:cNvPr>
          <p:cNvCxnSpPr>
            <a:cxnSpLocks/>
          </p:cNvCxnSpPr>
          <p:nvPr/>
        </p:nvCxnSpPr>
        <p:spPr>
          <a:xfrm>
            <a:off x="5867400" y="2807732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15B15-2DCD-DA45-BB30-A6ED923BFE5F}"/>
              </a:ext>
            </a:extLst>
          </p:cNvPr>
          <p:cNvCxnSpPr/>
          <p:nvPr/>
        </p:nvCxnSpPr>
        <p:spPr>
          <a:xfrm>
            <a:off x="76200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890FF7-2582-5540-B804-779E226BD183}"/>
              </a:ext>
            </a:extLst>
          </p:cNvPr>
          <p:cNvCxnSpPr>
            <a:cxnSpLocks/>
          </p:cNvCxnSpPr>
          <p:nvPr/>
        </p:nvCxnSpPr>
        <p:spPr>
          <a:xfrm>
            <a:off x="58674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/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/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/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blipFill>
                <a:blip r:embed="rId1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3BF933-49E0-7E4D-AD00-7100A940B4F3}"/>
              </a:ext>
            </a:extLst>
          </p:cNvPr>
          <p:cNvCxnSpPr/>
          <p:nvPr/>
        </p:nvCxnSpPr>
        <p:spPr>
          <a:xfrm>
            <a:off x="65532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/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61F55-C6D5-F342-8505-4869F13BC892}"/>
              </a:ext>
            </a:extLst>
          </p:cNvPr>
          <p:cNvCxnSpPr/>
          <p:nvPr/>
        </p:nvCxnSpPr>
        <p:spPr>
          <a:xfrm>
            <a:off x="70866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ACB5D15-A58A-0148-BE27-8745E04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2C9FF233-B0B9-A547-9D48-E12C7BBC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can we prove the following proposition?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xS P(x)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8530B-9068-D34C-9F06-4BF99AC5225A}"/>
              </a:ext>
            </a:extLst>
          </p:cNvPr>
          <p:cNvSpPr txBox="1">
            <a:spLocks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For a finite set S={s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,s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,…,s</a:t>
            </a:r>
            <a:r>
              <a:rPr lang="en-US" altLang="en-US" sz="2800" baseline="-25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}, we can prove that P(x) holds for each element because of the equivalence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)…P(s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n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79AC1-9CA4-6743-87EE-B49298A974EF}"/>
              </a:ext>
            </a:extLst>
          </p:cNvPr>
          <p:cNvSpPr txBox="1">
            <a:spLocks/>
          </p:cNvSpPr>
          <p:nvPr/>
        </p:nvSpPr>
        <p:spPr bwMode="auto">
          <a:xfrm>
            <a:off x="457200" y="426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For an infinite set, we can try to use </a:t>
            </a:r>
            <a:r>
              <a:rPr lang="en-US" sz="2800" u="sng" dirty="0">
                <a:latin typeface="+mn-lt"/>
                <a:ea typeface="+mn-ea"/>
              </a:rPr>
              <a:t>universal generalization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19BC14-9025-364E-AF58-B544969AADC9}"/>
              </a:ext>
            </a:extLst>
          </p:cNvPr>
          <p:cNvSpPr txBox="1">
            <a:spLocks/>
          </p:cNvSpPr>
          <p:nvPr/>
        </p:nvSpPr>
        <p:spPr bwMode="auto">
          <a:xfrm>
            <a:off x="457200" y="5257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Another, more sophisticated way is to use </a:t>
            </a:r>
            <a:r>
              <a:rPr lang="en-US" sz="2800" u="sng" dirty="0">
                <a:latin typeface="+mn-lt"/>
                <a:ea typeface="+mn-ea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18C67DE0-58B6-1F40-B794-2BD2EA5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(1)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E9C0790-E404-6A41-978E-5F3330D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Notation: 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the greatest common divisor of a and b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(27, 15)=3,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(35,28)=7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 </a:t>
            </a:r>
            <a:r>
              <a:rPr lang="en-US" altLang="en-US" sz="2400" dirty="0">
                <a:ea typeface="ＭＳ Ｐゴシック" panose="020B0600070205080204" pitchFamily="34" charset="-128"/>
              </a:rPr>
              <a:t>a, b are mutually prime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(15,14)=1,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(35,18)=1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i="1" dirty="0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Question:</a:t>
            </a:r>
            <a:r>
              <a:rPr lang="en-US" altLang="en-US" sz="2800" dirty="0">
                <a:ea typeface="ＭＳ Ｐゴシック" panose="020B0600070205080204" pitchFamily="34" charset="-128"/>
              </a:rPr>
              <a:t> Prove the above lemma using the strong form of induction</a:t>
            </a:r>
          </a:p>
        </p:txBody>
      </p:sp>
    </p:spTree>
    <p:extLst>
      <p:ext uri="{BB962C8B-B14F-4D97-AF65-F5344CB8AC3E}">
        <p14:creationId xmlns:p14="http://schemas.microsoft.com/office/powerpoint/2010/main" val="116468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7C3FCC9-4F44-2243-ABD3-ABA4D21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`Reminders’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A93D3BB-697D-054B-90AF-DE3CEBB5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)=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-a)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Theorem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Let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be integers.  Then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then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|(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for all integers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2000" i="1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Corrollary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 such that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mb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whenever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What is the assumption? What is the conclusion?</a:t>
            </a:r>
            <a:endParaRPr lang="en-US" altLang="en-US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70D7A589-67C5-6D44-B03F-C3440DE37E19}"/>
              </a:ext>
            </a:extLst>
          </p:cNvPr>
          <p:cNvSpPr/>
          <p:nvPr/>
        </p:nvSpPr>
        <p:spPr>
          <a:xfrm>
            <a:off x="5562600" y="2743200"/>
            <a:ext cx="3048000" cy="13716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REMINDER:  Slides on Proofs (page 6)</a:t>
            </a:r>
          </a:p>
        </p:txBody>
      </p:sp>
    </p:spTree>
    <p:extLst>
      <p:ext uri="{BB962C8B-B14F-4D97-AF65-F5344CB8AC3E}">
        <p14:creationId xmlns:p14="http://schemas.microsoft.com/office/powerpoint/2010/main" val="372548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0AFDC9-6A4B-FB42-9DDD-93A86A81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Background Knowledge 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B608B63-4DCC-F949-82EF-7F576B4A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Prove that: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Proof: Assume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and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 k divides a and b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 divides a and (b-a)  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b-a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a+(b-a)=b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) and (k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k)  k =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4478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AC7EAFC-79BA-D84B-8EF3-2D57792A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(Lame) Alternative Proof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4A41B1B-DDCE-BC47-AD6F-FDA03D2A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Prove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-a)=1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We prove the contrapositive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Assume 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-a)≠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, k≠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k divides a and b-a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m,n∈Z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a=km and b-a=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a+(b-a)=k(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b=k(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 k divides b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Thus, k divides a and divides b 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But, do not</a:t>
            </a:r>
            <a:r>
              <a:rPr lang="en-US" altLang="ja-JP" sz="2800" dirty="0">
                <a:ea typeface="ＭＳ Ｐゴシック" panose="020B0600070205080204" pitchFamily="34" charset="-128"/>
                <a:sym typeface="Symbol" pitchFamily="2" charset="2"/>
              </a:rPr>
              <a:t> prove a special case when you have the more general one (see previous slide..)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3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69F22D-5582-5F4D-A087-FDF381595F2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-a)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(2)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2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Our basis case is when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=2 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=2→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=1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=1,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=0→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=1.1+1.0=1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(2)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blipFill>
                <a:blip r:embed="rId2"/>
                <a:stretch>
                  <a:fillRect l="-772" t="-20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8001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We form the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</m:t>
                    </m:r>
                  </m:oMath>
                </a14:m>
                <a:r>
                  <a:rPr lang="en-US" altLang="en-US" sz="2000" dirty="0">
                    <a:latin typeface="Algerian" pitchFamily="82" charset="77"/>
                  </a:rPr>
                  <a:t>N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2 </m:t>
                    </m:r>
                  </m:oMath>
                </a14:m>
                <a:endParaRPr lang="en-US" altLang="en-US" sz="2000" dirty="0">
                  <a:latin typeface="Calibri" panose="020F0502020204030204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∀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 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holds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itchFamily="2" charset="2"/>
                      </a:rPr>
                      <m:t></m:t>
                    </m:r>
                  </m:oMath>
                </a14:m>
                <a:r>
                  <a:rPr lang="en-US" altLang="en-US" sz="2000" i="1" dirty="0">
                    <a:latin typeface="Algerian" pitchFamily="82" charset="77"/>
                  </a:rPr>
                  <a:t> </a:t>
                </a:r>
                <a:r>
                  <a:rPr lang="en-US" altLang="en-US" sz="2000" dirty="0">
                    <a:latin typeface="Algerian" pitchFamily="82" charset="77"/>
                  </a:rPr>
                  <a:t>N)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gcd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a,b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)=1)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+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𝑏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=</m:t>
                    </m:r>
                    <m:r>
                      <a:rPr lang="en-US" altLang="en-US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</a:t>
                </a:r>
                <a:r>
                  <a:rPr lang="en-US" altLang="en-US" sz="2000" dirty="0">
                    <a:sym typeface="Symbol" pitchFamily="2" charset="2"/>
                  </a:rPr>
                  <a:t>  </a:t>
                </a:r>
                <a:r>
                  <a:rPr lang="en-US" altLang="en-US" sz="2000" dirty="0" err="1">
                    <a:sym typeface="Symbol" pitchFamily="2" charset="2"/>
                  </a:rPr>
                  <a:t>s,t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itchFamily="2" charset="2"/>
                  </a:rPr>
                  <a:t></a:t>
                </a:r>
                <a:r>
                  <a:rPr lang="en-US" altLang="en-US" sz="2000" dirty="0">
                    <a:latin typeface="Algerian" pitchFamily="82" charset="77"/>
                  </a:rPr>
                  <a:t>Z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sa+tb</a:t>
                </a:r>
                <a:r>
                  <a:rPr lang="en-US" altLang="en-US" sz="2000" dirty="0"/>
                  <a:t>=1</a:t>
                </a: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blipFill>
                <a:blip r:embed="rId3"/>
                <a:stretch>
                  <a:fillRect l="-770" t="-1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Given the inductive hypothesis, we prove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, 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+1=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We consider three cases: a=b, a&lt;b, a&gt;b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770" t="-4651" b="-60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9769BB-399A-8346-9363-C2AA04071DC6}"/>
              </a:ext>
            </a:extLst>
          </p:cNvPr>
          <p:cNvGrpSpPr/>
          <p:nvPr/>
        </p:nvGrpSpPr>
        <p:grpSpPr>
          <a:xfrm>
            <a:off x="5562600" y="3657600"/>
            <a:ext cx="3352800" cy="990600"/>
            <a:chOff x="2895600" y="4648200"/>
            <a:chExt cx="3352800" cy="9906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A02083-3B36-FC4D-BABC-F0E7CC0516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DCEDB8-210D-A143-B7AF-B7E65B95C5CD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8ECD08-B84A-9B4C-944E-007B0E9B746E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6F9305-62FC-294A-B309-5A0461C6BFAD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13442D9-7FB3-DE4C-953B-F84F8E33CB14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7BA312-0376-E640-A2C4-AAA4EBE6C655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D7FC4C-47E9-EF4A-88E6-AFB8DB16C095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2DEA668-CF2F-B446-8325-5A09048E27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823241F-5647-054C-8EF0-EF649CC59E80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7B21EC-FF0B-D943-8A1F-ABCE22705F63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58FB0F-59AE-BB45-A4CF-6630C7877555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B35CE7-20EB-E444-98A7-BFDF5676C3A3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E72585C-2BCE-B140-AC47-2EC3A6CF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ABB27D87-022D-7240-B454-BAA69286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Case 1: a=b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this case: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a,a</a:t>
            </a:r>
            <a:r>
              <a:rPr lang="en-US" altLang="en-US" dirty="0">
                <a:ea typeface="ＭＳ Ｐゴシック" panose="020B0600070205080204" pitchFamily="34" charset="-128"/>
              </a:rPr>
              <a:t>)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Because a=b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a     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By definition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1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See assumption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)=1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 a=b=1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 We have the basis step,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P(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a+b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)=P(2), which holds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50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EC74BBE-D504-3543-AB01-7A7ECC77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(4)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6D03FE17-9A6D-2A41-8D5F-15B14E62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Case 2: a&lt;b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b &gt; a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 b - a &gt; 0.  So gcd(a,b)=gcd(a,b-a)=1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0D9BA-4949-0C43-B2D3-A5C247E05096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Further: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2a+(b-a)=(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a+b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)-a =(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)-a  k </a:t>
            </a:r>
            <a:r>
              <a:rPr lang="en-US" altLang="en-US" sz="2800">
                <a:sym typeface="Symbol" pitchFamily="2" charset="2"/>
              </a:rPr>
              <a:t>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a+(b-a)k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2E2EE5-CA73-044A-A09E-70AA946B4E0B}"/>
              </a:ext>
            </a:extLst>
          </p:cNvPr>
          <p:cNvSpPr txBox="1">
            <a:spLocks/>
          </p:cNvSpPr>
          <p:nvPr/>
        </p:nvSpPr>
        <p:spPr bwMode="auto">
          <a:xfrm>
            <a:off x="457200" y="32766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Applying the inductive hypothesis P(a+(b-a))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/>
              <a:t>	(a,(b-a)</a:t>
            </a:r>
            <a:r>
              <a:rPr lang="en-US" altLang="en-US" sz="2000" dirty="0"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</a:rPr>
              <a:t>N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itchFamily="2" charset="2"/>
              </a:rPr>
              <a:t>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gcd</a:t>
            </a:r>
            <a:r>
              <a:rPr lang="en-US" altLang="en-US" sz="2000" dirty="0"/>
              <a:t>(</a:t>
            </a:r>
            <a:r>
              <a:rPr lang="en-US" altLang="en-US" sz="2000" dirty="0" err="1"/>
              <a:t>a,b</a:t>
            </a:r>
            <a:r>
              <a:rPr lang="en-US" altLang="en-US" sz="2000" dirty="0"/>
              <a:t>-a)=1) </a:t>
            </a:r>
            <a:r>
              <a:rPr lang="en-US" altLang="en-US" sz="2000" dirty="0"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</a:rPr>
              <a:t>(a+(b-a)=b)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2" charset="2"/>
              </a:rPr>
              <a:t> s</a:t>
            </a:r>
            <a:r>
              <a:rPr lang="en-US" altLang="en-US" sz="2000" baseline="-25000" dirty="0">
                <a:sym typeface="Symbol" pitchFamily="2" charset="2"/>
              </a:rPr>
              <a:t>0</a:t>
            </a:r>
            <a:r>
              <a:rPr lang="en-US" altLang="en-US" sz="2000" dirty="0">
                <a:sym typeface="Symbol" pitchFamily="2" charset="2"/>
              </a:rPr>
              <a:t>,t</a:t>
            </a:r>
            <a:r>
              <a:rPr lang="en-US" altLang="en-US" sz="2000" baseline="-25000" dirty="0">
                <a:sym typeface="Symbol" pitchFamily="2" charset="2"/>
              </a:rPr>
              <a:t>0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</a:rPr>
              <a:t>Z</a:t>
            </a:r>
            <a:r>
              <a:rPr lang="en-US" altLang="en-US" sz="2000" dirty="0"/>
              <a:t>, s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a+t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(b-a)=1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6E3AD1-484F-4B45-BF26-10967F2BDEFC}"/>
              </a:ext>
            </a:extLst>
          </p:cNvPr>
          <p:cNvSpPr txBox="1">
            <a:spLocks/>
          </p:cNvSpPr>
          <p:nvPr/>
        </p:nvSpPr>
        <p:spPr bwMode="auto">
          <a:xfrm>
            <a:off x="457200" y="419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Thus, </a:t>
            </a:r>
            <a:r>
              <a:rPr lang="en-US" altLang="en-US" sz="2800">
                <a:latin typeface="Calibri" panose="020F0502020204030204" pitchFamily="34" charset="0"/>
              </a:rPr>
              <a:t>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,t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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800" i="1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>
                <a:latin typeface="Calibri" panose="020F0502020204030204" pitchFamily="34" charset="0"/>
              </a:rPr>
              <a:t>such that (s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-t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)a + 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b=1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1D9D8-DFDC-5541-9AAB-D514BD8B4BC1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So, for s,t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 </a:t>
            </a:r>
            <a:r>
              <a:rPr lang="en-US" altLang="en-US" sz="2800">
                <a:sym typeface="Symbol" pitchFamily="2" charset="2"/>
              </a:rPr>
              <a:t>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where s=</a:t>
            </a:r>
            <a:r>
              <a:rPr lang="en-US" altLang="en-US" sz="2800">
                <a:latin typeface="Calibri" panose="020F0502020204030204" pitchFamily="34" charset="0"/>
              </a:rPr>
              <a:t>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-t</a:t>
            </a:r>
            <a:r>
              <a:rPr lang="en-US" altLang="en-US" sz="2800" baseline="-25000">
                <a:latin typeface="Calibri" panose="020F0502020204030204" pitchFamily="34" charset="0"/>
              </a:rPr>
              <a:t>0 </a:t>
            </a:r>
            <a:r>
              <a:rPr lang="en-US" altLang="en-US" sz="2800">
                <a:sym typeface="Symbol" pitchFamily="2" charset="2"/>
              </a:rPr>
              <a:t>,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t=</a:t>
            </a:r>
            <a:r>
              <a:rPr lang="en-US" altLang="en-US" sz="2800">
                <a:latin typeface="Calibri" panose="020F0502020204030204" pitchFamily="34" charset="0"/>
              </a:rPr>
              <a:t>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 baseline="-25000"/>
              <a:t>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we have</a:t>
            </a:r>
            <a:r>
              <a:rPr lang="en-US" altLang="en-US" sz="2800" i="1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>
                <a:latin typeface="Calibri" panose="020F0502020204030204" pitchFamily="34" charset="0"/>
              </a:rPr>
              <a:t>sa + tb=1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F962DC-5FDF-044D-A072-B6AEE0C1C853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Thus, P(k+1) is established for this case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68617B24-4702-5343-9C39-9522676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(5)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36FBCC0A-C943-B64A-86D8-33C76928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Case 2: a&gt;b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This case is completely symmetric to case 2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We use a-b instead of a-b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Because the three cases handle every possibility, we have established that P(k+1) holds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Thus, by the PMI strong form, the Lemma holds. </a:t>
            </a:r>
            <a:r>
              <a:rPr lang="en-US" altLang="en-US" sz="2800" b="1">
                <a:ea typeface="ＭＳ Ｐゴシック" panose="020B0600070205080204" pitchFamily="34" charset="-128"/>
              </a:rPr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135520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22FC61E-022F-1841-B667-C4C4DDA7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Template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646B12C-E370-674D-AC7D-C60B8410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order to prove by induction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Some mathematical theorem,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 </a:t>
            </a:r>
            <a:r>
              <a:rPr lang="en-US" altLang="en-US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>
                <a:ea typeface="ＭＳ Ｐゴシック" panose="020B0600070205080204" pitchFamily="34" charset="-128"/>
              </a:rPr>
              <a:t> n</a:t>
            </a:r>
            <a:r>
              <a:rPr lang="en-US" altLang="en-US" baseline="-25000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 P(n) 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Follow the template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State a propositional predicate 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P(n):  some statement involving n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Form and verify the basis case (basis step)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Form the inductive hypothesis (assume P(k))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Prove the inductive step (prove P(k+1))</a:t>
            </a:r>
          </a:p>
        </p:txBody>
      </p:sp>
    </p:spTree>
    <p:extLst>
      <p:ext uri="{BB962C8B-B14F-4D97-AF65-F5344CB8AC3E}">
        <p14:creationId xmlns:p14="http://schemas.microsoft.com/office/powerpoint/2010/main" val="96493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Induction?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5646-E1E8-3048-A331-22BE4143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a statement P(n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) is true for some nonnegative integer say 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Suppose that we are able to prove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l="-1389" t="-54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It follows from these two statement that P(n) is true for all n </a:t>
                </a:r>
                <a:r>
                  <a:rPr lang="en-US" altLang="en-US" sz="2800" dirty="0">
                    <a:latin typeface="Calibri" panose="020F0502020204030204" pitchFamily="34" charset="0"/>
                    <a:sym typeface="Symbol" pitchFamily="2" charset="2"/>
                  </a:rPr>
                  <a:t>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n</a:t>
                </a:r>
                <a:r>
                  <a:rPr lang="en-US" altLang="en-US" sz="2800" baseline="-25000" dirty="0">
                    <a:latin typeface="Calibri" panose="020F0502020204030204" pitchFamily="34" charset="0"/>
                  </a:rPr>
                  <a:t>0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, that is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870A3F-85F6-EE4C-B0E1-721584F4CFDA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The above is the basis of </a:t>
            </a:r>
            <a:r>
              <a:rPr lang="en-US" altLang="en-US" sz="2800" u="sng" dirty="0">
                <a:latin typeface="Calibri" panose="020F0502020204030204" pitchFamily="34" charset="0"/>
              </a:rPr>
              <a:t>induction</a:t>
            </a:r>
            <a:r>
              <a:rPr lang="en-US" altLang="en-US" sz="2800" dirty="0">
                <a:latin typeface="Calibri" panose="020F0502020204030204" pitchFamily="34" charset="0"/>
              </a:rPr>
              <a:t>, a ‘widely’ used proof technique and a </a:t>
            </a:r>
            <a:r>
              <a:rPr lang="en-US" altLang="en-US" sz="2800" u="sng" dirty="0">
                <a:latin typeface="Calibri" panose="020F0502020204030204" pitchFamily="34" charset="0"/>
              </a:rPr>
              <a:t>very</a:t>
            </a:r>
            <a:r>
              <a:rPr lang="en-US" altLang="en-US" sz="2800" dirty="0">
                <a:latin typeface="Calibri" panose="020F0502020204030204" pitchFamily="34" charset="0"/>
              </a:rPr>
              <a:t> powerful one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5C69D2-BED5-6047-9588-41C38A5C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8EF3521A-3018-F64F-9A82-C25C6293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5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F8B3A14-BB6E-9F46-BAAA-926FF7AA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Why induction is a legitimate proof technique?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At its heart, induction is the Well Ordering Principle</a:t>
                </a:r>
              </a:p>
              <a:p>
                <a:pPr lvl="1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Theorem: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ea typeface="ＭＳ Ｐゴシック" panose="020B0600070205080204" pitchFamily="34" charset="-128"/>
                  </a:rPr>
                  <a:t>Principle of Well Ordering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.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Proof by contradiction shows that the set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false is empty</a:t>
                </a:r>
              </a:p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We can prove that the following are equivalent:</a:t>
                </a:r>
              </a:p>
              <a:p>
                <a:pPr lvl="1"/>
                <a:r>
                  <a:rPr lang="en-US" altLang="ja-JP" sz="2400" dirty="0">
                    <a:ea typeface="ＭＳ Ｐゴシック" panose="020B0600070205080204" pitchFamily="34" charset="-128"/>
                  </a:rPr>
                  <a:t>The well-ordering principle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(weak form)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strong form)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2B157DB-49AA-1346-BCBF-A0E0ACA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</p:spPr>
            <p:txBody>
              <a:bodyPr/>
              <a:lstStyle/>
              <a:p>
                <a:r>
                  <a:rPr lang="en-US" altLang="en-US" sz="2000" dirty="0">
                    <a:ea typeface="ＭＳ Ｐゴシック" panose="020B0600070205080204" pitchFamily="34" charset="-128"/>
                  </a:rPr>
                  <a:t>To look at it in another way, assume that the following statements hold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ea typeface="ＭＳ Ｐゴシック" panose="020B0600070205080204" pitchFamily="34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𝑛𝑜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(2)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sz="18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→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We can now use a form of </a:t>
                </a:r>
                <a:r>
                  <a:rPr lang="en-US" altLang="en-US" sz="2000" u="sng" dirty="0">
                    <a:ea typeface="ＭＳ Ｐゴシック" panose="020B0600070205080204" pitchFamily="34" charset="-128"/>
                    <a:sym typeface="Symbol" pitchFamily="2" charset="2"/>
                  </a:rPr>
                  <a:t>universal generalization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 as follows</a:t>
                </a: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  <a:blipFill>
                <a:blip r:embed="rId2"/>
                <a:stretch>
                  <a:fillRect l="-617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Say we choose an element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of the 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UoD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.  We wish to establish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is true. 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000" dirty="0"/>
                  <a:t>, then we are done</a:t>
                </a:r>
                <a:endParaRPr lang="en-US" altLang="en-US" sz="2000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blipFill>
                <a:blip r:embed="rId3"/>
                <a:stretch>
                  <a:fillRect l="-617" t="-2985" r="-6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Otherwise, we apply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(2)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above to get</a:t>
                </a:r>
              </a:p>
              <a:p>
                <a:pPr lvl="1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1800" i="1" baseline="-2500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+2), 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2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+3), …,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−1)→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</m:t>
                      </m:r>
                    </m:oMath>
                  </m:oMathPara>
                </a14:m>
                <a:endParaRPr lang="en-US" altLang="en-US" sz="18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     Via a finite number of steps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we get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is true.</a:t>
                </a: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blipFill>
                <a:blip r:embed="rId4"/>
                <a:stretch>
                  <a:fillRect l="-565" t="-3125" b="-14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Because </a:t>
                </a:r>
                <a:r>
                  <a:rPr lang="en-US" altLang="en-US" sz="2000" i="1" dirty="0">
                    <a:latin typeface="Calibri" panose="020F0502020204030204" pitchFamily="34" charset="0"/>
                  </a:rPr>
                  <a:t>c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is arbitrary, the universal generalization is established and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i="1" dirty="0"/>
              </a:p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blipFill>
                <a:blip r:embed="rId5"/>
                <a:stretch>
                  <a:fillRect l="-617" t="-29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6E15E35-1007-6B49-BD77-30D059D1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9A9323A-9A80-B744-8DB2-67E32F1C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solidFill>
                <a:srgbClr val="D9D9D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0AF238B-8970-134A-B833-62C5253B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ＭＳ Ｐゴシック" panose="020B0600070205080204" pitchFamily="34" charset="-128"/>
                  </a:rPr>
                  <a:t>Theorem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en-US" altLang="en-US" u="sng" dirty="0">
                    <a:ea typeface="ＭＳ Ｐゴシック" panose="020B0600070205080204" pitchFamily="34" charset="-128"/>
                  </a:rPr>
                  <a:t>Principle of Mathematical Induction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    Given a statement P concerning the integer n, suppose</a:t>
                </a: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 holds for a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)=1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If P is true for some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it is true for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 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P is true for all integers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, that is</a:t>
                </a:r>
              </a:p>
              <a:p>
                <a:pPr marL="914400" lvl="1" indent="-51435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is true</a:t>
                </a: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D67F9E-72D2-5B43-A5D3-7C5A5D813A1B}"/>
              </a:ext>
            </a:extLst>
          </p:cNvPr>
          <p:cNvGrpSpPr/>
          <p:nvPr/>
        </p:nvGrpSpPr>
        <p:grpSpPr>
          <a:xfrm>
            <a:off x="3429000" y="4724400"/>
            <a:ext cx="3048000" cy="1524000"/>
            <a:chOff x="3657600" y="4495800"/>
            <a:chExt cx="3048000" cy="1524000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871455C0-3CF5-D749-B678-7406ABB0A654}"/>
                </a:ext>
              </a:extLst>
            </p:cNvPr>
            <p:cNvSpPr/>
            <p:nvPr/>
          </p:nvSpPr>
          <p:spPr>
            <a:xfrm>
              <a:off x="3657600" y="4495800"/>
              <a:ext cx="2667000" cy="762000"/>
            </a:xfrm>
            <a:prstGeom prst="wedgeRoundRectCallout">
              <a:avLst>
                <a:gd name="adj1" fmla="val 26643"/>
                <a:gd name="adj2" fmla="val 11275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2362F-5059-EB40-A319-1DBE3BE7CB7E}"/>
                </a:ext>
              </a:extLst>
            </p:cNvPr>
            <p:cNvSpPr txBox="1"/>
            <p:nvPr/>
          </p:nvSpPr>
          <p:spPr>
            <a:xfrm>
              <a:off x="4724400" y="5650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step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05F0E-6731-E347-B27C-6B624D66D1A0}"/>
              </a:ext>
            </a:extLst>
          </p:cNvPr>
          <p:cNvGrpSpPr/>
          <p:nvPr/>
        </p:nvGrpSpPr>
        <p:grpSpPr>
          <a:xfrm>
            <a:off x="2362200" y="4800600"/>
            <a:ext cx="1905000" cy="1332131"/>
            <a:chOff x="2590800" y="4648200"/>
            <a:chExt cx="1905000" cy="133213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DA0BDE8C-6332-5248-BE89-028302FC35AA}"/>
                </a:ext>
              </a:extLst>
            </p:cNvPr>
            <p:cNvSpPr/>
            <p:nvPr/>
          </p:nvSpPr>
          <p:spPr>
            <a:xfrm>
              <a:off x="3733800" y="4648200"/>
              <a:ext cx="762000" cy="457200"/>
            </a:xfrm>
            <a:prstGeom prst="wedgeRoundRectCallout">
              <a:avLst>
                <a:gd name="adj1" fmla="val -56903"/>
                <a:gd name="adj2" fmla="val 1577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7ACC5B-D2F3-0849-8B7E-CE517324DDF5}"/>
                </a:ext>
              </a:extLst>
            </p:cNvPr>
            <p:cNvSpPr txBox="1"/>
            <p:nvPr/>
          </p:nvSpPr>
          <p:spPr>
            <a:xfrm>
              <a:off x="2590800" y="5334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hypothesis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90C26-B03D-6B42-A2EF-3101A0D44319}"/>
              </a:ext>
            </a:extLst>
          </p:cNvPr>
          <p:cNvGrpSpPr/>
          <p:nvPr/>
        </p:nvGrpSpPr>
        <p:grpSpPr>
          <a:xfrm>
            <a:off x="533400" y="4800600"/>
            <a:ext cx="1447800" cy="1207532"/>
            <a:chOff x="990600" y="4648200"/>
            <a:chExt cx="1447800" cy="1207532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DA746EC7-A725-8143-BCB7-BADD5C00DB17}"/>
                </a:ext>
              </a:extLst>
            </p:cNvPr>
            <p:cNvSpPr/>
            <p:nvPr/>
          </p:nvSpPr>
          <p:spPr>
            <a:xfrm>
              <a:off x="1447800" y="4648200"/>
              <a:ext cx="914400" cy="457200"/>
            </a:xfrm>
            <a:prstGeom prst="wedgeRoundRectCallout">
              <a:avLst>
                <a:gd name="adj1" fmla="val -23570"/>
                <a:gd name="adj2" fmla="val 1452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9E139-F806-E941-AFCC-C664E2E23D7F}"/>
                </a:ext>
              </a:extLst>
            </p:cNvPr>
            <p:cNvSpPr txBox="1"/>
            <p:nvPr/>
          </p:nvSpPr>
          <p:spPr>
            <a:xfrm>
              <a:off x="990600" y="5486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Basis step</a:t>
              </a:r>
            </a:p>
          </p:txBody>
        </p:sp>
      </p:grpSp>
      <p:sp>
        <p:nvSpPr>
          <p:cNvPr id="37889" name="Title 1">
            <a:extLst>
              <a:ext uri="{FF2B5EF4-FFF2-40B4-BE49-F238E27FC236}">
                <a16:creationId xmlns:a16="http://schemas.microsoft.com/office/drawing/2014/main" id="{0C1F0B51-2F10-B242-9BD6-EB702E72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Showing that P(n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) holds for some initial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is called the</a:t>
                </a:r>
                <a:r>
                  <a:rPr lang="en-US" altLang="en-US" sz="2400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basis step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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The assumption P(k) is called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hypothesis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Showing the implication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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is called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step</a:t>
                </a:r>
                <a:endParaRPr lang="en-US" altLang="en-US" sz="2000" dirty="0">
                  <a:solidFill>
                    <a:srgbClr val="4F81BD"/>
                  </a:solidFill>
                  <a:ea typeface="ＭＳ Ｐゴシック" panose="020B0600070205080204" pitchFamily="34" charset="-128"/>
                </a:endParaRP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Together, they are used to define </a:t>
                </a:r>
                <a:r>
                  <a:rPr lang="en-US" altLang="en-US" sz="24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mathematical induction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Induction is expressed as an inference rule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 (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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0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) 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+1)]  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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04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75FB60E-6F53-4F48-A605-307961DAD84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2FA10DD-C427-BF4E-94F1-38B4A0B9735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201DE66B-22FB-C142-8757-E2FB1CC310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4144</Words>
  <Application>Microsoft Macintosh PowerPoint</Application>
  <PresentationFormat>On-screen Show (4:3)</PresentationFormat>
  <Paragraphs>371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Algerian</vt:lpstr>
      <vt:lpstr>Arial</vt:lpstr>
      <vt:lpstr>Calibri</vt:lpstr>
      <vt:lpstr>Cambria Math</vt:lpstr>
      <vt:lpstr>Courier New</vt:lpstr>
      <vt:lpstr>Office Theme</vt:lpstr>
      <vt:lpstr>1_Custom Design</vt:lpstr>
      <vt:lpstr>Custom Design</vt:lpstr>
      <vt:lpstr>  Induction</vt:lpstr>
      <vt:lpstr>Outline</vt:lpstr>
      <vt:lpstr>Motivation</vt:lpstr>
      <vt:lpstr>What Is Induction?</vt:lpstr>
      <vt:lpstr>The Well-Ordering Principle</vt:lpstr>
      <vt:lpstr>Another View</vt:lpstr>
      <vt:lpstr>Outline</vt:lpstr>
      <vt:lpstr>Induction: Formal Definition (1)</vt:lpstr>
      <vt:lpstr>Induction: Formal Definition (2)</vt:lpstr>
      <vt:lpstr>Steps</vt:lpstr>
      <vt:lpstr>Example A (1)</vt:lpstr>
      <vt:lpstr>Example A (2)</vt:lpstr>
      <vt:lpstr>Example B (1)</vt:lpstr>
      <vt:lpstr>Example B (2)</vt:lpstr>
      <vt:lpstr>Example C (1)</vt:lpstr>
      <vt:lpstr>Example C (2)</vt:lpstr>
      <vt:lpstr>Example D</vt:lpstr>
      <vt:lpstr>Example E: Summation</vt:lpstr>
      <vt:lpstr>Example F:  Derivatives</vt:lpstr>
      <vt:lpstr>Steps</vt:lpstr>
      <vt:lpstr>The Bad Example: Example G</vt:lpstr>
      <vt:lpstr>Example G:  Where is the Error?</vt:lpstr>
      <vt:lpstr>Outline</vt:lpstr>
      <vt:lpstr>Principal of Mathematical Induction</vt:lpstr>
      <vt:lpstr>Strong Induction</vt:lpstr>
      <vt:lpstr>PMI and its Strong Form</vt:lpstr>
      <vt:lpstr>Strong Form: Example A (1)</vt:lpstr>
      <vt:lpstr>Strong Form: Example A (2)</vt:lpstr>
      <vt:lpstr>Strong Form: Example A (3)</vt:lpstr>
      <vt:lpstr>Strong Form: Example B (1)</vt:lpstr>
      <vt:lpstr>`Reminders’</vt:lpstr>
      <vt:lpstr>Background Knowledge </vt:lpstr>
      <vt:lpstr>(Lame) Alternative Proof</vt:lpstr>
      <vt:lpstr>Strong Form: Example B (3)</vt:lpstr>
      <vt:lpstr>Strong Form: Example B (2)</vt:lpstr>
      <vt:lpstr>Strong Form: Example B (3)</vt:lpstr>
      <vt:lpstr>Strong Form: Example B (4)</vt:lpstr>
      <vt:lpstr>Strong Form: Example B (5)</vt:lpstr>
      <vt:lpstr>Template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Induction</dc:title>
  <dc:creator>Microsoft Office User</dc:creator>
  <cp:lastModifiedBy>Microsoft Office User</cp:lastModifiedBy>
  <cp:revision>58</cp:revision>
  <cp:lastPrinted>2019-04-03T17:13:05Z</cp:lastPrinted>
  <dcterms:created xsi:type="dcterms:W3CDTF">2019-03-25T20:03:37Z</dcterms:created>
  <dcterms:modified xsi:type="dcterms:W3CDTF">2020-04-13T05:53:55Z</dcterms:modified>
</cp:coreProperties>
</file>