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27"/>
  </p:notesMasterIdLst>
  <p:handoutMasterIdLst>
    <p:handoutMasterId r:id="rId28"/>
  </p:handoutMasterIdLst>
  <p:sldIdLst>
    <p:sldId id="256" r:id="rId3"/>
    <p:sldId id="378" r:id="rId4"/>
    <p:sldId id="359" r:id="rId5"/>
    <p:sldId id="360" r:id="rId6"/>
    <p:sldId id="379" r:id="rId7"/>
    <p:sldId id="361" r:id="rId8"/>
    <p:sldId id="380" r:id="rId9"/>
    <p:sldId id="363" r:id="rId10"/>
    <p:sldId id="362" r:id="rId11"/>
    <p:sldId id="364" r:id="rId12"/>
    <p:sldId id="381" r:id="rId13"/>
    <p:sldId id="365" r:id="rId14"/>
    <p:sldId id="366" r:id="rId15"/>
    <p:sldId id="367" r:id="rId16"/>
    <p:sldId id="368" r:id="rId17"/>
    <p:sldId id="382" r:id="rId18"/>
    <p:sldId id="369" r:id="rId19"/>
    <p:sldId id="370" r:id="rId20"/>
    <p:sldId id="371" r:id="rId21"/>
    <p:sldId id="375" r:id="rId22"/>
    <p:sldId id="377" r:id="rId23"/>
    <p:sldId id="383" r:id="rId24"/>
    <p:sldId id="372" r:id="rId25"/>
    <p:sldId id="358" r:id="rId26"/>
  </p:sldIdLst>
  <p:sldSz cx="9144000" cy="6858000" type="screen4x3"/>
  <p:notesSz cx="7188200" cy="94488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6"/>
    <p:restoredTop sz="94643"/>
  </p:normalViewPr>
  <p:slideViewPr>
    <p:cSldViewPr>
      <p:cViewPr varScale="1">
        <p:scale>
          <a:sx n="112" d="100"/>
          <a:sy n="112" d="100"/>
        </p:scale>
        <p:origin x="192" y="2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3C7D88B6-5084-5940-9C0F-243E80DD948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114675" cy="473075"/>
          </a:xfrm>
          <a:prstGeom prst="rect">
            <a:avLst/>
          </a:prstGeom>
        </p:spPr>
        <p:txBody>
          <a:bodyPr vert="horz" lIns="95061" tIns="47531" rIns="95061" bIns="47531" rtlCol="0"/>
          <a:lstStyle>
            <a:lvl1pPr algn="l">
              <a:defRPr sz="1200"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EB56176-B2B8-A34C-B693-ACC3471A348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071938" y="0"/>
            <a:ext cx="3114675" cy="473075"/>
          </a:xfrm>
          <a:prstGeom prst="rect">
            <a:avLst/>
          </a:prstGeom>
        </p:spPr>
        <p:txBody>
          <a:bodyPr vert="horz" wrap="square" lIns="95061" tIns="47531" rIns="95061" bIns="47531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Arial" panose="020B0604020202020204" pitchFamily="34" charset="0"/>
              </a:defRPr>
            </a:lvl1pPr>
          </a:lstStyle>
          <a:p>
            <a:fld id="{1918767A-FD0F-0845-B04F-26A572FC8C0D}" type="datetime1">
              <a:rPr lang="en-US" altLang="en-US"/>
              <a:pPr/>
              <a:t>4/14/20</a:t>
            </a:fld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900EFDF-D843-D149-97CF-853B7E3C7D8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974138"/>
            <a:ext cx="3114675" cy="473075"/>
          </a:xfrm>
          <a:prstGeom prst="rect">
            <a:avLst/>
          </a:prstGeom>
        </p:spPr>
        <p:txBody>
          <a:bodyPr vert="horz" lIns="95061" tIns="47531" rIns="95061" bIns="47531" rtlCol="0" anchor="b"/>
          <a:lstStyle>
            <a:lvl1pPr algn="l">
              <a:defRPr sz="1200"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6900B98-4895-4444-A7F4-991FA5509A1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071938" y="8974138"/>
            <a:ext cx="3114675" cy="473075"/>
          </a:xfrm>
          <a:prstGeom prst="rect">
            <a:avLst/>
          </a:prstGeom>
        </p:spPr>
        <p:txBody>
          <a:bodyPr vert="horz" wrap="square" lIns="95061" tIns="47531" rIns="95061" bIns="47531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Arial" panose="020B0604020202020204" pitchFamily="34" charset="0"/>
              </a:defRPr>
            </a:lvl1pPr>
          </a:lstStyle>
          <a:p>
            <a:fld id="{416DE1B6-7088-0845-AB75-19ADB9DC6407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14675" cy="4730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71938" y="0"/>
            <a:ext cx="3114675" cy="4730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0B563A-171D-E04B-8656-51CBF31793B0}" type="datetimeFigureOut">
              <a:rPr lang="en-US" smtClean="0"/>
              <a:t>4/14/20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68438" y="1181100"/>
            <a:ext cx="4251325" cy="31892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9138" y="4546600"/>
            <a:ext cx="5749925" cy="3721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75725"/>
            <a:ext cx="3114675" cy="4730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71938" y="8975725"/>
            <a:ext cx="3114675" cy="4730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E15E69-806F-1542-8012-3FFBEB881C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67644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5E15E69-806F-1542-8012-3FFBEB881C00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5257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9F0AAB-B24D-E045-8B73-6B2724589D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D525E74-8561-BD4C-A02E-D8917336DA6D}" type="datetime1">
              <a:rPr lang="en-US" altLang="en-US"/>
              <a:pPr/>
              <a:t>4/14/20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B894BE-0976-7D46-BAAE-019A0F35B8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CSCE 235, Fall 2008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AC3544-30D5-C245-9085-AD72554975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C7E2A6-8C7B-D54A-84ED-0B7ACB942B5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413557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3DC3272D-855F-D246-8946-D8BA593004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7C75707-C270-E447-BB7A-88E84142E992}" type="datetime1">
              <a:rPr lang="en-US" altLang="en-US"/>
              <a:pPr/>
              <a:t>4/14/20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D0B4166D-3A20-7E47-A4D3-5760E4A749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1510271B-E7E0-8E44-A4F4-3C4D747D42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DD28337-D98D-5643-B827-A629D726D2E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879842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465C57-7A70-094C-81F0-8481E26377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B3AD4F7-F8D6-894C-9CDA-44AFD1931A66}" type="datetime1">
              <a:rPr lang="en-US" altLang="en-US"/>
              <a:pPr/>
              <a:t>4/14/20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CFD4B3-61D5-A142-88A7-CEB015C914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80C251-00FB-7149-9834-1E178BD9D8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1C4ED2-5AAE-4144-A5C8-03CBC49F80B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345448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28B84B-7F0E-B348-A9E5-2B7BEEC6A7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311F374-01DC-EB41-AC8B-42C4C79477BC}" type="datetime1">
              <a:rPr lang="en-US" altLang="en-US"/>
              <a:pPr/>
              <a:t>4/14/20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E54745-1134-D841-9C40-90DFF393CB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252F50-F236-1F4B-9E5A-B1ABDF65AA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4F6642-06E9-8B45-8CF5-5601072D446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8277839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530858-0E20-DE4E-B92C-0529056DDE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DD5047E-9F7E-E440-A979-46B8B759747D}" type="datetime1">
              <a:rPr lang="en-US" altLang="en-US"/>
              <a:pPr/>
              <a:t>4/14/20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F3D057-25A2-9740-A1AB-CA20CABCC8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CSCE 235, Fall 2008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A36FE3-3FC3-6C48-8A48-DB74D645E3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296F0B6-CCF9-244C-AC52-FD2C5CFAF7E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954171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E0866193-4A6D-7B4E-BDE6-949BF25E4DB3}"/>
              </a:ext>
            </a:extLst>
          </p:cNvPr>
          <p:cNvSpPr txBox="1"/>
          <p:nvPr userDrawn="1"/>
        </p:nvSpPr>
        <p:spPr>
          <a:xfrm>
            <a:off x="3276600" y="6324600"/>
            <a:ext cx="2667000" cy="307975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en-US" sz="1400">
                <a:latin typeface="Calibri" charset="0"/>
              </a:rPr>
              <a:t>Algorithms: An Introduction</a:t>
            </a:r>
            <a:endParaRPr lang="en-US" sz="1800">
              <a:latin typeface="Calibri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98D0002-78E6-CE4D-B343-F29FBBA146AB}"/>
              </a:ext>
            </a:extLst>
          </p:cNvPr>
          <p:cNvSpPr txBox="1"/>
          <p:nvPr userDrawn="1"/>
        </p:nvSpPr>
        <p:spPr>
          <a:xfrm>
            <a:off x="457200" y="6324600"/>
            <a:ext cx="2667000" cy="307975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en-US" sz="1400">
                <a:latin typeface="Calibri" charset="0"/>
              </a:rPr>
              <a:t>CSCE 235</a:t>
            </a:r>
            <a:endParaRPr lang="en-US" sz="1800">
              <a:latin typeface="Calibri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D21D7FE-5B43-3C4B-9038-B78191780E44}"/>
              </a:ext>
            </a:extLst>
          </p:cNvPr>
          <p:cNvSpPr txBox="1"/>
          <p:nvPr userDrawn="1"/>
        </p:nvSpPr>
        <p:spPr>
          <a:xfrm>
            <a:off x="6019800" y="6321425"/>
            <a:ext cx="2667000" cy="307975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/>
            <a:fld id="{061A86CB-C897-9C41-A8EB-1DE9FF8B9C12}" type="slidenum">
              <a:rPr lang="en-US" altLang="en-US" sz="1400">
                <a:latin typeface="Calibri" panose="020F0502020204030204" pitchFamily="34" charset="0"/>
                <a:cs typeface="Arial" panose="020B0604020202020204" pitchFamily="34" charset="0"/>
              </a:rPr>
              <a:pPr algn="r" eaLnBrk="1" hangingPunct="1"/>
              <a:t>‹#›</a:t>
            </a:fld>
            <a:endParaRPr lang="en-US" altLang="en-US" sz="180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5BC6FFEA-C9ED-6149-9279-F55FCB4A8C8A}"/>
              </a:ext>
            </a:extLst>
          </p:cNvPr>
          <p:cNvCxnSpPr/>
          <p:nvPr userDrawn="1"/>
        </p:nvCxnSpPr>
        <p:spPr>
          <a:xfrm>
            <a:off x="457200" y="1371600"/>
            <a:ext cx="8229600" cy="0"/>
          </a:xfrm>
          <a:prstGeom prst="line">
            <a:avLst/>
          </a:prstGeom>
          <a:ln w="38100" cap="rnd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897199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F025B8-E7B8-0B44-9001-07E15F19C9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D3E3DBC-C7D9-824B-A565-F50D6A53D24B}" type="datetime1">
              <a:rPr lang="en-US" altLang="en-US"/>
              <a:pPr/>
              <a:t>4/14/20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01895C-2930-F146-8E5A-C3786797A7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C86207-48F8-5141-9723-5B3518DBBE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43E373-F21B-9B4F-9ADB-DCE9FEAE7F2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278278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606084-4CE0-C54A-9A07-ECFF7205D8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635CFF1-4AF6-7345-B1B1-E18B6662DF83}" type="datetime1">
              <a:rPr lang="en-US" altLang="en-US"/>
              <a:pPr/>
              <a:t>4/14/20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EDFCF4-3D8F-0744-B111-C36E53599E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B8C6AB-4858-4444-8B5E-804BEE1277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F23E425-9738-1A4D-B67B-39B78647638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268600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FD8F5E20-48E2-0040-A0CE-815636E994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B102D4A-25DD-4E42-B2D7-2B3DEC148247}" type="datetime1">
              <a:rPr lang="en-US" altLang="en-US"/>
              <a:pPr/>
              <a:t>4/14/20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D95EB2D-4A74-9946-B5C6-12E0DBC476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207A106-F939-DA4B-BF1F-FB109CF196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79B842-4E26-1E4F-BE1E-919307FF73D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942455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A801BB70-94E8-C841-8FB1-6AD69F32CB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8EC1004-545F-B245-B3AE-E4A1FCECD028}" type="datetime1">
              <a:rPr lang="en-US" altLang="en-US"/>
              <a:pPr/>
              <a:t>4/14/20</a:t>
            </a:fld>
            <a:endParaRPr lang="en-US" alt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6EEF3AF6-E12F-7243-B1EE-2511740270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6CD16CB1-7193-054D-AAA1-5B5E0F0C6C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7CAD52-7CE2-5D4B-8732-8C696D8879E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553587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62A3F8CF-A260-8A4D-8549-7B8A16D682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05F49F9-EE61-8142-AA19-EADD88265E2B}" type="datetime1">
              <a:rPr lang="en-US" altLang="en-US"/>
              <a:pPr/>
              <a:t>4/14/20</a:t>
            </a:fld>
            <a:endParaRPr lang="en-US" alt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DB2F20E0-A2A3-D948-AB53-F90E069AC4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53A59AA0-C0F8-D846-8820-52386C2DA1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9741C6-9D17-A842-B9E4-E74B2FB4BE7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892312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0B0810E5-4144-654B-8759-2F444F59FE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7A179B9-2668-7A4E-A2D4-7660A04C7D77}" type="datetime1">
              <a:rPr lang="en-US" altLang="en-US"/>
              <a:pPr/>
              <a:t>4/14/20</a:t>
            </a:fld>
            <a:endParaRPr lang="en-US" alt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A0FFC394-92B1-2A43-94B0-A523B64CA3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9BBEA3FB-64A7-CD47-BB0E-CCE3D0F913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BDE3C8-239A-BE4B-8C6C-9869F13884C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422175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097952E-82F8-8E40-B714-F60BF7012C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63F8F80-0681-4A40-9354-115B2770016B}" type="datetime1">
              <a:rPr lang="en-US" altLang="en-US"/>
              <a:pPr/>
              <a:t>4/14/20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DE0231D7-C682-1B4F-B317-4E5719FF33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4890CA35-FB1F-1147-84C6-F86B2239ED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6F2447-7436-FC4E-A044-49997A3CB3C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422621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E7FB1F7A-7C75-3946-92B1-99A247D2EC81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06E07FCA-1A51-C449-B2A3-23F7E436243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70D0C0-6CBC-6A40-9D76-44A54CD4962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fld id="{0FCB4F15-468C-9240-8ABC-E691BCECDC37}" type="datetime1">
              <a:rPr lang="en-US" altLang="en-US"/>
              <a:pPr/>
              <a:t>4/14/20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0D8974-6FEE-9B44-A27B-8E3876E0F29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A01213-559B-F449-B1E8-C60E4E7DEFE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fld id="{849040DA-DC44-9845-BC2F-0CA79C11BA3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429" r:id="rId1"/>
    <p:sldLayoutId id="2147484430" r:id="rId2"/>
    <p:sldLayoutId id="2147484419" r:id="rId3"/>
    <p:sldLayoutId id="2147484420" r:id="rId4"/>
    <p:sldLayoutId id="2147484421" r:id="rId5"/>
    <p:sldLayoutId id="2147484422" r:id="rId6"/>
    <p:sldLayoutId id="2147484423" r:id="rId7"/>
    <p:sldLayoutId id="2147484424" r:id="rId8"/>
    <p:sldLayoutId id="2147484425" r:id="rId9"/>
    <p:sldLayoutId id="2147484426" r:id="rId10"/>
    <p:sldLayoutId id="2147484427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Placeholder 1">
            <a:extLst>
              <a:ext uri="{FF2B5EF4-FFF2-40B4-BE49-F238E27FC236}">
                <a16:creationId xmlns:a16="http://schemas.microsoft.com/office/drawing/2014/main" id="{5504B864-AC1B-754E-A3E7-5AFBFE1504FA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3315" name="Text Placeholder 2">
            <a:extLst>
              <a:ext uri="{FF2B5EF4-FFF2-40B4-BE49-F238E27FC236}">
                <a16:creationId xmlns:a16="http://schemas.microsoft.com/office/drawing/2014/main" id="{7239D49C-9087-7346-844D-403000BE100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CE266B-E7A7-8D40-A01E-E01C587841E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fld id="{0BCC97F4-50CE-104C-97A3-FC97B8B26048}" type="datetime1">
              <a:rPr lang="en-US" altLang="en-US"/>
              <a:pPr/>
              <a:t>4/14/20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C52AAA-85B3-3D4E-864D-0DAFE0F4DFD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125D32-A2B6-EF45-94AA-22DA637393C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fld id="{267E5EA5-22E5-4A4F-9678-25B4B7DF3D0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428" r:id="rId1"/>
    <p:sldLayoutId id="2147484431" r:id="rId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hyperlink" Target="http://cse.unl.edu/~choueiry/S12-235/files/IntroductiontoCSE235.ppt" TargetMode="Externa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1">
            <a:extLst>
              <a:ext uri="{FF2B5EF4-FFF2-40B4-BE49-F238E27FC236}">
                <a16:creationId xmlns:a16="http://schemas.microsoft.com/office/drawing/2014/main" id="{6DE48A51-BA96-5B42-817C-EF99A6FF85B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228600"/>
            <a:ext cx="7772400" cy="1447800"/>
          </a:xfrm>
        </p:spPr>
        <p:txBody>
          <a:bodyPr/>
          <a:lstStyle/>
          <a:p>
            <a:pPr eaLnBrk="1" hangingPunct="1"/>
            <a:br>
              <a:rPr lang="en-US" altLang="en-US" sz="3200" b="1">
                <a:ea typeface="ＭＳ Ｐゴシック" panose="020B0600070205080204" pitchFamily="34" charset="-128"/>
              </a:rPr>
            </a:br>
            <a:r>
              <a:rPr lang="en-US" altLang="en-US" b="1">
                <a:ea typeface="ＭＳ Ｐゴシック" panose="020B0600070205080204" pitchFamily="34" charset="-128"/>
              </a:rPr>
              <a:t> Algorithms: An Introduction</a:t>
            </a:r>
            <a:br>
              <a:rPr lang="en-US" altLang="en-US" b="1">
                <a:ea typeface="ＭＳ Ｐゴシック" panose="020B0600070205080204" pitchFamily="34" charset="-128"/>
              </a:rPr>
            </a:br>
            <a:endParaRPr lang="en-US" altLang="en-US" sz="1600">
              <a:solidFill>
                <a:srgbClr val="FF0000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17410" name="Subtitle 2">
            <a:extLst>
              <a:ext uri="{FF2B5EF4-FFF2-40B4-BE49-F238E27FC236}">
                <a16:creationId xmlns:a16="http://schemas.microsoft.com/office/drawing/2014/main" id="{FE57C8F2-9F69-8F44-AAE0-0518A2EEDA0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19200" y="4648200"/>
            <a:ext cx="6705600" cy="17526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z="2500" b="1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Section 3.1 of Rosen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000">
                <a:solidFill>
                  <a:schemeClr val="tx1"/>
                </a:solidFill>
                <a:ea typeface="ＭＳ Ｐゴシック" panose="020B0600070205080204" pitchFamily="34" charset="-128"/>
              </a:rPr>
              <a:t>Spring 2020</a:t>
            </a:r>
            <a:br>
              <a:rPr lang="en-US" altLang="en-US" sz="2000">
                <a:solidFill>
                  <a:schemeClr val="tx1"/>
                </a:solidFill>
                <a:ea typeface="ＭＳ Ｐゴシック" panose="020B0600070205080204" pitchFamily="34" charset="-128"/>
              </a:rPr>
            </a:br>
            <a:r>
              <a:rPr lang="en-US" altLang="en-US" sz="2000">
                <a:solidFill>
                  <a:schemeClr val="tx1"/>
                </a:solidFill>
                <a:ea typeface="ＭＳ Ｐゴシック" panose="020B0600070205080204" pitchFamily="34" charset="-128"/>
              </a:rPr>
              <a:t>CSCE </a:t>
            </a:r>
            <a:r>
              <a:rPr lang="en-US" altLang="en-US" sz="2000" dirty="0">
                <a:solidFill>
                  <a:schemeClr val="tx1"/>
                </a:solidFill>
                <a:ea typeface="ＭＳ Ｐゴシック" panose="020B0600070205080204" pitchFamily="34" charset="-128"/>
              </a:rPr>
              <a:t>235 Introduction to Discrete Structures (Honors)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000" dirty="0">
                <a:solidFill>
                  <a:schemeClr val="tx1"/>
                </a:solidFill>
                <a:ea typeface="ＭＳ Ｐゴシック" panose="020B0600070205080204" pitchFamily="34" charset="-128"/>
              </a:rPr>
              <a:t>Course web-page: </a:t>
            </a:r>
            <a:r>
              <a:rPr lang="en-US" altLang="en-US" sz="2000" dirty="0" err="1">
                <a:solidFill>
                  <a:schemeClr val="tx1"/>
                </a:solidFill>
                <a:ea typeface="ＭＳ Ｐゴシック" panose="020B0600070205080204" pitchFamily="34" charset="-128"/>
              </a:rPr>
              <a:t>cse.unl.edu</a:t>
            </a:r>
            <a:r>
              <a:rPr lang="en-US" altLang="en-US" sz="2000" dirty="0">
                <a:solidFill>
                  <a:schemeClr val="tx1"/>
                </a:solidFill>
                <a:ea typeface="ＭＳ Ｐゴシック" panose="020B0600070205080204" pitchFamily="34" charset="-128"/>
              </a:rPr>
              <a:t>/~cse235h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000" b="1" dirty="0">
                <a:solidFill>
                  <a:srgbClr val="376092"/>
                </a:solidFill>
                <a:ea typeface="ＭＳ Ｐゴシック" panose="020B0600070205080204" pitchFamily="34" charset="-128"/>
              </a:rPr>
              <a:t>Questions</a:t>
            </a:r>
            <a:r>
              <a:rPr lang="en-US" altLang="en-US" sz="2000" dirty="0">
                <a:solidFill>
                  <a:schemeClr val="tx1"/>
                </a:solidFill>
                <a:ea typeface="ＭＳ Ｐゴシック" panose="020B0600070205080204" pitchFamily="34" charset="-128"/>
              </a:rPr>
              <a:t>: Piazza</a:t>
            </a:r>
          </a:p>
        </p:txBody>
      </p:sp>
      <p:sp>
        <p:nvSpPr>
          <p:cNvPr id="17411" name="Title 1">
            <a:extLst>
              <a:ext uri="{FF2B5EF4-FFF2-40B4-BE49-F238E27FC236}">
                <a16:creationId xmlns:a16="http://schemas.microsoft.com/office/drawing/2014/main" id="{9125E677-9CEA-AB46-A0D9-05B67D92717B}"/>
              </a:ext>
            </a:extLst>
          </p:cNvPr>
          <p:cNvSpPr txBox="1">
            <a:spLocks/>
          </p:cNvSpPr>
          <p:nvPr/>
        </p:nvSpPr>
        <p:spPr bwMode="auto">
          <a:xfrm>
            <a:off x="381000" y="2590800"/>
            <a:ext cx="57150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/>
            <a:br>
              <a:rPr lang="en-US" altLang="en-US" b="1">
                <a:latin typeface="Calibri" panose="020F0502020204030204" pitchFamily="34" charset="0"/>
              </a:rPr>
            </a:br>
            <a:r>
              <a:rPr lang="en-US" altLang="en-US" b="1">
                <a:latin typeface="Calibri" panose="020F0502020204030204" pitchFamily="34" charset="0"/>
              </a:rPr>
              <a:t> </a:t>
            </a:r>
            <a:r>
              <a:rPr lang="ja-JP" altLang="en-US" i="1">
                <a:latin typeface="Calibri" panose="020F0502020204030204" pitchFamily="34" charset="0"/>
              </a:rPr>
              <a:t>‘</a:t>
            </a:r>
            <a:r>
              <a:rPr lang="en-US" altLang="ja-JP" i="1">
                <a:latin typeface="Calibri" panose="020F0502020204030204" pitchFamily="34" charset="0"/>
              </a:rPr>
              <a:t>Algorithm</a:t>
            </a:r>
            <a:r>
              <a:rPr lang="ja-JP" altLang="en-US" i="1">
                <a:latin typeface="Calibri" panose="020F0502020204030204" pitchFamily="34" charset="0"/>
              </a:rPr>
              <a:t>’</a:t>
            </a:r>
            <a:r>
              <a:rPr lang="en-US" altLang="ja-JP" i="1">
                <a:latin typeface="Calibri" panose="020F0502020204030204" pitchFamily="34" charset="0"/>
              </a:rPr>
              <a:t> is a distortion of Al-Khawarizmi, </a:t>
            </a:r>
          </a:p>
          <a:p>
            <a:pPr algn="r" eaLnBrk="1" hangingPunct="1"/>
            <a:r>
              <a:rPr lang="en-US" altLang="en-US" i="1">
                <a:latin typeface="Calibri" panose="020F0502020204030204" pitchFamily="34" charset="0"/>
              </a:rPr>
              <a:t>a Persian mathematician</a:t>
            </a:r>
            <a:br>
              <a:rPr lang="en-US" altLang="en-US" i="1">
                <a:latin typeface="Calibri" panose="020F0502020204030204" pitchFamily="34" charset="0"/>
              </a:rPr>
            </a:br>
            <a:endParaRPr lang="en-US" altLang="en-US">
              <a:solidFill>
                <a:srgbClr val="FF0000"/>
              </a:solidFill>
              <a:latin typeface="Calibri" panose="020F0502020204030204" pitchFamily="34" charset="0"/>
            </a:endParaRPr>
          </a:p>
        </p:txBody>
      </p:sp>
      <p:pic>
        <p:nvPicPr>
          <p:cNvPr id="17412" name="Picture 4" descr="alk2.gif">
            <a:extLst>
              <a:ext uri="{FF2B5EF4-FFF2-40B4-BE49-F238E27FC236}">
                <a16:creationId xmlns:a16="http://schemas.microsoft.com/office/drawing/2014/main" id="{B628F1B5-AE77-904F-A3AF-B22E755A0B1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89663" y="1708150"/>
            <a:ext cx="1963737" cy="2711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itle 1">
            <a:extLst>
              <a:ext uri="{FF2B5EF4-FFF2-40B4-BE49-F238E27FC236}">
                <a16:creationId xmlns:a16="http://schemas.microsoft.com/office/drawing/2014/main" id="{E23C39EB-8B8D-354E-B7FE-72C5145CBB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Writing Pseudo-Code: Advice</a:t>
            </a:r>
          </a:p>
        </p:txBody>
      </p:sp>
      <p:sp>
        <p:nvSpPr>
          <p:cNvPr id="26626" name="Content Placeholder 2">
            <a:extLst>
              <a:ext uri="{FF2B5EF4-FFF2-40B4-BE49-F238E27FC236}">
                <a16:creationId xmlns:a16="http://schemas.microsoft.com/office/drawing/2014/main" id="{EA003A34-ED62-FB4E-956C-F7259956A3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400">
                <a:ea typeface="ＭＳ Ｐゴシック" panose="020B0600070205080204" pitchFamily="34" charset="-128"/>
              </a:rPr>
              <a:t>Input/output must properly defined</a:t>
            </a:r>
          </a:p>
          <a:p>
            <a:r>
              <a:rPr lang="en-US" altLang="en-US" sz="2400">
                <a:ea typeface="ＭＳ Ｐゴシック" panose="020B0600070205080204" pitchFamily="34" charset="-128"/>
              </a:rPr>
              <a:t>All your variables must be properly initialized, introduced </a:t>
            </a:r>
          </a:p>
          <a:p>
            <a:r>
              <a:rPr lang="en-US" altLang="en-US" sz="2400">
                <a:ea typeface="ＭＳ Ｐゴシック" panose="020B0600070205080204" pitchFamily="34" charset="-128"/>
              </a:rPr>
              <a:t>Variables are instantiated, assigned using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 </a:t>
            </a:r>
          </a:p>
          <a:p>
            <a:r>
              <a:rPr lang="en-US" altLang="en-US" sz="2400">
                <a:ea typeface="ＭＳ Ｐゴシック" panose="020B0600070205080204" pitchFamily="34" charset="-128"/>
              </a:rPr>
              <a:t>All ‘commands’ (while, if, repeat, begin, end) boldface        </a:t>
            </a:r>
            <a:r>
              <a:rPr lang="en-US" altLang="en-US" sz="2400">
                <a:solidFill>
                  <a:srgbClr val="558ED5"/>
                </a:solidFill>
                <a:ea typeface="ＭＳ Ｐゴシック" panose="020B0600070205080204" pitchFamily="34" charset="-128"/>
              </a:rPr>
              <a:t> \bf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 sz="2400" b="1">
                <a:ea typeface="ＭＳ Ｐゴシック" panose="020B0600070205080204" pitchFamily="34" charset="-128"/>
              </a:rPr>
              <a:t>For</a:t>
            </a:r>
            <a:r>
              <a:rPr lang="en-US" altLang="en-US" sz="2400">
                <a:ea typeface="ＭＳ Ｐゴシック" panose="020B0600070205080204" pitchFamily="34" charset="-128"/>
              </a:rPr>
              <a:t> </a:t>
            </a:r>
            <a:r>
              <a:rPr lang="en-US" altLang="en-US" sz="2400" i="1">
                <a:ea typeface="ＭＳ Ｐゴシック" panose="020B0600070205080204" pitchFamily="34" charset="-128"/>
              </a:rPr>
              <a:t>i</a:t>
            </a:r>
            <a:r>
              <a:rPr lang="en-US" altLang="en-US" sz="2400">
                <a:ea typeface="ＭＳ Ｐゴシック" panose="020B0600070205080204" pitchFamily="34" charset="-128"/>
              </a:rPr>
              <a:t>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 1 to </a:t>
            </a:r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n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sz="2400" b="1">
                <a:ea typeface="ＭＳ Ｐゴシック" panose="020B0600070205080204" pitchFamily="34" charset="-128"/>
                <a:sym typeface="Symbol" pitchFamily="2" charset="2"/>
              </a:rPr>
              <a:t>Do</a:t>
            </a:r>
            <a:endParaRPr lang="en-US" altLang="en-US" sz="2400">
              <a:ea typeface="ＭＳ Ｐゴシック" panose="020B0600070205080204" pitchFamily="34" charset="-128"/>
            </a:endParaRPr>
          </a:p>
          <a:p>
            <a:r>
              <a:rPr lang="en-US" altLang="en-US" sz="2400">
                <a:ea typeface="ＭＳ Ｐゴシック" panose="020B0600070205080204" pitchFamily="34" charset="-128"/>
              </a:rPr>
              <a:t>All functions in small caps  </a:t>
            </a:r>
            <a:r>
              <a:rPr lang="en-US" altLang="en-US" sz="2400">
                <a:latin typeface="Copperplate Gothic Light" panose="02000504000000020004" pitchFamily="2" charset="77"/>
                <a:ea typeface="ＭＳ Ｐゴシック" panose="020B0600070205080204" pitchFamily="34" charset="-128"/>
              </a:rPr>
              <a:t>Union</a:t>
            </a:r>
            <a:r>
              <a:rPr lang="en-US" altLang="en-US" sz="2400">
                <a:ea typeface="ＭＳ Ｐゴシック" panose="020B0600070205080204" pitchFamily="34" charset="-128"/>
              </a:rPr>
              <a:t>(</a:t>
            </a:r>
            <a:r>
              <a:rPr lang="en-US" altLang="en-US" sz="2400" i="1">
                <a:ea typeface="ＭＳ Ｐゴシック" panose="020B0600070205080204" pitchFamily="34" charset="-128"/>
              </a:rPr>
              <a:t>s</a:t>
            </a:r>
            <a:r>
              <a:rPr lang="en-US" altLang="en-US" sz="2400">
                <a:ea typeface="ＭＳ Ｐゴシック" panose="020B0600070205080204" pitchFamily="34" charset="-128"/>
              </a:rPr>
              <a:t>,</a:t>
            </a:r>
            <a:r>
              <a:rPr lang="en-US" altLang="en-US" sz="2400" i="1">
                <a:ea typeface="ＭＳ Ｐゴシック" panose="020B0600070205080204" pitchFamily="34" charset="-128"/>
              </a:rPr>
              <a:t>t</a:t>
            </a:r>
            <a:r>
              <a:rPr lang="en-US" altLang="en-US" sz="2400">
                <a:ea typeface="ＭＳ Ｐゴシック" panose="020B0600070205080204" pitchFamily="34" charset="-128"/>
              </a:rPr>
              <a:t>)                                    </a:t>
            </a:r>
            <a:r>
              <a:rPr lang="en-US" altLang="en-US" sz="2400">
                <a:solidFill>
                  <a:srgbClr val="558ED5"/>
                </a:solidFill>
                <a:ea typeface="ＭＳ Ｐゴシック" panose="020B0600070205080204" pitchFamily="34" charset="-128"/>
              </a:rPr>
              <a:t> \sc</a:t>
            </a:r>
            <a:r>
              <a:rPr lang="en-US" altLang="en-US" sz="2400">
                <a:ea typeface="ＭＳ Ｐゴシック" panose="020B0600070205080204" pitchFamily="34" charset="-128"/>
              </a:rPr>
              <a:t> </a:t>
            </a:r>
          </a:p>
          <a:p>
            <a:r>
              <a:rPr lang="en-US" altLang="en-US" sz="2400">
                <a:ea typeface="ＭＳ Ｐゴシック" panose="020B0600070205080204" pitchFamily="34" charset="-128"/>
              </a:rPr>
              <a:t>All constants in courier:    </a:t>
            </a:r>
            <a:r>
              <a:rPr lang="en-US" altLang="en-US" sz="2400">
                <a:latin typeface="Courier New" panose="02070309020205020404" pitchFamily="49" charset="0"/>
                <a:ea typeface="ＭＳ Ｐゴシック" panose="020B0600070205080204" pitchFamily="34" charset="-128"/>
              </a:rPr>
              <a:t>pi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  </a:t>
            </a:r>
            <a:r>
              <a:rPr lang="en-US" altLang="en-US" sz="2400">
                <a:ea typeface="ＭＳ Ｐゴシック" panose="020B0600070205080204" pitchFamily="34" charset="-128"/>
              </a:rPr>
              <a:t>3.14                                        </a:t>
            </a:r>
            <a:r>
              <a:rPr lang="en-US" altLang="en-US" sz="2400">
                <a:solidFill>
                  <a:srgbClr val="558ED5"/>
                </a:solidFill>
                <a:ea typeface="ＭＳ Ｐゴシック" panose="020B0600070205080204" pitchFamily="34" charset="-128"/>
              </a:rPr>
              <a:t>\tt</a:t>
            </a:r>
          </a:p>
          <a:p>
            <a:r>
              <a:rPr lang="en-US" altLang="en-US" sz="2400">
                <a:ea typeface="ＭＳ Ｐゴシック" panose="020B0600070205080204" pitchFamily="34" charset="-128"/>
              </a:rPr>
              <a:t>All variables in italic:  </a:t>
            </a:r>
            <a:r>
              <a:rPr lang="en-US" altLang="en-US" sz="2400" i="1">
                <a:ea typeface="ＭＳ Ｐゴシック" panose="020B0600070205080204" pitchFamily="34" charset="-128"/>
              </a:rPr>
              <a:t>temperature</a:t>
            </a:r>
            <a:r>
              <a:rPr lang="en-US" altLang="en-US" sz="2400">
                <a:ea typeface="ＭＳ Ｐゴシック" panose="020B0600070205080204" pitchFamily="34" charset="-128"/>
              </a:rPr>
              <a:t>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 </a:t>
            </a:r>
            <a:r>
              <a:rPr lang="en-US" altLang="en-US" sz="2400">
                <a:ea typeface="ＭＳ Ｐゴシック" panose="020B0600070205080204" pitchFamily="34" charset="-128"/>
              </a:rPr>
              <a:t>78                       </a:t>
            </a:r>
            <a:r>
              <a:rPr lang="en-US" altLang="en-US" sz="2400">
                <a:solidFill>
                  <a:srgbClr val="558ED5"/>
                </a:solidFill>
                <a:ea typeface="ＭＳ Ｐゴシック" panose="020B0600070205080204" pitchFamily="34" charset="-128"/>
              </a:rPr>
              <a:t>\mathit{}</a:t>
            </a:r>
            <a:endParaRPr lang="en-US" altLang="en-US" sz="2400">
              <a:solidFill>
                <a:srgbClr val="558ED5"/>
              </a:solidFill>
              <a:ea typeface="ＭＳ Ｐゴシック" panose="020B0600070205080204" pitchFamily="34" charset="-128"/>
              <a:sym typeface="Symbol" pitchFamily="2" charset="2"/>
            </a:endParaRPr>
          </a:p>
          <a:p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LaTeX: Several algorithm formatting packages exist on WWW</a:t>
            </a:r>
            <a:endParaRPr lang="en-US" altLang="en-US" sz="240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itle 1">
            <a:extLst>
              <a:ext uri="{FF2B5EF4-FFF2-40B4-BE49-F238E27FC236}">
                <a16:creationId xmlns:a16="http://schemas.microsoft.com/office/drawing/2014/main" id="{A85AB95E-894B-1840-BA9C-C79A852191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Outline</a:t>
            </a:r>
          </a:p>
        </p:txBody>
      </p:sp>
      <p:sp>
        <p:nvSpPr>
          <p:cNvPr id="27650" name="Content Placeholder 2">
            <a:extLst>
              <a:ext uri="{FF2B5EF4-FFF2-40B4-BE49-F238E27FC236}">
                <a16:creationId xmlns:a16="http://schemas.microsoft.com/office/drawing/2014/main" id="{D21B5237-908B-5247-A736-4ACF146884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525963"/>
          </a:xfrm>
        </p:spPr>
        <p:txBody>
          <a:bodyPr/>
          <a:lstStyle/>
          <a:p>
            <a:r>
              <a:rPr lang="en-US" altLang="en-US">
                <a:solidFill>
                  <a:srgbClr val="D9D9D9"/>
                </a:solidFill>
                <a:ea typeface="ＭＳ Ｐゴシック" panose="020B0600070205080204" pitchFamily="34" charset="-128"/>
              </a:rPr>
              <a:t>Introduction &amp; definition</a:t>
            </a:r>
          </a:p>
          <a:p>
            <a:r>
              <a:rPr lang="en-US" altLang="en-US">
                <a:solidFill>
                  <a:srgbClr val="D9D9D9"/>
                </a:solidFill>
                <a:ea typeface="ＭＳ Ｐゴシック" panose="020B0600070205080204" pitchFamily="34" charset="-128"/>
              </a:rPr>
              <a:t>Algorithms categories &amp; types</a:t>
            </a:r>
          </a:p>
          <a:p>
            <a:r>
              <a:rPr lang="en-US" altLang="en-US">
                <a:solidFill>
                  <a:srgbClr val="D9D9D9"/>
                </a:solidFill>
                <a:ea typeface="ＭＳ Ｐゴシック" panose="020B0600070205080204" pitchFamily="34" charset="-128"/>
              </a:rPr>
              <a:t>Pseudo-code</a:t>
            </a:r>
          </a:p>
          <a:p>
            <a:r>
              <a:rPr lang="en-US" altLang="en-US" b="1">
                <a:solidFill>
                  <a:srgbClr val="FF0000"/>
                </a:solidFill>
                <a:ea typeface="ＭＳ Ｐゴシック" panose="020B0600070205080204" pitchFamily="34" charset="-128"/>
              </a:rPr>
              <a:t>Designing an algorithm</a:t>
            </a:r>
          </a:p>
          <a:p>
            <a:pPr lvl="1"/>
            <a:r>
              <a:rPr lang="en-US" altLang="en-US" b="1">
                <a:solidFill>
                  <a:srgbClr val="FF0000"/>
                </a:solidFill>
                <a:ea typeface="ＭＳ Ｐゴシック" panose="020B0600070205080204" pitchFamily="34" charset="-128"/>
              </a:rPr>
              <a:t>Example:</a:t>
            </a:r>
            <a:r>
              <a:rPr lang="en-US" altLang="en-US" b="1">
                <a:solidFill>
                  <a:srgbClr val="FF0000"/>
                </a:solidFill>
                <a:latin typeface="Estrangelo Edessa" pitchFamily="66" charset="0"/>
                <a:ea typeface="ＭＳ Ｐゴシック" panose="020B0600070205080204" pitchFamily="34" charset="-128"/>
              </a:rPr>
              <a:t> </a:t>
            </a:r>
            <a:r>
              <a:rPr lang="en-US" altLang="en-US" b="1">
                <a:solidFill>
                  <a:srgbClr val="FF0000"/>
                </a:solidFill>
                <a:latin typeface="Copperplate Gothic Light" panose="02000504000000020004" pitchFamily="2" charset="77"/>
                <a:ea typeface="ＭＳ Ｐゴシック" panose="020B0600070205080204" pitchFamily="34" charset="-128"/>
              </a:rPr>
              <a:t>Max</a:t>
            </a:r>
          </a:p>
          <a:p>
            <a:r>
              <a:rPr lang="en-US" altLang="en-US">
                <a:solidFill>
                  <a:srgbClr val="D9D9D9"/>
                </a:solidFill>
                <a:ea typeface="ＭＳ Ｐゴシック" panose="020B0600070205080204" pitchFamily="34" charset="-128"/>
              </a:rPr>
              <a:t>Greedy Algorithms</a:t>
            </a:r>
          </a:p>
          <a:p>
            <a:pPr lvl="1"/>
            <a:r>
              <a:rPr lang="en-US" altLang="en-US">
                <a:solidFill>
                  <a:srgbClr val="D9D9D9"/>
                </a:solidFill>
                <a:latin typeface="Copperplate Gothic Light" panose="02000504000000020004" pitchFamily="2" charset="77"/>
                <a:ea typeface="ＭＳ Ｐゴシック" panose="020B0600070205080204" pitchFamily="34" charset="-128"/>
              </a:rPr>
              <a:t>Change</a:t>
            </a:r>
            <a:endParaRPr lang="en-US" altLang="en-US" sz="1600">
              <a:solidFill>
                <a:srgbClr val="D9D9D9"/>
              </a:solidFill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Title 1">
            <a:extLst>
              <a:ext uri="{FF2B5EF4-FFF2-40B4-BE49-F238E27FC236}">
                <a16:creationId xmlns:a16="http://schemas.microsoft.com/office/drawing/2014/main" id="{3C1B6EAC-E0C3-4849-8D03-E15ED15E41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Designing an Algorithm</a:t>
            </a:r>
          </a:p>
        </p:txBody>
      </p:sp>
      <p:sp>
        <p:nvSpPr>
          <p:cNvPr id="28674" name="Content Placeholder 2">
            <a:extLst>
              <a:ext uri="{FF2B5EF4-FFF2-40B4-BE49-F238E27FC236}">
                <a16:creationId xmlns:a16="http://schemas.microsoft.com/office/drawing/2014/main" id="{A7F0B449-FBFF-3447-857B-62E7433A07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525963"/>
          </a:xfrm>
        </p:spPr>
        <p:txBody>
          <a:bodyPr/>
          <a:lstStyle/>
          <a:p>
            <a:r>
              <a:rPr lang="en-US" altLang="en-US" sz="2400" dirty="0">
                <a:ea typeface="ＭＳ Ｐゴシック" panose="020B0600070205080204" pitchFamily="34" charset="-128"/>
              </a:rPr>
              <a:t>A general approach to designing algorithms is as follows</a:t>
            </a:r>
          </a:p>
          <a:p>
            <a:pPr lvl="1"/>
            <a:r>
              <a:rPr lang="en-US" altLang="en-US" sz="2000" dirty="0">
                <a:ea typeface="ＭＳ Ｐゴシック" panose="020B0600070205080204" pitchFamily="34" charset="-128"/>
              </a:rPr>
              <a:t>Understanding the problem, </a:t>
            </a:r>
            <a:r>
              <a:rPr lang="en-US" altLang="en-US" sz="2000" b="1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assess its difficulty</a:t>
            </a:r>
          </a:p>
          <a:p>
            <a:pPr lvl="1"/>
            <a:r>
              <a:rPr lang="en-US" altLang="en-US" sz="2000" dirty="0">
                <a:ea typeface="ＭＳ Ｐゴシック" panose="020B0600070205080204" pitchFamily="34" charset="-128"/>
              </a:rPr>
              <a:t>Choose an approach (e.g., exact/approximate, deterministic/ probabilistic)</a:t>
            </a:r>
          </a:p>
          <a:p>
            <a:pPr lvl="1"/>
            <a:r>
              <a:rPr lang="en-US" altLang="en-US" sz="2000" dirty="0">
                <a:ea typeface="ＭＳ Ｐゴシック" panose="020B0600070205080204" pitchFamily="34" charset="-128"/>
              </a:rPr>
              <a:t>(Choose appropriate data structures)</a:t>
            </a:r>
          </a:p>
          <a:p>
            <a:pPr lvl="1"/>
            <a:r>
              <a:rPr lang="en-US" altLang="en-US" sz="2000" dirty="0">
                <a:ea typeface="ＭＳ Ｐゴシック" panose="020B0600070205080204" pitchFamily="34" charset="-128"/>
              </a:rPr>
              <a:t>Choose a strategy</a:t>
            </a:r>
          </a:p>
          <a:p>
            <a:pPr lvl="1"/>
            <a:r>
              <a:rPr lang="en-US" altLang="en-US" sz="2000" dirty="0">
                <a:ea typeface="ＭＳ Ｐゴシック" panose="020B0600070205080204" pitchFamily="34" charset="-128"/>
              </a:rPr>
              <a:t>Prove </a:t>
            </a:r>
          </a:p>
          <a:p>
            <a:pPr marL="1257300" lvl="2" indent="-342900">
              <a:buFont typeface="Calibri" panose="020F0502020204030204" pitchFamily="34" charset="0"/>
              <a:buAutoNum type="arabicPeriod"/>
            </a:pPr>
            <a:r>
              <a:rPr lang="en-US" altLang="en-US" sz="1800" dirty="0">
                <a:ea typeface="ＭＳ Ｐゴシック" panose="020B0600070205080204" pitchFamily="34" charset="-128"/>
              </a:rPr>
              <a:t>Termination</a:t>
            </a:r>
          </a:p>
          <a:p>
            <a:pPr marL="1257300" lvl="2" indent="-342900">
              <a:buFont typeface="Calibri" panose="020F0502020204030204" pitchFamily="34" charset="0"/>
              <a:buAutoNum type="arabicPeriod"/>
            </a:pPr>
            <a:r>
              <a:rPr lang="en-US" altLang="en-US" sz="1800" dirty="0">
                <a:ea typeface="ＭＳ Ｐゴシック" panose="020B0600070205080204" pitchFamily="34" charset="-128"/>
              </a:rPr>
              <a:t>Completeness</a:t>
            </a:r>
          </a:p>
          <a:p>
            <a:pPr marL="1257300" lvl="2" indent="-342900">
              <a:buFont typeface="Calibri" panose="020F0502020204030204" pitchFamily="34" charset="0"/>
              <a:buAutoNum type="arabicPeriod"/>
            </a:pPr>
            <a:r>
              <a:rPr lang="en-US" altLang="en-US" sz="1800" dirty="0">
                <a:ea typeface="ＭＳ Ｐゴシック" panose="020B0600070205080204" pitchFamily="34" charset="-128"/>
              </a:rPr>
              <a:t>Correctness/soundness</a:t>
            </a:r>
          </a:p>
          <a:p>
            <a:pPr lvl="1"/>
            <a:r>
              <a:rPr lang="en-US" altLang="en-US" sz="2000" dirty="0">
                <a:ea typeface="ＭＳ Ｐゴシック" panose="020B0600070205080204" pitchFamily="34" charset="-128"/>
              </a:rPr>
              <a:t>Evaluate complexity</a:t>
            </a:r>
          </a:p>
          <a:p>
            <a:pPr lvl="1"/>
            <a:r>
              <a:rPr lang="en-US" altLang="en-US" sz="2000" dirty="0">
                <a:ea typeface="ＭＳ Ｐゴシック" panose="020B0600070205080204" pitchFamily="34" charset="-128"/>
              </a:rPr>
              <a:t>Implement and test it</a:t>
            </a:r>
          </a:p>
          <a:p>
            <a:pPr lvl="1"/>
            <a:r>
              <a:rPr lang="en-US" altLang="en-US" sz="2000" dirty="0">
                <a:ea typeface="ＭＳ Ｐゴシック" panose="020B0600070205080204" pitchFamily="34" charset="-128"/>
              </a:rPr>
              <a:t>Compare to other known approach </a:t>
            </a:r>
            <a:r>
              <a:rPr lang="en-US" altLang="en-US" sz="2000" u="sng" dirty="0">
                <a:ea typeface="ＭＳ Ｐゴシック" panose="020B0600070205080204" pitchFamily="34" charset="-128"/>
              </a:rPr>
              <a:t>and</a:t>
            </a:r>
            <a:r>
              <a:rPr lang="en-US" altLang="en-US" sz="2000" dirty="0">
                <a:ea typeface="ＭＳ Ｐゴシック" panose="020B0600070205080204" pitchFamily="34" charset="-128"/>
              </a:rPr>
              <a:t> algorithms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4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Title 1">
            <a:extLst>
              <a:ext uri="{FF2B5EF4-FFF2-40B4-BE49-F238E27FC236}">
                <a16:creationId xmlns:a16="http://schemas.microsoft.com/office/drawing/2014/main" id="{51C0921F-D18D-264D-9C77-4788EDD368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Algorithm Example: </a:t>
            </a:r>
            <a:r>
              <a:rPr lang="en-US" altLang="en-US">
                <a:latin typeface="Copperplate Gothic Light" panose="02000504000000020004" pitchFamily="2" charset="77"/>
                <a:ea typeface="ＭＳ Ｐゴシック" panose="020B0600070205080204" pitchFamily="34" charset="-128"/>
              </a:rPr>
              <a:t>Max</a:t>
            </a:r>
          </a:p>
        </p:txBody>
      </p:sp>
      <p:sp>
        <p:nvSpPr>
          <p:cNvPr id="29698" name="Content Placeholder 2">
            <a:extLst>
              <a:ext uri="{FF2B5EF4-FFF2-40B4-BE49-F238E27FC236}">
                <a16:creationId xmlns:a16="http://schemas.microsoft.com/office/drawing/2014/main" id="{8B701B35-3291-374D-8D64-ED9E536AE7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>
                <a:ea typeface="ＭＳ Ｐゴシック" panose="020B0600070205080204" pitchFamily="34" charset="-128"/>
              </a:rPr>
              <a:t>When designing an algorithm, we usually give a formal statement about the problem to solve</a:t>
            </a:r>
          </a:p>
          <a:p>
            <a:r>
              <a:rPr lang="en-US" altLang="en-US" sz="2800" b="1">
                <a:ea typeface="ＭＳ Ｐゴシック" panose="020B0600070205080204" pitchFamily="34" charset="-128"/>
              </a:rPr>
              <a:t>Problem</a:t>
            </a:r>
            <a:endParaRPr lang="en-US" altLang="en-US" sz="2800">
              <a:ea typeface="ＭＳ Ｐゴシック" panose="020B0600070205080204" pitchFamily="34" charset="-128"/>
            </a:endParaRPr>
          </a:p>
          <a:p>
            <a:pPr lvl="1"/>
            <a:r>
              <a:rPr lang="en-US" altLang="en-US" sz="2400" b="1">
                <a:ea typeface="ＭＳ Ｐゴシック" panose="020B0600070205080204" pitchFamily="34" charset="-128"/>
              </a:rPr>
              <a:t>Given</a:t>
            </a:r>
            <a:r>
              <a:rPr lang="en-US" altLang="en-US" sz="2400">
                <a:ea typeface="ＭＳ Ｐゴシック" panose="020B0600070205080204" pitchFamily="34" charset="-128"/>
              </a:rPr>
              <a:t>: a set A={a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1</a:t>
            </a:r>
            <a:r>
              <a:rPr lang="en-US" altLang="en-US" sz="2400">
                <a:ea typeface="ＭＳ Ｐゴシック" panose="020B0600070205080204" pitchFamily="34" charset="-128"/>
              </a:rPr>
              <a:t>,a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2</a:t>
            </a:r>
            <a:r>
              <a:rPr lang="en-US" altLang="en-US" sz="2400">
                <a:ea typeface="ＭＳ Ｐゴシック" panose="020B0600070205080204" pitchFamily="34" charset="-128"/>
              </a:rPr>
              <a:t>,…,a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n</a:t>
            </a:r>
            <a:r>
              <a:rPr lang="en-US" altLang="en-US" sz="2400">
                <a:ea typeface="ＭＳ Ｐゴシック" panose="020B0600070205080204" pitchFamily="34" charset="-128"/>
              </a:rPr>
              <a:t>} of integers</a:t>
            </a:r>
          </a:p>
          <a:p>
            <a:pPr lvl="1"/>
            <a:r>
              <a:rPr lang="en-US" altLang="en-US" sz="2400" b="1">
                <a:ea typeface="ＭＳ Ｐゴシック" panose="020B0600070205080204" pitchFamily="34" charset="-128"/>
              </a:rPr>
              <a:t>Question</a:t>
            </a:r>
            <a:r>
              <a:rPr lang="en-US" altLang="en-US" sz="2400">
                <a:ea typeface="ＭＳ Ｐゴシック" panose="020B0600070205080204" pitchFamily="34" charset="-128"/>
              </a:rPr>
              <a:t>: find the index i of the maximum integer a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i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A straightforward idea is 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Simply store an initial maximum, say a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1</a:t>
            </a:r>
            <a:endParaRPr lang="en-US" altLang="en-US" sz="2400">
              <a:ea typeface="ＭＳ Ｐゴシック" panose="020B0600070205080204" pitchFamily="34" charset="-128"/>
            </a:endParaRP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Compare the stored maximum to every other integer in A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Update the stored maximum if a new maximum is ever encountered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Title 1">
            <a:extLst>
              <a:ext uri="{FF2B5EF4-FFF2-40B4-BE49-F238E27FC236}">
                <a16:creationId xmlns:a16="http://schemas.microsoft.com/office/drawing/2014/main" id="{C8DFDDA1-162D-8049-9B8F-B79B15BA2F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Pseudo-code of Max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0722" name="Content Placeholder 2">
                <a:extLst>
                  <a:ext uri="{FF2B5EF4-FFF2-40B4-BE49-F238E27FC236}">
                    <a16:creationId xmlns:a16="http://schemas.microsoft.com/office/drawing/2014/main" id="{83CCCE6D-DFD2-2240-A849-B364D6244EF8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>
                  <a:buFont typeface="Arial" panose="020B0604020202020204" pitchFamily="34" charset="0"/>
                  <a:buNone/>
                </a:pPr>
                <a:r>
                  <a:rPr lang="en-US" altLang="en-US" sz="2400" dirty="0">
                    <a:latin typeface="Copperplate Gothic Light" panose="02000504000000020004" pitchFamily="2" charset="77"/>
                    <a:ea typeface="ＭＳ Ｐゴシック" panose="020B0600070205080204" pitchFamily="34" charset="-128"/>
                  </a:rPr>
                  <a:t>Max</a:t>
                </a:r>
              </a:p>
              <a:p>
                <a:pPr>
                  <a:buFont typeface="Arial" panose="020B0604020202020204" pitchFamily="34" charset="0"/>
                  <a:buNone/>
                </a:pPr>
                <a:r>
                  <a:rPr lang="en-US" altLang="en-US" sz="2400" i="1" dirty="0">
                    <a:ea typeface="ＭＳ Ｐゴシック" panose="020B0600070205080204" pitchFamily="34" charset="-128"/>
                  </a:rPr>
                  <a:t>Input</a:t>
                </a:r>
                <a:r>
                  <a:rPr lang="en-US" altLang="en-US" sz="2400" dirty="0">
                    <a:ea typeface="ＭＳ Ｐゴシック" panose="020B0600070205080204" pitchFamily="34" charset="-128"/>
                  </a:rPr>
                  <a:t>:       A finite set </a:t>
                </a:r>
                <a:r>
                  <a:rPr lang="en-US" altLang="en-US" sz="2400" i="1" dirty="0">
                    <a:ea typeface="ＭＳ Ｐゴシック" panose="020B0600070205080204" pitchFamily="34" charset="-128"/>
                  </a:rPr>
                  <a:t>A=</a:t>
                </a:r>
                <a:r>
                  <a:rPr lang="en-US" altLang="en-US" sz="2400" dirty="0">
                    <a:ea typeface="ＭＳ Ｐゴシック" panose="020B0600070205080204" pitchFamily="34" charset="-128"/>
                  </a:rPr>
                  <a:t>{</a:t>
                </a:r>
                <a:r>
                  <a:rPr lang="en-US" altLang="en-US" sz="2400" i="1" dirty="0">
                    <a:ea typeface="ＭＳ Ｐゴシック" panose="020B0600070205080204" pitchFamily="34" charset="-128"/>
                  </a:rPr>
                  <a:t>a</a:t>
                </a:r>
                <a:r>
                  <a:rPr lang="en-US" altLang="en-US" sz="2400" baseline="-25000" dirty="0">
                    <a:ea typeface="ＭＳ Ｐゴシック" panose="020B0600070205080204" pitchFamily="34" charset="-128"/>
                  </a:rPr>
                  <a:t>1</a:t>
                </a:r>
                <a:r>
                  <a:rPr lang="en-US" altLang="en-US" sz="2400" i="1" dirty="0">
                    <a:ea typeface="ＭＳ Ｐゴシック" panose="020B0600070205080204" pitchFamily="34" charset="-128"/>
                  </a:rPr>
                  <a:t>,a</a:t>
                </a:r>
                <a:r>
                  <a:rPr lang="en-US" altLang="en-US" sz="2400" baseline="-25000" dirty="0">
                    <a:ea typeface="ＭＳ Ｐゴシック" panose="020B0600070205080204" pitchFamily="34" charset="-128"/>
                  </a:rPr>
                  <a:t>2</a:t>
                </a:r>
                <a:r>
                  <a:rPr lang="en-US" altLang="en-US" sz="2400" i="1" dirty="0">
                    <a:ea typeface="ＭＳ Ｐゴシック" panose="020B0600070205080204" pitchFamily="34" charset="-128"/>
                  </a:rPr>
                  <a:t>,…,a</a:t>
                </a:r>
                <a:r>
                  <a:rPr lang="en-US" altLang="en-US" sz="2400" baseline="-25000" dirty="0">
                    <a:ea typeface="ＭＳ Ｐゴシック" panose="020B0600070205080204" pitchFamily="34" charset="-128"/>
                  </a:rPr>
                  <a:t>n</a:t>
                </a:r>
                <a:r>
                  <a:rPr lang="en-US" altLang="en-US" sz="2400" dirty="0">
                    <a:ea typeface="ＭＳ Ｐゴシック" panose="020B0600070205080204" pitchFamily="34" charset="-128"/>
                  </a:rPr>
                  <a:t>}</a:t>
                </a:r>
                <a:r>
                  <a:rPr lang="en-US" altLang="en-US" sz="2400" i="1" dirty="0">
                    <a:ea typeface="ＭＳ Ｐゴシック" panose="020B0600070205080204" pitchFamily="34" charset="-128"/>
                  </a:rPr>
                  <a:t> </a:t>
                </a:r>
                <a:r>
                  <a:rPr lang="en-US" altLang="en-US" sz="2400" dirty="0">
                    <a:ea typeface="ＭＳ Ｐゴシック" panose="020B0600070205080204" pitchFamily="34" charset="-128"/>
                  </a:rPr>
                  <a:t>of integers</a:t>
                </a:r>
              </a:p>
              <a:p>
                <a:pPr>
                  <a:buFont typeface="Arial" panose="020B0604020202020204" pitchFamily="34" charset="0"/>
                  <a:buNone/>
                </a:pPr>
                <a:r>
                  <a:rPr lang="en-US" altLang="en-US" sz="2400" i="1" dirty="0">
                    <a:ea typeface="ＭＳ Ｐゴシック" panose="020B0600070205080204" pitchFamily="34" charset="-128"/>
                  </a:rPr>
                  <a:t>Output</a:t>
                </a:r>
                <a:r>
                  <a:rPr lang="en-US" altLang="en-US" sz="2400" dirty="0">
                    <a:ea typeface="ＭＳ Ｐゴシック" panose="020B0600070205080204" pitchFamily="34" charset="-128"/>
                  </a:rPr>
                  <a:t>:    The largest element in the set</a:t>
                </a:r>
                <a:endParaRPr lang="en-US" altLang="en-US" sz="2400" i="1" dirty="0">
                  <a:ea typeface="ＭＳ Ｐゴシック" panose="020B0600070205080204" pitchFamily="34" charset="-128"/>
                </a:endParaRPr>
              </a:p>
              <a:p>
                <a:pPr>
                  <a:buFont typeface="Calibri" panose="020F0502020204030204" pitchFamily="34" charset="0"/>
                  <a:buAutoNum type="arabicPeriod"/>
                </a:pPr>
                <a:r>
                  <a:rPr lang="en-US" altLang="en-US" sz="2400" i="1" dirty="0">
                    <a:ea typeface="ＭＳ Ｐゴシック" panose="020B0600070205080204" pitchFamily="34" charset="-128"/>
                  </a:rPr>
                  <a:t> temp </a:t>
                </a:r>
                <a14:m>
                  <m:oMath xmlns:m="http://schemas.openxmlformats.org/officeDocument/2006/math">
                    <m:r>
                      <a:rPr lang="en-US" altLang="en-US" sz="2400" i="1"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itchFamily="2" charset="2"/>
                      </a:rPr>
                      <m:t>←</m:t>
                    </m:r>
                  </m:oMath>
                </a14:m>
                <a:r>
                  <a:rPr lang="en-US" altLang="en-US" sz="2400" dirty="0">
                    <a:ea typeface="ＭＳ Ｐゴシック" panose="020B0600070205080204" pitchFamily="34" charset="-128"/>
                    <a:sym typeface="Symbol" pitchFamily="2" charset="2"/>
                  </a:rPr>
                  <a:t> </a:t>
                </a:r>
                <a:r>
                  <a:rPr lang="en-US" altLang="en-US" sz="2400" i="1" dirty="0">
                    <a:ea typeface="ＭＳ Ｐゴシック" panose="020B0600070205080204" pitchFamily="34" charset="-128"/>
                    <a:sym typeface="Symbol" pitchFamily="2" charset="2"/>
                  </a:rPr>
                  <a:t>a</a:t>
                </a:r>
                <a:r>
                  <a:rPr lang="en-US" altLang="en-US" sz="2400" baseline="-25000" dirty="0">
                    <a:ea typeface="ＭＳ Ｐゴシック" panose="020B0600070205080204" pitchFamily="34" charset="-128"/>
                    <a:sym typeface="Symbol" pitchFamily="2" charset="2"/>
                  </a:rPr>
                  <a:t>1</a:t>
                </a:r>
              </a:p>
              <a:p>
                <a:pPr>
                  <a:buFont typeface="Calibri" panose="020F0502020204030204" pitchFamily="34" charset="0"/>
                  <a:buAutoNum type="arabicPeriod"/>
                </a:pPr>
                <a:r>
                  <a:rPr lang="en-US" altLang="en-US" sz="2400" dirty="0">
                    <a:ea typeface="ＭＳ Ｐゴシック" panose="020B0600070205080204" pitchFamily="34" charset="-128"/>
                    <a:sym typeface="Symbol" pitchFamily="2" charset="2"/>
                  </a:rPr>
                  <a:t> </a:t>
                </a:r>
                <a:r>
                  <a:rPr lang="en-US" altLang="en-US" sz="2400" b="1" dirty="0">
                    <a:ea typeface="ＭＳ Ｐゴシック" panose="020B0600070205080204" pitchFamily="34" charset="-128"/>
                    <a:sym typeface="Symbol" pitchFamily="2" charset="2"/>
                  </a:rPr>
                  <a:t>For</a:t>
                </a:r>
                <a:r>
                  <a:rPr lang="en-US" altLang="en-US" sz="2400" dirty="0">
                    <a:ea typeface="ＭＳ Ｐゴシック" panose="020B0600070205080204" pitchFamily="34" charset="-128"/>
                    <a:sym typeface="Symbol" pitchFamily="2" charset="2"/>
                  </a:rPr>
                  <a:t>  </a:t>
                </a:r>
                <a14:m>
                  <m:oMath xmlns:m="http://schemas.openxmlformats.org/officeDocument/2006/math">
                    <m:r>
                      <a:rPr lang="en-US" altLang="en-US" sz="2400" b="0" i="1" smtClean="0"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itchFamily="2" charset="2"/>
                      </a:rPr>
                      <m:t>𝑖</m:t>
                    </m:r>
                    <m:r>
                      <a:rPr lang="en-US" altLang="en-US" sz="2400" b="0" i="1" smtClean="0"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itchFamily="2" charset="2"/>
                      </a:rPr>
                      <m:t>←2</m:t>
                    </m:r>
                  </m:oMath>
                </a14:m>
                <a:r>
                  <a:rPr lang="en-US" altLang="en-US" sz="2400" dirty="0">
                    <a:ea typeface="ＭＳ Ｐゴシック" panose="020B0600070205080204" pitchFamily="34" charset="-128"/>
                    <a:sym typeface="Symbol" pitchFamily="2" charset="2"/>
                  </a:rPr>
                  <a:t> </a:t>
                </a:r>
                <a:r>
                  <a:rPr lang="en-US" altLang="en-US" sz="2400" b="1" dirty="0">
                    <a:ea typeface="ＭＳ Ｐゴシック" panose="020B0600070205080204" pitchFamily="34" charset="-128"/>
                    <a:sym typeface="Symbol" pitchFamily="2" charset="2"/>
                  </a:rPr>
                  <a:t>to</a:t>
                </a:r>
                <a:r>
                  <a:rPr lang="en-US" altLang="en-US" sz="2400" dirty="0">
                    <a:ea typeface="ＭＳ Ｐゴシック" panose="020B0600070205080204" pitchFamily="34" charset="-128"/>
                    <a:sym typeface="Symbol" pitchFamily="2" charset="2"/>
                  </a:rPr>
                  <a:t> </a:t>
                </a:r>
                <a14:m>
                  <m:oMath xmlns:m="http://schemas.openxmlformats.org/officeDocument/2006/math">
                    <m:r>
                      <a:rPr lang="en-US" altLang="en-US" sz="2400" i="1" dirty="0" smtClean="0"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itchFamily="2" charset="2"/>
                      </a:rPr>
                      <m:t>𝑛</m:t>
                    </m:r>
                    <m:r>
                      <a:rPr lang="en-US" altLang="en-US" sz="2400" i="1" dirty="0" smtClean="0"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itchFamily="2" charset="2"/>
                      </a:rPr>
                      <m:t> </m:t>
                    </m:r>
                  </m:oMath>
                </a14:m>
                <a:r>
                  <a:rPr lang="en-US" altLang="en-US" sz="2400" b="1" dirty="0">
                    <a:ea typeface="ＭＳ Ｐゴシック" panose="020B0600070205080204" pitchFamily="34" charset="-128"/>
                    <a:sym typeface="Symbol" pitchFamily="2" charset="2"/>
                  </a:rPr>
                  <a:t>Do</a:t>
                </a:r>
              </a:p>
              <a:p>
                <a:pPr>
                  <a:buFont typeface="Calibri" panose="020F0502020204030204" pitchFamily="34" charset="0"/>
                  <a:buAutoNum type="arabicPeriod"/>
                </a:pPr>
                <a:r>
                  <a:rPr lang="en-US" altLang="en-US" sz="2400" dirty="0">
                    <a:ea typeface="ＭＳ Ｐゴシック" panose="020B0600070205080204" pitchFamily="34" charset="-128"/>
                    <a:sym typeface="Symbol" pitchFamily="2" charset="2"/>
                  </a:rPr>
                  <a:t>       </a:t>
                </a:r>
                <a:r>
                  <a:rPr lang="en-US" altLang="en-US" sz="2400" b="1" dirty="0">
                    <a:ea typeface="ＭＳ Ｐゴシック" panose="020B0600070205080204" pitchFamily="34" charset="-128"/>
                    <a:sym typeface="Symbol" pitchFamily="2" charset="2"/>
                  </a:rPr>
                  <a:t>If</a:t>
                </a:r>
                <a:r>
                  <a:rPr lang="en-US" altLang="en-US" sz="2400" dirty="0">
                    <a:ea typeface="ＭＳ Ｐゴシック" panose="020B0600070205080204" pitchFamily="34" charset="-128"/>
                    <a:sym typeface="Symbol" pitchFamily="2" charset="2"/>
                  </a:rPr>
                  <a:t> </a:t>
                </a:r>
                <a14:m>
                  <m:oMath xmlns:m="http://schemas.openxmlformats.org/officeDocument/2006/math">
                    <m:r>
                      <a:rPr lang="en-US" altLang="en-US" sz="2400" i="1" dirty="0" smtClean="0"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itchFamily="2" charset="2"/>
                      </a:rPr>
                      <m:t>𝑎</m:t>
                    </m:r>
                    <m:r>
                      <a:rPr lang="en-US" altLang="en-US" sz="2400" i="1" baseline="-25000" dirty="0" smtClean="0"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itchFamily="2" charset="2"/>
                      </a:rPr>
                      <m:t>𝑖</m:t>
                    </m:r>
                    <m:r>
                      <a:rPr lang="en-US" altLang="en-US" sz="2400" b="0" i="1" dirty="0" smtClean="0"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itchFamily="2" charset="2"/>
                      </a:rPr>
                      <m:t>&gt;</m:t>
                    </m:r>
                    <m:r>
                      <a:rPr lang="en-US" altLang="en-US" sz="2400" b="0" i="1" dirty="0" smtClean="0"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itchFamily="2" charset="2"/>
                      </a:rPr>
                      <m:t>𝑡𝑒</m:t>
                    </m:r>
                    <m:r>
                      <a:rPr lang="en-US" altLang="en-US" sz="2400" i="1" dirty="0"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itchFamily="2" charset="2"/>
                      </a:rPr>
                      <m:t>𝑚𝑝</m:t>
                    </m:r>
                  </m:oMath>
                </a14:m>
                <a:endParaRPr lang="en-US" altLang="en-US" sz="2400" i="1" baseline="-25000" dirty="0">
                  <a:ea typeface="ＭＳ Ｐゴシック" panose="020B0600070205080204" pitchFamily="34" charset="-128"/>
                  <a:sym typeface="Symbol" pitchFamily="2" charset="2"/>
                </a:endParaRPr>
              </a:p>
              <a:p>
                <a:pPr>
                  <a:buFont typeface="Calibri" panose="020F0502020204030204" pitchFamily="34" charset="0"/>
                  <a:buAutoNum type="arabicPeriod"/>
                </a:pPr>
                <a:r>
                  <a:rPr lang="en-US" altLang="en-US" sz="2400" dirty="0">
                    <a:ea typeface="ＭＳ Ｐゴシック" panose="020B0600070205080204" pitchFamily="34" charset="-128"/>
                    <a:sym typeface="Symbol" pitchFamily="2" charset="2"/>
                  </a:rPr>
                  <a:t>          </a:t>
                </a:r>
                <a:r>
                  <a:rPr lang="en-US" altLang="en-US" sz="2400" b="1" dirty="0">
                    <a:ea typeface="ＭＳ Ｐゴシック" panose="020B0600070205080204" pitchFamily="34" charset="-128"/>
                    <a:sym typeface="Symbol" pitchFamily="2" charset="2"/>
                  </a:rPr>
                  <a:t>Then</a:t>
                </a:r>
                <a:r>
                  <a:rPr lang="en-US" altLang="en-US" sz="2400" dirty="0">
                    <a:ea typeface="ＭＳ Ｐゴシック" panose="020B0600070205080204" pitchFamily="34" charset="-128"/>
                    <a:sym typeface="Symbol" pitchFamily="2" charset="2"/>
                  </a:rPr>
                  <a:t> </a:t>
                </a:r>
                <a14:m>
                  <m:oMath xmlns:m="http://schemas.openxmlformats.org/officeDocument/2006/math">
                    <m:r>
                      <a:rPr lang="en-US" altLang="en-US" sz="2400" i="1" dirty="0" smtClean="0"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itchFamily="2" charset="2"/>
                      </a:rPr>
                      <m:t>𝑡𝑒𝑚𝑝</m:t>
                    </m:r>
                    <m:r>
                      <a:rPr lang="en-US" altLang="en-US" sz="2400" i="1"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itchFamily="2" charset="2"/>
                      </a:rPr>
                      <m:t>←</m:t>
                    </m:r>
                    <m:r>
                      <a:rPr lang="en-US" altLang="en-US" sz="2400" i="1" dirty="0" smtClean="0"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itchFamily="2" charset="2"/>
                      </a:rPr>
                      <m:t>𝑎</m:t>
                    </m:r>
                    <m:r>
                      <a:rPr lang="en-US" altLang="en-US" sz="2400" i="1" baseline="-25000" dirty="0"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itchFamily="2" charset="2"/>
                      </a:rPr>
                      <m:t>𝑖</m:t>
                    </m:r>
                    <m:r>
                      <a:rPr lang="en-US" altLang="en-US" sz="2400" i="1" dirty="0"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itchFamily="2" charset="2"/>
                      </a:rPr>
                      <m:t>           </m:t>
                    </m:r>
                  </m:oMath>
                </a14:m>
                <a:endParaRPr lang="en-US" altLang="en-US" sz="2400" dirty="0">
                  <a:ea typeface="ＭＳ Ｐゴシック" panose="020B0600070205080204" pitchFamily="34" charset="-128"/>
                  <a:sym typeface="Symbol" pitchFamily="2" charset="2"/>
                </a:endParaRPr>
              </a:p>
              <a:p>
                <a:pPr>
                  <a:buFont typeface="Calibri" panose="020F0502020204030204" pitchFamily="34" charset="0"/>
                  <a:buAutoNum type="arabicPeriod"/>
                </a:pPr>
                <a:r>
                  <a:rPr lang="en-US" altLang="en-US" sz="2400" dirty="0">
                    <a:ea typeface="ＭＳ Ｐゴシック" panose="020B0600070205080204" pitchFamily="34" charset="-128"/>
                    <a:sym typeface="Symbol" pitchFamily="2" charset="2"/>
                  </a:rPr>
                  <a:t>     </a:t>
                </a:r>
                <a:r>
                  <a:rPr lang="en-US" altLang="en-US" sz="2400" b="1" dirty="0">
                    <a:ea typeface="ＭＳ Ｐゴシック" panose="020B0600070205080204" pitchFamily="34" charset="-128"/>
                    <a:sym typeface="Symbol" pitchFamily="2" charset="2"/>
                  </a:rPr>
                  <a:t>  End</a:t>
                </a:r>
              </a:p>
              <a:p>
                <a:pPr>
                  <a:buFont typeface="Calibri" panose="020F0502020204030204" pitchFamily="34" charset="0"/>
                  <a:buAutoNum type="arabicPeriod"/>
                </a:pPr>
                <a:r>
                  <a:rPr lang="en-US" altLang="en-US" sz="2400" dirty="0">
                    <a:ea typeface="ＭＳ Ｐゴシック" panose="020B0600070205080204" pitchFamily="34" charset="-128"/>
                    <a:sym typeface="Symbol" pitchFamily="2" charset="2"/>
                  </a:rPr>
                  <a:t> </a:t>
                </a:r>
                <a:r>
                  <a:rPr lang="en-US" altLang="en-US" sz="2400" b="1" dirty="0">
                    <a:ea typeface="ＭＳ Ｐゴシック" panose="020B0600070205080204" pitchFamily="34" charset="-128"/>
                    <a:sym typeface="Symbol" pitchFamily="2" charset="2"/>
                  </a:rPr>
                  <a:t>End</a:t>
                </a:r>
              </a:p>
              <a:p>
                <a:pPr>
                  <a:buFont typeface="Calibri" panose="020F0502020204030204" pitchFamily="34" charset="0"/>
                  <a:buAutoNum type="arabicPeriod"/>
                </a:pPr>
                <a:r>
                  <a:rPr lang="en-US" altLang="en-US" sz="2400" dirty="0">
                    <a:ea typeface="ＭＳ Ｐゴシック" panose="020B0600070205080204" pitchFamily="34" charset="-128"/>
                    <a:sym typeface="Symbol" pitchFamily="2" charset="2"/>
                  </a:rPr>
                  <a:t> </a:t>
                </a:r>
                <a:r>
                  <a:rPr lang="en-US" altLang="en-US" sz="2400" b="1" dirty="0">
                    <a:ea typeface="ＭＳ Ｐゴシック" panose="020B0600070205080204" pitchFamily="34" charset="-128"/>
                    <a:sym typeface="Symbol" pitchFamily="2" charset="2"/>
                  </a:rPr>
                  <a:t>Return</a:t>
                </a:r>
                <a:r>
                  <a:rPr lang="en-US" altLang="en-US" sz="2400" dirty="0">
                    <a:ea typeface="ＭＳ Ｐゴシック" panose="020B0600070205080204" pitchFamily="34" charset="-128"/>
                    <a:sym typeface="Symbol" pitchFamily="2" charset="2"/>
                  </a:rPr>
                  <a:t> </a:t>
                </a:r>
                <a14:m>
                  <m:oMath xmlns:m="http://schemas.openxmlformats.org/officeDocument/2006/math">
                    <m:r>
                      <a:rPr lang="en-US" altLang="en-US" sz="2400" i="1" dirty="0" smtClean="0"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itchFamily="2" charset="2"/>
                      </a:rPr>
                      <m:t>𝑡𝑒𝑚𝑝</m:t>
                    </m:r>
                  </m:oMath>
                </a14:m>
                <a:endParaRPr lang="en-US" altLang="en-US" sz="2400" i="1" baseline="-25000" dirty="0">
                  <a:ea typeface="ＭＳ Ｐゴシック" panose="020B0600070205080204" pitchFamily="34" charset="-128"/>
                  <a:sym typeface="Symbol" pitchFamily="2" charset="2"/>
                </a:endParaRPr>
              </a:p>
            </p:txBody>
          </p:sp>
        </mc:Choice>
        <mc:Fallback>
          <p:sp>
            <p:nvSpPr>
              <p:cNvPr id="30722" name="Content Placeholder 2">
                <a:extLst>
                  <a:ext uri="{FF2B5EF4-FFF2-40B4-BE49-F238E27FC236}">
                    <a16:creationId xmlns:a16="http://schemas.microsoft.com/office/drawing/2014/main" id="{83CCCE6D-DFD2-2240-A849-B364D6244EF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235" t="-1120" b="-56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Title 1">
            <a:extLst>
              <a:ext uri="{FF2B5EF4-FFF2-40B4-BE49-F238E27FC236}">
                <a16:creationId xmlns:a16="http://schemas.microsoft.com/office/drawing/2014/main" id="{0719D08F-8EA2-AF40-ABB0-70AFD6E01C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Algorithms: Other Examples</a:t>
            </a:r>
          </a:p>
        </p:txBody>
      </p:sp>
      <p:sp>
        <p:nvSpPr>
          <p:cNvPr id="31746" name="Content Placeholder 2">
            <a:extLst>
              <a:ext uri="{FF2B5EF4-FFF2-40B4-BE49-F238E27FC236}">
                <a16:creationId xmlns:a16="http://schemas.microsoft.com/office/drawing/2014/main" id="{97EE5838-9BE2-2B43-8866-DC6EEBFA80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Check Bubble Sort and Insertion Sort in your textbooks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… which you should have seen ad nauseum in CSE 155 and CSE 156 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And which you will see again in CSE 310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Let us know if you have any questions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itle 1">
            <a:extLst>
              <a:ext uri="{FF2B5EF4-FFF2-40B4-BE49-F238E27FC236}">
                <a16:creationId xmlns:a16="http://schemas.microsoft.com/office/drawing/2014/main" id="{00BE4B1B-6527-9246-AA4B-C558C345A7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Outline</a:t>
            </a:r>
          </a:p>
        </p:txBody>
      </p:sp>
      <p:sp>
        <p:nvSpPr>
          <p:cNvPr id="32770" name="Content Placeholder 2">
            <a:extLst>
              <a:ext uri="{FF2B5EF4-FFF2-40B4-BE49-F238E27FC236}">
                <a16:creationId xmlns:a16="http://schemas.microsoft.com/office/drawing/2014/main" id="{64253D7A-FA3E-D642-8888-3E66E627B4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525963"/>
          </a:xfrm>
        </p:spPr>
        <p:txBody>
          <a:bodyPr/>
          <a:lstStyle/>
          <a:p>
            <a:r>
              <a:rPr lang="en-US" altLang="en-US">
                <a:solidFill>
                  <a:srgbClr val="BFBFBF"/>
                </a:solidFill>
                <a:ea typeface="ＭＳ Ｐゴシック" panose="020B0600070205080204" pitchFamily="34" charset="-128"/>
              </a:rPr>
              <a:t>Introduction &amp; definition</a:t>
            </a:r>
          </a:p>
          <a:p>
            <a:r>
              <a:rPr lang="en-US" altLang="en-US">
                <a:solidFill>
                  <a:srgbClr val="BFBFBF"/>
                </a:solidFill>
                <a:ea typeface="ＭＳ Ｐゴシック" panose="020B0600070205080204" pitchFamily="34" charset="-128"/>
              </a:rPr>
              <a:t>Algorithms categories &amp; types</a:t>
            </a:r>
          </a:p>
          <a:p>
            <a:r>
              <a:rPr lang="en-US" altLang="en-US">
                <a:solidFill>
                  <a:srgbClr val="BFBFBF"/>
                </a:solidFill>
                <a:ea typeface="ＭＳ Ｐゴシック" panose="020B0600070205080204" pitchFamily="34" charset="-128"/>
              </a:rPr>
              <a:t>Pseudo-code</a:t>
            </a:r>
          </a:p>
          <a:p>
            <a:r>
              <a:rPr lang="en-US" altLang="en-US">
                <a:solidFill>
                  <a:srgbClr val="BFBFBF"/>
                </a:solidFill>
                <a:ea typeface="ＭＳ Ｐゴシック" panose="020B0600070205080204" pitchFamily="34" charset="-128"/>
              </a:rPr>
              <a:t>Designing an algorithm</a:t>
            </a:r>
          </a:p>
          <a:p>
            <a:pPr lvl="1"/>
            <a:r>
              <a:rPr lang="en-US" altLang="en-US">
                <a:solidFill>
                  <a:srgbClr val="BFBFBF"/>
                </a:solidFill>
                <a:ea typeface="ＭＳ Ｐゴシック" panose="020B0600070205080204" pitchFamily="34" charset="-128"/>
              </a:rPr>
              <a:t>Example:</a:t>
            </a:r>
            <a:r>
              <a:rPr lang="en-US" altLang="en-US">
                <a:solidFill>
                  <a:srgbClr val="BFBFBF"/>
                </a:solidFill>
                <a:latin typeface="Estrangelo Edessa" pitchFamily="66" charset="0"/>
                <a:ea typeface="ＭＳ Ｐゴシック" panose="020B0600070205080204" pitchFamily="34" charset="-128"/>
              </a:rPr>
              <a:t> </a:t>
            </a:r>
            <a:r>
              <a:rPr lang="en-US" altLang="en-US">
                <a:solidFill>
                  <a:srgbClr val="BFBFBF"/>
                </a:solidFill>
                <a:latin typeface="Copperplate Gothic Light" panose="02000504000000020004" pitchFamily="2" charset="77"/>
                <a:ea typeface="ＭＳ Ｐゴシック" panose="020B0600070205080204" pitchFamily="34" charset="-128"/>
              </a:rPr>
              <a:t>Max</a:t>
            </a:r>
          </a:p>
          <a:p>
            <a:r>
              <a:rPr lang="en-US" altLang="en-US" b="1">
                <a:solidFill>
                  <a:srgbClr val="FF0000"/>
                </a:solidFill>
                <a:ea typeface="ＭＳ Ｐゴシック" panose="020B0600070205080204" pitchFamily="34" charset="-128"/>
              </a:rPr>
              <a:t>Greedy Algorithms</a:t>
            </a:r>
          </a:p>
          <a:p>
            <a:pPr lvl="1"/>
            <a:r>
              <a:rPr lang="en-US" altLang="en-US" b="1">
                <a:solidFill>
                  <a:srgbClr val="FF0000"/>
                </a:solidFill>
                <a:latin typeface="Copperplate Gothic Light" panose="02000504000000020004" pitchFamily="2" charset="77"/>
                <a:ea typeface="ＭＳ Ｐゴシック" panose="020B0600070205080204" pitchFamily="34" charset="-128"/>
              </a:rPr>
              <a:t>Change</a:t>
            </a:r>
            <a:endParaRPr lang="en-US" altLang="en-US" sz="1600" b="1">
              <a:solidFill>
                <a:srgbClr val="FF0000"/>
              </a:solidFill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Title 1">
            <a:extLst>
              <a:ext uri="{FF2B5EF4-FFF2-40B4-BE49-F238E27FC236}">
                <a16:creationId xmlns:a16="http://schemas.microsoft.com/office/drawing/2014/main" id="{EBF1C670-F5DC-0B40-BE99-091F69F115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Greedy Algorithms</a:t>
            </a:r>
          </a:p>
        </p:txBody>
      </p:sp>
      <p:sp>
        <p:nvSpPr>
          <p:cNvPr id="33794" name="Content Placeholder 2">
            <a:extLst>
              <a:ext uri="{FF2B5EF4-FFF2-40B4-BE49-F238E27FC236}">
                <a16:creationId xmlns:a16="http://schemas.microsoft.com/office/drawing/2014/main" id="{2DF3033E-F31A-924B-80FC-B37DA45B04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400" dirty="0">
                <a:ea typeface="ＭＳ Ｐゴシック" panose="020B0600070205080204" pitchFamily="34" charset="-128"/>
              </a:rPr>
              <a:t>In many problems, we wish to not only find a solution, but to find the best or optimal solution</a:t>
            </a:r>
          </a:p>
          <a:p>
            <a:r>
              <a:rPr lang="en-US" altLang="en-US" sz="2400" dirty="0">
                <a:ea typeface="ＭＳ Ｐゴシック" panose="020B0600070205080204" pitchFamily="34" charset="-128"/>
              </a:rPr>
              <a:t>A simple technique that works for some optimization problems is called the greedy technique</a:t>
            </a:r>
          </a:p>
          <a:p>
            <a:r>
              <a:rPr lang="en-US" altLang="en-US" sz="2400" dirty="0">
                <a:ea typeface="ＭＳ Ｐゴシック" panose="020B0600070205080204" pitchFamily="34" charset="-128"/>
              </a:rPr>
              <a:t>As the name suggests, we solve a problem by being </a:t>
            </a:r>
            <a:r>
              <a:rPr lang="en-US" altLang="en-US" sz="2400" u="sng" dirty="0">
                <a:ea typeface="ＭＳ Ｐゴシック" panose="020B0600070205080204" pitchFamily="34" charset="-128"/>
              </a:rPr>
              <a:t>greedy</a:t>
            </a:r>
            <a:r>
              <a:rPr lang="en-US" altLang="en-US" sz="2400" dirty="0">
                <a:ea typeface="ＭＳ Ｐゴシック" panose="020B0600070205080204" pitchFamily="34" charset="-128"/>
              </a:rPr>
              <a:t>  </a:t>
            </a:r>
          </a:p>
          <a:p>
            <a:pPr lvl="1"/>
            <a:r>
              <a:rPr lang="en-US" altLang="en-US" sz="2000" dirty="0">
                <a:ea typeface="ＭＳ Ｐゴシック" panose="020B0600070205080204" pitchFamily="34" charset="-128"/>
              </a:rPr>
              <a:t>Choose what appears now to be the best choice</a:t>
            </a:r>
          </a:p>
          <a:p>
            <a:pPr lvl="1"/>
            <a:r>
              <a:rPr lang="en-US" altLang="en-US" sz="2000" dirty="0">
                <a:ea typeface="ＭＳ Ｐゴシック" panose="020B0600070205080204" pitchFamily="34" charset="-128"/>
              </a:rPr>
              <a:t>Choose the most immediate best solution (i.e., think locally)</a:t>
            </a:r>
          </a:p>
          <a:p>
            <a:r>
              <a:rPr lang="en-US" altLang="en-US" sz="2400" dirty="0">
                <a:ea typeface="ＭＳ Ｐゴシック" panose="020B0600070205080204" pitchFamily="34" charset="-128"/>
              </a:rPr>
              <a:t>Greedy algorithms</a:t>
            </a:r>
          </a:p>
          <a:p>
            <a:pPr lvl="1"/>
            <a:r>
              <a:rPr lang="en-US" altLang="en-US" sz="2000" dirty="0">
                <a:ea typeface="ＭＳ Ｐゴシック" panose="020B0600070205080204" pitchFamily="34" charset="-128"/>
              </a:rPr>
              <a:t>Work well on some (simple) problems</a:t>
            </a:r>
          </a:p>
          <a:p>
            <a:pPr lvl="1"/>
            <a:r>
              <a:rPr lang="en-US" altLang="en-US" sz="2000" dirty="0">
                <a:ea typeface="ＭＳ Ｐゴシック" panose="020B0600070205080204" pitchFamily="34" charset="-128"/>
              </a:rPr>
              <a:t>Usually they are not guaranteed to produce the best globally optimal solution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Title 1">
            <a:extLst>
              <a:ext uri="{FF2B5EF4-FFF2-40B4-BE49-F238E27FC236}">
                <a16:creationId xmlns:a16="http://schemas.microsoft.com/office/drawing/2014/main" id="{773C05CD-B27D-1B4A-96A1-B4ED0BC013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800">
                <a:ea typeface="ＭＳ Ｐゴシック" panose="020B0600070205080204" pitchFamily="34" charset="-128"/>
              </a:rPr>
              <a:t>Change-Making Problem</a:t>
            </a:r>
            <a:endParaRPr lang="en-US" altLang="en-US" sz="6600">
              <a:ea typeface="ＭＳ Ｐゴシック" panose="020B0600070205080204" pitchFamily="34" charset="-128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4818" name="Content Placeholder 2">
                <a:extLst>
                  <a:ext uri="{FF2B5EF4-FFF2-40B4-BE49-F238E27FC236}">
                    <a16:creationId xmlns:a16="http://schemas.microsoft.com/office/drawing/2014/main" id="{FBCA1D09-8C52-B24C-BEE7-BC3103185F6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533400" y="1600200"/>
                <a:ext cx="8229600" cy="4525963"/>
              </a:xfrm>
            </p:spPr>
            <p:txBody>
              <a:bodyPr/>
              <a:lstStyle/>
              <a:p>
                <a:r>
                  <a:rPr lang="en-US" altLang="en-US" dirty="0">
                    <a:ea typeface="ＭＳ Ｐゴシック" panose="020B0600070205080204" pitchFamily="34" charset="-128"/>
                  </a:rPr>
                  <a:t>We want to give change to a customer but we want to minimize the number of total coins we give them</a:t>
                </a:r>
              </a:p>
              <a:p>
                <a:r>
                  <a:rPr lang="en-US" altLang="en-US" b="1" dirty="0">
                    <a:ea typeface="ＭＳ Ｐゴシック" panose="020B0600070205080204" pitchFamily="34" charset="-128"/>
                  </a:rPr>
                  <a:t>Problem</a:t>
                </a:r>
                <a:endParaRPr lang="en-US" altLang="en-US" dirty="0">
                  <a:ea typeface="ＭＳ Ｐゴシック" panose="020B0600070205080204" pitchFamily="34" charset="-128"/>
                </a:endParaRPr>
              </a:p>
              <a:p>
                <a:pPr lvl="1"/>
                <a:r>
                  <a:rPr lang="en-US" altLang="en-US" b="1" dirty="0">
                    <a:ea typeface="ＭＳ Ｐゴシック" panose="020B0600070205080204" pitchFamily="34" charset="-128"/>
                  </a:rPr>
                  <a:t>Given</a:t>
                </a:r>
                <a:r>
                  <a:rPr lang="en-US" altLang="en-US" dirty="0">
                    <a:ea typeface="ＭＳ Ｐゴシック" panose="020B0600070205080204" pitchFamily="34" charset="-128"/>
                  </a:rPr>
                  <a:t>: An integer n an a set of coin denominations (c</a:t>
                </a:r>
                <a:r>
                  <a:rPr lang="en-US" altLang="en-US" baseline="-25000" dirty="0">
                    <a:ea typeface="ＭＳ Ｐゴシック" panose="020B0600070205080204" pitchFamily="34" charset="-128"/>
                  </a:rPr>
                  <a:t>1</a:t>
                </a:r>
                <a:r>
                  <a:rPr lang="en-US" altLang="en-US" dirty="0">
                    <a:ea typeface="ＭＳ Ｐゴシック" panose="020B0600070205080204" pitchFamily="34" charset="-128"/>
                  </a:rPr>
                  <a:t>,c</a:t>
                </a:r>
                <a:r>
                  <a:rPr lang="en-US" altLang="en-US" baseline="-25000" dirty="0">
                    <a:ea typeface="ＭＳ Ｐゴシック" panose="020B0600070205080204" pitchFamily="34" charset="-128"/>
                  </a:rPr>
                  <a:t>2</a:t>
                </a:r>
                <a:r>
                  <a:rPr lang="en-US" altLang="en-US" dirty="0">
                    <a:ea typeface="ＭＳ Ｐゴシック" panose="020B0600070205080204" pitchFamily="34" charset="-128"/>
                  </a:rPr>
                  <a:t>,…,</a:t>
                </a:r>
                <a:r>
                  <a:rPr lang="en-US" altLang="en-US" dirty="0" err="1">
                    <a:ea typeface="ＭＳ Ｐゴシック" panose="020B0600070205080204" pitchFamily="34" charset="-128"/>
                  </a:rPr>
                  <a:t>c</a:t>
                </a:r>
                <a:r>
                  <a:rPr lang="en-US" altLang="en-US" baseline="-25000" dirty="0" err="1">
                    <a:ea typeface="ＭＳ Ｐゴシック" panose="020B0600070205080204" pitchFamily="34" charset="-128"/>
                  </a:rPr>
                  <a:t>r</a:t>
                </a:r>
                <a:r>
                  <a:rPr lang="en-US" altLang="en-US" dirty="0">
                    <a:ea typeface="ＭＳ Ｐゴシック" panose="020B0600070205080204" pitchFamily="34" charset="-128"/>
                  </a:rPr>
                  <a:t>) with c</a:t>
                </a:r>
                <a:r>
                  <a:rPr lang="en-US" altLang="en-US" baseline="-25000" dirty="0">
                    <a:ea typeface="ＭＳ Ｐゴシック" panose="020B0600070205080204" pitchFamily="34" charset="-128"/>
                  </a:rPr>
                  <a:t>1</a:t>
                </a:r>
                <a:r>
                  <a:rPr lang="en-US" altLang="en-US" dirty="0">
                    <a:ea typeface="ＭＳ Ｐゴシック" panose="020B0600070205080204" pitchFamily="34" charset="-128"/>
                  </a:rPr>
                  <a:t>&gt;c</a:t>
                </a:r>
                <a:r>
                  <a:rPr lang="en-US" altLang="en-US" baseline="-25000" dirty="0">
                    <a:ea typeface="ＭＳ Ｐゴシック" panose="020B0600070205080204" pitchFamily="34" charset="-128"/>
                  </a:rPr>
                  <a:t>2</a:t>
                </a:r>
                <a:r>
                  <a:rPr lang="en-US" altLang="en-US" dirty="0">
                    <a:ea typeface="ＭＳ Ｐゴシック" panose="020B0600070205080204" pitchFamily="34" charset="-128"/>
                  </a:rPr>
                  <a:t>&gt;…&gt;</a:t>
                </a:r>
                <a:r>
                  <a:rPr lang="en-US" altLang="en-US" dirty="0" err="1">
                    <a:ea typeface="ＭＳ Ｐゴシック" panose="020B0600070205080204" pitchFamily="34" charset="-128"/>
                  </a:rPr>
                  <a:t>c</a:t>
                </a:r>
                <a:r>
                  <a:rPr lang="en-US" altLang="en-US" baseline="-25000" dirty="0" err="1">
                    <a:ea typeface="ＭＳ Ｐゴシック" panose="020B0600070205080204" pitchFamily="34" charset="-128"/>
                  </a:rPr>
                  <a:t>r</a:t>
                </a:r>
                <a:endParaRPr lang="en-US" altLang="en-US" baseline="-25000" dirty="0">
                  <a:ea typeface="ＭＳ Ｐゴシック" panose="020B0600070205080204" pitchFamily="34" charset="-128"/>
                </a:endParaRPr>
              </a:p>
              <a:p>
                <a:pPr lvl="1"/>
                <a:r>
                  <a:rPr lang="en-US" altLang="en-US" b="1" dirty="0">
                    <a:ea typeface="ＭＳ Ｐゴシック" panose="020B0600070205080204" pitchFamily="34" charset="-128"/>
                  </a:rPr>
                  <a:t>Query</a:t>
                </a:r>
                <a:r>
                  <a:rPr lang="en-US" altLang="en-US" dirty="0">
                    <a:ea typeface="ＭＳ Ｐゴシック" panose="020B0600070205080204" pitchFamily="34" charset="-128"/>
                  </a:rPr>
                  <a:t>: Find a set of coins d</a:t>
                </a:r>
                <a:r>
                  <a:rPr lang="en-US" altLang="en-US" baseline="-25000" dirty="0">
                    <a:ea typeface="ＭＳ Ｐゴシック" panose="020B0600070205080204" pitchFamily="34" charset="-128"/>
                  </a:rPr>
                  <a:t>1</a:t>
                </a:r>
                <a:r>
                  <a:rPr lang="en-US" altLang="en-US" dirty="0">
                    <a:ea typeface="ＭＳ Ｐゴシック" panose="020B0600070205080204" pitchFamily="34" charset="-128"/>
                  </a:rPr>
                  <a:t>,d</a:t>
                </a:r>
                <a:r>
                  <a:rPr lang="en-US" altLang="en-US" baseline="-25000" dirty="0">
                    <a:ea typeface="ＭＳ Ｐゴシック" panose="020B0600070205080204" pitchFamily="34" charset="-128"/>
                  </a:rPr>
                  <a:t>2</a:t>
                </a:r>
                <a:r>
                  <a:rPr lang="en-US" altLang="en-US" dirty="0">
                    <a:ea typeface="ＭＳ Ｐゴシック" panose="020B0600070205080204" pitchFamily="34" charset="-128"/>
                  </a:rPr>
                  <a:t>,…,</a:t>
                </a:r>
                <a:r>
                  <a:rPr lang="en-US" altLang="en-US" dirty="0" err="1">
                    <a:ea typeface="ＭＳ Ｐゴシック" panose="020B0600070205080204" pitchFamily="34" charset="-128"/>
                  </a:rPr>
                  <a:t>d</a:t>
                </a:r>
                <a:r>
                  <a:rPr lang="en-US" altLang="en-US" baseline="-25000" dirty="0" err="1">
                    <a:ea typeface="ＭＳ Ｐゴシック" panose="020B0600070205080204" pitchFamily="34" charset="-128"/>
                  </a:rPr>
                  <a:t>r</a:t>
                </a:r>
                <a:r>
                  <a:rPr lang="en-US" altLang="en-US" dirty="0">
                    <a:ea typeface="ＭＳ Ｐゴシック" panose="020B0600070205080204" pitchFamily="34" charset="-128"/>
                  </a:rPr>
                  <a:t> such that</a:t>
                </a:r>
              </a:p>
              <a:p>
                <a:pPr lvl="1" algn="ctr">
                  <a:buNone/>
                </a:pPr>
                <a14:m>
                  <m:oMath xmlns:m="http://schemas.openxmlformats.org/officeDocument/2006/math">
                    <m:nary>
                      <m:naryPr>
                        <m:chr m:val="∑"/>
                        <m:ctrlPr>
                          <a:rPr lang="en-US" altLang="en-US" b="0" i="1" smtClean="0"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itchFamily="2" charset="2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altLang="en-US" b="0" i="1" smtClean="0"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itchFamily="2" charset="2"/>
                          </a:rPr>
                          <m:t>𝑖</m:t>
                        </m:r>
                        <m:r>
                          <a:rPr lang="en-US" altLang="en-US" b="0" i="1" smtClean="0"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itchFamily="2" charset="2"/>
                          </a:rPr>
                          <m:t>=1</m:t>
                        </m:r>
                      </m:sub>
                      <m:sup>
                        <m:r>
                          <a:rPr lang="en-US" altLang="en-US" b="0" i="1" smtClean="0"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itchFamily="2" charset="2"/>
                          </a:rPr>
                          <m:t>𝑟</m:t>
                        </m:r>
                      </m:sup>
                      <m:e>
                        <m:sSub>
                          <m:sSubPr>
                            <m:ctrlPr>
                              <a:rPr lang="en-US" altLang="en-US" b="0" i="1" smtClean="0">
                                <a:latin typeface="Cambria Math" panose="02040503050406030204" pitchFamily="18" charset="0"/>
                                <a:ea typeface="ＭＳ Ｐゴシック" panose="020B0600070205080204" pitchFamily="34" charset="-128"/>
                                <a:sym typeface="Symbol" pitchFamily="2" charset="2"/>
                              </a:rPr>
                            </m:ctrlPr>
                          </m:sSubPr>
                          <m:e>
                            <m:r>
                              <a:rPr lang="en-US" altLang="en-US" b="0" i="1" smtClean="0">
                                <a:latin typeface="Cambria Math" panose="02040503050406030204" pitchFamily="18" charset="0"/>
                                <a:ea typeface="ＭＳ Ｐゴシック" panose="020B0600070205080204" pitchFamily="34" charset="-128"/>
                                <a:sym typeface="Symbol" pitchFamily="2" charset="2"/>
                              </a:rPr>
                              <m:t>𝑐</m:t>
                            </m:r>
                          </m:e>
                          <m:sub>
                            <m:r>
                              <a:rPr lang="en-US" altLang="en-US" b="0" i="1" smtClean="0">
                                <a:latin typeface="Cambria Math" panose="02040503050406030204" pitchFamily="18" charset="0"/>
                                <a:ea typeface="ＭＳ Ｐゴシック" panose="020B0600070205080204" pitchFamily="34" charset="-128"/>
                                <a:sym typeface="Symbol" pitchFamily="2" charset="2"/>
                              </a:rPr>
                              <m:t>𝑖</m:t>
                            </m:r>
                          </m:sub>
                        </m:sSub>
                        <m:sSub>
                          <m:sSubPr>
                            <m:ctrlPr>
                              <a:rPr lang="en-US" altLang="en-US" b="0" i="1" smtClean="0">
                                <a:latin typeface="Cambria Math" panose="02040503050406030204" pitchFamily="18" charset="0"/>
                                <a:ea typeface="ＭＳ Ｐゴシック" panose="020B0600070205080204" pitchFamily="34" charset="-128"/>
                                <a:sym typeface="Symbol" pitchFamily="2" charset="2"/>
                              </a:rPr>
                            </m:ctrlPr>
                          </m:sSubPr>
                          <m:e>
                            <m:r>
                              <a:rPr lang="en-US" altLang="en-US" b="0" i="1" smtClean="0">
                                <a:latin typeface="Cambria Math" panose="02040503050406030204" pitchFamily="18" charset="0"/>
                                <a:ea typeface="ＭＳ Ｐゴシック" panose="020B0600070205080204" pitchFamily="34" charset="-128"/>
                                <a:sym typeface="Symbol" pitchFamily="2" charset="2"/>
                              </a:rPr>
                              <m:t>𝑑</m:t>
                            </m:r>
                          </m:e>
                          <m:sub>
                            <m:r>
                              <a:rPr lang="en-US" altLang="en-US" b="0" i="1" smtClean="0">
                                <a:latin typeface="Cambria Math" panose="02040503050406030204" pitchFamily="18" charset="0"/>
                                <a:ea typeface="ＭＳ Ｐゴシック" panose="020B0600070205080204" pitchFamily="34" charset="-128"/>
                                <a:sym typeface="Symbol" pitchFamily="2" charset="2"/>
                              </a:rPr>
                              <m:t>𝑖</m:t>
                            </m:r>
                          </m:sub>
                        </m:sSub>
                        <m:r>
                          <a:rPr lang="en-US" altLang="en-US" b="0" i="1" smtClean="0"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itchFamily="2" charset="2"/>
                          </a:rPr>
                          <m:t>=</m:t>
                        </m:r>
                        <m:r>
                          <a:rPr lang="en-US" altLang="en-US" b="0" i="1" smtClean="0"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itchFamily="2" charset="2"/>
                          </a:rPr>
                          <m:t>𝑛</m:t>
                        </m:r>
                      </m:e>
                    </m:nary>
                  </m:oMath>
                </a14:m>
                <a:r>
                  <a:rPr lang="en-US" altLang="en-US" dirty="0">
                    <a:ea typeface="ＭＳ Ｐゴシック" panose="020B0600070205080204" pitchFamily="34" charset="-128"/>
                  </a:rPr>
                  <a:t> and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ctrlPr>
                          <a:rPr lang="en-US" altLang="en-US" i="1"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itchFamily="2" charset="2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altLang="en-US" i="1"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itchFamily="2" charset="2"/>
                          </a:rPr>
                          <m:t>𝑖</m:t>
                        </m:r>
                        <m:r>
                          <a:rPr lang="en-US" altLang="en-US" i="1"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itchFamily="2" charset="2"/>
                          </a:rPr>
                          <m:t>=1</m:t>
                        </m:r>
                      </m:sub>
                      <m:sup>
                        <m:r>
                          <a:rPr lang="en-US" altLang="en-US" i="1"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itchFamily="2" charset="2"/>
                          </a:rPr>
                          <m:t>𝑟</m:t>
                        </m:r>
                      </m:sup>
                      <m:e>
                        <m:sSub>
                          <m:sSubPr>
                            <m:ctrlPr>
                              <a:rPr lang="en-US" altLang="en-US" i="1" smtClean="0">
                                <a:latin typeface="Cambria Math" panose="02040503050406030204" pitchFamily="18" charset="0"/>
                                <a:ea typeface="ＭＳ Ｐゴシック" panose="020B0600070205080204" pitchFamily="34" charset="-128"/>
                                <a:sym typeface="Symbol" pitchFamily="2" charset="2"/>
                              </a:rPr>
                            </m:ctrlPr>
                          </m:sSubPr>
                          <m:e>
                            <m:r>
                              <a:rPr lang="en-US" altLang="en-US" i="1">
                                <a:latin typeface="Cambria Math" panose="02040503050406030204" pitchFamily="18" charset="0"/>
                                <a:ea typeface="ＭＳ Ｐゴシック" panose="020B0600070205080204" pitchFamily="34" charset="-128"/>
                                <a:sym typeface="Symbol" pitchFamily="2" charset="2"/>
                              </a:rPr>
                              <m:t>𝑑</m:t>
                            </m:r>
                          </m:e>
                          <m:sub>
                            <m:r>
                              <a:rPr lang="en-US" altLang="en-US" i="1">
                                <a:latin typeface="Cambria Math" panose="02040503050406030204" pitchFamily="18" charset="0"/>
                                <a:ea typeface="ＭＳ Ｐゴシック" panose="020B0600070205080204" pitchFamily="34" charset="-128"/>
                                <a:sym typeface="Symbol" pitchFamily="2" charset="2"/>
                              </a:rPr>
                              <m:t>𝑖</m:t>
                            </m:r>
                          </m:sub>
                        </m:sSub>
                      </m:e>
                    </m:nary>
                  </m:oMath>
                </a14:m>
                <a:r>
                  <a:rPr lang="en-US" altLang="en-US" dirty="0">
                    <a:ea typeface="ＭＳ Ｐゴシック" panose="020B0600070205080204" pitchFamily="34" charset="-128"/>
                  </a:rPr>
                  <a:t> minimized</a:t>
                </a:r>
              </a:p>
            </p:txBody>
          </p:sp>
        </mc:Choice>
        <mc:Fallback>
          <p:sp>
            <p:nvSpPr>
              <p:cNvPr id="34818" name="Content Placeholder 2">
                <a:extLst>
                  <a:ext uri="{FF2B5EF4-FFF2-40B4-BE49-F238E27FC236}">
                    <a16:creationId xmlns:a16="http://schemas.microsoft.com/office/drawing/2014/main" id="{FBCA1D09-8C52-B24C-BEE7-BC3103185F6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33400" y="1600200"/>
                <a:ext cx="8229600" cy="4525963"/>
              </a:xfrm>
              <a:blipFill>
                <a:blip r:embed="rId3"/>
                <a:stretch>
                  <a:fillRect l="-1541" t="-1401" r="-1079" b="-1344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Title 1">
            <a:extLst>
              <a:ext uri="{FF2B5EF4-FFF2-40B4-BE49-F238E27FC236}">
                <a16:creationId xmlns:a16="http://schemas.microsoft.com/office/drawing/2014/main" id="{A6290AD2-1EDD-2F42-B804-29F04356C3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200">
                <a:ea typeface="ＭＳ Ｐゴシック" panose="020B0600070205080204" pitchFamily="34" charset="-128"/>
              </a:rPr>
              <a:t>Greedy Algorithm: </a:t>
            </a:r>
            <a:r>
              <a:rPr lang="en-US" altLang="en-US" sz="3200">
                <a:latin typeface="Copperplate Gothic Light" panose="02000504000000020004" pitchFamily="2" charset="77"/>
                <a:ea typeface="ＭＳ Ｐゴシック" panose="020B0600070205080204" pitchFamily="34" charset="-128"/>
              </a:rPr>
              <a:t>Change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5842" name="Content Placeholder 2">
                <a:extLst>
                  <a:ext uri="{FF2B5EF4-FFF2-40B4-BE49-F238E27FC236}">
                    <a16:creationId xmlns:a16="http://schemas.microsoft.com/office/drawing/2014/main" id="{8405660B-DA5F-854A-A935-0102A87245DE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57200" y="1600200"/>
                <a:ext cx="8534400" cy="4525963"/>
              </a:xfrm>
            </p:spPr>
            <p:txBody>
              <a:bodyPr/>
              <a:lstStyle/>
              <a:p>
                <a:pPr>
                  <a:buFont typeface="Arial" panose="020B0604020202020204" pitchFamily="34" charset="0"/>
                  <a:buNone/>
                </a:pPr>
                <a:r>
                  <a:rPr lang="en-US" altLang="en-US" sz="2000" dirty="0">
                    <a:latin typeface="Copperplate Gothic Light" panose="02000504000000020004" pitchFamily="2" charset="77"/>
                    <a:ea typeface="ＭＳ Ｐゴシック" panose="020B0600070205080204" pitchFamily="34" charset="-128"/>
                  </a:rPr>
                  <a:t>Change</a:t>
                </a:r>
              </a:p>
              <a:p>
                <a:pPr>
                  <a:buFont typeface="Arial" panose="020B0604020202020204" pitchFamily="34" charset="0"/>
                  <a:buNone/>
                </a:pPr>
                <a:r>
                  <a:rPr lang="en-US" altLang="en-US" sz="2000" i="1" dirty="0">
                    <a:ea typeface="ＭＳ Ｐゴシック" panose="020B0600070205080204" pitchFamily="34" charset="-128"/>
                  </a:rPr>
                  <a:t>Input</a:t>
                </a:r>
                <a:r>
                  <a:rPr lang="en-US" altLang="en-US" sz="2000" dirty="0">
                    <a:ea typeface="ＭＳ Ｐゴシック" panose="020B0600070205080204" pitchFamily="34" charset="-128"/>
                  </a:rPr>
                  <a:t>:    An integer </a:t>
                </a:r>
                <a:r>
                  <a:rPr lang="en-US" altLang="en-US" sz="2000" i="1" dirty="0">
                    <a:ea typeface="ＭＳ Ｐゴシック" panose="020B0600070205080204" pitchFamily="34" charset="-128"/>
                  </a:rPr>
                  <a:t>n</a:t>
                </a:r>
                <a:r>
                  <a:rPr lang="en-US" altLang="en-US" sz="2000" dirty="0">
                    <a:ea typeface="ＭＳ Ｐゴシック" panose="020B0600070205080204" pitchFamily="34" charset="-128"/>
                  </a:rPr>
                  <a:t> and a set of coin denominations {</a:t>
                </a:r>
                <a:r>
                  <a:rPr lang="en-US" altLang="en-US" sz="2000" i="1" dirty="0">
                    <a:ea typeface="ＭＳ Ｐゴシック" panose="020B0600070205080204" pitchFamily="34" charset="-128"/>
                  </a:rPr>
                  <a:t>c</a:t>
                </a:r>
                <a:r>
                  <a:rPr lang="en-US" altLang="en-US" sz="2000" i="1" baseline="-25000" dirty="0">
                    <a:ea typeface="ＭＳ Ｐゴシック" panose="020B0600070205080204" pitchFamily="34" charset="-128"/>
                  </a:rPr>
                  <a:t>1</a:t>
                </a:r>
                <a:r>
                  <a:rPr lang="en-US" altLang="en-US" sz="2000" i="1" dirty="0">
                    <a:ea typeface="ＭＳ Ｐゴシック" panose="020B0600070205080204" pitchFamily="34" charset="-128"/>
                  </a:rPr>
                  <a:t>,c</a:t>
                </a:r>
                <a:r>
                  <a:rPr lang="en-US" altLang="en-US" sz="2000" i="1" baseline="-25000" dirty="0">
                    <a:ea typeface="ＭＳ Ｐゴシック" panose="020B0600070205080204" pitchFamily="34" charset="-128"/>
                  </a:rPr>
                  <a:t>2</a:t>
                </a:r>
                <a:r>
                  <a:rPr lang="en-US" altLang="en-US" sz="2000" i="1" dirty="0">
                    <a:ea typeface="ＭＳ Ｐゴシック" panose="020B0600070205080204" pitchFamily="34" charset="-128"/>
                  </a:rPr>
                  <a:t>,…,</a:t>
                </a:r>
                <a:r>
                  <a:rPr lang="en-US" altLang="en-US" sz="2000" i="1" dirty="0" err="1">
                    <a:ea typeface="ＭＳ Ｐゴシック" panose="020B0600070205080204" pitchFamily="34" charset="-128"/>
                  </a:rPr>
                  <a:t>c</a:t>
                </a:r>
                <a:r>
                  <a:rPr lang="en-US" altLang="en-US" sz="2000" i="1" baseline="-25000" dirty="0" err="1">
                    <a:ea typeface="ＭＳ Ｐゴシック" panose="020B0600070205080204" pitchFamily="34" charset="-128"/>
                  </a:rPr>
                  <a:t>r</a:t>
                </a:r>
                <a:r>
                  <a:rPr lang="en-US" altLang="en-US" sz="2000" dirty="0">
                    <a:ea typeface="ＭＳ Ｐゴシック" panose="020B0600070205080204" pitchFamily="34" charset="-128"/>
                  </a:rPr>
                  <a:t>}</a:t>
                </a:r>
                <a:r>
                  <a:rPr lang="en-US" altLang="en-US" sz="2000" i="1" dirty="0">
                    <a:ea typeface="ＭＳ Ｐゴシック" panose="020B0600070205080204" pitchFamily="34" charset="-128"/>
                  </a:rPr>
                  <a:t> </a:t>
                </a:r>
              </a:p>
              <a:p>
                <a:pPr>
                  <a:buFont typeface="Arial" panose="020B0604020202020204" pitchFamily="34" charset="0"/>
                  <a:buNone/>
                </a:pPr>
                <a:r>
                  <a:rPr lang="en-US" altLang="en-US" sz="2000" i="1" dirty="0">
                    <a:ea typeface="ＭＳ Ｐゴシック" panose="020B0600070205080204" pitchFamily="34" charset="-128"/>
                  </a:rPr>
                  <a:t>               </a:t>
                </a:r>
                <a:r>
                  <a:rPr lang="en-US" altLang="en-US" sz="2000" dirty="0">
                    <a:ea typeface="ＭＳ Ｐゴシック" panose="020B0600070205080204" pitchFamily="34" charset="-128"/>
                  </a:rPr>
                  <a:t>with </a:t>
                </a:r>
                <a:r>
                  <a:rPr lang="en-US" altLang="en-US" sz="2000" i="1" dirty="0">
                    <a:ea typeface="ＭＳ Ｐゴシック" panose="020B0600070205080204" pitchFamily="34" charset="-128"/>
                  </a:rPr>
                  <a:t>c</a:t>
                </a:r>
                <a:r>
                  <a:rPr lang="en-US" altLang="en-US" sz="2000" i="1" baseline="-25000" dirty="0">
                    <a:ea typeface="ＭＳ Ｐゴシック" panose="020B0600070205080204" pitchFamily="34" charset="-128"/>
                  </a:rPr>
                  <a:t>1 </a:t>
                </a:r>
                <a:r>
                  <a:rPr lang="en-US" altLang="en-US" sz="2000" dirty="0">
                    <a:ea typeface="ＭＳ Ｐゴシック" panose="020B0600070205080204" pitchFamily="34" charset="-128"/>
                  </a:rPr>
                  <a:t>&gt; </a:t>
                </a:r>
                <a:r>
                  <a:rPr lang="en-US" altLang="en-US" sz="2000" i="1" dirty="0">
                    <a:ea typeface="ＭＳ Ｐゴシック" panose="020B0600070205080204" pitchFamily="34" charset="-128"/>
                  </a:rPr>
                  <a:t>c</a:t>
                </a:r>
                <a:r>
                  <a:rPr lang="en-US" altLang="en-US" sz="2000" i="1" baseline="-25000" dirty="0">
                    <a:ea typeface="ＭＳ Ｐゴシック" panose="020B0600070205080204" pitchFamily="34" charset="-128"/>
                  </a:rPr>
                  <a:t>2</a:t>
                </a:r>
                <a:r>
                  <a:rPr lang="en-US" altLang="en-US" sz="2000" dirty="0">
                    <a:ea typeface="ＭＳ Ｐゴシック" panose="020B0600070205080204" pitchFamily="34" charset="-128"/>
                  </a:rPr>
                  <a:t>&gt; … &gt;</a:t>
                </a:r>
                <a:r>
                  <a:rPr lang="en-US" altLang="en-US" sz="2000" i="1" dirty="0" err="1">
                    <a:ea typeface="ＭＳ Ｐゴシック" panose="020B0600070205080204" pitchFamily="34" charset="-128"/>
                  </a:rPr>
                  <a:t>c</a:t>
                </a:r>
                <a:r>
                  <a:rPr lang="en-US" altLang="en-US" sz="2000" i="1" baseline="-25000" dirty="0" err="1">
                    <a:ea typeface="ＭＳ Ｐゴシック" panose="020B0600070205080204" pitchFamily="34" charset="-128"/>
                  </a:rPr>
                  <a:t>r</a:t>
                </a:r>
                <a:endParaRPr lang="en-US" altLang="en-US" sz="2000" dirty="0">
                  <a:ea typeface="ＭＳ Ｐゴシック" panose="020B0600070205080204" pitchFamily="34" charset="-128"/>
                </a:endParaRPr>
              </a:p>
              <a:p>
                <a:pPr marL="1023938" lvl="1" indent="-1023938">
                  <a:buNone/>
                </a:pPr>
                <a:r>
                  <a:rPr lang="en-US" altLang="en-US" sz="2000" i="1" dirty="0">
                    <a:ea typeface="ＭＳ Ｐゴシック" panose="020B0600070205080204" pitchFamily="34" charset="-128"/>
                  </a:rPr>
                  <a:t>Output</a:t>
                </a:r>
                <a:r>
                  <a:rPr lang="en-US" altLang="en-US" sz="2000" dirty="0">
                    <a:ea typeface="ＭＳ Ｐゴシック" panose="020B0600070205080204" pitchFamily="34" charset="-128"/>
                  </a:rPr>
                  <a:t>:  A set of coins </a:t>
                </a:r>
                <a:r>
                  <a:rPr lang="en-US" altLang="en-US" sz="2000" i="1" dirty="0">
                    <a:ea typeface="ＭＳ Ｐゴシック" panose="020B0600070205080204" pitchFamily="34" charset="-128"/>
                  </a:rPr>
                  <a:t>d</a:t>
                </a:r>
                <a:r>
                  <a:rPr lang="en-US" altLang="en-US" sz="2000" i="1" baseline="-25000" dirty="0">
                    <a:ea typeface="ＭＳ Ｐゴシック" panose="020B0600070205080204" pitchFamily="34" charset="-128"/>
                  </a:rPr>
                  <a:t>1</a:t>
                </a:r>
                <a:r>
                  <a:rPr lang="en-US" altLang="en-US" sz="2000" i="1" dirty="0">
                    <a:ea typeface="ＭＳ Ｐゴシック" panose="020B0600070205080204" pitchFamily="34" charset="-128"/>
                  </a:rPr>
                  <a:t>,d</a:t>
                </a:r>
                <a:r>
                  <a:rPr lang="en-US" altLang="en-US" sz="2000" i="1" baseline="-25000" dirty="0">
                    <a:ea typeface="ＭＳ Ｐゴシック" panose="020B0600070205080204" pitchFamily="34" charset="-128"/>
                  </a:rPr>
                  <a:t>2</a:t>
                </a:r>
                <a:r>
                  <a:rPr lang="en-US" altLang="en-US" sz="2000" i="1" dirty="0">
                    <a:ea typeface="ＭＳ Ｐゴシック" panose="020B0600070205080204" pitchFamily="34" charset="-128"/>
                  </a:rPr>
                  <a:t>,…,</a:t>
                </a:r>
                <a:r>
                  <a:rPr lang="en-US" altLang="en-US" sz="2000" i="1" dirty="0" err="1">
                    <a:ea typeface="ＭＳ Ｐゴシック" panose="020B0600070205080204" pitchFamily="34" charset="-128"/>
                  </a:rPr>
                  <a:t>d</a:t>
                </a:r>
                <a:r>
                  <a:rPr lang="en-US" altLang="en-US" sz="2000" i="1" baseline="-25000" dirty="0" err="1">
                    <a:ea typeface="ＭＳ Ｐゴシック" panose="020B0600070205080204" pitchFamily="34" charset="-128"/>
                  </a:rPr>
                  <a:t>r</a:t>
                </a:r>
                <a:r>
                  <a:rPr lang="en-US" altLang="en-US" sz="2000" i="1" baseline="-25000" dirty="0">
                    <a:ea typeface="ＭＳ Ｐゴシック" panose="020B0600070205080204" pitchFamily="34" charset="-128"/>
                  </a:rPr>
                  <a:t> </a:t>
                </a:r>
                <a:r>
                  <a:rPr lang="en-US" altLang="en-US" sz="2000" dirty="0">
                    <a:ea typeface="ＭＳ Ｐゴシック" panose="020B0600070205080204" pitchFamily="34" charset="-128"/>
                  </a:rPr>
                  <a:t>such that 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ctrlPr>
                          <a:rPr lang="en-US" altLang="en-US" sz="2000" i="1"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itchFamily="2" charset="2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altLang="en-US" sz="2000" i="1"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itchFamily="2" charset="2"/>
                          </a:rPr>
                          <m:t>𝑖</m:t>
                        </m:r>
                        <m:r>
                          <a:rPr lang="en-US" altLang="en-US" sz="2000" i="1"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itchFamily="2" charset="2"/>
                          </a:rPr>
                          <m:t>=1</m:t>
                        </m:r>
                      </m:sub>
                      <m:sup>
                        <m:r>
                          <a:rPr lang="en-US" altLang="en-US" sz="2000" i="1"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itchFamily="2" charset="2"/>
                          </a:rPr>
                          <m:t>𝑟</m:t>
                        </m:r>
                      </m:sup>
                      <m:e>
                        <m:sSub>
                          <m:sSubPr>
                            <m:ctrlPr>
                              <a:rPr lang="en-US" altLang="en-US" sz="2000" i="1">
                                <a:latin typeface="Cambria Math" panose="02040503050406030204" pitchFamily="18" charset="0"/>
                                <a:ea typeface="ＭＳ Ｐゴシック" panose="020B0600070205080204" pitchFamily="34" charset="-128"/>
                                <a:sym typeface="Symbol" pitchFamily="2" charset="2"/>
                              </a:rPr>
                            </m:ctrlPr>
                          </m:sSubPr>
                          <m:e>
                            <m:r>
                              <a:rPr lang="en-US" altLang="en-US" sz="2000" i="1">
                                <a:latin typeface="Cambria Math" panose="02040503050406030204" pitchFamily="18" charset="0"/>
                                <a:ea typeface="ＭＳ Ｐゴシック" panose="020B0600070205080204" pitchFamily="34" charset="-128"/>
                                <a:sym typeface="Symbol" pitchFamily="2" charset="2"/>
                              </a:rPr>
                              <m:t>𝑐</m:t>
                            </m:r>
                          </m:e>
                          <m:sub>
                            <m:r>
                              <a:rPr lang="en-US" altLang="en-US" sz="2000" i="1">
                                <a:latin typeface="Cambria Math" panose="02040503050406030204" pitchFamily="18" charset="0"/>
                                <a:ea typeface="ＭＳ Ｐゴシック" panose="020B0600070205080204" pitchFamily="34" charset="-128"/>
                                <a:sym typeface="Symbol" pitchFamily="2" charset="2"/>
                              </a:rPr>
                              <m:t>𝑖</m:t>
                            </m:r>
                          </m:sub>
                        </m:sSub>
                        <m:sSub>
                          <m:sSubPr>
                            <m:ctrlPr>
                              <a:rPr lang="en-US" altLang="en-US" sz="2000" i="1">
                                <a:latin typeface="Cambria Math" panose="02040503050406030204" pitchFamily="18" charset="0"/>
                                <a:ea typeface="ＭＳ Ｐゴシック" panose="020B0600070205080204" pitchFamily="34" charset="-128"/>
                                <a:sym typeface="Symbol" pitchFamily="2" charset="2"/>
                              </a:rPr>
                            </m:ctrlPr>
                          </m:sSubPr>
                          <m:e>
                            <m:r>
                              <a:rPr lang="en-US" altLang="en-US" sz="2000" i="1">
                                <a:latin typeface="Cambria Math" panose="02040503050406030204" pitchFamily="18" charset="0"/>
                                <a:ea typeface="ＭＳ Ｐゴシック" panose="020B0600070205080204" pitchFamily="34" charset="-128"/>
                                <a:sym typeface="Symbol" pitchFamily="2" charset="2"/>
                              </a:rPr>
                              <m:t>𝑑</m:t>
                            </m:r>
                          </m:e>
                          <m:sub>
                            <m:r>
                              <a:rPr lang="en-US" altLang="en-US" sz="2000" i="1">
                                <a:latin typeface="Cambria Math" panose="02040503050406030204" pitchFamily="18" charset="0"/>
                                <a:ea typeface="ＭＳ Ｐゴシック" panose="020B0600070205080204" pitchFamily="34" charset="-128"/>
                                <a:sym typeface="Symbol" pitchFamily="2" charset="2"/>
                              </a:rPr>
                              <m:t>𝑖</m:t>
                            </m:r>
                          </m:sub>
                        </m:sSub>
                        <m:r>
                          <a:rPr lang="en-US" altLang="en-US" sz="2000" i="1"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itchFamily="2" charset="2"/>
                          </a:rPr>
                          <m:t>=</m:t>
                        </m:r>
                        <m:r>
                          <a:rPr lang="en-US" altLang="en-US" sz="2000" i="1"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itchFamily="2" charset="2"/>
                          </a:rPr>
                          <m:t>𝑛</m:t>
                        </m:r>
                      </m:e>
                    </m:nary>
                  </m:oMath>
                </a14:m>
                <a:r>
                  <a:rPr lang="en-US" altLang="en-US" sz="2000" dirty="0">
                    <a:ea typeface="ＭＳ Ｐゴシック" panose="020B0600070205080204" pitchFamily="34" charset="-128"/>
                  </a:rPr>
                  <a:t>,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ctrlPr>
                          <a:rPr lang="en-US" altLang="en-US" sz="2000" i="1"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itchFamily="2" charset="2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altLang="en-US" sz="2000" i="1"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itchFamily="2" charset="2"/>
                          </a:rPr>
                          <m:t>𝑖</m:t>
                        </m:r>
                        <m:r>
                          <a:rPr lang="en-US" altLang="en-US" sz="2000" i="1"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itchFamily="2" charset="2"/>
                          </a:rPr>
                          <m:t>=1</m:t>
                        </m:r>
                      </m:sub>
                      <m:sup>
                        <m:r>
                          <a:rPr lang="en-US" altLang="en-US" sz="2000" i="1"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itchFamily="2" charset="2"/>
                          </a:rPr>
                          <m:t>𝑟</m:t>
                        </m:r>
                      </m:sup>
                      <m:e>
                        <m:sSub>
                          <m:sSubPr>
                            <m:ctrlPr>
                              <a:rPr lang="en-US" altLang="en-US" sz="2000" i="1">
                                <a:latin typeface="Cambria Math" panose="02040503050406030204" pitchFamily="18" charset="0"/>
                                <a:ea typeface="ＭＳ Ｐゴシック" panose="020B0600070205080204" pitchFamily="34" charset="-128"/>
                                <a:sym typeface="Symbol" pitchFamily="2" charset="2"/>
                              </a:rPr>
                            </m:ctrlPr>
                          </m:sSubPr>
                          <m:e>
                            <m:r>
                              <a:rPr lang="en-US" altLang="en-US" sz="2000" i="1">
                                <a:latin typeface="Cambria Math" panose="02040503050406030204" pitchFamily="18" charset="0"/>
                                <a:ea typeface="ＭＳ Ｐゴシック" panose="020B0600070205080204" pitchFamily="34" charset="-128"/>
                                <a:sym typeface="Symbol" pitchFamily="2" charset="2"/>
                              </a:rPr>
                              <m:t>𝑑</m:t>
                            </m:r>
                          </m:e>
                          <m:sub>
                            <m:r>
                              <a:rPr lang="en-US" altLang="en-US" sz="2000" i="1">
                                <a:latin typeface="Cambria Math" panose="02040503050406030204" pitchFamily="18" charset="0"/>
                                <a:ea typeface="ＭＳ Ｐゴシック" panose="020B0600070205080204" pitchFamily="34" charset="-128"/>
                                <a:sym typeface="Symbol" pitchFamily="2" charset="2"/>
                              </a:rPr>
                              <m:t>𝑖</m:t>
                            </m:r>
                          </m:sub>
                        </m:sSub>
                      </m:e>
                    </m:nary>
                  </m:oMath>
                </a14:m>
                <a:r>
                  <a:rPr lang="en-US" altLang="en-US" sz="2000" dirty="0">
                    <a:ea typeface="ＭＳ Ｐゴシック" panose="020B0600070205080204" pitchFamily="34" charset="-128"/>
                  </a:rPr>
                  <a:t> minimized</a:t>
                </a:r>
                <a:endParaRPr lang="en-US" altLang="en-US" sz="2000" dirty="0">
                  <a:ea typeface="ＭＳ Ｐゴシック" panose="020B0600070205080204" pitchFamily="34" charset="-128"/>
                  <a:sym typeface="Symbol" pitchFamily="2" charset="2"/>
                </a:endParaRPr>
              </a:p>
              <a:p>
                <a:pPr>
                  <a:buFont typeface="Calibri" panose="020F0502020204030204" pitchFamily="34" charset="0"/>
                  <a:buAutoNum type="arabicPeriod"/>
                </a:pPr>
                <a:r>
                  <a:rPr lang="en-US" altLang="en-US" sz="2000" dirty="0">
                    <a:ea typeface="ＭＳ Ｐゴシック" panose="020B0600070205080204" pitchFamily="34" charset="-128"/>
                    <a:sym typeface="Symbol" pitchFamily="2" charset="2"/>
                  </a:rPr>
                  <a:t> </a:t>
                </a:r>
                <a:r>
                  <a:rPr lang="en-US" altLang="en-US" sz="2000" b="1" dirty="0">
                    <a:ea typeface="ＭＳ Ｐゴシック" panose="020B0600070205080204" pitchFamily="34" charset="-128"/>
                    <a:sym typeface="Symbol" pitchFamily="2" charset="2"/>
                  </a:rPr>
                  <a:t>For</a:t>
                </a:r>
                <a:r>
                  <a:rPr lang="en-US" altLang="en-US" sz="2000" dirty="0">
                    <a:ea typeface="ＭＳ Ｐゴシック" panose="020B0600070205080204" pitchFamily="34" charset="-128"/>
                    <a:sym typeface="Symbol" pitchFamily="2" charset="2"/>
                  </a:rPr>
                  <a:t>  </a:t>
                </a:r>
                <a14:m>
                  <m:oMath xmlns:m="http://schemas.openxmlformats.org/officeDocument/2006/math">
                    <m:r>
                      <a:rPr lang="en-US" altLang="en-US" sz="2000" i="1" dirty="0" smtClean="0"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itchFamily="2" charset="2"/>
                      </a:rPr>
                      <m:t>𝑖</m:t>
                    </m:r>
                    <m:r>
                      <a:rPr lang="en-US" altLang="en-US" sz="2000" b="0" i="1" dirty="0" smtClean="0"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itchFamily="2" charset="2"/>
                      </a:rPr>
                      <m:t>←</m:t>
                    </m:r>
                    <m:r>
                      <a:rPr lang="en-US" altLang="en-US" sz="2000" i="1" dirty="0"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itchFamily="2" charset="2"/>
                      </a:rPr>
                      <m:t>1 </m:t>
                    </m:r>
                    <m:r>
                      <a:rPr lang="en-US" altLang="en-US" sz="2000" b="1" i="0" dirty="0"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itchFamily="2" charset="2"/>
                      </a:rPr>
                      <m:t>𝐭𝐨</m:t>
                    </m:r>
                    <m:r>
                      <a:rPr lang="en-US" altLang="en-US" sz="2000" i="1" dirty="0"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itchFamily="2" charset="2"/>
                      </a:rPr>
                      <m:t> </m:t>
                    </m:r>
                    <m:r>
                      <a:rPr lang="en-US" altLang="en-US" sz="2000" i="1" dirty="0"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itchFamily="2" charset="2"/>
                      </a:rPr>
                      <m:t>𝑟</m:t>
                    </m:r>
                    <m:r>
                      <a:rPr lang="en-US" altLang="en-US" sz="2000" i="1" dirty="0"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itchFamily="2" charset="2"/>
                      </a:rPr>
                      <m:t> </m:t>
                    </m:r>
                  </m:oMath>
                </a14:m>
                <a:r>
                  <a:rPr lang="en-US" altLang="en-US" sz="2000" b="1" dirty="0">
                    <a:ea typeface="ＭＳ Ｐゴシック" panose="020B0600070205080204" pitchFamily="34" charset="-128"/>
                    <a:sym typeface="Symbol" pitchFamily="2" charset="2"/>
                  </a:rPr>
                  <a:t>Do</a:t>
                </a:r>
              </a:p>
              <a:p>
                <a:pPr>
                  <a:buFont typeface="Calibri" panose="020F0502020204030204" pitchFamily="34" charset="0"/>
                  <a:buAutoNum type="arabicPeriod"/>
                </a:pPr>
                <a:r>
                  <a:rPr lang="en-US" altLang="en-US" sz="2000" dirty="0">
                    <a:ea typeface="ＭＳ Ｐゴシック" panose="020B0600070205080204" pitchFamily="34" charset="-128"/>
                    <a:sym typeface="Symbol" pitchFamily="2" charset="2"/>
                  </a:rPr>
                  <a:t>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en-US" sz="2000" b="0" i="1" dirty="0" smtClean="0"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itchFamily="2" charset="2"/>
                          </a:rPr>
                        </m:ctrlPr>
                      </m:sSubPr>
                      <m:e>
                        <m:r>
                          <a:rPr lang="en-US" altLang="en-US" sz="2000" i="1" dirty="0" smtClean="0"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itchFamily="2" charset="2"/>
                          </a:rPr>
                          <m:t>𝑑</m:t>
                        </m:r>
                      </m:e>
                      <m:sub>
                        <m:r>
                          <a:rPr lang="en-US" altLang="en-US" sz="2000" i="1" dirty="0" smtClean="0">
                            <a:latin typeface="Cambria Math" panose="02040503050406030204" pitchFamily="18" charset="0"/>
                            <a:ea typeface="ＭＳ Ｐゴシック" panose="020B0600070205080204" pitchFamily="34" charset="-128"/>
                            <a:sym typeface="Symbol" pitchFamily="2" charset="2"/>
                          </a:rPr>
                          <m:t>𝑖</m:t>
                        </m:r>
                      </m:sub>
                    </m:sSub>
                    <m:r>
                      <a:rPr lang="en-US" altLang="en-US" sz="2000" b="0" i="1" dirty="0" smtClean="0"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itchFamily="2" charset="2"/>
                      </a:rPr>
                      <m:t>←0</m:t>
                    </m:r>
                  </m:oMath>
                </a14:m>
                <a:endParaRPr lang="en-US" altLang="en-US" sz="2000" dirty="0">
                  <a:ea typeface="ＭＳ Ｐゴシック" panose="020B0600070205080204" pitchFamily="34" charset="-128"/>
                  <a:sym typeface="Symbol" pitchFamily="2" charset="2"/>
                </a:endParaRPr>
              </a:p>
              <a:p>
                <a:pPr>
                  <a:buFont typeface="Calibri" panose="020F0502020204030204" pitchFamily="34" charset="0"/>
                  <a:buAutoNum type="arabicPeriod"/>
                </a:pPr>
                <a:r>
                  <a:rPr lang="en-US" altLang="en-US" sz="2000" dirty="0">
                    <a:ea typeface="ＭＳ Ｐゴシック" panose="020B0600070205080204" pitchFamily="34" charset="-128"/>
                    <a:sym typeface="Symbol" pitchFamily="2" charset="2"/>
                  </a:rPr>
                  <a:t>    </a:t>
                </a:r>
                <a:r>
                  <a:rPr lang="en-US" altLang="en-US" sz="2000" b="1" dirty="0">
                    <a:ea typeface="ＭＳ Ｐゴシック" panose="020B0600070205080204" pitchFamily="34" charset="-128"/>
                    <a:sym typeface="Symbol" pitchFamily="2" charset="2"/>
                  </a:rPr>
                  <a:t>While</a:t>
                </a:r>
                <a:r>
                  <a:rPr lang="en-US" altLang="en-US" sz="2000" dirty="0">
                    <a:ea typeface="ＭＳ Ｐゴシック" panose="020B0600070205080204" pitchFamily="34" charset="-128"/>
                    <a:sym typeface="Symbol" pitchFamily="2" charset="2"/>
                  </a:rPr>
                  <a:t> </a:t>
                </a:r>
                <a14:m>
                  <m:oMath xmlns:m="http://schemas.openxmlformats.org/officeDocument/2006/math">
                    <m:r>
                      <a:rPr lang="en-US" altLang="en-US" sz="2000" i="1" dirty="0" smtClean="0"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itchFamily="2" charset="2"/>
                      </a:rPr>
                      <m:t>𝑛</m:t>
                    </m:r>
                    <m:r>
                      <a:rPr lang="en-US" altLang="en-US" sz="2000" i="1" baseline="-25000" dirty="0"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itchFamily="2" charset="2"/>
                      </a:rPr>
                      <m:t> </m:t>
                    </m:r>
                    <m:r>
                      <a:rPr lang="en-US" altLang="en-US" sz="2000" i="1" dirty="0"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itchFamily="2" charset="2"/>
                      </a:rPr>
                      <m:t> </m:t>
                    </m:r>
                    <m:r>
                      <a:rPr lang="en-US" altLang="en-US" sz="2000" i="1" dirty="0"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itchFamily="2" charset="2"/>
                      </a:rPr>
                      <m:t>𝑐𝑖</m:t>
                    </m:r>
                    <m:r>
                      <a:rPr lang="en-US" altLang="en-US" sz="2000" i="1" dirty="0"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itchFamily="2" charset="2"/>
                      </a:rPr>
                      <m:t> </m:t>
                    </m:r>
                  </m:oMath>
                </a14:m>
                <a:r>
                  <a:rPr lang="en-US" altLang="en-US" sz="2000" b="1" dirty="0">
                    <a:ea typeface="ＭＳ Ｐゴシック" panose="020B0600070205080204" pitchFamily="34" charset="-128"/>
                    <a:sym typeface="Symbol" pitchFamily="2" charset="2"/>
                  </a:rPr>
                  <a:t>Do</a:t>
                </a:r>
                <a:r>
                  <a:rPr lang="en-US" altLang="en-US" sz="2000" dirty="0">
                    <a:ea typeface="ＭＳ Ｐゴシック" panose="020B0600070205080204" pitchFamily="34" charset="-128"/>
                    <a:sym typeface="Symbol" pitchFamily="2" charset="2"/>
                  </a:rPr>
                  <a:t> </a:t>
                </a:r>
              </a:p>
              <a:p>
                <a:pPr>
                  <a:buFont typeface="Calibri" panose="020F0502020204030204" pitchFamily="34" charset="0"/>
                  <a:buAutoNum type="arabicPeriod"/>
                </a:pPr>
                <a:r>
                  <a:rPr lang="en-US" altLang="en-US" sz="2000" i="1" dirty="0">
                    <a:ea typeface="ＭＳ Ｐゴシック" panose="020B0600070205080204" pitchFamily="34" charset="-128"/>
                    <a:sym typeface="Symbol" pitchFamily="2" charset="2"/>
                  </a:rPr>
                  <a:t>                  </a:t>
                </a:r>
                <a14:m>
                  <m:oMath xmlns:m="http://schemas.openxmlformats.org/officeDocument/2006/math">
                    <m:r>
                      <a:rPr lang="en-US" altLang="en-US" sz="2000" i="1" dirty="0" smtClean="0"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itchFamily="2" charset="2"/>
                      </a:rPr>
                      <m:t>𝑑</m:t>
                    </m:r>
                    <m:r>
                      <a:rPr lang="en-US" altLang="en-US" sz="2000" i="1" baseline="-25000" dirty="0"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itchFamily="2" charset="2"/>
                      </a:rPr>
                      <m:t>𝑖</m:t>
                    </m:r>
                    <m:r>
                      <a:rPr lang="en-US" altLang="en-US" sz="2000" i="1" dirty="0"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itchFamily="2" charset="2"/>
                      </a:rPr>
                      <m:t>←</m:t>
                    </m:r>
                    <m:r>
                      <a:rPr lang="en-US" altLang="en-US" sz="2000" i="1" dirty="0"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itchFamily="2" charset="2"/>
                      </a:rPr>
                      <m:t>𝑑</m:t>
                    </m:r>
                    <m:r>
                      <a:rPr lang="en-US" altLang="en-US" sz="2000" i="1" baseline="-25000" dirty="0"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itchFamily="2" charset="2"/>
                      </a:rPr>
                      <m:t>𝑖</m:t>
                    </m:r>
                    <m:r>
                      <a:rPr lang="en-US" altLang="en-US" sz="2000" i="1" dirty="0"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itchFamily="2" charset="2"/>
                      </a:rPr>
                      <m:t>  + 1</m:t>
                    </m:r>
                  </m:oMath>
                </a14:m>
                <a:endParaRPr lang="en-US" altLang="en-US" sz="2000" dirty="0">
                  <a:ea typeface="ＭＳ Ｐゴシック" panose="020B0600070205080204" pitchFamily="34" charset="-128"/>
                  <a:sym typeface="Symbol" pitchFamily="2" charset="2"/>
                </a:endParaRPr>
              </a:p>
              <a:p>
                <a:pPr>
                  <a:buFont typeface="Calibri" panose="020F0502020204030204" pitchFamily="34" charset="0"/>
                  <a:buAutoNum type="arabicPeriod"/>
                </a:pPr>
                <a:r>
                  <a:rPr lang="en-US" altLang="en-US" sz="2000" dirty="0">
                    <a:ea typeface="ＭＳ Ｐゴシック" panose="020B0600070205080204" pitchFamily="34" charset="-128"/>
                    <a:sym typeface="Symbol" pitchFamily="2" charset="2"/>
                  </a:rPr>
                  <a:t>                  </a:t>
                </a:r>
                <a14:m>
                  <m:oMath xmlns:m="http://schemas.openxmlformats.org/officeDocument/2006/math">
                    <m:r>
                      <a:rPr lang="en-US" altLang="en-US" sz="2000" i="1" dirty="0" smtClean="0"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itchFamily="2" charset="2"/>
                      </a:rPr>
                      <m:t>𝑛</m:t>
                    </m:r>
                    <m:r>
                      <a:rPr lang="en-US" altLang="en-US" sz="2000" i="1" dirty="0"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itchFamily="2" charset="2"/>
                      </a:rPr>
                      <m:t>←</m:t>
                    </m:r>
                    <m:r>
                      <a:rPr lang="en-US" altLang="en-US" sz="2000" i="1" dirty="0" smtClean="0"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itchFamily="2" charset="2"/>
                      </a:rPr>
                      <m:t>𝑛</m:t>
                    </m:r>
                    <m:r>
                      <a:rPr lang="en-US" altLang="en-US" sz="2000" i="1" dirty="0" smtClean="0"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itchFamily="2" charset="2"/>
                      </a:rPr>
                      <m:t> − </m:t>
                    </m:r>
                    <m:r>
                      <a:rPr lang="en-US" altLang="en-US" sz="2000" i="1" dirty="0" smtClean="0"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itchFamily="2" charset="2"/>
                      </a:rPr>
                      <m:t>𝑐𝑖</m:t>
                    </m:r>
                  </m:oMath>
                </a14:m>
                <a:r>
                  <a:rPr lang="en-US" altLang="en-US" sz="2000" dirty="0">
                    <a:ea typeface="ＭＳ Ｐゴシック" panose="020B0600070205080204" pitchFamily="34" charset="-128"/>
                    <a:sym typeface="Symbol" pitchFamily="2" charset="2"/>
                  </a:rPr>
                  <a:t>           </a:t>
                </a:r>
              </a:p>
              <a:p>
                <a:pPr>
                  <a:buFont typeface="Calibri" panose="020F0502020204030204" pitchFamily="34" charset="0"/>
                  <a:buAutoNum type="arabicPeriod"/>
                </a:pPr>
                <a:r>
                  <a:rPr lang="en-US" altLang="en-US" sz="2000" dirty="0">
                    <a:ea typeface="ＭＳ Ｐゴシック" panose="020B0600070205080204" pitchFamily="34" charset="-128"/>
                    <a:sym typeface="Symbol" pitchFamily="2" charset="2"/>
                  </a:rPr>
                  <a:t>     </a:t>
                </a:r>
                <a:r>
                  <a:rPr lang="en-US" altLang="en-US" sz="2000" b="1" dirty="0">
                    <a:ea typeface="ＭＳ Ｐゴシック" panose="020B0600070205080204" pitchFamily="34" charset="-128"/>
                    <a:sym typeface="Symbol" pitchFamily="2" charset="2"/>
                  </a:rPr>
                  <a:t>  End</a:t>
                </a:r>
              </a:p>
              <a:p>
                <a:pPr>
                  <a:buFont typeface="Calibri" panose="020F0502020204030204" pitchFamily="34" charset="0"/>
                  <a:buAutoNum type="arabicPeriod"/>
                </a:pPr>
                <a:r>
                  <a:rPr lang="en-US" altLang="en-US" sz="2000" dirty="0">
                    <a:ea typeface="ＭＳ Ｐゴシック" panose="020B0600070205080204" pitchFamily="34" charset="-128"/>
                    <a:sym typeface="Symbol" pitchFamily="2" charset="2"/>
                  </a:rPr>
                  <a:t> </a:t>
                </a:r>
                <a:r>
                  <a:rPr lang="en-US" altLang="en-US" sz="2000" b="1" dirty="0">
                    <a:ea typeface="ＭＳ Ｐゴシック" panose="020B0600070205080204" pitchFamily="34" charset="-128"/>
                    <a:sym typeface="Symbol" pitchFamily="2" charset="2"/>
                  </a:rPr>
                  <a:t>Return</a:t>
                </a:r>
                <a:r>
                  <a:rPr lang="en-US" altLang="en-US" sz="2000" dirty="0">
                    <a:ea typeface="ＭＳ Ｐゴシック" panose="020B0600070205080204" pitchFamily="34" charset="-128"/>
                    <a:sym typeface="Symbol" pitchFamily="2" charset="2"/>
                  </a:rPr>
                  <a:t> </a:t>
                </a:r>
                <a14:m>
                  <m:oMath xmlns:m="http://schemas.openxmlformats.org/officeDocument/2006/math">
                    <m:r>
                      <a:rPr lang="en-US" altLang="en-US" sz="2000" i="1" dirty="0" smtClean="0"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itchFamily="2" charset="2"/>
                      </a:rPr>
                      <m:t>{</m:t>
                    </m:r>
                    <m:r>
                      <a:rPr lang="en-US" altLang="en-US" sz="2000" i="1" dirty="0" smtClean="0"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itchFamily="2" charset="2"/>
                      </a:rPr>
                      <m:t>𝑑𝑖</m:t>
                    </m:r>
                    <m:r>
                      <a:rPr lang="en-US" altLang="en-US" sz="2000" i="1" dirty="0">
                        <a:latin typeface="Cambria Math" panose="02040503050406030204" pitchFamily="18" charset="0"/>
                        <a:ea typeface="ＭＳ Ｐゴシック" panose="020B0600070205080204" pitchFamily="34" charset="-128"/>
                        <a:sym typeface="Symbol" pitchFamily="2" charset="2"/>
                      </a:rPr>
                      <m:t>}</m:t>
                    </m:r>
                  </m:oMath>
                </a14:m>
                <a:endParaRPr lang="en-US" altLang="en-US" sz="2000" dirty="0">
                  <a:ea typeface="ＭＳ Ｐゴシック" panose="020B0600070205080204" pitchFamily="34" charset="-128"/>
                  <a:sym typeface="Symbol" pitchFamily="2" charset="2"/>
                </a:endParaRPr>
              </a:p>
            </p:txBody>
          </p:sp>
        </mc:Choice>
        <mc:Fallback>
          <p:sp>
            <p:nvSpPr>
              <p:cNvPr id="35842" name="Content Placeholder 2">
                <a:extLst>
                  <a:ext uri="{FF2B5EF4-FFF2-40B4-BE49-F238E27FC236}">
                    <a16:creationId xmlns:a16="http://schemas.microsoft.com/office/drawing/2014/main" id="{8405660B-DA5F-854A-A935-0102A87245D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600200"/>
                <a:ext cx="8534400" cy="4525963"/>
              </a:xfrm>
              <a:blipFill>
                <a:blip r:embed="rId2"/>
                <a:stretch>
                  <a:fillRect l="-744" t="-56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1">
            <a:extLst>
              <a:ext uri="{FF2B5EF4-FFF2-40B4-BE49-F238E27FC236}">
                <a16:creationId xmlns:a16="http://schemas.microsoft.com/office/drawing/2014/main" id="{041598E2-78A5-2145-8863-FC8996EC34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Outline</a:t>
            </a:r>
          </a:p>
        </p:txBody>
      </p:sp>
      <p:sp>
        <p:nvSpPr>
          <p:cNvPr id="18434" name="Content Placeholder 2">
            <a:extLst>
              <a:ext uri="{FF2B5EF4-FFF2-40B4-BE49-F238E27FC236}">
                <a16:creationId xmlns:a16="http://schemas.microsoft.com/office/drawing/2014/main" id="{FB5E98F5-974D-F548-B93C-D54B2C15AD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525963"/>
          </a:xfrm>
        </p:spPr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Introduction &amp; definition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Algorithms categories &amp; types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Pseudo-code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Designing an algorithm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Example:</a:t>
            </a:r>
            <a:r>
              <a:rPr lang="en-US" altLang="en-US">
                <a:latin typeface="Estrangelo Edessa" pitchFamily="66" charset="0"/>
                <a:ea typeface="ＭＳ Ｐゴシック" panose="020B0600070205080204" pitchFamily="34" charset="-128"/>
              </a:rPr>
              <a:t> </a:t>
            </a:r>
            <a:r>
              <a:rPr lang="en-US" altLang="en-US">
                <a:latin typeface="Copperplate Gothic Light" panose="02000504000000020004" pitchFamily="2" charset="77"/>
                <a:ea typeface="ＭＳ Ｐゴシック" panose="020B0600070205080204" pitchFamily="34" charset="-128"/>
              </a:rPr>
              <a:t>Max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Greedy Algorithms</a:t>
            </a:r>
          </a:p>
          <a:p>
            <a:pPr lvl="1"/>
            <a:r>
              <a:rPr lang="en-US" altLang="en-US">
                <a:latin typeface="Copperplate Gothic Light" panose="02000504000000020004" pitchFamily="2" charset="77"/>
                <a:ea typeface="ＭＳ Ｐゴシック" panose="020B0600070205080204" pitchFamily="34" charset="-128"/>
              </a:rPr>
              <a:t>Change</a:t>
            </a:r>
            <a:endParaRPr lang="en-US" altLang="en-US" sz="160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Title 1">
            <a:extLst>
              <a:ext uri="{FF2B5EF4-FFF2-40B4-BE49-F238E27FC236}">
                <a16:creationId xmlns:a16="http://schemas.microsoft.com/office/drawing/2014/main" id="{D666AAA9-81FF-034A-AB4E-6E8932EE3C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latin typeface="Copperplate Gothic Light" panose="02000504000000020004" pitchFamily="2" charset="77"/>
                <a:ea typeface="ＭＳ Ｐゴシック" panose="020B0600070205080204" pitchFamily="34" charset="-128"/>
              </a:rPr>
              <a:t>Change</a:t>
            </a:r>
            <a:r>
              <a:rPr lang="en-US" altLang="en-US">
                <a:ea typeface="ＭＳ Ｐゴシック" panose="020B0600070205080204" pitchFamily="34" charset="-128"/>
              </a:rPr>
              <a:t>: Analysis (1)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799A0C-B480-D042-9F8B-EEDE5610D7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1600200"/>
            <a:ext cx="8229600" cy="914400"/>
          </a:xfrm>
        </p:spPr>
        <p:txBody>
          <a:bodyPr/>
          <a:lstStyle/>
          <a:p>
            <a:r>
              <a:rPr lang="en-US" altLang="en-US" sz="2800" dirty="0">
                <a:ea typeface="ＭＳ Ｐゴシック" panose="020B0600070205080204" pitchFamily="34" charset="-128"/>
              </a:rPr>
              <a:t>Will the algorithm </a:t>
            </a:r>
            <a:r>
              <a:rPr lang="en-US" altLang="en-US" sz="2800" u="sng" dirty="0">
                <a:ea typeface="ＭＳ Ｐゴシック" panose="020B0600070205080204" pitchFamily="34" charset="-128"/>
              </a:rPr>
              <a:t>always</a:t>
            </a:r>
            <a:r>
              <a:rPr lang="en-US" altLang="en-US" sz="2800" dirty="0">
                <a:ea typeface="ＭＳ Ｐゴシック" panose="020B0600070205080204" pitchFamily="34" charset="-128"/>
              </a:rPr>
              <a:t> produce an optimal answer?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1EFCB44-BAE4-DA4D-937A-DA134D66AB51}"/>
              </a:ext>
            </a:extLst>
          </p:cNvPr>
          <p:cNvSpPr txBox="1">
            <a:spLocks/>
          </p:cNvSpPr>
          <p:nvPr/>
        </p:nvSpPr>
        <p:spPr bwMode="auto">
          <a:xfrm>
            <a:off x="381000" y="2514600"/>
            <a:ext cx="822960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800100" indent="-342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US" altLang="en-US" sz="2800" dirty="0">
                <a:latin typeface="Calibri" panose="020F0502020204030204" pitchFamily="34" charset="0"/>
              </a:rPr>
              <a:t>Example</a:t>
            </a:r>
          </a:p>
          <a:p>
            <a:pPr lvl="1">
              <a:spcBef>
                <a:spcPct val="20000"/>
              </a:spcBef>
              <a:buFont typeface="Calibri" panose="020F0502020204030204" pitchFamily="34" charset="0"/>
              <a:buChar char="–"/>
            </a:pPr>
            <a:r>
              <a:rPr lang="en-US" altLang="en-US" dirty="0">
                <a:latin typeface="Calibri" panose="020F0502020204030204" pitchFamily="34" charset="0"/>
              </a:rPr>
              <a:t>Consider a coinage system where c</a:t>
            </a:r>
            <a:r>
              <a:rPr lang="en-US" altLang="en-US" baseline="-25000" dirty="0">
                <a:latin typeface="Calibri" panose="020F0502020204030204" pitchFamily="34" charset="0"/>
              </a:rPr>
              <a:t>1</a:t>
            </a:r>
            <a:r>
              <a:rPr lang="en-US" altLang="en-US" dirty="0">
                <a:latin typeface="Calibri" panose="020F0502020204030204" pitchFamily="34" charset="0"/>
              </a:rPr>
              <a:t>=20, c</a:t>
            </a:r>
            <a:r>
              <a:rPr lang="en-US" altLang="en-US" baseline="-25000" dirty="0">
                <a:latin typeface="Calibri" panose="020F0502020204030204" pitchFamily="34" charset="0"/>
              </a:rPr>
              <a:t>2</a:t>
            </a:r>
            <a:r>
              <a:rPr lang="en-US" altLang="en-US" dirty="0">
                <a:latin typeface="Calibri" panose="020F0502020204030204" pitchFamily="34" charset="0"/>
              </a:rPr>
              <a:t>=15, c</a:t>
            </a:r>
            <a:r>
              <a:rPr lang="en-US" altLang="en-US" baseline="-25000" dirty="0">
                <a:latin typeface="Calibri" panose="020F0502020204030204" pitchFamily="34" charset="0"/>
              </a:rPr>
              <a:t>3</a:t>
            </a:r>
            <a:r>
              <a:rPr lang="en-US" altLang="en-US" dirty="0">
                <a:latin typeface="Calibri" panose="020F0502020204030204" pitchFamily="34" charset="0"/>
              </a:rPr>
              <a:t>=7, c</a:t>
            </a:r>
            <a:r>
              <a:rPr lang="en-US" altLang="en-US" baseline="-25000" dirty="0">
                <a:latin typeface="Calibri" panose="020F0502020204030204" pitchFamily="34" charset="0"/>
              </a:rPr>
              <a:t>4</a:t>
            </a:r>
            <a:r>
              <a:rPr lang="en-US" altLang="en-US" dirty="0">
                <a:latin typeface="Calibri" panose="020F0502020204030204" pitchFamily="34" charset="0"/>
              </a:rPr>
              <a:t>=1</a:t>
            </a:r>
          </a:p>
          <a:p>
            <a:pPr lvl="1">
              <a:spcBef>
                <a:spcPct val="20000"/>
              </a:spcBef>
              <a:buFont typeface="Calibri" panose="020F0502020204030204" pitchFamily="34" charset="0"/>
              <a:buChar char="–"/>
            </a:pPr>
            <a:r>
              <a:rPr lang="en-US" altLang="en-US" dirty="0">
                <a:latin typeface="Calibri" panose="020F0502020204030204" pitchFamily="34" charset="0"/>
              </a:rPr>
              <a:t>We want to give 22 </a:t>
            </a:r>
            <a:r>
              <a:rPr lang="ja-JP" altLang="en-US">
                <a:latin typeface="Calibri" panose="020F0502020204030204" pitchFamily="34" charset="0"/>
              </a:rPr>
              <a:t>‘</a:t>
            </a:r>
            <a:r>
              <a:rPr lang="en-US" altLang="ja-JP" dirty="0">
                <a:latin typeface="Calibri" panose="020F0502020204030204" pitchFamily="34" charset="0"/>
              </a:rPr>
              <a:t>cents</a:t>
            </a:r>
            <a:r>
              <a:rPr lang="ja-JP" altLang="en-US">
                <a:latin typeface="Calibri" panose="020F0502020204030204" pitchFamily="34" charset="0"/>
              </a:rPr>
              <a:t>’</a:t>
            </a:r>
            <a:r>
              <a:rPr lang="en-US" altLang="ja-JP" dirty="0">
                <a:latin typeface="Calibri" panose="020F0502020204030204" pitchFamily="34" charset="0"/>
              </a:rPr>
              <a:t> in change</a:t>
            </a:r>
          </a:p>
          <a:p>
            <a:pPr>
              <a:spcBef>
                <a:spcPct val="20000"/>
              </a:spcBef>
              <a:buFont typeface="Arial" panose="020B0604020202020204" pitchFamily="34" charset="0"/>
              <a:buNone/>
            </a:pPr>
            <a:endParaRPr lang="en-US" altLang="en-US" sz="3200" dirty="0">
              <a:latin typeface="Calibri" panose="020F0502020204030204" pitchFamily="34" charset="0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1454F443-9052-0146-B8AF-D01B7262A5A5}"/>
              </a:ext>
            </a:extLst>
          </p:cNvPr>
          <p:cNvSpPr txBox="1">
            <a:spLocks/>
          </p:cNvSpPr>
          <p:nvPr/>
        </p:nvSpPr>
        <p:spPr bwMode="auto">
          <a:xfrm>
            <a:off x="381000" y="3886200"/>
            <a:ext cx="8229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US" sz="2800" dirty="0">
                <a:latin typeface="+mn-lt"/>
                <a:ea typeface="+mn-ea"/>
              </a:rPr>
              <a:t>What is the output of the algorithm?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9DFF6DD7-7371-D446-9C64-F96FBFD6F0AB}"/>
              </a:ext>
            </a:extLst>
          </p:cNvPr>
          <p:cNvSpPr txBox="1">
            <a:spLocks/>
          </p:cNvSpPr>
          <p:nvPr/>
        </p:nvSpPr>
        <p:spPr bwMode="auto">
          <a:xfrm>
            <a:off x="381000" y="4495800"/>
            <a:ext cx="8229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US" altLang="en-US" sz="2800">
                <a:latin typeface="Calibri" panose="020F0502020204030204" pitchFamily="34" charset="0"/>
              </a:rPr>
              <a:t>Is it optimal?</a:t>
            </a:r>
          </a:p>
          <a:p>
            <a:pPr>
              <a:spcBef>
                <a:spcPct val="20000"/>
              </a:spcBef>
            </a:pPr>
            <a:endParaRPr lang="en-US" altLang="en-US" sz="3200">
              <a:latin typeface="Calibri" panose="020F0502020204030204" pitchFamily="34" charset="0"/>
            </a:endParaRPr>
          </a:p>
          <a:p>
            <a:pPr>
              <a:spcBef>
                <a:spcPct val="20000"/>
              </a:spcBef>
              <a:buFont typeface="Arial" panose="020B0604020202020204" pitchFamily="34" charset="0"/>
              <a:buNone/>
            </a:pPr>
            <a:endParaRPr lang="en-US" altLang="en-US" sz="3200">
              <a:latin typeface="Calibri" panose="020F0502020204030204" pitchFamily="34" charset="0"/>
            </a:endParaRP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2E8B5C7B-F2A5-F143-B7A6-8C5E26C24963}"/>
              </a:ext>
            </a:extLst>
          </p:cNvPr>
          <p:cNvSpPr txBox="1">
            <a:spLocks/>
          </p:cNvSpPr>
          <p:nvPr/>
        </p:nvSpPr>
        <p:spPr bwMode="auto">
          <a:xfrm>
            <a:off x="381000" y="5181600"/>
            <a:ext cx="8229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US" altLang="en-US">
                <a:latin typeface="Calibri" panose="020F0502020204030204" pitchFamily="34" charset="0"/>
              </a:rPr>
              <a:t>It is not optimal because it would give us two c</a:t>
            </a:r>
            <a:r>
              <a:rPr lang="en-US" altLang="en-US" baseline="-25000">
                <a:latin typeface="Calibri" panose="020F0502020204030204" pitchFamily="34" charset="0"/>
              </a:rPr>
              <a:t>4</a:t>
            </a:r>
            <a:r>
              <a:rPr lang="en-US" altLang="en-US">
                <a:latin typeface="Calibri" panose="020F0502020204030204" pitchFamily="34" charset="0"/>
              </a:rPr>
              <a:t> and one c</a:t>
            </a:r>
            <a:r>
              <a:rPr lang="en-US" altLang="en-US" baseline="-25000">
                <a:latin typeface="Calibri" panose="020F0502020204030204" pitchFamily="34" charset="0"/>
              </a:rPr>
              <a:t>1</a:t>
            </a:r>
            <a:r>
              <a:rPr lang="en-US" altLang="en-US">
                <a:latin typeface="Calibri" panose="020F0502020204030204" pitchFamily="34" charset="0"/>
              </a:rPr>
              <a:t> (3 coins).  The optimal change is one c</a:t>
            </a:r>
            <a:r>
              <a:rPr lang="en-US" altLang="en-US" baseline="-25000">
                <a:latin typeface="Calibri" panose="020F0502020204030204" pitchFamily="34" charset="0"/>
              </a:rPr>
              <a:t>2</a:t>
            </a:r>
            <a:r>
              <a:rPr lang="en-US" altLang="en-US">
                <a:latin typeface="Calibri" panose="020F0502020204030204" pitchFamily="34" charset="0"/>
              </a:rPr>
              <a:t> and one c</a:t>
            </a:r>
            <a:r>
              <a:rPr lang="en-US" altLang="en-US" baseline="-25000">
                <a:latin typeface="Calibri" panose="020F0502020204030204" pitchFamily="34" charset="0"/>
              </a:rPr>
              <a:t>3</a:t>
            </a:r>
            <a:r>
              <a:rPr lang="en-US" altLang="en-US">
                <a:latin typeface="Calibri" panose="020F0502020204030204" pitchFamily="34" charset="0"/>
              </a:rPr>
              <a:t> (2 coins)</a:t>
            </a:r>
            <a:endParaRPr lang="en-US" altLang="en-US" sz="3200">
              <a:latin typeface="Calibri" panose="020F05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6" grpId="0"/>
      <p:bldP spid="7" grpId="0"/>
      <p:bldP spid="9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Title 1">
            <a:extLst>
              <a:ext uri="{FF2B5EF4-FFF2-40B4-BE49-F238E27FC236}">
                <a16:creationId xmlns:a16="http://schemas.microsoft.com/office/drawing/2014/main" id="{05BADFE8-FD2F-E047-AA33-BFE7A94ABB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Optimality of </a:t>
            </a:r>
            <a:r>
              <a:rPr lang="en-US" altLang="en-US">
                <a:latin typeface="Copperplate Gothic Light" panose="02000504000000020004" pitchFamily="2" charset="77"/>
                <a:ea typeface="ＭＳ Ｐゴシック" panose="020B0600070205080204" pitchFamily="34" charset="-128"/>
              </a:rPr>
              <a:t>Change </a:t>
            </a:r>
            <a:r>
              <a:rPr lang="en-US" altLang="en-US">
                <a:ea typeface="ＭＳ Ｐゴシック" panose="020B0600070205080204" pitchFamily="34" charset="-128"/>
              </a:rPr>
              <a:t>(1)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8914" name="Content Placeholder 2">
                <a:extLst>
                  <a:ext uri="{FF2B5EF4-FFF2-40B4-BE49-F238E27FC236}">
                    <a16:creationId xmlns:a16="http://schemas.microsoft.com/office/drawing/2014/main" id="{6A6B2177-CC8B-974B-9FCC-43E1D6FBD3DC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altLang="en-US" sz="2000" dirty="0">
                    <a:ea typeface="ＭＳ Ｐゴシック" panose="020B0600070205080204" pitchFamily="34" charset="-128"/>
                  </a:rPr>
                  <a:t>How about the US currency : c1=25, c2=10, c3=5, c4=1, is the algorithm correct in this case?</a:t>
                </a:r>
              </a:p>
              <a:p>
                <a:r>
                  <a:rPr lang="en-US" altLang="en-US" sz="2000" dirty="0">
                    <a:ea typeface="ＭＳ Ｐゴシック" panose="020B0600070205080204" pitchFamily="34" charset="-128"/>
                  </a:rPr>
                  <a:t>Yes, in fact it is. We prove it by contradiction and need the following </a:t>
                </a:r>
                <a:r>
                  <a:rPr lang="en-US" altLang="en-US" sz="2000" dirty="0">
                    <a:solidFill>
                      <a:srgbClr val="FF0000"/>
                    </a:solidFill>
                    <a:ea typeface="ＭＳ Ｐゴシック" panose="020B0600070205080204" pitchFamily="34" charset="-128"/>
                  </a:rPr>
                  <a:t>lemma</a:t>
                </a:r>
                <a:endParaRPr lang="en-US" altLang="en-US" sz="2000" dirty="0">
                  <a:ea typeface="ＭＳ Ｐゴシック" panose="020B0600070205080204" pitchFamily="34" charset="-128"/>
                </a:endParaRPr>
              </a:p>
              <a:p>
                <a:r>
                  <a:rPr lang="en-US" altLang="en-US" sz="2000" dirty="0">
                    <a:ea typeface="ＭＳ Ｐゴシック" panose="020B0600070205080204" pitchFamily="34" charset="-128"/>
                  </a:rPr>
                  <a:t>If </a:t>
                </a:r>
                <a14:m>
                  <m:oMath xmlns:m="http://schemas.openxmlformats.org/officeDocument/2006/math">
                    <m:r>
                      <a:rPr lang="en-US" altLang="en-US" sz="2000" i="1" dirty="0" smtClean="0">
                        <a:latin typeface="Cambria Math" panose="02040503050406030204" pitchFamily="18" charset="0"/>
                        <a:ea typeface="ＭＳ Ｐゴシック" panose="020B0600070205080204" pitchFamily="34" charset="-128"/>
                      </a:rPr>
                      <m:t>𝑛</m:t>
                    </m:r>
                  </m:oMath>
                </a14:m>
                <a:r>
                  <a:rPr lang="en-US" altLang="en-US" sz="2000" dirty="0">
                    <a:ea typeface="ＭＳ Ｐゴシック" panose="020B0600070205080204" pitchFamily="34" charset="-128"/>
                  </a:rPr>
                  <a:t> is a positive integer, then </a:t>
                </a:r>
                <a14:m>
                  <m:oMath xmlns:m="http://schemas.openxmlformats.org/officeDocument/2006/math">
                    <m:r>
                      <a:rPr lang="en-US" altLang="en-US" sz="2000" i="1" dirty="0" smtClean="0">
                        <a:latin typeface="Cambria Math" panose="02040503050406030204" pitchFamily="18" charset="0"/>
                        <a:ea typeface="ＭＳ Ｐゴシック" panose="020B0600070205080204" pitchFamily="34" charset="-128"/>
                      </a:rPr>
                      <m:t>𝑛</m:t>
                    </m:r>
                  </m:oMath>
                </a14:m>
                <a:r>
                  <a:rPr lang="en-US" altLang="en-US" sz="2000" dirty="0">
                    <a:ea typeface="ＭＳ Ｐゴシック" panose="020B0600070205080204" pitchFamily="34" charset="-128"/>
                  </a:rPr>
                  <a:t> cents in change using quarters, dimes, nickels, and pennies using the fewest coins possible</a:t>
                </a:r>
              </a:p>
              <a:p>
                <a:pPr lvl="1"/>
                <a:r>
                  <a:rPr lang="en-US" altLang="en-US" sz="1800" dirty="0">
                    <a:ea typeface="ＭＳ Ｐゴシック" panose="020B0600070205080204" pitchFamily="34" charset="-128"/>
                  </a:rPr>
                  <a:t>Has at most two dimes</a:t>
                </a:r>
              </a:p>
              <a:p>
                <a:pPr lvl="1"/>
                <a:r>
                  <a:rPr lang="en-US" altLang="en-US" sz="1800" dirty="0">
                    <a:ea typeface="ＭＳ Ｐゴシック" panose="020B0600070205080204" pitchFamily="34" charset="-128"/>
                  </a:rPr>
                  <a:t>Has at most one nickel</a:t>
                </a:r>
              </a:p>
              <a:p>
                <a:pPr lvl="1"/>
                <a:r>
                  <a:rPr lang="en-US" altLang="en-US" sz="1800" dirty="0">
                    <a:ea typeface="ＭＳ Ｐゴシック" panose="020B0600070205080204" pitchFamily="34" charset="-128"/>
                  </a:rPr>
                  <a:t>Has at most four pennies, and</a:t>
                </a:r>
              </a:p>
              <a:p>
                <a:pPr lvl="1"/>
                <a:r>
                  <a:rPr lang="en-US" altLang="en-US" sz="1800" dirty="0">
                    <a:ea typeface="ＭＳ Ｐゴシック" panose="020B0600070205080204" pitchFamily="34" charset="-128"/>
                  </a:rPr>
                  <a:t>Cannot have two dimes and a nickel</a:t>
                </a:r>
              </a:p>
              <a:p>
                <a:pPr lvl="1">
                  <a:buFont typeface="Arial" panose="020B0604020202020204" pitchFamily="34" charset="0"/>
                  <a:buNone/>
                </a:pPr>
                <a:r>
                  <a:rPr lang="en-US" altLang="en-US" sz="2000" dirty="0">
                    <a:ea typeface="ＭＳ Ｐゴシック" panose="020B0600070205080204" pitchFamily="34" charset="-128"/>
                  </a:rPr>
                  <a:t>The amount of change in dimes, nickels, and pennies cannot exceed 24 cents</a:t>
                </a:r>
              </a:p>
            </p:txBody>
          </p:sp>
        </mc:Choice>
        <mc:Fallback>
          <p:sp>
            <p:nvSpPr>
              <p:cNvPr id="38914" name="Content Placeholder 2">
                <a:extLst>
                  <a:ext uri="{FF2B5EF4-FFF2-40B4-BE49-F238E27FC236}">
                    <a16:creationId xmlns:a16="http://schemas.microsoft.com/office/drawing/2014/main" id="{6A6B2177-CC8B-974B-9FCC-43E1D6FBD3D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617" t="-56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18D87B-D32F-0A41-AE77-B8F16E788B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Optimality of </a:t>
            </a:r>
            <a:r>
              <a:rPr lang="en-US" altLang="en-US" dirty="0">
                <a:latin typeface="Copperplate Gothic Light" panose="02000504000000020004" pitchFamily="2" charset="77"/>
                <a:ea typeface="ＭＳ Ｐゴシック" panose="020B0600070205080204" pitchFamily="34" charset="-128"/>
              </a:rPr>
              <a:t>Change </a:t>
            </a:r>
            <a:r>
              <a:rPr lang="en-US" altLang="en-US" dirty="0">
                <a:ea typeface="ＭＳ Ｐゴシック" panose="020B0600070205080204" pitchFamily="34" charset="-128"/>
              </a:rPr>
              <a:t>(2)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AA2B65B-C64B-B544-8C25-1ABEF0CB4A1F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sz="2000" dirty="0"/>
                  <a:t>Assume: </a:t>
                </a:r>
              </a:p>
              <a:p>
                <a:pPr lvl="1"/>
                <a:r>
                  <a:rPr lang="en-US" sz="1800" dirty="0"/>
                  <a:t>q is the number of quarters returned by the greedy algorithm</a:t>
                </a:r>
              </a:p>
              <a:p>
                <a:pPr lvl="1"/>
                <a:r>
                  <a:rPr lang="en-US" sz="1800" dirty="0"/>
                  <a:t>q’ is the number of quarters returned by the optimal solution</a:t>
                </a:r>
              </a:p>
              <a:p>
                <a:r>
                  <a:rPr lang="en-US" sz="2000" dirty="0"/>
                  <a:t>Three cases:</a:t>
                </a:r>
              </a:p>
              <a:p>
                <a:pPr marL="747713" lvl="1" indent="-290513">
                  <a:buFont typeface="+mj-lt"/>
                  <a:buAutoNum type="arabicPeriod"/>
                </a:pPr>
                <a:r>
                  <a:rPr lang="en-US" altLang="en-US" sz="1800" dirty="0"/>
                  <a:t> </a:t>
                </a:r>
                <a14:m>
                  <m:oMath xmlns:m="http://schemas.openxmlformats.org/officeDocument/2006/math">
                    <m:r>
                      <a:rPr lang="en-US" altLang="en-US" sz="1800" i="1" u="sng" dirty="0" smtClean="0">
                        <a:latin typeface="Cambria Math" panose="02040503050406030204" pitchFamily="18" charset="0"/>
                      </a:rPr>
                      <m:t>𝑞</m:t>
                    </m:r>
                    <m:r>
                      <a:rPr lang="ja-JP" altLang="en-US" sz="1800" i="1" u="sng">
                        <a:latin typeface="Cambria Math" panose="02040503050406030204" pitchFamily="18" charset="0"/>
                      </a:rPr>
                      <m:t>’</m:t>
                    </m:r>
                    <m:r>
                      <a:rPr lang="en-US" altLang="ja-JP" sz="1800" i="1" u="sng" dirty="0">
                        <a:latin typeface="Cambria Math" panose="02040503050406030204" pitchFamily="18" charset="0"/>
                      </a:rPr>
                      <m:t>&gt;</m:t>
                    </m:r>
                    <m:r>
                      <a:rPr lang="en-US" altLang="ja-JP" sz="1800" i="1" u="sng" dirty="0" smtClean="0">
                        <a:latin typeface="Cambria Math" panose="02040503050406030204" pitchFamily="18" charset="0"/>
                      </a:rPr>
                      <m:t>𝑞</m:t>
                    </m:r>
                  </m:oMath>
                </a14:m>
                <a:r>
                  <a:rPr lang="en-US" altLang="ja-JP" sz="1800" dirty="0">
                    <a:latin typeface="Calibri" panose="020F0502020204030204" pitchFamily="34" charset="0"/>
                  </a:rPr>
                  <a:t>.  The greedy algorithm chooses the largest number of quarters possible, by construction. Thus, it is impossible to </a:t>
                </a:r>
                <a:r>
                  <a:rPr lang="en-US" altLang="en-US" sz="1800" dirty="0">
                    <a:latin typeface="Calibri" panose="020F0502020204030204" pitchFamily="34" charset="0"/>
                  </a:rPr>
                  <a:t>q</a:t>
                </a:r>
                <a:r>
                  <a:rPr lang="ja-JP" altLang="en-US" sz="1800">
                    <a:latin typeface="Calibri" panose="020F0502020204030204" pitchFamily="34" charset="0"/>
                  </a:rPr>
                  <a:t>’</a:t>
                </a:r>
                <a:r>
                  <a:rPr lang="en-US" altLang="ja-JP" sz="1800" dirty="0">
                    <a:latin typeface="Calibri" panose="020F0502020204030204" pitchFamily="34" charset="0"/>
                  </a:rPr>
                  <a:t>&gt;q.</a:t>
                </a:r>
                <a:endParaRPr lang="en-US" sz="2000" dirty="0"/>
              </a:p>
              <a:p>
                <a:pPr lvl="1"/>
                <a:endParaRPr lang="en-US" sz="2000" dirty="0"/>
              </a:p>
              <a:p>
                <a:endParaRPr lang="en-US" sz="2400" dirty="0"/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AA2B65B-C64B-B544-8C25-1ABEF0CB4A1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617" t="-56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" name="Content Placeholder 2">
                <a:extLst>
                  <a:ext uri="{FF2B5EF4-FFF2-40B4-BE49-F238E27FC236}">
                    <a16:creationId xmlns:a16="http://schemas.microsoft.com/office/drawing/2014/main" id="{CE430CC0-261E-2740-82FA-85747D5C202D}"/>
                  </a:ext>
                </a:extLst>
              </p:cNvPr>
              <p:cNvSpPr txBox="1">
                <a:spLocks/>
              </p:cNvSpPr>
              <p:nvPr/>
            </p:nvSpPr>
            <p:spPr bwMode="auto">
              <a:xfrm>
                <a:off x="381000" y="3581400"/>
                <a:ext cx="8229600" cy="9906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marL="342900" indent="-3429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800100" indent="-3429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lvl="1">
                  <a:spcBef>
                    <a:spcPct val="20000"/>
                  </a:spcBef>
                  <a:buFont typeface="Calibri" panose="020F0502020204030204" pitchFamily="34" charset="0"/>
                  <a:buAutoNum type="arabicPeriod" startAt="2"/>
                </a:pPr>
                <a:r>
                  <a:rPr lang="en-US" altLang="en-US" sz="1800" dirty="0"/>
                  <a:t> </a:t>
                </a:r>
                <a14:m>
                  <m:oMath xmlns:m="http://schemas.openxmlformats.org/officeDocument/2006/math">
                    <m:r>
                      <a:rPr lang="en-US" altLang="en-US" sz="1800" i="1" u="sng" dirty="0" smtClean="0">
                        <a:latin typeface="Cambria Math" panose="02040503050406030204" pitchFamily="18" charset="0"/>
                      </a:rPr>
                      <m:t>𝑞</m:t>
                    </m:r>
                    <m:r>
                      <a:rPr lang="en-US" altLang="en-US" sz="1800" b="0" i="1" u="sng" dirty="0" smtClean="0">
                        <a:latin typeface="Cambria Math" panose="02040503050406030204" pitchFamily="18" charset="0"/>
                      </a:rPr>
                      <m:t>′</m:t>
                    </m:r>
                    <m:r>
                      <a:rPr lang="en-US" altLang="ja-JP" sz="1800" b="0" i="1" u="sng" dirty="0" smtClean="0">
                        <a:latin typeface="Cambria Math" panose="02040503050406030204" pitchFamily="18" charset="0"/>
                      </a:rPr>
                      <m:t>&lt;</m:t>
                    </m:r>
                    <m:r>
                      <a:rPr lang="en-US" altLang="ja-JP" sz="1800" i="1" u="sng" dirty="0" smtClean="0">
                        <a:latin typeface="Cambria Math" panose="02040503050406030204" pitchFamily="18" charset="0"/>
                      </a:rPr>
                      <m:t>𝑞</m:t>
                    </m:r>
                  </m:oMath>
                </a14:m>
                <a:r>
                  <a:rPr lang="en-US" altLang="ja-JP" sz="1800" dirty="0">
                    <a:latin typeface="Calibri" panose="020F0502020204030204" pitchFamily="34" charset="0"/>
                  </a:rPr>
                  <a:t>. </a:t>
                </a:r>
                <a:r>
                  <a:rPr lang="en-US" altLang="en-US" sz="1800" dirty="0">
                    <a:latin typeface="Calibri" panose="020F0502020204030204" pitchFamily="34" charset="0"/>
                  </a:rPr>
                  <a:t>Since the greedy algorithms uses as many quarters as possible, </a:t>
                </a:r>
                <a14:m>
                  <m:oMath xmlns:m="http://schemas.openxmlformats.org/officeDocument/2006/math">
                    <m:r>
                      <a:rPr lang="en-US" altLang="en-US" sz="1800" i="1" dirty="0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altLang="en-US" sz="1800" i="1" dirty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altLang="en-US" sz="1800" i="1" dirty="0" smtClean="0">
                        <a:latin typeface="Cambria Math" panose="02040503050406030204" pitchFamily="18" charset="0"/>
                      </a:rPr>
                      <m:t>𝑞</m:t>
                    </m:r>
                    <m:r>
                      <a:rPr lang="en-US" altLang="en-US" sz="1800" i="1" dirty="0" smtClean="0">
                        <a:latin typeface="Cambria Math" panose="02040503050406030204" pitchFamily="18" charset="0"/>
                      </a:rPr>
                      <m:t>(25)+</m:t>
                    </m:r>
                    <m:r>
                      <a:rPr lang="en-US" altLang="en-US" sz="1800" i="1" dirty="0" smtClean="0">
                        <a:latin typeface="Cambria Math" panose="02040503050406030204" pitchFamily="18" charset="0"/>
                      </a:rPr>
                      <m:t>𝑟</m:t>
                    </m:r>
                  </m:oMath>
                </a14:m>
                <a:r>
                  <a:rPr lang="en-US" altLang="en-US" sz="1800" dirty="0">
                    <a:latin typeface="Calibri" panose="020F0502020204030204" pitchFamily="34" charset="0"/>
                  </a:rPr>
                  <a:t>, where </a:t>
                </a:r>
                <a14:m>
                  <m:oMath xmlns:m="http://schemas.openxmlformats.org/officeDocument/2006/math">
                    <m:r>
                      <a:rPr lang="en-US" altLang="en-US" sz="1800" i="1" dirty="0" smtClean="0">
                        <a:latin typeface="Cambria Math" panose="02040503050406030204" pitchFamily="18" charset="0"/>
                      </a:rPr>
                      <m:t>𝑟</m:t>
                    </m:r>
                    <m:r>
                      <a:rPr lang="en-US" altLang="en-US" sz="1800" i="1" dirty="0" smtClean="0">
                        <a:latin typeface="Cambria Math" panose="02040503050406030204" pitchFamily="18" charset="0"/>
                      </a:rPr>
                      <m:t>&lt;25</m:t>
                    </m:r>
                  </m:oMath>
                </a14:m>
                <a:r>
                  <a:rPr lang="en-US" altLang="en-US" sz="1800" dirty="0">
                    <a:latin typeface="Calibri" panose="020F0502020204030204" pitchFamily="34" charset="0"/>
                  </a:rPr>
                  <a:t>. If </a:t>
                </a:r>
                <a14:m>
                  <m:oMath xmlns:m="http://schemas.openxmlformats.org/officeDocument/2006/math">
                    <m:r>
                      <a:rPr lang="en-US" altLang="en-US" sz="1800" i="1" dirty="0" smtClean="0">
                        <a:latin typeface="Cambria Math" panose="02040503050406030204" pitchFamily="18" charset="0"/>
                      </a:rPr>
                      <m:t>𝑞</m:t>
                    </m:r>
                    <m:r>
                      <a:rPr lang="ja-JP" altLang="en-US" sz="1800" i="1">
                        <a:latin typeface="Cambria Math" panose="02040503050406030204" pitchFamily="18" charset="0"/>
                      </a:rPr>
                      <m:t>’</m:t>
                    </m:r>
                    <m:r>
                      <a:rPr lang="en-US" altLang="ja-JP" sz="1800" i="1" dirty="0">
                        <a:latin typeface="Cambria Math" panose="02040503050406030204" pitchFamily="18" charset="0"/>
                      </a:rPr>
                      <m:t>&lt;</m:t>
                    </m:r>
                    <m:r>
                      <a:rPr lang="en-US" altLang="ja-JP" sz="1800" i="1" dirty="0">
                        <a:latin typeface="Cambria Math" panose="02040503050406030204" pitchFamily="18" charset="0"/>
                      </a:rPr>
                      <m:t>𝑞</m:t>
                    </m:r>
                  </m:oMath>
                </a14:m>
                <a:r>
                  <a:rPr lang="en-US" altLang="ja-JP" sz="1800" dirty="0">
                    <a:latin typeface="Calibri" panose="020F0502020204030204" pitchFamily="34" charset="0"/>
                  </a:rPr>
                  <a:t>, then, </a:t>
                </a:r>
                <a14:m>
                  <m:oMath xmlns:m="http://schemas.openxmlformats.org/officeDocument/2006/math">
                    <m:r>
                      <a:rPr lang="en-US" altLang="ja-JP" sz="1800" i="1" dirty="0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altLang="ja-JP" sz="1800" i="1" dirty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altLang="ja-JP" sz="1800" i="1" dirty="0" smtClean="0">
                        <a:latin typeface="Cambria Math" panose="02040503050406030204" pitchFamily="18" charset="0"/>
                      </a:rPr>
                      <m:t>𝑞</m:t>
                    </m:r>
                    <m:r>
                      <a:rPr lang="ja-JP" altLang="en-US" sz="1800" i="1">
                        <a:latin typeface="Cambria Math" panose="02040503050406030204" pitchFamily="18" charset="0"/>
                      </a:rPr>
                      <m:t>’</m:t>
                    </m:r>
                    <m:r>
                      <a:rPr lang="en-US" altLang="ja-JP" sz="1800" i="1" dirty="0">
                        <a:latin typeface="Cambria Math" panose="02040503050406030204" pitchFamily="18" charset="0"/>
                      </a:rPr>
                      <m:t>(25)+</m:t>
                    </m:r>
                    <m:r>
                      <a:rPr lang="en-US" altLang="ja-JP" sz="1800" i="1" dirty="0">
                        <a:latin typeface="Cambria Math" panose="02040503050406030204" pitchFamily="18" charset="0"/>
                      </a:rPr>
                      <m:t>𝑟</m:t>
                    </m:r>
                    <m:r>
                      <a:rPr lang="ja-JP" altLang="en-US" sz="1800" i="1">
                        <a:latin typeface="Cambria Math" panose="02040503050406030204" pitchFamily="18" charset="0"/>
                      </a:rPr>
                      <m:t>’</m:t>
                    </m:r>
                    <m:r>
                      <a:rPr lang="en-US" altLang="ja-JP" sz="1800" i="1" dirty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altLang="ja-JP" sz="1800" dirty="0">
                    <a:latin typeface="Calibri" panose="020F0502020204030204" pitchFamily="34" charset="0"/>
                  </a:rPr>
                  <a:t>where </a:t>
                </a:r>
                <a14:m>
                  <m:oMath xmlns:m="http://schemas.openxmlformats.org/officeDocument/2006/math">
                    <m:r>
                      <a:rPr lang="en-US" altLang="ja-JP" sz="1800" i="1" dirty="0" smtClean="0">
                        <a:latin typeface="Cambria Math" panose="02040503050406030204" pitchFamily="18" charset="0"/>
                      </a:rPr>
                      <m:t>𝑟</m:t>
                    </m:r>
                    <m:r>
                      <a:rPr lang="ja-JP" altLang="en-US" sz="1800" i="1">
                        <a:latin typeface="Cambria Math" panose="02040503050406030204" pitchFamily="18" charset="0"/>
                      </a:rPr>
                      <m:t>’</m:t>
                    </m:r>
                    <m:r>
                      <a:rPr lang="en-US" altLang="ja-JP" sz="1800" i="1" dirty="0">
                        <a:latin typeface="Cambria Math" panose="02040503050406030204" pitchFamily="18" charset="0"/>
                        <a:sym typeface="Symbol" pitchFamily="2" charset="2"/>
                      </a:rPr>
                      <m:t>25</m:t>
                    </m:r>
                  </m:oMath>
                </a14:m>
                <a:r>
                  <a:rPr lang="en-US" altLang="ja-JP" sz="1800" dirty="0">
                    <a:latin typeface="Calibri" panose="020F0502020204030204" pitchFamily="34" charset="0"/>
                    <a:sym typeface="Symbol" pitchFamily="2" charset="2"/>
                  </a:rPr>
                  <a:t>.  C</a:t>
                </a:r>
                <a:r>
                  <a:rPr lang="ja-JP" altLang="en-US" sz="1800">
                    <a:latin typeface="Calibri" panose="020F0502020204030204" pitchFamily="34" charset="0"/>
                    <a:sym typeface="Symbol" pitchFamily="2" charset="2"/>
                  </a:rPr>
                  <a:t>’</a:t>
                </a:r>
                <a:r>
                  <a:rPr lang="en-US" altLang="ja-JP" sz="1800" dirty="0">
                    <a:latin typeface="Calibri" panose="020F0502020204030204" pitchFamily="34" charset="0"/>
                    <a:sym typeface="Symbol" pitchFamily="2" charset="2"/>
                  </a:rPr>
                  <a:t> will have to use more smaller coins to make up for the large r</a:t>
                </a:r>
                <a:r>
                  <a:rPr lang="ja-JP" altLang="en-US" sz="1800">
                    <a:latin typeface="Calibri" panose="020F0502020204030204" pitchFamily="34" charset="0"/>
                    <a:sym typeface="Symbol" pitchFamily="2" charset="2"/>
                  </a:rPr>
                  <a:t>’</a:t>
                </a:r>
                <a:r>
                  <a:rPr lang="en-US" altLang="ja-JP" sz="1800" dirty="0">
                    <a:latin typeface="Calibri" panose="020F0502020204030204" pitchFamily="34" charset="0"/>
                    <a:sym typeface="Symbol" pitchFamily="2" charset="2"/>
                  </a:rPr>
                  <a:t>(see Lemma).  </a:t>
                </a:r>
                <a:r>
                  <a:rPr lang="en-US" altLang="ja-JP" sz="1800" u="sng" dirty="0">
                    <a:latin typeface="Calibri" panose="020F0502020204030204" pitchFamily="34" charset="0"/>
                    <a:sym typeface="Symbol" pitchFamily="2" charset="2"/>
                  </a:rPr>
                  <a:t>Thus C</a:t>
                </a:r>
                <a:r>
                  <a:rPr lang="ja-JP" altLang="en-US" sz="1800" u="sng">
                    <a:latin typeface="Calibri" panose="020F0502020204030204" pitchFamily="34" charset="0"/>
                    <a:sym typeface="Symbol" pitchFamily="2" charset="2"/>
                  </a:rPr>
                  <a:t>’</a:t>
                </a:r>
                <a:r>
                  <a:rPr lang="en-US" altLang="ja-JP" sz="1800" u="sng" dirty="0">
                    <a:latin typeface="Calibri" panose="020F0502020204030204" pitchFamily="34" charset="0"/>
                    <a:sym typeface="Symbol" pitchFamily="2" charset="2"/>
                  </a:rPr>
                  <a:t> is not the optimal solution.</a:t>
                </a:r>
                <a:r>
                  <a:rPr lang="en-US" altLang="ja-JP" sz="1800" dirty="0">
                    <a:latin typeface="Calibri" panose="020F0502020204030204" pitchFamily="34" charset="0"/>
                    <a:sym typeface="Symbol" pitchFamily="2" charset="2"/>
                  </a:rPr>
                  <a:t> </a:t>
                </a:r>
                <a:endParaRPr lang="en-US" altLang="en-US" sz="1800" dirty="0">
                  <a:latin typeface="Calibri" panose="020F0502020204030204" pitchFamily="34" charset="0"/>
                </a:endParaRPr>
              </a:p>
            </p:txBody>
          </p:sp>
        </mc:Choice>
        <mc:Fallback>
          <p:sp>
            <p:nvSpPr>
              <p:cNvPr id="4" name="Content Placeholder 2">
                <a:extLst>
                  <a:ext uri="{FF2B5EF4-FFF2-40B4-BE49-F238E27FC236}">
                    <a16:creationId xmlns:a16="http://schemas.microsoft.com/office/drawing/2014/main" id="{CE430CC0-261E-2740-82FA-85747D5C202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81000" y="3581400"/>
                <a:ext cx="8229600" cy="990600"/>
              </a:xfrm>
              <a:prstGeom prst="rect">
                <a:avLst/>
              </a:prstGeom>
              <a:blipFill>
                <a:blip r:embed="rId3"/>
                <a:stretch>
                  <a:fillRect t="-2532" b="-30380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Content Placeholder 2">
                <a:extLst>
                  <a:ext uri="{FF2B5EF4-FFF2-40B4-BE49-F238E27FC236}">
                    <a16:creationId xmlns:a16="http://schemas.microsoft.com/office/drawing/2014/main" id="{A44E71E6-798C-7F4E-AA75-F642396A6BC5}"/>
                  </a:ext>
                </a:extLst>
              </p:cNvPr>
              <p:cNvSpPr txBox="1">
                <a:spLocks/>
              </p:cNvSpPr>
              <p:nvPr/>
            </p:nvSpPr>
            <p:spPr bwMode="auto">
              <a:xfrm>
                <a:off x="381000" y="4800600"/>
                <a:ext cx="8229600" cy="7620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marL="342900" indent="-3429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800100" indent="-3429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lvl="1">
                  <a:spcBef>
                    <a:spcPct val="20000"/>
                  </a:spcBef>
                  <a:buFont typeface="Calibri" panose="020F0502020204030204" pitchFamily="34" charset="0"/>
                  <a:buAutoNum type="arabicPeriod" startAt="3"/>
                </a:pPr>
                <a14:m>
                  <m:oMath xmlns:m="http://schemas.openxmlformats.org/officeDocument/2006/math">
                    <m:r>
                      <a:rPr lang="en-US" altLang="en-US" sz="1800" b="0" i="0" u="sng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altLang="en-US" sz="1800" i="1" u="sng" dirty="0" smtClean="0">
                        <a:latin typeface="Cambria Math" panose="02040503050406030204" pitchFamily="18" charset="0"/>
                      </a:rPr>
                      <m:t>𝑞</m:t>
                    </m:r>
                    <m:r>
                      <a:rPr lang="en-US" altLang="en-US" sz="1800" i="1" u="sng" dirty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altLang="en-US" sz="1800" i="1" u="sng" dirty="0">
                        <a:latin typeface="Cambria Math" panose="02040503050406030204" pitchFamily="18" charset="0"/>
                      </a:rPr>
                      <m:t>𝑞</m:t>
                    </m:r>
                    <m:r>
                      <a:rPr lang="ja-JP" altLang="en-US" sz="1800" i="1" u="sng">
                        <a:latin typeface="Cambria Math" panose="02040503050406030204" pitchFamily="18" charset="0"/>
                      </a:rPr>
                      <m:t>’</m:t>
                    </m:r>
                    <m:r>
                      <a:rPr lang="en-US" altLang="ja-JP" sz="1800" b="0" i="0" u="sng" smtClean="0">
                        <a:latin typeface="Cambria Math" panose="02040503050406030204" pitchFamily="18" charset="0"/>
                      </a:rPr>
                      <m:t>.  </m:t>
                    </m:r>
                  </m:oMath>
                </a14:m>
                <a:r>
                  <a:rPr lang="en-US" altLang="ja-JP" sz="1800" dirty="0">
                    <a:latin typeface="Calibri" panose="020F0502020204030204" pitchFamily="34" charset="0"/>
                  </a:rPr>
                  <a:t>then we continue the argument on the smaller denomination (e.g., dimes).  Eventually, we reach a contradiction.</a:t>
                </a:r>
                <a:endParaRPr lang="en-US" altLang="en-US" sz="1800" dirty="0">
                  <a:latin typeface="Calibri" panose="020F0502020204030204" pitchFamily="34" charset="0"/>
                </a:endParaRPr>
              </a:p>
            </p:txBody>
          </p:sp>
        </mc:Choice>
        <mc:Fallback>
          <p:sp>
            <p:nvSpPr>
              <p:cNvPr id="5" name="Content Placeholder 2">
                <a:extLst>
                  <a:ext uri="{FF2B5EF4-FFF2-40B4-BE49-F238E27FC236}">
                    <a16:creationId xmlns:a16="http://schemas.microsoft.com/office/drawing/2014/main" id="{A44E71E6-798C-7F4E-AA75-F642396A6BC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81000" y="4800600"/>
                <a:ext cx="8229600" cy="762000"/>
              </a:xfrm>
              <a:prstGeom prst="rect">
                <a:avLst/>
              </a:prstGeom>
              <a:blipFill>
                <a:blip r:embed="rId4"/>
                <a:stretch>
                  <a:fillRect t="-3279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16CD716-A7F9-854B-B1A0-E920EE21D91C}"/>
              </a:ext>
            </a:extLst>
          </p:cNvPr>
          <p:cNvSpPr txBox="1">
            <a:spLocks/>
          </p:cNvSpPr>
          <p:nvPr/>
        </p:nvSpPr>
        <p:spPr bwMode="auto">
          <a:xfrm>
            <a:off x="533400" y="5562600"/>
            <a:ext cx="82296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US" altLang="en-US" sz="2000" dirty="0">
                <a:latin typeface="Calibri" panose="020F0502020204030204" pitchFamily="34" charset="0"/>
              </a:rPr>
              <a:t>Thus,  the greedy algorithm gives the</a:t>
            </a:r>
            <a:r>
              <a:rPr lang="en-US" altLang="ja-JP" sz="2000" dirty="0">
                <a:latin typeface="Calibri" panose="020F0502020204030204" pitchFamily="34" charset="0"/>
              </a:rPr>
              <a:t> optimal solution</a:t>
            </a:r>
            <a:endParaRPr lang="en-US" altLang="en-US" sz="20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53831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Title 1">
            <a:extLst>
              <a:ext uri="{FF2B5EF4-FFF2-40B4-BE49-F238E27FC236}">
                <a16:creationId xmlns:a16="http://schemas.microsoft.com/office/drawing/2014/main" id="{C474FE9D-5706-6B41-B238-B88E5F02B7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>
                <a:ea typeface="ＭＳ Ｐゴシック" panose="020B0600070205080204" pitchFamily="34" charset="-128"/>
              </a:rPr>
              <a:t>Greedy Algorithm: Another Example</a:t>
            </a:r>
          </a:p>
        </p:txBody>
      </p:sp>
      <p:sp>
        <p:nvSpPr>
          <p:cNvPr id="40962" name="Content Placeholder 2">
            <a:extLst>
              <a:ext uri="{FF2B5EF4-FFF2-40B4-BE49-F238E27FC236}">
                <a16:creationId xmlns:a16="http://schemas.microsoft.com/office/drawing/2014/main" id="{4BB2093E-8E30-9E41-A22D-382611D722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400" dirty="0">
                <a:ea typeface="ＭＳ Ｐゴシック" panose="020B0600070205080204" pitchFamily="34" charset="-128"/>
              </a:rPr>
              <a:t>Check the problem of Scenario I, page 25 in the slides </a:t>
            </a:r>
            <a:r>
              <a:rPr lang="en-US" altLang="en-US" sz="2400" dirty="0">
                <a:ea typeface="ＭＳ Ｐゴシック" panose="020B0600070205080204" pitchFamily="34" charset="-128"/>
                <a:hlinkClick r:id="rId2"/>
              </a:rPr>
              <a:t>IntroductiontoCSE235.ppt</a:t>
            </a:r>
            <a:endParaRPr lang="en-US" altLang="en-US" sz="2400" dirty="0">
              <a:ea typeface="ＭＳ Ｐゴシック" panose="020B0600070205080204" pitchFamily="34" charset="-128"/>
            </a:endParaRPr>
          </a:p>
          <a:p>
            <a:endParaRPr lang="en-US" altLang="en-US" sz="2400" dirty="0">
              <a:ea typeface="ＭＳ Ｐゴシック" panose="020B0600070205080204" pitchFamily="34" charset="-128"/>
            </a:endParaRPr>
          </a:p>
          <a:p>
            <a:endParaRPr lang="en-US" altLang="en-US" sz="2400" dirty="0">
              <a:ea typeface="ＭＳ Ｐゴシック" panose="020B0600070205080204" pitchFamily="34" charset="-128"/>
            </a:endParaRPr>
          </a:p>
          <a:p>
            <a:endParaRPr lang="en-US" altLang="en-US" sz="2400" dirty="0">
              <a:ea typeface="ＭＳ Ｐゴシック" panose="020B0600070205080204" pitchFamily="34" charset="-128"/>
            </a:endParaRPr>
          </a:p>
          <a:p>
            <a:r>
              <a:rPr lang="en-US" altLang="en-US" sz="2400" dirty="0">
                <a:ea typeface="ＭＳ Ｐゴシック" panose="020B0600070205080204" pitchFamily="34" charset="-128"/>
              </a:rPr>
              <a:t>We discussed then (remember?) a greedy algorithm for accommodating the maximum number of customers. The algorithm </a:t>
            </a:r>
          </a:p>
          <a:p>
            <a:pPr lvl="1"/>
            <a:r>
              <a:rPr lang="en-US" altLang="en-US" sz="2000" dirty="0">
                <a:ea typeface="ＭＳ Ｐゴシック" panose="020B0600070205080204" pitchFamily="34" charset="-128"/>
              </a:rPr>
              <a:t>terminates, is complete, sound, and satisfies the maximum number of customers (finds an optimal solution)</a:t>
            </a:r>
          </a:p>
          <a:p>
            <a:pPr lvl="1"/>
            <a:r>
              <a:rPr lang="en-US" altLang="en-US" sz="2000" dirty="0">
                <a:ea typeface="ＭＳ Ｐゴシック" panose="020B0600070205080204" pitchFamily="34" charset="-128"/>
              </a:rPr>
              <a:t>runs in time linear in the number of customers</a:t>
            </a:r>
          </a:p>
        </p:txBody>
      </p:sp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7AF62501-1059-8844-8329-AF92CCF3A8B8}"/>
              </a:ext>
            </a:extLst>
          </p:cNvPr>
          <p:cNvCxnSpPr>
            <a:cxnSpLocks/>
          </p:cNvCxnSpPr>
          <p:nvPr/>
        </p:nvCxnSpPr>
        <p:spPr>
          <a:xfrm>
            <a:off x="1371600" y="3429000"/>
            <a:ext cx="5562600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0E0D1930-D016-0944-BC2F-92D75A4F2678}"/>
              </a:ext>
            </a:extLst>
          </p:cNvPr>
          <p:cNvCxnSpPr>
            <a:cxnSpLocks/>
          </p:cNvCxnSpPr>
          <p:nvPr/>
        </p:nvCxnSpPr>
        <p:spPr>
          <a:xfrm>
            <a:off x="3886200" y="3276600"/>
            <a:ext cx="8382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B388DCBA-8277-6342-BCD6-19C562BA8FBC}"/>
              </a:ext>
            </a:extLst>
          </p:cNvPr>
          <p:cNvCxnSpPr/>
          <p:nvPr/>
        </p:nvCxnSpPr>
        <p:spPr>
          <a:xfrm>
            <a:off x="2057400" y="3276600"/>
            <a:ext cx="15240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934920EA-8AF8-8047-875C-371D09612B72}"/>
              </a:ext>
            </a:extLst>
          </p:cNvPr>
          <p:cNvCxnSpPr>
            <a:cxnSpLocks/>
          </p:cNvCxnSpPr>
          <p:nvPr/>
        </p:nvCxnSpPr>
        <p:spPr>
          <a:xfrm>
            <a:off x="4953000" y="3276600"/>
            <a:ext cx="8382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151D0F64-E311-4A4F-AD8F-2991306C4213}"/>
              </a:ext>
            </a:extLst>
          </p:cNvPr>
          <p:cNvCxnSpPr>
            <a:cxnSpLocks/>
          </p:cNvCxnSpPr>
          <p:nvPr/>
        </p:nvCxnSpPr>
        <p:spPr>
          <a:xfrm>
            <a:off x="4191000" y="2743200"/>
            <a:ext cx="16002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466DB65C-C61B-2847-863C-B03243E804A0}"/>
              </a:ext>
            </a:extLst>
          </p:cNvPr>
          <p:cNvCxnSpPr>
            <a:cxnSpLocks/>
          </p:cNvCxnSpPr>
          <p:nvPr/>
        </p:nvCxnSpPr>
        <p:spPr>
          <a:xfrm>
            <a:off x="2971800" y="2971800"/>
            <a:ext cx="7620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63051A64-40E2-E245-A21D-B2696B6D34B7}"/>
              </a:ext>
            </a:extLst>
          </p:cNvPr>
          <p:cNvCxnSpPr>
            <a:cxnSpLocks/>
          </p:cNvCxnSpPr>
          <p:nvPr/>
        </p:nvCxnSpPr>
        <p:spPr>
          <a:xfrm>
            <a:off x="4191000" y="2971800"/>
            <a:ext cx="12192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23422925-5EAD-9843-88B1-BB1809B4E517}"/>
              </a:ext>
            </a:extLst>
          </p:cNvPr>
          <p:cNvCxnSpPr/>
          <p:nvPr/>
        </p:nvCxnSpPr>
        <p:spPr>
          <a:xfrm>
            <a:off x="2057400" y="3200400"/>
            <a:ext cx="0" cy="30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BE2E8749-80D8-1D4B-BF13-B88EB054B4EC}"/>
              </a:ext>
            </a:extLst>
          </p:cNvPr>
          <p:cNvCxnSpPr>
            <a:cxnSpLocks/>
          </p:cNvCxnSpPr>
          <p:nvPr/>
        </p:nvCxnSpPr>
        <p:spPr>
          <a:xfrm>
            <a:off x="2971800" y="2895600"/>
            <a:ext cx="0" cy="609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62F0D01F-3BB5-C54B-83C6-D0FE42545032}"/>
              </a:ext>
            </a:extLst>
          </p:cNvPr>
          <p:cNvCxnSpPr>
            <a:cxnSpLocks/>
          </p:cNvCxnSpPr>
          <p:nvPr/>
        </p:nvCxnSpPr>
        <p:spPr>
          <a:xfrm>
            <a:off x="3581400" y="2971800"/>
            <a:ext cx="0" cy="609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85E28455-CE1C-484E-A055-7E456FC2F0CF}"/>
              </a:ext>
            </a:extLst>
          </p:cNvPr>
          <p:cNvCxnSpPr>
            <a:cxnSpLocks/>
          </p:cNvCxnSpPr>
          <p:nvPr/>
        </p:nvCxnSpPr>
        <p:spPr>
          <a:xfrm>
            <a:off x="3733800" y="2895600"/>
            <a:ext cx="0" cy="609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59104859-1A72-D745-A23B-65FDD32D398C}"/>
              </a:ext>
            </a:extLst>
          </p:cNvPr>
          <p:cNvCxnSpPr>
            <a:cxnSpLocks/>
          </p:cNvCxnSpPr>
          <p:nvPr/>
        </p:nvCxnSpPr>
        <p:spPr>
          <a:xfrm>
            <a:off x="3886200" y="3048000"/>
            <a:ext cx="0" cy="609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A43E26DF-4828-7D40-8B74-C6421A98785D}"/>
              </a:ext>
            </a:extLst>
          </p:cNvPr>
          <p:cNvCxnSpPr>
            <a:cxnSpLocks/>
          </p:cNvCxnSpPr>
          <p:nvPr/>
        </p:nvCxnSpPr>
        <p:spPr>
          <a:xfrm>
            <a:off x="4191000" y="2743200"/>
            <a:ext cx="0" cy="762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42B9DC5D-A6DD-BE49-AF38-D7A5461A6C7F}"/>
              </a:ext>
            </a:extLst>
          </p:cNvPr>
          <p:cNvCxnSpPr>
            <a:cxnSpLocks/>
          </p:cNvCxnSpPr>
          <p:nvPr/>
        </p:nvCxnSpPr>
        <p:spPr>
          <a:xfrm>
            <a:off x="4724400" y="2743200"/>
            <a:ext cx="0" cy="762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6AD972CA-AB57-A149-8F91-C2B2BC761EBD}"/>
              </a:ext>
            </a:extLst>
          </p:cNvPr>
          <p:cNvCxnSpPr>
            <a:cxnSpLocks/>
          </p:cNvCxnSpPr>
          <p:nvPr/>
        </p:nvCxnSpPr>
        <p:spPr>
          <a:xfrm>
            <a:off x="4953000" y="2895600"/>
            <a:ext cx="0" cy="762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8DDF40B3-183A-7344-A0E3-8C365005DBFF}"/>
              </a:ext>
            </a:extLst>
          </p:cNvPr>
          <p:cNvCxnSpPr>
            <a:cxnSpLocks/>
          </p:cNvCxnSpPr>
          <p:nvPr/>
        </p:nvCxnSpPr>
        <p:spPr>
          <a:xfrm>
            <a:off x="5410200" y="2819400"/>
            <a:ext cx="0" cy="762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AB49DD6B-8588-7442-B146-8E69AB179A8B}"/>
              </a:ext>
            </a:extLst>
          </p:cNvPr>
          <p:cNvCxnSpPr>
            <a:cxnSpLocks/>
          </p:cNvCxnSpPr>
          <p:nvPr/>
        </p:nvCxnSpPr>
        <p:spPr>
          <a:xfrm>
            <a:off x="5791200" y="2743200"/>
            <a:ext cx="0" cy="762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Title 1">
            <a:extLst>
              <a:ext uri="{FF2B5EF4-FFF2-40B4-BE49-F238E27FC236}">
                <a16:creationId xmlns:a16="http://schemas.microsoft.com/office/drawing/2014/main" id="{8B19EBE2-B49B-744E-AE68-A71ADA2263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Summary</a:t>
            </a:r>
          </a:p>
        </p:txBody>
      </p:sp>
      <p:sp>
        <p:nvSpPr>
          <p:cNvPr id="41986" name="Content Placeholder 2">
            <a:extLst>
              <a:ext uri="{FF2B5EF4-FFF2-40B4-BE49-F238E27FC236}">
                <a16:creationId xmlns:a16="http://schemas.microsoft.com/office/drawing/2014/main" id="{5AB13DB2-2492-374A-8183-138626EB4F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525963"/>
          </a:xfrm>
        </p:spPr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Introduction &amp; definition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Algorithms categories &amp; types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Pseudo-code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Designing an algorithm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Example: </a:t>
            </a:r>
            <a:r>
              <a:rPr lang="en-US" altLang="en-US">
                <a:latin typeface="Copperplate Gothic Light" panose="02000504000000020004" pitchFamily="2" charset="77"/>
                <a:ea typeface="ＭＳ Ｐゴシック" panose="020B0600070205080204" pitchFamily="34" charset="-128"/>
              </a:rPr>
              <a:t>Max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Greedy Algorithms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Example: </a:t>
            </a:r>
            <a:r>
              <a:rPr lang="en-US" altLang="en-US">
                <a:latin typeface="Copperplate Gothic Light" panose="02000504000000020004" pitchFamily="2" charset="77"/>
                <a:ea typeface="ＭＳ Ｐゴシック" panose="020B0600070205080204" pitchFamily="34" charset="-128"/>
              </a:rPr>
              <a:t>Change</a:t>
            </a:r>
          </a:p>
          <a:p>
            <a:pPr lvl="1"/>
            <a:endParaRPr lang="en-US" altLang="en-US" sz="160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le 1">
            <a:extLst>
              <a:ext uri="{FF2B5EF4-FFF2-40B4-BE49-F238E27FC236}">
                <a16:creationId xmlns:a16="http://schemas.microsoft.com/office/drawing/2014/main" id="{39CCD6D7-8022-8E42-AEB1-E156B1D87D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200">
                <a:ea typeface="ＭＳ Ｐゴシック" panose="020B0600070205080204" pitchFamily="34" charset="-128"/>
              </a:rPr>
              <a:t>Computer Science is About Problem Solving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9458" name="Content Placeholder 2">
            <a:extLst>
              <a:ext uri="{FF2B5EF4-FFF2-40B4-BE49-F238E27FC236}">
                <a16:creationId xmlns:a16="http://schemas.microsoft.com/office/drawing/2014/main" id="{1D7A8B2D-B746-444D-8BE1-D4CF1BF045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800600"/>
          </a:xfrm>
        </p:spPr>
        <p:txBody>
          <a:bodyPr/>
          <a:lstStyle/>
          <a:p>
            <a:r>
              <a:rPr lang="en-US" altLang="en-US" sz="2000" u="sng">
                <a:ea typeface="ＭＳ Ｐゴシック" panose="020B0600070205080204" pitchFamily="34" charset="-128"/>
              </a:rPr>
              <a:t>A Problem</a:t>
            </a:r>
            <a:r>
              <a:rPr lang="en-US" altLang="en-US" sz="2000">
                <a:ea typeface="ＭＳ Ｐゴシック" panose="020B0600070205080204" pitchFamily="34" charset="-128"/>
              </a:rPr>
              <a:t> is specified by</a:t>
            </a:r>
          </a:p>
          <a:p>
            <a:pPr marL="804863" lvl="1" indent="-347663">
              <a:buFont typeface="Calibri" panose="020F0502020204030204" pitchFamily="34" charset="0"/>
              <a:buAutoNum type="arabicPeriod"/>
            </a:pPr>
            <a:r>
              <a:rPr lang="en-US" altLang="en-US" sz="1800" b="1">
                <a:ea typeface="ＭＳ Ｐゴシック" panose="020B0600070205080204" pitchFamily="34" charset="-128"/>
              </a:rPr>
              <a:t>The givens</a:t>
            </a:r>
            <a:r>
              <a:rPr lang="en-US" altLang="en-US" sz="1800">
                <a:ea typeface="ＭＳ Ｐゴシック" panose="020B0600070205080204" pitchFamily="34" charset="-128"/>
              </a:rPr>
              <a:t> (a formulation)</a:t>
            </a:r>
          </a:p>
          <a:p>
            <a:pPr lvl="2"/>
            <a:r>
              <a:rPr lang="en-US" altLang="en-US" sz="1600">
                <a:ea typeface="ＭＳ Ｐゴシック" panose="020B0600070205080204" pitchFamily="34" charset="-128"/>
              </a:rPr>
              <a:t>A set of objects</a:t>
            </a:r>
          </a:p>
          <a:p>
            <a:pPr lvl="2"/>
            <a:r>
              <a:rPr lang="en-US" altLang="en-US" sz="1600">
                <a:ea typeface="ＭＳ Ｐゴシック" panose="020B0600070205080204" pitchFamily="34" charset="-128"/>
              </a:rPr>
              <a:t>Relations between them</a:t>
            </a:r>
          </a:p>
          <a:p>
            <a:pPr marL="804863" lvl="1" indent="-347663">
              <a:buFont typeface="Calibri" panose="020F0502020204030204" pitchFamily="34" charset="0"/>
              <a:buAutoNum type="arabicPeriod"/>
            </a:pPr>
            <a:r>
              <a:rPr lang="en-US" altLang="en-US" sz="1800" b="1">
                <a:ea typeface="ＭＳ Ｐゴシック" panose="020B0600070205080204" pitchFamily="34" charset="-128"/>
              </a:rPr>
              <a:t>The query</a:t>
            </a:r>
          </a:p>
          <a:p>
            <a:pPr lvl="2"/>
            <a:r>
              <a:rPr lang="en-US" altLang="en-US" sz="1600">
                <a:ea typeface="ＭＳ Ｐゴシック" panose="020B0600070205080204" pitchFamily="34" charset="-128"/>
              </a:rPr>
              <a:t>The information one wants to extract from the formulation, the question to answer</a:t>
            </a:r>
          </a:p>
          <a:p>
            <a:endParaRPr lang="en-US" altLang="en-US" sz="2000" u="sng">
              <a:ea typeface="ＭＳ Ｐゴシック" panose="020B0600070205080204" pitchFamily="34" charset="-128"/>
            </a:endParaRPr>
          </a:p>
          <a:p>
            <a:endParaRPr lang="en-US" altLang="en-US" sz="2000" u="sng">
              <a:ea typeface="ＭＳ Ｐゴシック" panose="020B0600070205080204" pitchFamily="34" charset="-128"/>
            </a:endParaRPr>
          </a:p>
          <a:p>
            <a:endParaRPr lang="en-US" altLang="en-US" sz="2000" u="sng">
              <a:ea typeface="ＭＳ Ｐゴシック" panose="020B0600070205080204" pitchFamily="34" charset="-128"/>
            </a:endParaRPr>
          </a:p>
          <a:p>
            <a:endParaRPr lang="en-US" altLang="en-US" sz="2000" u="sng">
              <a:ea typeface="ＭＳ Ｐゴシック" panose="020B0600070205080204" pitchFamily="34" charset="-128"/>
            </a:endParaRPr>
          </a:p>
          <a:p>
            <a:endParaRPr lang="en-US" altLang="en-US" sz="2000" u="sng">
              <a:ea typeface="ＭＳ Ｐゴシック" panose="020B0600070205080204" pitchFamily="34" charset="-128"/>
            </a:endParaRPr>
          </a:p>
          <a:p>
            <a:r>
              <a:rPr lang="en-US" altLang="en-US" sz="2000" u="sng">
                <a:ea typeface="ＭＳ Ｐゴシック" panose="020B0600070205080204" pitchFamily="34" charset="-128"/>
              </a:rPr>
              <a:t>An algorithm</a:t>
            </a:r>
            <a:r>
              <a:rPr lang="en-US" altLang="en-US" sz="2000">
                <a:ea typeface="ＭＳ Ｐゴシック" panose="020B0600070205080204" pitchFamily="34" charset="-128"/>
              </a:rPr>
              <a:t> is a method or procedure that solves </a:t>
            </a:r>
            <a:r>
              <a:rPr lang="en-US" altLang="en-US" sz="2000" u="sng">
                <a:ea typeface="ＭＳ Ｐゴシック" panose="020B0600070205080204" pitchFamily="34" charset="-128"/>
              </a:rPr>
              <a:t>instances</a:t>
            </a:r>
            <a:r>
              <a:rPr lang="en-US" altLang="en-US" sz="2000">
                <a:ea typeface="ＭＳ Ｐゴシック" panose="020B0600070205080204" pitchFamily="34" charset="-128"/>
              </a:rPr>
              <a:t> of a problem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2706A270-AEA8-3E46-892B-11228BF2D9CD}"/>
              </a:ext>
            </a:extLst>
          </p:cNvPr>
          <p:cNvGraphicFramePr>
            <a:graphicFrameLocks noGrp="1"/>
          </p:cNvGraphicFramePr>
          <p:nvPr/>
        </p:nvGraphicFramePr>
        <p:xfrm>
          <a:off x="1371600" y="3429000"/>
          <a:ext cx="6477000" cy="1341208"/>
        </p:xfrm>
        <a:graphic>
          <a:graphicData uri="http://schemas.openxmlformats.org/drawingml/2006/table">
            <a:tbl>
              <a:tblPr/>
              <a:tblGrid>
                <a:gridCol w="1250950">
                  <a:extLst>
                    <a:ext uri="{9D8B030D-6E8A-4147-A177-3AD203B41FA5}">
                      <a16:colId xmlns:a16="http://schemas.microsoft.com/office/drawing/2014/main" val="1624253668"/>
                    </a:ext>
                  </a:extLst>
                </a:gridCol>
                <a:gridCol w="1852613">
                  <a:extLst>
                    <a:ext uri="{9D8B030D-6E8A-4147-A177-3AD203B41FA5}">
                      <a16:colId xmlns:a16="http://schemas.microsoft.com/office/drawing/2014/main" val="3976166074"/>
                    </a:ext>
                  </a:extLst>
                </a:gridCol>
                <a:gridCol w="3373437">
                  <a:extLst>
                    <a:ext uri="{9D8B030D-6E8A-4147-A177-3AD203B41FA5}">
                      <a16:colId xmlns:a16="http://schemas.microsoft.com/office/drawing/2014/main" val="2225460251"/>
                    </a:ext>
                  </a:extLst>
                </a:gridCol>
              </a:tblGrid>
              <a:tr h="33496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Real World</a:t>
                      </a: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  <a:sym typeface="Symbol" pitchFamily="2" charset="2"/>
                        </a:rPr>
                        <a:t></a:t>
                      </a:r>
                      <a:endParaRPr kumimoji="0" lang="en-US" altLang="en-US" sz="16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34" charset="-128"/>
                        <a:cs typeface="Arial" panose="020B0604020202020204" pitchFamily="34" charset="0"/>
                      </a:endParaRP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Computing World</a:t>
                      </a: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8470616"/>
                  </a:ext>
                </a:extLst>
              </a:tr>
              <a:tr h="33496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Objects</a:t>
                      </a: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represented by…</a:t>
                      </a: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data Structures, ADTs, Classes</a:t>
                      </a: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55044135"/>
                  </a:ext>
                </a:extLst>
              </a:tr>
              <a:tr h="33496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Relations</a:t>
                      </a: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implemented with…</a:t>
                      </a: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relations &amp; functions (e.g., predicates)</a:t>
                      </a: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4672254"/>
                  </a:ext>
                </a:extLst>
              </a:tr>
              <a:tr h="33496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Actions</a:t>
                      </a: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Implemented with…</a:t>
                      </a: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Arial" panose="020B0604020202020204" pitchFamily="34" charset="0"/>
                        </a:rPr>
                        <a:t>algorithms: a sequence of instructions</a:t>
                      </a: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789736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le 1">
            <a:extLst>
              <a:ext uri="{FF2B5EF4-FFF2-40B4-BE49-F238E27FC236}">
                <a16:creationId xmlns:a16="http://schemas.microsoft.com/office/drawing/2014/main" id="{C57AD779-9478-5146-8C73-4A721BCAAA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Algorithms: Formal Definition</a:t>
            </a:r>
          </a:p>
        </p:txBody>
      </p:sp>
      <p:sp>
        <p:nvSpPr>
          <p:cNvPr id="20482" name="Content Placeholder 2">
            <a:extLst>
              <a:ext uri="{FF2B5EF4-FFF2-40B4-BE49-F238E27FC236}">
                <a16:creationId xmlns:a16="http://schemas.microsoft.com/office/drawing/2014/main" id="{2C9B4787-C78F-8F45-9239-9F777C229C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400" b="1">
                <a:ea typeface="ＭＳ Ｐゴシック" panose="020B0600070205080204" pitchFamily="34" charset="-128"/>
              </a:rPr>
              <a:t>Definition</a:t>
            </a:r>
            <a:r>
              <a:rPr lang="en-US" altLang="en-US" sz="2400">
                <a:ea typeface="ＭＳ Ｐゴシック" panose="020B0600070205080204" pitchFamily="34" charset="-128"/>
              </a:rPr>
              <a:t>:  An algorithm is a sequence of unambiguous instructions for solving a problem.</a:t>
            </a:r>
          </a:p>
          <a:p>
            <a:r>
              <a:rPr lang="en-US" altLang="en-US" sz="2400">
                <a:ea typeface="ＭＳ Ｐゴシック" panose="020B0600070205080204" pitchFamily="34" charset="-128"/>
              </a:rPr>
              <a:t>Properties of an algorithm</a:t>
            </a:r>
          </a:p>
          <a:p>
            <a:pPr lvl="1"/>
            <a:r>
              <a:rPr lang="en-US" altLang="en-US" sz="2000" b="1">
                <a:ea typeface="ＭＳ Ｐゴシック" panose="020B0600070205080204" pitchFamily="34" charset="-128"/>
              </a:rPr>
              <a:t>Finite</a:t>
            </a:r>
            <a:r>
              <a:rPr lang="en-US" altLang="en-US" sz="2000">
                <a:ea typeface="ＭＳ Ｐゴシック" panose="020B0600070205080204" pitchFamily="34" charset="-128"/>
              </a:rPr>
              <a:t>: the algorithm must eventually terminate</a:t>
            </a:r>
          </a:p>
          <a:p>
            <a:pPr lvl="1"/>
            <a:r>
              <a:rPr lang="en-US" altLang="en-US" sz="2000" b="1">
                <a:ea typeface="ＭＳ Ｐゴシック" panose="020B0600070205080204" pitchFamily="34" charset="-128"/>
              </a:rPr>
              <a:t>Complete</a:t>
            </a:r>
            <a:r>
              <a:rPr lang="en-US" altLang="en-US" sz="2000">
                <a:ea typeface="ＭＳ Ｐゴシック" panose="020B0600070205080204" pitchFamily="34" charset="-128"/>
              </a:rPr>
              <a:t>: Always give a solution when one exists</a:t>
            </a:r>
          </a:p>
          <a:p>
            <a:pPr lvl="1"/>
            <a:r>
              <a:rPr lang="en-US" altLang="en-US" sz="2000" b="1">
                <a:ea typeface="ＭＳ Ｐゴシック" panose="020B0600070205080204" pitchFamily="34" charset="-128"/>
              </a:rPr>
              <a:t>Correct (sound)</a:t>
            </a:r>
            <a:r>
              <a:rPr lang="en-US" altLang="en-US" sz="2000">
                <a:ea typeface="ＭＳ Ｐゴシック" panose="020B0600070205080204" pitchFamily="34" charset="-128"/>
              </a:rPr>
              <a:t>: Always give a correct solution</a:t>
            </a:r>
          </a:p>
          <a:p>
            <a:r>
              <a:rPr lang="en-US" altLang="en-US" sz="2400">
                <a:ea typeface="ＭＳ Ｐゴシック" panose="020B0600070205080204" pitchFamily="34" charset="-128"/>
              </a:rPr>
              <a:t>For an algorithm to be an acceptable solution to a problem, it must also be </a:t>
            </a:r>
            <a:r>
              <a:rPr lang="en-US" altLang="en-US" sz="2400" u="sng">
                <a:ea typeface="ＭＳ Ｐゴシック" panose="020B0600070205080204" pitchFamily="34" charset="-128"/>
              </a:rPr>
              <a:t>effective</a:t>
            </a:r>
            <a:r>
              <a:rPr lang="en-US" altLang="en-US" sz="2400">
                <a:ea typeface="ＭＳ Ｐゴシック" panose="020B0600070205080204" pitchFamily="34" charset="-128"/>
              </a:rPr>
              <a:t>.  That is, it must give a solution in a </a:t>
            </a:r>
            <a:r>
              <a:rPr lang="ja-JP" altLang="en-US" sz="2400">
                <a:ea typeface="ＭＳ Ｐゴシック" panose="020B0600070205080204" pitchFamily="34" charset="-128"/>
              </a:rPr>
              <a:t>‘</a:t>
            </a:r>
            <a:r>
              <a:rPr lang="en-US" altLang="ja-JP" sz="2400">
                <a:ea typeface="ＭＳ Ｐゴシック" panose="020B0600070205080204" pitchFamily="34" charset="-128"/>
              </a:rPr>
              <a:t>reasonable</a:t>
            </a:r>
            <a:r>
              <a:rPr lang="ja-JP" altLang="en-US" sz="2400">
                <a:ea typeface="ＭＳ Ｐゴシック" panose="020B0600070205080204" pitchFamily="34" charset="-128"/>
              </a:rPr>
              <a:t>’</a:t>
            </a:r>
            <a:r>
              <a:rPr lang="en-US" altLang="ja-JP" sz="2400">
                <a:ea typeface="ＭＳ Ｐゴシック" panose="020B0600070205080204" pitchFamily="34" charset="-128"/>
              </a:rPr>
              <a:t> amount of time</a:t>
            </a:r>
          </a:p>
          <a:p>
            <a:r>
              <a:rPr lang="en-US" altLang="en-US" sz="2400">
                <a:ea typeface="ＭＳ Ｐゴシック" panose="020B0600070205080204" pitchFamily="34" charset="-128"/>
              </a:rPr>
              <a:t>Efficient= runs in polynomial time.  Thus, </a:t>
            </a:r>
            <a:r>
              <a:rPr lang="en-US" altLang="en-US" sz="2400" b="1">
                <a:solidFill>
                  <a:srgbClr val="FF0000"/>
                </a:solidFill>
                <a:ea typeface="ＭＳ Ｐゴシック" panose="020B0600070205080204" pitchFamily="34" charset="-128"/>
              </a:rPr>
              <a:t>effective</a:t>
            </a:r>
            <a:r>
              <a:rPr lang="en-US" altLang="en-US" sz="2400" b="1">
                <a:solidFill>
                  <a:srgbClr val="FF0000"/>
                </a:solidFill>
                <a:ea typeface="ＭＳ Ｐゴシック" panose="020B0600070205080204" pitchFamily="34" charset="-128"/>
                <a:sym typeface="Symbol" pitchFamily="2" charset="2"/>
              </a:rPr>
              <a:t></a:t>
            </a:r>
            <a:r>
              <a:rPr lang="en-US" altLang="en-US" sz="2400" b="1">
                <a:solidFill>
                  <a:srgbClr val="FF0000"/>
                </a:solidFill>
                <a:ea typeface="ＭＳ Ｐゴシック" panose="020B0600070205080204" pitchFamily="34" charset="-128"/>
              </a:rPr>
              <a:t> efficient</a:t>
            </a:r>
          </a:p>
          <a:p>
            <a:r>
              <a:rPr lang="en-US" altLang="en-US" sz="2400">
                <a:ea typeface="ＭＳ Ｐゴシック" panose="020B0600070205080204" pitchFamily="34" charset="-128"/>
              </a:rPr>
              <a:t>There can be many algorithms to solve the same problem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le 1">
            <a:extLst>
              <a:ext uri="{FF2B5EF4-FFF2-40B4-BE49-F238E27FC236}">
                <a16:creationId xmlns:a16="http://schemas.microsoft.com/office/drawing/2014/main" id="{9B06A32E-3444-344F-AC12-446FFD5F7F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Outline</a:t>
            </a:r>
          </a:p>
        </p:txBody>
      </p:sp>
      <p:sp>
        <p:nvSpPr>
          <p:cNvPr id="21506" name="Content Placeholder 2">
            <a:extLst>
              <a:ext uri="{FF2B5EF4-FFF2-40B4-BE49-F238E27FC236}">
                <a16:creationId xmlns:a16="http://schemas.microsoft.com/office/drawing/2014/main" id="{6CA57C62-C936-8C4A-A94F-04E64ECAA4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525963"/>
          </a:xfrm>
        </p:spPr>
        <p:txBody>
          <a:bodyPr/>
          <a:lstStyle/>
          <a:p>
            <a:r>
              <a:rPr lang="en-US" altLang="en-US">
                <a:solidFill>
                  <a:srgbClr val="D9D9D9"/>
                </a:solidFill>
                <a:ea typeface="ＭＳ Ｐゴシック" panose="020B0600070205080204" pitchFamily="34" charset="-128"/>
              </a:rPr>
              <a:t>Introduction &amp; definition</a:t>
            </a:r>
          </a:p>
          <a:p>
            <a:r>
              <a:rPr lang="en-US" altLang="en-US" b="1">
                <a:solidFill>
                  <a:srgbClr val="FF0000"/>
                </a:solidFill>
                <a:ea typeface="ＭＳ Ｐゴシック" panose="020B0600070205080204" pitchFamily="34" charset="-128"/>
              </a:rPr>
              <a:t>Algorithms categories &amp; types</a:t>
            </a:r>
          </a:p>
          <a:p>
            <a:r>
              <a:rPr lang="en-US" altLang="en-US">
                <a:solidFill>
                  <a:srgbClr val="D9D9D9"/>
                </a:solidFill>
                <a:ea typeface="ＭＳ Ｐゴシック" panose="020B0600070205080204" pitchFamily="34" charset="-128"/>
              </a:rPr>
              <a:t>Pseudo-code</a:t>
            </a:r>
          </a:p>
          <a:p>
            <a:r>
              <a:rPr lang="en-US" altLang="en-US">
                <a:solidFill>
                  <a:srgbClr val="D9D9D9"/>
                </a:solidFill>
                <a:ea typeface="ＭＳ Ｐゴシック" panose="020B0600070205080204" pitchFamily="34" charset="-128"/>
              </a:rPr>
              <a:t>Designing an algorithm</a:t>
            </a:r>
          </a:p>
          <a:p>
            <a:pPr lvl="1"/>
            <a:r>
              <a:rPr lang="en-US" altLang="en-US">
                <a:solidFill>
                  <a:srgbClr val="D9D9D9"/>
                </a:solidFill>
                <a:ea typeface="ＭＳ Ｐゴシック" panose="020B0600070205080204" pitchFamily="34" charset="-128"/>
              </a:rPr>
              <a:t>Example:</a:t>
            </a:r>
            <a:r>
              <a:rPr lang="en-US" altLang="en-US">
                <a:solidFill>
                  <a:srgbClr val="D9D9D9"/>
                </a:solidFill>
                <a:latin typeface="Estrangelo Edessa" pitchFamily="66" charset="0"/>
                <a:ea typeface="ＭＳ Ｐゴシック" panose="020B0600070205080204" pitchFamily="34" charset="-128"/>
              </a:rPr>
              <a:t> </a:t>
            </a:r>
            <a:r>
              <a:rPr lang="en-US" altLang="en-US">
                <a:solidFill>
                  <a:srgbClr val="D9D9D9"/>
                </a:solidFill>
                <a:latin typeface="Copperplate Gothic Light" panose="02000504000000020004" pitchFamily="2" charset="77"/>
                <a:ea typeface="ＭＳ Ｐゴシック" panose="020B0600070205080204" pitchFamily="34" charset="-128"/>
              </a:rPr>
              <a:t>Max</a:t>
            </a:r>
          </a:p>
          <a:p>
            <a:r>
              <a:rPr lang="en-US" altLang="en-US">
                <a:solidFill>
                  <a:srgbClr val="D9D9D9"/>
                </a:solidFill>
                <a:ea typeface="ＭＳ Ｐゴシック" panose="020B0600070205080204" pitchFamily="34" charset="-128"/>
              </a:rPr>
              <a:t>Greedy Algorithms</a:t>
            </a:r>
          </a:p>
          <a:p>
            <a:pPr lvl="1"/>
            <a:r>
              <a:rPr lang="en-US" altLang="en-US">
                <a:solidFill>
                  <a:srgbClr val="D9D9D9"/>
                </a:solidFill>
                <a:latin typeface="Copperplate Gothic Light" panose="02000504000000020004" pitchFamily="2" charset="77"/>
                <a:ea typeface="ＭＳ Ｐゴシック" panose="020B0600070205080204" pitchFamily="34" charset="-128"/>
              </a:rPr>
              <a:t>Change</a:t>
            </a:r>
            <a:endParaRPr lang="en-US" altLang="en-US" sz="1600">
              <a:solidFill>
                <a:srgbClr val="D9D9D9"/>
              </a:solidFill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itle 1">
            <a:extLst>
              <a:ext uri="{FF2B5EF4-FFF2-40B4-BE49-F238E27FC236}">
                <a16:creationId xmlns:a16="http://schemas.microsoft.com/office/drawing/2014/main" id="{F8911BCD-836A-5F4F-8CB1-4AF8807ABA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Algorithms: General Techniques</a:t>
            </a:r>
          </a:p>
        </p:txBody>
      </p:sp>
      <p:sp>
        <p:nvSpPr>
          <p:cNvPr id="22530" name="Content Placeholder 2">
            <a:extLst>
              <a:ext uri="{FF2B5EF4-FFF2-40B4-BE49-F238E27FC236}">
                <a16:creationId xmlns:a16="http://schemas.microsoft.com/office/drawing/2014/main" id="{6D64D556-50EE-E440-AC18-4D90382AF4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>
                <a:ea typeface="ＭＳ Ｐゴシック" panose="020B0600070205080204" pitchFamily="34" charset="-128"/>
              </a:rPr>
              <a:t>There are many broad categories of algorithms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Deterministic versus Randomized (e.g., Monte Carlo)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Exact versus Approximation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Sequential/serial versus Parallel, etc.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Some general styles of algorithms include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Brute force (enumerative techniques, exhaustive search)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Divide &amp; Conquer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Transform &amp; Conquer (reformulation)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Greedy Techniques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1">
            <a:extLst>
              <a:ext uri="{FF2B5EF4-FFF2-40B4-BE49-F238E27FC236}">
                <a16:creationId xmlns:a16="http://schemas.microsoft.com/office/drawing/2014/main" id="{EF831CE6-3ED1-1642-9B04-432C834BAF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Outline</a:t>
            </a:r>
          </a:p>
        </p:txBody>
      </p:sp>
      <p:sp>
        <p:nvSpPr>
          <p:cNvPr id="23554" name="Content Placeholder 2">
            <a:extLst>
              <a:ext uri="{FF2B5EF4-FFF2-40B4-BE49-F238E27FC236}">
                <a16:creationId xmlns:a16="http://schemas.microsoft.com/office/drawing/2014/main" id="{B997FCDF-0D48-1A48-A7B3-B056711647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525963"/>
          </a:xfrm>
        </p:spPr>
        <p:txBody>
          <a:bodyPr/>
          <a:lstStyle/>
          <a:p>
            <a:r>
              <a:rPr lang="en-US" altLang="en-US">
                <a:solidFill>
                  <a:srgbClr val="D9D9D9"/>
                </a:solidFill>
                <a:ea typeface="ＭＳ Ｐゴシック" panose="020B0600070205080204" pitchFamily="34" charset="-128"/>
              </a:rPr>
              <a:t>Introduction &amp; definition</a:t>
            </a:r>
          </a:p>
          <a:p>
            <a:r>
              <a:rPr lang="en-US" altLang="en-US">
                <a:solidFill>
                  <a:srgbClr val="D9D9D9"/>
                </a:solidFill>
                <a:ea typeface="ＭＳ Ｐゴシック" panose="020B0600070205080204" pitchFamily="34" charset="-128"/>
              </a:rPr>
              <a:t>Algorithms categories &amp; types</a:t>
            </a:r>
          </a:p>
          <a:p>
            <a:r>
              <a:rPr lang="en-US" altLang="en-US" b="1">
                <a:solidFill>
                  <a:srgbClr val="FF0000"/>
                </a:solidFill>
                <a:ea typeface="ＭＳ Ｐゴシック" panose="020B0600070205080204" pitchFamily="34" charset="-128"/>
              </a:rPr>
              <a:t>Pseudo-code</a:t>
            </a:r>
          </a:p>
          <a:p>
            <a:r>
              <a:rPr lang="en-US" altLang="en-US">
                <a:solidFill>
                  <a:srgbClr val="D9D9D9"/>
                </a:solidFill>
                <a:ea typeface="ＭＳ Ｐゴシック" panose="020B0600070205080204" pitchFamily="34" charset="-128"/>
              </a:rPr>
              <a:t>Designing an algorithm</a:t>
            </a:r>
          </a:p>
          <a:p>
            <a:pPr lvl="1"/>
            <a:r>
              <a:rPr lang="en-US" altLang="en-US">
                <a:solidFill>
                  <a:srgbClr val="D9D9D9"/>
                </a:solidFill>
                <a:ea typeface="ＭＳ Ｐゴシック" panose="020B0600070205080204" pitchFamily="34" charset="-128"/>
              </a:rPr>
              <a:t>Example:</a:t>
            </a:r>
            <a:r>
              <a:rPr lang="en-US" altLang="en-US">
                <a:solidFill>
                  <a:srgbClr val="D9D9D9"/>
                </a:solidFill>
                <a:latin typeface="Estrangelo Edessa" pitchFamily="66" charset="0"/>
                <a:ea typeface="ＭＳ Ｐゴシック" panose="020B0600070205080204" pitchFamily="34" charset="-128"/>
              </a:rPr>
              <a:t> </a:t>
            </a:r>
            <a:r>
              <a:rPr lang="en-US" altLang="en-US">
                <a:solidFill>
                  <a:srgbClr val="D9D9D9"/>
                </a:solidFill>
                <a:latin typeface="Copperplate Gothic Light" panose="02000504000000020004" pitchFamily="2" charset="77"/>
                <a:ea typeface="ＭＳ Ｐゴシック" panose="020B0600070205080204" pitchFamily="34" charset="-128"/>
              </a:rPr>
              <a:t>Max</a:t>
            </a:r>
          </a:p>
          <a:p>
            <a:r>
              <a:rPr lang="en-US" altLang="en-US">
                <a:solidFill>
                  <a:srgbClr val="D9D9D9"/>
                </a:solidFill>
                <a:ea typeface="ＭＳ Ｐゴシック" panose="020B0600070205080204" pitchFamily="34" charset="-128"/>
              </a:rPr>
              <a:t>Greedy Algorithms</a:t>
            </a:r>
          </a:p>
          <a:p>
            <a:pPr lvl="1"/>
            <a:r>
              <a:rPr lang="en-US" altLang="en-US">
                <a:solidFill>
                  <a:srgbClr val="D9D9D9"/>
                </a:solidFill>
                <a:latin typeface="Copperplate Gothic Light" panose="02000504000000020004" pitchFamily="2" charset="77"/>
                <a:ea typeface="ＭＳ Ｐゴシック" panose="020B0600070205080204" pitchFamily="34" charset="-128"/>
              </a:rPr>
              <a:t>Change</a:t>
            </a:r>
            <a:endParaRPr lang="en-US" altLang="en-US" sz="1600">
              <a:solidFill>
                <a:srgbClr val="D9D9D9"/>
              </a:solidFill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itle 1">
            <a:extLst>
              <a:ext uri="{FF2B5EF4-FFF2-40B4-BE49-F238E27FC236}">
                <a16:creationId xmlns:a16="http://schemas.microsoft.com/office/drawing/2014/main" id="{666A7D6F-7E92-9C4E-B387-3717968890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Good Pseudo-Code: 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E8D619-24E6-8844-88E5-942111171A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525963"/>
          </a:xfrm>
        </p:spPr>
        <p:txBody>
          <a:bodyPr/>
          <a:lstStyle/>
          <a:p>
            <a:pPr>
              <a:buFont typeface="Arial" panose="020B0604020202020204" pitchFamily="34" charset="0"/>
              <a:buNone/>
            </a:pPr>
            <a:r>
              <a:rPr lang="en-US" altLang="en-US" sz="2000">
                <a:latin typeface="Copperplate Gothic Light" panose="02000504000000020004" pitchFamily="2" charset="77"/>
                <a:ea typeface="ＭＳ Ｐゴシック" panose="020B0600070205080204" pitchFamily="34" charset="-128"/>
              </a:rPr>
              <a:t>Intersection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sz="2000" i="1">
                <a:ea typeface="ＭＳ Ｐゴシック" panose="020B0600070205080204" pitchFamily="34" charset="-128"/>
              </a:rPr>
              <a:t>Input</a:t>
            </a:r>
            <a:r>
              <a:rPr lang="en-US" altLang="en-US" sz="2000">
                <a:ea typeface="ＭＳ Ｐゴシック" panose="020B0600070205080204" pitchFamily="34" charset="-128"/>
              </a:rPr>
              <a:t>:       Two finite sets </a:t>
            </a:r>
            <a:r>
              <a:rPr lang="en-US" altLang="en-US" sz="2000" i="1">
                <a:ea typeface="ＭＳ Ｐゴシック" panose="020B0600070205080204" pitchFamily="34" charset="-128"/>
              </a:rPr>
              <a:t>A</a:t>
            </a:r>
            <a:r>
              <a:rPr lang="en-US" altLang="en-US" sz="2000">
                <a:ea typeface="ＭＳ Ｐゴシック" panose="020B0600070205080204" pitchFamily="34" charset="-128"/>
              </a:rPr>
              <a:t>, </a:t>
            </a:r>
            <a:r>
              <a:rPr lang="en-US" altLang="en-US" sz="2000" i="1">
                <a:ea typeface="ＭＳ Ｐゴシック" panose="020B0600070205080204" pitchFamily="34" charset="-128"/>
              </a:rPr>
              <a:t>B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sz="2000" i="1">
                <a:ea typeface="ＭＳ Ｐゴシック" panose="020B0600070205080204" pitchFamily="34" charset="-128"/>
              </a:rPr>
              <a:t>Output</a:t>
            </a:r>
            <a:r>
              <a:rPr lang="en-US" altLang="en-US" sz="2000">
                <a:ea typeface="ＭＳ Ｐゴシック" panose="020B0600070205080204" pitchFamily="34" charset="-128"/>
              </a:rPr>
              <a:t>:    A finite set </a:t>
            </a:r>
            <a:r>
              <a:rPr lang="en-US" altLang="en-US" sz="2000" i="1">
                <a:ea typeface="ＭＳ Ｐゴシック" panose="020B0600070205080204" pitchFamily="34" charset="-128"/>
              </a:rPr>
              <a:t>C</a:t>
            </a:r>
            <a:r>
              <a:rPr lang="en-US" altLang="en-US" sz="2000">
                <a:ea typeface="ＭＳ Ｐゴシック" panose="020B0600070205080204" pitchFamily="34" charset="-128"/>
              </a:rPr>
              <a:t> such that </a:t>
            </a:r>
            <a:r>
              <a:rPr lang="en-US" altLang="en-US" sz="2000" i="1">
                <a:ea typeface="ＭＳ Ｐゴシック" panose="020B0600070205080204" pitchFamily="34" charset="-128"/>
              </a:rPr>
              <a:t>C </a:t>
            </a:r>
            <a:r>
              <a:rPr lang="en-US" altLang="en-US" sz="2000">
                <a:ea typeface="ＭＳ Ｐゴシック" panose="020B0600070205080204" pitchFamily="34" charset="-128"/>
              </a:rPr>
              <a:t>= </a:t>
            </a:r>
            <a:r>
              <a:rPr lang="en-US" altLang="en-US" sz="2000" i="1">
                <a:ea typeface="ＭＳ Ｐゴシック" panose="020B0600070205080204" pitchFamily="34" charset="-128"/>
              </a:rPr>
              <a:t>A 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 </a:t>
            </a:r>
            <a:r>
              <a:rPr lang="en-US" altLang="en-US" sz="2000" i="1">
                <a:ea typeface="ＭＳ Ｐゴシック" panose="020B0600070205080204" pitchFamily="34" charset="-128"/>
              </a:rPr>
              <a:t>B</a:t>
            </a:r>
          </a:p>
          <a:p>
            <a:pPr>
              <a:buFont typeface="Calibri" panose="020F0502020204030204" pitchFamily="34" charset="0"/>
              <a:buAutoNum type="arabicPeriod"/>
            </a:pPr>
            <a:r>
              <a:rPr lang="en-US" altLang="en-US" sz="2000" i="1">
                <a:ea typeface="ＭＳ Ｐゴシック" panose="020B0600070205080204" pitchFamily="34" charset="-128"/>
              </a:rPr>
              <a:t>C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</a:t>
            </a:r>
          </a:p>
          <a:p>
            <a:pPr>
              <a:buFont typeface="Calibri" panose="020F0502020204030204" pitchFamily="34" charset="0"/>
              <a:buAutoNum type="arabicPeriod"/>
            </a:pP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sz="2000" b="1">
                <a:ea typeface="ＭＳ Ｐゴシック" panose="020B0600070205080204" pitchFamily="34" charset="-128"/>
                <a:sym typeface="Symbol" pitchFamily="2" charset="2"/>
              </a:rPr>
              <a:t>If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 |</a:t>
            </a:r>
            <a:r>
              <a:rPr lang="en-US" altLang="en-US" sz="2000" i="1">
                <a:ea typeface="ＭＳ Ｐゴシック" panose="020B0600070205080204" pitchFamily="34" charset="-128"/>
                <a:sym typeface="Symbol" pitchFamily="2" charset="2"/>
              </a:rPr>
              <a:t>A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|&gt;|</a:t>
            </a:r>
            <a:r>
              <a:rPr lang="en-US" altLang="en-US" sz="2000" i="1">
                <a:ea typeface="ＭＳ Ｐゴシック" panose="020B0600070205080204" pitchFamily="34" charset="-128"/>
                <a:sym typeface="Symbol" pitchFamily="2" charset="2"/>
              </a:rPr>
              <a:t>B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| </a:t>
            </a:r>
            <a:r>
              <a:rPr lang="en-US" altLang="en-US" sz="2000" b="1">
                <a:ea typeface="ＭＳ Ｐゴシック" panose="020B0600070205080204" pitchFamily="34" charset="-128"/>
                <a:sym typeface="Symbol" pitchFamily="2" charset="2"/>
              </a:rPr>
              <a:t>Then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sz="2000">
                <a:latin typeface="Copperplate Gothic Light" panose="02000504000000020004" pitchFamily="2" charset="77"/>
                <a:ea typeface="ＭＳ Ｐゴシック" panose="020B0600070205080204" pitchFamily="34" charset="-128"/>
                <a:sym typeface="Symbol" pitchFamily="2" charset="2"/>
              </a:rPr>
              <a:t>Swap(</a:t>
            </a:r>
            <a:r>
              <a:rPr lang="en-US" altLang="en-US" sz="2000" i="1">
                <a:ea typeface="ＭＳ Ｐゴシック" panose="020B0600070205080204" pitchFamily="34" charset="-128"/>
                <a:sym typeface="Symbol" pitchFamily="2" charset="2"/>
              </a:rPr>
              <a:t>A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,</a:t>
            </a:r>
            <a:r>
              <a:rPr lang="en-US" altLang="en-US" sz="2000" i="1">
                <a:ea typeface="ＭＳ Ｐゴシック" panose="020B0600070205080204" pitchFamily="34" charset="-128"/>
                <a:sym typeface="Symbol" pitchFamily="2" charset="2"/>
              </a:rPr>
              <a:t>B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)</a:t>
            </a:r>
            <a:endParaRPr lang="en-US" altLang="en-US" sz="2000" b="1">
              <a:ea typeface="ＭＳ Ｐゴシック" panose="020B0600070205080204" pitchFamily="34" charset="-128"/>
              <a:sym typeface="Symbol" pitchFamily="2" charset="2"/>
            </a:endParaRPr>
          </a:p>
          <a:p>
            <a:pPr>
              <a:buFont typeface="Calibri" panose="020F0502020204030204" pitchFamily="34" charset="0"/>
              <a:buAutoNum type="arabicPeriod"/>
            </a:pPr>
            <a:r>
              <a:rPr lang="en-US" altLang="en-US" sz="2000">
                <a:ea typeface="ＭＳ Ｐゴシック" panose="020B0600070205080204" pitchFamily="34" charset="-128"/>
              </a:rPr>
              <a:t> </a:t>
            </a:r>
            <a:r>
              <a:rPr lang="en-US" altLang="en-US" sz="2000" b="1">
                <a:ea typeface="ＭＳ Ｐゴシック" panose="020B0600070205080204" pitchFamily="34" charset="-128"/>
              </a:rPr>
              <a:t>For every</a:t>
            </a:r>
            <a:r>
              <a:rPr lang="en-US" altLang="en-US" sz="2000">
                <a:ea typeface="ＭＳ Ｐゴシック" panose="020B0600070205080204" pitchFamily="34" charset="-128"/>
              </a:rPr>
              <a:t> </a:t>
            </a:r>
            <a:r>
              <a:rPr lang="en-US" altLang="en-US" sz="2000" i="1">
                <a:ea typeface="ＭＳ Ｐゴシック" panose="020B0600070205080204" pitchFamily="34" charset="-128"/>
              </a:rPr>
              <a:t>x</a:t>
            </a:r>
            <a:r>
              <a:rPr lang="en-US" altLang="en-US" sz="2000">
                <a:ea typeface="ＭＳ Ｐゴシック" panose="020B0600070205080204" pitchFamily="34" charset="-128"/>
              </a:rPr>
              <a:t> 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 </a:t>
            </a:r>
            <a:r>
              <a:rPr lang="en-US" altLang="en-US" sz="2000" i="1">
                <a:ea typeface="ＭＳ Ｐゴシック" panose="020B0600070205080204" pitchFamily="34" charset="-128"/>
                <a:sym typeface="Symbol" pitchFamily="2" charset="2"/>
              </a:rPr>
              <a:t>A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sz="2000" b="1">
                <a:ea typeface="ＭＳ Ｐゴシック" panose="020B0600070205080204" pitchFamily="34" charset="-128"/>
                <a:sym typeface="Symbol" pitchFamily="2" charset="2"/>
              </a:rPr>
              <a:t>Do</a:t>
            </a:r>
          </a:p>
          <a:p>
            <a:pPr>
              <a:buFont typeface="Calibri" panose="020F0502020204030204" pitchFamily="34" charset="0"/>
              <a:buAutoNum type="arabicPeriod"/>
            </a:pP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     </a:t>
            </a:r>
            <a:r>
              <a:rPr lang="en-US" altLang="en-US" sz="2000" b="1">
                <a:ea typeface="ＭＳ Ｐゴシック" panose="020B0600070205080204" pitchFamily="34" charset="-128"/>
                <a:sym typeface="Symbol" pitchFamily="2" charset="2"/>
              </a:rPr>
              <a:t>If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sz="2000" i="1">
                <a:ea typeface="ＭＳ Ｐゴシック" panose="020B0600070205080204" pitchFamily="34" charset="-128"/>
                <a:sym typeface="Symbol" pitchFamily="2" charset="2"/>
              </a:rPr>
              <a:t>x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  </a:t>
            </a:r>
            <a:r>
              <a:rPr lang="en-US" altLang="en-US" sz="2000" i="1">
                <a:ea typeface="ＭＳ Ｐゴシック" panose="020B0600070205080204" pitchFamily="34" charset="-128"/>
                <a:sym typeface="Symbol" pitchFamily="2" charset="2"/>
              </a:rPr>
              <a:t>B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  </a:t>
            </a:r>
            <a:r>
              <a:rPr lang="en-US" altLang="en-US" sz="2000" b="1">
                <a:ea typeface="ＭＳ Ｐゴシック" panose="020B0600070205080204" pitchFamily="34" charset="-128"/>
                <a:sym typeface="Symbol" pitchFamily="2" charset="2"/>
              </a:rPr>
              <a:t>Then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sz="2000" i="1">
                <a:ea typeface="ＭＳ Ｐゴシック" panose="020B0600070205080204" pitchFamily="34" charset="-128"/>
                <a:sym typeface="Symbol" pitchFamily="2" charset="2"/>
              </a:rPr>
              <a:t>C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   </a:t>
            </a:r>
            <a:r>
              <a:rPr lang="en-US" altLang="en-US" sz="2000" i="1">
                <a:ea typeface="ＭＳ Ｐゴシック" panose="020B0600070205080204" pitchFamily="34" charset="-128"/>
                <a:sym typeface="Symbol" pitchFamily="2" charset="2"/>
              </a:rPr>
              <a:t>C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  {</a:t>
            </a:r>
            <a:r>
              <a:rPr lang="en-US" altLang="en-US" sz="2000" i="1">
                <a:ea typeface="ＭＳ Ｐゴシック" panose="020B0600070205080204" pitchFamily="34" charset="-128"/>
                <a:sym typeface="Symbol" pitchFamily="2" charset="2"/>
              </a:rPr>
              <a:t>x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} 	</a:t>
            </a:r>
            <a:r>
              <a:rPr lang="en-US" altLang="en-US" sz="2000">
                <a:latin typeface="Copperplate Gothic Light" panose="02000504000000020004" pitchFamily="2" charset="77"/>
                <a:ea typeface="ＭＳ Ｐゴシック" panose="020B0600070205080204" pitchFamily="34" charset="-128"/>
                <a:sym typeface="Symbol" pitchFamily="2" charset="2"/>
              </a:rPr>
              <a:t>Union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(</a:t>
            </a:r>
            <a:r>
              <a:rPr lang="en-US" altLang="en-US" sz="2000" i="1">
                <a:ea typeface="ＭＳ Ｐゴシック" panose="020B0600070205080204" pitchFamily="34" charset="-128"/>
                <a:sym typeface="Symbol" pitchFamily="2" charset="2"/>
              </a:rPr>
              <a:t>C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,{</a:t>
            </a:r>
            <a:r>
              <a:rPr lang="en-US" altLang="en-US" sz="2000" i="1">
                <a:ea typeface="ＭＳ Ｐゴシック" panose="020B0600070205080204" pitchFamily="34" charset="-128"/>
                <a:sym typeface="Symbol" pitchFamily="2" charset="2"/>
              </a:rPr>
              <a:t>x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})</a:t>
            </a:r>
            <a:endParaRPr lang="en-US" altLang="en-US" sz="2000" b="1">
              <a:ea typeface="ＭＳ Ｐゴシック" panose="020B0600070205080204" pitchFamily="34" charset="-128"/>
              <a:sym typeface="Symbol" pitchFamily="2" charset="2"/>
            </a:endParaRPr>
          </a:p>
          <a:p>
            <a:pPr>
              <a:buFont typeface="Calibri" panose="020F0502020204030204" pitchFamily="34" charset="0"/>
              <a:buAutoNum type="arabicPeriod"/>
            </a:pP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sz="2000" b="1">
                <a:ea typeface="ＭＳ Ｐゴシック" panose="020B0600070205080204" pitchFamily="34" charset="-128"/>
                <a:sym typeface="Symbol" pitchFamily="2" charset="2"/>
              </a:rPr>
              <a:t>End</a:t>
            </a:r>
          </a:p>
          <a:p>
            <a:pPr>
              <a:buFont typeface="Calibri" panose="020F0502020204030204" pitchFamily="34" charset="0"/>
              <a:buAutoNum type="arabicPeriod"/>
            </a:pP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sz="2000" b="1">
                <a:ea typeface="ＭＳ Ｐゴシック" panose="020B0600070205080204" pitchFamily="34" charset="-128"/>
                <a:sym typeface="Symbol" pitchFamily="2" charset="2"/>
              </a:rPr>
              <a:t>Return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sz="2000" i="1">
                <a:ea typeface="ＭＳ Ｐゴシック" panose="020B0600070205080204" pitchFamily="34" charset="-128"/>
                <a:sym typeface="Symbol" pitchFamily="2" charset="2"/>
              </a:rPr>
              <a:t>C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Title 1">
            <a:extLst>
              <a:ext uri="{FF2B5EF4-FFF2-40B4-BE49-F238E27FC236}">
                <a16:creationId xmlns:a16="http://schemas.microsoft.com/office/drawing/2014/main" id="{30B9A0E7-6089-794E-BFCD-FE2EABE49D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Algorithms: Pseudo-Code</a:t>
            </a:r>
          </a:p>
        </p:txBody>
      </p:sp>
      <p:sp>
        <p:nvSpPr>
          <p:cNvPr id="25602" name="Content Placeholder 2">
            <a:extLst>
              <a:ext uri="{FF2B5EF4-FFF2-40B4-BE49-F238E27FC236}">
                <a16:creationId xmlns:a16="http://schemas.microsoft.com/office/drawing/2014/main" id="{6B2A7068-5434-5A46-8243-F890232F96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400">
                <a:ea typeface="ＭＳ Ｐゴシック" panose="020B0600070205080204" pitchFamily="34" charset="-128"/>
              </a:rPr>
              <a:t>Algorithms are usually presented using </a:t>
            </a:r>
            <a:r>
              <a:rPr lang="en-US" altLang="en-US" sz="2400" u="sng">
                <a:ea typeface="ＭＳ Ｐゴシック" panose="020B0600070205080204" pitchFamily="34" charset="-128"/>
              </a:rPr>
              <a:t>pseudo-code</a:t>
            </a:r>
            <a:endParaRPr lang="en-US" altLang="en-US" sz="2400">
              <a:ea typeface="ＭＳ Ｐゴシック" panose="020B0600070205080204" pitchFamily="34" charset="-128"/>
            </a:endParaRPr>
          </a:p>
          <a:p>
            <a:r>
              <a:rPr lang="en-US" altLang="en-US" sz="2400">
                <a:ea typeface="ＭＳ Ｐゴシック" panose="020B0600070205080204" pitchFamily="34" charset="-128"/>
              </a:rPr>
              <a:t>Bad pseudo-code 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</a:rPr>
              <a:t>Gives too many details or 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</a:rPr>
              <a:t>Is too implementation specific (i.e., actual C++ or Java code or giving every step of a sub-process such as set union)</a:t>
            </a:r>
          </a:p>
          <a:p>
            <a:r>
              <a:rPr lang="en-US" altLang="en-US" sz="2400">
                <a:ea typeface="ＭＳ Ｐゴシック" panose="020B0600070205080204" pitchFamily="34" charset="-128"/>
              </a:rPr>
              <a:t>Good pseudo-code 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</a:rPr>
              <a:t>Is a balance between clarity and detail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</a:rPr>
              <a:t>Abstracts the algorithm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</a:rPr>
              <a:t>Makes good use of mathematical notation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</a:rPr>
              <a:t>Is easy to read and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</a:rPr>
              <a:t>Facilitates implementation (reproducible, does not hide away important information)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15405</TotalTime>
  <Words>1595</Words>
  <Application>Microsoft Macintosh PowerPoint</Application>
  <PresentationFormat>On-screen Show (4:3)</PresentationFormat>
  <Paragraphs>230</Paragraphs>
  <Slides>24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24</vt:i4>
      </vt:variant>
    </vt:vector>
  </HeadingPairs>
  <TitlesOfParts>
    <vt:vector size="32" baseType="lpstr">
      <vt:lpstr>Arial</vt:lpstr>
      <vt:lpstr>Calibri</vt:lpstr>
      <vt:lpstr>Cambria Math</vt:lpstr>
      <vt:lpstr>Copperplate Gothic Light</vt:lpstr>
      <vt:lpstr>Courier New</vt:lpstr>
      <vt:lpstr>Estrangelo Edessa</vt:lpstr>
      <vt:lpstr>Office Theme</vt:lpstr>
      <vt:lpstr>Custom Design</vt:lpstr>
      <vt:lpstr>  Algorithms: An Introduction </vt:lpstr>
      <vt:lpstr>Outline</vt:lpstr>
      <vt:lpstr>Computer Science is About Problem Solving</vt:lpstr>
      <vt:lpstr>Algorithms: Formal Definition</vt:lpstr>
      <vt:lpstr>Outline</vt:lpstr>
      <vt:lpstr>Algorithms: General Techniques</vt:lpstr>
      <vt:lpstr>Outline</vt:lpstr>
      <vt:lpstr>Good Pseudo-Code: Example</vt:lpstr>
      <vt:lpstr>Algorithms: Pseudo-Code</vt:lpstr>
      <vt:lpstr>Writing Pseudo-Code: Advice</vt:lpstr>
      <vt:lpstr>Outline</vt:lpstr>
      <vt:lpstr>Designing an Algorithm</vt:lpstr>
      <vt:lpstr>Algorithm Example: Max</vt:lpstr>
      <vt:lpstr>Pseudo-code of Max</vt:lpstr>
      <vt:lpstr>Algorithms: Other Examples</vt:lpstr>
      <vt:lpstr>Outline</vt:lpstr>
      <vt:lpstr>Greedy Algorithms</vt:lpstr>
      <vt:lpstr>Change-Making Problem</vt:lpstr>
      <vt:lpstr>Greedy Algorithm: Change</vt:lpstr>
      <vt:lpstr>Change: Analysis (1)</vt:lpstr>
      <vt:lpstr>Optimality of Change (1)</vt:lpstr>
      <vt:lpstr>Optimality of Change (2)</vt:lpstr>
      <vt:lpstr>Greedy Algorithm: Another Example</vt:lpstr>
      <vt:lpstr>Summary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Discrete Structures Introduction</dc:title>
  <dc:creator>choueiry</dc:creator>
  <cp:lastModifiedBy>Microsoft Office User</cp:lastModifiedBy>
  <cp:revision>1432</cp:revision>
  <dcterms:created xsi:type="dcterms:W3CDTF">2010-10-27T16:12:28Z</dcterms:created>
  <dcterms:modified xsi:type="dcterms:W3CDTF">2020-04-15T05:56:51Z</dcterms:modified>
</cp:coreProperties>
</file>