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trictFirstAndLastChars="0" saveSubsetFonts="1">
  <p:sldMasterIdLst>
    <p:sldMasterId id="2147483649" r:id="rId1"/>
  </p:sldMasterIdLst>
  <p:notesMasterIdLst>
    <p:notesMasterId r:id="rId43"/>
  </p:notesMasterIdLst>
  <p:handoutMasterIdLst>
    <p:handoutMasterId r:id="rId44"/>
  </p:handoutMasterIdLst>
  <p:sldIdLst>
    <p:sldId id="256" r:id="rId2"/>
    <p:sldId id="257" r:id="rId3"/>
    <p:sldId id="386" r:id="rId4"/>
    <p:sldId id="299" r:id="rId5"/>
    <p:sldId id="399" r:id="rId6"/>
    <p:sldId id="300" r:id="rId7"/>
    <p:sldId id="301" r:id="rId8"/>
    <p:sldId id="302" r:id="rId9"/>
    <p:sldId id="303" r:id="rId10"/>
    <p:sldId id="305" r:id="rId11"/>
    <p:sldId id="306" r:id="rId12"/>
    <p:sldId id="307" r:id="rId13"/>
    <p:sldId id="330" r:id="rId14"/>
    <p:sldId id="304" r:id="rId15"/>
    <p:sldId id="309" r:id="rId16"/>
    <p:sldId id="310" r:id="rId17"/>
    <p:sldId id="311" r:id="rId18"/>
    <p:sldId id="312" r:id="rId19"/>
    <p:sldId id="402" r:id="rId20"/>
    <p:sldId id="397" r:id="rId21"/>
    <p:sldId id="349" r:id="rId22"/>
    <p:sldId id="364" r:id="rId23"/>
    <p:sldId id="367" r:id="rId24"/>
    <p:sldId id="368" r:id="rId25"/>
    <p:sldId id="400" r:id="rId26"/>
    <p:sldId id="370" r:id="rId27"/>
    <p:sldId id="371" r:id="rId28"/>
    <p:sldId id="372" r:id="rId29"/>
    <p:sldId id="403" r:id="rId30"/>
    <p:sldId id="373" r:id="rId31"/>
    <p:sldId id="401" r:id="rId32"/>
    <p:sldId id="374" r:id="rId33"/>
    <p:sldId id="396" r:id="rId34"/>
    <p:sldId id="377" r:id="rId35"/>
    <p:sldId id="378" r:id="rId36"/>
    <p:sldId id="398" r:id="rId37"/>
    <p:sldId id="393" r:id="rId38"/>
    <p:sldId id="394" r:id="rId39"/>
    <p:sldId id="379" r:id="rId40"/>
    <p:sldId id="380" r:id="rId41"/>
    <p:sldId id="392" r:id="rId42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66"/>
  </p:normalViewPr>
  <p:slideViewPr>
    <p:cSldViewPr snapToGrid="0">
      <p:cViewPr varScale="1">
        <p:scale>
          <a:sx n="98" d="100"/>
          <a:sy n="98" d="100"/>
        </p:scale>
        <p:origin x="1288" y="184"/>
      </p:cViewPr>
      <p:guideLst>
        <p:guide orient="horz" pos="216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:a16="http://schemas.microsoft.com/office/drawing/2014/main" id="{92EF5789-84AE-8C41-954D-941F5235AC9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C22EC621-B24F-554D-9BB7-30E4771618A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1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6" name="Rectangle 4">
            <a:extLst>
              <a:ext uri="{FF2B5EF4-FFF2-40B4-BE49-F238E27FC236}">
                <a16:creationId xmlns:a16="http://schemas.microsoft.com/office/drawing/2014/main" id="{7097B89E-6C4B-994B-B3A6-ABDF6167A69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7" name="Rectangle 5">
            <a:extLst>
              <a:ext uri="{FF2B5EF4-FFF2-40B4-BE49-F238E27FC236}">
                <a16:creationId xmlns:a16="http://schemas.microsoft.com/office/drawing/2014/main" id="{74FD3EB7-E9A0-D845-8406-0CE59E6DBB0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411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B7E7D8F5-2BF2-9145-B306-49F7B403D7B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0371907-47F9-A648-9194-F9A7E7FFF1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61077FF-879D-A648-8E51-7D908D4679C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18761DC6-6705-CA45-A8B7-833F7B89F11F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C45C3F9-1CA8-F849-B988-77554DC2416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843E5A7-A5C4-2840-882F-71B5621A390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C14F6897-28DE-FA48-B64E-0B4B633A77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7820D4D3-6138-1040-9003-E18ED604771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2E06E-6FC6-034B-87BD-EE790F4254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0164B-D209-DA4E-AE17-B355902B7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Basic Consistency Methods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031B3-FEB6-A840-A06A-A279558FF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CDEAD5-FFD9-0F45-9120-9967A197469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171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8BEB7-A35A-E94C-BE05-4EB392699C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87CF2-A435-F143-9B09-7827F8677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680E6-3423-A443-B462-64F70B914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F3A64-827D-2A41-A5B0-4216BED066E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4752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586FDE-C8B6-3B47-8430-455D214F5C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AD9FC1-2E16-6941-8235-6493DE05B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F11AF-C784-D843-9D39-B520AACDE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37EF5-7ABF-1B4C-B797-0324F689479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3125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D4310B-3A05-0E43-B0B5-B290E98C00E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89300" y="6278563"/>
            <a:ext cx="25923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algn="ctr" eaLnBrk="1" hangingPunct="1">
              <a:defRPr/>
            </a:pPr>
            <a:r>
              <a:rPr lang="en-US" sz="1400"/>
              <a:t>Basic Consistency Methods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E18E7E9-798B-D144-9A65-A2C47AF0EF2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98ED58A-9112-3C4F-8496-FF0827CCD58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90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79FABDFD-65A2-9D49-B952-15D0648D9C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3D859E-C153-9B4F-9F5F-10069CD5199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018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F846F73E-7D56-104A-817B-7585B0EC32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E2ECE7-D130-A040-88CC-4C3866DCD47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295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28C2FB-FAA1-1C4A-A5E8-7B5F60519F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3E76F417-B0EE-C14F-B128-187CE13409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28DA07-A1B7-D840-9806-BA118AFED1A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797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7DEB6-A87E-0645-BDC5-4450E5D824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6BBBFB-BB8F-9046-90FB-68174E7EB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A63D7A-DAE6-BA41-8FEF-D4015F326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AEFAE-03FC-5740-B26C-D55312DB6AF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425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A3B3F1-03E3-644A-91DA-2873CBBB36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4C2F6-B6F2-DF4E-A7CE-25A4C0B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46F35D-03BD-FB48-B9E5-7FCAE9B91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5D540C-A55B-F144-AC07-7105FBED605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630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7DCA4-4542-7D48-ABBC-412E813581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274AF8-9098-9748-9E81-E3665961F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E10145-D039-6E4F-B22E-E11EE19D7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0A410-77F8-5643-ADC0-789E75A4789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0013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60BCB-4B93-E44C-9840-80776E794A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F31B08-41A3-0548-956D-114069366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F8268-4028-9144-883B-B1D25C25B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54FA9A-55AF-2E42-BD51-B733EAE55FD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117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711F99-1921-A84D-BF7F-AF0215DE1D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E7E9A7A-3DB0-0B47-B80F-F36C26491B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81253" name="Rectangle 5">
            <a:extLst>
              <a:ext uri="{FF2B5EF4-FFF2-40B4-BE49-F238E27FC236}">
                <a16:creationId xmlns:a16="http://schemas.microsoft.com/office/drawing/2014/main" id="{D39AB924-B62E-1E4C-A550-FDBF7F2AE3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Path Consistency &amp; Global Consistency</a:t>
            </a:r>
          </a:p>
        </p:txBody>
      </p:sp>
      <p:sp>
        <p:nvSpPr>
          <p:cNvPr id="181254" name="Rectangle 6">
            <a:extLst>
              <a:ext uri="{FF2B5EF4-FFF2-40B4-BE49-F238E27FC236}">
                <a16:creationId xmlns:a16="http://schemas.microsoft.com/office/drawing/2014/main" id="{B1C8B349-DA18-7145-A3AC-83A1BC77B23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2B101F6-7ABD-DB4C-ABD3-78D2211A100A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30" name="Line 7">
            <a:extLst>
              <a:ext uri="{FF2B5EF4-FFF2-40B4-BE49-F238E27FC236}">
                <a16:creationId xmlns:a16="http://schemas.microsoft.com/office/drawing/2014/main" id="{0361101B-31A9-1A42-BD20-AA9ED6F4575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DE722DEA-0FF7-394D-927D-2BD4524D245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9" descr="UNL logo">
            <a:extLst>
              <a:ext uri="{FF2B5EF4-FFF2-40B4-BE49-F238E27FC236}">
                <a16:creationId xmlns:a16="http://schemas.microsoft.com/office/drawing/2014/main" id="{EE104929-8719-A047-8DF6-F245F4E4AE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0">
            <a:extLst>
              <a:ext uri="{FF2B5EF4-FFF2-40B4-BE49-F238E27FC236}">
                <a16:creationId xmlns:a16="http://schemas.microsoft.com/office/drawing/2014/main" id="{79E37545-CBFE-E145-9CBD-839D0EDFF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7" r:id="rId1"/>
    <p:sldLayoutId id="2147484498" r:id="rId2"/>
    <p:sldLayoutId id="2147484499" r:id="rId3"/>
    <p:sldLayoutId id="2147484500" r:id="rId4"/>
    <p:sldLayoutId id="2147484501" r:id="rId5"/>
    <p:sldLayoutId id="2147484502" r:id="rId6"/>
    <p:sldLayoutId id="2147484503" r:id="rId7"/>
    <p:sldLayoutId id="2147484504" r:id="rId8"/>
    <p:sldLayoutId id="2147484505" r:id="rId9"/>
    <p:sldLayoutId id="2147484506" r:id="rId10"/>
    <p:sldLayoutId id="2147484507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09-421-821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kti.ms.mff.cuni.cz/~bartak/constraints/consistent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>
            <a:extLst>
              <a:ext uri="{FF2B5EF4-FFF2-40B4-BE49-F238E27FC236}">
                <a16:creationId xmlns:a16="http://schemas.microsoft.com/office/drawing/2014/main" id="{2712C665-E2FA-AA43-81F2-375C95B60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4316686-BF42-9F47-AB64-9095DE3832CA}" type="slidenum">
              <a:rPr lang="en-US" altLang="zh-CN" sz="1400"/>
              <a:pPr eaLnBrk="1" hangingPunct="1"/>
              <a:t>1</a:t>
            </a:fld>
            <a:endParaRPr lang="en-US" altLang="zh-CN" sz="1400"/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AE40CCD4-C402-EF4B-81B0-2B59150FA5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798638"/>
            <a:ext cx="8229600" cy="37226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/>
              <a:t>Problem Solving with Constraints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/>
              <a:t>CSCE421/821, Spring 2019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0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  <a:hlinkClick r:id="rId2"/>
              </a:rPr>
              <a:t>www.cse.unl.edu/~</a:t>
            </a:r>
            <a:r>
              <a:rPr lang="en-US" altLang="en-US" sz="20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2000" b="1" dirty="0">
                <a:solidFill>
                  <a:schemeClr val="accent2"/>
                </a:solidFill>
              </a:rPr>
              <a:t>/S19-421-821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</a:rPr>
              <a:t>All questions</a:t>
            </a:r>
            <a:r>
              <a:rPr lang="en-US" altLang="en-US" sz="2000" b="1">
                <a:solidFill>
                  <a:schemeClr val="accent2"/>
                </a:solidFill>
              </a:rPr>
              <a:t>:  Piazza</a:t>
            </a:r>
            <a:endParaRPr lang="en-US" altLang="en-US" sz="2000" b="1" dirty="0">
              <a:solidFill>
                <a:schemeClr val="accent2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0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Berthe Y. </a:t>
            </a:r>
            <a:r>
              <a:rPr lang="en-US" altLang="en-US" sz="1600" dirty="0" err="1"/>
              <a:t>Choueiry</a:t>
            </a:r>
            <a:r>
              <a:rPr lang="en-US" altLang="en-US" sz="1600" dirty="0"/>
              <a:t> (Shu-we-</a:t>
            </a:r>
            <a:r>
              <a:rPr lang="en-US" altLang="en-US" sz="1600" dirty="0" err="1"/>
              <a:t>ri</a:t>
            </a:r>
            <a:r>
              <a:rPr lang="en-US" altLang="en-US" sz="1600" dirty="0"/>
              <a:t>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Avery Hall, Room 360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Tel: +1(402)472-5444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</p:txBody>
      </p:sp>
      <p:sp>
        <p:nvSpPr>
          <p:cNvPr id="15363" name="Text Box 4">
            <a:extLst>
              <a:ext uri="{FF2B5EF4-FFF2-40B4-BE49-F238E27FC236}">
                <a16:creationId xmlns:a16="http://schemas.microsoft.com/office/drawing/2014/main" id="{FDFF2436-0005-3640-89BE-240F75BA9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" y="412842"/>
            <a:ext cx="7634288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4400" b="1" dirty="0">
                <a:solidFill>
                  <a:srgbClr val="3366CC"/>
                </a:solidFill>
              </a:rPr>
              <a:t>Path Consistency &amp; Global Consistency Properties</a:t>
            </a:r>
            <a:endParaRPr lang="en-US" altLang="en-US" sz="4400" dirty="0">
              <a:solidFill>
                <a:srgbClr val="3366CC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>
            <a:extLst>
              <a:ext uri="{FF2B5EF4-FFF2-40B4-BE49-F238E27FC236}">
                <a16:creationId xmlns:a16="http://schemas.microsoft.com/office/drawing/2014/main" id="{AB778132-5B21-D941-B1BA-59781342C7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585BAC9-F647-1849-8479-80E2E2EBFB13}" type="slidenum">
              <a:rPr lang="en-US" altLang="zh-CN" sz="1400"/>
              <a:pPr eaLnBrk="1" hangingPunct="1"/>
              <a:t>10</a:t>
            </a:fld>
            <a:endParaRPr lang="en-US" altLang="zh-CN" sz="1400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3E1CEC13-1E78-1F45-AC76-1EB4E86A62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8300" y="207963"/>
            <a:ext cx="8470900" cy="914400"/>
          </a:xfrm>
        </p:spPr>
        <p:txBody>
          <a:bodyPr/>
          <a:lstStyle/>
          <a:p>
            <a:pPr eaLnBrk="1" hangingPunct="1"/>
            <a:r>
              <a:rPr lang="en-US" altLang="en-US"/>
              <a:t>Tools for PC-1</a:t>
            </a:r>
            <a:endParaRPr lang="en-US" altLang="en-US" sz="280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C830D7E9-9BD7-8140-809A-48E1E656B3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0913" y="1422400"/>
            <a:ext cx="6561137" cy="4525963"/>
          </a:xfrm>
        </p:spPr>
        <p:txBody>
          <a:bodyPr/>
          <a:lstStyle/>
          <a:p>
            <a:pPr marL="457200" indent="-457200" eaLnBrk="1" hangingPunct="1">
              <a:buFontTx/>
              <a:buNone/>
            </a:pPr>
            <a:r>
              <a:rPr lang="en-US" altLang="en-US" sz="2800"/>
              <a:t>Two operators</a:t>
            </a:r>
          </a:p>
          <a:p>
            <a:pPr marL="457200" indent="-457200" eaLnBrk="1" hangingPunct="1">
              <a:buFontTx/>
              <a:buNone/>
            </a:pPr>
            <a:endParaRPr lang="en-US" altLang="en-US" sz="2800"/>
          </a:p>
          <a:p>
            <a:pPr marL="457200" indent="-457200" eaLnBrk="1" hangingPunct="1">
              <a:buFontTx/>
              <a:buAutoNum type="arabicPeriod"/>
            </a:pPr>
            <a:r>
              <a:rPr lang="en-US" altLang="en-US" sz="2800"/>
              <a:t>Constraint composition: ( </a:t>
            </a:r>
            <a:r>
              <a:rPr lang="en-US" altLang="en-US" sz="2800">
                <a:cs typeface="Arial" panose="020B0604020202020204" pitchFamily="34" charset="0"/>
              </a:rPr>
              <a:t>•</a:t>
            </a:r>
            <a:r>
              <a:rPr lang="en-US" altLang="en-US" sz="2800"/>
              <a:t> )</a:t>
            </a:r>
          </a:p>
          <a:p>
            <a:pPr marL="457200" indent="-457200" algn="ctr" eaLnBrk="1" hangingPunct="1">
              <a:buFontTx/>
              <a:buNone/>
            </a:pPr>
            <a:r>
              <a:rPr lang="en-US" altLang="en-US" sz="2800"/>
              <a:t>R</a:t>
            </a:r>
            <a:r>
              <a:rPr lang="en-US" altLang="en-US" sz="2800" baseline="-25000"/>
              <a:t>13</a:t>
            </a:r>
            <a:r>
              <a:rPr lang="en-US" altLang="en-US" sz="2800"/>
              <a:t> = R</a:t>
            </a:r>
            <a:r>
              <a:rPr lang="en-US" altLang="en-US" sz="2800" baseline="-25000"/>
              <a:t>12</a:t>
            </a:r>
            <a:r>
              <a:rPr lang="en-US" altLang="en-US" sz="2800"/>
              <a:t> </a:t>
            </a:r>
            <a:r>
              <a:rPr lang="en-US" altLang="en-US" sz="2800">
                <a:cs typeface="Arial" panose="020B0604020202020204" pitchFamily="34" charset="0"/>
              </a:rPr>
              <a:t>•</a:t>
            </a:r>
            <a:r>
              <a:rPr lang="en-US" altLang="en-US" sz="2800"/>
              <a:t> R</a:t>
            </a:r>
            <a:r>
              <a:rPr lang="en-US" altLang="en-US" sz="2800" baseline="-25000"/>
              <a:t>23</a:t>
            </a:r>
          </a:p>
          <a:p>
            <a:pPr marL="457200" indent="-457200" eaLnBrk="1" hangingPunct="1">
              <a:buFontTx/>
              <a:buAutoNum type="arabicPeriod"/>
            </a:pPr>
            <a:endParaRPr lang="en-US" altLang="en-US" sz="2800"/>
          </a:p>
          <a:p>
            <a:pPr marL="457200" indent="-457200" eaLnBrk="1" hangingPunct="1">
              <a:buClr>
                <a:schemeClr val="tx1"/>
              </a:buClr>
              <a:buFontTx/>
              <a:buAutoNum type="arabicPeriod" startAt="2"/>
            </a:pPr>
            <a:r>
              <a:rPr lang="en-US" altLang="en-US" sz="2800"/>
              <a:t>Constraint intersection: ( </a:t>
            </a:r>
            <a:r>
              <a:rPr lang="en-US" altLang="en-US" sz="2800">
                <a:sym typeface="Symbol" pitchFamily="2" charset="2"/>
              </a:rPr>
              <a:t></a:t>
            </a:r>
            <a:r>
              <a:rPr lang="en-US" altLang="en-US" sz="2800"/>
              <a:t> )	</a:t>
            </a:r>
          </a:p>
          <a:p>
            <a:pPr marL="457200" indent="-457200" algn="ctr" eaLnBrk="1" hangingPunct="1">
              <a:buClr>
                <a:schemeClr val="tx1"/>
              </a:buClr>
              <a:buFontTx/>
              <a:buNone/>
            </a:pPr>
            <a:r>
              <a:rPr lang="en-US" altLang="en-US" sz="2800"/>
              <a:t>R</a:t>
            </a:r>
            <a:r>
              <a:rPr lang="en-US" altLang="en-US" sz="2800" baseline="-25000"/>
              <a:t>13</a:t>
            </a:r>
            <a:r>
              <a:rPr lang="en-US" altLang="en-US" sz="2800">
                <a:sym typeface="Symbol" pitchFamily="2" charset="2"/>
              </a:rPr>
              <a:t></a:t>
            </a:r>
            <a:r>
              <a:rPr lang="en-US" altLang="en-US" sz="2800"/>
              <a:t> R</a:t>
            </a:r>
            <a:r>
              <a:rPr lang="en-US" altLang="en-US" sz="2800" baseline="-25000"/>
              <a:t>13, old</a:t>
            </a:r>
            <a:r>
              <a:rPr lang="en-US" altLang="en-US" sz="2800"/>
              <a:t> </a:t>
            </a:r>
            <a:r>
              <a:rPr lang="en-US" altLang="en-US" sz="2800">
                <a:sym typeface="Symbol" pitchFamily="2" charset="2"/>
              </a:rPr>
              <a:t></a:t>
            </a:r>
            <a:r>
              <a:rPr lang="en-US" altLang="en-US" sz="2800"/>
              <a:t> R</a:t>
            </a:r>
            <a:r>
              <a:rPr lang="en-US" altLang="en-US" sz="2800" baseline="-25000"/>
              <a:t>13, induced</a:t>
            </a:r>
            <a:r>
              <a:rPr lang="en-US" altLang="en-US" sz="2800"/>
              <a:t> </a:t>
            </a:r>
          </a:p>
          <a:p>
            <a:pPr marL="457200" indent="-457200" eaLnBrk="1" hangingPunct="1"/>
            <a:endParaRPr lang="en-US" altLang="en-US" sz="2800" baseline="-25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>
            <a:extLst>
              <a:ext uri="{FF2B5EF4-FFF2-40B4-BE49-F238E27FC236}">
                <a16:creationId xmlns:a16="http://schemas.microsoft.com/office/drawing/2014/main" id="{2116F839-8E1F-5E43-BA21-33419FA292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1E60C04-E2E8-7847-80E3-FA39463AB396}" type="slidenum">
              <a:rPr lang="en-US" altLang="zh-CN" sz="1400"/>
              <a:pPr eaLnBrk="1" hangingPunct="1"/>
              <a:t>11</a:t>
            </a:fld>
            <a:endParaRPr lang="en-US" altLang="zh-CN" sz="1400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E6D0C44B-76C5-1549-938B-EA043E66D3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198438"/>
            <a:ext cx="8458200" cy="914400"/>
          </a:xfrm>
        </p:spPr>
        <p:txBody>
          <a:bodyPr/>
          <a:lstStyle/>
          <a:p>
            <a:pPr eaLnBrk="1" hangingPunct="1"/>
            <a:r>
              <a:rPr lang="en-US" altLang="en-US"/>
              <a:t>Path consistency </a:t>
            </a:r>
            <a:r>
              <a:rPr lang="en-US" altLang="en-US" sz="3600"/>
              <a:t>(PC-1)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C3A8A2DE-AC57-D741-A697-FD701FD9F4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5450" y="1117600"/>
            <a:ext cx="78994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Achieved by composition and intersection (of binary relations expressed as matrices) over all paths of length two.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/>
              <a:t>Procedure</a:t>
            </a:r>
            <a:r>
              <a:rPr lang="en-US" altLang="en-US" sz="1800"/>
              <a:t> PC-1: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1 	</a:t>
            </a:r>
            <a:r>
              <a:rPr lang="en-US" altLang="en-US" sz="1600" b="1"/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2 	  Y</a:t>
            </a:r>
            <a:r>
              <a:rPr lang="en-US" altLang="en-US" sz="1600" baseline="30000"/>
              <a:t>n</a:t>
            </a:r>
            <a:r>
              <a:rPr lang="en-US" altLang="en-US" sz="1600"/>
              <a:t> </a:t>
            </a:r>
            <a:r>
              <a:rPr lang="en-US" altLang="en-US" sz="1600">
                <a:sym typeface="Symbol" pitchFamily="2" charset="2"/>
              </a:rPr>
              <a:t> </a:t>
            </a:r>
            <a:r>
              <a:rPr lang="en-US" altLang="en-US" sz="1600"/>
              <a:t>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3	  </a:t>
            </a:r>
            <a:r>
              <a:rPr lang="en-US" altLang="en-US" sz="1600" b="1"/>
              <a:t>repeat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4 	    </a:t>
            </a:r>
            <a:r>
              <a:rPr lang="en-US" altLang="en-US" sz="1600" b="1"/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5 	    Y</a:t>
            </a:r>
            <a:r>
              <a:rPr lang="en-US" altLang="en-US" sz="1600" baseline="30000"/>
              <a:t>0</a:t>
            </a:r>
            <a:r>
              <a:rPr lang="en-US" altLang="en-US" sz="1600"/>
              <a:t>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Y</a:t>
            </a:r>
            <a:r>
              <a:rPr lang="en-US" altLang="en-US" sz="1600" baseline="30000"/>
              <a:t>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6 	     For </a:t>
            </a:r>
            <a:r>
              <a:rPr lang="en-US" altLang="en-US" sz="1600" i="1"/>
              <a:t>k</a:t>
            </a:r>
            <a:r>
              <a:rPr lang="en-US" altLang="en-US" sz="1600"/>
              <a:t> 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1 </a:t>
            </a:r>
            <a:r>
              <a:rPr lang="en-US" altLang="en-US" sz="1600" b="1"/>
              <a:t>until</a:t>
            </a:r>
            <a:r>
              <a:rPr lang="en-US" altLang="en-US" sz="1600"/>
              <a:t> </a:t>
            </a:r>
            <a:r>
              <a:rPr lang="en-US" altLang="en-US" sz="1600" i="1"/>
              <a:t>n</a:t>
            </a:r>
            <a:r>
              <a:rPr lang="en-US" altLang="en-US" sz="1600"/>
              <a:t> </a:t>
            </a:r>
            <a:r>
              <a:rPr lang="en-US" altLang="en-US" sz="16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7 	          For  </a:t>
            </a:r>
            <a:r>
              <a:rPr lang="en-US" altLang="en-US" sz="1600" i="1"/>
              <a:t>i</a:t>
            </a:r>
            <a:r>
              <a:rPr lang="en-US" altLang="en-US" sz="1600"/>
              <a:t>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1  </a:t>
            </a:r>
            <a:r>
              <a:rPr lang="en-US" altLang="en-US" sz="1600" b="1"/>
              <a:t>until</a:t>
            </a:r>
            <a:r>
              <a:rPr lang="en-US" altLang="en-US" sz="1600"/>
              <a:t> </a:t>
            </a:r>
            <a:r>
              <a:rPr lang="en-US" altLang="en-US" sz="1600" i="1"/>
              <a:t>n</a:t>
            </a:r>
            <a:r>
              <a:rPr lang="en-US" altLang="en-US" sz="1600"/>
              <a:t> </a:t>
            </a:r>
            <a:r>
              <a:rPr lang="en-US" altLang="en-US" sz="16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8 		   For</a:t>
            </a:r>
            <a:r>
              <a:rPr lang="en-US" altLang="en-US" sz="1600" i="1"/>
              <a:t> j</a:t>
            </a:r>
            <a:r>
              <a:rPr lang="en-US" altLang="en-US" sz="1600"/>
              <a:t> 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1  </a:t>
            </a:r>
            <a:r>
              <a:rPr lang="en-US" altLang="en-US" sz="1600" b="1"/>
              <a:t>until</a:t>
            </a:r>
            <a:r>
              <a:rPr lang="en-US" altLang="en-US" sz="1600"/>
              <a:t> </a:t>
            </a:r>
            <a:r>
              <a:rPr lang="en-US" altLang="en-US" sz="1600" i="1"/>
              <a:t>n</a:t>
            </a:r>
            <a:r>
              <a:rPr lang="en-US" altLang="en-US" sz="1600"/>
              <a:t> </a:t>
            </a:r>
            <a:r>
              <a:rPr lang="en-US" altLang="en-US" sz="16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9  			</a:t>
            </a:r>
            <a:r>
              <a:rPr lang="en-US" altLang="en-US" sz="1600" i="1"/>
              <a:t>Y</a:t>
            </a:r>
            <a:r>
              <a:rPr lang="en-US" altLang="en-US" sz="1600" i="1" baseline="30000"/>
              <a:t>l</a:t>
            </a:r>
            <a:r>
              <a:rPr lang="en-US" altLang="en-US" sz="1600" i="1" baseline="-25000"/>
              <a:t>ij</a:t>
            </a:r>
            <a:r>
              <a:rPr lang="en-US" altLang="en-US" sz="1600" i="1"/>
              <a:t> </a:t>
            </a:r>
            <a:r>
              <a:rPr lang="en-US" altLang="en-US" sz="1600" i="1">
                <a:sym typeface="Symbol" pitchFamily="2" charset="2"/>
              </a:rPr>
              <a:t></a:t>
            </a:r>
            <a:r>
              <a:rPr lang="en-US" altLang="en-US" sz="1600" i="1"/>
              <a:t> Y</a:t>
            </a:r>
            <a:r>
              <a:rPr lang="en-US" altLang="en-US" sz="1600" i="1" baseline="30000"/>
              <a:t>l-1</a:t>
            </a:r>
            <a:r>
              <a:rPr lang="en-US" altLang="en-US" sz="1600" i="1" baseline="-25000"/>
              <a:t>ij</a:t>
            </a:r>
            <a:r>
              <a:rPr lang="en-US" altLang="en-US" sz="1600" i="1"/>
              <a:t> </a:t>
            </a:r>
            <a:r>
              <a:rPr lang="en-US" altLang="en-US" sz="1600" i="1">
                <a:sym typeface="Symbol" pitchFamily="2" charset="2"/>
              </a:rPr>
              <a:t></a:t>
            </a:r>
            <a:r>
              <a:rPr lang="en-US" altLang="en-US" sz="1600" i="1"/>
              <a:t> Y</a:t>
            </a:r>
            <a:r>
              <a:rPr lang="en-US" altLang="en-US" sz="1600" i="1" baseline="30000"/>
              <a:t>l-1</a:t>
            </a:r>
            <a:r>
              <a:rPr lang="en-US" altLang="en-US" sz="1600" i="1" baseline="-25000"/>
              <a:t>ik</a:t>
            </a:r>
            <a:r>
              <a:rPr lang="en-US" altLang="en-US" sz="1600" i="1"/>
              <a:t> </a:t>
            </a:r>
            <a:r>
              <a:rPr lang="en-US" altLang="en-US" sz="1600" i="1">
                <a:cs typeface="Arial" panose="020B0604020202020204" pitchFamily="34" charset="0"/>
              </a:rPr>
              <a:t>•</a:t>
            </a:r>
            <a:r>
              <a:rPr lang="en-US" altLang="en-US" sz="1600" i="1"/>
              <a:t> Y</a:t>
            </a:r>
            <a:r>
              <a:rPr lang="en-US" altLang="en-US" sz="1600" i="1" baseline="30000"/>
              <a:t>l-1</a:t>
            </a:r>
            <a:r>
              <a:rPr lang="en-US" altLang="en-US" sz="1600" i="1" baseline="-25000"/>
              <a:t>kk</a:t>
            </a:r>
            <a:r>
              <a:rPr lang="en-US" altLang="en-US" sz="1600" i="1"/>
              <a:t> </a:t>
            </a:r>
            <a:r>
              <a:rPr lang="en-US" altLang="en-US" sz="1600" i="1">
                <a:cs typeface="Arial" panose="020B0604020202020204" pitchFamily="34" charset="0"/>
              </a:rPr>
              <a:t>•</a:t>
            </a:r>
            <a:r>
              <a:rPr lang="en-US" altLang="en-US" sz="1600" i="1"/>
              <a:t> Y</a:t>
            </a:r>
            <a:r>
              <a:rPr lang="en-US" altLang="en-US" sz="1600" i="1" baseline="30000"/>
              <a:t>l-1</a:t>
            </a:r>
            <a:r>
              <a:rPr lang="en-US" altLang="en-US" sz="1600" i="1" baseline="-25000"/>
              <a:t>kj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10 	    </a:t>
            </a:r>
            <a:r>
              <a:rPr lang="en-US" altLang="en-US" sz="1600" b="1"/>
              <a:t>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11 	  </a:t>
            </a:r>
            <a:r>
              <a:rPr lang="en-US" altLang="en-US" sz="1600" b="1"/>
              <a:t>until </a:t>
            </a:r>
            <a:r>
              <a:rPr lang="en-US" altLang="en-US" sz="1600"/>
              <a:t>Y</a:t>
            </a:r>
            <a:r>
              <a:rPr lang="en-US" altLang="en-US" sz="1600" baseline="30000"/>
              <a:t>n</a:t>
            </a:r>
            <a:r>
              <a:rPr lang="en-US" altLang="en-US" sz="1600"/>
              <a:t> = Y</a:t>
            </a:r>
            <a:r>
              <a:rPr lang="en-US" altLang="en-US" sz="1600" baseline="30000"/>
              <a:t>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12    Y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Y</a:t>
            </a:r>
            <a:r>
              <a:rPr lang="en-US" altLang="en-US" sz="1600" baseline="30000"/>
              <a:t>n</a:t>
            </a:r>
            <a:endParaRPr lang="en-US" altLang="en-US" sz="16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10   </a:t>
            </a:r>
            <a:r>
              <a:rPr lang="en-US" altLang="en-US" sz="1600" b="1"/>
              <a:t>end</a:t>
            </a:r>
            <a:endParaRPr lang="en-US" altLang="en-US"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>
            <a:extLst>
              <a:ext uri="{FF2B5EF4-FFF2-40B4-BE49-F238E27FC236}">
                <a16:creationId xmlns:a16="http://schemas.microsoft.com/office/drawing/2014/main" id="{B92CE2B2-5CC3-504C-9C8C-7179D246FD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B95348C-8395-7143-B7FF-1DC65E51D434}" type="slidenum">
              <a:rPr lang="en-US" altLang="zh-CN" sz="1400"/>
              <a:pPr eaLnBrk="1" hangingPunct="1"/>
              <a:t>12</a:t>
            </a:fld>
            <a:endParaRPr lang="en-US" altLang="zh-CN" sz="1400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E6EE0DF0-1134-3E49-AD96-319CA87057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1800" y="152400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/>
              <a:t>Properties of PC-1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906C556-C2E8-7F48-809C-80307D78B3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None/>
              <a:tabLst>
                <a:tab pos="7772400" algn="r"/>
              </a:tabLst>
            </a:pPr>
            <a:r>
              <a:rPr lang="en-US" altLang="en-US" sz="2800" b="1"/>
              <a:t>Discrete CSPs</a:t>
            </a:r>
            <a:r>
              <a:rPr lang="en-US" altLang="en-US" sz="2800"/>
              <a:t>	           </a:t>
            </a:r>
            <a:r>
              <a:rPr lang="en-US" altLang="en-US" sz="2000"/>
              <a:t>[Montanari'74]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  <a:tabLst>
                <a:tab pos="7772400" algn="r"/>
              </a:tabLst>
            </a:pPr>
            <a:r>
              <a:rPr lang="en-US" altLang="en-US" sz="2400"/>
              <a:t>PC-1 terminates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  <a:tabLst>
                <a:tab pos="7772400" algn="r"/>
              </a:tabLst>
            </a:pPr>
            <a:r>
              <a:rPr lang="en-US" altLang="en-US" sz="2400"/>
              <a:t>PC-1 results in a path consistent CSP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  <a:tabLst>
                <a:tab pos="7772400" algn="r"/>
              </a:tabLst>
            </a:pPr>
            <a:endParaRPr lang="en-US" altLang="en-US" sz="2800"/>
          </a:p>
          <a:p>
            <a:pPr marL="457200" indent="-457200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800"/>
              <a:t>PC-1 terminates.  It is complete, sound (for finding PC network)</a:t>
            </a:r>
          </a:p>
          <a:p>
            <a:pPr marL="457200" indent="-457200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800"/>
              <a:t>PC-2: Improves PC-1 similar to how AC3 improves AC-1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  <a:tabLst>
                <a:tab pos="7772400" algn="r"/>
              </a:tabLst>
            </a:pPr>
            <a:endParaRPr lang="en-US" altLang="en-US" sz="2800"/>
          </a:p>
          <a:p>
            <a:pPr marL="457200" indent="-457200" eaLnBrk="1" hangingPunct="1">
              <a:lnSpc>
                <a:spcPct val="90000"/>
              </a:lnSpc>
              <a:buFontTx/>
              <a:buNone/>
              <a:tabLst>
                <a:tab pos="7772400" algn="r"/>
              </a:tabLst>
            </a:pPr>
            <a:r>
              <a:rPr lang="en-US" altLang="en-US" sz="2800"/>
              <a:t>Complexity of PC-1..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6">
            <a:extLst>
              <a:ext uri="{FF2B5EF4-FFF2-40B4-BE49-F238E27FC236}">
                <a16:creationId xmlns:a16="http://schemas.microsoft.com/office/drawing/2014/main" id="{DB65DBE9-3F5A-9B4D-9341-1339BAC2CE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183E138-106A-2A43-8C0D-DEB5E37EF001}" type="slidenum">
              <a:rPr lang="en-US" altLang="zh-CN" sz="1400"/>
              <a:pPr eaLnBrk="1" hangingPunct="1"/>
              <a:t>13</a:t>
            </a:fld>
            <a:endParaRPr lang="en-US" altLang="zh-CN" sz="1400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A9D7671A-BBE2-354E-857C-E4B6011F7F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Complexity of PC-1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F5184F2-C83F-694B-A917-C08B2BD35C0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 b="1"/>
              <a:t>Procedure</a:t>
            </a:r>
            <a:r>
              <a:rPr lang="en-US" altLang="en-US" sz="2000"/>
              <a:t> PC-1: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1 	</a:t>
            </a:r>
            <a:r>
              <a:rPr lang="en-US" altLang="en-US" sz="1800" b="1"/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2 	Y</a:t>
            </a:r>
            <a:r>
              <a:rPr lang="en-US" altLang="en-US" sz="1800" baseline="30000"/>
              <a:t>n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 </a:t>
            </a:r>
            <a:r>
              <a:rPr lang="en-US" altLang="en-US" sz="1800"/>
              <a:t>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3	</a:t>
            </a:r>
            <a:r>
              <a:rPr lang="en-US" altLang="en-US" sz="1800" b="1"/>
              <a:t>repeat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4 	 </a:t>
            </a:r>
            <a:r>
              <a:rPr lang="en-US" altLang="en-US" sz="1800" b="1"/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5 	 Y</a:t>
            </a:r>
            <a:r>
              <a:rPr lang="en-US" altLang="en-US" sz="1800" baseline="30000"/>
              <a:t>0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Y</a:t>
            </a:r>
            <a:r>
              <a:rPr lang="en-US" altLang="en-US" sz="1800" baseline="30000"/>
              <a:t>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6 	 For </a:t>
            </a:r>
            <a:r>
              <a:rPr lang="en-US" altLang="en-US" sz="1800" i="1"/>
              <a:t>k</a:t>
            </a:r>
            <a:r>
              <a:rPr lang="en-US" altLang="en-US" sz="1800"/>
              <a:t> 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1 </a:t>
            </a:r>
            <a:r>
              <a:rPr lang="en-US" altLang="en-US" sz="1800" b="1"/>
              <a:t>until</a:t>
            </a:r>
            <a:r>
              <a:rPr lang="en-US" altLang="en-US" sz="1800"/>
              <a:t> </a:t>
            </a:r>
            <a:r>
              <a:rPr lang="en-US" altLang="en-US" sz="1800" i="1"/>
              <a:t>n</a:t>
            </a:r>
            <a:r>
              <a:rPr lang="en-US" altLang="en-US" sz="1800"/>
              <a:t> </a:t>
            </a:r>
            <a:r>
              <a:rPr lang="en-US" altLang="en-US" sz="18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7 	   For  </a:t>
            </a:r>
            <a:r>
              <a:rPr lang="en-US" altLang="en-US" sz="1800" i="1"/>
              <a:t>i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1  </a:t>
            </a:r>
            <a:r>
              <a:rPr lang="en-US" altLang="en-US" sz="1800" b="1"/>
              <a:t>until</a:t>
            </a:r>
            <a:r>
              <a:rPr lang="en-US" altLang="en-US" sz="1800"/>
              <a:t> </a:t>
            </a:r>
            <a:r>
              <a:rPr lang="en-US" altLang="en-US" sz="1800" i="1"/>
              <a:t>n</a:t>
            </a:r>
            <a:r>
              <a:rPr lang="en-US" altLang="en-US" sz="1800"/>
              <a:t> </a:t>
            </a:r>
            <a:r>
              <a:rPr lang="en-US" altLang="en-US" sz="18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8 	     For</a:t>
            </a:r>
            <a:r>
              <a:rPr lang="en-US" altLang="en-US" sz="1800" i="1"/>
              <a:t> j</a:t>
            </a:r>
            <a:r>
              <a:rPr lang="en-US" altLang="en-US" sz="1800"/>
              <a:t> 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1  </a:t>
            </a:r>
            <a:r>
              <a:rPr lang="en-US" altLang="en-US" sz="1800" b="1"/>
              <a:t>until</a:t>
            </a:r>
            <a:r>
              <a:rPr lang="en-US" altLang="en-US" sz="1800"/>
              <a:t> </a:t>
            </a:r>
            <a:r>
              <a:rPr lang="en-US" altLang="en-US" sz="1800" i="1"/>
              <a:t>n</a:t>
            </a:r>
            <a:r>
              <a:rPr lang="en-US" altLang="en-US" sz="1800"/>
              <a:t> </a:t>
            </a:r>
            <a:r>
              <a:rPr lang="en-US" altLang="en-US" sz="18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9  	       Y</a:t>
            </a:r>
            <a:r>
              <a:rPr lang="en-US" altLang="en-US" sz="1800" baseline="30000"/>
              <a:t>l</a:t>
            </a:r>
            <a:r>
              <a:rPr lang="en-US" altLang="en-US" sz="1800" baseline="-25000"/>
              <a:t>ij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Y</a:t>
            </a:r>
            <a:r>
              <a:rPr lang="en-US" altLang="en-US" sz="1800" baseline="30000"/>
              <a:t>l-1</a:t>
            </a:r>
            <a:r>
              <a:rPr lang="en-US" altLang="en-US" sz="1800" baseline="-25000"/>
              <a:t>ij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</a:t>
            </a:r>
            <a:r>
              <a:rPr lang="en-US" altLang="en-US" sz="1800"/>
              <a:t> Y</a:t>
            </a:r>
            <a:r>
              <a:rPr lang="en-US" altLang="en-US" sz="1800" baseline="30000"/>
              <a:t>l-1</a:t>
            </a:r>
            <a:r>
              <a:rPr lang="en-US" altLang="en-US" sz="1800" baseline="-25000"/>
              <a:t>ik</a:t>
            </a:r>
            <a:r>
              <a:rPr lang="en-US" altLang="en-US" sz="1800"/>
              <a:t> </a:t>
            </a:r>
            <a:r>
              <a:rPr lang="en-US" altLang="en-US" sz="1800">
                <a:cs typeface="Arial" panose="020B0604020202020204" pitchFamily="34" charset="0"/>
              </a:rPr>
              <a:t>•</a:t>
            </a:r>
            <a:r>
              <a:rPr lang="en-US" altLang="en-US" sz="1800"/>
              <a:t> Y</a:t>
            </a:r>
            <a:r>
              <a:rPr lang="en-US" altLang="en-US" sz="1800" baseline="30000"/>
              <a:t>l-1</a:t>
            </a:r>
            <a:r>
              <a:rPr lang="en-US" altLang="en-US" sz="1800" baseline="-25000"/>
              <a:t>kk</a:t>
            </a:r>
            <a:r>
              <a:rPr lang="en-US" altLang="en-US" sz="1800"/>
              <a:t> </a:t>
            </a:r>
            <a:r>
              <a:rPr lang="en-US" altLang="en-US" sz="1800">
                <a:cs typeface="Arial" panose="020B0604020202020204" pitchFamily="34" charset="0"/>
              </a:rPr>
              <a:t>•</a:t>
            </a:r>
            <a:r>
              <a:rPr lang="en-US" altLang="en-US" sz="1800"/>
              <a:t> Y</a:t>
            </a:r>
            <a:r>
              <a:rPr lang="en-US" altLang="en-US" sz="1800" baseline="30000"/>
              <a:t>l-1</a:t>
            </a:r>
            <a:r>
              <a:rPr lang="en-US" altLang="en-US" sz="1800" baseline="-25000"/>
              <a:t>kj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10 	  </a:t>
            </a:r>
            <a:r>
              <a:rPr lang="en-US" altLang="en-US" sz="1800" b="1"/>
              <a:t>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11 	 </a:t>
            </a:r>
            <a:r>
              <a:rPr lang="en-US" altLang="en-US" sz="1800" b="1"/>
              <a:t>until </a:t>
            </a:r>
            <a:r>
              <a:rPr lang="en-US" altLang="en-US" sz="1800"/>
              <a:t>Y</a:t>
            </a:r>
            <a:r>
              <a:rPr lang="en-US" altLang="en-US" sz="1800" baseline="30000"/>
              <a:t>n</a:t>
            </a:r>
            <a:r>
              <a:rPr lang="en-US" altLang="en-US" sz="1800"/>
              <a:t> = Y</a:t>
            </a:r>
            <a:r>
              <a:rPr lang="en-US" altLang="en-US" sz="1800" baseline="30000"/>
              <a:t>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12   Y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Y</a:t>
            </a:r>
            <a:r>
              <a:rPr lang="en-US" altLang="en-US" sz="1800" baseline="30000"/>
              <a:t>n</a:t>
            </a:r>
            <a:endParaRPr lang="en-US" altLang="en-US" sz="1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10   </a:t>
            </a:r>
            <a:r>
              <a:rPr lang="en-US" altLang="en-US" sz="1800" b="1"/>
              <a:t>end</a:t>
            </a:r>
            <a:endParaRPr lang="en-US" altLang="en-US" sz="2400"/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00D8E9A0-91F3-DF40-BB1C-808ABBF2337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506913" y="1301750"/>
            <a:ext cx="4340225" cy="26527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Line 9:  	</a:t>
            </a:r>
            <a:r>
              <a:rPr lang="en-US" altLang="en-US" sz="2400" i="1"/>
              <a:t>a</a:t>
            </a:r>
            <a:r>
              <a:rPr lang="en-US" altLang="en-US" sz="2400" baseline="30000"/>
              <a:t>3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Lines 6–10:  	</a:t>
            </a:r>
            <a:r>
              <a:rPr lang="en-US" altLang="en-US" sz="2400" i="1"/>
              <a:t>n</a:t>
            </a:r>
            <a:r>
              <a:rPr lang="en-US" altLang="en-US" sz="2400" baseline="30000"/>
              <a:t>3</a:t>
            </a:r>
            <a:r>
              <a:rPr lang="en-US" altLang="en-US" sz="2400">
                <a:cs typeface="Arial" panose="020B0604020202020204" pitchFamily="34" charset="0"/>
              </a:rPr>
              <a:t>.</a:t>
            </a:r>
            <a:r>
              <a:rPr lang="en-US" altLang="en-US" sz="2400"/>
              <a:t> </a:t>
            </a:r>
            <a:r>
              <a:rPr lang="en-US" altLang="en-US" sz="2400" i="1"/>
              <a:t>a</a:t>
            </a:r>
            <a:r>
              <a:rPr lang="en-US" altLang="en-US" sz="2400" baseline="30000"/>
              <a:t>3</a:t>
            </a:r>
            <a:endParaRPr lang="en-US" altLang="en-US" sz="2400"/>
          </a:p>
          <a:p>
            <a:pPr eaLnBrk="1" hangingPunct="1">
              <a:buFontTx/>
              <a:buNone/>
            </a:pPr>
            <a:r>
              <a:rPr lang="en-US" altLang="en-US" sz="2400"/>
              <a:t>Line 3: at most </a:t>
            </a:r>
            <a:r>
              <a:rPr lang="en-US" altLang="en-US" sz="2400" i="1"/>
              <a:t>n</a:t>
            </a:r>
            <a:r>
              <a:rPr lang="en-US" altLang="en-US" sz="2400" i="1" baseline="30000"/>
              <a:t>2</a:t>
            </a:r>
            <a:r>
              <a:rPr lang="en-US" altLang="en-US" sz="2400"/>
              <a:t> </a:t>
            </a:r>
            <a:r>
              <a:rPr lang="en-US" altLang="en-US" sz="2000"/>
              <a:t>relations</a:t>
            </a:r>
            <a:r>
              <a:rPr lang="en-US" altLang="en-US" sz="2400"/>
              <a:t> x </a:t>
            </a:r>
            <a:r>
              <a:rPr lang="en-US" altLang="en-US" sz="2400" i="1"/>
              <a:t>a</a:t>
            </a:r>
            <a:r>
              <a:rPr lang="en-US" altLang="en-US" sz="2400" baseline="30000"/>
              <a:t>2</a:t>
            </a:r>
            <a:r>
              <a:rPr lang="en-US" altLang="en-US" sz="2400"/>
              <a:t> </a:t>
            </a:r>
            <a:r>
              <a:rPr lang="en-US" altLang="en-US" sz="2000"/>
              <a:t>elements</a:t>
            </a:r>
          </a:p>
          <a:p>
            <a:pPr eaLnBrk="1" hangingPunct="1">
              <a:buFontTx/>
              <a:buNone/>
            </a:pPr>
            <a:endParaRPr lang="en-US" altLang="en-US" sz="1000"/>
          </a:p>
          <a:p>
            <a:pPr eaLnBrk="1" hangingPunct="1">
              <a:buFontTx/>
              <a:buNone/>
            </a:pPr>
            <a:r>
              <a:rPr lang="en-US" altLang="en-US" sz="2400"/>
              <a:t>PC-1 is   </a:t>
            </a:r>
            <a:r>
              <a:rPr lang="en-US" altLang="en-US" sz="2400" i="1"/>
              <a:t>O</a:t>
            </a:r>
            <a:r>
              <a:rPr lang="en-US" altLang="en-US" sz="2400"/>
              <a:t>(a</a:t>
            </a:r>
            <a:r>
              <a:rPr lang="en-US" altLang="en-US" sz="2400" baseline="30000"/>
              <a:t>5</a:t>
            </a:r>
            <a:r>
              <a:rPr lang="en-US" altLang="en-US" sz="2400"/>
              <a:t>n</a:t>
            </a:r>
            <a:r>
              <a:rPr lang="en-US" altLang="en-US" sz="2400" baseline="30000"/>
              <a:t>5</a:t>
            </a:r>
            <a:r>
              <a:rPr lang="en-US" altLang="en-US" sz="2400"/>
              <a:t>)</a:t>
            </a:r>
          </a:p>
          <a:p>
            <a:pPr eaLnBrk="1" hangingPunct="1">
              <a:buFontTx/>
              <a:buNone/>
            </a:pPr>
            <a:endParaRPr lang="en-US" altLang="en-US" sz="2400"/>
          </a:p>
        </p:txBody>
      </p:sp>
      <p:sp>
        <p:nvSpPr>
          <p:cNvPr id="27653" name="Footer Placeholder 4">
            <a:extLst>
              <a:ext uri="{FF2B5EF4-FFF2-40B4-BE49-F238E27FC236}">
                <a16:creationId xmlns:a16="http://schemas.microsoft.com/office/drawing/2014/main" id="{EFC8EFE2-2135-F64F-89EB-E8B3F59F6F0F}"/>
              </a:ext>
            </a:extLst>
          </p:cNvPr>
          <p:cNvSpPr txBox="1">
            <a:spLocks/>
          </p:cNvSpPr>
          <p:nvPr/>
        </p:nvSpPr>
        <p:spPr bwMode="auto">
          <a:xfrm>
            <a:off x="3276600" y="6172200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400"/>
              <a:t>Basic Consistency Methods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302A0224-EE88-7642-AEFF-FBA4195E6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3776663"/>
            <a:ext cx="4635500" cy="193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400" kern="0" dirty="0">
                <a:latin typeface="+mn-lt"/>
                <a:ea typeface="+mn-ea"/>
              </a:rPr>
              <a:t>PC-2 is  O(a</a:t>
            </a:r>
            <a:r>
              <a:rPr lang="en-US" sz="2400" kern="0" baseline="30000" dirty="0">
                <a:latin typeface="+mn-lt"/>
                <a:ea typeface="+mn-ea"/>
              </a:rPr>
              <a:t>5</a:t>
            </a:r>
            <a:r>
              <a:rPr lang="en-US" sz="2400" kern="0" dirty="0">
                <a:latin typeface="+mn-lt"/>
                <a:ea typeface="+mn-ea"/>
              </a:rPr>
              <a:t>n</a:t>
            </a:r>
            <a:r>
              <a:rPr lang="en-US" sz="2400" kern="0" baseline="30000" dirty="0">
                <a:latin typeface="+mn-lt"/>
                <a:ea typeface="+mn-ea"/>
              </a:rPr>
              <a:t>3</a:t>
            </a:r>
            <a:r>
              <a:rPr lang="en-US" sz="2400" kern="0" dirty="0">
                <a:latin typeface="+mn-lt"/>
                <a:ea typeface="+mn-ea"/>
              </a:rPr>
              <a:t>) and </a:t>
            </a:r>
            <a:r>
              <a:rPr lang="el-GR" sz="2400" kern="0" dirty="0">
                <a:latin typeface="+mn-lt"/>
                <a:ea typeface="+mn-ea"/>
                <a:cs typeface="Arial" charset="0"/>
                <a:sym typeface="Symbol" pitchFamily="18" charset="2"/>
              </a:rPr>
              <a:t></a:t>
            </a:r>
            <a:r>
              <a:rPr lang="en-US" sz="2400" kern="0" dirty="0">
                <a:latin typeface="+mn-lt"/>
                <a:ea typeface="+mn-ea"/>
              </a:rPr>
              <a:t>(a</a:t>
            </a:r>
            <a:r>
              <a:rPr lang="en-US" sz="2400" kern="0" baseline="30000" dirty="0">
                <a:latin typeface="+mn-lt"/>
                <a:ea typeface="+mn-ea"/>
              </a:rPr>
              <a:t>3</a:t>
            </a:r>
            <a:r>
              <a:rPr lang="en-US" sz="2400" kern="0" dirty="0">
                <a:latin typeface="+mn-lt"/>
                <a:ea typeface="+mn-ea"/>
              </a:rPr>
              <a:t>n</a:t>
            </a:r>
            <a:r>
              <a:rPr lang="en-US" sz="2400" kern="0" baseline="30000" dirty="0">
                <a:latin typeface="+mn-lt"/>
                <a:ea typeface="+mn-ea"/>
              </a:rPr>
              <a:t>3</a:t>
            </a:r>
            <a:r>
              <a:rPr lang="en-US" sz="2400" kern="0" dirty="0">
                <a:latin typeface="+mn-lt"/>
                <a:ea typeface="+mn-ea"/>
              </a:rPr>
              <a:t>)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endParaRPr lang="en-US" sz="1050" kern="0" dirty="0">
              <a:latin typeface="+mn-lt"/>
              <a:ea typeface="+mn-ea"/>
            </a:endParaRP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400" kern="0" dirty="0">
                <a:latin typeface="+mn-lt"/>
                <a:ea typeface="+mn-ea"/>
              </a:rPr>
              <a:t>PC-1, PC-2 are specified using constraint composition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>
            <a:extLst>
              <a:ext uri="{FF2B5EF4-FFF2-40B4-BE49-F238E27FC236}">
                <a16:creationId xmlns:a16="http://schemas.microsoft.com/office/drawing/2014/main" id="{F63E8B9F-DA7E-9242-8BD1-C1BD7C8A93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B988526-3CFD-CE44-A029-5D49495D804A}" type="slidenum">
              <a:rPr lang="en-US" altLang="zh-CN" sz="1400"/>
              <a:pPr eaLnBrk="1" hangingPunct="1"/>
              <a:t>14</a:t>
            </a:fld>
            <a:endParaRPr lang="en-US" altLang="zh-CN" sz="1400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1B4F7136-3676-AF48-8D91-AD8C1DD9F0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/>
              <a:t> Enforcing </a:t>
            </a:r>
            <a:r>
              <a:rPr lang="en-US" altLang="en-US" sz="4000"/>
              <a:t>Path Consistency </a:t>
            </a:r>
            <a:r>
              <a:rPr lang="en-US" altLang="en-US" sz="4000" b="0"/>
              <a:t>(PC)</a:t>
            </a:r>
            <a:endParaRPr lang="en-US" altLang="en-US" sz="2800" b="0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19D315C-14BF-3D48-A04A-CE0B02C447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9713" y="1219200"/>
            <a:ext cx="8904287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/>
              <a:t>General case</a:t>
            </a:r>
            <a:r>
              <a:rPr lang="en-US" altLang="en-US" sz="2400"/>
              <a:t>: Complete graph</a:t>
            </a:r>
          </a:p>
          <a:p>
            <a:pPr eaLnBrk="1" hangingPunct="1">
              <a:buFontTx/>
              <a:buNone/>
            </a:pPr>
            <a:r>
              <a:rPr lang="en-US" altLang="en-US" sz="2400" b="1"/>
              <a:t>Theorem</a:t>
            </a:r>
            <a:r>
              <a:rPr lang="en-US" altLang="en-US" sz="2400"/>
              <a:t>:  In a </a:t>
            </a:r>
            <a:r>
              <a:rPr lang="en-US" altLang="en-US" sz="2400" u="sng"/>
              <a:t>complete</a:t>
            </a:r>
            <a:r>
              <a:rPr lang="en-US" altLang="en-US" sz="2400"/>
              <a:t> graph, if every path of length 2 is consistent, the network is path consistent</a:t>
            </a:r>
            <a:r>
              <a:rPr lang="en-US" altLang="en-US" sz="1400"/>
              <a:t>   [Mackworth AIJ'77]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	</a:t>
            </a:r>
            <a:r>
              <a:rPr lang="en-US" altLang="en-US" sz="2400"/>
              <a:t> PC-1: two operations, composition and intersection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	</a:t>
            </a:r>
            <a:r>
              <a:rPr lang="en-US" altLang="en-US" sz="2400"/>
              <a:t> Proof by induction.</a:t>
            </a:r>
          </a:p>
          <a:p>
            <a:pPr eaLnBrk="1" hangingPunct="1">
              <a:buFontTx/>
              <a:buNone/>
            </a:pPr>
            <a:endParaRPr lang="en-US" altLang="en-US" sz="2400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>
            <a:extLst>
              <a:ext uri="{FF2B5EF4-FFF2-40B4-BE49-F238E27FC236}">
                <a16:creationId xmlns:a16="http://schemas.microsoft.com/office/drawing/2014/main" id="{521EE60D-0EE6-B946-8C86-C5C5206F0E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1B5DEB6-4C90-8540-90ED-B1FADF82F844}" type="slidenum">
              <a:rPr lang="en-US" altLang="zh-CN" sz="1400"/>
              <a:pPr eaLnBrk="1" hangingPunct="1"/>
              <a:t>15</a:t>
            </a:fld>
            <a:endParaRPr lang="en-US" altLang="zh-CN" sz="1400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6CFFB2D7-96D4-6A43-84AC-E5681D0C3A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90500"/>
            <a:ext cx="7810500" cy="914400"/>
          </a:xfrm>
        </p:spPr>
        <p:txBody>
          <a:bodyPr/>
          <a:lstStyle/>
          <a:p>
            <a:pPr eaLnBrk="1" hangingPunct="1"/>
            <a:r>
              <a:rPr lang="en-US" altLang="en-US"/>
              <a:t>Some improvements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2DCBF27-ACCD-6C4E-9390-7B2B7EF60E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b="1"/>
              <a:t>Mohr &amp; Henderson</a:t>
            </a:r>
            <a:r>
              <a:rPr lang="en-US" altLang="en-US" sz="2000"/>
              <a:t> (AIJ 86)</a:t>
            </a:r>
          </a:p>
          <a:p>
            <a:pPr lvl="1" eaLnBrk="1" hangingPunct="1"/>
            <a:r>
              <a:rPr lang="en-US" altLang="en-US" sz="1800"/>
              <a:t>PC-2  </a:t>
            </a:r>
            <a:r>
              <a:rPr lang="en-US" altLang="en-US" sz="1800" i="1"/>
              <a:t>O(a</a:t>
            </a:r>
            <a:r>
              <a:rPr lang="en-US" altLang="en-US" sz="1800" i="1" baseline="30000"/>
              <a:t>5</a:t>
            </a:r>
            <a:r>
              <a:rPr lang="en-US" altLang="en-US" sz="1800" i="1"/>
              <a:t>n</a:t>
            </a:r>
            <a:r>
              <a:rPr lang="en-US" altLang="en-US" sz="1800" i="1" baseline="30000"/>
              <a:t>3</a:t>
            </a:r>
            <a:r>
              <a:rPr lang="en-US" altLang="en-US" sz="1800" i="1"/>
              <a:t>)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</a:t>
            </a:r>
            <a:r>
              <a:rPr lang="en-US" altLang="en-US" sz="1800"/>
              <a:t> PC-3 </a:t>
            </a:r>
            <a:r>
              <a:rPr lang="en-US" altLang="en-US" sz="1800" i="1"/>
              <a:t>O(a</a:t>
            </a:r>
            <a:r>
              <a:rPr lang="en-US" altLang="en-US" sz="1800" i="1" baseline="30000"/>
              <a:t>3</a:t>
            </a:r>
            <a:r>
              <a:rPr lang="en-US" altLang="en-US" sz="1800" i="1"/>
              <a:t>n</a:t>
            </a:r>
            <a:r>
              <a:rPr lang="en-US" altLang="en-US" sz="1800" i="1" baseline="30000"/>
              <a:t>3</a:t>
            </a:r>
            <a:r>
              <a:rPr lang="en-US" altLang="en-US" sz="1800" i="1"/>
              <a:t>)</a:t>
            </a:r>
          </a:p>
          <a:p>
            <a:pPr lvl="1" eaLnBrk="1" hangingPunct="1"/>
            <a:r>
              <a:rPr lang="en-US" altLang="en-US" sz="1800"/>
              <a:t>Open question: PC-3 optimal?</a:t>
            </a:r>
          </a:p>
          <a:p>
            <a:pPr eaLnBrk="1" hangingPunct="1"/>
            <a:r>
              <a:rPr lang="en-US" altLang="en-US" sz="2000" b="1"/>
              <a:t>Han &amp; Lee</a:t>
            </a:r>
            <a:r>
              <a:rPr lang="en-US" altLang="en-US" sz="2000"/>
              <a:t> (AIJ 88)</a:t>
            </a:r>
          </a:p>
          <a:p>
            <a:pPr lvl="1" eaLnBrk="1" hangingPunct="1"/>
            <a:r>
              <a:rPr lang="en-US" altLang="en-US" sz="1800"/>
              <a:t>PC-3 is incorrect</a:t>
            </a:r>
          </a:p>
          <a:p>
            <a:pPr lvl="1" eaLnBrk="1" hangingPunct="1"/>
            <a:r>
              <a:rPr lang="en-US" altLang="en-US" sz="1800"/>
              <a:t>PC-4  O(a</a:t>
            </a:r>
            <a:r>
              <a:rPr lang="en-US" altLang="en-US" sz="1800" baseline="30000"/>
              <a:t>3</a:t>
            </a:r>
            <a:r>
              <a:rPr lang="en-US" altLang="en-US" sz="1800"/>
              <a:t>n</a:t>
            </a:r>
            <a:r>
              <a:rPr lang="en-US" altLang="en-US" sz="1800" baseline="30000"/>
              <a:t>3</a:t>
            </a:r>
            <a:r>
              <a:rPr lang="en-US" altLang="en-US" sz="1800"/>
              <a:t>) space and time</a:t>
            </a:r>
          </a:p>
          <a:p>
            <a:pPr eaLnBrk="1" hangingPunct="1"/>
            <a:r>
              <a:rPr lang="en-US" altLang="en-US" sz="2000" b="1"/>
              <a:t>Singh</a:t>
            </a:r>
            <a:r>
              <a:rPr lang="en-US" altLang="en-US" sz="2000"/>
              <a:t> (ICTAI 95)</a:t>
            </a:r>
          </a:p>
          <a:p>
            <a:pPr lvl="1" eaLnBrk="1" hangingPunct="1"/>
            <a:r>
              <a:rPr lang="en-US" altLang="en-US" sz="1800"/>
              <a:t>PC-5 uses ideas of AC-6 (support bookkeeping)</a:t>
            </a:r>
          </a:p>
          <a:p>
            <a:pPr eaLnBrk="1" hangingPunct="1"/>
            <a:r>
              <a:rPr lang="en-US" altLang="en-US" sz="2000"/>
              <a:t>Also:</a:t>
            </a:r>
          </a:p>
          <a:p>
            <a:pPr lvl="1" eaLnBrk="1" hangingPunct="1"/>
            <a:r>
              <a:rPr lang="en-US" altLang="en-US" sz="1800"/>
              <a:t>PC8: iterates over domains, not constraints          </a:t>
            </a:r>
            <a:r>
              <a:rPr lang="en-US" altLang="en-US" sz="1600"/>
              <a:t> [Chmeiss &amp; J</a:t>
            </a:r>
            <a:r>
              <a:rPr lang="en-US" altLang="en-US" sz="1600">
                <a:latin typeface="Arial" panose="020B0604020202020204" pitchFamily="34" charset="0"/>
                <a:ea typeface="ＭＳ Ｐゴシック" panose="020B0600070205080204" pitchFamily="34" charset="-128"/>
              </a:rPr>
              <a:t>é</a:t>
            </a:r>
            <a:r>
              <a:rPr lang="en-US" altLang="en-US" sz="1600"/>
              <a:t>gou 1998]</a:t>
            </a:r>
            <a:endParaRPr lang="en-US" altLang="en-US" sz="1800"/>
          </a:p>
          <a:p>
            <a:pPr lvl="1" eaLnBrk="1" hangingPunct="1"/>
            <a:r>
              <a:rPr lang="en-US" altLang="en-US" sz="1800"/>
              <a:t>PC2001: an improvement over PC8, not tested          </a:t>
            </a:r>
            <a:r>
              <a:rPr lang="en-US" altLang="en-US" sz="1600"/>
              <a:t>[Bessi</a:t>
            </a:r>
            <a:r>
              <a:rPr lang="en-US" altLang="en-US" sz="1600">
                <a:latin typeface="Arial" panose="020B0604020202020204" pitchFamily="34" charset="0"/>
                <a:ea typeface="ＭＳ Ｐゴシック" panose="020B0600070205080204" pitchFamily="34" charset="-128"/>
              </a:rPr>
              <a:t>è</a:t>
            </a:r>
            <a:r>
              <a:rPr lang="en-US" altLang="en-US" sz="1600"/>
              <a:t>re et al. 2005]</a:t>
            </a:r>
            <a:endParaRPr lang="en-US" altLang="en-US" sz="1800" b="1"/>
          </a:p>
          <a:p>
            <a:pPr eaLnBrk="1" hangingPunct="1">
              <a:buFontTx/>
              <a:buNone/>
            </a:pPr>
            <a:r>
              <a:rPr lang="en-US" altLang="en-US" sz="2000" b="1"/>
              <a:t>Note: </a:t>
            </a:r>
            <a:r>
              <a:rPr lang="en-US" altLang="en-US" sz="2000"/>
              <a:t>PC is seldom used in practical applications unless in presence of special type of constraints (e.g., bounded difference)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>
            <a:extLst>
              <a:ext uri="{FF2B5EF4-FFF2-40B4-BE49-F238E27FC236}">
                <a16:creationId xmlns:a16="http://schemas.microsoft.com/office/drawing/2014/main" id="{604200CE-ED4A-554F-8F2A-D25D635DE7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AA66D64-8EF1-C049-B281-E727F5365297}" type="slidenum">
              <a:rPr lang="en-US" altLang="zh-CN" sz="1400"/>
              <a:pPr eaLnBrk="1" hangingPunct="1"/>
              <a:t>16</a:t>
            </a:fld>
            <a:endParaRPr lang="en-US" altLang="zh-CN" sz="1400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8D4C8169-190B-F34C-A595-793F9CFF00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5425"/>
            <a:ext cx="8547100" cy="914400"/>
          </a:xfrm>
        </p:spPr>
        <p:txBody>
          <a:bodyPr/>
          <a:lstStyle/>
          <a:p>
            <a:pPr eaLnBrk="1" hangingPunct="1"/>
            <a:r>
              <a:rPr lang="en-US" altLang="en-US"/>
              <a:t>Path consistency</a:t>
            </a:r>
            <a:r>
              <a:rPr lang="en-US" altLang="en-US" sz="1800"/>
              <a:t> as inference of binary constraints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09DEB75-1193-EF40-B1DC-0FE88F10F3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 sz="2000"/>
              <a:t>Path consistency corresponds to </a:t>
            </a:r>
            <a:r>
              <a:rPr lang="en-US" altLang="en-US" sz="2000" b="1"/>
              <a:t>inferring a new</a:t>
            </a:r>
            <a:r>
              <a:rPr lang="en-US" altLang="en-US" sz="2000"/>
              <a:t> constraint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(alternatively, </a:t>
            </a:r>
            <a:r>
              <a:rPr lang="en-US" altLang="en-US" sz="2000" b="1"/>
              <a:t>tightening an existing</a:t>
            </a:r>
            <a:r>
              <a:rPr lang="en-US" altLang="en-US" sz="2000"/>
              <a:t> constraint) between every two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variables given the constraints that link them to a third variable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  </a:t>
            </a:r>
            <a:r>
              <a:rPr lang="en-US" altLang="en-US" sz="2000"/>
              <a:t>Considers all subgraphs of 3 variables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</a:t>
            </a:r>
            <a:r>
              <a:rPr lang="en-US" altLang="en-US" sz="2000"/>
              <a:t>  3-consistency</a:t>
            </a:r>
          </a:p>
        </p:txBody>
      </p:sp>
      <p:grpSp>
        <p:nvGrpSpPr>
          <p:cNvPr id="30724" name="Group 4">
            <a:extLst>
              <a:ext uri="{FF2B5EF4-FFF2-40B4-BE49-F238E27FC236}">
                <a16:creationId xmlns:a16="http://schemas.microsoft.com/office/drawing/2014/main" id="{EB47BC2C-DAC2-4D41-AD54-19A6773F2FC3}"/>
              </a:ext>
            </a:extLst>
          </p:cNvPr>
          <p:cNvGrpSpPr>
            <a:grpSpLocks/>
          </p:cNvGrpSpPr>
          <p:nvPr/>
        </p:nvGrpSpPr>
        <p:grpSpPr bwMode="auto">
          <a:xfrm>
            <a:off x="1300163" y="1201738"/>
            <a:ext cx="5283200" cy="1701800"/>
            <a:chOff x="2992" y="2460"/>
            <a:chExt cx="6934" cy="2690"/>
          </a:xfrm>
        </p:grpSpPr>
        <p:grpSp>
          <p:nvGrpSpPr>
            <p:cNvPr id="30726" name="Group 5">
              <a:extLst>
                <a:ext uri="{FF2B5EF4-FFF2-40B4-BE49-F238E27FC236}">
                  <a16:creationId xmlns:a16="http://schemas.microsoft.com/office/drawing/2014/main" id="{064B54A9-4048-3344-B98B-2E71976E05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92" y="2467"/>
              <a:ext cx="3262" cy="2683"/>
              <a:chOff x="3654" y="2417"/>
              <a:chExt cx="3261" cy="2683"/>
            </a:xfrm>
          </p:grpSpPr>
          <p:sp>
            <p:nvSpPr>
              <p:cNvPr id="30740" name="AutoShape 6">
                <a:extLst>
                  <a:ext uri="{FF2B5EF4-FFF2-40B4-BE49-F238E27FC236}">
                    <a16:creationId xmlns:a16="http://schemas.microsoft.com/office/drawing/2014/main" id="{30CF5A1D-8525-4540-B6B7-D515F5E418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67" y="3430"/>
                <a:ext cx="1063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41" name="AutoShape 7">
                <a:extLst>
                  <a:ext uri="{FF2B5EF4-FFF2-40B4-BE49-F238E27FC236}">
                    <a16:creationId xmlns:a16="http://schemas.microsoft.com/office/drawing/2014/main" id="{2B38ED90-1A97-0643-9DC2-E8A70E4933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85" y="2727"/>
                <a:ext cx="1064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42" name="AutoShape 8">
                <a:extLst>
                  <a:ext uri="{FF2B5EF4-FFF2-40B4-BE49-F238E27FC236}">
                    <a16:creationId xmlns:a16="http://schemas.microsoft.com/office/drawing/2014/main" id="{35AFE2CA-7C85-0A43-B247-C03C8F0FDF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0" y="4500"/>
                <a:ext cx="1063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43" name="Text Box 9">
                <a:extLst>
                  <a:ext uri="{FF2B5EF4-FFF2-40B4-BE49-F238E27FC236}">
                    <a16:creationId xmlns:a16="http://schemas.microsoft.com/office/drawing/2014/main" id="{24167176-9C9D-8441-B3ED-727802DF5E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55" y="2417"/>
                <a:ext cx="337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B</a:t>
                </a:r>
                <a:endParaRPr lang="en-US" altLang="en-US" sz="1800" baseline="-25000"/>
              </a:p>
            </p:txBody>
          </p:sp>
          <p:sp>
            <p:nvSpPr>
              <p:cNvPr id="30744" name="Text Box 10">
                <a:extLst>
                  <a:ext uri="{FF2B5EF4-FFF2-40B4-BE49-F238E27FC236}">
                    <a16:creationId xmlns:a16="http://schemas.microsoft.com/office/drawing/2014/main" id="{967EE190-7FCA-E341-AE44-A27FB03C02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04" y="4530"/>
                <a:ext cx="336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C</a:t>
                </a:r>
                <a:endParaRPr lang="en-US" altLang="en-US" sz="1800" baseline="-25000"/>
              </a:p>
            </p:txBody>
          </p:sp>
          <p:sp>
            <p:nvSpPr>
              <p:cNvPr id="30745" name="Text Box 11">
                <a:extLst>
                  <a:ext uri="{FF2B5EF4-FFF2-40B4-BE49-F238E27FC236}">
                    <a16:creationId xmlns:a16="http://schemas.microsoft.com/office/drawing/2014/main" id="{F67B986D-6D56-B140-8544-3012BACCCA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54" y="3105"/>
                <a:ext cx="336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A</a:t>
                </a:r>
                <a:endParaRPr lang="en-US" altLang="en-US" sz="1800" baseline="-25000"/>
              </a:p>
            </p:txBody>
          </p:sp>
          <p:sp>
            <p:nvSpPr>
              <p:cNvPr id="30746" name="Freeform 12">
                <a:extLst>
                  <a:ext uri="{FF2B5EF4-FFF2-40B4-BE49-F238E27FC236}">
                    <a16:creationId xmlns:a16="http://schemas.microsoft.com/office/drawing/2014/main" id="{B23647B5-8125-944C-84B2-A98C01344F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67" y="2942"/>
                <a:ext cx="925" cy="488"/>
              </a:xfrm>
              <a:custGeom>
                <a:avLst/>
                <a:gdLst>
                  <a:gd name="T0" fmla="*/ 0 w 1110"/>
                  <a:gd name="T1" fmla="*/ 3 h 585"/>
                  <a:gd name="T2" fmla="*/ 3 w 1110"/>
                  <a:gd name="T3" fmla="*/ 3 h 585"/>
                  <a:gd name="T4" fmla="*/ 3 w 1110"/>
                  <a:gd name="T5" fmla="*/ 0 h 585"/>
                  <a:gd name="T6" fmla="*/ 0 60000 65536"/>
                  <a:gd name="T7" fmla="*/ 0 60000 65536"/>
                  <a:gd name="T8" fmla="*/ 0 60000 65536"/>
                  <a:gd name="T9" fmla="*/ 0 w 1110"/>
                  <a:gd name="T10" fmla="*/ 0 h 585"/>
                  <a:gd name="T11" fmla="*/ 1110 w 1110"/>
                  <a:gd name="T12" fmla="*/ 585 h 58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110" h="585">
                    <a:moveTo>
                      <a:pt x="0" y="585"/>
                    </a:moveTo>
                    <a:cubicBezTo>
                      <a:pt x="147" y="431"/>
                      <a:pt x="295" y="277"/>
                      <a:pt x="480" y="180"/>
                    </a:cubicBezTo>
                    <a:cubicBezTo>
                      <a:pt x="665" y="83"/>
                      <a:pt x="887" y="41"/>
                      <a:pt x="1110" y="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7" name="Freeform 13">
                <a:extLst>
                  <a:ext uri="{FF2B5EF4-FFF2-40B4-BE49-F238E27FC236}">
                    <a16:creationId xmlns:a16="http://schemas.microsoft.com/office/drawing/2014/main" id="{25DB347A-F72F-334D-B186-E6EA9F6349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5" y="3330"/>
                <a:ext cx="89" cy="1162"/>
              </a:xfrm>
              <a:custGeom>
                <a:avLst/>
                <a:gdLst>
                  <a:gd name="T0" fmla="*/ 2 w 107"/>
                  <a:gd name="T1" fmla="*/ 0 h 1395"/>
                  <a:gd name="T2" fmla="*/ 2 w 107"/>
                  <a:gd name="T3" fmla="*/ 2 h 1395"/>
                  <a:gd name="T4" fmla="*/ 0 w 107"/>
                  <a:gd name="T5" fmla="*/ 2 h 1395"/>
                  <a:gd name="T6" fmla="*/ 0 60000 65536"/>
                  <a:gd name="T7" fmla="*/ 0 60000 65536"/>
                  <a:gd name="T8" fmla="*/ 0 60000 65536"/>
                  <a:gd name="T9" fmla="*/ 0 w 107"/>
                  <a:gd name="T10" fmla="*/ 0 h 1395"/>
                  <a:gd name="T11" fmla="*/ 107 w 107"/>
                  <a:gd name="T12" fmla="*/ 1395 h 13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7" h="1395">
                    <a:moveTo>
                      <a:pt x="15" y="0"/>
                    </a:moveTo>
                    <a:cubicBezTo>
                      <a:pt x="61" y="274"/>
                      <a:pt x="107" y="548"/>
                      <a:pt x="105" y="780"/>
                    </a:cubicBezTo>
                    <a:cubicBezTo>
                      <a:pt x="103" y="1012"/>
                      <a:pt x="17" y="1290"/>
                      <a:pt x="0" y="139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8" name="Text Box 14">
                <a:extLst>
                  <a:ext uri="{FF2B5EF4-FFF2-40B4-BE49-F238E27FC236}">
                    <a16:creationId xmlns:a16="http://schemas.microsoft.com/office/drawing/2014/main" id="{CB3F4028-31CC-E24A-B8B1-42692BFCEE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16" y="3705"/>
                <a:ext cx="799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B &lt; C</a:t>
                </a:r>
                <a:endParaRPr lang="en-US" altLang="en-US" sz="1800" baseline="-25000"/>
              </a:p>
            </p:txBody>
          </p:sp>
          <p:sp>
            <p:nvSpPr>
              <p:cNvPr id="30749" name="Text Box 15">
                <a:extLst>
                  <a:ext uri="{FF2B5EF4-FFF2-40B4-BE49-F238E27FC236}">
                    <a16:creationId xmlns:a16="http://schemas.microsoft.com/office/drawing/2014/main" id="{11759176-C10E-3441-8EEE-1B84C8E5FC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49" y="2828"/>
                <a:ext cx="824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A &lt; B</a:t>
                </a:r>
                <a:endParaRPr lang="en-US" altLang="en-US" sz="1800" baseline="-25000"/>
              </a:p>
            </p:txBody>
          </p:sp>
        </p:grpSp>
        <p:sp>
          <p:nvSpPr>
            <p:cNvPr id="30727" name="Line 16">
              <a:extLst>
                <a:ext uri="{FF2B5EF4-FFF2-40B4-BE49-F238E27FC236}">
                  <a16:creationId xmlns:a16="http://schemas.microsoft.com/office/drawing/2014/main" id="{07BD5911-F19D-D24C-9F76-8730C75922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80" y="3767"/>
              <a:ext cx="41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728" name="Group 17">
              <a:extLst>
                <a:ext uri="{FF2B5EF4-FFF2-40B4-BE49-F238E27FC236}">
                  <a16:creationId xmlns:a16="http://schemas.microsoft.com/office/drawing/2014/main" id="{54D21F87-FAEB-EE4D-BC6B-718CBC8452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30" y="2460"/>
              <a:ext cx="2996" cy="2684"/>
              <a:chOff x="6930" y="2460"/>
              <a:chExt cx="2996" cy="2684"/>
            </a:xfrm>
          </p:grpSpPr>
          <p:sp>
            <p:nvSpPr>
              <p:cNvPr id="30729" name="AutoShape 18">
                <a:extLst>
                  <a:ext uri="{FF2B5EF4-FFF2-40B4-BE49-F238E27FC236}">
                    <a16:creationId xmlns:a16="http://schemas.microsoft.com/office/drawing/2014/main" id="{471CA93B-78DE-D740-B92C-7E2246F18E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43" y="3474"/>
                <a:ext cx="1063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30" name="AutoShape 19">
                <a:extLst>
                  <a:ext uri="{FF2B5EF4-FFF2-40B4-BE49-F238E27FC236}">
                    <a16:creationId xmlns:a16="http://schemas.microsoft.com/office/drawing/2014/main" id="{12E53B02-3884-3543-9F3A-02BE22C3E0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62" y="2770"/>
                <a:ext cx="1064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31" name="AutoShape 20">
                <a:extLst>
                  <a:ext uri="{FF2B5EF4-FFF2-40B4-BE49-F238E27FC236}">
                    <a16:creationId xmlns:a16="http://schemas.microsoft.com/office/drawing/2014/main" id="{4AF08D47-7604-E44C-BCF3-F9B589B3F3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07" y="4544"/>
                <a:ext cx="1063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32" name="Text Box 21">
                <a:extLst>
                  <a:ext uri="{FF2B5EF4-FFF2-40B4-BE49-F238E27FC236}">
                    <a16:creationId xmlns:a16="http://schemas.microsoft.com/office/drawing/2014/main" id="{5245AF1A-138E-FD48-A8C8-EF13F1E025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32" y="2460"/>
                <a:ext cx="337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B</a:t>
                </a:r>
                <a:endParaRPr lang="en-US" altLang="en-US" sz="1800" baseline="-25000"/>
              </a:p>
            </p:txBody>
          </p:sp>
          <p:sp>
            <p:nvSpPr>
              <p:cNvPr id="30733" name="Text Box 22">
                <a:extLst>
                  <a:ext uri="{FF2B5EF4-FFF2-40B4-BE49-F238E27FC236}">
                    <a16:creationId xmlns:a16="http://schemas.microsoft.com/office/drawing/2014/main" id="{20E40231-CB58-064B-A8D7-B66B93033D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80" y="4574"/>
                <a:ext cx="337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C</a:t>
                </a:r>
                <a:endParaRPr lang="en-US" altLang="en-US" sz="1800" baseline="-25000"/>
              </a:p>
            </p:txBody>
          </p:sp>
          <p:sp>
            <p:nvSpPr>
              <p:cNvPr id="30734" name="Text Box 23">
                <a:extLst>
                  <a:ext uri="{FF2B5EF4-FFF2-40B4-BE49-F238E27FC236}">
                    <a16:creationId xmlns:a16="http://schemas.microsoft.com/office/drawing/2014/main" id="{07677FFD-9B34-E948-B661-5B2443B3FB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30" y="3149"/>
                <a:ext cx="336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A</a:t>
                </a:r>
                <a:endParaRPr lang="en-US" altLang="en-US" sz="1800" baseline="-25000"/>
              </a:p>
            </p:txBody>
          </p:sp>
          <p:sp>
            <p:nvSpPr>
              <p:cNvPr id="30735" name="Freeform 24">
                <a:extLst>
                  <a:ext uri="{FF2B5EF4-FFF2-40B4-BE49-F238E27FC236}">
                    <a16:creationId xmlns:a16="http://schemas.microsoft.com/office/drawing/2014/main" id="{6D753031-F842-CB4E-B278-F3A47EC429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43" y="2985"/>
                <a:ext cx="926" cy="489"/>
              </a:xfrm>
              <a:custGeom>
                <a:avLst/>
                <a:gdLst>
                  <a:gd name="T0" fmla="*/ 0 w 1110"/>
                  <a:gd name="T1" fmla="*/ 3 h 585"/>
                  <a:gd name="T2" fmla="*/ 3 w 1110"/>
                  <a:gd name="T3" fmla="*/ 3 h 585"/>
                  <a:gd name="T4" fmla="*/ 3 w 1110"/>
                  <a:gd name="T5" fmla="*/ 0 h 585"/>
                  <a:gd name="T6" fmla="*/ 0 60000 65536"/>
                  <a:gd name="T7" fmla="*/ 0 60000 65536"/>
                  <a:gd name="T8" fmla="*/ 0 60000 65536"/>
                  <a:gd name="T9" fmla="*/ 0 w 1110"/>
                  <a:gd name="T10" fmla="*/ 0 h 585"/>
                  <a:gd name="T11" fmla="*/ 1110 w 1110"/>
                  <a:gd name="T12" fmla="*/ 585 h 58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110" h="585">
                    <a:moveTo>
                      <a:pt x="0" y="585"/>
                    </a:moveTo>
                    <a:cubicBezTo>
                      <a:pt x="147" y="431"/>
                      <a:pt x="295" y="277"/>
                      <a:pt x="480" y="180"/>
                    </a:cubicBezTo>
                    <a:cubicBezTo>
                      <a:pt x="665" y="83"/>
                      <a:pt x="887" y="41"/>
                      <a:pt x="1110" y="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6" name="Freeform 25">
                <a:extLst>
                  <a:ext uri="{FF2B5EF4-FFF2-40B4-BE49-F238E27FC236}">
                    <a16:creationId xmlns:a16="http://schemas.microsoft.com/office/drawing/2014/main" id="{6E744B27-FFBC-F548-BE09-F1EE366A26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82" y="3374"/>
                <a:ext cx="89" cy="1162"/>
              </a:xfrm>
              <a:custGeom>
                <a:avLst/>
                <a:gdLst>
                  <a:gd name="T0" fmla="*/ 2 w 107"/>
                  <a:gd name="T1" fmla="*/ 0 h 1395"/>
                  <a:gd name="T2" fmla="*/ 2 w 107"/>
                  <a:gd name="T3" fmla="*/ 2 h 1395"/>
                  <a:gd name="T4" fmla="*/ 0 w 107"/>
                  <a:gd name="T5" fmla="*/ 2 h 1395"/>
                  <a:gd name="T6" fmla="*/ 0 60000 65536"/>
                  <a:gd name="T7" fmla="*/ 0 60000 65536"/>
                  <a:gd name="T8" fmla="*/ 0 60000 65536"/>
                  <a:gd name="T9" fmla="*/ 0 w 107"/>
                  <a:gd name="T10" fmla="*/ 0 h 1395"/>
                  <a:gd name="T11" fmla="*/ 107 w 107"/>
                  <a:gd name="T12" fmla="*/ 1395 h 13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7" h="1395">
                    <a:moveTo>
                      <a:pt x="15" y="0"/>
                    </a:moveTo>
                    <a:cubicBezTo>
                      <a:pt x="61" y="274"/>
                      <a:pt x="107" y="548"/>
                      <a:pt x="105" y="780"/>
                    </a:cubicBezTo>
                    <a:cubicBezTo>
                      <a:pt x="103" y="1012"/>
                      <a:pt x="17" y="1290"/>
                      <a:pt x="0" y="139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7" name="Text Box 26">
                <a:extLst>
                  <a:ext uri="{FF2B5EF4-FFF2-40B4-BE49-F238E27FC236}">
                    <a16:creationId xmlns:a16="http://schemas.microsoft.com/office/drawing/2014/main" id="{645DE4B3-6DA5-034C-84BE-13D2408A87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25" y="2871"/>
                <a:ext cx="824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A &lt; B</a:t>
                </a:r>
                <a:endParaRPr lang="en-US" altLang="en-US" sz="1800" baseline="-25000"/>
              </a:p>
            </p:txBody>
          </p:sp>
          <p:sp>
            <p:nvSpPr>
              <p:cNvPr id="30738" name="Freeform 27">
                <a:extLst>
                  <a:ext uri="{FF2B5EF4-FFF2-40B4-BE49-F238E27FC236}">
                    <a16:creationId xmlns:a16="http://schemas.microsoft.com/office/drawing/2014/main" id="{0A29032E-0EC1-B74D-A7DF-910D8CEA93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5" y="4067"/>
                <a:ext cx="900" cy="900"/>
              </a:xfrm>
              <a:custGeom>
                <a:avLst/>
                <a:gdLst>
                  <a:gd name="T0" fmla="*/ 0 w 1080"/>
                  <a:gd name="T1" fmla="*/ 0 h 1080"/>
                  <a:gd name="T2" fmla="*/ 3 w 1080"/>
                  <a:gd name="T3" fmla="*/ 3 h 1080"/>
                  <a:gd name="T4" fmla="*/ 3 w 1080"/>
                  <a:gd name="T5" fmla="*/ 3 h 1080"/>
                  <a:gd name="T6" fmla="*/ 0 60000 65536"/>
                  <a:gd name="T7" fmla="*/ 0 60000 65536"/>
                  <a:gd name="T8" fmla="*/ 0 60000 65536"/>
                  <a:gd name="T9" fmla="*/ 0 w 1080"/>
                  <a:gd name="T10" fmla="*/ 0 h 1080"/>
                  <a:gd name="T11" fmla="*/ 1080 w 1080"/>
                  <a:gd name="T12" fmla="*/ 1080 h 10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80" h="1080">
                    <a:moveTo>
                      <a:pt x="0" y="0"/>
                    </a:moveTo>
                    <a:cubicBezTo>
                      <a:pt x="37" y="352"/>
                      <a:pt x="75" y="705"/>
                      <a:pt x="255" y="885"/>
                    </a:cubicBezTo>
                    <a:cubicBezTo>
                      <a:pt x="435" y="1065"/>
                      <a:pt x="757" y="1072"/>
                      <a:pt x="1080" y="108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9" name="Text Box 28">
                <a:extLst>
                  <a:ext uri="{FF2B5EF4-FFF2-40B4-BE49-F238E27FC236}">
                    <a16:creationId xmlns:a16="http://schemas.microsoft.com/office/drawing/2014/main" id="{32BB3A9F-0826-E04D-99AE-1FA6BAAD7A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68" y="4540"/>
                <a:ext cx="823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A &lt; C</a:t>
                </a:r>
                <a:endParaRPr lang="en-US" altLang="en-US" sz="1800" baseline="-25000"/>
              </a:p>
            </p:txBody>
          </p:sp>
        </p:grpSp>
      </p:grpSp>
      <p:sp>
        <p:nvSpPr>
          <p:cNvPr id="30725" name="Text Box 29">
            <a:extLst>
              <a:ext uri="{FF2B5EF4-FFF2-40B4-BE49-F238E27FC236}">
                <a16:creationId xmlns:a16="http://schemas.microsoft.com/office/drawing/2014/main" id="{88FDCE47-0C0B-2942-B465-AF46CC85E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000" y="2000250"/>
            <a:ext cx="60801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latin typeface="Times New Roman" panose="02020603050405020304" pitchFamily="18" charset="0"/>
              </a:rPr>
              <a:t>B &lt; C</a:t>
            </a:r>
            <a:endParaRPr lang="en-US" altLang="en-US" sz="1800" baseline="-25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>
            <a:extLst>
              <a:ext uri="{FF2B5EF4-FFF2-40B4-BE49-F238E27FC236}">
                <a16:creationId xmlns:a16="http://schemas.microsoft.com/office/drawing/2014/main" id="{B51D293A-20B4-D64B-91BC-8096F874D1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E76E74C-A601-FD4A-9F7A-0C3FDB4CF948}" type="slidenum">
              <a:rPr lang="en-US" altLang="zh-CN" sz="1400"/>
              <a:pPr eaLnBrk="1" hangingPunct="1"/>
              <a:t>17</a:t>
            </a:fld>
            <a:endParaRPr lang="en-US" altLang="zh-CN" sz="1400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954B63F8-32F3-8645-81CB-CF716CF907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280988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en-US" sz="4000"/>
              <a:t>Path consistency </a:t>
            </a:r>
            <a:r>
              <a:rPr lang="en-US" altLang="en-US" sz="1800"/>
              <a:t>as inference of binary constraints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5EE8865-1625-8E46-A4FF-B80BF34CF1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Another example:</a:t>
            </a:r>
          </a:p>
        </p:txBody>
      </p:sp>
      <p:grpSp>
        <p:nvGrpSpPr>
          <p:cNvPr id="31748" name="Group 4">
            <a:extLst>
              <a:ext uri="{FF2B5EF4-FFF2-40B4-BE49-F238E27FC236}">
                <a16:creationId xmlns:a16="http://schemas.microsoft.com/office/drawing/2014/main" id="{9B66D3D7-6C5A-6C4B-9BDA-8E4AE0714E81}"/>
              </a:ext>
            </a:extLst>
          </p:cNvPr>
          <p:cNvGrpSpPr>
            <a:grpSpLocks/>
          </p:cNvGrpSpPr>
          <p:nvPr/>
        </p:nvGrpSpPr>
        <p:grpSpPr bwMode="auto">
          <a:xfrm>
            <a:off x="857250" y="2016125"/>
            <a:ext cx="6591300" cy="3214688"/>
            <a:chOff x="540" y="1270"/>
            <a:chExt cx="4152" cy="2025"/>
          </a:xfrm>
        </p:grpSpPr>
        <p:sp>
          <p:nvSpPr>
            <p:cNvPr id="31749" name="Text Box 5">
              <a:extLst>
                <a:ext uri="{FF2B5EF4-FFF2-40B4-BE49-F238E27FC236}">
                  <a16:creationId xmlns:a16="http://schemas.microsoft.com/office/drawing/2014/main" id="{1A9BABBD-0F83-7443-B530-98B21759B1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1" y="2908"/>
              <a:ext cx="433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4</a:t>
              </a:r>
              <a:endParaRPr lang="en-US" altLang="en-US" sz="1800" baseline="-25000"/>
            </a:p>
          </p:txBody>
        </p:sp>
        <p:sp>
          <p:nvSpPr>
            <p:cNvPr id="31750" name="Text Box 6">
              <a:extLst>
                <a:ext uri="{FF2B5EF4-FFF2-40B4-BE49-F238E27FC236}">
                  <a16:creationId xmlns:a16="http://schemas.microsoft.com/office/drawing/2014/main" id="{8BB3D703-17A5-AC44-8636-0A8DDFF0E3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2" y="1931"/>
              <a:ext cx="432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  <p:sp>
          <p:nvSpPr>
            <p:cNvPr id="31751" name="Text Box 7">
              <a:extLst>
                <a:ext uri="{FF2B5EF4-FFF2-40B4-BE49-F238E27FC236}">
                  <a16:creationId xmlns:a16="http://schemas.microsoft.com/office/drawing/2014/main" id="{53694999-EB5F-444C-9F7E-FF6073C95D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" y="2204"/>
              <a:ext cx="707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52" name="Text Box 8">
              <a:extLst>
                <a:ext uri="{FF2B5EF4-FFF2-40B4-BE49-F238E27FC236}">
                  <a16:creationId xmlns:a16="http://schemas.microsoft.com/office/drawing/2014/main" id="{D2762814-DCAE-EE41-913C-2EA54793F6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8" y="2882"/>
              <a:ext cx="433" cy="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4</a:t>
              </a:r>
              <a:endParaRPr lang="en-US" altLang="en-US" sz="1800" baseline="-25000"/>
            </a:p>
          </p:txBody>
        </p:sp>
        <p:sp>
          <p:nvSpPr>
            <p:cNvPr id="31753" name="Oval 9">
              <a:extLst>
                <a:ext uri="{FF2B5EF4-FFF2-40B4-BE49-F238E27FC236}">
                  <a16:creationId xmlns:a16="http://schemas.microsoft.com/office/drawing/2014/main" id="{2BB58858-4CBF-7444-AAC6-3205135AB3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6" y="2170"/>
              <a:ext cx="442" cy="3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54" name="Text Box 10">
              <a:extLst>
                <a:ext uri="{FF2B5EF4-FFF2-40B4-BE49-F238E27FC236}">
                  <a16:creationId xmlns:a16="http://schemas.microsoft.com/office/drawing/2014/main" id="{2C024DAA-F9CB-A44D-BBB6-345D524FC6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0" y="1915"/>
              <a:ext cx="431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2</a:t>
              </a:r>
              <a:endParaRPr lang="en-US" altLang="en-US" sz="1800" baseline="-25000"/>
            </a:p>
          </p:txBody>
        </p:sp>
        <p:sp>
          <p:nvSpPr>
            <p:cNvPr id="31755" name="Oval 11">
              <a:extLst>
                <a:ext uri="{FF2B5EF4-FFF2-40B4-BE49-F238E27FC236}">
                  <a16:creationId xmlns:a16="http://schemas.microsoft.com/office/drawing/2014/main" id="{513C1167-53A0-3E41-AF55-7C50FEB96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" y="1565"/>
              <a:ext cx="443" cy="3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56" name="Text Box 12">
              <a:extLst>
                <a:ext uri="{FF2B5EF4-FFF2-40B4-BE49-F238E27FC236}">
                  <a16:creationId xmlns:a16="http://schemas.microsoft.com/office/drawing/2014/main" id="{82BB3D4C-29A4-734D-AE87-88BF4C7D5C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1" y="1296"/>
              <a:ext cx="432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1</a:t>
              </a:r>
              <a:endParaRPr lang="en-US" altLang="en-US" sz="1800" baseline="-25000"/>
            </a:p>
          </p:txBody>
        </p:sp>
        <p:sp>
          <p:nvSpPr>
            <p:cNvPr id="31757" name="Text Box 13">
              <a:extLst>
                <a:ext uri="{FF2B5EF4-FFF2-40B4-BE49-F238E27FC236}">
                  <a16:creationId xmlns:a16="http://schemas.microsoft.com/office/drawing/2014/main" id="{4EFFE283-0951-C44B-B542-2A5154BDC6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0" y="1596"/>
              <a:ext cx="706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58" name="Oval 14">
              <a:extLst>
                <a:ext uri="{FF2B5EF4-FFF2-40B4-BE49-F238E27FC236}">
                  <a16:creationId xmlns:a16="http://schemas.microsoft.com/office/drawing/2014/main" id="{68CCEFCD-5199-E24C-9C74-D3084FF98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3" y="2212"/>
              <a:ext cx="442" cy="3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59" name="Text Box 15">
              <a:extLst>
                <a:ext uri="{FF2B5EF4-FFF2-40B4-BE49-F238E27FC236}">
                  <a16:creationId xmlns:a16="http://schemas.microsoft.com/office/drawing/2014/main" id="{574B93CF-71CC-9B47-B109-6C3AAF9820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5" y="1957"/>
              <a:ext cx="431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800" baseline="-25000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  <p:sp>
          <p:nvSpPr>
            <p:cNvPr id="31760" name="Text Box 16">
              <a:extLst>
                <a:ext uri="{FF2B5EF4-FFF2-40B4-BE49-F238E27FC236}">
                  <a16:creationId xmlns:a16="http://schemas.microsoft.com/office/drawing/2014/main" id="{4A917B53-051D-E549-8F1A-39C248CCB6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8" y="2217"/>
              <a:ext cx="706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61" name="Oval 17">
              <a:extLst>
                <a:ext uri="{FF2B5EF4-FFF2-40B4-BE49-F238E27FC236}">
                  <a16:creationId xmlns:a16="http://schemas.microsoft.com/office/drawing/2014/main" id="{5AC1DC6F-CB18-8642-97CF-C91CDEDB34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9" y="2739"/>
              <a:ext cx="442" cy="3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62" name="Text Box 18">
              <a:extLst>
                <a:ext uri="{FF2B5EF4-FFF2-40B4-BE49-F238E27FC236}">
                  <a16:creationId xmlns:a16="http://schemas.microsoft.com/office/drawing/2014/main" id="{ACFEDAF6-BD14-FD41-A1BC-DC6A490838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3" y="2749"/>
              <a:ext cx="707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</a:p>
            <a:p>
              <a:pPr eaLnBrk="1" hangingPunct="1"/>
              <a:endParaRPr lang="en-US" altLang="en-US" sz="1800" baseline="-25000"/>
            </a:p>
          </p:txBody>
        </p:sp>
        <p:sp>
          <p:nvSpPr>
            <p:cNvPr id="31763" name="Line 19">
              <a:extLst>
                <a:ext uri="{FF2B5EF4-FFF2-40B4-BE49-F238E27FC236}">
                  <a16:creationId xmlns:a16="http://schemas.microsoft.com/office/drawing/2014/main" id="{D31E0039-B5D0-3C4C-BED1-45B03809EC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31" y="1832"/>
              <a:ext cx="231" cy="3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Line 20">
              <a:extLst>
                <a:ext uri="{FF2B5EF4-FFF2-40B4-BE49-F238E27FC236}">
                  <a16:creationId xmlns:a16="http://schemas.microsoft.com/office/drawing/2014/main" id="{9B1C39C0-1403-AA4F-8C7F-F00A5229B1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63" y="2445"/>
              <a:ext cx="228" cy="3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Line 21">
              <a:extLst>
                <a:ext uri="{FF2B5EF4-FFF2-40B4-BE49-F238E27FC236}">
                  <a16:creationId xmlns:a16="http://schemas.microsoft.com/office/drawing/2014/main" id="{434ED5CE-F3BF-F84C-AD56-F017846B05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1" y="2489"/>
              <a:ext cx="249" cy="3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Line 22">
              <a:extLst>
                <a:ext uri="{FF2B5EF4-FFF2-40B4-BE49-F238E27FC236}">
                  <a16:creationId xmlns:a16="http://schemas.microsoft.com/office/drawing/2014/main" id="{11F45E67-FD51-284D-A807-917CC28C9C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11" y="1814"/>
              <a:ext cx="265" cy="4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Text Box 23">
              <a:extLst>
                <a:ext uri="{FF2B5EF4-FFF2-40B4-BE49-F238E27FC236}">
                  <a16:creationId xmlns:a16="http://schemas.microsoft.com/office/drawing/2014/main" id="{082E0519-147E-C84F-A0BD-EBC9E1F462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9" y="1788"/>
              <a:ext cx="425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68" name="Text Box 24">
              <a:extLst>
                <a:ext uri="{FF2B5EF4-FFF2-40B4-BE49-F238E27FC236}">
                  <a16:creationId xmlns:a16="http://schemas.microsoft.com/office/drawing/2014/main" id="{8EACAA4C-4773-8048-9A10-43B4DA31B4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9" y="2552"/>
              <a:ext cx="427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69" name="Text Box 25">
              <a:extLst>
                <a:ext uri="{FF2B5EF4-FFF2-40B4-BE49-F238E27FC236}">
                  <a16:creationId xmlns:a16="http://schemas.microsoft.com/office/drawing/2014/main" id="{3C8BA5E9-3AFB-B147-A367-F96033353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7" y="1824"/>
              <a:ext cx="425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70" name="Text Box 26">
              <a:extLst>
                <a:ext uri="{FF2B5EF4-FFF2-40B4-BE49-F238E27FC236}">
                  <a16:creationId xmlns:a16="http://schemas.microsoft.com/office/drawing/2014/main" id="{2299097B-AB2C-4346-AB32-1F8CE3A818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4" y="2509"/>
              <a:ext cx="427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71" name="Oval 27">
              <a:extLst>
                <a:ext uri="{FF2B5EF4-FFF2-40B4-BE49-F238E27FC236}">
                  <a16:creationId xmlns:a16="http://schemas.microsoft.com/office/drawing/2014/main" id="{159837AD-9EA2-094A-A1E5-84756C6D09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6" y="2144"/>
              <a:ext cx="442" cy="3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2" name="Text Box 28">
              <a:extLst>
                <a:ext uri="{FF2B5EF4-FFF2-40B4-BE49-F238E27FC236}">
                  <a16:creationId xmlns:a16="http://schemas.microsoft.com/office/drawing/2014/main" id="{8FA028F7-84D9-1048-A787-51D9668629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9" y="1875"/>
              <a:ext cx="432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2</a:t>
              </a:r>
              <a:endParaRPr lang="en-US" altLang="en-US" sz="1800" baseline="-25000"/>
            </a:p>
          </p:txBody>
        </p:sp>
        <p:sp>
          <p:nvSpPr>
            <p:cNvPr id="31773" name="Text Box 29">
              <a:extLst>
                <a:ext uri="{FF2B5EF4-FFF2-40B4-BE49-F238E27FC236}">
                  <a16:creationId xmlns:a16="http://schemas.microsoft.com/office/drawing/2014/main" id="{1A589F62-E1A1-BB4C-A723-5946A29EEF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8" y="2148"/>
              <a:ext cx="707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74" name="Oval 30">
              <a:extLst>
                <a:ext uri="{FF2B5EF4-FFF2-40B4-BE49-F238E27FC236}">
                  <a16:creationId xmlns:a16="http://schemas.microsoft.com/office/drawing/2014/main" id="{6FD72FCF-9604-9149-818F-021949327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4" y="1538"/>
              <a:ext cx="444" cy="3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5" name="Text Box 31">
              <a:extLst>
                <a:ext uri="{FF2B5EF4-FFF2-40B4-BE49-F238E27FC236}">
                  <a16:creationId xmlns:a16="http://schemas.microsoft.com/office/drawing/2014/main" id="{C8EBE753-BD40-8A44-9999-79109DFE71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8" y="1270"/>
              <a:ext cx="432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1</a:t>
              </a:r>
              <a:endParaRPr lang="en-US" altLang="en-US" sz="1800" baseline="-25000"/>
            </a:p>
          </p:txBody>
        </p:sp>
        <p:sp>
          <p:nvSpPr>
            <p:cNvPr id="31776" name="Text Box 32">
              <a:extLst>
                <a:ext uri="{FF2B5EF4-FFF2-40B4-BE49-F238E27FC236}">
                  <a16:creationId xmlns:a16="http://schemas.microsoft.com/office/drawing/2014/main" id="{CA3785D4-A615-3B4F-9BA6-EE223A7058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7" y="1570"/>
              <a:ext cx="708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77" name="Oval 33">
              <a:extLst>
                <a:ext uri="{FF2B5EF4-FFF2-40B4-BE49-F238E27FC236}">
                  <a16:creationId xmlns:a16="http://schemas.microsoft.com/office/drawing/2014/main" id="{D07AEA1F-02A1-B142-A8C1-17CAB92A6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0" y="2186"/>
              <a:ext cx="443" cy="3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8" name="Oval 34">
              <a:extLst>
                <a:ext uri="{FF2B5EF4-FFF2-40B4-BE49-F238E27FC236}">
                  <a16:creationId xmlns:a16="http://schemas.microsoft.com/office/drawing/2014/main" id="{DFA1520C-9BCE-E045-A486-AB1C986FAF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6" y="2712"/>
              <a:ext cx="443" cy="3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9" name="Text Box 35">
              <a:extLst>
                <a:ext uri="{FF2B5EF4-FFF2-40B4-BE49-F238E27FC236}">
                  <a16:creationId xmlns:a16="http://schemas.microsoft.com/office/drawing/2014/main" id="{DE34983A-B787-9C44-9C44-4233DBF2B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0" y="2730"/>
              <a:ext cx="707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80" name="Line 36">
              <a:extLst>
                <a:ext uri="{FF2B5EF4-FFF2-40B4-BE49-F238E27FC236}">
                  <a16:creationId xmlns:a16="http://schemas.microsoft.com/office/drawing/2014/main" id="{A7855992-21D7-1940-B022-38727DF748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38" y="1807"/>
              <a:ext cx="232" cy="3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Line 37">
              <a:extLst>
                <a:ext uri="{FF2B5EF4-FFF2-40B4-BE49-F238E27FC236}">
                  <a16:creationId xmlns:a16="http://schemas.microsoft.com/office/drawing/2014/main" id="{8B80F4C4-94AB-8846-A955-3D1730FB30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71" y="2419"/>
              <a:ext cx="227" cy="3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2" name="Line 38">
              <a:extLst>
                <a:ext uri="{FF2B5EF4-FFF2-40B4-BE49-F238E27FC236}">
                  <a16:creationId xmlns:a16="http://schemas.microsoft.com/office/drawing/2014/main" id="{FB2DED31-CD94-6D40-92F0-75EA09EFEA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8" y="2462"/>
              <a:ext cx="249" cy="3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3" name="Line 39">
              <a:extLst>
                <a:ext uri="{FF2B5EF4-FFF2-40B4-BE49-F238E27FC236}">
                  <a16:creationId xmlns:a16="http://schemas.microsoft.com/office/drawing/2014/main" id="{0CC6E5AF-0074-EE43-9A40-36229F6BBA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18" y="1788"/>
              <a:ext cx="266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4" name="Text Box 40">
              <a:extLst>
                <a:ext uri="{FF2B5EF4-FFF2-40B4-BE49-F238E27FC236}">
                  <a16:creationId xmlns:a16="http://schemas.microsoft.com/office/drawing/2014/main" id="{1E9687AE-8EB4-2345-92F7-3F9562603C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7" y="1762"/>
              <a:ext cx="425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85" name="Text Box 41">
              <a:extLst>
                <a:ext uri="{FF2B5EF4-FFF2-40B4-BE49-F238E27FC236}">
                  <a16:creationId xmlns:a16="http://schemas.microsoft.com/office/drawing/2014/main" id="{69A17B2E-AF41-F141-8FC3-0D3F55DC57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6" y="2540"/>
              <a:ext cx="426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86" name="Text Box 42">
              <a:extLst>
                <a:ext uri="{FF2B5EF4-FFF2-40B4-BE49-F238E27FC236}">
                  <a16:creationId xmlns:a16="http://schemas.microsoft.com/office/drawing/2014/main" id="{4DCF792C-2707-694D-BE24-D37B75DE85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0" y="1764"/>
              <a:ext cx="426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87" name="Text Box 43">
              <a:extLst>
                <a:ext uri="{FF2B5EF4-FFF2-40B4-BE49-F238E27FC236}">
                  <a16:creationId xmlns:a16="http://schemas.microsoft.com/office/drawing/2014/main" id="{889C0F20-871F-DB40-84E0-0D40D333CF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9" y="2375"/>
              <a:ext cx="427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88" name="Line 44">
              <a:extLst>
                <a:ext uri="{FF2B5EF4-FFF2-40B4-BE49-F238E27FC236}">
                  <a16:creationId xmlns:a16="http://schemas.microsoft.com/office/drawing/2014/main" id="{69C88379-10C0-5A4E-A9ED-0991881E5E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9" y="2345"/>
              <a:ext cx="365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9" name="Line 45">
              <a:extLst>
                <a:ext uri="{FF2B5EF4-FFF2-40B4-BE49-F238E27FC236}">
                  <a16:creationId xmlns:a16="http://schemas.microsoft.com/office/drawing/2014/main" id="{D275FD18-2D97-3740-A851-76480E816D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19" y="1864"/>
              <a:ext cx="6" cy="849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0" name="Line 46">
              <a:extLst>
                <a:ext uri="{FF2B5EF4-FFF2-40B4-BE49-F238E27FC236}">
                  <a16:creationId xmlns:a16="http://schemas.microsoft.com/office/drawing/2014/main" id="{0CA78FDD-86EE-B842-8B49-95531BC3F7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3" y="2307"/>
              <a:ext cx="637" cy="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1" name="Text Box 47">
              <a:extLst>
                <a:ext uri="{FF2B5EF4-FFF2-40B4-BE49-F238E27FC236}">
                  <a16:creationId xmlns:a16="http://schemas.microsoft.com/office/drawing/2014/main" id="{D3CFE071-8BAE-F947-83C0-CA7C7B55BA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7" y="1863"/>
              <a:ext cx="414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=</a:t>
              </a:r>
              <a:endParaRPr lang="en-US" altLang="en-US" sz="1800" baseline="-25000"/>
            </a:p>
          </p:txBody>
        </p:sp>
        <p:sp>
          <p:nvSpPr>
            <p:cNvPr id="31792" name="Text Box 48">
              <a:extLst>
                <a:ext uri="{FF2B5EF4-FFF2-40B4-BE49-F238E27FC236}">
                  <a16:creationId xmlns:a16="http://schemas.microsoft.com/office/drawing/2014/main" id="{EF2E8A3E-63B5-1143-BA52-C32F2B6E19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7" y="2226"/>
              <a:ext cx="413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=</a:t>
              </a:r>
              <a:endParaRPr lang="en-US" altLang="en-US" sz="1800" baseline="-25000"/>
            </a:p>
          </p:txBody>
        </p:sp>
        <p:sp>
          <p:nvSpPr>
            <p:cNvPr id="31793" name="Text Box 49">
              <a:extLst>
                <a:ext uri="{FF2B5EF4-FFF2-40B4-BE49-F238E27FC236}">
                  <a16:creationId xmlns:a16="http://schemas.microsoft.com/office/drawing/2014/main" id="{BC205059-84CE-684C-9D69-C9E4162703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1" y="2201"/>
              <a:ext cx="706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94" name="Text Box 50">
              <a:extLst>
                <a:ext uri="{FF2B5EF4-FFF2-40B4-BE49-F238E27FC236}">
                  <a16:creationId xmlns:a16="http://schemas.microsoft.com/office/drawing/2014/main" id="{48194AD6-5FAB-5541-942E-42A6E9FB3D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9" y="2211"/>
              <a:ext cx="580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>
            <a:extLst>
              <a:ext uri="{FF2B5EF4-FFF2-40B4-BE49-F238E27FC236}">
                <a16:creationId xmlns:a16="http://schemas.microsoft.com/office/drawing/2014/main" id="{D5CEF366-2E31-6E41-8970-A82F95C917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73886B7-678B-4D48-9546-1B973B1215C9}" type="slidenum">
              <a:rPr lang="en-US" altLang="zh-CN" sz="1400"/>
              <a:pPr eaLnBrk="1" hangingPunct="1"/>
              <a:t>18</a:t>
            </a:fld>
            <a:endParaRPr lang="en-US" altLang="zh-CN" sz="1400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F152E05F-17B8-F44E-BED6-ECE9A929D0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184150"/>
            <a:ext cx="84328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Question     </a:t>
            </a:r>
            <a:r>
              <a:rPr lang="en-US" altLang="en-US"/>
              <a:t>           </a:t>
            </a:r>
            <a:r>
              <a:rPr lang="en-US" altLang="en-US" sz="2000" b="0" i="1"/>
              <a:t>Adapted from Dechter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B2AD29C2-5493-B146-9C1D-623EBDE3A5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6225" y="1162050"/>
            <a:ext cx="8547100" cy="45831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/>
              <a:t>Given three variables V</a:t>
            </a:r>
            <a:r>
              <a:rPr lang="en-US" altLang="en-US" sz="2000" baseline="-25000"/>
              <a:t>i</a:t>
            </a:r>
            <a:r>
              <a:rPr lang="en-US" altLang="en-US" sz="2000"/>
              <a:t>, V</a:t>
            </a:r>
            <a:r>
              <a:rPr lang="en-US" altLang="en-US" sz="2000" baseline="-25000"/>
              <a:t>k</a:t>
            </a:r>
            <a:r>
              <a:rPr lang="en-US" altLang="en-US" sz="2000"/>
              <a:t>, and V</a:t>
            </a:r>
            <a:r>
              <a:rPr lang="en-US" altLang="en-US" sz="2000" baseline="-25000"/>
              <a:t>j</a:t>
            </a:r>
            <a:r>
              <a:rPr lang="en-US" altLang="en-US" sz="2000"/>
              <a:t> and the constraints C</a:t>
            </a:r>
            <a:r>
              <a:rPr lang="en-US" altLang="en-US" sz="2000" baseline="-25000"/>
              <a:t>Vi,Vk</a:t>
            </a:r>
            <a:r>
              <a:rPr lang="en-US" altLang="en-US" sz="2000"/>
              <a:t>, C</a:t>
            </a:r>
            <a:r>
              <a:rPr lang="en-US" altLang="en-US" sz="2000" baseline="-25000"/>
              <a:t>Vi,Vj</a:t>
            </a:r>
            <a:r>
              <a:rPr lang="en-US" altLang="en-US" sz="2000"/>
              <a:t>, and C</a:t>
            </a:r>
            <a:r>
              <a:rPr lang="en-US" altLang="en-US" sz="2000" baseline="-25000"/>
              <a:t>Vk,Vj</a:t>
            </a:r>
            <a:r>
              <a:rPr lang="en-US" altLang="en-US" sz="2000"/>
              <a:t>, write the effect of PC as a sequence of operations in relational algebra.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>
              <a:sym typeface="WP MathA" pitchFamily="2" charset="2"/>
            </a:endParaRP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</p:txBody>
      </p:sp>
      <p:sp>
        <p:nvSpPr>
          <p:cNvPr id="32772" name="AutoShape 4">
            <a:extLst>
              <a:ext uri="{FF2B5EF4-FFF2-40B4-BE49-F238E27FC236}">
                <a16:creationId xmlns:a16="http://schemas.microsoft.com/office/drawing/2014/main" id="{AAB48B75-C571-6B40-80E5-2E601003DE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8450" y="2176463"/>
            <a:ext cx="5626100" cy="215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73" name="AutoShape 5">
            <a:extLst>
              <a:ext uri="{FF2B5EF4-FFF2-40B4-BE49-F238E27FC236}">
                <a16:creationId xmlns:a16="http://schemas.microsoft.com/office/drawing/2014/main" id="{1571C76E-83A2-A740-AE07-882C69685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63" y="2947988"/>
            <a:ext cx="862012" cy="479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74" name="AutoShape 6">
            <a:extLst>
              <a:ext uri="{FF2B5EF4-FFF2-40B4-BE49-F238E27FC236}">
                <a16:creationId xmlns:a16="http://schemas.microsoft.com/office/drawing/2014/main" id="{E70FC6F3-BEA2-8D4F-B17A-378FE60621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5313" y="2386013"/>
            <a:ext cx="863600" cy="479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75" name="AutoShape 7">
            <a:extLst>
              <a:ext uri="{FF2B5EF4-FFF2-40B4-BE49-F238E27FC236}">
                <a16:creationId xmlns:a16="http://schemas.microsoft.com/office/drawing/2014/main" id="{C5D30BB0-035C-D849-B168-1733B5BFF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863" y="3803650"/>
            <a:ext cx="863600" cy="479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76" name="Text Box 8">
            <a:extLst>
              <a:ext uri="{FF2B5EF4-FFF2-40B4-BE49-F238E27FC236}">
                <a16:creationId xmlns:a16="http://schemas.microsoft.com/office/drawing/2014/main" id="{18A6A3CB-2629-7245-B3AD-165B166B5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5350" y="2138363"/>
            <a:ext cx="2746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US" altLang="en-US" sz="1800" baseline="-25000"/>
          </a:p>
        </p:txBody>
      </p:sp>
      <p:sp>
        <p:nvSpPr>
          <p:cNvPr id="32777" name="Text Box 9">
            <a:extLst>
              <a:ext uri="{FF2B5EF4-FFF2-40B4-BE49-F238E27FC236}">
                <a16:creationId xmlns:a16="http://schemas.microsoft.com/office/drawing/2014/main" id="{639538C0-CD59-1142-99C6-1E1AFAF25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3740150"/>
            <a:ext cx="273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US" altLang="en-US" sz="1800" baseline="-25000"/>
          </a:p>
        </p:txBody>
      </p:sp>
      <p:sp>
        <p:nvSpPr>
          <p:cNvPr id="32778" name="Text Box 10">
            <a:extLst>
              <a:ext uri="{FF2B5EF4-FFF2-40B4-BE49-F238E27FC236}">
                <a16:creationId xmlns:a16="http://schemas.microsoft.com/office/drawing/2014/main" id="{0E05BDB3-EC38-894D-BFEF-B6FF64C68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" y="2687638"/>
            <a:ext cx="273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US" altLang="en-US" sz="1800" baseline="-25000"/>
          </a:p>
        </p:txBody>
      </p:sp>
      <p:sp>
        <p:nvSpPr>
          <p:cNvPr id="32779" name="Freeform 11">
            <a:extLst>
              <a:ext uri="{FF2B5EF4-FFF2-40B4-BE49-F238E27FC236}">
                <a16:creationId xmlns:a16="http://schemas.microsoft.com/office/drawing/2014/main" id="{2A151164-937E-8743-8C1F-58D1DFF826E0}"/>
              </a:ext>
            </a:extLst>
          </p:cNvPr>
          <p:cNvSpPr>
            <a:spLocks/>
          </p:cNvSpPr>
          <p:nvPr/>
        </p:nvSpPr>
        <p:spPr bwMode="auto">
          <a:xfrm>
            <a:off x="1120775" y="2557463"/>
            <a:ext cx="750888" cy="390525"/>
          </a:xfrm>
          <a:custGeom>
            <a:avLst/>
            <a:gdLst>
              <a:gd name="T0" fmla="*/ 0 w 1110"/>
              <a:gd name="T1" fmla="*/ 2147483647 h 585"/>
              <a:gd name="T2" fmla="*/ 2147483647 w 1110"/>
              <a:gd name="T3" fmla="*/ 2147483647 h 585"/>
              <a:gd name="T4" fmla="*/ 2147483647 w 1110"/>
              <a:gd name="T5" fmla="*/ 0 h 585"/>
              <a:gd name="T6" fmla="*/ 0 60000 65536"/>
              <a:gd name="T7" fmla="*/ 0 60000 65536"/>
              <a:gd name="T8" fmla="*/ 0 60000 65536"/>
              <a:gd name="T9" fmla="*/ 0 w 1110"/>
              <a:gd name="T10" fmla="*/ 0 h 585"/>
              <a:gd name="T11" fmla="*/ 1110 w 1110"/>
              <a:gd name="T12" fmla="*/ 585 h 5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10" h="585">
                <a:moveTo>
                  <a:pt x="0" y="585"/>
                </a:moveTo>
                <a:cubicBezTo>
                  <a:pt x="147" y="431"/>
                  <a:pt x="295" y="277"/>
                  <a:pt x="480" y="180"/>
                </a:cubicBezTo>
                <a:cubicBezTo>
                  <a:pt x="665" y="83"/>
                  <a:pt x="887" y="41"/>
                  <a:pt x="1110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Freeform 12">
            <a:extLst>
              <a:ext uri="{FF2B5EF4-FFF2-40B4-BE49-F238E27FC236}">
                <a16:creationId xmlns:a16="http://schemas.microsoft.com/office/drawing/2014/main" id="{E4903ADD-BF72-F448-985E-1A2F6A961267}"/>
              </a:ext>
            </a:extLst>
          </p:cNvPr>
          <p:cNvSpPr>
            <a:spLocks/>
          </p:cNvSpPr>
          <p:nvPr/>
        </p:nvSpPr>
        <p:spPr bwMode="auto">
          <a:xfrm>
            <a:off x="2287588" y="2868613"/>
            <a:ext cx="73025" cy="928687"/>
          </a:xfrm>
          <a:custGeom>
            <a:avLst/>
            <a:gdLst>
              <a:gd name="T0" fmla="*/ 2147483647 w 107"/>
              <a:gd name="T1" fmla="*/ 0 h 1395"/>
              <a:gd name="T2" fmla="*/ 2147483647 w 107"/>
              <a:gd name="T3" fmla="*/ 2147483647 h 1395"/>
              <a:gd name="T4" fmla="*/ 0 w 107"/>
              <a:gd name="T5" fmla="*/ 2147483647 h 1395"/>
              <a:gd name="T6" fmla="*/ 0 60000 65536"/>
              <a:gd name="T7" fmla="*/ 0 60000 65536"/>
              <a:gd name="T8" fmla="*/ 0 60000 65536"/>
              <a:gd name="T9" fmla="*/ 0 w 107"/>
              <a:gd name="T10" fmla="*/ 0 h 1395"/>
              <a:gd name="T11" fmla="*/ 107 w 107"/>
              <a:gd name="T12" fmla="*/ 1395 h 13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7" h="1395">
                <a:moveTo>
                  <a:pt x="15" y="0"/>
                </a:moveTo>
                <a:cubicBezTo>
                  <a:pt x="61" y="274"/>
                  <a:pt x="107" y="548"/>
                  <a:pt x="105" y="780"/>
                </a:cubicBezTo>
                <a:cubicBezTo>
                  <a:pt x="103" y="1012"/>
                  <a:pt x="17" y="1290"/>
                  <a:pt x="0" y="1395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Text Box 13">
            <a:extLst>
              <a:ext uri="{FF2B5EF4-FFF2-40B4-BE49-F238E27FC236}">
                <a16:creationId xmlns:a16="http://schemas.microsoft.com/office/drawing/2014/main" id="{7B449E18-BD22-7D4B-875F-91A2C5435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113" y="3167063"/>
            <a:ext cx="647700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B &lt; C</a:t>
            </a:r>
            <a:endParaRPr lang="en-US" altLang="en-US" sz="1800" baseline="-25000"/>
          </a:p>
        </p:txBody>
      </p:sp>
      <p:sp>
        <p:nvSpPr>
          <p:cNvPr id="32782" name="Text Box 14">
            <a:extLst>
              <a:ext uri="{FF2B5EF4-FFF2-40B4-BE49-F238E27FC236}">
                <a16:creationId xmlns:a16="http://schemas.microsoft.com/office/drawing/2014/main" id="{5EF68DD6-9236-3C41-A60E-FDA9BC6E9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975" y="2466975"/>
            <a:ext cx="669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A &lt; B</a:t>
            </a:r>
            <a:endParaRPr lang="en-US" altLang="en-US" sz="1800" baseline="-25000"/>
          </a:p>
        </p:txBody>
      </p:sp>
      <p:sp>
        <p:nvSpPr>
          <p:cNvPr id="32783" name="Text Box 15">
            <a:extLst>
              <a:ext uri="{FF2B5EF4-FFF2-40B4-BE49-F238E27FC236}">
                <a16:creationId xmlns:a16="http://schemas.microsoft.com/office/drawing/2014/main" id="{206CD463-BF9B-F545-98B8-369388220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25" y="3843338"/>
            <a:ext cx="922338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A + 3 &gt; C</a:t>
            </a:r>
            <a:endParaRPr lang="en-US" altLang="en-US" sz="1800" baseline="-25000"/>
          </a:p>
        </p:txBody>
      </p:sp>
      <p:sp>
        <p:nvSpPr>
          <p:cNvPr id="32784" name="Freeform 16">
            <a:extLst>
              <a:ext uri="{FF2B5EF4-FFF2-40B4-BE49-F238E27FC236}">
                <a16:creationId xmlns:a16="http://schemas.microsoft.com/office/drawing/2014/main" id="{86C1CFBE-DAA1-DD4D-9BF5-B021721657CC}"/>
              </a:ext>
            </a:extLst>
          </p:cNvPr>
          <p:cNvSpPr>
            <a:spLocks/>
          </p:cNvSpPr>
          <p:nvPr/>
        </p:nvSpPr>
        <p:spPr bwMode="auto">
          <a:xfrm>
            <a:off x="835025" y="3432175"/>
            <a:ext cx="974725" cy="685800"/>
          </a:xfrm>
          <a:custGeom>
            <a:avLst/>
            <a:gdLst>
              <a:gd name="T0" fmla="*/ 0 w 1440"/>
              <a:gd name="T1" fmla="*/ 0 h 855"/>
              <a:gd name="T2" fmla="*/ 2147483647 w 1440"/>
              <a:gd name="T3" fmla="*/ 2147483647 h 855"/>
              <a:gd name="T4" fmla="*/ 2147483647 w 1440"/>
              <a:gd name="T5" fmla="*/ 2147483647 h 855"/>
              <a:gd name="T6" fmla="*/ 0 60000 65536"/>
              <a:gd name="T7" fmla="*/ 0 60000 65536"/>
              <a:gd name="T8" fmla="*/ 0 60000 65536"/>
              <a:gd name="T9" fmla="*/ 0 w 1440"/>
              <a:gd name="T10" fmla="*/ 0 h 855"/>
              <a:gd name="T11" fmla="*/ 1440 w 1440"/>
              <a:gd name="T12" fmla="*/ 855 h 8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855">
                <a:moveTo>
                  <a:pt x="0" y="0"/>
                </a:moveTo>
                <a:cubicBezTo>
                  <a:pt x="112" y="251"/>
                  <a:pt x="225" y="502"/>
                  <a:pt x="465" y="645"/>
                </a:cubicBezTo>
                <a:cubicBezTo>
                  <a:pt x="705" y="788"/>
                  <a:pt x="1072" y="821"/>
                  <a:pt x="1440" y="855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785" name="Group 17">
            <a:extLst>
              <a:ext uri="{FF2B5EF4-FFF2-40B4-BE49-F238E27FC236}">
                <a16:creationId xmlns:a16="http://schemas.microsoft.com/office/drawing/2014/main" id="{8F485AF2-A400-9C40-8A20-2A8A83B96B8D}"/>
              </a:ext>
            </a:extLst>
          </p:cNvPr>
          <p:cNvGrpSpPr>
            <a:grpSpLocks/>
          </p:cNvGrpSpPr>
          <p:nvPr/>
        </p:nvGrpSpPr>
        <p:grpSpPr bwMode="auto">
          <a:xfrm>
            <a:off x="2879725" y="2176463"/>
            <a:ext cx="3003550" cy="2146300"/>
            <a:chOff x="1868" y="1343"/>
            <a:chExt cx="1892" cy="1352"/>
          </a:xfrm>
        </p:grpSpPr>
        <p:sp>
          <p:nvSpPr>
            <p:cNvPr id="32801" name="Line 18">
              <a:extLst>
                <a:ext uri="{FF2B5EF4-FFF2-40B4-BE49-F238E27FC236}">
                  <a16:creationId xmlns:a16="http://schemas.microsoft.com/office/drawing/2014/main" id="{54155C99-7F4E-3B4B-9233-56157728FC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8" y="2001"/>
              <a:ext cx="211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2" name="AutoShape 19">
              <a:extLst>
                <a:ext uri="{FF2B5EF4-FFF2-40B4-BE49-F238E27FC236}">
                  <a16:creationId xmlns:a16="http://schemas.microsoft.com/office/drawing/2014/main" id="{5258249D-547C-3143-B59F-1125855DC6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" y="1854"/>
              <a:ext cx="544" cy="302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803" name="AutoShape 20">
              <a:extLst>
                <a:ext uri="{FF2B5EF4-FFF2-40B4-BE49-F238E27FC236}">
                  <a16:creationId xmlns:a16="http://schemas.microsoft.com/office/drawing/2014/main" id="{D602F071-5BF2-6D44-AE7D-D48E3E0FA3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9" y="1499"/>
              <a:ext cx="543" cy="303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804" name="AutoShape 21">
              <a:extLst>
                <a:ext uri="{FF2B5EF4-FFF2-40B4-BE49-F238E27FC236}">
                  <a16:creationId xmlns:a16="http://schemas.microsoft.com/office/drawing/2014/main" id="{FFC31AD3-2A1C-D142-9BDD-B541D60AF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0" y="2393"/>
              <a:ext cx="543" cy="302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805" name="Text Box 22">
              <a:extLst>
                <a:ext uri="{FF2B5EF4-FFF2-40B4-BE49-F238E27FC236}">
                  <a16:creationId xmlns:a16="http://schemas.microsoft.com/office/drawing/2014/main" id="{66CCB11B-7C37-C54E-B9A2-B654F6CCF5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7" y="1343"/>
              <a:ext cx="172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1800" baseline="-25000"/>
            </a:p>
          </p:txBody>
        </p:sp>
        <p:sp>
          <p:nvSpPr>
            <p:cNvPr id="32806" name="Text Box 23">
              <a:extLst>
                <a:ext uri="{FF2B5EF4-FFF2-40B4-BE49-F238E27FC236}">
                  <a16:creationId xmlns:a16="http://schemas.microsoft.com/office/drawing/2014/main" id="{18569A18-D5D6-E745-9677-E5F52E7280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7" y="2253"/>
              <a:ext cx="173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C</a:t>
              </a:r>
              <a:endParaRPr lang="en-US" altLang="en-US" sz="1800" baseline="-25000"/>
            </a:p>
          </p:txBody>
        </p:sp>
        <p:sp>
          <p:nvSpPr>
            <p:cNvPr id="32807" name="Text Box 24">
              <a:extLst>
                <a:ext uri="{FF2B5EF4-FFF2-40B4-BE49-F238E27FC236}">
                  <a16:creationId xmlns:a16="http://schemas.microsoft.com/office/drawing/2014/main" id="{5D6A8E5F-278A-FB41-9A3F-0D7B84E420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1" y="1690"/>
              <a:ext cx="172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  <a:endParaRPr lang="en-US" altLang="en-US" sz="1800" baseline="-25000"/>
            </a:p>
          </p:txBody>
        </p:sp>
        <p:sp>
          <p:nvSpPr>
            <p:cNvPr id="32808" name="Freeform 25">
              <a:extLst>
                <a:ext uri="{FF2B5EF4-FFF2-40B4-BE49-F238E27FC236}">
                  <a16:creationId xmlns:a16="http://schemas.microsoft.com/office/drawing/2014/main" id="{39AFF67E-0F97-D045-B682-4A33D6514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9" y="1608"/>
              <a:ext cx="473" cy="246"/>
            </a:xfrm>
            <a:custGeom>
              <a:avLst/>
              <a:gdLst>
                <a:gd name="T0" fmla="*/ 0 w 1110"/>
                <a:gd name="T1" fmla="*/ 0 h 585"/>
                <a:gd name="T2" fmla="*/ 0 w 1110"/>
                <a:gd name="T3" fmla="*/ 0 h 585"/>
                <a:gd name="T4" fmla="*/ 0 w 1110"/>
                <a:gd name="T5" fmla="*/ 0 h 585"/>
                <a:gd name="T6" fmla="*/ 0 60000 65536"/>
                <a:gd name="T7" fmla="*/ 0 60000 65536"/>
                <a:gd name="T8" fmla="*/ 0 60000 65536"/>
                <a:gd name="T9" fmla="*/ 0 w 1110"/>
                <a:gd name="T10" fmla="*/ 0 h 585"/>
                <a:gd name="T11" fmla="*/ 1110 w 1110"/>
                <a:gd name="T12" fmla="*/ 585 h 5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10" h="585">
                  <a:moveTo>
                    <a:pt x="0" y="585"/>
                  </a:moveTo>
                  <a:cubicBezTo>
                    <a:pt x="147" y="431"/>
                    <a:pt x="295" y="277"/>
                    <a:pt x="480" y="180"/>
                  </a:cubicBezTo>
                  <a:cubicBezTo>
                    <a:pt x="665" y="83"/>
                    <a:pt x="887" y="41"/>
                    <a:pt x="111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9" name="Freeform 26">
              <a:extLst>
                <a:ext uri="{FF2B5EF4-FFF2-40B4-BE49-F238E27FC236}">
                  <a16:creationId xmlns:a16="http://schemas.microsoft.com/office/drawing/2014/main" id="{53C1B2CC-CB47-8D43-87A9-C24894073D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4" y="1804"/>
              <a:ext cx="45" cy="585"/>
            </a:xfrm>
            <a:custGeom>
              <a:avLst/>
              <a:gdLst>
                <a:gd name="T0" fmla="*/ 0 w 107"/>
                <a:gd name="T1" fmla="*/ 0 h 1395"/>
                <a:gd name="T2" fmla="*/ 0 w 107"/>
                <a:gd name="T3" fmla="*/ 0 h 1395"/>
                <a:gd name="T4" fmla="*/ 0 w 107"/>
                <a:gd name="T5" fmla="*/ 0 h 1395"/>
                <a:gd name="T6" fmla="*/ 0 60000 65536"/>
                <a:gd name="T7" fmla="*/ 0 60000 65536"/>
                <a:gd name="T8" fmla="*/ 0 60000 65536"/>
                <a:gd name="T9" fmla="*/ 0 w 107"/>
                <a:gd name="T10" fmla="*/ 0 h 1395"/>
                <a:gd name="T11" fmla="*/ 107 w 107"/>
                <a:gd name="T12" fmla="*/ 1395 h 13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7" h="1395">
                  <a:moveTo>
                    <a:pt x="15" y="0"/>
                  </a:moveTo>
                  <a:cubicBezTo>
                    <a:pt x="61" y="274"/>
                    <a:pt x="107" y="548"/>
                    <a:pt x="105" y="780"/>
                  </a:cubicBezTo>
                  <a:cubicBezTo>
                    <a:pt x="103" y="1012"/>
                    <a:pt x="17" y="1290"/>
                    <a:pt x="0" y="1395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0" name="Text Box 27">
              <a:extLst>
                <a:ext uri="{FF2B5EF4-FFF2-40B4-BE49-F238E27FC236}">
                  <a16:creationId xmlns:a16="http://schemas.microsoft.com/office/drawing/2014/main" id="{49548DA6-E426-1641-B167-FA97D8AD9B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7" y="1550"/>
              <a:ext cx="42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A &lt; B</a:t>
              </a:r>
              <a:endParaRPr lang="en-US" altLang="en-US" sz="1800" baseline="-25000"/>
            </a:p>
          </p:txBody>
        </p:sp>
        <p:sp>
          <p:nvSpPr>
            <p:cNvPr id="32811" name="Freeform 28">
              <a:extLst>
                <a:ext uri="{FF2B5EF4-FFF2-40B4-BE49-F238E27FC236}">
                  <a16:creationId xmlns:a16="http://schemas.microsoft.com/office/drawing/2014/main" id="{6913A392-899B-AD45-80C0-93DC4B9977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9" y="2152"/>
              <a:ext cx="460" cy="454"/>
            </a:xfrm>
            <a:custGeom>
              <a:avLst/>
              <a:gdLst>
                <a:gd name="T0" fmla="*/ 0 w 1080"/>
                <a:gd name="T1" fmla="*/ 0 h 1080"/>
                <a:gd name="T2" fmla="*/ 0 w 1080"/>
                <a:gd name="T3" fmla="*/ 0 h 1080"/>
                <a:gd name="T4" fmla="*/ 0 w 1080"/>
                <a:gd name="T5" fmla="*/ 0 h 1080"/>
                <a:gd name="T6" fmla="*/ 0 60000 65536"/>
                <a:gd name="T7" fmla="*/ 0 60000 65536"/>
                <a:gd name="T8" fmla="*/ 0 60000 65536"/>
                <a:gd name="T9" fmla="*/ 0 w 1080"/>
                <a:gd name="T10" fmla="*/ 0 h 1080"/>
                <a:gd name="T11" fmla="*/ 1080 w 1080"/>
                <a:gd name="T12" fmla="*/ 1080 h 10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80" h="1080">
                  <a:moveTo>
                    <a:pt x="0" y="0"/>
                  </a:moveTo>
                  <a:cubicBezTo>
                    <a:pt x="37" y="352"/>
                    <a:pt x="75" y="705"/>
                    <a:pt x="255" y="885"/>
                  </a:cubicBezTo>
                  <a:cubicBezTo>
                    <a:pt x="435" y="1065"/>
                    <a:pt x="757" y="1072"/>
                    <a:pt x="1080" y="108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2" name="Text Box 29">
              <a:extLst>
                <a:ext uri="{FF2B5EF4-FFF2-40B4-BE49-F238E27FC236}">
                  <a16:creationId xmlns:a16="http://schemas.microsoft.com/office/drawing/2014/main" id="{97B4760E-DBBD-9446-96CE-EFE6C32D5A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6" y="2390"/>
              <a:ext cx="658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A + 3 &gt;  C</a:t>
              </a:r>
              <a:endParaRPr lang="en-US" altLang="en-US" sz="1800" baseline="-25000"/>
            </a:p>
          </p:txBody>
        </p:sp>
        <p:sp>
          <p:nvSpPr>
            <p:cNvPr id="32813" name="Freeform 30">
              <a:extLst>
                <a:ext uri="{FF2B5EF4-FFF2-40B4-BE49-F238E27FC236}">
                  <a16:creationId xmlns:a16="http://schemas.microsoft.com/office/drawing/2014/main" id="{3E893E4E-2124-0C4D-90CA-8DA41E1B16D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" y="2132"/>
              <a:ext cx="403" cy="356"/>
            </a:xfrm>
            <a:custGeom>
              <a:avLst/>
              <a:gdLst>
                <a:gd name="T0" fmla="*/ 0 w 945"/>
                <a:gd name="T1" fmla="*/ 0 h 705"/>
                <a:gd name="T2" fmla="*/ 0 w 945"/>
                <a:gd name="T3" fmla="*/ 1 h 705"/>
                <a:gd name="T4" fmla="*/ 0 w 945"/>
                <a:gd name="T5" fmla="*/ 1 h 705"/>
                <a:gd name="T6" fmla="*/ 0 60000 65536"/>
                <a:gd name="T7" fmla="*/ 0 60000 65536"/>
                <a:gd name="T8" fmla="*/ 0 60000 65536"/>
                <a:gd name="T9" fmla="*/ 0 w 945"/>
                <a:gd name="T10" fmla="*/ 0 h 705"/>
                <a:gd name="T11" fmla="*/ 945 w 945"/>
                <a:gd name="T12" fmla="*/ 705 h 70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45" h="705">
                  <a:moveTo>
                    <a:pt x="0" y="0"/>
                  </a:moveTo>
                  <a:cubicBezTo>
                    <a:pt x="50" y="100"/>
                    <a:pt x="142" y="495"/>
                    <a:pt x="300" y="600"/>
                  </a:cubicBezTo>
                  <a:cubicBezTo>
                    <a:pt x="458" y="705"/>
                    <a:pt x="811" y="624"/>
                    <a:pt x="945" y="63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4" name="Text Box 31">
              <a:extLst>
                <a:ext uri="{FF2B5EF4-FFF2-40B4-BE49-F238E27FC236}">
                  <a16:creationId xmlns:a16="http://schemas.microsoft.com/office/drawing/2014/main" id="{BCA3CB19-DCFF-0447-8DC3-B05FEDBEC3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0" y="2162"/>
              <a:ext cx="447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A &lt; C</a:t>
              </a:r>
              <a:endParaRPr lang="en-US" altLang="en-US" sz="1800" baseline="-25000"/>
            </a:p>
          </p:txBody>
        </p:sp>
        <p:sp>
          <p:nvSpPr>
            <p:cNvPr id="32815" name="Text Box 32">
              <a:extLst>
                <a:ext uri="{FF2B5EF4-FFF2-40B4-BE49-F238E27FC236}">
                  <a16:creationId xmlns:a16="http://schemas.microsoft.com/office/drawing/2014/main" id="{3563405C-C3A2-C34C-85DF-3D43C01B7C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3" y="1822"/>
              <a:ext cx="409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B &lt; C</a:t>
              </a:r>
              <a:endParaRPr lang="en-US" altLang="en-US" sz="1800" baseline="-25000"/>
            </a:p>
          </p:txBody>
        </p:sp>
      </p:grpSp>
      <p:sp>
        <p:nvSpPr>
          <p:cNvPr id="32786" name="Line 33">
            <a:extLst>
              <a:ext uri="{FF2B5EF4-FFF2-40B4-BE49-F238E27FC236}">
                <a16:creationId xmlns:a16="http://schemas.microsoft.com/office/drawing/2014/main" id="{CDA54016-BDFC-DA4F-88F7-1CFFEB732B5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2475" y="3141663"/>
            <a:ext cx="33496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AutoShape 34">
            <a:extLst>
              <a:ext uri="{FF2B5EF4-FFF2-40B4-BE49-F238E27FC236}">
                <a16:creationId xmlns:a16="http://schemas.microsoft.com/office/drawing/2014/main" id="{36FF3696-4FAF-EC40-A93D-5658F3D48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0638" y="2908300"/>
            <a:ext cx="863600" cy="479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88" name="AutoShape 35">
            <a:extLst>
              <a:ext uri="{FF2B5EF4-FFF2-40B4-BE49-F238E27FC236}">
                <a16:creationId xmlns:a16="http://schemas.microsoft.com/office/drawing/2014/main" id="{C2A1938F-ACB9-DA48-AB31-9E9764651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9563" y="2344738"/>
            <a:ext cx="862012" cy="48101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89" name="AutoShape 36">
            <a:extLst>
              <a:ext uri="{FF2B5EF4-FFF2-40B4-BE49-F238E27FC236}">
                <a16:creationId xmlns:a16="http://schemas.microsoft.com/office/drawing/2014/main" id="{B34318B5-CD2F-2645-9B83-D69CB21D6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3525" y="3763963"/>
            <a:ext cx="862013" cy="479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90" name="Text Box 37">
            <a:extLst>
              <a:ext uri="{FF2B5EF4-FFF2-40B4-BE49-F238E27FC236}">
                <a16:creationId xmlns:a16="http://schemas.microsoft.com/office/drawing/2014/main" id="{59BD6168-5F6F-3E4B-9385-CD42BA6A8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8013" y="2097088"/>
            <a:ext cx="273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US" altLang="en-US" sz="1800" baseline="-25000"/>
          </a:p>
        </p:txBody>
      </p:sp>
      <p:sp>
        <p:nvSpPr>
          <p:cNvPr id="32791" name="Text Box 38">
            <a:extLst>
              <a:ext uri="{FF2B5EF4-FFF2-40B4-BE49-F238E27FC236}">
                <a16:creationId xmlns:a16="http://schemas.microsoft.com/office/drawing/2014/main" id="{16B5D70F-B25C-FF4C-ABF0-8CD19D09D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1388" y="3541713"/>
            <a:ext cx="2746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US" altLang="en-US" sz="1800" baseline="-25000"/>
          </a:p>
        </p:txBody>
      </p:sp>
      <p:sp>
        <p:nvSpPr>
          <p:cNvPr id="32792" name="Text Box 39">
            <a:extLst>
              <a:ext uri="{FF2B5EF4-FFF2-40B4-BE49-F238E27FC236}">
                <a16:creationId xmlns:a16="http://schemas.microsoft.com/office/drawing/2014/main" id="{A6E84067-A262-9D44-AAF5-D4934F9BF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1113" y="2647950"/>
            <a:ext cx="273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US" altLang="en-US" sz="1800" baseline="-25000"/>
          </a:p>
        </p:txBody>
      </p:sp>
      <p:sp>
        <p:nvSpPr>
          <p:cNvPr id="32793" name="Freeform 40">
            <a:extLst>
              <a:ext uri="{FF2B5EF4-FFF2-40B4-BE49-F238E27FC236}">
                <a16:creationId xmlns:a16="http://schemas.microsoft.com/office/drawing/2014/main" id="{48F1BE5C-1C8E-2841-9C84-D5755794E26F}"/>
              </a:ext>
            </a:extLst>
          </p:cNvPr>
          <p:cNvSpPr>
            <a:spLocks/>
          </p:cNvSpPr>
          <p:nvPr/>
        </p:nvSpPr>
        <p:spPr bwMode="auto">
          <a:xfrm>
            <a:off x="7183438" y="2517775"/>
            <a:ext cx="750887" cy="390525"/>
          </a:xfrm>
          <a:custGeom>
            <a:avLst/>
            <a:gdLst>
              <a:gd name="T0" fmla="*/ 0 w 1110"/>
              <a:gd name="T1" fmla="*/ 2147483647 h 585"/>
              <a:gd name="T2" fmla="*/ 2147483647 w 1110"/>
              <a:gd name="T3" fmla="*/ 2147483647 h 585"/>
              <a:gd name="T4" fmla="*/ 2147483647 w 1110"/>
              <a:gd name="T5" fmla="*/ 0 h 585"/>
              <a:gd name="T6" fmla="*/ 0 60000 65536"/>
              <a:gd name="T7" fmla="*/ 0 60000 65536"/>
              <a:gd name="T8" fmla="*/ 0 60000 65536"/>
              <a:gd name="T9" fmla="*/ 0 w 1110"/>
              <a:gd name="T10" fmla="*/ 0 h 585"/>
              <a:gd name="T11" fmla="*/ 1110 w 1110"/>
              <a:gd name="T12" fmla="*/ 585 h 5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10" h="585">
                <a:moveTo>
                  <a:pt x="0" y="585"/>
                </a:moveTo>
                <a:cubicBezTo>
                  <a:pt x="147" y="431"/>
                  <a:pt x="295" y="277"/>
                  <a:pt x="480" y="180"/>
                </a:cubicBezTo>
                <a:cubicBezTo>
                  <a:pt x="665" y="83"/>
                  <a:pt x="887" y="41"/>
                  <a:pt x="1110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4" name="Freeform 41">
            <a:extLst>
              <a:ext uri="{FF2B5EF4-FFF2-40B4-BE49-F238E27FC236}">
                <a16:creationId xmlns:a16="http://schemas.microsoft.com/office/drawing/2014/main" id="{1569B6AC-CD49-554A-B1BF-BB72D98C63E6}"/>
              </a:ext>
            </a:extLst>
          </p:cNvPr>
          <p:cNvSpPr>
            <a:spLocks/>
          </p:cNvSpPr>
          <p:nvPr/>
        </p:nvSpPr>
        <p:spPr bwMode="auto">
          <a:xfrm>
            <a:off x="8350250" y="2828925"/>
            <a:ext cx="71438" cy="928688"/>
          </a:xfrm>
          <a:custGeom>
            <a:avLst/>
            <a:gdLst>
              <a:gd name="T0" fmla="*/ 2147483647 w 107"/>
              <a:gd name="T1" fmla="*/ 0 h 1395"/>
              <a:gd name="T2" fmla="*/ 2147483647 w 107"/>
              <a:gd name="T3" fmla="*/ 2147483647 h 1395"/>
              <a:gd name="T4" fmla="*/ 0 w 107"/>
              <a:gd name="T5" fmla="*/ 2147483647 h 1395"/>
              <a:gd name="T6" fmla="*/ 0 60000 65536"/>
              <a:gd name="T7" fmla="*/ 0 60000 65536"/>
              <a:gd name="T8" fmla="*/ 0 60000 65536"/>
              <a:gd name="T9" fmla="*/ 0 w 107"/>
              <a:gd name="T10" fmla="*/ 0 h 1395"/>
              <a:gd name="T11" fmla="*/ 107 w 107"/>
              <a:gd name="T12" fmla="*/ 1395 h 13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7" h="1395">
                <a:moveTo>
                  <a:pt x="15" y="0"/>
                </a:moveTo>
                <a:cubicBezTo>
                  <a:pt x="61" y="274"/>
                  <a:pt x="107" y="548"/>
                  <a:pt x="105" y="780"/>
                </a:cubicBezTo>
                <a:cubicBezTo>
                  <a:pt x="103" y="1012"/>
                  <a:pt x="17" y="1290"/>
                  <a:pt x="0" y="1395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5" name="Text Box 42">
            <a:extLst>
              <a:ext uri="{FF2B5EF4-FFF2-40B4-BE49-F238E27FC236}">
                <a16:creationId xmlns:a16="http://schemas.microsoft.com/office/drawing/2014/main" id="{6E47C094-C94D-F846-ACC3-289749AB43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638" y="2425700"/>
            <a:ext cx="6683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A &lt; B</a:t>
            </a:r>
            <a:endParaRPr lang="en-US" altLang="en-US" sz="1800" baseline="-25000"/>
          </a:p>
        </p:txBody>
      </p:sp>
      <p:sp>
        <p:nvSpPr>
          <p:cNvPr id="32796" name="Freeform 43">
            <a:extLst>
              <a:ext uri="{FF2B5EF4-FFF2-40B4-BE49-F238E27FC236}">
                <a16:creationId xmlns:a16="http://schemas.microsoft.com/office/drawing/2014/main" id="{4F780AE1-81E7-B944-9E38-FDBEAC021607}"/>
              </a:ext>
            </a:extLst>
          </p:cNvPr>
          <p:cNvSpPr>
            <a:spLocks/>
          </p:cNvSpPr>
          <p:nvPr/>
        </p:nvSpPr>
        <p:spPr bwMode="auto">
          <a:xfrm>
            <a:off x="7151688" y="3381375"/>
            <a:ext cx="730250" cy="720725"/>
          </a:xfrm>
          <a:custGeom>
            <a:avLst/>
            <a:gdLst>
              <a:gd name="T0" fmla="*/ 0 w 1080"/>
              <a:gd name="T1" fmla="*/ 0 h 1080"/>
              <a:gd name="T2" fmla="*/ 2147483647 w 1080"/>
              <a:gd name="T3" fmla="*/ 2147483647 h 1080"/>
              <a:gd name="T4" fmla="*/ 2147483647 w 1080"/>
              <a:gd name="T5" fmla="*/ 2147483647 h 1080"/>
              <a:gd name="T6" fmla="*/ 0 60000 65536"/>
              <a:gd name="T7" fmla="*/ 0 60000 65536"/>
              <a:gd name="T8" fmla="*/ 0 60000 65536"/>
              <a:gd name="T9" fmla="*/ 0 w 1080"/>
              <a:gd name="T10" fmla="*/ 0 h 1080"/>
              <a:gd name="T11" fmla="*/ 1080 w 1080"/>
              <a:gd name="T12" fmla="*/ 1080 h 10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80" h="1080">
                <a:moveTo>
                  <a:pt x="0" y="0"/>
                </a:moveTo>
                <a:cubicBezTo>
                  <a:pt x="37" y="352"/>
                  <a:pt x="75" y="705"/>
                  <a:pt x="255" y="885"/>
                </a:cubicBezTo>
                <a:cubicBezTo>
                  <a:pt x="435" y="1065"/>
                  <a:pt x="757" y="1072"/>
                  <a:pt x="1080" y="1080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7" name="Text Box 44">
            <a:extLst>
              <a:ext uri="{FF2B5EF4-FFF2-40B4-BE49-F238E27FC236}">
                <a16:creationId xmlns:a16="http://schemas.microsoft.com/office/drawing/2014/main" id="{4D7B32F4-9F69-0640-B879-0587AB723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7600" y="3759200"/>
            <a:ext cx="1247775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 -3 &lt; A –C &lt; 0</a:t>
            </a:r>
            <a:endParaRPr lang="en-US" altLang="en-US" sz="1800" baseline="-25000"/>
          </a:p>
        </p:txBody>
      </p:sp>
      <p:sp>
        <p:nvSpPr>
          <p:cNvPr id="32798" name="Text Box 45">
            <a:extLst>
              <a:ext uri="{FF2B5EF4-FFF2-40B4-BE49-F238E27FC236}">
                <a16:creationId xmlns:a16="http://schemas.microsoft.com/office/drawing/2014/main" id="{0C6EB4A5-C755-4D4C-ADB0-7B3469AC1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6538" y="2857500"/>
            <a:ext cx="649287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B &lt; C</a:t>
            </a:r>
            <a:endParaRPr lang="en-US" altLang="en-US" sz="1800" baseline="-25000"/>
          </a:p>
        </p:txBody>
      </p:sp>
      <p:sp>
        <p:nvSpPr>
          <p:cNvPr id="156720" name="Text Box 48">
            <a:extLst>
              <a:ext uri="{FF2B5EF4-FFF2-40B4-BE49-F238E27FC236}">
                <a16:creationId xmlns:a16="http://schemas.microsoft.com/office/drawing/2014/main" id="{7EED58EF-610A-C54F-AC9D-06734B255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3" y="5022850"/>
            <a:ext cx="8662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b="1"/>
              <a:t>Solution</a:t>
            </a:r>
            <a:r>
              <a:rPr lang="en-US" altLang="en-US"/>
              <a:t>:  C</a:t>
            </a:r>
            <a:r>
              <a:rPr lang="en-US" altLang="en-US" baseline="-25000"/>
              <a:t>Vi,Vj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 </a:t>
            </a:r>
            <a:r>
              <a:rPr lang="en-US" altLang="en-US"/>
              <a:t>C</a:t>
            </a:r>
            <a:r>
              <a:rPr lang="en-US" altLang="en-US" baseline="-25000"/>
              <a:t>Vi,Vj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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</a:t>
            </a:r>
            <a:r>
              <a:rPr lang="en-US" altLang="en-US" baseline="-25000"/>
              <a:t>ij</a:t>
            </a:r>
            <a:r>
              <a:rPr lang="en-US" altLang="en-US"/>
              <a:t>(C</a:t>
            </a:r>
            <a:r>
              <a:rPr lang="en-US" altLang="en-US" baseline="-25000"/>
              <a:t>Vi,Vk      </a:t>
            </a:r>
            <a:r>
              <a:rPr lang="en-US" altLang="en-US"/>
              <a:t>C</a:t>
            </a:r>
            <a:r>
              <a:rPr lang="en-US" altLang="en-US" baseline="-25000"/>
              <a:t>Vk,Vj</a:t>
            </a:r>
            <a:r>
              <a:rPr lang="en-US" altLang="en-US"/>
              <a:t>)</a:t>
            </a:r>
            <a:endParaRPr lang="en-US" altLang="en-US" sz="1800"/>
          </a:p>
        </p:txBody>
      </p:sp>
      <p:sp>
        <p:nvSpPr>
          <p:cNvPr id="156721" name="Freeform 49">
            <a:extLst>
              <a:ext uri="{FF2B5EF4-FFF2-40B4-BE49-F238E27FC236}">
                <a16:creationId xmlns:a16="http://schemas.microsoft.com/office/drawing/2014/main" id="{C6D202A2-BE59-B74F-8629-26D419717EF1}"/>
              </a:ext>
            </a:extLst>
          </p:cNvPr>
          <p:cNvSpPr>
            <a:spLocks/>
          </p:cNvSpPr>
          <p:nvPr/>
        </p:nvSpPr>
        <p:spPr bwMode="auto">
          <a:xfrm flipH="1">
            <a:off x="5310188" y="5187950"/>
            <a:ext cx="171450" cy="190500"/>
          </a:xfrm>
          <a:custGeom>
            <a:avLst/>
            <a:gdLst>
              <a:gd name="T0" fmla="*/ 0 w 336"/>
              <a:gd name="T1" fmla="*/ 2147483647 h 288"/>
              <a:gd name="T2" fmla="*/ 0 w 336"/>
              <a:gd name="T3" fmla="*/ 0 h 288"/>
              <a:gd name="T4" fmla="*/ 2147483647 w 336"/>
              <a:gd name="T5" fmla="*/ 2147483647 h 288"/>
              <a:gd name="T6" fmla="*/ 2147483647 w 336"/>
              <a:gd name="T7" fmla="*/ 0 h 288"/>
              <a:gd name="T8" fmla="*/ 0 w 336"/>
              <a:gd name="T9" fmla="*/ 2147483647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288"/>
              <a:gd name="T17" fmla="*/ 336 w 336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288">
                <a:moveTo>
                  <a:pt x="0" y="288"/>
                </a:moveTo>
                <a:lnTo>
                  <a:pt x="0" y="0"/>
                </a:lnTo>
                <a:lnTo>
                  <a:pt x="336" y="288"/>
                </a:lnTo>
                <a:lnTo>
                  <a:pt x="336" y="0"/>
                </a:lnTo>
                <a:lnTo>
                  <a:pt x="0" y="28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720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DD968557-EB29-3048-B09C-722F4B6B5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Partial Path Consistency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87096CB0-EF13-B647-AECF-DC5A21E95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Formal </a:t>
            </a:r>
            <a:r>
              <a:rPr lang="en-US" altLang="en-US" sz="2400">
                <a:solidFill>
                  <a:srgbClr val="FF0000"/>
                </a:solidFill>
              </a:rPr>
              <a:t>definition</a:t>
            </a:r>
            <a:r>
              <a:rPr lang="en-US" altLang="en-US" sz="2400"/>
              <a:t>: Same as PC except that</a:t>
            </a:r>
          </a:p>
          <a:p>
            <a:pPr lvl="1"/>
            <a:r>
              <a:rPr lang="en-US" altLang="en-US" sz="2000"/>
              <a:t>Universal constraints </a:t>
            </a:r>
            <a:r>
              <a:rPr lang="en-US" altLang="en-US" sz="2000" b="1">
                <a:solidFill>
                  <a:srgbClr val="3366CC"/>
                </a:solidFill>
              </a:rPr>
              <a:t>cannot</a:t>
            </a:r>
            <a:r>
              <a:rPr lang="en-US" altLang="en-US" sz="2000">
                <a:solidFill>
                  <a:srgbClr val="3366CC"/>
                </a:solidFill>
              </a:rPr>
              <a:t> </a:t>
            </a:r>
            <a:r>
              <a:rPr lang="en-US" altLang="en-US" sz="2000"/>
              <a:t>be included</a:t>
            </a:r>
          </a:p>
          <a:p>
            <a:pPr lvl="1"/>
            <a:r>
              <a:rPr lang="en-US" altLang="en-US" sz="2000"/>
              <a:t>Defined over cycles </a:t>
            </a:r>
          </a:p>
          <a:p>
            <a:r>
              <a:rPr lang="en-US" altLang="en-US" sz="2400">
                <a:solidFill>
                  <a:srgbClr val="FF0000"/>
                </a:solidFill>
              </a:rPr>
              <a:t>Algorithm</a:t>
            </a:r>
            <a:r>
              <a:rPr lang="en-US" altLang="en-US" sz="2400"/>
              <a:t>: Same as PC-</a:t>
            </a:r>
            <a:r>
              <a:rPr lang="en-US" altLang="en-US" sz="2400" i="1">
                <a:latin typeface="Times" pitchFamily="2" charset="0"/>
              </a:rPr>
              <a:t>i</a:t>
            </a:r>
            <a:r>
              <a:rPr lang="en-US" altLang="en-US" sz="2400"/>
              <a:t> except that</a:t>
            </a:r>
          </a:p>
          <a:p>
            <a:pPr lvl="1"/>
            <a:r>
              <a:rPr lang="en-US" altLang="en-US" sz="2000"/>
              <a:t>We triangulate the graph</a:t>
            </a:r>
          </a:p>
          <a:p>
            <a:pPr lvl="1"/>
            <a:r>
              <a:rPr lang="en-US" altLang="en-US" sz="2000"/>
              <a:t>We run the closure loops over the triangles only O(</a:t>
            </a:r>
            <a:r>
              <a:rPr lang="en-US" altLang="en-US" sz="2000" i="1">
                <a:latin typeface="Times" pitchFamily="2" charset="0"/>
                <a:ea typeface="ＭＳ Ｐゴシック" panose="020B0600070205080204" pitchFamily="34" charset="-128"/>
              </a:rPr>
              <a:t>n</a:t>
            </a:r>
            <a:r>
              <a:rPr lang="en-US" altLang="en-US" sz="2000" baseline="30000">
                <a:latin typeface="Times" pitchFamily="2" charset="0"/>
                <a:ea typeface="ＭＳ Ｐゴシック" panose="020B0600070205080204" pitchFamily="34" charset="-128"/>
              </a:rPr>
              <a:t>3</a:t>
            </a:r>
            <a:r>
              <a:rPr lang="en-US" altLang="en-US" sz="2000"/>
              <a:t>)</a:t>
            </a:r>
          </a:p>
          <a:p>
            <a:pPr lvl="1"/>
            <a:r>
              <a:rPr lang="en-US" altLang="en-US" sz="2000"/>
              <a:t>(Correction:  Careful for articulation points in graph)</a:t>
            </a:r>
          </a:p>
          <a:p>
            <a:pPr eaLnBrk="1" hangingPunct="1">
              <a:buFontTx/>
              <a:buNone/>
            </a:pPr>
            <a:endParaRPr lang="en-US" altLang="en-US" sz="1100" b="1"/>
          </a:p>
          <a:p>
            <a:pPr eaLnBrk="1" hangingPunct="1">
              <a:buFontTx/>
              <a:buNone/>
            </a:pPr>
            <a:r>
              <a:rPr lang="en-US" altLang="en-US" sz="2400" b="1"/>
              <a:t>Theorem</a:t>
            </a:r>
            <a:r>
              <a:rPr lang="en-US" altLang="en-US" sz="2400"/>
              <a:t>: In a </a:t>
            </a:r>
            <a:r>
              <a:rPr lang="en-US" altLang="en-US" sz="2400" u="sng"/>
              <a:t>triangulated</a:t>
            </a:r>
            <a:r>
              <a:rPr lang="en-US" altLang="en-US" sz="2400"/>
              <a:t> graph, if every path of length 2 is consistent, the network is partial path consistent  </a:t>
            </a:r>
            <a:r>
              <a:rPr lang="en-US" altLang="en-US" sz="1600"/>
              <a:t>[Bliek &amp; Sam-Haroud ‘99]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	  </a:t>
            </a:r>
            <a:r>
              <a:rPr lang="en-US" altLang="en-US" sz="2400"/>
              <a:t>PPC (partially path consistent)</a:t>
            </a:r>
          </a:p>
          <a:p>
            <a:pPr lvl="1"/>
            <a:endParaRPr lang="en-US" altLang="en-US" sz="2000"/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B3CBAD00-8E5F-A04D-BE14-0C95A9B108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772CF34-2760-254B-AFCA-463C7487F1AD}" type="slidenum">
              <a:rPr lang="en-US" altLang="zh-CN" sz="1400"/>
              <a:pPr eaLnBrk="1" hangingPunct="1"/>
              <a:t>19</a:t>
            </a:fld>
            <a:endParaRPr lang="en-US" altLang="zh-CN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87F31B60-2B6B-5743-B836-0F24D19C59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D8AAA92-81A0-5449-B980-9228A9CA93D5}" type="slidenum">
              <a:rPr lang="en-US" altLang="zh-CN" sz="1400"/>
              <a:pPr eaLnBrk="1" hangingPunct="1"/>
              <a:t>2</a:t>
            </a:fld>
            <a:endParaRPr lang="en-US" altLang="zh-CN" sz="14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D408CD4E-BF64-3043-8043-5690136AE5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Lecture Sources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9081900-79F5-DB45-A267-C9CF232327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69988"/>
            <a:ext cx="8229600" cy="4524375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Required reading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Algorithms for Constraint Satisfaction Problems,  Mackworth and Freuder AIJ'85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Sections 3.1, 3.2, 3.3. Chapter 3. Constraint Processing. Dechter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Recommended</a:t>
            </a:r>
            <a:endParaRPr lang="en-US" altLang="en-US" sz="2800"/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Sections 3.4—3.10. Chapter 3. Constraint Processing. Dechter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Networks of Constraints: Fundamental Properties and Application to Picture Processing, Montanari, Information Sciences 74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Bartak: </a:t>
            </a:r>
            <a:r>
              <a:rPr lang="en-US" altLang="en-US" sz="2000">
                <a:hlinkClick r:id="rId2"/>
              </a:rPr>
              <a:t>Consistency Techniques</a:t>
            </a:r>
            <a:r>
              <a:rPr lang="en-US" altLang="en-US" sz="2000"/>
              <a:t> (link)</a:t>
            </a:r>
            <a:endParaRPr lang="en-US" altLang="en-US" sz="2000">
              <a:solidFill>
                <a:srgbClr val="CC0000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Path Consistency on Triangulated Constraint Graphs, Bliek &amp; Sam-Haroud IJCAI'99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637DB321-15D2-F741-8AB9-761097B1C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PPC versus PC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A45462D-E0AC-E64D-9B91-2EEC6F51C8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98600" y="1870075"/>
          <a:ext cx="6321425" cy="1795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2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9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52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Algorithm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Graph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Filtering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467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PC-2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Complete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Tight,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not necessarily minimal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26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PPC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Triangulated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Weaker filtering than PC-2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836" name="Slide Number Placeholder 3">
            <a:extLst>
              <a:ext uri="{FF2B5EF4-FFF2-40B4-BE49-F238E27FC236}">
                <a16:creationId xmlns:a16="http://schemas.microsoft.com/office/drawing/2014/main" id="{75EF21CB-4D2C-1F4D-A992-237153D93C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C0A9D56-6941-7247-9030-5E0E81A026BF}" type="slidenum">
              <a:rPr lang="en-US" altLang="zh-CN" sz="1400"/>
              <a:pPr eaLnBrk="1" hangingPunct="1"/>
              <a:t>20</a:t>
            </a:fld>
            <a:endParaRPr lang="en-US" altLang="zh-CN" sz="1400"/>
          </a:p>
        </p:txBody>
      </p:sp>
      <p:sp>
        <p:nvSpPr>
          <p:cNvPr id="34837" name="TextBox 1">
            <a:extLst>
              <a:ext uri="{FF2B5EF4-FFF2-40B4-BE49-F238E27FC236}">
                <a16:creationId xmlns:a16="http://schemas.microsoft.com/office/drawing/2014/main" id="{C6B9588D-4AC9-BF44-AA20-8BF4A7C82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270000"/>
            <a:ext cx="7086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/>
              <a:t>Arbitrary binary constraints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D05E4B8F-971A-0244-9758-554C2B816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4508500"/>
            <a:ext cx="7645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defRPr/>
            </a:pPr>
            <a:r>
              <a:rPr lang="en-US" sz="1800" dirty="0"/>
              <a:t>PC property is strictly stronger than PPC property</a:t>
            </a:r>
          </a:p>
          <a:p>
            <a:pPr marL="285750" indent="-285750" eaLnBrk="1" hangingPunct="1">
              <a:buFont typeface="Arial"/>
              <a:buChar char="•"/>
              <a:defRPr/>
            </a:pPr>
            <a:r>
              <a:rPr lang="en-US" sz="1800" b="1" strike="sngStrike" dirty="0">
                <a:solidFill>
                  <a:srgbClr val="3366CC"/>
                </a:solidFill>
              </a:rPr>
              <a:t>Open question</a:t>
            </a:r>
            <a:r>
              <a:rPr lang="en-US" sz="1800" dirty="0"/>
              <a:t>:  Can PC detect </a:t>
            </a:r>
            <a:r>
              <a:rPr lang="en-US" sz="1800" dirty="0" err="1"/>
              <a:t>insatisfiability</a:t>
            </a:r>
            <a:r>
              <a:rPr lang="en-US" sz="1800" dirty="0"/>
              <a:t> when PPC does not?</a:t>
            </a:r>
          </a:p>
        </p:txBody>
      </p:sp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65E6603F-FD12-584D-96A5-D3ED92B27621}"/>
              </a:ext>
            </a:extLst>
          </p:cNvPr>
          <p:cNvSpPr/>
          <p:nvPr/>
        </p:nvSpPr>
        <p:spPr>
          <a:xfrm>
            <a:off x="444500" y="5346700"/>
            <a:ext cx="5105400" cy="495300"/>
          </a:xfrm>
          <a:prstGeom prst="wedgeRoundRectCallout">
            <a:avLst>
              <a:gd name="adj1" fmla="val -5324"/>
              <a:gd name="adj2" fmla="val -93910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solidFill>
              <a:srgbClr val="CC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Yes</a:t>
            </a:r>
            <a:r>
              <a:rPr lang="en-US" dirty="0">
                <a:solidFill>
                  <a:srgbClr val="FF0000"/>
                </a:solidFill>
              </a:rPr>
              <a:t>!  Example found by Chris </a:t>
            </a:r>
            <a:r>
              <a:rPr lang="en-US" dirty="0" err="1">
                <a:solidFill>
                  <a:srgbClr val="FF0000"/>
                </a:solidFill>
              </a:rPr>
              <a:t>Reeson</a:t>
            </a:r>
            <a:r>
              <a:rPr lang="en-US" dirty="0">
                <a:solidFill>
                  <a:srgbClr val="FF0000"/>
                </a:solidFill>
              </a:rPr>
              <a:t>  [TBP]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>
            <a:extLst>
              <a:ext uri="{FF2B5EF4-FFF2-40B4-BE49-F238E27FC236}">
                <a16:creationId xmlns:a16="http://schemas.microsoft.com/office/drawing/2014/main" id="{800F5F1D-AF6D-CB48-AF4D-FE23D6E2F1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702ABBE-FB1F-594D-9168-B30ADBD04515}" type="slidenum">
              <a:rPr lang="en-US" altLang="zh-CN" sz="1400"/>
              <a:pPr eaLnBrk="1" hangingPunct="1"/>
              <a:t>21</a:t>
            </a:fld>
            <a:endParaRPr lang="en-US" altLang="zh-CN" sz="1400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432D09F0-4E79-FD4F-8A3A-57EECB94B3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34938"/>
            <a:ext cx="8255000" cy="914400"/>
          </a:xfrm>
        </p:spPr>
        <p:txBody>
          <a:bodyPr/>
          <a:lstStyle/>
          <a:p>
            <a:pPr eaLnBrk="1" hangingPunct="1"/>
            <a:r>
              <a:rPr lang="en-US" altLang="en-US" sz="4000"/>
              <a:t>Constraint propagation  </a:t>
            </a:r>
            <a:r>
              <a:rPr lang="en-US" altLang="en-US" sz="1800" b="0" i="1"/>
              <a:t>courtesy of Dechter</a:t>
            </a:r>
            <a:endParaRPr lang="en-US" altLang="en-US" sz="1800" b="0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EA14325-A62B-2B4C-B4E7-47ED6E9BED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3900" y="123825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b="1"/>
              <a:t>After Arc-consistency</a:t>
            </a:r>
            <a:r>
              <a:rPr lang="en-US" altLang="en-US" sz="2000"/>
              <a:t>: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000" b="1"/>
              <a:t>After Path-consistency</a:t>
            </a:r>
            <a:r>
              <a:rPr lang="en-US" altLang="en-US" sz="2000"/>
              <a:t>: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/>
            <a:r>
              <a:rPr lang="en-US" altLang="en-US" sz="1800"/>
              <a:t>Are these CSPs the same?</a:t>
            </a:r>
          </a:p>
          <a:p>
            <a:pPr lvl="1" eaLnBrk="1" hangingPunct="1"/>
            <a:r>
              <a:rPr lang="en-US" altLang="en-US" sz="1600"/>
              <a:t>Which one is more </a:t>
            </a:r>
            <a:r>
              <a:rPr lang="en-US" altLang="en-US" sz="1600" b="1"/>
              <a:t>explicit</a:t>
            </a:r>
            <a:r>
              <a:rPr lang="en-US" altLang="en-US" sz="1600"/>
              <a:t>?</a:t>
            </a:r>
          </a:p>
          <a:p>
            <a:pPr lvl="1" eaLnBrk="1" hangingPunct="1"/>
            <a:r>
              <a:rPr lang="en-US" altLang="en-US" sz="1600"/>
              <a:t>Are they </a:t>
            </a:r>
            <a:r>
              <a:rPr lang="en-US" altLang="en-US" sz="1600" b="1"/>
              <a:t>equivalent?</a:t>
            </a:r>
          </a:p>
          <a:p>
            <a:pPr eaLnBrk="1" hangingPunct="1"/>
            <a:r>
              <a:rPr lang="en-US" altLang="en-US" sz="1800"/>
              <a:t>The more propagation,</a:t>
            </a:r>
          </a:p>
          <a:p>
            <a:pPr lvl="1" eaLnBrk="1" hangingPunct="1"/>
            <a:r>
              <a:rPr lang="en-US" altLang="en-US" sz="1600"/>
              <a:t>the more explicit the constraints</a:t>
            </a:r>
          </a:p>
          <a:p>
            <a:pPr lvl="1" eaLnBrk="1" hangingPunct="1"/>
            <a:r>
              <a:rPr lang="en-US" altLang="en-US" sz="1600"/>
              <a:t>the more search is directed towards a solution</a:t>
            </a:r>
            <a:endParaRPr lang="en-US" altLang="en-US" sz="1800"/>
          </a:p>
        </p:txBody>
      </p:sp>
      <p:grpSp>
        <p:nvGrpSpPr>
          <p:cNvPr id="35844" name="Group 4">
            <a:extLst>
              <a:ext uri="{FF2B5EF4-FFF2-40B4-BE49-F238E27FC236}">
                <a16:creationId xmlns:a16="http://schemas.microsoft.com/office/drawing/2014/main" id="{A7B8EE81-F7AD-154D-8B78-F598F3C2CBBB}"/>
              </a:ext>
            </a:extLst>
          </p:cNvPr>
          <p:cNvGrpSpPr>
            <a:grpSpLocks/>
          </p:cNvGrpSpPr>
          <p:nvPr/>
        </p:nvGrpSpPr>
        <p:grpSpPr bwMode="auto">
          <a:xfrm>
            <a:off x="3711575" y="1309688"/>
            <a:ext cx="1090613" cy="1042987"/>
            <a:chOff x="3345" y="1950"/>
            <a:chExt cx="1719" cy="1644"/>
          </a:xfrm>
        </p:grpSpPr>
        <p:sp>
          <p:nvSpPr>
            <p:cNvPr id="35888" name="AutoShape 5">
              <a:extLst>
                <a:ext uri="{FF2B5EF4-FFF2-40B4-BE49-F238E27FC236}">
                  <a16:creationId xmlns:a16="http://schemas.microsoft.com/office/drawing/2014/main" id="{6115EC23-1CA2-9F4F-B2D4-131B434E6E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5" y="1950"/>
              <a:ext cx="525" cy="159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1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2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  <p:sp>
          <p:nvSpPr>
            <p:cNvPr id="35889" name="AutoShape 6">
              <a:extLst>
                <a:ext uri="{FF2B5EF4-FFF2-40B4-BE49-F238E27FC236}">
                  <a16:creationId xmlns:a16="http://schemas.microsoft.com/office/drawing/2014/main" id="{F320A7AE-A513-7F48-BA29-8500569B2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9" y="2004"/>
              <a:ext cx="525" cy="159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1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2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</p:grpSp>
      <p:grpSp>
        <p:nvGrpSpPr>
          <p:cNvPr id="35845" name="Group 7">
            <a:extLst>
              <a:ext uri="{FF2B5EF4-FFF2-40B4-BE49-F238E27FC236}">
                <a16:creationId xmlns:a16="http://schemas.microsoft.com/office/drawing/2014/main" id="{DF2BF46C-84C2-E64A-8AFC-9C2F647E8061}"/>
              </a:ext>
            </a:extLst>
          </p:cNvPr>
          <p:cNvGrpSpPr>
            <a:grpSpLocks/>
          </p:cNvGrpSpPr>
          <p:nvPr/>
        </p:nvGrpSpPr>
        <p:grpSpPr bwMode="auto">
          <a:xfrm>
            <a:off x="3932238" y="1439863"/>
            <a:ext cx="635000" cy="733425"/>
            <a:chOff x="4099" y="2192"/>
            <a:chExt cx="834" cy="963"/>
          </a:xfrm>
        </p:grpSpPr>
        <p:sp>
          <p:nvSpPr>
            <p:cNvPr id="35883" name="Line 8">
              <a:extLst>
                <a:ext uri="{FF2B5EF4-FFF2-40B4-BE49-F238E27FC236}">
                  <a16:creationId xmlns:a16="http://schemas.microsoft.com/office/drawing/2014/main" id="{1E9EE32B-9D26-2347-A7F4-850FB6B497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8" y="2268"/>
              <a:ext cx="737" cy="4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4" name="Line 9">
              <a:extLst>
                <a:ext uri="{FF2B5EF4-FFF2-40B4-BE49-F238E27FC236}">
                  <a16:creationId xmlns:a16="http://schemas.microsoft.com/office/drawing/2014/main" id="{4B42DD73-964E-CF4E-B8EE-9E7FEB35B1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46" y="2692"/>
              <a:ext cx="725" cy="4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5" name="Line 10">
              <a:extLst>
                <a:ext uri="{FF2B5EF4-FFF2-40B4-BE49-F238E27FC236}">
                  <a16:creationId xmlns:a16="http://schemas.microsoft.com/office/drawing/2014/main" id="{9C30AD78-EFC2-214F-A69B-79E21F82F0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0" y="2280"/>
              <a:ext cx="700" cy="8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6" name="Oval 11">
              <a:extLst>
                <a:ext uri="{FF2B5EF4-FFF2-40B4-BE49-F238E27FC236}">
                  <a16:creationId xmlns:a16="http://schemas.microsoft.com/office/drawing/2014/main" id="{F27ED795-FAE9-684B-BEDE-51006BCD7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3" y="2192"/>
              <a:ext cx="80" cy="8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87" name="Oval 12">
              <a:extLst>
                <a:ext uri="{FF2B5EF4-FFF2-40B4-BE49-F238E27FC236}">
                  <a16:creationId xmlns:a16="http://schemas.microsoft.com/office/drawing/2014/main" id="{5D9915D3-02BF-9046-825C-C5C9243A1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9" y="3074"/>
              <a:ext cx="80" cy="8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</p:grpSp>
      <p:grpSp>
        <p:nvGrpSpPr>
          <p:cNvPr id="35846" name="Group 13">
            <a:extLst>
              <a:ext uri="{FF2B5EF4-FFF2-40B4-BE49-F238E27FC236}">
                <a16:creationId xmlns:a16="http://schemas.microsoft.com/office/drawing/2014/main" id="{8703D4EC-5BF7-5040-9203-CCFF7CF21ADF}"/>
              </a:ext>
            </a:extLst>
          </p:cNvPr>
          <p:cNvGrpSpPr>
            <a:grpSpLocks/>
          </p:cNvGrpSpPr>
          <p:nvPr/>
        </p:nvGrpSpPr>
        <p:grpSpPr bwMode="auto">
          <a:xfrm>
            <a:off x="5133975" y="1235075"/>
            <a:ext cx="925513" cy="1028700"/>
            <a:chOff x="5977" y="1924"/>
            <a:chExt cx="1215" cy="1350"/>
          </a:xfrm>
        </p:grpSpPr>
        <p:sp>
          <p:nvSpPr>
            <p:cNvPr id="35878" name="Line 14">
              <a:extLst>
                <a:ext uri="{FF2B5EF4-FFF2-40B4-BE49-F238E27FC236}">
                  <a16:creationId xmlns:a16="http://schemas.microsoft.com/office/drawing/2014/main" id="{D4AA1CB8-ACF3-A44C-AD86-7513290F93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1" y="2191"/>
              <a:ext cx="713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79" name="Line 15">
              <a:extLst>
                <a:ext uri="{FF2B5EF4-FFF2-40B4-BE49-F238E27FC236}">
                  <a16:creationId xmlns:a16="http://schemas.microsoft.com/office/drawing/2014/main" id="{D0C87BE9-52A8-2243-8899-621E21BDBB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237" y="2603"/>
              <a:ext cx="713" cy="40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0" name="Line 16">
              <a:extLst>
                <a:ext uri="{FF2B5EF4-FFF2-40B4-BE49-F238E27FC236}">
                  <a16:creationId xmlns:a16="http://schemas.microsoft.com/office/drawing/2014/main" id="{21232622-6BFB-C546-B8F4-C5DE84E3E5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0" y="2203"/>
              <a:ext cx="688" cy="8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1" name="AutoShape 17">
              <a:extLst>
                <a:ext uri="{FF2B5EF4-FFF2-40B4-BE49-F238E27FC236}">
                  <a16:creationId xmlns:a16="http://schemas.microsoft.com/office/drawing/2014/main" id="{998288DF-6FA7-9749-B6D8-08403F571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7" y="1924"/>
              <a:ext cx="318" cy="881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1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2</a:t>
              </a:r>
              <a:endParaRPr lang="en-US" altLang="en-US" sz="1800" baseline="-25000"/>
            </a:p>
          </p:txBody>
        </p:sp>
        <p:sp>
          <p:nvSpPr>
            <p:cNvPr id="35882" name="AutoShape 18">
              <a:extLst>
                <a:ext uri="{FF2B5EF4-FFF2-40B4-BE49-F238E27FC236}">
                  <a16:creationId xmlns:a16="http://schemas.microsoft.com/office/drawing/2014/main" id="{9521B8C2-8876-AD42-BC1B-23AACDD0B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3" y="2392"/>
              <a:ext cx="319" cy="882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2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</p:grpSp>
      <p:grpSp>
        <p:nvGrpSpPr>
          <p:cNvPr id="35847" name="Group 19">
            <a:extLst>
              <a:ext uri="{FF2B5EF4-FFF2-40B4-BE49-F238E27FC236}">
                <a16:creationId xmlns:a16="http://schemas.microsoft.com/office/drawing/2014/main" id="{F671DF5C-DCC1-5C49-B7E0-542FECA5E102}"/>
              </a:ext>
            </a:extLst>
          </p:cNvPr>
          <p:cNvGrpSpPr>
            <a:grpSpLocks/>
          </p:cNvGrpSpPr>
          <p:nvPr/>
        </p:nvGrpSpPr>
        <p:grpSpPr bwMode="auto">
          <a:xfrm>
            <a:off x="2620963" y="2776538"/>
            <a:ext cx="1576387" cy="825500"/>
            <a:chOff x="2361" y="808"/>
            <a:chExt cx="2068" cy="1083"/>
          </a:xfrm>
        </p:grpSpPr>
        <p:grpSp>
          <p:nvGrpSpPr>
            <p:cNvPr id="35865" name="Group 20">
              <a:extLst>
                <a:ext uri="{FF2B5EF4-FFF2-40B4-BE49-F238E27FC236}">
                  <a16:creationId xmlns:a16="http://schemas.microsoft.com/office/drawing/2014/main" id="{F002B5CE-41D7-D440-B502-002B6AB574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3" y="808"/>
              <a:ext cx="850" cy="382"/>
              <a:chOff x="2973" y="808"/>
              <a:chExt cx="850" cy="382"/>
            </a:xfrm>
          </p:grpSpPr>
          <p:sp>
            <p:nvSpPr>
              <p:cNvPr id="35876" name="AutoShape 21">
                <a:extLst>
                  <a:ext uri="{FF2B5EF4-FFF2-40B4-BE49-F238E27FC236}">
                    <a16:creationId xmlns:a16="http://schemas.microsoft.com/office/drawing/2014/main" id="{D27598FB-614A-4742-96A3-E0CFC28AD5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77" name="Text Box 22">
                <a:extLst>
                  <a:ext uri="{FF2B5EF4-FFF2-40B4-BE49-F238E27FC236}">
                    <a16:creationId xmlns:a16="http://schemas.microsoft.com/office/drawing/2014/main" id="{5A2E0541-D554-AA41-8567-131322769C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grpSp>
          <p:nvGrpSpPr>
            <p:cNvPr id="35866" name="Group 23">
              <a:extLst>
                <a:ext uri="{FF2B5EF4-FFF2-40B4-BE49-F238E27FC236}">
                  <a16:creationId xmlns:a16="http://schemas.microsoft.com/office/drawing/2014/main" id="{E0FBF6F7-36E0-FD48-9A6C-73C6FA34C5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9" y="1509"/>
              <a:ext cx="850" cy="382"/>
              <a:chOff x="2973" y="808"/>
              <a:chExt cx="850" cy="382"/>
            </a:xfrm>
          </p:grpSpPr>
          <p:sp>
            <p:nvSpPr>
              <p:cNvPr id="35874" name="AutoShape 24">
                <a:extLst>
                  <a:ext uri="{FF2B5EF4-FFF2-40B4-BE49-F238E27FC236}">
                    <a16:creationId xmlns:a16="http://schemas.microsoft.com/office/drawing/2014/main" id="{2FAD74B0-6B7B-F948-904C-73E9C524A2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75" name="Text Box 25">
                <a:extLst>
                  <a:ext uri="{FF2B5EF4-FFF2-40B4-BE49-F238E27FC236}">
                    <a16:creationId xmlns:a16="http://schemas.microsoft.com/office/drawing/2014/main" id="{AD81F8FA-2A09-AC44-BECF-653F57D6CA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grpSp>
          <p:nvGrpSpPr>
            <p:cNvPr id="35867" name="Group 26">
              <a:extLst>
                <a:ext uri="{FF2B5EF4-FFF2-40B4-BE49-F238E27FC236}">
                  <a16:creationId xmlns:a16="http://schemas.microsoft.com/office/drawing/2014/main" id="{49ADF2FC-FF78-4D49-8170-30976ADAB8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61" y="1491"/>
              <a:ext cx="850" cy="381"/>
              <a:chOff x="2973" y="808"/>
              <a:chExt cx="850" cy="382"/>
            </a:xfrm>
          </p:grpSpPr>
          <p:sp>
            <p:nvSpPr>
              <p:cNvPr id="35872" name="AutoShape 27">
                <a:extLst>
                  <a:ext uri="{FF2B5EF4-FFF2-40B4-BE49-F238E27FC236}">
                    <a16:creationId xmlns:a16="http://schemas.microsoft.com/office/drawing/2014/main" id="{7AA7EC89-44E2-8942-B4C0-ECDF7EC569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73" name="Text Box 28">
                <a:extLst>
                  <a:ext uri="{FF2B5EF4-FFF2-40B4-BE49-F238E27FC236}">
                    <a16:creationId xmlns:a16="http://schemas.microsoft.com/office/drawing/2014/main" id="{683BA883-12B7-7142-B41C-D9B1A2BE8A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sp>
          <p:nvSpPr>
            <p:cNvPr id="35868" name="Line 29">
              <a:extLst>
                <a:ext uri="{FF2B5EF4-FFF2-40B4-BE49-F238E27FC236}">
                  <a16:creationId xmlns:a16="http://schemas.microsoft.com/office/drawing/2014/main" id="{8DEDE76A-8400-B840-AF08-14EF12622A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29" y="1165"/>
              <a:ext cx="450" cy="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69" name="Line 30">
              <a:extLst>
                <a:ext uri="{FF2B5EF4-FFF2-40B4-BE49-F238E27FC236}">
                  <a16:creationId xmlns:a16="http://schemas.microsoft.com/office/drawing/2014/main" id="{8DB55F5A-6FCE-D243-9EE3-0CC1678A3C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66" y="1165"/>
              <a:ext cx="488" cy="3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70" name="Text Box 31">
              <a:extLst>
                <a:ext uri="{FF2B5EF4-FFF2-40B4-BE49-F238E27FC236}">
                  <a16:creationId xmlns:a16="http://schemas.microsoft.com/office/drawing/2014/main" id="{DA5FA568-6D27-E243-914B-9DD7A3A880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8" y="1090"/>
              <a:ext cx="587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5871" name="Text Box 32">
              <a:extLst>
                <a:ext uri="{FF2B5EF4-FFF2-40B4-BE49-F238E27FC236}">
                  <a16:creationId xmlns:a16="http://schemas.microsoft.com/office/drawing/2014/main" id="{47DEC7BA-92DA-174C-8A52-021A9CB129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2" y="1120"/>
              <a:ext cx="58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</p:grpSp>
      <p:grpSp>
        <p:nvGrpSpPr>
          <p:cNvPr id="35848" name="Group 33">
            <a:extLst>
              <a:ext uri="{FF2B5EF4-FFF2-40B4-BE49-F238E27FC236}">
                <a16:creationId xmlns:a16="http://schemas.microsoft.com/office/drawing/2014/main" id="{8E992DC8-9CC4-C645-BBE0-60F5C35EC5BC}"/>
              </a:ext>
            </a:extLst>
          </p:cNvPr>
          <p:cNvGrpSpPr>
            <a:grpSpLocks/>
          </p:cNvGrpSpPr>
          <p:nvPr/>
        </p:nvGrpSpPr>
        <p:grpSpPr bwMode="auto">
          <a:xfrm>
            <a:off x="4824413" y="2805113"/>
            <a:ext cx="1576387" cy="825500"/>
            <a:chOff x="2361" y="808"/>
            <a:chExt cx="2068" cy="1083"/>
          </a:xfrm>
        </p:grpSpPr>
        <p:grpSp>
          <p:nvGrpSpPr>
            <p:cNvPr id="35852" name="Group 34">
              <a:extLst>
                <a:ext uri="{FF2B5EF4-FFF2-40B4-BE49-F238E27FC236}">
                  <a16:creationId xmlns:a16="http://schemas.microsoft.com/office/drawing/2014/main" id="{E2CC2961-885E-C541-92C7-B5652F8A90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3" y="808"/>
              <a:ext cx="850" cy="382"/>
              <a:chOff x="2973" y="808"/>
              <a:chExt cx="850" cy="382"/>
            </a:xfrm>
          </p:grpSpPr>
          <p:sp>
            <p:nvSpPr>
              <p:cNvPr id="35863" name="AutoShape 35">
                <a:extLst>
                  <a:ext uri="{FF2B5EF4-FFF2-40B4-BE49-F238E27FC236}">
                    <a16:creationId xmlns:a16="http://schemas.microsoft.com/office/drawing/2014/main" id="{C37EFDA6-8F9E-744F-A59E-86975C3F11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64" name="Text Box 36">
                <a:extLst>
                  <a:ext uri="{FF2B5EF4-FFF2-40B4-BE49-F238E27FC236}">
                    <a16:creationId xmlns:a16="http://schemas.microsoft.com/office/drawing/2014/main" id="{F25E5203-97EA-4944-BE8F-95EA1B2D5B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grpSp>
          <p:nvGrpSpPr>
            <p:cNvPr id="35853" name="Group 37">
              <a:extLst>
                <a:ext uri="{FF2B5EF4-FFF2-40B4-BE49-F238E27FC236}">
                  <a16:creationId xmlns:a16="http://schemas.microsoft.com/office/drawing/2014/main" id="{96E17EC2-6A6B-E24B-ABEA-7C54DC6464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9" y="1509"/>
              <a:ext cx="850" cy="382"/>
              <a:chOff x="2973" y="808"/>
              <a:chExt cx="850" cy="382"/>
            </a:xfrm>
          </p:grpSpPr>
          <p:sp>
            <p:nvSpPr>
              <p:cNvPr id="35861" name="AutoShape 38">
                <a:extLst>
                  <a:ext uri="{FF2B5EF4-FFF2-40B4-BE49-F238E27FC236}">
                    <a16:creationId xmlns:a16="http://schemas.microsoft.com/office/drawing/2014/main" id="{41B764A3-E60B-AE4E-B2D4-F6D74BFEB4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62" name="Text Box 39">
                <a:extLst>
                  <a:ext uri="{FF2B5EF4-FFF2-40B4-BE49-F238E27FC236}">
                    <a16:creationId xmlns:a16="http://schemas.microsoft.com/office/drawing/2014/main" id="{0553F07C-15E5-7F43-8093-B26398A066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grpSp>
          <p:nvGrpSpPr>
            <p:cNvPr id="35854" name="Group 40">
              <a:extLst>
                <a:ext uri="{FF2B5EF4-FFF2-40B4-BE49-F238E27FC236}">
                  <a16:creationId xmlns:a16="http://schemas.microsoft.com/office/drawing/2014/main" id="{4464B077-2A47-E148-8619-8D13053A40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61" y="1491"/>
              <a:ext cx="850" cy="381"/>
              <a:chOff x="2973" y="808"/>
              <a:chExt cx="850" cy="382"/>
            </a:xfrm>
          </p:grpSpPr>
          <p:sp>
            <p:nvSpPr>
              <p:cNvPr id="35859" name="AutoShape 41">
                <a:extLst>
                  <a:ext uri="{FF2B5EF4-FFF2-40B4-BE49-F238E27FC236}">
                    <a16:creationId xmlns:a16="http://schemas.microsoft.com/office/drawing/2014/main" id="{48FE3026-E61D-DF44-ADC1-860F62D1E3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60" name="Text Box 42">
                <a:extLst>
                  <a:ext uri="{FF2B5EF4-FFF2-40B4-BE49-F238E27FC236}">
                    <a16:creationId xmlns:a16="http://schemas.microsoft.com/office/drawing/2014/main" id="{184EDEC6-DE22-C542-B4A5-E9DB0BD3DA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sp>
          <p:nvSpPr>
            <p:cNvPr id="35855" name="Line 43">
              <a:extLst>
                <a:ext uri="{FF2B5EF4-FFF2-40B4-BE49-F238E27FC236}">
                  <a16:creationId xmlns:a16="http://schemas.microsoft.com/office/drawing/2014/main" id="{1421EF28-C86F-FD4D-BDC8-0B52731C97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29" y="1165"/>
              <a:ext cx="450" cy="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6" name="Line 44">
              <a:extLst>
                <a:ext uri="{FF2B5EF4-FFF2-40B4-BE49-F238E27FC236}">
                  <a16:creationId xmlns:a16="http://schemas.microsoft.com/office/drawing/2014/main" id="{813E6502-329C-924E-A13F-1FE7AD69A2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66" y="1165"/>
              <a:ext cx="488" cy="3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7" name="Text Box 45">
              <a:extLst>
                <a:ext uri="{FF2B5EF4-FFF2-40B4-BE49-F238E27FC236}">
                  <a16:creationId xmlns:a16="http://schemas.microsoft.com/office/drawing/2014/main" id="{445DA5DF-D2CC-BE43-8EBB-52E69FB5C4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8" y="1090"/>
              <a:ext cx="587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5858" name="Text Box 46">
              <a:extLst>
                <a:ext uri="{FF2B5EF4-FFF2-40B4-BE49-F238E27FC236}">
                  <a16:creationId xmlns:a16="http://schemas.microsoft.com/office/drawing/2014/main" id="{CF591470-D757-6344-B3A4-6A57765B4B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2" y="1120"/>
              <a:ext cx="58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</p:grpSp>
      <p:sp>
        <p:nvSpPr>
          <p:cNvPr id="35849" name="Line 47">
            <a:extLst>
              <a:ext uri="{FF2B5EF4-FFF2-40B4-BE49-F238E27FC236}">
                <a16:creationId xmlns:a16="http://schemas.microsoft.com/office/drawing/2014/main" id="{FCF7012F-E476-FC41-8C2D-FDFB87454B7D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0675" y="3495675"/>
            <a:ext cx="371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48">
            <a:extLst>
              <a:ext uri="{FF2B5EF4-FFF2-40B4-BE49-F238E27FC236}">
                <a16:creationId xmlns:a16="http://schemas.microsoft.com/office/drawing/2014/main" id="{C433C3EE-223E-074D-BBE2-3AE4A591C2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3075" y="3432175"/>
            <a:ext cx="85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49">
            <a:extLst>
              <a:ext uri="{FF2B5EF4-FFF2-40B4-BE49-F238E27FC236}">
                <a16:creationId xmlns:a16="http://schemas.microsoft.com/office/drawing/2014/main" id="{15AE5777-62E5-CE45-89AF-AF9BC96FB82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6250" y="3457575"/>
            <a:ext cx="85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>
            <a:extLst>
              <a:ext uri="{FF2B5EF4-FFF2-40B4-BE49-F238E27FC236}">
                <a16:creationId xmlns:a16="http://schemas.microsoft.com/office/drawing/2014/main" id="{CE12F5D9-3B80-2644-972C-8DA97574B0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BF16633-F1E1-A744-A71E-28A51D50BBCE}" type="slidenum">
              <a:rPr lang="en-US" altLang="zh-CN" sz="1400"/>
              <a:pPr eaLnBrk="1" hangingPunct="1"/>
              <a:t>22</a:t>
            </a:fld>
            <a:endParaRPr lang="en-US" altLang="zh-CN" sz="1400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79577242-80E1-9841-B721-75A20D1D17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Arc-consistent?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Path-consistent?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CA14CF87-2EA5-7141-915D-8C997F2772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06375"/>
            <a:ext cx="8242300" cy="914400"/>
          </a:xfrm>
        </p:spPr>
        <p:txBody>
          <a:bodyPr/>
          <a:lstStyle/>
          <a:p>
            <a:pPr eaLnBrk="1" hangingPunct="1"/>
            <a:r>
              <a:rPr lang="en-US" altLang="en-US"/>
              <a:t>PC can detect unsatisfiability</a:t>
            </a:r>
          </a:p>
        </p:txBody>
      </p:sp>
      <p:sp>
        <p:nvSpPr>
          <p:cNvPr id="36868" name="Text Box 4">
            <a:extLst>
              <a:ext uri="{FF2B5EF4-FFF2-40B4-BE49-F238E27FC236}">
                <a16:creationId xmlns:a16="http://schemas.microsoft.com/office/drawing/2014/main" id="{4F3EA75B-E28C-7641-BAAA-2A6E1CC5E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9363" y="2770188"/>
            <a:ext cx="8921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600">
                <a:latin typeface="Times New Roman" panose="02020603050405020304" pitchFamily="18" charset="0"/>
              </a:rPr>
              <a:t>V</a:t>
            </a:r>
            <a:r>
              <a:rPr lang="en-US" altLang="en-US" sz="1600" baseline="-25000">
                <a:latin typeface="Times New Roman" panose="02020603050405020304" pitchFamily="18" charset="0"/>
              </a:rPr>
              <a:t>3</a:t>
            </a:r>
            <a:endParaRPr lang="en-US" altLang="en-US" sz="1800" baseline="-25000"/>
          </a:p>
        </p:txBody>
      </p:sp>
      <p:sp>
        <p:nvSpPr>
          <p:cNvPr id="36869" name="Text Box 5">
            <a:extLst>
              <a:ext uri="{FF2B5EF4-FFF2-40B4-BE49-F238E27FC236}">
                <a16:creationId xmlns:a16="http://schemas.microsoft.com/office/drawing/2014/main" id="{176A56CB-3005-F447-8BBE-D7198ED27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100" y="3076575"/>
            <a:ext cx="1458913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a   b</a:t>
            </a:r>
            <a:endParaRPr lang="en-US" altLang="en-US" sz="1800" baseline="-25000"/>
          </a:p>
        </p:txBody>
      </p:sp>
      <p:sp>
        <p:nvSpPr>
          <p:cNvPr id="36870" name="Text Box 6">
            <a:extLst>
              <a:ext uri="{FF2B5EF4-FFF2-40B4-BE49-F238E27FC236}">
                <a16:creationId xmlns:a16="http://schemas.microsoft.com/office/drawing/2014/main" id="{959DAD06-4F3C-0B4A-A6AC-6A511C760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8425" y="4310063"/>
            <a:ext cx="893763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V</a:t>
            </a:r>
            <a:r>
              <a:rPr lang="en-US" altLang="en-US" sz="1600" baseline="-25000">
                <a:latin typeface="Times New Roman" panose="02020603050405020304" pitchFamily="18" charset="0"/>
              </a:rPr>
              <a:t>4</a:t>
            </a:r>
            <a:endParaRPr lang="en-US" altLang="en-US" sz="1800" baseline="-25000"/>
          </a:p>
        </p:txBody>
      </p:sp>
      <p:sp>
        <p:nvSpPr>
          <p:cNvPr id="36871" name="Oval 7">
            <a:extLst>
              <a:ext uri="{FF2B5EF4-FFF2-40B4-BE49-F238E27FC236}">
                <a16:creationId xmlns:a16="http://schemas.microsoft.com/office/drawing/2014/main" id="{947F2951-BBB6-7C47-ACE8-FDB57E688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967038"/>
            <a:ext cx="911225" cy="57943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2" name="Text Box 8">
            <a:extLst>
              <a:ext uri="{FF2B5EF4-FFF2-40B4-BE49-F238E27FC236}">
                <a16:creationId xmlns:a16="http://schemas.microsoft.com/office/drawing/2014/main" id="{A050B2B6-90C8-794D-B0FB-FA2763ECE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5188" y="2974975"/>
            <a:ext cx="14573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a   b</a:t>
            </a:r>
            <a:endParaRPr lang="en-US" altLang="en-US" sz="1800" baseline="-25000"/>
          </a:p>
        </p:txBody>
      </p:sp>
      <p:sp>
        <p:nvSpPr>
          <p:cNvPr id="36873" name="Text Box 9">
            <a:extLst>
              <a:ext uri="{FF2B5EF4-FFF2-40B4-BE49-F238E27FC236}">
                <a16:creationId xmlns:a16="http://schemas.microsoft.com/office/drawing/2014/main" id="{AA935329-30BA-7240-BC9E-3818148BD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5938" y="2692400"/>
            <a:ext cx="890587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V</a:t>
            </a:r>
            <a:r>
              <a:rPr lang="en-US" altLang="en-US" sz="1600" baseline="-25000">
                <a:latin typeface="Times New Roman" panose="02020603050405020304" pitchFamily="18" charset="0"/>
              </a:rPr>
              <a:t>2</a:t>
            </a:r>
            <a:endParaRPr lang="en-US" altLang="en-US" sz="1800" baseline="-25000"/>
          </a:p>
        </p:txBody>
      </p:sp>
      <p:sp>
        <p:nvSpPr>
          <p:cNvPr id="36874" name="Oval 10">
            <a:extLst>
              <a:ext uri="{FF2B5EF4-FFF2-40B4-BE49-F238E27FC236}">
                <a16:creationId xmlns:a16="http://schemas.microsoft.com/office/drawing/2014/main" id="{769974E8-CB80-1E4D-A042-F42CE9C76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6113" y="1863725"/>
            <a:ext cx="915987" cy="5810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5" name="Text Box 11">
            <a:extLst>
              <a:ext uri="{FF2B5EF4-FFF2-40B4-BE49-F238E27FC236}">
                <a16:creationId xmlns:a16="http://schemas.microsoft.com/office/drawing/2014/main" id="{C35A6DE4-E500-2C4C-A01E-873E47679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275" y="1773238"/>
            <a:ext cx="89217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V</a:t>
            </a:r>
            <a:r>
              <a:rPr lang="en-US" altLang="en-US" sz="1600" baseline="-25000">
                <a:latin typeface="Times New Roman" panose="02020603050405020304" pitchFamily="18" charset="0"/>
              </a:rPr>
              <a:t>1</a:t>
            </a:r>
            <a:endParaRPr lang="en-US" altLang="en-US" sz="1800" baseline="-25000"/>
          </a:p>
        </p:txBody>
      </p:sp>
      <p:sp>
        <p:nvSpPr>
          <p:cNvPr id="36876" name="Text Box 12">
            <a:extLst>
              <a:ext uri="{FF2B5EF4-FFF2-40B4-BE49-F238E27FC236}">
                <a16:creationId xmlns:a16="http://schemas.microsoft.com/office/drawing/2014/main" id="{C3760859-0865-9041-BA0F-6706A5B7F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2800" y="1922463"/>
            <a:ext cx="1163638" cy="34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a   b</a:t>
            </a:r>
            <a:endParaRPr lang="en-US" altLang="en-US" sz="1800" baseline="-25000"/>
          </a:p>
        </p:txBody>
      </p:sp>
      <p:sp>
        <p:nvSpPr>
          <p:cNvPr id="36877" name="Oval 13">
            <a:extLst>
              <a:ext uri="{FF2B5EF4-FFF2-40B4-BE49-F238E27FC236}">
                <a16:creationId xmlns:a16="http://schemas.microsoft.com/office/drawing/2014/main" id="{5EFFFF97-D3F8-3349-8D43-37AEE6E43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7213" y="3043238"/>
            <a:ext cx="912812" cy="5810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8" name="Oval 14">
            <a:extLst>
              <a:ext uri="{FF2B5EF4-FFF2-40B4-BE49-F238E27FC236}">
                <a16:creationId xmlns:a16="http://schemas.microsoft.com/office/drawing/2014/main" id="{E8AC90B1-470A-8A4E-9430-B7604B4D7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2938" y="4000500"/>
            <a:ext cx="912812" cy="5810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9" name="Text Box 15">
            <a:extLst>
              <a:ext uri="{FF2B5EF4-FFF2-40B4-BE49-F238E27FC236}">
                <a16:creationId xmlns:a16="http://schemas.microsoft.com/office/drawing/2014/main" id="{DA66F1EA-FF8A-424F-8A23-7A148BF3E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2150" y="4033838"/>
            <a:ext cx="1458913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a   b</a:t>
            </a:r>
            <a:endParaRPr lang="en-US" altLang="en-US" sz="1800" baseline="-25000"/>
          </a:p>
        </p:txBody>
      </p:sp>
      <p:sp>
        <p:nvSpPr>
          <p:cNvPr id="36880" name="Line 16">
            <a:extLst>
              <a:ext uri="{FF2B5EF4-FFF2-40B4-BE49-F238E27FC236}">
                <a16:creationId xmlns:a16="http://schemas.microsoft.com/office/drawing/2014/main" id="{B2BB1400-4635-654D-944A-CB2CEFAD267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84638" y="2354263"/>
            <a:ext cx="479425" cy="647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Line 17">
            <a:extLst>
              <a:ext uri="{FF2B5EF4-FFF2-40B4-BE49-F238E27FC236}">
                <a16:creationId xmlns:a16="http://schemas.microsoft.com/office/drawing/2014/main" id="{97452F72-3A9F-4C40-8C62-36F9A618A02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52900" y="3467100"/>
            <a:ext cx="468313" cy="5905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Line 18">
            <a:extLst>
              <a:ext uri="{FF2B5EF4-FFF2-40B4-BE49-F238E27FC236}">
                <a16:creationId xmlns:a16="http://schemas.microsoft.com/office/drawing/2014/main" id="{BD4CEA41-4B8E-3842-A094-1FD2464923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81613" y="3546475"/>
            <a:ext cx="514350" cy="5699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3" name="Line 19">
            <a:extLst>
              <a:ext uri="{FF2B5EF4-FFF2-40B4-BE49-F238E27FC236}">
                <a16:creationId xmlns:a16="http://schemas.microsoft.com/office/drawing/2014/main" id="{E376638C-1E26-5E40-89FA-D391B5AB687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81613" y="2319338"/>
            <a:ext cx="549275" cy="7604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4" name="Text Box 20">
            <a:extLst>
              <a:ext uri="{FF2B5EF4-FFF2-40B4-BE49-F238E27FC236}">
                <a16:creationId xmlns:a16="http://schemas.microsoft.com/office/drawing/2014/main" id="{F81EAFA7-5CCB-854C-81EF-3E97285F8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5125" y="2271713"/>
            <a:ext cx="8763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  <p:sp>
        <p:nvSpPr>
          <p:cNvPr id="36885" name="Text Box 21">
            <a:extLst>
              <a:ext uri="{FF2B5EF4-FFF2-40B4-BE49-F238E27FC236}">
                <a16:creationId xmlns:a16="http://schemas.microsoft.com/office/drawing/2014/main" id="{B5DF706D-81C1-3044-9860-C76B92A26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2900" y="3687763"/>
            <a:ext cx="87788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  <p:sp>
        <p:nvSpPr>
          <p:cNvPr id="36886" name="Text Box 22">
            <a:extLst>
              <a:ext uri="{FF2B5EF4-FFF2-40B4-BE49-F238E27FC236}">
                <a16:creationId xmlns:a16="http://schemas.microsoft.com/office/drawing/2014/main" id="{900DB3C5-ACFB-EA41-9B39-4EC5C07A3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7800" y="2274888"/>
            <a:ext cx="879475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  <p:sp>
        <p:nvSpPr>
          <p:cNvPr id="36887" name="Text Box 23">
            <a:extLst>
              <a:ext uri="{FF2B5EF4-FFF2-40B4-BE49-F238E27FC236}">
                <a16:creationId xmlns:a16="http://schemas.microsoft.com/office/drawing/2014/main" id="{9329E78F-2439-664E-95CE-333E28CBA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3571875"/>
            <a:ext cx="881063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  <p:sp>
        <p:nvSpPr>
          <p:cNvPr id="36888" name="Text Box 24">
            <a:extLst>
              <a:ext uri="{FF2B5EF4-FFF2-40B4-BE49-F238E27FC236}">
                <a16:creationId xmlns:a16="http://schemas.microsoft.com/office/drawing/2014/main" id="{AFDFB453-DB79-3543-B276-4E5636018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3013" y="3116263"/>
            <a:ext cx="8524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 baseline="-25000"/>
          </a:p>
        </p:txBody>
      </p:sp>
      <p:sp>
        <p:nvSpPr>
          <p:cNvPr id="36889" name="Text Box 25">
            <a:extLst>
              <a:ext uri="{FF2B5EF4-FFF2-40B4-BE49-F238E27FC236}">
                <a16:creationId xmlns:a16="http://schemas.microsoft.com/office/drawing/2014/main" id="{EDD3A3A0-A25A-0D44-8290-29652CCB3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5950" y="3089275"/>
            <a:ext cx="11969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a   b</a:t>
            </a:r>
            <a:endParaRPr lang="en-US" altLang="en-US" sz="1800" baseline="-25000"/>
          </a:p>
        </p:txBody>
      </p:sp>
      <p:sp>
        <p:nvSpPr>
          <p:cNvPr id="36890" name="Line 26">
            <a:extLst>
              <a:ext uri="{FF2B5EF4-FFF2-40B4-BE49-F238E27FC236}">
                <a16:creationId xmlns:a16="http://schemas.microsoft.com/office/drawing/2014/main" id="{96970569-0CD2-DE4F-868C-209D9C8FE2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5775" y="3268663"/>
            <a:ext cx="1363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1" name="Line 27">
            <a:extLst>
              <a:ext uri="{FF2B5EF4-FFF2-40B4-BE49-F238E27FC236}">
                <a16:creationId xmlns:a16="http://schemas.microsoft.com/office/drawing/2014/main" id="{9D9BECF8-EF70-BF4A-87CD-A5FFA2271F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30775" y="2413000"/>
            <a:ext cx="98425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2" name="Text Box 28">
            <a:extLst>
              <a:ext uri="{FF2B5EF4-FFF2-40B4-BE49-F238E27FC236}">
                <a16:creationId xmlns:a16="http://schemas.microsoft.com/office/drawing/2014/main" id="{E8F2A0A0-3AF1-C14D-863E-AB1B20704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4825" y="2954338"/>
            <a:ext cx="881063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  <p:sp>
        <p:nvSpPr>
          <p:cNvPr id="36893" name="Text Box 29">
            <a:extLst>
              <a:ext uri="{FF2B5EF4-FFF2-40B4-BE49-F238E27FC236}">
                <a16:creationId xmlns:a16="http://schemas.microsoft.com/office/drawing/2014/main" id="{2142566A-0BEE-C745-B675-A16EF01B9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1388" y="2557463"/>
            <a:ext cx="881062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24D48E5D-EE60-084A-99FD-F8565CD58C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14738F1-CD82-3145-AFEF-2C5C7BAF5C05}" type="slidenum">
              <a:rPr lang="en-US" altLang="zh-CN" sz="1400"/>
              <a:pPr eaLnBrk="1" hangingPunct="1"/>
              <a:t>23</a:t>
            </a:fld>
            <a:endParaRPr lang="en-US" altLang="zh-CN" sz="1400"/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C46E0C45-4652-5B47-9D66-86A8F55BF3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8800" y="3314700"/>
            <a:ext cx="8229600" cy="2417763"/>
          </a:xfrm>
        </p:spPr>
        <p:txBody>
          <a:bodyPr/>
          <a:lstStyle/>
          <a:p>
            <a:pPr eaLnBrk="1" hangingPunct="1"/>
            <a:r>
              <a:rPr lang="en-US" altLang="en-US" sz="2800"/>
              <a:t>Question:</a:t>
            </a:r>
          </a:p>
          <a:p>
            <a:pPr lvl="1" eaLnBrk="1" hangingPunct="1"/>
            <a:r>
              <a:rPr lang="en-US" altLang="en-US" sz="2400"/>
              <a:t>Is this CSP 3-consistent? </a:t>
            </a:r>
          </a:p>
          <a:p>
            <a:pPr lvl="1" eaLnBrk="1" hangingPunct="1"/>
            <a:r>
              <a:rPr lang="en-US" altLang="en-US" sz="2400"/>
              <a:t>is it 2-consistent?</a:t>
            </a:r>
          </a:p>
          <a:p>
            <a:pPr eaLnBrk="1" hangingPunct="1"/>
            <a:r>
              <a:rPr lang="en-US" altLang="en-US" sz="2800"/>
              <a:t>Lesson: </a:t>
            </a:r>
          </a:p>
          <a:p>
            <a:pPr lvl="1" eaLnBrk="1" hangingPunct="1"/>
            <a:r>
              <a:rPr lang="en-US" altLang="en-US" sz="2400"/>
              <a:t>3-consistency does not guarantee 2-consistency</a:t>
            </a: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AC2D06E7-6A7D-E74A-ABDA-0EB3DCD091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0200" y="153988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 sz="2800"/>
              <a:t>Warning:</a:t>
            </a:r>
            <a:r>
              <a:rPr lang="en-US" altLang="en-US" sz="3200"/>
              <a:t> </a:t>
            </a:r>
            <a:r>
              <a:rPr lang="en-US" altLang="en-US" sz="2400"/>
              <a:t>Does 3-consistency guarantee 2-consistency?</a:t>
            </a:r>
          </a:p>
        </p:txBody>
      </p:sp>
      <p:sp>
        <p:nvSpPr>
          <p:cNvPr id="37892" name="Text Box 4">
            <a:extLst>
              <a:ext uri="{FF2B5EF4-FFF2-40B4-BE49-F238E27FC236}">
                <a16:creationId xmlns:a16="http://schemas.microsoft.com/office/drawing/2014/main" id="{6F81BA45-71C2-C247-9652-F4F485D66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6838" y="1563688"/>
            <a:ext cx="1855787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latin typeface="Times New Roman" panose="02020603050405020304" pitchFamily="18" charset="0"/>
              </a:rPr>
              <a:t>{red, blue}</a:t>
            </a:r>
            <a:endParaRPr lang="en-US" altLang="en-US" sz="1800" baseline="-25000"/>
          </a:p>
        </p:txBody>
      </p:sp>
      <p:sp>
        <p:nvSpPr>
          <p:cNvPr id="37893" name="Text Box 5">
            <a:extLst>
              <a:ext uri="{FF2B5EF4-FFF2-40B4-BE49-F238E27FC236}">
                <a16:creationId xmlns:a16="http://schemas.microsoft.com/office/drawing/2014/main" id="{613C3B00-7382-024D-AA72-F3021305A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4025" y="2332038"/>
            <a:ext cx="549275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895" tIns="37948" rIns="75895" bIns="37948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US" altLang="en-US" sz="1800" baseline="-25000"/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id="{3C2B22DA-56F2-8345-BE10-B090159DE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1013" y="1177925"/>
            <a:ext cx="804862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895" tIns="37948" rIns="75895" bIns="37948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US" altLang="en-US" sz="1800" baseline="-25000"/>
          </a:p>
        </p:txBody>
      </p:sp>
      <p:sp>
        <p:nvSpPr>
          <p:cNvPr id="37895" name="Line 8">
            <a:extLst>
              <a:ext uri="{FF2B5EF4-FFF2-40B4-BE49-F238E27FC236}">
                <a16:creationId xmlns:a16="http://schemas.microsoft.com/office/drawing/2014/main" id="{66E51A17-E8D4-294E-BDBB-E9088F7B14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2011363"/>
            <a:ext cx="430213" cy="6715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6" name="Line 9">
            <a:extLst>
              <a:ext uri="{FF2B5EF4-FFF2-40B4-BE49-F238E27FC236}">
                <a16:creationId xmlns:a16="http://schemas.microsoft.com/office/drawing/2014/main" id="{7EDEF67F-8394-8A49-B49D-F84E4386CA6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89488" y="1978025"/>
            <a:ext cx="493712" cy="790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7" name="Text Box 10">
            <a:extLst>
              <a:ext uri="{FF2B5EF4-FFF2-40B4-BE49-F238E27FC236}">
                <a16:creationId xmlns:a16="http://schemas.microsoft.com/office/drawing/2014/main" id="{582C981D-1080-1043-BAFB-F7C42EC5B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1263" y="2073275"/>
            <a:ext cx="385762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895" tIns="37948" rIns="75895" bIns="37948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  <a:latin typeface="宋体" panose="02010600030101010101" pitchFamily="2" charset="-122"/>
                <a:sym typeface="Symbol" pitchFamily="2" charset="2"/>
              </a:rPr>
              <a:t></a:t>
            </a:r>
            <a:endParaRPr lang="en-US" altLang="en-US" baseline="-25000"/>
          </a:p>
        </p:txBody>
      </p:sp>
      <p:sp>
        <p:nvSpPr>
          <p:cNvPr id="37898" name="Text Box 11">
            <a:extLst>
              <a:ext uri="{FF2B5EF4-FFF2-40B4-BE49-F238E27FC236}">
                <a16:creationId xmlns:a16="http://schemas.microsoft.com/office/drawing/2014/main" id="{D87F0433-8EF0-4B42-ABF1-FB7E87B9B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0" y="2055813"/>
            <a:ext cx="7905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895" tIns="37948" rIns="75895" bIns="37948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  <a:latin typeface="宋体" panose="02010600030101010101" pitchFamily="2" charset="-122"/>
                <a:sym typeface="Symbol" pitchFamily="2" charset="2"/>
              </a:rPr>
              <a:t></a:t>
            </a:r>
            <a:endParaRPr lang="en-US" altLang="en-US" baseline="-25000"/>
          </a:p>
        </p:txBody>
      </p:sp>
      <p:sp>
        <p:nvSpPr>
          <p:cNvPr id="37899" name="AutoShape 12">
            <a:extLst>
              <a:ext uri="{FF2B5EF4-FFF2-40B4-BE49-F238E27FC236}">
                <a16:creationId xmlns:a16="http://schemas.microsoft.com/office/drawing/2014/main" id="{9D785737-3946-CE46-96F1-A8CC9D60A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3825" y="1536700"/>
            <a:ext cx="1182688" cy="4889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900" name="Text Box 13">
            <a:extLst>
              <a:ext uri="{FF2B5EF4-FFF2-40B4-BE49-F238E27FC236}">
                <a16:creationId xmlns:a16="http://schemas.microsoft.com/office/drawing/2014/main" id="{901A72FD-7FA9-0D47-915D-03103B9B9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75" y="2730500"/>
            <a:ext cx="990600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{ red }</a:t>
            </a:r>
            <a:endParaRPr lang="en-US" altLang="en-US" baseline="-25000"/>
          </a:p>
        </p:txBody>
      </p:sp>
      <p:sp>
        <p:nvSpPr>
          <p:cNvPr id="37901" name="AutoShape 14">
            <a:extLst>
              <a:ext uri="{FF2B5EF4-FFF2-40B4-BE49-F238E27FC236}">
                <a16:creationId xmlns:a16="http://schemas.microsoft.com/office/drawing/2014/main" id="{3168B320-5E14-034B-8488-3677667A9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1550" y="2773363"/>
            <a:ext cx="1182688" cy="48895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902" name="AutoShape 15">
            <a:extLst>
              <a:ext uri="{FF2B5EF4-FFF2-40B4-BE49-F238E27FC236}">
                <a16:creationId xmlns:a16="http://schemas.microsoft.com/office/drawing/2014/main" id="{48EC655C-959D-6E4A-9976-3D4122027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5763" y="2690813"/>
            <a:ext cx="1184275" cy="4699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903" name="Text Box 16">
            <a:extLst>
              <a:ext uri="{FF2B5EF4-FFF2-40B4-BE49-F238E27FC236}">
                <a16:creationId xmlns:a16="http://schemas.microsoft.com/office/drawing/2014/main" id="{89BFCBC5-E38C-FC4A-8D81-D0AD7B656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7475" y="1584325"/>
            <a:ext cx="135731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600">
                <a:latin typeface="Times New Roman" panose="02020603050405020304" pitchFamily="18" charset="0"/>
              </a:rPr>
              <a:t>{red, blue}</a:t>
            </a:r>
            <a:endParaRPr lang="en-US" altLang="en-US" sz="1800" baseline="-25000"/>
          </a:p>
        </p:txBody>
      </p:sp>
      <p:sp>
        <p:nvSpPr>
          <p:cNvPr id="37904" name="Text Box 18">
            <a:extLst>
              <a:ext uri="{FF2B5EF4-FFF2-40B4-BE49-F238E27FC236}">
                <a16:creationId xmlns:a16="http://schemas.microsoft.com/office/drawing/2014/main" id="{E6585DF6-36D1-644C-9251-65227B8FF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5375" y="2832100"/>
            <a:ext cx="990600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{ red }</a:t>
            </a:r>
            <a:endParaRPr lang="en-US" altLang="en-US" baseline="-25000"/>
          </a:p>
        </p:txBody>
      </p:sp>
      <p:sp>
        <p:nvSpPr>
          <p:cNvPr id="37905" name="Text Box 19">
            <a:extLst>
              <a:ext uri="{FF2B5EF4-FFF2-40B4-BE49-F238E27FC236}">
                <a16:creationId xmlns:a16="http://schemas.microsoft.com/office/drawing/2014/main" id="{C6205C5E-76AD-684D-8CD0-39CC7DAC7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4025" y="2433638"/>
            <a:ext cx="549275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895" tIns="37948" rIns="75895" bIns="37948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US" altLang="en-US" sz="1800" baseline="-25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D0887531-333D-074E-A644-AF829BE7DD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722AD43-6364-5345-BAD7-F07374E33CC1}" type="slidenum">
              <a:rPr lang="en-US" altLang="zh-CN" sz="1400"/>
              <a:pPr eaLnBrk="1" hangingPunct="1"/>
              <a:t>24</a:t>
            </a:fld>
            <a:endParaRPr lang="en-US" altLang="zh-CN" sz="1400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749BD7BC-47C2-0A43-828E-FF0DC80963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PC is not enough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158F78C-D71A-AA4B-BE61-D16A1FCC1C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>
              <a:buFontTx/>
              <a:buNone/>
            </a:pPr>
            <a:r>
              <a:rPr lang="en-US" altLang="en-US" sz="2000"/>
              <a:t>Arc-consistent?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Path-consistent?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Satisfiable?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</a:t>
            </a:r>
            <a:r>
              <a:rPr lang="en-US" altLang="en-US" sz="2000"/>
              <a:t>  we should seek (even) higher levels of consistency</a:t>
            </a:r>
          </a:p>
          <a:p>
            <a:pPr eaLnBrk="1" hangingPunct="1">
              <a:buFont typeface="Symbol" pitchFamily="2" charset="2"/>
              <a:buChar char="®"/>
            </a:pPr>
            <a:r>
              <a:rPr lang="en-US" altLang="en-US" sz="2000" i="1"/>
              <a:t>k</a:t>
            </a:r>
            <a:r>
              <a:rPr lang="en-US" altLang="en-US" sz="2000"/>
              <a:t>-consistency, </a:t>
            </a:r>
            <a:r>
              <a:rPr lang="en-US" altLang="en-US" sz="2000" i="1"/>
              <a:t>k</a:t>
            </a:r>
            <a:r>
              <a:rPr lang="en-US" altLang="en-US" sz="2000"/>
              <a:t> = 1, 2, 3, ….                                    </a:t>
            </a:r>
            <a:r>
              <a:rPr lang="en-US" altLang="en-US" sz="2000" b="1">
                <a:solidFill>
                  <a:srgbClr val="3366CC"/>
                </a:solidFill>
              </a:rPr>
              <a:t> </a:t>
            </a:r>
            <a:r>
              <a:rPr lang="en-US" altLang="en-US" sz="1600" b="1" i="1">
                <a:solidFill>
                  <a:srgbClr val="3366CC"/>
                </a:solidFill>
              </a:rPr>
              <a:t>…following lecture</a:t>
            </a:r>
            <a:endParaRPr lang="en-US" altLang="en-US" sz="2000" b="1" i="1">
              <a:solidFill>
                <a:srgbClr val="3366CC"/>
              </a:solidFill>
            </a:endParaRPr>
          </a:p>
        </p:txBody>
      </p:sp>
      <p:grpSp>
        <p:nvGrpSpPr>
          <p:cNvPr id="38916" name="Group 4">
            <a:extLst>
              <a:ext uri="{FF2B5EF4-FFF2-40B4-BE49-F238E27FC236}">
                <a16:creationId xmlns:a16="http://schemas.microsoft.com/office/drawing/2014/main" id="{A6676EF6-FF19-DD4B-AE04-C803B312467E}"/>
              </a:ext>
            </a:extLst>
          </p:cNvPr>
          <p:cNvGrpSpPr>
            <a:grpSpLocks/>
          </p:cNvGrpSpPr>
          <p:nvPr/>
        </p:nvGrpSpPr>
        <p:grpSpPr bwMode="auto">
          <a:xfrm>
            <a:off x="2852738" y="1144588"/>
            <a:ext cx="5391150" cy="3717925"/>
            <a:chOff x="1797" y="721"/>
            <a:chExt cx="3396" cy="2342"/>
          </a:xfrm>
        </p:grpSpPr>
        <p:grpSp>
          <p:nvGrpSpPr>
            <p:cNvPr id="38934" name="Group 5">
              <a:extLst>
                <a:ext uri="{FF2B5EF4-FFF2-40B4-BE49-F238E27FC236}">
                  <a16:creationId xmlns:a16="http://schemas.microsoft.com/office/drawing/2014/main" id="{E5D04873-144A-984F-97C9-9DE3632F67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61" y="897"/>
              <a:ext cx="927" cy="653"/>
              <a:chOff x="2069" y="44"/>
              <a:chExt cx="1194" cy="925"/>
            </a:xfrm>
          </p:grpSpPr>
          <p:sp>
            <p:nvSpPr>
              <p:cNvPr id="38978" name="Oval 6">
                <a:extLst>
                  <a:ext uri="{FF2B5EF4-FFF2-40B4-BE49-F238E27FC236}">
                    <a16:creationId xmlns:a16="http://schemas.microsoft.com/office/drawing/2014/main" id="{38A6212B-16D1-9C4F-9161-43A772559D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8979" name="Text Box 7">
                <a:extLst>
                  <a:ext uri="{FF2B5EF4-FFF2-40B4-BE49-F238E27FC236}">
                    <a16:creationId xmlns:a16="http://schemas.microsoft.com/office/drawing/2014/main" id="{588EDC59-2649-5F41-A861-C06C6E2298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38980" name="Text Box 8">
                <a:extLst>
                  <a:ext uri="{FF2B5EF4-FFF2-40B4-BE49-F238E27FC236}">
                    <a16:creationId xmlns:a16="http://schemas.microsoft.com/office/drawing/2014/main" id="{CCF28D4B-B099-1A46-8D49-C257362B0E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V2</a:t>
                </a:r>
                <a:endParaRPr lang="en-US" altLang="en-US" sz="1800" baseline="-25000"/>
              </a:p>
            </p:txBody>
          </p:sp>
        </p:grpSp>
        <p:grpSp>
          <p:nvGrpSpPr>
            <p:cNvPr id="38935" name="Group 9">
              <a:extLst>
                <a:ext uri="{FF2B5EF4-FFF2-40B4-BE49-F238E27FC236}">
                  <a16:creationId xmlns:a16="http://schemas.microsoft.com/office/drawing/2014/main" id="{6A0D5534-2232-094B-842A-24BFADA676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7" y="917"/>
              <a:ext cx="927" cy="653"/>
              <a:chOff x="2069" y="44"/>
              <a:chExt cx="1194" cy="925"/>
            </a:xfrm>
          </p:grpSpPr>
          <p:sp>
            <p:nvSpPr>
              <p:cNvPr id="38975" name="Oval 10">
                <a:extLst>
                  <a:ext uri="{FF2B5EF4-FFF2-40B4-BE49-F238E27FC236}">
                    <a16:creationId xmlns:a16="http://schemas.microsoft.com/office/drawing/2014/main" id="{E3110C00-99F6-D84E-B1D0-08C5BE53AE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8976" name="Text Box 11">
                <a:extLst>
                  <a:ext uri="{FF2B5EF4-FFF2-40B4-BE49-F238E27FC236}">
                    <a16:creationId xmlns:a16="http://schemas.microsoft.com/office/drawing/2014/main" id="{664B3D97-39BD-1E46-972D-EB13485CAE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38977" name="Text Box 12">
                <a:extLst>
                  <a:ext uri="{FF2B5EF4-FFF2-40B4-BE49-F238E27FC236}">
                    <a16:creationId xmlns:a16="http://schemas.microsoft.com/office/drawing/2014/main" id="{9BB17586-C6DE-9C4B-8DD3-0974774119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V3</a:t>
                </a:r>
                <a:endParaRPr lang="en-US" altLang="en-US" sz="1200" baseline="-25000"/>
              </a:p>
            </p:txBody>
          </p:sp>
        </p:grpSp>
        <p:grpSp>
          <p:nvGrpSpPr>
            <p:cNvPr id="38936" name="Group 13">
              <a:extLst>
                <a:ext uri="{FF2B5EF4-FFF2-40B4-BE49-F238E27FC236}">
                  <a16:creationId xmlns:a16="http://schemas.microsoft.com/office/drawing/2014/main" id="{14EEC39E-1A67-9E49-99BF-EF856A8531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10" y="1315"/>
              <a:ext cx="928" cy="653"/>
              <a:chOff x="2069" y="44"/>
              <a:chExt cx="1194" cy="925"/>
            </a:xfrm>
          </p:grpSpPr>
          <p:sp>
            <p:nvSpPr>
              <p:cNvPr id="38972" name="Oval 14">
                <a:extLst>
                  <a:ext uri="{FF2B5EF4-FFF2-40B4-BE49-F238E27FC236}">
                    <a16:creationId xmlns:a16="http://schemas.microsoft.com/office/drawing/2014/main" id="{738E1160-5B91-B242-9667-0AB2C2D6E8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8973" name="Text Box 15">
                <a:extLst>
                  <a:ext uri="{FF2B5EF4-FFF2-40B4-BE49-F238E27FC236}">
                    <a16:creationId xmlns:a16="http://schemas.microsoft.com/office/drawing/2014/main" id="{1FCB65D2-6CF0-1742-92F6-96526957A6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38974" name="Text Box 16">
                <a:extLst>
                  <a:ext uri="{FF2B5EF4-FFF2-40B4-BE49-F238E27FC236}">
                    <a16:creationId xmlns:a16="http://schemas.microsoft.com/office/drawing/2014/main" id="{4382773C-15CF-D44C-A240-67583A5619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V1</a:t>
                </a:r>
                <a:endParaRPr lang="en-US" altLang="en-US" sz="1800" baseline="-25000"/>
              </a:p>
            </p:txBody>
          </p:sp>
        </p:grpSp>
        <p:grpSp>
          <p:nvGrpSpPr>
            <p:cNvPr id="38937" name="Group 17">
              <a:extLst>
                <a:ext uri="{FF2B5EF4-FFF2-40B4-BE49-F238E27FC236}">
                  <a16:creationId xmlns:a16="http://schemas.microsoft.com/office/drawing/2014/main" id="{BFBA01DD-9C8A-2549-9C8C-85724B1D0C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66" y="1351"/>
              <a:ext cx="927" cy="653"/>
              <a:chOff x="2069" y="44"/>
              <a:chExt cx="1194" cy="925"/>
            </a:xfrm>
          </p:grpSpPr>
          <p:sp>
            <p:nvSpPr>
              <p:cNvPr id="38969" name="Oval 18">
                <a:extLst>
                  <a:ext uri="{FF2B5EF4-FFF2-40B4-BE49-F238E27FC236}">
                    <a16:creationId xmlns:a16="http://schemas.microsoft.com/office/drawing/2014/main" id="{BB4D30FD-61A4-314A-A56D-8AD73DF591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8970" name="Text Box 19">
                <a:extLst>
                  <a:ext uri="{FF2B5EF4-FFF2-40B4-BE49-F238E27FC236}">
                    <a16:creationId xmlns:a16="http://schemas.microsoft.com/office/drawing/2014/main" id="{29407A69-F98D-F240-B43F-2DC9B2ADDC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38971" name="Text Box 20">
                <a:extLst>
                  <a:ext uri="{FF2B5EF4-FFF2-40B4-BE49-F238E27FC236}">
                    <a16:creationId xmlns:a16="http://schemas.microsoft.com/office/drawing/2014/main" id="{3DBC71AD-A86C-9448-BDB9-A8E95D7A08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V4</a:t>
                </a:r>
                <a:endParaRPr lang="en-US" altLang="en-US" sz="1800" baseline="-25000"/>
              </a:p>
            </p:txBody>
          </p:sp>
        </p:grpSp>
        <p:sp>
          <p:nvSpPr>
            <p:cNvPr id="38938" name="Oval 21">
              <a:extLst>
                <a:ext uri="{FF2B5EF4-FFF2-40B4-BE49-F238E27FC236}">
                  <a16:creationId xmlns:a16="http://schemas.microsoft.com/office/drawing/2014/main" id="{B591BA2F-C359-C747-B214-57129CF14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6" y="2136"/>
              <a:ext cx="632" cy="3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9" name="Text Box 22">
              <a:extLst>
                <a:ext uri="{FF2B5EF4-FFF2-40B4-BE49-F238E27FC236}">
                  <a16:creationId xmlns:a16="http://schemas.microsoft.com/office/drawing/2014/main" id="{A61F16F2-AAA1-3742-A3C4-2D1E80EB0C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7" y="2174"/>
              <a:ext cx="928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38940" name="Text Box 23">
              <a:extLst>
                <a:ext uri="{FF2B5EF4-FFF2-40B4-BE49-F238E27FC236}">
                  <a16:creationId xmlns:a16="http://schemas.microsoft.com/office/drawing/2014/main" id="{478D0F0C-1D99-C441-BD87-9593F1C9AD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3" y="2378"/>
              <a:ext cx="47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V7</a:t>
              </a:r>
              <a:endParaRPr lang="en-US" altLang="en-US" sz="1800" baseline="-25000"/>
            </a:p>
          </p:txBody>
        </p:sp>
        <p:sp>
          <p:nvSpPr>
            <p:cNvPr id="38941" name="Oval 24">
              <a:extLst>
                <a:ext uri="{FF2B5EF4-FFF2-40B4-BE49-F238E27FC236}">
                  <a16:creationId xmlns:a16="http://schemas.microsoft.com/office/drawing/2014/main" id="{75194D7F-E868-FF4E-BCBE-80CF0D08CE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6" y="2171"/>
              <a:ext cx="632" cy="3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2" name="Text Box 25">
              <a:extLst>
                <a:ext uri="{FF2B5EF4-FFF2-40B4-BE49-F238E27FC236}">
                  <a16:creationId xmlns:a16="http://schemas.microsoft.com/office/drawing/2014/main" id="{F2DDADDC-0F7C-5D49-9C29-8429571528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6" y="2210"/>
              <a:ext cx="928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38943" name="Text Box 26">
              <a:extLst>
                <a:ext uri="{FF2B5EF4-FFF2-40B4-BE49-F238E27FC236}">
                  <a16:creationId xmlns:a16="http://schemas.microsoft.com/office/drawing/2014/main" id="{D3AEF91D-E475-7C4F-ACD9-39489A99A3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90" y="2289"/>
              <a:ext cx="47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V5</a:t>
              </a:r>
              <a:endParaRPr lang="en-US" altLang="en-US" sz="1800" baseline="-25000"/>
            </a:p>
          </p:txBody>
        </p:sp>
        <p:sp>
          <p:nvSpPr>
            <p:cNvPr id="38944" name="Oval 27">
              <a:extLst>
                <a:ext uri="{FF2B5EF4-FFF2-40B4-BE49-F238E27FC236}">
                  <a16:creationId xmlns:a16="http://schemas.microsoft.com/office/drawing/2014/main" id="{42C2A490-9034-A748-BFC2-5308765BB5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7" y="2476"/>
              <a:ext cx="632" cy="3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5" name="Text Box 28">
              <a:extLst>
                <a:ext uri="{FF2B5EF4-FFF2-40B4-BE49-F238E27FC236}">
                  <a16:creationId xmlns:a16="http://schemas.microsoft.com/office/drawing/2014/main" id="{9E778FD2-E1AA-8244-8A50-E59A5AA2F9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8" y="2515"/>
              <a:ext cx="927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38946" name="Text Box 29">
              <a:extLst>
                <a:ext uri="{FF2B5EF4-FFF2-40B4-BE49-F238E27FC236}">
                  <a16:creationId xmlns:a16="http://schemas.microsoft.com/office/drawing/2014/main" id="{8245356B-BC27-0F4E-9166-B8E9AC294C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5" y="2802"/>
              <a:ext cx="473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V6</a:t>
              </a:r>
              <a:endParaRPr lang="en-US" altLang="en-US" sz="1800" baseline="-25000"/>
            </a:p>
          </p:txBody>
        </p:sp>
        <p:sp>
          <p:nvSpPr>
            <p:cNvPr id="38947" name="Line 30">
              <a:extLst>
                <a:ext uri="{FF2B5EF4-FFF2-40B4-BE49-F238E27FC236}">
                  <a16:creationId xmlns:a16="http://schemas.microsoft.com/office/drawing/2014/main" id="{C2B8A2A8-3284-3C49-AFFB-E7F63004B4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1" y="1275"/>
              <a:ext cx="40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8" name="Line 31">
              <a:extLst>
                <a:ext uri="{FF2B5EF4-FFF2-40B4-BE49-F238E27FC236}">
                  <a16:creationId xmlns:a16="http://schemas.microsoft.com/office/drawing/2014/main" id="{7B3DA3C3-FFDF-3D46-BCFB-CE9B1C0977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7" y="1399"/>
              <a:ext cx="136" cy="1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9" name="Line 32">
              <a:extLst>
                <a:ext uri="{FF2B5EF4-FFF2-40B4-BE49-F238E27FC236}">
                  <a16:creationId xmlns:a16="http://schemas.microsoft.com/office/drawing/2014/main" id="{E7770B8F-E7E2-5941-9F91-0FD4847749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4" y="1377"/>
              <a:ext cx="324" cy="1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0" name="Line 33">
              <a:extLst>
                <a:ext uri="{FF2B5EF4-FFF2-40B4-BE49-F238E27FC236}">
                  <a16:creationId xmlns:a16="http://schemas.microsoft.com/office/drawing/2014/main" id="{3D122150-1E4B-854F-8C1E-D9ED0666CF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60" y="1850"/>
              <a:ext cx="131" cy="2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1" name="Line 34">
              <a:extLst>
                <a:ext uri="{FF2B5EF4-FFF2-40B4-BE49-F238E27FC236}">
                  <a16:creationId xmlns:a16="http://schemas.microsoft.com/office/drawing/2014/main" id="{8AA4C64A-C57E-0A43-8392-E194EEF6D6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8" y="2454"/>
              <a:ext cx="349" cy="1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2" name="Line 35">
              <a:extLst>
                <a:ext uri="{FF2B5EF4-FFF2-40B4-BE49-F238E27FC236}">
                  <a16:creationId xmlns:a16="http://schemas.microsoft.com/office/drawing/2014/main" id="{0A89558C-E06C-1A40-B45F-61A3FDAFFE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34" y="2467"/>
              <a:ext cx="300" cy="1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3" name="Line 36">
              <a:extLst>
                <a:ext uri="{FF2B5EF4-FFF2-40B4-BE49-F238E27FC236}">
                  <a16:creationId xmlns:a16="http://schemas.microsoft.com/office/drawing/2014/main" id="{AC470B14-1F36-2C4F-9D35-493B690EB7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8" y="1893"/>
              <a:ext cx="121" cy="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4" name="Line 37">
              <a:extLst>
                <a:ext uri="{FF2B5EF4-FFF2-40B4-BE49-F238E27FC236}">
                  <a16:creationId xmlns:a16="http://schemas.microsoft.com/office/drawing/2014/main" id="{5F3B1DDD-848D-3841-8F69-40313C484E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32" y="1444"/>
              <a:ext cx="276" cy="6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5" name="Line 38">
              <a:extLst>
                <a:ext uri="{FF2B5EF4-FFF2-40B4-BE49-F238E27FC236}">
                  <a16:creationId xmlns:a16="http://schemas.microsoft.com/office/drawing/2014/main" id="{ED37FE6C-535E-5E45-9F7B-FC72013311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4" y="1448"/>
              <a:ext cx="223" cy="10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6" name="Line 39">
              <a:extLst>
                <a:ext uri="{FF2B5EF4-FFF2-40B4-BE49-F238E27FC236}">
                  <a16:creationId xmlns:a16="http://schemas.microsoft.com/office/drawing/2014/main" id="{B05A89DD-4555-CE41-BBEA-2C205F3543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0" y="1408"/>
              <a:ext cx="796" cy="8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7" name="Line 40">
              <a:extLst>
                <a:ext uri="{FF2B5EF4-FFF2-40B4-BE49-F238E27FC236}">
                  <a16:creationId xmlns:a16="http://schemas.microsoft.com/office/drawing/2014/main" id="{146AA05B-911E-AD4D-AAB7-5629D9F51E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2" y="1356"/>
              <a:ext cx="999" cy="3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8" name="Line 41">
              <a:extLst>
                <a:ext uri="{FF2B5EF4-FFF2-40B4-BE49-F238E27FC236}">
                  <a16:creationId xmlns:a16="http://schemas.microsoft.com/office/drawing/2014/main" id="{371AFC94-E5BA-BC48-9546-586FBBFB5F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63" y="1360"/>
              <a:ext cx="1175" cy="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9" name="Line 42">
              <a:extLst>
                <a:ext uri="{FF2B5EF4-FFF2-40B4-BE49-F238E27FC236}">
                  <a16:creationId xmlns:a16="http://schemas.microsoft.com/office/drawing/2014/main" id="{B336D86B-DEDA-EF41-9B29-B15BAD5B60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02" y="1391"/>
              <a:ext cx="995" cy="7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0" name="Line 43">
              <a:extLst>
                <a:ext uri="{FF2B5EF4-FFF2-40B4-BE49-F238E27FC236}">
                  <a16:creationId xmlns:a16="http://schemas.microsoft.com/office/drawing/2014/main" id="{48B4D727-2342-3743-BCDB-1A19A4218C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62" y="1454"/>
              <a:ext cx="432" cy="10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1" name="Line 44">
              <a:extLst>
                <a:ext uri="{FF2B5EF4-FFF2-40B4-BE49-F238E27FC236}">
                  <a16:creationId xmlns:a16="http://schemas.microsoft.com/office/drawing/2014/main" id="{E35FD780-3F8C-4440-86F5-7A5F0088DD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4" y="1466"/>
              <a:ext cx="39" cy="7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2" name="Line 45">
              <a:extLst>
                <a:ext uri="{FF2B5EF4-FFF2-40B4-BE49-F238E27FC236}">
                  <a16:creationId xmlns:a16="http://schemas.microsoft.com/office/drawing/2014/main" id="{EA4B8169-A540-4E4A-95FA-F723B820FB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563" y="1721"/>
              <a:ext cx="1734" cy="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3" name="Line 46">
              <a:extLst>
                <a:ext uri="{FF2B5EF4-FFF2-40B4-BE49-F238E27FC236}">
                  <a16:creationId xmlns:a16="http://schemas.microsoft.com/office/drawing/2014/main" id="{B85AD145-21C4-A148-9632-6744902AFC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04" y="1832"/>
              <a:ext cx="1451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4" name="Line 47">
              <a:extLst>
                <a:ext uri="{FF2B5EF4-FFF2-40B4-BE49-F238E27FC236}">
                  <a16:creationId xmlns:a16="http://schemas.microsoft.com/office/drawing/2014/main" id="{7D356294-C121-B64D-8A93-E8FDBA2B99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49" y="1862"/>
              <a:ext cx="869" cy="6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5" name="Line 48">
              <a:extLst>
                <a:ext uri="{FF2B5EF4-FFF2-40B4-BE49-F238E27FC236}">
                  <a16:creationId xmlns:a16="http://schemas.microsoft.com/office/drawing/2014/main" id="{1539AF3B-0B70-834E-A7BB-1EC0E9B864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08" y="2313"/>
              <a:ext cx="1034" cy="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6" name="Line 49">
              <a:extLst>
                <a:ext uri="{FF2B5EF4-FFF2-40B4-BE49-F238E27FC236}">
                  <a16:creationId xmlns:a16="http://schemas.microsoft.com/office/drawing/2014/main" id="{BEBFE35F-99EF-9E41-AD61-F26FEEACBB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544" y="1766"/>
              <a:ext cx="1413" cy="5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7" name="Line 50">
              <a:extLst>
                <a:ext uri="{FF2B5EF4-FFF2-40B4-BE49-F238E27FC236}">
                  <a16:creationId xmlns:a16="http://schemas.microsoft.com/office/drawing/2014/main" id="{AF2793C6-8DF6-4847-B13F-9F528024CC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515" y="1788"/>
              <a:ext cx="719" cy="7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8" name="Text Box 51">
              <a:extLst>
                <a:ext uri="{FF2B5EF4-FFF2-40B4-BE49-F238E27FC236}">
                  <a16:creationId xmlns:a16="http://schemas.microsoft.com/office/drawing/2014/main" id="{E66CA670-44D8-B84A-8DE5-8D3A4AD82E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7" y="721"/>
              <a:ext cx="1674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cs typeface="Arial" panose="020B0604020202020204" pitchFamily="34" charset="0"/>
                </a:rPr>
                <a:t>All mutex constraints</a:t>
              </a:r>
              <a:endParaRPr lang="en-US" altLang="en-US" sz="1800" baseline="-25000">
                <a:cs typeface="Arial" panose="020B0604020202020204" pitchFamily="34" charset="0"/>
              </a:endParaRPr>
            </a:p>
          </p:txBody>
        </p:sp>
      </p:grpSp>
      <p:sp>
        <p:nvSpPr>
          <p:cNvPr id="38917" name="Text Box 53">
            <a:extLst>
              <a:ext uri="{FF2B5EF4-FFF2-40B4-BE49-F238E27FC236}">
                <a16:creationId xmlns:a16="http://schemas.microsoft.com/office/drawing/2014/main" id="{0131F6B7-A6DB-C54A-B363-E24E6C48A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8575" y="208121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18" name="Text Box 54">
            <a:extLst>
              <a:ext uri="{FF2B5EF4-FFF2-40B4-BE49-F238E27FC236}">
                <a16:creationId xmlns:a16="http://schemas.microsoft.com/office/drawing/2014/main" id="{DF8B6511-E62C-B94B-9026-1027A6A7E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7975" y="230505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19" name="Text Box 55">
            <a:extLst>
              <a:ext uri="{FF2B5EF4-FFF2-40B4-BE49-F238E27FC236}">
                <a16:creationId xmlns:a16="http://schemas.microsoft.com/office/drawing/2014/main" id="{EB8CDAF9-C526-7040-A3F6-F9B2B5EE7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5850" y="303530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0" name="Text Box 56">
            <a:extLst>
              <a:ext uri="{FF2B5EF4-FFF2-40B4-BE49-F238E27FC236}">
                <a16:creationId xmlns:a16="http://schemas.microsoft.com/office/drawing/2014/main" id="{51021FA9-CB46-6043-A6D0-274C487D7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7850" y="389255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1" name="Text Box 57">
            <a:extLst>
              <a:ext uri="{FF2B5EF4-FFF2-40B4-BE49-F238E27FC236}">
                <a16:creationId xmlns:a16="http://schemas.microsoft.com/office/drawing/2014/main" id="{9680AA97-9261-0345-BE51-41D068054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2100" y="1709738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2" name="Text Box 58">
            <a:extLst>
              <a:ext uri="{FF2B5EF4-FFF2-40B4-BE49-F238E27FC236}">
                <a16:creationId xmlns:a16="http://schemas.microsoft.com/office/drawing/2014/main" id="{413D41EE-2DE7-C640-98FA-BD84A4300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246380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3" name="Text Box 59">
            <a:extLst>
              <a:ext uri="{FF2B5EF4-FFF2-40B4-BE49-F238E27FC236}">
                <a16:creationId xmlns:a16="http://schemas.microsoft.com/office/drawing/2014/main" id="{DB665B4B-13D1-C847-A686-256FFB299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5163" y="2709863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4" name="Text Box 60">
            <a:extLst>
              <a:ext uri="{FF2B5EF4-FFF2-40B4-BE49-F238E27FC236}">
                <a16:creationId xmlns:a16="http://schemas.microsoft.com/office/drawing/2014/main" id="{B377DF64-412D-AD4B-A7D5-B90E81C70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0975" y="2892425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5" name="Text Box 61">
            <a:extLst>
              <a:ext uri="{FF2B5EF4-FFF2-40B4-BE49-F238E27FC236}">
                <a16:creationId xmlns:a16="http://schemas.microsoft.com/office/drawing/2014/main" id="{E3D6DA60-4614-9442-B69B-C847B7533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2850" y="223361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6" name="Text Box 62">
            <a:extLst>
              <a:ext uri="{FF2B5EF4-FFF2-40B4-BE49-F238E27FC236}">
                <a16:creationId xmlns:a16="http://schemas.microsoft.com/office/drawing/2014/main" id="{BB533BC7-3C7B-B14B-BF5D-82EA8A447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88" y="2265363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7" name="Text Box 63">
            <a:extLst>
              <a:ext uri="{FF2B5EF4-FFF2-40B4-BE49-F238E27FC236}">
                <a16:creationId xmlns:a16="http://schemas.microsoft.com/office/drawing/2014/main" id="{D3646F89-54E2-6744-95DD-414947C61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8663" y="2392363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8" name="Text Box 64">
            <a:extLst>
              <a:ext uri="{FF2B5EF4-FFF2-40B4-BE49-F238E27FC236}">
                <a16:creationId xmlns:a16="http://schemas.microsoft.com/office/drawing/2014/main" id="{D0194D09-8D10-E644-ACB0-9A88D99AC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1413" y="2709863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9" name="Text Box 65">
            <a:extLst>
              <a:ext uri="{FF2B5EF4-FFF2-40B4-BE49-F238E27FC236}">
                <a16:creationId xmlns:a16="http://schemas.microsoft.com/office/drawing/2014/main" id="{DB3804E8-5786-B245-8056-A4910DBCE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8625" y="286226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30" name="Text Box 66">
            <a:extLst>
              <a:ext uri="{FF2B5EF4-FFF2-40B4-BE49-F238E27FC236}">
                <a16:creationId xmlns:a16="http://schemas.microsoft.com/office/drawing/2014/main" id="{AAA9F7A7-29E4-FC43-91A4-C81F2D3A8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7713" y="3030538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31" name="Text Box 67">
            <a:extLst>
              <a:ext uri="{FF2B5EF4-FFF2-40B4-BE49-F238E27FC236}">
                <a16:creationId xmlns:a16="http://schemas.microsoft.com/office/drawing/2014/main" id="{2CADC1E0-4F55-1945-B5E5-9DFEBFFCC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9963" y="3935413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32" name="Text Box 68">
            <a:extLst>
              <a:ext uri="{FF2B5EF4-FFF2-40B4-BE49-F238E27FC236}">
                <a16:creationId xmlns:a16="http://schemas.microsoft.com/office/drawing/2014/main" id="{091F1E94-4707-344A-82E7-6D48B0887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6675" y="361156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33" name="Text Box 69">
            <a:extLst>
              <a:ext uri="{FF2B5EF4-FFF2-40B4-BE49-F238E27FC236}">
                <a16:creationId xmlns:a16="http://schemas.microsoft.com/office/drawing/2014/main" id="{97FAAA35-09F6-2C42-8522-88B6FDAB1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1950" y="2232025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>
            <a:extLst>
              <a:ext uri="{FF2B5EF4-FFF2-40B4-BE49-F238E27FC236}">
                <a16:creationId xmlns:a16="http://schemas.microsoft.com/office/drawing/2014/main" id="{75ACE48E-3DC7-0F4E-AB6B-7CE7C70BDD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43076E4-524D-0649-988B-F8ED42E12CF7}" type="slidenum">
              <a:rPr lang="en-US" altLang="zh-CN" sz="1400"/>
              <a:pPr eaLnBrk="1" hangingPunct="1"/>
              <a:t>25</a:t>
            </a:fld>
            <a:endParaRPr lang="en-US" altLang="zh-CN" sz="1400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6C089925-3E29-294B-B4E7-37494A3EFC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1F6FA711-36AC-D54A-95F4-84119506D7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Motivation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chemeClr val="bg2"/>
                </a:solidFill>
              </a:rPr>
              <a:t>Path consistency and its complexity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 b="1">
                <a:solidFill>
                  <a:srgbClr val="CC0000"/>
                </a:solidFill>
              </a:rPr>
              <a:t>Global consistency properties</a:t>
            </a:r>
          </a:p>
          <a:p>
            <a:pPr marL="781050" lvl="1" indent="-381000" eaLnBrk="1" hangingPunct="1"/>
            <a:r>
              <a:rPr lang="en-US" altLang="en-US" sz="2000" b="1">
                <a:solidFill>
                  <a:srgbClr val="CC0000"/>
                </a:solidFill>
              </a:rPr>
              <a:t>Minimality</a:t>
            </a:r>
          </a:p>
          <a:p>
            <a:pPr marL="781050" lvl="1" indent="-381000" eaLnBrk="1" hangingPunct="1"/>
            <a:r>
              <a:rPr lang="en-US" altLang="en-US" sz="2000" b="1">
                <a:solidFill>
                  <a:srgbClr val="CC0000"/>
                </a:solidFill>
              </a:rPr>
              <a:t>Decomposability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chemeClr val="bg2"/>
                </a:solidFill>
              </a:rPr>
              <a:t>When PC guarantees global consistency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3">
            <a:extLst>
              <a:ext uri="{FF2B5EF4-FFF2-40B4-BE49-F238E27FC236}">
                <a16:creationId xmlns:a16="http://schemas.microsoft.com/office/drawing/2014/main" id="{5F942AA4-DFD4-5043-B7B1-3ED56EF751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0E04438-23D7-0544-8A43-24692F98B959}" type="slidenum">
              <a:rPr lang="en-US" altLang="zh-CN" sz="1400"/>
              <a:pPr eaLnBrk="1" hangingPunct="1"/>
              <a:t>26</a:t>
            </a:fld>
            <a:endParaRPr lang="en-US" altLang="zh-CN" sz="1400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EB2A1924-E990-6846-927C-9209B1CDB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7500" y="212725"/>
            <a:ext cx="82550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 Minimality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70EF40CD-2885-5F4A-AF05-E5AAD5D8E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PC tightens the binary constraints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The </a:t>
            </a:r>
            <a:r>
              <a:rPr lang="en-US" altLang="en-US" sz="2000" u="sng">
                <a:latin typeface="Helvetica" pitchFamily="2" charset="0"/>
              </a:rPr>
              <a:t>tightest</a:t>
            </a:r>
            <a:r>
              <a:rPr lang="en-US" altLang="en-US" sz="2000">
                <a:latin typeface="Helvetica" pitchFamily="2" charset="0"/>
              </a:rPr>
              <a:t> possible binary constraints yield the </a:t>
            </a:r>
            <a:r>
              <a:rPr lang="en-US" altLang="en-US" sz="2000" u="sng">
                <a:latin typeface="Helvetica" pitchFamily="2" charset="0"/>
              </a:rPr>
              <a:t>minimal</a:t>
            </a:r>
            <a:r>
              <a:rPr lang="en-US" altLang="en-US" sz="2000">
                <a:latin typeface="Helvetica" pitchFamily="2" charset="0"/>
              </a:rPr>
              <a:t> network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 sz="20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 sz="20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 b="1">
                <a:latin typeface="Helvetica" pitchFamily="2" charset="0"/>
              </a:rPr>
              <a:t>Minimal network </a:t>
            </a:r>
            <a:r>
              <a:rPr lang="en-US" altLang="en-US" sz="2000">
                <a:latin typeface="Helvetica" pitchFamily="2" charset="0"/>
              </a:rPr>
              <a:t>				</a:t>
            </a:r>
            <a:r>
              <a:rPr lang="en-US" altLang="en-US" sz="2000" i="1">
                <a:latin typeface="Times New Roman" panose="02020603050405020304" pitchFamily="18" charset="0"/>
              </a:rPr>
              <a:t>a.k.a. central problem 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Given two values for two variables, if they are consistent,  then they appear in at least one solution.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 sz="20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Note: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000">
                <a:latin typeface="Helvetica" pitchFamily="2" charset="0"/>
              </a:rPr>
              <a:t>Minimal </a:t>
            </a:r>
            <a:r>
              <a:rPr lang="en-US" altLang="en-US" sz="2000">
                <a:latin typeface="Helvetica" pitchFamily="2" charset="0"/>
                <a:sym typeface="Symbol" pitchFamily="2" charset="2"/>
              </a:rPr>
              <a:t></a:t>
            </a:r>
            <a:r>
              <a:rPr lang="en-US" altLang="en-US" sz="2000">
                <a:latin typeface="Helvetica" pitchFamily="2" charset="0"/>
              </a:rPr>
              <a:t> path consistent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000">
                <a:latin typeface="Helvetica" pitchFamily="2" charset="0"/>
              </a:rPr>
              <a:t>The definition of minimal CSP is concerned with binary CSPs, but it need not be 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 sz="2000">
              <a:latin typeface="Helvetica" pitchFamily="2" charset="0"/>
            </a:endParaRP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43271990-C984-AA49-B73A-F19F1C7CD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8" y="2525713"/>
            <a:ext cx="8316912" cy="1347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3">
            <a:extLst>
              <a:ext uri="{FF2B5EF4-FFF2-40B4-BE49-F238E27FC236}">
                <a16:creationId xmlns:a16="http://schemas.microsoft.com/office/drawing/2014/main" id="{62D3450F-C980-3F46-8A17-A9775D8468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834FF48-654D-2A4E-9DD3-8838FE88E16D}" type="slidenum">
              <a:rPr lang="en-US" altLang="zh-CN" sz="1400"/>
              <a:pPr eaLnBrk="1" hangingPunct="1"/>
              <a:t>27</a:t>
            </a:fld>
            <a:endParaRPr lang="en-US" altLang="zh-CN" sz="1400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6F1FA294-EB0B-624E-B3F3-DBE7DEE642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0200" y="184150"/>
            <a:ext cx="83820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Minimal CSP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970B4E7D-417E-3C49-B68B-B94EBE557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 sz="1000" b="1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 b="1">
                <a:latin typeface="Helvetica" pitchFamily="2" charset="0"/>
              </a:rPr>
              <a:t>Minimal network </a:t>
            </a:r>
            <a:r>
              <a:rPr lang="en-US" altLang="en-US" sz="2000">
                <a:latin typeface="Helvetica" pitchFamily="2" charset="0"/>
              </a:rPr>
              <a:t>				</a:t>
            </a:r>
            <a:r>
              <a:rPr lang="en-US" altLang="en-US" sz="2000" i="1">
                <a:latin typeface="Times New Roman" panose="02020603050405020304" pitchFamily="18" charset="0"/>
              </a:rPr>
              <a:t>a.k.a. central problem 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Given two values for two variables, if they are consistent,  then they appear in at least one solution.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 sz="8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 b="1">
                <a:latin typeface="Helvetica" pitchFamily="2" charset="0"/>
              </a:rPr>
              <a:t>Informally</a:t>
            </a:r>
            <a:endParaRPr lang="en-US" altLang="en-US" sz="800" b="1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000">
                <a:latin typeface="Helvetica" pitchFamily="2" charset="0"/>
              </a:rPr>
              <a:t>In a minimal CSP the remainder of the CSP does not add any further constraint to the direct constraint C</a:t>
            </a:r>
            <a:r>
              <a:rPr lang="en-US" altLang="en-US" sz="2000" baseline="-25000">
                <a:latin typeface="Helvetica" pitchFamily="2" charset="0"/>
              </a:rPr>
              <a:t>Vi, Vj</a:t>
            </a:r>
            <a:r>
              <a:rPr lang="en-US" altLang="en-US" sz="2000">
                <a:latin typeface="Helvetica" pitchFamily="2" charset="0"/>
              </a:rPr>
              <a:t> between the two variables V</a:t>
            </a:r>
            <a:r>
              <a:rPr lang="en-US" altLang="en-US" sz="2000" baseline="-25000">
                <a:latin typeface="Helvetica" pitchFamily="2" charset="0"/>
              </a:rPr>
              <a:t>i</a:t>
            </a:r>
            <a:r>
              <a:rPr lang="en-US" altLang="en-US" sz="2000">
                <a:latin typeface="Helvetica" pitchFamily="2" charset="0"/>
              </a:rPr>
              <a:t> and V</a:t>
            </a:r>
            <a:r>
              <a:rPr lang="en-US" altLang="en-US" sz="2000" baseline="-25000">
                <a:latin typeface="Helvetica" pitchFamily="2" charset="0"/>
              </a:rPr>
              <a:t>j</a:t>
            </a:r>
            <a:r>
              <a:rPr lang="en-US" altLang="en-US" sz="1800">
                <a:latin typeface="Helvetica" pitchFamily="2" charset="0"/>
              </a:rPr>
              <a:t> 		                                          </a:t>
            </a:r>
            <a:r>
              <a:rPr lang="en-US" altLang="en-US" sz="1600">
                <a:latin typeface="Helvetica" pitchFamily="2" charset="0"/>
              </a:rPr>
              <a:t>[Mackworth AIJ'77]</a:t>
            </a:r>
            <a:endParaRPr lang="en-US" altLang="en-US" sz="18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000">
                <a:latin typeface="Helvetica" pitchFamily="2" charset="0"/>
              </a:rPr>
              <a:t>A minimal CSP is </a:t>
            </a:r>
            <a:r>
              <a:rPr lang="en-US" altLang="en-US" sz="2000" b="1">
                <a:latin typeface="Helvetica" pitchFamily="2" charset="0"/>
              </a:rPr>
              <a:t>perfectly explicit</a:t>
            </a:r>
            <a:r>
              <a:rPr lang="en-US" altLang="en-US" sz="2000">
                <a:latin typeface="Helvetica" pitchFamily="2" charset="0"/>
              </a:rPr>
              <a:t>: as far as the pair V</a:t>
            </a:r>
            <a:r>
              <a:rPr lang="en-US" altLang="en-US" sz="2000" i="1" baseline="-25000">
                <a:latin typeface="Helvetica" pitchFamily="2" charset="0"/>
              </a:rPr>
              <a:t>i</a:t>
            </a:r>
            <a:r>
              <a:rPr lang="en-US" altLang="en-US" sz="2000">
                <a:latin typeface="Helvetica" pitchFamily="2" charset="0"/>
              </a:rPr>
              <a:t> and V</a:t>
            </a:r>
            <a:r>
              <a:rPr lang="en-US" altLang="en-US" sz="2000" i="1" baseline="-25000">
                <a:latin typeface="Helvetica" pitchFamily="2" charset="0"/>
              </a:rPr>
              <a:t>j</a:t>
            </a:r>
            <a:r>
              <a:rPr lang="en-US" altLang="en-US" sz="2000">
                <a:latin typeface="Helvetica" pitchFamily="2" charset="0"/>
              </a:rPr>
              <a:t> is concerned, the rest of the network does not add any further constraints to the direct constraint C</a:t>
            </a:r>
            <a:r>
              <a:rPr lang="en-US" altLang="en-US" sz="2000" baseline="-25000">
                <a:latin typeface="Helvetica" pitchFamily="2" charset="0"/>
              </a:rPr>
              <a:t>Vi, Vj                                      </a:t>
            </a:r>
            <a:r>
              <a:rPr lang="en-US" altLang="en-US" sz="1600" baseline="-25000">
                <a:latin typeface="Helvetica" pitchFamily="2" charset="0"/>
              </a:rPr>
              <a:t>     </a:t>
            </a:r>
            <a:r>
              <a:rPr lang="en-US" altLang="en-US" sz="1600">
                <a:latin typeface="Helvetica" pitchFamily="2" charset="0"/>
              </a:rPr>
              <a:t>[Montanari'74]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 sz="8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000">
                <a:latin typeface="Helvetica" pitchFamily="2" charset="0"/>
              </a:rPr>
              <a:t>The binary constraints are </a:t>
            </a:r>
            <a:r>
              <a:rPr lang="en-US" altLang="en-US" sz="2000" b="1">
                <a:latin typeface="Helvetica" pitchFamily="2" charset="0"/>
              </a:rPr>
              <a:t>explicit</a:t>
            </a:r>
            <a:r>
              <a:rPr lang="en-US" altLang="en-US" sz="2000">
                <a:latin typeface="Helvetica" pitchFamily="2" charset="0"/>
              </a:rPr>
              <a:t> as possible. 	    </a:t>
            </a:r>
            <a:r>
              <a:rPr lang="en-US" altLang="en-US" sz="1600">
                <a:latin typeface="Helvetica" pitchFamily="2" charset="0"/>
              </a:rPr>
              <a:t>[Montanari'74]</a:t>
            </a:r>
            <a:endParaRPr lang="en-US" altLang="en-US" sz="2000">
              <a:latin typeface="Helvetica" pitchFamily="2" charset="0"/>
            </a:endParaRP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8440B519-1CF4-1C4E-B7C3-45AB492A3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063" y="1262063"/>
            <a:ext cx="8550275" cy="1233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3">
            <a:extLst>
              <a:ext uri="{FF2B5EF4-FFF2-40B4-BE49-F238E27FC236}">
                <a16:creationId xmlns:a16="http://schemas.microsoft.com/office/drawing/2014/main" id="{9F4B267E-C2ED-C645-8FC3-DBF0188E83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D2ADB5B-B1FD-B24D-B9A3-6CE8B967F635}" type="slidenum">
              <a:rPr lang="en-US" altLang="zh-CN" sz="1400"/>
              <a:pPr eaLnBrk="1" hangingPunct="1"/>
              <a:t>28</a:t>
            </a:fld>
            <a:endParaRPr lang="en-US" altLang="zh-CN" sz="1400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9BDC151A-C1AA-FB46-9AC8-94A2EA72D3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1800" y="217488"/>
            <a:ext cx="80391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Decomposability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9886A51-AAC9-B149-A47F-AA1E1F4D8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83575" cy="291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Any combination of values for </a:t>
            </a:r>
            <a:r>
              <a:rPr lang="en-US" sz="2000" i="1" kern="0" dirty="0" err="1">
                <a:latin typeface="Times New Roman"/>
                <a:ea typeface="+mn-ea"/>
                <a:cs typeface="Times New Roman"/>
              </a:rPr>
              <a:t>k</a:t>
            </a:r>
            <a:r>
              <a:rPr lang="en-US" sz="2000" kern="0" dirty="0">
                <a:latin typeface="+mn-lt"/>
                <a:ea typeface="+mn-ea"/>
              </a:rPr>
              <a:t> variables that satisfy the constraints between them can be extended to a solution.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2000" kern="0" dirty="0">
              <a:latin typeface="+mn-lt"/>
              <a:ea typeface="+mn-ea"/>
            </a:endParaRP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Decomposability generalizes </a:t>
            </a:r>
            <a:r>
              <a:rPr lang="en-US" sz="2000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 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		</a:t>
            </a:r>
            <a:r>
              <a:rPr lang="en-US" sz="2000" b="1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: any consistent combination of values for 	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             any 2 variables is extendable to a solution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		</a:t>
            </a:r>
            <a:r>
              <a:rPr lang="en-US" sz="2000" b="1" kern="0" dirty="0">
                <a:latin typeface="+mn-lt"/>
                <a:ea typeface="+mn-ea"/>
              </a:rPr>
              <a:t>Decomposability</a:t>
            </a:r>
            <a:r>
              <a:rPr lang="en-US" sz="2000" kern="0" dirty="0">
                <a:latin typeface="+mn-lt"/>
                <a:ea typeface="+mn-ea"/>
              </a:rPr>
              <a:t>: any consistent combination of values for 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             any </a:t>
            </a:r>
            <a:r>
              <a:rPr lang="en-US" sz="2000" i="1" kern="0" dirty="0" err="1">
                <a:latin typeface="Times New Roman"/>
                <a:ea typeface="+mn-ea"/>
                <a:cs typeface="Times New Roman"/>
              </a:rPr>
              <a:t>k</a:t>
            </a:r>
            <a:r>
              <a:rPr lang="en-US" sz="2000" kern="0" dirty="0">
                <a:latin typeface="+mn-lt"/>
                <a:ea typeface="+mn-ea"/>
              </a:rPr>
              <a:t> variables is extendable to a solution</a:t>
            </a:r>
          </a:p>
        </p:txBody>
      </p:sp>
      <p:sp>
        <p:nvSpPr>
          <p:cNvPr id="43012" name="Rectangle 19">
            <a:extLst>
              <a:ext uri="{FF2B5EF4-FFF2-40B4-BE49-F238E27FC236}">
                <a16:creationId xmlns:a16="http://schemas.microsoft.com/office/drawing/2014/main" id="{FAB9E2E5-BEE7-0043-A654-6A5905E43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4305300"/>
            <a:ext cx="7891463" cy="1362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3013" name="Text Box 15">
            <a:extLst>
              <a:ext uri="{FF2B5EF4-FFF2-40B4-BE49-F238E27FC236}">
                <a16:creationId xmlns:a16="http://schemas.microsoft.com/office/drawing/2014/main" id="{BD8C7294-00F1-224E-A3CC-C7A223554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" y="4991100"/>
            <a:ext cx="34099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Strong </a:t>
            </a:r>
            <a:r>
              <a:rPr lang="en-US" altLang="en-US" i="1">
                <a:latin typeface="Times New Roman" panose="02020603050405020304" pitchFamily="18" charset="0"/>
              </a:rPr>
              <a:t>n</a:t>
            </a:r>
            <a:r>
              <a:rPr lang="en-US" altLang="en-US"/>
              <a:t>-consistent </a:t>
            </a:r>
            <a:r>
              <a:rPr lang="en-US" altLang="en-US" sz="3200">
                <a:sym typeface="Symbol" pitchFamily="2" charset="2"/>
              </a:rPr>
              <a:t></a:t>
            </a:r>
          </a:p>
        </p:txBody>
      </p:sp>
      <p:sp>
        <p:nvSpPr>
          <p:cNvPr id="43014" name="Text Box 6">
            <a:extLst>
              <a:ext uri="{FF2B5EF4-FFF2-40B4-BE49-F238E27FC236}">
                <a16:creationId xmlns:a16="http://schemas.microsoft.com/office/drawing/2014/main" id="{91E381CC-F591-C749-BE27-A83D71A1FACB}"/>
              </a:ext>
            </a:extLst>
          </p:cNvPr>
          <p:cNvSpPr txBox="1">
            <a:spLocks noChangeArrowheads="1"/>
          </p:cNvSpPr>
          <p:nvPr/>
        </p:nvSpPr>
        <p:spPr bwMode="auto">
          <a:xfrm rot="5435542">
            <a:off x="1707356" y="4795044"/>
            <a:ext cx="5064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>
                <a:sym typeface="Symbol" pitchFamily="2" charset="2"/>
              </a:rPr>
              <a:t></a:t>
            </a:r>
          </a:p>
        </p:txBody>
      </p:sp>
      <p:sp>
        <p:nvSpPr>
          <p:cNvPr id="43015" name="Text Box 12">
            <a:extLst>
              <a:ext uri="{FF2B5EF4-FFF2-40B4-BE49-F238E27FC236}">
                <a16:creationId xmlns:a16="http://schemas.microsoft.com/office/drawing/2014/main" id="{541FD0CE-94F4-CB4C-8B88-5E531A0E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3950" y="4257675"/>
            <a:ext cx="2736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Decomposable </a:t>
            </a:r>
            <a:r>
              <a:rPr lang="en-US" altLang="en-US" sz="3200">
                <a:sym typeface="Symbol" pitchFamily="2" charset="2"/>
              </a:rPr>
              <a:t></a:t>
            </a:r>
          </a:p>
        </p:txBody>
      </p:sp>
      <p:sp>
        <p:nvSpPr>
          <p:cNvPr id="43016" name="Text Box 13">
            <a:extLst>
              <a:ext uri="{FF2B5EF4-FFF2-40B4-BE49-F238E27FC236}">
                <a16:creationId xmlns:a16="http://schemas.microsoft.com/office/drawing/2014/main" id="{9DF0439B-E489-8349-BF89-4E2A2FBD57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2850" y="4248150"/>
            <a:ext cx="17573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Minimal </a:t>
            </a:r>
            <a:r>
              <a:rPr lang="en-US" altLang="en-US" sz="3200">
                <a:sym typeface="Symbol" pitchFamily="2" charset="2"/>
              </a:rPr>
              <a:t></a:t>
            </a:r>
          </a:p>
        </p:txBody>
      </p:sp>
      <p:sp>
        <p:nvSpPr>
          <p:cNvPr id="43017" name="Text Box 14">
            <a:extLst>
              <a:ext uri="{FF2B5EF4-FFF2-40B4-BE49-F238E27FC236}">
                <a16:creationId xmlns:a16="http://schemas.microsoft.com/office/drawing/2014/main" id="{77A49E74-FC01-BF40-B175-5C38F82AD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6875" y="4359275"/>
            <a:ext cx="2343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Path Consistent</a:t>
            </a:r>
            <a:endParaRPr lang="en-US" altLang="en-US" sz="3200">
              <a:sym typeface="Symbol" pitchFamily="2" charset="2"/>
            </a:endParaRPr>
          </a:p>
        </p:txBody>
      </p:sp>
      <p:sp>
        <p:nvSpPr>
          <p:cNvPr id="43018" name="Text Box 16">
            <a:extLst>
              <a:ext uri="{FF2B5EF4-FFF2-40B4-BE49-F238E27FC236}">
                <a16:creationId xmlns:a16="http://schemas.microsoft.com/office/drawing/2014/main" id="{01B489CA-271D-3247-9817-B4046F332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425" y="4972050"/>
            <a:ext cx="2314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n</a:t>
            </a:r>
            <a:r>
              <a:rPr lang="en-US" altLang="en-US"/>
              <a:t>-consistent </a:t>
            </a:r>
            <a:r>
              <a:rPr lang="en-US" altLang="en-US" sz="3200">
                <a:sym typeface="Symbol" pitchFamily="2" charset="2"/>
              </a:rPr>
              <a:t></a:t>
            </a:r>
          </a:p>
        </p:txBody>
      </p:sp>
      <p:sp>
        <p:nvSpPr>
          <p:cNvPr id="43019" name="Text Box 17">
            <a:extLst>
              <a:ext uri="{FF2B5EF4-FFF2-40B4-BE49-F238E27FC236}">
                <a16:creationId xmlns:a16="http://schemas.microsoft.com/office/drawing/2014/main" id="{EECFD1C6-D37C-CA4D-A71B-73CB07ED3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475" y="4797425"/>
            <a:ext cx="23463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Solvable ≡ Consistent</a:t>
            </a:r>
            <a:endParaRPr lang="en-US" altLang="en-US" sz="3200">
              <a:sym typeface="Symbol" pitchFamily="2" charset="2"/>
            </a:endParaRPr>
          </a:p>
        </p:txBody>
      </p:sp>
      <p:sp>
        <p:nvSpPr>
          <p:cNvPr id="43020" name="Text Box 18">
            <a:extLst>
              <a:ext uri="{FF2B5EF4-FFF2-40B4-BE49-F238E27FC236}">
                <a16:creationId xmlns:a16="http://schemas.microsoft.com/office/drawing/2014/main" id="{420AC6D1-B3C6-D64D-8408-32D105D9F47A}"/>
              </a:ext>
            </a:extLst>
          </p:cNvPr>
          <p:cNvSpPr txBox="1">
            <a:spLocks noChangeArrowheads="1"/>
          </p:cNvSpPr>
          <p:nvPr/>
        </p:nvSpPr>
        <p:spPr bwMode="auto">
          <a:xfrm rot="977145">
            <a:off x="4832350" y="4767263"/>
            <a:ext cx="2293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>
                <a:sym typeface="Symbol" pitchFamily="2" charset="2"/>
              </a:rPr>
              <a:t>    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2537F24E-40CA-3C4F-9360-A95CE25C9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Terminology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859CAEB4-B8D8-BA40-86D8-FBFD5F905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Minimal     Globally consistent</a:t>
            </a:r>
          </a:p>
          <a:p>
            <a:r>
              <a:rPr lang="en-US" altLang="en-US"/>
              <a:t>Decomposable      strongly </a:t>
            </a:r>
            <a:r>
              <a:rPr lang="en-US" altLang="en-US" i="1">
                <a:latin typeface="Times New Roman" panose="02020603050405020304" pitchFamily="18" charset="0"/>
              </a:rPr>
              <a:t>n</a:t>
            </a:r>
            <a:r>
              <a:rPr lang="en-US" altLang="en-US"/>
              <a:t>-consistent</a:t>
            </a:r>
          </a:p>
          <a:p>
            <a:r>
              <a:rPr lang="en-US" altLang="en-US"/>
              <a:t>Solvable     Consistent</a:t>
            </a:r>
          </a:p>
        </p:txBody>
      </p:sp>
      <p:sp>
        <p:nvSpPr>
          <p:cNvPr id="44035" name="Slide Number Placeholder 3">
            <a:extLst>
              <a:ext uri="{FF2B5EF4-FFF2-40B4-BE49-F238E27FC236}">
                <a16:creationId xmlns:a16="http://schemas.microsoft.com/office/drawing/2014/main" id="{B600D15F-1CD5-224A-935E-B4C71AF4AC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D98F140-E884-D045-92A0-87CF62B7FBDC}" type="slidenum">
              <a:rPr lang="en-US" altLang="zh-CN" sz="1400"/>
              <a:pPr eaLnBrk="1" hangingPunct="1"/>
              <a:t>29</a:t>
            </a:fld>
            <a:endParaRPr lang="en-US" altLang="zh-CN" sz="1400"/>
          </a:p>
        </p:txBody>
      </p:sp>
      <p:pic>
        <p:nvPicPr>
          <p:cNvPr id="44036" name="Picture 4" descr="latex-image-1.pdf">
            <a:extLst>
              <a:ext uri="{FF2B5EF4-FFF2-40B4-BE49-F238E27FC236}">
                <a16:creationId xmlns:a16="http://schemas.microsoft.com/office/drawing/2014/main" id="{EC7F4A01-330B-D644-ABFF-71224A628E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1504950"/>
            <a:ext cx="304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5" descr="latex-image-1.pdf">
            <a:extLst>
              <a:ext uri="{FF2B5EF4-FFF2-40B4-BE49-F238E27FC236}">
                <a16:creationId xmlns:a16="http://schemas.microsoft.com/office/drawing/2014/main" id="{A5290388-4BF3-E340-B99D-A6E858FB47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100" y="2038350"/>
            <a:ext cx="304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4" descr="latex-image-1.pdf">
            <a:extLst>
              <a:ext uri="{FF2B5EF4-FFF2-40B4-BE49-F238E27FC236}">
                <a16:creationId xmlns:a16="http://schemas.microsoft.com/office/drawing/2014/main" id="{7E28A00C-9B9E-5E42-87BE-22BBB400D5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300" y="2647950"/>
            <a:ext cx="304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>
            <a:extLst>
              <a:ext uri="{FF2B5EF4-FFF2-40B4-BE49-F238E27FC236}">
                <a16:creationId xmlns:a16="http://schemas.microsoft.com/office/drawing/2014/main" id="{C2A8E5A5-8AE9-7F4B-87DA-875AE63617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B1F9244-3DA1-EE4A-B103-560F32D57FB9}" type="slidenum">
              <a:rPr lang="en-US" altLang="zh-CN" sz="1400"/>
              <a:pPr eaLnBrk="1" hangingPunct="1"/>
              <a:t>3</a:t>
            </a:fld>
            <a:endParaRPr lang="en-US" altLang="zh-CN" sz="1400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8A66A5E8-CB7D-154C-86EE-39BD63DBCB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9512712-A241-F94C-BEF6-C0863BCB2D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2400" b="1">
                <a:solidFill>
                  <a:srgbClr val="CC0000"/>
                </a:solidFill>
              </a:rPr>
              <a:t>Motivation</a:t>
            </a:r>
            <a:endParaRPr lang="en-US" altLang="en-US" sz="2400">
              <a:solidFill>
                <a:schemeClr val="bg2"/>
              </a:solidFill>
            </a:endParaRP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chemeClr val="bg2"/>
                </a:solidFill>
              </a:rPr>
              <a:t>Path consistency and its complexity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chemeClr val="bg2"/>
                </a:solidFill>
              </a:rPr>
              <a:t>Global consistency properties</a:t>
            </a:r>
          </a:p>
          <a:p>
            <a:pPr marL="781050" lvl="1" indent="-381000" eaLnBrk="1" hangingPunct="1"/>
            <a:r>
              <a:rPr lang="en-US" altLang="en-US" sz="2000">
                <a:solidFill>
                  <a:schemeClr val="bg2"/>
                </a:solidFill>
              </a:rPr>
              <a:t>Minimality</a:t>
            </a:r>
          </a:p>
          <a:p>
            <a:pPr marL="781050" lvl="1" indent="-381000" eaLnBrk="1" hangingPunct="1"/>
            <a:r>
              <a:rPr lang="en-US" altLang="en-US" sz="2000">
                <a:solidFill>
                  <a:schemeClr val="bg2"/>
                </a:solidFill>
              </a:rPr>
              <a:t>Decomposability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chemeClr val="bg2"/>
                </a:solidFill>
              </a:rPr>
              <a:t>When PC guarantees global consistency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3">
            <a:extLst>
              <a:ext uri="{FF2B5EF4-FFF2-40B4-BE49-F238E27FC236}">
                <a16:creationId xmlns:a16="http://schemas.microsoft.com/office/drawing/2014/main" id="{1BAFD5B2-4E05-2840-A750-6DD41AFD9D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5C3C836-CBEB-8C45-B2BD-C16570126EE9}" type="slidenum">
              <a:rPr lang="en-US" altLang="zh-CN" sz="1400"/>
              <a:pPr eaLnBrk="1" hangingPunct="1"/>
              <a:t>30</a:t>
            </a:fld>
            <a:endParaRPr lang="en-US" altLang="zh-CN" sz="1400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C59B5B30-1DE4-8A49-A3E9-AC29E121E8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Relations to (theory of) DB</a:t>
            </a:r>
          </a:p>
        </p:txBody>
      </p:sp>
      <p:graphicFrame>
        <p:nvGraphicFramePr>
          <p:cNvPr id="5" name="Group 33">
            <a:extLst>
              <a:ext uri="{FF2B5EF4-FFF2-40B4-BE49-F238E27FC236}">
                <a16:creationId xmlns:a16="http://schemas.microsoft.com/office/drawing/2014/main" id="{49A35C76-A1B7-2A44-85F1-36D6DF7E0065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2159000"/>
          <a:ext cx="6807200" cy="1981200"/>
        </p:xfrm>
        <a:graphic>
          <a:graphicData uri="http://schemas.openxmlformats.org/drawingml/2006/table">
            <a:tbl>
              <a:tblPr/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9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CSP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Database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Minimal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 |C|-wise consistent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 The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relations join completely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Decomposable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>
            <a:extLst>
              <a:ext uri="{FF2B5EF4-FFF2-40B4-BE49-F238E27FC236}">
                <a16:creationId xmlns:a16="http://schemas.microsoft.com/office/drawing/2014/main" id="{B7AD3D78-A9DB-B245-B9B9-D8FAB0E7D7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5171190-8567-3246-9FE6-948BF77278C8}" type="slidenum">
              <a:rPr lang="en-US" altLang="zh-CN" sz="1400"/>
              <a:pPr eaLnBrk="1" hangingPunct="1"/>
              <a:t>31</a:t>
            </a:fld>
            <a:endParaRPr lang="en-US" altLang="zh-CN" sz="1400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027D4225-748B-CA48-A5DF-4E33FD4566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AC5A60B-6CEC-B44E-B2B8-C8E69B608C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Motivation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Path consistency and its complexity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Global consistency properties</a:t>
            </a:r>
          </a:p>
          <a:p>
            <a:pPr marL="781050" lvl="1" indent="-381000" eaLnBrk="1" hangingPunct="1">
              <a:defRPr/>
            </a:pPr>
            <a:r>
              <a:rPr lang="en-US" sz="2000" dirty="0" err="1">
                <a:solidFill>
                  <a:schemeClr val="bg2"/>
                </a:solidFill>
              </a:rPr>
              <a:t>Minimality</a:t>
            </a:r>
            <a:endParaRPr lang="en-US" sz="2000" dirty="0">
              <a:solidFill>
                <a:schemeClr val="bg2"/>
              </a:solidFill>
            </a:endParaRPr>
          </a:p>
          <a:p>
            <a:pPr marL="781050" lvl="1" indent="-381000" eaLnBrk="1" hangingPunct="1">
              <a:defRPr/>
            </a:pPr>
            <a:r>
              <a:rPr lang="en-US" sz="2000" dirty="0">
                <a:solidFill>
                  <a:schemeClr val="bg2"/>
                </a:solidFill>
              </a:rPr>
              <a:t>Decomposability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b="1" dirty="0">
                <a:solidFill>
                  <a:srgbClr val="CC0000"/>
                </a:solidFill>
              </a:rPr>
              <a:t>When PC guarantees global consistency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3">
            <a:extLst>
              <a:ext uri="{FF2B5EF4-FFF2-40B4-BE49-F238E27FC236}">
                <a16:creationId xmlns:a16="http://schemas.microsoft.com/office/drawing/2014/main" id="{154FA025-7546-C24D-9225-7DD6251EAB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A5BCA0B-82C8-2141-9908-0C560752D775}" type="slidenum">
              <a:rPr lang="en-US" altLang="zh-CN" sz="1400"/>
              <a:pPr eaLnBrk="1" hangingPunct="1"/>
              <a:t>32</a:t>
            </a:fld>
            <a:endParaRPr lang="en-US" altLang="zh-CN" sz="1400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C02C1BA3-BFD3-B444-967C-3C2CB5A2F0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3838"/>
            <a:ext cx="84963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PC approximates.. 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C67540F-587A-9F49-A4C2-D01FF992F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400" b="1" kern="0" dirty="0">
                <a:latin typeface="+mn-lt"/>
                <a:ea typeface="+mn-ea"/>
              </a:rPr>
              <a:t>In general</a:t>
            </a:r>
            <a:r>
              <a:rPr lang="en-US" sz="2400" kern="0" dirty="0">
                <a:latin typeface="+mn-lt"/>
                <a:ea typeface="+mn-ea"/>
              </a:rPr>
              <a:t>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Decomposability </a:t>
            </a:r>
            <a:r>
              <a:rPr lang="en-US" sz="2000" kern="0" dirty="0" err="1">
                <a:latin typeface="+mn-lt"/>
                <a:ea typeface="+mn-ea"/>
                <a:sym typeface="Symbol" pitchFamily="18" charset="2"/>
              </a:rPr>
              <a:t></a:t>
            </a:r>
            <a:r>
              <a:rPr lang="en-US" sz="2000" kern="0" dirty="0">
                <a:latin typeface="+mn-lt"/>
                <a:ea typeface="+mn-ea"/>
              </a:rPr>
              <a:t> </a:t>
            </a:r>
            <a:r>
              <a:rPr lang="en-US" sz="2000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 </a:t>
            </a:r>
            <a:r>
              <a:rPr lang="en-US" sz="2000" kern="0" dirty="0" err="1">
                <a:latin typeface="+mn-lt"/>
                <a:ea typeface="+mn-ea"/>
                <a:sym typeface="Symbol" pitchFamily="18" charset="2"/>
              </a:rPr>
              <a:t></a:t>
            </a:r>
            <a:r>
              <a:rPr lang="en-US" sz="2000" kern="0" dirty="0">
                <a:latin typeface="+mn-lt"/>
                <a:ea typeface="+mn-ea"/>
              </a:rPr>
              <a:t> path consistent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PC is used to approximate </a:t>
            </a:r>
            <a:r>
              <a:rPr lang="en-US" sz="2000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 (which is the central problem)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endParaRPr lang="en-US" sz="2400" b="1" kern="0" dirty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400" b="1" kern="0" dirty="0">
                <a:latin typeface="+mn-lt"/>
                <a:ea typeface="+mn-ea"/>
              </a:rPr>
              <a:t>When is the approximation the real thing?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Special cases: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When composition distributes over intersection,     </a:t>
            </a:r>
            <a:r>
              <a:rPr lang="en-US" sz="1600" i="1" kern="0" dirty="0">
                <a:latin typeface="+mn-lt"/>
                <a:ea typeface="+mn-ea"/>
              </a:rPr>
              <a:t>            </a:t>
            </a:r>
            <a:r>
              <a:rPr lang="en-US" sz="1600" kern="0" dirty="0">
                <a:latin typeface="+mn-lt"/>
                <a:ea typeface="+mn-ea"/>
              </a:rPr>
              <a:t>[Montanari'74]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	PC-1 on the completed graph guarantees </a:t>
            </a:r>
            <a:r>
              <a:rPr lang="en-US" sz="2000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 and decomposability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endParaRPr lang="en-US" sz="2000" kern="0" dirty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When constraints are convex 	                </a:t>
            </a:r>
            <a:r>
              <a:rPr lang="en-US" sz="1600" kern="0" dirty="0">
                <a:latin typeface="+mn-lt"/>
                <a:ea typeface="+mn-ea"/>
              </a:rPr>
              <a:t>[</a:t>
            </a:r>
            <a:r>
              <a:rPr lang="en-US" sz="1600" kern="0" dirty="0" err="1">
                <a:latin typeface="+mn-lt"/>
                <a:ea typeface="+mn-ea"/>
              </a:rPr>
              <a:t>Bliek</a:t>
            </a:r>
            <a:r>
              <a:rPr lang="en-US" sz="1600" kern="0" dirty="0">
                <a:latin typeface="+mn-lt"/>
                <a:ea typeface="+mn-ea"/>
              </a:rPr>
              <a:t> &amp; Sam-</a:t>
            </a:r>
            <a:r>
              <a:rPr lang="en-US" sz="1600" kern="0" dirty="0" err="1">
                <a:latin typeface="+mn-lt"/>
                <a:ea typeface="+mn-ea"/>
              </a:rPr>
              <a:t>Haroud</a:t>
            </a:r>
            <a:r>
              <a:rPr lang="en-US" sz="1600" kern="0" dirty="0">
                <a:latin typeface="+mn-lt"/>
                <a:ea typeface="+mn-ea"/>
              </a:rPr>
              <a:t> 99]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	PPC on the triangulated graph guarantees </a:t>
            </a:r>
            <a:r>
              <a:rPr lang="en-US" sz="2000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 and decomposability (and the existing edges are as tight as possible)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7D2DB995-E245-1D4A-BE47-B5906D3C9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PPC versus PC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B9BF92E-67E5-8048-8F6E-D527FE51520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17600" y="1577974"/>
          <a:ext cx="7086600" cy="3263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5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2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9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337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Algorithm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Graph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Filtering/property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4469">
                <a:tc row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Arbitrary</a:t>
                      </a:r>
                      <a:r>
                        <a:rPr lang="en-US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Constraints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PC-2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Complete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Tight,</a:t>
                      </a:r>
                      <a:r>
                        <a:rPr lang="en-US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not necessarily minimal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120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PPC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Triangulated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Weaker filtering than PC-2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4469">
                <a:tc rowSpan="2"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Composition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distributes over intersection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PC-2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Complete</a:t>
                      </a: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Minimal &amp; Decomposable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4469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PPC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Triangulated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8131" name="Slide Number Placeholder 3">
            <a:extLst>
              <a:ext uri="{FF2B5EF4-FFF2-40B4-BE49-F238E27FC236}">
                <a16:creationId xmlns:a16="http://schemas.microsoft.com/office/drawing/2014/main" id="{03D376E5-A51C-EB4E-9525-74386C83CE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52167AD-6941-DA48-8CB9-B07A4775A203}" type="slidenum">
              <a:rPr lang="en-US" altLang="zh-CN" sz="1400"/>
              <a:pPr eaLnBrk="1" hangingPunct="1"/>
              <a:t>33</a:t>
            </a:fld>
            <a:endParaRPr lang="en-US" altLang="zh-CN" sz="14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3">
            <a:extLst>
              <a:ext uri="{FF2B5EF4-FFF2-40B4-BE49-F238E27FC236}">
                <a16:creationId xmlns:a16="http://schemas.microsoft.com/office/drawing/2014/main" id="{E9C3BCCF-7719-334A-A5B9-DC650290D0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7E7DFA1-9AF5-B74B-80EF-2DED89A87993}" type="slidenum">
              <a:rPr lang="en-US" altLang="zh-CN" sz="1400"/>
              <a:pPr eaLnBrk="1" hangingPunct="1"/>
              <a:t>34</a:t>
            </a:fld>
            <a:endParaRPr lang="en-US" altLang="zh-CN" sz="1400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8A116FC9-2883-7744-A80C-0B6123F0DC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PC: Special Case</a:t>
            </a:r>
            <a:endParaRPr lang="en-US" altLang="en-US" sz="320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AB0E985-8584-1448-B62A-14BD3F66A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800" kern="0" dirty="0">
                <a:latin typeface="+mn-lt"/>
                <a:ea typeface="+mn-ea"/>
              </a:rPr>
              <a:t>Distributivity property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2400" kern="0" dirty="0">
                <a:latin typeface="+mn-lt"/>
                <a:ea typeface="+mn-ea"/>
              </a:rPr>
              <a:t>Outer loop in PC-1 (PC-3) can be ignored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800" kern="0" dirty="0">
                <a:latin typeface="+mn-lt"/>
                <a:ea typeface="+mn-ea"/>
              </a:rPr>
              <a:t>Exploiting special conditions in temporal reasoning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2400" kern="0" dirty="0">
                <a:latin typeface="+mn-lt"/>
                <a:ea typeface="+mn-ea"/>
              </a:rPr>
              <a:t>Temporal constraints in the Simple Temporal Problem (STP): composition &amp; intersection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2400" kern="0" dirty="0">
                <a:latin typeface="+mn-lt"/>
                <a:ea typeface="+mn-ea"/>
              </a:rPr>
              <a:t>Composition distributes over intersection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PC-1 is a generalization of the Floyd-</a:t>
            </a:r>
            <a:r>
              <a:rPr lang="en-US" sz="2000" kern="0" dirty="0" err="1">
                <a:latin typeface="+mn-lt"/>
                <a:ea typeface="+mn-ea"/>
              </a:rPr>
              <a:t>Warshall</a:t>
            </a:r>
            <a:r>
              <a:rPr lang="en-US" sz="2000" kern="0" dirty="0">
                <a:latin typeface="+mn-lt"/>
                <a:ea typeface="+mn-ea"/>
              </a:rPr>
              <a:t> algorithm (all pairs shortest path)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2400" kern="0" dirty="0">
                <a:latin typeface="+mn-lt"/>
                <a:ea typeface="+mn-ea"/>
              </a:rPr>
              <a:t>Convex constraints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PPC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3">
            <a:extLst>
              <a:ext uri="{FF2B5EF4-FFF2-40B4-BE49-F238E27FC236}">
                <a16:creationId xmlns:a16="http://schemas.microsoft.com/office/drawing/2014/main" id="{A3BA5611-0A5A-224D-8DFC-173E85F304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DCE8E8D-64C9-7B4E-9C6B-99726BC6A5DD}" type="slidenum">
              <a:rPr lang="en-US" altLang="zh-CN" sz="1400"/>
              <a:pPr eaLnBrk="1" hangingPunct="1"/>
              <a:t>35</a:t>
            </a:fld>
            <a:endParaRPr lang="en-US" altLang="zh-CN" sz="1400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8941530E-DAB4-1540-AB8A-531FFF0FFE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8300" y="257175"/>
            <a:ext cx="8775700" cy="914400"/>
          </a:xfrm>
        </p:spPr>
        <p:txBody>
          <a:bodyPr/>
          <a:lstStyle/>
          <a:p>
            <a:pPr eaLnBrk="1" hangingPunct="1"/>
            <a:r>
              <a:rPr lang="en-US" altLang="en-US" sz="4000"/>
              <a:t>Distributivity property</a:t>
            </a:r>
            <a:endParaRPr lang="en-US" altLang="en-US" sz="2800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FDDE544E-C38C-BE4E-A171-06EDE2473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>
                <a:latin typeface="Helvetica" pitchFamily="2" charset="0"/>
              </a:rPr>
              <a:t>In PC-1, two operations: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>
                <a:latin typeface="Helvetica" pitchFamily="2" charset="0"/>
              </a:rPr>
              <a:t>		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		R</a:t>
            </a:r>
            <a:r>
              <a:rPr lang="en-US" altLang="en-US" sz="2000" baseline="-25000">
                <a:latin typeface="Helvetica" pitchFamily="2" charset="0"/>
              </a:rPr>
              <a:t>AB</a:t>
            </a:r>
            <a:r>
              <a:rPr lang="en-US" altLang="en-US" sz="2000">
                <a:latin typeface="Helvetica" pitchFamily="2" charset="0"/>
              </a:rPr>
              <a:t> </a:t>
            </a:r>
            <a:r>
              <a:rPr lang="en-US" altLang="en-US" sz="2000">
                <a:latin typeface="Helvetica" pitchFamily="2" charset="0"/>
                <a:cs typeface="Arial" panose="020B0604020202020204" pitchFamily="34" charset="0"/>
              </a:rPr>
              <a:t>• </a:t>
            </a:r>
            <a:r>
              <a:rPr lang="en-US" altLang="en-US" sz="2000">
                <a:latin typeface="Helvetica" pitchFamily="2" charset="0"/>
              </a:rPr>
              <a:t>(R</a:t>
            </a:r>
            <a:r>
              <a:rPr lang="en-US" altLang="en-US" sz="2000" baseline="-25000">
                <a:latin typeface="Helvetica" pitchFamily="2" charset="0"/>
              </a:rPr>
              <a:t>BC</a:t>
            </a:r>
            <a:r>
              <a:rPr lang="en-US" altLang="en-US" sz="2000">
                <a:latin typeface="Helvetica" pitchFamily="2" charset="0"/>
              </a:rPr>
              <a:t>  </a:t>
            </a:r>
            <a:r>
              <a:rPr lang="en-US" altLang="en-US" sz="2000">
                <a:latin typeface="Helvetica" pitchFamily="2" charset="0"/>
                <a:sym typeface="Symbol" pitchFamily="2" charset="2"/>
              </a:rPr>
              <a:t> </a:t>
            </a:r>
            <a:r>
              <a:rPr lang="en-US" altLang="en-US" sz="2000">
                <a:latin typeface="Helvetica" pitchFamily="2" charset="0"/>
              </a:rPr>
              <a:t>R'</a:t>
            </a:r>
            <a:r>
              <a:rPr lang="en-US" altLang="en-US" sz="2000" baseline="-25000">
                <a:latin typeface="Helvetica" pitchFamily="2" charset="0"/>
              </a:rPr>
              <a:t>BC</a:t>
            </a:r>
            <a:r>
              <a:rPr lang="en-US" altLang="en-US" sz="2000">
                <a:latin typeface="Helvetica" pitchFamily="2" charset="0"/>
              </a:rPr>
              <a:t>) = (R</a:t>
            </a:r>
            <a:r>
              <a:rPr lang="en-US" altLang="en-US" sz="2000" baseline="-25000">
                <a:latin typeface="Helvetica" pitchFamily="2" charset="0"/>
              </a:rPr>
              <a:t>AB</a:t>
            </a:r>
            <a:r>
              <a:rPr lang="en-US" altLang="en-US" sz="2000">
                <a:latin typeface="Helvetica" pitchFamily="2" charset="0"/>
              </a:rPr>
              <a:t> </a:t>
            </a:r>
            <a:r>
              <a:rPr lang="en-US" altLang="en-US" sz="2000">
                <a:latin typeface="Helvetica" pitchFamily="2" charset="0"/>
                <a:cs typeface="Arial" panose="020B0604020202020204" pitchFamily="34" charset="0"/>
              </a:rPr>
              <a:t>• </a:t>
            </a:r>
            <a:r>
              <a:rPr lang="en-US" altLang="en-US" sz="2000">
                <a:latin typeface="Helvetica" pitchFamily="2" charset="0"/>
              </a:rPr>
              <a:t>R</a:t>
            </a:r>
            <a:r>
              <a:rPr lang="en-US" altLang="en-US" sz="2000" baseline="-25000">
                <a:latin typeface="Helvetica" pitchFamily="2" charset="0"/>
              </a:rPr>
              <a:t>BC</a:t>
            </a:r>
            <a:r>
              <a:rPr lang="en-US" altLang="en-US" sz="2000">
                <a:latin typeface="Helvetica" pitchFamily="2" charset="0"/>
              </a:rPr>
              <a:t>) </a:t>
            </a:r>
            <a:r>
              <a:rPr lang="en-US" altLang="en-US" sz="2000">
                <a:latin typeface="Helvetica" pitchFamily="2" charset="0"/>
                <a:sym typeface="Symbol" pitchFamily="2" charset="2"/>
              </a:rPr>
              <a:t></a:t>
            </a:r>
            <a:r>
              <a:rPr lang="en-US" altLang="en-US" sz="2000">
                <a:latin typeface="Helvetica" pitchFamily="2" charset="0"/>
              </a:rPr>
              <a:t> (R</a:t>
            </a:r>
            <a:r>
              <a:rPr lang="en-US" altLang="en-US" sz="2000" baseline="-25000">
                <a:latin typeface="Helvetica" pitchFamily="2" charset="0"/>
              </a:rPr>
              <a:t>AB</a:t>
            </a:r>
            <a:r>
              <a:rPr lang="en-US" altLang="en-US" sz="2000">
                <a:latin typeface="Helvetica" pitchFamily="2" charset="0"/>
              </a:rPr>
              <a:t> </a:t>
            </a:r>
            <a:r>
              <a:rPr lang="en-US" altLang="en-US" sz="2000">
                <a:latin typeface="Helvetica" pitchFamily="2" charset="0"/>
                <a:cs typeface="Arial" panose="020B0604020202020204" pitchFamily="34" charset="0"/>
              </a:rPr>
              <a:t>•</a:t>
            </a:r>
            <a:r>
              <a:rPr lang="en-US" altLang="en-US" sz="2000">
                <a:latin typeface="Helvetica" pitchFamily="2" charset="0"/>
              </a:rPr>
              <a:t> R’</a:t>
            </a:r>
            <a:r>
              <a:rPr lang="en-US" altLang="ja-JP" sz="2000" baseline="-25000">
                <a:latin typeface="Helvetica" pitchFamily="2" charset="0"/>
              </a:rPr>
              <a:t>BC</a:t>
            </a:r>
            <a:r>
              <a:rPr lang="en-US" altLang="ja-JP" sz="2000">
                <a:latin typeface="Helvetica" pitchFamily="2" charset="0"/>
              </a:rPr>
              <a:t>)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 sz="20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When  ( </a:t>
            </a:r>
            <a:r>
              <a:rPr lang="en-US" altLang="en-US" sz="2000">
                <a:latin typeface="Helvetica" pitchFamily="2" charset="0"/>
                <a:cs typeface="Arial" panose="020B0604020202020204" pitchFamily="34" charset="0"/>
              </a:rPr>
              <a:t>• )</a:t>
            </a:r>
            <a:r>
              <a:rPr lang="en-US" altLang="en-US" sz="2000">
                <a:latin typeface="Helvetica" pitchFamily="2" charset="0"/>
              </a:rPr>
              <a:t> distributes over ( </a:t>
            </a:r>
            <a:r>
              <a:rPr lang="en-US" altLang="en-US" sz="2000">
                <a:latin typeface="Helvetica" pitchFamily="2" charset="0"/>
                <a:sym typeface="Symbol" pitchFamily="2" charset="2"/>
              </a:rPr>
              <a:t> )</a:t>
            </a:r>
            <a:r>
              <a:rPr lang="en-US" altLang="en-US" sz="2000">
                <a:latin typeface="Helvetica" pitchFamily="2" charset="0"/>
              </a:rPr>
              <a:t>, then 			 </a:t>
            </a:r>
            <a:r>
              <a:rPr lang="en-US" altLang="en-US" sz="1600">
                <a:latin typeface="Helvetica" pitchFamily="2" charset="0"/>
              </a:rPr>
              <a:t>[Montanari'74]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AutoNum type="arabicPeriod"/>
            </a:pPr>
            <a:r>
              <a:rPr lang="en-US" altLang="en-US" sz="2000">
                <a:latin typeface="Helvetica" pitchFamily="2" charset="0"/>
              </a:rPr>
              <a:t>PC-1 guarantees that CSP is minimal and decomposable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AutoNum type="arabicPeriod"/>
            </a:pPr>
            <a:r>
              <a:rPr lang="en-US" altLang="en-US" sz="2000">
                <a:solidFill>
                  <a:srgbClr val="CC0000"/>
                </a:solidFill>
                <a:latin typeface="Helvetica" pitchFamily="2" charset="0"/>
              </a:rPr>
              <a:t>The outer loop of PC-1 can be removed</a:t>
            </a:r>
          </a:p>
        </p:txBody>
      </p:sp>
      <p:sp>
        <p:nvSpPr>
          <p:cNvPr id="50180" name="Text Box 4">
            <a:extLst>
              <a:ext uri="{FF2B5EF4-FFF2-40B4-BE49-F238E27FC236}">
                <a16:creationId xmlns:a16="http://schemas.microsoft.com/office/drawing/2014/main" id="{71827B68-08C7-564E-8FCA-F4B2DE873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1000125"/>
            <a:ext cx="2671763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aseline="-25000"/>
              <a:t>Intersection,  </a:t>
            </a:r>
            <a:r>
              <a:rPr lang="en-US" altLang="en-US" sz="2800" baseline="-25000">
                <a:sym typeface="Symbol" pitchFamily="2" charset="2"/>
              </a:rPr>
              <a:t>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aseline="-25000"/>
              <a:t>Composition,  </a:t>
            </a:r>
            <a:r>
              <a:rPr lang="en-US" altLang="en-US" sz="2800" baseline="-25000">
                <a:cs typeface="Arial" panose="020B0604020202020204" pitchFamily="34" charset="0"/>
              </a:rPr>
              <a:t>•</a:t>
            </a:r>
          </a:p>
        </p:txBody>
      </p:sp>
      <p:sp>
        <p:nvSpPr>
          <p:cNvPr id="50181" name="AutoShape 5">
            <a:extLst>
              <a:ext uri="{FF2B5EF4-FFF2-40B4-BE49-F238E27FC236}">
                <a16:creationId xmlns:a16="http://schemas.microsoft.com/office/drawing/2014/main" id="{26B86EA7-4710-9B4D-A735-69D89666DB77}"/>
              </a:ext>
            </a:extLst>
          </p:cNvPr>
          <p:cNvSpPr>
            <a:spLocks/>
          </p:cNvSpPr>
          <p:nvPr/>
        </p:nvSpPr>
        <p:spPr bwMode="auto">
          <a:xfrm>
            <a:off x="3946525" y="1131888"/>
            <a:ext cx="217488" cy="725487"/>
          </a:xfrm>
          <a:prstGeom prst="leftBrace">
            <a:avLst>
              <a:gd name="adj1" fmla="val 2779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0182" name="Oval 28">
            <a:extLst>
              <a:ext uri="{FF2B5EF4-FFF2-40B4-BE49-F238E27FC236}">
                <a16:creationId xmlns:a16="http://schemas.microsoft.com/office/drawing/2014/main" id="{21EEB7F1-8668-7744-8FDD-2072A2452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2900" y="2298700"/>
            <a:ext cx="1054100" cy="3429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0183" name="Oval 29">
            <a:extLst>
              <a:ext uri="{FF2B5EF4-FFF2-40B4-BE49-F238E27FC236}">
                <a16:creationId xmlns:a16="http://schemas.microsoft.com/office/drawing/2014/main" id="{2A7DE175-CAED-CD41-BD47-B4FBCBCFC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136900"/>
            <a:ext cx="1054100" cy="3429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0184" name="Oval 30">
            <a:extLst>
              <a:ext uri="{FF2B5EF4-FFF2-40B4-BE49-F238E27FC236}">
                <a16:creationId xmlns:a16="http://schemas.microsoft.com/office/drawing/2014/main" id="{CEFAA257-5EE7-2C44-87CF-42FDDA299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900" y="3225800"/>
            <a:ext cx="1054100" cy="3429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0185" name="Arc 35">
            <a:extLst>
              <a:ext uri="{FF2B5EF4-FFF2-40B4-BE49-F238E27FC236}">
                <a16:creationId xmlns:a16="http://schemas.microsoft.com/office/drawing/2014/main" id="{C9F21028-2B20-1648-ABBF-CFA4AC58FA4B}"/>
              </a:ext>
            </a:extLst>
          </p:cNvPr>
          <p:cNvSpPr>
            <a:spLocks/>
          </p:cNvSpPr>
          <p:nvPr/>
        </p:nvSpPr>
        <p:spPr bwMode="auto">
          <a:xfrm flipH="1">
            <a:off x="3111500" y="2514600"/>
            <a:ext cx="1092200" cy="6477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en-US" sz="1800"/>
              <a:t>R</a:t>
            </a:r>
            <a:r>
              <a:rPr lang="en-US" altLang="en-US" sz="1800" baseline="-25000"/>
              <a:t>AB</a:t>
            </a:r>
          </a:p>
        </p:txBody>
      </p:sp>
      <p:sp>
        <p:nvSpPr>
          <p:cNvPr id="50186" name="Arc 36">
            <a:extLst>
              <a:ext uri="{FF2B5EF4-FFF2-40B4-BE49-F238E27FC236}">
                <a16:creationId xmlns:a16="http://schemas.microsoft.com/office/drawing/2014/main" id="{2418D652-3932-1347-AE60-2B157AF8247A}"/>
              </a:ext>
            </a:extLst>
          </p:cNvPr>
          <p:cNvSpPr>
            <a:spLocks/>
          </p:cNvSpPr>
          <p:nvPr/>
        </p:nvSpPr>
        <p:spPr bwMode="auto">
          <a:xfrm>
            <a:off x="5219700" y="2501900"/>
            <a:ext cx="1219200" cy="8001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en-US" sz="1800"/>
              <a:t>R’</a:t>
            </a:r>
            <a:r>
              <a:rPr lang="en-US" altLang="ja-JP" sz="1800" baseline="-25000"/>
              <a:t>BC</a:t>
            </a:r>
            <a:endParaRPr lang="en-US" altLang="en-US" sz="1800" baseline="-25000"/>
          </a:p>
        </p:txBody>
      </p:sp>
      <p:sp>
        <p:nvSpPr>
          <p:cNvPr id="50187" name="Arc 37">
            <a:extLst>
              <a:ext uri="{FF2B5EF4-FFF2-40B4-BE49-F238E27FC236}">
                <a16:creationId xmlns:a16="http://schemas.microsoft.com/office/drawing/2014/main" id="{C3D19862-1EF5-714D-9B23-BEDB5C9D04E6}"/>
              </a:ext>
            </a:extLst>
          </p:cNvPr>
          <p:cNvSpPr>
            <a:spLocks/>
          </p:cNvSpPr>
          <p:nvPr/>
        </p:nvSpPr>
        <p:spPr bwMode="auto">
          <a:xfrm>
            <a:off x="4724400" y="2641600"/>
            <a:ext cx="901700" cy="635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en-US" sz="1800"/>
              <a:t>R</a:t>
            </a:r>
            <a:r>
              <a:rPr lang="en-US" altLang="en-US" sz="1800" baseline="-25000"/>
              <a:t>BC</a:t>
            </a:r>
          </a:p>
        </p:txBody>
      </p:sp>
      <p:sp>
        <p:nvSpPr>
          <p:cNvPr id="50188" name="Text Box 38">
            <a:extLst>
              <a:ext uri="{FF2B5EF4-FFF2-40B4-BE49-F238E27FC236}">
                <a16:creationId xmlns:a16="http://schemas.microsoft.com/office/drawing/2014/main" id="{80C2B01E-CC8C-8D41-8B05-F85D6C5C4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4900" y="29845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A</a:t>
            </a:r>
          </a:p>
        </p:txBody>
      </p:sp>
      <p:sp>
        <p:nvSpPr>
          <p:cNvPr id="50189" name="Text Box 39">
            <a:extLst>
              <a:ext uri="{FF2B5EF4-FFF2-40B4-BE49-F238E27FC236}">
                <a16:creationId xmlns:a16="http://schemas.microsoft.com/office/drawing/2014/main" id="{46F9705C-9287-2244-B624-4CE486594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000" y="2006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B</a:t>
            </a:r>
          </a:p>
        </p:txBody>
      </p:sp>
      <p:sp>
        <p:nvSpPr>
          <p:cNvPr id="50190" name="Text Box 40">
            <a:extLst>
              <a:ext uri="{FF2B5EF4-FFF2-40B4-BE49-F238E27FC236}">
                <a16:creationId xmlns:a16="http://schemas.microsoft.com/office/drawing/2014/main" id="{09343015-1182-AE41-8FCD-BC5721C53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8300" y="3213100"/>
            <a:ext cx="444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C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0884F839-1A36-EB4C-A4B4-617A9F286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Condition does not always hold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3EDAF7CF-C15C-C645-A5D4-F47D4AA37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Constraint composition does not always distribute over constraint intersection</a:t>
            </a:r>
          </a:p>
          <a:p>
            <a:pPr marL="0" indent="0"/>
            <a:r>
              <a:rPr lang="en-US" altLang="en-US"/>
              <a:t>R</a:t>
            </a:r>
            <a:r>
              <a:rPr lang="en-US" altLang="en-US" baseline="-25000"/>
              <a:t>12</a:t>
            </a:r>
            <a:r>
              <a:rPr lang="en-US" altLang="en-US"/>
              <a:t>=               R</a:t>
            </a:r>
            <a:r>
              <a:rPr lang="en-US" altLang="en-US" baseline="-25000"/>
              <a:t>23</a:t>
            </a:r>
            <a:r>
              <a:rPr lang="en-US" altLang="en-US"/>
              <a:t>=               R’</a:t>
            </a:r>
            <a:r>
              <a:rPr lang="en-US" altLang="ja-JP" baseline="-25000"/>
              <a:t>23</a:t>
            </a:r>
            <a:r>
              <a:rPr lang="en-US" altLang="ja-JP"/>
              <a:t>=</a:t>
            </a:r>
          </a:p>
          <a:p>
            <a:pPr marL="0" indent="0"/>
            <a:endParaRPr lang="en-US" altLang="en-US"/>
          </a:p>
          <a:p>
            <a:pPr marL="0" indent="0"/>
            <a:r>
              <a:rPr lang="en-US" altLang="en-US"/>
              <a:t>       ⋅(     ∩     ) =       ⋅       =</a:t>
            </a:r>
          </a:p>
          <a:p>
            <a:pPr marL="0" indent="0"/>
            <a:endParaRPr lang="en-US" altLang="en-US"/>
          </a:p>
          <a:p>
            <a:pPr marL="0" indent="0"/>
            <a:r>
              <a:rPr lang="en-US" altLang="en-US"/>
              <a:t>(      ⋅      ) ∩ (      ⋅       )=      ∩      =     </a:t>
            </a:r>
          </a:p>
          <a:p>
            <a:pPr marL="0" indent="0"/>
            <a:endParaRPr lang="en-US" altLang="en-US"/>
          </a:p>
          <a:p>
            <a:pPr marL="0" indent="0"/>
            <a:endParaRPr lang="en-US" altLang="en-US"/>
          </a:p>
          <a:p>
            <a:pPr marL="0" indent="0"/>
            <a:endParaRPr lang="en-US" altLang="en-US"/>
          </a:p>
        </p:txBody>
      </p:sp>
      <p:sp>
        <p:nvSpPr>
          <p:cNvPr id="51203" name="Slide Number Placeholder 3">
            <a:extLst>
              <a:ext uri="{FF2B5EF4-FFF2-40B4-BE49-F238E27FC236}">
                <a16:creationId xmlns:a16="http://schemas.microsoft.com/office/drawing/2014/main" id="{215D28EC-1481-2046-B6A6-C003BF0C3B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FDCEE78-7D39-074D-8D69-26BC0CE0F7FD}" type="slidenum">
              <a:rPr lang="en-US" altLang="zh-CN" sz="1400"/>
              <a:pPr eaLnBrk="1" hangingPunct="1"/>
              <a:t>36</a:t>
            </a:fld>
            <a:endParaRPr lang="en-US" altLang="zh-CN" sz="1400"/>
          </a:p>
        </p:txBody>
      </p:sp>
      <p:sp>
        <p:nvSpPr>
          <p:cNvPr id="6" name="Double Bracket 5">
            <a:extLst>
              <a:ext uri="{FF2B5EF4-FFF2-40B4-BE49-F238E27FC236}">
                <a16:creationId xmlns:a16="http://schemas.microsoft.com/office/drawing/2014/main" id="{0D6B5DEF-0622-9643-88E2-B1790B8F5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2300" y="2328863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1 1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93E5ACB6-41FA-DB4A-A2DB-DF4599B1A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1175" y="2328863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</p:txBody>
      </p:sp>
      <p:sp>
        <p:nvSpPr>
          <p:cNvPr id="9" name="Double Bracket 8">
            <a:extLst>
              <a:ext uri="{FF2B5EF4-FFF2-40B4-BE49-F238E27FC236}">
                <a16:creationId xmlns:a16="http://schemas.microsoft.com/office/drawing/2014/main" id="{BF499DE5-31D7-D64E-BC70-20D1F6D74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3100" y="2328863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0" name="Double Bracket 9">
            <a:extLst>
              <a:ext uri="{FF2B5EF4-FFF2-40B4-BE49-F238E27FC236}">
                <a16:creationId xmlns:a16="http://schemas.microsoft.com/office/drawing/2014/main" id="{DB5C0ABC-A1D2-9B49-B106-14AEF9382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613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1 1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1" name="Double Bracket 10">
            <a:extLst>
              <a:ext uri="{FF2B5EF4-FFF2-40B4-BE49-F238E27FC236}">
                <a16:creationId xmlns:a16="http://schemas.microsoft.com/office/drawing/2014/main" id="{08E83F20-F76F-764F-B8A4-328E7094A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8850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2" name="Double Bracket 11">
            <a:extLst>
              <a:ext uri="{FF2B5EF4-FFF2-40B4-BE49-F238E27FC236}">
                <a16:creationId xmlns:a16="http://schemas.microsoft.com/office/drawing/2014/main" id="{6DBFC4F5-5377-7147-9729-E2A315A92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4213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</a:rPr>
              <a:t>0 0</a:t>
            </a:r>
          </a:p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</a:rPr>
              <a:t>0 0</a:t>
            </a: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1873EEBB-A0BD-6241-9AD0-EF8EAEC3B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75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1 1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4" name="Double Bracket 13">
            <a:extLst>
              <a:ext uri="{FF2B5EF4-FFF2-40B4-BE49-F238E27FC236}">
                <a16:creationId xmlns:a16="http://schemas.microsoft.com/office/drawing/2014/main" id="{3DC76303-93EF-2C43-82C9-B509486FD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8950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</p:txBody>
      </p:sp>
      <p:sp>
        <p:nvSpPr>
          <p:cNvPr id="15" name="Double Bracket 14">
            <a:extLst>
              <a:ext uri="{FF2B5EF4-FFF2-40B4-BE49-F238E27FC236}">
                <a16:creationId xmlns:a16="http://schemas.microsoft.com/office/drawing/2014/main" id="{495E7C9D-DA83-054D-8146-61F1F4CE5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4938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  </a:t>
            </a:r>
          </a:p>
        </p:txBody>
      </p:sp>
      <p:sp>
        <p:nvSpPr>
          <p:cNvPr id="16" name="Double Bracket 15">
            <a:extLst>
              <a:ext uri="{FF2B5EF4-FFF2-40B4-BE49-F238E27FC236}">
                <a16:creationId xmlns:a16="http://schemas.microsoft.com/office/drawing/2014/main" id="{4835FA8D-1D7C-7B4E-B3B9-6F3369E04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238" y="467042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1 1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7" name="Double Bracket 16">
            <a:extLst>
              <a:ext uri="{FF2B5EF4-FFF2-40B4-BE49-F238E27FC236}">
                <a16:creationId xmlns:a16="http://schemas.microsoft.com/office/drawing/2014/main" id="{DC03A967-015E-074E-B84D-329B5D534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713" y="467042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</p:txBody>
      </p:sp>
      <p:sp>
        <p:nvSpPr>
          <p:cNvPr id="18" name="Double Bracket 17">
            <a:extLst>
              <a:ext uri="{FF2B5EF4-FFF2-40B4-BE49-F238E27FC236}">
                <a16:creationId xmlns:a16="http://schemas.microsoft.com/office/drawing/2014/main" id="{8F723277-5E9E-5C45-87C5-ECE0D3ECE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67042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1 1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9" name="Double Bracket 18">
            <a:extLst>
              <a:ext uri="{FF2B5EF4-FFF2-40B4-BE49-F238E27FC236}">
                <a16:creationId xmlns:a16="http://schemas.microsoft.com/office/drawing/2014/main" id="{F24AA719-36C2-484C-A27D-71CCA5FC4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67042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20" name="Double Bracket 19">
            <a:extLst>
              <a:ext uri="{FF2B5EF4-FFF2-40B4-BE49-F238E27FC236}">
                <a16:creationId xmlns:a16="http://schemas.microsoft.com/office/drawing/2014/main" id="{CFABD8E3-ABF6-084E-B9D4-1142860C0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75" y="467042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21" name="Double Bracket 20">
            <a:extLst>
              <a:ext uri="{FF2B5EF4-FFF2-40B4-BE49-F238E27FC236}">
                <a16:creationId xmlns:a16="http://schemas.microsoft.com/office/drawing/2014/main" id="{D204ECFA-7F71-2749-80C2-7A230EF88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8550" y="4570413"/>
            <a:ext cx="555625" cy="950912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22" name="Double Bracket 21">
            <a:extLst>
              <a:ext uri="{FF2B5EF4-FFF2-40B4-BE49-F238E27FC236}">
                <a16:creationId xmlns:a16="http://schemas.microsoft.com/office/drawing/2014/main" id="{C3CF0644-BAEE-A548-A66D-F5EB4D339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4550" y="4570413"/>
            <a:ext cx="555625" cy="949325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</a:rPr>
              <a:t>0 0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FF32686F-ED85-2144-A00E-54F6DA076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/>
              <a:t>Temporal Reasoning</a:t>
            </a:r>
            <a:r>
              <a:rPr lang="en-US" altLang="en-US" sz="2800"/>
              <a:t>             </a:t>
            </a:r>
            <a:r>
              <a:rPr lang="en-US" altLang="en-US" sz="2000" b="0" i="1"/>
              <a:t>constraints of bounded difference</a:t>
            </a:r>
            <a:endParaRPr lang="en-US" altLang="en-US" sz="3200" b="0" i="1"/>
          </a:p>
        </p:txBody>
      </p:sp>
      <p:sp>
        <p:nvSpPr>
          <p:cNvPr id="52226" name="Slide Number Placeholder 3">
            <a:extLst>
              <a:ext uri="{FF2B5EF4-FFF2-40B4-BE49-F238E27FC236}">
                <a16:creationId xmlns:a16="http://schemas.microsoft.com/office/drawing/2014/main" id="{308D68DB-84AB-1A4B-A0B7-ADAF8BCAF9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834E0A2-A847-4944-862E-8FEBB8D1181B}" type="slidenum">
              <a:rPr lang="en-US" altLang="zh-CN" sz="1400"/>
              <a:pPr eaLnBrk="1" hangingPunct="1"/>
              <a:t>37</a:t>
            </a:fld>
            <a:endParaRPr lang="en-US" altLang="zh-CN" sz="1400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D4EAF395-7D94-CF4B-A4FE-802FD4E4B9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Variables</a:t>
            </a:r>
            <a:r>
              <a:rPr lang="en-US" altLang="en-US" sz="2400"/>
              <a:t>:   </a:t>
            </a:r>
            <a:r>
              <a:rPr lang="en-US" altLang="en-US" sz="2400" i="1"/>
              <a:t>X, Y, Z, etc</a:t>
            </a:r>
            <a:r>
              <a:rPr lang="en-US" altLang="en-US" sz="240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0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Constraints</a:t>
            </a:r>
            <a:r>
              <a:rPr lang="en-US" altLang="en-US" sz="2400"/>
              <a:t>:   </a:t>
            </a:r>
            <a:r>
              <a:rPr lang="en-US" altLang="en-US" sz="2400" i="1"/>
              <a:t>a </a:t>
            </a:r>
            <a:r>
              <a:rPr lang="en-US" altLang="en-US" sz="2400" i="1">
                <a:sym typeface="Symbol" pitchFamily="2" charset="2"/>
              </a:rPr>
              <a:t></a:t>
            </a:r>
            <a:r>
              <a:rPr lang="en-US" altLang="en-US" sz="2400" i="1"/>
              <a:t> Y-X </a:t>
            </a:r>
            <a:r>
              <a:rPr lang="en-US" altLang="en-US" sz="2400" i="1">
                <a:sym typeface="Symbol" pitchFamily="2" charset="2"/>
              </a:rPr>
              <a:t></a:t>
            </a:r>
            <a:r>
              <a:rPr lang="en-US" altLang="en-US" sz="2400" i="1"/>
              <a:t> b</a:t>
            </a:r>
            <a:r>
              <a:rPr lang="en-US" altLang="en-US" sz="2400"/>
              <a:t>, i.e. </a:t>
            </a:r>
            <a:r>
              <a:rPr lang="en-US" altLang="en-US" sz="2400" i="1"/>
              <a:t>Y-X</a:t>
            </a:r>
            <a:r>
              <a:rPr lang="en-US" altLang="en-US" sz="2400"/>
              <a:t> = [</a:t>
            </a:r>
            <a:r>
              <a:rPr lang="en-US" altLang="en-US" sz="2400" i="1"/>
              <a:t>a, b</a:t>
            </a:r>
            <a:r>
              <a:rPr lang="en-US" altLang="en-US" sz="2400"/>
              <a:t>] = </a:t>
            </a:r>
            <a:r>
              <a:rPr lang="en-US" altLang="en-US" sz="2400" i="1"/>
              <a:t>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Composition</a:t>
            </a:r>
            <a:r>
              <a:rPr lang="en-US" altLang="en-US" sz="2400"/>
              <a:t>: </a:t>
            </a:r>
            <a:r>
              <a:rPr lang="en-US" altLang="en-US" sz="2400" i="1"/>
              <a:t>I </a:t>
            </a:r>
            <a:r>
              <a:rPr lang="en-US" altLang="en-US" sz="2400" baseline="-25000"/>
              <a:t>1</a:t>
            </a:r>
            <a:r>
              <a:rPr lang="en-US" altLang="en-US" sz="2400"/>
              <a:t> </a:t>
            </a:r>
            <a:r>
              <a:rPr lang="en-US" altLang="en-US" sz="2400">
                <a:cs typeface="Arial" panose="020B0604020202020204" pitchFamily="34" charset="0"/>
              </a:rPr>
              <a:t>•</a:t>
            </a:r>
            <a:r>
              <a:rPr lang="en-US" altLang="en-US" sz="2400"/>
              <a:t> </a:t>
            </a:r>
            <a:r>
              <a:rPr lang="en-US" altLang="en-US" sz="2400" i="1"/>
              <a:t>I</a:t>
            </a:r>
            <a:r>
              <a:rPr lang="en-US" altLang="en-US" sz="2400" baseline="-25000"/>
              <a:t>2</a:t>
            </a:r>
            <a:r>
              <a:rPr lang="en-US" altLang="en-US" sz="2400"/>
              <a:t>  = [</a:t>
            </a:r>
            <a:r>
              <a:rPr lang="en-US" altLang="en-US" sz="2400" i="1"/>
              <a:t>a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, b</a:t>
            </a:r>
            <a:r>
              <a:rPr lang="en-US" altLang="en-US" sz="2400" i="1" baseline="-25000"/>
              <a:t>1</a:t>
            </a:r>
            <a:r>
              <a:rPr lang="en-US" altLang="en-US" sz="2400"/>
              <a:t>] </a:t>
            </a:r>
            <a:r>
              <a:rPr lang="en-US" altLang="en-US" sz="2400">
                <a:cs typeface="Arial" panose="020B0604020202020204" pitchFamily="34" charset="0"/>
              </a:rPr>
              <a:t>•</a:t>
            </a:r>
            <a:r>
              <a:rPr lang="en-US" altLang="en-US" sz="2400"/>
              <a:t> [</a:t>
            </a:r>
            <a:r>
              <a:rPr lang="en-US" altLang="en-US" sz="2400" i="1"/>
              <a:t>a</a:t>
            </a:r>
            <a:r>
              <a:rPr lang="en-US" altLang="en-US" sz="2400" i="1" baseline="-25000"/>
              <a:t>2</a:t>
            </a:r>
            <a:r>
              <a:rPr lang="en-US" altLang="en-US" sz="2400" i="1"/>
              <a:t>, b</a:t>
            </a:r>
            <a:r>
              <a:rPr lang="en-US" altLang="en-US" sz="2400" i="1" baseline="-25000"/>
              <a:t>2</a:t>
            </a:r>
            <a:r>
              <a:rPr lang="en-US" altLang="en-US" sz="2400"/>
              <a:t>] =  [</a:t>
            </a:r>
            <a:r>
              <a:rPr lang="en-US" altLang="en-US" sz="2400" i="1"/>
              <a:t>a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+ a</a:t>
            </a:r>
            <a:r>
              <a:rPr lang="en-US" altLang="en-US" sz="2400" i="1" baseline="-25000"/>
              <a:t>2</a:t>
            </a:r>
            <a:r>
              <a:rPr lang="en-US" altLang="en-US" sz="2400"/>
              <a:t>, </a:t>
            </a:r>
            <a:r>
              <a:rPr lang="en-US" altLang="en-US" sz="2400" i="1"/>
              <a:t>b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+b</a:t>
            </a:r>
            <a:r>
              <a:rPr lang="en-US" altLang="en-US" sz="2400" i="1" baseline="-25000"/>
              <a:t>2</a:t>
            </a:r>
            <a:r>
              <a:rPr lang="en-US" altLang="en-US" sz="2400"/>
              <a:t>]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	Interpretation: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intervals indicate distances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composition is triangle inequality.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Intersection</a:t>
            </a:r>
            <a:r>
              <a:rPr lang="en-US" altLang="en-US" sz="2400"/>
              <a:t>: </a:t>
            </a:r>
            <a:r>
              <a:rPr lang="en-US" altLang="en-US" sz="2400" i="1"/>
              <a:t>I</a:t>
            </a:r>
            <a:r>
              <a:rPr lang="en-US" altLang="en-US" sz="2400" baseline="-25000"/>
              <a:t>1</a:t>
            </a:r>
            <a:r>
              <a:rPr lang="en-US" altLang="en-US" sz="2400"/>
              <a:t> </a:t>
            </a:r>
            <a:r>
              <a:rPr lang="en-US" altLang="en-US" sz="2400">
                <a:sym typeface="Symbol" pitchFamily="2" charset="2"/>
              </a:rPr>
              <a:t></a:t>
            </a:r>
            <a:r>
              <a:rPr lang="en-US" altLang="en-US" sz="2400"/>
              <a:t> </a:t>
            </a:r>
            <a:r>
              <a:rPr lang="en-US" altLang="en-US" sz="2400" i="1"/>
              <a:t>I</a:t>
            </a:r>
            <a:r>
              <a:rPr lang="en-US" altLang="en-US" sz="2400" baseline="-25000"/>
              <a:t>2</a:t>
            </a:r>
            <a:r>
              <a:rPr lang="en-US" altLang="en-US" sz="2400"/>
              <a:t> = [max(</a:t>
            </a:r>
            <a:r>
              <a:rPr lang="en-US" altLang="en-US" sz="2400" i="1"/>
              <a:t>a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, a</a:t>
            </a:r>
            <a:r>
              <a:rPr lang="en-US" altLang="en-US" sz="2400" i="1" baseline="-25000"/>
              <a:t>2</a:t>
            </a:r>
            <a:r>
              <a:rPr lang="en-US" altLang="en-US" sz="2400"/>
              <a:t>), min(</a:t>
            </a:r>
            <a:r>
              <a:rPr lang="en-US" altLang="en-US" sz="2400" i="1"/>
              <a:t>b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, b</a:t>
            </a:r>
            <a:r>
              <a:rPr lang="en-US" altLang="en-US" sz="2400" i="1" baseline="-25000"/>
              <a:t>2</a:t>
            </a:r>
            <a:r>
              <a:rPr lang="en-US" altLang="en-US" sz="2400"/>
              <a:t>)]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Distributivity</a:t>
            </a:r>
            <a:r>
              <a:rPr lang="en-US" altLang="en-US" sz="2400"/>
              <a:t>: </a:t>
            </a:r>
            <a:r>
              <a:rPr lang="en-US" altLang="en-US" sz="2400" i="1"/>
              <a:t>I</a:t>
            </a:r>
            <a:r>
              <a:rPr lang="en-US" altLang="en-US" sz="2400" baseline="-25000"/>
              <a:t>1</a:t>
            </a:r>
            <a:r>
              <a:rPr lang="en-US" altLang="en-US" sz="2400"/>
              <a:t> </a:t>
            </a:r>
            <a:r>
              <a:rPr lang="en-US" altLang="en-US" sz="2400">
                <a:cs typeface="Arial" panose="020B0604020202020204" pitchFamily="34" charset="0"/>
              </a:rPr>
              <a:t>•</a:t>
            </a:r>
            <a:r>
              <a:rPr lang="en-US" altLang="en-US" sz="2400"/>
              <a:t> (</a:t>
            </a:r>
            <a:r>
              <a:rPr lang="en-US" altLang="en-US" sz="2400" i="1"/>
              <a:t>I</a:t>
            </a:r>
            <a:r>
              <a:rPr lang="en-US" altLang="en-US" sz="2400" i="1" baseline="-25000"/>
              <a:t>2</a:t>
            </a:r>
            <a:r>
              <a:rPr lang="en-US" altLang="en-US" sz="2400" i="1"/>
              <a:t> </a:t>
            </a:r>
            <a:r>
              <a:rPr lang="en-US" altLang="en-US" sz="2400" i="1">
                <a:sym typeface="Symbol" pitchFamily="2" charset="2"/>
              </a:rPr>
              <a:t></a:t>
            </a:r>
            <a:r>
              <a:rPr lang="en-US" altLang="en-US" sz="2400" i="1"/>
              <a:t> I</a:t>
            </a:r>
            <a:r>
              <a:rPr lang="en-US" altLang="en-US" sz="2400" i="1" baseline="-25000"/>
              <a:t>3</a:t>
            </a:r>
            <a:r>
              <a:rPr lang="en-US" altLang="en-US" sz="2400"/>
              <a:t>) = (</a:t>
            </a:r>
            <a:r>
              <a:rPr lang="en-US" altLang="en-US" sz="2400" i="1"/>
              <a:t>I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 </a:t>
            </a:r>
            <a:r>
              <a:rPr lang="en-US" altLang="en-US" sz="2400" i="1">
                <a:cs typeface="Arial" panose="020B0604020202020204" pitchFamily="34" charset="0"/>
              </a:rPr>
              <a:t>•</a:t>
            </a:r>
            <a:r>
              <a:rPr lang="en-US" altLang="en-US" sz="2400" i="1"/>
              <a:t> I</a:t>
            </a:r>
            <a:r>
              <a:rPr lang="en-US" altLang="en-US" sz="2400" i="1" baseline="-25000"/>
              <a:t>2</a:t>
            </a:r>
            <a:r>
              <a:rPr lang="en-US" altLang="en-US" sz="2400"/>
              <a:t>) </a:t>
            </a:r>
            <a:r>
              <a:rPr lang="en-US" altLang="en-US" sz="2400">
                <a:sym typeface="Symbol" pitchFamily="2" charset="2"/>
              </a:rPr>
              <a:t></a:t>
            </a:r>
            <a:r>
              <a:rPr lang="en-US" altLang="en-US" sz="2400"/>
              <a:t> (</a:t>
            </a:r>
            <a:r>
              <a:rPr lang="en-US" altLang="en-US" sz="2400" i="1"/>
              <a:t>I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 </a:t>
            </a:r>
            <a:r>
              <a:rPr lang="en-US" altLang="en-US" sz="2400" i="1">
                <a:cs typeface="Arial" panose="020B0604020202020204" pitchFamily="34" charset="0"/>
              </a:rPr>
              <a:t>•</a:t>
            </a:r>
            <a:r>
              <a:rPr lang="en-US" altLang="en-US" sz="2400" i="1"/>
              <a:t> I</a:t>
            </a:r>
            <a:r>
              <a:rPr lang="en-US" altLang="en-US" sz="2400" i="1" baseline="-25000"/>
              <a:t>3</a:t>
            </a:r>
            <a:r>
              <a:rPr lang="en-US" altLang="en-US" sz="2400"/>
              <a:t>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Proof</a:t>
            </a:r>
            <a:r>
              <a:rPr lang="en-US" altLang="en-US" sz="2400"/>
              <a:t>: left as an exercise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02180E61-494D-6D42-833B-C5B257BAE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</a:t>
            </a:r>
            <a:r>
              <a:rPr lang="en-US" altLang="en-US" sz="4000"/>
              <a:t>Temporal Reasoning</a:t>
            </a:r>
            <a:endParaRPr lang="en-US" altLang="en-US"/>
          </a:p>
        </p:txBody>
      </p:sp>
      <p:sp>
        <p:nvSpPr>
          <p:cNvPr id="53250" name="Slide Number Placeholder 3">
            <a:extLst>
              <a:ext uri="{FF2B5EF4-FFF2-40B4-BE49-F238E27FC236}">
                <a16:creationId xmlns:a16="http://schemas.microsoft.com/office/drawing/2014/main" id="{B627D359-10A8-C741-BC1C-D06B6B8DD7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ADBE783-EB2C-D34F-8F84-B1889893E83F}" type="slidenum">
              <a:rPr lang="en-US" altLang="zh-CN" sz="1400"/>
              <a:pPr eaLnBrk="1" hangingPunct="1"/>
              <a:t>38</a:t>
            </a:fld>
            <a:endParaRPr lang="en-US" altLang="zh-CN" sz="1400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12C205CD-BB3B-C344-B371-44DFA39463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Composition</a:t>
            </a:r>
            <a:r>
              <a:rPr lang="en-US" altLang="en-US" sz="2400"/>
              <a:t> of intervals +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	</a:t>
            </a:r>
            <a:r>
              <a:rPr lang="en-US" altLang="en-US" sz="2000"/>
              <a:t>R’</a:t>
            </a:r>
            <a:r>
              <a:rPr lang="en-US" altLang="ja-JP" sz="2000" baseline="-25000"/>
              <a:t>13</a:t>
            </a:r>
            <a:r>
              <a:rPr lang="en-US" altLang="ja-JP" sz="2000"/>
              <a:t> = R</a:t>
            </a:r>
            <a:r>
              <a:rPr lang="en-US" altLang="ja-JP" sz="2000" baseline="-25000"/>
              <a:t>12</a:t>
            </a:r>
            <a:r>
              <a:rPr lang="en-US" altLang="ja-JP" sz="2000"/>
              <a:t> + R</a:t>
            </a:r>
            <a:r>
              <a:rPr lang="en-US" altLang="ja-JP" sz="2000" baseline="-25000"/>
              <a:t>23</a:t>
            </a:r>
            <a:r>
              <a:rPr lang="en-US" altLang="ja-JP" sz="2000"/>
              <a:t> = [4, 12]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	R</a:t>
            </a:r>
            <a:r>
              <a:rPr lang="en-US" altLang="en-US" sz="2000" baseline="-25000"/>
              <a:t>01</a:t>
            </a:r>
            <a:r>
              <a:rPr lang="en-US" altLang="en-US" sz="2000"/>
              <a:t> + R</a:t>
            </a:r>
            <a:r>
              <a:rPr lang="en-US" altLang="en-US" sz="2000" baseline="-25000"/>
              <a:t>13</a:t>
            </a:r>
            <a:r>
              <a:rPr lang="en-US" altLang="en-US" sz="2000"/>
              <a:t> = [2,5] + [3, 5] = [5, 10]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	R</a:t>
            </a:r>
            <a:r>
              <a:rPr lang="en-US" altLang="en-US" sz="2000" baseline="-25000"/>
              <a:t>01</a:t>
            </a:r>
            <a:r>
              <a:rPr lang="en-US" altLang="en-US" sz="2000"/>
              <a:t> + R'</a:t>
            </a:r>
            <a:r>
              <a:rPr lang="en-US" altLang="en-US" sz="2000" baseline="-25000"/>
              <a:t>13</a:t>
            </a:r>
            <a:r>
              <a:rPr lang="en-US" altLang="en-US" sz="2000"/>
              <a:t> = [2,5] + [4, 12] = [6, 17]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9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Intersection</a:t>
            </a:r>
            <a:r>
              <a:rPr lang="en-US" altLang="en-US" sz="2400"/>
              <a:t> of intervals:   </a:t>
            </a:r>
            <a:r>
              <a:rPr lang="en-US" altLang="en-US" sz="2000"/>
              <a:t>R</a:t>
            </a:r>
            <a:r>
              <a:rPr lang="en-US" altLang="en-US" sz="2000" baseline="-25000"/>
              <a:t>13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2000"/>
              <a:t> R'</a:t>
            </a:r>
            <a:r>
              <a:rPr lang="en-US" altLang="en-US" sz="2000" baseline="-25000"/>
              <a:t>13</a:t>
            </a:r>
            <a:r>
              <a:rPr lang="en-US" altLang="en-US" sz="2000"/>
              <a:t> = [4, 12] </a:t>
            </a:r>
            <a:r>
              <a:rPr lang="en-US" altLang="en-US" sz="2000">
                <a:sym typeface="Symbol" pitchFamily="2" charset="2"/>
              </a:rPr>
              <a:t> </a:t>
            </a:r>
            <a:r>
              <a:rPr lang="en-US" altLang="en-US" sz="2000"/>
              <a:t>[3, 5] = [4, 5]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	R</a:t>
            </a:r>
            <a:r>
              <a:rPr lang="en-US" altLang="en-US" sz="2000" baseline="-25000"/>
              <a:t>01</a:t>
            </a:r>
            <a:r>
              <a:rPr lang="en-US" altLang="en-US" sz="2000"/>
              <a:t> + (R</a:t>
            </a:r>
            <a:r>
              <a:rPr lang="en-US" altLang="en-US" sz="2000" baseline="-25000"/>
              <a:t>13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2000"/>
              <a:t> R'</a:t>
            </a:r>
            <a:r>
              <a:rPr lang="en-US" altLang="en-US" sz="2000" baseline="-25000"/>
              <a:t>13</a:t>
            </a:r>
            <a:r>
              <a:rPr lang="en-US" altLang="en-US" sz="2000"/>
              <a:t>) = (R</a:t>
            </a:r>
            <a:r>
              <a:rPr lang="en-US" altLang="en-US" sz="2000" baseline="-25000"/>
              <a:t>01</a:t>
            </a:r>
            <a:r>
              <a:rPr lang="en-US" altLang="en-US" sz="2000"/>
              <a:t> + R</a:t>
            </a:r>
            <a:r>
              <a:rPr lang="en-US" altLang="en-US" sz="2000" baseline="-25000"/>
              <a:t>13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 (</a:t>
            </a:r>
            <a:r>
              <a:rPr lang="en-US" altLang="en-US" sz="2000"/>
              <a:t>R</a:t>
            </a:r>
            <a:r>
              <a:rPr lang="en-US" altLang="en-US" sz="2000" baseline="-25000"/>
              <a:t>01</a:t>
            </a:r>
            <a:r>
              <a:rPr lang="en-US" altLang="en-US" sz="2000"/>
              <a:t> + R'</a:t>
            </a:r>
            <a:r>
              <a:rPr lang="en-US" altLang="en-US" sz="2000" baseline="-25000"/>
              <a:t>13</a:t>
            </a:r>
            <a:r>
              <a:rPr lang="en-US" altLang="en-US" sz="2000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	R</a:t>
            </a:r>
            <a:r>
              <a:rPr lang="en-US" altLang="en-US" sz="2000" baseline="-25000"/>
              <a:t>01</a:t>
            </a:r>
            <a:r>
              <a:rPr lang="en-US" altLang="en-US" sz="2000"/>
              <a:t> + (R</a:t>
            </a:r>
            <a:r>
              <a:rPr lang="en-US" altLang="en-US" sz="2000" baseline="-25000"/>
              <a:t>13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2000"/>
              <a:t> R'</a:t>
            </a:r>
            <a:r>
              <a:rPr lang="en-US" altLang="en-US" sz="2000" baseline="-25000"/>
              <a:t>13</a:t>
            </a:r>
            <a:r>
              <a:rPr lang="en-US" altLang="en-US" sz="2000"/>
              <a:t>) = [2, 5] + [4, 5] = [6, 10]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	(R</a:t>
            </a:r>
            <a:r>
              <a:rPr lang="en-US" altLang="en-US" sz="2000" baseline="-25000"/>
              <a:t>01</a:t>
            </a:r>
            <a:r>
              <a:rPr lang="en-US" altLang="en-US" sz="2000"/>
              <a:t> + R</a:t>
            </a:r>
            <a:r>
              <a:rPr lang="en-US" altLang="en-US" sz="2000" baseline="-25000"/>
              <a:t>13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2000"/>
              <a:t> (R</a:t>
            </a:r>
            <a:r>
              <a:rPr lang="en-US" altLang="en-US" sz="2000" baseline="-25000"/>
              <a:t>01</a:t>
            </a:r>
            <a:r>
              <a:rPr lang="en-US" altLang="en-US" sz="2000"/>
              <a:t> + R'</a:t>
            </a:r>
            <a:r>
              <a:rPr lang="en-US" altLang="en-US" sz="2000" baseline="-25000"/>
              <a:t>13</a:t>
            </a:r>
            <a:r>
              <a:rPr lang="en-US" altLang="en-US" sz="2000"/>
              <a:t>) = [5, 10]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2000"/>
              <a:t> [6,17] = [6, 10]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90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Here, path consistency guarantees minimality and decomposability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900"/>
          </a:p>
        </p:txBody>
      </p:sp>
      <p:grpSp>
        <p:nvGrpSpPr>
          <p:cNvPr id="53252" name="Group 4">
            <a:extLst>
              <a:ext uri="{FF2B5EF4-FFF2-40B4-BE49-F238E27FC236}">
                <a16:creationId xmlns:a16="http://schemas.microsoft.com/office/drawing/2014/main" id="{BE3935E7-8BF1-E346-9993-F29A3C3B81D7}"/>
              </a:ext>
            </a:extLst>
          </p:cNvPr>
          <p:cNvGrpSpPr>
            <a:grpSpLocks/>
          </p:cNvGrpSpPr>
          <p:nvPr/>
        </p:nvGrpSpPr>
        <p:grpSpPr bwMode="auto">
          <a:xfrm>
            <a:off x="4675188" y="1312863"/>
            <a:ext cx="4468812" cy="1577975"/>
            <a:chOff x="238" y="3540"/>
            <a:chExt cx="7037" cy="2484"/>
          </a:xfrm>
        </p:grpSpPr>
        <p:sp>
          <p:nvSpPr>
            <p:cNvPr id="53253" name="Text Box 5">
              <a:extLst>
                <a:ext uri="{FF2B5EF4-FFF2-40B4-BE49-F238E27FC236}">
                  <a16:creationId xmlns:a16="http://schemas.microsoft.com/office/drawing/2014/main" id="{7B2D3B09-EE60-B548-85A5-7B9244F1FE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0" y="4890"/>
              <a:ext cx="1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 noProof="1">
                  <a:latin typeface="Times New Roman" panose="02020603050405020304" pitchFamily="18" charset="0"/>
                </a:rPr>
                <a:t>R’</a:t>
              </a:r>
              <a:r>
                <a:rPr lang="en-US" altLang="ja-JP" sz="1200" baseline="-25000">
                  <a:latin typeface="Times New Roman" panose="02020603050405020304" pitchFamily="18" charset="0"/>
                </a:rPr>
                <a:t>1</a:t>
              </a:r>
              <a:r>
                <a:rPr lang="en-US" altLang="ja-JP" sz="1200" baseline="-25000" noProof="1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  <p:sp>
          <p:nvSpPr>
            <p:cNvPr id="53254" name="Text Box 6">
              <a:extLst>
                <a:ext uri="{FF2B5EF4-FFF2-40B4-BE49-F238E27FC236}">
                  <a16:creationId xmlns:a16="http://schemas.microsoft.com/office/drawing/2014/main" id="{97A0F145-2624-F84B-99EF-6E0596FF34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5" y="5595"/>
              <a:ext cx="1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 noProof="1">
                  <a:latin typeface="Times New Roman" panose="02020603050405020304" pitchFamily="18" charset="0"/>
                </a:rPr>
                <a:t>R</a:t>
              </a:r>
              <a:r>
                <a:rPr lang="en-US" altLang="en-US" sz="1200" baseline="-25000" noProof="1">
                  <a:latin typeface="Times New Roman" panose="02020603050405020304" pitchFamily="18" charset="0"/>
                </a:rPr>
                <a:t>13</a:t>
              </a:r>
              <a:r>
                <a:rPr lang="en-US" altLang="en-US" sz="1200" baseline="-25000">
                  <a:latin typeface="Times New Roman" panose="02020603050405020304" pitchFamily="18" charset="0"/>
                </a:rPr>
                <a:t> </a:t>
              </a:r>
              <a:r>
                <a:rPr lang="en-US" altLang="en-US" sz="1200">
                  <a:latin typeface="Times New Roman" panose="02020603050405020304" pitchFamily="18" charset="0"/>
                </a:rPr>
                <a:t>=[3,5]</a:t>
              </a:r>
              <a:endParaRPr lang="en-US" altLang="en-US" sz="1800" baseline="-25000"/>
            </a:p>
          </p:txBody>
        </p:sp>
        <p:sp>
          <p:nvSpPr>
            <p:cNvPr id="53255" name="Text Box 7">
              <a:extLst>
                <a:ext uri="{FF2B5EF4-FFF2-40B4-BE49-F238E27FC236}">
                  <a16:creationId xmlns:a16="http://schemas.microsoft.com/office/drawing/2014/main" id="{757B70B6-2978-6F49-8E1B-26DE8C5D5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5" y="4305"/>
              <a:ext cx="1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 noProof="1">
                  <a:latin typeface="Times New Roman" panose="02020603050405020304" pitchFamily="18" charset="0"/>
                </a:rPr>
                <a:t>R</a:t>
              </a:r>
              <a:r>
                <a:rPr lang="en-US" altLang="en-US" sz="1200" baseline="-25000" noProof="1">
                  <a:latin typeface="Times New Roman" panose="02020603050405020304" pitchFamily="18" charset="0"/>
                </a:rPr>
                <a:t>23</a:t>
              </a:r>
              <a:r>
                <a:rPr lang="en-US" altLang="en-US" sz="1200">
                  <a:latin typeface="Times New Roman" panose="02020603050405020304" pitchFamily="18" charset="0"/>
                </a:rPr>
                <a:t>=[1,8]</a:t>
              </a:r>
              <a:endParaRPr lang="en-US" altLang="en-US" sz="1800"/>
            </a:p>
          </p:txBody>
        </p:sp>
        <p:sp>
          <p:nvSpPr>
            <p:cNvPr id="53256" name="Text Box 8">
              <a:extLst>
                <a:ext uri="{FF2B5EF4-FFF2-40B4-BE49-F238E27FC236}">
                  <a16:creationId xmlns:a16="http://schemas.microsoft.com/office/drawing/2014/main" id="{9C3AE3E0-8F82-6C47-B3AC-F33159E88A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0" y="4260"/>
              <a:ext cx="1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 noProof="1">
                  <a:latin typeface="Times New Roman" panose="02020603050405020304" pitchFamily="18" charset="0"/>
                </a:rPr>
                <a:t>R</a:t>
              </a:r>
              <a:r>
                <a:rPr lang="en-US" altLang="en-US" sz="1200" baseline="-25000" noProof="1">
                  <a:latin typeface="Times New Roman" panose="02020603050405020304" pitchFamily="18" charset="0"/>
                </a:rPr>
                <a:t>12</a:t>
              </a:r>
              <a:r>
                <a:rPr lang="en-US" altLang="en-US" sz="1200">
                  <a:latin typeface="Times New Roman" panose="02020603050405020304" pitchFamily="18" charset="0"/>
                </a:rPr>
                <a:t>=[3,4]</a:t>
              </a:r>
              <a:endParaRPr lang="en-US" altLang="en-US" sz="1800" baseline="-25000"/>
            </a:p>
          </p:txBody>
        </p:sp>
        <p:sp>
          <p:nvSpPr>
            <p:cNvPr id="53257" name="Text Box 9">
              <a:extLst>
                <a:ext uri="{FF2B5EF4-FFF2-40B4-BE49-F238E27FC236}">
                  <a16:creationId xmlns:a16="http://schemas.microsoft.com/office/drawing/2014/main" id="{F03D583F-928B-E944-9589-B569FBB42D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4680"/>
              <a:ext cx="1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 noProof="1">
                  <a:latin typeface="Times New Roman" panose="02020603050405020304" pitchFamily="18" charset="0"/>
                </a:rPr>
                <a:t>V</a:t>
              </a:r>
              <a:r>
                <a:rPr lang="en-US" altLang="en-US" sz="1200" baseline="-25000" noProof="1">
                  <a:latin typeface="Times New Roman" panose="02020603050405020304" pitchFamily="18" charset="0"/>
                </a:rPr>
                <a:t>1</a:t>
              </a:r>
              <a:endParaRPr lang="en-US" altLang="en-US" sz="1800" baseline="-25000"/>
            </a:p>
          </p:txBody>
        </p:sp>
        <p:grpSp>
          <p:nvGrpSpPr>
            <p:cNvPr id="53258" name="Group 10">
              <a:extLst>
                <a:ext uri="{FF2B5EF4-FFF2-40B4-BE49-F238E27FC236}">
                  <a16:creationId xmlns:a16="http://schemas.microsoft.com/office/drawing/2014/main" id="{1806F851-4F21-7749-9C1D-64E2B28487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8" y="3540"/>
              <a:ext cx="7037" cy="2105"/>
              <a:chOff x="1920" y="3540"/>
              <a:chExt cx="7037" cy="2105"/>
            </a:xfrm>
          </p:grpSpPr>
          <p:sp>
            <p:nvSpPr>
              <p:cNvPr id="53259" name="Text Box 11">
                <a:extLst>
                  <a:ext uri="{FF2B5EF4-FFF2-40B4-BE49-F238E27FC236}">
                    <a16:creationId xmlns:a16="http://schemas.microsoft.com/office/drawing/2014/main" id="{B59FD493-E195-D84C-B012-96DDC41BB8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55" y="4785"/>
                <a:ext cx="1502" cy="4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 noProof="1">
                    <a:latin typeface="Times New Roman" panose="02020603050405020304" pitchFamily="18" charset="0"/>
                  </a:rPr>
                  <a:t>V</a:t>
                </a:r>
                <a:r>
                  <a:rPr lang="en-US" altLang="en-US" sz="1200" baseline="-25000" noProof="1">
                    <a:latin typeface="Times New Roman" panose="02020603050405020304" pitchFamily="18" charset="0"/>
                  </a:rPr>
                  <a:t>3</a:t>
                </a:r>
                <a:endParaRPr lang="en-US" altLang="en-US" sz="1800" baseline="-25000"/>
              </a:p>
            </p:txBody>
          </p:sp>
          <p:grpSp>
            <p:nvGrpSpPr>
              <p:cNvPr id="53260" name="Group 12">
                <a:extLst>
                  <a:ext uri="{FF2B5EF4-FFF2-40B4-BE49-F238E27FC236}">
                    <a16:creationId xmlns:a16="http://schemas.microsoft.com/office/drawing/2014/main" id="{5F91BEBE-EA2D-F14F-8D9C-CF68D10C7C4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0" y="3540"/>
                <a:ext cx="6041" cy="2105"/>
                <a:chOff x="1920" y="3540"/>
                <a:chExt cx="6041" cy="2105"/>
              </a:xfrm>
            </p:grpSpPr>
            <p:sp>
              <p:nvSpPr>
                <p:cNvPr id="53261" name="Text Box 13">
                  <a:extLst>
                    <a:ext uri="{FF2B5EF4-FFF2-40B4-BE49-F238E27FC236}">
                      <a16:creationId xmlns:a16="http://schemas.microsoft.com/office/drawing/2014/main" id="{3FB1DB29-2214-BC4A-8EA7-9AE4F37B977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045" y="3540"/>
                  <a:ext cx="1502" cy="42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r>
                    <a:rPr lang="en-US" altLang="en-US" sz="1200" noProof="1">
                      <a:latin typeface="Times New Roman" panose="02020603050405020304" pitchFamily="18" charset="0"/>
                    </a:rPr>
                    <a:t>V</a:t>
                  </a:r>
                  <a:r>
                    <a:rPr lang="en-US" altLang="en-US" sz="1200" baseline="-25000" noProof="1">
                      <a:latin typeface="Times New Roman" panose="02020603050405020304" pitchFamily="18" charset="0"/>
                    </a:rPr>
                    <a:t>2</a:t>
                  </a:r>
                  <a:endParaRPr lang="en-US" altLang="en-US" sz="1800" baseline="-25000"/>
                </a:p>
              </p:txBody>
            </p:sp>
            <p:grpSp>
              <p:nvGrpSpPr>
                <p:cNvPr id="53262" name="Group 14">
                  <a:extLst>
                    <a:ext uri="{FF2B5EF4-FFF2-40B4-BE49-F238E27FC236}">
                      <a16:creationId xmlns:a16="http://schemas.microsoft.com/office/drawing/2014/main" id="{9BAB1AE1-BA2E-4B44-BB15-6BFE99E0B45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920" y="3894"/>
                  <a:ext cx="6041" cy="1751"/>
                  <a:chOff x="1920" y="2769"/>
                  <a:chExt cx="6041" cy="1751"/>
                </a:xfrm>
              </p:grpSpPr>
              <p:sp>
                <p:nvSpPr>
                  <p:cNvPr id="53263" name="Oval 15">
                    <a:extLst>
                      <a:ext uri="{FF2B5EF4-FFF2-40B4-BE49-F238E27FC236}">
                        <a16:creationId xmlns:a16="http://schemas.microsoft.com/office/drawing/2014/main" id="{BB2E15BE-B828-1144-8E75-5376AFA650A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52" y="3870"/>
                    <a:ext cx="1170" cy="405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en-US" altLang="en-US" sz="1800"/>
                  </a:p>
                </p:txBody>
              </p:sp>
              <p:sp>
                <p:nvSpPr>
                  <p:cNvPr id="53264" name="Oval 16">
                    <a:extLst>
                      <a:ext uri="{FF2B5EF4-FFF2-40B4-BE49-F238E27FC236}">
                        <a16:creationId xmlns:a16="http://schemas.microsoft.com/office/drawing/2014/main" id="{582DD5BE-AB9D-0F49-BCC5-A1C726ADD3A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756" y="2769"/>
                    <a:ext cx="1170" cy="405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en-US" altLang="en-US" sz="1800"/>
                  </a:p>
                </p:txBody>
              </p:sp>
              <p:sp>
                <p:nvSpPr>
                  <p:cNvPr id="53265" name="Oval 17">
                    <a:extLst>
                      <a:ext uri="{FF2B5EF4-FFF2-40B4-BE49-F238E27FC236}">
                        <a16:creationId xmlns:a16="http://schemas.microsoft.com/office/drawing/2014/main" id="{6C201A53-6F4A-3744-8A6D-2E44F4A164D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791" y="3954"/>
                    <a:ext cx="1170" cy="405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en-US" altLang="en-US" sz="1800"/>
                  </a:p>
                </p:txBody>
              </p:sp>
              <p:sp>
                <p:nvSpPr>
                  <p:cNvPr id="53266" name="Oval 18">
                    <a:extLst>
                      <a:ext uri="{FF2B5EF4-FFF2-40B4-BE49-F238E27FC236}">
                        <a16:creationId xmlns:a16="http://schemas.microsoft.com/office/drawing/2014/main" id="{E73EBD9E-103E-2248-9753-7335B16D31C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376" y="3879"/>
                    <a:ext cx="1170" cy="405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en-US" altLang="en-US" sz="1800"/>
                  </a:p>
                </p:txBody>
              </p:sp>
              <p:sp>
                <p:nvSpPr>
                  <p:cNvPr id="53267" name="Line 19">
                    <a:extLst>
                      <a:ext uri="{FF2B5EF4-FFF2-40B4-BE49-F238E27FC236}">
                        <a16:creationId xmlns:a16="http://schemas.microsoft.com/office/drawing/2014/main" id="{EB3F92AB-6F15-6743-BE12-D83675A3913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422" y="4065"/>
                    <a:ext cx="96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68" name="Line 20">
                    <a:extLst>
                      <a:ext uri="{FF2B5EF4-FFF2-40B4-BE49-F238E27FC236}">
                        <a16:creationId xmlns:a16="http://schemas.microsoft.com/office/drawing/2014/main" id="{962B3C72-40F9-064B-B805-71B4D524000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207" y="3090"/>
                    <a:ext cx="690" cy="81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69" name="Line 21">
                    <a:extLst>
                      <a:ext uri="{FF2B5EF4-FFF2-40B4-BE49-F238E27FC236}">
                        <a16:creationId xmlns:a16="http://schemas.microsoft.com/office/drawing/2014/main" id="{D9DCCC4C-1E40-664B-97ED-C838CDC672F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6617" y="3135"/>
                    <a:ext cx="450" cy="825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70" name="Line 22">
                    <a:extLst>
                      <a:ext uri="{FF2B5EF4-FFF2-40B4-BE49-F238E27FC236}">
                        <a16:creationId xmlns:a16="http://schemas.microsoft.com/office/drawing/2014/main" id="{5E6D5BBB-4A40-0241-ACA4-4B21762202B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552" y="4095"/>
                    <a:ext cx="1260" cy="3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71" name="Freeform 23">
                    <a:extLst>
                      <a:ext uri="{FF2B5EF4-FFF2-40B4-BE49-F238E27FC236}">
                        <a16:creationId xmlns:a16="http://schemas.microsoft.com/office/drawing/2014/main" id="{07D781DD-DDFF-7B45-8993-8D049D6FF67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87" y="4230"/>
                    <a:ext cx="1440" cy="290"/>
                  </a:xfrm>
                  <a:custGeom>
                    <a:avLst/>
                    <a:gdLst>
                      <a:gd name="T0" fmla="*/ 0 w 1440"/>
                      <a:gd name="T1" fmla="*/ 0 h 290"/>
                      <a:gd name="T2" fmla="*/ 735 w 1440"/>
                      <a:gd name="T3" fmla="*/ 285 h 290"/>
                      <a:gd name="T4" fmla="*/ 1440 w 1440"/>
                      <a:gd name="T5" fmla="*/ 30 h 290"/>
                      <a:gd name="T6" fmla="*/ 0 60000 65536"/>
                      <a:gd name="T7" fmla="*/ 0 60000 65536"/>
                      <a:gd name="T8" fmla="*/ 0 60000 65536"/>
                      <a:gd name="T9" fmla="*/ 0 w 1440"/>
                      <a:gd name="T10" fmla="*/ 0 h 290"/>
                      <a:gd name="T11" fmla="*/ 1440 w 1440"/>
                      <a:gd name="T12" fmla="*/ 290 h 29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440" h="290">
                        <a:moveTo>
                          <a:pt x="0" y="0"/>
                        </a:moveTo>
                        <a:cubicBezTo>
                          <a:pt x="247" y="140"/>
                          <a:pt x="495" y="280"/>
                          <a:pt x="735" y="285"/>
                        </a:cubicBezTo>
                        <a:cubicBezTo>
                          <a:pt x="975" y="290"/>
                          <a:pt x="1207" y="160"/>
                          <a:pt x="1440" y="30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72" name="Text Box 24">
                    <a:extLst>
                      <a:ext uri="{FF2B5EF4-FFF2-40B4-BE49-F238E27FC236}">
                        <a16:creationId xmlns:a16="http://schemas.microsoft.com/office/drawing/2014/main" id="{A94F68AE-218C-EF42-BC3C-F7632EB20BA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20" y="3570"/>
                    <a:ext cx="1502" cy="42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r>
                      <a:rPr lang="en-US" altLang="en-US" sz="1200" noProof="1">
                        <a:latin typeface="Times New Roman" panose="02020603050405020304" pitchFamily="18" charset="0"/>
                      </a:rPr>
                      <a:t>V</a:t>
                    </a:r>
                    <a:r>
                      <a:rPr lang="en-US" altLang="en-US" sz="1200" baseline="-25000" noProof="1"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1800" baseline="-25000"/>
                  </a:p>
                </p:txBody>
              </p:sp>
              <p:sp>
                <p:nvSpPr>
                  <p:cNvPr id="53273" name="Text Box 25">
                    <a:extLst>
                      <a:ext uri="{FF2B5EF4-FFF2-40B4-BE49-F238E27FC236}">
                        <a16:creationId xmlns:a16="http://schemas.microsoft.com/office/drawing/2014/main" id="{2EE3C5E5-2F27-1D41-A108-E35913120CB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80" y="3585"/>
                    <a:ext cx="1502" cy="42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r>
                      <a:rPr lang="en-US" altLang="en-US" sz="1200" noProof="1">
                        <a:latin typeface="Times New Roman" panose="02020603050405020304" pitchFamily="18" charset="0"/>
                      </a:rPr>
                      <a:t>R</a:t>
                    </a:r>
                    <a:r>
                      <a:rPr lang="en-US" altLang="en-US" sz="1200" baseline="-25000" noProof="1">
                        <a:latin typeface="Times New Roman" panose="02020603050405020304" pitchFamily="18" charset="0"/>
                      </a:rPr>
                      <a:t>01</a:t>
                    </a:r>
                    <a:r>
                      <a:rPr lang="en-US" altLang="en-US" sz="1200">
                        <a:latin typeface="Times New Roman" panose="02020603050405020304" pitchFamily="18" charset="0"/>
                      </a:rPr>
                      <a:t>=[2,5]</a:t>
                    </a:r>
                    <a:endParaRPr lang="en-US" altLang="en-US" sz="1800" baseline="-25000"/>
                  </a:p>
                </p:txBody>
              </p:sp>
            </p:grpSp>
          </p:grpSp>
        </p:grp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Number Placeholder 3">
            <a:extLst>
              <a:ext uri="{FF2B5EF4-FFF2-40B4-BE49-F238E27FC236}">
                <a16:creationId xmlns:a16="http://schemas.microsoft.com/office/drawing/2014/main" id="{539B16A8-7B6A-D64C-891D-CC043EE1D9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EE8DFF0-BE3A-034C-9831-CEB94EB94B0E}" type="slidenum">
              <a:rPr lang="en-US" altLang="zh-CN" sz="1400"/>
              <a:pPr eaLnBrk="1" hangingPunct="1"/>
              <a:t>39</a:t>
            </a:fld>
            <a:endParaRPr lang="en-US" altLang="zh-CN" sz="1400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39B1B287-7349-9C44-BB30-626AEFB541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Composition Distributes over </a:t>
            </a:r>
            <a:r>
              <a:rPr lang="en-US" altLang="en-US" sz="4000" b="0">
                <a:sym typeface="Symbol" pitchFamily="2" charset="2"/>
              </a:rPr>
              <a:t></a:t>
            </a:r>
            <a:r>
              <a:rPr lang="en-US" altLang="en-US" sz="4000"/>
              <a:t> 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A53AEAE3-902E-074C-A5C8-07A8CD238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800">
                <a:latin typeface="Helvetica" pitchFamily="2" charset="0"/>
              </a:rPr>
              <a:t>PC-1 generalizes Floyd-Warshall algorithm (all-pairs shortest path), where </a:t>
            </a:r>
          </a:p>
          <a:p>
            <a:pPr lvl="1" eaLnBrk="1" hangingPunct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>
                <a:latin typeface="Helvetica" pitchFamily="2" charset="0"/>
              </a:rPr>
              <a:t>composition is ‘scalar addition’ and</a:t>
            </a:r>
          </a:p>
          <a:p>
            <a:pPr lvl="1" eaLnBrk="1" hangingPunct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>
                <a:latin typeface="Helvetica" pitchFamily="2" charset="0"/>
              </a:rPr>
              <a:t>intersection is ‘scalar minimal’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 typeface="Arial" panose="020B0604020202020204" pitchFamily="34" charset="0"/>
              <a:buChar char="•"/>
            </a:pPr>
            <a:r>
              <a:rPr lang="en-US" altLang="en-US" sz="2800">
                <a:latin typeface="Helvetica" pitchFamily="2" charset="0"/>
              </a:rPr>
              <a:t>PC-1 generalizes Warshall algorithm (transitive closure)</a:t>
            </a:r>
          </a:p>
          <a:p>
            <a:pPr lvl="1" eaLnBrk="1" hangingPunct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>
                <a:latin typeface="Helvetica" pitchFamily="2" charset="0"/>
              </a:rPr>
              <a:t>Composition is logical OR</a:t>
            </a:r>
          </a:p>
          <a:p>
            <a:pPr lvl="1" eaLnBrk="1" hangingPunct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>
                <a:latin typeface="Helvetica" pitchFamily="2" charset="0"/>
              </a:rPr>
              <a:t>Intersection is logical AND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>
            <a:extLst>
              <a:ext uri="{FF2B5EF4-FFF2-40B4-BE49-F238E27FC236}">
                <a16:creationId xmlns:a16="http://schemas.microsoft.com/office/drawing/2014/main" id="{FE9D6B6D-3012-9546-A797-3E7009C797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CB8BB96-5DF2-3547-8150-F7C62A875884}" type="slidenum">
              <a:rPr lang="en-US" altLang="zh-CN" sz="1400"/>
              <a:pPr eaLnBrk="1" hangingPunct="1"/>
              <a:t>4</a:t>
            </a:fld>
            <a:endParaRPr lang="en-US" altLang="zh-CN" sz="14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FAD31D86-E6CC-B647-AD1C-BFA29F2D7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7650" y="595313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/>
              <a:t>AC is not enough   </a:t>
            </a:r>
            <a:r>
              <a:rPr lang="en-US" altLang="en-US" sz="1800" i="1"/>
              <a:t>Example borrowed from Dechter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0763C67-4EA8-8643-9CA2-F5858A9092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Arc-consistent?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Satisfiable?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ym typeface="Symbol" pitchFamily="2" charset="2"/>
              </a:rPr>
              <a:t>  </a:t>
            </a:r>
            <a:r>
              <a:rPr lang="en-US" altLang="en-US" sz="2400"/>
              <a:t>seek higher levels of consistency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C1578F5D-7D5A-8E48-A37B-F8A34D2F6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425" y="157480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16612E1E-D43D-CB41-A919-B88D8DE4B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850" y="17018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1800" baseline="-25000"/>
          </a:p>
        </p:txBody>
      </p:sp>
      <p:sp>
        <p:nvSpPr>
          <p:cNvPr id="18438" name="Freeform 6">
            <a:extLst>
              <a:ext uri="{FF2B5EF4-FFF2-40B4-BE49-F238E27FC236}">
                <a16:creationId xmlns:a16="http://schemas.microsoft.com/office/drawing/2014/main" id="{07483499-D09C-1E4F-B7FF-58AB3463CBD4}"/>
              </a:ext>
            </a:extLst>
          </p:cNvPr>
          <p:cNvSpPr>
            <a:spLocks/>
          </p:cNvSpPr>
          <p:nvPr/>
        </p:nvSpPr>
        <p:spPr bwMode="auto">
          <a:xfrm>
            <a:off x="1649413" y="1676400"/>
            <a:ext cx="1127125" cy="531813"/>
          </a:xfrm>
          <a:custGeom>
            <a:avLst/>
            <a:gdLst>
              <a:gd name="T0" fmla="*/ 2147483647 w 2840"/>
              <a:gd name="T1" fmla="*/ 2147483647 h 1337"/>
              <a:gd name="T2" fmla="*/ 2147483647 w 2840"/>
              <a:gd name="T3" fmla="*/ 2147483647 h 1337"/>
              <a:gd name="T4" fmla="*/ 2147483647 w 2840"/>
              <a:gd name="T5" fmla="*/ 2147483647 h 1337"/>
              <a:gd name="T6" fmla="*/ 2147483647 w 2840"/>
              <a:gd name="T7" fmla="*/ 2147483647 h 1337"/>
              <a:gd name="T8" fmla="*/ 2147483647 w 2840"/>
              <a:gd name="T9" fmla="*/ 2147483647 h 1337"/>
              <a:gd name="T10" fmla="*/ 2147483647 w 2840"/>
              <a:gd name="T11" fmla="*/ 2147483647 h 1337"/>
              <a:gd name="T12" fmla="*/ 2147483647 w 2840"/>
              <a:gd name="T13" fmla="*/ 2147483647 h 1337"/>
              <a:gd name="T14" fmla="*/ 2147483647 w 2840"/>
              <a:gd name="T15" fmla="*/ 2147483647 h 1337"/>
              <a:gd name="T16" fmla="*/ 2147483647 w 2840"/>
              <a:gd name="T17" fmla="*/ 2147483647 h 1337"/>
              <a:gd name="T18" fmla="*/ 2147483647 w 2840"/>
              <a:gd name="T19" fmla="*/ 2147483647 h 1337"/>
              <a:gd name="T20" fmla="*/ 2147483647 w 2840"/>
              <a:gd name="T21" fmla="*/ 2147483647 h 1337"/>
              <a:gd name="T22" fmla="*/ 2147483647 w 2840"/>
              <a:gd name="T23" fmla="*/ 2147483647 h 1337"/>
              <a:gd name="T24" fmla="*/ 2147483647 w 2840"/>
              <a:gd name="T25" fmla="*/ 2147483647 h 1337"/>
              <a:gd name="T26" fmla="*/ 2147483647 w 2840"/>
              <a:gd name="T27" fmla="*/ 2147483647 h 1337"/>
              <a:gd name="T28" fmla="*/ 2147483647 w 2840"/>
              <a:gd name="T29" fmla="*/ 2147483647 h 1337"/>
              <a:gd name="T30" fmla="*/ 2147483647 w 2840"/>
              <a:gd name="T31" fmla="*/ 2147483647 h 1337"/>
              <a:gd name="T32" fmla="*/ 2147483647 w 2840"/>
              <a:gd name="T33" fmla="*/ 2147483647 h 1337"/>
              <a:gd name="T34" fmla="*/ 2147483647 w 2840"/>
              <a:gd name="T35" fmla="*/ 2147483647 h 1337"/>
              <a:gd name="T36" fmla="*/ 2147483647 w 2840"/>
              <a:gd name="T37" fmla="*/ 2147483647 h 1337"/>
              <a:gd name="T38" fmla="*/ 2147483647 w 2840"/>
              <a:gd name="T39" fmla="*/ 2147483647 h 1337"/>
              <a:gd name="T40" fmla="*/ 2147483647 w 2840"/>
              <a:gd name="T41" fmla="*/ 2147483647 h 1337"/>
              <a:gd name="T42" fmla="*/ 2147483647 w 2840"/>
              <a:gd name="T43" fmla="*/ 2147483647 h 1337"/>
              <a:gd name="T44" fmla="*/ 2147483647 w 2840"/>
              <a:gd name="T45" fmla="*/ 2147483647 h 1337"/>
              <a:gd name="T46" fmla="*/ 2147483647 w 2840"/>
              <a:gd name="T47" fmla="*/ 2147483647 h 1337"/>
              <a:gd name="T48" fmla="*/ 2147483647 w 2840"/>
              <a:gd name="T49" fmla="*/ 2147483647 h 1337"/>
              <a:gd name="T50" fmla="*/ 2147483647 w 2840"/>
              <a:gd name="T51" fmla="*/ 2147483647 h 1337"/>
              <a:gd name="T52" fmla="*/ 2147483647 w 2840"/>
              <a:gd name="T53" fmla="*/ 2147483647 h 1337"/>
              <a:gd name="T54" fmla="*/ 2147483647 w 2840"/>
              <a:gd name="T55" fmla="*/ 2147483647 h 1337"/>
              <a:gd name="T56" fmla="*/ 2147483647 w 2840"/>
              <a:gd name="T57" fmla="*/ 2147483647 h 1337"/>
              <a:gd name="T58" fmla="*/ 0 w 2840"/>
              <a:gd name="T59" fmla="*/ 2147483647 h 1337"/>
              <a:gd name="T60" fmla="*/ 2147483647 w 2840"/>
              <a:gd name="T61" fmla="*/ 2147483647 h 1337"/>
              <a:gd name="T62" fmla="*/ 2147483647 w 2840"/>
              <a:gd name="T63" fmla="*/ 2147483647 h 1337"/>
              <a:gd name="T64" fmla="*/ 2147483647 w 2840"/>
              <a:gd name="T65" fmla="*/ 2147483647 h 1337"/>
              <a:gd name="T66" fmla="*/ 2147483647 w 2840"/>
              <a:gd name="T67" fmla="*/ 2147483647 h 1337"/>
              <a:gd name="T68" fmla="*/ 2147483647 w 2840"/>
              <a:gd name="T69" fmla="*/ 2147483647 h 1337"/>
              <a:gd name="T70" fmla="*/ 2147483647 w 2840"/>
              <a:gd name="T71" fmla="*/ 2147483647 h 1337"/>
              <a:gd name="T72" fmla="*/ 2147483647 w 2840"/>
              <a:gd name="T73" fmla="*/ 2147483647 h 1337"/>
              <a:gd name="T74" fmla="*/ 2147483647 w 2840"/>
              <a:gd name="T75" fmla="*/ 2147483647 h 1337"/>
              <a:gd name="T76" fmla="*/ 2147483647 w 2840"/>
              <a:gd name="T77" fmla="*/ 2147483647 h 1337"/>
              <a:gd name="T78" fmla="*/ 2147483647 w 2840"/>
              <a:gd name="T79" fmla="*/ 2147483647 h 1337"/>
              <a:gd name="T80" fmla="*/ 2147483647 w 2840"/>
              <a:gd name="T81" fmla="*/ 2147483647 h 1337"/>
              <a:gd name="T82" fmla="*/ 2147483647 w 2840"/>
              <a:gd name="T83" fmla="*/ 2147483647 h 1337"/>
              <a:gd name="T84" fmla="*/ 2147483647 w 2840"/>
              <a:gd name="T85" fmla="*/ 2147483647 h 1337"/>
              <a:gd name="T86" fmla="*/ 2147483647 w 2840"/>
              <a:gd name="T87" fmla="*/ 2147483647 h 1337"/>
              <a:gd name="T88" fmla="*/ 2147483647 w 2840"/>
              <a:gd name="T89" fmla="*/ 0 h 1337"/>
              <a:gd name="T90" fmla="*/ 2147483647 w 2840"/>
              <a:gd name="T91" fmla="*/ 2147483647 h 1337"/>
              <a:gd name="T92" fmla="*/ 2147483647 w 2840"/>
              <a:gd name="T93" fmla="*/ 2147483647 h 1337"/>
              <a:gd name="T94" fmla="*/ 2147483647 w 2840"/>
              <a:gd name="T95" fmla="*/ 2147483647 h 1337"/>
              <a:gd name="T96" fmla="*/ 2147483647 w 2840"/>
              <a:gd name="T97" fmla="*/ 2147483647 h 1337"/>
              <a:gd name="T98" fmla="*/ 2147483647 w 2840"/>
              <a:gd name="T99" fmla="*/ 2147483647 h 1337"/>
              <a:gd name="T100" fmla="*/ 2147483647 w 2840"/>
              <a:gd name="T101" fmla="*/ 2147483647 h 1337"/>
              <a:gd name="T102" fmla="*/ 2147483647 w 2840"/>
              <a:gd name="T103" fmla="*/ 2147483647 h 1337"/>
              <a:gd name="T104" fmla="*/ 2147483647 w 2840"/>
              <a:gd name="T105" fmla="*/ 2147483647 h 1337"/>
              <a:gd name="T106" fmla="*/ 2147483647 w 2840"/>
              <a:gd name="T107" fmla="*/ 2147483647 h 1337"/>
              <a:gd name="T108" fmla="*/ 2147483647 w 2840"/>
              <a:gd name="T109" fmla="*/ 2147483647 h 1337"/>
              <a:gd name="T110" fmla="*/ 2147483647 w 2840"/>
              <a:gd name="T111" fmla="*/ 2147483647 h 1337"/>
              <a:gd name="T112" fmla="*/ 2147483647 w 2840"/>
              <a:gd name="T113" fmla="*/ 2147483647 h 1337"/>
              <a:gd name="T114" fmla="*/ 2147483647 w 2840"/>
              <a:gd name="T115" fmla="*/ 2147483647 h 1337"/>
              <a:gd name="T116" fmla="*/ 2147483647 w 2840"/>
              <a:gd name="T117" fmla="*/ 2147483647 h 1337"/>
              <a:gd name="T118" fmla="*/ 2147483647 w 2840"/>
              <a:gd name="T119" fmla="*/ 2147483647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7"/>
              <a:gd name="T182" fmla="*/ 2840 w 2840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7">
                <a:moveTo>
                  <a:pt x="2840" y="668"/>
                </a:moveTo>
                <a:lnTo>
                  <a:pt x="2840" y="680"/>
                </a:lnTo>
                <a:lnTo>
                  <a:pt x="2839" y="691"/>
                </a:lnTo>
                <a:lnTo>
                  <a:pt x="2838" y="704"/>
                </a:lnTo>
                <a:lnTo>
                  <a:pt x="2836" y="715"/>
                </a:lnTo>
                <a:lnTo>
                  <a:pt x="2835" y="726"/>
                </a:lnTo>
                <a:lnTo>
                  <a:pt x="2833" y="738"/>
                </a:lnTo>
                <a:lnTo>
                  <a:pt x="2829" y="750"/>
                </a:lnTo>
                <a:lnTo>
                  <a:pt x="2826" y="762"/>
                </a:lnTo>
                <a:lnTo>
                  <a:pt x="2823" y="773"/>
                </a:lnTo>
                <a:lnTo>
                  <a:pt x="2819" y="784"/>
                </a:lnTo>
                <a:lnTo>
                  <a:pt x="2814" y="796"/>
                </a:lnTo>
                <a:lnTo>
                  <a:pt x="2809" y="807"/>
                </a:lnTo>
                <a:lnTo>
                  <a:pt x="2804" y="818"/>
                </a:lnTo>
                <a:lnTo>
                  <a:pt x="2797" y="830"/>
                </a:lnTo>
                <a:lnTo>
                  <a:pt x="2791" y="841"/>
                </a:lnTo>
                <a:lnTo>
                  <a:pt x="2785" y="852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6"/>
                </a:lnTo>
                <a:lnTo>
                  <a:pt x="2754" y="897"/>
                </a:lnTo>
                <a:lnTo>
                  <a:pt x="2746" y="908"/>
                </a:lnTo>
                <a:lnTo>
                  <a:pt x="2736" y="919"/>
                </a:lnTo>
                <a:lnTo>
                  <a:pt x="2727" y="929"/>
                </a:lnTo>
                <a:lnTo>
                  <a:pt x="2717" y="941"/>
                </a:lnTo>
                <a:lnTo>
                  <a:pt x="2707" y="951"/>
                </a:lnTo>
                <a:lnTo>
                  <a:pt x="2695" y="962"/>
                </a:lnTo>
                <a:lnTo>
                  <a:pt x="2684" y="972"/>
                </a:lnTo>
                <a:lnTo>
                  <a:pt x="2673" y="982"/>
                </a:lnTo>
                <a:lnTo>
                  <a:pt x="2661" y="992"/>
                </a:lnTo>
                <a:lnTo>
                  <a:pt x="2649" y="1002"/>
                </a:lnTo>
                <a:lnTo>
                  <a:pt x="2636" y="1013"/>
                </a:lnTo>
                <a:lnTo>
                  <a:pt x="2623" y="1023"/>
                </a:lnTo>
                <a:lnTo>
                  <a:pt x="2609" y="1033"/>
                </a:lnTo>
                <a:lnTo>
                  <a:pt x="2596" y="1043"/>
                </a:lnTo>
                <a:lnTo>
                  <a:pt x="2582" y="1052"/>
                </a:lnTo>
                <a:lnTo>
                  <a:pt x="2568" y="1062"/>
                </a:lnTo>
                <a:lnTo>
                  <a:pt x="2553" y="1071"/>
                </a:lnTo>
                <a:lnTo>
                  <a:pt x="2538" y="1081"/>
                </a:lnTo>
                <a:lnTo>
                  <a:pt x="2522" y="1090"/>
                </a:lnTo>
                <a:lnTo>
                  <a:pt x="2506" y="1098"/>
                </a:lnTo>
                <a:lnTo>
                  <a:pt x="2490" y="1107"/>
                </a:lnTo>
                <a:lnTo>
                  <a:pt x="2473" y="1116"/>
                </a:lnTo>
                <a:lnTo>
                  <a:pt x="2457" y="1125"/>
                </a:lnTo>
                <a:lnTo>
                  <a:pt x="2439" y="1134"/>
                </a:lnTo>
                <a:lnTo>
                  <a:pt x="2422" y="1141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5"/>
                </a:lnTo>
                <a:lnTo>
                  <a:pt x="2350" y="1173"/>
                </a:lnTo>
                <a:lnTo>
                  <a:pt x="2331" y="1180"/>
                </a:lnTo>
                <a:lnTo>
                  <a:pt x="2311" y="1188"/>
                </a:lnTo>
                <a:lnTo>
                  <a:pt x="2292" y="1195"/>
                </a:lnTo>
                <a:lnTo>
                  <a:pt x="2271" y="1203"/>
                </a:lnTo>
                <a:lnTo>
                  <a:pt x="2251" y="1209"/>
                </a:lnTo>
                <a:lnTo>
                  <a:pt x="2231" y="1217"/>
                </a:lnTo>
                <a:lnTo>
                  <a:pt x="2211" y="1223"/>
                </a:lnTo>
                <a:lnTo>
                  <a:pt x="2191" y="1230"/>
                </a:lnTo>
                <a:lnTo>
                  <a:pt x="2169" y="1236"/>
                </a:lnTo>
                <a:lnTo>
                  <a:pt x="2148" y="1242"/>
                </a:lnTo>
                <a:lnTo>
                  <a:pt x="2126" y="1247"/>
                </a:lnTo>
                <a:lnTo>
                  <a:pt x="2105" y="1253"/>
                </a:lnTo>
                <a:lnTo>
                  <a:pt x="2084" y="1259"/>
                </a:lnTo>
                <a:lnTo>
                  <a:pt x="2061" y="1265"/>
                </a:lnTo>
                <a:lnTo>
                  <a:pt x="2038" y="1270"/>
                </a:lnTo>
                <a:lnTo>
                  <a:pt x="2017" y="1275"/>
                </a:lnTo>
                <a:lnTo>
                  <a:pt x="1994" y="1279"/>
                </a:lnTo>
                <a:lnTo>
                  <a:pt x="1970" y="1284"/>
                </a:lnTo>
                <a:lnTo>
                  <a:pt x="1947" y="1289"/>
                </a:lnTo>
                <a:lnTo>
                  <a:pt x="1925" y="1293"/>
                </a:lnTo>
                <a:lnTo>
                  <a:pt x="1901" y="1296"/>
                </a:lnTo>
                <a:lnTo>
                  <a:pt x="1878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2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6" y="1324"/>
                </a:lnTo>
                <a:lnTo>
                  <a:pt x="1661" y="1327"/>
                </a:lnTo>
                <a:lnTo>
                  <a:pt x="1637" y="1328"/>
                </a:lnTo>
                <a:lnTo>
                  <a:pt x="1612" y="1330"/>
                </a:lnTo>
                <a:lnTo>
                  <a:pt x="1588" y="1332"/>
                </a:lnTo>
                <a:lnTo>
                  <a:pt x="1563" y="1333"/>
                </a:lnTo>
                <a:lnTo>
                  <a:pt x="1537" y="1334"/>
                </a:lnTo>
                <a:lnTo>
                  <a:pt x="1514" y="1334"/>
                </a:lnTo>
                <a:lnTo>
                  <a:pt x="1488" y="1335"/>
                </a:lnTo>
                <a:lnTo>
                  <a:pt x="1463" y="1335"/>
                </a:lnTo>
                <a:lnTo>
                  <a:pt x="1439" y="1337"/>
                </a:lnTo>
                <a:lnTo>
                  <a:pt x="1414" y="1337"/>
                </a:lnTo>
                <a:lnTo>
                  <a:pt x="1389" y="1335"/>
                </a:lnTo>
                <a:lnTo>
                  <a:pt x="1365" y="1335"/>
                </a:lnTo>
                <a:lnTo>
                  <a:pt x="1339" y="1335"/>
                </a:lnTo>
                <a:lnTo>
                  <a:pt x="1314" y="1334"/>
                </a:lnTo>
                <a:lnTo>
                  <a:pt x="1290" y="1333"/>
                </a:lnTo>
                <a:lnTo>
                  <a:pt x="1265" y="1332"/>
                </a:lnTo>
                <a:lnTo>
                  <a:pt x="1240" y="1330"/>
                </a:lnTo>
                <a:lnTo>
                  <a:pt x="1216" y="1329"/>
                </a:lnTo>
                <a:lnTo>
                  <a:pt x="1191" y="1328"/>
                </a:lnTo>
                <a:lnTo>
                  <a:pt x="1167" y="1325"/>
                </a:lnTo>
                <a:lnTo>
                  <a:pt x="1143" y="1323"/>
                </a:lnTo>
                <a:lnTo>
                  <a:pt x="1118" y="1320"/>
                </a:lnTo>
                <a:lnTo>
                  <a:pt x="1094" y="1318"/>
                </a:lnTo>
                <a:lnTo>
                  <a:pt x="1070" y="1315"/>
                </a:lnTo>
                <a:lnTo>
                  <a:pt x="1046" y="1313"/>
                </a:lnTo>
                <a:lnTo>
                  <a:pt x="1022" y="1309"/>
                </a:lnTo>
                <a:lnTo>
                  <a:pt x="998" y="1306"/>
                </a:lnTo>
                <a:lnTo>
                  <a:pt x="974" y="1303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0"/>
                </a:lnTo>
                <a:lnTo>
                  <a:pt x="880" y="1286"/>
                </a:lnTo>
                <a:lnTo>
                  <a:pt x="858" y="1281"/>
                </a:lnTo>
                <a:lnTo>
                  <a:pt x="835" y="1277"/>
                </a:lnTo>
                <a:lnTo>
                  <a:pt x="812" y="1272"/>
                </a:lnTo>
                <a:lnTo>
                  <a:pt x="791" y="1267"/>
                </a:lnTo>
                <a:lnTo>
                  <a:pt x="768" y="1261"/>
                </a:lnTo>
                <a:lnTo>
                  <a:pt x="747" y="1256"/>
                </a:lnTo>
                <a:lnTo>
                  <a:pt x="724" y="1251"/>
                </a:lnTo>
                <a:lnTo>
                  <a:pt x="703" y="1245"/>
                </a:lnTo>
                <a:lnTo>
                  <a:pt x="681" y="1238"/>
                </a:lnTo>
                <a:lnTo>
                  <a:pt x="661" y="1232"/>
                </a:lnTo>
                <a:lnTo>
                  <a:pt x="640" y="1226"/>
                </a:lnTo>
                <a:lnTo>
                  <a:pt x="619" y="1219"/>
                </a:lnTo>
                <a:lnTo>
                  <a:pt x="599" y="1213"/>
                </a:lnTo>
                <a:lnTo>
                  <a:pt x="579" y="1206"/>
                </a:lnTo>
                <a:lnTo>
                  <a:pt x="559" y="1199"/>
                </a:lnTo>
                <a:lnTo>
                  <a:pt x="539" y="1192"/>
                </a:lnTo>
                <a:lnTo>
                  <a:pt x="520" y="1184"/>
                </a:lnTo>
                <a:lnTo>
                  <a:pt x="501" y="1177"/>
                </a:lnTo>
                <a:lnTo>
                  <a:pt x="482" y="1169"/>
                </a:lnTo>
                <a:lnTo>
                  <a:pt x="463" y="1161"/>
                </a:lnTo>
                <a:lnTo>
                  <a:pt x="445" y="1154"/>
                </a:lnTo>
                <a:lnTo>
                  <a:pt x="428" y="1145"/>
                </a:lnTo>
                <a:lnTo>
                  <a:pt x="410" y="1137"/>
                </a:lnTo>
                <a:lnTo>
                  <a:pt x="392" y="1129"/>
                </a:lnTo>
                <a:lnTo>
                  <a:pt x="375" y="1121"/>
                </a:lnTo>
                <a:lnTo>
                  <a:pt x="358" y="1112"/>
                </a:lnTo>
                <a:lnTo>
                  <a:pt x="342" y="1103"/>
                </a:lnTo>
                <a:lnTo>
                  <a:pt x="327" y="1095"/>
                </a:lnTo>
                <a:lnTo>
                  <a:pt x="310" y="1084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8"/>
                </a:lnTo>
                <a:lnTo>
                  <a:pt x="211" y="1018"/>
                </a:lnTo>
                <a:lnTo>
                  <a:pt x="198" y="1008"/>
                </a:lnTo>
                <a:lnTo>
                  <a:pt x="186" y="997"/>
                </a:lnTo>
                <a:lnTo>
                  <a:pt x="173" y="987"/>
                </a:lnTo>
                <a:lnTo>
                  <a:pt x="162" y="977"/>
                </a:lnTo>
                <a:lnTo>
                  <a:pt x="150" y="967"/>
                </a:lnTo>
                <a:lnTo>
                  <a:pt x="139" y="956"/>
                </a:lnTo>
                <a:lnTo>
                  <a:pt x="129" y="946"/>
                </a:lnTo>
                <a:lnTo>
                  <a:pt x="119" y="936"/>
                </a:lnTo>
                <a:lnTo>
                  <a:pt x="109" y="924"/>
                </a:lnTo>
                <a:lnTo>
                  <a:pt x="100" y="913"/>
                </a:lnTo>
                <a:lnTo>
                  <a:pt x="91" y="903"/>
                </a:lnTo>
                <a:lnTo>
                  <a:pt x="82" y="892"/>
                </a:lnTo>
                <a:lnTo>
                  <a:pt x="75" y="880"/>
                </a:lnTo>
                <a:lnTo>
                  <a:pt x="66" y="870"/>
                </a:lnTo>
                <a:lnTo>
                  <a:pt x="59" y="859"/>
                </a:lnTo>
                <a:lnTo>
                  <a:pt x="52" y="847"/>
                </a:lnTo>
                <a:lnTo>
                  <a:pt x="46" y="836"/>
                </a:lnTo>
                <a:lnTo>
                  <a:pt x="39" y="825"/>
                </a:lnTo>
                <a:lnTo>
                  <a:pt x="34" y="813"/>
                </a:lnTo>
                <a:lnTo>
                  <a:pt x="29" y="802"/>
                </a:lnTo>
                <a:lnTo>
                  <a:pt x="24" y="791"/>
                </a:lnTo>
                <a:lnTo>
                  <a:pt x="20" y="778"/>
                </a:lnTo>
                <a:lnTo>
                  <a:pt x="15" y="767"/>
                </a:lnTo>
                <a:lnTo>
                  <a:pt x="13" y="755"/>
                </a:lnTo>
                <a:lnTo>
                  <a:pt x="9" y="744"/>
                </a:lnTo>
                <a:lnTo>
                  <a:pt x="6" y="733"/>
                </a:lnTo>
                <a:lnTo>
                  <a:pt x="5" y="720"/>
                </a:lnTo>
                <a:lnTo>
                  <a:pt x="3" y="709"/>
                </a:lnTo>
                <a:lnTo>
                  <a:pt x="1" y="697"/>
                </a:lnTo>
                <a:lnTo>
                  <a:pt x="0" y="686"/>
                </a:lnTo>
                <a:lnTo>
                  <a:pt x="0" y="673"/>
                </a:lnTo>
                <a:lnTo>
                  <a:pt x="0" y="662"/>
                </a:lnTo>
                <a:lnTo>
                  <a:pt x="0" y="651"/>
                </a:lnTo>
                <a:lnTo>
                  <a:pt x="1" y="639"/>
                </a:lnTo>
                <a:lnTo>
                  <a:pt x="3" y="627"/>
                </a:lnTo>
                <a:lnTo>
                  <a:pt x="5" y="615"/>
                </a:lnTo>
                <a:lnTo>
                  <a:pt x="6" y="604"/>
                </a:lnTo>
                <a:lnTo>
                  <a:pt x="9" y="593"/>
                </a:lnTo>
                <a:lnTo>
                  <a:pt x="13" y="580"/>
                </a:lnTo>
                <a:lnTo>
                  <a:pt x="15" y="569"/>
                </a:lnTo>
                <a:lnTo>
                  <a:pt x="20" y="557"/>
                </a:lnTo>
                <a:lnTo>
                  <a:pt x="24" y="546"/>
                </a:lnTo>
                <a:lnTo>
                  <a:pt x="29" y="535"/>
                </a:lnTo>
                <a:lnTo>
                  <a:pt x="34" y="523"/>
                </a:lnTo>
                <a:lnTo>
                  <a:pt x="39" y="512"/>
                </a:lnTo>
                <a:lnTo>
                  <a:pt x="46" y="501"/>
                </a:lnTo>
                <a:lnTo>
                  <a:pt x="52" y="489"/>
                </a:lnTo>
                <a:lnTo>
                  <a:pt x="59" y="478"/>
                </a:lnTo>
                <a:lnTo>
                  <a:pt x="66" y="466"/>
                </a:lnTo>
                <a:lnTo>
                  <a:pt x="75" y="455"/>
                </a:lnTo>
                <a:lnTo>
                  <a:pt x="82" y="444"/>
                </a:lnTo>
                <a:lnTo>
                  <a:pt x="91" y="434"/>
                </a:lnTo>
                <a:lnTo>
                  <a:pt x="100" y="422"/>
                </a:lnTo>
                <a:lnTo>
                  <a:pt x="109" y="411"/>
                </a:lnTo>
                <a:lnTo>
                  <a:pt x="119" y="401"/>
                </a:lnTo>
                <a:lnTo>
                  <a:pt x="129" y="390"/>
                </a:lnTo>
                <a:lnTo>
                  <a:pt x="139" y="379"/>
                </a:lnTo>
                <a:lnTo>
                  <a:pt x="150" y="369"/>
                </a:lnTo>
                <a:lnTo>
                  <a:pt x="162" y="358"/>
                </a:lnTo>
                <a:lnTo>
                  <a:pt x="173" y="348"/>
                </a:lnTo>
                <a:lnTo>
                  <a:pt x="186" y="338"/>
                </a:lnTo>
                <a:lnTo>
                  <a:pt x="198" y="328"/>
                </a:lnTo>
                <a:lnTo>
                  <a:pt x="211" y="318"/>
                </a:lnTo>
                <a:lnTo>
                  <a:pt x="223" y="308"/>
                </a:lnTo>
                <a:lnTo>
                  <a:pt x="237" y="299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0" y="251"/>
                </a:lnTo>
                <a:lnTo>
                  <a:pt x="327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5"/>
                </a:lnTo>
                <a:lnTo>
                  <a:pt x="392" y="207"/>
                </a:lnTo>
                <a:lnTo>
                  <a:pt x="410" y="199"/>
                </a:lnTo>
                <a:lnTo>
                  <a:pt x="428" y="190"/>
                </a:lnTo>
                <a:lnTo>
                  <a:pt x="445" y="183"/>
                </a:lnTo>
                <a:lnTo>
                  <a:pt x="463" y="174"/>
                </a:lnTo>
                <a:lnTo>
                  <a:pt x="482" y="166"/>
                </a:lnTo>
                <a:lnTo>
                  <a:pt x="501" y="159"/>
                </a:lnTo>
                <a:lnTo>
                  <a:pt x="520" y="151"/>
                </a:lnTo>
                <a:lnTo>
                  <a:pt x="539" y="144"/>
                </a:lnTo>
                <a:lnTo>
                  <a:pt x="559" y="137"/>
                </a:lnTo>
                <a:lnTo>
                  <a:pt x="579" y="130"/>
                </a:lnTo>
                <a:lnTo>
                  <a:pt x="599" y="123"/>
                </a:lnTo>
                <a:lnTo>
                  <a:pt x="619" y="116"/>
                </a:lnTo>
                <a:lnTo>
                  <a:pt x="640" y="110"/>
                </a:lnTo>
                <a:lnTo>
                  <a:pt x="661" y="103"/>
                </a:lnTo>
                <a:lnTo>
                  <a:pt x="681" y="97"/>
                </a:lnTo>
                <a:lnTo>
                  <a:pt x="703" y="91"/>
                </a:lnTo>
                <a:lnTo>
                  <a:pt x="724" y="86"/>
                </a:lnTo>
                <a:lnTo>
                  <a:pt x="747" y="79"/>
                </a:lnTo>
                <a:lnTo>
                  <a:pt x="768" y="74"/>
                </a:lnTo>
                <a:lnTo>
                  <a:pt x="791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4"/>
                </a:lnTo>
                <a:lnTo>
                  <a:pt x="880" y="50"/>
                </a:lnTo>
                <a:lnTo>
                  <a:pt x="904" y="45"/>
                </a:lnTo>
                <a:lnTo>
                  <a:pt x="927" y="41"/>
                </a:lnTo>
                <a:lnTo>
                  <a:pt x="951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6"/>
                </a:lnTo>
                <a:lnTo>
                  <a:pt x="1046" y="24"/>
                </a:lnTo>
                <a:lnTo>
                  <a:pt x="1070" y="20"/>
                </a:lnTo>
                <a:lnTo>
                  <a:pt x="1094" y="17"/>
                </a:lnTo>
                <a:lnTo>
                  <a:pt x="1118" y="15"/>
                </a:lnTo>
                <a:lnTo>
                  <a:pt x="1143" y="12"/>
                </a:lnTo>
                <a:lnTo>
                  <a:pt x="1167" y="10"/>
                </a:lnTo>
                <a:lnTo>
                  <a:pt x="1191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90" y="2"/>
                </a:lnTo>
                <a:lnTo>
                  <a:pt x="1314" y="1"/>
                </a:lnTo>
                <a:lnTo>
                  <a:pt x="1339" y="1"/>
                </a:lnTo>
                <a:lnTo>
                  <a:pt x="1365" y="0"/>
                </a:lnTo>
                <a:lnTo>
                  <a:pt x="1389" y="0"/>
                </a:lnTo>
                <a:lnTo>
                  <a:pt x="1414" y="0"/>
                </a:lnTo>
                <a:lnTo>
                  <a:pt x="1439" y="0"/>
                </a:lnTo>
                <a:lnTo>
                  <a:pt x="1463" y="0"/>
                </a:lnTo>
                <a:lnTo>
                  <a:pt x="1488" y="1"/>
                </a:lnTo>
                <a:lnTo>
                  <a:pt x="1514" y="1"/>
                </a:lnTo>
                <a:lnTo>
                  <a:pt x="1537" y="2"/>
                </a:lnTo>
                <a:lnTo>
                  <a:pt x="1563" y="4"/>
                </a:lnTo>
                <a:lnTo>
                  <a:pt x="1588" y="5"/>
                </a:lnTo>
                <a:lnTo>
                  <a:pt x="1612" y="6"/>
                </a:lnTo>
                <a:lnTo>
                  <a:pt x="1637" y="7"/>
                </a:lnTo>
                <a:lnTo>
                  <a:pt x="1661" y="10"/>
                </a:lnTo>
                <a:lnTo>
                  <a:pt x="1685" y="11"/>
                </a:lnTo>
                <a:lnTo>
                  <a:pt x="1710" y="14"/>
                </a:lnTo>
                <a:lnTo>
                  <a:pt x="1734" y="16"/>
                </a:lnTo>
                <a:lnTo>
                  <a:pt x="1758" y="19"/>
                </a:lnTo>
                <a:lnTo>
                  <a:pt x="1782" y="21"/>
                </a:lnTo>
                <a:lnTo>
                  <a:pt x="1806" y="25"/>
                </a:lnTo>
                <a:lnTo>
                  <a:pt x="1830" y="29"/>
                </a:lnTo>
                <a:lnTo>
                  <a:pt x="1854" y="31"/>
                </a:lnTo>
                <a:lnTo>
                  <a:pt x="1878" y="35"/>
                </a:lnTo>
                <a:lnTo>
                  <a:pt x="1901" y="39"/>
                </a:lnTo>
                <a:lnTo>
                  <a:pt x="1925" y="43"/>
                </a:lnTo>
                <a:lnTo>
                  <a:pt x="1947" y="48"/>
                </a:lnTo>
                <a:lnTo>
                  <a:pt x="1970" y="51"/>
                </a:lnTo>
                <a:lnTo>
                  <a:pt x="1994" y="57"/>
                </a:lnTo>
                <a:lnTo>
                  <a:pt x="2017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5" y="83"/>
                </a:lnTo>
                <a:lnTo>
                  <a:pt x="2126" y="88"/>
                </a:lnTo>
                <a:lnTo>
                  <a:pt x="2148" y="94"/>
                </a:lnTo>
                <a:lnTo>
                  <a:pt x="2169" y="101"/>
                </a:lnTo>
                <a:lnTo>
                  <a:pt x="2190" y="107"/>
                </a:lnTo>
                <a:lnTo>
                  <a:pt x="2211" y="113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3"/>
                </a:lnTo>
                <a:lnTo>
                  <a:pt x="2292" y="140"/>
                </a:lnTo>
                <a:lnTo>
                  <a:pt x="2311" y="147"/>
                </a:lnTo>
                <a:lnTo>
                  <a:pt x="2331" y="155"/>
                </a:lnTo>
                <a:lnTo>
                  <a:pt x="2350" y="162"/>
                </a:lnTo>
                <a:lnTo>
                  <a:pt x="2367" y="170"/>
                </a:lnTo>
                <a:lnTo>
                  <a:pt x="2386" y="178"/>
                </a:lnTo>
                <a:lnTo>
                  <a:pt x="2404" y="186"/>
                </a:lnTo>
                <a:lnTo>
                  <a:pt x="2422" y="194"/>
                </a:lnTo>
                <a:lnTo>
                  <a:pt x="2439" y="203"/>
                </a:lnTo>
                <a:lnTo>
                  <a:pt x="2457" y="212"/>
                </a:lnTo>
                <a:lnTo>
                  <a:pt x="2473" y="219"/>
                </a:lnTo>
                <a:lnTo>
                  <a:pt x="2490" y="228"/>
                </a:lnTo>
                <a:lnTo>
                  <a:pt x="2506" y="237"/>
                </a:lnTo>
                <a:lnTo>
                  <a:pt x="2522" y="247"/>
                </a:lnTo>
                <a:lnTo>
                  <a:pt x="2538" y="256"/>
                </a:lnTo>
                <a:lnTo>
                  <a:pt x="2553" y="265"/>
                </a:lnTo>
                <a:lnTo>
                  <a:pt x="2568" y="275"/>
                </a:lnTo>
                <a:lnTo>
                  <a:pt x="2582" y="284"/>
                </a:lnTo>
                <a:lnTo>
                  <a:pt x="2596" y="294"/>
                </a:lnTo>
                <a:lnTo>
                  <a:pt x="2609" y="302"/>
                </a:lnTo>
                <a:lnTo>
                  <a:pt x="2623" y="313"/>
                </a:lnTo>
                <a:lnTo>
                  <a:pt x="2636" y="323"/>
                </a:lnTo>
                <a:lnTo>
                  <a:pt x="2649" y="333"/>
                </a:lnTo>
                <a:lnTo>
                  <a:pt x="2661" y="343"/>
                </a:lnTo>
                <a:lnTo>
                  <a:pt x="2673" y="353"/>
                </a:lnTo>
                <a:lnTo>
                  <a:pt x="2684" y="364"/>
                </a:lnTo>
                <a:lnTo>
                  <a:pt x="2695" y="374"/>
                </a:lnTo>
                <a:lnTo>
                  <a:pt x="2707" y="384"/>
                </a:lnTo>
                <a:lnTo>
                  <a:pt x="2717" y="396"/>
                </a:lnTo>
                <a:lnTo>
                  <a:pt x="2727" y="406"/>
                </a:lnTo>
                <a:lnTo>
                  <a:pt x="2736" y="417"/>
                </a:lnTo>
                <a:lnTo>
                  <a:pt x="2746" y="427"/>
                </a:lnTo>
                <a:lnTo>
                  <a:pt x="2754" y="439"/>
                </a:lnTo>
                <a:lnTo>
                  <a:pt x="2762" y="450"/>
                </a:lnTo>
                <a:lnTo>
                  <a:pt x="2770" y="461"/>
                </a:lnTo>
                <a:lnTo>
                  <a:pt x="2777" y="471"/>
                </a:lnTo>
                <a:lnTo>
                  <a:pt x="2785" y="483"/>
                </a:lnTo>
                <a:lnTo>
                  <a:pt x="2791" y="494"/>
                </a:lnTo>
                <a:lnTo>
                  <a:pt x="2797" y="506"/>
                </a:lnTo>
                <a:lnTo>
                  <a:pt x="2804" y="517"/>
                </a:lnTo>
                <a:lnTo>
                  <a:pt x="2809" y="528"/>
                </a:lnTo>
                <a:lnTo>
                  <a:pt x="2814" y="540"/>
                </a:lnTo>
                <a:lnTo>
                  <a:pt x="2819" y="551"/>
                </a:lnTo>
                <a:lnTo>
                  <a:pt x="2823" y="564"/>
                </a:lnTo>
                <a:lnTo>
                  <a:pt x="2826" y="575"/>
                </a:lnTo>
                <a:lnTo>
                  <a:pt x="2829" y="586"/>
                </a:lnTo>
                <a:lnTo>
                  <a:pt x="2833" y="598"/>
                </a:lnTo>
                <a:lnTo>
                  <a:pt x="2835" y="609"/>
                </a:lnTo>
                <a:lnTo>
                  <a:pt x="2836" y="622"/>
                </a:lnTo>
                <a:lnTo>
                  <a:pt x="2838" y="633"/>
                </a:lnTo>
                <a:lnTo>
                  <a:pt x="2839" y="644"/>
                </a:lnTo>
                <a:lnTo>
                  <a:pt x="2840" y="656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477AA509-38D8-4A4C-A765-5343243B9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812925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/>
          </a:p>
        </p:txBody>
      </p:sp>
      <p:sp>
        <p:nvSpPr>
          <p:cNvPr id="18440" name="Freeform 8">
            <a:extLst>
              <a:ext uri="{FF2B5EF4-FFF2-40B4-BE49-F238E27FC236}">
                <a16:creationId xmlns:a16="http://schemas.microsoft.com/office/drawing/2014/main" id="{B0542A92-FDAC-B149-A934-D6F8E2272A03}"/>
              </a:ext>
            </a:extLst>
          </p:cNvPr>
          <p:cNvSpPr>
            <a:spLocks/>
          </p:cNvSpPr>
          <p:nvPr/>
        </p:nvSpPr>
        <p:spPr bwMode="auto">
          <a:xfrm>
            <a:off x="598488" y="2867025"/>
            <a:ext cx="1127125" cy="530225"/>
          </a:xfrm>
          <a:custGeom>
            <a:avLst/>
            <a:gdLst>
              <a:gd name="T0" fmla="*/ 2147483647 w 2840"/>
              <a:gd name="T1" fmla="*/ 2147483647 h 1336"/>
              <a:gd name="T2" fmla="*/ 2147483647 w 2840"/>
              <a:gd name="T3" fmla="*/ 2147483647 h 1336"/>
              <a:gd name="T4" fmla="*/ 2147483647 w 2840"/>
              <a:gd name="T5" fmla="*/ 2147483647 h 1336"/>
              <a:gd name="T6" fmla="*/ 2147483647 w 2840"/>
              <a:gd name="T7" fmla="*/ 2147483647 h 1336"/>
              <a:gd name="T8" fmla="*/ 2147483647 w 2840"/>
              <a:gd name="T9" fmla="*/ 2147483647 h 1336"/>
              <a:gd name="T10" fmla="*/ 2147483647 w 2840"/>
              <a:gd name="T11" fmla="*/ 2147483647 h 1336"/>
              <a:gd name="T12" fmla="*/ 2147483647 w 2840"/>
              <a:gd name="T13" fmla="*/ 2147483647 h 1336"/>
              <a:gd name="T14" fmla="*/ 2147483647 w 2840"/>
              <a:gd name="T15" fmla="*/ 2147483647 h 1336"/>
              <a:gd name="T16" fmla="*/ 2147483647 w 2840"/>
              <a:gd name="T17" fmla="*/ 2147483647 h 1336"/>
              <a:gd name="T18" fmla="*/ 2147483647 w 2840"/>
              <a:gd name="T19" fmla="*/ 2147483647 h 1336"/>
              <a:gd name="T20" fmla="*/ 2147483647 w 2840"/>
              <a:gd name="T21" fmla="*/ 2147483647 h 1336"/>
              <a:gd name="T22" fmla="*/ 2147483647 w 2840"/>
              <a:gd name="T23" fmla="*/ 2147483647 h 1336"/>
              <a:gd name="T24" fmla="*/ 2147483647 w 2840"/>
              <a:gd name="T25" fmla="*/ 2147483647 h 1336"/>
              <a:gd name="T26" fmla="*/ 2147483647 w 2840"/>
              <a:gd name="T27" fmla="*/ 2147483647 h 1336"/>
              <a:gd name="T28" fmla="*/ 2147483647 w 2840"/>
              <a:gd name="T29" fmla="*/ 2147483647 h 1336"/>
              <a:gd name="T30" fmla="*/ 2147483647 w 2840"/>
              <a:gd name="T31" fmla="*/ 2147483647 h 1336"/>
              <a:gd name="T32" fmla="*/ 2147483647 w 2840"/>
              <a:gd name="T33" fmla="*/ 2147483647 h 1336"/>
              <a:gd name="T34" fmla="*/ 2147483647 w 2840"/>
              <a:gd name="T35" fmla="*/ 2147483647 h 1336"/>
              <a:gd name="T36" fmla="*/ 2147483647 w 2840"/>
              <a:gd name="T37" fmla="*/ 2147483647 h 1336"/>
              <a:gd name="T38" fmla="*/ 2147483647 w 2840"/>
              <a:gd name="T39" fmla="*/ 2147483647 h 1336"/>
              <a:gd name="T40" fmla="*/ 2147483647 w 2840"/>
              <a:gd name="T41" fmla="*/ 2147483647 h 1336"/>
              <a:gd name="T42" fmla="*/ 2147483647 w 2840"/>
              <a:gd name="T43" fmla="*/ 2147483647 h 1336"/>
              <a:gd name="T44" fmla="*/ 2147483647 w 2840"/>
              <a:gd name="T45" fmla="*/ 2147483647 h 1336"/>
              <a:gd name="T46" fmla="*/ 2147483647 w 2840"/>
              <a:gd name="T47" fmla="*/ 2147483647 h 1336"/>
              <a:gd name="T48" fmla="*/ 2147483647 w 2840"/>
              <a:gd name="T49" fmla="*/ 2147483647 h 1336"/>
              <a:gd name="T50" fmla="*/ 2147483647 w 2840"/>
              <a:gd name="T51" fmla="*/ 2147483647 h 1336"/>
              <a:gd name="T52" fmla="*/ 2147483647 w 2840"/>
              <a:gd name="T53" fmla="*/ 2147483647 h 1336"/>
              <a:gd name="T54" fmla="*/ 2147483647 w 2840"/>
              <a:gd name="T55" fmla="*/ 2147483647 h 1336"/>
              <a:gd name="T56" fmla="*/ 2147483647 w 2840"/>
              <a:gd name="T57" fmla="*/ 2147483647 h 1336"/>
              <a:gd name="T58" fmla="*/ 0 w 2840"/>
              <a:gd name="T59" fmla="*/ 2147483647 h 1336"/>
              <a:gd name="T60" fmla="*/ 2147483647 w 2840"/>
              <a:gd name="T61" fmla="*/ 2147483647 h 1336"/>
              <a:gd name="T62" fmla="*/ 2147483647 w 2840"/>
              <a:gd name="T63" fmla="*/ 2147483647 h 1336"/>
              <a:gd name="T64" fmla="*/ 2147483647 w 2840"/>
              <a:gd name="T65" fmla="*/ 2147483647 h 1336"/>
              <a:gd name="T66" fmla="*/ 2147483647 w 2840"/>
              <a:gd name="T67" fmla="*/ 2147483647 h 1336"/>
              <a:gd name="T68" fmla="*/ 2147483647 w 2840"/>
              <a:gd name="T69" fmla="*/ 2147483647 h 1336"/>
              <a:gd name="T70" fmla="*/ 2147483647 w 2840"/>
              <a:gd name="T71" fmla="*/ 2147483647 h 1336"/>
              <a:gd name="T72" fmla="*/ 2147483647 w 2840"/>
              <a:gd name="T73" fmla="*/ 2147483647 h 1336"/>
              <a:gd name="T74" fmla="*/ 2147483647 w 2840"/>
              <a:gd name="T75" fmla="*/ 2147483647 h 1336"/>
              <a:gd name="T76" fmla="*/ 2147483647 w 2840"/>
              <a:gd name="T77" fmla="*/ 2147483647 h 1336"/>
              <a:gd name="T78" fmla="*/ 2147483647 w 2840"/>
              <a:gd name="T79" fmla="*/ 2147483647 h 1336"/>
              <a:gd name="T80" fmla="*/ 2147483647 w 2840"/>
              <a:gd name="T81" fmla="*/ 2147483647 h 1336"/>
              <a:gd name="T82" fmla="*/ 2147483647 w 2840"/>
              <a:gd name="T83" fmla="*/ 2147483647 h 1336"/>
              <a:gd name="T84" fmla="*/ 2147483647 w 2840"/>
              <a:gd name="T85" fmla="*/ 2147483647 h 1336"/>
              <a:gd name="T86" fmla="*/ 2147483647 w 2840"/>
              <a:gd name="T87" fmla="*/ 2147483647 h 1336"/>
              <a:gd name="T88" fmla="*/ 2147483647 w 2840"/>
              <a:gd name="T89" fmla="*/ 0 h 1336"/>
              <a:gd name="T90" fmla="*/ 2147483647 w 2840"/>
              <a:gd name="T91" fmla="*/ 2147483647 h 1336"/>
              <a:gd name="T92" fmla="*/ 2147483647 w 2840"/>
              <a:gd name="T93" fmla="*/ 2147483647 h 1336"/>
              <a:gd name="T94" fmla="*/ 2147483647 w 2840"/>
              <a:gd name="T95" fmla="*/ 2147483647 h 1336"/>
              <a:gd name="T96" fmla="*/ 2147483647 w 2840"/>
              <a:gd name="T97" fmla="*/ 2147483647 h 1336"/>
              <a:gd name="T98" fmla="*/ 2147483647 w 2840"/>
              <a:gd name="T99" fmla="*/ 2147483647 h 1336"/>
              <a:gd name="T100" fmla="*/ 2147483647 w 2840"/>
              <a:gd name="T101" fmla="*/ 2147483647 h 1336"/>
              <a:gd name="T102" fmla="*/ 2147483647 w 2840"/>
              <a:gd name="T103" fmla="*/ 2147483647 h 1336"/>
              <a:gd name="T104" fmla="*/ 2147483647 w 2840"/>
              <a:gd name="T105" fmla="*/ 2147483647 h 1336"/>
              <a:gd name="T106" fmla="*/ 2147483647 w 2840"/>
              <a:gd name="T107" fmla="*/ 2147483647 h 1336"/>
              <a:gd name="T108" fmla="*/ 2147483647 w 2840"/>
              <a:gd name="T109" fmla="*/ 2147483647 h 1336"/>
              <a:gd name="T110" fmla="*/ 2147483647 w 2840"/>
              <a:gd name="T111" fmla="*/ 2147483647 h 1336"/>
              <a:gd name="T112" fmla="*/ 2147483647 w 2840"/>
              <a:gd name="T113" fmla="*/ 2147483647 h 1336"/>
              <a:gd name="T114" fmla="*/ 2147483647 w 2840"/>
              <a:gd name="T115" fmla="*/ 2147483647 h 1336"/>
              <a:gd name="T116" fmla="*/ 2147483647 w 2840"/>
              <a:gd name="T117" fmla="*/ 2147483647 h 1336"/>
              <a:gd name="T118" fmla="*/ 2147483647 w 2840"/>
              <a:gd name="T119" fmla="*/ 2147483647 h 13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6"/>
              <a:gd name="T182" fmla="*/ 2840 w 2840"/>
              <a:gd name="T183" fmla="*/ 1336 h 13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6">
                <a:moveTo>
                  <a:pt x="2840" y="667"/>
                </a:moveTo>
                <a:lnTo>
                  <a:pt x="2838" y="680"/>
                </a:lnTo>
                <a:lnTo>
                  <a:pt x="2838" y="691"/>
                </a:lnTo>
                <a:lnTo>
                  <a:pt x="2837" y="703"/>
                </a:lnTo>
                <a:lnTo>
                  <a:pt x="2836" y="714"/>
                </a:lnTo>
                <a:lnTo>
                  <a:pt x="2833" y="727"/>
                </a:lnTo>
                <a:lnTo>
                  <a:pt x="2831" y="738"/>
                </a:lnTo>
                <a:lnTo>
                  <a:pt x="2828" y="749"/>
                </a:lnTo>
                <a:lnTo>
                  <a:pt x="2826" y="761"/>
                </a:lnTo>
                <a:lnTo>
                  <a:pt x="2822" y="773"/>
                </a:lnTo>
                <a:lnTo>
                  <a:pt x="2817" y="785"/>
                </a:lnTo>
                <a:lnTo>
                  <a:pt x="2813" y="796"/>
                </a:lnTo>
                <a:lnTo>
                  <a:pt x="2808" y="807"/>
                </a:lnTo>
                <a:lnTo>
                  <a:pt x="2803" y="819"/>
                </a:lnTo>
                <a:lnTo>
                  <a:pt x="2797" y="830"/>
                </a:lnTo>
                <a:lnTo>
                  <a:pt x="2790" y="841"/>
                </a:lnTo>
                <a:lnTo>
                  <a:pt x="2784" y="853"/>
                </a:lnTo>
                <a:lnTo>
                  <a:pt x="2777" y="864"/>
                </a:lnTo>
                <a:lnTo>
                  <a:pt x="2769" y="875"/>
                </a:lnTo>
                <a:lnTo>
                  <a:pt x="2761" y="886"/>
                </a:lnTo>
                <a:lnTo>
                  <a:pt x="2753" y="897"/>
                </a:lnTo>
                <a:lnTo>
                  <a:pt x="2744" y="908"/>
                </a:lnTo>
                <a:lnTo>
                  <a:pt x="2735" y="918"/>
                </a:lnTo>
                <a:lnTo>
                  <a:pt x="2726" y="930"/>
                </a:lnTo>
                <a:lnTo>
                  <a:pt x="2716" y="940"/>
                </a:lnTo>
                <a:lnTo>
                  <a:pt x="2705" y="951"/>
                </a:lnTo>
                <a:lnTo>
                  <a:pt x="2695" y="961"/>
                </a:lnTo>
                <a:lnTo>
                  <a:pt x="2683" y="973"/>
                </a:lnTo>
                <a:lnTo>
                  <a:pt x="2672" y="983"/>
                </a:lnTo>
                <a:lnTo>
                  <a:pt x="2661" y="993"/>
                </a:lnTo>
                <a:lnTo>
                  <a:pt x="2648" y="1003"/>
                </a:lnTo>
                <a:lnTo>
                  <a:pt x="2635" y="1013"/>
                </a:lnTo>
                <a:lnTo>
                  <a:pt x="2623" y="1023"/>
                </a:lnTo>
                <a:lnTo>
                  <a:pt x="2609" y="1033"/>
                </a:lnTo>
                <a:lnTo>
                  <a:pt x="2595" y="1042"/>
                </a:lnTo>
                <a:lnTo>
                  <a:pt x="2581" y="1052"/>
                </a:lnTo>
                <a:lnTo>
                  <a:pt x="2566" y="1062"/>
                </a:lnTo>
                <a:lnTo>
                  <a:pt x="2552" y="1071"/>
                </a:lnTo>
                <a:lnTo>
                  <a:pt x="2537" y="1080"/>
                </a:lnTo>
                <a:lnTo>
                  <a:pt x="2521" y="1090"/>
                </a:lnTo>
                <a:lnTo>
                  <a:pt x="2505" y="1099"/>
                </a:lnTo>
                <a:lnTo>
                  <a:pt x="2489" y="1108"/>
                </a:lnTo>
                <a:lnTo>
                  <a:pt x="2473" y="1116"/>
                </a:lnTo>
                <a:lnTo>
                  <a:pt x="2455" y="1125"/>
                </a:lnTo>
                <a:lnTo>
                  <a:pt x="2439" y="1133"/>
                </a:lnTo>
                <a:lnTo>
                  <a:pt x="2421" y="1142"/>
                </a:lnTo>
                <a:lnTo>
                  <a:pt x="2403" y="1149"/>
                </a:lnTo>
                <a:lnTo>
                  <a:pt x="2386" y="1158"/>
                </a:lnTo>
                <a:lnTo>
                  <a:pt x="2367" y="1166"/>
                </a:lnTo>
                <a:lnTo>
                  <a:pt x="2348" y="1173"/>
                </a:lnTo>
                <a:lnTo>
                  <a:pt x="2329" y="1181"/>
                </a:lnTo>
                <a:lnTo>
                  <a:pt x="2310" y="1188"/>
                </a:lnTo>
                <a:lnTo>
                  <a:pt x="2291" y="1196"/>
                </a:lnTo>
                <a:lnTo>
                  <a:pt x="2271" y="1202"/>
                </a:lnTo>
                <a:lnTo>
                  <a:pt x="2251" y="1210"/>
                </a:lnTo>
                <a:lnTo>
                  <a:pt x="2231" y="1216"/>
                </a:lnTo>
                <a:lnTo>
                  <a:pt x="2210" y="1222"/>
                </a:lnTo>
                <a:lnTo>
                  <a:pt x="2189" y="1230"/>
                </a:lnTo>
                <a:lnTo>
                  <a:pt x="2169" y="1236"/>
                </a:lnTo>
                <a:lnTo>
                  <a:pt x="2147" y="1241"/>
                </a:lnTo>
                <a:lnTo>
                  <a:pt x="2126" y="1248"/>
                </a:lnTo>
                <a:lnTo>
                  <a:pt x="2104" y="1254"/>
                </a:lnTo>
                <a:lnTo>
                  <a:pt x="2082" y="1259"/>
                </a:lnTo>
                <a:lnTo>
                  <a:pt x="2060" y="1264"/>
                </a:lnTo>
                <a:lnTo>
                  <a:pt x="2038" y="1269"/>
                </a:lnTo>
                <a:lnTo>
                  <a:pt x="2015" y="1274"/>
                </a:lnTo>
                <a:lnTo>
                  <a:pt x="1992" y="1279"/>
                </a:lnTo>
                <a:lnTo>
                  <a:pt x="1969" y="1284"/>
                </a:lnTo>
                <a:lnTo>
                  <a:pt x="1947" y="1288"/>
                </a:lnTo>
                <a:lnTo>
                  <a:pt x="1924" y="1293"/>
                </a:lnTo>
                <a:lnTo>
                  <a:pt x="1900" y="1297"/>
                </a:lnTo>
                <a:lnTo>
                  <a:pt x="1877" y="1301"/>
                </a:lnTo>
                <a:lnTo>
                  <a:pt x="1853" y="1304"/>
                </a:lnTo>
                <a:lnTo>
                  <a:pt x="1829" y="1308"/>
                </a:lnTo>
                <a:lnTo>
                  <a:pt x="1806" y="1311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4" y="1324"/>
                </a:lnTo>
                <a:lnTo>
                  <a:pt x="1660" y="1327"/>
                </a:lnTo>
                <a:lnTo>
                  <a:pt x="1635" y="1328"/>
                </a:lnTo>
                <a:lnTo>
                  <a:pt x="1611" y="1330"/>
                </a:lnTo>
                <a:lnTo>
                  <a:pt x="1586" y="1332"/>
                </a:lnTo>
                <a:lnTo>
                  <a:pt x="1562" y="1333"/>
                </a:lnTo>
                <a:lnTo>
                  <a:pt x="1537" y="1333"/>
                </a:lnTo>
                <a:lnTo>
                  <a:pt x="1513" y="1335"/>
                </a:lnTo>
                <a:lnTo>
                  <a:pt x="1488" y="1336"/>
                </a:lnTo>
                <a:lnTo>
                  <a:pt x="1462" y="1336"/>
                </a:lnTo>
                <a:lnTo>
                  <a:pt x="1437" y="1336"/>
                </a:lnTo>
                <a:lnTo>
                  <a:pt x="1413" y="1336"/>
                </a:lnTo>
                <a:lnTo>
                  <a:pt x="1388" y="1336"/>
                </a:lnTo>
                <a:lnTo>
                  <a:pt x="1363" y="1336"/>
                </a:lnTo>
                <a:lnTo>
                  <a:pt x="1339" y="1335"/>
                </a:lnTo>
                <a:lnTo>
                  <a:pt x="1314" y="1335"/>
                </a:lnTo>
                <a:lnTo>
                  <a:pt x="1288" y="1333"/>
                </a:lnTo>
                <a:lnTo>
                  <a:pt x="1264" y="1332"/>
                </a:lnTo>
                <a:lnTo>
                  <a:pt x="1239" y="1331"/>
                </a:lnTo>
                <a:lnTo>
                  <a:pt x="1215" y="1330"/>
                </a:lnTo>
                <a:lnTo>
                  <a:pt x="1190" y="1327"/>
                </a:lnTo>
                <a:lnTo>
                  <a:pt x="1166" y="1326"/>
                </a:lnTo>
                <a:lnTo>
                  <a:pt x="1141" y="1323"/>
                </a:lnTo>
                <a:lnTo>
                  <a:pt x="1117" y="1321"/>
                </a:lnTo>
                <a:lnTo>
                  <a:pt x="1093" y="1318"/>
                </a:lnTo>
                <a:lnTo>
                  <a:pt x="1069" y="1316"/>
                </a:lnTo>
                <a:lnTo>
                  <a:pt x="1045" y="1312"/>
                </a:lnTo>
                <a:lnTo>
                  <a:pt x="1021" y="1309"/>
                </a:lnTo>
                <a:lnTo>
                  <a:pt x="997" y="1306"/>
                </a:lnTo>
                <a:lnTo>
                  <a:pt x="973" y="1302"/>
                </a:lnTo>
                <a:lnTo>
                  <a:pt x="949" y="1298"/>
                </a:lnTo>
                <a:lnTo>
                  <a:pt x="926" y="1294"/>
                </a:lnTo>
                <a:lnTo>
                  <a:pt x="904" y="1290"/>
                </a:lnTo>
                <a:lnTo>
                  <a:pt x="880" y="1287"/>
                </a:lnTo>
                <a:lnTo>
                  <a:pt x="857" y="1282"/>
                </a:lnTo>
                <a:lnTo>
                  <a:pt x="834" y="1277"/>
                </a:lnTo>
                <a:lnTo>
                  <a:pt x="812" y="1272"/>
                </a:lnTo>
                <a:lnTo>
                  <a:pt x="789" y="1266"/>
                </a:lnTo>
                <a:lnTo>
                  <a:pt x="768" y="1261"/>
                </a:lnTo>
                <a:lnTo>
                  <a:pt x="745" y="1256"/>
                </a:lnTo>
                <a:lnTo>
                  <a:pt x="723" y="1250"/>
                </a:lnTo>
                <a:lnTo>
                  <a:pt x="702" y="1245"/>
                </a:lnTo>
                <a:lnTo>
                  <a:pt x="681" y="1239"/>
                </a:lnTo>
                <a:lnTo>
                  <a:pt x="659" y="1232"/>
                </a:lnTo>
                <a:lnTo>
                  <a:pt x="639" y="1226"/>
                </a:lnTo>
                <a:lnTo>
                  <a:pt x="618" y="1220"/>
                </a:lnTo>
                <a:lnTo>
                  <a:pt x="597" y="1213"/>
                </a:lnTo>
                <a:lnTo>
                  <a:pt x="577" y="1206"/>
                </a:lnTo>
                <a:lnTo>
                  <a:pt x="558" y="1200"/>
                </a:lnTo>
                <a:lnTo>
                  <a:pt x="538" y="1192"/>
                </a:lnTo>
                <a:lnTo>
                  <a:pt x="519" y="1184"/>
                </a:lnTo>
                <a:lnTo>
                  <a:pt x="500" y="1177"/>
                </a:lnTo>
                <a:lnTo>
                  <a:pt x="481" y="1169"/>
                </a:lnTo>
                <a:lnTo>
                  <a:pt x="462" y="1162"/>
                </a:lnTo>
                <a:lnTo>
                  <a:pt x="443" y="1154"/>
                </a:lnTo>
                <a:lnTo>
                  <a:pt x="426" y="1145"/>
                </a:lnTo>
                <a:lnTo>
                  <a:pt x="408" y="1138"/>
                </a:lnTo>
                <a:lnTo>
                  <a:pt x="392" y="1129"/>
                </a:lnTo>
                <a:lnTo>
                  <a:pt x="374" y="1120"/>
                </a:lnTo>
                <a:lnTo>
                  <a:pt x="358" y="1111"/>
                </a:lnTo>
                <a:lnTo>
                  <a:pt x="341" y="1102"/>
                </a:lnTo>
                <a:lnTo>
                  <a:pt x="325" y="1094"/>
                </a:lnTo>
                <a:lnTo>
                  <a:pt x="310" y="1085"/>
                </a:lnTo>
                <a:lnTo>
                  <a:pt x="295" y="1076"/>
                </a:lnTo>
                <a:lnTo>
                  <a:pt x="280" y="1066"/>
                </a:lnTo>
                <a:lnTo>
                  <a:pt x="264" y="1057"/>
                </a:lnTo>
                <a:lnTo>
                  <a:pt x="251" y="1047"/>
                </a:lnTo>
                <a:lnTo>
                  <a:pt x="237" y="1038"/>
                </a:lnTo>
                <a:lnTo>
                  <a:pt x="223" y="1028"/>
                </a:lnTo>
                <a:lnTo>
                  <a:pt x="210" y="1018"/>
                </a:lnTo>
                <a:lnTo>
                  <a:pt x="196" y="1008"/>
                </a:lnTo>
                <a:lnTo>
                  <a:pt x="185" y="998"/>
                </a:lnTo>
                <a:lnTo>
                  <a:pt x="172" y="988"/>
                </a:lnTo>
                <a:lnTo>
                  <a:pt x="161" y="978"/>
                </a:lnTo>
                <a:lnTo>
                  <a:pt x="150" y="966"/>
                </a:lnTo>
                <a:lnTo>
                  <a:pt x="138" y="956"/>
                </a:lnTo>
                <a:lnTo>
                  <a:pt x="128" y="946"/>
                </a:lnTo>
                <a:lnTo>
                  <a:pt x="118" y="935"/>
                </a:lnTo>
                <a:lnTo>
                  <a:pt x="108" y="925"/>
                </a:lnTo>
                <a:lnTo>
                  <a:pt x="99" y="913"/>
                </a:lnTo>
                <a:lnTo>
                  <a:pt x="89" y="902"/>
                </a:lnTo>
                <a:lnTo>
                  <a:pt x="82" y="892"/>
                </a:lnTo>
                <a:lnTo>
                  <a:pt x="73" y="881"/>
                </a:lnTo>
                <a:lnTo>
                  <a:pt x="65" y="869"/>
                </a:lnTo>
                <a:lnTo>
                  <a:pt x="58" y="858"/>
                </a:lnTo>
                <a:lnTo>
                  <a:pt x="51" y="846"/>
                </a:lnTo>
                <a:lnTo>
                  <a:pt x="45" y="835"/>
                </a:lnTo>
                <a:lnTo>
                  <a:pt x="39" y="824"/>
                </a:lnTo>
                <a:lnTo>
                  <a:pt x="34" y="812"/>
                </a:lnTo>
                <a:lnTo>
                  <a:pt x="27" y="801"/>
                </a:lnTo>
                <a:lnTo>
                  <a:pt x="24" y="790"/>
                </a:lnTo>
                <a:lnTo>
                  <a:pt x="18" y="778"/>
                </a:lnTo>
                <a:lnTo>
                  <a:pt x="15" y="767"/>
                </a:lnTo>
                <a:lnTo>
                  <a:pt x="11" y="756"/>
                </a:lnTo>
                <a:lnTo>
                  <a:pt x="8" y="744"/>
                </a:lnTo>
                <a:lnTo>
                  <a:pt x="6" y="732"/>
                </a:lnTo>
                <a:lnTo>
                  <a:pt x="3" y="720"/>
                </a:lnTo>
                <a:lnTo>
                  <a:pt x="2" y="709"/>
                </a:lnTo>
                <a:lnTo>
                  <a:pt x="1" y="698"/>
                </a:lnTo>
                <a:lnTo>
                  <a:pt x="0" y="685"/>
                </a:lnTo>
                <a:lnTo>
                  <a:pt x="0" y="674"/>
                </a:lnTo>
                <a:lnTo>
                  <a:pt x="0" y="662"/>
                </a:lnTo>
                <a:lnTo>
                  <a:pt x="0" y="651"/>
                </a:lnTo>
                <a:lnTo>
                  <a:pt x="1" y="638"/>
                </a:lnTo>
                <a:lnTo>
                  <a:pt x="2" y="627"/>
                </a:lnTo>
                <a:lnTo>
                  <a:pt x="3" y="616"/>
                </a:lnTo>
                <a:lnTo>
                  <a:pt x="6" y="603"/>
                </a:lnTo>
                <a:lnTo>
                  <a:pt x="8" y="592"/>
                </a:lnTo>
                <a:lnTo>
                  <a:pt x="11" y="580"/>
                </a:lnTo>
                <a:lnTo>
                  <a:pt x="15" y="569"/>
                </a:lnTo>
                <a:lnTo>
                  <a:pt x="18" y="558"/>
                </a:lnTo>
                <a:lnTo>
                  <a:pt x="24" y="546"/>
                </a:lnTo>
                <a:lnTo>
                  <a:pt x="27" y="534"/>
                </a:lnTo>
                <a:lnTo>
                  <a:pt x="34" y="522"/>
                </a:lnTo>
                <a:lnTo>
                  <a:pt x="39" y="511"/>
                </a:lnTo>
                <a:lnTo>
                  <a:pt x="45" y="500"/>
                </a:lnTo>
                <a:lnTo>
                  <a:pt x="51" y="488"/>
                </a:lnTo>
                <a:lnTo>
                  <a:pt x="58" y="478"/>
                </a:lnTo>
                <a:lnTo>
                  <a:pt x="65" y="467"/>
                </a:lnTo>
                <a:lnTo>
                  <a:pt x="73" y="455"/>
                </a:lnTo>
                <a:lnTo>
                  <a:pt x="82" y="444"/>
                </a:lnTo>
                <a:lnTo>
                  <a:pt x="89" y="433"/>
                </a:lnTo>
                <a:lnTo>
                  <a:pt x="99" y="423"/>
                </a:lnTo>
                <a:lnTo>
                  <a:pt x="108" y="411"/>
                </a:lnTo>
                <a:lnTo>
                  <a:pt x="118" y="401"/>
                </a:lnTo>
                <a:lnTo>
                  <a:pt x="128" y="390"/>
                </a:lnTo>
                <a:lnTo>
                  <a:pt x="138" y="380"/>
                </a:lnTo>
                <a:lnTo>
                  <a:pt x="150" y="368"/>
                </a:lnTo>
                <a:lnTo>
                  <a:pt x="161" y="358"/>
                </a:lnTo>
                <a:lnTo>
                  <a:pt x="172" y="348"/>
                </a:lnTo>
                <a:lnTo>
                  <a:pt x="185" y="338"/>
                </a:lnTo>
                <a:lnTo>
                  <a:pt x="196" y="328"/>
                </a:lnTo>
                <a:lnTo>
                  <a:pt x="210" y="318"/>
                </a:lnTo>
                <a:lnTo>
                  <a:pt x="223" y="308"/>
                </a:lnTo>
                <a:lnTo>
                  <a:pt x="237" y="298"/>
                </a:lnTo>
                <a:lnTo>
                  <a:pt x="251" y="289"/>
                </a:lnTo>
                <a:lnTo>
                  <a:pt x="264" y="279"/>
                </a:lnTo>
                <a:lnTo>
                  <a:pt x="280" y="269"/>
                </a:lnTo>
                <a:lnTo>
                  <a:pt x="295" y="260"/>
                </a:lnTo>
                <a:lnTo>
                  <a:pt x="310" y="251"/>
                </a:lnTo>
                <a:lnTo>
                  <a:pt x="325" y="242"/>
                </a:lnTo>
                <a:lnTo>
                  <a:pt x="341" y="233"/>
                </a:lnTo>
                <a:lnTo>
                  <a:pt x="358" y="225"/>
                </a:lnTo>
                <a:lnTo>
                  <a:pt x="374" y="216"/>
                </a:lnTo>
                <a:lnTo>
                  <a:pt x="392" y="207"/>
                </a:lnTo>
                <a:lnTo>
                  <a:pt x="408" y="198"/>
                </a:lnTo>
                <a:lnTo>
                  <a:pt x="426" y="191"/>
                </a:lnTo>
                <a:lnTo>
                  <a:pt x="443" y="182"/>
                </a:lnTo>
                <a:lnTo>
                  <a:pt x="462" y="174"/>
                </a:lnTo>
                <a:lnTo>
                  <a:pt x="481" y="167"/>
                </a:lnTo>
                <a:lnTo>
                  <a:pt x="499" y="159"/>
                </a:lnTo>
                <a:lnTo>
                  <a:pt x="519" y="151"/>
                </a:lnTo>
                <a:lnTo>
                  <a:pt x="538" y="144"/>
                </a:lnTo>
                <a:lnTo>
                  <a:pt x="558" y="136"/>
                </a:lnTo>
                <a:lnTo>
                  <a:pt x="577" y="130"/>
                </a:lnTo>
                <a:lnTo>
                  <a:pt x="597" y="122"/>
                </a:lnTo>
                <a:lnTo>
                  <a:pt x="618" y="116"/>
                </a:lnTo>
                <a:lnTo>
                  <a:pt x="639" y="110"/>
                </a:lnTo>
                <a:lnTo>
                  <a:pt x="659" y="104"/>
                </a:lnTo>
                <a:lnTo>
                  <a:pt x="681" y="97"/>
                </a:lnTo>
                <a:lnTo>
                  <a:pt x="702" y="91"/>
                </a:lnTo>
                <a:lnTo>
                  <a:pt x="723" y="85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3"/>
                </a:lnTo>
                <a:lnTo>
                  <a:pt x="834" y="59"/>
                </a:lnTo>
                <a:lnTo>
                  <a:pt x="857" y="54"/>
                </a:lnTo>
                <a:lnTo>
                  <a:pt x="880" y="49"/>
                </a:lnTo>
                <a:lnTo>
                  <a:pt x="903" y="46"/>
                </a:lnTo>
                <a:lnTo>
                  <a:pt x="926" y="40"/>
                </a:lnTo>
                <a:lnTo>
                  <a:pt x="949" y="37"/>
                </a:lnTo>
                <a:lnTo>
                  <a:pt x="973" y="33"/>
                </a:lnTo>
                <a:lnTo>
                  <a:pt x="997" y="30"/>
                </a:lnTo>
                <a:lnTo>
                  <a:pt x="1021" y="27"/>
                </a:lnTo>
                <a:lnTo>
                  <a:pt x="1045" y="23"/>
                </a:lnTo>
                <a:lnTo>
                  <a:pt x="1069" y="20"/>
                </a:lnTo>
                <a:lnTo>
                  <a:pt x="1093" y="18"/>
                </a:lnTo>
                <a:lnTo>
                  <a:pt x="1117" y="15"/>
                </a:lnTo>
                <a:lnTo>
                  <a:pt x="1141" y="13"/>
                </a:lnTo>
                <a:lnTo>
                  <a:pt x="1166" y="10"/>
                </a:lnTo>
                <a:lnTo>
                  <a:pt x="1190" y="8"/>
                </a:lnTo>
                <a:lnTo>
                  <a:pt x="1215" y="6"/>
                </a:lnTo>
                <a:lnTo>
                  <a:pt x="1239" y="5"/>
                </a:lnTo>
                <a:lnTo>
                  <a:pt x="1264" y="4"/>
                </a:lnTo>
                <a:lnTo>
                  <a:pt x="1288" y="3"/>
                </a:lnTo>
                <a:lnTo>
                  <a:pt x="1314" y="1"/>
                </a:lnTo>
                <a:lnTo>
                  <a:pt x="1339" y="0"/>
                </a:lnTo>
                <a:lnTo>
                  <a:pt x="1363" y="0"/>
                </a:lnTo>
                <a:lnTo>
                  <a:pt x="1388" y="0"/>
                </a:lnTo>
                <a:lnTo>
                  <a:pt x="1413" y="0"/>
                </a:lnTo>
                <a:lnTo>
                  <a:pt x="1437" y="0"/>
                </a:lnTo>
                <a:lnTo>
                  <a:pt x="1462" y="0"/>
                </a:lnTo>
                <a:lnTo>
                  <a:pt x="1488" y="0"/>
                </a:lnTo>
                <a:lnTo>
                  <a:pt x="1512" y="1"/>
                </a:lnTo>
                <a:lnTo>
                  <a:pt x="1537" y="1"/>
                </a:lnTo>
                <a:lnTo>
                  <a:pt x="1562" y="3"/>
                </a:lnTo>
                <a:lnTo>
                  <a:pt x="1586" y="4"/>
                </a:lnTo>
                <a:lnTo>
                  <a:pt x="1611" y="5"/>
                </a:lnTo>
                <a:lnTo>
                  <a:pt x="1635" y="8"/>
                </a:lnTo>
                <a:lnTo>
                  <a:pt x="1660" y="9"/>
                </a:lnTo>
                <a:lnTo>
                  <a:pt x="1684" y="11"/>
                </a:lnTo>
                <a:lnTo>
                  <a:pt x="1710" y="14"/>
                </a:lnTo>
                <a:lnTo>
                  <a:pt x="1734" y="17"/>
                </a:lnTo>
                <a:lnTo>
                  <a:pt x="1758" y="19"/>
                </a:lnTo>
                <a:lnTo>
                  <a:pt x="1782" y="22"/>
                </a:lnTo>
                <a:lnTo>
                  <a:pt x="1806" y="25"/>
                </a:lnTo>
                <a:lnTo>
                  <a:pt x="1829" y="28"/>
                </a:lnTo>
                <a:lnTo>
                  <a:pt x="1853" y="32"/>
                </a:lnTo>
                <a:lnTo>
                  <a:pt x="1877" y="35"/>
                </a:lnTo>
                <a:lnTo>
                  <a:pt x="1900" y="39"/>
                </a:lnTo>
                <a:lnTo>
                  <a:pt x="1924" y="43"/>
                </a:lnTo>
                <a:lnTo>
                  <a:pt x="1947" y="47"/>
                </a:lnTo>
                <a:lnTo>
                  <a:pt x="1969" y="52"/>
                </a:lnTo>
                <a:lnTo>
                  <a:pt x="1992" y="57"/>
                </a:lnTo>
                <a:lnTo>
                  <a:pt x="2015" y="61"/>
                </a:lnTo>
                <a:lnTo>
                  <a:pt x="2038" y="66"/>
                </a:lnTo>
                <a:lnTo>
                  <a:pt x="2060" y="72"/>
                </a:lnTo>
                <a:lnTo>
                  <a:pt x="2082" y="77"/>
                </a:lnTo>
                <a:lnTo>
                  <a:pt x="2104" y="82"/>
                </a:lnTo>
                <a:lnTo>
                  <a:pt x="2126" y="88"/>
                </a:lnTo>
                <a:lnTo>
                  <a:pt x="2147" y="93"/>
                </a:lnTo>
                <a:lnTo>
                  <a:pt x="2169" y="100"/>
                </a:lnTo>
                <a:lnTo>
                  <a:pt x="2189" y="106"/>
                </a:lnTo>
                <a:lnTo>
                  <a:pt x="2210" y="112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3"/>
                </a:lnTo>
                <a:lnTo>
                  <a:pt x="2291" y="140"/>
                </a:lnTo>
                <a:lnTo>
                  <a:pt x="2310" y="148"/>
                </a:lnTo>
                <a:lnTo>
                  <a:pt x="2329" y="155"/>
                </a:lnTo>
                <a:lnTo>
                  <a:pt x="2348" y="163"/>
                </a:lnTo>
                <a:lnTo>
                  <a:pt x="2367" y="170"/>
                </a:lnTo>
                <a:lnTo>
                  <a:pt x="2386" y="178"/>
                </a:lnTo>
                <a:lnTo>
                  <a:pt x="2403" y="186"/>
                </a:lnTo>
                <a:lnTo>
                  <a:pt x="2421" y="194"/>
                </a:lnTo>
                <a:lnTo>
                  <a:pt x="2439" y="203"/>
                </a:lnTo>
                <a:lnTo>
                  <a:pt x="2455" y="211"/>
                </a:lnTo>
                <a:lnTo>
                  <a:pt x="2473" y="220"/>
                </a:lnTo>
                <a:lnTo>
                  <a:pt x="2489" y="228"/>
                </a:lnTo>
                <a:lnTo>
                  <a:pt x="2505" y="237"/>
                </a:lnTo>
                <a:lnTo>
                  <a:pt x="2521" y="246"/>
                </a:lnTo>
                <a:lnTo>
                  <a:pt x="2537" y="255"/>
                </a:lnTo>
                <a:lnTo>
                  <a:pt x="2552" y="265"/>
                </a:lnTo>
                <a:lnTo>
                  <a:pt x="2566" y="274"/>
                </a:lnTo>
                <a:lnTo>
                  <a:pt x="2581" y="284"/>
                </a:lnTo>
                <a:lnTo>
                  <a:pt x="2595" y="293"/>
                </a:lnTo>
                <a:lnTo>
                  <a:pt x="2609" y="303"/>
                </a:lnTo>
                <a:lnTo>
                  <a:pt x="2623" y="313"/>
                </a:lnTo>
                <a:lnTo>
                  <a:pt x="2635" y="323"/>
                </a:lnTo>
                <a:lnTo>
                  <a:pt x="2648" y="333"/>
                </a:lnTo>
                <a:lnTo>
                  <a:pt x="2661" y="343"/>
                </a:lnTo>
                <a:lnTo>
                  <a:pt x="2672" y="353"/>
                </a:lnTo>
                <a:lnTo>
                  <a:pt x="2683" y="363"/>
                </a:lnTo>
                <a:lnTo>
                  <a:pt x="2695" y="375"/>
                </a:lnTo>
                <a:lnTo>
                  <a:pt x="2705" y="385"/>
                </a:lnTo>
                <a:lnTo>
                  <a:pt x="2716" y="395"/>
                </a:lnTo>
                <a:lnTo>
                  <a:pt x="2726" y="406"/>
                </a:lnTo>
                <a:lnTo>
                  <a:pt x="2735" y="416"/>
                </a:lnTo>
                <a:lnTo>
                  <a:pt x="2744" y="428"/>
                </a:lnTo>
                <a:lnTo>
                  <a:pt x="2753" y="439"/>
                </a:lnTo>
                <a:lnTo>
                  <a:pt x="2761" y="449"/>
                </a:lnTo>
                <a:lnTo>
                  <a:pt x="2769" y="460"/>
                </a:lnTo>
                <a:lnTo>
                  <a:pt x="2777" y="472"/>
                </a:lnTo>
                <a:lnTo>
                  <a:pt x="2784" y="483"/>
                </a:lnTo>
                <a:lnTo>
                  <a:pt x="2790" y="495"/>
                </a:lnTo>
                <a:lnTo>
                  <a:pt x="2797" y="506"/>
                </a:lnTo>
                <a:lnTo>
                  <a:pt x="2803" y="517"/>
                </a:lnTo>
                <a:lnTo>
                  <a:pt x="2808" y="529"/>
                </a:lnTo>
                <a:lnTo>
                  <a:pt x="2813" y="540"/>
                </a:lnTo>
                <a:lnTo>
                  <a:pt x="2817" y="551"/>
                </a:lnTo>
                <a:lnTo>
                  <a:pt x="2822" y="563"/>
                </a:lnTo>
                <a:lnTo>
                  <a:pt x="2826" y="574"/>
                </a:lnTo>
                <a:lnTo>
                  <a:pt x="2828" y="587"/>
                </a:lnTo>
                <a:lnTo>
                  <a:pt x="2831" y="598"/>
                </a:lnTo>
                <a:lnTo>
                  <a:pt x="2833" y="609"/>
                </a:lnTo>
                <a:lnTo>
                  <a:pt x="2836" y="621"/>
                </a:lnTo>
                <a:lnTo>
                  <a:pt x="2837" y="633"/>
                </a:lnTo>
                <a:lnTo>
                  <a:pt x="2838" y="645"/>
                </a:lnTo>
                <a:lnTo>
                  <a:pt x="2838" y="656"/>
                </a:lnTo>
                <a:lnTo>
                  <a:pt x="2840" y="667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Rectangle 9">
            <a:extLst>
              <a:ext uri="{FF2B5EF4-FFF2-40B4-BE49-F238E27FC236}">
                <a16:creationId xmlns:a16="http://schemas.microsoft.com/office/drawing/2014/main" id="{56BE9316-1BD5-C747-ADDF-9C3B471FF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863" y="300355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/>
          </a:p>
        </p:txBody>
      </p:sp>
      <p:sp>
        <p:nvSpPr>
          <p:cNvPr id="18442" name="Freeform 10">
            <a:extLst>
              <a:ext uri="{FF2B5EF4-FFF2-40B4-BE49-F238E27FC236}">
                <a16:creationId xmlns:a16="http://schemas.microsoft.com/office/drawing/2014/main" id="{E3CBEF5B-DA90-734C-9C87-5E1976FFEE03}"/>
              </a:ext>
            </a:extLst>
          </p:cNvPr>
          <p:cNvSpPr>
            <a:spLocks/>
          </p:cNvSpPr>
          <p:nvPr/>
        </p:nvSpPr>
        <p:spPr bwMode="auto">
          <a:xfrm>
            <a:off x="2892425" y="2911475"/>
            <a:ext cx="1125538" cy="530225"/>
          </a:xfrm>
          <a:custGeom>
            <a:avLst/>
            <a:gdLst>
              <a:gd name="T0" fmla="*/ 2147483647 w 2839"/>
              <a:gd name="T1" fmla="*/ 2147483647 h 1337"/>
              <a:gd name="T2" fmla="*/ 2147483647 w 2839"/>
              <a:gd name="T3" fmla="*/ 2147483647 h 1337"/>
              <a:gd name="T4" fmla="*/ 2147483647 w 2839"/>
              <a:gd name="T5" fmla="*/ 2147483647 h 1337"/>
              <a:gd name="T6" fmla="*/ 2147483647 w 2839"/>
              <a:gd name="T7" fmla="*/ 2147483647 h 1337"/>
              <a:gd name="T8" fmla="*/ 2147483647 w 2839"/>
              <a:gd name="T9" fmla="*/ 2147483647 h 1337"/>
              <a:gd name="T10" fmla="*/ 2147483647 w 2839"/>
              <a:gd name="T11" fmla="*/ 2147483647 h 1337"/>
              <a:gd name="T12" fmla="*/ 2147483647 w 2839"/>
              <a:gd name="T13" fmla="*/ 2147483647 h 1337"/>
              <a:gd name="T14" fmla="*/ 2147483647 w 2839"/>
              <a:gd name="T15" fmla="*/ 2147483647 h 1337"/>
              <a:gd name="T16" fmla="*/ 2147483647 w 2839"/>
              <a:gd name="T17" fmla="*/ 2147483647 h 1337"/>
              <a:gd name="T18" fmla="*/ 2147483647 w 2839"/>
              <a:gd name="T19" fmla="*/ 2147483647 h 1337"/>
              <a:gd name="T20" fmla="*/ 2147483647 w 2839"/>
              <a:gd name="T21" fmla="*/ 2147483647 h 1337"/>
              <a:gd name="T22" fmla="*/ 2147483647 w 2839"/>
              <a:gd name="T23" fmla="*/ 2147483647 h 1337"/>
              <a:gd name="T24" fmla="*/ 2147483647 w 2839"/>
              <a:gd name="T25" fmla="*/ 2147483647 h 1337"/>
              <a:gd name="T26" fmla="*/ 2147483647 w 2839"/>
              <a:gd name="T27" fmla="*/ 2147483647 h 1337"/>
              <a:gd name="T28" fmla="*/ 2147483647 w 2839"/>
              <a:gd name="T29" fmla="*/ 2147483647 h 1337"/>
              <a:gd name="T30" fmla="*/ 2147483647 w 2839"/>
              <a:gd name="T31" fmla="*/ 2147483647 h 1337"/>
              <a:gd name="T32" fmla="*/ 2147483647 w 2839"/>
              <a:gd name="T33" fmla="*/ 2147483647 h 1337"/>
              <a:gd name="T34" fmla="*/ 2147483647 w 2839"/>
              <a:gd name="T35" fmla="*/ 2147483647 h 1337"/>
              <a:gd name="T36" fmla="*/ 2147483647 w 2839"/>
              <a:gd name="T37" fmla="*/ 2147483647 h 1337"/>
              <a:gd name="T38" fmla="*/ 2147483647 w 2839"/>
              <a:gd name="T39" fmla="*/ 2147483647 h 1337"/>
              <a:gd name="T40" fmla="*/ 2147483647 w 2839"/>
              <a:gd name="T41" fmla="*/ 2147483647 h 1337"/>
              <a:gd name="T42" fmla="*/ 2147483647 w 2839"/>
              <a:gd name="T43" fmla="*/ 2147483647 h 1337"/>
              <a:gd name="T44" fmla="*/ 2147483647 w 2839"/>
              <a:gd name="T45" fmla="*/ 2147483647 h 1337"/>
              <a:gd name="T46" fmla="*/ 2147483647 w 2839"/>
              <a:gd name="T47" fmla="*/ 2147483647 h 1337"/>
              <a:gd name="T48" fmla="*/ 2147483647 w 2839"/>
              <a:gd name="T49" fmla="*/ 2147483647 h 1337"/>
              <a:gd name="T50" fmla="*/ 2147483647 w 2839"/>
              <a:gd name="T51" fmla="*/ 2147483647 h 1337"/>
              <a:gd name="T52" fmla="*/ 2147483647 w 2839"/>
              <a:gd name="T53" fmla="*/ 2147483647 h 1337"/>
              <a:gd name="T54" fmla="*/ 2147483647 w 2839"/>
              <a:gd name="T55" fmla="*/ 2147483647 h 1337"/>
              <a:gd name="T56" fmla="*/ 2147483647 w 2839"/>
              <a:gd name="T57" fmla="*/ 2147483647 h 1337"/>
              <a:gd name="T58" fmla="*/ 0 w 2839"/>
              <a:gd name="T59" fmla="*/ 2147483647 h 1337"/>
              <a:gd name="T60" fmla="*/ 2147483647 w 2839"/>
              <a:gd name="T61" fmla="*/ 2147483647 h 1337"/>
              <a:gd name="T62" fmla="*/ 2147483647 w 2839"/>
              <a:gd name="T63" fmla="*/ 2147483647 h 1337"/>
              <a:gd name="T64" fmla="*/ 2147483647 w 2839"/>
              <a:gd name="T65" fmla="*/ 2147483647 h 1337"/>
              <a:gd name="T66" fmla="*/ 2147483647 w 2839"/>
              <a:gd name="T67" fmla="*/ 2147483647 h 1337"/>
              <a:gd name="T68" fmla="*/ 2147483647 w 2839"/>
              <a:gd name="T69" fmla="*/ 2147483647 h 1337"/>
              <a:gd name="T70" fmla="*/ 2147483647 w 2839"/>
              <a:gd name="T71" fmla="*/ 2147483647 h 1337"/>
              <a:gd name="T72" fmla="*/ 2147483647 w 2839"/>
              <a:gd name="T73" fmla="*/ 2147483647 h 1337"/>
              <a:gd name="T74" fmla="*/ 2147483647 w 2839"/>
              <a:gd name="T75" fmla="*/ 2147483647 h 1337"/>
              <a:gd name="T76" fmla="*/ 2147483647 w 2839"/>
              <a:gd name="T77" fmla="*/ 2147483647 h 1337"/>
              <a:gd name="T78" fmla="*/ 2147483647 w 2839"/>
              <a:gd name="T79" fmla="*/ 2147483647 h 1337"/>
              <a:gd name="T80" fmla="*/ 2147483647 w 2839"/>
              <a:gd name="T81" fmla="*/ 2147483647 h 1337"/>
              <a:gd name="T82" fmla="*/ 2147483647 w 2839"/>
              <a:gd name="T83" fmla="*/ 2147483647 h 1337"/>
              <a:gd name="T84" fmla="*/ 2147483647 w 2839"/>
              <a:gd name="T85" fmla="*/ 2147483647 h 1337"/>
              <a:gd name="T86" fmla="*/ 2147483647 w 2839"/>
              <a:gd name="T87" fmla="*/ 2147483647 h 1337"/>
              <a:gd name="T88" fmla="*/ 2147483647 w 2839"/>
              <a:gd name="T89" fmla="*/ 0 h 1337"/>
              <a:gd name="T90" fmla="*/ 2147483647 w 2839"/>
              <a:gd name="T91" fmla="*/ 2147483647 h 1337"/>
              <a:gd name="T92" fmla="*/ 2147483647 w 2839"/>
              <a:gd name="T93" fmla="*/ 2147483647 h 1337"/>
              <a:gd name="T94" fmla="*/ 2147483647 w 2839"/>
              <a:gd name="T95" fmla="*/ 2147483647 h 1337"/>
              <a:gd name="T96" fmla="*/ 2147483647 w 2839"/>
              <a:gd name="T97" fmla="*/ 2147483647 h 1337"/>
              <a:gd name="T98" fmla="*/ 2147483647 w 2839"/>
              <a:gd name="T99" fmla="*/ 2147483647 h 1337"/>
              <a:gd name="T100" fmla="*/ 2147483647 w 2839"/>
              <a:gd name="T101" fmla="*/ 2147483647 h 1337"/>
              <a:gd name="T102" fmla="*/ 2147483647 w 2839"/>
              <a:gd name="T103" fmla="*/ 2147483647 h 1337"/>
              <a:gd name="T104" fmla="*/ 2147483647 w 2839"/>
              <a:gd name="T105" fmla="*/ 2147483647 h 1337"/>
              <a:gd name="T106" fmla="*/ 2147483647 w 2839"/>
              <a:gd name="T107" fmla="*/ 2147483647 h 1337"/>
              <a:gd name="T108" fmla="*/ 2147483647 w 2839"/>
              <a:gd name="T109" fmla="*/ 2147483647 h 1337"/>
              <a:gd name="T110" fmla="*/ 2147483647 w 2839"/>
              <a:gd name="T111" fmla="*/ 2147483647 h 1337"/>
              <a:gd name="T112" fmla="*/ 2147483647 w 2839"/>
              <a:gd name="T113" fmla="*/ 2147483647 h 1337"/>
              <a:gd name="T114" fmla="*/ 2147483647 w 2839"/>
              <a:gd name="T115" fmla="*/ 2147483647 h 1337"/>
              <a:gd name="T116" fmla="*/ 2147483647 w 2839"/>
              <a:gd name="T117" fmla="*/ 2147483647 h 1337"/>
              <a:gd name="T118" fmla="*/ 2147483647 w 2839"/>
              <a:gd name="T119" fmla="*/ 2147483647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39"/>
              <a:gd name="T181" fmla="*/ 0 h 1337"/>
              <a:gd name="T182" fmla="*/ 2839 w 2839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39" h="1337">
                <a:moveTo>
                  <a:pt x="2839" y="669"/>
                </a:moveTo>
                <a:lnTo>
                  <a:pt x="2839" y="680"/>
                </a:lnTo>
                <a:lnTo>
                  <a:pt x="2839" y="691"/>
                </a:lnTo>
                <a:lnTo>
                  <a:pt x="2837" y="704"/>
                </a:lnTo>
                <a:lnTo>
                  <a:pt x="2836" y="715"/>
                </a:lnTo>
                <a:lnTo>
                  <a:pt x="2834" y="727"/>
                </a:lnTo>
                <a:lnTo>
                  <a:pt x="2831" y="738"/>
                </a:lnTo>
                <a:lnTo>
                  <a:pt x="2829" y="749"/>
                </a:lnTo>
                <a:lnTo>
                  <a:pt x="2825" y="762"/>
                </a:lnTo>
                <a:lnTo>
                  <a:pt x="2821" y="773"/>
                </a:lnTo>
                <a:lnTo>
                  <a:pt x="2817" y="785"/>
                </a:lnTo>
                <a:lnTo>
                  <a:pt x="2813" y="796"/>
                </a:lnTo>
                <a:lnTo>
                  <a:pt x="2808" y="807"/>
                </a:lnTo>
                <a:lnTo>
                  <a:pt x="2802" y="819"/>
                </a:lnTo>
                <a:lnTo>
                  <a:pt x="2797" y="830"/>
                </a:lnTo>
                <a:lnTo>
                  <a:pt x="2791" y="841"/>
                </a:lnTo>
                <a:lnTo>
                  <a:pt x="2784" y="853"/>
                </a:lnTo>
                <a:lnTo>
                  <a:pt x="2777" y="864"/>
                </a:lnTo>
                <a:lnTo>
                  <a:pt x="2769" y="875"/>
                </a:lnTo>
                <a:lnTo>
                  <a:pt x="2762" y="887"/>
                </a:lnTo>
                <a:lnTo>
                  <a:pt x="2753" y="897"/>
                </a:lnTo>
                <a:lnTo>
                  <a:pt x="2744" y="908"/>
                </a:lnTo>
                <a:lnTo>
                  <a:pt x="2735" y="920"/>
                </a:lnTo>
                <a:lnTo>
                  <a:pt x="2725" y="930"/>
                </a:lnTo>
                <a:lnTo>
                  <a:pt x="2716" y="941"/>
                </a:lnTo>
                <a:lnTo>
                  <a:pt x="2705" y="951"/>
                </a:lnTo>
                <a:lnTo>
                  <a:pt x="2695" y="962"/>
                </a:lnTo>
                <a:lnTo>
                  <a:pt x="2684" y="973"/>
                </a:lnTo>
                <a:lnTo>
                  <a:pt x="2672" y="983"/>
                </a:lnTo>
                <a:lnTo>
                  <a:pt x="2661" y="993"/>
                </a:lnTo>
                <a:lnTo>
                  <a:pt x="2648" y="1003"/>
                </a:lnTo>
                <a:lnTo>
                  <a:pt x="2636" y="1013"/>
                </a:lnTo>
                <a:lnTo>
                  <a:pt x="2622" y="1023"/>
                </a:lnTo>
                <a:lnTo>
                  <a:pt x="2609" y="1033"/>
                </a:lnTo>
                <a:lnTo>
                  <a:pt x="2595" y="1043"/>
                </a:lnTo>
                <a:lnTo>
                  <a:pt x="2581" y="1052"/>
                </a:lnTo>
                <a:lnTo>
                  <a:pt x="2566" y="1062"/>
                </a:lnTo>
                <a:lnTo>
                  <a:pt x="2552" y="1071"/>
                </a:lnTo>
                <a:lnTo>
                  <a:pt x="2536" y="1081"/>
                </a:lnTo>
                <a:lnTo>
                  <a:pt x="2521" y="1090"/>
                </a:lnTo>
                <a:lnTo>
                  <a:pt x="2506" y="1099"/>
                </a:lnTo>
                <a:lnTo>
                  <a:pt x="2489" y="1108"/>
                </a:lnTo>
                <a:lnTo>
                  <a:pt x="2473" y="1116"/>
                </a:lnTo>
                <a:lnTo>
                  <a:pt x="2455" y="1125"/>
                </a:lnTo>
                <a:lnTo>
                  <a:pt x="2439" y="1134"/>
                </a:lnTo>
                <a:lnTo>
                  <a:pt x="2421" y="1142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6"/>
                </a:lnTo>
                <a:lnTo>
                  <a:pt x="2348" y="1173"/>
                </a:lnTo>
                <a:lnTo>
                  <a:pt x="2329" y="1181"/>
                </a:lnTo>
                <a:lnTo>
                  <a:pt x="2310" y="1188"/>
                </a:lnTo>
                <a:lnTo>
                  <a:pt x="2290" y="1196"/>
                </a:lnTo>
                <a:lnTo>
                  <a:pt x="2271" y="1203"/>
                </a:lnTo>
                <a:lnTo>
                  <a:pt x="2251" y="1210"/>
                </a:lnTo>
                <a:lnTo>
                  <a:pt x="2231" y="1217"/>
                </a:lnTo>
                <a:lnTo>
                  <a:pt x="2211" y="1224"/>
                </a:lnTo>
                <a:lnTo>
                  <a:pt x="2189" y="1230"/>
                </a:lnTo>
                <a:lnTo>
                  <a:pt x="2168" y="1236"/>
                </a:lnTo>
                <a:lnTo>
                  <a:pt x="2148" y="1242"/>
                </a:lnTo>
                <a:lnTo>
                  <a:pt x="2126" y="1248"/>
                </a:lnTo>
                <a:lnTo>
                  <a:pt x="2103" y="1254"/>
                </a:lnTo>
                <a:lnTo>
                  <a:pt x="2082" y="1259"/>
                </a:lnTo>
                <a:lnTo>
                  <a:pt x="2061" y="1265"/>
                </a:lnTo>
                <a:lnTo>
                  <a:pt x="2038" y="1270"/>
                </a:lnTo>
                <a:lnTo>
                  <a:pt x="2015" y="1275"/>
                </a:lnTo>
                <a:lnTo>
                  <a:pt x="1992" y="1279"/>
                </a:lnTo>
                <a:lnTo>
                  <a:pt x="1970" y="1284"/>
                </a:lnTo>
                <a:lnTo>
                  <a:pt x="1947" y="1289"/>
                </a:lnTo>
                <a:lnTo>
                  <a:pt x="1923" y="1293"/>
                </a:lnTo>
                <a:lnTo>
                  <a:pt x="1900" y="1297"/>
                </a:lnTo>
                <a:lnTo>
                  <a:pt x="1876" y="1301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2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09" y="1322"/>
                </a:lnTo>
                <a:lnTo>
                  <a:pt x="1685" y="1324"/>
                </a:lnTo>
                <a:lnTo>
                  <a:pt x="1661" y="1327"/>
                </a:lnTo>
                <a:lnTo>
                  <a:pt x="1636" y="1328"/>
                </a:lnTo>
                <a:lnTo>
                  <a:pt x="1612" y="1331"/>
                </a:lnTo>
                <a:lnTo>
                  <a:pt x="1586" y="1332"/>
                </a:lnTo>
                <a:lnTo>
                  <a:pt x="1562" y="1333"/>
                </a:lnTo>
                <a:lnTo>
                  <a:pt x="1537" y="1335"/>
                </a:lnTo>
                <a:lnTo>
                  <a:pt x="1512" y="1335"/>
                </a:lnTo>
                <a:lnTo>
                  <a:pt x="1488" y="1336"/>
                </a:lnTo>
                <a:lnTo>
                  <a:pt x="1463" y="1336"/>
                </a:lnTo>
                <a:lnTo>
                  <a:pt x="1438" y="1337"/>
                </a:lnTo>
                <a:lnTo>
                  <a:pt x="1414" y="1337"/>
                </a:lnTo>
                <a:lnTo>
                  <a:pt x="1388" y="1336"/>
                </a:lnTo>
                <a:lnTo>
                  <a:pt x="1363" y="1336"/>
                </a:lnTo>
                <a:lnTo>
                  <a:pt x="1339" y="1336"/>
                </a:lnTo>
                <a:lnTo>
                  <a:pt x="1314" y="1335"/>
                </a:lnTo>
                <a:lnTo>
                  <a:pt x="1289" y="1333"/>
                </a:lnTo>
                <a:lnTo>
                  <a:pt x="1265" y="1332"/>
                </a:lnTo>
                <a:lnTo>
                  <a:pt x="1240" y="1331"/>
                </a:lnTo>
                <a:lnTo>
                  <a:pt x="1216" y="1330"/>
                </a:lnTo>
                <a:lnTo>
                  <a:pt x="1190" y="1328"/>
                </a:lnTo>
                <a:lnTo>
                  <a:pt x="1166" y="1326"/>
                </a:lnTo>
                <a:lnTo>
                  <a:pt x="1141" y="1323"/>
                </a:lnTo>
                <a:lnTo>
                  <a:pt x="1117" y="1321"/>
                </a:lnTo>
                <a:lnTo>
                  <a:pt x="1093" y="1318"/>
                </a:lnTo>
                <a:lnTo>
                  <a:pt x="1069" y="1316"/>
                </a:lnTo>
                <a:lnTo>
                  <a:pt x="1045" y="1313"/>
                </a:lnTo>
                <a:lnTo>
                  <a:pt x="1021" y="1309"/>
                </a:lnTo>
                <a:lnTo>
                  <a:pt x="997" y="1307"/>
                </a:lnTo>
                <a:lnTo>
                  <a:pt x="973" y="1303"/>
                </a:lnTo>
                <a:lnTo>
                  <a:pt x="949" y="1299"/>
                </a:lnTo>
                <a:lnTo>
                  <a:pt x="927" y="1295"/>
                </a:lnTo>
                <a:lnTo>
                  <a:pt x="903" y="1290"/>
                </a:lnTo>
                <a:lnTo>
                  <a:pt x="880" y="1287"/>
                </a:lnTo>
                <a:lnTo>
                  <a:pt x="857" y="1282"/>
                </a:lnTo>
                <a:lnTo>
                  <a:pt x="835" y="1278"/>
                </a:lnTo>
                <a:lnTo>
                  <a:pt x="812" y="1273"/>
                </a:lnTo>
                <a:lnTo>
                  <a:pt x="789" y="1268"/>
                </a:lnTo>
                <a:lnTo>
                  <a:pt x="768" y="1261"/>
                </a:lnTo>
                <a:lnTo>
                  <a:pt x="745" y="1256"/>
                </a:lnTo>
                <a:lnTo>
                  <a:pt x="724" y="1251"/>
                </a:lnTo>
                <a:lnTo>
                  <a:pt x="702" y="1245"/>
                </a:lnTo>
                <a:lnTo>
                  <a:pt x="681" y="1239"/>
                </a:lnTo>
                <a:lnTo>
                  <a:pt x="659" y="1232"/>
                </a:lnTo>
                <a:lnTo>
                  <a:pt x="639" y="1226"/>
                </a:lnTo>
                <a:lnTo>
                  <a:pt x="618" y="1220"/>
                </a:lnTo>
                <a:lnTo>
                  <a:pt x="598" y="1213"/>
                </a:lnTo>
                <a:lnTo>
                  <a:pt x="577" y="1206"/>
                </a:lnTo>
                <a:lnTo>
                  <a:pt x="557" y="1200"/>
                </a:lnTo>
                <a:lnTo>
                  <a:pt x="538" y="1192"/>
                </a:lnTo>
                <a:lnTo>
                  <a:pt x="519" y="1184"/>
                </a:lnTo>
                <a:lnTo>
                  <a:pt x="499" y="1177"/>
                </a:lnTo>
                <a:lnTo>
                  <a:pt x="480" y="1169"/>
                </a:lnTo>
                <a:lnTo>
                  <a:pt x="463" y="1162"/>
                </a:lnTo>
                <a:lnTo>
                  <a:pt x="444" y="1154"/>
                </a:lnTo>
                <a:lnTo>
                  <a:pt x="426" y="1145"/>
                </a:lnTo>
                <a:lnTo>
                  <a:pt x="408" y="1138"/>
                </a:lnTo>
                <a:lnTo>
                  <a:pt x="391" y="1129"/>
                </a:lnTo>
                <a:lnTo>
                  <a:pt x="374" y="1120"/>
                </a:lnTo>
                <a:lnTo>
                  <a:pt x="358" y="1113"/>
                </a:lnTo>
                <a:lnTo>
                  <a:pt x="342" y="1104"/>
                </a:lnTo>
                <a:lnTo>
                  <a:pt x="325" y="1095"/>
                </a:lnTo>
                <a:lnTo>
                  <a:pt x="310" y="1085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8"/>
                </a:lnTo>
                <a:lnTo>
                  <a:pt x="209" y="1018"/>
                </a:lnTo>
                <a:lnTo>
                  <a:pt x="197" y="1008"/>
                </a:lnTo>
                <a:lnTo>
                  <a:pt x="184" y="998"/>
                </a:lnTo>
                <a:lnTo>
                  <a:pt x="173" y="988"/>
                </a:lnTo>
                <a:lnTo>
                  <a:pt x="161" y="978"/>
                </a:lnTo>
                <a:lnTo>
                  <a:pt x="150" y="968"/>
                </a:lnTo>
                <a:lnTo>
                  <a:pt x="139" y="956"/>
                </a:lnTo>
                <a:lnTo>
                  <a:pt x="128" y="946"/>
                </a:lnTo>
                <a:lnTo>
                  <a:pt x="118" y="936"/>
                </a:lnTo>
                <a:lnTo>
                  <a:pt x="108" y="925"/>
                </a:lnTo>
                <a:lnTo>
                  <a:pt x="98" y="913"/>
                </a:lnTo>
                <a:lnTo>
                  <a:pt x="89" y="903"/>
                </a:lnTo>
                <a:lnTo>
                  <a:pt x="82" y="892"/>
                </a:lnTo>
                <a:lnTo>
                  <a:pt x="73" y="880"/>
                </a:lnTo>
                <a:lnTo>
                  <a:pt x="65" y="869"/>
                </a:lnTo>
                <a:lnTo>
                  <a:pt x="58" y="859"/>
                </a:lnTo>
                <a:lnTo>
                  <a:pt x="52" y="848"/>
                </a:lnTo>
                <a:lnTo>
                  <a:pt x="45" y="836"/>
                </a:lnTo>
                <a:lnTo>
                  <a:pt x="39" y="825"/>
                </a:lnTo>
                <a:lnTo>
                  <a:pt x="33" y="814"/>
                </a:lnTo>
                <a:lnTo>
                  <a:pt x="28" y="802"/>
                </a:lnTo>
                <a:lnTo>
                  <a:pt x="24" y="791"/>
                </a:lnTo>
                <a:lnTo>
                  <a:pt x="19" y="778"/>
                </a:lnTo>
                <a:lnTo>
                  <a:pt x="15" y="767"/>
                </a:lnTo>
                <a:lnTo>
                  <a:pt x="11" y="756"/>
                </a:lnTo>
                <a:lnTo>
                  <a:pt x="9" y="744"/>
                </a:lnTo>
                <a:lnTo>
                  <a:pt x="6" y="733"/>
                </a:lnTo>
                <a:lnTo>
                  <a:pt x="4" y="720"/>
                </a:lnTo>
                <a:lnTo>
                  <a:pt x="2" y="709"/>
                </a:lnTo>
                <a:lnTo>
                  <a:pt x="1" y="698"/>
                </a:lnTo>
                <a:lnTo>
                  <a:pt x="0" y="686"/>
                </a:lnTo>
                <a:lnTo>
                  <a:pt x="0" y="674"/>
                </a:lnTo>
                <a:lnTo>
                  <a:pt x="0" y="662"/>
                </a:lnTo>
                <a:lnTo>
                  <a:pt x="0" y="651"/>
                </a:lnTo>
                <a:lnTo>
                  <a:pt x="1" y="640"/>
                </a:lnTo>
                <a:lnTo>
                  <a:pt x="2" y="627"/>
                </a:lnTo>
                <a:lnTo>
                  <a:pt x="4" y="616"/>
                </a:lnTo>
                <a:lnTo>
                  <a:pt x="6" y="604"/>
                </a:lnTo>
                <a:lnTo>
                  <a:pt x="9" y="593"/>
                </a:lnTo>
                <a:lnTo>
                  <a:pt x="11" y="580"/>
                </a:lnTo>
                <a:lnTo>
                  <a:pt x="15" y="569"/>
                </a:lnTo>
                <a:lnTo>
                  <a:pt x="19" y="558"/>
                </a:lnTo>
                <a:lnTo>
                  <a:pt x="24" y="546"/>
                </a:lnTo>
                <a:lnTo>
                  <a:pt x="28" y="535"/>
                </a:lnTo>
                <a:lnTo>
                  <a:pt x="33" y="524"/>
                </a:lnTo>
                <a:lnTo>
                  <a:pt x="39" y="512"/>
                </a:lnTo>
                <a:lnTo>
                  <a:pt x="45" y="501"/>
                </a:lnTo>
                <a:lnTo>
                  <a:pt x="52" y="489"/>
                </a:lnTo>
                <a:lnTo>
                  <a:pt x="58" y="478"/>
                </a:lnTo>
                <a:lnTo>
                  <a:pt x="65" y="467"/>
                </a:lnTo>
                <a:lnTo>
                  <a:pt x="73" y="455"/>
                </a:lnTo>
                <a:lnTo>
                  <a:pt x="82" y="444"/>
                </a:lnTo>
                <a:lnTo>
                  <a:pt x="89" y="434"/>
                </a:lnTo>
                <a:lnTo>
                  <a:pt x="98" y="423"/>
                </a:lnTo>
                <a:lnTo>
                  <a:pt x="108" y="411"/>
                </a:lnTo>
                <a:lnTo>
                  <a:pt x="118" y="401"/>
                </a:lnTo>
                <a:lnTo>
                  <a:pt x="128" y="390"/>
                </a:lnTo>
                <a:lnTo>
                  <a:pt x="139" y="380"/>
                </a:lnTo>
                <a:lnTo>
                  <a:pt x="150" y="370"/>
                </a:lnTo>
                <a:lnTo>
                  <a:pt x="161" y="358"/>
                </a:lnTo>
                <a:lnTo>
                  <a:pt x="173" y="348"/>
                </a:lnTo>
                <a:lnTo>
                  <a:pt x="184" y="338"/>
                </a:lnTo>
                <a:lnTo>
                  <a:pt x="197" y="328"/>
                </a:lnTo>
                <a:lnTo>
                  <a:pt x="209" y="318"/>
                </a:lnTo>
                <a:lnTo>
                  <a:pt x="223" y="308"/>
                </a:lnTo>
                <a:lnTo>
                  <a:pt x="237" y="299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0" y="251"/>
                </a:lnTo>
                <a:lnTo>
                  <a:pt x="325" y="242"/>
                </a:lnTo>
                <a:lnTo>
                  <a:pt x="342" y="233"/>
                </a:lnTo>
                <a:lnTo>
                  <a:pt x="358" y="225"/>
                </a:lnTo>
                <a:lnTo>
                  <a:pt x="374" y="216"/>
                </a:lnTo>
                <a:lnTo>
                  <a:pt x="391" y="207"/>
                </a:lnTo>
                <a:lnTo>
                  <a:pt x="408" y="199"/>
                </a:lnTo>
                <a:lnTo>
                  <a:pt x="426" y="191"/>
                </a:lnTo>
                <a:lnTo>
                  <a:pt x="444" y="183"/>
                </a:lnTo>
                <a:lnTo>
                  <a:pt x="463" y="174"/>
                </a:lnTo>
                <a:lnTo>
                  <a:pt x="480" y="167"/>
                </a:lnTo>
                <a:lnTo>
                  <a:pt x="499" y="159"/>
                </a:lnTo>
                <a:lnTo>
                  <a:pt x="518" y="151"/>
                </a:lnTo>
                <a:lnTo>
                  <a:pt x="538" y="144"/>
                </a:lnTo>
                <a:lnTo>
                  <a:pt x="557" y="138"/>
                </a:lnTo>
                <a:lnTo>
                  <a:pt x="577" y="130"/>
                </a:lnTo>
                <a:lnTo>
                  <a:pt x="598" y="124"/>
                </a:lnTo>
                <a:lnTo>
                  <a:pt x="618" y="116"/>
                </a:lnTo>
                <a:lnTo>
                  <a:pt x="639" y="110"/>
                </a:lnTo>
                <a:lnTo>
                  <a:pt x="659" y="104"/>
                </a:lnTo>
                <a:lnTo>
                  <a:pt x="681" y="97"/>
                </a:lnTo>
                <a:lnTo>
                  <a:pt x="702" y="91"/>
                </a:lnTo>
                <a:lnTo>
                  <a:pt x="724" y="86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4"/>
                </a:lnTo>
                <a:lnTo>
                  <a:pt x="835" y="59"/>
                </a:lnTo>
                <a:lnTo>
                  <a:pt x="857" y="54"/>
                </a:lnTo>
                <a:lnTo>
                  <a:pt x="880" y="51"/>
                </a:lnTo>
                <a:lnTo>
                  <a:pt x="903" y="46"/>
                </a:lnTo>
                <a:lnTo>
                  <a:pt x="927" y="42"/>
                </a:lnTo>
                <a:lnTo>
                  <a:pt x="949" y="38"/>
                </a:lnTo>
                <a:lnTo>
                  <a:pt x="973" y="34"/>
                </a:lnTo>
                <a:lnTo>
                  <a:pt x="997" y="30"/>
                </a:lnTo>
                <a:lnTo>
                  <a:pt x="1021" y="27"/>
                </a:lnTo>
                <a:lnTo>
                  <a:pt x="1045" y="24"/>
                </a:lnTo>
                <a:lnTo>
                  <a:pt x="1069" y="20"/>
                </a:lnTo>
                <a:lnTo>
                  <a:pt x="1093" y="18"/>
                </a:lnTo>
                <a:lnTo>
                  <a:pt x="1117" y="15"/>
                </a:lnTo>
                <a:lnTo>
                  <a:pt x="1141" y="13"/>
                </a:lnTo>
                <a:lnTo>
                  <a:pt x="1166" y="10"/>
                </a:lnTo>
                <a:lnTo>
                  <a:pt x="1190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89" y="3"/>
                </a:lnTo>
                <a:lnTo>
                  <a:pt x="1314" y="1"/>
                </a:lnTo>
                <a:lnTo>
                  <a:pt x="1339" y="1"/>
                </a:lnTo>
                <a:lnTo>
                  <a:pt x="1363" y="0"/>
                </a:lnTo>
                <a:lnTo>
                  <a:pt x="1388" y="0"/>
                </a:lnTo>
                <a:lnTo>
                  <a:pt x="1414" y="0"/>
                </a:lnTo>
                <a:lnTo>
                  <a:pt x="1438" y="0"/>
                </a:lnTo>
                <a:lnTo>
                  <a:pt x="1463" y="0"/>
                </a:lnTo>
                <a:lnTo>
                  <a:pt x="1488" y="0"/>
                </a:lnTo>
                <a:lnTo>
                  <a:pt x="1512" y="1"/>
                </a:lnTo>
                <a:lnTo>
                  <a:pt x="1537" y="3"/>
                </a:lnTo>
                <a:lnTo>
                  <a:pt x="1562" y="4"/>
                </a:lnTo>
                <a:lnTo>
                  <a:pt x="1586" y="5"/>
                </a:lnTo>
                <a:lnTo>
                  <a:pt x="1612" y="6"/>
                </a:lnTo>
                <a:lnTo>
                  <a:pt x="1636" y="8"/>
                </a:lnTo>
                <a:lnTo>
                  <a:pt x="1661" y="10"/>
                </a:lnTo>
                <a:lnTo>
                  <a:pt x="1685" y="11"/>
                </a:lnTo>
                <a:lnTo>
                  <a:pt x="1709" y="14"/>
                </a:lnTo>
                <a:lnTo>
                  <a:pt x="1734" y="17"/>
                </a:lnTo>
                <a:lnTo>
                  <a:pt x="1758" y="19"/>
                </a:lnTo>
                <a:lnTo>
                  <a:pt x="1782" y="22"/>
                </a:lnTo>
                <a:lnTo>
                  <a:pt x="1806" y="25"/>
                </a:lnTo>
                <a:lnTo>
                  <a:pt x="1830" y="28"/>
                </a:lnTo>
                <a:lnTo>
                  <a:pt x="1854" y="32"/>
                </a:lnTo>
                <a:lnTo>
                  <a:pt x="1876" y="35"/>
                </a:lnTo>
                <a:lnTo>
                  <a:pt x="1900" y="39"/>
                </a:lnTo>
                <a:lnTo>
                  <a:pt x="1923" y="43"/>
                </a:lnTo>
                <a:lnTo>
                  <a:pt x="1947" y="48"/>
                </a:lnTo>
                <a:lnTo>
                  <a:pt x="1970" y="52"/>
                </a:lnTo>
                <a:lnTo>
                  <a:pt x="1992" y="57"/>
                </a:lnTo>
                <a:lnTo>
                  <a:pt x="2015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3" y="83"/>
                </a:lnTo>
                <a:lnTo>
                  <a:pt x="2126" y="88"/>
                </a:lnTo>
                <a:lnTo>
                  <a:pt x="2148" y="95"/>
                </a:lnTo>
                <a:lnTo>
                  <a:pt x="2168" y="101"/>
                </a:lnTo>
                <a:lnTo>
                  <a:pt x="2189" y="107"/>
                </a:lnTo>
                <a:lnTo>
                  <a:pt x="2211" y="114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4"/>
                </a:lnTo>
                <a:lnTo>
                  <a:pt x="2290" y="140"/>
                </a:lnTo>
                <a:lnTo>
                  <a:pt x="2310" y="148"/>
                </a:lnTo>
                <a:lnTo>
                  <a:pt x="2329" y="155"/>
                </a:lnTo>
                <a:lnTo>
                  <a:pt x="2348" y="163"/>
                </a:lnTo>
                <a:lnTo>
                  <a:pt x="2367" y="170"/>
                </a:lnTo>
                <a:lnTo>
                  <a:pt x="2385" y="178"/>
                </a:lnTo>
                <a:lnTo>
                  <a:pt x="2404" y="187"/>
                </a:lnTo>
                <a:lnTo>
                  <a:pt x="2421" y="194"/>
                </a:lnTo>
                <a:lnTo>
                  <a:pt x="2439" y="203"/>
                </a:lnTo>
                <a:lnTo>
                  <a:pt x="2455" y="212"/>
                </a:lnTo>
                <a:lnTo>
                  <a:pt x="2473" y="220"/>
                </a:lnTo>
                <a:lnTo>
                  <a:pt x="2489" y="228"/>
                </a:lnTo>
                <a:lnTo>
                  <a:pt x="2506" y="237"/>
                </a:lnTo>
                <a:lnTo>
                  <a:pt x="2521" y="246"/>
                </a:lnTo>
                <a:lnTo>
                  <a:pt x="2536" y="256"/>
                </a:lnTo>
                <a:lnTo>
                  <a:pt x="2551" y="265"/>
                </a:lnTo>
                <a:lnTo>
                  <a:pt x="2566" y="275"/>
                </a:lnTo>
                <a:lnTo>
                  <a:pt x="2581" y="284"/>
                </a:lnTo>
                <a:lnTo>
                  <a:pt x="2595" y="294"/>
                </a:lnTo>
                <a:lnTo>
                  <a:pt x="2609" y="303"/>
                </a:lnTo>
                <a:lnTo>
                  <a:pt x="2622" y="313"/>
                </a:lnTo>
                <a:lnTo>
                  <a:pt x="2636" y="323"/>
                </a:lnTo>
                <a:lnTo>
                  <a:pt x="2648" y="333"/>
                </a:lnTo>
                <a:lnTo>
                  <a:pt x="2660" y="343"/>
                </a:lnTo>
                <a:lnTo>
                  <a:pt x="2672" y="353"/>
                </a:lnTo>
                <a:lnTo>
                  <a:pt x="2684" y="365"/>
                </a:lnTo>
                <a:lnTo>
                  <a:pt x="2695" y="375"/>
                </a:lnTo>
                <a:lnTo>
                  <a:pt x="2705" y="385"/>
                </a:lnTo>
                <a:lnTo>
                  <a:pt x="2716" y="396"/>
                </a:lnTo>
                <a:lnTo>
                  <a:pt x="2725" y="406"/>
                </a:lnTo>
                <a:lnTo>
                  <a:pt x="2735" y="418"/>
                </a:lnTo>
                <a:lnTo>
                  <a:pt x="2744" y="428"/>
                </a:lnTo>
                <a:lnTo>
                  <a:pt x="2753" y="439"/>
                </a:lnTo>
                <a:lnTo>
                  <a:pt x="2762" y="450"/>
                </a:lnTo>
                <a:lnTo>
                  <a:pt x="2769" y="462"/>
                </a:lnTo>
                <a:lnTo>
                  <a:pt x="2777" y="472"/>
                </a:lnTo>
                <a:lnTo>
                  <a:pt x="2784" y="483"/>
                </a:lnTo>
                <a:lnTo>
                  <a:pt x="2791" y="495"/>
                </a:lnTo>
                <a:lnTo>
                  <a:pt x="2797" y="506"/>
                </a:lnTo>
                <a:lnTo>
                  <a:pt x="2802" y="517"/>
                </a:lnTo>
                <a:lnTo>
                  <a:pt x="2808" y="529"/>
                </a:lnTo>
                <a:lnTo>
                  <a:pt x="2813" y="540"/>
                </a:lnTo>
                <a:lnTo>
                  <a:pt x="2817" y="551"/>
                </a:lnTo>
                <a:lnTo>
                  <a:pt x="2821" y="564"/>
                </a:lnTo>
                <a:lnTo>
                  <a:pt x="2825" y="575"/>
                </a:lnTo>
                <a:lnTo>
                  <a:pt x="2829" y="587"/>
                </a:lnTo>
                <a:lnTo>
                  <a:pt x="2831" y="598"/>
                </a:lnTo>
                <a:lnTo>
                  <a:pt x="2834" y="609"/>
                </a:lnTo>
                <a:lnTo>
                  <a:pt x="2836" y="622"/>
                </a:lnTo>
                <a:lnTo>
                  <a:pt x="2837" y="633"/>
                </a:lnTo>
                <a:lnTo>
                  <a:pt x="2839" y="645"/>
                </a:lnTo>
                <a:lnTo>
                  <a:pt x="2839" y="656"/>
                </a:lnTo>
                <a:lnTo>
                  <a:pt x="2839" y="669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Rectangle 11">
            <a:extLst>
              <a:ext uri="{FF2B5EF4-FFF2-40B4-BE49-F238E27FC236}">
                <a16:creationId xmlns:a16="http://schemas.microsoft.com/office/drawing/2014/main" id="{A9F4AABB-3AF3-1D40-BB38-C4BDE4F88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213" y="304800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/>
          </a:p>
        </p:txBody>
      </p:sp>
      <p:sp>
        <p:nvSpPr>
          <p:cNvPr id="18444" name="Rectangle 12">
            <a:extLst>
              <a:ext uri="{FF2B5EF4-FFF2-40B4-BE49-F238E27FC236}">
                <a16:creationId xmlns:a16="http://schemas.microsoft.com/office/drawing/2014/main" id="{0A807195-1931-5840-9E34-15BF1DE1F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3" y="276860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45" name="Rectangle 13">
            <a:extLst>
              <a:ext uri="{FF2B5EF4-FFF2-40B4-BE49-F238E27FC236}">
                <a16:creationId xmlns:a16="http://schemas.microsoft.com/office/drawing/2014/main" id="{C88F4A4B-09AC-CD4F-9C22-C962D862D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388" y="28956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1800" baseline="-25000"/>
          </a:p>
        </p:txBody>
      </p:sp>
      <p:sp>
        <p:nvSpPr>
          <p:cNvPr id="18446" name="Rectangle 14">
            <a:extLst>
              <a:ext uri="{FF2B5EF4-FFF2-40B4-BE49-F238E27FC236}">
                <a16:creationId xmlns:a16="http://schemas.microsoft.com/office/drawing/2014/main" id="{44386B88-2C65-F34D-9A75-B6691CBC1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3675" y="281305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77092FC6-7061-8B40-8793-786B7668F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2100" y="2938463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1800" baseline="-25000"/>
          </a:p>
        </p:txBody>
      </p:sp>
      <p:grpSp>
        <p:nvGrpSpPr>
          <p:cNvPr id="18448" name="Group 16">
            <a:extLst>
              <a:ext uri="{FF2B5EF4-FFF2-40B4-BE49-F238E27FC236}">
                <a16:creationId xmlns:a16="http://schemas.microsoft.com/office/drawing/2014/main" id="{D0045AE5-C8D3-AC43-9468-3C7603669CE9}"/>
              </a:ext>
            </a:extLst>
          </p:cNvPr>
          <p:cNvGrpSpPr>
            <a:grpSpLocks/>
          </p:cNvGrpSpPr>
          <p:nvPr/>
        </p:nvGrpSpPr>
        <p:grpSpPr bwMode="auto">
          <a:xfrm>
            <a:off x="1290638" y="2311400"/>
            <a:ext cx="171450" cy="365125"/>
            <a:chOff x="1773" y="194"/>
            <a:chExt cx="108" cy="230"/>
          </a:xfrm>
        </p:grpSpPr>
        <p:sp>
          <p:nvSpPr>
            <p:cNvPr id="18484" name="Line 17">
              <a:extLst>
                <a:ext uri="{FF2B5EF4-FFF2-40B4-BE49-F238E27FC236}">
                  <a16:creationId xmlns:a16="http://schemas.microsoft.com/office/drawing/2014/main" id="{71843E70-ECA9-4E48-922F-B49E6F2A29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5" name="Rectangle 18">
              <a:extLst>
                <a:ext uri="{FF2B5EF4-FFF2-40B4-BE49-F238E27FC236}">
                  <a16:creationId xmlns:a16="http://schemas.microsoft.com/office/drawing/2014/main" id="{07E16C9D-608C-6B46-AE8C-FFAE3787B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/>
            </a:p>
          </p:txBody>
        </p:sp>
      </p:grpSp>
      <p:sp>
        <p:nvSpPr>
          <p:cNvPr id="18449" name="Freeform 19">
            <a:extLst>
              <a:ext uri="{FF2B5EF4-FFF2-40B4-BE49-F238E27FC236}">
                <a16:creationId xmlns:a16="http://schemas.microsoft.com/office/drawing/2014/main" id="{A8730A93-B0C8-5E42-8526-FF6B21443262}"/>
              </a:ext>
            </a:extLst>
          </p:cNvPr>
          <p:cNvSpPr>
            <a:spLocks/>
          </p:cNvSpPr>
          <p:nvPr/>
        </p:nvSpPr>
        <p:spPr bwMode="auto">
          <a:xfrm>
            <a:off x="1335088" y="2154238"/>
            <a:ext cx="508000" cy="723900"/>
          </a:xfrm>
          <a:custGeom>
            <a:avLst/>
            <a:gdLst>
              <a:gd name="T0" fmla="*/ 0 w 1282"/>
              <a:gd name="T1" fmla="*/ 2147483647 h 1824"/>
              <a:gd name="T2" fmla="*/ 2147483647 w 1282"/>
              <a:gd name="T3" fmla="*/ 0 h 1824"/>
              <a:gd name="T4" fmla="*/ 2147483647 w 1282"/>
              <a:gd name="T5" fmla="*/ 0 h 1824"/>
              <a:gd name="T6" fmla="*/ 0 60000 65536"/>
              <a:gd name="T7" fmla="*/ 0 60000 65536"/>
              <a:gd name="T8" fmla="*/ 0 60000 65536"/>
              <a:gd name="T9" fmla="*/ 0 w 1282"/>
              <a:gd name="T10" fmla="*/ 0 h 1824"/>
              <a:gd name="T11" fmla="*/ 1282 w 1282"/>
              <a:gd name="T12" fmla="*/ 1824 h 18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2" h="1824">
                <a:moveTo>
                  <a:pt x="0" y="1824"/>
                </a:moveTo>
                <a:lnTo>
                  <a:pt x="1282" y="0"/>
                </a:lnTo>
                <a:lnTo>
                  <a:pt x="1225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0" name="Line 20">
            <a:extLst>
              <a:ext uri="{FF2B5EF4-FFF2-40B4-BE49-F238E27FC236}">
                <a16:creationId xmlns:a16="http://schemas.microsoft.com/office/drawing/2014/main" id="{CFA1FF2D-BF96-AE40-AC92-023E523FE6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0863" y="2154238"/>
            <a:ext cx="1587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1" name="Line 21">
            <a:extLst>
              <a:ext uri="{FF2B5EF4-FFF2-40B4-BE49-F238E27FC236}">
                <a16:creationId xmlns:a16="http://schemas.microsoft.com/office/drawing/2014/main" id="{225DEA1E-126F-4944-A139-06D70BD8340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8313" y="3149600"/>
            <a:ext cx="1154112" cy="269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2" name="Line 22">
            <a:extLst>
              <a:ext uri="{FF2B5EF4-FFF2-40B4-BE49-F238E27FC236}">
                <a16:creationId xmlns:a16="http://schemas.microsoft.com/office/drawing/2014/main" id="{EA1F5E40-8E02-8F47-A961-E2CB68801AF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127250"/>
            <a:ext cx="646112" cy="79533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3" name="Rectangle 23">
            <a:extLst>
              <a:ext uri="{FF2B5EF4-FFF2-40B4-BE49-F238E27FC236}">
                <a16:creationId xmlns:a16="http://schemas.microsoft.com/office/drawing/2014/main" id="{804C4E9E-24F6-2A45-8DDA-D92B7D40F3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6463" y="150018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54" name="Rectangle 24">
            <a:extLst>
              <a:ext uri="{FF2B5EF4-FFF2-40B4-BE49-F238E27FC236}">
                <a16:creationId xmlns:a16="http://schemas.microsoft.com/office/drawing/2014/main" id="{E53AF42B-25AD-0644-9440-813C70237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475" y="16256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1800" baseline="-25000"/>
          </a:p>
        </p:txBody>
      </p:sp>
      <p:sp>
        <p:nvSpPr>
          <p:cNvPr id="18455" name="Freeform 25">
            <a:extLst>
              <a:ext uri="{FF2B5EF4-FFF2-40B4-BE49-F238E27FC236}">
                <a16:creationId xmlns:a16="http://schemas.microsoft.com/office/drawing/2014/main" id="{892D3203-273A-CF46-A673-D5A13245D3F7}"/>
              </a:ext>
            </a:extLst>
          </p:cNvPr>
          <p:cNvSpPr>
            <a:spLocks/>
          </p:cNvSpPr>
          <p:nvPr/>
        </p:nvSpPr>
        <p:spPr bwMode="auto">
          <a:xfrm>
            <a:off x="6140450" y="1601788"/>
            <a:ext cx="1127125" cy="530225"/>
          </a:xfrm>
          <a:custGeom>
            <a:avLst/>
            <a:gdLst>
              <a:gd name="T0" fmla="*/ 2147483647 w 2840"/>
              <a:gd name="T1" fmla="*/ 2147483647 h 1335"/>
              <a:gd name="T2" fmla="*/ 2147483647 w 2840"/>
              <a:gd name="T3" fmla="*/ 2147483647 h 1335"/>
              <a:gd name="T4" fmla="*/ 2147483647 w 2840"/>
              <a:gd name="T5" fmla="*/ 2147483647 h 1335"/>
              <a:gd name="T6" fmla="*/ 2147483647 w 2840"/>
              <a:gd name="T7" fmla="*/ 2147483647 h 1335"/>
              <a:gd name="T8" fmla="*/ 2147483647 w 2840"/>
              <a:gd name="T9" fmla="*/ 2147483647 h 1335"/>
              <a:gd name="T10" fmla="*/ 2147483647 w 2840"/>
              <a:gd name="T11" fmla="*/ 2147483647 h 1335"/>
              <a:gd name="T12" fmla="*/ 2147483647 w 2840"/>
              <a:gd name="T13" fmla="*/ 2147483647 h 1335"/>
              <a:gd name="T14" fmla="*/ 2147483647 w 2840"/>
              <a:gd name="T15" fmla="*/ 2147483647 h 1335"/>
              <a:gd name="T16" fmla="*/ 2147483647 w 2840"/>
              <a:gd name="T17" fmla="*/ 2147483647 h 1335"/>
              <a:gd name="T18" fmla="*/ 2147483647 w 2840"/>
              <a:gd name="T19" fmla="*/ 2147483647 h 1335"/>
              <a:gd name="T20" fmla="*/ 2147483647 w 2840"/>
              <a:gd name="T21" fmla="*/ 2147483647 h 1335"/>
              <a:gd name="T22" fmla="*/ 2147483647 w 2840"/>
              <a:gd name="T23" fmla="*/ 2147483647 h 1335"/>
              <a:gd name="T24" fmla="*/ 2147483647 w 2840"/>
              <a:gd name="T25" fmla="*/ 2147483647 h 1335"/>
              <a:gd name="T26" fmla="*/ 2147483647 w 2840"/>
              <a:gd name="T27" fmla="*/ 2147483647 h 1335"/>
              <a:gd name="T28" fmla="*/ 2147483647 w 2840"/>
              <a:gd name="T29" fmla="*/ 2147483647 h 1335"/>
              <a:gd name="T30" fmla="*/ 2147483647 w 2840"/>
              <a:gd name="T31" fmla="*/ 2147483647 h 1335"/>
              <a:gd name="T32" fmla="*/ 2147483647 w 2840"/>
              <a:gd name="T33" fmla="*/ 2147483647 h 1335"/>
              <a:gd name="T34" fmla="*/ 2147483647 w 2840"/>
              <a:gd name="T35" fmla="*/ 2147483647 h 1335"/>
              <a:gd name="T36" fmla="*/ 2147483647 w 2840"/>
              <a:gd name="T37" fmla="*/ 2147483647 h 1335"/>
              <a:gd name="T38" fmla="*/ 2147483647 w 2840"/>
              <a:gd name="T39" fmla="*/ 2147483647 h 1335"/>
              <a:gd name="T40" fmla="*/ 2147483647 w 2840"/>
              <a:gd name="T41" fmla="*/ 2147483647 h 1335"/>
              <a:gd name="T42" fmla="*/ 2147483647 w 2840"/>
              <a:gd name="T43" fmla="*/ 2147483647 h 1335"/>
              <a:gd name="T44" fmla="*/ 2147483647 w 2840"/>
              <a:gd name="T45" fmla="*/ 2147483647 h 1335"/>
              <a:gd name="T46" fmla="*/ 2147483647 w 2840"/>
              <a:gd name="T47" fmla="*/ 2147483647 h 1335"/>
              <a:gd name="T48" fmla="*/ 2147483647 w 2840"/>
              <a:gd name="T49" fmla="*/ 2147483647 h 1335"/>
              <a:gd name="T50" fmla="*/ 2147483647 w 2840"/>
              <a:gd name="T51" fmla="*/ 2147483647 h 1335"/>
              <a:gd name="T52" fmla="*/ 2147483647 w 2840"/>
              <a:gd name="T53" fmla="*/ 2147483647 h 1335"/>
              <a:gd name="T54" fmla="*/ 2147483647 w 2840"/>
              <a:gd name="T55" fmla="*/ 2147483647 h 1335"/>
              <a:gd name="T56" fmla="*/ 2147483647 w 2840"/>
              <a:gd name="T57" fmla="*/ 2147483647 h 1335"/>
              <a:gd name="T58" fmla="*/ 0 w 2840"/>
              <a:gd name="T59" fmla="*/ 2147483647 h 1335"/>
              <a:gd name="T60" fmla="*/ 2147483647 w 2840"/>
              <a:gd name="T61" fmla="*/ 2147483647 h 1335"/>
              <a:gd name="T62" fmla="*/ 2147483647 w 2840"/>
              <a:gd name="T63" fmla="*/ 2147483647 h 1335"/>
              <a:gd name="T64" fmla="*/ 2147483647 w 2840"/>
              <a:gd name="T65" fmla="*/ 2147483647 h 1335"/>
              <a:gd name="T66" fmla="*/ 2147483647 w 2840"/>
              <a:gd name="T67" fmla="*/ 2147483647 h 1335"/>
              <a:gd name="T68" fmla="*/ 2147483647 w 2840"/>
              <a:gd name="T69" fmla="*/ 2147483647 h 1335"/>
              <a:gd name="T70" fmla="*/ 2147483647 w 2840"/>
              <a:gd name="T71" fmla="*/ 2147483647 h 1335"/>
              <a:gd name="T72" fmla="*/ 2147483647 w 2840"/>
              <a:gd name="T73" fmla="*/ 2147483647 h 1335"/>
              <a:gd name="T74" fmla="*/ 2147483647 w 2840"/>
              <a:gd name="T75" fmla="*/ 2147483647 h 1335"/>
              <a:gd name="T76" fmla="*/ 2147483647 w 2840"/>
              <a:gd name="T77" fmla="*/ 2147483647 h 1335"/>
              <a:gd name="T78" fmla="*/ 2147483647 w 2840"/>
              <a:gd name="T79" fmla="*/ 2147483647 h 1335"/>
              <a:gd name="T80" fmla="*/ 2147483647 w 2840"/>
              <a:gd name="T81" fmla="*/ 2147483647 h 1335"/>
              <a:gd name="T82" fmla="*/ 2147483647 w 2840"/>
              <a:gd name="T83" fmla="*/ 2147483647 h 1335"/>
              <a:gd name="T84" fmla="*/ 2147483647 w 2840"/>
              <a:gd name="T85" fmla="*/ 2147483647 h 1335"/>
              <a:gd name="T86" fmla="*/ 2147483647 w 2840"/>
              <a:gd name="T87" fmla="*/ 2147483647 h 1335"/>
              <a:gd name="T88" fmla="*/ 2147483647 w 2840"/>
              <a:gd name="T89" fmla="*/ 0 h 1335"/>
              <a:gd name="T90" fmla="*/ 2147483647 w 2840"/>
              <a:gd name="T91" fmla="*/ 2147483647 h 1335"/>
              <a:gd name="T92" fmla="*/ 2147483647 w 2840"/>
              <a:gd name="T93" fmla="*/ 2147483647 h 1335"/>
              <a:gd name="T94" fmla="*/ 2147483647 w 2840"/>
              <a:gd name="T95" fmla="*/ 2147483647 h 1335"/>
              <a:gd name="T96" fmla="*/ 2147483647 w 2840"/>
              <a:gd name="T97" fmla="*/ 2147483647 h 1335"/>
              <a:gd name="T98" fmla="*/ 2147483647 w 2840"/>
              <a:gd name="T99" fmla="*/ 2147483647 h 1335"/>
              <a:gd name="T100" fmla="*/ 2147483647 w 2840"/>
              <a:gd name="T101" fmla="*/ 2147483647 h 1335"/>
              <a:gd name="T102" fmla="*/ 2147483647 w 2840"/>
              <a:gd name="T103" fmla="*/ 2147483647 h 1335"/>
              <a:gd name="T104" fmla="*/ 2147483647 w 2840"/>
              <a:gd name="T105" fmla="*/ 2147483647 h 1335"/>
              <a:gd name="T106" fmla="*/ 2147483647 w 2840"/>
              <a:gd name="T107" fmla="*/ 2147483647 h 1335"/>
              <a:gd name="T108" fmla="*/ 2147483647 w 2840"/>
              <a:gd name="T109" fmla="*/ 2147483647 h 1335"/>
              <a:gd name="T110" fmla="*/ 2147483647 w 2840"/>
              <a:gd name="T111" fmla="*/ 2147483647 h 1335"/>
              <a:gd name="T112" fmla="*/ 2147483647 w 2840"/>
              <a:gd name="T113" fmla="*/ 2147483647 h 1335"/>
              <a:gd name="T114" fmla="*/ 2147483647 w 2840"/>
              <a:gd name="T115" fmla="*/ 2147483647 h 1335"/>
              <a:gd name="T116" fmla="*/ 2147483647 w 2840"/>
              <a:gd name="T117" fmla="*/ 2147483647 h 1335"/>
              <a:gd name="T118" fmla="*/ 2147483647 w 2840"/>
              <a:gd name="T119" fmla="*/ 2147483647 h 133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5"/>
              <a:gd name="T182" fmla="*/ 2840 w 2840"/>
              <a:gd name="T183" fmla="*/ 1335 h 133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5">
                <a:moveTo>
                  <a:pt x="2840" y="668"/>
                </a:moveTo>
                <a:lnTo>
                  <a:pt x="2840" y="679"/>
                </a:lnTo>
                <a:lnTo>
                  <a:pt x="2838" y="691"/>
                </a:lnTo>
                <a:lnTo>
                  <a:pt x="2837" y="702"/>
                </a:lnTo>
                <a:lnTo>
                  <a:pt x="2836" y="715"/>
                </a:lnTo>
                <a:lnTo>
                  <a:pt x="2835" y="726"/>
                </a:lnTo>
                <a:lnTo>
                  <a:pt x="2832" y="737"/>
                </a:lnTo>
                <a:lnTo>
                  <a:pt x="2830" y="749"/>
                </a:lnTo>
                <a:lnTo>
                  <a:pt x="2826" y="761"/>
                </a:lnTo>
                <a:lnTo>
                  <a:pt x="2822" y="773"/>
                </a:lnTo>
                <a:lnTo>
                  <a:pt x="2818" y="784"/>
                </a:lnTo>
                <a:lnTo>
                  <a:pt x="2813" y="795"/>
                </a:lnTo>
                <a:lnTo>
                  <a:pt x="2808" y="807"/>
                </a:lnTo>
                <a:lnTo>
                  <a:pt x="2803" y="818"/>
                </a:lnTo>
                <a:lnTo>
                  <a:pt x="2797" y="830"/>
                </a:lnTo>
                <a:lnTo>
                  <a:pt x="2791" y="841"/>
                </a:lnTo>
                <a:lnTo>
                  <a:pt x="2784" y="852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6"/>
                </a:lnTo>
                <a:lnTo>
                  <a:pt x="2754" y="896"/>
                </a:lnTo>
                <a:lnTo>
                  <a:pt x="2745" y="908"/>
                </a:lnTo>
                <a:lnTo>
                  <a:pt x="2736" y="919"/>
                </a:lnTo>
                <a:lnTo>
                  <a:pt x="2726" y="929"/>
                </a:lnTo>
                <a:lnTo>
                  <a:pt x="2716" y="941"/>
                </a:lnTo>
                <a:lnTo>
                  <a:pt x="2706" y="951"/>
                </a:lnTo>
                <a:lnTo>
                  <a:pt x="2695" y="962"/>
                </a:lnTo>
                <a:lnTo>
                  <a:pt x="2685" y="972"/>
                </a:lnTo>
                <a:lnTo>
                  <a:pt x="2672" y="982"/>
                </a:lnTo>
                <a:lnTo>
                  <a:pt x="2661" y="992"/>
                </a:lnTo>
                <a:lnTo>
                  <a:pt x="2648" y="1002"/>
                </a:lnTo>
                <a:lnTo>
                  <a:pt x="2635" y="1012"/>
                </a:lnTo>
                <a:lnTo>
                  <a:pt x="2623" y="1022"/>
                </a:lnTo>
                <a:lnTo>
                  <a:pt x="2609" y="1033"/>
                </a:lnTo>
                <a:lnTo>
                  <a:pt x="2595" y="1043"/>
                </a:lnTo>
                <a:lnTo>
                  <a:pt x="2581" y="1051"/>
                </a:lnTo>
                <a:lnTo>
                  <a:pt x="2567" y="1062"/>
                </a:lnTo>
                <a:lnTo>
                  <a:pt x="2552" y="1070"/>
                </a:lnTo>
                <a:lnTo>
                  <a:pt x="2537" y="1081"/>
                </a:lnTo>
                <a:lnTo>
                  <a:pt x="2522" y="1089"/>
                </a:lnTo>
                <a:lnTo>
                  <a:pt x="2506" y="1098"/>
                </a:lnTo>
                <a:lnTo>
                  <a:pt x="2489" y="1107"/>
                </a:lnTo>
                <a:lnTo>
                  <a:pt x="2473" y="1116"/>
                </a:lnTo>
                <a:lnTo>
                  <a:pt x="2456" y="1125"/>
                </a:lnTo>
                <a:lnTo>
                  <a:pt x="2439" y="1133"/>
                </a:lnTo>
                <a:lnTo>
                  <a:pt x="2421" y="1141"/>
                </a:lnTo>
                <a:lnTo>
                  <a:pt x="2403" y="1150"/>
                </a:lnTo>
                <a:lnTo>
                  <a:pt x="2386" y="1157"/>
                </a:lnTo>
                <a:lnTo>
                  <a:pt x="2367" y="1165"/>
                </a:lnTo>
                <a:lnTo>
                  <a:pt x="2349" y="1173"/>
                </a:lnTo>
                <a:lnTo>
                  <a:pt x="2330" y="1180"/>
                </a:lnTo>
                <a:lnTo>
                  <a:pt x="2310" y="1188"/>
                </a:lnTo>
                <a:lnTo>
                  <a:pt x="2291" y="1195"/>
                </a:lnTo>
                <a:lnTo>
                  <a:pt x="2271" y="1203"/>
                </a:lnTo>
                <a:lnTo>
                  <a:pt x="2251" y="1209"/>
                </a:lnTo>
                <a:lnTo>
                  <a:pt x="2231" y="1215"/>
                </a:lnTo>
                <a:lnTo>
                  <a:pt x="2210" y="1223"/>
                </a:lnTo>
                <a:lnTo>
                  <a:pt x="2190" y="1229"/>
                </a:lnTo>
                <a:lnTo>
                  <a:pt x="2169" y="1236"/>
                </a:lnTo>
                <a:lnTo>
                  <a:pt x="2147" y="1242"/>
                </a:lnTo>
                <a:lnTo>
                  <a:pt x="2126" y="1247"/>
                </a:lnTo>
                <a:lnTo>
                  <a:pt x="2104" y="1253"/>
                </a:lnTo>
                <a:lnTo>
                  <a:pt x="2083" y="1258"/>
                </a:lnTo>
                <a:lnTo>
                  <a:pt x="2060" y="1263"/>
                </a:lnTo>
                <a:lnTo>
                  <a:pt x="2038" y="1270"/>
                </a:lnTo>
                <a:lnTo>
                  <a:pt x="2016" y="1275"/>
                </a:lnTo>
                <a:lnTo>
                  <a:pt x="1993" y="1279"/>
                </a:lnTo>
                <a:lnTo>
                  <a:pt x="1971" y="1284"/>
                </a:lnTo>
                <a:lnTo>
                  <a:pt x="1947" y="1289"/>
                </a:lnTo>
                <a:lnTo>
                  <a:pt x="1924" y="1292"/>
                </a:lnTo>
                <a:lnTo>
                  <a:pt x="1901" y="1296"/>
                </a:lnTo>
                <a:lnTo>
                  <a:pt x="1877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0"/>
                </a:lnTo>
                <a:lnTo>
                  <a:pt x="1782" y="1314"/>
                </a:lnTo>
                <a:lnTo>
                  <a:pt x="1758" y="1316"/>
                </a:lnTo>
                <a:lnTo>
                  <a:pt x="1734" y="1319"/>
                </a:lnTo>
                <a:lnTo>
                  <a:pt x="1710" y="1321"/>
                </a:lnTo>
                <a:lnTo>
                  <a:pt x="1686" y="1324"/>
                </a:lnTo>
                <a:lnTo>
                  <a:pt x="1661" y="1326"/>
                </a:lnTo>
                <a:lnTo>
                  <a:pt x="1637" y="1328"/>
                </a:lnTo>
                <a:lnTo>
                  <a:pt x="1611" y="1330"/>
                </a:lnTo>
                <a:lnTo>
                  <a:pt x="1587" y="1332"/>
                </a:lnTo>
                <a:lnTo>
                  <a:pt x="1562" y="1333"/>
                </a:lnTo>
                <a:lnTo>
                  <a:pt x="1538" y="1334"/>
                </a:lnTo>
                <a:lnTo>
                  <a:pt x="1513" y="1334"/>
                </a:lnTo>
                <a:lnTo>
                  <a:pt x="1488" y="1335"/>
                </a:lnTo>
                <a:lnTo>
                  <a:pt x="1464" y="1335"/>
                </a:lnTo>
                <a:lnTo>
                  <a:pt x="1439" y="1335"/>
                </a:lnTo>
                <a:lnTo>
                  <a:pt x="1413" y="1335"/>
                </a:lnTo>
                <a:lnTo>
                  <a:pt x="1388" y="1335"/>
                </a:lnTo>
                <a:lnTo>
                  <a:pt x="1364" y="1335"/>
                </a:lnTo>
                <a:lnTo>
                  <a:pt x="1339" y="1335"/>
                </a:lnTo>
                <a:lnTo>
                  <a:pt x="1314" y="1334"/>
                </a:lnTo>
                <a:lnTo>
                  <a:pt x="1290" y="1333"/>
                </a:lnTo>
                <a:lnTo>
                  <a:pt x="1265" y="1332"/>
                </a:lnTo>
                <a:lnTo>
                  <a:pt x="1241" y="1330"/>
                </a:lnTo>
                <a:lnTo>
                  <a:pt x="1215" y="1329"/>
                </a:lnTo>
                <a:lnTo>
                  <a:pt x="1191" y="1328"/>
                </a:lnTo>
                <a:lnTo>
                  <a:pt x="1166" y="1325"/>
                </a:lnTo>
                <a:lnTo>
                  <a:pt x="1142" y="1323"/>
                </a:lnTo>
                <a:lnTo>
                  <a:pt x="1117" y="1320"/>
                </a:lnTo>
                <a:lnTo>
                  <a:pt x="1093" y="1318"/>
                </a:lnTo>
                <a:lnTo>
                  <a:pt x="1069" y="1315"/>
                </a:lnTo>
                <a:lnTo>
                  <a:pt x="1045" y="1313"/>
                </a:lnTo>
                <a:lnTo>
                  <a:pt x="1021" y="1309"/>
                </a:lnTo>
                <a:lnTo>
                  <a:pt x="997" y="1306"/>
                </a:lnTo>
                <a:lnTo>
                  <a:pt x="974" y="1302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0"/>
                </a:lnTo>
                <a:lnTo>
                  <a:pt x="881" y="1286"/>
                </a:lnTo>
                <a:lnTo>
                  <a:pt x="857" y="1281"/>
                </a:lnTo>
                <a:lnTo>
                  <a:pt x="835" y="1276"/>
                </a:lnTo>
                <a:lnTo>
                  <a:pt x="813" y="1272"/>
                </a:lnTo>
                <a:lnTo>
                  <a:pt x="790" y="1267"/>
                </a:lnTo>
                <a:lnTo>
                  <a:pt x="768" y="1261"/>
                </a:lnTo>
                <a:lnTo>
                  <a:pt x="746" y="1256"/>
                </a:lnTo>
                <a:lnTo>
                  <a:pt x="725" y="1251"/>
                </a:lnTo>
                <a:lnTo>
                  <a:pt x="702" y="1244"/>
                </a:lnTo>
                <a:lnTo>
                  <a:pt x="681" y="1238"/>
                </a:lnTo>
                <a:lnTo>
                  <a:pt x="660" y="1232"/>
                </a:lnTo>
                <a:lnTo>
                  <a:pt x="639" y="1226"/>
                </a:lnTo>
                <a:lnTo>
                  <a:pt x="619" y="1219"/>
                </a:lnTo>
                <a:lnTo>
                  <a:pt x="599" y="1213"/>
                </a:lnTo>
                <a:lnTo>
                  <a:pt x="578" y="1205"/>
                </a:lnTo>
                <a:lnTo>
                  <a:pt x="558" y="1199"/>
                </a:lnTo>
                <a:lnTo>
                  <a:pt x="538" y="1191"/>
                </a:lnTo>
                <a:lnTo>
                  <a:pt x="519" y="1184"/>
                </a:lnTo>
                <a:lnTo>
                  <a:pt x="500" y="1176"/>
                </a:lnTo>
                <a:lnTo>
                  <a:pt x="481" y="1169"/>
                </a:lnTo>
                <a:lnTo>
                  <a:pt x="462" y="1161"/>
                </a:lnTo>
                <a:lnTo>
                  <a:pt x="445" y="1154"/>
                </a:lnTo>
                <a:lnTo>
                  <a:pt x="427" y="1145"/>
                </a:lnTo>
                <a:lnTo>
                  <a:pt x="410" y="1137"/>
                </a:lnTo>
                <a:lnTo>
                  <a:pt x="392" y="1128"/>
                </a:lnTo>
                <a:lnTo>
                  <a:pt x="375" y="1120"/>
                </a:lnTo>
                <a:lnTo>
                  <a:pt x="358" y="1112"/>
                </a:lnTo>
                <a:lnTo>
                  <a:pt x="341" y="1103"/>
                </a:lnTo>
                <a:lnTo>
                  <a:pt x="326" y="1093"/>
                </a:lnTo>
                <a:lnTo>
                  <a:pt x="310" y="1084"/>
                </a:lnTo>
                <a:lnTo>
                  <a:pt x="295" y="1075"/>
                </a:lnTo>
                <a:lnTo>
                  <a:pt x="280" y="1067"/>
                </a:lnTo>
                <a:lnTo>
                  <a:pt x="266" y="1057"/>
                </a:lnTo>
                <a:lnTo>
                  <a:pt x="251" y="1046"/>
                </a:lnTo>
                <a:lnTo>
                  <a:pt x="237" y="1038"/>
                </a:lnTo>
                <a:lnTo>
                  <a:pt x="223" y="1028"/>
                </a:lnTo>
                <a:lnTo>
                  <a:pt x="210" y="1017"/>
                </a:lnTo>
                <a:lnTo>
                  <a:pt x="198" y="1007"/>
                </a:lnTo>
                <a:lnTo>
                  <a:pt x="185" y="997"/>
                </a:lnTo>
                <a:lnTo>
                  <a:pt x="172" y="987"/>
                </a:lnTo>
                <a:lnTo>
                  <a:pt x="161" y="977"/>
                </a:lnTo>
                <a:lnTo>
                  <a:pt x="150" y="967"/>
                </a:lnTo>
                <a:lnTo>
                  <a:pt x="138" y="956"/>
                </a:lnTo>
                <a:lnTo>
                  <a:pt x="128" y="946"/>
                </a:lnTo>
                <a:lnTo>
                  <a:pt x="118" y="934"/>
                </a:lnTo>
                <a:lnTo>
                  <a:pt x="108" y="924"/>
                </a:lnTo>
                <a:lnTo>
                  <a:pt x="99" y="913"/>
                </a:lnTo>
                <a:lnTo>
                  <a:pt x="90" y="903"/>
                </a:lnTo>
                <a:lnTo>
                  <a:pt x="82" y="891"/>
                </a:lnTo>
                <a:lnTo>
                  <a:pt x="74" y="880"/>
                </a:lnTo>
                <a:lnTo>
                  <a:pt x="66" y="869"/>
                </a:lnTo>
                <a:lnTo>
                  <a:pt x="59" y="859"/>
                </a:lnTo>
                <a:lnTo>
                  <a:pt x="51" y="847"/>
                </a:lnTo>
                <a:lnTo>
                  <a:pt x="45" y="836"/>
                </a:lnTo>
                <a:lnTo>
                  <a:pt x="39" y="824"/>
                </a:lnTo>
                <a:lnTo>
                  <a:pt x="34" y="813"/>
                </a:lnTo>
                <a:lnTo>
                  <a:pt x="29" y="802"/>
                </a:lnTo>
                <a:lnTo>
                  <a:pt x="24" y="789"/>
                </a:lnTo>
                <a:lnTo>
                  <a:pt x="20" y="778"/>
                </a:lnTo>
                <a:lnTo>
                  <a:pt x="16" y="766"/>
                </a:lnTo>
                <a:lnTo>
                  <a:pt x="12" y="755"/>
                </a:lnTo>
                <a:lnTo>
                  <a:pt x="8" y="744"/>
                </a:lnTo>
                <a:lnTo>
                  <a:pt x="6" y="732"/>
                </a:lnTo>
                <a:lnTo>
                  <a:pt x="5" y="720"/>
                </a:lnTo>
                <a:lnTo>
                  <a:pt x="2" y="708"/>
                </a:lnTo>
                <a:lnTo>
                  <a:pt x="1" y="697"/>
                </a:lnTo>
                <a:lnTo>
                  <a:pt x="1" y="686"/>
                </a:lnTo>
                <a:lnTo>
                  <a:pt x="0" y="673"/>
                </a:lnTo>
                <a:lnTo>
                  <a:pt x="0" y="662"/>
                </a:lnTo>
                <a:lnTo>
                  <a:pt x="1" y="650"/>
                </a:lnTo>
                <a:lnTo>
                  <a:pt x="1" y="638"/>
                </a:lnTo>
                <a:lnTo>
                  <a:pt x="2" y="626"/>
                </a:lnTo>
                <a:lnTo>
                  <a:pt x="5" y="615"/>
                </a:lnTo>
                <a:lnTo>
                  <a:pt x="6" y="604"/>
                </a:lnTo>
                <a:lnTo>
                  <a:pt x="8" y="592"/>
                </a:lnTo>
                <a:lnTo>
                  <a:pt x="12" y="580"/>
                </a:lnTo>
                <a:lnTo>
                  <a:pt x="16" y="568"/>
                </a:lnTo>
                <a:lnTo>
                  <a:pt x="20" y="557"/>
                </a:lnTo>
                <a:lnTo>
                  <a:pt x="24" y="546"/>
                </a:lnTo>
                <a:lnTo>
                  <a:pt x="29" y="534"/>
                </a:lnTo>
                <a:lnTo>
                  <a:pt x="34" y="523"/>
                </a:lnTo>
                <a:lnTo>
                  <a:pt x="39" y="512"/>
                </a:lnTo>
                <a:lnTo>
                  <a:pt x="45" y="500"/>
                </a:lnTo>
                <a:lnTo>
                  <a:pt x="51" y="489"/>
                </a:lnTo>
                <a:lnTo>
                  <a:pt x="59" y="478"/>
                </a:lnTo>
                <a:lnTo>
                  <a:pt x="66" y="466"/>
                </a:lnTo>
                <a:lnTo>
                  <a:pt x="74" y="455"/>
                </a:lnTo>
                <a:lnTo>
                  <a:pt x="82" y="444"/>
                </a:lnTo>
                <a:lnTo>
                  <a:pt x="90" y="433"/>
                </a:lnTo>
                <a:lnTo>
                  <a:pt x="99" y="422"/>
                </a:lnTo>
                <a:lnTo>
                  <a:pt x="108" y="411"/>
                </a:lnTo>
                <a:lnTo>
                  <a:pt x="118" y="401"/>
                </a:lnTo>
                <a:lnTo>
                  <a:pt x="128" y="389"/>
                </a:lnTo>
                <a:lnTo>
                  <a:pt x="138" y="379"/>
                </a:lnTo>
                <a:lnTo>
                  <a:pt x="150" y="369"/>
                </a:lnTo>
                <a:lnTo>
                  <a:pt x="161" y="358"/>
                </a:lnTo>
                <a:lnTo>
                  <a:pt x="172" y="348"/>
                </a:lnTo>
                <a:lnTo>
                  <a:pt x="185" y="338"/>
                </a:lnTo>
                <a:lnTo>
                  <a:pt x="198" y="328"/>
                </a:lnTo>
                <a:lnTo>
                  <a:pt x="210" y="317"/>
                </a:lnTo>
                <a:lnTo>
                  <a:pt x="223" y="307"/>
                </a:lnTo>
                <a:lnTo>
                  <a:pt x="237" y="297"/>
                </a:lnTo>
                <a:lnTo>
                  <a:pt x="251" y="288"/>
                </a:lnTo>
                <a:lnTo>
                  <a:pt x="266" y="278"/>
                </a:lnTo>
                <a:lnTo>
                  <a:pt x="280" y="269"/>
                </a:lnTo>
                <a:lnTo>
                  <a:pt x="295" y="259"/>
                </a:lnTo>
                <a:lnTo>
                  <a:pt x="310" y="251"/>
                </a:lnTo>
                <a:lnTo>
                  <a:pt x="326" y="242"/>
                </a:lnTo>
                <a:lnTo>
                  <a:pt x="341" y="233"/>
                </a:lnTo>
                <a:lnTo>
                  <a:pt x="358" y="224"/>
                </a:lnTo>
                <a:lnTo>
                  <a:pt x="374" y="215"/>
                </a:lnTo>
                <a:lnTo>
                  <a:pt x="392" y="206"/>
                </a:lnTo>
                <a:lnTo>
                  <a:pt x="410" y="198"/>
                </a:lnTo>
                <a:lnTo>
                  <a:pt x="427" y="190"/>
                </a:lnTo>
                <a:lnTo>
                  <a:pt x="445" y="181"/>
                </a:lnTo>
                <a:lnTo>
                  <a:pt x="462" y="174"/>
                </a:lnTo>
                <a:lnTo>
                  <a:pt x="481" y="166"/>
                </a:lnTo>
                <a:lnTo>
                  <a:pt x="500" y="159"/>
                </a:lnTo>
                <a:lnTo>
                  <a:pt x="519" y="151"/>
                </a:lnTo>
                <a:lnTo>
                  <a:pt x="538" y="143"/>
                </a:lnTo>
                <a:lnTo>
                  <a:pt x="558" y="136"/>
                </a:lnTo>
                <a:lnTo>
                  <a:pt x="578" y="129"/>
                </a:lnTo>
                <a:lnTo>
                  <a:pt x="599" y="122"/>
                </a:lnTo>
                <a:lnTo>
                  <a:pt x="619" y="116"/>
                </a:lnTo>
                <a:lnTo>
                  <a:pt x="639" y="109"/>
                </a:lnTo>
                <a:lnTo>
                  <a:pt x="660" y="103"/>
                </a:lnTo>
                <a:lnTo>
                  <a:pt x="681" y="97"/>
                </a:lnTo>
                <a:lnTo>
                  <a:pt x="702" y="90"/>
                </a:lnTo>
                <a:lnTo>
                  <a:pt x="724" y="85"/>
                </a:lnTo>
                <a:lnTo>
                  <a:pt x="746" y="79"/>
                </a:lnTo>
                <a:lnTo>
                  <a:pt x="768" y="74"/>
                </a:lnTo>
                <a:lnTo>
                  <a:pt x="790" y="69"/>
                </a:lnTo>
                <a:lnTo>
                  <a:pt x="812" y="64"/>
                </a:lnTo>
                <a:lnTo>
                  <a:pt x="835" y="59"/>
                </a:lnTo>
                <a:lnTo>
                  <a:pt x="857" y="54"/>
                </a:lnTo>
                <a:lnTo>
                  <a:pt x="881" y="49"/>
                </a:lnTo>
                <a:lnTo>
                  <a:pt x="904" y="45"/>
                </a:lnTo>
                <a:lnTo>
                  <a:pt x="927" y="41"/>
                </a:lnTo>
                <a:lnTo>
                  <a:pt x="951" y="37"/>
                </a:lnTo>
                <a:lnTo>
                  <a:pt x="973" y="34"/>
                </a:lnTo>
                <a:lnTo>
                  <a:pt x="997" y="30"/>
                </a:lnTo>
                <a:lnTo>
                  <a:pt x="1021" y="26"/>
                </a:lnTo>
                <a:lnTo>
                  <a:pt x="1045" y="24"/>
                </a:lnTo>
                <a:lnTo>
                  <a:pt x="1069" y="20"/>
                </a:lnTo>
                <a:lnTo>
                  <a:pt x="1093" y="17"/>
                </a:lnTo>
                <a:lnTo>
                  <a:pt x="1117" y="15"/>
                </a:lnTo>
                <a:lnTo>
                  <a:pt x="1142" y="12"/>
                </a:lnTo>
                <a:lnTo>
                  <a:pt x="1166" y="10"/>
                </a:lnTo>
                <a:lnTo>
                  <a:pt x="1191" y="8"/>
                </a:lnTo>
                <a:lnTo>
                  <a:pt x="1215" y="6"/>
                </a:lnTo>
                <a:lnTo>
                  <a:pt x="1241" y="5"/>
                </a:lnTo>
                <a:lnTo>
                  <a:pt x="1265" y="3"/>
                </a:lnTo>
                <a:lnTo>
                  <a:pt x="1290" y="2"/>
                </a:lnTo>
                <a:lnTo>
                  <a:pt x="1314" y="1"/>
                </a:lnTo>
                <a:lnTo>
                  <a:pt x="1339" y="1"/>
                </a:lnTo>
                <a:lnTo>
                  <a:pt x="1364" y="0"/>
                </a:lnTo>
                <a:lnTo>
                  <a:pt x="1388" y="0"/>
                </a:lnTo>
                <a:lnTo>
                  <a:pt x="1413" y="0"/>
                </a:lnTo>
                <a:lnTo>
                  <a:pt x="1439" y="0"/>
                </a:lnTo>
                <a:lnTo>
                  <a:pt x="1463" y="0"/>
                </a:lnTo>
                <a:lnTo>
                  <a:pt x="1488" y="0"/>
                </a:lnTo>
                <a:lnTo>
                  <a:pt x="1513" y="1"/>
                </a:lnTo>
                <a:lnTo>
                  <a:pt x="1538" y="2"/>
                </a:lnTo>
                <a:lnTo>
                  <a:pt x="1562" y="2"/>
                </a:lnTo>
                <a:lnTo>
                  <a:pt x="1587" y="3"/>
                </a:lnTo>
                <a:lnTo>
                  <a:pt x="1611" y="6"/>
                </a:lnTo>
                <a:lnTo>
                  <a:pt x="1637" y="7"/>
                </a:lnTo>
                <a:lnTo>
                  <a:pt x="1661" y="8"/>
                </a:lnTo>
                <a:lnTo>
                  <a:pt x="1686" y="11"/>
                </a:lnTo>
                <a:lnTo>
                  <a:pt x="1710" y="13"/>
                </a:lnTo>
                <a:lnTo>
                  <a:pt x="1734" y="16"/>
                </a:lnTo>
                <a:lnTo>
                  <a:pt x="1758" y="18"/>
                </a:lnTo>
                <a:lnTo>
                  <a:pt x="1782" y="21"/>
                </a:lnTo>
                <a:lnTo>
                  <a:pt x="1806" y="25"/>
                </a:lnTo>
                <a:lnTo>
                  <a:pt x="1830" y="27"/>
                </a:lnTo>
                <a:lnTo>
                  <a:pt x="1854" y="31"/>
                </a:lnTo>
                <a:lnTo>
                  <a:pt x="1877" y="35"/>
                </a:lnTo>
                <a:lnTo>
                  <a:pt x="1900" y="39"/>
                </a:lnTo>
                <a:lnTo>
                  <a:pt x="1924" y="42"/>
                </a:lnTo>
                <a:lnTo>
                  <a:pt x="1947" y="48"/>
                </a:lnTo>
                <a:lnTo>
                  <a:pt x="1971" y="51"/>
                </a:lnTo>
                <a:lnTo>
                  <a:pt x="1993" y="56"/>
                </a:lnTo>
                <a:lnTo>
                  <a:pt x="2016" y="61"/>
                </a:lnTo>
                <a:lnTo>
                  <a:pt x="2038" y="66"/>
                </a:lnTo>
                <a:lnTo>
                  <a:pt x="2060" y="71"/>
                </a:lnTo>
                <a:lnTo>
                  <a:pt x="2083" y="77"/>
                </a:lnTo>
                <a:lnTo>
                  <a:pt x="2104" y="82"/>
                </a:lnTo>
                <a:lnTo>
                  <a:pt x="2126" y="88"/>
                </a:lnTo>
                <a:lnTo>
                  <a:pt x="2147" y="94"/>
                </a:lnTo>
                <a:lnTo>
                  <a:pt x="2169" y="100"/>
                </a:lnTo>
                <a:lnTo>
                  <a:pt x="2190" y="106"/>
                </a:lnTo>
                <a:lnTo>
                  <a:pt x="2210" y="113"/>
                </a:lnTo>
                <a:lnTo>
                  <a:pt x="2231" y="119"/>
                </a:lnTo>
                <a:lnTo>
                  <a:pt x="2251" y="126"/>
                </a:lnTo>
                <a:lnTo>
                  <a:pt x="2271" y="133"/>
                </a:lnTo>
                <a:lnTo>
                  <a:pt x="2291" y="140"/>
                </a:lnTo>
                <a:lnTo>
                  <a:pt x="2310" y="147"/>
                </a:lnTo>
                <a:lnTo>
                  <a:pt x="2330" y="155"/>
                </a:lnTo>
                <a:lnTo>
                  <a:pt x="2349" y="162"/>
                </a:lnTo>
                <a:lnTo>
                  <a:pt x="2367" y="170"/>
                </a:lnTo>
                <a:lnTo>
                  <a:pt x="2386" y="177"/>
                </a:lnTo>
                <a:lnTo>
                  <a:pt x="2403" y="186"/>
                </a:lnTo>
                <a:lnTo>
                  <a:pt x="2421" y="194"/>
                </a:lnTo>
                <a:lnTo>
                  <a:pt x="2439" y="203"/>
                </a:lnTo>
                <a:lnTo>
                  <a:pt x="2456" y="210"/>
                </a:lnTo>
                <a:lnTo>
                  <a:pt x="2473" y="219"/>
                </a:lnTo>
                <a:lnTo>
                  <a:pt x="2489" y="228"/>
                </a:lnTo>
                <a:lnTo>
                  <a:pt x="2506" y="237"/>
                </a:lnTo>
                <a:lnTo>
                  <a:pt x="2522" y="246"/>
                </a:lnTo>
                <a:lnTo>
                  <a:pt x="2537" y="256"/>
                </a:lnTo>
                <a:lnTo>
                  <a:pt x="2552" y="264"/>
                </a:lnTo>
                <a:lnTo>
                  <a:pt x="2567" y="273"/>
                </a:lnTo>
                <a:lnTo>
                  <a:pt x="2581" y="283"/>
                </a:lnTo>
                <a:lnTo>
                  <a:pt x="2595" y="293"/>
                </a:lnTo>
                <a:lnTo>
                  <a:pt x="2609" y="302"/>
                </a:lnTo>
                <a:lnTo>
                  <a:pt x="2623" y="312"/>
                </a:lnTo>
                <a:lnTo>
                  <a:pt x="2635" y="322"/>
                </a:lnTo>
                <a:lnTo>
                  <a:pt x="2648" y="333"/>
                </a:lnTo>
                <a:lnTo>
                  <a:pt x="2661" y="343"/>
                </a:lnTo>
                <a:lnTo>
                  <a:pt x="2672" y="353"/>
                </a:lnTo>
                <a:lnTo>
                  <a:pt x="2685" y="363"/>
                </a:lnTo>
                <a:lnTo>
                  <a:pt x="2695" y="374"/>
                </a:lnTo>
                <a:lnTo>
                  <a:pt x="2706" y="384"/>
                </a:lnTo>
                <a:lnTo>
                  <a:pt x="2716" y="396"/>
                </a:lnTo>
                <a:lnTo>
                  <a:pt x="2726" y="406"/>
                </a:lnTo>
                <a:lnTo>
                  <a:pt x="2735" y="417"/>
                </a:lnTo>
                <a:lnTo>
                  <a:pt x="2745" y="427"/>
                </a:lnTo>
                <a:lnTo>
                  <a:pt x="2754" y="439"/>
                </a:lnTo>
                <a:lnTo>
                  <a:pt x="2762" y="450"/>
                </a:lnTo>
                <a:lnTo>
                  <a:pt x="2770" y="460"/>
                </a:lnTo>
                <a:lnTo>
                  <a:pt x="2777" y="471"/>
                </a:lnTo>
                <a:lnTo>
                  <a:pt x="2784" y="483"/>
                </a:lnTo>
                <a:lnTo>
                  <a:pt x="2791" y="494"/>
                </a:lnTo>
                <a:lnTo>
                  <a:pt x="2797" y="505"/>
                </a:lnTo>
                <a:lnTo>
                  <a:pt x="2803" y="517"/>
                </a:lnTo>
                <a:lnTo>
                  <a:pt x="2808" y="528"/>
                </a:lnTo>
                <a:lnTo>
                  <a:pt x="2813" y="539"/>
                </a:lnTo>
                <a:lnTo>
                  <a:pt x="2818" y="551"/>
                </a:lnTo>
                <a:lnTo>
                  <a:pt x="2822" y="563"/>
                </a:lnTo>
                <a:lnTo>
                  <a:pt x="2826" y="575"/>
                </a:lnTo>
                <a:lnTo>
                  <a:pt x="2828" y="586"/>
                </a:lnTo>
                <a:lnTo>
                  <a:pt x="2832" y="597"/>
                </a:lnTo>
                <a:lnTo>
                  <a:pt x="2835" y="609"/>
                </a:lnTo>
                <a:lnTo>
                  <a:pt x="2836" y="621"/>
                </a:lnTo>
                <a:lnTo>
                  <a:pt x="2837" y="633"/>
                </a:lnTo>
                <a:lnTo>
                  <a:pt x="2838" y="644"/>
                </a:lnTo>
                <a:lnTo>
                  <a:pt x="2840" y="655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6" name="Rectangle 26">
            <a:extLst>
              <a:ext uri="{FF2B5EF4-FFF2-40B4-BE49-F238E27FC236}">
                <a16:creationId xmlns:a16="http://schemas.microsoft.com/office/drawing/2014/main" id="{57E8D41C-74DE-844D-A326-E2DD90F2F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238" y="1738313"/>
            <a:ext cx="5270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b      a</a:t>
            </a:r>
            <a:endParaRPr lang="en-US" altLang="en-US" sz="1800" baseline="-25000"/>
          </a:p>
        </p:txBody>
      </p:sp>
      <p:sp>
        <p:nvSpPr>
          <p:cNvPr id="18457" name="Freeform 27">
            <a:extLst>
              <a:ext uri="{FF2B5EF4-FFF2-40B4-BE49-F238E27FC236}">
                <a16:creationId xmlns:a16="http://schemas.microsoft.com/office/drawing/2014/main" id="{1F1D089B-6B44-D04F-B8DE-0208289C0D51}"/>
              </a:ext>
            </a:extLst>
          </p:cNvPr>
          <p:cNvSpPr>
            <a:spLocks/>
          </p:cNvSpPr>
          <p:nvPr/>
        </p:nvSpPr>
        <p:spPr bwMode="auto">
          <a:xfrm>
            <a:off x="5091113" y="2792413"/>
            <a:ext cx="1127125" cy="530225"/>
          </a:xfrm>
          <a:custGeom>
            <a:avLst/>
            <a:gdLst>
              <a:gd name="T0" fmla="*/ 2147483647 w 2840"/>
              <a:gd name="T1" fmla="*/ 2147483647 h 1337"/>
              <a:gd name="T2" fmla="*/ 2147483647 w 2840"/>
              <a:gd name="T3" fmla="*/ 2147483647 h 1337"/>
              <a:gd name="T4" fmla="*/ 2147483647 w 2840"/>
              <a:gd name="T5" fmla="*/ 2147483647 h 1337"/>
              <a:gd name="T6" fmla="*/ 2147483647 w 2840"/>
              <a:gd name="T7" fmla="*/ 2147483647 h 1337"/>
              <a:gd name="T8" fmla="*/ 2147483647 w 2840"/>
              <a:gd name="T9" fmla="*/ 2147483647 h 1337"/>
              <a:gd name="T10" fmla="*/ 2147483647 w 2840"/>
              <a:gd name="T11" fmla="*/ 2147483647 h 1337"/>
              <a:gd name="T12" fmla="*/ 2147483647 w 2840"/>
              <a:gd name="T13" fmla="*/ 2147483647 h 1337"/>
              <a:gd name="T14" fmla="*/ 2147483647 w 2840"/>
              <a:gd name="T15" fmla="*/ 2147483647 h 1337"/>
              <a:gd name="T16" fmla="*/ 2147483647 w 2840"/>
              <a:gd name="T17" fmla="*/ 2147483647 h 1337"/>
              <a:gd name="T18" fmla="*/ 2147483647 w 2840"/>
              <a:gd name="T19" fmla="*/ 2147483647 h 1337"/>
              <a:gd name="T20" fmla="*/ 2147483647 w 2840"/>
              <a:gd name="T21" fmla="*/ 2147483647 h 1337"/>
              <a:gd name="T22" fmla="*/ 2147483647 w 2840"/>
              <a:gd name="T23" fmla="*/ 2147483647 h 1337"/>
              <a:gd name="T24" fmla="*/ 2147483647 w 2840"/>
              <a:gd name="T25" fmla="*/ 2147483647 h 1337"/>
              <a:gd name="T26" fmla="*/ 2147483647 w 2840"/>
              <a:gd name="T27" fmla="*/ 2147483647 h 1337"/>
              <a:gd name="T28" fmla="*/ 2147483647 w 2840"/>
              <a:gd name="T29" fmla="*/ 2147483647 h 1337"/>
              <a:gd name="T30" fmla="*/ 2147483647 w 2840"/>
              <a:gd name="T31" fmla="*/ 2147483647 h 1337"/>
              <a:gd name="T32" fmla="*/ 2147483647 w 2840"/>
              <a:gd name="T33" fmla="*/ 2147483647 h 1337"/>
              <a:gd name="T34" fmla="*/ 2147483647 w 2840"/>
              <a:gd name="T35" fmla="*/ 2147483647 h 1337"/>
              <a:gd name="T36" fmla="*/ 2147483647 w 2840"/>
              <a:gd name="T37" fmla="*/ 2147483647 h 1337"/>
              <a:gd name="T38" fmla="*/ 2147483647 w 2840"/>
              <a:gd name="T39" fmla="*/ 2147483647 h 1337"/>
              <a:gd name="T40" fmla="*/ 2147483647 w 2840"/>
              <a:gd name="T41" fmla="*/ 2147483647 h 1337"/>
              <a:gd name="T42" fmla="*/ 2147483647 w 2840"/>
              <a:gd name="T43" fmla="*/ 2147483647 h 1337"/>
              <a:gd name="T44" fmla="*/ 2147483647 w 2840"/>
              <a:gd name="T45" fmla="*/ 2147483647 h 1337"/>
              <a:gd name="T46" fmla="*/ 2147483647 w 2840"/>
              <a:gd name="T47" fmla="*/ 2147483647 h 1337"/>
              <a:gd name="T48" fmla="*/ 2147483647 w 2840"/>
              <a:gd name="T49" fmla="*/ 2147483647 h 1337"/>
              <a:gd name="T50" fmla="*/ 2147483647 w 2840"/>
              <a:gd name="T51" fmla="*/ 2147483647 h 1337"/>
              <a:gd name="T52" fmla="*/ 2147483647 w 2840"/>
              <a:gd name="T53" fmla="*/ 2147483647 h 1337"/>
              <a:gd name="T54" fmla="*/ 2147483647 w 2840"/>
              <a:gd name="T55" fmla="*/ 2147483647 h 1337"/>
              <a:gd name="T56" fmla="*/ 2147483647 w 2840"/>
              <a:gd name="T57" fmla="*/ 2147483647 h 1337"/>
              <a:gd name="T58" fmla="*/ 0 w 2840"/>
              <a:gd name="T59" fmla="*/ 2147483647 h 1337"/>
              <a:gd name="T60" fmla="*/ 2147483647 w 2840"/>
              <a:gd name="T61" fmla="*/ 2147483647 h 1337"/>
              <a:gd name="T62" fmla="*/ 2147483647 w 2840"/>
              <a:gd name="T63" fmla="*/ 2147483647 h 1337"/>
              <a:gd name="T64" fmla="*/ 2147483647 w 2840"/>
              <a:gd name="T65" fmla="*/ 2147483647 h 1337"/>
              <a:gd name="T66" fmla="*/ 2147483647 w 2840"/>
              <a:gd name="T67" fmla="*/ 2147483647 h 1337"/>
              <a:gd name="T68" fmla="*/ 2147483647 w 2840"/>
              <a:gd name="T69" fmla="*/ 2147483647 h 1337"/>
              <a:gd name="T70" fmla="*/ 2147483647 w 2840"/>
              <a:gd name="T71" fmla="*/ 2147483647 h 1337"/>
              <a:gd name="T72" fmla="*/ 2147483647 w 2840"/>
              <a:gd name="T73" fmla="*/ 2147483647 h 1337"/>
              <a:gd name="T74" fmla="*/ 2147483647 w 2840"/>
              <a:gd name="T75" fmla="*/ 2147483647 h 1337"/>
              <a:gd name="T76" fmla="*/ 2147483647 w 2840"/>
              <a:gd name="T77" fmla="*/ 2147483647 h 1337"/>
              <a:gd name="T78" fmla="*/ 2147483647 w 2840"/>
              <a:gd name="T79" fmla="*/ 2147483647 h 1337"/>
              <a:gd name="T80" fmla="*/ 2147483647 w 2840"/>
              <a:gd name="T81" fmla="*/ 2147483647 h 1337"/>
              <a:gd name="T82" fmla="*/ 2147483647 w 2840"/>
              <a:gd name="T83" fmla="*/ 2147483647 h 1337"/>
              <a:gd name="T84" fmla="*/ 2147483647 w 2840"/>
              <a:gd name="T85" fmla="*/ 2147483647 h 1337"/>
              <a:gd name="T86" fmla="*/ 2147483647 w 2840"/>
              <a:gd name="T87" fmla="*/ 2147483647 h 1337"/>
              <a:gd name="T88" fmla="*/ 2147483647 w 2840"/>
              <a:gd name="T89" fmla="*/ 0 h 1337"/>
              <a:gd name="T90" fmla="*/ 2147483647 w 2840"/>
              <a:gd name="T91" fmla="*/ 2147483647 h 1337"/>
              <a:gd name="T92" fmla="*/ 2147483647 w 2840"/>
              <a:gd name="T93" fmla="*/ 2147483647 h 1337"/>
              <a:gd name="T94" fmla="*/ 2147483647 w 2840"/>
              <a:gd name="T95" fmla="*/ 2147483647 h 1337"/>
              <a:gd name="T96" fmla="*/ 2147483647 w 2840"/>
              <a:gd name="T97" fmla="*/ 2147483647 h 1337"/>
              <a:gd name="T98" fmla="*/ 2147483647 w 2840"/>
              <a:gd name="T99" fmla="*/ 2147483647 h 1337"/>
              <a:gd name="T100" fmla="*/ 2147483647 w 2840"/>
              <a:gd name="T101" fmla="*/ 2147483647 h 1337"/>
              <a:gd name="T102" fmla="*/ 2147483647 w 2840"/>
              <a:gd name="T103" fmla="*/ 2147483647 h 1337"/>
              <a:gd name="T104" fmla="*/ 2147483647 w 2840"/>
              <a:gd name="T105" fmla="*/ 2147483647 h 1337"/>
              <a:gd name="T106" fmla="*/ 2147483647 w 2840"/>
              <a:gd name="T107" fmla="*/ 2147483647 h 1337"/>
              <a:gd name="T108" fmla="*/ 2147483647 w 2840"/>
              <a:gd name="T109" fmla="*/ 2147483647 h 1337"/>
              <a:gd name="T110" fmla="*/ 2147483647 w 2840"/>
              <a:gd name="T111" fmla="*/ 2147483647 h 1337"/>
              <a:gd name="T112" fmla="*/ 2147483647 w 2840"/>
              <a:gd name="T113" fmla="*/ 2147483647 h 1337"/>
              <a:gd name="T114" fmla="*/ 2147483647 w 2840"/>
              <a:gd name="T115" fmla="*/ 2147483647 h 1337"/>
              <a:gd name="T116" fmla="*/ 2147483647 w 2840"/>
              <a:gd name="T117" fmla="*/ 2147483647 h 1337"/>
              <a:gd name="T118" fmla="*/ 2147483647 w 2840"/>
              <a:gd name="T119" fmla="*/ 2147483647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7"/>
              <a:gd name="T182" fmla="*/ 2840 w 2840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7">
                <a:moveTo>
                  <a:pt x="2840" y="668"/>
                </a:moveTo>
                <a:lnTo>
                  <a:pt x="2839" y="681"/>
                </a:lnTo>
                <a:lnTo>
                  <a:pt x="2839" y="692"/>
                </a:lnTo>
                <a:lnTo>
                  <a:pt x="2838" y="703"/>
                </a:lnTo>
                <a:lnTo>
                  <a:pt x="2836" y="715"/>
                </a:lnTo>
                <a:lnTo>
                  <a:pt x="2834" y="727"/>
                </a:lnTo>
                <a:lnTo>
                  <a:pt x="2831" y="739"/>
                </a:lnTo>
                <a:lnTo>
                  <a:pt x="2829" y="750"/>
                </a:lnTo>
                <a:lnTo>
                  <a:pt x="2826" y="761"/>
                </a:lnTo>
                <a:lnTo>
                  <a:pt x="2822" y="773"/>
                </a:lnTo>
                <a:lnTo>
                  <a:pt x="2817" y="785"/>
                </a:lnTo>
                <a:lnTo>
                  <a:pt x="2814" y="797"/>
                </a:lnTo>
                <a:lnTo>
                  <a:pt x="2809" y="808"/>
                </a:lnTo>
                <a:lnTo>
                  <a:pt x="2804" y="820"/>
                </a:lnTo>
                <a:lnTo>
                  <a:pt x="2797" y="831"/>
                </a:lnTo>
                <a:lnTo>
                  <a:pt x="2791" y="842"/>
                </a:lnTo>
                <a:lnTo>
                  <a:pt x="2785" y="854"/>
                </a:lnTo>
                <a:lnTo>
                  <a:pt x="2777" y="865"/>
                </a:lnTo>
                <a:lnTo>
                  <a:pt x="2769" y="875"/>
                </a:lnTo>
                <a:lnTo>
                  <a:pt x="2762" y="886"/>
                </a:lnTo>
                <a:lnTo>
                  <a:pt x="2753" y="898"/>
                </a:lnTo>
                <a:lnTo>
                  <a:pt x="2744" y="909"/>
                </a:lnTo>
                <a:lnTo>
                  <a:pt x="2735" y="919"/>
                </a:lnTo>
                <a:lnTo>
                  <a:pt x="2727" y="930"/>
                </a:lnTo>
                <a:lnTo>
                  <a:pt x="2717" y="941"/>
                </a:lnTo>
                <a:lnTo>
                  <a:pt x="2706" y="952"/>
                </a:lnTo>
                <a:lnTo>
                  <a:pt x="2695" y="962"/>
                </a:lnTo>
                <a:lnTo>
                  <a:pt x="2684" y="972"/>
                </a:lnTo>
                <a:lnTo>
                  <a:pt x="2672" y="983"/>
                </a:lnTo>
                <a:lnTo>
                  <a:pt x="2661" y="994"/>
                </a:lnTo>
                <a:lnTo>
                  <a:pt x="2648" y="1004"/>
                </a:lnTo>
                <a:lnTo>
                  <a:pt x="2636" y="1014"/>
                </a:lnTo>
                <a:lnTo>
                  <a:pt x="2623" y="1024"/>
                </a:lnTo>
                <a:lnTo>
                  <a:pt x="2609" y="1034"/>
                </a:lnTo>
                <a:lnTo>
                  <a:pt x="2595" y="1043"/>
                </a:lnTo>
                <a:lnTo>
                  <a:pt x="2582" y="1053"/>
                </a:lnTo>
                <a:lnTo>
                  <a:pt x="2566" y="1062"/>
                </a:lnTo>
                <a:lnTo>
                  <a:pt x="2553" y="1072"/>
                </a:lnTo>
                <a:lnTo>
                  <a:pt x="2537" y="1081"/>
                </a:lnTo>
                <a:lnTo>
                  <a:pt x="2521" y="1089"/>
                </a:lnTo>
                <a:lnTo>
                  <a:pt x="2506" y="1100"/>
                </a:lnTo>
                <a:lnTo>
                  <a:pt x="2490" y="1108"/>
                </a:lnTo>
                <a:lnTo>
                  <a:pt x="2473" y="1117"/>
                </a:lnTo>
                <a:lnTo>
                  <a:pt x="2457" y="1125"/>
                </a:lnTo>
                <a:lnTo>
                  <a:pt x="2439" y="1134"/>
                </a:lnTo>
                <a:lnTo>
                  <a:pt x="2421" y="1142"/>
                </a:lnTo>
                <a:lnTo>
                  <a:pt x="2404" y="1150"/>
                </a:lnTo>
                <a:lnTo>
                  <a:pt x="2386" y="1159"/>
                </a:lnTo>
                <a:lnTo>
                  <a:pt x="2367" y="1166"/>
                </a:lnTo>
                <a:lnTo>
                  <a:pt x="2348" y="1174"/>
                </a:lnTo>
                <a:lnTo>
                  <a:pt x="2329" y="1181"/>
                </a:lnTo>
                <a:lnTo>
                  <a:pt x="2310" y="1189"/>
                </a:lnTo>
                <a:lnTo>
                  <a:pt x="2292" y="1197"/>
                </a:lnTo>
                <a:lnTo>
                  <a:pt x="2271" y="1203"/>
                </a:lnTo>
                <a:lnTo>
                  <a:pt x="2251" y="1211"/>
                </a:lnTo>
                <a:lnTo>
                  <a:pt x="2231" y="1217"/>
                </a:lnTo>
                <a:lnTo>
                  <a:pt x="2211" y="1223"/>
                </a:lnTo>
                <a:lnTo>
                  <a:pt x="2189" y="1229"/>
                </a:lnTo>
                <a:lnTo>
                  <a:pt x="2169" y="1236"/>
                </a:lnTo>
                <a:lnTo>
                  <a:pt x="2148" y="1242"/>
                </a:lnTo>
                <a:lnTo>
                  <a:pt x="2126" y="1248"/>
                </a:lnTo>
                <a:lnTo>
                  <a:pt x="2105" y="1253"/>
                </a:lnTo>
                <a:lnTo>
                  <a:pt x="2082" y="1260"/>
                </a:lnTo>
                <a:lnTo>
                  <a:pt x="2061" y="1265"/>
                </a:lnTo>
                <a:lnTo>
                  <a:pt x="2038" y="1270"/>
                </a:lnTo>
                <a:lnTo>
                  <a:pt x="2015" y="1275"/>
                </a:lnTo>
                <a:lnTo>
                  <a:pt x="1993" y="1280"/>
                </a:lnTo>
                <a:lnTo>
                  <a:pt x="1970" y="1285"/>
                </a:lnTo>
                <a:lnTo>
                  <a:pt x="1947" y="1289"/>
                </a:lnTo>
                <a:lnTo>
                  <a:pt x="1925" y="1294"/>
                </a:lnTo>
                <a:lnTo>
                  <a:pt x="1901" y="1298"/>
                </a:lnTo>
                <a:lnTo>
                  <a:pt x="1878" y="1301"/>
                </a:lnTo>
                <a:lnTo>
                  <a:pt x="1854" y="1305"/>
                </a:lnTo>
                <a:lnTo>
                  <a:pt x="1830" y="1309"/>
                </a:lnTo>
                <a:lnTo>
                  <a:pt x="1806" y="1311"/>
                </a:lnTo>
                <a:lnTo>
                  <a:pt x="1782" y="1315"/>
                </a:lnTo>
                <a:lnTo>
                  <a:pt x="1758" y="1318"/>
                </a:lnTo>
                <a:lnTo>
                  <a:pt x="1734" y="1320"/>
                </a:lnTo>
                <a:lnTo>
                  <a:pt x="1710" y="1323"/>
                </a:lnTo>
                <a:lnTo>
                  <a:pt x="1685" y="1325"/>
                </a:lnTo>
                <a:lnTo>
                  <a:pt x="1661" y="1327"/>
                </a:lnTo>
                <a:lnTo>
                  <a:pt x="1637" y="1329"/>
                </a:lnTo>
                <a:lnTo>
                  <a:pt x="1612" y="1330"/>
                </a:lnTo>
                <a:lnTo>
                  <a:pt x="1587" y="1332"/>
                </a:lnTo>
                <a:lnTo>
                  <a:pt x="1563" y="1333"/>
                </a:lnTo>
                <a:lnTo>
                  <a:pt x="1537" y="1334"/>
                </a:lnTo>
                <a:lnTo>
                  <a:pt x="1513" y="1335"/>
                </a:lnTo>
                <a:lnTo>
                  <a:pt x="1488" y="1337"/>
                </a:lnTo>
                <a:lnTo>
                  <a:pt x="1463" y="1337"/>
                </a:lnTo>
                <a:lnTo>
                  <a:pt x="1439" y="1337"/>
                </a:lnTo>
                <a:lnTo>
                  <a:pt x="1414" y="1337"/>
                </a:lnTo>
                <a:lnTo>
                  <a:pt x="1389" y="1337"/>
                </a:lnTo>
                <a:lnTo>
                  <a:pt x="1363" y="1337"/>
                </a:lnTo>
                <a:lnTo>
                  <a:pt x="1339" y="1335"/>
                </a:lnTo>
                <a:lnTo>
                  <a:pt x="1314" y="1335"/>
                </a:lnTo>
                <a:lnTo>
                  <a:pt x="1289" y="1334"/>
                </a:lnTo>
                <a:lnTo>
                  <a:pt x="1265" y="1333"/>
                </a:lnTo>
                <a:lnTo>
                  <a:pt x="1240" y="1332"/>
                </a:lnTo>
                <a:lnTo>
                  <a:pt x="1216" y="1330"/>
                </a:lnTo>
                <a:lnTo>
                  <a:pt x="1191" y="1328"/>
                </a:lnTo>
                <a:lnTo>
                  <a:pt x="1167" y="1327"/>
                </a:lnTo>
                <a:lnTo>
                  <a:pt x="1143" y="1324"/>
                </a:lnTo>
                <a:lnTo>
                  <a:pt x="1117" y="1321"/>
                </a:lnTo>
                <a:lnTo>
                  <a:pt x="1093" y="1319"/>
                </a:lnTo>
                <a:lnTo>
                  <a:pt x="1069" y="1316"/>
                </a:lnTo>
                <a:lnTo>
                  <a:pt x="1046" y="1313"/>
                </a:lnTo>
                <a:lnTo>
                  <a:pt x="1022" y="1310"/>
                </a:lnTo>
                <a:lnTo>
                  <a:pt x="998" y="1306"/>
                </a:lnTo>
                <a:lnTo>
                  <a:pt x="974" y="1303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1"/>
                </a:lnTo>
                <a:lnTo>
                  <a:pt x="880" y="1286"/>
                </a:lnTo>
                <a:lnTo>
                  <a:pt x="858" y="1282"/>
                </a:lnTo>
                <a:lnTo>
                  <a:pt x="835" y="1277"/>
                </a:lnTo>
                <a:lnTo>
                  <a:pt x="812" y="1272"/>
                </a:lnTo>
                <a:lnTo>
                  <a:pt x="791" y="1267"/>
                </a:lnTo>
                <a:lnTo>
                  <a:pt x="768" y="1262"/>
                </a:lnTo>
                <a:lnTo>
                  <a:pt x="747" y="1257"/>
                </a:lnTo>
                <a:lnTo>
                  <a:pt x="724" y="1251"/>
                </a:lnTo>
                <a:lnTo>
                  <a:pt x="702" y="1246"/>
                </a:lnTo>
                <a:lnTo>
                  <a:pt x="681" y="1240"/>
                </a:lnTo>
                <a:lnTo>
                  <a:pt x="660" y="1233"/>
                </a:lnTo>
                <a:lnTo>
                  <a:pt x="639" y="1227"/>
                </a:lnTo>
                <a:lnTo>
                  <a:pt x="619" y="1221"/>
                </a:lnTo>
                <a:lnTo>
                  <a:pt x="598" y="1213"/>
                </a:lnTo>
                <a:lnTo>
                  <a:pt x="578" y="1207"/>
                </a:lnTo>
                <a:lnTo>
                  <a:pt x="559" y="1199"/>
                </a:lnTo>
                <a:lnTo>
                  <a:pt x="539" y="1193"/>
                </a:lnTo>
                <a:lnTo>
                  <a:pt x="520" y="1185"/>
                </a:lnTo>
                <a:lnTo>
                  <a:pt x="501" y="1178"/>
                </a:lnTo>
                <a:lnTo>
                  <a:pt x="482" y="1170"/>
                </a:lnTo>
                <a:lnTo>
                  <a:pt x="463" y="1163"/>
                </a:lnTo>
                <a:lnTo>
                  <a:pt x="445" y="1154"/>
                </a:lnTo>
                <a:lnTo>
                  <a:pt x="426" y="1146"/>
                </a:lnTo>
                <a:lnTo>
                  <a:pt x="409" y="1137"/>
                </a:lnTo>
                <a:lnTo>
                  <a:pt x="392" y="1130"/>
                </a:lnTo>
                <a:lnTo>
                  <a:pt x="375" y="1121"/>
                </a:lnTo>
                <a:lnTo>
                  <a:pt x="358" y="1112"/>
                </a:lnTo>
                <a:lnTo>
                  <a:pt x="342" y="1103"/>
                </a:lnTo>
                <a:lnTo>
                  <a:pt x="325" y="1094"/>
                </a:lnTo>
                <a:lnTo>
                  <a:pt x="310" y="1086"/>
                </a:lnTo>
                <a:lnTo>
                  <a:pt x="295" y="1077"/>
                </a:lnTo>
                <a:lnTo>
                  <a:pt x="280" y="1067"/>
                </a:lnTo>
                <a:lnTo>
                  <a:pt x="265" y="1058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9"/>
                </a:lnTo>
                <a:lnTo>
                  <a:pt x="211" y="1019"/>
                </a:lnTo>
                <a:lnTo>
                  <a:pt x="198" y="1009"/>
                </a:lnTo>
                <a:lnTo>
                  <a:pt x="185" y="999"/>
                </a:lnTo>
                <a:lnTo>
                  <a:pt x="173" y="989"/>
                </a:lnTo>
                <a:lnTo>
                  <a:pt x="161" y="978"/>
                </a:lnTo>
                <a:lnTo>
                  <a:pt x="150" y="967"/>
                </a:lnTo>
                <a:lnTo>
                  <a:pt x="139" y="957"/>
                </a:lnTo>
                <a:lnTo>
                  <a:pt x="129" y="947"/>
                </a:lnTo>
                <a:lnTo>
                  <a:pt x="119" y="936"/>
                </a:lnTo>
                <a:lnTo>
                  <a:pt x="108" y="925"/>
                </a:lnTo>
                <a:lnTo>
                  <a:pt x="100" y="914"/>
                </a:lnTo>
                <a:lnTo>
                  <a:pt x="91" y="903"/>
                </a:lnTo>
                <a:lnTo>
                  <a:pt x="82" y="893"/>
                </a:lnTo>
                <a:lnTo>
                  <a:pt x="73" y="881"/>
                </a:lnTo>
                <a:lnTo>
                  <a:pt x="66" y="870"/>
                </a:lnTo>
                <a:lnTo>
                  <a:pt x="58" y="859"/>
                </a:lnTo>
                <a:lnTo>
                  <a:pt x="52" y="847"/>
                </a:lnTo>
                <a:lnTo>
                  <a:pt x="45" y="836"/>
                </a:lnTo>
                <a:lnTo>
                  <a:pt x="39" y="825"/>
                </a:lnTo>
                <a:lnTo>
                  <a:pt x="34" y="813"/>
                </a:lnTo>
                <a:lnTo>
                  <a:pt x="29" y="802"/>
                </a:lnTo>
                <a:lnTo>
                  <a:pt x="24" y="790"/>
                </a:lnTo>
                <a:lnTo>
                  <a:pt x="19" y="779"/>
                </a:lnTo>
                <a:lnTo>
                  <a:pt x="15" y="768"/>
                </a:lnTo>
                <a:lnTo>
                  <a:pt x="13" y="756"/>
                </a:lnTo>
                <a:lnTo>
                  <a:pt x="9" y="744"/>
                </a:lnTo>
                <a:lnTo>
                  <a:pt x="6" y="732"/>
                </a:lnTo>
                <a:lnTo>
                  <a:pt x="4" y="721"/>
                </a:lnTo>
                <a:lnTo>
                  <a:pt x="3" y="710"/>
                </a:lnTo>
                <a:lnTo>
                  <a:pt x="1" y="697"/>
                </a:lnTo>
                <a:lnTo>
                  <a:pt x="0" y="686"/>
                </a:lnTo>
                <a:lnTo>
                  <a:pt x="0" y="674"/>
                </a:lnTo>
                <a:lnTo>
                  <a:pt x="0" y="663"/>
                </a:lnTo>
                <a:lnTo>
                  <a:pt x="0" y="650"/>
                </a:lnTo>
                <a:lnTo>
                  <a:pt x="1" y="639"/>
                </a:lnTo>
                <a:lnTo>
                  <a:pt x="3" y="628"/>
                </a:lnTo>
                <a:lnTo>
                  <a:pt x="4" y="616"/>
                </a:lnTo>
                <a:lnTo>
                  <a:pt x="6" y="604"/>
                </a:lnTo>
                <a:lnTo>
                  <a:pt x="9" y="592"/>
                </a:lnTo>
                <a:lnTo>
                  <a:pt x="13" y="581"/>
                </a:lnTo>
                <a:lnTo>
                  <a:pt x="15" y="570"/>
                </a:lnTo>
                <a:lnTo>
                  <a:pt x="19" y="558"/>
                </a:lnTo>
                <a:lnTo>
                  <a:pt x="24" y="546"/>
                </a:lnTo>
                <a:lnTo>
                  <a:pt x="29" y="534"/>
                </a:lnTo>
                <a:lnTo>
                  <a:pt x="34" y="523"/>
                </a:lnTo>
                <a:lnTo>
                  <a:pt x="39" y="512"/>
                </a:lnTo>
                <a:lnTo>
                  <a:pt x="45" y="500"/>
                </a:lnTo>
                <a:lnTo>
                  <a:pt x="52" y="489"/>
                </a:lnTo>
                <a:lnTo>
                  <a:pt x="58" y="478"/>
                </a:lnTo>
                <a:lnTo>
                  <a:pt x="66" y="468"/>
                </a:lnTo>
                <a:lnTo>
                  <a:pt x="73" y="456"/>
                </a:lnTo>
                <a:lnTo>
                  <a:pt x="82" y="445"/>
                </a:lnTo>
                <a:lnTo>
                  <a:pt x="91" y="434"/>
                </a:lnTo>
                <a:lnTo>
                  <a:pt x="100" y="423"/>
                </a:lnTo>
                <a:lnTo>
                  <a:pt x="108" y="412"/>
                </a:lnTo>
                <a:lnTo>
                  <a:pt x="119" y="401"/>
                </a:lnTo>
                <a:lnTo>
                  <a:pt x="129" y="391"/>
                </a:lnTo>
                <a:lnTo>
                  <a:pt x="139" y="381"/>
                </a:lnTo>
                <a:lnTo>
                  <a:pt x="150" y="369"/>
                </a:lnTo>
                <a:lnTo>
                  <a:pt x="161" y="359"/>
                </a:lnTo>
                <a:lnTo>
                  <a:pt x="173" y="349"/>
                </a:lnTo>
                <a:lnTo>
                  <a:pt x="185" y="339"/>
                </a:lnTo>
                <a:lnTo>
                  <a:pt x="197" y="329"/>
                </a:lnTo>
                <a:lnTo>
                  <a:pt x="211" y="319"/>
                </a:lnTo>
                <a:lnTo>
                  <a:pt x="223" y="309"/>
                </a:lnTo>
                <a:lnTo>
                  <a:pt x="237" y="299"/>
                </a:lnTo>
                <a:lnTo>
                  <a:pt x="251" y="289"/>
                </a:lnTo>
                <a:lnTo>
                  <a:pt x="265" y="280"/>
                </a:lnTo>
                <a:lnTo>
                  <a:pt x="280" y="270"/>
                </a:lnTo>
                <a:lnTo>
                  <a:pt x="295" y="261"/>
                </a:lnTo>
                <a:lnTo>
                  <a:pt x="310" y="252"/>
                </a:lnTo>
                <a:lnTo>
                  <a:pt x="325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7"/>
                </a:lnTo>
                <a:lnTo>
                  <a:pt x="392" y="208"/>
                </a:lnTo>
                <a:lnTo>
                  <a:pt x="409" y="199"/>
                </a:lnTo>
                <a:lnTo>
                  <a:pt x="426" y="191"/>
                </a:lnTo>
                <a:lnTo>
                  <a:pt x="445" y="183"/>
                </a:lnTo>
                <a:lnTo>
                  <a:pt x="463" y="175"/>
                </a:lnTo>
                <a:lnTo>
                  <a:pt x="482" y="167"/>
                </a:lnTo>
                <a:lnTo>
                  <a:pt x="501" y="160"/>
                </a:lnTo>
                <a:lnTo>
                  <a:pt x="520" y="152"/>
                </a:lnTo>
                <a:lnTo>
                  <a:pt x="539" y="145"/>
                </a:lnTo>
                <a:lnTo>
                  <a:pt x="559" y="137"/>
                </a:lnTo>
                <a:lnTo>
                  <a:pt x="578" y="131"/>
                </a:lnTo>
                <a:lnTo>
                  <a:pt x="598" y="123"/>
                </a:lnTo>
                <a:lnTo>
                  <a:pt x="619" y="117"/>
                </a:lnTo>
                <a:lnTo>
                  <a:pt x="639" y="111"/>
                </a:lnTo>
                <a:lnTo>
                  <a:pt x="660" y="104"/>
                </a:lnTo>
                <a:lnTo>
                  <a:pt x="681" y="98"/>
                </a:lnTo>
                <a:lnTo>
                  <a:pt x="702" y="92"/>
                </a:lnTo>
                <a:lnTo>
                  <a:pt x="724" y="85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5"/>
                </a:lnTo>
                <a:lnTo>
                  <a:pt x="880" y="50"/>
                </a:lnTo>
                <a:lnTo>
                  <a:pt x="904" y="46"/>
                </a:lnTo>
                <a:lnTo>
                  <a:pt x="927" y="41"/>
                </a:lnTo>
                <a:lnTo>
                  <a:pt x="951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7"/>
                </a:lnTo>
                <a:lnTo>
                  <a:pt x="1046" y="24"/>
                </a:lnTo>
                <a:lnTo>
                  <a:pt x="1069" y="21"/>
                </a:lnTo>
                <a:lnTo>
                  <a:pt x="1093" y="19"/>
                </a:lnTo>
                <a:lnTo>
                  <a:pt x="1117" y="16"/>
                </a:lnTo>
                <a:lnTo>
                  <a:pt x="1141" y="14"/>
                </a:lnTo>
                <a:lnTo>
                  <a:pt x="1167" y="11"/>
                </a:lnTo>
                <a:lnTo>
                  <a:pt x="1191" y="8"/>
                </a:lnTo>
                <a:lnTo>
                  <a:pt x="1216" y="7"/>
                </a:lnTo>
                <a:lnTo>
                  <a:pt x="1240" y="6"/>
                </a:lnTo>
                <a:lnTo>
                  <a:pt x="1265" y="5"/>
                </a:lnTo>
                <a:lnTo>
                  <a:pt x="1289" y="3"/>
                </a:lnTo>
                <a:lnTo>
                  <a:pt x="1314" y="2"/>
                </a:lnTo>
                <a:lnTo>
                  <a:pt x="1339" y="1"/>
                </a:lnTo>
                <a:lnTo>
                  <a:pt x="1363" y="1"/>
                </a:lnTo>
                <a:lnTo>
                  <a:pt x="1389" y="1"/>
                </a:lnTo>
                <a:lnTo>
                  <a:pt x="1414" y="0"/>
                </a:lnTo>
                <a:lnTo>
                  <a:pt x="1439" y="0"/>
                </a:lnTo>
                <a:lnTo>
                  <a:pt x="1463" y="1"/>
                </a:lnTo>
                <a:lnTo>
                  <a:pt x="1488" y="1"/>
                </a:lnTo>
                <a:lnTo>
                  <a:pt x="1513" y="2"/>
                </a:lnTo>
                <a:lnTo>
                  <a:pt x="1537" y="2"/>
                </a:lnTo>
                <a:lnTo>
                  <a:pt x="1563" y="3"/>
                </a:lnTo>
                <a:lnTo>
                  <a:pt x="1587" y="5"/>
                </a:lnTo>
                <a:lnTo>
                  <a:pt x="1612" y="6"/>
                </a:lnTo>
                <a:lnTo>
                  <a:pt x="1636" y="8"/>
                </a:lnTo>
                <a:lnTo>
                  <a:pt x="1661" y="10"/>
                </a:lnTo>
                <a:lnTo>
                  <a:pt x="1685" y="12"/>
                </a:lnTo>
                <a:lnTo>
                  <a:pt x="1710" y="15"/>
                </a:lnTo>
                <a:lnTo>
                  <a:pt x="1734" y="17"/>
                </a:lnTo>
                <a:lnTo>
                  <a:pt x="1758" y="20"/>
                </a:lnTo>
                <a:lnTo>
                  <a:pt x="1782" y="22"/>
                </a:lnTo>
                <a:lnTo>
                  <a:pt x="1806" y="25"/>
                </a:lnTo>
                <a:lnTo>
                  <a:pt x="1830" y="29"/>
                </a:lnTo>
                <a:lnTo>
                  <a:pt x="1854" y="32"/>
                </a:lnTo>
                <a:lnTo>
                  <a:pt x="1878" y="36"/>
                </a:lnTo>
                <a:lnTo>
                  <a:pt x="1901" y="40"/>
                </a:lnTo>
                <a:lnTo>
                  <a:pt x="1925" y="44"/>
                </a:lnTo>
                <a:lnTo>
                  <a:pt x="1947" y="48"/>
                </a:lnTo>
                <a:lnTo>
                  <a:pt x="1970" y="53"/>
                </a:lnTo>
                <a:lnTo>
                  <a:pt x="1993" y="58"/>
                </a:lnTo>
                <a:lnTo>
                  <a:pt x="2015" y="61"/>
                </a:lnTo>
                <a:lnTo>
                  <a:pt x="2038" y="67"/>
                </a:lnTo>
                <a:lnTo>
                  <a:pt x="2061" y="72"/>
                </a:lnTo>
                <a:lnTo>
                  <a:pt x="2082" y="78"/>
                </a:lnTo>
                <a:lnTo>
                  <a:pt x="2105" y="83"/>
                </a:lnTo>
                <a:lnTo>
                  <a:pt x="2126" y="89"/>
                </a:lnTo>
                <a:lnTo>
                  <a:pt x="2148" y="94"/>
                </a:lnTo>
                <a:lnTo>
                  <a:pt x="2169" y="101"/>
                </a:lnTo>
                <a:lnTo>
                  <a:pt x="2189" y="107"/>
                </a:lnTo>
                <a:lnTo>
                  <a:pt x="2211" y="113"/>
                </a:lnTo>
                <a:lnTo>
                  <a:pt x="2231" y="119"/>
                </a:lnTo>
                <a:lnTo>
                  <a:pt x="2251" y="127"/>
                </a:lnTo>
                <a:lnTo>
                  <a:pt x="2271" y="133"/>
                </a:lnTo>
                <a:lnTo>
                  <a:pt x="2292" y="141"/>
                </a:lnTo>
                <a:lnTo>
                  <a:pt x="2310" y="148"/>
                </a:lnTo>
                <a:lnTo>
                  <a:pt x="2329" y="156"/>
                </a:lnTo>
                <a:lnTo>
                  <a:pt x="2348" y="164"/>
                </a:lnTo>
                <a:lnTo>
                  <a:pt x="2367" y="171"/>
                </a:lnTo>
                <a:lnTo>
                  <a:pt x="2386" y="179"/>
                </a:lnTo>
                <a:lnTo>
                  <a:pt x="2404" y="186"/>
                </a:lnTo>
                <a:lnTo>
                  <a:pt x="2421" y="195"/>
                </a:lnTo>
                <a:lnTo>
                  <a:pt x="2439" y="203"/>
                </a:lnTo>
                <a:lnTo>
                  <a:pt x="2457" y="212"/>
                </a:lnTo>
                <a:lnTo>
                  <a:pt x="2473" y="220"/>
                </a:lnTo>
                <a:lnTo>
                  <a:pt x="2490" y="229"/>
                </a:lnTo>
                <a:lnTo>
                  <a:pt x="2506" y="238"/>
                </a:lnTo>
                <a:lnTo>
                  <a:pt x="2521" y="247"/>
                </a:lnTo>
                <a:lnTo>
                  <a:pt x="2537" y="256"/>
                </a:lnTo>
                <a:lnTo>
                  <a:pt x="2553" y="266"/>
                </a:lnTo>
                <a:lnTo>
                  <a:pt x="2566" y="275"/>
                </a:lnTo>
                <a:lnTo>
                  <a:pt x="2582" y="285"/>
                </a:lnTo>
                <a:lnTo>
                  <a:pt x="2595" y="294"/>
                </a:lnTo>
                <a:lnTo>
                  <a:pt x="2609" y="304"/>
                </a:lnTo>
                <a:lnTo>
                  <a:pt x="2623" y="314"/>
                </a:lnTo>
                <a:lnTo>
                  <a:pt x="2636" y="324"/>
                </a:lnTo>
                <a:lnTo>
                  <a:pt x="2648" y="334"/>
                </a:lnTo>
                <a:lnTo>
                  <a:pt x="2661" y="344"/>
                </a:lnTo>
                <a:lnTo>
                  <a:pt x="2672" y="354"/>
                </a:lnTo>
                <a:lnTo>
                  <a:pt x="2684" y="364"/>
                </a:lnTo>
                <a:lnTo>
                  <a:pt x="2695" y="374"/>
                </a:lnTo>
                <a:lnTo>
                  <a:pt x="2706" y="386"/>
                </a:lnTo>
                <a:lnTo>
                  <a:pt x="2717" y="396"/>
                </a:lnTo>
                <a:lnTo>
                  <a:pt x="2727" y="407"/>
                </a:lnTo>
                <a:lnTo>
                  <a:pt x="2735" y="417"/>
                </a:lnTo>
                <a:lnTo>
                  <a:pt x="2744" y="429"/>
                </a:lnTo>
                <a:lnTo>
                  <a:pt x="2753" y="440"/>
                </a:lnTo>
                <a:lnTo>
                  <a:pt x="2762" y="450"/>
                </a:lnTo>
                <a:lnTo>
                  <a:pt x="2769" y="461"/>
                </a:lnTo>
                <a:lnTo>
                  <a:pt x="2777" y="473"/>
                </a:lnTo>
                <a:lnTo>
                  <a:pt x="2785" y="484"/>
                </a:lnTo>
                <a:lnTo>
                  <a:pt x="2791" y="495"/>
                </a:lnTo>
                <a:lnTo>
                  <a:pt x="2797" y="507"/>
                </a:lnTo>
                <a:lnTo>
                  <a:pt x="2804" y="518"/>
                </a:lnTo>
                <a:lnTo>
                  <a:pt x="2809" y="529"/>
                </a:lnTo>
                <a:lnTo>
                  <a:pt x="2814" y="541"/>
                </a:lnTo>
                <a:lnTo>
                  <a:pt x="2817" y="552"/>
                </a:lnTo>
                <a:lnTo>
                  <a:pt x="2822" y="563"/>
                </a:lnTo>
                <a:lnTo>
                  <a:pt x="2826" y="575"/>
                </a:lnTo>
                <a:lnTo>
                  <a:pt x="2829" y="587"/>
                </a:lnTo>
                <a:lnTo>
                  <a:pt x="2831" y="599"/>
                </a:lnTo>
                <a:lnTo>
                  <a:pt x="2834" y="610"/>
                </a:lnTo>
                <a:lnTo>
                  <a:pt x="2836" y="621"/>
                </a:lnTo>
                <a:lnTo>
                  <a:pt x="2838" y="633"/>
                </a:lnTo>
                <a:lnTo>
                  <a:pt x="2839" y="645"/>
                </a:lnTo>
                <a:lnTo>
                  <a:pt x="2839" y="657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8" name="Rectangle 28">
            <a:extLst>
              <a:ext uri="{FF2B5EF4-FFF2-40B4-BE49-F238E27FC236}">
                <a16:creationId xmlns:a16="http://schemas.microsoft.com/office/drawing/2014/main" id="{2EEA3B66-25BB-414D-A0E9-678D36441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2900" y="2928938"/>
            <a:ext cx="5270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/>
          </a:p>
        </p:txBody>
      </p:sp>
      <p:sp>
        <p:nvSpPr>
          <p:cNvPr id="18459" name="Freeform 29">
            <a:extLst>
              <a:ext uri="{FF2B5EF4-FFF2-40B4-BE49-F238E27FC236}">
                <a16:creationId xmlns:a16="http://schemas.microsoft.com/office/drawing/2014/main" id="{BC39EC37-62E2-B448-95AC-68471E906F8A}"/>
              </a:ext>
            </a:extLst>
          </p:cNvPr>
          <p:cNvSpPr>
            <a:spLocks/>
          </p:cNvSpPr>
          <p:nvPr/>
        </p:nvSpPr>
        <p:spPr bwMode="auto">
          <a:xfrm>
            <a:off x="7383463" y="2836863"/>
            <a:ext cx="1127125" cy="530225"/>
          </a:xfrm>
          <a:custGeom>
            <a:avLst/>
            <a:gdLst>
              <a:gd name="T0" fmla="*/ 2147483647 w 2840"/>
              <a:gd name="T1" fmla="*/ 2147483647 h 1336"/>
              <a:gd name="T2" fmla="*/ 2147483647 w 2840"/>
              <a:gd name="T3" fmla="*/ 2147483647 h 1336"/>
              <a:gd name="T4" fmla="*/ 2147483647 w 2840"/>
              <a:gd name="T5" fmla="*/ 2147483647 h 1336"/>
              <a:gd name="T6" fmla="*/ 2147483647 w 2840"/>
              <a:gd name="T7" fmla="*/ 2147483647 h 1336"/>
              <a:gd name="T8" fmla="*/ 2147483647 w 2840"/>
              <a:gd name="T9" fmla="*/ 2147483647 h 1336"/>
              <a:gd name="T10" fmla="*/ 2147483647 w 2840"/>
              <a:gd name="T11" fmla="*/ 2147483647 h 1336"/>
              <a:gd name="T12" fmla="*/ 2147483647 w 2840"/>
              <a:gd name="T13" fmla="*/ 2147483647 h 1336"/>
              <a:gd name="T14" fmla="*/ 2147483647 w 2840"/>
              <a:gd name="T15" fmla="*/ 2147483647 h 1336"/>
              <a:gd name="T16" fmla="*/ 2147483647 w 2840"/>
              <a:gd name="T17" fmla="*/ 2147483647 h 1336"/>
              <a:gd name="T18" fmla="*/ 2147483647 w 2840"/>
              <a:gd name="T19" fmla="*/ 2147483647 h 1336"/>
              <a:gd name="T20" fmla="*/ 2147483647 w 2840"/>
              <a:gd name="T21" fmla="*/ 2147483647 h 1336"/>
              <a:gd name="T22" fmla="*/ 2147483647 w 2840"/>
              <a:gd name="T23" fmla="*/ 2147483647 h 1336"/>
              <a:gd name="T24" fmla="*/ 2147483647 w 2840"/>
              <a:gd name="T25" fmla="*/ 2147483647 h 1336"/>
              <a:gd name="T26" fmla="*/ 2147483647 w 2840"/>
              <a:gd name="T27" fmla="*/ 2147483647 h 1336"/>
              <a:gd name="T28" fmla="*/ 2147483647 w 2840"/>
              <a:gd name="T29" fmla="*/ 2147483647 h 1336"/>
              <a:gd name="T30" fmla="*/ 2147483647 w 2840"/>
              <a:gd name="T31" fmla="*/ 2147483647 h 1336"/>
              <a:gd name="T32" fmla="*/ 2147483647 w 2840"/>
              <a:gd name="T33" fmla="*/ 2147483647 h 1336"/>
              <a:gd name="T34" fmla="*/ 2147483647 w 2840"/>
              <a:gd name="T35" fmla="*/ 2147483647 h 1336"/>
              <a:gd name="T36" fmla="*/ 2147483647 w 2840"/>
              <a:gd name="T37" fmla="*/ 2147483647 h 1336"/>
              <a:gd name="T38" fmla="*/ 2147483647 w 2840"/>
              <a:gd name="T39" fmla="*/ 2147483647 h 1336"/>
              <a:gd name="T40" fmla="*/ 2147483647 w 2840"/>
              <a:gd name="T41" fmla="*/ 2147483647 h 1336"/>
              <a:gd name="T42" fmla="*/ 2147483647 w 2840"/>
              <a:gd name="T43" fmla="*/ 2147483647 h 1336"/>
              <a:gd name="T44" fmla="*/ 2147483647 w 2840"/>
              <a:gd name="T45" fmla="*/ 2147483647 h 1336"/>
              <a:gd name="T46" fmla="*/ 2147483647 w 2840"/>
              <a:gd name="T47" fmla="*/ 2147483647 h 1336"/>
              <a:gd name="T48" fmla="*/ 2147483647 w 2840"/>
              <a:gd name="T49" fmla="*/ 2147483647 h 1336"/>
              <a:gd name="T50" fmla="*/ 2147483647 w 2840"/>
              <a:gd name="T51" fmla="*/ 2147483647 h 1336"/>
              <a:gd name="T52" fmla="*/ 2147483647 w 2840"/>
              <a:gd name="T53" fmla="*/ 2147483647 h 1336"/>
              <a:gd name="T54" fmla="*/ 2147483647 w 2840"/>
              <a:gd name="T55" fmla="*/ 2147483647 h 1336"/>
              <a:gd name="T56" fmla="*/ 2147483647 w 2840"/>
              <a:gd name="T57" fmla="*/ 2147483647 h 1336"/>
              <a:gd name="T58" fmla="*/ 0 w 2840"/>
              <a:gd name="T59" fmla="*/ 2147483647 h 1336"/>
              <a:gd name="T60" fmla="*/ 2147483647 w 2840"/>
              <a:gd name="T61" fmla="*/ 2147483647 h 1336"/>
              <a:gd name="T62" fmla="*/ 2147483647 w 2840"/>
              <a:gd name="T63" fmla="*/ 2147483647 h 1336"/>
              <a:gd name="T64" fmla="*/ 2147483647 w 2840"/>
              <a:gd name="T65" fmla="*/ 2147483647 h 1336"/>
              <a:gd name="T66" fmla="*/ 2147483647 w 2840"/>
              <a:gd name="T67" fmla="*/ 2147483647 h 1336"/>
              <a:gd name="T68" fmla="*/ 2147483647 w 2840"/>
              <a:gd name="T69" fmla="*/ 2147483647 h 1336"/>
              <a:gd name="T70" fmla="*/ 2147483647 w 2840"/>
              <a:gd name="T71" fmla="*/ 2147483647 h 1336"/>
              <a:gd name="T72" fmla="*/ 2147483647 w 2840"/>
              <a:gd name="T73" fmla="*/ 2147483647 h 1336"/>
              <a:gd name="T74" fmla="*/ 2147483647 w 2840"/>
              <a:gd name="T75" fmla="*/ 2147483647 h 1336"/>
              <a:gd name="T76" fmla="*/ 2147483647 w 2840"/>
              <a:gd name="T77" fmla="*/ 2147483647 h 1336"/>
              <a:gd name="T78" fmla="*/ 2147483647 w 2840"/>
              <a:gd name="T79" fmla="*/ 2147483647 h 1336"/>
              <a:gd name="T80" fmla="*/ 2147483647 w 2840"/>
              <a:gd name="T81" fmla="*/ 2147483647 h 1336"/>
              <a:gd name="T82" fmla="*/ 2147483647 w 2840"/>
              <a:gd name="T83" fmla="*/ 2147483647 h 1336"/>
              <a:gd name="T84" fmla="*/ 2147483647 w 2840"/>
              <a:gd name="T85" fmla="*/ 2147483647 h 1336"/>
              <a:gd name="T86" fmla="*/ 2147483647 w 2840"/>
              <a:gd name="T87" fmla="*/ 2147483647 h 1336"/>
              <a:gd name="T88" fmla="*/ 2147483647 w 2840"/>
              <a:gd name="T89" fmla="*/ 0 h 1336"/>
              <a:gd name="T90" fmla="*/ 2147483647 w 2840"/>
              <a:gd name="T91" fmla="*/ 2147483647 h 1336"/>
              <a:gd name="T92" fmla="*/ 2147483647 w 2840"/>
              <a:gd name="T93" fmla="*/ 2147483647 h 1336"/>
              <a:gd name="T94" fmla="*/ 2147483647 w 2840"/>
              <a:gd name="T95" fmla="*/ 2147483647 h 1336"/>
              <a:gd name="T96" fmla="*/ 2147483647 w 2840"/>
              <a:gd name="T97" fmla="*/ 2147483647 h 1336"/>
              <a:gd name="T98" fmla="*/ 2147483647 w 2840"/>
              <a:gd name="T99" fmla="*/ 2147483647 h 1336"/>
              <a:gd name="T100" fmla="*/ 2147483647 w 2840"/>
              <a:gd name="T101" fmla="*/ 2147483647 h 1336"/>
              <a:gd name="T102" fmla="*/ 2147483647 w 2840"/>
              <a:gd name="T103" fmla="*/ 2147483647 h 1336"/>
              <a:gd name="T104" fmla="*/ 2147483647 w 2840"/>
              <a:gd name="T105" fmla="*/ 2147483647 h 1336"/>
              <a:gd name="T106" fmla="*/ 2147483647 w 2840"/>
              <a:gd name="T107" fmla="*/ 2147483647 h 1336"/>
              <a:gd name="T108" fmla="*/ 2147483647 w 2840"/>
              <a:gd name="T109" fmla="*/ 2147483647 h 1336"/>
              <a:gd name="T110" fmla="*/ 2147483647 w 2840"/>
              <a:gd name="T111" fmla="*/ 2147483647 h 1336"/>
              <a:gd name="T112" fmla="*/ 2147483647 w 2840"/>
              <a:gd name="T113" fmla="*/ 2147483647 h 1336"/>
              <a:gd name="T114" fmla="*/ 2147483647 w 2840"/>
              <a:gd name="T115" fmla="*/ 2147483647 h 1336"/>
              <a:gd name="T116" fmla="*/ 2147483647 w 2840"/>
              <a:gd name="T117" fmla="*/ 2147483647 h 1336"/>
              <a:gd name="T118" fmla="*/ 2147483647 w 2840"/>
              <a:gd name="T119" fmla="*/ 2147483647 h 13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6"/>
              <a:gd name="T182" fmla="*/ 2840 w 2840"/>
              <a:gd name="T183" fmla="*/ 1336 h 13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6">
                <a:moveTo>
                  <a:pt x="2840" y="668"/>
                </a:moveTo>
                <a:lnTo>
                  <a:pt x="2839" y="680"/>
                </a:lnTo>
                <a:lnTo>
                  <a:pt x="2839" y="691"/>
                </a:lnTo>
                <a:lnTo>
                  <a:pt x="2838" y="702"/>
                </a:lnTo>
                <a:lnTo>
                  <a:pt x="2837" y="715"/>
                </a:lnTo>
                <a:lnTo>
                  <a:pt x="2834" y="726"/>
                </a:lnTo>
                <a:lnTo>
                  <a:pt x="2832" y="738"/>
                </a:lnTo>
                <a:lnTo>
                  <a:pt x="2829" y="749"/>
                </a:lnTo>
                <a:lnTo>
                  <a:pt x="2827" y="762"/>
                </a:lnTo>
                <a:lnTo>
                  <a:pt x="2823" y="773"/>
                </a:lnTo>
                <a:lnTo>
                  <a:pt x="2818" y="784"/>
                </a:lnTo>
                <a:lnTo>
                  <a:pt x="2814" y="796"/>
                </a:lnTo>
                <a:lnTo>
                  <a:pt x="2809" y="807"/>
                </a:lnTo>
                <a:lnTo>
                  <a:pt x="2804" y="818"/>
                </a:lnTo>
                <a:lnTo>
                  <a:pt x="2798" y="830"/>
                </a:lnTo>
                <a:lnTo>
                  <a:pt x="2791" y="841"/>
                </a:lnTo>
                <a:lnTo>
                  <a:pt x="2785" y="853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7"/>
                </a:lnTo>
                <a:lnTo>
                  <a:pt x="2753" y="897"/>
                </a:lnTo>
                <a:lnTo>
                  <a:pt x="2745" y="908"/>
                </a:lnTo>
                <a:lnTo>
                  <a:pt x="2736" y="919"/>
                </a:lnTo>
                <a:lnTo>
                  <a:pt x="2727" y="929"/>
                </a:lnTo>
                <a:lnTo>
                  <a:pt x="2717" y="941"/>
                </a:lnTo>
                <a:lnTo>
                  <a:pt x="2705" y="951"/>
                </a:lnTo>
                <a:lnTo>
                  <a:pt x="2695" y="961"/>
                </a:lnTo>
                <a:lnTo>
                  <a:pt x="2684" y="972"/>
                </a:lnTo>
                <a:lnTo>
                  <a:pt x="2673" y="982"/>
                </a:lnTo>
                <a:lnTo>
                  <a:pt x="2661" y="993"/>
                </a:lnTo>
                <a:lnTo>
                  <a:pt x="2649" y="1003"/>
                </a:lnTo>
                <a:lnTo>
                  <a:pt x="2636" y="1013"/>
                </a:lnTo>
                <a:lnTo>
                  <a:pt x="2623" y="1023"/>
                </a:lnTo>
                <a:lnTo>
                  <a:pt x="2610" y="1033"/>
                </a:lnTo>
                <a:lnTo>
                  <a:pt x="2596" y="1043"/>
                </a:lnTo>
                <a:lnTo>
                  <a:pt x="2582" y="1052"/>
                </a:lnTo>
                <a:lnTo>
                  <a:pt x="2567" y="1062"/>
                </a:lnTo>
                <a:lnTo>
                  <a:pt x="2553" y="1071"/>
                </a:lnTo>
                <a:lnTo>
                  <a:pt x="2538" y="1081"/>
                </a:lnTo>
                <a:lnTo>
                  <a:pt x="2521" y="1090"/>
                </a:lnTo>
                <a:lnTo>
                  <a:pt x="2506" y="1099"/>
                </a:lnTo>
                <a:lnTo>
                  <a:pt x="2490" y="1107"/>
                </a:lnTo>
                <a:lnTo>
                  <a:pt x="2473" y="1116"/>
                </a:lnTo>
                <a:lnTo>
                  <a:pt x="2456" y="1125"/>
                </a:lnTo>
                <a:lnTo>
                  <a:pt x="2439" y="1133"/>
                </a:lnTo>
                <a:lnTo>
                  <a:pt x="2422" y="1141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5"/>
                </a:lnTo>
                <a:lnTo>
                  <a:pt x="2349" y="1173"/>
                </a:lnTo>
                <a:lnTo>
                  <a:pt x="2330" y="1180"/>
                </a:lnTo>
                <a:lnTo>
                  <a:pt x="2311" y="1188"/>
                </a:lnTo>
                <a:lnTo>
                  <a:pt x="2292" y="1196"/>
                </a:lnTo>
                <a:lnTo>
                  <a:pt x="2272" y="1203"/>
                </a:lnTo>
                <a:lnTo>
                  <a:pt x="2251" y="1209"/>
                </a:lnTo>
                <a:lnTo>
                  <a:pt x="2231" y="1216"/>
                </a:lnTo>
                <a:lnTo>
                  <a:pt x="2211" y="1223"/>
                </a:lnTo>
                <a:lnTo>
                  <a:pt x="2190" y="1230"/>
                </a:lnTo>
                <a:lnTo>
                  <a:pt x="2169" y="1236"/>
                </a:lnTo>
                <a:lnTo>
                  <a:pt x="2148" y="1242"/>
                </a:lnTo>
                <a:lnTo>
                  <a:pt x="2127" y="1247"/>
                </a:lnTo>
                <a:lnTo>
                  <a:pt x="2105" y="1254"/>
                </a:lnTo>
                <a:lnTo>
                  <a:pt x="2082" y="1259"/>
                </a:lnTo>
                <a:lnTo>
                  <a:pt x="2061" y="1264"/>
                </a:lnTo>
                <a:lnTo>
                  <a:pt x="2038" y="1270"/>
                </a:lnTo>
                <a:lnTo>
                  <a:pt x="2016" y="1274"/>
                </a:lnTo>
                <a:lnTo>
                  <a:pt x="1993" y="1279"/>
                </a:lnTo>
                <a:lnTo>
                  <a:pt x="1970" y="1284"/>
                </a:lnTo>
                <a:lnTo>
                  <a:pt x="1948" y="1288"/>
                </a:lnTo>
                <a:lnTo>
                  <a:pt x="1925" y="1293"/>
                </a:lnTo>
                <a:lnTo>
                  <a:pt x="1901" y="1297"/>
                </a:lnTo>
                <a:lnTo>
                  <a:pt x="1878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0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5" y="1324"/>
                </a:lnTo>
                <a:lnTo>
                  <a:pt x="1661" y="1327"/>
                </a:lnTo>
                <a:lnTo>
                  <a:pt x="1636" y="1328"/>
                </a:lnTo>
                <a:lnTo>
                  <a:pt x="1612" y="1331"/>
                </a:lnTo>
                <a:lnTo>
                  <a:pt x="1587" y="1332"/>
                </a:lnTo>
                <a:lnTo>
                  <a:pt x="1563" y="1333"/>
                </a:lnTo>
                <a:lnTo>
                  <a:pt x="1538" y="1334"/>
                </a:lnTo>
                <a:lnTo>
                  <a:pt x="1512" y="1334"/>
                </a:lnTo>
                <a:lnTo>
                  <a:pt x="1488" y="1336"/>
                </a:lnTo>
                <a:lnTo>
                  <a:pt x="1463" y="1336"/>
                </a:lnTo>
                <a:lnTo>
                  <a:pt x="1438" y="1336"/>
                </a:lnTo>
                <a:lnTo>
                  <a:pt x="1414" y="1336"/>
                </a:lnTo>
                <a:lnTo>
                  <a:pt x="1389" y="1336"/>
                </a:lnTo>
                <a:lnTo>
                  <a:pt x="1364" y="1336"/>
                </a:lnTo>
                <a:lnTo>
                  <a:pt x="1340" y="1336"/>
                </a:lnTo>
                <a:lnTo>
                  <a:pt x="1314" y="1334"/>
                </a:lnTo>
                <a:lnTo>
                  <a:pt x="1289" y="1333"/>
                </a:lnTo>
                <a:lnTo>
                  <a:pt x="1265" y="1332"/>
                </a:lnTo>
                <a:lnTo>
                  <a:pt x="1240" y="1331"/>
                </a:lnTo>
                <a:lnTo>
                  <a:pt x="1216" y="1329"/>
                </a:lnTo>
                <a:lnTo>
                  <a:pt x="1191" y="1327"/>
                </a:lnTo>
                <a:lnTo>
                  <a:pt x="1167" y="1326"/>
                </a:lnTo>
                <a:lnTo>
                  <a:pt x="1142" y="1323"/>
                </a:lnTo>
                <a:lnTo>
                  <a:pt x="1118" y="1320"/>
                </a:lnTo>
                <a:lnTo>
                  <a:pt x="1094" y="1318"/>
                </a:lnTo>
                <a:lnTo>
                  <a:pt x="1070" y="1315"/>
                </a:lnTo>
                <a:lnTo>
                  <a:pt x="1046" y="1313"/>
                </a:lnTo>
                <a:lnTo>
                  <a:pt x="1022" y="1309"/>
                </a:lnTo>
                <a:lnTo>
                  <a:pt x="998" y="1305"/>
                </a:lnTo>
                <a:lnTo>
                  <a:pt x="974" y="1303"/>
                </a:lnTo>
                <a:lnTo>
                  <a:pt x="950" y="1299"/>
                </a:lnTo>
                <a:lnTo>
                  <a:pt x="927" y="1294"/>
                </a:lnTo>
                <a:lnTo>
                  <a:pt x="905" y="1290"/>
                </a:lnTo>
                <a:lnTo>
                  <a:pt x="881" y="1286"/>
                </a:lnTo>
                <a:lnTo>
                  <a:pt x="858" y="1281"/>
                </a:lnTo>
                <a:lnTo>
                  <a:pt x="835" y="1276"/>
                </a:lnTo>
                <a:lnTo>
                  <a:pt x="812" y="1273"/>
                </a:lnTo>
                <a:lnTo>
                  <a:pt x="790" y="1266"/>
                </a:lnTo>
                <a:lnTo>
                  <a:pt x="768" y="1261"/>
                </a:lnTo>
                <a:lnTo>
                  <a:pt x="746" y="1256"/>
                </a:lnTo>
                <a:lnTo>
                  <a:pt x="724" y="1251"/>
                </a:lnTo>
                <a:lnTo>
                  <a:pt x="703" y="1245"/>
                </a:lnTo>
                <a:lnTo>
                  <a:pt x="681" y="1239"/>
                </a:lnTo>
                <a:lnTo>
                  <a:pt x="660" y="1232"/>
                </a:lnTo>
                <a:lnTo>
                  <a:pt x="640" y="1226"/>
                </a:lnTo>
                <a:lnTo>
                  <a:pt x="618" y="1220"/>
                </a:lnTo>
                <a:lnTo>
                  <a:pt x="598" y="1213"/>
                </a:lnTo>
                <a:lnTo>
                  <a:pt x="578" y="1206"/>
                </a:lnTo>
                <a:lnTo>
                  <a:pt x="559" y="1199"/>
                </a:lnTo>
                <a:lnTo>
                  <a:pt x="539" y="1192"/>
                </a:lnTo>
                <a:lnTo>
                  <a:pt x="520" y="1184"/>
                </a:lnTo>
                <a:lnTo>
                  <a:pt x="501" y="1177"/>
                </a:lnTo>
                <a:lnTo>
                  <a:pt x="482" y="1169"/>
                </a:lnTo>
                <a:lnTo>
                  <a:pt x="463" y="1162"/>
                </a:lnTo>
                <a:lnTo>
                  <a:pt x="444" y="1154"/>
                </a:lnTo>
                <a:lnTo>
                  <a:pt x="427" y="1145"/>
                </a:lnTo>
                <a:lnTo>
                  <a:pt x="409" y="1138"/>
                </a:lnTo>
                <a:lnTo>
                  <a:pt x="393" y="1129"/>
                </a:lnTo>
                <a:lnTo>
                  <a:pt x="375" y="1120"/>
                </a:lnTo>
                <a:lnTo>
                  <a:pt x="358" y="1111"/>
                </a:lnTo>
                <a:lnTo>
                  <a:pt x="342" y="1102"/>
                </a:lnTo>
                <a:lnTo>
                  <a:pt x="326" y="1093"/>
                </a:lnTo>
                <a:lnTo>
                  <a:pt x="311" y="1085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7"/>
                </a:lnTo>
                <a:lnTo>
                  <a:pt x="237" y="1038"/>
                </a:lnTo>
                <a:lnTo>
                  <a:pt x="224" y="1028"/>
                </a:lnTo>
                <a:lnTo>
                  <a:pt x="211" y="1018"/>
                </a:lnTo>
                <a:lnTo>
                  <a:pt x="197" y="1008"/>
                </a:lnTo>
                <a:lnTo>
                  <a:pt x="186" y="998"/>
                </a:lnTo>
                <a:lnTo>
                  <a:pt x="173" y="988"/>
                </a:lnTo>
                <a:lnTo>
                  <a:pt x="162" y="977"/>
                </a:lnTo>
                <a:lnTo>
                  <a:pt x="150" y="967"/>
                </a:lnTo>
                <a:lnTo>
                  <a:pt x="139" y="956"/>
                </a:lnTo>
                <a:lnTo>
                  <a:pt x="129" y="946"/>
                </a:lnTo>
                <a:lnTo>
                  <a:pt x="119" y="935"/>
                </a:lnTo>
                <a:lnTo>
                  <a:pt x="109" y="924"/>
                </a:lnTo>
                <a:lnTo>
                  <a:pt x="100" y="913"/>
                </a:lnTo>
                <a:lnTo>
                  <a:pt x="90" y="903"/>
                </a:lnTo>
                <a:lnTo>
                  <a:pt x="82" y="892"/>
                </a:lnTo>
                <a:lnTo>
                  <a:pt x="73" y="880"/>
                </a:lnTo>
                <a:lnTo>
                  <a:pt x="66" y="869"/>
                </a:lnTo>
                <a:lnTo>
                  <a:pt x="58" y="858"/>
                </a:lnTo>
                <a:lnTo>
                  <a:pt x="52" y="848"/>
                </a:lnTo>
                <a:lnTo>
                  <a:pt x="46" y="836"/>
                </a:lnTo>
                <a:lnTo>
                  <a:pt x="39" y="825"/>
                </a:lnTo>
                <a:lnTo>
                  <a:pt x="34" y="813"/>
                </a:lnTo>
                <a:lnTo>
                  <a:pt x="28" y="802"/>
                </a:lnTo>
                <a:lnTo>
                  <a:pt x="24" y="789"/>
                </a:lnTo>
                <a:lnTo>
                  <a:pt x="19" y="778"/>
                </a:lnTo>
                <a:lnTo>
                  <a:pt x="15" y="767"/>
                </a:lnTo>
                <a:lnTo>
                  <a:pt x="12" y="755"/>
                </a:lnTo>
                <a:lnTo>
                  <a:pt x="9" y="744"/>
                </a:lnTo>
                <a:lnTo>
                  <a:pt x="7" y="733"/>
                </a:lnTo>
                <a:lnTo>
                  <a:pt x="4" y="720"/>
                </a:lnTo>
                <a:lnTo>
                  <a:pt x="3" y="709"/>
                </a:lnTo>
                <a:lnTo>
                  <a:pt x="2" y="697"/>
                </a:lnTo>
                <a:lnTo>
                  <a:pt x="0" y="686"/>
                </a:lnTo>
                <a:lnTo>
                  <a:pt x="0" y="673"/>
                </a:lnTo>
                <a:lnTo>
                  <a:pt x="0" y="662"/>
                </a:lnTo>
                <a:lnTo>
                  <a:pt x="0" y="651"/>
                </a:lnTo>
                <a:lnTo>
                  <a:pt x="2" y="638"/>
                </a:lnTo>
                <a:lnTo>
                  <a:pt x="3" y="627"/>
                </a:lnTo>
                <a:lnTo>
                  <a:pt x="4" y="615"/>
                </a:lnTo>
                <a:lnTo>
                  <a:pt x="7" y="604"/>
                </a:lnTo>
                <a:lnTo>
                  <a:pt x="9" y="591"/>
                </a:lnTo>
                <a:lnTo>
                  <a:pt x="12" y="580"/>
                </a:lnTo>
                <a:lnTo>
                  <a:pt x="15" y="569"/>
                </a:lnTo>
                <a:lnTo>
                  <a:pt x="19" y="557"/>
                </a:lnTo>
                <a:lnTo>
                  <a:pt x="24" y="546"/>
                </a:lnTo>
                <a:lnTo>
                  <a:pt x="28" y="535"/>
                </a:lnTo>
                <a:lnTo>
                  <a:pt x="34" y="523"/>
                </a:lnTo>
                <a:lnTo>
                  <a:pt x="39" y="512"/>
                </a:lnTo>
                <a:lnTo>
                  <a:pt x="46" y="501"/>
                </a:lnTo>
                <a:lnTo>
                  <a:pt x="52" y="489"/>
                </a:lnTo>
                <a:lnTo>
                  <a:pt x="58" y="478"/>
                </a:lnTo>
                <a:lnTo>
                  <a:pt x="66" y="467"/>
                </a:lnTo>
                <a:lnTo>
                  <a:pt x="73" y="455"/>
                </a:lnTo>
                <a:lnTo>
                  <a:pt x="82" y="444"/>
                </a:lnTo>
                <a:lnTo>
                  <a:pt x="90" y="434"/>
                </a:lnTo>
                <a:lnTo>
                  <a:pt x="100" y="422"/>
                </a:lnTo>
                <a:lnTo>
                  <a:pt x="109" y="411"/>
                </a:lnTo>
                <a:lnTo>
                  <a:pt x="119" y="401"/>
                </a:lnTo>
                <a:lnTo>
                  <a:pt x="129" y="390"/>
                </a:lnTo>
                <a:lnTo>
                  <a:pt x="139" y="380"/>
                </a:lnTo>
                <a:lnTo>
                  <a:pt x="150" y="369"/>
                </a:lnTo>
                <a:lnTo>
                  <a:pt x="162" y="358"/>
                </a:lnTo>
                <a:lnTo>
                  <a:pt x="173" y="348"/>
                </a:lnTo>
                <a:lnTo>
                  <a:pt x="184" y="338"/>
                </a:lnTo>
                <a:lnTo>
                  <a:pt x="197" y="328"/>
                </a:lnTo>
                <a:lnTo>
                  <a:pt x="211" y="318"/>
                </a:lnTo>
                <a:lnTo>
                  <a:pt x="224" y="308"/>
                </a:lnTo>
                <a:lnTo>
                  <a:pt x="237" y="298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1" y="251"/>
                </a:lnTo>
                <a:lnTo>
                  <a:pt x="326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6"/>
                </a:lnTo>
                <a:lnTo>
                  <a:pt x="393" y="207"/>
                </a:lnTo>
                <a:lnTo>
                  <a:pt x="409" y="198"/>
                </a:lnTo>
                <a:lnTo>
                  <a:pt x="427" y="190"/>
                </a:lnTo>
                <a:lnTo>
                  <a:pt x="444" y="182"/>
                </a:lnTo>
                <a:lnTo>
                  <a:pt x="463" y="174"/>
                </a:lnTo>
                <a:lnTo>
                  <a:pt x="482" y="166"/>
                </a:lnTo>
                <a:lnTo>
                  <a:pt x="500" y="159"/>
                </a:lnTo>
                <a:lnTo>
                  <a:pt x="520" y="151"/>
                </a:lnTo>
                <a:lnTo>
                  <a:pt x="539" y="144"/>
                </a:lnTo>
                <a:lnTo>
                  <a:pt x="559" y="136"/>
                </a:lnTo>
                <a:lnTo>
                  <a:pt x="578" y="130"/>
                </a:lnTo>
                <a:lnTo>
                  <a:pt x="598" y="122"/>
                </a:lnTo>
                <a:lnTo>
                  <a:pt x="618" y="116"/>
                </a:lnTo>
                <a:lnTo>
                  <a:pt x="640" y="110"/>
                </a:lnTo>
                <a:lnTo>
                  <a:pt x="660" y="103"/>
                </a:lnTo>
                <a:lnTo>
                  <a:pt x="681" y="97"/>
                </a:lnTo>
                <a:lnTo>
                  <a:pt x="703" y="91"/>
                </a:lnTo>
                <a:lnTo>
                  <a:pt x="724" y="86"/>
                </a:lnTo>
                <a:lnTo>
                  <a:pt x="746" y="79"/>
                </a:lnTo>
                <a:lnTo>
                  <a:pt x="768" y="74"/>
                </a:lnTo>
                <a:lnTo>
                  <a:pt x="790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4"/>
                </a:lnTo>
                <a:lnTo>
                  <a:pt x="881" y="49"/>
                </a:lnTo>
                <a:lnTo>
                  <a:pt x="903" y="45"/>
                </a:lnTo>
                <a:lnTo>
                  <a:pt x="927" y="42"/>
                </a:lnTo>
                <a:lnTo>
                  <a:pt x="950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6"/>
                </a:lnTo>
                <a:lnTo>
                  <a:pt x="1046" y="24"/>
                </a:lnTo>
                <a:lnTo>
                  <a:pt x="1070" y="20"/>
                </a:lnTo>
                <a:lnTo>
                  <a:pt x="1094" y="18"/>
                </a:lnTo>
                <a:lnTo>
                  <a:pt x="1118" y="15"/>
                </a:lnTo>
                <a:lnTo>
                  <a:pt x="1142" y="13"/>
                </a:lnTo>
                <a:lnTo>
                  <a:pt x="1167" y="10"/>
                </a:lnTo>
                <a:lnTo>
                  <a:pt x="1191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89" y="2"/>
                </a:lnTo>
                <a:lnTo>
                  <a:pt x="1314" y="1"/>
                </a:lnTo>
                <a:lnTo>
                  <a:pt x="1340" y="1"/>
                </a:lnTo>
                <a:lnTo>
                  <a:pt x="1364" y="0"/>
                </a:lnTo>
                <a:lnTo>
                  <a:pt x="1389" y="0"/>
                </a:lnTo>
                <a:lnTo>
                  <a:pt x="1414" y="0"/>
                </a:lnTo>
                <a:lnTo>
                  <a:pt x="1438" y="0"/>
                </a:lnTo>
                <a:lnTo>
                  <a:pt x="1463" y="0"/>
                </a:lnTo>
                <a:lnTo>
                  <a:pt x="1488" y="0"/>
                </a:lnTo>
                <a:lnTo>
                  <a:pt x="1512" y="1"/>
                </a:lnTo>
                <a:lnTo>
                  <a:pt x="1538" y="2"/>
                </a:lnTo>
                <a:lnTo>
                  <a:pt x="1563" y="2"/>
                </a:lnTo>
                <a:lnTo>
                  <a:pt x="1587" y="4"/>
                </a:lnTo>
                <a:lnTo>
                  <a:pt x="1612" y="6"/>
                </a:lnTo>
                <a:lnTo>
                  <a:pt x="1636" y="7"/>
                </a:lnTo>
                <a:lnTo>
                  <a:pt x="1661" y="9"/>
                </a:lnTo>
                <a:lnTo>
                  <a:pt x="1685" y="11"/>
                </a:lnTo>
                <a:lnTo>
                  <a:pt x="1710" y="14"/>
                </a:lnTo>
                <a:lnTo>
                  <a:pt x="1734" y="16"/>
                </a:lnTo>
                <a:lnTo>
                  <a:pt x="1758" y="19"/>
                </a:lnTo>
                <a:lnTo>
                  <a:pt x="1782" y="21"/>
                </a:lnTo>
                <a:lnTo>
                  <a:pt x="1806" y="25"/>
                </a:lnTo>
                <a:lnTo>
                  <a:pt x="1830" y="28"/>
                </a:lnTo>
                <a:lnTo>
                  <a:pt x="1854" y="31"/>
                </a:lnTo>
                <a:lnTo>
                  <a:pt x="1878" y="35"/>
                </a:lnTo>
                <a:lnTo>
                  <a:pt x="1901" y="39"/>
                </a:lnTo>
                <a:lnTo>
                  <a:pt x="1925" y="43"/>
                </a:lnTo>
                <a:lnTo>
                  <a:pt x="1948" y="48"/>
                </a:lnTo>
                <a:lnTo>
                  <a:pt x="1970" y="52"/>
                </a:lnTo>
                <a:lnTo>
                  <a:pt x="1993" y="57"/>
                </a:lnTo>
                <a:lnTo>
                  <a:pt x="2016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5" y="82"/>
                </a:lnTo>
                <a:lnTo>
                  <a:pt x="2127" y="88"/>
                </a:lnTo>
                <a:lnTo>
                  <a:pt x="2148" y="95"/>
                </a:lnTo>
                <a:lnTo>
                  <a:pt x="2169" y="100"/>
                </a:lnTo>
                <a:lnTo>
                  <a:pt x="2190" y="106"/>
                </a:lnTo>
                <a:lnTo>
                  <a:pt x="2211" y="113"/>
                </a:lnTo>
                <a:lnTo>
                  <a:pt x="2231" y="120"/>
                </a:lnTo>
                <a:lnTo>
                  <a:pt x="2251" y="126"/>
                </a:lnTo>
                <a:lnTo>
                  <a:pt x="2272" y="134"/>
                </a:lnTo>
                <a:lnTo>
                  <a:pt x="2292" y="140"/>
                </a:lnTo>
                <a:lnTo>
                  <a:pt x="2311" y="147"/>
                </a:lnTo>
                <a:lnTo>
                  <a:pt x="2330" y="155"/>
                </a:lnTo>
                <a:lnTo>
                  <a:pt x="2349" y="163"/>
                </a:lnTo>
                <a:lnTo>
                  <a:pt x="2367" y="170"/>
                </a:lnTo>
                <a:lnTo>
                  <a:pt x="2386" y="178"/>
                </a:lnTo>
                <a:lnTo>
                  <a:pt x="2404" y="187"/>
                </a:lnTo>
                <a:lnTo>
                  <a:pt x="2422" y="194"/>
                </a:lnTo>
                <a:lnTo>
                  <a:pt x="2439" y="203"/>
                </a:lnTo>
                <a:lnTo>
                  <a:pt x="2456" y="211"/>
                </a:lnTo>
                <a:lnTo>
                  <a:pt x="2473" y="219"/>
                </a:lnTo>
                <a:lnTo>
                  <a:pt x="2490" y="228"/>
                </a:lnTo>
                <a:lnTo>
                  <a:pt x="2506" y="237"/>
                </a:lnTo>
                <a:lnTo>
                  <a:pt x="2521" y="246"/>
                </a:lnTo>
                <a:lnTo>
                  <a:pt x="2538" y="256"/>
                </a:lnTo>
                <a:lnTo>
                  <a:pt x="2553" y="265"/>
                </a:lnTo>
                <a:lnTo>
                  <a:pt x="2567" y="274"/>
                </a:lnTo>
                <a:lnTo>
                  <a:pt x="2582" y="284"/>
                </a:lnTo>
                <a:lnTo>
                  <a:pt x="2596" y="294"/>
                </a:lnTo>
                <a:lnTo>
                  <a:pt x="2610" y="303"/>
                </a:lnTo>
                <a:lnTo>
                  <a:pt x="2623" y="313"/>
                </a:lnTo>
                <a:lnTo>
                  <a:pt x="2636" y="323"/>
                </a:lnTo>
                <a:lnTo>
                  <a:pt x="2649" y="333"/>
                </a:lnTo>
                <a:lnTo>
                  <a:pt x="2661" y="343"/>
                </a:lnTo>
                <a:lnTo>
                  <a:pt x="2673" y="353"/>
                </a:lnTo>
                <a:lnTo>
                  <a:pt x="2684" y="363"/>
                </a:lnTo>
                <a:lnTo>
                  <a:pt x="2695" y="375"/>
                </a:lnTo>
                <a:lnTo>
                  <a:pt x="2705" y="385"/>
                </a:lnTo>
                <a:lnTo>
                  <a:pt x="2717" y="396"/>
                </a:lnTo>
                <a:lnTo>
                  <a:pt x="2727" y="406"/>
                </a:lnTo>
                <a:lnTo>
                  <a:pt x="2736" y="417"/>
                </a:lnTo>
                <a:lnTo>
                  <a:pt x="2745" y="427"/>
                </a:lnTo>
                <a:lnTo>
                  <a:pt x="2753" y="439"/>
                </a:lnTo>
                <a:lnTo>
                  <a:pt x="2762" y="450"/>
                </a:lnTo>
                <a:lnTo>
                  <a:pt x="2770" y="460"/>
                </a:lnTo>
                <a:lnTo>
                  <a:pt x="2777" y="472"/>
                </a:lnTo>
                <a:lnTo>
                  <a:pt x="2785" y="483"/>
                </a:lnTo>
                <a:lnTo>
                  <a:pt x="2791" y="494"/>
                </a:lnTo>
                <a:lnTo>
                  <a:pt x="2798" y="506"/>
                </a:lnTo>
                <a:lnTo>
                  <a:pt x="2804" y="517"/>
                </a:lnTo>
                <a:lnTo>
                  <a:pt x="2809" y="528"/>
                </a:lnTo>
                <a:lnTo>
                  <a:pt x="2814" y="540"/>
                </a:lnTo>
                <a:lnTo>
                  <a:pt x="2818" y="551"/>
                </a:lnTo>
                <a:lnTo>
                  <a:pt x="2823" y="562"/>
                </a:lnTo>
                <a:lnTo>
                  <a:pt x="2827" y="575"/>
                </a:lnTo>
                <a:lnTo>
                  <a:pt x="2829" y="586"/>
                </a:lnTo>
                <a:lnTo>
                  <a:pt x="2832" y="598"/>
                </a:lnTo>
                <a:lnTo>
                  <a:pt x="2834" y="609"/>
                </a:lnTo>
                <a:lnTo>
                  <a:pt x="2837" y="622"/>
                </a:lnTo>
                <a:lnTo>
                  <a:pt x="2838" y="633"/>
                </a:lnTo>
                <a:lnTo>
                  <a:pt x="2839" y="644"/>
                </a:lnTo>
                <a:lnTo>
                  <a:pt x="2839" y="656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0" name="Rectangle 30">
            <a:extLst>
              <a:ext uri="{FF2B5EF4-FFF2-40B4-BE49-F238E27FC236}">
                <a16:creationId xmlns:a16="http://schemas.microsoft.com/office/drawing/2014/main" id="{A92272BB-2418-6242-917E-28F01B8C9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0" y="297180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b      a</a:t>
            </a:r>
            <a:endParaRPr lang="en-US" altLang="en-US" sz="1800" baseline="-25000"/>
          </a:p>
        </p:txBody>
      </p:sp>
      <p:sp>
        <p:nvSpPr>
          <p:cNvPr id="18461" name="Rectangle 31">
            <a:extLst>
              <a:ext uri="{FF2B5EF4-FFF2-40B4-BE49-F238E27FC236}">
                <a16:creationId xmlns:a16="http://schemas.microsoft.com/office/drawing/2014/main" id="{6AF9ABE2-AFDA-E748-B5BA-D82013C0F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9398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62" name="Rectangle 32">
            <a:extLst>
              <a:ext uri="{FF2B5EF4-FFF2-40B4-BE49-F238E27FC236}">
                <a16:creationId xmlns:a16="http://schemas.microsoft.com/office/drawing/2014/main" id="{B5126FB8-4C22-9B4E-9D70-CA58A19DC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3013" y="28194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1800" baseline="-25000"/>
          </a:p>
        </p:txBody>
      </p:sp>
      <p:sp>
        <p:nvSpPr>
          <p:cNvPr id="18463" name="Rectangle 33">
            <a:extLst>
              <a:ext uri="{FF2B5EF4-FFF2-40B4-BE49-F238E27FC236}">
                <a16:creationId xmlns:a16="http://schemas.microsoft.com/office/drawing/2014/main" id="{F373A6E7-FE14-4E4A-B8F8-83F39B673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4713" y="273843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64" name="Rectangle 34">
            <a:extLst>
              <a:ext uri="{FF2B5EF4-FFF2-40B4-BE49-F238E27FC236}">
                <a16:creationId xmlns:a16="http://schemas.microsoft.com/office/drawing/2014/main" id="{602B2713-C3BE-864D-843C-ADEF05294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4725" y="286385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1800" baseline="-25000"/>
          </a:p>
        </p:txBody>
      </p:sp>
      <p:sp>
        <p:nvSpPr>
          <p:cNvPr id="18465" name="Oval 35">
            <a:extLst>
              <a:ext uri="{FF2B5EF4-FFF2-40B4-BE49-F238E27FC236}">
                <a16:creationId xmlns:a16="http://schemas.microsoft.com/office/drawing/2014/main" id="{761BB6A9-0D48-1B4D-8518-D0CF6A546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1873250"/>
            <a:ext cx="68263" cy="68263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66" name="Oval 36">
            <a:extLst>
              <a:ext uri="{FF2B5EF4-FFF2-40B4-BE49-F238E27FC236}">
                <a16:creationId xmlns:a16="http://schemas.microsoft.com/office/drawing/2014/main" id="{71AA20F5-BFDA-6549-B33F-56DC8F903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1825" y="1916113"/>
            <a:ext cx="68263" cy="68262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67" name="Oval 37">
            <a:extLst>
              <a:ext uri="{FF2B5EF4-FFF2-40B4-BE49-F238E27FC236}">
                <a16:creationId xmlns:a16="http://schemas.microsoft.com/office/drawing/2014/main" id="{C8D5209D-D12A-4049-BF54-3FB4B089F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7038" y="2884488"/>
            <a:ext cx="68262" cy="68262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68" name="Oval 38">
            <a:extLst>
              <a:ext uri="{FF2B5EF4-FFF2-40B4-BE49-F238E27FC236}">
                <a16:creationId xmlns:a16="http://schemas.microsoft.com/office/drawing/2014/main" id="{434D9B85-1402-BC45-96E3-50EEE1D6D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8725" y="3067050"/>
            <a:ext cx="68263" cy="68263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69" name="Oval 39">
            <a:extLst>
              <a:ext uri="{FF2B5EF4-FFF2-40B4-BE49-F238E27FC236}">
                <a16:creationId xmlns:a16="http://schemas.microsoft.com/office/drawing/2014/main" id="{028D94BB-A680-5946-8471-6D8E5399E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2925763"/>
            <a:ext cx="68262" cy="69850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70" name="Oval 40">
            <a:extLst>
              <a:ext uri="{FF2B5EF4-FFF2-40B4-BE49-F238E27FC236}">
                <a16:creationId xmlns:a16="http://schemas.microsoft.com/office/drawing/2014/main" id="{B9ABA93E-2420-7A43-9C88-09A780B40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3082925"/>
            <a:ext cx="69850" cy="69850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71" name="Line 41">
            <a:extLst>
              <a:ext uri="{FF2B5EF4-FFF2-40B4-BE49-F238E27FC236}">
                <a16:creationId xmlns:a16="http://schemas.microsoft.com/office/drawing/2014/main" id="{0441EDF3-14B0-8C40-80DD-60E0438014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3175" y="1900238"/>
            <a:ext cx="1588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2" name="Line 42">
            <a:extLst>
              <a:ext uri="{FF2B5EF4-FFF2-40B4-BE49-F238E27FC236}">
                <a16:creationId xmlns:a16="http://schemas.microsoft.com/office/drawing/2014/main" id="{AAEC71F3-1359-5243-8DD8-EC913E4173F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396038" y="1933575"/>
            <a:ext cx="1647825" cy="1019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3" name="Line 43">
            <a:extLst>
              <a:ext uri="{FF2B5EF4-FFF2-40B4-BE49-F238E27FC236}">
                <a16:creationId xmlns:a16="http://schemas.microsoft.com/office/drawing/2014/main" id="{889BD23E-3827-D044-BEBE-BDBE0D139D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34025" y="1908175"/>
            <a:ext cx="828675" cy="1019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4" name="Line 44">
            <a:extLst>
              <a:ext uri="{FF2B5EF4-FFF2-40B4-BE49-F238E27FC236}">
                <a16:creationId xmlns:a16="http://schemas.microsoft.com/office/drawing/2014/main" id="{3B31AAA1-370A-7B4A-BEE3-735AF982B4D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6750" y="1949450"/>
            <a:ext cx="588963" cy="116840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5" name="Line 45">
            <a:extLst>
              <a:ext uri="{FF2B5EF4-FFF2-40B4-BE49-F238E27FC236}">
                <a16:creationId xmlns:a16="http://schemas.microsoft.com/office/drawing/2014/main" id="{F5B4C992-D390-6143-A686-9B47134518D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57838" y="2919413"/>
            <a:ext cx="2047875" cy="19843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6" name="Line 46">
            <a:extLst>
              <a:ext uri="{FF2B5EF4-FFF2-40B4-BE49-F238E27FC236}">
                <a16:creationId xmlns:a16="http://schemas.microsoft.com/office/drawing/2014/main" id="{C4BBDFEC-0900-8446-8ED2-3C5F79EBAD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72175" y="1957388"/>
            <a:ext cx="1044575" cy="11699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7" name="Line 47">
            <a:extLst>
              <a:ext uri="{FF2B5EF4-FFF2-40B4-BE49-F238E27FC236}">
                <a16:creationId xmlns:a16="http://schemas.microsoft.com/office/drawing/2014/main" id="{48F636FB-4001-4842-8C4A-103AD2D18D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8363" y="2986088"/>
            <a:ext cx="2087562" cy="12382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8478" name="Group 48">
            <a:extLst>
              <a:ext uri="{FF2B5EF4-FFF2-40B4-BE49-F238E27FC236}">
                <a16:creationId xmlns:a16="http://schemas.microsoft.com/office/drawing/2014/main" id="{CAC7C4AE-8C4F-E344-866E-539F32B16F16}"/>
              </a:ext>
            </a:extLst>
          </p:cNvPr>
          <p:cNvGrpSpPr>
            <a:grpSpLocks/>
          </p:cNvGrpSpPr>
          <p:nvPr/>
        </p:nvGrpSpPr>
        <p:grpSpPr bwMode="auto">
          <a:xfrm>
            <a:off x="2255838" y="3246438"/>
            <a:ext cx="171450" cy="365125"/>
            <a:chOff x="1773" y="194"/>
            <a:chExt cx="108" cy="230"/>
          </a:xfrm>
        </p:grpSpPr>
        <p:sp>
          <p:nvSpPr>
            <p:cNvPr id="18482" name="Line 49">
              <a:extLst>
                <a:ext uri="{FF2B5EF4-FFF2-40B4-BE49-F238E27FC236}">
                  <a16:creationId xmlns:a16="http://schemas.microsoft.com/office/drawing/2014/main" id="{A355A40B-8048-D14D-84EA-70E656019C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3" name="Rectangle 50">
              <a:extLst>
                <a:ext uri="{FF2B5EF4-FFF2-40B4-BE49-F238E27FC236}">
                  <a16:creationId xmlns:a16="http://schemas.microsoft.com/office/drawing/2014/main" id="{58EEB670-56BE-EA44-9ECD-7080579D8D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/>
            </a:p>
          </p:txBody>
        </p:sp>
      </p:grpSp>
      <p:grpSp>
        <p:nvGrpSpPr>
          <p:cNvPr id="18479" name="Group 51">
            <a:extLst>
              <a:ext uri="{FF2B5EF4-FFF2-40B4-BE49-F238E27FC236}">
                <a16:creationId xmlns:a16="http://schemas.microsoft.com/office/drawing/2014/main" id="{BEFE2E74-AD48-1449-87A5-6599A8E496C1}"/>
              </a:ext>
            </a:extLst>
          </p:cNvPr>
          <p:cNvGrpSpPr>
            <a:grpSpLocks/>
          </p:cNvGrpSpPr>
          <p:nvPr/>
        </p:nvGrpSpPr>
        <p:grpSpPr bwMode="auto">
          <a:xfrm>
            <a:off x="3074988" y="2222500"/>
            <a:ext cx="171450" cy="365125"/>
            <a:chOff x="1773" y="194"/>
            <a:chExt cx="108" cy="230"/>
          </a:xfrm>
        </p:grpSpPr>
        <p:sp>
          <p:nvSpPr>
            <p:cNvPr id="18480" name="Line 52">
              <a:extLst>
                <a:ext uri="{FF2B5EF4-FFF2-40B4-BE49-F238E27FC236}">
                  <a16:creationId xmlns:a16="http://schemas.microsoft.com/office/drawing/2014/main" id="{01625E03-AA88-2849-A688-9BFC3B5B60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1" name="Rectangle 53">
              <a:extLst>
                <a:ext uri="{FF2B5EF4-FFF2-40B4-BE49-F238E27FC236}">
                  <a16:creationId xmlns:a16="http://schemas.microsoft.com/office/drawing/2014/main" id="{E6CE5567-8825-0341-B835-35B98A6D2A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/>
            </a:p>
          </p:txBody>
        </p:sp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3">
            <a:extLst>
              <a:ext uri="{FF2B5EF4-FFF2-40B4-BE49-F238E27FC236}">
                <a16:creationId xmlns:a16="http://schemas.microsoft.com/office/drawing/2014/main" id="{CE299554-3E0B-5A47-BBBC-3866501D00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00C9DC6-E9E6-1748-A9B8-98DD396C831E}" type="slidenum">
              <a:rPr lang="en-US" altLang="zh-CN" sz="1400"/>
              <a:pPr eaLnBrk="1" hangingPunct="1"/>
              <a:t>40</a:t>
            </a:fld>
            <a:endParaRPr lang="en-US" altLang="zh-CN" sz="1400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AA42228D-E4F6-1149-849F-AA738A748A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Convex constraints</a:t>
            </a:r>
            <a:r>
              <a:rPr lang="en-US" altLang="en-US" sz="3600"/>
              <a:t>: </a:t>
            </a:r>
            <a:r>
              <a:rPr lang="en-US" altLang="en-US" sz="1800"/>
              <a:t>temporal reasoning (again!)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19917E3-619E-C648-BB37-4238E31AC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400" kern="0">
                <a:latin typeface="+mn-lt"/>
                <a:ea typeface="+mn-ea"/>
              </a:rPr>
              <a:t>Thanks to Xu Lin (2002)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endParaRPr lang="en-US" sz="9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400" kern="0">
                <a:latin typeface="+mn-lt"/>
                <a:ea typeface="+mn-ea"/>
              </a:rPr>
              <a:t>Constraints of bounded difference are convex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9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9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400" kern="0">
                <a:latin typeface="+mn-lt"/>
                <a:ea typeface="+mn-ea"/>
              </a:rPr>
              <a:t>We triangulate the graph (good heuristics exist)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9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9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400" kern="0">
                <a:solidFill>
                  <a:srgbClr val="CC0000"/>
                </a:solidFill>
                <a:latin typeface="+mn-lt"/>
                <a:ea typeface="+mn-ea"/>
              </a:rPr>
              <a:t>Apply PPC</a:t>
            </a:r>
            <a:r>
              <a:rPr lang="en-US" sz="2400" kern="0">
                <a:latin typeface="+mn-lt"/>
                <a:ea typeface="+mn-ea"/>
              </a:rPr>
              <a:t>: restrict propagations in PC to triangles of the graph (and not in the complete graph)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24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400" kern="0">
                <a:latin typeface="+mn-lt"/>
                <a:ea typeface="+mn-ea"/>
              </a:rPr>
              <a:t>According to </a:t>
            </a:r>
            <a:r>
              <a:rPr lang="en-US" kern="0">
                <a:latin typeface="+mn-lt"/>
                <a:ea typeface="+mn-ea"/>
              </a:rPr>
              <a:t>[Bliek &amp; Sam-Haroud 99]</a:t>
            </a:r>
            <a:r>
              <a:rPr lang="en-US" sz="2400" kern="0">
                <a:latin typeface="+mn-lt"/>
                <a:ea typeface="+mn-ea"/>
              </a:rPr>
              <a:t> PPC becomes equivalent to PC, thus it guarantees minimality and decomposability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Number Placeholder 5">
            <a:extLst>
              <a:ext uri="{FF2B5EF4-FFF2-40B4-BE49-F238E27FC236}">
                <a16:creationId xmlns:a16="http://schemas.microsoft.com/office/drawing/2014/main" id="{F9C852B5-161A-234D-9FF1-83DD9DCE90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C1E5AF63-B5CE-6A46-B611-0B6DB6AA9C9F}" type="slidenum">
              <a:rPr lang="en-US" altLang="zh-CN" sz="1400"/>
              <a:pPr eaLnBrk="1" hangingPunct="1"/>
              <a:t>41</a:t>
            </a:fld>
            <a:endParaRPr lang="en-US" altLang="zh-CN" sz="1400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77762CBA-541F-B948-8442-A6F67FA3F6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Summary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E1CE9BA2-CE86-004B-AD14-D725836689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1800"/>
              <a:t>Alert: Do not confuse a consistency </a:t>
            </a:r>
            <a:r>
              <a:rPr lang="en-US" altLang="en-US" sz="1800">
                <a:solidFill>
                  <a:srgbClr val="CC0000"/>
                </a:solidFill>
              </a:rPr>
              <a:t>property</a:t>
            </a:r>
            <a:r>
              <a:rPr lang="en-US" altLang="en-US" sz="1800"/>
              <a:t> with the </a:t>
            </a:r>
            <a:r>
              <a:rPr lang="en-US" altLang="en-US" sz="1800">
                <a:solidFill>
                  <a:srgbClr val="CC0000"/>
                </a:solidFill>
              </a:rPr>
              <a:t>algorithm</a:t>
            </a:r>
            <a:r>
              <a:rPr lang="en-US" altLang="en-US" sz="1800" b="1" u="sng">
                <a:solidFill>
                  <a:srgbClr val="CC0000"/>
                </a:solidFill>
              </a:rPr>
              <a:t>s</a:t>
            </a:r>
            <a:r>
              <a:rPr lang="en-US" altLang="en-US" sz="1800"/>
              <a:t> for reinforcing it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1800"/>
              <a:t>Local consistency methods</a:t>
            </a:r>
          </a:p>
          <a:p>
            <a:pPr marL="781050" lvl="1" indent="-381000" eaLnBrk="1" hangingPunct="1"/>
            <a:r>
              <a:rPr lang="en-US" altLang="en-US" sz="1600"/>
              <a:t>Remove inconsistent values (node, arc consistency)</a:t>
            </a:r>
          </a:p>
          <a:p>
            <a:pPr marL="781050" lvl="1" indent="-381000" eaLnBrk="1" hangingPunct="1"/>
            <a:r>
              <a:rPr lang="en-US" altLang="en-US" sz="1600"/>
              <a:t>Remove Inconsistent  tuples (path consistency)</a:t>
            </a:r>
          </a:p>
          <a:p>
            <a:pPr marL="781050" lvl="1" indent="-381000" eaLnBrk="1" hangingPunct="1"/>
            <a:r>
              <a:rPr lang="en-US" altLang="en-US" sz="1600"/>
              <a:t>Get us closer to the solution</a:t>
            </a:r>
          </a:p>
          <a:p>
            <a:pPr marL="781050" lvl="1" indent="-381000" eaLnBrk="1" hangingPunct="1"/>
            <a:r>
              <a:rPr lang="en-US" altLang="en-US" sz="1600"/>
              <a:t>Reduce the ‘size’ of the problem &amp; thrashing during search </a:t>
            </a:r>
          </a:p>
          <a:p>
            <a:pPr marL="781050" lvl="1" indent="-381000" eaLnBrk="1" hangingPunct="1"/>
            <a:r>
              <a:rPr lang="en-US" altLang="en-US" sz="1600"/>
              <a:t>Are ‘cheap’ (i.e., polynomial time)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1800"/>
              <a:t>Global consistency properties are the goal we aim at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1800"/>
              <a:t>Sometimes (special constraints, graphs, etc) local consistency guarantees global consistency</a:t>
            </a:r>
          </a:p>
          <a:p>
            <a:pPr marL="781050" lvl="1" indent="-381000" eaLnBrk="1" hangingPunct="1"/>
            <a:r>
              <a:rPr lang="en-US" altLang="en-US" sz="1400"/>
              <a:t>E.g., Distributivity property in PC, row-convex constraints, special networks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1800"/>
              <a:t>Sometimes enforcing local consistency can be made cheaper than in the general case</a:t>
            </a:r>
          </a:p>
          <a:p>
            <a:pPr marL="781050" lvl="1" indent="-381000" eaLnBrk="1" hangingPunct="1"/>
            <a:r>
              <a:rPr lang="en-US" altLang="en-US" sz="1400"/>
              <a:t>E.g., functional constraints for AC, triangulated graphs for PC</a:t>
            </a:r>
          </a:p>
          <a:p>
            <a:pPr marL="381000" indent="-381000" eaLnBrk="1" hangingPunct="1">
              <a:buFontTx/>
              <a:buAutoNum type="arabicPeriod"/>
            </a:pPr>
            <a:endParaRPr lang="en-US" altLang="en-US" sz="200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>
            <a:extLst>
              <a:ext uri="{FF2B5EF4-FFF2-40B4-BE49-F238E27FC236}">
                <a16:creationId xmlns:a16="http://schemas.microsoft.com/office/drawing/2014/main" id="{1AF9B9EC-3B67-2243-915E-FEEEAC63AC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290C9BB-DF4C-664A-BE51-5227BC9CCF6E}" type="slidenum">
              <a:rPr lang="en-US" altLang="zh-CN" sz="1400"/>
              <a:pPr eaLnBrk="1" hangingPunct="1"/>
              <a:t>5</a:t>
            </a:fld>
            <a:endParaRPr lang="en-US" altLang="zh-CN" sz="1400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5DCB84A5-C77E-D543-A93C-C03CCCFCC0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EE32FE91-9229-4A4D-896B-071BA77E88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Motivation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b="1" dirty="0">
                <a:solidFill>
                  <a:srgbClr val="CC0000"/>
                </a:solidFill>
              </a:rPr>
              <a:t>Path consistency and its complexity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Global consistency properties</a:t>
            </a:r>
          </a:p>
          <a:p>
            <a:pPr marL="781050" lvl="1" indent="-381000" eaLnBrk="1" hangingPunct="1">
              <a:defRPr/>
            </a:pPr>
            <a:r>
              <a:rPr lang="en-US" sz="2000" dirty="0" err="1">
                <a:solidFill>
                  <a:schemeClr val="bg2"/>
                </a:solidFill>
              </a:rPr>
              <a:t>Minimality</a:t>
            </a:r>
            <a:endParaRPr lang="en-US" sz="2000" dirty="0">
              <a:solidFill>
                <a:schemeClr val="bg2"/>
              </a:solidFill>
            </a:endParaRPr>
          </a:p>
          <a:p>
            <a:pPr marL="781050" lvl="1" indent="-381000" eaLnBrk="1" hangingPunct="1">
              <a:defRPr/>
            </a:pPr>
            <a:r>
              <a:rPr lang="en-US" sz="2000" dirty="0">
                <a:solidFill>
                  <a:schemeClr val="bg2"/>
                </a:solidFill>
              </a:rPr>
              <a:t>Decomposability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When PC guarantees global consistency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>
            <a:extLst>
              <a:ext uri="{FF2B5EF4-FFF2-40B4-BE49-F238E27FC236}">
                <a16:creationId xmlns:a16="http://schemas.microsoft.com/office/drawing/2014/main" id="{E83A7966-5EE9-1646-ABA0-BD24884912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37518A3-846E-A24E-AEA8-B43379BC3C22}" type="slidenum">
              <a:rPr lang="en-US" altLang="zh-CN" sz="1400"/>
              <a:pPr eaLnBrk="1" hangingPunct="1"/>
              <a:t>6</a:t>
            </a:fld>
            <a:endParaRPr lang="en-US" altLang="zh-CN" sz="1400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4C9E7A7B-05E0-4348-AB5A-E262BB08CD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4500" y="149225"/>
            <a:ext cx="8216900" cy="914400"/>
          </a:xfrm>
        </p:spPr>
        <p:txBody>
          <a:bodyPr/>
          <a:lstStyle/>
          <a:p>
            <a:pPr eaLnBrk="1" hangingPunct="1"/>
            <a:r>
              <a:rPr lang="en-US" altLang="en-US"/>
              <a:t>Consistency of a path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5715199B-DAAF-AD47-B74E-D25B7FBDE7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/>
              <a:t>A </a:t>
            </a:r>
            <a:r>
              <a:rPr lang="en-US" altLang="en-US" sz="2000" u="sng"/>
              <a:t>path</a:t>
            </a:r>
            <a:r>
              <a:rPr lang="en-US" altLang="en-US" sz="2000"/>
              <a:t> (V</a:t>
            </a:r>
            <a:r>
              <a:rPr lang="en-US" altLang="en-US" sz="2000" baseline="-25000"/>
              <a:t>0</a:t>
            </a:r>
            <a:r>
              <a:rPr lang="en-US" altLang="en-US" sz="2000"/>
              <a:t>, V</a:t>
            </a:r>
            <a:r>
              <a:rPr lang="en-US" altLang="en-US" sz="2000" baseline="-25000"/>
              <a:t>1</a:t>
            </a:r>
            <a:r>
              <a:rPr lang="en-US" altLang="en-US" sz="2000"/>
              <a:t>, V</a:t>
            </a:r>
            <a:r>
              <a:rPr lang="en-US" altLang="en-US" sz="2000" baseline="-25000"/>
              <a:t>2</a:t>
            </a:r>
            <a:r>
              <a:rPr lang="en-US" altLang="en-US" sz="2000"/>
              <a:t>, …, V</a:t>
            </a:r>
            <a:r>
              <a:rPr lang="en-US" altLang="en-US" sz="2000" baseline="-25000"/>
              <a:t>m</a:t>
            </a:r>
            <a:r>
              <a:rPr lang="en-US" altLang="en-US" sz="2000"/>
              <a:t>) of length </a:t>
            </a:r>
            <a:r>
              <a:rPr lang="en-US" altLang="en-US" sz="2000" i="1"/>
              <a:t>m </a:t>
            </a:r>
            <a:r>
              <a:rPr lang="en-US" altLang="en-US" sz="2000"/>
              <a:t>is </a:t>
            </a:r>
            <a:r>
              <a:rPr lang="en-US" altLang="en-US" sz="2000" u="sng"/>
              <a:t>consistent</a:t>
            </a:r>
            <a:r>
              <a:rPr lang="en-US" altLang="en-US" sz="2000"/>
              <a:t> iff </a:t>
            </a:r>
          </a:p>
          <a:p>
            <a:pPr eaLnBrk="1" hangingPunct="1"/>
            <a:r>
              <a:rPr lang="en-US" altLang="en-US" sz="1600"/>
              <a:t>for any value  x</a:t>
            </a:r>
            <a:r>
              <a:rPr lang="en-US" altLang="en-US" sz="1600">
                <a:sym typeface="Symbol" pitchFamily="2" charset="2"/>
              </a:rPr>
              <a:t></a:t>
            </a:r>
            <a:r>
              <a:rPr lang="en-US" altLang="en-US" sz="1600">
                <a:latin typeface="Times New Roman" panose="02020603050405020304" pitchFamily="18" charset="0"/>
              </a:rPr>
              <a:t>D</a:t>
            </a:r>
            <a:r>
              <a:rPr lang="en-US" altLang="en-US" sz="1600" baseline="-25000">
                <a:latin typeface="Times New Roman" panose="02020603050405020304" pitchFamily="18" charset="0"/>
              </a:rPr>
              <a:t>V0</a:t>
            </a:r>
            <a:r>
              <a:rPr lang="en-US" altLang="en-US" sz="1600"/>
              <a:t> and for any value y</a:t>
            </a:r>
            <a:r>
              <a:rPr lang="en-US" altLang="en-US" sz="1600">
                <a:sym typeface="Symbol" pitchFamily="2" charset="2"/>
              </a:rPr>
              <a:t></a:t>
            </a:r>
            <a:r>
              <a:rPr lang="en-US" altLang="en-US" sz="1600">
                <a:latin typeface="Times New Roman" panose="02020603050405020304" pitchFamily="18" charset="0"/>
              </a:rPr>
              <a:t>D</a:t>
            </a:r>
            <a:r>
              <a:rPr lang="en-US" altLang="en-US" sz="1600" baseline="-25000">
                <a:latin typeface="Times New Roman" panose="02020603050405020304" pitchFamily="18" charset="0"/>
              </a:rPr>
              <a:t>Vm</a:t>
            </a:r>
            <a:r>
              <a:rPr lang="en-US" altLang="en-US" sz="1600"/>
              <a:t> that are consistent (i.e., P</a:t>
            </a:r>
            <a:r>
              <a:rPr lang="en-US" altLang="en-US" sz="1600" baseline="-25000"/>
              <a:t>V0 Vm</a:t>
            </a:r>
            <a:r>
              <a:rPr lang="en-US" altLang="en-US" sz="1600"/>
              <a:t>(x, y)) </a:t>
            </a:r>
          </a:p>
          <a:p>
            <a:pPr eaLnBrk="1" hangingPunct="1"/>
            <a:r>
              <a:rPr lang="en-US" altLang="en-US" sz="1600">
                <a:sym typeface="Symbol" pitchFamily="2" charset="2"/>
              </a:rPr>
              <a:t> </a:t>
            </a:r>
            <a:r>
              <a:rPr lang="en-US" altLang="en-US" sz="1600"/>
              <a:t>a sequence of values z</a:t>
            </a:r>
            <a:r>
              <a:rPr lang="en-US" altLang="en-US" sz="1600" baseline="-25000"/>
              <a:t>1</a:t>
            </a:r>
            <a:r>
              <a:rPr lang="en-US" altLang="en-US" sz="1600"/>
              <a:t>, z</a:t>
            </a:r>
            <a:r>
              <a:rPr lang="en-US" altLang="en-US" sz="1600" baseline="-25000"/>
              <a:t>2</a:t>
            </a:r>
            <a:r>
              <a:rPr lang="en-US" altLang="en-US" sz="1600"/>
              <a:t>, … , z</a:t>
            </a:r>
            <a:r>
              <a:rPr lang="en-US" altLang="en-US" sz="1600" baseline="-25000"/>
              <a:t>m-1</a:t>
            </a:r>
            <a:r>
              <a:rPr lang="en-US" altLang="en-US" sz="1600"/>
              <a:t> in the domains of variables V</a:t>
            </a:r>
            <a:r>
              <a:rPr lang="en-US" altLang="en-US" sz="1600" baseline="-25000"/>
              <a:t>1</a:t>
            </a:r>
            <a:r>
              <a:rPr lang="en-US" altLang="en-US" sz="1600"/>
              <a:t>, V</a:t>
            </a:r>
            <a:r>
              <a:rPr lang="en-US" altLang="en-US" sz="1600" baseline="-25000"/>
              <a:t>2</a:t>
            </a:r>
            <a:r>
              <a:rPr lang="en-US" altLang="en-US" sz="1600"/>
              <a:t>, …, V</a:t>
            </a:r>
            <a:r>
              <a:rPr lang="en-US" altLang="en-US" sz="1600" baseline="-25000"/>
              <a:t>m-1</a:t>
            </a:r>
            <a:r>
              <a:rPr lang="en-US" altLang="en-US" sz="1600"/>
              <a:t>, such that all constraints </a:t>
            </a:r>
            <a:r>
              <a:rPr lang="en-US" altLang="en-US" sz="1600" u="sng"/>
              <a:t>between them</a:t>
            </a:r>
            <a:r>
              <a:rPr lang="en-US" altLang="en-US" sz="1600"/>
              <a:t> (along the path, not across it) are satisfied 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       (i.e., P</a:t>
            </a:r>
            <a:r>
              <a:rPr lang="en-US" altLang="en-US" sz="1600" baseline="-25000"/>
              <a:t>V0 V1</a:t>
            </a:r>
            <a:r>
              <a:rPr lang="en-US" altLang="en-US" sz="1600"/>
              <a:t>(x, z</a:t>
            </a:r>
            <a:r>
              <a:rPr lang="en-US" altLang="en-US" sz="1600" baseline="-25000"/>
              <a:t>1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 </a:t>
            </a:r>
            <a:r>
              <a:rPr lang="en-US" altLang="en-US" sz="1600"/>
              <a:t>P</a:t>
            </a:r>
            <a:r>
              <a:rPr lang="en-US" altLang="en-US" sz="1600" baseline="-25000"/>
              <a:t>V1 V2</a:t>
            </a:r>
            <a:r>
              <a:rPr lang="en-US" altLang="en-US" sz="1600"/>
              <a:t>(z</a:t>
            </a:r>
            <a:r>
              <a:rPr lang="en-US" altLang="en-US" sz="1600" baseline="-25000"/>
              <a:t>1</a:t>
            </a:r>
            <a:r>
              <a:rPr lang="en-US" altLang="en-US" sz="1600"/>
              <a:t>, z</a:t>
            </a:r>
            <a:r>
              <a:rPr lang="en-US" altLang="en-US" sz="1600" baseline="-25000"/>
              <a:t>2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</a:t>
            </a:r>
            <a:r>
              <a:rPr lang="en-US" altLang="en-US" sz="1600"/>
              <a:t> … </a:t>
            </a:r>
            <a:r>
              <a:rPr lang="en-US" altLang="en-US" sz="1600">
                <a:sym typeface="Symbol" pitchFamily="2" charset="2"/>
              </a:rPr>
              <a:t> </a:t>
            </a:r>
            <a:r>
              <a:rPr lang="en-US" altLang="en-US" sz="1600"/>
              <a:t>P</a:t>
            </a:r>
            <a:r>
              <a:rPr lang="en-US" altLang="en-US" sz="1600" baseline="-25000"/>
              <a:t>Vm-1 Vm</a:t>
            </a:r>
            <a:r>
              <a:rPr lang="en-US" altLang="en-US" sz="1600"/>
              <a:t>(z</a:t>
            </a:r>
            <a:r>
              <a:rPr lang="en-US" altLang="en-US" sz="1600" baseline="-25000"/>
              <a:t>m-1</a:t>
            </a:r>
            <a:r>
              <a:rPr lang="en-US" altLang="en-US" sz="1600"/>
              <a:t>, z</a:t>
            </a:r>
            <a:r>
              <a:rPr lang="en-US" altLang="en-US" sz="1600" baseline="-25000"/>
              <a:t>m</a:t>
            </a:r>
            <a:r>
              <a:rPr lang="en-US" altLang="en-US" sz="1600"/>
              <a:t>) )</a:t>
            </a:r>
          </a:p>
          <a:p>
            <a:pPr eaLnBrk="1" hangingPunct="1">
              <a:buFontTx/>
              <a:buNone/>
            </a:pPr>
            <a:endParaRPr lang="en-US" altLang="en-US" sz="1600"/>
          </a:p>
          <a:p>
            <a:pPr eaLnBrk="1" hangingPunct="1"/>
            <a:endParaRPr lang="en-US" altLang="en-US" sz="4000" b="1"/>
          </a:p>
          <a:p>
            <a:pPr eaLnBrk="1" hangingPunct="1"/>
            <a:endParaRPr lang="en-US" altLang="en-US"/>
          </a:p>
        </p:txBody>
      </p:sp>
      <p:grpSp>
        <p:nvGrpSpPr>
          <p:cNvPr id="20484" name="Group 4">
            <a:extLst>
              <a:ext uri="{FF2B5EF4-FFF2-40B4-BE49-F238E27FC236}">
                <a16:creationId xmlns:a16="http://schemas.microsoft.com/office/drawing/2014/main" id="{2A6766D1-F2EC-764A-A9ED-256A48AB07FF}"/>
              </a:ext>
            </a:extLst>
          </p:cNvPr>
          <p:cNvGrpSpPr>
            <a:grpSpLocks/>
          </p:cNvGrpSpPr>
          <p:nvPr/>
        </p:nvGrpSpPr>
        <p:grpSpPr bwMode="auto">
          <a:xfrm>
            <a:off x="1473200" y="3181350"/>
            <a:ext cx="6191250" cy="2260600"/>
            <a:chOff x="540" y="1968"/>
            <a:chExt cx="9750" cy="3560"/>
          </a:xfrm>
        </p:grpSpPr>
        <p:sp>
          <p:nvSpPr>
            <p:cNvPr id="20485" name="AutoShape 5">
              <a:extLst>
                <a:ext uri="{FF2B5EF4-FFF2-40B4-BE49-F238E27FC236}">
                  <a16:creationId xmlns:a16="http://schemas.microsoft.com/office/drawing/2014/main" id="{D728AA6E-06D2-BC4F-A1BF-9F028561A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" y="4928"/>
              <a:ext cx="29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for all x </a:t>
              </a:r>
              <a:r>
                <a:rPr lang="en-US" altLang="en-US" sz="1600">
                  <a:sym typeface="Symbol" pitchFamily="2" charset="2"/>
                </a:rPr>
                <a:t></a:t>
              </a:r>
              <a:r>
                <a:rPr lang="en-US" altLang="en-US" sz="1600">
                  <a:latin typeface="Times New Roman" panose="02020603050405020304" pitchFamily="18" charset="0"/>
                </a:rPr>
                <a:t> D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V0</a:t>
              </a:r>
            </a:p>
          </p:txBody>
        </p:sp>
        <p:sp>
          <p:nvSpPr>
            <p:cNvPr id="20486" name="AutoShape 6">
              <a:extLst>
                <a:ext uri="{FF2B5EF4-FFF2-40B4-BE49-F238E27FC236}">
                  <a16:creationId xmlns:a16="http://schemas.microsoft.com/office/drawing/2014/main" id="{F9FCA2DC-A513-564C-9463-09C373CC20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9" y="3698"/>
              <a:ext cx="188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487" name="AutoShape 7">
              <a:extLst>
                <a:ext uri="{FF2B5EF4-FFF2-40B4-BE49-F238E27FC236}">
                  <a16:creationId xmlns:a16="http://schemas.microsoft.com/office/drawing/2014/main" id="{A35E636D-565C-F14E-8EF5-226C6BB69A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9" y="1968"/>
              <a:ext cx="17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488" name="AutoShape 8">
              <a:extLst>
                <a:ext uri="{FF2B5EF4-FFF2-40B4-BE49-F238E27FC236}">
                  <a16:creationId xmlns:a16="http://schemas.microsoft.com/office/drawing/2014/main" id="{31A33DDB-F730-F649-B8C1-E1B6A5C4D9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49" y="3788"/>
              <a:ext cx="212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489" name="AutoShape 9">
              <a:extLst>
                <a:ext uri="{FF2B5EF4-FFF2-40B4-BE49-F238E27FC236}">
                  <a16:creationId xmlns:a16="http://schemas.microsoft.com/office/drawing/2014/main" id="{D33859E0-6F1F-1240-B31A-D3A29BAB0A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9" y="4908"/>
              <a:ext cx="300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for all y </a:t>
              </a:r>
              <a:r>
                <a:rPr lang="en-US" altLang="en-US" sz="1600">
                  <a:sym typeface="Symbol" pitchFamily="2" charset="2"/>
                </a:rPr>
                <a:t></a:t>
              </a:r>
              <a:r>
                <a:rPr lang="en-US" altLang="en-US" sz="1600">
                  <a:latin typeface="Times New Roman" panose="02020603050405020304" pitchFamily="18" charset="0"/>
                </a:rPr>
                <a:t> D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Vm</a:t>
              </a:r>
              <a:endParaRPr lang="en-US" altLang="en-US" sz="16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 sz="1800" baseline="-25000"/>
            </a:p>
          </p:txBody>
        </p:sp>
        <p:sp>
          <p:nvSpPr>
            <p:cNvPr id="20490" name="AutoShape 10">
              <a:extLst>
                <a:ext uri="{FF2B5EF4-FFF2-40B4-BE49-F238E27FC236}">
                  <a16:creationId xmlns:a16="http://schemas.microsoft.com/office/drawing/2014/main" id="{BC019648-2CD3-B644-B5E4-7E4CD8B41E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9" y="2588"/>
              <a:ext cx="13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491" name="Text Box 11">
              <a:extLst>
                <a:ext uri="{FF2B5EF4-FFF2-40B4-BE49-F238E27FC236}">
                  <a16:creationId xmlns:a16="http://schemas.microsoft.com/office/drawing/2014/main" id="{F71CCBAA-5F6B-B54D-9A15-007D7CA9FA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0" y="468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V0</a:t>
              </a:r>
              <a:endParaRPr lang="en-US" altLang="en-US" sz="1800" baseline="-25000"/>
            </a:p>
          </p:txBody>
        </p:sp>
        <p:sp>
          <p:nvSpPr>
            <p:cNvPr id="20492" name="Text Box 12">
              <a:extLst>
                <a:ext uri="{FF2B5EF4-FFF2-40B4-BE49-F238E27FC236}">
                  <a16:creationId xmlns:a16="http://schemas.microsoft.com/office/drawing/2014/main" id="{DFE0E5D6-426F-5A47-97E5-49FDD3644A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90" y="4665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Vm</a:t>
              </a:r>
              <a:endParaRPr lang="en-US" altLang="en-US" sz="1800" baseline="-25000"/>
            </a:p>
          </p:txBody>
        </p:sp>
        <p:sp>
          <p:nvSpPr>
            <p:cNvPr id="20493" name="Text Box 13">
              <a:extLst>
                <a:ext uri="{FF2B5EF4-FFF2-40B4-BE49-F238E27FC236}">
                  <a16:creationId xmlns:a16="http://schemas.microsoft.com/office/drawing/2014/main" id="{C2169F64-E2E7-E444-82D6-4D50AE3ED0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20" y="3400"/>
              <a:ext cx="108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Vm-1</a:t>
              </a:r>
              <a:endParaRPr lang="en-US" altLang="en-US" sz="1800" baseline="-25000"/>
            </a:p>
          </p:txBody>
        </p:sp>
        <p:sp>
          <p:nvSpPr>
            <p:cNvPr id="20494" name="Text Box 14">
              <a:extLst>
                <a:ext uri="{FF2B5EF4-FFF2-40B4-BE49-F238E27FC236}">
                  <a16:creationId xmlns:a16="http://schemas.microsoft.com/office/drawing/2014/main" id="{C404F7B6-4061-9C4E-A163-D2CB5526B3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0" y="226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V2</a:t>
              </a:r>
              <a:endParaRPr lang="en-US" altLang="en-US" sz="1800" baseline="-25000"/>
            </a:p>
          </p:txBody>
        </p:sp>
        <p:sp>
          <p:nvSpPr>
            <p:cNvPr id="20495" name="Text Box 15">
              <a:extLst>
                <a:ext uri="{FF2B5EF4-FFF2-40B4-BE49-F238E27FC236}">
                  <a16:creationId xmlns:a16="http://schemas.microsoft.com/office/drawing/2014/main" id="{DB556930-389F-FB48-9C88-772B569757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0" y="340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V1</a:t>
              </a:r>
              <a:endParaRPr lang="en-US" altLang="en-US" sz="1800" baseline="-25000"/>
            </a:p>
          </p:txBody>
        </p:sp>
        <p:sp>
          <p:nvSpPr>
            <p:cNvPr id="20496" name="Line 16">
              <a:extLst>
                <a:ext uri="{FF2B5EF4-FFF2-40B4-BE49-F238E27FC236}">
                  <a16:creationId xmlns:a16="http://schemas.microsoft.com/office/drawing/2014/main" id="{3DFBE743-535E-2148-AC67-008E828D46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0" y="4900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7" name="Line 17">
              <a:extLst>
                <a:ext uri="{FF2B5EF4-FFF2-40B4-BE49-F238E27FC236}">
                  <a16:creationId xmlns:a16="http://schemas.microsoft.com/office/drawing/2014/main" id="{35E76547-29E3-BA40-B4DA-A6B33A74F4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0" y="4310"/>
              <a:ext cx="170" cy="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8" name="Line 18">
              <a:extLst>
                <a:ext uri="{FF2B5EF4-FFF2-40B4-BE49-F238E27FC236}">
                  <a16:creationId xmlns:a16="http://schemas.microsoft.com/office/drawing/2014/main" id="{3F7A9A2B-139C-234C-BA0B-0DFC04AF6E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0" y="3190"/>
              <a:ext cx="400" cy="5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9" name="Line 19">
              <a:extLst>
                <a:ext uri="{FF2B5EF4-FFF2-40B4-BE49-F238E27FC236}">
                  <a16:creationId xmlns:a16="http://schemas.microsoft.com/office/drawing/2014/main" id="{2336C1A2-14B5-B14E-80E6-567DBE225B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20" y="2210"/>
              <a:ext cx="1340" cy="5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0" name="Line 20">
              <a:extLst>
                <a:ext uri="{FF2B5EF4-FFF2-40B4-BE49-F238E27FC236}">
                  <a16:creationId xmlns:a16="http://schemas.microsoft.com/office/drawing/2014/main" id="{4609989C-E53E-B44B-AF58-BE68074A39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0" y="2390"/>
              <a:ext cx="1000" cy="1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1" name="Line 21">
              <a:extLst>
                <a:ext uri="{FF2B5EF4-FFF2-40B4-BE49-F238E27FC236}">
                  <a16:creationId xmlns:a16="http://schemas.microsoft.com/office/drawing/2014/main" id="{64132B0E-CA16-8C4F-A7BF-4333BEFC02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80" y="4390"/>
              <a:ext cx="0" cy="5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2" name="Line 22">
              <a:extLst>
                <a:ext uri="{FF2B5EF4-FFF2-40B4-BE49-F238E27FC236}">
                  <a16:creationId xmlns:a16="http://schemas.microsoft.com/office/drawing/2014/main" id="{CABAD9CB-4290-604E-B5E2-4C614C039A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5" y="2580"/>
              <a:ext cx="2025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3" name="Line 23">
              <a:extLst>
                <a:ext uri="{FF2B5EF4-FFF2-40B4-BE49-F238E27FC236}">
                  <a16:creationId xmlns:a16="http://schemas.microsoft.com/office/drawing/2014/main" id="{D6ACE773-1FB9-734A-BE99-E98BA034E3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5" y="2895"/>
              <a:ext cx="3015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4" name="Line 24">
              <a:extLst>
                <a:ext uri="{FF2B5EF4-FFF2-40B4-BE49-F238E27FC236}">
                  <a16:creationId xmlns:a16="http://schemas.microsoft.com/office/drawing/2014/main" id="{08990026-2A26-144B-A1E5-2B805E5E4B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5" y="3180"/>
              <a:ext cx="2985" cy="17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5" name="Line 25">
              <a:extLst>
                <a:ext uri="{FF2B5EF4-FFF2-40B4-BE49-F238E27FC236}">
                  <a16:creationId xmlns:a16="http://schemas.microsoft.com/office/drawing/2014/main" id="{C71095F5-71AD-5747-862A-C7E2BB9953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" y="2580"/>
              <a:ext cx="735" cy="2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6" name="Freeform 26">
              <a:extLst>
                <a:ext uri="{FF2B5EF4-FFF2-40B4-BE49-F238E27FC236}">
                  <a16:creationId xmlns:a16="http://schemas.microsoft.com/office/drawing/2014/main" id="{9D9C4071-03B7-4943-B0DB-1FB1AAFE9A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" y="2115"/>
              <a:ext cx="6497" cy="2820"/>
            </a:xfrm>
            <a:custGeom>
              <a:avLst/>
              <a:gdLst>
                <a:gd name="T0" fmla="*/ 0 w 6497"/>
                <a:gd name="T1" fmla="*/ 2820 h 2820"/>
                <a:gd name="T2" fmla="*/ 315 w 6497"/>
                <a:gd name="T3" fmla="*/ 1845 h 2820"/>
                <a:gd name="T4" fmla="*/ 1440 w 6497"/>
                <a:gd name="T5" fmla="*/ 705 h 2820"/>
                <a:gd name="T6" fmla="*/ 4125 w 6497"/>
                <a:gd name="T7" fmla="*/ 120 h 2820"/>
                <a:gd name="T8" fmla="*/ 5940 w 6497"/>
                <a:gd name="T9" fmla="*/ 1425 h 2820"/>
                <a:gd name="T10" fmla="*/ 6405 w 6497"/>
                <a:gd name="T11" fmla="*/ 2115 h 2820"/>
                <a:gd name="T12" fmla="*/ 6495 w 6497"/>
                <a:gd name="T13" fmla="*/ 2790 h 28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97"/>
                <a:gd name="T22" fmla="*/ 0 h 2820"/>
                <a:gd name="T23" fmla="*/ 6497 w 6497"/>
                <a:gd name="T24" fmla="*/ 2820 h 28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97" h="2820">
                  <a:moveTo>
                    <a:pt x="0" y="2820"/>
                  </a:moveTo>
                  <a:cubicBezTo>
                    <a:pt x="37" y="2508"/>
                    <a:pt x="75" y="2197"/>
                    <a:pt x="315" y="1845"/>
                  </a:cubicBezTo>
                  <a:cubicBezTo>
                    <a:pt x="555" y="1493"/>
                    <a:pt x="805" y="993"/>
                    <a:pt x="1440" y="705"/>
                  </a:cubicBezTo>
                  <a:cubicBezTo>
                    <a:pt x="2075" y="417"/>
                    <a:pt x="3375" y="0"/>
                    <a:pt x="4125" y="120"/>
                  </a:cubicBezTo>
                  <a:cubicBezTo>
                    <a:pt x="4875" y="240"/>
                    <a:pt x="5560" y="1093"/>
                    <a:pt x="5940" y="1425"/>
                  </a:cubicBezTo>
                  <a:cubicBezTo>
                    <a:pt x="6320" y="1757"/>
                    <a:pt x="6313" y="1888"/>
                    <a:pt x="6405" y="2115"/>
                  </a:cubicBezTo>
                  <a:cubicBezTo>
                    <a:pt x="6497" y="2342"/>
                    <a:pt x="6496" y="2566"/>
                    <a:pt x="6495" y="2790"/>
                  </a:cubicBezTo>
                </a:path>
              </a:pathLst>
            </a:cu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>
            <a:extLst>
              <a:ext uri="{FF2B5EF4-FFF2-40B4-BE49-F238E27FC236}">
                <a16:creationId xmlns:a16="http://schemas.microsoft.com/office/drawing/2014/main" id="{6CC229FF-288E-2743-97E9-5D875A8A26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1AC56F5-E042-9E42-9E15-5D6AE35F4677}" type="slidenum">
              <a:rPr lang="en-US" altLang="zh-CN" sz="1400"/>
              <a:pPr eaLnBrk="1" hangingPunct="1"/>
              <a:t>7</a:t>
            </a:fld>
            <a:endParaRPr lang="en-US" altLang="zh-CN" sz="1400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5558220D-42AD-1043-86D1-AAEE1DEEB8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5300" y="198438"/>
            <a:ext cx="76708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Note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1655BCAB-1E31-8441-A33C-D1476CCD68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 </a:t>
            </a:r>
            <a:r>
              <a:rPr lang="en-US" altLang="en-US" sz="2000"/>
              <a:t>The same variable can appear more than once in the path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 </a:t>
            </a:r>
            <a:r>
              <a:rPr lang="en-US" altLang="en-US" sz="2000"/>
              <a:t>Every time, it may have a different value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</a:t>
            </a:r>
            <a:r>
              <a:rPr lang="en-US" altLang="en-US" sz="2000"/>
              <a:t> Constraints considered: P</a:t>
            </a:r>
            <a:r>
              <a:rPr lang="en-US" altLang="en-US" sz="2000" baseline="-25000"/>
              <a:t>V0,Vm</a:t>
            </a:r>
            <a:r>
              <a:rPr lang="en-US" altLang="en-US" sz="2000"/>
              <a:t> and those along the path</a:t>
            </a:r>
          </a:p>
          <a:p>
            <a:pPr eaLnBrk="1" hangingPunct="1">
              <a:buFont typeface="Symbol" pitchFamily="2" charset="2"/>
              <a:buChar char="®"/>
            </a:pPr>
            <a:r>
              <a:rPr lang="en-US" altLang="en-US" sz="2000">
                <a:solidFill>
                  <a:srgbClr val="FF0000"/>
                </a:solidFill>
              </a:rPr>
              <a:t>Universal constraints can be included in path</a:t>
            </a:r>
          </a:p>
          <a:p>
            <a:pPr eaLnBrk="1" hangingPunct="1">
              <a:buFont typeface="Symbol" pitchFamily="2" charset="2"/>
              <a:buChar char="®"/>
            </a:pPr>
            <a:r>
              <a:rPr lang="en-US" altLang="en-US" sz="2000"/>
              <a:t>All other constraints are neglected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/>
            <a:endParaRPr lang="en-US" altLang="en-US" sz="4400"/>
          </a:p>
        </p:txBody>
      </p:sp>
      <p:grpSp>
        <p:nvGrpSpPr>
          <p:cNvPr id="21508" name="Group 4">
            <a:extLst>
              <a:ext uri="{FF2B5EF4-FFF2-40B4-BE49-F238E27FC236}">
                <a16:creationId xmlns:a16="http://schemas.microsoft.com/office/drawing/2014/main" id="{14300B9C-20D2-8145-892A-112FD23841CF}"/>
              </a:ext>
            </a:extLst>
          </p:cNvPr>
          <p:cNvGrpSpPr>
            <a:grpSpLocks/>
          </p:cNvGrpSpPr>
          <p:nvPr/>
        </p:nvGrpSpPr>
        <p:grpSpPr bwMode="auto">
          <a:xfrm>
            <a:off x="1239838" y="3287713"/>
            <a:ext cx="6191250" cy="2260600"/>
            <a:chOff x="540" y="1968"/>
            <a:chExt cx="9750" cy="3560"/>
          </a:xfrm>
        </p:grpSpPr>
        <p:sp>
          <p:nvSpPr>
            <p:cNvPr id="21509" name="AutoShape 5">
              <a:extLst>
                <a:ext uri="{FF2B5EF4-FFF2-40B4-BE49-F238E27FC236}">
                  <a16:creationId xmlns:a16="http://schemas.microsoft.com/office/drawing/2014/main" id="{93336661-E3BB-E34C-80B4-9B86753809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" y="4928"/>
              <a:ext cx="29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for all  x </a:t>
              </a:r>
              <a:r>
                <a:rPr lang="en-US" altLang="en-US" sz="1600">
                  <a:sym typeface="Symbol" pitchFamily="2" charset="2"/>
                </a:rPr>
                <a:t></a:t>
              </a:r>
              <a:r>
                <a:rPr lang="en-US" altLang="en-US" sz="1600">
                  <a:latin typeface="Times New Roman" panose="02020603050405020304" pitchFamily="18" charset="0"/>
                </a:rPr>
                <a:t> D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V0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  <p:sp>
          <p:nvSpPr>
            <p:cNvPr id="21510" name="AutoShape 6">
              <a:extLst>
                <a:ext uri="{FF2B5EF4-FFF2-40B4-BE49-F238E27FC236}">
                  <a16:creationId xmlns:a16="http://schemas.microsoft.com/office/drawing/2014/main" id="{33DDC765-635B-4D4B-B493-043267978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9" y="3698"/>
              <a:ext cx="188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11" name="AutoShape 7">
              <a:extLst>
                <a:ext uri="{FF2B5EF4-FFF2-40B4-BE49-F238E27FC236}">
                  <a16:creationId xmlns:a16="http://schemas.microsoft.com/office/drawing/2014/main" id="{69459E72-73B6-5C4A-B9EE-F2E18C8B0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9" y="1968"/>
              <a:ext cx="17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12" name="AutoShape 8">
              <a:extLst>
                <a:ext uri="{FF2B5EF4-FFF2-40B4-BE49-F238E27FC236}">
                  <a16:creationId xmlns:a16="http://schemas.microsoft.com/office/drawing/2014/main" id="{30494D6B-849C-824B-B377-4377B69C2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49" y="3788"/>
              <a:ext cx="212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13" name="AutoShape 9">
              <a:extLst>
                <a:ext uri="{FF2B5EF4-FFF2-40B4-BE49-F238E27FC236}">
                  <a16:creationId xmlns:a16="http://schemas.microsoft.com/office/drawing/2014/main" id="{5EAF0AF3-1CD0-A54B-BCBE-ABAEDADDA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9" y="4908"/>
              <a:ext cx="300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for all y </a:t>
              </a:r>
              <a:r>
                <a:rPr lang="en-US" altLang="en-US" sz="1600">
                  <a:sym typeface="Symbol" pitchFamily="2" charset="2"/>
                </a:rPr>
                <a:t></a:t>
              </a:r>
              <a:r>
                <a:rPr lang="en-US" altLang="en-US" sz="1600">
                  <a:latin typeface="Times New Roman" panose="02020603050405020304" pitchFamily="18" charset="0"/>
                </a:rPr>
                <a:t> D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Vm</a:t>
              </a:r>
              <a:endParaRPr lang="en-US" altLang="en-US" sz="1800" baseline="-25000"/>
            </a:p>
          </p:txBody>
        </p:sp>
        <p:sp>
          <p:nvSpPr>
            <p:cNvPr id="21514" name="AutoShape 10">
              <a:extLst>
                <a:ext uri="{FF2B5EF4-FFF2-40B4-BE49-F238E27FC236}">
                  <a16:creationId xmlns:a16="http://schemas.microsoft.com/office/drawing/2014/main" id="{CD884B8D-902B-9B4B-A68E-09B1AAC73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9" y="2588"/>
              <a:ext cx="13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15" name="Text Box 11">
              <a:extLst>
                <a:ext uri="{FF2B5EF4-FFF2-40B4-BE49-F238E27FC236}">
                  <a16:creationId xmlns:a16="http://schemas.microsoft.com/office/drawing/2014/main" id="{4823A334-EA59-A343-A448-2FBE0E5DAB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0" y="468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V0</a:t>
              </a:r>
              <a:endParaRPr lang="en-US" altLang="en-US" sz="1800" baseline="-25000"/>
            </a:p>
          </p:txBody>
        </p:sp>
        <p:sp>
          <p:nvSpPr>
            <p:cNvPr id="21516" name="Text Box 12">
              <a:extLst>
                <a:ext uri="{FF2B5EF4-FFF2-40B4-BE49-F238E27FC236}">
                  <a16:creationId xmlns:a16="http://schemas.microsoft.com/office/drawing/2014/main" id="{E638EEDC-1940-8840-AD13-46A8C2A57D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90" y="4665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Vm</a:t>
              </a:r>
              <a:endParaRPr lang="en-US" altLang="en-US" sz="1800" baseline="-25000"/>
            </a:p>
          </p:txBody>
        </p:sp>
        <p:sp>
          <p:nvSpPr>
            <p:cNvPr id="21517" name="Text Box 13">
              <a:extLst>
                <a:ext uri="{FF2B5EF4-FFF2-40B4-BE49-F238E27FC236}">
                  <a16:creationId xmlns:a16="http://schemas.microsoft.com/office/drawing/2014/main" id="{B410E12D-4C8E-164B-813A-AECD52CE06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20" y="3400"/>
              <a:ext cx="108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Vm-1</a:t>
              </a:r>
              <a:endParaRPr lang="en-US" altLang="en-US" sz="1800" baseline="-25000"/>
            </a:p>
          </p:txBody>
        </p:sp>
        <p:sp>
          <p:nvSpPr>
            <p:cNvPr id="21518" name="Text Box 14">
              <a:extLst>
                <a:ext uri="{FF2B5EF4-FFF2-40B4-BE49-F238E27FC236}">
                  <a16:creationId xmlns:a16="http://schemas.microsoft.com/office/drawing/2014/main" id="{0CD7FC18-A0FE-B94E-A5BE-4BF6D0B799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0" y="226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V2</a:t>
              </a:r>
              <a:endParaRPr lang="en-US" altLang="en-US" sz="1800" baseline="-25000"/>
            </a:p>
          </p:txBody>
        </p:sp>
        <p:sp>
          <p:nvSpPr>
            <p:cNvPr id="21519" name="Text Box 15">
              <a:extLst>
                <a:ext uri="{FF2B5EF4-FFF2-40B4-BE49-F238E27FC236}">
                  <a16:creationId xmlns:a16="http://schemas.microsoft.com/office/drawing/2014/main" id="{45D0C39D-2E15-0941-B897-CD151D9EEE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0" y="340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V1</a:t>
              </a:r>
              <a:endParaRPr lang="en-US" altLang="en-US" sz="1800" baseline="-25000"/>
            </a:p>
          </p:txBody>
        </p:sp>
        <p:sp>
          <p:nvSpPr>
            <p:cNvPr id="21520" name="Line 16">
              <a:extLst>
                <a:ext uri="{FF2B5EF4-FFF2-40B4-BE49-F238E27FC236}">
                  <a16:creationId xmlns:a16="http://schemas.microsoft.com/office/drawing/2014/main" id="{799F1742-5B71-8344-BEE9-8F18FB41FC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0" y="4900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Line 17">
              <a:extLst>
                <a:ext uri="{FF2B5EF4-FFF2-40B4-BE49-F238E27FC236}">
                  <a16:creationId xmlns:a16="http://schemas.microsoft.com/office/drawing/2014/main" id="{D4B0937B-AB18-F742-9E0C-478280C09D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0" y="4310"/>
              <a:ext cx="170" cy="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2" name="Line 18">
              <a:extLst>
                <a:ext uri="{FF2B5EF4-FFF2-40B4-BE49-F238E27FC236}">
                  <a16:creationId xmlns:a16="http://schemas.microsoft.com/office/drawing/2014/main" id="{A2B7EBCB-2D62-C048-B55A-EAFE0ACAC5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0" y="3190"/>
              <a:ext cx="400" cy="5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19">
              <a:extLst>
                <a:ext uri="{FF2B5EF4-FFF2-40B4-BE49-F238E27FC236}">
                  <a16:creationId xmlns:a16="http://schemas.microsoft.com/office/drawing/2014/main" id="{811EFF41-3951-C646-90F1-1BF28FDD6F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20" y="2210"/>
              <a:ext cx="1340" cy="5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Line 20">
              <a:extLst>
                <a:ext uri="{FF2B5EF4-FFF2-40B4-BE49-F238E27FC236}">
                  <a16:creationId xmlns:a16="http://schemas.microsoft.com/office/drawing/2014/main" id="{4C6E034C-A1D4-D84E-A210-69E3BF55D7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0" y="2390"/>
              <a:ext cx="1000" cy="1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Line 21">
              <a:extLst>
                <a:ext uri="{FF2B5EF4-FFF2-40B4-BE49-F238E27FC236}">
                  <a16:creationId xmlns:a16="http://schemas.microsoft.com/office/drawing/2014/main" id="{64A6A2E1-C013-144E-93E4-70AA5E5E6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80" y="4390"/>
              <a:ext cx="0" cy="5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6" name="Line 22">
              <a:extLst>
                <a:ext uri="{FF2B5EF4-FFF2-40B4-BE49-F238E27FC236}">
                  <a16:creationId xmlns:a16="http://schemas.microsoft.com/office/drawing/2014/main" id="{C8E36AA8-1357-7844-BAFE-EFF10C82EC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5" y="2580"/>
              <a:ext cx="2025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7" name="Line 23">
              <a:extLst>
                <a:ext uri="{FF2B5EF4-FFF2-40B4-BE49-F238E27FC236}">
                  <a16:creationId xmlns:a16="http://schemas.microsoft.com/office/drawing/2014/main" id="{0A1010E0-74AD-394A-B6DD-096C228EA4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5" y="2895"/>
              <a:ext cx="3015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8" name="Line 24">
              <a:extLst>
                <a:ext uri="{FF2B5EF4-FFF2-40B4-BE49-F238E27FC236}">
                  <a16:creationId xmlns:a16="http://schemas.microsoft.com/office/drawing/2014/main" id="{AAB01285-445B-B140-A2DA-95B01D89E9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5" y="3180"/>
              <a:ext cx="2985" cy="17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9" name="Line 25">
              <a:extLst>
                <a:ext uri="{FF2B5EF4-FFF2-40B4-BE49-F238E27FC236}">
                  <a16:creationId xmlns:a16="http://schemas.microsoft.com/office/drawing/2014/main" id="{1008A753-F974-0846-A75A-283ABE913B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" y="2580"/>
              <a:ext cx="735" cy="2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Freeform 26">
              <a:extLst>
                <a:ext uri="{FF2B5EF4-FFF2-40B4-BE49-F238E27FC236}">
                  <a16:creationId xmlns:a16="http://schemas.microsoft.com/office/drawing/2014/main" id="{2260B6BF-35B7-7A4E-9141-8A924970701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" y="2115"/>
              <a:ext cx="6497" cy="2820"/>
            </a:xfrm>
            <a:custGeom>
              <a:avLst/>
              <a:gdLst>
                <a:gd name="T0" fmla="*/ 0 w 6497"/>
                <a:gd name="T1" fmla="*/ 2820 h 2820"/>
                <a:gd name="T2" fmla="*/ 315 w 6497"/>
                <a:gd name="T3" fmla="*/ 1845 h 2820"/>
                <a:gd name="T4" fmla="*/ 1440 w 6497"/>
                <a:gd name="T5" fmla="*/ 705 h 2820"/>
                <a:gd name="T6" fmla="*/ 4125 w 6497"/>
                <a:gd name="T7" fmla="*/ 120 h 2820"/>
                <a:gd name="T8" fmla="*/ 5940 w 6497"/>
                <a:gd name="T9" fmla="*/ 1425 h 2820"/>
                <a:gd name="T10" fmla="*/ 6405 w 6497"/>
                <a:gd name="T11" fmla="*/ 2115 h 2820"/>
                <a:gd name="T12" fmla="*/ 6495 w 6497"/>
                <a:gd name="T13" fmla="*/ 2790 h 28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97"/>
                <a:gd name="T22" fmla="*/ 0 h 2820"/>
                <a:gd name="T23" fmla="*/ 6497 w 6497"/>
                <a:gd name="T24" fmla="*/ 2820 h 28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97" h="2820">
                  <a:moveTo>
                    <a:pt x="0" y="2820"/>
                  </a:moveTo>
                  <a:cubicBezTo>
                    <a:pt x="37" y="2508"/>
                    <a:pt x="75" y="2197"/>
                    <a:pt x="315" y="1845"/>
                  </a:cubicBezTo>
                  <a:cubicBezTo>
                    <a:pt x="555" y="1493"/>
                    <a:pt x="805" y="993"/>
                    <a:pt x="1440" y="705"/>
                  </a:cubicBezTo>
                  <a:cubicBezTo>
                    <a:pt x="2075" y="417"/>
                    <a:pt x="3375" y="0"/>
                    <a:pt x="4125" y="120"/>
                  </a:cubicBezTo>
                  <a:cubicBezTo>
                    <a:pt x="4875" y="240"/>
                    <a:pt x="5560" y="1093"/>
                    <a:pt x="5940" y="1425"/>
                  </a:cubicBezTo>
                  <a:cubicBezTo>
                    <a:pt x="6320" y="1757"/>
                    <a:pt x="6313" y="1888"/>
                    <a:pt x="6405" y="2115"/>
                  </a:cubicBezTo>
                  <a:cubicBezTo>
                    <a:pt x="6497" y="2342"/>
                    <a:pt x="6496" y="2566"/>
                    <a:pt x="6495" y="2790"/>
                  </a:cubicBezTo>
                </a:path>
              </a:pathLst>
            </a:cu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>
            <a:extLst>
              <a:ext uri="{FF2B5EF4-FFF2-40B4-BE49-F238E27FC236}">
                <a16:creationId xmlns:a16="http://schemas.microsoft.com/office/drawing/2014/main" id="{D6FA1ECD-99DF-B449-9A42-E71CD4030C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64D4994-2FB0-4A4B-A92B-5D49E0CDCD4B}" type="slidenum">
              <a:rPr lang="en-US" altLang="zh-CN" sz="1400"/>
              <a:pPr eaLnBrk="1" hangingPunct="1"/>
              <a:t>8</a:t>
            </a:fld>
            <a:endParaRPr lang="en-US" altLang="zh-CN" sz="1400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6420F7BA-E51E-4B4E-B613-682C520506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88913"/>
            <a:ext cx="8343900" cy="914400"/>
          </a:xfrm>
        </p:spPr>
        <p:txBody>
          <a:bodyPr/>
          <a:lstStyle/>
          <a:p>
            <a:pPr eaLnBrk="1" hangingPunct="1"/>
            <a:r>
              <a:rPr lang="en-US" altLang="en-US"/>
              <a:t>Example: </a:t>
            </a:r>
            <a:r>
              <a:rPr lang="en-US" altLang="en-US" sz="4000"/>
              <a:t>consistency of a path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8310EE4F-D592-DA45-BDF7-F735F39061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8975" y="11176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sym typeface="Symbol" pitchFamily="2" charset="2"/>
              </a:rPr>
              <a:t>  </a:t>
            </a:r>
            <a:r>
              <a:rPr lang="en-US" altLang="en-US"/>
              <a:t>Check path length = 2, 3, 4, 5, 6, ....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  <p:grpSp>
        <p:nvGrpSpPr>
          <p:cNvPr id="22532" name="Group 4">
            <a:extLst>
              <a:ext uri="{FF2B5EF4-FFF2-40B4-BE49-F238E27FC236}">
                <a16:creationId xmlns:a16="http://schemas.microsoft.com/office/drawing/2014/main" id="{6AD842FD-8576-1348-B975-2B497FC96027}"/>
              </a:ext>
            </a:extLst>
          </p:cNvPr>
          <p:cNvGrpSpPr>
            <a:grpSpLocks/>
          </p:cNvGrpSpPr>
          <p:nvPr/>
        </p:nvGrpSpPr>
        <p:grpSpPr bwMode="auto">
          <a:xfrm>
            <a:off x="1692275" y="1797050"/>
            <a:ext cx="5391150" cy="3717925"/>
            <a:chOff x="874" y="1068"/>
            <a:chExt cx="3396" cy="2342"/>
          </a:xfrm>
        </p:grpSpPr>
        <p:grpSp>
          <p:nvGrpSpPr>
            <p:cNvPr id="22545" name="Group 5">
              <a:extLst>
                <a:ext uri="{FF2B5EF4-FFF2-40B4-BE49-F238E27FC236}">
                  <a16:creationId xmlns:a16="http://schemas.microsoft.com/office/drawing/2014/main" id="{E98F68F4-D533-B445-9E6F-D462B220A4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38" y="1244"/>
              <a:ext cx="927" cy="653"/>
              <a:chOff x="2069" y="44"/>
              <a:chExt cx="1194" cy="925"/>
            </a:xfrm>
          </p:grpSpPr>
          <p:sp>
            <p:nvSpPr>
              <p:cNvPr id="22589" name="Oval 6">
                <a:extLst>
                  <a:ext uri="{FF2B5EF4-FFF2-40B4-BE49-F238E27FC236}">
                    <a16:creationId xmlns:a16="http://schemas.microsoft.com/office/drawing/2014/main" id="{A0A6D75A-B935-8042-8A31-D356077DDC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22590" name="Text Box 7">
                <a:extLst>
                  <a:ext uri="{FF2B5EF4-FFF2-40B4-BE49-F238E27FC236}">
                    <a16:creationId xmlns:a16="http://schemas.microsoft.com/office/drawing/2014/main" id="{83A21997-C6AF-C54F-9B3A-7B4CAF69F9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22591" name="Text Box 8">
                <a:extLst>
                  <a:ext uri="{FF2B5EF4-FFF2-40B4-BE49-F238E27FC236}">
                    <a16:creationId xmlns:a16="http://schemas.microsoft.com/office/drawing/2014/main" id="{D142292B-03AD-494F-950C-D8C8E39670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V2</a:t>
                </a:r>
                <a:endParaRPr lang="en-US" altLang="en-US" sz="1800" baseline="-25000"/>
              </a:p>
            </p:txBody>
          </p:sp>
        </p:grpSp>
        <p:grpSp>
          <p:nvGrpSpPr>
            <p:cNvPr id="22546" name="Group 9">
              <a:extLst>
                <a:ext uri="{FF2B5EF4-FFF2-40B4-BE49-F238E27FC236}">
                  <a16:creationId xmlns:a16="http://schemas.microsoft.com/office/drawing/2014/main" id="{0D7E1EAD-37FD-4B4A-A96E-935A86B04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74" y="1264"/>
              <a:ext cx="927" cy="653"/>
              <a:chOff x="2069" y="44"/>
              <a:chExt cx="1194" cy="925"/>
            </a:xfrm>
          </p:grpSpPr>
          <p:sp>
            <p:nvSpPr>
              <p:cNvPr id="22586" name="Oval 10">
                <a:extLst>
                  <a:ext uri="{FF2B5EF4-FFF2-40B4-BE49-F238E27FC236}">
                    <a16:creationId xmlns:a16="http://schemas.microsoft.com/office/drawing/2014/main" id="{13158C85-8CE6-0B47-9BBE-4E1EC4B058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22587" name="Text Box 11">
                <a:extLst>
                  <a:ext uri="{FF2B5EF4-FFF2-40B4-BE49-F238E27FC236}">
                    <a16:creationId xmlns:a16="http://schemas.microsoft.com/office/drawing/2014/main" id="{2A26C813-27A0-E640-9C78-515AED5C33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22588" name="Text Box 12">
                <a:extLst>
                  <a:ext uri="{FF2B5EF4-FFF2-40B4-BE49-F238E27FC236}">
                    <a16:creationId xmlns:a16="http://schemas.microsoft.com/office/drawing/2014/main" id="{13A61864-02C1-EB4B-B61D-55A1D0CDFE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V3</a:t>
                </a:r>
                <a:endParaRPr lang="en-US" altLang="en-US" sz="1200" baseline="-25000"/>
              </a:p>
            </p:txBody>
          </p:sp>
        </p:grpSp>
        <p:grpSp>
          <p:nvGrpSpPr>
            <p:cNvPr id="22547" name="Group 13">
              <a:extLst>
                <a:ext uri="{FF2B5EF4-FFF2-40B4-BE49-F238E27FC236}">
                  <a16:creationId xmlns:a16="http://schemas.microsoft.com/office/drawing/2014/main" id="{9C66CC00-0F65-8745-9AE7-329E191A6E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7" y="1662"/>
              <a:ext cx="928" cy="653"/>
              <a:chOff x="2069" y="44"/>
              <a:chExt cx="1194" cy="925"/>
            </a:xfrm>
          </p:grpSpPr>
          <p:sp>
            <p:nvSpPr>
              <p:cNvPr id="22583" name="Oval 14">
                <a:extLst>
                  <a:ext uri="{FF2B5EF4-FFF2-40B4-BE49-F238E27FC236}">
                    <a16:creationId xmlns:a16="http://schemas.microsoft.com/office/drawing/2014/main" id="{A2D91A50-F63C-7941-93A8-A1BC5104E0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22584" name="Text Box 15">
                <a:extLst>
                  <a:ext uri="{FF2B5EF4-FFF2-40B4-BE49-F238E27FC236}">
                    <a16:creationId xmlns:a16="http://schemas.microsoft.com/office/drawing/2014/main" id="{71933FC8-5E3F-4649-9D2F-13BEDF69DD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22585" name="Text Box 16">
                <a:extLst>
                  <a:ext uri="{FF2B5EF4-FFF2-40B4-BE49-F238E27FC236}">
                    <a16:creationId xmlns:a16="http://schemas.microsoft.com/office/drawing/2014/main" id="{63483A5B-7D10-4947-9FD3-0962FFAC0F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V1</a:t>
                </a:r>
                <a:endParaRPr lang="en-US" altLang="en-US" sz="1800" baseline="-25000"/>
              </a:p>
            </p:txBody>
          </p:sp>
        </p:grpSp>
        <p:grpSp>
          <p:nvGrpSpPr>
            <p:cNvPr id="22548" name="Group 17">
              <a:extLst>
                <a:ext uri="{FF2B5EF4-FFF2-40B4-BE49-F238E27FC236}">
                  <a16:creationId xmlns:a16="http://schemas.microsoft.com/office/drawing/2014/main" id="{1DEA8E6A-0070-4240-8BF2-F92E58F740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43" y="1698"/>
              <a:ext cx="927" cy="653"/>
              <a:chOff x="2069" y="44"/>
              <a:chExt cx="1194" cy="925"/>
            </a:xfrm>
          </p:grpSpPr>
          <p:sp>
            <p:nvSpPr>
              <p:cNvPr id="22580" name="Oval 18">
                <a:extLst>
                  <a:ext uri="{FF2B5EF4-FFF2-40B4-BE49-F238E27FC236}">
                    <a16:creationId xmlns:a16="http://schemas.microsoft.com/office/drawing/2014/main" id="{7493FE96-1E42-0F40-93C3-678485D2AC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22581" name="Text Box 19">
                <a:extLst>
                  <a:ext uri="{FF2B5EF4-FFF2-40B4-BE49-F238E27FC236}">
                    <a16:creationId xmlns:a16="http://schemas.microsoft.com/office/drawing/2014/main" id="{8C647A1B-4E1A-1F40-B05D-FEB98A92AA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22582" name="Text Box 20">
                <a:extLst>
                  <a:ext uri="{FF2B5EF4-FFF2-40B4-BE49-F238E27FC236}">
                    <a16:creationId xmlns:a16="http://schemas.microsoft.com/office/drawing/2014/main" id="{8344FA08-1327-3243-B327-6C907BC76D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V4</a:t>
                </a:r>
                <a:endParaRPr lang="en-US" altLang="en-US" sz="1800" baseline="-25000"/>
              </a:p>
            </p:txBody>
          </p:sp>
        </p:grpSp>
        <p:sp>
          <p:nvSpPr>
            <p:cNvPr id="22549" name="Oval 21">
              <a:extLst>
                <a:ext uri="{FF2B5EF4-FFF2-40B4-BE49-F238E27FC236}">
                  <a16:creationId xmlns:a16="http://schemas.microsoft.com/office/drawing/2014/main" id="{73608B87-083C-0C4B-BC39-E9A2EFDECD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3" y="2483"/>
              <a:ext cx="632" cy="3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0" name="Text Box 22">
              <a:extLst>
                <a:ext uri="{FF2B5EF4-FFF2-40B4-BE49-F238E27FC236}">
                  <a16:creationId xmlns:a16="http://schemas.microsoft.com/office/drawing/2014/main" id="{A27A93ED-1206-4943-AB67-74A09AC321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4" y="2521"/>
              <a:ext cx="928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22551" name="Text Box 23">
              <a:extLst>
                <a:ext uri="{FF2B5EF4-FFF2-40B4-BE49-F238E27FC236}">
                  <a16:creationId xmlns:a16="http://schemas.microsoft.com/office/drawing/2014/main" id="{7704F631-A242-B44B-BB6F-1A021596B1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0" y="2725"/>
              <a:ext cx="47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V7</a:t>
              </a:r>
              <a:endParaRPr lang="en-US" altLang="en-US" sz="1800" baseline="-25000"/>
            </a:p>
          </p:txBody>
        </p:sp>
        <p:sp>
          <p:nvSpPr>
            <p:cNvPr id="22552" name="Oval 24">
              <a:extLst>
                <a:ext uri="{FF2B5EF4-FFF2-40B4-BE49-F238E27FC236}">
                  <a16:creationId xmlns:a16="http://schemas.microsoft.com/office/drawing/2014/main" id="{DAA0FB2C-E2CE-AB4C-8579-6B50BF258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3" y="2518"/>
              <a:ext cx="632" cy="3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3" name="Text Box 25">
              <a:extLst>
                <a:ext uri="{FF2B5EF4-FFF2-40B4-BE49-F238E27FC236}">
                  <a16:creationId xmlns:a16="http://schemas.microsoft.com/office/drawing/2014/main" id="{6E9336AE-90A2-1E4B-86CF-AF36E320A2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3" y="2557"/>
              <a:ext cx="928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22554" name="Text Box 26">
              <a:extLst>
                <a:ext uri="{FF2B5EF4-FFF2-40B4-BE49-F238E27FC236}">
                  <a16:creationId xmlns:a16="http://schemas.microsoft.com/office/drawing/2014/main" id="{B86F4E9A-6548-0E45-8865-F039E3F5AB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6" y="2636"/>
              <a:ext cx="47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V5</a:t>
              </a:r>
              <a:endParaRPr lang="en-US" altLang="en-US" sz="1800" baseline="-25000"/>
            </a:p>
          </p:txBody>
        </p:sp>
        <p:sp>
          <p:nvSpPr>
            <p:cNvPr id="22555" name="Oval 27">
              <a:extLst>
                <a:ext uri="{FF2B5EF4-FFF2-40B4-BE49-F238E27FC236}">
                  <a16:creationId xmlns:a16="http://schemas.microsoft.com/office/drawing/2014/main" id="{0331CB9B-A28B-E646-802A-A9CA09033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4" y="2823"/>
              <a:ext cx="632" cy="3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6" name="Text Box 28">
              <a:extLst>
                <a:ext uri="{FF2B5EF4-FFF2-40B4-BE49-F238E27FC236}">
                  <a16:creationId xmlns:a16="http://schemas.microsoft.com/office/drawing/2014/main" id="{4529BD00-57F8-4745-8D47-E31C99F531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5" y="2862"/>
              <a:ext cx="927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22557" name="Text Box 29">
              <a:extLst>
                <a:ext uri="{FF2B5EF4-FFF2-40B4-BE49-F238E27FC236}">
                  <a16:creationId xmlns:a16="http://schemas.microsoft.com/office/drawing/2014/main" id="{78283D0A-5664-9A43-AFF9-ACCD1C8BB4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2" y="3149"/>
              <a:ext cx="473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V6</a:t>
              </a:r>
              <a:endParaRPr lang="en-US" altLang="en-US" sz="1800" baseline="-25000"/>
            </a:p>
          </p:txBody>
        </p:sp>
        <p:sp>
          <p:nvSpPr>
            <p:cNvPr id="22558" name="Line 30">
              <a:extLst>
                <a:ext uri="{FF2B5EF4-FFF2-40B4-BE49-F238E27FC236}">
                  <a16:creationId xmlns:a16="http://schemas.microsoft.com/office/drawing/2014/main" id="{CFD1C3B5-0E82-594E-B0A1-7A9EEFE4F4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98" y="1622"/>
              <a:ext cx="40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9" name="Line 31">
              <a:extLst>
                <a:ext uri="{FF2B5EF4-FFF2-40B4-BE49-F238E27FC236}">
                  <a16:creationId xmlns:a16="http://schemas.microsoft.com/office/drawing/2014/main" id="{4DA823AC-C586-6F4A-9EA2-C68480FE4A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4" y="1746"/>
              <a:ext cx="136" cy="1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0" name="Line 32">
              <a:extLst>
                <a:ext uri="{FF2B5EF4-FFF2-40B4-BE49-F238E27FC236}">
                  <a16:creationId xmlns:a16="http://schemas.microsoft.com/office/drawing/2014/main" id="{B6AC9985-E229-C64E-9946-91E9C05740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91" y="1724"/>
              <a:ext cx="324" cy="1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1" name="Line 33">
              <a:extLst>
                <a:ext uri="{FF2B5EF4-FFF2-40B4-BE49-F238E27FC236}">
                  <a16:creationId xmlns:a16="http://schemas.microsoft.com/office/drawing/2014/main" id="{B83A7A2E-8166-F446-BAF6-BB982DAF57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437" y="2197"/>
              <a:ext cx="131" cy="2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2" name="Line 34">
              <a:extLst>
                <a:ext uri="{FF2B5EF4-FFF2-40B4-BE49-F238E27FC236}">
                  <a16:creationId xmlns:a16="http://schemas.microsoft.com/office/drawing/2014/main" id="{B4D1F24A-4E09-EB4A-8517-E22BE15B0E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5" y="2801"/>
              <a:ext cx="349" cy="1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3" name="Line 35">
              <a:extLst>
                <a:ext uri="{FF2B5EF4-FFF2-40B4-BE49-F238E27FC236}">
                  <a16:creationId xmlns:a16="http://schemas.microsoft.com/office/drawing/2014/main" id="{9A9BACFF-4160-8341-8C80-AE7EE77832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11" y="2814"/>
              <a:ext cx="300" cy="1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4" name="Line 36">
              <a:extLst>
                <a:ext uri="{FF2B5EF4-FFF2-40B4-BE49-F238E27FC236}">
                  <a16:creationId xmlns:a16="http://schemas.microsoft.com/office/drawing/2014/main" id="{C0F9160C-AED2-E949-95B9-76D2B36BB1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95" y="2240"/>
              <a:ext cx="121" cy="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5" name="Line 37">
              <a:extLst>
                <a:ext uri="{FF2B5EF4-FFF2-40B4-BE49-F238E27FC236}">
                  <a16:creationId xmlns:a16="http://schemas.microsoft.com/office/drawing/2014/main" id="{84BFFF93-892A-3D45-954A-A362194180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09" y="1791"/>
              <a:ext cx="276" cy="6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6" name="Line 38">
              <a:extLst>
                <a:ext uri="{FF2B5EF4-FFF2-40B4-BE49-F238E27FC236}">
                  <a16:creationId xmlns:a16="http://schemas.microsoft.com/office/drawing/2014/main" id="{74403A6C-1CCC-1848-821F-1D0027E86F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1" y="1795"/>
              <a:ext cx="223" cy="10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7" name="Line 39">
              <a:extLst>
                <a:ext uri="{FF2B5EF4-FFF2-40B4-BE49-F238E27FC236}">
                  <a16:creationId xmlns:a16="http://schemas.microsoft.com/office/drawing/2014/main" id="{A020DD10-5380-1A47-BAF4-249FAFBE8F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7" y="1755"/>
              <a:ext cx="796" cy="8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8" name="Line 40">
              <a:extLst>
                <a:ext uri="{FF2B5EF4-FFF2-40B4-BE49-F238E27FC236}">
                  <a16:creationId xmlns:a16="http://schemas.microsoft.com/office/drawing/2014/main" id="{4F8F555C-6DD7-7941-A32F-A2DFDD90CC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9" y="1703"/>
              <a:ext cx="999" cy="3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9" name="Line 41">
              <a:extLst>
                <a:ext uri="{FF2B5EF4-FFF2-40B4-BE49-F238E27FC236}">
                  <a16:creationId xmlns:a16="http://schemas.microsoft.com/office/drawing/2014/main" id="{9AB02304-942C-4F46-BD5D-8FB756AAF4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40" y="1707"/>
              <a:ext cx="1175" cy="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0" name="Line 42">
              <a:extLst>
                <a:ext uri="{FF2B5EF4-FFF2-40B4-BE49-F238E27FC236}">
                  <a16:creationId xmlns:a16="http://schemas.microsoft.com/office/drawing/2014/main" id="{CB37509C-9BC4-6E4B-A81E-50C17B825F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79" y="1738"/>
              <a:ext cx="995" cy="7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1" name="Line 43">
              <a:extLst>
                <a:ext uri="{FF2B5EF4-FFF2-40B4-BE49-F238E27FC236}">
                  <a16:creationId xmlns:a16="http://schemas.microsoft.com/office/drawing/2014/main" id="{9F2DC916-BCE2-224D-B907-36FD4B2A94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39" y="1801"/>
              <a:ext cx="432" cy="10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2" name="Line 44">
              <a:extLst>
                <a:ext uri="{FF2B5EF4-FFF2-40B4-BE49-F238E27FC236}">
                  <a16:creationId xmlns:a16="http://schemas.microsoft.com/office/drawing/2014/main" id="{B6FDB3D9-01D6-B04B-960B-5EA4C08316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31" y="1813"/>
              <a:ext cx="39" cy="7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3" name="Line 45">
              <a:extLst>
                <a:ext uri="{FF2B5EF4-FFF2-40B4-BE49-F238E27FC236}">
                  <a16:creationId xmlns:a16="http://schemas.microsoft.com/office/drawing/2014/main" id="{76DBF9EC-5013-8F45-81C1-3C55CB3101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40" y="2068"/>
              <a:ext cx="1734" cy="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4" name="Line 46">
              <a:extLst>
                <a:ext uri="{FF2B5EF4-FFF2-40B4-BE49-F238E27FC236}">
                  <a16:creationId xmlns:a16="http://schemas.microsoft.com/office/drawing/2014/main" id="{54E06244-20C5-5A45-B9DC-FC62D5EE7D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81" y="2179"/>
              <a:ext cx="1451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5" name="Line 47">
              <a:extLst>
                <a:ext uri="{FF2B5EF4-FFF2-40B4-BE49-F238E27FC236}">
                  <a16:creationId xmlns:a16="http://schemas.microsoft.com/office/drawing/2014/main" id="{AC8E8C3A-E3C8-114E-84B9-B414E9774A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26" y="2209"/>
              <a:ext cx="869" cy="6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6" name="Line 48">
              <a:extLst>
                <a:ext uri="{FF2B5EF4-FFF2-40B4-BE49-F238E27FC236}">
                  <a16:creationId xmlns:a16="http://schemas.microsoft.com/office/drawing/2014/main" id="{93B5D0F3-99F0-F441-921D-9B5208B7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85" y="2660"/>
              <a:ext cx="1034" cy="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7" name="Line 49">
              <a:extLst>
                <a:ext uri="{FF2B5EF4-FFF2-40B4-BE49-F238E27FC236}">
                  <a16:creationId xmlns:a16="http://schemas.microsoft.com/office/drawing/2014/main" id="{0B42E245-2908-0146-8617-C7F361AA30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21" y="2113"/>
              <a:ext cx="1413" cy="5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8" name="Line 50">
              <a:extLst>
                <a:ext uri="{FF2B5EF4-FFF2-40B4-BE49-F238E27FC236}">
                  <a16:creationId xmlns:a16="http://schemas.microsoft.com/office/drawing/2014/main" id="{1A07B156-5FD4-3649-BEF3-56022AFC5F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592" y="2135"/>
              <a:ext cx="719" cy="7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9" name="Text Box 51">
              <a:extLst>
                <a:ext uri="{FF2B5EF4-FFF2-40B4-BE49-F238E27FC236}">
                  <a16:creationId xmlns:a16="http://schemas.microsoft.com/office/drawing/2014/main" id="{5E569EED-F37D-D449-9C05-650ACA00E6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4" y="1068"/>
              <a:ext cx="1674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cs typeface="Arial" panose="020B0604020202020204" pitchFamily="34" charset="0"/>
                </a:rPr>
                <a:t>All mutex constraints</a:t>
              </a:r>
              <a:endParaRPr lang="en-US" altLang="en-US" sz="1800" baseline="-25000">
                <a:cs typeface="Arial" panose="020B0604020202020204" pitchFamily="34" charset="0"/>
              </a:endParaRPr>
            </a:p>
          </p:txBody>
        </p:sp>
      </p:grpSp>
      <p:sp>
        <p:nvSpPr>
          <p:cNvPr id="22533" name="Text Box 52">
            <a:extLst>
              <a:ext uri="{FF2B5EF4-FFF2-40B4-BE49-F238E27FC236}">
                <a16:creationId xmlns:a16="http://schemas.microsoft.com/office/drawing/2014/main" id="{F0002EF2-3000-AA4F-868E-99CCC157B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3475" y="363061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4" name="Text Box 53">
            <a:extLst>
              <a:ext uri="{FF2B5EF4-FFF2-40B4-BE49-F238E27FC236}">
                <a16:creationId xmlns:a16="http://schemas.microsoft.com/office/drawing/2014/main" id="{80C4406E-8126-514F-9096-97087E80A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1138" y="2692400"/>
            <a:ext cx="29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5" name="Text Box 54">
            <a:extLst>
              <a:ext uri="{FF2B5EF4-FFF2-40B4-BE49-F238E27FC236}">
                <a16:creationId xmlns:a16="http://schemas.microsoft.com/office/drawing/2014/main" id="{74631739-0F55-E245-9917-63090635A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0" y="3616325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6" name="Text Box 55">
            <a:extLst>
              <a:ext uri="{FF2B5EF4-FFF2-40B4-BE49-F238E27FC236}">
                <a16:creationId xmlns:a16="http://schemas.microsoft.com/office/drawing/2014/main" id="{A3A62BC3-8409-0348-9BCA-31B94FF62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14960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7" name="Text Box 56">
            <a:extLst>
              <a:ext uri="{FF2B5EF4-FFF2-40B4-BE49-F238E27FC236}">
                <a16:creationId xmlns:a16="http://schemas.microsoft.com/office/drawing/2014/main" id="{07D211BF-EBE8-AB43-9F05-C780F79FE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936875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8" name="Text Box 57">
            <a:extLst>
              <a:ext uri="{FF2B5EF4-FFF2-40B4-BE49-F238E27FC236}">
                <a16:creationId xmlns:a16="http://schemas.microsoft.com/office/drawing/2014/main" id="{490F8E36-7C00-FF46-9F8B-4BF0AEA28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5488" y="3663950"/>
            <a:ext cx="29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9" name="Text Box 58">
            <a:extLst>
              <a:ext uri="{FF2B5EF4-FFF2-40B4-BE49-F238E27FC236}">
                <a16:creationId xmlns:a16="http://schemas.microsoft.com/office/drawing/2014/main" id="{D3810A9B-A527-094D-95D1-1D950D092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3788" y="4541838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40" name="Text Box 59">
            <a:extLst>
              <a:ext uri="{FF2B5EF4-FFF2-40B4-BE49-F238E27FC236}">
                <a16:creationId xmlns:a16="http://schemas.microsoft.com/office/drawing/2014/main" id="{561E7849-CCB5-4F4C-BE84-1929F6786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8025" y="4554538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41" name="Text Box 60">
            <a:extLst>
              <a:ext uri="{FF2B5EF4-FFF2-40B4-BE49-F238E27FC236}">
                <a16:creationId xmlns:a16="http://schemas.microsoft.com/office/drawing/2014/main" id="{B30493C0-2527-8846-86FB-0D4028FAB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0188" y="3616325"/>
            <a:ext cx="29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42" name="Text Box 61">
            <a:extLst>
              <a:ext uri="{FF2B5EF4-FFF2-40B4-BE49-F238E27FC236}">
                <a16:creationId xmlns:a16="http://schemas.microsoft.com/office/drawing/2014/main" id="{9C456F3E-667C-854D-AF7C-11C9D4806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4075" y="368141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43" name="Text Box 62">
            <a:extLst>
              <a:ext uri="{FF2B5EF4-FFF2-40B4-BE49-F238E27FC236}">
                <a16:creationId xmlns:a16="http://schemas.microsoft.com/office/drawing/2014/main" id="{92806F72-44E5-364E-ACCF-23B7457EF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2247900"/>
            <a:ext cx="29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44" name="Text Box 63">
            <a:extLst>
              <a:ext uri="{FF2B5EF4-FFF2-40B4-BE49-F238E27FC236}">
                <a16:creationId xmlns:a16="http://schemas.microsoft.com/office/drawing/2014/main" id="{00075F70-DEA9-C24F-A60A-A91181DAE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2913" y="2833688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>
            <a:extLst>
              <a:ext uri="{FF2B5EF4-FFF2-40B4-BE49-F238E27FC236}">
                <a16:creationId xmlns:a16="http://schemas.microsoft.com/office/drawing/2014/main" id="{1070AABE-33BA-3B4D-B453-FBF991350E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871589D-4FEB-5D45-92F6-30C2ADBB68BE}" type="slidenum">
              <a:rPr lang="en-US" altLang="zh-CN" sz="1400"/>
              <a:pPr eaLnBrk="1" hangingPunct="1"/>
              <a:t>9</a:t>
            </a:fld>
            <a:endParaRPr lang="en-US" altLang="zh-CN" sz="1400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1B3312E5-1A58-0343-9C13-6F3508FEB1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700" y="131763"/>
            <a:ext cx="8686800" cy="914400"/>
          </a:xfrm>
        </p:spPr>
        <p:txBody>
          <a:bodyPr/>
          <a:lstStyle/>
          <a:p>
            <a:pPr eaLnBrk="1" hangingPunct="1"/>
            <a:r>
              <a:rPr lang="en-US" altLang="en-US"/>
              <a:t>Path consistency: definition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66A9FFA-AFF7-0C43-86CF-69C300C864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  </a:t>
            </a:r>
            <a:r>
              <a:rPr lang="en-US" altLang="en-US" sz="2400"/>
              <a:t>A path of length </a:t>
            </a:r>
            <a:r>
              <a:rPr lang="en-US" altLang="en-US" sz="2400" i="1"/>
              <a:t>m</a:t>
            </a:r>
            <a:r>
              <a:rPr lang="en-US" altLang="en-US" sz="2400"/>
              <a:t> is path consistent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 </a:t>
            </a:r>
            <a:r>
              <a:rPr lang="en-US" altLang="en-US" sz="2400"/>
              <a:t> A CSP is path consistent    			</a:t>
            </a:r>
            <a:r>
              <a:rPr lang="en-US" altLang="en-US" sz="1600" i="1"/>
              <a:t>Property of a CSP</a:t>
            </a:r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r>
              <a:rPr lang="en-US" altLang="en-US" sz="2400" b="1"/>
              <a:t>Definition</a:t>
            </a:r>
            <a:r>
              <a:rPr lang="en-US" altLang="en-US" sz="2400"/>
              <a:t>: A CSP is path consistent (PC) iff </a:t>
            </a:r>
            <a:r>
              <a:rPr lang="en-US" altLang="en-US" sz="2400" u="sng"/>
              <a:t>every</a:t>
            </a:r>
            <a:r>
              <a:rPr lang="en-US" altLang="en-US" sz="2400"/>
              <a:t> path is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consistent (i.e., any </a:t>
            </a:r>
            <a:r>
              <a:rPr lang="en-US" altLang="en-US" sz="2400" u="sng"/>
              <a:t>length</a:t>
            </a:r>
            <a:r>
              <a:rPr lang="en-US" altLang="en-US" sz="2400"/>
              <a:t> of path)</a:t>
            </a:r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r>
              <a:rPr lang="en-US" altLang="en-US" sz="2400" b="1"/>
              <a:t>Question</a:t>
            </a:r>
            <a:r>
              <a:rPr lang="en-US" altLang="en-US" sz="2400"/>
              <a:t>: should we enumerate every path of any length?</a:t>
            </a:r>
          </a:p>
          <a:p>
            <a:pPr eaLnBrk="1" hangingPunct="1">
              <a:buFontTx/>
              <a:buNone/>
            </a:pPr>
            <a:r>
              <a:rPr lang="en-US" altLang="en-US" sz="2400" b="1"/>
              <a:t>Answer</a:t>
            </a:r>
            <a:r>
              <a:rPr lang="en-US" altLang="en-US" sz="2400"/>
              <a:t>: No, only length 2, thanks to </a:t>
            </a:r>
            <a:r>
              <a:rPr lang="en-US" altLang="en-US" sz="2000"/>
              <a:t>[Mackworth AIJ'77]</a:t>
            </a:r>
          </a:p>
          <a:p>
            <a:pPr eaLnBrk="1" hangingPunct="1"/>
            <a:endParaRPr lang="en-US" altLang="en-US"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\\Cselab6-29\c$\My Documents\04-421-821\Templates\ConSystLabLectureTemplate.ppt</Template>
  <TotalTime>15079</TotalTime>
  <Words>2147</Words>
  <Application>Microsoft Macintosh PowerPoint</Application>
  <PresentationFormat>On-screen Show (4:3)</PresentationFormat>
  <Paragraphs>702</Paragraphs>
  <Slides>41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Arial</vt:lpstr>
      <vt:lpstr>宋体</vt:lpstr>
      <vt:lpstr>Helvetica</vt:lpstr>
      <vt:lpstr>ＭＳ Ｐゴシック</vt:lpstr>
      <vt:lpstr>Symbol</vt:lpstr>
      <vt:lpstr>Times New Roman</vt:lpstr>
      <vt:lpstr>WP MathA</vt:lpstr>
      <vt:lpstr>Times</vt:lpstr>
      <vt:lpstr>ConSystLabLectureTemplate</vt:lpstr>
      <vt:lpstr>PowerPoint Presentation</vt:lpstr>
      <vt:lpstr>Lecture Sources</vt:lpstr>
      <vt:lpstr>Outline</vt:lpstr>
      <vt:lpstr>AC is not enough   Example borrowed from Dechter </vt:lpstr>
      <vt:lpstr>Outline</vt:lpstr>
      <vt:lpstr>Consistency of a path</vt:lpstr>
      <vt:lpstr>Note</vt:lpstr>
      <vt:lpstr>Example: consistency of a path</vt:lpstr>
      <vt:lpstr>Path consistency: definition</vt:lpstr>
      <vt:lpstr>Tools for PC-1</vt:lpstr>
      <vt:lpstr>Path consistency (PC-1)</vt:lpstr>
      <vt:lpstr>Properties of PC-1</vt:lpstr>
      <vt:lpstr>Complexity of PC-1</vt:lpstr>
      <vt:lpstr> Enforcing Path Consistency (PC)</vt:lpstr>
      <vt:lpstr>Some improvements</vt:lpstr>
      <vt:lpstr>Path consistency as inference of binary constraints</vt:lpstr>
      <vt:lpstr>Path consistency as inference of binary constraints</vt:lpstr>
      <vt:lpstr>Question                Adapted from Dechter</vt:lpstr>
      <vt:lpstr>Partial Path Consistency</vt:lpstr>
      <vt:lpstr>PPC versus PC</vt:lpstr>
      <vt:lpstr>Constraint propagation  courtesy of Dechter</vt:lpstr>
      <vt:lpstr>PC can detect unsatisfiability</vt:lpstr>
      <vt:lpstr>Warning: Does 3-consistency guarantee 2-consistency?</vt:lpstr>
      <vt:lpstr>PC is not enough</vt:lpstr>
      <vt:lpstr>Outline</vt:lpstr>
      <vt:lpstr> Minimality</vt:lpstr>
      <vt:lpstr>Minimal CSP</vt:lpstr>
      <vt:lpstr>Decomposability</vt:lpstr>
      <vt:lpstr>Terminology</vt:lpstr>
      <vt:lpstr>Relations to (theory of) DB</vt:lpstr>
      <vt:lpstr>Outline</vt:lpstr>
      <vt:lpstr>PC approximates.. </vt:lpstr>
      <vt:lpstr>PPC versus PC</vt:lpstr>
      <vt:lpstr>PC: Special Case</vt:lpstr>
      <vt:lpstr>Distributivity property</vt:lpstr>
      <vt:lpstr>Condition does not always hold</vt:lpstr>
      <vt:lpstr>Temporal Reasoning             constraints of bounded difference</vt:lpstr>
      <vt:lpstr>Example: Temporal Reasoning</vt:lpstr>
      <vt:lpstr>Composition Distributes over  </vt:lpstr>
      <vt:lpstr>Convex constraints: temporal reasoning (again!)</vt:lpstr>
      <vt:lpstr>Summary</vt:lpstr>
    </vt:vector>
  </TitlesOfParts>
  <Company>Anderson Speciality Woods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Microsoft Office User</cp:lastModifiedBy>
  <cp:revision>822</cp:revision>
  <dcterms:created xsi:type="dcterms:W3CDTF">2011-10-19T06:37:42Z</dcterms:created>
  <dcterms:modified xsi:type="dcterms:W3CDTF">2019-01-07T01:20:11Z</dcterms:modified>
</cp:coreProperties>
</file>