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6" r:id="rId9"/>
    <p:sldId id="264" r:id="rId10"/>
    <p:sldId id="265" r:id="rId11"/>
    <p:sldId id="268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2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5"/>
    <p:restoredTop sz="50000" autoAdjust="0"/>
  </p:normalViewPr>
  <p:slideViewPr>
    <p:cSldViewPr>
      <p:cViewPr varScale="1">
        <p:scale>
          <a:sx n="104" d="100"/>
          <a:sy n="104" d="100"/>
        </p:scale>
        <p:origin x="1128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E817B2-EA8B-B449-B1E0-994661A45E02}" type="datetimeFigureOut">
              <a:rPr lang="en-US" smtClean="0"/>
              <a:pPr/>
              <a:t>1/6/19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CF82DC-94DE-CC4F-A53A-F67A90CF05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9810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6649A9-BF45-4690-8EDB-309FE40A2A13}" type="datetimeFigureOut">
              <a:rPr lang="en-US" smtClean="0"/>
              <a:pPr/>
              <a:t>1/6/19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89CAB1-E517-49F1-BA04-A62AF1147C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7052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Sep 21, 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Sep 21, 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b="1">
                <a:solidFill>
                  <a:srgbClr val="0062AC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0062AC"/>
              </a:buClr>
              <a:defRPr/>
            </a:lvl1pPr>
            <a:lvl2pPr>
              <a:buClr>
                <a:srgbClr val="0062AC"/>
              </a:buClr>
              <a:defRPr/>
            </a:lvl2pPr>
            <a:lvl3pPr>
              <a:buClr>
                <a:srgbClr val="0062AC"/>
              </a:buClr>
              <a:defRPr/>
            </a:lvl3pPr>
            <a:lvl4pPr>
              <a:buClr>
                <a:srgbClr val="0062AC"/>
              </a:buClr>
              <a:defRPr/>
            </a:lvl4pPr>
            <a:lvl5pPr>
              <a:buClr>
                <a:srgbClr val="0062AC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Line 8"/>
          <p:cNvSpPr>
            <a:spLocks noChangeShapeType="1"/>
          </p:cNvSpPr>
          <p:nvPr userDrawn="1"/>
        </p:nvSpPr>
        <p:spPr bwMode="auto">
          <a:xfrm>
            <a:off x="762000" y="60960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宋体" charset="-122"/>
            </a:endParaRPr>
          </a:p>
        </p:txBody>
      </p:sp>
      <p:pic>
        <p:nvPicPr>
          <p:cNvPr id="11" name="Picture 9" descr="UNL 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5200" y="5867400"/>
            <a:ext cx="1295400" cy="53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Sep 21, 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Sep 21, 2011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Sep 21, 2011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Sep 21, 2011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Sep 21, 2011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Sep 21, 2011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Sep 21, 2011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Odds &amp; Ends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Box 10"/>
          <p:cNvSpPr txBox="1">
            <a:spLocks noChangeArrowheads="1"/>
          </p:cNvSpPr>
          <p:nvPr userDrawn="1"/>
        </p:nvSpPr>
        <p:spPr bwMode="auto">
          <a:xfrm>
            <a:off x="685800" y="6096000"/>
            <a:ext cx="4800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i="1" dirty="0">
                <a:solidFill>
                  <a:srgbClr val="3A65BC"/>
                </a:solidFill>
                <a:latin typeface="Arial" charset="0"/>
                <a:ea typeface="宋体" charset="-122"/>
              </a:rPr>
              <a:t>Foundations of </a:t>
            </a:r>
            <a:r>
              <a:rPr lang="en-US" sz="1200" i="1" baseline="0" dirty="0">
                <a:solidFill>
                  <a:srgbClr val="3A65BC"/>
                </a:solidFill>
                <a:latin typeface="Arial" charset="0"/>
                <a:ea typeface="宋体" charset="-122"/>
              </a:rPr>
              <a:t>Constraint Processing</a:t>
            </a:r>
            <a:endParaRPr lang="en-US" sz="1200" i="1" dirty="0">
              <a:solidFill>
                <a:srgbClr val="3A65BC"/>
              </a:solidFill>
              <a:latin typeface="Arial" charset="0"/>
              <a:ea typeface="宋体" charset="-122"/>
            </a:endParaRPr>
          </a:p>
        </p:txBody>
      </p:sp>
      <p:sp>
        <p:nvSpPr>
          <p:cNvPr id="8" name="Line 7"/>
          <p:cNvSpPr>
            <a:spLocks noChangeShapeType="1"/>
          </p:cNvSpPr>
          <p:nvPr userDrawn="1"/>
        </p:nvSpPr>
        <p:spPr bwMode="auto">
          <a:xfrm>
            <a:off x="609600" y="12192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宋体" charset="-122"/>
            </a:endParaRPr>
          </a:p>
        </p:txBody>
      </p:sp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762000" y="60960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宋体" charset="-122"/>
            </a:endParaRPr>
          </a:p>
        </p:txBody>
      </p:sp>
      <p:pic>
        <p:nvPicPr>
          <p:cNvPr id="10" name="Picture 9" descr="UNL logo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315200" y="5865813"/>
            <a:ext cx="1295400" cy="53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minesweeper.unl.edu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image" Target="../media/image4.png"/><Relationship Id="rId16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9.png"/><Relationship Id="rId7" Type="http://schemas.openxmlformats.org/officeDocument/2006/relationships/image" Target="../media/image17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21.png"/><Relationship Id="rId10" Type="http://schemas.openxmlformats.org/officeDocument/2006/relationships/image" Target="../media/image8.png"/><Relationship Id="rId4" Type="http://schemas.openxmlformats.org/officeDocument/2006/relationships/image" Target="../media/image20.png"/><Relationship Id="rId9" Type="http://schemas.openxmlformats.org/officeDocument/2006/relationships/image" Target="../media/image2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600200"/>
            <a:ext cx="9144000" cy="1470025"/>
          </a:xfrm>
        </p:spPr>
        <p:txBody>
          <a:bodyPr>
            <a:normAutofit/>
          </a:bodyPr>
          <a:lstStyle/>
          <a:p>
            <a:r>
              <a:rPr lang="en-US" sz="3600" dirty="0"/>
              <a:t>Odds and Ends</a:t>
            </a:r>
            <a:br>
              <a:rPr lang="en-US" sz="3600" dirty="0"/>
            </a:br>
            <a:r>
              <a:rPr lang="en-US" sz="2800" dirty="0"/>
              <a:t>Modeling Examples &amp; Graphical Representations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762000" y="60960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宋体" charset="-122"/>
            </a:endParaRPr>
          </a:p>
        </p:txBody>
      </p:sp>
      <p:pic>
        <p:nvPicPr>
          <p:cNvPr id="8" name="Picture 9" descr="UNL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5200" y="5865813"/>
            <a:ext cx="1295400" cy="53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Line 7"/>
          <p:cNvSpPr>
            <a:spLocks noChangeShapeType="1"/>
          </p:cNvSpPr>
          <p:nvPr/>
        </p:nvSpPr>
        <p:spPr bwMode="auto">
          <a:xfrm>
            <a:off x="609600" y="12192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宋体" charset="-122"/>
            </a:endParaRPr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371600" y="3581400"/>
            <a:ext cx="6400800" cy="2057400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</a:rPr>
              <a:t>Foundations of Constraint Processing</a:t>
            </a:r>
          </a:p>
          <a:p>
            <a:pPr>
              <a:lnSpc>
                <a:spcPct val="90000"/>
              </a:lnSpc>
            </a:pPr>
            <a:endParaRPr lang="en-US" sz="3600" b="1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3600" b="1" dirty="0">
                <a:solidFill>
                  <a:schemeClr val="tx1"/>
                </a:solidFill>
              </a:rPr>
              <a:t>CSCE421/821, Spring 2019</a:t>
            </a:r>
          </a:p>
          <a:p>
            <a:pPr>
              <a:lnSpc>
                <a:spcPct val="90000"/>
              </a:lnSpc>
            </a:pPr>
            <a:r>
              <a:rPr lang="en-US" sz="3600" b="1" dirty="0">
                <a:solidFill>
                  <a:srgbClr val="0062AC"/>
                </a:solidFill>
              </a:rPr>
              <a:t>www.cse.unl.edu/~</a:t>
            </a:r>
            <a:r>
              <a:rPr lang="en-US" sz="3600" b="1" dirty="0" err="1">
                <a:solidFill>
                  <a:srgbClr val="0062AC"/>
                </a:solidFill>
              </a:rPr>
              <a:t>choueiry</a:t>
            </a:r>
            <a:r>
              <a:rPr lang="en-US" sz="3600" b="1">
                <a:solidFill>
                  <a:srgbClr val="0062AC"/>
                </a:solidFill>
              </a:rPr>
              <a:t>/S19-421-821</a:t>
            </a:r>
            <a:r>
              <a:rPr lang="en-US" sz="3600" b="1" dirty="0">
                <a:solidFill>
                  <a:srgbClr val="0062AC"/>
                </a:solidFill>
              </a:rPr>
              <a:t>/</a:t>
            </a:r>
            <a:endParaRPr lang="en-US" sz="3600" dirty="0">
              <a:solidFill>
                <a:srgbClr val="0062AC"/>
              </a:solidFill>
            </a:endParaRPr>
          </a:p>
          <a:p>
            <a:pPr>
              <a:lnSpc>
                <a:spcPct val="90000"/>
              </a:lnSpc>
            </a:pPr>
            <a:endParaRPr lang="en-US" sz="3600" dirty="0"/>
          </a:p>
          <a:p>
            <a:pPr>
              <a:lnSpc>
                <a:spcPct val="90000"/>
              </a:lnSpc>
            </a:pPr>
            <a:r>
              <a:rPr lang="en-US" dirty="0" err="1">
                <a:solidFill>
                  <a:schemeClr val="tx1"/>
                </a:solidFill>
              </a:rPr>
              <a:t>Berthe</a:t>
            </a:r>
            <a:r>
              <a:rPr lang="en-US" dirty="0">
                <a:solidFill>
                  <a:schemeClr val="tx1"/>
                </a:solidFill>
              </a:rPr>
              <a:t> Y. Choueiry (</a:t>
            </a:r>
            <a:r>
              <a:rPr lang="en-US" dirty="0" err="1">
                <a:solidFill>
                  <a:schemeClr val="tx1"/>
                </a:solidFill>
              </a:rPr>
              <a:t>Shu</a:t>
            </a:r>
            <a:r>
              <a:rPr lang="en-US" dirty="0">
                <a:solidFill>
                  <a:schemeClr val="tx1"/>
                </a:solidFill>
              </a:rPr>
              <a:t>-we-</a:t>
            </a:r>
            <a:r>
              <a:rPr lang="en-US" dirty="0" err="1">
                <a:solidFill>
                  <a:schemeClr val="tx1"/>
                </a:solidFill>
              </a:rPr>
              <a:t>ri</a:t>
            </a:r>
            <a:r>
              <a:rPr lang="en-US" dirty="0">
                <a:solidFill>
                  <a:schemeClr val="tx1"/>
                </a:solidFill>
              </a:rPr>
              <a:t>)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chemeClr val="tx1"/>
                </a:solidFill>
              </a:rPr>
              <a:t>Avery Hall, Room 360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chemeClr val="tx1"/>
                </a:solidFill>
              </a:rPr>
              <a:t>Tel: +1(402)472-5444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Non-binary CSPs: </a:t>
            </a:r>
            <a:r>
              <a:rPr lang="en-US" dirty="0" err="1"/>
              <a:t>Hypergraph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Hypergraph</a:t>
            </a:r>
            <a:r>
              <a:rPr lang="en-US" dirty="0"/>
              <a:t> (non-binary CSP)</a:t>
            </a:r>
          </a:p>
          <a:p>
            <a:pPr lvl="1"/>
            <a:r>
              <a:rPr lang="en-US" dirty="0"/>
              <a:t>V=</a:t>
            </a:r>
          </a:p>
          <a:p>
            <a:pPr lvl="1"/>
            <a:r>
              <a:rPr lang="en-US" dirty="0"/>
              <a:t>E=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88" name="Group 187"/>
          <p:cNvGrpSpPr/>
          <p:nvPr/>
        </p:nvGrpSpPr>
        <p:grpSpPr>
          <a:xfrm>
            <a:off x="5010150" y="3505200"/>
            <a:ext cx="2457450" cy="1962150"/>
            <a:chOff x="5619750" y="3067050"/>
            <a:chExt cx="2457450" cy="1962150"/>
          </a:xfrm>
        </p:grpSpPr>
        <p:cxnSp>
          <p:nvCxnSpPr>
            <p:cNvPr id="69" name="Straight Connector 68"/>
            <p:cNvCxnSpPr>
              <a:stCxn id="80" idx="3"/>
              <a:endCxn id="92" idx="3"/>
            </p:cNvCxnSpPr>
            <p:nvPr/>
          </p:nvCxnSpPr>
          <p:spPr>
            <a:xfrm rot="5400000">
              <a:off x="5884863" y="4611687"/>
              <a:ext cx="228600" cy="45402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0" name="TextBox 69"/>
            <p:cNvSpPr txBox="1">
              <a:spLocks noChangeArrowheads="1"/>
            </p:cNvSpPr>
            <p:nvPr/>
          </p:nvSpPr>
          <p:spPr bwMode="auto">
            <a:xfrm>
              <a:off x="5775325" y="4392613"/>
              <a:ext cx="398463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R</a:t>
              </a:r>
              <a:r>
                <a:rPr lang="en-US" sz="2400" baseline="-25000"/>
                <a:t>3</a:t>
              </a:r>
            </a:p>
          </p:txBody>
        </p:sp>
        <p:sp>
          <p:nvSpPr>
            <p:cNvPr id="71" name="TextBox 70"/>
            <p:cNvSpPr txBox="1">
              <a:spLocks noChangeArrowheads="1"/>
            </p:cNvSpPr>
            <p:nvPr/>
          </p:nvSpPr>
          <p:spPr bwMode="auto">
            <a:xfrm>
              <a:off x="7716838" y="3281363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A</a:t>
              </a:r>
            </a:p>
          </p:txBody>
        </p:sp>
        <p:sp>
          <p:nvSpPr>
            <p:cNvPr id="72" name="TextBox 71"/>
            <p:cNvSpPr txBox="1">
              <a:spLocks noChangeArrowheads="1"/>
            </p:cNvSpPr>
            <p:nvPr/>
          </p:nvSpPr>
          <p:spPr bwMode="auto">
            <a:xfrm>
              <a:off x="5622925" y="3263900"/>
              <a:ext cx="219075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B</a:t>
              </a:r>
            </a:p>
          </p:txBody>
        </p:sp>
        <p:sp>
          <p:nvSpPr>
            <p:cNvPr id="73" name="TextBox 72"/>
            <p:cNvSpPr txBox="1">
              <a:spLocks noChangeArrowheads="1"/>
            </p:cNvSpPr>
            <p:nvPr/>
          </p:nvSpPr>
          <p:spPr bwMode="auto">
            <a:xfrm>
              <a:off x="6402388" y="4471988"/>
              <a:ext cx="19526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C</a:t>
              </a:r>
            </a:p>
          </p:txBody>
        </p:sp>
        <p:sp>
          <p:nvSpPr>
            <p:cNvPr id="74" name="TextBox 73"/>
            <p:cNvSpPr txBox="1">
              <a:spLocks noChangeArrowheads="1"/>
            </p:cNvSpPr>
            <p:nvPr/>
          </p:nvSpPr>
          <p:spPr bwMode="auto">
            <a:xfrm>
              <a:off x="7494588" y="4606925"/>
              <a:ext cx="228600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D</a:t>
              </a:r>
            </a:p>
          </p:txBody>
        </p:sp>
        <p:sp>
          <p:nvSpPr>
            <p:cNvPr id="75" name="TextBox 74"/>
            <p:cNvSpPr txBox="1">
              <a:spLocks noChangeArrowheads="1"/>
            </p:cNvSpPr>
            <p:nvPr/>
          </p:nvSpPr>
          <p:spPr bwMode="auto">
            <a:xfrm>
              <a:off x="6511925" y="3684588"/>
              <a:ext cx="2286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E</a:t>
              </a:r>
            </a:p>
          </p:txBody>
        </p:sp>
        <p:sp>
          <p:nvSpPr>
            <p:cNvPr id="76" name="TextBox 75"/>
            <p:cNvSpPr txBox="1">
              <a:spLocks noChangeArrowheads="1"/>
            </p:cNvSpPr>
            <p:nvPr/>
          </p:nvSpPr>
          <p:spPr bwMode="auto">
            <a:xfrm>
              <a:off x="6891338" y="4487863"/>
              <a:ext cx="17621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F</a:t>
              </a:r>
            </a:p>
          </p:txBody>
        </p:sp>
        <p:sp>
          <p:nvSpPr>
            <p:cNvPr id="77" name="Oval 76"/>
            <p:cNvSpPr/>
            <p:nvPr/>
          </p:nvSpPr>
          <p:spPr>
            <a:xfrm>
              <a:off x="6705600" y="460375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78" name="Oval 77"/>
            <p:cNvSpPr/>
            <p:nvPr/>
          </p:nvSpPr>
          <p:spPr>
            <a:xfrm>
              <a:off x="7548563" y="341630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79" name="Oval 78"/>
            <p:cNvSpPr/>
            <p:nvPr/>
          </p:nvSpPr>
          <p:spPr>
            <a:xfrm>
              <a:off x="5822950" y="3424238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80" name="Oval 79"/>
            <p:cNvSpPr/>
            <p:nvPr/>
          </p:nvSpPr>
          <p:spPr>
            <a:xfrm>
              <a:off x="6203950" y="4594225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81" name="Oval 80"/>
            <p:cNvSpPr/>
            <p:nvPr/>
          </p:nvSpPr>
          <p:spPr>
            <a:xfrm>
              <a:off x="6707188" y="3805238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82" name="Oval 81"/>
            <p:cNvSpPr/>
            <p:nvPr/>
          </p:nvSpPr>
          <p:spPr>
            <a:xfrm>
              <a:off x="7307263" y="480695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cxnSp>
          <p:nvCxnSpPr>
            <p:cNvPr id="83" name="Straight Connector 82"/>
            <p:cNvCxnSpPr>
              <a:stCxn id="79" idx="5"/>
              <a:endCxn id="90" idx="1"/>
            </p:cNvCxnSpPr>
            <p:nvPr/>
          </p:nvCxnSpPr>
          <p:spPr>
            <a:xfrm rot="16200000" flipH="1">
              <a:off x="6396037" y="3111501"/>
              <a:ext cx="193675" cy="10795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>
              <a:stCxn id="82" idx="0"/>
              <a:endCxn id="91" idx="2"/>
            </p:cNvCxnSpPr>
            <p:nvPr/>
          </p:nvCxnSpPr>
          <p:spPr>
            <a:xfrm rot="5400000" flipH="1" flipV="1">
              <a:off x="7241382" y="4423569"/>
              <a:ext cx="525462" cy="2413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>
              <a:stCxn id="90" idx="3"/>
              <a:endCxn id="78" idx="3"/>
            </p:cNvCxnSpPr>
            <p:nvPr/>
          </p:nvCxnSpPr>
          <p:spPr>
            <a:xfrm flipV="1">
              <a:off x="7185025" y="3546475"/>
              <a:ext cx="385763" cy="20161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>
              <a:stCxn id="81" idx="6"/>
              <a:endCxn id="90" idx="1"/>
            </p:cNvCxnSpPr>
            <p:nvPr/>
          </p:nvCxnSpPr>
          <p:spPr>
            <a:xfrm flipV="1">
              <a:off x="6859588" y="3748088"/>
              <a:ext cx="173037" cy="1333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>
              <a:stCxn id="91" idx="0"/>
              <a:endCxn id="78" idx="4"/>
            </p:cNvCxnSpPr>
            <p:nvPr/>
          </p:nvCxnSpPr>
          <p:spPr>
            <a:xfrm rot="5400000" flipH="1" flipV="1">
              <a:off x="7343775" y="3848100"/>
              <a:ext cx="560388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>
              <a:stCxn id="82" idx="0"/>
              <a:endCxn id="90" idx="2"/>
            </p:cNvCxnSpPr>
            <p:nvPr/>
          </p:nvCxnSpPr>
          <p:spPr>
            <a:xfrm rot="16200000" flipV="1">
              <a:off x="6754813" y="4178300"/>
              <a:ext cx="982662" cy="27463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9" name="Rectangle 88"/>
            <p:cNvSpPr/>
            <p:nvPr/>
          </p:nvSpPr>
          <p:spPr>
            <a:xfrm>
              <a:off x="6672263" y="3421063"/>
              <a:ext cx="152400" cy="15081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90" name="Rectangle 89"/>
            <p:cNvSpPr/>
            <p:nvPr/>
          </p:nvSpPr>
          <p:spPr>
            <a:xfrm>
              <a:off x="7032625" y="367188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7548563" y="412908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5619750" y="487680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/>
            </a:p>
          </p:txBody>
        </p:sp>
        <p:sp>
          <p:nvSpPr>
            <p:cNvPr id="93" name="Rectangle 92"/>
            <p:cNvSpPr/>
            <p:nvPr/>
          </p:nvSpPr>
          <p:spPr>
            <a:xfrm>
              <a:off x="6384925" y="413385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/>
            </a:p>
          </p:txBody>
        </p:sp>
        <p:cxnSp>
          <p:nvCxnSpPr>
            <p:cNvPr id="94" name="Straight Connector 93"/>
            <p:cNvCxnSpPr>
              <a:stCxn id="89" idx="1"/>
              <a:endCxn id="79" idx="6"/>
            </p:cNvCxnSpPr>
            <p:nvPr/>
          </p:nvCxnSpPr>
          <p:spPr>
            <a:xfrm rot="10800000" flipV="1">
              <a:off x="5975350" y="3497263"/>
              <a:ext cx="696913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>
              <a:stCxn id="79" idx="4"/>
              <a:endCxn id="92" idx="0"/>
            </p:cNvCxnSpPr>
            <p:nvPr/>
          </p:nvCxnSpPr>
          <p:spPr>
            <a:xfrm rot="5400000">
              <a:off x="5147469" y="4125119"/>
              <a:ext cx="1300162" cy="2032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>
              <a:stCxn id="80" idx="7"/>
              <a:endCxn id="93" idx="2"/>
            </p:cNvCxnSpPr>
            <p:nvPr/>
          </p:nvCxnSpPr>
          <p:spPr>
            <a:xfrm rot="5400000" flipH="1" flipV="1">
              <a:off x="6232525" y="4387850"/>
              <a:ext cx="330200" cy="1270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>
              <a:stCxn id="93" idx="2"/>
              <a:endCxn id="77" idx="1"/>
            </p:cNvCxnSpPr>
            <p:nvPr/>
          </p:nvCxnSpPr>
          <p:spPr>
            <a:xfrm rot="16200000" flipH="1">
              <a:off x="6423818" y="4323557"/>
              <a:ext cx="341313" cy="2667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>
              <a:stCxn id="92" idx="3"/>
              <a:endCxn id="82" idx="2"/>
            </p:cNvCxnSpPr>
            <p:nvPr/>
          </p:nvCxnSpPr>
          <p:spPr>
            <a:xfrm flipV="1">
              <a:off x="5772150" y="4883150"/>
              <a:ext cx="1535113" cy="698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/>
            <p:cNvSpPr txBox="1">
              <a:spLocks noChangeArrowheads="1"/>
            </p:cNvSpPr>
            <p:nvPr/>
          </p:nvSpPr>
          <p:spPr bwMode="auto">
            <a:xfrm>
              <a:off x="6056313" y="4000500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R</a:t>
              </a:r>
              <a:r>
                <a:rPr lang="en-US" sz="2400" baseline="-25000"/>
                <a:t>1</a:t>
              </a:r>
            </a:p>
          </p:txBody>
        </p:sp>
        <p:sp>
          <p:nvSpPr>
            <p:cNvPr id="100" name="TextBox 99"/>
            <p:cNvSpPr txBox="1">
              <a:spLocks noChangeArrowheads="1"/>
            </p:cNvSpPr>
            <p:nvPr/>
          </p:nvSpPr>
          <p:spPr bwMode="auto">
            <a:xfrm>
              <a:off x="7231063" y="3643313"/>
              <a:ext cx="393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R</a:t>
              </a:r>
              <a:r>
                <a:rPr lang="en-US" sz="2400" baseline="-25000"/>
                <a:t>4</a:t>
              </a:r>
            </a:p>
          </p:txBody>
        </p:sp>
        <p:sp>
          <p:nvSpPr>
            <p:cNvPr id="101" name="TextBox 100"/>
            <p:cNvSpPr txBox="1">
              <a:spLocks noChangeArrowheads="1"/>
            </p:cNvSpPr>
            <p:nvPr/>
          </p:nvSpPr>
          <p:spPr bwMode="auto">
            <a:xfrm>
              <a:off x="6900863" y="4000500"/>
              <a:ext cx="48418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R</a:t>
              </a:r>
              <a:r>
                <a:rPr lang="en-US" sz="2400" baseline="-25000"/>
                <a:t>2</a:t>
              </a:r>
            </a:p>
          </p:txBody>
        </p:sp>
        <p:sp>
          <p:nvSpPr>
            <p:cNvPr id="102" name="TextBox 101"/>
            <p:cNvSpPr txBox="1">
              <a:spLocks noChangeArrowheads="1"/>
            </p:cNvSpPr>
            <p:nvPr/>
          </p:nvSpPr>
          <p:spPr bwMode="auto">
            <a:xfrm>
              <a:off x="7718425" y="4000500"/>
              <a:ext cx="358775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R</a:t>
              </a:r>
              <a:r>
                <a:rPr lang="en-US" sz="2400" baseline="-25000"/>
                <a:t>5</a:t>
              </a:r>
            </a:p>
          </p:txBody>
        </p:sp>
        <p:cxnSp>
          <p:nvCxnSpPr>
            <p:cNvPr id="103" name="Straight Connector 102"/>
            <p:cNvCxnSpPr>
              <a:stCxn id="78" idx="2"/>
              <a:endCxn id="89" idx="3"/>
            </p:cNvCxnSpPr>
            <p:nvPr/>
          </p:nvCxnSpPr>
          <p:spPr>
            <a:xfrm rot="10800000" flipV="1">
              <a:off x="6824663" y="3492500"/>
              <a:ext cx="72390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>
              <a:stCxn id="105" idx="2"/>
              <a:endCxn id="77" idx="0"/>
            </p:cNvCxnSpPr>
            <p:nvPr/>
          </p:nvCxnSpPr>
          <p:spPr>
            <a:xfrm rot="16200000" flipH="1">
              <a:off x="6625432" y="4447381"/>
              <a:ext cx="309562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5" name="Rectangle 104"/>
            <p:cNvSpPr/>
            <p:nvPr/>
          </p:nvSpPr>
          <p:spPr>
            <a:xfrm>
              <a:off x="6702425" y="414178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/>
            </a:p>
          </p:txBody>
        </p:sp>
        <p:cxnSp>
          <p:nvCxnSpPr>
            <p:cNvPr id="106" name="Straight Connector 105"/>
            <p:cNvCxnSpPr>
              <a:stCxn id="105" idx="0"/>
              <a:endCxn id="81" idx="4"/>
            </p:cNvCxnSpPr>
            <p:nvPr/>
          </p:nvCxnSpPr>
          <p:spPr>
            <a:xfrm rot="5400000" flipH="1" flipV="1">
              <a:off x="6688932" y="4047331"/>
              <a:ext cx="18415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7" name="TextBox 106"/>
            <p:cNvSpPr txBox="1">
              <a:spLocks noChangeArrowheads="1"/>
            </p:cNvSpPr>
            <p:nvPr/>
          </p:nvSpPr>
          <p:spPr bwMode="auto">
            <a:xfrm>
              <a:off x="6759575" y="3067050"/>
              <a:ext cx="406400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R</a:t>
              </a:r>
              <a:r>
                <a:rPr lang="en-US" sz="2400" baseline="-25000"/>
                <a:t>6</a:t>
              </a:r>
            </a:p>
          </p:txBody>
        </p:sp>
      </p:grpSp>
      <p:grpSp>
        <p:nvGrpSpPr>
          <p:cNvPr id="250" name="Group 249"/>
          <p:cNvGrpSpPr/>
          <p:nvPr/>
        </p:nvGrpSpPr>
        <p:grpSpPr>
          <a:xfrm>
            <a:off x="1657350" y="3095978"/>
            <a:ext cx="3288419" cy="2771422"/>
            <a:chOff x="1506537" y="2743200"/>
            <a:chExt cx="3288419" cy="2771422"/>
          </a:xfrm>
        </p:grpSpPr>
        <p:sp>
          <p:nvSpPr>
            <p:cNvPr id="191" name="TextBox 190"/>
            <p:cNvSpPr txBox="1">
              <a:spLocks noChangeArrowheads="1"/>
            </p:cNvSpPr>
            <p:nvPr/>
          </p:nvSpPr>
          <p:spPr bwMode="auto">
            <a:xfrm>
              <a:off x="1506537" y="4038600"/>
              <a:ext cx="398463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dirty="0"/>
                <a:t>R</a:t>
              </a:r>
              <a:r>
                <a:rPr lang="en-US" sz="2400" baseline="-25000" dirty="0"/>
                <a:t>3</a:t>
              </a:r>
            </a:p>
          </p:txBody>
        </p:sp>
        <p:sp>
          <p:nvSpPr>
            <p:cNvPr id="192" name="TextBox 191"/>
            <p:cNvSpPr txBox="1">
              <a:spLocks noChangeArrowheads="1"/>
            </p:cNvSpPr>
            <p:nvPr/>
          </p:nvSpPr>
          <p:spPr bwMode="auto">
            <a:xfrm>
              <a:off x="3505200" y="3309938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dirty="0"/>
                <a:t>A</a:t>
              </a:r>
            </a:p>
          </p:txBody>
        </p:sp>
        <p:sp>
          <p:nvSpPr>
            <p:cNvPr id="193" name="TextBox 192"/>
            <p:cNvSpPr txBox="1">
              <a:spLocks noChangeArrowheads="1"/>
            </p:cNvSpPr>
            <p:nvPr/>
          </p:nvSpPr>
          <p:spPr bwMode="auto">
            <a:xfrm>
              <a:off x="2143125" y="3352800"/>
              <a:ext cx="219075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dirty="0"/>
                <a:t>B</a:t>
              </a:r>
            </a:p>
          </p:txBody>
        </p:sp>
        <p:sp>
          <p:nvSpPr>
            <p:cNvPr id="194" name="TextBox 193"/>
            <p:cNvSpPr txBox="1">
              <a:spLocks noChangeArrowheads="1"/>
            </p:cNvSpPr>
            <p:nvPr/>
          </p:nvSpPr>
          <p:spPr bwMode="auto">
            <a:xfrm>
              <a:off x="2133600" y="4572000"/>
              <a:ext cx="19526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dirty="0"/>
                <a:t>C</a:t>
              </a:r>
            </a:p>
          </p:txBody>
        </p:sp>
        <p:sp>
          <p:nvSpPr>
            <p:cNvPr id="195" name="TextBox 194"/>
            <p:cNvSpPr txBox="1">
              <a:spLocks noChangeArrowheads="1"/>
            </p:cNvSpPr>
            <p:nvPr/>
          </p:nvSpPr>
          <p:spPr bwMode="auto">
            <a:xfrm>
              <a:off x="3429000" y="3898900"/>
              <a:ext cx="228600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dirty="0"/>
                <a:t>D</a:t>
              </a:r>
            </a:p>
          </p:txBody>
        </p:sp>
        <p:sp>
          <p:nvSpPr>
            <p:cNvPr id="196" name="TextBox 195"/>
            <p:cNvSpPr txBox="1">
              <a:spLocks noChangeArrowheads="1"/>
            </p:cNvSpPr>
            <p:nvPr/>
          </p:nvSpPr>
          <p:spPr bwMode="auto">
            <a:xfrm>
              <a:off x="2743200" y="3886200"/>
              <a:ext cx="2286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dirty="0"/>
                <a:t>E</a:t>
              </a:r>
            </a:p>
          </p:txBody>
        </p:sp>
        <p:sp>
          <p:nvSpPr>
            <p:cNvPr id="197" name="TextBox 196"/>
            <p:cNvSpPr txBox="1">
              <a:spLocks noChangeArrowheads="1"/>
            </p:cNvSpPr>
            <p:nvPr/>
          </p:nvSpPr>
          <p:spPr bwMode="auto">
            <a:xfrm>
              <a:off x="3048000" y="4516438"/>
              <a:ext cx="17621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dirty="0"/>
                <a:t>F</a:t>
              </a:r>
            </a:p>
          </p:txBody>
        </p:sp>
        <p:sp>
          <p:nvSpPr>
            <p:cNvPr id="198" name="Oval 197"/>
            <p:cNvSpPr/>
            <p:nvPr/>
          </p:nvSpPr>
          <p:spPr>
            <a:xfrm>
              <a:off x="2838450" y="4632325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199" name="Oval 198"/>
            <p:cNvSpPr/>
            <p:nvPr/>
          </p:nvSpPr>
          <p:spPr>
            <a:xfrm>
              <a:off x="3681413" y="3444875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200" name="Oval 199"/>
            <p:cNvSpPr/>
            <p:nvPr/>
          </p:nvSpPr>
          <p:spPr>
            <a:xfrm>
              <a:off x="1955800" y="3452813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201" name="Oval 200"/>
            <p:cNvSpPr/>
            <p:nvPr/>
          </p:nvSpPr>
          <p:spPr>
            <a:xfrm>
              <a:off x="1905000" y="480060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202" name="Oval 201"/>
            <p:cNvSpPr/>
            <p:nvPr/>
          </p:nvSpPr>
          <p:spPr>
            <a:xfrm>
              <a:off x="2819400" y="419100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203" name="Oval 202"/>
            <p:cNvSpPr/>
            <p:nvPr/>
          </p:nvSpPr>
          <p:spPr>
            <a:xfrm>
              <a:off x="3581400" y="419100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220" name="TextBox 219"/>
            <p:cNvSpPr txBox="1">
              <a:spLocks noChangeArrowheads="1"/>
            </p:cNvSpPr>
            <p:nvPr/>
          </p:nvSpPr>
          <p:spPr bwMode="auto">
            <a:xfrm>
              <a:off x="2290763" y="4191000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dirty="0"/>
                <a:t>R</a:t>
              </a:r>
              <a:r>
                <a:rPr lang="en-US" sz="2400" baseline="-25000" dirty="0"/>
                <a:t>1</a:t>
              </a:r>
            </a:p>
          </p:txBody>
        </p:sp>
        <p:sp>
          <p:nvSpPr>
            <p:cNvPr id="221" name="TextBox 220"/>
            <p:cNvSpPr txBox="1">
              <a:spLocks noChangeArrowheads="1"/>
            </p:cNvSpPr>
            <p:nvPr/>
          </p:nvSpPr>
          <p:spPr bwMode="auto">
            <a:xfrm>
              <a:off x="3949700" y="2743200"/>
              <a:ext cx="393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dirty="0"/>
                <a:t>R</a:t>
              </a:r>
              <a:r>
                <a:rPr lang="en-US" sz="2400" baseline="-25000" dirty="0"/>
                <a:t>4</a:t>
              </a:r>
            </a:p>
          </p:txBody>
        </p:sp>
        <p:sp>
          <p:nvSpPr>
            <p:cNvPr id="222" name="TextBox 221"/>
            <p:cNvSpPr txBox="1">
              <a:spLocks noChangeArrowheads="1"/>
            </p:cNvSpPr>
            <p:nvPr/>
          </p:nvSpPr>
          <p:spPr bwMode="auto">
            <a:xfrm>
              <a:off x="3048000" y="3746500"/>
              <a:ext cx="48418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dirty="0"/>
                <a:t>R</a:t>
              </a:r>
              <a:r>
                <a:rPr lang="en-US" sz="2400" baseline="-25000" dirty="0"/>
                <a:t>2</a:t>
              </a:r>
            </a:p>
          </p:txBody>
        </p:sp>
        <p:sp>
          <p:nvSpPr>
            <p:cNvPr id="223" name="TextBox 222"/>
            <p:cNvSpPr txBox="1">
              <a:spLocks noChangeArrowheads="1"/>
            </p:cNvSpPr>
            <p:nvPr/>
          </p:nvSpPr>
          <p:spPr bwMode="auto">
            <a:xfrm>
              <a:off x="3908425" y="3746500"/>
              <a:ext cx="358775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dirty="0"/>
                <a:t>R</a:t>
              </a:r>
              <a:r>
                <a:rPr lang="en-US" sz="2400" baseline="-25000" dirty="0"/>
                <a:t>5</a:t>
              </a:r>
            </a:p>
          </p:txBody>
        </p:sp>
        <p:sp>
          <p:nvSpPr>
            <p:cNvPr id="228" name="TextBox 227"/>
            <p:cNvSpPr txBox="1">
              <a:spLocks noChangeArrowheads="1"/>
            </p:cNvSpPr>
            <p:nvPr/>
          </p:nvSpPr>
          <p:spPr bwMode="auto">
            <a:xfrm>
              <a:off x="2892425" y="2982912"/>
              <a:ext cx="406400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dirty="0"/>
                <a:t>R</a:t>
              </a:r>
              <a:r>
                <a:rPr lang="en-US" sz="2400" baseline="-25000" dirty="0"/>
                <a:t>6</a:t>
              </a:r>
            </a:p>
          </p:txBody>
        </p:sp>
        <p:sp>
          <p:nvSpPr>
            <p:cNvPr id="229" name="Rounded Rectangle 228"/>
            <p:cNvSpPr/>
            <p:nvPr/>
          </p:nvSpPr>
          <p:spPr>
            <a:xfrm>
              <a:off x="1828800" y="3352800"/>
              <a:ext cx="2209800" cy="381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0" name="Rounded Rectangle 229"/>
            <p:cNvSpPr/>
            <p:nvPr/>
          </p:nvSpPr>
          <p:spPr>
            <a:xfrm rot="21064649">
              <a:off x="1747974" y="4602168"/>
              <a:ext cx="1401342" cy="381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1" name="Rounded Rectangle 230"/>
            <p:cNvSpPr/>
            <p:nvPr/>
          </p:nvSpPr>
          <p:spPr>
            <a:xfrm>
              <a:off x="2667000" y="3962400"/>
              <a:ext cx="381000" cy="9144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2" name="Rounded Rectangle 231"/>
            <p:cNvSpPr/>
            <p:nvPr/>
          </p:nvSpPr>
          <p:spPr>
            <a:xfrm rot="714547">
              <a:off x="3452516" y="3262193"/>
              <a:ext cx="450640" cy="1224409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7" name="Freeform 246"/>
            <p:cNvSpPr/>
            <p:nvPr/>
          </p:nvSpPr>
          <p:spPr>
            <a:xfrm>
              <a:off x="1581856" y="2971800"/>
              <a:ext cx="3213100" cy="1776589"/>
            </a:xfrm>
            <a:custGeom>
              <a:avLst/>
              <a:gdLst>
                <a:gd name="connsiteX0" fmla="*/ 433211 w 3213100"/>
                <a:gd name="connsiteY0" fmla="*/ 225778 h 1655234"/>
                <a:gd name="connsiteX1" fmla="*/ 297744 w 3213100"/>
                <a:gd name="connsiteY1" fmla="*/ 598312 h 1655234"/>
                <a:gd name="connsiteX2" fmla="*/ 1220611 w 3213100"/>
                <a:gd name="connsiteY2" fmla="*/ 1267178 h 1655234"/>
                <a:gd name="connsiteX3" fmla="*/ 2321277 w 3213100"/>
                <a:gd name="connsiteY3" fmla="*/ 1478845 h 1655234"/>
                <a:gd name="connsiteX4" fmla="*/ 2897011 w 3213100"/>
                <a:gd name="connsiteY4" fmla="*/ 208845 h 1655234"/>
                <a:gd name="connsiteX5" fmla="*/ 433211 w 3213100"/>
                <a:gd name="connsiteY5" fmla="*/ 225778 h 16552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213100" h="1655234">
                  <a:moveTo>
                    <a:pt x="433211" y="225778"/>
                  </a:moveTo>
                  <a:cubicBezTo>
                    <a:pt x="0" y="290689"/>
                    <a:pt x="166511" y="424745"/>
                    <a:pt x="297744" y="598312"/>
                  </a:cubicBezTo>
                  <a:cubicBezTo>
                    <a:pt x="428977" y="771879"/>
                    <a:pt x="883356" y="1120423"/>
                    <a:pt x="1220611" y="1267178"/>
                  </a:cubicBezTo>
                  <a:cubicBezTo>
                    <a:pt x="1557866" y="1413933"/>
                    <a:pt x="2041877" y="1655234"/>
                    <a:pt x="2321277" y="1478845"/>
                  </a:cubicBezTo>
                  <a:cubicBezTo>
                    <a:pt x="2600677" y="1302456"/>
                    <a:pt x="3213100" y="417690"/>
                    <a:pt x="2897011" y="208845"/>
                  </a:cubicBezTo>
                  <a:cubicBezTo>
                    <a:pt x="2580922" y="0"/>
                    <a:pt x="866422" y="160867"/>
                    <a:pt x="433211" y="225778"/>
                  </a:cubicBezTo>
                  <a:close/>
                </a:path>
              </a:pathLst>
            </a:cu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9" name="Freeform 248"/>
            <p:cNvSpPr/>
            <p:nvPr/>
          </p:nvSpPr>
          <p:spPr>
            <a:xfrm>
              <a:off x="1752600" y="3105855"/>
              <a:ext cx="2503311" cy="2408767"/>
            </a:xfrm>
            <a:custGeom>
              <a:avLst/>
              <a:gdLst>
                <a:gd name="connsiteX0" fmla="*/ 673100 w 2503311"/>
                <a:gd name="connsiteY0" fmla="*/ 204612 h 2408767"/>
                <a:gd name="connsiteX1" fmla="*/ 88900 w 2503311"/>
                <a:gd name="connsiteY1" fmla="*/ 314678 h 2408767"/>
                <a:gd name="connsiteX2" fmla="*/ 139700 w 2503311"/>
                <a:gd name="connsiteY2" fmla="*/ 2092678 h 2408767"/>
                <a:gd name="connsiteX3" fmla="*/ 833967 w 2503311"/>
                <a:gd name="connsiteY3" fmla="*/ 2211212 h 2408767"/>
                <a:gd name="connsiteX4" fmla="*/ 2324100 w 2503311"/>
                <a:gd name="connsiteY4" fmla="*/ 1567745 h 2408767"/>
                <a:gd name="connsiteX5" fmla="*/ 1909234 w 2503311"/>
                <a:gd name="connsiteY5" fmla="*/ 839612 h 2408767"/>
                <a:gd name="connsiteX6" fmla="*/ 1604434 w 2503311"/>
                <a:gd name="connsiteY6" fmla="*/ 1068212 h 2408767"/>
                <a:gd name="connsiteX7" fmla="*/ 1773767 w 2503311"/>
                <a:gd name="connsiteY7" fmla="*/ 1686278 h 2408767"/>
                <a:gd name="connsiteX8" fmla="*/ 994834 w 2503311"/>
                <a:gd name="connsiteY8" fmla="*/ 2041878 h 2408767"/>
                <a:gd name="connsiteX9" fmla="*/ 537634 w 2503311"/>
                <a:gd name="connsiteY9" fmla="*/ 1999545 h 2408767"/>
                <a:gd name="connsiteX10" fmla="*/ 325967 w 2503311"/>
                <a:gd name="connsiteY10" fmla="*/ 1076678 h 2408767"/>
                <a:gd name="connsiteX11" fmla="*/ 740834 w 2503311"/>
                <a:gd name="connsiteY11" fmla="*/ 577145 h 2408767"/>
                <a:gd name="connsiteX12" fmla="*/ 673100 w 2503311"/>
                <a:gd name="connsiteY12" fmla="*/ 204612 h 24087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503311" h="2408767">
                  <a:moveTo>
                    <a:pt x="673100" y="204612"/>
                  </a:moveTo>
                  <a:cubicBezTo>
                    <a:pt x="564444" y="160868"/>
                    <a:pt x="177800" y="0"/>
                    <a:pt x="88900" y="314678"/>
                  </a:cubicBezTo>
                  <a:cubicBezTo>
                    <a:pt x="0" y="629356"/>
                    <a:pt x="15522" y="1776589"/>
                    <a:pt x="139700" y="2092678"/>
                  </a:cubicBezTo>
                  <a:cubicBezTo>
                    <a:pt x="263878" y="2408767"/>
                    <a:pt x="469900" y="2298701"/>
                    <a:pt x="833967" y="2211212"/>
                  </a:cubicBezTo>
                  <a:cubicBezTo>
                    <a:pt x="1198034" y="2123723"/>
                    <a:pt x="2144889" y="1796345"/>
                    <a:pt x="2324100" y="1567745"/>
                  </a:cubicBezTo>
                  <a:cubicBezTo>
                    <a:pt x="2503311" y="1339145"/>
                    <a:pt x="2029178" y="922867"/>
                    <a:pt x="1909234" y="839612"/>
                  </a:cubicBezTo>
                  <a:cubicBezTo>
                    <a:pt x="1789290" y="756357"/>
                    <a:pt x="1627012" y="927101"/>
                    <a:pt x="1604434" y="1068212"/>
                  </a:cubicBezTo>
                  <a:cubicBezTo>
                    <a:pt x="1581856" y="1209323"/>
                    <a:pt x="1875367" y="1524000"/>
                    <a:pt x="1773767" y="1686278"/>
                  </a:cubicBezTo>
                  <a:cubicBezTo>
                    <a:pt x="1672167" y="1848556"/>
                    <a:pt x="1200856" y="1989667"/>
                    <a:pt x="994834" y="2041878"/>
                  </a:cubicBezTo>
                  <a:cubicBezTo>
                    <a:pt x="788812" y="2094089"/>
                    <a:pt x="649112" y="2160412"/>
                    <a:pt x="537634" y="1999545"/>
                  </a:cubicBezTo>
                  <a:cubicBezTo>
                    <a:pt x="426156" y="1838678"/>
                    <a:pt x="292100" y="1313745"/>
                    <a:pt x="325967" y="1076678"/>
                  </a:cubicBezTo>
                  <a:cubicBezTo>
                    <a:pt x="359834" y="839611"/>
                    <a:pt x="685801" y="723901"/>
                    <a:pt x="740834" y="577145"/>
                  </a:cubicBezTo>
                  <a:cubicBezTo>
                    <a:pt x="795867" y="430390"/>
                    <a:pt x="781756" y="248356"/>
                    <a:pt x="673100" y="204612"/>
                  </a:cubicBezTo>
                  <a:close/>
                </a:path>
              </a:pathLst>
            </a:cu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Non-binary CSPs: Primal Graph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Primal graph</a:t>
            </a:r>
          </a:p>
          <a:p>
            <a:pPr lvl="1"/>
            <a:r>
              <a:rPr lang="en-US" dirty="0"/>
              <a:t>V=</a:t>
            </a:r>
          </a:p>
          <a:p>
            <a:pPr lvl="1"/>
            <a:r>
              <a:rPr lang="en-US" dirty="0"/>
              <a:t>E=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11</a:t>
            </a:fld>
            <a:endParaRPr lang="en-US"/>
          </a:p>
        </p:txBody>
      </p:sp>
      <p:grpSp>
        <p:nvGrpSpPr>
          <p:cNvPr id="7" name="Group 187"/>
          <p:cNvGrpSpPr/>
          <p:nvPr/>
        </p:nvGrpSpPr>
        <p:grpSpPr>
          <a:xfrm>
            <a:off x="1447800" y="3276600"/>
            <a:ext cx="2457450" cy="1962150"/>
            <a:chOff x="5619750" y="3067050"/>
            <a:chExt cx="2457450" cy="1962150"/>
          </a:xfrm>
        </p:grpSpPr>
        <p:cxnSp>
          <p:nvCxnSpPr>
            <p:cNvPr id="69" name="Straight Connector 68"/>
            <p:cNvCxnSpPr>
              <a:stCxn id="80" idx="3"/>
              <a:endCxn id="92" idx="3"/>
            </p:cNvCxnSpPr>
            <p:nvPr/>
          </p:nvCxnSpPr>
          <p:spPr>
            <a:xfrm rot="5400000">
              <a:off x="5884863" y="4611687"/>
              <a:ext cx="228600" cy="45402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0" name="TextBox 69"/>
            <p:cNvSpPr txBox="1">
              <a:spLocks noChangeArrowheads="1"/>
            </p:cNvSpPr>
            <p:nvPr/>
          </p:nvSpPr>
          <p:spPr bwMode="auto">
            <a:xfrm>
              <a:off x="5775325" y="4392613"/>
              <a:ext cx="398463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R</a:t>
              </a:r>
              <a:r>
                <a:rPr lang="en-US" sz="2400" baseline="-25000"/>
                <a:t>3</a:t>
              </a:r>
            </a:p>
          </p:txBody>
        </p:sp>
        <p:sp>
          <p:nvSpPr>
            <p:cNvPr id="71" name="TextBox 70"/>
            <p:cNvSpPr txBox="1">
              <a:spLocks noChangeArrowheads="1"/>
            </p:cNvSpPr>
            <p:nvPr/>
          </p:nvSpPr>
          <p:spPr bwMode="auto">
            <a:xfrm>
              <a:off x="7716838" y="3281363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A</a:t>
              </a:r>
            </a:p>
          </p:txBody>
        </p:sp>
        <p:sp>
          <p:nvSpPr>
            <p:cNvPr id="72" name="TextBox 71"/>
            <p:cNvSpPr txBox="1">
              <a:spLocks noChangeArrowheads="1"/>
            </p:cNvSpPr>
            <p:nvPr/>
          </p:nvSpPr>
          <p:spPr bwMode="auto">
            <a:xfrm>
              <a:off x="5622925" y="3263900"/>
              <a:ext cx="219075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B</a:t>
              </a:r>
            </a:p>
          </p:txBody>
        </p:sp>
        <p:sp>
          <p:nvSpPr>
            <p:cNvPr id="73" name="TextBox 72"/>
            <p:cNvSpPr txBox="1">
              <a:spLocks noChangeArrowheads="1"/>
            </p:cNvSpPr>
            <p:nvPr/>
          </p:nvSpPr>
          <p:spPr bwMode="auto">
            <a:xfrm>
              <a:off x="6402388" y="4471988"/>
              <a:ext cx="19526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C</a:t>
              </a:r>
            </a:p>
          </p:txBody>
        </p:sp>
        <p:sp>
          <p:nvSpPr>
            <p:cNvPr id="74" name="TextBox 73"/>
            <p:cNvSpPr txBox="1">
              <a:spLocks noChangeArrowheads="1"/>
            </p:cNvSpPr>
            <p:nvPr/>
          </p:nvSpPr>
          <p:spPr bwMode="auto">
            <a:xfrm>
              <a:off x="7494588" y="4606925"/>
              <a:ext cx="228600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D</a:t>
              </a:r>
            </a:p>
          </p:txBody>
        </p:sp>
        <p:sp>
          <p:nvSpPr>
            <p:cNvPr id="75" name="TextBox 74"/>
            <p:cNvSpPr txBox="1">
              <a:spLocks noChangeArrowheads="1"/>
            </p:cNvSpPr>
            <p:nvPr/>
          </p:nvSpPr>
          <p:spPr bwMode="auto">
            <a:xfrm>
              <a:off x="6511925" y="3684588"/>
              <a:ext cx="2286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E</a:t>
              </a:r>
            </a:p>
          </p:txBody>
        </p:sp>
        <p:sp>
          <p:nvSpPr>
            <p:cNvPr id="76" name="TextBox 75"/>
            <p:cNvSpPr txBox="1">
              <a:spLocks noChangeArrowheads="1"/>
            </p:cNvSpPr>
            <p:nvPr/>
          </p:nvSpPr>
          <p:spPr bwMode="auto">
            <a:xfrm>
              <a:off x="6891338" y="4487863"/>
              <a:ext cx="17621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F</a:t>
              </a:r>
            </a:p>
          </p:txBody>
        </p:sp>
        <p:sp>
          <p:nvSpPr>
            <p:cNvPr id="77" name="Oval 76"/>
            <p:cNvSpPr/>
            <p:nvPr/>
          </p:nvSpPr>
          <p:spPr>
            <a:xfrm>
              <a:off x="6705600" y="460375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78" name="Oval 77"/>
            <p:cNvSpPr/>
            <p:nvPr/>
          </p:nvSpPr>
          <p:spPr>
            <a:xfrm>
              <a:off x="7548563" y="341630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79" name="Oval 78"/>
            <p:cNvSpPr/>
            <p:nvPr/>
          </p:nvSpPr>
          <p:spPr>
            <a:xfrm>
              <a:off x="5822950" y="3424238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80" name="Oval 79"/>
            <p:cNvSpPr/>
            <p:nvPr/>
          </p:nvSpPr>
          <p:spPr>
            <a:xfrm>
              <a:off x="6203950" y="4594225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81" name="Oval 80"/>
            <p:cNvSpPr/>
            <p:nvPr/>
          </p:nvSpPr>
          <p:spPr>
            <a:xfrm>
              <a:off x="6707188" y="3805238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82" name="Oval 81"/>
            <p:cNvSpPr/>
            <p:nvPr/>
          </p:nvSpPr>
          <p:spPr>
            <a:xfrm>
              <a:off x="7307263" y="480695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cxnSp>
          <p:nvCxnSpPr>
            <p:cNvPr id="83" name="Straight Connector 82"/>
            <p:cNvCxnSpPr>
              <a:stCxn id="79" idx="5"/>
              <a:endCxn id="90" idx="1"/>
            </p:cNvCxnSpPr>
            <p:nvPr/>
          </p:nvCxnSpPr>
          <p:spPr>
            <a:xfrm rot="16200000" flipH="1">
              <a:off x="6396037" y="3111501"/>
              <a:ext cx="193675" cy="10795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>
              <a:stCxn id="82" idx="0"/>
              <a:endCxn id="91" idx="2"/>
            </p:cNvCxnSpPr>
            <p:nvPr/>
          </p:nvCxnSpPr>
          <p:spPr>
            <a:xfrm rot="5400000" flipH="1" flipV="1">
              <a:off x="7241382" y="4423569"/>
              <a:ext cx="525462" cy="2413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>
              <a:stCxn id="90" idx="3"/>
              <a:endCxn id="78" idx="3"/>
            </p:cNvCxnSpPr>
            <p:nvPr/>
          </p:nvCxnSpPr>
          <p:spPr>
            <a:xfrm flipV="1">
              <a:off x="7185025" y="3546475"/>
              <a:ext cx="385763" cy="20161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>
              <a:stCxn id="81" idx="6"/>
              <a:endCxn id="90" idx="1"/>
            </p:cNvCxnSpPr>
            <p:nvPr/>
          </p:nvCxnSpPr>
          <p:spPr>
            <a:xfrm flipV="1">
              <a:off x="6859588" y="3748088"/>
              <a:ext cx="173037" cy="1333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>
              <a:stCxn id="91" idx="0"/>
              <a:endCxn id="78" idx="4"/>
            </p:cNvCxnSpPr>
            <p:nvPr/>
          </p:nvCxnSpPr>
          <p:spPr>
            <a:xfrm rot="5400000" flipH="1" flipV="1">
              <a:off x="7343775" y="3848100"/>
              <a:ext cx="560388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>
              <a:stCxn id="82" idx="0"/>
              <a:endCxn id="90" idx="2"/>
            </p:cNvCxnSpPr>
            <p:nvPr/>
          </p:nvCxnSpPr>
          <p:spPr>
            <a:xfrm rot="16200000" flipV="1">
              <a:off x="6754813" y="4178300"/>
              <a:ext cx="982662" cy="27463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9" name="Rectangle 88"/>
            <p:cNvSpPr/>
            <p:nvPr/>
          </p:nvSpPr>
          <p:spPr>
            <a:xfrm>
              <a:off x="6672263" y="3421063"/>
              <a:ext cx="152400" cy="15081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90" name="Rectangle 89"/>
            <p:cNvSpPr/>
            <p:nvPr/>
          </p:nvSpPr>
          <p:spPr>
            <a:xfrm>
              <a:off x="7032625" y="367188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7548563" y="412908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5619750" y="487680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/>
            </a:p>
          </p:txBody>
        </p:sp>
        <p:sp>
          <p:nvSpPr>
            <p:cNvPr id="93" name="Rectangle 92"/>
            <p:cNvSpPr/>
            <p:nvPr/>
          </p:nvSpPr>
          <p:spPr>
            <a:xfrm>
              <a:off x="6384925" y="413385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/>
            </a:p>
          </p:txBody>
        </p:sp>
        <p:cxnSp>
          <p:nvCxnSpPr>
            <p:cNvPr id="94" name="Straight Connector 93"/>
            <p:cNvCxnSpPr>
              <a:stCxn id="89" idx="1"/>
              <a:endCxn id="79" idx="6"/>
            </p:cNvCxnSpPr>
            <p:nvPr/>
          </p:nvCxnSpPr>
          <p:spPr>
            <a:xfrm rot="10800000" flipV="1">
              <a:off x="5975350" y="3497263"/>
              <a:ext cx="696913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>
              <a:stCxn id="79" idx="4"/>
              <a:endCxn id="92" idx="0"/>
            </p:cNvCxnSpPr>
            <p:nvPr/>
          </p:nvCxnSpPr>
          <p:spPr>
            <a:xfrm rot="5400000">
              <a:off x="5147469" y="4125119"/>
              <a:ext cx="1300162" cy="2032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>
              <a:stCxn id="80" idx="7"/>
              <a:endCxn id="93" idx="2"/>
            </p:cNvCxnSpPr>
            <p:nvPr/>
          </p:nvCxnSpPr>
          <p:spPr>
            <a:xfrm rot="5400000" flipH="1" flipV="1">
              <a:off x="6232525" y="4387850"/>
              <a:ext cx="330200" cy="1270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>
              <a:stCxn id="93" idx="2"/>
              <a:endCxn id="77" idx="1"/>
            </p:cNvCxnSpPr>
            <p:nvPr/>
          </p:nvCxnSpPr>
          <p:spPr>
            <a:xfrm rot="16200000" flipH="1">
              <a:off x="6423818" y="4323557"/>
              <a:ext cx="341313" cy="2667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>
              <a:stCxn id="92" idx="3"/>
              <a:endCxn id="82" idx="2"/>
            </p:cNvCxnSpPr>
            <p:nvPr/>
          </p:nvCxnSpPr>
          <p:spPr>
            <a:xfrm flipV="1">
              <a:off x="5772150" y="4883150"/>
              <a:ext cx="1535113" cy="698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/>
            <p:cNvSpPr txBox="1">
              <a:spLocks noChangeArrowheads="1"/>
            </p:cNvSpPr>
            <p:nvPr/>
          </p:nvSpPr>
          <p:spPr bwMode="auto">
            <a:xfrm>
              <a:off x="6056313" y="4000500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R</a:t>
              </a:r>
              <a:r>
                <a:rPr lang="en-US" sz="2400" baseline="-25000"/>
                <a:t>1</a:t>
              </a:r>
            </a:p>
          </p:txBody>
        </p:sp>
        <p:sp>
          <p:nvSpPr>
            <p:cNvPr id="100" name="TextBox 99"/>
            <p:cNvSpPr txBox="1">
              <a:spLocks noChangeArrowheads="1"/>
            </p:cNvSpPr>
            <p:nvPr/>
          </p:nvSpPr>
          <p:spPr bwMode="auto">
            <a:xfrm>
              <a:off x="7231063" y="3643313"/>
              <a:ext cx="393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R</a:t>
              </a:r>
              <a:r>
                <a:rPr lang="en-US" sz="2400" baseline="-25000"/>
                <a:t>4</a:t>
              </a:r>
            </a:p>
          </p:txBody>
        </p:sp>
        <p:sp>
          <p:nvSpPr>
            <p:cNvPr id="101" name="TextBox 100"/>
            <p:cNvSpPr txBox="1">
              <a:spLocks noChangeArrowheads="1"/>
            </p:cNvSpPr>
            <p:nvPr/>
          </p:nvSpPr>
          <p:spPr bwMode="auto">
            <a:xfrm>
              <a:off x="6900863" y="4000500"/>
              <a:ext cx="48418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R</a:t>
              </a:r>
              <a:r>
                <a:rPr lang="en-US" sz="2400" baseline="-25000"/>
                <a:t>2</a:t>
              </a:r>
            </a:p>
          </p:txBody>
        </p:sp>
        <p:sp>
          <p:nvSpPr>
            <p:cNvPr id="102" name="TextBox 101"/>
            <p:cNvSpPr txBox="1">
              <a:spLocks noChangeArrowheads="1"/>
            </p:cNvSpPr>
            <p:nvPr/>
          </p:nvSpPr>
          <p:spPr bwMode="auto">
            <a:xfrm>
              <a:off x="7718425" y="4000500"/>
              <a:ext cx="358775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R</a:t>
              </a:r>
              <a:r>
                <a:rPr lang="en-US" sz="2400" baseline="-25000"/>
                <a:t>5</a:t>
              </a:r>
            </a:p>
          </p:txBody>
        </p:sp>
        <p:cxnSp>
          <p:nvCxnSpPr>
            <p:cNvPr id="103" name="Straight Connector 102"/>
            <p:cNvCxnSpPr>
              <a:stCxn id="78" idx="2"/>
              <a:endCxn id="89" idx="3"/>
            </p:cNvCxnSpPr>
            <p:nvPr/>
          </p:nvCxnSpPr>
          <p:spPr>
            <a:xfrm rot="10800000" flipV="1">
              <a:off x="6824663" y="3492500"/>
              <a:ext cx="72390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>
              <a:stCxn id="105" idx="2"/>
              <a:endCxn id="77" idx="0"/>
            </p:cNvCxnSpPr>
            <p:nvPr/>
          </p:nvCxnSpPr>
          <p:spPr>
            <a:xfrm rot="16200000" flipH="1">
              <a:off x="6625432" y="4447381"/>
              <a:ext cx="309562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5" name="Rectangle 104"/>
            <p:cNvSpPr/>
            <p:nvPr/>
          </p:nvSpPr>
          <p:spPr>
            <a:xfrm>
              <a:off x="6702425" y="414178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/>
            </a:p>
          </p:txBody>
        </p:sp>
        <p:cxnSp>
          <p:nvCxnSpPr>
            <p:cNvPr id="106" name="Straight Connector 105"/>
            <p:cNvCxnSpPr>
              <a:stCxn id="105" idx="0"/>
              <a:endCxn id="81" idx="4"/>
            </p:cNvCxnSpPr>
            <p:nvPr/>
          </p:nvCxnSpPr>
          <p:spPr>
            <a:xfrm rot="5400000" flipH="1" flipV="1">
              <a:off x="6688932" y="4047331"/>
              <a:ext cx="18415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7" name="TextBox 106"/>
            <p:cNvSpPr txBox="1">
              <a:spLocks noChangeArrowheads="1"/>
            </p:cNvSpPr>
            <p:nvPr/>
          </p:nvSpPr>
          <p:spPr bwMode="auto">
            <a:xfrm>
              <a:off x="6759575" y="3067050"/>
              <a:ext cx="406400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R</a:t>
              </a:r>
              <a:r>
                <a:rPr lang="en-US" sz="2400" baseline="-25000"/>
                <a:t>6</a:t>
              </a:r>
            </a:p>
          </p:txBody>
        </p:sp>
      </p:grpSp>
      <p:cxnSp>
        <p:nvCxnSpPr>
          <p:cNvPr id="109" name="Straight Connector 108"/>
          <p:cNvCxnSpPr>
            <a:stCxn id="119" idx="5"/>
            <a:endCxn id="122" idx="1"/>
          </p:cNvCxnSpPr>
          <p:nvPr/>
        </p:nvCxnSpPr>
        <p:spPr>
          <a:xfrm rot="16200000" flipH="1">
            <a:off x="5413282" y="3713069"/>
            <a:ext cx="1274948" cy="137654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1" name="TextBox 110"/>
          <p:cNvSpPr txBox="1">
            <a:spLocks noChangeArrowheads="1"/>
          </p:cNvSpPr>
          <p:nvPr/>
        </p:nvSpPr>
        <p:spPr bwMode="auto">
          <a:xfrm>
            <a:off x="7126288" y="3490913"/>
            <a:ext cx="2667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/>
              <a:t>A</a:t>
            </a:r>
          </a:p>
        </p:txBody>
      </p:sp>
      <p:sp>
        <p:nvSpPr>
          <p:cNvPr id="112" name="TextBox 111"/>
          <p:cNvSpPr txBox="1">
            <a:spLocks noChangeArrowheads="1"/>
          </p:cNvSpPr>
          <p:nvPr/>
        </p:nvSpPr>
        <p:spPr bwMode="auto">
          <a:xfrm>
            <a:off x="5032375" y="3473450"/>
            <a:ext cx="2190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/>
              <a:t>B</a:t>
            </a:r>
          </a:p>
        </p:txBody>
      </p:sp>
      <p:sp>
        <p:nvSpPr>
          <p:cNvPr id="113" name="TextBox 112"/>
          <p:cNvSpPr txBox="1">
            <a:spLocks noChangeArrowheads="1"/>
          </p:cNvSpPr>
          <p:nvPr/>
        </p:nvSpPr>
        <p:spPr bwMode="auto">
          <a:xfrm>
            <a:off x="5486400" y="4889500"/>
            <a:ext cx="1952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dirty="0"/>
              <a:t>C</a:t>
            </a:r>
          </a:p>
        </p:txBody>
      </p:sp>
      <p:sp>
        <p:nvSpPr>
          <p:cNvPr id="114" name="TextBox 113"/>
          <p:cNvSpPr txBox="1">
            <a:spLocks noChangeArrowheads="1"/>
          </p:cNvSpPr>
          <p:nvPr/>
        </p:nvSpPr>
        <p:spPr bwMode="auto">
          <a:xfrm>
            <a:off x="6904038" y="4816475"/>
            <a:ext cx="2286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/>
              <a:t>D</a:t>
            </a:r>
          </a:p>
        </p:txBody>
      </p:sp>
      <p:sp>
        <p:nvSpPr>
          <p:cNvPr id="115" name="TextBox 114"/>
          <p:cNvSpPr txBox="1">
            <a:spLocks noChangeArrowheads="1"/>
          </p:cNvSpPr>
          <p:nvPr/>
        </p:nvSpPr>
        <p:spPr bwMode="auto">
          <a:xfrm>
            <a:off x="5921375" y="3894138"/>
            <a:ext cx="228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/>
              <a:t>E</a:t>
            </a:r>
          </a:p>
        </p:txBody>
      </p:sp>
      <p:sp>
        <p:nvSpPr>
          <p:cNvPr id="116" name="TextBox 115"/>
          <p:cNvSpPr txBox="1">
            <a:spLocks noChangeArrowheads="1"/>
          </p:cNvSpPr>
          <p:nvPr/>
        </p:nvSpPr>
        <p:spPr bwMode="auto">
          <a:xfrm>
            <a:off x="6300788" y="4697413"/>
            <a:ext cx="17621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/>
              <a:t>F</a:t>
            </a:r>
          </a:p>
        </p:txBody>
      </p:sp>
      <p:sp>
        <p:nvSpPr>
          <p:cNvPr id="117" name="Oval 116"/>
          <p:cNvSpPr/>
          <p:nvPr/>
        </p:nvSpPr>
        <p:spPr>
          <a:xfrm>
            <a:off x="6115050" y="4813300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dirty="0"/>
          </a:p>
        </p:txBody>
      </p:sp>
      <p:sp>
        <p:nvSpPr>
          <p:cNvPr id="118" name="Oval 117"/>
          <p:cNvSpPr/>
          <p:nvPr/>
        </p:nvSpPr>
        <p:spPr>
          <a:xfrm>
            <a:off x="6958013" y="3625850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dirty="0"/>
          </a:p>
        </p:txBody>
      </p:sp>
      <p:sp>
        <p:nvSpPr>
          <p:cNvPr id="119" name="Oval 118"/>
          <p:cNvSpPr/>
          <p:nvPr/>
        </p:nvSpPr>
        <p:spPr>
          <a:xfrm>
            <a:off x="5232400" y="3633788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dirty="0"/>
          </a:p>
        </p:txBody>
      </p:sp>
      <p:sp>
        <p:nvSpPr>
          <p:cNvPr id="120" name="Oval 119"/>
          <p:cNvSpPr/>
          <p:nvPr/>
        </p:nvSpPr>
        <p:spPr>
          <a:xfrm>
            <a:off x="5613400" y="4803775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dirty="0"/>
          </a:p>
        </p:txBody>
      </p:sp>
      <p:sp>
        <p:nvSpPr>
          <p:cNvPr id="121" name="Oval 120"/>
          <p:cNvSpPr/>
          <p:nvPr/>
        </p:nvSpPr>
        <p:spPr>
          <a:xfrm>
            <a:off x="6116638" y="4014788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dirty="0"/>
          </a:p>
        </p:txBody>
      </p:sp>
      <p:sp>
        <p:nvSpPr>
          <p:cNvPr id="122" name="Oval 121"/>
          <p:cNvSpPr/>
          <p:nvPr/>
        </p:nvSpPr>
        <p:spPr>
          <a:xfrm>
            <a:off x="6716713" y="5016500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dirty="0"/>
          </a:p>
        </p:txBody>
      </p:sp>
      <p:cxnSp>
        <p:nvCxnSpPr>
          <p:cNvPr id="123" name="Straight Connector 122"/>
          <p:cNvCxnSpPr>
            <a:stCxn id="119" idx="5"/>
            <a:endCxn id="121" idx="1"/>
          </p:cNvCxnSpPr>
          <p:nvPr/>
        </p:nvCxnSpPr>
        <p:spPr>
          <a:xfrm rot="16200000" flipH="1">
            <a:off x="5614101" y="3512251"/>
            <a:ext cx="273236" cy="776474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>
            <a:stCxn id="122" idx="1"/>
            <a:endCxn id="121" idx="5"/>
          </p:cNvCxnSpPr>
          <p:nvPr/>
        </p:nvCxnSpPr>
        <p:spPr>
          <a:xfrm rot="16200000" flipV="1">
            <a:off x="6045902" y="4345688"/>
            <a:ext cx="893948" cy="49231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>
            <a:stCxn id="121" idx="7"/>
            <a:endCxn id="118" idx="3"/>
          </p:cNvCxnSpPr>
          <p:nvPr/>
        </p:nvCxnSpPr>
        <p:spPr>
          <a:xfrm rot="5400000" flipH="1" flipV="1">
            <a:off x="6472938" y="3529714"/>
            <a:ext cx="281174" cy="73361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>
            <a:stCxn id="122" idx="0"/>
            <a:endCxn id="118" idx="4"/>
          </p:cNvCxnSpPr>
          <p:nvPr/>
        </p:nvCxnSpPr>
        <p:spPr>
          <a:xfrm rot="5400000" flipH="1" flipV="1">
            <a:off x="6294438" y="4276725"/>
            <a:ext cx="1238250" cy="24130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>
            <a:stCxn id="118" idx="2"/>
            <a:endCxn id="119" idx="6"/>
          </p:cNvCxnSpPr>
          <p:nvPr/>
        </p:nvCxnSpPr>
        <p:spPr>
          <a:xfrm rot="10800000" flipV="1">
            <a:off x="5384801" y="3702050"/>
            <a:ext cx="1573213" cy="793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>
            <a:stCxn id="119" idx="4"/>
            <a:endCxn id="120" idx="1"/>
          </p:cNvCxnSpPr>
          <p:nvPr/>
        </p:nvCxnSpPr>
        <p:spPr>
          <a:xfrm rot="16200000" flipH="1">
            <a:off x="4952207" y="4142581"/>
            <a:ext cx="1039905" cy="32711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>
            <a:stCxn id="120" idx="6"/>
            <a:endCxn id="117" idx="1"/>
          </p:cNvCxnSpPr>
          <p:nvPr/>
        </p:nvCxnSpPr>
        <p:spPr>
          <a:xfrm flipV="1">
            <a:off x="5765800" y="4835618"/>
            <a:ext cx="371568" cy="44357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120" idx="5"/>
            <a:endCxn id="122" idx="2"/>
          </p:cNvCxnSpPr>
          <p:nvPr/>
        </p:nvCxnSpPr>
        <p:spPr>
          <a:xfrm rot="16200000" flipH="1">
            <a:off x="6150676" y="4526662"/>
            <a:ext cx="158843" cy="97323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6" name="Straight Connector 145"/>
          <p:cNvCxnSpPr>
            <a:stCxn id="117" idx="0"/>
            <a:endCxn id="121" idx="4"/>
          </p:cNvCxnSpPr>
          <p:nvPr/>
        </p:nvCxnSpPr>
        <p:spPr>
          <a:xfrm rot="5400000" flipH="1" flipV="1">
            <a:off x="5868988" y="4489450"/>
            <a:ext cx="646112" cy="158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Dual Graph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V=</a:t>
            </a:r>
          </a:p>
          <a:p>
            <a:r>
              <a:rPr lang="en-US" dirty="0"/>
              <a:t>G=</a:t>
            </a: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12</a:t>
            </a:fld>
            <a:endParaRPr lang="en-US"/>
          </a:p>
        </p:txBody>
      </p:sp>
      <p:grpSp>
        <p:nvGrpSpPr>
          <p:cNvPr id="7" name="Group 195"/>
          <p:cNvGrpSpPr>
            <a:grpSpLocks/>
          </p:cNvGrpSpPr>
          <p:nvPr/>
        </p:nvGrpSpPr>
        <p:grpSpPr bwMode="auto">
          <a:xfrm>
            <a:off x="5286376" y="3081338"/>
            <a:ext cx="3170237" cy="1490662"/>
            <a:chOff x="5330923" y="3570605"/>
            <a:chExt cx="3170400" cy="1490535"/>
          </a:xfrm>
        </p:grpSpPr>
        <p:sp>
          <p:nvSpPr>
            <p:cNvPr id="8" name="TextBox 125"/>
            <p:cNvSpPr txBox="1">
              <a:spLocks noChangeArrowheads="1"/>
            </p:cNvSpPr>
            <p:nvPr/>
          </p:nvSpPr>
          <p:spPr bwMode="auto">
            <a:xfrm>
              <a:off x="6913638" y="4784141"/>
              <a:ext cx="33075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ea typeface="Times New Roman" charset="0"/>
                  <a:cs typeface="Times New Roman" charset="0"/>
                </a:rPr>
                <a:t>R</a:t>
              </a:r>
              <a:r>
                <a:rPr lang="en-US" baseline="-25000">
                  <a:ea typeface="Times New Roman" charset="0"/>
                  <a:cs typeface="Times New Roman" charset="0"/>
                </a:rPr>
                <a:t>4</a:t>
              </a:r>
            </a:p>
          </p:txBody>
        </p:sp>
        <p:sp>
          <p:nvSpPr>
            <p:cNvPr id="9" name="Oval 8"/>
            <p:cNvSpPr/>
            <p:nvPr/>
          </p:nvSpPr>
          <p:spPr>
            <a:xfrm>
              <a:off x="6620039" y="3881728"/>
              <a:ext cx="730288" cy="290487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dirty="0">
                  <a:cs typeface="Times New Roman" pitchFamily="18" charset="0"/>
                </a:rPr>
                <a:t>BCD</a:t>
              </a:r>
            </a:p>
          </p:txBody>
        </p:sp>
        <p:sp>
          <p:nvSpPr>
            <p:cNvPr id="10" name="Oval 9"/>
            <p:cNvSpPr/>
            <p:nvPr/>
          </p:nvSpPr>
          <p:spPr>
            <a:xfrm>
              <a:off x="6620039" y="4526199"/>
              <a:ext cx="730288" cy="2889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dirty="0">
                  <a:cs typeface="Times New Roman" pitchFamily="18" charset="0"/>
                </a:rPr>
                <a:t>ABDE</a:t>
              </a:r>
            </a:p>
          </p:txBody>
        </p:sp>
        <p:sp>
          <p:nvSpPr>
            <p:cNvPr id="11" name="Oval 10"/>
            <p:cNvSpPr/>
            <p:nvPr/>
          </p:nvSpPr>
          <p:spPr>
            <a:xfrm>
              <a:off x="7769448" y="3881728"/>
              <a:ext cx="731875" cy="290487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dirty="0">
                  <a:cs typeface="Times New Roman" pitchFamily="18" charset="0"/>
                </a:rPr>
                <a:t>CF</a:t>
              </a:r>
            </a:p>
          </p:txBody>
        </p:sp>
        <p:sp>
          <p:nvSpPr>
            <p:cNvPr id="12" name="Oval 11"/>
            <p:cNvSpPr/>
            <p:nvPr/>
          </p:nvSpPr>
          <p:spPr>
            <a:xfrm>
              <a:off x="7769448" y="4526199"/>
              <a:ext cx="731875" cy="2889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dirty="0">
                  <a:cs typeface="Times New Roman" pitchFamily="18" charset="0"/>
                </a:rPr>
                <a:t>EF</a:t>
              </a:r>
            </a:p>
          </p:txBody>
        </p:sp>
        <p:sp>
          <p:nvSpPr>
            <p:cNvPr id="13" name="Oval 12"/>
            <p:cNvSpPr/>
            <p:nvPr/>
          </p:nvSpPr>
          <p:spPr>
            <a:xfrm>
              <a:off x="5330923" y="4524611"/>
              <a:ext cx="731875" cy="290488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dirty="0">
                  <a:cs typeface="Times New Roman" pitchFamily="18" charset="0"/>
                </a:rPr>
                <a:t>AB</a:t>
              </a:r>
            </a:p>
          </p:txBody>
        </p:sp>
        <p:cxnSp>
          <p:nvCxnSpPr>
            <p:cNvPr id="14" name="Straight Connector 13"/>
            <p:cNvCxnSpPr>
              <a:stCxn id="9" idx="6"/>
              <a:endCxn id="11" idx="2"/>
            </p:cNvCxnSpPr>
            <p:nvPr/>
          </p:nvCxnSpPr>
          <p:spPr>
            <a:xfrm>
              <a:off x="7350327" y="4026178"/>
              <a:ext cx="419122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stCxn id="9" idx="4"/>
              <a:endCxn id="10" idx="0"/>
            </p:cNvCxnSpPr>
            <p:nvPr/>
          </p:nvCxnSpPr>
          <p:spPr>
            <a:xfrm>
              <a:off x="6985183" y="4172216"/>
              <a:ext cx="0" cy="35398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stCxn id="11" idx="4"/>
              <a:endCxn id="12" idx="0"/>
            </p:cNvCxnSpPr>
            <p:nvPr/>
          </p:nvCxnSpPr>
          <p:spPr>
            <a:xfrm rot="5400000">
              <a:off x="7957601" y="4349207"/>
              <a:ext cx="355570" cy="1587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10" idx="6"/>
              <a:endCxn id="12" idx="2"/>
            </p:cNvCxnSpPr>
            <p:nvPr/>
          </p:nvCxnSpPr>
          <p:spPr>
            <a:xfrm>
              <a:off x="7350327" y="4670648"/>
              <a:ext cx="419122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TextBox 135"/>
            <p:cNvSpPr txBox="1">
              <a:spLocks noChangeArrowheads="1"/>
            </p:cNvSpPr>
            <p:nvPr/>
          </p:nvSpPr>
          <p:spPr bwMode="auto">
            <a:xfrm>
              <a:off x="6917320" y="3570605"/>
              <a:ext cx="26357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ea typeface="Times New Roman" charset="0"/>
                  <a:cs typeface="Times New Roman" charset="0"/>
                </a:rPr>
                <a:t>R</a:t>
              </a:r>
              <a:r>
                <a:rPr lang="en-US" baseline="-25000">
                  <a:ea typeface="Times New Roman" charset="0"/>
                  <a:cs typeface="Times New Roman" charset="0"/>
                </a:rPr>
                <a:t>3</a:t>
              </a:r>
            </a:p>
          </p:txBody>
        </p:sp>
        <p:sp>
          <p:nvSpPr>
            <p:cNvPr id="19" name="TextBox 136"/>
            <p:cNvSpPr txBox="1">
              <a:spLocks noChangeArrowheads="1"/>
            </p:cNvSpPr>
            <p:nvPr/>
          </p:nvSpPr>
          <p:spPr bwMode="auto">
            <a:xfrm>
              <a:off x="8170384" y="3570605"/>
              <a:ext cx="322839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ea typeface="Times New Roman" charset="0"/>
                  <a:cs typeface="Times New Roman" charset="0"/>
                </a:rPr>
                <a:t>R</a:t>
              </a:r>
              <a:r>
                <a:rPr lang="en-US" baseline="-25000">
                  <a:ea typeface="Times New Roman" charset="0"/>
                  <a:cs typeface="Times New Roman" charset="0"/>
                </a:rPr>
                <a:t>1</a:t>
              </a:r>
            </a:p>
          </p:txBody>
        </p:sp>
        <p:sp>
          <p:nvSpPr>
            <p:cNvPr id="20" name="TextBox 137"/>
            <p:cNvSpPr txBox="1">
              <a:spLocks noChangeArrowheads="1"/>
            </p:cNvSpPr>
            <p:nvPr/>
          </p:nvSpPr>
          <p:spPr bwMode="auto">
            <a:xfrm>
              <a:off x="8201123" y="4784141"/>
              <a:ext cx="2794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ea typeface="Times New Roman" charset="0"/>
                  <a:cs typeface="Times New Roman" charset="0"/>
                </a:rPr>
                <a:t>R</a:t>
              </a:r>
              <a:r>
                <a:rPr lang="en-US" baseline="-25000">
                  <a:ea typeface="Times New Roman" charset="0"/>
                  <a:cs typeface="Times New Roman" charset="0"/>
                </a:rPr>
                <a:t>2</a:t>
              </a:r>
            </a:p>
          </p:txBody>
        </p:sp>
        <p:sp>
          <p:nvSpPr>
            <p:cNvPr id="21" name="TextBox 138"/>
            <p:cNvSpPr txBox="1">
              <a:spLocks noChangeArrowheads="1"/>
            </p:cNvSpPr>
            <p:nvPr/>
          </p:nvSpPr>
          <p:spPr bwMode="auto">
            <a:xfrm>
              <a:off x="7473099" y="3762083"/>
              <a:ext cx="18313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ea typeface="Times New Roman" charset="0"/>
                  <a:cs typeface="Times New Roman" charset="0"/>
                </a:rPr>
                <a:t>C</a:t>
              </a:r>
              <a:endParaRPr lang="en-US" baseline="-25000">
                <a:ea typeface="Times New Roman" charset="0"/>
                <a:cs typeface="Times New Roman" charset="0"/>
              </a:endParaRPr>
            </a:p>
          </p:txBody>
        </p:sp>
        <p:sp>
          <p:nvSpPr>
            <p:cNvPr id="22" name="TextBox 139"/>
            <p:cNvSpPr txBox="1">
              <a:spLocks noChangeArrowheads="1"/>
            </p:cNvSpPr>
            <p:nvPr/>
          </p:nvSpPr>
          <p:spPr bwMode="auto">
            <a:xfrm>
              <a:off x="8150468" y="4180153"/>
              <a:ext cx="1905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ea typeface="Times New Roman" charset="0"/>
                  <a:cs typeface="Times New Roman" charset="0"/>
                </a:rPr>
                <a:t>F</a:t>
              </a:r>
              <a:endParaRPr lang="en-US" baseline="-25000">
                <a:ea typeface="Times New Roman" charset="0"/>
                <a:cs typeface="Times New Roman" charset="0"/>
              </a:endParaRPr>
            </a:p>
          </p:txBody>
        </p:sp>
        <p:sp>
          <p:nvSpPr>
            <p:cNvPr id="23" name="TextBox 140"/>
            <p:cNvSpPr txBox="1">
              <a:spLocks noChangeArrowheads="1"/>
            </p:cNvSpPr>
            <p:nvPr/>
          </p:nvSpPr>
          <p:spPr bwMode="auto">
            <a:xfrm>
              <a:off x="7464633" y="4615092"/>
              <a:ext cx="20006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ea typeface="Times New Roman" charset="0"/>
                  <a:cs typeface="Times New Roman" charset="0"/>
                </a:rPr>
                <a:t>E</a:t>
              </a:r>
              <a:endParaRPr lang="en-US" baseline="-25000">
                <a:ea typeface="Times New Roman" charset="0"/>
                <a:cs typeface="Times New Roman" charset="0"/>
              </a:endParaRPr>
            </a:p>
          </p:txBody>
        </p:sp>
        <p:sp>
          <p:nvSpPr>
            <p:cNvPr id="24" name="TextBox 141"/>
            <p:cNvSpPr txBox="1">
              <a:spLocks noChangeArrowheads="1"/>
            </p:cNvSpPr>
            <p:nvPr/>
          </p:nvSpPr>
          <p:spPr bwMode="auto">
            <a:xfrm>
              <a:off x="7006222" y="4158886"/>
              <a:ext cx="360934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ea typeface="Times New Roman" charset="0"/>
                  <a:cs typeface="Times New Roman" charset="0"/>
                </a:rPr>
                <a:t>BD</a:t>
              </a:r>
              <a:endParaRPr lang="en-US" baseline="-25000">
                <a:ea typeface="Times New Roman" charset="0"/>
                <a:cs typeface="Times New Roman" charset="0"/>
              </a:endParaRPr>
            </a:p>
          </p:txBody>
        </p:sp>
        <p:cxnSp>
          <p:nvCxnSpPr>
            <p:cNvPr id="25" name="Straight Connector 24"/>
            <p:cNvCxnSpPr>
              <a:stCxn id="29" idx="6"/>
              <a:endCxn id="9" idx="2"/>
            </p:cNvCxnSpPr>
            <p:nvPr/>
          </p:nvCxnSpPr>
          <p:spPr>
            <a:xfrm>
              <a:off x="6062798" y="4026178"/>
              <a:ext cx="557242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13" idx="6"/>
              <a:endCxn id="10" idx="2"/>
            </p:cNvCxnSpPr>
            <p:nvPr/>
          </p:nvCxnSpPr>
          <p:spPr>
            <a:xfrm>
              <a:off x="6062798" y="4670648"/>
              <a:ext cx="557242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7" name="TextBox 144"/>
            <p:cNvSpPr txBox="1">
              <a:spLocks noChangeArrowheads="1"/>
            </p:cNvSpPr>
            <p:nvPr/>
          </p:nvSpPr>
          <p:spPr bwMode="auto">
            <a:xfrm>
              <a:off x="6215698" y="4615092"/>
              <a:ext cx="385225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ea typeface="Times New Roman" charset="0"/>
                  <a:cs typeface="Times New Roman" charset="0"/>
                </a:rPr>
                <a:t>AB</a:t>
              </a:r>
              <a:endParaRPr lang="en-US" baseline="-25000">
                <a:ea typeface="Times New Roman" charset="0"/>
                <a:cs typeface="Times New Roman" charset="0"/>
              </a:endParaRPr>
            </a:p>
          </p:txBody>
        </p:sp>
        <p:sp>
          <p:nvSpPr>
            <p:cNvPr id="28" name="TextBox 145"/>
            <p:cNvSpPr txBox="1">
              <a:spLocks noChangeArrowheads="1"/>
            </p:cNvSpPr>
            <p:nvPr/>
          </p:nvSpPr>
          <p:spPr bwMode="auto">
            <a:xfrm>
              <a:off x="6211456" y="3772659"/>
              <a:ext cx="19473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ea typeface="Times New Roman" charset="0"/>
                  <a:cs typeface="Times New Roman" charset="0"/>
                </a:rPr>
                <a:t>D</a:t>
              </a:r>
              <a:endParaRPr lang="en-US" baseline="-25000">
                <a:ea typeface="Times New Roman" charset="0"/>
                <a:cs typeface="Times New Roman" charset="0"/>
              </a:endParaRPr>
            </a:p>
          </p:txBody>
        </p:sp>
        <p:sp>
          <p:nvSpPr>
            <p:cNvPr id="29" name="Oval 28"/>
            <p:cNvSpPr/>
            <p:nvPr/>
          </p:nvSpPr>
          <p:spPr>
            <a:xfrm>
              <a:off x="5330923" y="3881728"/>
              <a:ext cx="731875" cy="290487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dirty="0">
                  <a:cs typeface="Times New Roman" pitchFamily="18" charset="0"/>
                </a:rPr>
                <a:t>AD</a:t>
              </a:r>
            </a:p>
          </p:txBody>
        </p:sp>
        <p:cxnSp>
          <p:nvCxnSpPr>
            <p:cNvPr id="30" name="Straight Connector 29"/>
            <p:cNvCxnSpPr>
              <a:stCxn id="29" idx="4"/>
              <a:endCxn id="13" idx="0"/>
            </p:cNvCxnSpPr>
            <p:nvPr/>
          </p:nvCxnSpPr>
          <p:spPr>
            <a:xfrm>
              <a:off x="5696067" y="4172216"/>
              <a:ext cx="0" cy="35239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stCxn id="13" idx="7"/>
              <a:endCxn id="9" idx="3"/>
            </p:cNvCxnSpPr>
            <p:nvPr/>
          </p:nvCxnSpPr>
          <p:spPr>
            <a:xfrm flipV="1">
              <a:off x="5954842" y="4129357"/>
              <a:ext cx="771565" cy="43811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>
              <a:stCxn id="29" idx="5"/>
              <a:endCxn id="10" idx="1"/>
            </p:cNvCxnSpPr>
            <p:nvPr/>
          </p:nvCxnSpPr>
          <p:spPr>
            <a:xfrm>
              <a:off x="5954842" y="4129357"/>
              <a:ext cx="771565" cy="43811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3" name="TextBox 150"/>
            <p:cNvSpPr txBox="1">
              <a:spLocks noChangeArrowheads="1"/>
            </p:cNvSpPr>
            <p:nvPr/>
          </p:nvSpPr>
          <p:spPr bwMode="auto">
            <a:xfrm>
              <a:off x="5529886" y="4158886"/>
              <a:ext cx="1905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ea typeface="Times New Roman" charset="0"/>
                  <a:cs typeface="Times New Roman" charset="0"/>
                </a:rPr>
                <a:t>A</a:t>
              </a:r>
              <a:endParaRPr lang="en-US" baseline="-25000">
                <a:ea typeface="Times New Roman" charset="0"/>
                <a:cs typeface="Times New Roman" charset="0"/>
              </a:endParaRPr>
            </a:p>
          </p:txBody>
        </p:sp>
        <p:sp>
          <p:nvSpPr>
            <p:cNvPr id="34" name="TextBox 151"/>
            <p:cNvSpPr txBox="1">
              <a:spLocks noChangeArrowheads="1"/>
            </p:cNvSpPr>
            <p:nvPr/>
          </p:nvSpPr>
          <p:spPr bwMode="auto">
            <a:xfrm>
              <a:off x="5902419" y="4171586"/>
              <a:ext cx="40640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ea typeface="Times New Roman" charset="0"/>
                  <a:cs typeface="Times New Roman" charset="0"/>
                </a:rPr>
                <a:t>AD</a:t>
              </a:r>
              <a:endParaRPr lang="en-US" baseline="-25000">
                <a:ea typeface="Times New Roman" charset="0"/>
                <a:cs typeface="Times New Roman" charset="0"/>
              </a:endParaRPr>
            </a:p>
          </p:txBody>
        </p:sp>
        <p:sp>
          <p:nvSpPr>
            <p:cNvPr id="35" name="TextBox 152"/>
            <p:cNvSpPr txBox="1">
              <a:spLocks noChangeArrowheads="1"/>
            </p:cNvSpPr>
            <p:nvPr/>
          </p:nvSpPr>
          <p:spPr bwMode="auto">
            <a:xfrm>
              <a:off x="6558592" y="4158886"/>
              <a:ext cx="1524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ea typeface="Times New Roman" charset="0"/>
                  <a:cs typeface="Times New Roman" charset="0"/>
                </a:rPr>
                <a:t>B</a:t>
              </a:r>
              <a:endParaRPr lang="en-US" baseline="-25000">
                <a:ea typeface="Times New Roman" charset="0"/>
                <a:cs typeface="Times New Roman" charset="0"/>
              </a:endParaRPr>
            </a:p>
          </p:txBody>
        </p:sp>
        <p:sp>
          <p:nvSpPr>
            <p:cNvPr id="36" name="TextBox 153"/>
            <p:cNvSpPr txBox="1">
              <a:spLocks noChangeArrowheads="1"/>
            </p:cNvSpPr>
            <p:nvPr/>
          </p:nvSpPr>
          <p:spPr bwMode="auto">
            <a:xfrm>
              <a:off x="5623017" y="3570605"/>
              <a:ext cx="258239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ea typeface="Times New Roman" charset="0"/>
                  <a:cs typeface="Times New Roman" charset="0"/>
                </a:rPr>
                <a:t>R</a:t>
              </a:r>
              <a:r>
                <a:rPr lang="en-US" baseline="-25000">
                  <a:ea typeface="Times New Roman" charset="0"/>
                  <a:cs typeface="Times New Roman" charset="0"/>
                </a:rPr>
                <a:t>5</a:t>
              </a:r>
            </a:p>
          </p:txBody>
        </p:sp>
        <p:sp>
          <p:nvSpPr>
            <p:cNvPr id="37" name="TextBox 154"/>
            <p:cNvSpPr txBox="1">
              <a:spLocks noChangeArrowheads="1"/>
            </p:cNvSpPr>
            <p:nvPr/>
          </p:nvSpPr>
          <p:spPr bwMode="auto">
            <a:xfrm>
              <a:off x="5614548" y="4784141"/>
              <a:ext cx="254004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ea typeface="Times New Roman" charset="0"/>
                  <a:cs typeface="Times New Roman" charset="0"/>
                </a:rPr>
                <a:t>R</a:t>
              </a:r>
              <a:r>
                <a:rPr lang="en-US" baseline="-25000">
                  <a:ea typeface="Times New Roman" charset="0"/>
                  <a:cs typeface="Times New Roman" charset="0"/>
                </a:rPr>
                <a:t>6</a:t>
              </a:r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1522413" y="2743200"/>
            <a:ext cx="2457450" cy="1962150"/>
            <a:chOff x="6381750" y="1066800"/>
            <a:chExt cx="2457450" cy="1962150"/>
          </a:xfrm>
        </p:grpSpPr>
        <p:cxnSp>
          <p:nvCxnSpPr>
            <p:cNvPr id="38" name="Straight Connector 37"/>
            <p:cNvCxnSpPr>
              <a:stCxn id="49" idx="3"/>
              <a:endCxn id="61" idx="3"/>
            </p:cNvCxnSpPr>
            <p:nvPr/>
          </p:nvCxnSpPr>
          <p:spPr>
            <a:xfrm rot="5400000">
              <a:off x="6646863" y="2611437"/>
              <a:ext cx="228600" cy="45402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>
              <a:spLocks noChangeArrowheads="1"/>
            </p:cNvSpPr>
            <p:nvPr/>
          </p:nvSpPr>
          <p:spPr bwMode="auto">
            <a:xfrm>
              <a:off x="6537325" y="2392363"/>
              <a:ext cx="398463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R</a:t>
              </a:r>
              <a:r>
                <a:rPr lang="en-US" sz="2400" baseline="-25000"/>
                <a:t>3</a:t>
              </a:r>
            </a:p>
          </p:txBody>
        </p:sp>
        <p:sp>
          <p:nvSpPr>
            <p:cNvPr id="40" name="TextBox 39"/>
            <p:cNvSpPr txBox="1">
              <a:spLocks noChangeArrowheads="1"/>
            </p:cNvSpPr>
            <p:nvPr/>
          </p:nvSpPr>
          <p:spPr bwMode="auto">
            <a:xfrm>
              <a:off x="8478838" y="1281113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A</a:t>
              </a:r>
            </a:p>
          </p:txBody>
        </p:sp>
        <p:sp>
          <p:nvSpPr>
            <p:cNvPr id="41" name="TextBox 40"/>
            <p:cNvSpPr txBox="1">
              <a:spLocks noChangeArrowheads="1"/>
            </p:cNvSpPr>
            <p:nvPr/>
          </p:nvSpPr>
          <p:spPr bwMode="auto">
            <a:xfrm>
              <a:off x="6384925" y="1263650"/>
              <a:ext cx="219075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B</a:t>
              </a:r>
            </a:p>
          </p:txBody>
        </p:sp>
        <p:sp>
          <p:nvSpPr>
            <p:cNvPr id="42" name="TextBox 41"/>
            <p:cNvSpPr txBox="1">
              <a:spLocks noChangeArrowheads="1"/>
            </p:cNvSpPr>
            <p:nvPr/>
          </p:nvSpPr>
          <p:spPr bwMode="auto">
            <a:xfrm>
              <a:off x="7164388" y="2471738"/>
              <a:ext cx="19526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C</a:t>
              </a:r>
            </a:p>
          </p:txBody>
        </p:sp>
        <p:sp>
          <p:nvSpPr>
            <p:cNvPr id="43" name="TextBox 42"/>
            <p:cNvSpPr txBox="1">
              <a:spLocks noChangeArrowheads="1"/>
            </p:cNvSpPr>
            <p:nvPr/>
          </p:nvSpPr>
          <p:spPr bwMode="auto">
            <a:xfrm>
              <a:off x="8256588" y="2606675"/>
              <a:ext cx="228600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D</a:t>
              </a:r>
            </a:p>
          </p:txBody>
        </p:sp>
        <p:sp>
          <p:nvSpPr>
            <p:cNvPr id="44" name="TextBox 43"/>
            <p:cNvSpPr txBox="1">
              <a:spLocks noChangeArrowheads="1"/>
            </p:cNvSpPr>
            <p:nvPr/>
          </p:nvSpPr>
          <p:spPr bwMode="auto">
            <a:xfrm>
              <a:off x="7273925" y="1684338"/>
              <a:ext cx="2286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E</a:t>
              </a:r>
            </a:p>
          </p:txBody>
        </p:sp>
        <p:sp>
          <p:nvSpPr>
            <p:cNvPr id="45" name="TextBox 44"/>
            <p:cNvSpPr txBox="1">
              <a:spLocks noChangeArrowheads="1"/>
            </p:cNvSpPr>
            <p:nvPr/>
          </p:nvSpPr>
          <p:spPr bwMode="auto">
            <a:xfrm>
              <a:off x="7653338" y="2487613"/>
              <a:ext cx="17621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F</a:t>
              </a:r>
            </a:p>
          </p:txBody>
        </p:sp>
        <p:sp>
          <p:nvSpPr>
            <p:cNvPr id="46" name="Oval 45"/>
            <p:cNvSpPr/>
            <p:nvPr/>
          </p:nvSpPr>
          <p:spPr>
            <a:xfrm>
              <a:off x="7467600" y="260350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47" name="Oval 46"/>
            <p:cNvSpPr/>
            <p:nvPr/>
          </p:nvSpPr>
          <p:spPr>
            <a:xfrm>
              <a:off x="8310563" y="141605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48" name="Oval 47"/>
            <p:cNvSpPr/>
            <p:nvPr/>
          </p:nvSpPr>
          <p:spPr>
            <a:xfrm>
              <a:off x="6584950" y="1423988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49" name="Oval 48"/>
            <p:cNvSpPr/>
            <p:nvPr/>
          </p:nvSpPr>
          <p:spPr>
            <a:xfrm>
              <a:off x="6965950" y="2593975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50" name="Oval 49"/>
            <p:cNvSpPr/>
            <p:nvPr/>
          </p:nvSpPr>
          <p:spPr>
            <a:xfrm>
              <a:off x="7469188" y="1804988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51" name="Oval 50"/>
            <p:cNvSpPr/>
            <p:nvPr/>
          </p:nvSpPr>
          <p:spPr>
            <a:xfrm>
              <a:off x="8069263" y="280670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cxnSp>
          <p:nvCxnSpPr>
            <p:cNvPr id="52" name="Straight Connector 51"/>
            <p:cNvCxnSpPr>
              <a:stCxn id="48" idx="5"/>
              <a:endCxn id="59" idx="1"/>
            </p:cNvCxnSpPr>
            <p:nvPr/>
          </p:nvCxnSpPr>
          <p:spPr>
            <a:xfrm rot="16200000" flipH="1">
              <a:off x="7158037" y="1111251"/>
              <a:ext cx="193675" cy="10795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>
              <a:stCxn id="51" idx="0"/>
              <a:endCxn id="60" idx="2"/>
            </p:cNvCxnSpPr>
            <p:nvPr/>
          </p:nvCxnSpPr>
          <p:spPr>
            <a:xfrm rot="5400000" flipH="1" flipV="1">
              <a:off x="8003382" y="2423319"/>
              <a:ext cx="525462" cy="2413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>
              <a:stCxn id="59" idx="3"/>
              <a:endCxn id="47" idx="3"/>
            </p:cNvCxnSpPr>
            <p:nvPr/>
          </p:nvCxnSpPr>
          <p:spPr>
            <a:xfrm flipV="1">
              <a:off x="7947025" y="1546225"/>
              <a:ext cx="385763" cy="20161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>
              <a:stCxn id="50" idx="6"/>
              <a:endCxn id="59" idx="1"/>
            </p:cNvCxnSpPr>
            <p:nvPr/>
          </p:nvCxnSpPr>
          <p:spPr>
            <a:xfrm flipV="1">
              <a:off x="7621588" y="1747838"/>
              <a:ext cx="173037" cy="1333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>
              <a:stCxn id="60" idx="0"/>
              <a:endCxn id="47" idx="4"/>
            </p:cNvCxnSpPr>
            <p:nvPr/>
          </p:nvCxnSpPr>
          <p:spPr>
            <a:xfrm rot="5400000" flipH="1" flipV="1">
              <a:off x="8105775" y="1847850"/>
              <a:ext cx="560388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>
              <a:stCxn id="51" idx="0"/>
              <a:endCxn id="59" idx="2"/>
            </p:cNvCxnSpPr>
            <p:nvPr/>
          </p:nvCxnSpPr>
          <p:spPr>
            <a:xfrm rot="16200000" flipV="1">
              <a:off x="7516813" y="2178050"/>
              <a:ext cx="982662" cy="27463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8" name="Rectangle 57"/>
            <p:cNvSpPr/>
            <p:nvPr/>
          </p:nvSpPr>
          <p:spPr>
            <a:xfrm>
              <a:off x="7434263" y="1420813"/>
              <a:ext cx="152400" cy="15081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7794625" y="167163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8310563" y="212883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381750" y="287655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7146925" y="213360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/>
            </a:p>
          </p:txBody>
        </p:sp>
        <p:cxnSp>
          <p:nvCxnSpPr>
            <p:cNvPr id="63" name="Straight Connector 62"/>
            <p:cNvCxnSpPr>
              <a:stCxn id="58" idx="1"/>
              <a:endCxn id="48" idx="6"/>
            </p:cNvCxnSpPr>
            <p:nvPr/>
          </p:nvCxnSpPr>
          <p:spPr>
            <a:xfrm rot="10800000" flipV="1">
              <a:off x="6737350" y="1497013"/>
              <a:ext cx="696913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>
              <a:stCxn id="48" idx="4"/>
              <a:endCxn id="61" idx="0"/>
            </p:cNvCxnSpPr>
            <p:nvPr/>
          </p:nvCxnSpPr>
          <p:spPr>
            <a:xfrm rot="5400000">
              <a:off x="5909469" y="2124869"/>
              <a:ext cx="1300162" cy="2032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>
              <a:stCxn id="49" idx="7"/>
              <a:endCxn id="62" idx="2"/>
            </p:cNvCxnSpPr>
            <p:nvPr/>
          </p:nvCxnSpPr>
          <p:spPr>
            <a:xfrm rot="5400000" flipH="1" flipV="1">
              <a:off x="6994525" y="2387600"/>
              <a:ext cx="330200" cy="1270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>
              <a:stCxn id="62" idx="2"/>
              <a:endCxn id="46" idx="1"/>
            </p:cNvCxnSpPr>
            <p:nvPr/>
          </p:nvCxnSpPr>
          <p:spPr>
            <a:xfrm rot="16200000" flipH="1">
              <a:off x="7185818" y="2323307"/>
              <a:ext cx="341313" cy="2667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>
              <a:stCxn id="61" idx="3"/>
              <a:endCxn id="51" idx="2"/>
            </p:cNvCxnSpPr>
            <p:nvPr/>
          </p:nvCxnSpPr>
          <p:spPr>
            <a:xfrm flipV="1">
              <a:off x="6534150" y="2882900"/>
              <a:ext cx="1535113" cy="698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8" name="TextBox 67"/>
            <p:cNvSpPr txBox="1">
              <a:spLocks noChangeArrowheads="1"/>
            </p:cNvSpPr>
            <p:nvPr/>
          </p:nvSpPr>
          <p:spPr bwMode="auto">
            <a:xfrm>
              <a:off x="6818313" y="2000250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R</a:t>
              </a:r>
              <a:r>
                <a:rPr lang="en-US" sz="2400" baseline="-25000"/>
                <a:t>1</a:t>
              </a:r>
            </a:p>
          </p:txBody>
        </p:sp>
        <p:sp>
          <p:nvSpPr>
            <p:cNvPr id="69" name="TextBox 68"/>
            <p:cNvSpPr txBox="1">
              <a:spLocks noChangeArrowheads="1"/>
            </p:cNvSpPr>
            <p:nvPr/>
          </p:nvSpPr>
          <p:spPr bwMode="auto">
            <a:xfrm>
              <a:off x="7993063" y="1643063"/>
              <a:ext cx="393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dirty="0"/>
                <a:t>R</a:t>
              </a:r>
              <a:r>
                <a:rPr lang="en-US" sz="2400" baseline="-25000" dirty="0"/>
                <a:t>4</a:t>
              </a:r>
            </a:p>
          </p:txBody>
        </p:sp>
        <p:sp>
          <p:nvSpPr>
            <p:cNvPr id="70" name="TextBox 69"/>
            <p:cNvSpPr txBox="1">
              <a:spLocks noChangeArrowheads="1"/>
            </p:cNvSpPr>
            <p:nvPr/>
          </p:nvSpPr>
          <p:spPr bwMode="auto">
            <a:xfrm>
              <a:off x="7662863" y="2000250"/>
              <a:ext cx="48418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R</a:t>
              </a:r>
              <a:r>
                <a:rPr lang="en-US" sz="2400" baseline="-25000"/>
                <a:t>2</a:t>
              </a:r>
            </a:p>
          </p:txBody>
        </p:sp>
        <p:sp>
          <p:nvSpPr>
            <p:cNvPr id="71" name="TextBox 70"/>
            <p:cNvSpPr txBox="1">
              <a:spLocks noChangeArrowheads="1"/>
            </p:cNvSpPr>
            <p:nvPr/>
          </p:nvSpPr>
          <p:spPr bwMode="auto">
            <a:xfrm>
              <a:off x="8480425" y="2000250"/>
              <a:ext cx="358775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R</a:t>
              </a:r>
              <a:r>
                <a:rPr lang="en-US" sz="2400" baseline="-25000"/>
                <a:t>5</a:t>
              </a:r>
            </a:p>
          </p:txBody>
        </p:sp>
        <p:cxnSp>
          <p:nvCxnSpPr>
            <p:cNvPr id="72" name="Straight Connector 71"/>
            <p:cNvCxnSpPr>
              <a:stCxn id="47" idx="2"/>
              <a:endCxn id="58" idx="3"/>
            </p:cNvCxnSpPr>
            <p:nvPr/>
          </p:nvCxnSpPr>
          <p:spPr>
            <a:xfrm rot="10800000" flipV="1">
              <a:off x="7586663" y="1492250"/>
              <a:ext cx="72390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>
              <a:stCxn id="74" idx="2"/>
              <a:endCxn id="46" idx="0"/>
            </p:cNvCxnSpPr>
            <p:nvPr/>
          </p:nvCxnSpPr>
          <p:spPr>
            <a:xfrm rot="16200000" flipH="1">
              <a:off x="7387432" y="2447131"/>
              <a:ext cx="309562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4" name="Rectangle 73"/>
            <p:cNvSpPr/>
            <p:nvPr/>
          </p:nvSpPr>
          <p:spPr>
            <a:xfrm>
              <a:off x="7464425" y="214153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/>
            </a:p>
          </p:txBody>
        </p:sp>
        <p:cxnSp>
          <p:nvCxnSpPr>
            <p:cNvPr id="75" name="Straight Connector 74"/>
            <p:cNvCxnSpPr>
              <a:stCxn id="74" idx="0"/>
              <a:endCxn id="50" idx="4"/>
            </p:cNvCxnSpPr>
            <p:nvPr/>
          </p:nvCxnSpPr>
          <p:spPr>
            <a:xfrm rot="5400000" flipH="1" flipV="1">
              <a:off x="7450932" y="2047081"/>
              <a:ext cx="18415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6" name="TextBox 75"/>
            <p:cNvSpPr txBox="1">
              <a:spLocks noChangeArrowheads="1"/>
            </p:cNvSpPr>
            <p:nvPr/>
          </p:nvSpPr>
          <p:spPr bwMode="auto">
            <a:xfrm>
              <a:off x="7521575" y="1066800"/>
              <a:ext cx="406400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R</a:t>
              </a:r>
              <a:r>
                <a:rPr lang="en-US" sz="2400" baseline="-25000"/>
                <a:t>6</a:t>
              </a:r>
            </a:p>
          </p:txBody>
        </p:sp>
      </p:grpSp>
      <p:sp>
        <p:nvSpPr>
          <p:cNvPr id="77" name="TextBox 196"/>
          <p:cNvSpPr txBox="1">
            <a:spLocks noChangeArrowheads="1"/>
          </p:cNvSpPr>
          <p:nvPr/>
        </p:nvSpPr>
        <p:spPr bwMode="auto">
          <a:xfrm>
            <a:off x="989013" y="4876800"/>
            <a:ext cx="33083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 err="1">
                <a:solidFill>
                  <a:srgbClr val="3A65BC"/>
                </a:solidFill>
                <a:latin typeface="Helvetica" charset="0"/>
              </a:rPr>
              <a:t>Hypergraph</a:t>
            </a:r>
            <a:endParaRPr lang="en-US" sz="1600" dirty="0">
              <a:solidFill>
                <a:srgbClr val="3A65BC"/>
              </a:solidFill>
            </a:endParaRPr>
          </a:p>
        </p:txBody>
      </p:sp>
      <p:sp>
        <p:nvSpPr>
          <p:cNvPr id="78" name="TextBox 197"/>
          <p:cNvSpPr txBox="1">
            <a:spLocks noChangeArrowheads="1"/>
          </p:cNvSpPr>
          <p:nvPr/>
        </p:nvSpPr>
        <p:spPr bwMode="auto">
          <a:xfrm>
            <a:off x="5789613" y="4876800"/>
            <a:ext cx="30495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800" dirty="0">
                <a:solidFill>
                  <a:srgbClr val="3A65BC"/>
                </a:solidFill>
                <a:latin typeface="Helvetica" charset="0"/>
              </a:rPr>
              <a:t>Dual graph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/>
      <p:bldP spid="7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Modeling examples</a:t>
            </a:r>
          </a:p>
          <a:p>
            <a:pPr lvl="1"/>
            <a:r>
              <a:rPr lang="en-US" dirty="0"/>
              <a:t>Minesweeper, Game of Set</a:t>
            </a:r>
          </a:p>
          <a:p>
            <a:r>
              <a:rPr lang="en-US" dirty="0"/>
              <a:t>Graphical representations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Minesweeper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Variables?</a:t>
            </a:r>
          </a:p>
          <a:p>
            <a:r>
              <a:rPr lang="en-US" dirty="0"/>
              <a:t>Domains?</a:t>
            </a:r>
          </a:p>
          <a:p>
            <a:r>
              <a:rPr lang="en-US" dirty="0"/>
              <a:t>Constraints?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7" name="Picture 6" descr="image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53000" y="2057400"/>
            <a:ext cx="2006600" cy="255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7999413" algn="r"/>
              </a:tabLst>
            </a:pPr>
            <a:r>
              <a:rPr lang="en-US" dirty="0"/>
              <a:t>Minesweeper as a CSP	</a:t>
            </a:r>
            <a:r>
              <a:rPr lang="en-US" sz="3200" dirty="0">
                <a:solidFill>
                  <a:srgbClr val="FF0000"/>
                </a:solidFill>
                <a:hlinkClick r:id="rId2"/>
              </a:rPr>
              <a:t>demo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7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Clr>
                <a:srgbClr val="3A65BC"/>
              </a:buClr>
              <a:buFontTx/>
              <a:buChar char="•"/>
              <a:defRPr/>
            </a:pPr>
            <a:r>
              <a:rPr lang="en-US" sz="2400" kern="0" dirty="0"/>
              <a:t>Variables are the cells</a:t>
            </a:r>
          </a:p>
          <a:p>
            <a:pPr>
              <a:lnSpc>
                <a:spcPct val="80000"/>
              </a:lnSpc>
              <a:buClr>
                <a:srgbClr val="3A65BC"/>
              </a:buClr>
              <a:buFontTx/>
              <a:buChar char="•"/>
              <a:defRPr/>
            </a:pPr>
            <a:r>
              <a:rPr lang="en-US" sz="2400" kern="0" dirty="0"/>
              <a:t>Domains are {0,1} (i.e., safe or mined)</a:t>
            </a:r>
          </a:p>
          <a:p>
            <a:pPr>
              <a:lnSpc>
                <a:spcPct val="80000"/>
              </a:lnSpc>
              <a:buClr>
                <a:srgbClr val="3A65BC"/>
              </a:buClr>
              <a:buFontTx/>
              <a:buChar char="•"/>
              <a:defRPr/>
            </a:pPr>
            <a:r>
              <a:rPr lang="en-US" sz="2400" kern="0" dirty="0"/>
              <a:t>One constraint for </a:t>
            </a:r>
            <a:r>
              <a:rPr lang="en-US" sz="2400" kern="0" dirty="0">
                <a:ea typeface="宋体" charset="-122"/>
              </a:rPr>
              <a:t>each cell with a number (</a:t>
            </a:r>
            <a:r>
              <a:rPr lang="en-US" sz="2400" kern="0" dirty="0"/>
              <a:t>arity 1...8)</a:t>
            </a:r>
          </a:p>
          <a:p>
            <a:endParaRPr lang="en-US" sz="24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7" name="Rectangle 207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52600" y="3125788"/>
            <a:ext cx="1354138" cy="180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3962400" y="2744788"/>
            <a:ext cx="381000" cy="381000"/>
          </a:xfrm>
          <a:prstGeom prst="rect">
            <a:avLst/>
          </a:prstGeom>
          <a:noFill/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038600" y="4802188"/>
            <a:ext cx="381000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987550" y="2660650"/>
            <a:ext cx="1968500" cy="530225"/>
          </a:xfrm>
          <a:custGeom>
            <a:avLst/>
            <a:gdLst>
              <a:gd name="connsiteX0" fmla="*/ 1967024 w 1967024"/>
              <a:gd name="connsiteY0" fmla="*/ 276446 h 531627"/>
              <a:gd name="connsiteX1" fmla="*/ 1084521 w 1967024"/>
              <a:gd name="connsiteY1" fmla="*/ 42530 h 531627"/>
              <a:gd name="connsiteX2" fmla="*/ 0 w 1967024"/>
              <a:gd name="connsiteY2" fmla="*/ 531627 h 531627"/>
              <a:gd name="connsiteX3" fmla="*/ 0 w 1967024"/>
              <a:gd name="connsiteY3" fmla="*/ 531627 h 5316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67024" h="531627">
                <a:moveTo>
                  <a:pt x="1967024" y="276446"/>
                </a:moveTo>
                <a:cubicBezTo>
                  <a:pt x="1689691" y="138223"/>
                  <a:pt x="1412358" y="0"/>
                  <a:pt x="1084521" y="42530"/>
                </a:cubicBezTo>
                <a:cubicBezTo>
                  <a:pt x="756684" y="85060"/>
                  <a:pt x="0" y="531627"/>
                  <a:pt x="0" y="531627"/>
                </a:cubicBezTo>
                <a:lnTo>
                  <a:pt x="0" y="531627"/>
                </a:lnTo>
              </a:path>
            </a:pathLst>
          </a:custGeom>
          <a:ln w="127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2438400" y="2813050"/>
            <a:ext cx="1524000" cy="388938"/>
          </a:xfrm>
          <a:custGeom>
            <a:avLst/>
            <a:gdLst>
              <a:gd name="connsiteX0" fmla="*/ 1967024 w 1967024"/>
              <a:gd name="connsiteY0" fmla="*/ 276446 h 531627"/>
              <a:gd name="connsiteX1" fmla="*/ 1084521 w 1967024"/>
              <a:gd name="connsiteY1" fmla="*/ 42530 h 531627"/>
              <a:gd name="connsiteX2" fmla="*/ 0 w 1967024"/>
              <a:gd name="connsiteY2" fmla="*/ 531627 h 531627"/>
              <a:gd name="connsiteX3" fmla="*/ 0 w 1967024"/>
              <a:gd name="connsiteY3" fmla="*/ 531627 h 5316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67024" h="531627">
                <a:moveTo>
                  <a:pt x="1967024" y="276446"/>
                </a:moveTo>
                <a:cubicBezTo>
                  <a:pt x="1689691" y="138223"/>
                  <a:pt x="1412358" y="0"/>
                  <a:pt x="1084521" y="42530"/>
                </a:cubicBezTo>
                <a:cubicBezTo>
                  <a:pt x="756684" y="85060"/>
                  <a:pt x="0" y="531627"/>
                  <a:pt x="0" y="531627"/>
                </a:cubicBezTo>
                <a:lnTo>
                  <a:pt x="0" y="531627"/>
                </a:lnTo>
              </a:path>
            </a:pathLst>
          </a:custGeom>
          <a:ln w="127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2895600" y="2897188"/>
            <a:ext cx="1066800" cy="304800"/>
          </a:xfrm>
          <a:custGeom>
            <a:avLst/>
            <a:gdLst>
              <a:gd name="connsiteX0" fmla="*/ 1967024 w 1967024"/>
              <a:gd name="connsiteY0" fmla="*/ 276446 h 531627"/>
              <a:gd name="connsiteX1" fmla="*/ 1084521 w 1967024"/>
              <a:gd name="connsiteY1" fmla="*/ 42530 h 531627"/>
              <a:gd name="connsiteX2" fmla="*/ 0 w 1967024"/>
              <a:gd name="connsiteY2" fmla="*/ 531627 h 531627"/>
              <a:gd name="connsiteX3" fmla="*/ 0 w 1967024"/>
              <a:gd name="connsiteY3" fmla="*/ 531627 h 5316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67024" h="531627">
                <a:moveTo>
                  <a:pt x="1967024" y="276446"/>
                </a:moveTo>
                <a:cubicBezTo>
                  <a:pt x="1689691" y="138223"/>
                  <a:pt x="1412358" y="0"/>
                  <a:pt x="1084521" y="42530"/>
                </a:cubicBezTo>
                <a:cubicBezTo>
                  <a:pt x="756684" y="85060"/>
                  <a:pt x="0" y="531627"/>
                  <a:pt x="0" y="531627"/>
                </a:cubicBezTo>
                <a:lnTo>
                  <a:pt x="0" y="531627"/>
                </a:lnTo>
              </a:path>
            </a:pathLst>
          </a:custGeom>
          <a:ln w="127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3087688" y="3143250"/>
            <a:ext cx="1008062" cy="709613"/>
          </a:xfrm>
          <a:custGeom>
            <a:avLst/>
            <a:gdLst>
              <a:gd name="connsiteX0" fmla="*/ 1009498 w 1009498"/>
              <a:gd name="connsiteY0" fmla="*/ 0 h 709575"/>
              <a:gd name="connsiteX1" fmla="*/ 753466 w 1009498"/>
              <a:gd name="connsiteY1" fmla="*/ 387706 h 709575"/>
              <a:gd name="connsiteX2" fmla="*/ 0 w 1009498"/>
              <a:gd name="connsiteY2" fmla="*/ 709575 h 709575"/>
              <a:gd name="connsiteX3" fmla="*/ 0 w 1009498"/>
              <a:gd name="connsiteY3" fmla="*/ 709575 h 709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9498" h="709575">
                <a:moveTo>
                  <a:pt x="1009498" y="0"/>
                </a:moveTo>
                <a:cubicBezTo>
                  <a:pt x="965607" y="134722"/>
                  <a:pt x="921716" y="269444"/>
                  <a:pt x="753466" y="387706"/>
                </a:cubicBezTo>
                <a:cubicBezTo>
                  <a:pt x="585216" y="505968"/>
                  <a:pt x="0" y="709575"/>
                  <a:pt x="0" y="709575"/>
                </a:cubicBezTo>
                <a:lnTo>
                  <a:pt x="0" y="709575"/>
                </a:lnTo>
              </a:path>
            </a:pathLst>
          </a:custGeom>
          <a:ln w="127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3048000" y="3125788"/>
            <a:ext cx="1066800" cy="1066800"/>
          </a:xfrm>
          <a:custGeom>
            <a:avLst/>
            <a:gdLst>
              <a:gd name="connsiteX0" fmla="*/ 1009498 w 1009498"/>
              <a:gd name="connsiteY0" fmla="*/ 0 h 709575"/>
              <a:gd name="connsiteX1" fmla="*/ 753466 w 1009498"/>
              <a:gd name="connsiteY1" fmla="*/ 387706 h 709575"/>
              <a:gd name="connsiteX2" fmla="*/ 0 w 1009498"/>
              <a:gd name="connsiteY2" fmla="*/ 709575 h 709575"/>
              <a:gd name="connsiteX3" fmla="*/ 0 w 1009498"/>
              <a:gd name="connsiteY3" fmla="*/ 709575 h 709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9498" h="709575">
                <a:moveTo>
                  <a:pt x="1009498" y="0"/>
                </a:moveTo>
                <a:cubicBezTo>
                  <a:pt x="965607" y="134722"/>
                  <a:pt x="921716" y="269444"/>
                  <a:pt x="753466" y="387706"/>
                </a:cubicBezTo>
                <a:cubicBezTo>
                  <a:pt x="585216" y="505968"/>
                  <a:pt x="0" y="709575"/>
                  <a:pt x="0" y="709575"/>
                </a:cubicBezTo>
                <a:lnTo>
                  <a:pt x="0" y="709575"/>
                </a:lnTo>
              </a:path>
            </a:pathLst>
          </a:custGeom>
          <a:ln w="127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1625600" y="2543175"/>
            <a:ext cx="2346325" cy="1258888"/>
          </a:xfrm>
          <a:custGeom>
            <a:avLst/>
            <a:gdLst>
              <a:gd name="connsiteX0" fmla="*/ 2346960 w 2346960"/>
              <a:gd name="connsiteY0" fmla="*/ 336499 h 1258214"/>
              <a:gd name="connsiteX1" fmla="*/ 1549603 w 2346960"/>
              <a:gd name="connsiteY1" fmla="*/ 7315 h 1258214"/>
              <a:gd name="connsiteX2" fmla="*/ 437692 w 2346960"/>
              <a:gd name="connsiteY2" fmla="*/ 380390 h 1258214"/>
              <a:gd name="connsiteX3" fmla="*/ 42672 w 2346960"/>
              <a:gd name="connsiteY3" fmla="*/ 687629 h 1258214"/>
              <a:gd name="connsiteX4" fmla="*/ 181660 w 2346960"/>
              <a:gd name="connsiteY4" fmla="*/ 1258214 h 1258214"/>
              <a:gd name="connsiteX5" fmla="*/ 181660 w 2346960"/>
              <a:gd name="connsiteY5" fmla="*/ 1258214 h 1258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46960" h="1258214">
                <a:moveTo>
                  <a:pt x="2346960" y="336499"/>
                </a:moveTo>
                <a:cubicBezTo>
                  <a:pt x="2107387" y="168249"/>
                  <a:pt x="1867814" y="0"/>
                  <a:pt x="1549603" y="7315"/>
                </a:cubicBezTo>
                <a:cubicBezTo>
                  <a:pt x="1231392" y="14630"/>
                  <a:pt x="688847" y="267004"/>
                  <a:pt x="437692" y="380390"/>
                </a:cubicBezTo>
                <a:cubicBezTo>
                  <a:pt x="186537" y="493776"/>
                  <a:pt x="85344" y="541325"/>
                  <a:pt x="42672" y="687629"/>
                </a:cubicBezTo>
                <a:cubicBezTo>
                  <a:pt x="0" y="833933"/>
                  <a:pt x="181660" y="1258214"/>
                  <a:pt x="181660" y="1258214"/>
                </a:cubicBezTo>
                <a:lnTo>
                  <a:pt x="181660" y="1258214"/>
                </a:lnTo>
              </a:path>
            </a:pathLst>
          </a:custGeom>
          <a:ln w="127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1398588" y="2401888"/>
            <a:ext cx="2581275" cy="1809750"/>
          </a:xfrm>
          <a:custGeom>
            <a:avLst/>
            <a:gdLst>
              <a:gd name="connsiteX0" fmla="*/ 2581047 w 2581047"/>
              <a:gd name="connsiteY0" fmla="*/ 404774 h 1809293"/>
              <a:gd name="connsiteX1" fmla="*/ 1908048 w 2581047"/>
              <a:gd name="connsiteY1" fmla="*/ 17069 h 1809293"/>
              <a:gd name="connsiteX2" fmla="*/ 379172 w 2581047"/>
              <a:gd name="connsiteY2" fmla="*/ 507187 h 1809293"/>
              <a:gd name="connsiteX3" fmla="*/ 6096 w 2581047"/>
              <a:gd name="connsiteY3" fmla="*/ 1085088 h 1809293"/>
              <a:gd name="connsiteX4" fmla="*/ 415748 w 2581047"/>
              <a:gd name="connsiteY4" fmla="*/ 1809293 h 1809293"/>
              <a:gd name="connsiteX5" fmla="*/ 415748 w 2581047"/>
              <a:gd name="connsiteY5" fmla="*/ 1809293 h 18092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81047" h="1809293">
                <a:moveTo>
                  <a:pt x="2581047" y="404774"/>
                </a:moveTo>
                <a:cubicBezTo>
                  <a:pt x="2428037" y="202387"/>
                  <a:pt x="2275027" y="0"/>
                  <a:pt x="1908048" y="17069"/>
                </a:cubicBezTo>
                <a:cubicBezTo>
                  <a:pt x="1541069" y="34138"/>
                  <a:pt x="696164" y="329184"/>
                  <a:pt x="379172" y="507187"/>
                </a:cubicBezTo>
                <a:cubicBezTo>
                  <a:pt x="62180" y="685190"/>
                  <a:pt x="0" y="868070"/>
                  <a:pt x="6096" y="1085088"/>
                </a:cubicBezTo>
                <a:cubicBezTo>
                  <a:pt x="12192" y="1302106"/>
                  <a:pt x="415748" y="1809293"/>
                  <a:pt x="415748" y="1809293"/>
                </a:cubicBezTo>
                <a:lnTo>
                  <a:pt x="415748" y="1809293"/>
                </a:lnTo>
              </a:path>
            </a:pathLst>
          </a:custGeom>
          <a:ln w="127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1447800" y="4268788"/>
            <a:ext cx="2590800" cy="1066800"/>
          </a:xfrm>
          <a:custGeom>
            <a:avLst/>
            <a:gdLst>
              <a:gd name="connsiteX0" fmla="*/ 425501 w 2890723"/>
              <a:gd name="connsiteY0" fmla="*/ 0 h 1769059"/>
              <a:gd name="connsiteX1" fmla="*/ 37795 w 2890723"/>
              <a:gd name="connsiteY1" fmla="*/ 724205 h 1769059"/>
              <a:gd name="connsiteX2" fmla="*/ 652272 w 2890723"/>
              <a:gd name="connsiteY2" fmla="*/ 1602029 h 1769059"/>
              <a:gd name="connsiteX3" fmla="*/ 1705661 w 2890723"/>
              <a:gd name="connsiteY3" fmla="*/ 1726387 h 1769059"/>
              <a:gd name="connsiteX4" fmla="*/ 2890723 w 2890723"/>
              <a:gd name="connsiteY4" fmla="*/ 1411834 h 1769059"/>
              <a:gd name="connsiteX5" fmla="*/ 2890723 w 2890723"/>
              <a:gd name="connsiteY5" fmla="*/ 1411834 h 17690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90723" h="1769059">
                <a:moveTo>
                  <a:pt x="425501" y="0"/>
                </a:moveTo>
                <a:cubicBezTo>
                  <a:pt x="212750" y="228600"/>
                  <a:pt x="0" y="457200"/>
                  <a:pt x="37795" y="724205"/>
                </a:cubicBezTo>
                <a:cubicBezTo>
                  <a:pt x="75590" y="991210"/>
                  <a:pt x="374294" y="1434999"/>
                  <a:pt x="652272" y="1602029"/>
                </a:cubicBezTo>
                <a:cubicBezTo>
                  <a:pt x="930250" y="1769059"/>
                  <a:pt x="1332586" y="1758086"/>
                  <a:pt x="1705661" y="1726387"/>
                </a:cubicBezTo>
                <a:cubicBezTo>
                  <a:pt x="2078736" y="1694688"/>
                  <a:pt x="2890723" y="1411834"/>
                  <a:pt x="2890723" y="1411834"/>
                </a:cubicBezTo>
                <a:lnTo>
                  <a:pt x="2890723" y="1411834"/>
                </a:lnTo>
              </a:path>
            </a:pathLst>
          </a:cu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1968500" y="4921250"/>
            <a:ext cx="2070100" cy="374650"/>
          </a:xfrm>
          <a:custGeom>
            <a:avLst/>
            <a:gdLst>
              <a:gd name="connsiteX0" fmla="*/ 0 w 2070201"/>
              <a:gd name="connsiteY0" fmla="*/ 0 h 374294"/>
              <a:gd name="connsiteX1" fmla="*/ 380390 w 2070201"/>
              <a:gd name="connsiteY1" fmla="*/ 329184 h 374294"/>
              <a:gd name="connsiteX2" fmla="*/ 1389888 w 2070201"/>
              <a:gd name="connsiteY2" fmla="*/ 270662 h 374294"/>
              <a:gd name="connsiteX3" fmla="*/ 2070201 w 2070201"/>
              <a:gd name="connsiteY3" fmla="*/ 117043 h 374294"/>
              <a:gd name="connsiteX4" fmla="*/ 2070201 w 2070201"/>
              <a:gd name="connsiteY4" fmla="*/ 117043 h 374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70201" h="374294">
                <a:moveTo>
                  <a:pt x="0" y="0"/>
                </a:moveTo>
                <a:cubicBezTo>
                  <a:pt x="74371" y="142037"/>
                  <a:pt x="148742" y="284074"/>
                  <a:pt x="380390" y="329184"/>
                </a:cubicBezTo>
                <a:cubicBezTo>
                  <a:pt x="612038" y="374294"/>
                  <a:pt x="1108253" y="306019"/>
                  <a:pt x="1389888" y="270662"/>
                </a:cubicBezTo>
                <a:cubicBezTo>
                  <a:pt x="1671523" y="235305"/>
                  <a:pt x="2070201" y="117043"/>
                  <a:pt x="2070201" y="117043"/>
                </a:cubicBezTo>
                <a:lnTo>
                  <a:pt x="2070201" y="117043"/>
                </a:lnTo>
              </a:path>
            </a:pathLst>
          </a:cu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2420938" y="4929188"/>
            <a:ext cx="1624012" cy="257175"/>
          </a:xfrm>
          <a:custGeom>
            <a:avLst/>
            <a:gdLst>
              <a:gd name="connsiteX0" fmla="*/ 0 w 1623975"/>
              <a:gd name="connsiteY0" fmla="*/ 0 h 258471"/>
              <a:gd name="connsiteX1" fmla="*/ 277978 w 1623975"/>
              <a:gd name="connsiteY1" fmla="*/ 248717 h 258471"/>
              <a:gd name="connsiteX2" fmla="*/ 1623975 w 1623975"/>
              <a:gd name="connsiteY2" fmla="*/ 58522 h 258471"/>
              <a:gd name="connsiteX3" fmla="*/ 1623975 w 1623975"/>
              <a:gd name="connsiteY3" fmla="*/ 58522 h 2584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3975" h="258471">
                <a:moveTo>
                  <a:pt x="0" y="0"/>
                </a:moveTo>
                <a:cubicBezTo>
                  <a:pt x="3657" y="119481"/>
                  <a:pt x="7315" y="238963"/>
                  <a:pt x="277978" y="248717"/>
                </a:cubicBezTo>
                <a:cubicBezTo>
                  <a:pt x="548641" y="258471"/>
                  <a:pt x="1623975" y="58522"/>
                  <a:pt x="1623975" y="58522"/>
                </a:cubicBezTo>
                <a:lnTo>
                  <a:pt x="1623975" y="58522"/>
                </a:lnTo>
              </a:path>
            </a:pathLst>
          </a:cu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2819400" y="4878388"/>
            <a:ext cx="1243013" cy="182562"/>
          </a:xfrm>
          <a:custGeom>
            <a:avLst/>
            <a:gdLst>
              <a:gd name="connsiteX0" fmla="*/ 0 w 1623975"/>
              <a:gd name="connsiteY0" fmla="*/ 0 h 258471"/>
              <a:gd name="connsiteX1" fmla="*/ 277978 w 1623975"/>
              <a:gd name="connsiteY1" fmla="*/ 248717 h 258471"/>
              <a:gd name="connsiteX2" fmla="*/ 1623975 w 1623975"/>
              <a:gd name="connsiteY2" fmla="*/ 58522 h 258471"/>
              <a:gd name="connsiteX3" fmla="*/ 1623975 w 1623975"/>
              <a:gd name="connsiteY3" fmla="*/ 58522 h 2584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3975" h="258471">
                <a:moveTo>
                  <a:pt x="0" y="0"/>
                </a:moveTo>
                <a:cubicBezTo>
                  <a:pt x="3657" y="119481"/>
                  <a:pt x="7315" y="238963"/>
                  <a:pt x="277978" y="248717"/>
                </a:cubicBezTo>
                <a:cubicBezTo>
                  <a:pt x="548641" y="258471"/>
                  <a:pt x="1623975" y="58522"/>
                  <a:pt x="1623975" y="58522"/>
                </a:cubicBezTo>
                <a:lnTo>
                  <a:pt x="1623975" y="58522"/>
                </a:lnTo>
              </a:path>
            </a:pathLst>
          </a:cu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3094038" y="4270375"/>
            <a:ext cx="1017587" cy="541338"/>
          </a:xfrm>
          <a:custGeom>
            <a:avLst/>
            <a:gdLst>
              <a:gd name="connsiteX0" fmla="*/ 0 w 1016812"/>
              <a:gd name="connsiteY0" fmla="*/ 0 h 541325"/>
              <a:gd name="connsiteX1" fmla="*/ 687628 w 1016812"/>
              <a:gd name="connsiteY1" fmla="*/ 270663 h 541325"/>
              <a:gd name="connsiteX2" fmla="*/ 1016812 w 1016812"/>
              <a:gd name="connsiteY2" fmla="*/ 541325 h 541325"/>
              <a:gd name="connsiteX3" fmla="*/ 1016812 w 1016812"/>
              <a:gd name="connsiteY3" fmla="*/ 541325 h 541325"/>
              <a:gd name="connsiteX4" fmla="*/ 1016812 w 1016812"/>
              <a:gd name="connsiteY4" fmla="*/ 541325 h 541325"/>
              <a:gd name="connsiteX5" fmla="*/ 1016812 w 1016812"/>
              <a:gd name="connsiteY5" fmla="*/ 541325 h 541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16812" h="541325">
                <a:moveTo>
                  <a:pt x="0" y="0"/>
                </a:moveTo>
                <a:cubicBezTo>
                  <a:pt x="259079" y="90221"/>
                  <a:pt x="518159" y="180442"/>
                  <a:pt x="687628" y="270663"/>
                </a:cubicBezTo>
                <a:cubicBezTo>
                  <a:pt x="857097" y="360884"/>
                  <a:pt x="1016812" y="541325"/>
                  <a:pt x="1016812" y="541325"/>
                </a:cubicBezTo>
                <a:lnTo>
                  <a:pt x="1016812" y="541325"/>
                </a:lnTo>
                <a:lnTo>
                  <a:pt x="1016812" y="541325"/>
                </a:lnTo>
                <a:lnTo>
                  <a:pt x="1016812" y="541325"/>
                </a:lnTo>
              </a:path>
            </a:pathLst>
          </a:cu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3116263" y="3830638"/>
            <a:ext cx="1090612" cy="966787"/>
          </a:xfrm>
          <a:custGeom>
            <a:avLst/>
            <a:gdLst>
              <a:gd name="connsiteX0" fmla="*/ 0 w 1089965"/>
              <a:gd name="connsiteY0" fmla="*/ 0 h 965607"/>
              <a:gd name="connsiteX1" fmla="*/ 731520 w 1089965"/>
              <a:gd name="connsiteY1" fmla="*/ 453543 h 965607"/>
              <a:gd name="connsiteX2" fmla="*/ 1089965 w 1089965"/>
              <a:gd name="connsiteY2" fmla="*/ 965607 h 965607"/>
              <a:gd name="connsiteX3" fmla="*/ 1089965 w 1089965"/>
              <a:gd name="connsiteY3" fmla="*/ 965607 h 965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89965" h="965607">
                <a:moveTo>
                  <a:pt x="0" y="0"/>
                </a:moveTo>
                <a:cubicBezTo>
                  <a:pt x="274929" y="146304"/>
                  <a:pt x="549859" y="292608"/>
                  <a:pt x="731520" y="453543"/>
                </a:cubicBezTo>
                <a:cubicBezTo>
                  <a:pt x="913181" y="614478"/>
                  <a:pt x="1089965" y="965607"/>
                  <a:pt x="1089965" y="965607"/>
                </a:cubicBezTo>
                <a:lnTo>
                  <a:pt x="1089965" y="965607"/>
                </a:lnTo>
              </a:path>
            </a:pathLst>
          </a:cu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1254125" y="3816350"/>
            <a:ext cx="2857500" cy="1746250"/>
          </a:xfrm>
          <a:custGeom>
            <a:avLst/>
            <a:gdLst>
              <a:gd name="connsiteX0" fmla="*/ 2856585 w 2856585"/>
              <a:gd name="connsiteY0" fmla="*/ 1367942 h 1745894"/>
              <a:gd name="connsiteX1" fmla="*/ 1159459 w 2856585"/>
              <a:gd name="connsiteY1" fmla="*/ 1689811 h 1745894"/>
              <a:gd name="connsiteX2" fmla="*/ 98755 w 2856585"/>
              <a:gd name="connsiteY2" fmla="*/ 1031443 h 1745894"/>
              <a:gd name="connsiteX3" fmla="*/ 566928 w 2856585"/>
              <a:gd name="connsiteY3" fmla="*/ 0 h 1745894"/>
              <a:gd name="connsiteX4" fmla="*/ 566928 w 2856585"/>
              <a:gd name="connsiteY4" fmla="*/ 0 h 1745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6585" h="1745894">
                <a:moveTo>
                  <a:pt x="2856585" y="1367942"/>
                </a:moveTo>
                <a:cubicBezTo>
                  <a:pt x="2237841" y="1556918"/>
                  <a:pt x="1619097" y="1745894"/>
                  <a:pt x="1159459" y="1689811"/>
                </a:cubicBezTo>
                <a:cubicBezTo>
                  <a:pt x="699821" y="1633728"/>
                  <a:pt x="197510" y="1313078"/>
                  <a:pt x="98755" y="1031443"/>
                </a:cubicBezTo>
                <a:cubicBezTo>
                  <a:pt x="0" y="749808"/>
                  <a:pt x="566928" y="0"/>
                  <a:pt x="566928" y="0"/>
                </a:cubicBezTo>
                <a:lnTo>
                  <a:pt x="566928" y="0"/>
                </a:lnTo>
              </a:path>
            </a:pathLst>
          </a:cu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" name="TextBox 51"/>
          <p:cNvSpPr txBox="1">
            <a:spLocks noChangeArrowheads="1"/>
          </p:cNvSpPr>
          <p:nvPr/>
        </p:nvSpPr>
        <p:spPr bwMode="auto">
          <a:xfrm>
            <a:off x="4495800" y="2592388"/>
            <a:ext cx="3352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ea typeface="宋体" charset="-122"/>
                <a:cs typeface="宋体" charset="-122"/>
              </a:rPr>
              <a:t>Exactly two mines:</a:t>
            </a:r>
          </a:p>
          <a:p>
            <a:r>
              <a:rPr lang="en-US">
                <a:ea typeface="宋体" charset="-122"/>
                <a:cs typeface="宋体" charset="-122"/>
              </a:rPr>
              <a:t>	0000011</a:t>
            </a:r>
          </a:p>
          <a:p>
            <a:r>
              <a:rPr lang="en-US">
                <a:ea typeface="宋体" charset="-122"/>
                <a:cs typeface="宋体" charset="-122"/>
              </a:rPr>
              <a:t>	0000101</a:t>
            </a:r>
          </a:p>
          <a:p>
            <a:r>
              <a:rPr lang="en-US">
                <a:ea typeface="宋体" charset="-122"/>
                <a:cs typeface="宋体" charset="-122"/>
              </a:rPr>
              <a:t>	0000110, etc.</a:t>
            </a:r>
          </a:p>
        </p:txBody>
      </p:sp>
      <p:sp>
        <p:nvSpPr>
          <p:cNvPr id="25" name="TextBox 52"/>
          <p:cNvSpPr txBox="1">
            <a:spLocks noChangeArrowheads="1"/>
          </p:cNvSpPr>
          <p:nvPr/>
        </p:nvSpPr>
        <p:spPr bwMode="auto">
          <a:xfrm>
            <a:off x="4495800" y="4419600"/>
            <a:ext cx="3352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ea typeface="宋体" charset="-122"/>
                <a:cs typeface="宋体" charset="-122"/>
              </a:rPr>
              <a:t>Exactly three mines:</a:t>
            </a:r>
          </a:p>
          <a:p>
            <a:r>
              <a:rPr lang="en-US">
                <a:ea typeface="宋体" charset="-122"/>
                <a:cs typeface="宋体" charset="-122"/>
              </a:rPr>
              <a:t>	0000111</a:t>
            </a:r>
          </a:p>
          <a:p>
            <a:r>
              <a:rPr lang="en-US">
                <a:ea typeface="宋体" charset="-122"/>
                <a:cs typeface="宋体" charset="-122"/>
              </a:rPr>
              <a:t>	0001101</a:t>
            </a:r>
          </a:p>
          <a:p>
            <a:r>
              <a:rPr lang="en-US">
                <a:ea typeface="宋体" charset="-122"/>
                <a:cs typeface="宋体" charset="-122"/>
              </a:rPr>
              <a:t>	0001110, etc.</a:t>
            </a:r>
          </a:p>
        </p:txBody>
      </p:sp>
      <p:sp>
        <p:nvSpPr>
          <p:cNvPr id="26" name="Content Placeholder 2"/>
          <p:cNvSpPr txBox="1">
            <a:spLocks/>
          </p:cNvSpPr>
          <p:nvPr/>
        </p:nvSpPr>
        <p:spPr bwMode="auto">
          <a:xfrm>
            <a:off x="609600" y="5791200"/>
            <a:ext cx="8153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eaLnBrk="0" hangingPunct="0">
              <a:spcBef>
                <a:spcPct val="20000"/>
              </a:spcBef>
              <a:buClr>
                <a:srgbClr val="3A65BC"/>
              </a:buClr>
            </a:pPr>
            <a:r>
              <a:rPr lang="en-US" sz="1400" dirty="0">
                <a:latin typeface="Helvetica" charset="0"/>
                <a:ea typeface="宋体" charset="-122"/>
                <a:cs typeface="宋体" charset="-122"/>
              </a:rPr>
              <a:t>Joint work with R. Woodward,  K. Bayer &amp; J. Snyder</a:t>
            </a:r>
            <a:endParaRPr lang="en-US" dirty="0">
              <a:latin typeface="Helvetica" charset="0"/>
              <a:ea typeface="宋体" charset="-122"/>
              <a:cs typeface="宋体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7999413" algn="r"/>
              </a:tabLst>
            </a:pPr>
            <a:r>
              <a:rPr lang="en-US" dirty="0"/>
              <a:t>Game of Set	</a:t>
            </a:r>
            <a:r>
              <a:rPr lang="en-US" b="0" dirty="0"/>
              <a:t>[</a:t>
            </a:r>
            <a:r>
              <a:rPr lang="en-US" b="0" dirty="0" err="1"/>
              <a:t>Falco</a:t>
            </a:r>
            <a:r>
              <a:rPr lang="en-US" b="0" dirty="0"/>
              <a:t> 74]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533400" y="5715000"/>
            <a:ext cx="8153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eaLnBrk="0" hangingPunct="0">
              <a:spcBef>
                <a:spcPct val="20000"/>
              </a:spcBef>
              <a:buClr>
                <a:srgbClr val="3A65BC"/>
              </a:buClr>
            </a:pPr>
            <a:r>
              <a:rPr lang="en-US" sz="1400" dirty="0">
                <a:latin typeface="Helvetica" charset="0"/>
                <a:ea typeface="宋体" charset="-122"/>
                <a:cs typeface="宋体" charset="-122"/>
              </a:rPr>
              <a:t>Joint work with Amanda </a:t>
            </a:r>
            <a:r>
              <a:rPr lang="en-US" sz="1400" dirty="0" err="1">
                <a:latin typeface="Helvetica" charset="0"/>
                <a:ea typeface="宋体" charset="-122"/>
                <a:cs typeface="宋体" charset="-122"/>
              </a:rPr>
              <a:t>Swearngin</a:t>
            </a:r>
            <a:r>
              <a:rPr lang="en-US" sz="1400" dirty="0">
                <a:latin typeface="Helvetica" charset="0"/>
                <a:ea typeface="宋体" charset="-122"/>
                <a:cs typeface="宋体" charset="-122"/>
              </a:rPr>
              <a:t> and Eugene C. Freuder </a:t>
            </a:r>
            <a:endParaRPr lang="en-US" dirty="0">
              <a:latin typeface="Helvetica" charset="0"/>
              <a:ea typeface="宋体" charset="-122"/>
              <a:cs typeface="宋体" charset="-122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533400" y="1265238"/>
            <a:ext cx="4268788" cy="4525962"/>
          </a:xfrm>
        </p:spPr>
        <p:txBody>
          <a:bodyPr/>
          <a:lstStyle/>
          <a:p>
            <a:pPr marL="233363" indent="-233363"/>
            <a:r>
              <a:rPr lang="en-US" sz="2000" dirty="0"/>
              <a:t>Deck of 81(=3</a:t>
            </a:r>
            <a:r>
              <a:rPr lang="en-US" sz="2000" baseline="30000" dirty="0"/>
              <a:t>4</a:t>
            </a:r>
            <a:r>
              <a:rPr lang="en-US" sz="2000" dirty="0"/>
              <a:t>) cards, each card with a unique combination of 4 attributes values</a:t>
            </a:r>
          </a:p>
          <a:p>
            <a:pPr marL="746125" lvl="1" indent="-400050">
              <a:buFont typeface="Helvetica" charset="0"/>
              <a:buAutoNum type="arabicPeriod"/>
            </a:pPr>
            <a:r>
              <a:rPr lang="en-US" sz="1800" i="1" dirty="0">
                <a:latin typeface="Times New Roman" charset="0"/>
                <a:ea typeface="Times New Roman" charset="0"/>
                <a:cs typeface="Times New Roman" charset="0"/>
              </a:rPr>
              <a:t>Number </a:t>
            </a:r>
            <a:r>
              <a:rPr lang="en-US" sz="1800" dirty="0" err="1">
                <a:sym typeface="Symbol" charset="2"/>
              </a:rPr>
              <a:t></a:t>
            </a:r>
            <a:r>
              <a:rPr lang="en-US" sz="1800" dirty="0">
                <a:sym typeface="Symbol" charset="2"/>
              </a:rPr>
              <a:t> {1,2,3}</a:t>
            </a:r>
          </a:p>
          <a:p>
            <a:pPr marL="746125" lvl="1" indent="-400050">
              <a:buFont typeface="Helvetica" charset="0"/>
              <a:buAutoNum type="arabicPeriod"/>
            </a:pPr>
            <a:r>
              <a:rPr lang="en-US" sz="1800" i="1" dirty="0">
                <a:latin typeface="Times New Roman" charset="0"/>
                <a:ea typeface="Times New Roman" charset="0"/>
                <a:cs typeface="Times New Roman" charset="0"/>
                <a:sym typeface="Symbol" charset="2"/>
              </a:rPr>
              <a:t>Color</a:t>
            </a:r>
            <a:r>
              <a:rPr lang="en-US" sz="1800" i="1" dirty="0">
                <a:sym typeface="Symbol" charset="2"/>
              </a:rPr>
              <a:t> </a:t>
            </a:r>
            <a:r>
              <a:rPr lang="en-US" sz="1800" dirty="0" err="1">
                <a:sym typeface="Symbol" charset="2"/>
              </a:rPr>
              <a:t></a:t>
            </a:r>
            <a:r>
              <a:rPr lang="en-US" sz="1800" dirty="0">
                <a:sym typeface="Symbol" charset="2"/>
              </a:rPr>
              <a:t> {</a:t>
            </a:r>
            <a:r>
              <a:rPr lang="en-US" sz="1800" i="1" dirty="0" err="1">
                <a:latin typeface="Times New Roman" charset="0"/>
                <a:ea typeface="Times New Roman" charset="0"/>
                <a:cs typeface="Times New Roman" charset="0"/>
                <a:sym typeface="Symbol" charset="2"/>
              </a:rPr>
              <a:t>green,purple,red</a:t>
            </a:r>
            <a:r>
              <a:rPr lang="en-US" sz="1800" dirty="0">
                <a:sym typeface="Symbol" charset="2"/>
              </a:rPr>
              <a:t>}</a:t>
            </a:r>
          </a:p>
          <a:p>
            <a:pPr marL="746125" lvl="1" indent="-400050">
              <a:buFont typeface="Helvetica" charset="0"/>
              <a:buAutoNum type="arabicPeriod"/>
            </a:pPr>
            <a:r>
              <a:rPr lang="en-US" sz="1800" i="1" dirty="0">
                <a:latin typeface="Times New Roman" charset="0"/>
                <a:ea typeface="Times New Roman" charset="0"/>
                <a:cs typeface="Times New Roman" charset="0"/>
                <a:sym typeface="Symbol" charset="2"/>
              </a:rPr>
              <a:t>Filling </a:t>
            </a:r>
            <a:r>
              <a:rPr lang="en-US" sz="1800" dirty="0" err="1">
                <a:sym typeface="Symbol" charset="2"/>
              </a:rPr>
              <a:t></a:t>
            </a:r>
            <a:r>
              <a:rPr lang="en-US" sz="1800" dirty="0">
                <a:sym typeface="Symbol" charset="2"/>
              </a:rPr>
              <a:t> {</a:t>
            </a:r>
            <a:r>
              <a:rPr lang="en-US" sz="1800" i="1" dirty="0" err="1">
                <a:latin typeface="Times New Roman" charset="0"/>
                <a:ea typeface="Times New Roman" charset="0"/>
                <a:cs typeface="Times New Roman" charset="0"/>
                <a:sym typeface="Symbol" charset="2"/>
              </a:rPr>
              <a:t>empty,stripes</a:t>
            </a:r>
            <a:r>
              <a:rPr lang="en-US" sz="1800" i="1" dirty="0">
                <a:latin typeface="Times New Roman" charset="0"/>
                <a:ea typeface="Times New Roman" charset="0"/>
                <a:cs typeface="Times New Roman" charset="0"/>
                <a:sym typeface="Symbol" charset="2"/>
              </a:rPr>
              <a:t>, full</a:t>
            </a:r>
            <a:r>
              <a:rPr lang="en-US" sz="1800" dirty="0">
                <a:sym typeface="Symbol" charset="2"/>
              </a:rPr>
              <a:t>}</a:t>
            </a:r>
          </a:p>
          <a:p>
            <a:pPr marL="746125" lvl="1" indent="-400050">
              <a:buFont typeface="Helvetica" charset="0"/>
              <a:buAutoNum type="arabicPeriod"/>
            </a:pPr>
            <a:r>
              <a:rPr lang="en-US" sz="1800" i="1" dirty="0">
                <a:latin typeface="Times New Roman" charset="0"/>
                <a:ea typeface="Times New Roman" charset="0"/>
                <a:cs typeface="Times New Roman" charset="0"/>
                <a:sym typeface="Symbol" charset="2"/>
              </a:rPr>
              <a:t>Shape </a:t>
            </a:r>
            <a:r>
              <a:rPr lang="en-US" sz="1800" dirty="0" err="1">
                <a:sym typeface="Symbol" charset="2"/>
              </a:rPr>
              <a:t></a:t>
            </a:r>
            <a:r>
              <a:rPr lang="en-US" sz="1800" dirty="0">
                <a:sym typeface="Symbol" charset="2"/>
              </a:rPr>
              <a:t> {</a:t>
            </a:r>
            <a:r>
              <a:rPr lang="en-US" sz="1800" i="1" dirty="0" err="1">
                <a:latin typeface="Times New Roman" charset="0"/>
                <a:ea typeface="Times New Roman" charset="0"/>
                <a:cs typeface="Times New Roman" charset="0"/>
                <a:sym typeface="Symbol" charset="2"/>
              </a:rPr>
              <a:t>diamond,squiggle,oval</a:t>
            </a:r>
            <a:r>
              <a:rPr lang="en-US" sz="1800" dirty="0">
                <a:sym typeface="Symbol" charset="2"/>
              </a:rPr>
              <a:t>}</a:t>
            </a:r>
            <a:endParaRPr lang="en-US" sz="2000" dirty="0"/>
          </a:p>
          <a:p>
            <a:pPr marL="233363" indent="-233363"/>
            <a:r>
              <a:rPr lang="en-US" sz="2000" dirty="0"/>
              <a:t>Solution set: 3 cards</a:t>
            </a:r>
          </a:p>
          <a:p>
            <a:pPr marL="746125" lvl="1" indent="-400050">
              <a:buFontTx/>
              <a:buNone/>
            </a:pPr>
            <a:r>
              <a:rPr lang="en-US" sz="1800" dirty="0" err="1">
                <a:sym typeface="Symbol" charset="2"/>
              </a:rPr>
              <a:t></a:t>
            </a:r>
            <a:r>
              <a:rPr lang="en-US" sz="1800" dirty="0">
                <a:sym typeface="Symbol" charset="2"/>
              </a:rPr>
              <a:t> attribute, the 3 cards have either </a:t>
            </a:r>
          </a:p>
          <a:p>
            <a:pPr marL="746125" lvl="1" indent="-400050">
              <a:buFontTx/>
              <a:buNone/>
            </a:pPr>
            <a:r>
              <a:rPr lang="en-US" sz="1800" dirty="0">
                <a:sym typeface="Symbol" charset="2"/>
              </a:rPr>
              <a:t>the same value or all different values</a:t>
            </a:r>
            <a:endParaRPr lang="en-US" sz="1600" dirty="0"/>
          </a:p>
        </p:txBody>
      </p:sp>
      <p:grpSp>
        <p:nvGrpSpPr>
          <p:cNvPr id="9" name="Group 6"/>
          <p:cNvGrpSpPr>
            <a:grpSpLocks/>
          </p:cNvGrpSpPr>
          <p:nvPr/>
        </p:nvGrpSpPr>
        <p:grpSpPr bwMode="auto">
          <a:xfrm>
            <a:off x="1217613" y="4856163"/>
            <a:ext cx="2832100" cy="573087"/>
            <a:chOff x="3124200" y="1217195"/>
            <a:chExt cx="2917956" cy="590550"/>
          </a:xfrm>
        </p:grpSpPr>
        <p:pic>
          <p:nvPicPr>
            <p:cNvPr id="10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124200" y="1217195"/>
              <a:ext cx="904875" cy="59055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pic>
        <p:pic>
          <p:nvPicPr>
            <p:cNvPr id="11" name="Picture 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130740" y="1217195"/>
              <a:ext cx="904875" cy="59055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pic>
        <p:pic>
          <p:nvPicPr>
            <p:cNvPr id="12" name="Picture 4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5137281" y="1217195"/>
              <a:ext cx="904875" cy="59055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pic>
      </p:grpSp>
      <p:sp>
        <p:nvSpPr>
          <p:cNvPr id="13" name="Content Placeholder 2"/>
          <p:cNvSpPr txBox="1">
            <a:spLocks/>
          </p:cNvSpPr>
          <p:nvPr/>
        </p:nvSpPr>
        <p:spPr bwMode="auto">
          <a:xfrm>
            <a:off x="4697413" y="3848100"/>
            <a:ext cx="4413250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233363" indent="-233363" eaLnBrk="0" hangingPunct="0">
              <a:spcBef>
                <a:spcPct val="20000"/>
              </a:spcBef>
              <a:buClr>
                <a:srgbClr val="3A65BC"/>
              </a:buClr>
              <a:buFont typeface="Arial" charset="0"/>
              <a:buChar char="•"/>
            </a:pPr>
            <a:r>
              <a:rPr lang="en-US" sz="2000"/>
              <a:t>12 cards are dealt, on table [3,21]</a:t>
            </a:r>
          </a:p>
          <a:p>
            <a:pPr marL="233363" indent="-233363" eaLnBrk="0" hangingPunct="0">
              <a:spcBef>
                <a:spcPct val="20000"/>
              </a:spcBef>
              <a:buClr>
                <a:srgbClr val="3A65BC"/>
              </a:buClr>
              <a:buFont typeface="Arial" charset="0"/>
              <a:buChar char="•"/>
            </a:pPr>
            <a:r>
              <a:rPr lang="en-US" sz="2000"/>
              <a:t>Recreational game, </a:t>
            </a:r>
            <a:r>
              <a:rPr lang="en-US" sz="2000">
                <a:latin typeface="Helvetica" charset="0"/>
              </a:rPr>
              <a:t>favorite of children &amp; CS/Math students</a:t>
            </a:r>
          </a:p>
          <a:p>
            <a:pPr marL="233363" indent="-233363" eaLnBrk="0" hangingPunct="0"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r>
              <a:rPr lang="en-US" sz="2000">
                <a:solidFill>
                  <a:srgbClr val="A50021"/>
                </a:solidFill>
                <a:latin typeface="Helvetica" charset="0"/>
              </a:rPr>
              <a:t>New toy problem for AI: a typical multi-dimensional CSP</a:t>
            </a:r>
          </a:p>
          <a:p>
            <a:pPr marL="233363" indent="-233363" eaLnBrk="0" hangingPunct="0">
              <a:spcBef>
                <a:spcPct val="20000"/>
              </a:spcBef>
              <a:buClr>
                <a:srgbClr val="3A65BC"/>
              </a:buClr>
            </a:pPr>
            <a:endParaRPr lang="en-US" sz="2400">
              <a:latin typeface="Helvetica" charset="0"/>
            </a:endParaRPr>
          </a:p>
        </p:txBody>
      </p:sp>
      <p:grpSp>
        <p:nvGrpSpPr>
          <p:cNvPr id="14" name="Group 36"/>
          <p:cNvGrpSpPr>
            <a:grpSpLocks/>
          </p:cNvGrpSpPr>
          <p:nvPr/>
        </p:nvGrpSpPr>
        <p:grpSpPr bwMode="auto">
          <a:xfrm>
            <a:off x="5186363" y="1579563"/>
            <a:ext cx="3435350" cy="1708150"/>
            <a:chOff x="5770032" y="1117566"/>
            <a:chExt cx="2305102" cy="1146057"/>
          </a:xfrm>
        </p:grpSpPr>
        <p:pic>
          <p:nvPicPr>
            <p:cNvPr id="15" name="Picture 15"/>
            <p:cNvPicPr>
              <a:picLocks noChangeAspect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5770032" y="1117566"/>
              <a:ext cx="562866" cy="36734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</p:pic>
        <p:pic>
          <p:nvPicPr>
            <p:cNvPr id="16" name="Picture 18"/>
            <p:cNvPicPr>
              <a:picLocks noChangeAspect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6931523" y="1117566"/>
              <a:ext cx="562866" cy="36734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</p:pic>
        <p:pic>
          <p:nvPicPr>
            <p:cNvPr id="17" name="Picture 20"/>
            <p:cNvPicPr>
              <a:picLocks noChangeAspect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6350777" y="1117566"/>
              <a:ext cx="562866" cy="36734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</p:pic>
        <p:pic>
          <p:nvPicPr>
            <p:cNvPr id="18" name="Picture 24"/>
            <p:cNvPicPr>
              <a:picLocks noChangeAspect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7512268" y="1117566"/>
              <a:ext cx="562866" cy="36734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</p:pic>
        <p:pic>
          <p:nvPicPr>
            <p:cNvPr id="19" name="Picture 25"/>
            <p:cNvPicPr>
              <a:picLocks noChangeAspect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5770032" y="1506922"/>
              <a:ext cx="562866" cy="3673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pic>
        <p:pic>
          <p:nvPicPr>
            <p:cNvPr id="20" name="Picture 26"/>
            <p:cNvPicPr>
              <a:picLocks noChangeAspect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>
              <a:off x="6350777" y="1506922"/>
              <a:ext cx="562866" cy="3673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pic>
        <p:pic>
          <p:nvPicPr>
            <p:cNvPr id="21" name="Picture 27"/>
            <p:cNvPicPr>
              <a:picLocks noChangeAspect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6931523" y="1506922"/>
              <a:ext cx="562866" cy="3673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pic>
        <p:pic>
          <p:nvPicPr>
            <p:cNvPr id="22" name="Picture 28"/>
            <p:cNvPicPr>
              <a:picLocks noChangeAspect="1"/>
            </p:cNvPicPr>
            <p:nvPr/>
          </p:nvPicPr>
          <p:blipFill>
            <a:blip r:embed="rId12"/>
            <a:srcRect/>
            <a:stretch>
              <a:fillRect/>
            </a:stretch>
          </p:blipFill>
          <p:spPr bwMode="auto">
            <a:xfrm>
              <a:off x="7512268" y="1506922"/>
              <a:ext cx="562866" cy="3673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pic>
        <p:pic>
          <p:nvPicPr>
            <p:cNvPr id="23" name="Picture 29"/>
            <p:cNvPicPr>
              <a:picLocks noChangeAspect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6350777" y="1896279"/>
              <a:ext cx="562866" cy="3673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pic>
        <p:pic>
          <p:nvPicPr>
            <p:cNvPr id="24" name="Picture 30"/>
            <p:cNvPicPr>
              <a:picLocks noChangeAspect="1"/>
            </p:cNvPicPr>
            <p:nvPr/>
          </p:nvPicPr>
          <p:blipFill>
            <a:blip r:embed="rId14"/>
            <a:srcRect/>
            <a:stretch>
              <a:fillRect/>
            </a:stretch>
          </p:blipFill>
          <p:spPr bwMode="auto">
            <a:xfrm>
              <a:off x="5770032" y="1896279"/>
              <a:ext cx="562866" cy="3673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pic>
        <p:pic>
          <p:nvPicPr>
            <p:cNvPr id="25" name="Picture 31"/>
            <p:cNvPicPr>
              <a:picLocks noChangeAspect="1"/>
            </p:cNvPicPr>
            <p:nvPr/>
          </p:nvPicPr>
          <p:blipFill>
            <a:blip r:embed="rId15"/>
            <a:srcRect/>
            <a:stretch>
              <a:fillRect/>
            </a:stretch>
          </p:blipFill>
          <p:spPr bwMode="auto">
            <a:xfrm>
              <a:off x="6931523" y="1896279"/>
              <a:ext cx="562866" cy="3673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pic>
        <p:pic>
          <p:nvPicPr>
            <p:cNvPr id="26" name="Picture 32"/>
            <p:cNvPicPr>
              <a:picLocks noChangeAspect="1"/>
            </p:cNvPicPr>
            <p:nvPr/>
          </p:nvPicPr>
          <p:blipFill>
            <a:blip r:embed="rId16"/>
            <a:srcRect/>
            <a:stretch>
              <a:fillRect/>
            </a:stretch>
          </p:blipFill>
          <p:spPr bwMode="auto">
            <a:xfrm>
              <a:off x="7512268" y="1896279"/>
              <a:ext cx="562866" cy="3673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pic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Set: Constraint Model I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04800" y="1646238"/>
            <a:ext cx="4533900" cy="4525962"/>
          </a:xfrm>
        </p:spPr>
        <p:txBody>
          <a:bodyPr/>
          <a:lstStyle/>
          <a:p>
            <a:r>
              <a:rPr lang="en-US" sz="2400" dirty="0"/>
              <a:t>Model I</a:t>
            </a:r>
          </a:p>
          <a:p>
            <a:pPr lvl="1"/>
            <a:r>
              <a:rPr lang="en-US" sz="2000" dirty="0"/>
              <a:t>Three variables</a:t>
            </a:r>
          </a:p>
          <a:p>
            <a:pPr lvl="1"/>
            <a:r>
              <a:rPr lang="en-US" sz="2000" dirty="0"/>
              <a:t>Same domain (12 cards)</a:t>
            </a:r>
          </a:p>
          <a:p>
            <a:pPr lvl="1"/>
            <a:r>
              <a:rPr lang="en-US" sz="2000" dirty="0"/>
              <a:t>One ‘physical’ constraints</a:t>
            </a:r>
          </a:p>
          <a:p>
            <a:pPr lvl="1"/>
            <a:r>
              <a:rPr lang="en-US" sz="2000" dirty="0"/>
              <a:t>Four 1-dimensional constraints</a:t>
            </a:r>
          </a:p>
          <a:p>
            <a:r>
              <a:rPr lang="en-US" sz="2400" dirty="0"/>
              <a:t>Size of model?</a:t>
            </a:r>
          </a:p>
          <a:p>
            <a:pPr lvl="1"/>
            <a:endParaRPr lang="en-US" dirty="0"/>
          </a:p>
        </p:txBody>
      </p:sp>
      <p:grpSp>
        <p:nvGrpSpPr>
          <p:cNvPr id="8" name="Group 43"/>
          <p:cNvGrpSpPr>
            <a:grpSpLocks/>
          </p:cNvGrpSpPr>
          <p:nvPr/>
        </p:nvGrpSpPr>
        <p:grpSpPr bwMode="auto">
          <a:xfrm>
            <a:off x="2296319" y="3810000"/>
            <a:ext cx="4551362" cy="1912937"/>
            <a:chOff x="4610117" y="3395639"/>
            <a:chExt cx="4551151" cy="1912961"/>
          </a:xfrm>
        </p:grpSpPr>
        <p:sp>
          <p:nvSpPr>
            <p:cNvPr id="9" name="Oval 8"/>
            <p:cNvSpPr/>
            <p:nvPr/>
          </p:nvSpPr>
          <p:spPr>
            <a:xfrm>
              <a:off x="5992765" y="3841732"/>
              <a:ext cx="1711246" cy="406405"/>
            </a:xfrm>
            <a:prstGeom prst="ellipse">
              <a:avLst/>
            </a:prstGeom>
            <a:noFill/>
            <a:ln w="158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137160"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r>
                <a:rPr lang="en-US" sz="1700" i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c</a:t>
              </a:r>
              <a:r>
                <a:rPr lang="en-US" sz="1700" i="1" baseline="-25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1</a:t>
              </a:r>
              <a:r>
                <a:rPr lang="en-US" sz="1700" i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,c</a:t>
              </a:r>
              <a:r>
                <a:rPr lang="en-US" sz="1700" i="1" baseline="-25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2</a:t>
              </a:r>
              <a:r>
                <a:rPr lang="en-US" sz="1700" i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,c</a:t>
              </a:r>
              <a:r>
                <a:rPr lang="en-US" sz="1700" i="1" baseline="-25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3</a:t>
              </a:r>
              <a:r>
                <a:rPr lang="en-US" sz="1700" i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,…,c</a:t>
              </a:r>
              <a:r>
                <a:rPr lang="en-US" sz="1700" i="1" baseline="-25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12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73889" y="4146535"/>
              <a:ext cx="987379" cy="312742"/>
            </a:xfrm>
            <a:prstGeom prst="rect">
              <a:avLst/>
            </a:prstGeom>
            <a:noFill/>
            <a:ln w="158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r>
                <a:rPr lang="en-US" sz="2000" i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C</a:t>
              </a:r>
              <a:r>
                <a:rPr lang="en-US" sz="2000" i="1" baseline="30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=</a:t>
              </a:r>
              <a:r>
                <a:rPr lang="en-US" sz="2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⊕</a:t>
              </a:r>
              <a:r>
                <a:rPr lang="en-US" sz="2000" i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C</a:t>
              </a:r>
              <a:r>
                <a:rPr lang="en-US" sz="2000" i="1" baseline="30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≠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199288" y="4657717"/>
              <a:ext cx="961980" cy="312742"/>
            </a:xfrm>
            <a:prstGeom prst="rect">
              <a:avLst/>
            </a:prstGeom>
            <a:noFill/>
            <a:ln w="158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r>
                <a:rPr lang="en-US" sz="2000" i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F</a:t>
              </a:r>
              <a:r>
                <a:rPr lang="en-US" sz="2000" i="1" baseline="30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=</a:t>
              </a:r>
              <a:r>
                <a:rPr lang="en-US" sz="2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⊕</a:t>
              </a:r>
              <a:r>
                <a:rPr lang="en-US" sz="2000" i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F</a:t>
              </a:r>
              <a:r>
                <a:rPr lang="en-US" sz="2000" i="1" baseline="30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≠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10117" y="4146535"/>
              <a:ext cx="976267" cy="312742"/>
            </a:xfrm>
            <a:prstGeom prst="rect">
              <a:avLst/>
            </a:prstGeom>
            <a:noFill/>
            <a:ln w="158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r>
                <a:rPr lang="en-US" sz="2000" i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S</a:t>
              </a:r>
              <a:r>
                <a:rPr lang="en-US" sz="2000" i="1" baseline="30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=</a:t>
              </a:r>
              <a:r>
                <a:rPr lang="en-US" sz="2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⊕</a:t>
              </a:r>
              <a:r>
                <a:rPr lang="en-US" sz="2000" i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S</a:t>
              </a:r>
              <a:r>
                <a:rPr lang="en-US" sz="2000" i="1" baseline="30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≠</a:t>
              </a:r>
            </a:p>
          </p:txBody>
        </p:sp>
        <p:sp>
          <p:nvSpPr>
            <p:cNvPr id="13" name="Rectangle 12"/>
            <p:cNvSpPr>
              <a:spLocks/>
            </p:cNvSpPr>
            <p:nvPr/>
          </p:nvSpPr>
          <p:spPr>
            <a:xfrm>
              <a:off x="4610117" y="4659305"/>
              <a:ext cx="988966" cy="309566"/>
            </a:xfrm>
            <a:prstGeom prst="rect">
              <a:avLst/>
            </a:prstGeom>
            <a:noFill/>
            <a:ln w="158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r>
                <a:rPr lang="en-US" sz="2000" i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N</a:t>
              </a:r>
              <a:r>
                <a:rPr lang="en-US" sz="2000" i="1" baseline="30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=</a:t>
              </a:r>
              <a:r>
                <a:rPr lang="en-US" sz="2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⊕</a:t>
              </a:r>
              <a:r>
                <a:rPr lang="en-US" sz="2000" i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N</a:t>
              </a:r>
              <a:r>
                <a:rPr lang="en-US" sz="2000" i="1" baseline="30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≠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556302" y="3395639"/>
              <a:ext cx="565124" cy="312741"/>
            </a:xfrm>
            <a:prstGeom prst="rect">
              <a:avLst/>
            </a:prstGeom>
            <a:noFill/>
            <a:ln w="158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r>
                <a:rPr lang="en-US" sz="2000" i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id</a:t>
              </a:r>
              <a:r>
                <a:rPr lang="en-US" sz="2000" i="1" baseline="30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≠</a:t>
              </a:r>
            </a:p>
          </p:txBody>
        </p:sp>
        <p:cxnSp>
          <p:nvCxnSpPr>
            <p:cNvPr id="15" name="Straight Connector 14"/>
            <p:cNvCxnSpPr>
              <a:stCxn id="12" idx="3"/>
              <a:endCxn id="9" idx="2"/>
            </p:cNvCxnSpPr>
            <p:nvPr/>
          </p:nvCxnSpPr>
          <p:spPr>
            <a:xfrm flipV="1">
              <a:off x="5586384" y="4044934"/>
              <a:ext cx="406381" cy="257178"/>
            </a:xfrm>
            <a:prstGeom prst="line">
              <a:avLst/>
            </a:prstGeom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stCxn id="12" idx="3"/>
              <a:endCxn id="30" idx="2"/>
            </p:cNvCxnSpPr>
            <p:nvPr/>
          </p:nvCxnSpPr>
          <p:spPr>
            <a:xfrm>
              <a:off x="5586384" y="4302112"/>
              <a:ext cx="406381" cy="282579"/>
            </a:xfrm>
            <a:prstGeom prst="line">
              <a:avLst/>
            </a:prstGeom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12" idx="3"/>
              <a:endCxn id="31" idx="2"/>
            </p:cNvCxnSpPr>
            <p:nvPr/>
          </p:nvCxnSpPr>
          <p:spPr>
            <a:xfrm>
              <a:off x="5586384" y="4302112"/>
              <a:ext cx="411144" cy="803285"/>
            </a:xfrm>
            <a:prstGeom prst="line">
              <a:avLst/>
            </a:prstGeom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>
              <a:stCxn id="9" idx="2"/>
              <a:endCxn id="13" idx="3"/>
            </p:cNvCxnSpPr>
            <p:nvPr/>
          </p:nvCxnSpPr>
          <p:spPr>
            <a:xfrm rot="10800000" flipV="1">
              <a:off x="5599083" y="4044934"/>
              <a:ext cx="393682" cy="768360"/>
            </a:xfrm>
            <a:prstGeom prst="line">
              <a:avLst/>
            </a:prstGeom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31" idx="2"/>
              <a:endCxn id="13" idx="3"/>
            </p:cNvCxnSpPr>
            <p:nvPr/>
          </p:nvCxnSpPr>
          <p:spPr>
            <a:xfrm rot="10800000">
              <a:off x="5599083" y="4813294"/>
              <a:ext cx="398445" cy="292104"/>
            </a:xfrm>
            <a:prstGeom prst="line">
              <a:avLst/>
            </a:prstGeom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>
              <a:stCxn id="30" idx="2"/>
              <a:endCxn id="13" idx="3"/>
            </p:cNvCxnSpPr>
            <p:nvPr/>
          </p:nvCxnSpPr>
          <p:spPr>
            <a:xfrm rot="10800000" flipV="1">
              <a:off x="5599083" y="4583104"/>
              <a:ext cx="393682" cy="230190"/>
            </a:xfrm>
            <a:prstGeom prst="line">
              <a:avLst/>
            </a:prstGeom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>
              <a:stCxn id="11" idx="1"/>
              <a:endCxn id="30" idx="6"/>
            </p:cNvCxnSpPr>
            <p:nvPr/>
          </p:nvCxnSpPr>
          <p:spPr>
            <a:xfrm flipH="1" flipV="1">
              <a:off x="7705598" y="4584691"/>
              <a:ext cx="493689" cy="230191"/>
            </a:xfrm>
            <a:prstGeom prst="line">
              <a:avLst/>
            </a:prstGeom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>
              <a:stCxn id="11" idx="1"/>
              <a:endCxn id="31" idx="6"/>
            </p:cNvCxnSpPr>
            <p:nvPr/>
          </p:nvCxnSpPr>
          <p:spPr>
            <a:xfrm flipH="1">
              <a:off x="7710360" y="4814882"/>
              <a:ext cx="488927" cy="290516"/>
            </a:xfrm>
            <a:prstGeom prst="line">
              <a:avLst/>
            </a:prstGeom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stCxn id="11" idx="1"/>
              <a:endCxn id="9" idx="6"/>
            </p:cNvCxnSpPr>
            <p:nvPr/>
          </p:nvCxnSpPr>
          <p:spPr>
            <a:xfrm flipH="1" flipV="1">
              <a:off x="7704011" y="4044934"/>
              <a:ext cx="495277" cy="769948"/>
            </a:xfrm>
            <a:prstGeom prst="line">
              <a:avLst/>
            </a:prstGeom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>
              <a:stCxn id="10" idx="1"/>
              <a:endCxn id="30" idx="6"/>
            </p:cNvCxnSpPr>
            <p:nvPr/>
          </p:nvCxnSpPr>
          <p:spPr>
            <a:xfrm rot="10800000" flipV="1">
              <a:off x="7705598" y="4303700"/>
              <a:ext cx="468290" cy="279404"/>
            </a:xfrm>
            <a:prstGeom prst="line">
              <a:avLst/>
            </a:prstGeom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stCxn id="10" idx="1"/>
              <a:endCxn id="9" idx="6"/>
            </p:cNvCxnSpPr>
            <p:nvPr/>
          </p:nvCxnSpPr>
          <p:spPr>
            <a:xfrm rot="10800000">
              <a:off x="7704011" y="4044934"/>
              <a:ext cx="469878" cy="258766"/>
            </a:xfrm>
            <a:prstGeom prst="line">
              <a:avLst/>
            </a:prstGeom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10" idx="1"/>
              <a:endCxn id="31" idx="6"/>
            </p:cNvCxnSpPr>
            <p:nvPr/>
          </p:nvCxnSpPr>
          <p:spPr>
            <a:xfrm rot="10800000" flipV="1">
              <a:off x="7710360" y="4303700"/>
              <a:ext cx="463529" cy="801697"/>
            </a:xfrm>
            <a:prstGeom prst="line">
              <a:avLst/>
            </a:prstGeom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stCxn id="14" idx="2"/>
              <a:endCxn id="9" idx="0"/>
            </p:cNvCxnSpPr>
            <p:nvPr/>
          </p:nvCxnSpPr>
          <p:spPr>
            <a:xfrm rot="16200000" flipH="1">
              <a:off x="6776951" y="3770293"/>
              <a:ext cx="133352" cy="9525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urved Connector 27"/>
            <p:cNvCxnSpPr>
              <a:stCxn id="14" idx="1"/>
              <a:endCxn id="31" idx="2"/>
            </p:cNvCxnSpPr>
            <p:nvPr/>
          </p:nvCxnSpPr>
          <p:spPr>
            <a:xfrm rot="10800000" flipV="1">
              <a:off x="5997528" y="3551216"/>
              <a:ext cx="558774" cy="1554181"/>
            </a:xfrm>
            <a:prstGeom prst="curvedConnector3">
              <a:avLst>
                <a:gd name="adj1" fmla="val 135423"/>
              </a:avLst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Curved Connector 28"/>
            <p:cNvCxnSpPr>
              <a:stCxn id="14" idx="3"/>
            </p:cNvCxnSpPr>
            <p:nvPr/>
          </p:nvCxnSpPr>
          <p:spPr>
            <a:xfrm>
              <a:off x="7121426" y="3551216"/>
              <a:ext cx="582585" cy="1035063"/>
            </a:xfrm>
            <a:prstGeom prst="curvedConnector3">
              <a:avLst>
                <a:gd name="adj1" fmla="val 119419"/>
              </a:avLst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Oval 29"/>
            <p:cNvSpPr/>
            <p:nvPr/>
          </p:nvSpPr>
          <p:spPr>
            <a:xfrm>
              <a:off x="5992765" y="4379901"/>
              <a:ext cx="1712834" cy="407992"/>
            </a:xfrm>
            <a:prstGeom prst="ellipse">
              <a:avLst/>
            </a:prstGeom>
            <a:noFill/>
            <a:ln w="158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137160"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r>
                <a:rPr lang="en-US" sz="1700" i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c</a:t>
              </a:r>
              <a:r>
                <a:rPr lang="en-US" sz="1700" i="1" baseline="-25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1</a:t>
              </a:r>
              <a:r>
                <a:rPr lang="en-US" sz="1700" i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,c</a:t>
              </a:r>
              <a:r>
                <a:rPr lang="en-US" sz="1700" i="1" baseline="-25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2</a:t>
              </a:r>
              <a:r>
                <a:rPr lang="en-US" sz="1700" i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,c</a:t>
              </a:r>
              <a:r>
                <a:rPr lang="en-US" sz="1700" i="1" baseline="-25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3</a:t>
              </a:r>
              <a:r>
                <a:rPr lang="en-US" sz="1700" i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,…,c</a:t>
              </a:r>
              <a:r>
                <a:rPr lang="en-US" sz="1700" i="1" baseline="-25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12</a:t>
              </a:r>
            </a:p>
          </p:txBody>
        </p:sp>
        <p:sp>
          <p:nvSpPr>
            <p:cNvPr id="31" name="Oval 30"/>
            <p:cNvSpPr/>
            <p:nvPr/>
          </p:nvSpPr>
          <p:spPr>
            <a:xfrm>
              <a:off x="5997528" y="4902195"/>
              <a:ext cx="1712833" cy="406405"/>
            </a:xfrm>
            <a:prstGeom prst="ellipse">
              <a:avLst/>
            </a:prstGeom>
            <a:noFill/>
            <a:ln w="158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137160"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r>
                <a:rPr lang="en-US" sz="1700" i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c</a:t>
              </a:r>
              <a:r>
                <a:rPr lang="en-US" sz="1700" i="1" baseline="-25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1</a:t>
              </a:r>
              <a:r>
                <a:rPr lang="en-US" sz="1700" i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,c</a:t>
              </a:r>
              <a:r>
                <a:rPr lang="en-US" sz="1700" i="1" baseline="-25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2</a:t>
              </a:r>
              <a:r>
                <a:rPr lang="en-US" sz="1700" i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,c</a:t>
              </a:r>
              <a:r>
                <a:rPr lang="en-US" sz="1700" i="1" baseline="-25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3</a:t>
              </a:r>
              <a:r>
                <a:rPr lang="en-US" sz="1700" i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,…,c</a:t>
              </a:r>
              <a:r>
                <a:rPr lang="en-US" sz="1700" i="1" baseline="-25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12</a:t>
              </a:r>
            </a:p>
          </p:txBody>
        </p:sp>
      </p:grpSp>
      <p:grpSp>
        <p:nvGrpSpPr>
          <p:cNvPr id="32" name="Group 68"/>
          <p:cNvGrpSpPr>
            <a:grpSpLocks/>
          </p:cNvGrpSpPr>
          <p:nvPr/>
        </p:nvGrpSpPr>
        <p:grpSpPr bwMode="auto">
          <a:xfrm>
            <a:off x="5715000" y="1752600"/>
            <a:ext cx="2222500" cy="1898650"/>
            <a:chOff x="1548051" y="637119"/>
            <a:chExt cx="3557719" cy="3039331"/>
          </a:xfrm>
        </p:grpSpPr>
        <p:grpSp>
          <p:nvGrpSpPr>
            <p:cNvPr id="33" name="Group 29"/>
            <p:cNvGrpSpPr>
              <a:grpSpLocks/>
            </p:cNvGrpSpPr>
            <p:nvPr/>
          </p:nvGrpSpPr>
          <p:grpSpPr bwMode="auto">
            <a:xfrm>
              <a:off x="1548646" y="637119"/>
              <a:ext cx="3557124" cy="1092188"/>
              <a:chOff x="1370839" y="560916"/>
              <a:chExt cx="3557124" cy="1092188"/>
            </a:xfrm>
          </p:grpSpPr>
          <p:pic>
            <p:nvPicPr>
              <p:cNvPr id="48" name="Picture 3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2524460" y="927812"/>
                <a:ext cx="1100521" cy="71823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</p:pic>
          <p:pic>
            <p:nvPicPr>
              <p:cNvPr id="49" name="Picture 4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3678079" y="934519"/>
                <a:ext cx="1100521" cy="71823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</p:pic>
          <p:pic>
            <p:nvPicPr>
              <p:cNvPr id="50" name="Picture 2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1370839" y="934869"/>
                <a:ext cx="1100521" cy="71823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</p:pic>
          <p:sp>
            <p:nvSpPr>
              <p:cNvPr id="51" name="TextBox 88"/>
              <p:cNvSpPr txBox="1">
                <a:spLocks noChangeArrowheads="1"/>
              </p:cNvSpPr>
              <p:nvPr/>
            </p:nvSpPr>
            <p:spPr bwMode="auto">
              <a:xfrm>
                <a:off x="1876999" y="569383"/>
                <a:ext cx="787402" cy="4925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91440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1400" i="1">
                    <a:latin typeface="Times New Roman" charset="0"/>
                    <a:ea typeface="Times New Roman" charset="0"/>
                    <a:cs typeface="Times New Roman" charset="0"/>
                  </a:rPr>
                  <a:t>c</a:t>
                </a:r>
                <a:r>
                  <a:rPr lang="en-US" sz="1400" i="1" baseline="-25000">
                    <a:latin typeface="Times New Roman" charset="0"/>
                    <a:ea typeface="Times New Roman" charset="0"/>
                    <a:cs typeface="Times New Roman" charset="0"/>
                  </a:rPr>
                  <a:t>1</a:t>
                </a:r>
              </a:p>
            </p:txBody>
          </p:sp>
          <p:sp>
            <p:nvSpPr>
              <p:cNvPr id="52" name="TextBox 89"/>
              <p:cNvSpPr txBox="1">
                <a:spLocks noChangeArrowheads="1"/>
              </p:cNvSpPr>
              <p:nvPr/>
            </p:nvSpPr>
            <p:spPr bwMode="auto">
              <a:xfrm>
                <a:off x="3001088" y="560916"/>
                <a:ext cx="787402" cy="4925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91440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1400" i="1">
                    <a:latin typeface="Times New Roman" charset="0"/>
                    <a:ea typeface="Times New Roman" charset="0"/>
                    <a:cs typeface="Times New Roman" charset="0"/>
                  </a:rPr>
                  <a:t>c</a:t>
                </a:r>
                <a:r>
                  <a:rPr lang="en-US" sz="1400" i="1" baseline="-25000">
                    <a:latin typeface="Times New Roman" charset="0"/>
                    <a:ea typeface="Times New Roman" charset="0"/>
                    <a:cs typeface="Times New Roman" charset="0"/>
                  </a:rPr>
                  <a:t>2</a:t>
                </a:r>
              </a:p>
            </p:txBody>
          </p:sp>
          <p:sp>
            <p:nvSpPr>
              <p:cNvPr id="53" name="TextBox 90"/>
              <p:cNvSpPr txBox="1">
                <a:spLocks noChangeArrowheads="1"/>
              </p:cNvSpPr>
              <p:nvPr/>
            </p:nvSpPr>
            <p:spPr bwMode="auto">
              <a:xfrm>
                <a:off x="4140561" y="560916"/>
                <a:ext cx="787402" cy="4925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91440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1400" i="1">
                    <a:latin typeface="Times New Roman" charset="0"/>
                    <a:ea typeface="Times New Roman" charset="0"/>
                    <a:cs typeface="Times New Roman" charset="0"/>
                  </a:rPr>
                  <a:t>c</a:t>
                </a:r>
                <a:r>
                  <a:rPr lang="en-US" sz="1400" i="1" baseline="-25000">
                    <a:latin typeface="Times New Roman" charset="0"/>
                    <a:ea typeface="Times New Roman" charset="0"/>
                    <a:cs typeface="Times New Roman" charset="0"/>
                  </a:rPr>
                  <a:t>3</a:t>
                </a:r>
              </a:p>
            </p:txBody>
          </p:sp>
        </p:grpSp>
        <p:grpSp>
          <p:nvGrpSpPr>
            <p:cNvPr id="34" name="Group 30"/>
            <p:cNvGrpSpPr>
              <a:grpSpLocks/>
            </p:cNvGrpSpPr>
            <p:nvPr/>
          </p:nvGrpSpPr>
          <p:grpSpPr bwMode="auto">
            <a:xfrm>
              <a:off x="1548051" y="1649227"/>
              <a:ext cx="3507621" cy="1073133"/>
              <a:chOff x="1420342" y="1611126"/>
              <a:chExt cx="3507621" cy="1073133"/>
            </a:xfrm>
          </p:grpSpPr>
          <p:pic>
            <p:nvPicPr>
              <p:cNvPr id="42" name="Picture 5"/>
              <p:cNvPicPr>
                <a:picLocks noChangeAspect="1" noChangeArrowheads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1420342" y="1966025"/>
                <a:ext cx="1100521" cy="71823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</p:pic>
          <p:pic>
            <p:nvPicPr>
              <p:cNvPr id="43" name="Picture 7"/>
              <p:cNvPicPr>
                <a:picLocks noChangeAspect="1" noChangeArrowheads="1"/>
              </p:cNvPicPr>
              <p:nvPr/>
            </p:nvPicPr>
            <p:blipFill>
              <a:blip r:embed="rId6"/>
              <a:srcRect/>
              <a:stretch>
                <a:fillRect/>
              </a:stretch>
            </p:blipFill>
            <p:spPr bwMode="auto">
              <a:xfrm>
                <a:off x="2573963" y="1965674"/>
                <a:ext cx="1100519" cy="71823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</p:pic>
          <p:pic>
            <p:nvPicPr>
              <p:cNvPr id="44" name="Picture 2"/>
              <p:cNvPicPr>
                <a:picLocks noChangeAspect="1" noChangeArrowheads="1"/>
              </p:cNvPicPr>
              <p:nvPr/>
            </p:nvPicPr>
            <p:blipFill>
              <a:blip r:embed="rId7"/>
              <a:srcRect/>
              <a:stretch>
                <a:fillRect/>
              </a:stretch>
            </p:blipFill>
            <p:spPr bwMode="auto">
              <a:xfrm>
                <a:off x="3750014" y="1965851"/>
                <a:ext cx="1100521" cy="71823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</p:pic>
          <p:sp>
            <p:nvSpPr>
              <p:cNvPr id="45" name="TextBox 81"/>
              <p:cNvSpPr txBox="1">
                <a:spLocks noChangeArrowheads="1"/>
              </p:cNvSpPr>
              <p:nvPr/>
            </p:nvSpPr>
            <p:spPr bwMode="auto">
              <a:xfrm>
                <a:off x="1876999" y="1619594"/>
                <a:ext cx="787401" cy="4925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91440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1400" i="1">
                    <a:latin typeface="Times New Roman" charset="0"/>
                    <a:ea typeface="Times New Roman" charset="0"/>
                    <a:cs typeface="Times New Roman" charset="0"/>
                  </a:rPr>
                  <a:t>c</a:t>
                </a:r>
                <a:r>
                  <a:rPr lang="en-US" sz="1400" i="1" baseline="-25000">
                    <a:latin typeface="Times New Roman" charset="0"/>
                    <a:ea typeface="Times New Roman" charset="0"/>
                    <a:cs typeface="Times New Roman" charset="0"/>
                  </a:rPr>
                  <a:t>4</a:t>
                </a:r>
              </a:p>
            </p:txBody>
          </p:sp>
          <p:sp>
            <p:nvSpPr>
              <p:cNvPr id="46" name="TextBox 82"/>
              <p:cNvSpPr txBox="1">
                <a:spLocks noChangeArrowheads="1"/>
              </p:cNvSpPr>
              <p:nvPr/>
            </p:nvSpPr>
            <p:spPr bwMode="auto">
              <a:xfrm>
                <a:off x="3001087" y="1611128"/>
                <a:ext cx="787401" cy="4925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91440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1400" i="1">
                    <a:latin typeface="Times New Roman" charset="0"/>
                    <a:ea typeface="Times New Roman" charset="0"/>
                    <a:cs typeface="Times New Roman" charset="0"/>
                  </a:rPr>
                  <a:t>c</a:t>
                </a:r>
                <a:r>
                  <a:rPr lang="en-US" sz="1400" i="1" baseline="-25000">
                    <a:latin typeface="Times New Roman" charset="0"/>
                    <a:ea typeface="Times New Roman" charset="0"/>
                    <a:cs typeface="Times New Roman" charset="0"/>
                  </a:rPr>
                  <a:t>5</a:t>
                </a:r>
              </a:p>
            </p:txBody>
          </p:sp>
          <p:sp>
            <p:nvSpPr>
              <p:cNvPr id="47" name="TextBox 83"/>
              <p:cNvSpPr txBox="1">
                <a:spLocks noChangeArrowheads="1"/>
              </p:cNvSpPr>
              <p:nvPr/>
            </p:nvSpPr>
            <p:spPr bwMode="auto">
              <a:xfrm>
                <a:off x="4140562" y="1611126"/>
                <a:ext cx="787401" cy="4925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91440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1400" i="1">
                    <a:latin typeface="Times New Roman" charset="0"/>
                    <a:ea typeface="Times New Roman" charset="0"/>
                    <a:cs typeface="Times New Roman" charset="0"/>
                  </a:rPr>
                  <a:t>c</a:t>
                </a:r>
                <a:r>
                  <a:rPr lang="en-US" sz="1400" i="1" baseline="-25000">
                    <a:latin typeface="Times New Roman" charset="0"/>
                    <a:ea typeface="Times New Roman" charset="0"/>
                    <a:cs typeface="Times New Roman" charset="0"/>
                  </a:rPr>
                  <a:t>6</a:t>
                </a:r>
              </a:p>
            </p:txBody>
          </p:sp>
        </p:grpSp>
        <p:grpSp>
          <p:nvGrpSpPr>
            <p:cNvPr id="35" name="Group 31"/>
            <p:cNvGrpSpPr>
              <a:grpSpLocks/>
            </p:cNvGrpSpPr>
            <p:nvPr/>
          </p:nvGrpSpPr>
          <p:grpSpPr bwMode="auto">
            <a:xfrm>
              <a:off x="1548051" y="2578090"/>
              <a:ext cx="3521596" cy="1098360"/>
              <a:chOff x="1406367" y="2578090"/>
              <a:chExt cx="3521596" cy="1098360"/>
            </a:xfrm>
          </p:grpSpPr>
          <p:pic>
            <p:nvPicPr>
              <p:cNvPr id="36" name="Picture 2"/>
              <p:cNvPicPr>
                <a:picLocks noChangeAspect="1" noChangeArrowheads="1"/>
              </p:cNvPicPr>
              <p:nvPr/>
            </p:nvPicPr>
            <p:blipFill>
              <a:blip r:embed="rId8"/>
              <a:srcRect/>
              <a:stretch>
                <a:fillRect/>
              </a:stretch>
            </p:blipFill>
            <p:spPr bwMode="auto">
              <a:xfrm>
                <a:off x="1406367" y="2958215"/>
                <a:ext cx="1100521" cy="71823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</p:pic>
          <p:pic>
            <p:nvPicPr>
              <p:cNvPr id="37" name="Picture 2"/>
              <p:cNvPicPr>
                <a:picLocks noChangeAspect="1" noChangeArrowheads="1"/>
              </p:cNvPicPr>
              <p:nvPr/>
            </p:nvPicPr>
            <p:blipFill>
              <a:blip r:embed="rId9"/>
              <a:srcRect/>
              <a:stretch>
                <a:fillRect/>
              </a:stretch>
            </p:blipFill>
            <p:spPr bwMode="auto">
              <a:xfrm>
                <a:off x="2553911" y="2958215"/>
                <a:ext cx="1100521" cy="71823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</p:pic>
          <p:pic>
            <p:nvPicPr>
              <p:cNvPr id="38" name="Picture 2"/>
              <p:cNvPicPr>
                <a:picLocks noChangeAspect="1" noChangeArrowheads="1"/>
              </p:cNvPicPr>
              <p:nvPr/>
            </p:nvPicPr>
            <p:blipFill>
              <a:blip r:embed="rId10"/>
              <a:srcRect/>
              <a:stretch>
                <a:fillRect/>
              </a:stretch>
            </p:blipFill>
            <p:spPr bwMode="auto">
              <a:xfrm>
                <a:off x="3707530" y="2958215"/>
                <a:ext cx="1100521" cy="71823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</p:pic>
          <p:sp>
            <p:nvSpPr>
              <p:cNvPr id="39" name="TextBox 75"/>
              <p:cNvSpPr txBox="1">
                <a:spLocks noChangeArrowheads="1"/>
              </p:cNvSpPr>
              <p:nvPr/>
            </p:nvSpPr>
            <p:spPr bwMode="auto">
              <a:xfrm>
                <a:off x="1876998" y="2586557"/>
                <a:ext cx="787400" cy="4926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91440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1400" i="1">
                    <a:latin typeface="Times New Roman" charset="0"/>
                    <a:ea typeface="Times New Roman" charset="0"/>
                    <a:cs typeface="Times New Roman" charset="0"/>
                  </a:rPr>
                  <a:t>c</a:t>
                </a:r>
                <a:r>
                  <a:rPr lang="en-US" sz="1400" i="1" baseline="-25000">
                    <a:latin typeface="Times New Roman" charset="0"/>
                    <a:ea typeface="Times New Roman" charset="0"/>
                    <a:cs typeface="Times New Roman" charset="0"/>
                  </a:rPr>
                  <a:t>7</a:t>
                </a:r>
              </a:p>
            </p:txBody>
          </p:sp>
          <p:sp>
            <p:nvSpPr>
              <p:cNvPr id="40" name="TextBox 76"/>
              <p:cNvSpPr txBox="1">
                <a:spLocks noChangeArrowheads="1"/>
              </p:cNvSpPr>
              <p:nvPr/>
            </p:nvSpPr>
            <p:spPr bwMode="auto">
              <a:xfrm>
                <a:off x="3001088" y="2578090"/>
                <a:ext cx="787400" cy="4926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91440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1400" i="1">
                    <a:latin typeface="Times New Roman" charset="0"/>
                    <a:ea typeface="Times New Roman" charset="0"/>
                    <a:cs typeface="Times New Roman" charset="0"/>
                  </a:rPr>
                  <a:t>c</a:t>
                </a:r>
                <a:r>
                  <a:rPr lang="en-US" sz="1400" i="1" baseline="-25000">
                    <a:latin typeface="Times New Roman" charset="0"/>
                    <a:ea typeface="Times New Roman" charset="0"/>
                    <a:cs typeface="Times New Roman" charset="0"/>
                  </a:rPr>
                  <a:t>8</a:t>
                </a:r>
              </a:p>
            </p:txBody>
          </p:sp>
          <p:sp>
            <p:nvSpPr>
              <p:cNvPr id="41" name="TextBox 77"/>
              <p:cNvSpPr txBox="1">
                <a:spLocks noChangeArrowheads="1"/>
              </p:cNvSpPr>
              <p:nvPr/>
            </p:nvSpPr>
            <p:spPr bwMode="auto">
              <a:xfrm>
                <a:off x="4140563" y="2578090"/>
                <a:ext cx="787400" cy="4926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91440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1400" i="1">
                    <a:latin typeface="Times New Roman" charset="0"/>
                    <a:ea typeface="Times New Roman" charset="0"/>
                    <a:cs typeface="Times New Roman" charset="0"/>
                  </a:rPr>
                  <a:t>c</a:t>
                </a:r>
                <a:r>
                  <a:rPr lang="en-US" sz="1400" i="1" baseline="-25000">
                    <a:latin typeface="Times New Roman" charset="0"/>
                    <a:ea typeface="Times New Roman" charset="0"/>
                    <a:cs typeface="Times New Roman" charset="0"/>
                  </a:rPr>
                  <a:t>9</a:t>
                </a:r>
              </a:p>
            </p:txBody>
          </p:sp>
        </p:grp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Set: Constraint Model 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Model II</a:t>
            </a:r>
          </a:p>
          <a:p>
            <a:pPr lvl="1"/>
            <a:r>
              <a:rPr lang="en-US" dirty="0"/>
              <a:t>12 variables (as many as on table)</a:t>
            </a:r>
          </a:p>
          <a:p>
            <a:pPr lvl="1"/>
            <a:r>
              <a:rPr lang="en-US" dirty="0"/>
              <a:t>Boolean domains {0,1}</a:t>
            </a:r>
          </a:p>
          <a:p>
            <a:pPr lvl="1"/>
            <a:r>
              <a:rPr lang="en-US" dirty="0"/>
              <a:t>Constraints:  much harder to express</a:t>
            </a:r>
          </a:p>
          <a:p>
            <a:pPr lvl="2"/>
            <a:r>
              <a:rPr lang="en-US" sz="2800" dirty="0"/>
              <a:t>Exactly 3 cards:  </a:t>
            </a:r>
            <a:r>
              <a:rPr lang="en-US" sz="2800" dirty="0" err="1"/>
              <a:t>Sum(assigned</a:t>
            </a:r>
            <a:r>
              <a:rPr lang="en-US" sz="2800" dirty="0"/>
              <a:t> values)=3?</a:t>
            </a:r>
          </a:p>
          <a:p>
            <a:pPr lvl="2"/>
            <a:r>
              <a:rPr lang="en-US" sz="2800" dirty="0" err="1"/>
              <a:t>AllEqual/AllDiff</a:t>
            </a:r>
            <a:r>
              <a:rPr lang="en-US" sz="2800" dirty="0"/>
              <a:t> constraints?</a:t>
            </a:r>
          </a:p>
          <a:p>
            <a:r>
              <a:rPr lang="en-US" dirty="0"/>
              <a:t>Size of model?</a:t>
            </a:r>
            <a:endParaRPr lang="en-US" sz="3600" dirty="0"/>
          </a:p>
          <a:p>
            <a:pPr lvl="2"/>
            <a:endParaRPr lang="en-US" dirty="0"/>
          </a:p>
          <a:p>
            <a:pPr lvl="1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Graphical Representations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Always specify V,E for a graph as G=(V,E)</a:t>
            </a:r>
          </a:p>
          <a:p>
            <a:r>
              <a:rPr lang="en-US" dirty="0"/>
              <a:t>Main representations</a:t>
            </a:r>
          </a:p>
          <a:p>
            <a:pPr lvl="1"/>
            <a:r>
              <a:rPr lang="en-US" dirty="0"/>
              <a:t>Binary CSPs</a:t>
            </a:r>
          </a:p>
          <a:p>
            <a:pPr lvl="2"/>
            <a:r>
              <a:rPr lang="en-US" dirty="0"/>
              <a:t>Graph (for binary CSPs)</a:t>
            </a:r>
          </a:p>
          <a:p>
            <a:pPr lvl="2"/>
            <a:r>
              <a:rPr lang="en-US" dirty="0"/>
              <a:t>Microstructure (supports)</a:t>
            </a:r>
          </a:p>
          <a:p>
            <a:pPr lvl="2"/>
            <a:r>
              <a:rPr lang="en-US" dirty="0"/>
              <a:t>Co-microstructure (conflicts)</a:t>
            </a:r>
          </a:p>
          <a:p>
            <a:pPr lvl="1"/>
            <a:r>
              <a:rPr lang="en-US" dirty="0"/>
              <a:t>Non-binary CSPs</a:t>
            </a:r>
          </a:p>
          <a:p>
            <a:pPr lvl="2"/>
            <a:r>
              <a:rPr lang="en-US" dirty="0" err="1"/>
              <a:t>Hypergraph</a:t>
            </a:r>
            <a:endParaRPr lang="en-US" dirty="0"/>
          </a:p>
          <a:p>
            <a:pPr lvl="2"/>
            <a:r>
              <a:rPr lang="en-US" dirty="0"/>
              <a:t>Primal graph</a:t>
            </a:r>
          </a:p>
          <a:p>
            <a:pPr lvl="1"/>
            <a:r>
              <a:rPr lang="en-US" dirty="0"/>
              <a:t>Dual graph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CSPs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09600" y="1524000"/>
            <a:ext cx="7772400" cy="447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3A65BC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Macrostructure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 G(P)=</a:t>
            </a:r>
            <a:r>
              <a:rPr lang="en-US" sz="2000" kern="0" dirty="0">
                <a:cs typeface="宋体" charset="-122"/>
              </a:rPr>
              <a:t>(V,E)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 typeface="Arial"/>
              <a:buChar char="•"/>
              <a:tabLst/>
              <a:defRPr/>
            </a:pPr>
            <a:r>
              <a:rPr lang="en-US" sz="2000" kern="0" dirty="0">
                <a:cs typeface="宋体" charset="-122"/>
              </a:rPr>
              <a:t>V=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 typeface="Arial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E=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宋体" charset="-12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宋体" charset="-12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3A65BC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Micro-structure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 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  <a:sym typeface="Symbol" charset="2"/>
              </a:rPr>
              <a:t>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  <a:sym typeface="Symbol" charset="2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(P)=(V,E)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 typeface="Arial"/>
              <a:buChar char="•"/>
              <a:tabLst/>
              <a:defRPr/>
            </a:pPr>
            <a:r>
              <a:rPr lang="en-US" sz="2000" kern="0" dirty="0">
                <a:cs typeface="宋体" charset="-122"/>
              </a:rPr>
              <a:t>V=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 typeface="Arial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E=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宋体" charset="-12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宋体" charset="-12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3A65BC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Co-microstructure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 co-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  <a:sym typeface="Symbol" charset="2"/>
              </a:rPr>
              <a:t>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(P)</a:t>
            </a:r>
            <a:r>
              <a:rPr lang="en-US" kern="0" dirty="0">
                <a:cs typeface="宋体" charset="-122"/>
              </a:rPr>
              <a:t>=(V,E)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 typeface="Arial"/>
              <a:buChar char="•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V=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 typeface="Arial"/>
              <a:buChar char="•"/>
              <a:tabLst/>
              <a:defRPr/>
            </a:pPr>
            <a:r>
              <a:rPr lang="en-US" kern="0" dirty="0">
                <a:cs typeface="宋体" charset="-122"/>
              </a:rPr>
              <a:t>E=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宋体" charset="-12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宋体" charset="-122"/>
            </a:endParaRPr>
          </a:p>
        </p:txBody>
      </p:sp>
      <p:grpSp>
        <p:nvGrpSpPr>
          <p:cNvPr id="9" name="Group 4"/>
          <p:cNvGrpSpPr>
            <a:grpSpLocks/>
          </p:cNvGrpSpPr>
          <p:nvPr/>
        </p:nvGrpSpPr>
        <p:grpSpPr bwMode="auto">
          <a:xfrm>
            <a:off x="3962400" y="1477962"/>
            <a:ext cx="4213225" cy="1570038"/>
            <a:chOff x="1867" y="1158"/>
            <a:chExt cx="2546" cy="809"/>
          </a:xfrm>
        </p:grpSpPr>
        <p:sp>
          <p:nvSpPr>
            <p:cNvPr id="10" name="Oval 5"/>
            <p:cNvSpPr>
              <a:spLocks noChangeArrowheads="1"/>
            </p:cNvSpPr>
            <p:nvPr/>
          </p:nvSpPr>
          <p:spPr bwMode="auto">
            <a:xfrm>
              <a:off x="2804" y="1170"/>
              <a:ext cx="405" cy="21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 dirty="0">
                  <a:latin typeface="Times New Roman" charset="0"/>
                </a:rPr>
                <a:t> a, </a:t>
              </a:r>
              <a:r>
                <a:rPr lang="en-US" sz="2000" dirty="0" err="1">
                  <a:latin typeface="Times New Roman" charset="0"/>
                </a:rPr>
                <a:t>b</a:t>
              </a:r>
              <a:endParaRPr lang="en-US" sz="2000" dirty="0">
                <a:latin typeface="Times New Roman" charset="0"/>
              </a:endParaRPr>
            </a:p>
          </p:txBody>
        </p:sp>
        <p:sp>
          <p:nvSpPr>
            <p:cNvPr id="11" name="Oval 6"/>
            <p:cNvSpPr>
              <a:spLocks noChangeArrowheads="1"/>
            </p:cNvSpPr>
            <p:nvPr/>
          </p:nvSpPr>
          <p:spPr bwMode="auto">
            <a:xfrm>
              <a:off x="2223" y="1689"/>
              <a:ext cx="405" cy="21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>
                  <a:latin typeface="Times New Roman" charset="0"/>
                </a:rPr>
                <a:t> a, c</a:t>
              </a:r>
            </a:p>
          </p:txBody>
        </p:sp>
        <p:sp>
          <p:nvSpPr>
            <p:cNvPr id="12" name="Oval 7"/>
            <p:cNvSpPr>
              <a:spLocks noChangeArrowheads="1"/>
            </p:cNvSpPr>
            <p:nvPr/>
          </p:nvSpPr>
          <p:spPr bwMode="auto">
            <a:xfrm>
              <a:off x="3370" y="1689"/>
              <a:ext cx="405" cy="21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>
                  <a:latin typeface="Times New Roman" charset="0"/>
                </a:rPr>
                <a:t> b, c</a:t>
              </a:r>
            </a:p>
          </p:txBody>
        </p:sp>
        <p:sp>
          <p:nvSpPr>
            <p:cNvPr id="13" name="Text Box 8"/>
            <p:cNvSpPr txBox="1">
              <a:spLocks noChangeArrowheads="1"/>
            </p:cNvSpPr>
            <p:nvPr/>
          </p:nvSpPr>
          <p:spPr bwMode="auto">
            <a:xfrm>
              <a:off x="2420" y="1361"/>
              <a:ext cx="332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>
                  <a:latin typeface="Times New Roman" charset="0"/>
                  <a:sym typeface="Symbol" charset="2"/>
                </a:rPr>
                <a:t></a:t>
              </a:r>
              <a:endParaRPr lang="en-US" sz="2000">
                <a:latin typeface="Times New Roman" charset="0"/>
              </a:endParaRPr>
            </a:p>
            <a:p>
              <a:pPr eaLnBrk="0" hangingPunct="0"/>
              <a:endParaRPr lang="en-US" sz="2000">
                <a:latin typeface="Times New Roman" charset="0"/>
              </a:endParaRPr>
            </a:p>
          </p:txBody>
        </p:sp>
        <p:sp>
          <p:nvSpPr>
            <p:cNvPr id="14" name="Line 9"/>
            <p:cNvSpPr>
              <a:spLocks noChangeShapeType="1"/>
            </p:cNvSpPr>
            <p:nvPr/>
          </p:nvSpPr>
          <p:spPr bwMode="auto">
            <a:xfrm flipV="1">
              <a:off x="2550" y="1358"/>
              <a:ext cx="300" cy="3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10"/>
            <p:cNvSpPr>
              <a:spLocks noChangeShapeType="1"/>
            </p:cNvSpPr>
            <p:nvPr/>
          </p:nvSpPr>
          <p:spPr bwMode="auto">
            <a:xfrm flipV="1">
              <a:off x="2629" y="1810"/>
              <a:ext cx="736" cy="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Line 11"/>
            <p:cNvSpPr>
              <a:spLocks noChangeShapeType="1"/>
            </p:cNvSpPr>
            <p:nvPr/>
          </p:nvSpPr>
          <p:spPr bwMode="auto">
            <a:xfrm flipH="1" flipV="1">
              <a:off x="3138" y="1342"/>
              <a:ext cx="359" cy="34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Text Box 12"/>
            <p:cNvSpPr txBox="1">
              <a:spLocks noChangeArrowheads="1"/>
            </p:cNvSpPr>
            <p:nvPr/>
          </p:nvSpPr>
          <p:spPr bwMode="auto">
            <a:xfrm>
              <a:off x="2831" y="1753"/>
              <a:ext cx="332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>
                  <a:latin typeface="Times New Roman" charset="0"/>
                  <a:sym typeface="Symbol" charset="2"/>
                </a:rPr>
                <a:t></a:t>
              </a:r>
              <a:endParaRPr lang="en-US" sz="2000">
                <a:latin typeface="Times New Roman" charset="0"/>
              </a:endParaRPr>
            </a:p>
            <a:p>
              <a:pPr eaLnBrk="0" hangingPunct="0"/>
              <a:endParaRPr lang="en-US" sz="2000">
                <a:latin typeface="Times New Roman" charset="0"/>
              </a:endParaRPr>
            </a:p>
          </p:txBody>
        </p:sp>
        <p:sp>
          <p:nvSpPr>
            <p:cNvPr id="18" name="Text Box 13"/>
            <p:cNvSpPr txBox="1">
              <a:spLocks noChangeArrowheads="1"/>
            </p:cNvSpPr>
            <p:nvPr/>
          </p:nvSpPr>
          <p:spPr bwMode="auto">
            <a:xfrm>
              <a:off x="3268" y="1361"/>
              <a:ext cx="332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>
                  <a:latin typeface="Times New Roman" charset="0"/>
                  <a:sym typeface="Symbol" charset="2"/>
                </a:rPr>
                <a:t></a:t>
              </a:r>
              <a:endParaRPr lang="en-US" sz="2000">
                <a:latin typeface="Times New Roman" charset="0"/>
              </a:endParaRPr>
            </a:p>
            <a:p>
              <a:pPr eaLnBrk="0" hangingPunct="0"/>
              <a:endParaRPr lang="en-US" sz="2000">
                <a:latin typeface="Times New Roman" charset="0"/>
              </a:endParaRPr>
            </a:p>
          </p:txBody>
        </p:sp>
        <p:sp>
          <p:nvSpPr>
            <p:cNvPr id="19" name="Text Box 14"/>
            <p:cNvSpPr txBox="1">
              <a:spLocks noChangeArrowheads="1"/>
            </p:cNvSpPr>
            <p:nvPr/>
          </p:nvSpPr>
          <p:spPr bwMode="auto">
            <a:xfrm>
              <a:off x="2452" y="1158"/>
              <a:ext cx="574" cy="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/>
                <a:t>V1</a:t>
              </a:r>
              <a:endParaRPr lang="en-US" sz="2000">
                <a:latin typeface="Times New Roman" charset="0"/>
              </a:endParaRPr>
            </a:p>
          </p:txBody>
        </p:sp>
        <p:sp>
          <p:nvSpPr>
            <p:cNvPr id="20" name="Text Box 15"/>
            <p:cNvSpPr txBox="1">
              <a:spLocks noChangeArrowheads="1"/>
            </p:cNvSpPr>
            <p:nvPr/>
          </p:nvSpPr>
          <p:spPr bwMode="auto">
            <a:xfrm>
              <a:off x="1867" y="1687"/>
              <a:ext cx="574" cy="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/>
                <a:t>V2</a:t>
              </a:r>
              <a:endParaRPr lang="en-US" sz="2000">
                <a:latin typeface="Times New Roman" charset="0"/>
              </a:endParaRPr>
            </a:p>
          </p:txBody>
        </p:sp>
        <p:sp>
          <p:nvSpPr>
            <p:cNvPr id="21" name="Text Box 16"/>
            <p:cNvSpPr txBox="1">
              <a:spLocks noChangeArrowheads="1"/>
            </p:cNvSpPr>
            <p:nvPr/>
          </p:nvSpPr>
          <p:spPr bwMode="auto">
            <a:xfrm>
              <a:off x="3839" y="1679"/>
              <a:ext cx="574" cy="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/>
                <a:t>V3</a:t>
              </a:r>
              <a:endParaRPr lang="en-US" sz="2000">
                <a:latin typeface="Times New Roman" charset="0"/>
              </a:endParaRPr>
            </a:p>
          </p:txBody>
        </p:sp>
      </p:grpSp>
      <p:sp>
        <p:nvSpPr>
          <p:cNvPr id="22" name="AutoShape 18"/>
          <p:cNvSpPr>
            <a:spLocks noChangeArrowheads="1"/>
          </p:cNvSpPr>
          <p:nvPr/>
        </p:nvSpPr>
        <p:spPr bwMode="auto">
          <a:xfrm>
            <a:off x="4624388" y="3048000"/>
            <a:ext cx="2081212" cy="2762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0" hangingPunct="0"/>
            <a:r>
              <a:rPr lang="en-US" sz="1700">
                <a:latin typeface="Times New Roman" charset="0"/>
              </a:rPr>
              <a:t> (V1, a )            (V1, b)</a:t>
            </a:r>
          </a:p>
        </p:txBody>
      </p:sp>
      <p:sp>
        <p:nvSpPr>
          <p:cNvPr id="23" name="AutoShape 19"/>
          <p:cNvSpPr>
            <a:spLocks noChangeArrowheads="1"/>
          </p:cNvSpPr>
          <p:nvPr/>
        </p:nvSpPr>
        <p:spPr bwMode="auto">
          <a:xfrm>
            <a:off x="3471863" y="4060825"/>
            <a:ext cx="1938337" cy="292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0" hangingPunct="0"/>
            <a:r>
              <a:rPr lang="en-US" sz="1700">
                <a:latin typeface="Times New Roman" charset="0"/>
              </a:rPr>
              <a:t> (V2, a )          (V2, c)</a:t>
            </a:r>
          </a:p>
        </p:txBody>
      </p:sp>
      <p:sp>
        <p:nvSpPr>
          <p:cNvPr id="24" name="AutoShape 20"/>
          <p:cNvSpPr>
            <a:spLocks noChangeArrowheads="1"/>
          </p:cNvSpPr>
          <p:nvPr/>
        </p:nvSpPr>
        <p:spPr bwMode="auto">
          <a:xfrm>
            <a:off x="5749925" y="4086225"/>
            <a:ext cx="1946275" cy="2762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0" hangingPunct="0"/>
            <a:r>
              <a:rPr lang="en-US" sz="1700">
                <a:latin typeface="Times New Roman" charset="0"/>
              </a:rPr>
              <a:t> (V3, b )         (V3, c)</a:t>
            </a:r>
          </a:p>
        </p:txBody>
      </p:sp>
      <p:sp>
        <p:nvSpPr>
          <p:cNvPr id="25" name="Line 21"/>
          <p:cNvSpPr>
            <a:spLocks noChangeShapeType="1"/>
          </p:cNvSpPr>
          <p:nvPr/>
        </p:nvSpPr>
        <p:spPr bwMode="auto">
          <a:xfrm flipH="1">
            <a:off x="4724400" y="3200400"/>
            <a:ext cx="685800" cy="1066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22"/>
          <p:cNvSpPr>
            <a:spLocks noChangeShapeType="1"/>
          </p:cNvSpPr>
          <p:nvPr/>
        </p:nvSpPr>
        <p:spPr bwMode="auto">
          <a:xfrm flipH="1">
            <a:off x="4724400" y="3200400"/>
            <a:ext cx="1219200" cy="1066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23"/>
          <p:cNvSpPr>
            <a:spLocks noChangeShapeType="1"/>
          </p:cNvSpPr>
          <p:nvPr/>
        </p:nvSpPr>
        <p:spPr bwMode="auto">
          <a:xfrm flipH="1" flipV="1">
            <a:off x="5943600" y="3200400"/>
            <a:ext cx="990600" cy="1066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Line 24"/>
          <p:cNvSpPr>
            <a:spLocks noChangeShapeType="1"/>
          </p:cNvSpPr>
          <p:nvPr/>
        </p:nvSpPr>
        <p:spPr bwMode="auto">
          <a:xfrm>
            <a:off x="5410200" y="3200400"/>
            <a:ext cx="1143000" cy="1066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Line 25"/>
          <p:cNvSpPr>
            <a:spLocks noChangeShapeType="1"/>
          </p:cNvSpPr>
          <p:nvPr/>
        </p:nvSpPr>
        <p:spPr bwMode="auto">
          <a:xfrm flipV="1">
            <a:off x="4267200" y="3200400"/>
            <a:ext cx="1676400" cy="1066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Freeform 26"/>
          <p:cNvSpPr>
            <a:spLocks/>
          </p:cNvSpPr>
          <p:nvPr/>
        </p:nvSpPr>
        <p:spPr bwMode="auto">
          <a:xfrm>
            <a:off x="4267200" y="3698875"/>
            <a:ext cx="2286000" cy="568325"/>
          </a:xfrm>
          <a:custGeom>
            <a:avLst/>
            <a:gdLst>
              <a:gd name="T0" fmla="*/ 0 w 2362"/>
              <a:gd name="T1" fmla="*/ 2147483647 h 432"/>
              <a:gd name="T2" fmla="*/ 2147483647 w 2362"/>
              <a:gd name="T3" fmla="*/ 2147483647 h 432"/>
              <a:gd name="T4" fmla="*/ 2147483647 w 2362"/>
              <a:gd name="T5" fmla="*/ 2147483647 h 432"/>
              <a:gd name="T6" fmla="*/ 2147483647 w 2362"/>
              <a:gd name="T7" fmla="*/ 2147483647 h 432"/>
              <a:gd name="T8" fmla="*/ 0 60000 65536"/>
              <a:gd name="T9" fmla="*/ 0 60000 65536"/>
              <a:gd name="T10" fmla="*/ 0 60000 65536"/>
              <a:gd name="T11" fmla="*/ 0 60000 65536"/>
              <a:gd name="T12" fmla="*/ 0 w 2362"/>
              <a:gd name="T13" fmla="*/ 0 h 432"/>
              <a:gd name="T14" fmla="*/ 2362 w 2362"/>
              <a:gd name="T15" fmla="*/ 432 h 43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362" h="432">
                <a:moveTo>
                  <a:pt x="0" y="432"/>
                </a:moveTo>
                <a:cubicBezTo>
                  <a:pt x="105" y="367"/>
                  <a:pt x="343" y="84"/>
                  <a:pt x="622" y="42"/>
                </a:cubicBezTo>
                <a:cubicBezTo>
                  <a:pt x="901" y="0"/>
                  <a:pt x="1385" y="116"/>
                  <a:pt x="1675" y="180"/>
                </a:cubicBezTo>
                <a:cubicBezTo>
                  <a:pt x="1965" y="245"/>
                  <a:pt x="2219" y="379"/>
                  <a:pt x="2362" y="432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Freeform 27"/>
          <p:cNvSpPr>
            <a:spLocks/>
          </p:cNvSpPr>
          <p:nvPr/>
        </p:nvSpPr>
        <p:spPr bwMode="auto">
          <a:xfrm>
            <a:off x="4267200" y="3532188"/>
            <a:ext cx="2667000" cy="735012"/>
          </a:xfrm>
          <a:custGeom>
            <a:avLst/>
            <a:gdLst>
              <a:gd name="T0" fmla="*/ 0 w 3165"/>
              <a:gd name="T1" fmla="*/ 2147483647 h 618"/>
              <a:gd name="T2" fmla="*/ 2147483647 w 3165"/>
              <a:gd name="T3" fmla="*/ 2147483647 h 618"/>
              <a:gd name="T4" fmla="*/ 2147483647 w 3165"/>
              <a:gd name="T5" fmla="*/ 2147483647 h 618"/>
              <a:gd name="T6" fmla="*/ 2147483647 w 3165"/>
              <a:gd name="T7" fmla="*/ 2147483647 h 618"/>
              <a:gd name="T8" fmla="*/ 0 60000 65536"/>
              <a:gd name="T9" fmla="*/ 0 60000 65536"/>
              <a:gd name="T10" fmla="*/ 0 60000 65536"/>
              <a:gd name="T11" fmla="*/ 0 60000 65536"/>
              <a:gd name="T12" fmla="*/ 0 w 3165"/>
              <a:gd name="T13" fmla="*/ 0 h 618"/>
              <a:gd name="T14" fmla="*/ 3165 w 3165"/>
              <a:gd name="T15" fmla="*/ 618 h 61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165" h="618">
                <a:moveTo>
                  <a:pt x="0" y="611"/>
                </a:moveTo>
                <a:cubicBezTo>
                  <a:pt x="150" y="516"/>
                  <a:pt x="495" y="82"/>
                  <a:pt x="900" y="41"/>
                </a:cubicBezTo>
                <a:cubicBezTo>
                  <a:pt x="1305" y="0"/>
                  <a:pt x="2053" y="267"/>
                  <a:pt x="2430" y="363"/>
                </a:cubicBezTo>
                <a:cubicBezTo>
                  <a:pt x="2807" y="459"/>
                  <a:pt x="3012" y="565"/>
                  <a:pt x="3165" y="618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Line 29"/>
          <p:cNvSpPr>
            <a:spLocks noChangeShapeType="1"/>
          </p:cNvSpPr>
          <p:nvPr/>
        </p:nvSpPr>
        <p:spPr bwMode="auto">
          <a:xfrm>
            <a:off x="5410200" y="3200400"/>
            <a:ext cx="1524000" cy="1066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AutoShape 32"/>
          <p:cNvSpPr>
            <a:spLocks noChangeArrowheads="1"/>
          </p:cNvSpPr>
          <p:nvPr/>
        </p:nvSpPr>
        <p:spPr bwMode="auto">
          <a:xfrm>
            <a:off x="4765675" y="4740275"/>
            <a:ext cx="1939925" cy="2540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Times New Roman" charset="0"/>
              </a:rPr>
              <a:t> (V1, a )        (V1, b)</a:t>
            </a:r>
          </a:p>
        </p:txBody>
      </p:sp>
      <p:sp>
        <p:nvSpPr>
          <p:cNvPr id="34" name="AutoShape 33"/>
          <p:cNvSpPr>
            <a:spLocks noChangeArrowheads="1"/>
          </p:cNvSpPr>
          <p:nvPr/>
        </p:nvSpPr>
        <p:spPr bwMode="auto">
          <a:xfrm>
            <a:off x="3581400" y="5516563"/>
            <a:ext cx="1981200" cy="2540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Times New Roman" charset="0"/>
              </a:rPr>
              <a:t> (V2, a )        (V2, c)</a:t>
            </a:r>
          </a:p>
        </p:txBody>
      </p:sp>
      <p:sp>
        <p:nvSpPr>
          <p:cNvPr id="35" name="AutoShape 34"/>
          <p:cNvSpPr>
            <a:spLocks noChangeArrowheads="1"/>
          </p:cNvSpPr>
          <p:nvPr/>
        </p:nvSpPr>
        <p:spPr bwMode="auto">
          <a:xfrm>
            <a:off x="5791200" y="5537200"/>
            <a:ext cx="1981200" cy="2540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Times New Roman" charset="0"/>
              </a:rPr>
              <a:t> (V3, b )        (V3, c)</a:t>
            </a:r>
          </a:p>
        </p:txBody>
      </p:sp>
      <p:sp>
        <p:nvSpPr>
          <p:cNvPr id="36" name="Line 35"/>
          <p:cNvSpPr>
            <a:spLocks noChangeShapeType="1"/>
          </p:cNvSpPr>
          <p:nvPr/>
        </p:nvSpPr>
        <p:spPr bwMode="auto">
          <a:xfrm flipV="1">
            <a:off x="4419600" y="4876800"/>
            <a:ext cx="1143000" cy="76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36"/>
          <p:cNvSpPr>
            <a:spLocks noChangeShapeType="1"/>
          </p:cNvSpPr>
          <p:nvPr/>
        </p:nvSpPr>
        <p:spPr bwMode="auto">
          <a:xfrm>
            <a:off x="5943600" y="4876800"/>
            <a:ext cx="762000" cy="838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Freeform 37"/>
          <p:cNvSpPr>
            <a:spLocks/>
          </p:cNvSpPr>
          <p:nvPr/>
        </p:nvSpPr>
        <p:spPr bwMode="auto">
          <a:xfrm>
            <a:off x="4724400" y="5283200"/>
            <a:ext cx="2209800" cy="431800"/>
          </a:xfrm>
          <a:custGeom>
            <a:avLst/>
            <a:gdLst>
              <a:gd name="T0" fmla="*/ 0 w 2347"/>
              <a:gd name="T1" fmla="*/ 2147483647 h 370"/>
              <a:gd name="T2" fmla="*/ 2147483647 w 2347"/>
              <a:gd name="T3" fmla="*/ 2147483647 h 370"/>
              <a:gd name="T4" fmla="*/ 2147483647 w 2347"/>
              <a:gd name="T5" fmla="*/ 2147483647 h 370"/>
              <a:gd name="T6" fmla="*/ 2147483647 w 2347"/>
              <a:gd name="T7" fmla="*/ 2147483647 h 370"/>
              <a:gd name="T8" fmla="*/ 0 60000 65536"/>
              <a:gd name="T9" fmla="*/ 0 60000 65536"/>
              <a:gd name="T10" fmla="*/ 0 60000 65536"/>
              <a:gd name="T11" fmla="*/ 0 60000 65536"/>
              <a:gd name="T12" fmla="*/ 0 w 2347"/>
              <a:gd name="T13" fmla="*/ 0 h 370"/>
              <a:gd name="T14" fmla="*/ 2347 w 2347"/>
              <a:gd name="T15" fmla="*/ 370 h 37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347" h="370">
                <a:moveTo>
                  <a:pt x="0" y="340"/>
                </a:moveTo>
                <a:cubicBezTo>
                  <a:pt x="198" y="210"/>
                  <a:pt x="396" y="80"/>
                  <a:pt x="682" y="40"/>
                </a:cubicBezTo>
                <a:cubicBezTo>
                  <a:pt x="968" y="0"/>
                  <a:pt x="1439" y="45"/>
                  <a:pt x="1717" y="100"/>
                </a:cubicBezTo>
                <a:cubicBezTo>
                  <a:pt x="1995" y="155"/>
                  <a:pt x="2171" y="262"/>
                  <a:pt x="2347" y="370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Text Box 38"/>
          <p:cNvSpPr txBox="1">
            <a:spLocks noChangeArrowheads="1"/>
          </p:cNvSpPr>
          <p:nvPr/>
        </p:nvSpPr>
        <p:spPr bwMode="auto">
          <a:xfrm>
            <a:off x="7218363" y="4648200"/>
            <a:ext cx="13160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dirty="0"/>
              <a:t>No goods</a:t>
            </a:r>
          </a:p>
        </p:txBody>
      </p:sp>
      <p:sp>
        <p:nvSpPr>
          <p:cNvPr id="40" name="AutoShape 39"/>
          <p:cNvSpPr>
            <a:spLocks noChangeArrowheads="1"/>
          </p:cNvSpPr>
          <p:nvPr/>
        </p:nvSpPr>
        <p:spPr bwMode="auto">
          <a:xfrm rot="19151629">
            <a:off x="6500813" y="5078413"/>
            <a:ext cx="877887" cy="139700"/>
          </a:xfrm>
          <a:prstGeom prst="leftArrow">
            <a:avLst>
              <a:gd name="adj1" fmla="val 50000"/>
              <a:gd name="adj2" fmla="val 15710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Freeform 40"/>
          <p:cNvSpPr>
            <a:spLocks/>
          </p:cNvSpPr>
          <p:nvPr/>
        </p:nvSpPr>
        <p:spPr bwMode="auto">
          <a:xfrm>
            <a:off x="4727575" y="3908425"/>
            <a:ext cx="1825625" cy="358775"/>
          </a:xfrm>
          <a:custGeom>
            <a:avLst/>
            <a:gdLst>
              <a:gd name="T0" fmla="*/ 0 w 1150"/>
              <a:gd name="T1" fmla="*/ 2147483647 h 226"/>
              <a:gd name="T2" fmla="*/ 2147483647 w 1150"/>
              <a:gd name="T3" fmla="*/ 2147483647 h 226"/>
              <a:gd name="T4" fmla="*/ 2147483647 w 1150"/>
              <a:gd name="T5" fmla="*/ 2147483647 h 226"/>
              <a:gd name="T6" fmla="*/ 2147483647 w 1150"/>
              <a:gd name="T7" fmla="*/ 2147483647 h 226"/>
              <a:gd name="T8" fmla="*/ 0 60000 65536"/>
              <a:gd name="T9" fmla="*/ 0 60000 65536"/>
              <a:gd name="T10" fmla="*/ 0 60000 65536"/>
              <a:gd name="T11" fmla="*/ 0 60000 65536"/>
              <a:gd name="T12" fmla="*/ 0 w 1150"/>
              <a:gd name="T13" fmla="*/ 0 h 226"/>
              <a:gd name="T14" fmla="*/ 1150 w 1150"/>
              <a:gd name="T15" fmla="*/ 226 h 22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50" h="226">
                <a:moveTo>
                  <a:pt x="0" y="219"/>
                </a:moveTo>
                <a:cubicBezTo>
                  <a:pt x="56" y="187"/>
                  <a:pt x="193" y="52"/>
                  <a:pt x="333" y="26"/>
                </a:cubicBezTo>
                <a:cubicBezTo>
                  <a:pt x="473" y="0"/>
                  <a:pt x="704" y="29"/>
                  <a:pt x="841" y="63"/>
                </a:cubicBezTo>
                <a:cubicBezTo>
                  <a:pt x="977" y="96"/>
                  <a:pt x="1064" y="161"/>
                  <a:pt x="1150" y="226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Text Box 38"/>
          <p:cNvSpPr txBox="1">
            <a:spLocks noChangeArrowheads="1"/>
          </p:cNvSpPr>
          <p:nvPr/>
        </p:nvSpPr>
        <p:spPr bwMode="auto">
          <a:xfrm>
            <a:off x="7133501" y="2971800"/>
            <a:ext cx="1400899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dirty="0"/>
              <a:t>Supports</a:t>
            </a:r>
          </a:p>
        </p:txBody>
      </p:sp>
      <p:sp>
        <p:nvSpPr>
          <p:cNvPr id="43" name="AutoShape 39"/>
          <p:cNvSpPr>
            <a:spLocks noChangeArrowheads="1"/>
          </p:cNvSpPr>
          <p:nvPr/>
        </p:nvSpPr>
        <p:spPr bwMode="auto">
          <a:xfrm rot="19151629">
            <a:off x="6415951" y="3402013"/>
            <a:ext cx="877887" cy="139700"/>
          </a:xfrm>
          <a:prstGeom prst="leftArrow">
            <a:avLst>
              <a:gd name="adj1" fmla="val 50000"/>
              <a:gd name="adj2" fmla="val 15710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</TotalTime>
  <Words>681</Words>
  <Application>Microsoft Macintosh PowerPoint</Application>
  <PresentationFormat>On-screen Show (4:3)</PresentationFormat>
  <Paragraphs>228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宋体</vt:lpstr>
      <vt:lpstr>Arial</vt:lpstr>
      <vt:lpstr>Calibri</vt:lpstr>
      <vt:lpstr>Helvetica</vt:lpstr>
      <vt:lpstr>Symbol</vt:lpstr>
      <vt:lpstr>Times New Roman</vt:lpstr>
      <vt:lpstr>Office Theme</vt:lpstr>
      <vt:lpstr>Odds and Ends Modeling Examples &amp; Graphical Representations</vt:lpstr>
      <vt:lpstr>Outline</vt:lpstr>
      <vt:lpstr>Minesweeper</vt:lpstr>
      <vt:lpstr>Minesweeper as a CSP demo</vt:lpstr>
      <vt:lpstr>Game of Set [Falco 74]</vt:lpstr>
      <vt:lpstr>Set: Constraint Model I</vt:lpstr>
      <vt:lpstr>Set: Constraint Model II</vt:lpstr>
      <vt:lpstr>Graphical Representations</vt:lpstr>
      <vt:lpstr>Binary CSPs</vt:lpstr>
      <vt:lpstr>Non-binary CSPs: Hypergraph</vt:lpstr>
      <vt:lpstr>Non-binary CSPs: Primal Graph</vt:lpstr>
      <vt:lpstr>Dual Graph</vt:lpstr>
    </vt:vector>
  </TitlesOfParts>
  <Company>University of Nebraska-Lincoln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choueiry</dc:creator>
  <cp:lastModifiedBy>Microsoft Office User</cp:lastModifiedBy>
  <cp:revision>24</cp:revision>
  <dcterms:created xsi:type="dcterms:W3CDTF">2012-09-14T19:55:34Z</dcterms:created>
  <dcterms:modified xsi:type="dcterms:W3CDTF">2019-01-07T01:17:49Z</dcterms:modified>
</cp:coreProperties>
</file>