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4666"/>
  </p:normalViewPr>
  <p:slideViewPr>
    <p:cSldViewPr snapToGrid="0">
      <p:cViewPr varScale="1">
        <p:scale>
          <a:sx n="98" d="100"/>
          <a:sy n="98" d="100"/>
        </p:scale>
        <p:origin x="128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24DD2C12-746A-BB46-8BA8-5482334F9E2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B95E1350-166D-C547-B4A2-414A59545EC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>
            <a:extLst>
              <a:ext uri="{FF2B5EF4-FFF2-40B4-BE49-F238E27FC236}">
                <a16:creationId xmlns:a16="http://schemas.microsoft.com/office/drawing/2014/main" id="{42DD2F5E-F903-0B49-A382-34E83D7AF26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id="{A62B9FE2-DDB5-164E-B5FF-2D2B28601D7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4D62D57-C67A-E84F-AF9A-8FC9E2DDD1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0C60553-B8E8-D54E-8DAC-E2134394B25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532D1BA-1319-2840-BDEE-F31DC0E88E3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ECAD53B2-FE9A-D747-8478-35B8F2F9D52E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6815605-16A9-A149-B7D1-00E6954087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AD255821-CC55-FC4F-844F-93CE15BC355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47D52009-0739-3B47-B104-8E9E35298E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4DAB179-14C7-C14E-B9A2-2B365E4BBE3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105169-0BFD-2143-AD58-A837BBADFB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21,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440C80-D421-F145-A86D-C8A773E17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4AA123-213E-B449-9EF4-2600463F6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BE8EA9-D7BA-3F4D-BCCD-90DA0638BB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6065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B4A03-194A-FA4B-99D6-9DA6C7CE4C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21,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38B1F-A7B3-854C-818F-15799B074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A3EAB-0CB3-1647-A9D8-D814FE886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2636C27-9DD7-E74F-9395-3F3B402DEB3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0339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638E6A-D65C-1343-B6C3-B40F49F910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21,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E66A27-E0E2-1B43-A624-A06CC8A61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8410A-E9DC-C641-AECC-4F4D1C667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679D9FD-B2F2-5641-A57F-51E31A4C63B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8602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119FA70-818C-B54E-807C-976C77E3765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D60DD56-4FB3-A148-B1BD-E7048FDAEFA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6756F-BEA0-C647-B5E3-0503294BA2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078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8FB598-0BD6-E34A-B172-E699DAA0AA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21,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DCB1F-3F9F-E049-B1D4-2E0A1052E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CBD94-544D-8540-BEB3-A0A11DC0D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FDF31A9-CABC-3545-933C-5FE49908A30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3301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91839D-A9C7-7244-853D-DC3B175A22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4C4D03-259E-9C42-9A2F-CD20404A3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C3D0C1-6482-7745-9E7F-E5BAB8E01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AE2E509-0000-4340-9DD5-2A3CFB44B21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5690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7A6C79-9490-7D48-B43F-99495691DC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21, 2005</a:t>
            </a:r>
            <a:endParaRPr lang="en-US" altLang="zh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CDCC05-1950-BE4B-A9DB-4340F765F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707D04-D25E-CB43-9A04-57D887CB1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8E5B68-65E9-B740-A0AA-112905CB67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851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F25B28-1C9D-D04D-9CAC-DD8D1A4DDD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21, 2005</a:t>
            </a:r>
            <a:endParaRPr lang="en-U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2230A4-A9DD-9C4F-9FA0-4C5030ED6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A4C786-3F27-684C-9280-CE6A139A8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BF99338-5240-A447-B7C0-06CBAE87CC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4408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3DB3A3-8D85-824E-ADE4-2A25E76A14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21, 2005</a:t>
            </a:r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426A6-F9FC-614E-BDF0-FBCE58563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2F17DC-CAF8-D244-9BD4-2619CB318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D1D95A0-1361-4644-AF0A-855A327661F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9373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B886D8-4516-7645-AE6E-56C0C7407E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31C4B9-5B8D-2042-BB29-D0E7FDFD3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64F6E6-C8E8-3844-BD77-B9620D4C9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0AB9B4-E77E-FE41-BCD6-B00AC7FEE1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384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FFA9F5-2530-2748-80C3-1407330CBA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A9D84A-B2BC-824A-8EFF-8606CA4D7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83926D-E2CC-FE4A-9013-4988F5AA1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62BAA4D-4ED4-4F40-A824-2C6D473B5F5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926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6E9AD22-9ACF-D147-9189-F0CDCB4225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DCF19F9-26D5-3547-BDC6-2DBCBAAAE9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98309" name="Rectangle 5">
            <a:extLst>
              <a:ext uri="{FF2B5EF4-FFF2-40B4-BE49-F238E27FC236}">
                <a16:creationId xmlns:a16="http://schemas.microsoft.com/office/drawing/2014/main" id="{F11AA686-D85B-1644-AEA3-41F787EC2BE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98310" name="Rectangle 6">
            <a:extLst>
              <a:ext uri="{FF2B5EF4-FFF2-40B4-BE49-F238E27FC236}">
                <a16:creationId xmlns:a16="http://schemas.microsoft.com/office/drawing/2014/main" id="{57A282B2-4360-2A42-A2E7-A8F6CC2D2BB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37173492-3E41-CF43-B168-18E1C93A2A8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30" name="Line 7">
            <a:extLst>
              <a:ext uri="{FF2B5EF4-FFF2-40B4-BE49-F238E27FC236}">
                <a16:creationId xmlns:a16="http://schemas.microsoft.com/office/drawing/2014/main" id="{9E567EF9-261C-5746-8C92-212FA074ED4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B10FDD71-D1A4-CE44-9EB9-201855243650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9" descr="UNL logo">
            <a:extLst>
              <a:ext uri="{FF2B5EF4-FFF2-40B4-BE49-F238E27FC236}">
                <a16:creationId xmlns:a16="http://schemas.microsoft.com/office/drawing/2014/main" id="{2C1A2056-C381-E049-9447-D9A37A0211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8314" name="Text Box 10">
            <a:extLst>
              <a:ext uri="{FF2B5EF4-FFF2-40B4-BE49-F238E27FC236}">
                <a16:creationId xmlns:a16="http://schemas.microsoft.com/office/drawing/2014/main" id="{5516BAD8-388B-654C-A02C-FBF6D45E8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28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S09-421-821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0.emf"/><Relationship Id="rId4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1.emf"/><Relationship Id="rId4" Type="http://schemas.openxmlformats.org/officeDocument/2006/relationships/image" Target="../media/image7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7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7" Type="http://schemas.openxmlformats.org/officeDocument/2006/relationships/image" Target="../media/image1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16.emf"/><Relationship Id="rId4" Type="http://schemas.openxmlformats.org/officeDocument/2006/relationships/image" Target="../media/image14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7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e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oter Placeholder 4">
            <a:extLst>
              <a:ext uri="{FF2B5EF4-FFF2-40B4-BE49-F238E27FC236}">
                <a16:creationId xmlns:a16="http://schemas.microsoft.com/office/drawing/2014/main" id="{B0928092-EDFD-8D47-BE52-1872A48BAD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3A7DE601-F95E-2242-9455-87F879FDE7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4E68A2A-FBCC-F746-B692-93B2BC5977A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5270718-2465-054B-B2A0-B193CCB2EE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30200" y="1203325"/>
            <a:ext cx="8340725" cy="4498975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altLang="en-US" sz="1600" b="1"/>
          </a:p>
          <a:p>
            <a:pPr algn="ctr" eaLnBrk="1" hangingPunct="1">
              <a:buFontTx/>
              <a:buNone/>
            </a:pPr>
            <a:r>
              <a:rPr lang="en-US" altLang="en-US" sz="2800" b="1"/>
              <a:t>Problem Solving with Constraints</a:t>
            </a:r>
          </a:p>
          <a:p>
            <a:pPr algn="ctr" eaLnBrk="1" hangingPunct="1">
              <a:buFontTx/>
              <a:buNone/>
            </a:pPr>
            <a:r>
              <a:rPr lang="en-US" altLang="en-US" sz="2800" b="1"/>
              <a:t>CSCE421/821, Spring 2019</a:t>
            </a:r>
          </a:p>
          <a:p>
            <a:pPr algn="ctr" eaLnBrk="1" hangingPunct="1">
              <a:buFontTx/>
              <a:buNone/>
            </a:pPr>
            <a:endParaRPr lang="en-US" altLang="en-US" sz="2000" b="1"/>
          </a:p>
          <a:p>
            <a:pPr algn="ctr" eaLnBrk="1" hangingPunct="1"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hlinkClick r:id="rId2"/>
              </a:rPr>
              <a:t>www.cse.unl.edu/~choueiry/S19-421-821/</a:t>
            </a:r>
            <a:endParaRPr lang="en-US" altLang="en-US" sz="2000" b="1">
              <a:solidFill>
                <a:schemeClr val="accent2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</a:rPr>
              <a:t>All questions  Piazza</a:t>
            </a:r>
          </a:p>
          <a:p>
            <a:pPr algn="ctr"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1200"/>
          </a:p>
          <a:p>
            <a:pPr algn="ctr" eaLnBrk="1" hangingPunct="1">
              <a:buFontTx/>
              <a:buNone/>
            </a:pPr>
            <a:r>
              <a:rPr lang="en-US" altLang="en-US" sz="1800"/>
              <a:t>Berthe Y. Choueiry (Shu-we-ri)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Avery Hall, Room 360</a:t>
            </a:r>
          </a:p>
          <a:p>
            <a:pPr algn="ctr" eaLnBrk="1" hangingPunct="1">
              <a:buFontTx/>
              <a:buNone/>
            </a:pPr>
            <a:endParaRPr lang="en-US" altLang="en-US" sz="1800"/>
          </a:p>
          <a:p>
            <a:pPr algn="ctr" eaLnBrk="1" hangingPunct="1">
              <a:buFontTx/>
              <a:buNone/>
            </a:pPr>
            <a:r>
              <a:rPr lang="en-US" altLang="en-US" sz="1800"/>
              <a:t>Tel: +1(402)472-5444</a:t>
            </a:r>
            <a:endParaRPr lang="en-US" altLang="en-US" sz="1600"/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96E569B8-9456-0B49-8BCF-B33EFF84B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123825"/>
            <a:ext cx="834072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4800" b="1">
                <a:solidFill>
                  <a:srgbClr val="3366CC"/>
                </a:solidFill>
              </a:rPr>
              <a:t>CSPs &amp; Relational DBs</a:t>
            </a:r>
            <a:endParaRPr lang="en-US" altLang="en-US" sz="4000" b="1"/>
          </a:p>
          <a:p>
            <a:pPr algn="ctr" eaLnBrk="1" hangingPunct="1">
              <a:buFontTx/>
              <a:buNone/>
            </a:pPr>
            <a:endParaRPr lang="en-US" altLang="en-US" sz="16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>
            <a:extLst>
              <a:ext uri="{FF2B5EF4-FFF2-40B4-BE49-F238E27FC236}">
                <a16:creationId xmlns:a16="http://schemas.microsoft.com/office/drawing/2014/main" id="{7F2DB69C-B273-2D46-BD6D-CEE7A5BABF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C4EC8BFB-0741-F94F-AA86-B7B9A0675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07A1013-06E9-534D-A3E4-A0BEB7C8C3D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746E199D-E50A-084B-B7FD-10BDFFDAC6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3366CC"/>
                </a:solidFill>
              </a:rPr>
              <a:t>Difference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7100F3C5-D690-2141-8AF6-B73D31184A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solidFill>
                  <a:srgbClr val="000000"/>
                </a:solidFill>
              </a:rPr>
              <a:t>Input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two relations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 R</a:t>
            </a:r>
            <a:r>
              <a:rPr lang="en-US" altLang="en-US" sz="2000">
                <a:solidFill>
                  <a:srgbClr val="000000"/>
                </a:solidFill>
              </a:rPr>
              <a:t> and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R'</a:t>
            </a:r>
            <a:r>
              <a:rPr lang="en-US" altLang="en-US" sz="2000">
                <a:solidFill>
                  <a:srgbClr val="000000"/>
                </a:solidFill>
              </a:rPr>
              <a:t> of </a:t>
            </a:r>
            <a:r>
              <a:rPr lang="en-US" altLang="en-US" sz="2000" u="sng">
                <a:solidFill>
                  <a:srgbClr val="000000"/>
                </a:solidFill>
              </a:rPr>
              <a:t>the same scope</a:t>
            </a:r>
            <a:endParaRPr lang="en-US" altLang="en-US" sz="20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solidFill>
                  <a:srgbClr val="000000"/>
                </a:solidFill>
              </a:rPr>
              <a:t>Output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a new more restrictive relation than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 made of tuples that are in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 but not in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'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solidFill>
                  <a:srgbClr val="000000"/>
                </a:solidFill>
              </a:rPr>
              <a:t>Bit-matrix operation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Boolean difference</a:t>
            </a: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		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		 	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' 			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’’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800">
                <a:solidFill>
                  <a:srgbClr val="000000"/>
                </a:solidFill>
              </a:rPr>
              <a:t> - </a:t>
            </a: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800">
                <a:solidFill>
                  <a:srgbClr val="000000"/>
                </a:solidFill>
              </a:rPr>
              <a:t>'?    		</a:t>
            </a: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800">
                <a:solidFill>
                  <a:srgbClr val="000000"/>
                </a:solidFill>
              </a:rPr>
              <a:t> - </a:t>
            </a: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800">
                <a:solidFill>
                  <a:srgbClr val="000000"/>
                </a:solidFill>
              </a:rPr>
              <a:t>''?</a:t>
            </a:r>
            <a:endParaRPr lang="en-US" altLang="en-US" sz="2400"/>
          </a:p>
        </p:txBody>
      </p:sp>
      <p:graphicFrame>
        <p:nvGraphicFramePr>
          <p:cNvPr id="24581" name="Object 4">
            <a:extLst>
              <a:ext uri="{FF2B5EF4-FFF2-40B4-BE49-F238E27FC236}">
                <a16:creationId xmlns:a16="http://schemas.microsoft.com/office/drawing/2014/main" id="{01D90A82-C4F9-8C41-BD42-A0379E02EB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3600" y="3181350"/>
          <a:ext cx="1608138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9" name="Equation" r:id="rId3" imgW="21361400" imgH="25742900" progId="Equation.3">
                  <p:embed/>
                </p:oleObj>
              </mc:Choice>
              <mc:Fallback>
                <p:oleObj name="Equation" r:id="rId3" imgW="21361400" imgH="25742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3181350"/>
                        <a:ext cx="1608138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5">
            <a:extLst>
              <a:ext uri="{FF2B5EF4-FFF2-40B4-BE49-F238E27FC236}">
                <a16:creationId xmlns:a16="http://schemas.microsoft.com/office/drawing/2014/main" id="{4B2AF2C8-B3E1-C344-BD2D-3319204DC2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97250" y="3136900"/>
          <a:ext cx="1751013" cy="1227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0" name="Equation" r:id="rId5" imgW="21361400" imgH="20485100" progId="Equation.3">
                  <p:embed/>
                </p:oleObj>
              </mc:Choice>
              <mc:Fallback>
                <p:oleObj name="Equation" r:id="rId5" imgW="21361400" imgH="20485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0" y="3136900"/>
                        <a:ext cx="1751013" cy="1227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6">
            <a:extLst>
              <a:ext uri="{FF2B5EF4-FFF2-40B4-BE49-F238E27FC236}">
                <a16:creationId xmlns:a16="http://schemas.microsoft.com/office/drawing/2014/main" id="{E0241B85-41DA-DC45-A27A-3E74FE1609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50000" y="3163888"/>
          <a:ext cx="1666875" cy="1169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1" name="Equation" r:id="rId7" imgW="21361400" imgH="20485100" progId="Equation.3">
                  <p:embed/>
                </p:oleObj>
              </mc:Choice>
              <mc:Fallback>
                <p:oleObj name="Equation" r:id="rId7" imgW="21361400" imgH="204851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0" y="3163888"/>
                        <a:ext cx="1666875" cy="1169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47" name="Text Box 7">
            <a:extLst>
              <a:ext uri="{FF2B5EF4-FFF2-40B4-BE49-F238E27FC236}">
                <a16:creationId xmlns:a16="http://schemas.microsoft.com/office/drawing/2014/main" id="{87DC59B3-DE7D-234A-828F-3E91F1AF8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1800" y="5137150"/>
            <a:ext cx="1009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3366CC"/>
                </a:solidFill>
                <a:latin typeface="Times New Roman" panose="02020603050405020304" pitchFamily="18" charset="0"/>
              </a:rPr>
              <a:t>Okay</a:t>
            </a:r>
            <a:endParaRPr lang="en-US" altLang="en-US" sz="2400">
              <a:solidFill>
                <a:srgbClr val="3366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87048" name="Text Box 8">
            <a:extLst>
              <a:ext uri="{FF2B5EF4-FFF2-40B4-BE49-F238E27FC236}">
                <a16:creationId xmlns:a16="http://schemas.microsoft.com/office/drawing/2014/main" id="{6F39A16B-84EF-394A-BE83-E4BDDE9D5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3750" y="5111750"/>
            <a:ext cx="2095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3366CC"/>
                </a:solidFill>
                <a:latin typeface="Times New Roman" panose="02020603050405020304" pitchFamily="18" charset="0"/>
              </a:rPr>
              <a:t>Not defined</a:t>
            </a:r>
            <a:endParaRPr lang="en-US" altLang="en-US" sz="2400">
              <a:solidFill>
                <a:srgbClr val="3366CC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7" grpId="0" autoUpdateAnimBg="0"/>
      <p:bldP spid="8704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>
            <a:extLst>
              <a:ext uri="{FF2B5EF4-FFF2-40B4-BE49-F238E27FC236}">
                <a16:creationId xmlns:a16="http://schemas.microsoft.com/office/drawing/2014/main" id="{B94144D4-4844-1E4D-B8E4-4CAC45F0B98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01135ED1-65F8-A845-B332-A5DFC8ACDB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13546FB-C9FC-9A48-BA6C-CAA2E41C0AC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779FCA5F-419F-6E4D-BA4E-F4ED88D05B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3366CC"/>
                </a:solidFill>
              </a:rPr>
              <a:t>Selection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CBDA3064-5C81-9E4B-829F-7054C62B96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Input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A relation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 and some test/predicate on attributes of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</a:p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Output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A relation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', same scope as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 but containing only a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		</a:t>
            </a:r>
            <a:r>
              <a:rPr lang="en-US" altLang="en-US" sz="2000" u="sng">
                <a:solidFill>
                  <a:srgbClr val="000000"/>
                </a:solidFill>
              </a:rPr>
              <a:t>subset</a:t>
            </a:r>
            <a:r>
              <a:rPr lang="en-US" altLang="en-US" sz="2000">
                <a:solidFill>
                  <a:srgbClr val="000000"/>
                </a:solidFill>
              </a:rPr>
              <a:t> of the tuples in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 (those that satisfy the predicate)</a:t>
            </a:r>
          </a:p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Relation operation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row selection</a:t>
            </a: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				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Select such that 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solidFill>
                  <a:srgbClr val="000000"/>
                </a:solidFill>
              </a:rPr>
              <a:t>,                   ?</a:t>
            </a:r>
            <a:endParaRPr lang="en-US" altLang="en-US" sz="2400"/>
          </a:p>
        </p:txBody>
      </p:sp>
      <p:graphicFrame>
        <p:nvGraphicFramePr>
          <p:cNvPr id="25605" name="Object 1024">
            <a:extLst>
              <a:ext uri="{FF2B5EF4-FFF2-40B4-BE49-F238E27FC236}">
                <a16:creationId xmlns:a16="http://schemas.microsoft.com/office/drawing/2014/main" id="{3721F290-F08B-4E4A-8D50-F2626D3B35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73350" y="3429000"/>
          <a:ext cx="1608138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8" name="Equation" r:id="rId3" imgW="21361400" imgH="25742900" progId="Equation.3">
                  <p:embed/>
                </p:oleObj>
              </mc:Choice>
              <mc:Fallback>
                <p:oleObj name="Equation" r:id="rId3" imgW="21361400" imgH="25742900" progId="Equation.3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3429000"/>
                        <a:ext cx="1608138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606" name="Picture 2" descr="latex-image-1.pdf">
            <a:extLst>
              <a:ext uri="{FF2B5EF4-FFF2-40B4-BE49-F238E27FC236}">
                <a16:creationId xmlns:a16="http://schemas.microsoft.com/office/drawing/2014/main" id="{C70E5B86-719F-7641-A1F4-3D8C5CE1E5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5226050"/>
            <a:ext cx="14605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4">
            <a:extLst>
              <a:ext uri="{FF2B5EF4-FFF2-40B4-BE49-F238E27FC236}">
                <a16:creationId xmlns:a16="http://schemas.microsoft.com/office/drawing/2014/main" id="{72540710-70A7-BA4B-88B6-3CE38FE6016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FF23ADD6-4F1E-A042-A6AB-E4ECB02E16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36F085B-4E75-184D-9B5B-89C04E511C9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60A4641E-CDDE-F84A-9DB7-7D44ABDE37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3366CC"/>
                </a:solidFill>
              </a:rPr>
              <a:t> Projection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9481DB49-DD11-204F-B19E-025035B299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Input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A relation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 and a subset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en-US" altLang="en-US" sz="2000">
                <a:solidFill>
                  <a:srgbClr val="000000"/>
                </a:solidFill>
              </a:rPr>
              <a:t> of the scope (attributes)</a:t>
            </a:r>
          </a:p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Output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A relation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' of scope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en-US" altLang="en-US" sz="2000">
                <a:solidFill>
                  <a:srgbClr val="000000"/>
                </a:solidFill>
              </a:rPr>
              <a:t> with the tuples rewritten such that </a:t>
            </a:r>
          </a:p>
          <a:p>
            <a:pPr lvl="1" eaLnBrk="1" hangingPunct="1"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	positions not in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en-US" altLang="en-US" sz="2000">
                <a:solidFill>
                  <a:srgbClr val="000000"/>
                </a:solidFill>
              </a:rPr>
              <a:t> are removed </a:t>
            </a:r>
          </a:p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Relation operation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column elimination</a:t>
            </a: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				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en-US" altLang="en-US" sz="2000">
              <a:solidFill>
                <a:srgbClr val="000000"/>
              </a:solidFill>
            </a:endParaRPr>
          </a:p>
          <a:p>
            <a:pPr eaLnBrk="1" hangingPunct="1"/>
            <a:endParaRPr lang="en-US" altLang="en-US" sz="2400">
              <a:solidFill>
                <a:srgbClr val="000000"/>
              </a:solidFill>
            </a:endParaRPr>
          </a:p>
          <a:p>
            <a:pPr eaLnBrk="1" hangingPunct="1"/>
            <a:endParaRPr lang="en-US" altLang="en-US" sz="2400">
              <a:solidFill>
                <a:srgbClr val="000000"/>
              </a:solidFill>
            </a:endParaRPr>
          </a:p>
          <a:p>
            <a:pPr eaLnBrk="1" hangingPunct="1"/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Project </a:t>
            </a: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 on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solidFill>
                  <a:srgbClr val="000000"/>
                </a:solidFill>
              </a:rPr>
              <a:t>,                      ?</a:t>
            </a:r>
            <a:endParaRPr lang="en-US" altLang="en-US" sz="2400"/>
          </a:p>
        </p:txBody>
      </p:sp>
      <p:graphicFrame>
        <p:nvGraphicFramePr>
          <p:cNvPr id="26629" name="Object 0">
            <a:extLst>
              <a:ext uri="{FF2B5EF4-FFF2-40B4-BE49-F238E27FC236}">
                <a16:creationId xmlns:a16="http://schemas.microsoft.com/office/drawing/2014/main" id="{A72CE04E-D104-244E-BF09-4D04CFE8C2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92400" y="3409950"/>
          <a:ext cx="1608138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2" name="Equation" r:id="rId3" imgW="21361400" imgH="25742900" progId="Equation.3">
                  <p:embed/>
                </p:oleObj>
              </mc:Choice>
              <mc:Fallback>
                <p:oleObj name="Equation" r:id="rId3" imgW="21361400" imgH="25742900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3409950"/>
                        <a:ext cx="1608138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630" name="Picture 2" descr="latex-image-1.pdf">
            <a:extLst>
              <a:ext uri="{FF2B5EF4-FFF2-40B4-BE49-F238E27FC236}">
                <a16:creationId xmlns:a16="http://schemas.microsoft.com/office/drawing/2014/main" id="{A3836A9F-99D5-D243-8B05-685FD1E73B4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313" y="5213350"/>
            <a:ext cx="15875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oter Placeholder 4">
            <a:extLst>
              <a:ext uri="{FF2B5EF4-FFF2-40B4-BE49-F238E27FC236}">
                <a16:creationId xmlns:a16="http://schemas.microsoft.com/office/drawing/2014/main" id="{51765721-7179-5945-BD00-E9173C7068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id="{701D09BD-A69D-4249-B715-32905079A7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34578FB-EE15-6F48-B3CF-D9161C755E1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73AD2FCE-68DF-D046-81F0-E93D407599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3366CC"/>
                </a:solidFill>
              </a:rPr>
              <a:t>Join (natural join)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DD0F4366-4EC8-424D-B7F6-E79C9E2322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</a:rPr>
              <a:t>Input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Two relations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 and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'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</a:rPr>
              <a:t>Output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A relation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'', whose scope is union of scopes of 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 and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' and tuples satisfy both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 and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'.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	</a:t>
            </a:r>
            <a:r>
              <a:rPr lang="en-US" altLang="en-US" sz="2000">
                <a:solidFill>
                  <a:srgbClr val="000000"/>
                </a:solidFill>
                <a:sym typeface="Symbol" pitchFamily="2" charset="2"/>
              </a:rPr>
              <a:t> </a:t>
            </a:r>
            <a:r>
              <a:rPr lang="en-US" altLang="en-US" sz="2000">
                <a:solidFill>
                  <a:srgbClr val="000000"/>
                </a:solidFill>
              </a:rPr>
              <a:t>R  and R' have no attribute common: Cartesian product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	</a:t>
            </a:r>
            <a:r>
              <a:rPr lang="en-US" altLang="en-US" sz="2000">
                <a:solidFill>
                  <a:srgbClr val="000000"/>
                </a:solidFill>
                <a:sym typeface="Symbol" pitchFamily="2" charset="2"/>
              </a:rPr>
              <a:t> </a:t>
            </a:r>
            <a:r>
              <a:rPr lang="en-US" altLang="en-US" sz="2000">
                <a:solidFill>
                  <a:srgbClr val="000000"/>
                </a:solidFill>
              </a:rPr>
              <a:t>R  and R' have an attribute in common, compute all possibilities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</a:rPr>
              <a:t>Operation</a:t>
            </a:r>
            <a:r>
              <a:rPr lang="en-US" altLang="en-US" sz="2400">
                <a:solidFill>
                  <a:srgbClr val="000000"/>
                </a:solidFill>
              </a:rPr>
              <a:t>: Compute all solutions to a CSP.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			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   				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"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Join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</a:rPr>
              <a:t> and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3600">
                <a:solidFill>
                  <a:srgbClr val="000000"/>
                </a:solidFill>
              </a:rPr>
              <a:t>''</a:t>
            </a:r>
            <a:r>
              <a:rPr lang="en-US" altLang="en-US" sz="2400">
                <a:solidFill>
                  <a:srgbClr val="000000"/>
                </a:solidFill>
              </a:rPr>
              <a:t>,   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3600">
                <a:solidFill>
                  <a:srgbClr val="000000"/>
                </a:solidFill>
              </a:rPr>
              <a:t>   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3600">
                <a:solidFill>
                  <a:srgbClr val="000000"/>
                </a:solidFill>
              </a:rPr>
              <a:t>''</a:t>
            </a:r>
            <a:r>
              <a:rPr lang="en-US" altLang="en-US" sz="2400">
                <a:solidFill>
                  <a:srgbClr val="000000"/>
                </a:solidFill>
              </a:rPr>
              <a:t>?</a:t>
            </a:r>
            <a:endParaRPr lang="en-US" altLang="en-US" sz="2400"/>
          </a:p>
        </p:txBody>
      </p:sp>
      <p:graphicFrame>
        <p:nvGraphicFramePr>
          <p:cNvPr id="27653" name="Object 1024">
            <a:extLst>
              <a:ext uri="{FF2B5EF4-FFF2-40B4-BE49-F238E27FC236}">
                <a16:creationId xmlns:a16="http://schemas.microsoft.com/office/drawing/2014/main" id="{BEA22D47-DF05-564A-8CEA-DA34DCF0B8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8950" y="3924300"/>
          <a:ext cx="1608138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0" name="Equation" r:id="rId3" imgW="21361400" imgH="25742900" progId="Equation.3">
                  <p:embed/>
                </p:oleObj>
              </mc:Choice>
              <mc:Fallback>
                <p:oleObj name="Equation" r:id="rId3" imgW="21361400" imgH="25742900" progId="Equation.3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950" y="3924300"/>
                        <a:ext cx="1608138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1025">
            <a:extLst>
              <a:ext uri="{FF2B5EF4-FFF2-40B4-BE49-F238E27FC236}">
                <a16:creationId xmlns:a16="http://schemas.microsoft.com/office/drawing/2014/main" id="{D9465156-23B6-204E-AD0A-A5C0128106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40350" y="3906838"/>
          <a:ext cx="1666875" cy="1169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1" name="Equation" r:id="rId5" imgW="21361400" imgH="20485100" progId="Equation.3">
                  <p:embed/>
                </p:oleObj>
              </mc:Choice>
              <mc:Fallback>
                <p:oleObj name="Equation" r:id="rId5" imgW="21361400" imgH="20485100" progId="Equation.3">
                  <p:embed/>
                  <p:pic>
                    <p:nvPicPr>
                      <p:cNvPr id="0" name="Object 1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0350" y="3906838"/>
                        <a:ext cx="1666875" cy="1169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1026">
            <a:extLst>
              <a:ext uri="{FF2B5EF4-FFF2-40B4-BE49-F238E27FC236}">
                <a16:creationId xmlns:a16="http://schemas.microsoft.com/office/drawing/2014/main" id="{2EECE5D9-A794-4444-BD37-143F13C9CE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46838" y="5602288"/>
          <a:ext cx="195262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2" name="Equation" r:id="rId7" imgW="2628900" imgH="4978400" progId="Equation.3">
                  <p:embed/>
                </p:oleObj>
              </mc:Choice>
              <mc:Fallback>
                <p:oleObj name="Equation" r:id="rId7" imgW="2628900" imgH="4978400" progId="Equation.3">
                  <p:embed/>
                  <p:pic>
                    <p:nvPicPr>
                      <p:cNvPr id="0" name="Object 10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6838" y="5602288"/>
                        <a:ext cx="195262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6" name="Freeform 7">
            <a:extLst>
              <a:ext uri="{FF2B5EF4-FFF2-40B4-BE49-F238E27FC236}">
                <a16:creationId xmlns:a16="http://schemas.microsoft.com/office/drawing/2014/main" id="{C60970E0-1C25-EE4E-8A0D-D0865099B353}"/>
              </a:ext>
            </a:extLst>
          </p:cNvPr>
          <p:cNvSpPr>
            <a:spLocks/>
          </p:cNvSpPr>
          <p:nvPr/>
        </p:nvSpPr>
        <p:spPr bwMode="auto">
          <a:xfrm flipH="1">
            <a:off x="3594100" y="5264150"/>
            <a:ext cx="171450" cy="190500"/>
          </a:xfrm>
          <a:custGeom>
            <a:avLst/>
            <a:gdLst>
              <a:gd name="T0" fmla="*/ 0 w 336"/>
              <a:gd name="T1" fmla="*/ 2147483646 h 288"/>
              <a:gd name="T2" fmla="*/ 0 w 336"/>
              <a:gd name="T3" fmla="*/ 0 h 288"/>
              <a:gd name="T4" fmla="*/ 2147483646 w 336"/>
              <a:gd name="T5" fmla="*/ 2147483646 h 288"/>
              <a:gd name="T6" fmla="*/ 2147483646 w 336"/>
              <a:gd name="T7" fmla="*/ 0 h 288"/>
              <a:gd name="T8" fmla="*/ 0 w 336"/>
              <a:gd name="T9" fmla="*/ 2147483646 h 2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"/>
              <a:gd name="T16" fmla="*/ 0 h 288"/>
              <a:gd name="T17" fmla="*/ 336 w 336"/>
              <a:gd name="T18" fmla="*/ 288 h 2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" h="288">
                <a:moveTo>
                  <a:pt x="0" y="288"/>
                </a:moveTo>
                <a:lnTo>
                  <a:pt x="0" y="0"/>
                </a:lnTo>
                <a:lnTo>
                  <a:pt x="336" y="288"/>
                </a:lnTo>
                <a:lnTo>
                  <a:pt x="336" y="0"/>
                </a:lnTo>
                <a:lnTo>
                  <a:pt x="0" y="28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oter Placeholder 4">
            <a:extLst>
              <a:ext uri="{FF2B5EF4-FFF2-40B4-BE49-F238E27FC236}">
                <a16:creationId xmlns:a16="http://schemas.microsoft.com/office/drawing/2014/main" id="{273A4306-0B7D-6944-B261-1C0782A2B71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1E30B8E3-EB32-F848-B719-E064A72E7F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DF5C5AC-92B9-7545-8DD8-7F54089CD9F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168EC125-973B-EF43-AD34-DF9D3CB083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4826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/>
              <a:t>Composition of relations</a:t>
            </a:r>
            <a:br>
              <a:rPr lang="en-US" altLang="en-US"/>
            </a:br>
            <a:r>
              <a:rPr lang="en-US" altLang="en-US"/>
              <a:t>                                       </a:t>
            </a:r>
            <a:r>
              <a:rPr lang="en-US" altLang="en-US" sz="2400" b="0" i="1"/>
              <a:t>Montanari'74</a:t>
            </a:r>
            <a:endParaRPr lang="en-US" altLang="en-US"/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71BBFC68-2927-A74D-8B1C-6011805355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b="1"/>
              <a:t>Input</a:t>
            </a:r>
            <a:r>
              <a:rPr lang="en-US" altLang="en-US" sz="2400"/>
              <a:t>: </a:t>
            </a:r>
            <a:r>
              <a:rPr lang="en-US" altLang="en-US" sz="2000"/>
              <a:t>two binary relations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 baseline="-25000"/>
              <a:t>ab</a:t>
            </a:r>
            <a:r>
              <a:rPr lang="en-US" altLang="en-US" sz="2000"/>
              <a:t> and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 baseline="-25000"/>
              <a:t>bc </a:t>
            </a:r>
            <a:r>
              <a:rPr lang="en-US" altLang="en-US" sz="2000"/>
              <a:t>with 1 variable in common.</a:t>
            </a:r>
            <a:endParaRPr lang="en-US" altLang="en-US" sz="2400"/>
          </a:p>
          <a:p>
            <a:pPr eaLnBrk="1" hangingPunct="1">
              <a:buFontTx/>
              <a:buNone/>
            </a:pPr>
            <a:r>
              <a:rPr lang="en-US" altLang="en-US" sz="2400" b="1"/>
              <a:t>Output</a:t>
            </a:r>
            <a:r>
              <a:rPr lang="en-US" altLang="en-US" sz="2400"/>
              <a:t>: </a:t>
            </a:r>
            <a:r>
              <a:rPr lang="en-US" altLang="en-US" sz="2000"/>
              <a:t>a new induced relation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 baseline="-25000"/>
              <a:t>ac</a:t>
            </a:r>
            <a:r>
              <a:rPr lang="en-US" altLang="en-US" sz="2000"/>
              <a:t> (to be combined by intersection to a pre-existing relation between them, if any).</a:t>
            </a:r>
          </a:p>
          <a:p>
            <a:pPr eaLnBrk="1" hangingPunct="1">
              <a:buFontTx/>
              <a:buNone/>
            </a:pPr>
            <a:r>
              <a:rPr lang="en-US" altLang="en-US" sz="2400" b="1"/>
              <a:t>Bit-matrix operation</a:t>
            </a:r>
            <a:r>
              <a:rPr lang="en-US" altLang="en-US" sz="2400"/>
              <a:t>: </a:t>
            </a:r>
            <a:r>
              <a:rPr lang="en-US" altLang="en-US" sz="2000"/>
              <a:t>matrix multiplication</a:t>
            </a:r>
          </a:p>
          <a:p>
            <a:pPr eaLnBrk="1" hangingPunct="1">
              <a:buFontTx/>
              <a:buNone/>
            </a:pPr>
            <a:endParaRPr lang="en-US" altLang="en-US" sz="2400"/>
          </a:p>
          <a:p>
            <a:pPr eaLnBrk="1" hangingPunct="1">
              <a:buFontTx/>
              <a:buNone/>
            </a:pPr>
            <a:r>
              <a:rPr lang="en-US" altLang="en-US" sz="2000" b="1"/>
              <a:t>Note</a:t>
            </a:r>
            <a:r>
              <a:rPr lang="en-US" altLang="en-US" sz="2000"/>
              <a:t>:</a:t>
            </a:r>
            <a:r>
              <a:rPr lang="en-US" altLang="en-US" sz="2400"/>
              <a:t> - </a:t>
            </a:r>
            <a:r>
              <a:rPr lang="en-US" altLang="en-US" sz="2000"/>
              <a:t>generalization as constraint synthesis </a:t>
            </a:r>
            <a:r>
              <a:rPr lang="en-US" altLang="en-US" sz="1600"/>
              <a:t>[Freuder, 1978]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             </a:t>
            </a:r>
            <a:r>
              <a:rPr lang="en-US" altLang="en-US" sz="2400"/>
              <a:t>- </a:t>
            </a:r>
            <a:r>
              <a:rPr lang="en-US" altLang="en-US" sz="2000"/>
              <a:t>Direct (explicit) vs. induced (implicit) relations</a:t>
            </a:r>
          </a:p>
        </p:txBody>
      </p:sp>
      <p:graphicFrame>
        <p:nvGraphicFramePr>
          <p:cNvPr id="28677" name="Object 0">
            <a:extLst>
              <a:ext uri="{FF2B5EF4-FFF2-40B4-BE49-F238E27FC236}">
                <a16:creationId xmlns:a16="http://schemas.microsoft.com/office/drawing/2014/main" id="{EBF3D937-CBAE-4B45-AF41-A88ABEE554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4988" y="2836863"/>
          <a:ext cx="58007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4" name="Equation" r:id="rId3" imgW="62903100" imgH="5854700" progId="Equation.3">
                  <p:embed/>
                </p:oleObj>
              </mc:Choice>
              <mc:Fallback>
                <p:oleObj name="Equation" r:id="rId3" imgW="62903100" imgH="5854700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8" y="2836863"/>
                        <a:ext cx="5800725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678" name="Group 9">
            <a:extLst>
              <a:ext uri="{FF2B5EF4-FFF2-40B4-BE49-F238E27FC236}">
                <a16:creationId xmlns:a16="http://schemas.microsoft.com/office/drawing/2014/main" id="{95460485-961D-C448-9372-40118C0EA7EA}"/>
              </a:ext>
            </a:extLst>
          </p:cNvPr>
          <p:cNvGrpSpPr>
            <a:grpSpLocks/>
          </p:cNvGrpSpPr>
          <p:nvPr/>
        </p:nvGrpSpPr>
        <p:grpSpPr bwMode="auto">
          <a:xfrm>
            <a:off x="6662738" y="2260600"/>
            <a:ext cx="1890712" cy="882650"/>
            <a:chOff x="4197" y="1424"/>
            <a:chExt cx="1191" cy="556"/>
          </a:xfrm>
        </p:grpSpPr>
        <p:pic>
          <p:nvPicPr>
            <p:cNvPr id="28680" name="Picture 6" descr="composition">
              <a:extLst>
                <a:ext uri="{FF2B5EF4-FFF2-40B4-BE49-F238E27FC236}">
                  <a16:creationId xmlns:a16="http://schemas.microsoft.com/office/drawing/2014/main" id="{30D5D479-B80F-7E40-BB70-3573A0BA297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7" y="1424"/>
              <a:ext cx="1185" cy="5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681" name="Rectangle 8">
              <a:extLst>
                <a:ext uri="{FF2B5EF4-FFF2-40B4-BE49-F238E27FC236}">
                  <a16:creationId xmlns:a16="http://schemas.microsoft.com/office/drawing/2014/main" id="{804FA3C5-2938-AF41-A514-739B7BCBBD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1824"/>
              <a:ext cx="348" cy="1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28679" name="Object 1">
            <a:extLst>
              <a:ext uri="{FF2B5EF4-FFF2-40B4-BE49-F238E27FC236}">
                <a16:creationId xmlns:a16="http://schemas.microsoft.com/office/drawing/2014/main" id="{E5B6B1A6-33E8-2C49-ABCF-C8C9F7A952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90625" y="4113213"/>
          <a:ext cx="6378575" cy="171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5" name="Equation" r:id="rId6" imgW="59397900" imgH="16383000" progId="Equation.3">
                  <p:embed/>
                </p:oleObj>
              </mc:Choice>
              <mc:Fallback>
                <p:oleObj name="Equation" r:id="rId6" imgW="59397900" imgH="163830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0625" y="4113213"/>
                        <a:ext cx="6378575" cy="171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4">
            <a:extLst>
              <a:ext uri="{FF2B5EF4-FFF2-40B4-BE49-F238E27FC236}">
                <a16:creationId xmlns:a16="http://schemas.microsoft.com/office/drawing/2014/main" id="{22D4756A-D460-524A-91DC-144BABB1E8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id="{753A31A0-7421-2045-B341-D0D2292B1E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5FA5228-D464-BC43-B38D-0BBC07588CE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E58A23E6-18C8-2C41-BBC2-B3B31203E3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Questions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6EAE6C18-F67B-6945-BDA0-0D877248E5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buFontTx/>
              <a:buAutoNum type="arabicPeriod"/>
            </a:pPr>
            <a:r>
              <a:rPr lang="en-US" altLang="en-US" sz="2000"/>
              <a:t>Given </a:t>
            </a:r>
          </a:p>
          <a:p>
            <a:pPr marL="838200" lvl="1" indent="-381000" eaLnBrk="1" hangingPunct="1">
              <a:buFontTx/>
              <a:buChar char="•"/>
            </a:pPr>
            <a:r>
              <a:rPr lang="en-US" altLang="en-US" sz="1800"/>
              <a:t>two variables V</a:t>
            </a:r>
            <a:r>
              <a:rPr lang="en-US" altLang="en-US" sz="1600" baseline="-25000"/>
              <a:t>1 </a:t>
            </a:r>
            <a:r>
              <a:rPr lang="en-US" altLang="en-US" sz="1800"/>
              <a:t>and V</a:t>
            </a:r>
            <a:r>
              <a:rPr lang="en-US" altLang="en-US" sz="1600" baseline="-25000"/>
              <a:t>2</a:t>
            </a:r>
            <a:r>
              <a:rPr lang="en-US" altLang="en-US" sz="1800"/>
              <a:t> and</a:t>
            </a:r>
          </a:p>
          <a:p>
            <a:pPr marL="838200" lvl="1" indent="-381000" eaLnBrk="1" hangingPunct="1">
              <a:buFontTx/>
              <a:buChar char="•"/>
            </a:pPr>
            <a:r>
              <a:rPr lang="en-US" altLang="en-US" sz="1800"/>
              <a:t>two constraints C</a:t>
            </a:r>
            <a:r>
              <a:rPr lang="en-US" altLang="en-US" sz="1800" baseline="-25000"/>
              <a:t>1</a:t>
            </a:r>
            <a:r>
              <a:rPr lang="en-US" altLang="en-US" sz="1600" baseline="-25000"/>
              <a:t> </a:t>
            </a:r>
            <a:r>
              <a:rPr lang="en-US" altLang="en-US" sz="1800"/>
              <a:t>and  C</a:t>
            </a:r>
            <a:r>
              <a:rPr lang="en-US" altLang="en-US" sz="1600" baseline="-25000"/>
              <a:t>2 </a:t>
            </a:r>
            <a:r>
              <a:rPr lang="en-US" altLang="en-US" sz="1800"/>
              <a:t>between them</a:t>
            </a:r>
          </a:p>
          <a:p>
            <a:pPr marL="457200" indent="-457200" eaLnBrk="1" hangingPunct="1">
              <a:buFontTx/>
              <a:buNone/>
            </a:pPr>
            <a:r>
              <a:rPr lang="en-US" altLang="en-US" sz="2000"/>
              <a:t>     How do the two expressions C</a:t>
            </a:r>
            <a:r>
              <a:rPr lang="en-US" altLang="en-US" sz="2000" baseline="-25000"/>
              <a:t>1</a:t>
            </a:r>
            <a:r>
              <a:rPr lang="en-US" altLang="en-US" sz="1800" baseline="-25000"/>
              <a:t> </a:t>
            </a:r>
            <a:r>
              <a:rPr lang="en-US" altLang="en-US" sz="2000">
                <a:sym typeface="Symbol" pitchFamily="2" charset="2"/>
              </a:rPr>
              <a:t></a:t>
            </a:r>
            <a:r>
              <a:rPr lang="en-US" altLang="en-US" sz="1800">
                <a:sym typeface="Symbol" pitchFamily="2" charset="2"/>
              </a:rPr>
              <a:t> </a:t>
            </a:r>
            <a:r>
              <a:rPr lang="en-US" altLang="en-US" sz="2000"/>
              <a:t>C</a:t>
            </a:r>
            <a:r>
              <a:rPr lang="en-US" altLang="en-US" sz="1800" baseline="-25000"/>
              <a:t>2 </a:t>
            </a:r>
            <a:r>
              <a:rPr lang="en-US" altLang="en-US" sz="2000"/>
              <a:t> and  C</a:t>
            </a:r>
            <a:r>
              <a:rPr lang="en-US" altLang="en-US" sz="2000" baseline="-25000"/>
              <a:t>1     </a:t>
            </a:r>
            <a:r>
              <a:rPr lang="en-US" altLang="en-US" sz="2000"/>
              <a:t>C</a:t>
            </a:r>
            <a:r>
              <a:rPr lang="en-US" altLang="en-US" sz="2000" baseline="-25000"/>
              <a:t>2 </a:t>
            </a:r>
            <a:r>
              <a:rPr lang="en-US" altLang="en-US" sz="2000"/>
              <a:t>relate?</a:t>
            </a:r>
          </a:p>
          <a:p>
            <a:pPr marL="457200" indent="-457200" eaLnBrk="1" hangingPunct="1">
              <a:buClr>
                <a:schemeClr val="tx1"/>
              </a:buClr>
              <a:buFontTx/>
              <a:buAutoNum type="arabicPeriod" startAt="2"/>
            </a:pPr>
            <a:r>
              <a:rPr lang="en-US" altLang="en-US" sz="2000"/>
              <a:t>Given </a:t>
            </a:r>
          </a:p>
          <a:p>
            <a:pPr marL="838200" lvl="1" indent="-381000" eaLnBrk="1" hangingPunct="1">
              <a:buFontTx/>
              <a:buChar char="•"/>
            </a:pPr>
            <a:r>
              <a:rPr lang="en-US" altLang="en-US" sz="1800"/>
              <a:t>three variables V</a:t>
            </a:r>
            <a:r>
              <a:rPr lang="en-US" altLang="en-US" sz="1600" baseline="-25000"/>
              <a:t>1</a:t>
            </a:r>
            <a:r>
              <a:rPr lang="en-US" altLang="en-US" sz="1800"/>
              <a:t>, V</a:t>
            </a:r>
            <a:r>
              <a:rPr lang="en-US" altLang="en-US" sz="1600" baseline="-25000"/>
              <a:t>2</a:t>
            </a:r>
            <a:r>
              <a:rPr lang="en-US" altLang="en-US" sz="1800"/>
              <a:t>, V</a:t>
            </a:r>
            <a:r>
              <a:rPr lang="en-US" altLang="en-US" sz="1600" baseline="-25000"/>
              <a:t>3</a:t>
            </a:r>
            <a:r>
              <a:rPr lang="en-US" altLang="en-US" sz="1800"/>
              <a:t> and </a:t>
            </a:r>
          </a:p>
          <a:p>
            <a:pPr marL="838200" lvl="1" indent="-381000" eaLnBrk="1" hangingPunct="1">
              <a:buFontTx/>
              <a:buChar char="•"/>
            </a:pPr>
            <a:r>
              <a:rPr lang="en-US" altLang="en-US" sz="1800"/>
              <a:t>the binary  constraints C</a:t>
            </a:r>
            <a:r>
              <a:rPr lang="en-US" altLang="en-US" sz="1600" baseline="-25000"/>
              <a:t>V1, V2</a:t>
            </a:r>
            <a:r>
              <a:rPr lang="en-US" altLang="en-US" sz="1800"/>
              <a:t> and C</a:t>
            </a:r>
            <a:r>
              <a:rPr lang="en-US" altLang="en-US" sz="1600" baseline="-25000"/>
              <a:t>V2, V3</a:t>
            </a:r>
            <a:r>
              <a:rPr lang="en-US" altLang="en-US" sz="1800"/>
              <a:t> </a:t>
            </a:r>
          </a:p>
          <a:p>
            <a:pPr marL="457200" indent="-457200" eaLnBrk="1" hangingPunct="1">
              <a:buFontTx/>
              <a:buNone/>
            </a:pPr>
            <a:r>
              <a:rPr lang="en-US" altLang="en-US" sz="2000"/>
              <a:t>      write the induced C</a:t>
            </a:r>
            <a:r>
              <a:rPr lang="en-US" altLang="en-US" sz="1800" baseline="-25000"/>
              <a:t>V1, V3,</a:t>
            </a:r>
            <a:r>
              <a:rPr lang="en-US" altLang="en-US" sz="2000"/>
              <a:t> in relational algebra</a:t>
            </a:r>
          </a:p>
          <a:p>
            <a:pPr marL="457200" indent="-457200" eaLnBrk="1" hangingPunct="1">
              <a:buClr>
                <a:schemeClr val="tx1"/>
              </a:buClr>
              <a:buFontTx/>
              <a:buAutoNum type="arabicPeriod" startAt="3"/>
            </a:pPr>
            <a:r>
              <a:rPr lang="en-US" altLang="en-US" sz="2000"/>
              <a:t>Given </a:t>
            </a:r>
          </a:p>
          <a:p>
            <a:pPr marL="838200" lvl="1" indent="-381000" eaLnBrk="1" hangingPunct="1">
              <a:buFontTx/>
              <a:buChar char="•"/>
            </a:pPr>
            <a:r>
              <a:rPr lang="en-US" altLang="en-US" sz="1800"/>
              <a:t>three variables V</a:t>
            </a:r>
            <a:r>
              <a:rPr lang="en-US" altLang="en-US" sz="1600" baseline="-25000"/>
              <a:t>1</a:t>
            </a:r>
            <a:r>
              <a:rPr lang="en-US" altLang="en-US" sz="1800"/>
              <a:t>, V</a:t>
            </a:r>
            <a:r>
              <a:rPr lang="en-US" altLang="en-US" sz="1600" baseline="-25000"/>
              <a:t>2</a:t>
            </a:r>
            <a:r>
              <a:rPr lang="en-US" altLang="en-US" sz="1800"/>
              <a:t>, V</a:t>
            </a:r>
            <a:r>
              <a:rPr lang="en-US" altLang="en-US" sz="1600" baseline="-25000"/>
              <a:t>3</a:t>
            </a:r>
            <a:r>
              <a:rPr lang="en-US" altLang="en-US" sz="1800"/>
              <a:t> and </a:t>
            </a:r>
          </a:p>
          <a:p>
            <a:pPr marL="838200" lvl="1" indent="-381000" eaLnBrk="1" hangingPunct="1">
              <a:buFontTx/>
              <a:buChar char="•"/>
            </a:pPr>
            <a:r>
              <a:rPr lang="en-US" altLang="en-US" sz="1800"/>
              <a:t>the binary constraints C</a:t>
            </a:r>
            <a:r>
              <a:rPr lang="en-US" altLang="en-US" sz="1600" baseline="-25000"/>
              <a:t>V1, V2</a:t>
            </a:r>
            <a:r>
              <a:rPr lang="en-US" altLang="en-US" sz="1800"/>
              <a:t>, C</a:t>
            </a:r>
            <a:r>
              <a:rPr lang="en-US" altLang="en-US" sz="1600" baseline="-25000"/>
              <a:t>V1, V3</a:t>
            </a:r>
            <a:r>
              <a:rPr lang="en-US" altLang="en-US" sz="1800"/>
              <a:t>, and C</a:t>
            </a:r>
            <a:r>
              <a:rPr lang="en-US" altLang="en-US" sz="1600" baseline="-25000"/>
              <a:t>V2, V3</a:t>
            </a:r>
            <a:r>
              <a:rPr lang="en-US" altLang="en-US" sz="1800"/>
              <a:t>, </a:t>
            </a:r>
          </a:p>
          <a:p>
            <a:pPr marL="457200" indent="-457200" eaLnBrk="1" hangingPunct="1">
              <a:buFontTx/>
              <a:buNone/>
            </a:pPr>
            <a:r>
              <a:rPr lang="en-US" altLang="en-US" sz="2000"/>
              <a:t>       write the new induced C’</a:t>
            </a:r>
            <a:r>
              <a:rPr lang="en-US" altLang="ja-JP" sz="1800" baseline="-25000"/>
              <a:t>V1, V3</a:t>
            </a:r>
            <a:r>
              <a:rPr lang="en-US" altLang="ja-JP" sz="2000"/>
              <a:t> in relational  algebra</a:t>
            </a:r>
            <a:endParaRPr lang="en-US" altLang="en-US" sz="2000"/>
          </a:p>
        </p:txBody>
      </p:sp>
      <p:sp>
        <p:nvSpPr>
          <p:cNvPr id="29701" name="Freeform 4">
            <a:extLst>
              <a:ext uri="{FF2B5EF4-FFF2-40B4-BE49-F238E27FC236}">
                <a16:creationId xmlns:a16="http://schemas.microsoft.com/office/drawing/2014/main" id="{C72B4B6D-35B9-2E43-B6F4-9FF8216A055C}"/>
              </a:ext>
            </a:extLst>
          </p:cNvPr>
          <p:cNvSpPr>
            <a:spLocks/>
          </p:cNvSpPr>
          <p:nvPr/>
        </p:nvSpPr>
        <p:spPr bwMode="auto">
          <a:xfrm flipH="1">
            <a:off x="5943600" y="2355850"/>
            <a:ext cx="171450" cy="190500"/>
          </a:xfrm>
          <a:custGeom>
            <a:avLst/>
            <a:gdLst>
              <a:gd name="T0" fmla="*/ 0 w 336"/>
              <a:gd name="T1" fmla="*/ 2147483646 h 288"/>
              <a:gd name="T2" fmla="*/ 0 w 336"/>
              <a:gd name="T3" fmla="*/ 0 h 288"/>
              <a:gd name="T4" fmla="*/ 2147483646 w 336"/>
              <a:gd name="T5" fmla="*/ 2147483646 h 288"/>
              <a:gd name="T6" fmla="*/ 2147483646 w 336"/>
              <a:gd name="T7" fmla="*/ 0 h 288"/>
              <a:gd name="T8" fmla="*/ 0 w 336"/>
              <a:gd name="T9" fmla="*/ 2147483646 h 2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"/>
              <a:gd name="T16" fmla="*/ 0 h 288"/>
              <a:gd name="T17" fmla="*/ 336 w 336"/>
              <a:gd name="T18" fmla="*/ 288 h 2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" h="288">
                <a:moveTo>
                  <a:pt x="0" y="288"/>
                </a:moveTo>
                <a:lnTo>
                  <a:pt x="0" y="0"/>
                </a:lnTo>
                <a:lnTo>
                  <a:pt x="336" y="288"/>
                </a:lnTo>
                <a:lnTo>
                  <a:pt x="336" y="0"/>
                </a:lnTo>
                <a:lnTo>
                  <a:pt x="0" y="28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Footer Placeholder 4">
            <a:extLst>
              <a:ext uri="{FF2B5EF4-FFF2-40B4-BE49-F238E27FC236}">
                <a16:creationId xmlns:a16="http://schemas.microsoft.com/office/drawing/2014/main" id="{67DA970A-9754-0F4C-9238-8F1DE119CCE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30722" name="Slide Number Placeholder 5">
            <a:extLst>
              <a:ext uri="{FF2B5EF4-FFF2-40B4-BE49-F238E27FC236}">
                <a16:creationId xmlns:a16="http://schemas.microsoft.com/office/drawing/2014/main" id="{155DA19A-46BA-9D42-B9C4-65AAD7CE33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EB61143-8D94-5347-9B26-220A7A88340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E5FA5819-63C9-354E-9F72-CFE6A2D1DE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Comparison of Terminology</a:t>
            </a:r>
          </a:p>
        </p:txBody>
      </p:sp>
      <p:graphicFrame>
        <p:nvGraphicFramePr>
          <p:cNvPr id="96306" name="Group 50">
            <a:extLst>
              <a:ext uri="{FF2B5EF4-FFF2-40B4-BE49-F238E27FC236}">
                <a16:creationId xmlns:a16="http://schemas.microsoft.com/office/drawing/2014/main" id="{1AA12FB0-15CB-DA46-B506-10625055B25A}"/>
              </a:ext>
            </a:extLst>
          </p:cNvPr>
          <p:cNvGraphicFramePr>
            <a:graphicFrameLocks noGrp="1"/>
          </p:cNvGraphicFramePr>
          <p:nvPr/>
        </p:nvGraphicFramePr>
        <p:xfrm>
          <a:off x="965200" y="1143000"/>
          <a:ext cx="7086600" cy="4627563"/>
        </p:xfrm>
        <a:graphic>
          <a:graphicData uri="http://schemas.openxmlformats.org/drawingml/2006/table">
            <a:tbl>
              <a:tblPr/>
              <a:tblGrid>
                <a:gridCol w="3317875">
                  <a:extLst>
                    <a:ext uri="{9D8B030D-6E8A-4147-A177-3AD203B41FA5}">
                      <a16:colId xmlns:a16="http://schemas.microsoft.com/office/drawing/2014/main" val="1642461990"/>
                    </a:ext>
                  </a:extLst>
                </a:gridCol>
                <a:gridCol w="3768725">
                  <a:extLst>
                    <a:ext uri="{9D8B030D-6E8A-4147-A177-3AD203B41FA5}">
                      <a16:colId xmlns:a16="http://schemas.microsoft.com/office/drawing/2014/main" val="340805140"/>
                    </a:ext>
                  </a:extLst>
                </a:gridCol>
              </a:tblGrid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Databases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CSPs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3308665"/>
                  </a:ext>
                </a:extLst>
              </a:tr>
              <a:tr h="8128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(Natural, inner) join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Synthesized constraint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881711"/>
                  </a:ext>
                </a:extLst>
              </a:tr>
              <a:tr h="1006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Left/right outer join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Synthesized constraint including (some) inconsistent tuples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9281631"/>
                  </a:ext>
                </a:extLst>
              </a:tr>
              <a:tr h="10668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Projection of a join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Induced constraint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(Composition of two constraints)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421593"/>
                  </a:ext>
                </a:extLst>
              </a:tr>
              <a:tr h="13446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Computing  r</a:t>
                      </a:r>
                      <a:r>
                        <a:rPr kumimoji="0" lang="en-US" alt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1</a:t>
                      </a: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    r</a:t>
                      </a:r>
                      <a:r>
                        <a:rPr kumimoji="0" lang="en-US" alt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2</a:t>
                      </a: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    …    r</a:t>
                      </a:r>
                      <a:r>
                        <a:rPr kumimoji="0" lang="en-US" alt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i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Finding all solutions to the conjunction of the constraints r</a:t>
                      </a:r>
                      <a:r>
                        <a:rPr kumimoji="0" lang="en-US" alt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k</a:t>
                      </a: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	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893696"/>
                  </a:ext>
                </a:extLst>
              </a:tr>
            </a:tbl>
          </a:graphicData>
        </a:graphic>
      </p:graphicFrame>
      <p:sp>
        <p:nvSpPr>
          <p:cNvPr id="30744" name="Freeform 38">
            <a:extLst>
              <a:ext uri="{FF2B5EF4-FFF2-40B4-BE49-F238E27FC236}">
                <a16:creationId xmlns:a16="http://schemas.microsoft.com/office/drawing/2014/main" id="{C769A318-2813-9B41-8054-523FC0263C1A}"/>
              </a:ext>
            </a:extLst>
          </p:cNvPr>
          <p:cNvSpPr>
            <a:spLocks/>
          </p:cNvSpPr>
          <p:nvPr/>
        </p:nvSpPr>
        <p:spPr bwMode="auto">
          <a:xfrm flipH="1">
            <a:off x="2628900" y="4940300"/>
            <a:ext cx="171450" cy="190500"/>
          </a:xfrm>
          <a:custGeom>
            <a:avLst/>
            <a:gdLst>
              <a:gd name="T0" fmla="*/ 0 w 336"/>
              <a:gd name="T1" fmla="*/ 2147483646 h 288"/>
              <a:gd name="T2" fmla="*/ 0 w 336"/>
              <a:gd name="T3" fmla="*/ 0 h 288"/>
              <a:gd name="T4" fmla="*/ 2147483646 w 336"/>
              <a:gd name="T5" fmla="*/ 2147483646 h 288"/>
              <a:gd name="T6" fmla="*/ 2147483646 w 336"/>
              <a:gd name="T7" fmla="*/ 0 h 288"/>
              <a:gd name="T8" fmla="*/ 0 w 336"/>
              <a:gd name="T9" fmla="*/ 2147483646 h 2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"/>
              <a:gd name="T16" fmla="*/ 0 h 288"/>
              <a:gd name="T17" fmla="*/ 336 w 336"/>
              <a:gd name="T18" fmla="*/ 288 h 2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" h="288">
                <a:moveTo>
                  <a:pt x="0" y="288"/>
                </a:moveTo>
                <a:lnTo>
                  <a:pt x="0" y="0"/>
                </a:lnTo>
                <a:lnTo>
                  <a:pt x="336" y="288"/>
                </a:lnTo>
                <a:lnTo>
                  <a:pt x="336" y="0"/>
                </a:lnTo>
                <a:lnTo>
                  <a:pt x="0" y="28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5" name="Freeform 39">
            <a:extLst>
              <a:ext uri="{FF2B5EF4-FFF2-40B4-BE49-F238E27FC236}">
                <a16:creationId xmlns:a16="http://schemas.microsoft.com/office/drawing/2014/main" id="{50EAF953-34B9-474B-9E6D-E46823B74046}"/>
              </a:ext>
            </a:extLst>
          </p:cNvPr>
          <p:cNvSpPr>
            <a:spLocks/>
          </p:cNvSpPr>
          <p:nvPr/>
        </p:nvSpPr>
        <p:spPr bwMode="auto">
          <a:xfrm flipH="1">
            <a:off x="3098800" y="4953000"/>
            <a:ext cx="171450" cy="190500"/>
          </a:xfrm>
          <a:custGeom>
            <a:avLst/>
            <a:gdLst>
              <a:gd name="T0" fmla="*/ 0 w 336"/>
              <a:gd name="T1" fmla="*/ 2147483646 h 288"/>
              <a:gd name="T2" fmla="*/ 0 w 336"/>
              <a:gd name="T3" fmla="*/ 0 h 288"/>
              <a:gd name="T4" fmla="*/ 2147483646 w 336"/>
              <a:gd name="T5" fmla="*/ 2147483646 h 288"/>
              <a:gd name="T6" fmla="*/ 2147483646 w 336"/>
              <a:gd name="T7" fmla="*/ 0 h 288"/>
              <a:gd name="T8" fmla="*/ 0 w 336"/>
              <a:gd name="T9" fmla="*/ 2147483646 h 2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"/>
              <a:gd name="T16" fmla="*/ 0 h 288"/>
              <a:gd name="T17" fmla="*/ 336 w 336"/>
              <a:gd name="T18" fmla="*/ 288 h 2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" h="288">
                <a:moveTo>
                  <a:pt x="0" y="288"/>
                </a:moveTo>
                <a:lnTo>
                  <a:pt x="0" y="0"/>
                </a:lnTo>
                <a:lnTo>
                  <a:pt x="336" y="288"/>
                </a:lnTo>
                <a:lnTo>
                  <a:pt x="336" y="0"/>
                </a:lnTo>
                <a:lnTo>
                  <a:pt x="0" y="28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6" name="Freeform 40">
            <a:extLst>
              <a:ext uri="{FF2B5EF4-FFF2-40B4-BE49-F238E27FC236}">
                <a16:creationId xmlns:a16="http://schemas.microsoft.com/office/drawing/2014/main" id="{823833DC-F6CA-6E4F-82F0-8FB5E937EA60}"/>
              </a:ext>
            </a:extLst>
          </p:cNvPr>
          <p:cNvSpPr>
            <a:spLocks/>
          </p:cNvSpPr>
          <p:nvPr/>
        </p:nvSpPr>
        <p:spPr bwMode="auto">
          <a:xfrm flipH="1">
            <a:off x="3619500" y="4940300"/>
            <a:ext cx="171450" cy="190500"/>
          </a:xfrm>
          <a:custGeom>
            <a:avLst/>
            <a:gdLst>
              <a:gd name="T0" fmla="*/ 0 w 336"/>
              <a:gd name="T1" fmla="*/ 2147483646 h 288"/>
              <a:gd name="T2" fmla="*/ 0 w 336"/>
              <a:gd name="T3" fmla="*/ 0 h 288"/>
              <a:gd name="T4" fmla="*/ 2147483646 w 336"/>
              <a:gd name="T5" fmla="*/ 2147483646 h 288"/>
              <a:gd name="T6" fmla="*/ 2147483646 w 336"/>
              <a:gd name="T7" fmla="*/ 0 h 288"/>
              <a:gd name="T8" fmla="*/ 0 w 336"/>
              <a:gd name="T9" fmla="*/ 2147483646 h 2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"/>
              <a:gd name="T16" fmla="*/ 0 h 288"/>
              <a:gd name="T17" fmla="*/ 336 w 336"/>
              <a:gd name="T18" fmla="*/ 288 h 2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" h="288">
                <a:moveTo>
                  <a:pt x="0" y="288"/>
                </a:moveTo>
                <a:lnTo>
                  <a:pt x="0" y="0"/>
                </a:lnTo>
                <a:lnTo>
                  <a:pt x="336" y="288"/>
                </a:lnTo>
                <a:lnTo>
                  <a:pt x="336" y="0"/>
                </a:lnTo>
                <a:lnTo>
                  <a:pt x="0" y="28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0747" name="Object 41">
            <a:extLst>
              <a:ext uri="{FF2B5EF4-FFF2-40B4-BE49-F238E27FC236}">
                <a16:creationId xmlns:a16="http://schemas.microsoft.com/office/drawing/2014/main" id="{EE720E79-8277-FF49-9F94-86F1C2C2EE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34025" y="5146675"/>
          <a:ext cx="1438275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9" name="Equation" r:id="rId3" imgW="21361400" imgH="9944100" progId="Equation.3">
                  <p:embed/>
                </p:oleObj>
              </mc:Choice>
              <mc:Fallback>
                <p:oleObj name="Equation" r:id="rId3" imgW="21361400" imgH="994410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4025" y="5146675"/>
                        <a:ext cx="1438275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Footer Placeholder 4">
            <a:extLst>
              <a:ext uri="{FF2B5EF4-FFF2-40B4-BE49-F238E27FC236}">
                <a16:creationId xmlns:a16="http://schemas.microsoft.com/office/drawing/2014/main" id="{7F1DB560-E607-F344-99FF-9A14FB043AE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5CC95B5C-4DEF-B045-A972-EA4B1FBA34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E44DB82-4841-074B-90B0-EE989789FA6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74F4716C-21D0-EE41-B58A-E0484930D7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DB versus CSP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EACFD78D-B7FC-4043-9ED6-EAC07EEEEA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4438"/>
            <a:ext cx="4292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/>
              <a:t>DB: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800"/>
              <a:t>Relations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/>
              <a:t>Few relations in a query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/>
              <a:t>Usually, high arity relations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/>
              <a:t>Usually, </a:t>
            </a:r>
            <a:r>
              <a:rPr lang="en-US" altLang="en-US" sz="1600" u="sng"/>
              <a:t>selective</a:t>
            </a:r>
            <a:r>
              <a:rPr lang="en-US" altLang="en-US" sz="1600"/>
              <a:t> relations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800"/>
              <a:t>Domains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/>
              <a:t>Large domains, many, many tuples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/>
              <a:t>Mostly finite (CDB introduce continuous domains, restricted to linear constraints)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800"/>
              <a:t>Seeking (almost) all tuples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800"/>
              <a:t>Cost model: I/O disk access, memory size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3D816FA-0C89-3441-9F35-7E768D1E3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9300" y="1201738"/>
            <a:ext cx="43053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b="1" kern="0" dirty="0">
                <a:latin typeface="+mn-lt"/>
                <a:ea typeface="+mn-ea"/>
              </a:rPr>
              <a:t>CSPs: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kern="0" dirty="0">
                <a:latin typeface="+mn-lt"/>
                <a:ea typeface="+mn-ea"/>
              </a:rPr>
              <a:t>Relations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  <a:defRPr/>
            </a:pPr>
            <a:r>
              <a:rPr lang="en-US" sz="1600" kern="0" dirty="0">
                <a:latin typeface="+mn-lt"/>
                <a:ea typeface="+mn-ea"/>
              </a:rPr>
              <a:t>Many, many relations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  <a:defRPr/>
            </a:pPr>
            <a:r>
              <a:rPr lang="en-US" sz="1600" kern="0" dirty="0">
                <a:latin typeface="+mn-lt"/>
                <a:ea typeface="+mn-ea"/>
              </a:rPr>
              <a:t>Mostly low-</a:t>
            </a:r>
            <a:r>
              <a:rPr lang="en-US" sz="1600" kern="0" dirty="0" err="1">
                <a:latin typeface="+mn-lt"/>
                <a:ea typeface="+mn-ea"/>
              </a:rPr>
              <a:t>arity</a:t>
            </a:r>
            <a:r>
              <a:rPr lang="en-US" sz="1600" kern="0" dirty="0">
                <a:latin typeface="+mn-lt"/>
                <a:ea typeface="+mn-ea"/>
              </a:rPr>
              <a:t> relations (binary)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  <a:defRPr/>
            </a:pPr>
            <a:r>
              <a:rPr lang="en-US" sz="1600" kern="0" dirty="0">
                <a:latin typeface="+mn-lt"/>
                <a:ea typeface="+mn-ea"/>
              </a:rPr>
              <a:t>Typically, much </a:t>
            </a:r>
            <a:r>
              <a:rPr lang="en-US" sz="1600" u="sng" kern="0" dirty="0">
                <a:latin typeface="+mn-lt"/>
                <a:ea typeface="+mn-ea"/>
              </a:rPr>
              <a:t>looser</a:t>
            </a:r>
            <a:r>
              <a:rPr lang="en-US" sz="1600" kern="0" dirty="0">
                <a:latin typeface="+mn-lt"/>
                <a:ea typeface="+mn-ea"/>
              </a:rPr>
              <a:t> than in DB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kern="0" dirty="0">
                <a:latin typeface="+mn-lt"/>
                <a:ea typeface="+mn-ea"/>
              </a:rPr>
              <a:t>Domains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  <a:defRPr/>
            </a:pPr>
            <a:r>
              <a:rPr lang="en-US" sz="1600" kern="0" dirty="0">
                <a:latin typeface="+mn-lt"/>
                <a:ea typeface="+mn-ea"/>
              </a:rPr>
              <a:t>Small-size domains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  <a:defRPr/>
            </a:pPr>
            <a:r>
              <a:rPr lang="en-US" sz="1600" kern="0" dirty="0">
                <a:latin typeface="+mn-lt"/>
                <a:ea typeface="+mn-ea"/>
              </a:rPr>
              <a:t>Finite (frequent), but also continuous (with arbitrary relations).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kern="0" dirty="0">
                <a:latin typeface="+mn-lt"/>
                <a:ea typeface="+mn-ea"/>
              </a:rPr>
              <a:t>Seeking (in general) one solution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kern="0" dirty="0">
                <a:latin typeface="+mn-lt"/>
                <a:ea typeface="+mn-ea"/>
              </a:rPr>
              <a:t>Cost model: computational cost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Footer Placeholder 4">
            <a:extLst>
              <a:ext uri="{FF2B5EF4-FFF2-40B4-BE49-F238E27FC236}">
                <a16:creationId xmlns:a16="http://schemas.microsoft.com/office/drawing/2014/main" id="{A0DAE4D3-BBAF-4E47-9C09-5C33618BFB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2B0A63B8-D24C-384B-BB89-11CDBB9361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30F4A07-64BD-3E4C-8F29-E474D54AA79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6387" name="Rectangle 1026">
            <a:extLst>
              <a:ext uri="{FF2B5EF4-FFF2-40B4-BE49-F238E27FC236}">
                <a16:creationId xmlns:a16="http://schemas.microsoft.com/office/drawing/2014/main" id="{41B5D640-B894-F542-B3B6-D285A594E5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Background</a:t>
            </a:r>
          </a:p>
        </p:txBody>
      </p:sp>
      <p:sp>
        <p:nvSpPr>
          <p:cNvPr id="16388" name="Rectangle 1027">
            <a:extLst>
              <a:ext uri="{FF2B5EF4-FFF2-40B4-BE49-F238E27FC236}">
                <a16:creationId xmlns:a16="http://schemas.microsoft.com/office/drawing/2014/main" id="{EBC4921C-91D2-0045-B032-436FF4CC6E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buFontTx/>
              <a:buNone/>
            </a:pPr>
            <a:r>
              <a:rPr lang="en-US" altLang="en-US" sz="2400"/>
              <a:t>Strong historical &amp; conceptual connections exist between:</a:t>
            </a:r>
          </a:p>
          <a:p>
            <a:pPr marL="457200" indent="-457200" eaLnBrk="1" hangingPunct="1"/>
            <a:r>
              <a:rPr lang="en-US" altLang="en-US" sz="2400"/>
              <a:t> </a:t>
            </a:r>
            <a:r>
              <a:rPr lang="en-US" altLang="en-US" sz="2400">
                <a:solidFill>
                  <a:srgbClr val="008000"/>
                </a:solidFill>
              </a:rPr>
              <a:t>Constraint Databases</a:t>
            </a:r>
            <a:r>
              <a:rPr lang="en-US" altLang="en-US" sz="2400"/>
              <a:t> &amp; </a:t>
            </a:r>
            <a:r>
              <a:rPr lang="en-US" altLang="en-US" sz="2400">
                <a:solidFill>
                  <a:srgbClr val="FF0000"/>
                </a:solidFill>
              </a:rPr>
              <a:t>Constraint Logic Programming</a:t>
            </a:r>
          </a:p>
          <a:p>
            <a:pPr marL="457200" indent="-457200" eaLnBrk="1" hangingPunct="1"/>
            <a:r>
              <a:rPr lang="en-US" altLang="en-US" sz="2400"/>
              <a:t> </a:t>
            </a:r>
            <a:r>
              <a:rPr lang="en-US" altLang="en-US" sz="2400">
                <a:solidFill>
                  <a:srgbClr val="008000"/>
                </a:solidFill>
              </a:rPr>
              <a:t>Query processing in Relational DBs</a:t>
            </a:r>
            <a:r>
              <a:rPr lang="en-US" altLang="en-US" sz="2400"/>
              <a:t> &amp;</a:t>
            </a:r>
            <a:r>
              <a:rPr lang="en-US" altLang="en-US" sz="2400">
                <a:sym typeface="Symbol" pitchFamily="2" charset="2"/>
              </a:rPr>
              <a:t> </a:t>
            </a:r>
            <a:r>
              <a:rPr lang="en-US" altLang="en-US" sz="2400">
                <a:solidFill>
                  <a:srgbClr val="FF0000"/>
                </a:solidFill>
              </a:rPr>
              <a:t>Solving CSPs</a:t>
            </a:r>
            <a:r>
              <a:rPr lang="en-US" altLang="en-US" sz="2400"/>
              <a:t>  </a:t>
            </a:r>
          </a:p>
          <a:p>
            <a:pPr marL="457200" indent="-457200" eaLnBrk="1" hangingPunct="1">
              <a:buFontTx/>
              <a:buNone/>
            </a:pPr>
            <a:endParaRPr lang="en-US" altLang="en-US" sz="2400"/>
          </a:p>
          <a:p>
            <a:pPr marL="457200" indent="-457200" eaLnBrk="1" hangingPunct="1">
              <a:buFontTx/>
              <a:buNone/>
            </a:pPr>
            <a:r>
              <a:rPr lang="en-US" altLang="en-US" sz="2400"/>
              <a:t>Indeed:</a:t>
            </a:r>
          </a:p>
          <a:p>
            <a:pPr marL="457200" indent="-457200" eaLnBrk="1" hangingPunct="1"/>
            <a:r>
              <a:rPr lang="en-US" altLang="en-US" sz="2400"/>
              <a:t>Constraint databases (deductive BD, Datalog) and constraint logic programming (CLP) </a:t>
            </a:r>
            <a:r>
              <a:rPr lang="en-US" altLang="en-US" sz="2400" u="sng"/>
              <a:t>share the representation language</a:t>
            </a:r>
            <a:r>
              <a:rPr lang="en-US" altLang="en-US" sz="2400"/>
              <a:t> (restricted forms of </a:t>
            </a:r>
            <a:r>
              <a:rPr lang="en-US" altLang="en-US" sz="2400" b="1"/>
              <a:t>FOL</a:t>
            </a:r>
            <a:r>
              <a:rPr lang="en-US" altLang="en-US" sz="2400"/>
              <a:t>) </a:t>
            </a:r>
          </a:p>
          <a:p>
            <a:pPr marL="457200" indent="-457200" eaLnBrk="1" hangingPunct="1"/>
            <a:r>
              <a:rPr lang="en-US" altLang="en-US" sz="2400"/>
              <a:t>Relational databases and Constraint Satisfaction </a:t>
            </a:r>
            <a:r>
              <a:rPr lang="en-US" altLang="en-US" sz="2400" u="sng"/>
              <a:t>share computation mechanisms</a:t>
            </a:r>
            <a:endParaRPr lang="en-US" altLang="en-US" sz="2800" u="sng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4">
            <a:extLst>
              <a:ext uri="{FF2B5EF4-FFF2-40B4-BE49-F238E27FC236}">
                <a16:creationId xmlns:a16="http://schemas.microsoft.com/office/drawing/2014/main" id="{9E7EF64F-F6F6-404F-BD81-074165F8092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DAA838E8-03C8-6740-B9B2-324F66CE9B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CC436DD-E69B-3241-A1DD-ED37AF63AAD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4CDEC50F-367C-1B43-854B-FB46FEAA35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solidFill>
                  <a:srgbClr val="3366CC"/>
                </a:solidFill>
              </a:rPr>
              <a:t>Relations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A660600-B02C-894F-B108-A4D08B9B18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b="1" u="sng">
                <a:solidFill>
                  <a:srgbClr val="000000"/>
                </a:solidFill>
              </a:rPr>
              <a:t>Binary relation</a:t>
            </a:r>
            <a:r>
              <a:rPr lang="en-US" altLang="en-US" sz="2000" u="sng">
                <a:solidFill>
                  <a:srgbClr val="000000"/>
                </a:solidFill>
              </a:rPr>
              <a:t>:</a:t>
            </a:r>
            <a:r>
              <a:rPr lang="en-US" altLang="en-US" sz="2000">
                <a:solidFill>
                  <a:srgbClr val="000000"/>
                </a:solidFill>
              </a:rPr>
              <a:t>  Given two sets D</a:t>
            </a:r>
            <a:r>
              <a:rPr lang="en-US" altLang="en-US" sz="2000" baseline="-25000">
                <a:solidFill>
                  <a:srgbClr val="000000"/>
                </a:solidFill>
              </a:rPr>
              <a:t>a</a:t>
            </a:r>
            <a:r>
              <a:rPr lang="en-US" altLang="en-US" sz="2000">
                <a:solidFill>
                  <a:srgbClr val="000000"/>
                </a:solidFill>
              </a:rPr>
              <a:t> and D</a:t>
            </a:r>
            <a:r>
              <a:rPr lang="en-US" altLang="en-US" sz="2000" baseline="-25000">
                <a:solidFill>
                  <a:srgbClr val="000000"/>
                </a:solidFill>
              </a:rPr>
              <a:t>b</a:t>
            </a:r>
            <a:r>
              <a:rPr lang="en-US" altLang="en-US" sz="2000">
                <a:solidFill>
                  <a:srgbClr val="000000"/>
                </a:solidFill>
              </a:rPr>
              <a:t>, a set of any 2-tuples </a:t>
            </a:r>
          </a:p>
          <a:p>
            <a:pPr lvl="1" eaLnBrk="1" hangingPunct="1"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&lt; x, y&gt; with </a:t>
            </a:r>
            <a:r>
              <a:rPr lang="en-US" altLang="en-US" sz="1800">
                <a:solidFill>
                  <a:srgbClr val="000000"/>
                </a:solidFill>
                <a:sym typeface="Symbol" pitchFamily="2" charset="2"/>
              </a:rPr>
              <a:t></a:t>
            </a:r>
            <a:r>
              <a:rPr lang="en-US" altLang="en-US" sz="1800">
                <a:solidFill>
                  <a:srgbClr val="000000"/>
                </a:solidFill>
              </a:rPr>
              <a:t> D</a:t>
            </a:r>
            <a:r>
              <a:rPr lang="en-US" altLang="en-US" sz="2000" baseline="-25000">
                <a:solidFill>
                  <a:srgbClr val="000000"/>
                </a:solidFill>
              </a:rPr>
              <a:t>a</a:t>
            </a:r>
            <a:r>
              <a:rPr lang="en-US" altLang="en-US" sz="1800">
                <a:solidFill>
                  <a:srgbClr val="000000"/>
                </a:solidFill>
              </a:rPr>
              <a:t> and y </a:t>
            </a:r>
            <a:r>
              <a:rPr lang="en-US" altLang="en-US" sz="1800">
                <a:solidFill>
                  <a:srgbClr val="000000"/>
                </a:solidFill>
                <a:sym typeface="Symbol" pitchFamily="2" charset="2"/>
              </a:rPr>
              <a:t></a:t>
            </a:r>
            <a:r>
              <a:rPr lang="en-US" altLang="en-US" sz="1800">
                <a:solidFill>
                  <a:srgbClr val="000000"/>
                </a:solidFill>
              </a:rPr>
              <a:t> D</a:t>
            </a:r>
            <a:r>
              <a:rPr lang="en-US" altLang="en-US" sz="2000" baseline="-25000">
                <a:solidFill>
                  <a:srgbClr val="000000"/>
                </a:solidFill>
              </a:rPr>
              <a:t>b</a:t>
            </a:r>
            <a:r>
              <a:rPr lang="en-US" altLang="en-US" sz="1800">
                <a:solidFill>
                  <a:srgbClr val="000000"/>
                </a:solidFill>
              </a:rPr>
              <a:t> defines a </a:t>
            </a:r>
            <a:r>
              <a:rPr lang="en-US" altLang="en-US" sz="1800" u="sng">
                <a:solidFill>
                  <a:srgbClr val="000000"/>
                </a:solidFill>
              </a:rPr>
              <a:t>relation</a:t>
            </a:r>
            <a:r>
              <a:rPr lang="en-US" altLang="en-US" sz="1800">
                <a:solidFill>
                  <a:srgbClr val="000000"/>
                </a:solidFill>
              </a:rPr>
              <a:t>     </a:t>
            </a:r>
            <a:r>
              <a:rPr lang="en-US" altLang="en-US" sz="1800" i="1">
                <a:solidFill>
                  <a:srgbClr val="000000"/>
                </a:solidFill>
              </a:rPr>
              <a:t>R</a:t>
            </a:r>
            <a:r>
              <a:rPr lang="en-US" altLang="en-US" sz="2000" baseline="-25000">
                <a:solidFill>
                  <a:srgbClr val="000000"/>
                </a:solidFill>
              </a:rPr>
              <a:t>ab</a:t>
            </a:r>
            <a:endParaRPr lang="en-US" altLang="en-US" sz="18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			</a:t>
            </a:r>
            <a:r>
              <a:rPr lang="en-US" altLang="en-US" sz="2000" i="1">
                <a:solidFill>
                  <a:srgbClr val="000000"/>
                </a:solidFill>
              </a:rPr>
              <a:t>R</a:t>
            </a:r>
            <a:r>
              <a:rPr lang="en-US" altLang="en-US" sz="2000" baseline="-25000">
                <a:solidFill>
                  <a:srgbClr val="000000"/>
                </a:solidFill>
              </a:rPr>
              <a:t>a,b</a:t>
            </a:r>
            <a:r>
              <a:rPr lang="en-US" altLang="en-US" sz="2000">
                <a:solidFill>
                  <a:srgbClr val="000000"/>
                </a:solidFill>
              </a:rPr>
              <a:t> = {(x, y)} </a:t>
            </a:r>
            <a:r>
              <a:rPr lang="en-US" altLang="en-US" sz="2000">
                <a:solidFill>
                  <a:srgbClr val="000000"/>
                </a:solidFill>
                <a:sym typeface="Symbol" pitchFamily="2" charset="2"/>
              </a:rPr>
              <a:t></a:t>
            </a:r>
            <a:r>
              <a:rPr lang="en-US" altLang="en-US" sz="2000">
                <a:solidFill>
                  <a:srgbClr val="000000"/>
                </a:solidFill>
              </a:rPr>
              <a:t>  D</a:t>
            </a:r>
            <a:r>
              <a:rPr lang="en-US" altLang="en-US" sz="2000" baseline="-25000">
                <a:solidFill>
                  <a:srgbClr val="000000"/>
                </a:solidFill>
              </a:rPr>
              <a:t>a</a:t>
            </a:r>
            <a:r>
              <a:rPr lang="en-US" altLang="en-US" sz="2000">
                <a:solidFill>
                  <a:srgbClr val="000000"/>
                </a:solidFill>
              </a:rPr>
              <a:t> x D</a:t>
            </a:r>
            <a:r>
              <a:rPr lang="en-US" altLang="en-US" sz="2000" baseline="-25000">
                <a:solidFill>
                  <a:srgbClr val="000000"/>
                </a:solidFill>
              </a:rPr>
              <a:t>b</a:t>
            </a:r>
            <a:endParaRPr lang="en-US" altLang="en-US" sz="20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en-US" altLang="en-US" sz="20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000" b="1" u="sng">
                <a:solidFill>
                  <a:srgbClr val="000000"/>
                </a:solidFill>
              </a:rPr>
              <a:t>Function</a:t>
            </a:r>
            <a:r>
              <a:rPr lang="en-US" altLang="en-US" sz="2000" u="sng">
                <a:solidFill>
                  <a:srgbClr val="000000"/>
                </a:solidFill>
              </a:rPr>
              <a:t>:</a:t>
            </a:r>
            <a:r>
              <a:rPr lang="en-US" altLang="en-US" sz="2000">
                <a:solidFill>
                  <a:srgbClr val="000000"/>
                </a:solidFill>
              </a:rPr>
              <a:t> </a:t>
            </a:r>
            <a:r>
              <a:rPr lang="en-US" altLang="en-US" sz="1600">
                <a:solidFill>
                  <a:srgbClr val="000000"/>
                </a:solidFill>
              </a:rPr>
              <a:t>(special binary relation) </a:t>
            </a:r>
            <a:endParaRPr lang="en-US" altLang="en-US" sz="20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For any element x in D</a:t>
            </a:r>
            <a:r>
              <a:rPr lang="en-US" altLang="en-US" sz="2000" baseline="-25000">
                <a:solidFill>
                  <a:srgbClr val="000000"/>
                </a:solidFill>
              </a:rPr>
              <a:t>a</a:t>
            </a:r>
            <a:r>
              <a:rPr lang="en-US" altLang="en-US" sz="2000">
                <a:solidFill>
                  <a:srgbClr val="000000"/>
                </a:solidFill>
              </a:rPr>
              <a:t> there is </a:t>
            </a:r>
            <a:r>
              <a:rPr lang="en-US" altLang="en-US" sz="2000" u="sng">
                <a:solidFill>
                  <a:srgbClr val="000000"/>
                </a:solidFill>
              </a:rPr>
              <a:t>at most one</a:t>
            </a:r>
            <a:r>
              <a:rPr lang="en-US" altLang="en-US" sz="2000">
                <a:solidFill>
                  <a:srgbClr val="000000"/>
                </a:solidFill>
              </a:rPr>
              <a:t> tuple &lt; x, ? &gt; </a:t>
            </a:r>
            <a:r>
              <a:rPr lang="en-US" altLang="en-US" sz="2000">
                <a:solidFill>
                  <a:srgbClr val="000000"/>
                </a:solidFill>
                <a:sym typeface="Symbol" pitchFamily="2" charset="2"/>
              </a:rPr>
              <a:t></a:t>
            </a:r>
            <a:r>
              <a:rPr lang="en-US" altLang="en-US" sz="2000">
                <a:solidFill>
                  <a:srgbClr val="000000"/>
                </a:solidFill>
              </a:rPr>
              <a:t> R</a:t>
            </a:r>
            <a:r>
              <a:rPr lang="en-US" altLang="en-US" sz="2000" baseline="-25000">
                <a:solidFill>
                  <a:srgbClr val="000000"/>
                </a:solidFill>
              </a:rPr>
              <a:t>ab</a:t>
            </a:r>
            <a:r>
              <a:rPr lang="en-US" altLang="en-US" sz="2000">
                <a:solidFill>
                  <a:srgbClr val="000000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	D</a:t>
            </a:r>
            <a:r>
              <a:rPr lang="en-US" altLang="en-US" sz="2000" baseline="-25000">
                <a:solidFill>
                  <a:srgbClr val="000000"/>
                </a:solidFill>
              </a:rPr>
              <a:t>a</a:t>
            </a:r>
            <a:r>
              <a:rPr lang="en-US" altLang="en-US" sz="2000">
                <a:solidFill>
                  <a:srgbClr val="000000"/>
                </a:solidFill>
              </a:rPr>
              <a:t> is called the </a:t>
            </a:r>
            <a:r>
              <a:rPr lang="en-US" altLang="en-US" sz="2000" u="sng">
                <a:solidFill>
                  <a:srgbClr val="000000"/>
                </a:solidFill>
              </a:rPr>
              <a:t>domain</a:t>
            </a:r>
            <a:r>
              <a:rPr lang="en-US" altLang="en-US" sz="2000">
                <a:solidFill>
                  <a:srgbClr val="000000"/>
                </a:solidFill>
              </a:rPr>
              <a:t> of the the function 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	D</a:t>
            </a:r>
            <a:r>
              <a:rPr lang="en-US" altLang="en-US" sz="2000" baseline="-25000">
                <a:solidFill>
                  <a:srgbClr val="000000"/>
                </a:solidFill>
              </a:rPr>
              <a:t>b</a:t>
            </a:r>
            <a:r>
              <a:rPr lang="en-US" altLang="en-US" sz="2000">
                <a:solidFill>
                  <a:srgbClr val="000000"/>
                </a:solidFill>
              </a:rPr>
              <a:t> is called the </a:t>
            </a:r>
            <a:r>
              <a:rPr lang="en-US" altLang="en-US" sz="2000" u="sng">
                <a:solidFill>
                  <a:srgbClr val="000000"/>
                </a:solidFill>
              </a:rPr>
              <a:t>co-domain</a:t>
            </a:r>
            <a:r>
              <a:rPr lang="en-US" altLang="en-US" sz="2000">
                <a:solidFill>
                  <a:srgbClr val="000000"/>
                </a:solidFill>
              </a:rPr>
              <a:t> of the function</a:t>
            </a:r>
          </a:p>
          <a:p>
            <a:pPr eaLnBrk="1" hangingPunct="1">
              <a:buFontTx/>
              <a:buNone/>
            </a:pPr>
            <a:endParaRPr lang="en-US" altLang="en-US" sz="20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000" b="1" i="1" u="sng">
                <a:solidFill>
                  <a:srgbClr val="000000"/>
                </a:solidFill>
              </a:rPr>
              <a:t>k</a:t>
            </a:r>
            <a:r>
              <a:rPr lang="en-US" altLang="en-US" sz="2000" b="1" u="sng">
                <a:solidFill>
                  <a:srgbClr val="000000"/>
                </a:solidFill>
              </a:rPr>
              <a:t>-ary relation:</a:t>
            </a:r>
            <a:r>
              <a:rPr lang="en-US" altLang="en-US" sz="2000">
                <a:solidFill>
                  <a:srgbClr val="000000"/>
                </a:solidFill>
              </a:rPr>
              <a:t>  Given </a:t>
            </a:r>
            <a:r>
              <a:rPr lang="en-US" altLang="en-US" sz="2000" i="1">
                <a:solidFill>
                  <a:srgbClr val="000000"/>
                </a:solidFill>
              </a:rPr>
              <a:t>k</a:t>
            </a:r>
            <a:r>
              <a:rPr lang="en-US" altLang="en-US" sz="2000">
                <a:solidFill>
                  <a:srgbClr val="000000"/>
                </a:solidFill>
              </a:rPr>
              <a:t> sets D</a:t>
            </a:r>
            <a:r>
              <a:rPr lang="en-US" altLang="en-US" sz="2000" baseline="-25000">
                <a:solidFill>
                  <a:srgbClr val="000000"/>
                </a:solidFill>
              </a:rPr>
              <a:t>1</a:t>
            </a:r>
            <a:r>
              <a:rPr lang="en-US" altLang="en-US" sz="2000">
                <a:solidFill>
                  <a:srgbClr val="000000"/>
                </a:solidFill>
              </a:rPr>
              <a:t>, D</a:t>
            </a:r>
            <a:r>
              <a:rPr lang="en-US" altLang="en-US" sz="2000" baseline="-25000">
                <a:solidFill>
                  <a:srgbClr val="000000"/>
                </a:solidFill>
              </a:rPr>
              <a:t>2</a:t>
            </a:r>
            <a:r>
              <a:rPr lang="en-US" altLang="en-US" sz="2000">
                <a:solidFill>
                  <a:srgbClr val="000000"/>
                </a:solidFill>
              </a:rPr>
              <a:t>, …, D</a:t>
            </a:r>
            <a:r>
              <a:rPr lang="en-US" altLang="en-US" sz="2000" i="1" baseline="-25000">
                <a:solidFill>
                  <a:srgbClr val="000000"/>
                </a:solidFill>
              </a:rPr>
              <a:t>k</a:t>
            </a:r>
            <a:r>
              <a:rPr lang="en-US" altLang="en-US" sz="2000">
                <a:solidFill>
                  <a:srgbClr val="000000"/>
                </a:solidFill>
              </a:rPr>
              <a:t>, any set of </a:t>
            </a:r>
            <a:r>
              <a:rPr lang="en-US" altLang="en-US" sz="2000" i="1">
                <a:solidFill>
                  <a:srgbClr val="000000"/>
                </a:solidFill>
              </a:rPr>
              <a:t>k</a:t>
            </a:r>
            <a:r>
              <a:rPr lang="en-US" altLang="en-US" sz="2000">
                <a:solidFill>
                  <a:srgbClr val="000000"/>
                </a:solidFill>
              </a:rPr>
              <a:t>-tuples 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	&lt; x</a:t>
            </a:r>
            <a:r>
              <a:rPr lang="en-US" altLang="en-US" sz="2000" baseline="-25000">
                <a:solidFill>
                  <a:srgbClr val="000000"/>
                </a:solidFill>
              </a:rPr>
              <a:t>1</a:t>
            </a:r>
            <a:r>
              <a:rPr lang="en-US" altLang="en-US" sz="2000">
                <a:solidFill>
                  <a:srgbClr val="000000"/>
                </a:solidFill>
              </a:rPr>
              <a:t>, x</a:t>
            </a:r>
            <a:r>
              <a:rPr lang="en-US" altLang="en-US" sz="2000" baseline="-25000">
                <a:solidFill>
                  <a:srgbClr val="000000"/>
                </a:solidFill>
              </a:rPr>
              <a:t>2</a:t>
            </a:r>
            <a:r>
              <a:rPr lang="en-US" altLang="en-US" sz="2000">
                <a:solidFill>
                  <a:srgbClr val="000000"/>
                </a:solidFill>
              </a:rPr>
              <a:t>, ..., x</a:t>
            </a:r>
            <a:r>
              <a:rPr lang="en-US" altLang="en-US" sz="2000" i="1" baseline="-25000">
                <a:solidFill>
                  <a:srgbClr val="000000"/>
                </a:solidFill>
              </a:rPr>
              <a:t>k</a:t>
            </a:r>
            <a:r>
              <a:rPr lang="en-US" altLang="en-US" sz="2000">
                <a:solidFill>
                  <a:srgbClr val="000000"/>
                </a:solidFill>
              </a:rPr>
              <a:t> &gt; with x</a:t>
            </a:r>
            <a:r>
              <a:rPr lang="en-US" altLang="en-US" sz="2000" baseline="-25000">
                <a:solidFill>
                  <a:srgbClr val="000000"/>
                </a:solidFill>
              </a:rPr>
              <a:t>1</a:t>
            </a:r>
            <a:r>
              <a:rPr lang="en-US" altLang="en-US" sz="2000">
                <a:solidFill>
                  <a:srgbClr val="000000"/>
                </a:solidFill>
              </a:rPr>
              <a:t> </a:t>
            </a:r>
            <a:r>
              <a:rPr lang="en-US" altLang="en-US" sz="2000">
                <a:solidFill>
                  <a:srgbClr val="000000"/>
                </a:solidFill>
                <a:sym typeface="Symbol" pitchFamily="2" charset="2"/>
              </a:rPr>
              <a:t></a:t>
            </a:r>
            <a:r>
              <a:rPr lang="en-US" altLang="en-US" sz="2000">
                <a:solidFill>
                  <a:srgbClr val="000000"/>
                </a:solidFill>
              </a:rPr>
              <a:t> D</a:t>
            </a:r>
            <a:r>
              <a:rPr lang="en-US" altLang="en-US" sz="2000" baseline="-25000">
                <a:solidFill>
                  <a:srgbClr val="000000"/>
                </a:solidFill>
              </a:rPr>
              <a:t>1</a:t>
            </a:r>
            <a:r>
              <a:rPr lang="en-US" altLang="en-US" sz="2000">
                <a:solidFill>
                  <a:srgbClr val="000000"/>
                </a:solidFill>
              </a:rPr>
              <a:t>,  x</a:t>
            </a:r>
            <a:r>
              <a:rPr lang="en-US" altLang="en-US" sz="2000" baseline="-25000">
                <a:solidFill>
                  <a:srgbClr val="000000"/>
                </a:solidFill>
              </a:rPr>
              <a:t>2</a:t>
            </a:r>
            <a:r>
              <a:rPr lang="en-US" altLang="en-US" sz="2000">
                <a:solidFill>
                  <a:srgbClr val="000000"/>
                </a:solidFill>
              </a:rPr>
              <a:t> </a:t>
            </a:r>
            <a:r>
              <a:rPr lang="en-US" altLang="en-US" sz="2000">
                <a:solidFill>
                  <a:srgbClr val="000000"/>
                </a:solidFill>
                <a:sym typeface="Symbol" pitchFamily="2" charset="2"/>
              </a:rPr>
              <a:t></a:t>
            </a:r>
            <a:r>
              <a:rPr lang="en-US" altLang="en-US" sz="2000">
                <a:solidFill>
                  <a:srgbClr val="000000"/>
                </a:solidFill>
              </a:rPr>
              <a:t> D</a:t>
            </a:r>
            <a:r>
              <a:rPr lang="en-US" altLang="en-US" sz="2000" baseline="-25000">
                <a:solidFill>
                  <a:srgbClr val="000000"/>
                </a:solidFill>
              </a:rPr>
              <a:t>2</a:t>
            </a:r>
            <a:r>
              <a:rPr lang="en-US" altLang="en-US" sz="2000">
                <a:solidFill>
                  <a:srgbClr val="000000"/>
                </a:solidFill>
              </a:rPr>
              <a:t>, …, x</a:t>
            </a:r>
            <a:r>
              <a:rPr lang="en-US" altLang="en-US" sz="2000" i="1" baseline="-25000">
                <a:solidFill>
                  <a:srgbClr val="000000"/>
                </a:solidFill>
              </a:rPr>
              <a:t>k</a:t>
            </a:r>
            <a:r>
              <a:rPr lang="en-US" altLang="en-US" sz="2000">
                <a:solidFill>
                  <a:srgbClr val="000000"/>
                </a:solidFill>
              </a:rPr>
              <a:t> </a:t>
            </a:r>
            <a:r>
              <a:rPr lang="en-US" altLang="en-US" sz="2000">
                <a:solidFill>
                  <a:srgbClr val="000000"/>
                </a:solidFill>
                <a:sym typeface="Symbol" pitchFamily="2" charset="2"/>
              </a:rPr>
              <a:t></a:t>
            </a:r>
            <a:r>
              <a:rPr lang="en-US" altLang="en-US" sz="2000">
                <a:solidFill>
                  <a:srgbClr val="000000"/>
                </a:solidFill>
              </a:rPr>
              <a:t> D</a:t>
            </a:r>
            <a:r>
              <a:rPr lang="en-US" altLang="en-US" sz="2000" i="1" baseline="-25000">
                <a:solidFill>
                  <a:srgbClr val="000000"/>
                </a:solidFill>
              </a:rPr>
              <a:t>k</a:t>
            </a:r>
            <a:r>
              <a:rPr lang="en-US" altLang="en-US" sz="2000">
                <a:solidFill>
                  <a:srgbClr val="000000"/>
                </a:solidFill>
              </a:rPr>
              <a:t> defines a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	 </a:t>
            </a:r>
            <a:r>
              <a:rPr lang="en-US" altLang="en-US" sz="2000" i="1">
                <a:solidFill>
                  <a:srgbClr val="000000"/>
                </a:solidFill>
              </a:rPr>
              <a:t>k</a:t>
            </a:r>
            <a:r>
              <a:rPr lang="en-US" altLang="en-US" sz="2000">
                <a:solidFill>
                  <a:srgbClr val="000000"/>
                </a:solidFill>
              </a:rPr>
              <a:t>-ary relation: R</a:t>
            </a:r>
            <a:r>
              <a:rPr lang="en-US" altLang="en-US" sz="2000" baseline="-25000">
                <a:solidFill>
                  <a:srgbClr val="000000"/>
                </a:solidFill>
              </a:rPr>
              <a:t>1, 2, ..., </a:t>
            </a:r>
            <a:r>
              <a:rPr lang="en-US" altLang="en-US" sz="2000" i="1" baseline="-25000">
                <a:solidFill>
                  <a:srgbClr val="000000"/>
                </a:solidFill>
              </a:rPr>
              <a:t>k</a:t>
            </a:r>
            <a:r>
              <a:rPr lang="en-US" altLang="en-US" sz="2000">
                <a:solidFill>
                  <a:srgbClr val="000000"/>
                </a:solidFill>
              </a:rPr>
              <a:t> = {(x</a:t>
            </a:r>
            <a:r>
              <a:rPr lang="en-US" altLang="en-US" sz="2000" baseline="-25000">
                <a:solidFill>
                  <a:srgbClr val="000000"/>
                </a:solidFill>
              </a:rPr>
              <a:t>1</a:t>
            </a:r>
            <a:r>
              <a:rPr lang="en-US" altLang="en-US" sz="2000">
                <a:solidFill>
                  <a:srgbClr val="000000"/>
                </a:solidFill>
              </a:rPr>
              <a:t>, x</a:t>
            </a:r>
            <a:r>
              <a:rPr lang="en-US" altLang="en-US" sz="2000" baseline="-25000">
                <a:solidFill>
                  <a:srgbClr val="000000"/>
                </a:solidFill>
              </a:rPr>
              <a:t>2</a:t>
            </a:r>
            <a:r>
              <a:rPr lang="en-US" altLang="en-US" sz="2000">
                <a:solidFill>
                  <a:srgbClr val="000000"/>
                </a:solidFill>
              </a:rPr>
              <a:t>, ..., x</a:t>
            </a:r>
            <a:r>
              <a:rPr lang="en-US" altLang="en-US" sz="2000" i="1" baseline="-25000">
                <a:solidFill>
                  <a:srgbClr val="000000"/>
                </a:solidFill>
              </a:rPr>
              <a:t>k</a:t>
            </a:r>
            <a:r>
              <a:rPr lang="en-US" altLang="en-US" sz="2000">
                <a:solidFill>
                  <a:srgbClr val="000000"/>
                </a:solidFill>
              </a:rPr>
              <a:t>)} </a:t>
            </a:r>
            <a:r>
              <a:rPr lang="en-US" altLang="en-US" sz="2000">
                <a:solidFill>
                  <a:srgbClr val="000000"/>
                </a:solidFill>
                <a:sym typeface="Symbol" pitchFamily="2" charset="2"/>
              </a:rPr>
              <a:t></a:t>
            </a:r>
            <a:r>
              <a:rPr lang="en-US" altLang="en-US" sz="2000">
                <a:solidFill>
                  <a:srgbClr val="000000"/>
                </a:solidFill>
              </a:rPr>
              <a:t> D</a:t>
            </a:r>
            <a:r>
              <a:rPr lang="en-US" altLang="en-US" sz="2000" baseline="-25000">
                <a:solidFill>
                  <a:srgbClr val="000000"/>
                </a:solidFill>
              </a:rPr>
              <a:t>1</a:t>
            </a:r>
            <a:r>
              <a:rPr lang="en-US" altLang="en-US" sz="2000">
                <a:solidFill>
                  <a:srgbClr val="000000"/>
                </a:solidFill>
              </a:rPr>
              <a:t> x D</a:t>
            </a:r>
            <a:r>
              <a:rPr lang="en-US" altLang="en-US" sz="2000" baseline="-25000">
                <a:solidFill>
                  <a:srgbClr val="000000"/>
                </a:solidFill>
              </a:rPr>
              <a:t>2</a:t>
            </a:r>
            <a:r>
              <a:rPr lang="en-US" altLang="en-US" sz="2000">
                <a:solidFill>
                  <a:srgbClr val="000000"/>
                </a:solidFill>
              </a:rPr>
              <a:t> x … x D</a:t>
            </a:r>
            <a:r>
              <a:rPr lang="en-US" altLang="en-US" sz="2000" i="1" baseline="-25000">
                <a:solidFill>
                  <a:srgbClr val="000000"/>
                </a:solidFill>
              </a:rPr>
              <a:t>k</a:t>
            </a:r>
            <a:endParaRPr lang="en-US" altLang="en-US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4">
            <a:extLst>
              <a:ext uri="{FF2B5EF4-FFF2-40B4-BE49-F238E27FC236}">
                <a16:creationId xmlns:a16="http://schemas.microsoft.com/office/drawing/2014/main" id="{FFC2B6AC-AE90-274A-B8BC-0FE5D11787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00C4E20E-3F12-554A-9E8F-768BB0B97B4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90A6F81-A755-1B44-A3A5-0E783A5E33B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37681586-D81F-5444-86A9-7EF89E32AE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3366CC"/>
                </a:solidFill>
              </a:rPr>
              <a:t>Representation of relations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D6D68460-FAFF-BB41-A341-75023357AE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04900"/>
            <a:ext cx="8229600" cy="46402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</a:rPr>
              <a:t>Binary arrays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sym typeface="Symbol" pitchFamily="2" charset="2"/>
              </a:rPr>
              <a:t></a:t>
            </a:r>
            <a:r>
              <a:rPr lang="en-US" altLang="en-US" sz="2400">
                <a:solidFill>
                  <a:srgbClr val="000000"/>
                </a:solidFill>
              </a:rPr>
              <a:t> 2-dim binary array (i.e., bit matrix): </a:t>
            </a:r>
          </a:p>
          <a:p>
            <a:pPr eaLnBrk="1" hangingPunct="1"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sym typeface="Symbol" pitchFamily="2" charset="2"/>
              </a:rPr>
              <a:t>   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sym typeface="Symbol" pitchFamily="2" charset="2"/>
              </a:rPr>
              <a:t></a:t>
            </a:r>
            <a:r>
              <a:rPr lang="en-US" altLang="en-US" sz="2400">
                <a:solidFill>
                  <a:srgbClr val="000000"/>
                </a:solidFill>
              </a:rPr>
              <a:t> more generally, </a:t>
            </a:r>
            <a:r>
              <a:rPr lang="en-US" altLang="en-US" sz="2400" i="1">
                <a:solidFill>
                  <a:srgbClr val="000000"/>
                </a:solidFill>
              </a:rPr>
              <a:t>k</a:t>
            </a:r>
            <a:r>
              <a:rPr lang="en-US" altLang="en-US" sz="2400">
                <a:solidFill>
                  <a:srgbClr val="000000"/>
                </a:solidFill>
              </a:rPr>
              <a:t>-dimensional binary arrays</a:t>
            </a:r>
          </a:p>
          <a:p>
            <a:pPr eaLnBrk="1" hangingPunct="1"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Tables:</a:t>
            </a:r>
          </a:p>
          <a:p>
            <a:pPr eaLnBrk="1" hangingPunct="1">
              <a:buFontTx/>
              <a:buNone/>
            </a:pPr>
            <a:r>
              <a:rPr lang="en-US" altLang="en-US">
                <a:solidFill>
                  <a:srgbClr val="000000"/>
                </a:solidFill>
              </a:rPr>
              <a:t>	</a:t>
            </a:r>
          </a:p>
          <a:p>
            <a:pPr eaLnBrk="1" hangingPunct="1"/>
            <a:endParaRPr lang="en-US" altLang="en-US"/>
          </a:p>
        </p:txBody>
      </p:sp>
      <p:grpSp>
        <p:nvGrpSpPr>
          <p:cNvPr id="18437" name="Group 11">
            <a:extLst>
              <a:ext uri="{FF2B5EF4-FFF2-40B4-BE49-F238E27FC236}">
                <a16:creationId xmlns:a16="http://schemas.microsoft.com/office/drawing/2014/main" id="{301B7355-0BBD-8E4D-8DA5-CD73C4DA96C2}"/>
              </a:ext>
            </a:extLst>
          </p:cNvPr>
          <p:cNvGrpSpPr>
            <a:grpSpLocks/>
          </p:cNvGrpSpPr>
          <p:nvPr/>
        </p:nvGrpSpPr>
        <p:grpSpPr bwMode="auto">
          <a:xfrm>
            <a:off x="1695450" y="3567113"/>
            <a:ext cx="838200" cy="2306637"/>
            <a:chOff x="2016" y="1215"/>
            <a:chExt cx="528" cy="1681"/>
          </a:xfrm>
        </p:grpSpPr>
        <p:graphicFrame>
          <p:nvGraphicFramePr>
            <p:cNvPr id="18452" name="Object 1028">
              <a:extLst>
                <a:ext uri="{FF2B5EF4-FFF2-40B4-BE49-F238E27FC236}">
                  <a16:creationId xmlns:a16="http://schemas.microsoft.com/office/drawing/2014/main" id="{882656A5-042D-8F4B-A1BA-82B3FDD2228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016" y="1424"/>
            <a:ext cx="528" cy="14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62" name="Equation" r:id="rId3" imgW="16383000" imgH="53835300" progId="Equation.3">
                    <p:embed/>
                  </p:oleObj>
                </mc:Choice>
                <mc:Fallback>
                  <p:oleObj name="Equation" r:id="rId3" imgW="16383000" imgH="53835300" progId="Equation.3">
                    <p:embed/>
                    <p:pic>
                      <p:nvPicPr>
                        <p:cNvPr id="0" name="Object 10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6" y="1424"/>
                          <a:ext cx="528" cy="14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453" name="Text Box 7">
              <a:extLst>
                <a:ext uri="{FF2B5EF4-FFF2-40B4-BE49-F238E27FC236}">
                  <a16:creationId xmlns:a16="http://schemas.microsoft.com/office/drawing/2014/main" id="{2ABFC1DC-1553-1B46-8D70-7BB2BB748B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7" y="1317"/>
              <a:ext cx="159" cy="1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A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54" name="Text Box 8">
              <a:extLst>
                <a:ext uri="{FF2B5EF4-FFF2-40B4-BE49-F238E27FC236}">
                  <a16:creationId xmlns:a16="http://schemas.microsoft.com/office/drawing/2014/main" id="{B677CB8D-A209-A741-AC22-58EE71C1BA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7" y="1318"/>
              <a:ext cx="159" cy="1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B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55" name="Text Box 9">
              <a:extLst>
                <a:ext uri="{FF2B5EF4-FFF2-40B4-BE49-F238E27FC236}">
                  <a16:creationId xmlns:a16="http://schemas.microsoft.com/office/drawing/2014/main" id="{A2691D37-0749-4145-985F-283695B1E0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8" y="1317"/>
              <a:ext cx="159" cy="1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V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56" name="Text Box 10">
              <a:extLst>
                <a:ext uri="{FF2B5EF4-FFF2-40B4-BE49-F238E27FC236}">
                  <a16:creationId xmlns:a16="http://schemas.microsoft.com/office/drawing/2014/main" id="{49917B61-E0B6-7346-BD01-558E10C9F7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7" y="1215"/>
              <a:ext cx="481" cy="1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        C</a:t>
              </a:r>
              <a:r>
                <a:rPr lang="en-US" altLang="en-US" sz="1000" baseline="-25000">
                  <a:latin typeface="Times New Roman" panose="02020603050405020304" pitchFamily="18" charset="0"/>
                </a:rPr>
                <a:t>1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8438" name="Group 18">
            <a:extLst>
              <a:ext uri="{FF2B5EF4-FFF2-40B4-BE49-F238E27FC236}">
                <a16:creationId xmlns:a16="http://schemas.microsoft.com/office/drawing/2014/main" id="{FD12A535-A0EF-C548-A87A-87297E5B34A8}"/>
              </a:ext>
            </a:extLst>
          </p:cNvPr>
          <p:cNvGrpSpPr>
            <a:grpSpLocks/>
          </p:cNvGrpSpPr>
          <p:nvPr/>
        </p:nvGrpSpPr>
        <p:grpSpPr bwMode="auto">
          <a:xfrm>
            <a:off x="2760663" y="3548063"/>
            <a:ext cx="585787" cy="1979612"/>
            <a:chOff x="1847" y="1983"/>
            <a:chExt cx="369" cy="1391"/>
          </a:xfrm>
        </p:grpSpPr>
        <p:graphicFrame>
          <p:nvGraphicFramePr>
            <p:cNvPr id="18448" name="Object 1027">
              <a:extLst>
                <a:ext uri="{FF2B5EF4-FFF2-40B4-BE49-F238E27FC236}">
                  <a16:creationId xmlns:a16="http://schemas.microsoft.com/office/drawing/2014/main" id="{601A0039-6C18-9B48-9BA2-713469D6F23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47" y="2180"/>
            <a:ext cx="369" cy="11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63" name="Equation" r:id="rId5" imgW="11404600" imgH="43294300" progId="Equation.3">
                    <p:embed/>
                  </p:oleObj>
                </mc:Choice>
                <mc:Fallback>
                  <p:oleObj name="Equation" r:id="rId5" imgW="11404600" imgH="43294300" progId="Equation.3">
                    <p:embed/>
                    <p:pic>
                      <p:nvPicPr>
                        <p:cNvPr id="0" name="Object 10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47" y="2180"/>
                          <a:ext cx="369" cy="11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449" name="Text Box 14">
              <a:extLst>
                <a:ext uri="{FF2B5EF4-FFF2-40B4-BE49-F238E27FC236}">
                  <a16:creationId xmlns:a16="http://schemas.microsoft.com/office/drawing/2014/main" id="{8D892548-9798-5B4B-B484-886E7B65C5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9" y="2085"/>
              <a:ext cx="159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D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50" name="Text Box 15">
              <a:extLst>
                <a:ext uri="{FF2B5EF4-FFF2-40B4-BE49-F238E27FC236}">
                  <a16:creationId xmlns:a16="http://schemas.microsoft.com/office/drawing/2014/main" id="{6D2CE337-92AD-2E4F-A74A-D196B572CD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9" y="2086"/>
              <a:ext cx="16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V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51" name="Text Box 17">
              <a:extLst>
                <a:ext uri="{FF2B5EF4-FFF2-40B4-BE49-F238E27FC236}">
                  <a16:creationId xmlns:a16="http://schemas.microsoft.com/office/drawing/2014/main" id="{67B38A65-0AFE-E144-9511-AD1762DA4A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9" y="1983"/>
              <a:ext cx="321" cy="11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   C</a:t>
              </a:r>
              <a:r>
                <a:rPr lang="en-US" altLang="en-US" sz="1000" baseline="-25000">
                  <a:latin typeface="Times New Roman" panose="02020603050405020304" pitchFamily="18" charset="0"/>
                </a:rPr>
                <a:t>2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8439" name="Group 26">
            <a:extLst>
              <a:ext uri="{FF2B5EF4-FFF2-40B4-BE49-F238E27FC236}">
                <a16:creationId xmlns:a16="http://schemas.microsoft.com/office/drawing/2014/main" id="{D1ED382E-7E2A-A648-B343-C7F2FBEB57F5}"/>
              </a:ext>
            </a:extLst>
          </p:cNvPr>
          <p:cNvGrpSpPr>
            <a:grpSpLocks/>
          </p:cNvGrpSpPr>
          <p:nvPr/>
        </p:nvGrpSpPr>
        <p:grpSpPr bwMode="auto">
          <a:xfrm>
            <a:off x="3541713" y="3567113"/>
            <a:ext cx="1093787" cy="1687512"/>
            <a:chOff x="3215" y="1911"/>
            <a:chExt cx="689" cy="1243"/>
          </a:xfrm>
        </p:grpSpPr>
        <p:graphicFrame>
          <p:nvGraphicFramePr>
            <p:cNvPr id="18442" name="Object 1026">
              <a:extLst>
                <a:ext uri="{FF2B5EF4-FFF2-40B4-BE49-F238E27FC236}">
                  <a16:creationId xmlns:a16="http://schemas.microsoft.com/office/drawing/2014/main" id="{BDD43B31-33A2-9D48-9DD9-3E8B9903B28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15" y="2114"/>
            <a:ext cx="689" cy="10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64" name="Equation" r:id="rId7" imgW="21361400" imgH="38036500" progId="Equation.3">
                    <p:embed/>
                  </p:oleObj>
                </mc:Choice>
                <mc:Fallback>
                  <p:oleObj name="Equation" r:id="rId7" imgW="21361400" imgH="38036500" progId="Equation.3">
                    <p:embed/>
                    <p:pic>
                      <p:nvPicPr>
                        <p:cNvPr id="0" name="Object 10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15" y="2114"/>
                          <a:ext cx="689" cy="10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443" name="Text Box 21">
              <a:extLst>
                <a:ext uri="{FF2B5EF4-FFF2-40B4-BE49-F238E27FC236}">
                  <a16:creationId xmlns:a16="http://schemas.microsoft.com/office/drawing/2014/main" id="{06CE0AAB-6030-D748-A90F-CDF7FAD87C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37" y="2013"/>
              <a:ext cx="159" cy="11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E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44" name="Text Box 22">
              <a:extLst>
                <a:ext uri="{FF2B5EF4-FFF2-40B4-BE49-F238E27FC236}">
                  <a16:creationId xmlns:a16="http://schemas.microsoft.com/office/drawing/2014/main" id="{25D8C27D-2105-4A49-B18C-FDCF4DD107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7" y="2014"/>
              <a:ext cx="159" cy="11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F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45" name="Text Box 23">
              <a:extLst>
                <a:ext uri="{FF2B5EF4-FFF2-40B4-BE49-F238E27FC236}">
                  <a16:creationId xmlns:a16="http://schemas.microsoft.com/office/drawing/2014/main" id="{81EB2A21-D63D-234C-8DD5-792352CA33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8" y="2013"/>
              <a:ext cx="159" cy="11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G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46" name="Text Box 24">
              <a:extLst>
                <a:ext uri="{FF2B5EF4-FFF2-40B4-BE49-F238E27FC236}">
                  <a16:creationId xmlns:a16="http://schemas.microsoft.com/office/drawing/2014/main" id="{DC62206A-2D4B-8A47-B8B3-AF1BF9C20C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37" y="1911"/>
              <a:ext cx="640" cy="11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            C</a:t>
              </a:r>
              <a:r>
                <a:rPr lang="en-US" altLang="en-US" sz="1000" baseline="-25000">
                  <a:latin typeface="Times New Roman" panose="02020603050405020304" pitchFamily="18" charset="0"/>
                </a:rPr>
                <a:t>3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47" name="Text Box 25">
              <a:extLst>
                <a:ext uri="{FF2B5EF4-FFF2-40B4-BE49-F238E27FC236}">
                  <a16:creationId xmlns:a16="http://schemas.microsoft.com/office/drawing/2014/main" id="{92FD4ADA-F12F-4B42-A923-3B8584E8FC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9" y="2014"/>
              <a:ext cx="159" cy="11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V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  <p:graphicFrame>
        <p:nvGraphicFramePr>
          <p:cNvPr id="18440" name="Object 1024">
            <a:extLst>
              <a:ext uri="{FF2B5EF4-FFF2-40B4-BE49-F238E27FC236}">
                <a16:creationId xmlns:a16="http://schemas.microsoft.com/office/drawing/2014/main" id="{187159DC-EC38-9A49-8A17-99BB37B6DA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3613" y="2109788"/>
          <a:ext cx="518795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5" name="Equation" r:id="rId9" imgW="47980600" imgH="5562600" progId="Equation.3">
                  <p:embed/>
                </p:oleObj>
              </mc:Choice>
              <mc:Fallback>
                <p:oleObj name="Equation" r:id="rId9" imgW="47980600" imgH="5562600" progId="Equation.3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613" y="2109788"/>
                        <a:ext cx="518795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1025">
            <a:extLst>
              <a:ext uri="{FF2B5EF4-FFF2-40B4-BE49-F238E27FC236}">
                <a16:creationId xmlns:a16="http://schemas.microsoft.com/office/drawing/2014/main" id="{17ED439D-B45E-114B-BC5B-25AC6EAEF8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23050" y="1397000"/>
          <a:ext cx="1770063" cy="161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6" name="Equation" r:id="rId11" imgW="23114000" imgH="21069300" progId="Equation.3">
                  <p:embed/>
                </p:oleObj>
              </mc:Choice>
              <mc:Fallback>
                <p:oleObj name="Equation" r:id="rId11" imgW="23114000" imgH="21069300" progId="Equation.3">
                  <p:embed/>
                  <p:pic>
                    <p:nvPicPr>
                      <p:cNvPr id="0" name="Object 1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3050" y="1397000"/>
                        <a:ext cx="1770063" cy="161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>
            <a:extLst>
              <a:ext uri="{FF2B5EF4-FFF2-40B4-BE49-F238E27FC236}">
                <a16:creationId xmlns:a16="http://schemas.microsoft.com/office/drawing/2014/main" id="{F91D2243-3C5C-8C44-86AC-1E224D44C7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FC2C96B2-85AF-3749-A898-29AE52C24C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BD12864-36EC-4448-B7B6-61E6FBF43A3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441B8B86-785B-594F-AE52-E16B069129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Comparison of terminology</a:t>
            </a:r>
          </a:p>
        </p:txBody>
      </p:sp>
      <p:graphicFrame>
        <p:nvGraphicFramePr>
          <p:cNvPr id="81982" name="Group 62">
            <a:extLst>
              <a:ext uri="{FF2B5EF4-FFF2-40B4-BE49-F238E27FC236}">
                <a16:creationId xmlns:a16="http://schemas.microsoft.com/office/drawing/2014/main" id="{2706AF79-EF86-C146-A7D7-AB02CA0B0EED}"/>
              </a:ext>
            </a:extLst>
          </p:cNvPr>
          <p:cNvGraphicFramePr>
            <a:graphicFrameLocks noGrp="1"/>
          </p:cNvGraphicFramePr>
          <p:nvPr/>
        </p:nvGraphicFramePr>
        <p:xfrm>
          <a:off x="738188" y="1296988"/>
          <a:ext cx="7294562" cy="4540250"/>
        </p:xfrm>
        <a:graphic>
          <a:graphicData uri="http://schemas.openxmlformats.org/drawingml/2006/table">
            <a:tbl>
              <a:tblPr/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6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DB terminology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CSP terminology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Table, relation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Constraint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Relation arity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Constraint arity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Attribute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CSP variable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Value of an attribute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Value of a variable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Domain of an attribute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Domain of a variable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277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Tuple in a table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Tuple in a constraint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Tuple allowed by an constraint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Tuple consistent with a constraint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Constraint relation (in constraint databases)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Constraint of linear (in)equality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>
            <a:extLst>
              <a:ext uri="{FF2B5EF4-FFF2-40B4-BE49-F238E27FC236}">
                <a16:creationId xmlns:a16="http://schemas.microsoft.com/office/drawing/2014/main" id="{1445A804-4A66-F644-9EFE-035059CCCF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2977B318-52D3-FF44-AF6F-89D6E04A3C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657BEA4-0790-4F47-B084-8D294965088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7BA2A44B-3909-9840-ADF8-A7C7A9E9CD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solidFill>
                  <a:srgbClr val="3366CC"/>
                </a:solidFill>
              </a:rPr>
              <a:t>Relational Algebra: </a:t>
            </a:r>
            <a:r>
              <a:rPr lang="en-US" altLang="en-US" sz="2000">
                <a:solidFill>
                  <a:srgbClr val="3366CC"/>
                </a:solidFill>
              </a:rPr>
              <a:t>operations on relations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09B764EC-690B-4741-BC24-FBF9FD75E5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</a:rPr>
              <a:t>Database</a:t>
            </a:r>
            <a:r>
              <a:rPr lang="en-US" altLang="en-US" sz="2400">
                <a:solidFill>
                  <a:srgbClr val="000000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Intersection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Union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Difference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Selection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Projection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Join (Cartesian product), etc.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</a:rPr>
              <a:t>CSP</a:t>
            </a:r>
            <a:r>
              <a:rPr lang="en-US" altLang="en-US" sz="2400">
                <a:solidFill>
                  <a:srgbClr val="000000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The above and composition (= combination of join and projection)</a:t>
            </a:r>
            <a:endParaRPr lang="en-US" altLang="en-US"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4">
            <a:extLst>
              <a:ext uri="{FF2B5EF4-FFF2-40B4-BE49-F238E27FC236}">
                <a16:creationId xmlns:a16="http://schemas.microsoft.com/office/drawing/2014/main" id="{8CB23B04-263B-ED41-987A-1136DCD43A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C66C01B1-B44B-BA4B-A2BC-1055CF2197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D0552CD-B3F5-F945-89CB-73B13713F1B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CF7B3758-0C48-CC41-8C98-49A7731104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Operators in Relational Algebra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B5026E73-224E-2048-BF65-F0CBA832F1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solidFill>
                  <a:srgbClr val="000000"/>
                </a:solidFill>
              </a:rPr>
              <a:t> </a:t>
            </a:r>
            <a:r>
              <a:rPr lang="en-US" altLang="en-US" sz="2800" b="1">
                <a:solidFill>
                  <a:srgbClr val="000000"/>
                </a:solidFill>
              </a:rPr>
              <a:t>Selection, projection</a:t>
            </a:r>
            <a:endParaRPr lang="en-US" altLang="en-US" sz="2800">
              <a:solidFill>
                <a:srgbClr val="00000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unary operators, defined on one relation </a:t>
            </a:r>
            <a:endParaRPr lang="en-US" altLang="en-US" sz="2400" b="1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800" b="1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 b="1">
                <a:solidFill>
                  <a:srgbClr val="000000"/>
                </a:solidFill>
              </a:rPr>
              <a:t>Intersection, union, difference</a:t>
            </a:r>
            <a:endParaRPr lang="en-US" altLang="en-US" sz="2800">
              <a:solidFill>
                <a:srgbClr val="00000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binary operators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relations must have same scope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b="1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 b="1">
                <a:solidFill>
                  <a:srgbClr val="000000"/>
                </a:solidFill>
              </a:rPr>
              <a:t>Join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binary operator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relations have different scopes</a:t>
            </a:r>
            <a:endParaRPr lang="en-US" alt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4">
            <a:extLst>
              <a:ext uri="{FF2B5EF4-FFF2-40B4-BE49-F238E27FC236}">
                <a16:creationId xmlns:a16="http://schemas.microsoft.com/office/drawing/2014/main" id="{1BA8F645-9BE1-F142-BF93-A4B23DC82AF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EA4DAC3E-7DAA-F144-B4A7-1D5F47EA91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F5E66CB-6713-5A48-AA14-05D422266C3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208A87FE-61FE-6243-97AA-401266C5E0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3366CC"/>
                </a:solidFill>
              </a:rPr>
              <a:t>Intersection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F0F433FB-8359-6541-8049-83661B439C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solidFill>
                  <a:srgbClr val="000000"/>
                </a:solidFill>
              </a:rPr>
              <a:t>Input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two relations of the </a:t>
            </a:r>
            <a:r>
              <a:rPr lang="en-US" altLang="en-US" sz="2000" u="sng">
                <a:solidFill>
                  <a:srgbClr val="000000"/>
                </a:solidFill>
              </a:rPr>
              <a:t>same scope</a:t>
            </a: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solidFill>
                  <a:srgbClr val="000000"/>
                </a:solidFill>
              </a:rPr>
              <a:t>Output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a new more </a:t>
            </a:r>
            <a:r>
              <a:rPr lang="en-US" altLang="en-US" sz="2000" u="sng">
                <a:solidFill>
                  <a:srgbClr val="000000"/>
                </a:solidFill>
              </a:rPr>
              <a:t>restrictive</a:t>
            </a:r>
            <a:r>
              <a:rPr lang="en-US" altLang="en-US" sz="2000">
                <a:solidFill>
                  <a:srgbClr val="000000"/>
                </a:solidFill>
              </a:rPr>
              <a:t> relation with the same scope, made of tuples that are in </a:t>
            </a:r>
            <a:r>
              <a:rPr lang="en-US" altLang="en-US" sz="2000" u="sng">
                <a:solidFill>
                  <a:srgbClr val="000000"/>
                </a:solidFill>
              </a:rPr>
              <a:t>all</a:t>
            </a:r>
            <a:r>
              <a:rPr lang="en-US" altLang="en-US" sz="2000">
                <a:solidFill>
                  <a:srgbClr val="000000"/>
                </a:solidFill>
              </a:rPr>
              <a:t> the input relations (simultaneously)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solidFill>
                  <a:srgbClr val="000000"/>
                </a:solidFill>
              </a:rPr>
              <a:t>Bit-matrix operation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logical</a:t>
            </a:r>
            <a:r>
              <a:rPr lang="en-US" altLang="en-US" sz="2400">
                <a:solidFill>
                  <a:srgbClr val="000000"/>
                </a:solidFill>
              </a:rPr>
              <a:t>   </a:t>
            </a:r>
            <a:r>
              <a:rPr lang="en-US" altLang="en-US" sz="2400">
                <a:solidFill>
                  <a:srgbClr val="000000"/>
                </a:solidFill>
                <a:latin typeface="Courier New" panose="02070309020205020404" pitchFamily="49" charset="0"/>
              </a:rPr>
              <a:t>AND</a:t>
            </a: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		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		 	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' 			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’’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 </a:t>
            </a:r>
            <a:r>
              <a:rPr lang="en-US" altLang="en-US" sz="2400">
                <a:solidFill>
                  <a:srgbClr val="000000"/>
                </a:solidFill>
                <a:sym typeface="Symbol" pitchFamily="2" charset="2"/>
              </a:rPr>
              <a:t></a:t>
            </a:r>
            <a:r>
              <a:rPr lang="en-US" altLang="en-US" sz="2400">
                <a:solidFill>
                  <a:srgbClr val="000000"/>
                </a:solidFill>
              </a:rPr>
              <a:t>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’ ?                  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 </a:t>
            </a:r>
            <a:r>
              <a:rPr lang="en-US" altLang="en-US" sz="2400">
                <a:solidFill>
                  <a:srgbClr val="000000"/>
                </a:solidFill>
                <a:sym typeface="Symbol" pitchFamily="2" charset="2"/>
              </a:rPr>
              <a:t></a:t>
            </a:r>
            <a:r>
              <a:rPr lang="en-US" altLang="en-US" sz="2400">
                <a:solidFill>
                  <a:srgbClr val="000000"/>
                </a:solidFill>
              </a:rPr>
              <a:t>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'’ ?</a:t>
            </a:r>
            <a:endParaRPr lang="en-US" altLang="en-US" sz="2400"/>
          </a:p>
        </p:txBody>
      </p:sp>
      <p:graphicFrame>
        <p:nvGraphicFramePr>
          <p:cNvPr id="22533" name="Object 1024">
            <a:extLst>
              <a:ext uri="{FF2B5EF4-FFF2-40B4-BE49-F238E27FC236}">
                <a16:creationId xmlns:a16="http://schemas.microsoft.com/office/drawing/2014/main" id="{0896B4A7-BFF6-DF43-8342-9C8D619920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3600" y="3829050"/>
          <a:ext cx="1608138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2" name="Equation" r:id="rId3" imgW="21361400" imgH="25742900" progId="Equation.3">
                  <p:embed/>
                </p:oleObj>
              </mc:Choice>
              <mc:Fallback>
                <p:oleObj name="Equation" r:id="rId3" imgW="21361400" imgH="25742900" progId="Equation.3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3829050"/>
                        <a:ext cx="1608138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1025">
            <a:extLst>
              <a:ext uri="{FF2B5EF4-FFF2-40B4-BE49-F238E27FC236}">
                <a16:creationId xmlns:a16="http://schemas.microsoft.com/office/drawing/2014/main" id="{DA369F56-28A3-994C-8E60-2BAD94870E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30600" y="3917950"/>
          <a:ext cx="1636713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3" name="Equation" r:id="rId5" imgW="21361400" imgH="20485100" progId="Equation.3">
                  <p:embed/>
                </p:oleObj>
              </mc:Choice>
              <mc:Fallback>
                <p:oleObj name="Equation" r:id="rId5" imgW="21361400" imgH="20485100" progId="Equation.3">
                  <p:embed/>
                  <p:pic>
                    <p:nvPicPr>
                      <p:cNvPr id="0" name="Object 1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3917950"/>
                        <a:ext cx="1636713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1026">
            <a:extLst>
              <a:ext uri="{FF2B5EF4-FFF2-40B4-BE49-F238E27FC236}">
                <a16:creationId xmlns:a16="http://schemas.microsoft.com/office/drawing/2014/main" id="{0D5E24F7-94A7-B746-8E75-9CD4A3DEAD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50000" y="3916363"/>
          <a:ext cx="1774825" cy="1246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4" name="Equation" r:id="rId7" imgW="21361400" imgH="20485100" progId="Equation.3">
                  <p:embed/>
                </p:oleObj>
              </mc:Choice>
              <mc:Fallback>
                <p:oleObj name="Equation" r:id="rId7" imgW="21361400" imgH="20485100" progId="Equation.3">
                  <p:embed/>
                  <p:pic>
                    <p:nvPicPr>
                      <p:cNvPr id="0" name="Object 10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0" y="3916363"/>
                        <a:ext cx="1774825" cy="1246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536" name="Group 36">
            <a:extLst>
              <a:ext uri="{FF2B5EF4-FFF2-40B4-BE49-F238E27FC236}">
                <a16:creationId xmlns:a16="http://schemas.microsoft.com/office/drawing/2014/main" id="{E3F52CF5-322F-D546-AD23-1F43E174B027}"/>
              </a:ext>
            </a:extLst>
          </p:cNvPr>
          <p:cNvGrpSpPr>
            <a:grpSpLocks/>
          </p:cNvGrpSpPr>
          <p:nvPr/>
        </p:nvGrpSpPr>
        <p:grpSpPr bwMode="auto">
          <a:xfrm>
            <a:off x="4694238" y="2528888"/>
            <a:ext cx="4071937" cy="1012825"/>
            <a:chOff x="2957" y="1725"/>
            <a:chExt cx="2565" cy="683"/>
          </a:xfrm>
        </p:grpSpPr>
        <p:sp>
          <p:nvSpPr>
            <p:cNvPr id="22539" name="Line 16">
              <a:extLst>
                <a:ext uri="{FF2B5EF4-FFF2-40B4-BE49-F238E27FC236}">
                  <a16:creationId xmlns:a16="http://schemas.microsoft.com/office/drawing/2014/main" id="{26249EE7-E775-E74A-BDE8-E60BF68DC3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7" y="1858"/>
              <a:ext cx="1" cy="34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0" name="Line 17">
              <a:extLst>
                <a:ext uri="{FF2B5EF4-FFF2-40B4-BE49-F238E27FC236}">
                  <a16:creationId xmlns:a16="http://schemas.microsoft.com/office/drawing/2014/main" id="{81123C10-EC62-EB46-85E6-ACBF6E6F97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0" y="2244"/>
              <a:ext cx="70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1" name="Line 18">
              <a:extLst>
                <a:ext uri="{FF2B5EF4-FFF2-40B4-BE49-F238E27FC236}">
                  <a16:creationId xmlns:a16="http://schemas.microsoft.com/office/drawing/2014/main" id="{A6C7F857-1213-324E-9A76-248DF56AB8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51" y="1858"/>
              <a:ext cx="1" cy="34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2" name="Line 19">
              <a:extLst>
                <a:ext uri="{FF2B5EF4-FFF2-40B4-BE49-F238E27FC236}">
                  <a16:creationId xmlns:a16="http://schemas.microsoft.com/office/drawing/2014/main" id="{C5F94911-5F21-C44B-8529-39E3DE7B1B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00" y="1818"/>
              <a:ext cx="70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3" name="Freeform 20">
              <a:extLst>
                <a:ext uri="{FF2B5EF4-FFF2-40B4-BE49-F238E27FC236}">
                  <a16:creationId xmlns:a16="http://schemas.microsoft.com/office/drawing/2014/main" id="{0D6A8C36-B041-9142-AAD4-955FA221FD9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7" y="2204"/>
              <a:ext cx="43" cy="40"/>
            </a:xfrm>
            <a:custGeom>
              <a:avLst/>
              <a:gdLst>
                <a:gd name="T0" fmla="*/ 0 w 299"/>
                <a:gd name="T1" fmla="*/ 0 h 278"/>
                <a:gd name="T2" fmla="*/ 0 w 299"/>
                <a:gd name="T3" fmla="*/ 0 h 278"/>
                <a:gd name="T4" fmla="*/ 0 w 299"/>
                <a:gd name="T5" fmla="*/ 0 h 278"/>
                <a:gd name="T6" fmla="*/ 0 w 299"/>
                <a:gd name="T7" fmla="*/ 0 h 278"/>
                <a:gd name="T8" fmla="*/ 0 w 299"/>
                <a:gd name="T9" fmla="*/ 0 h 278"/>
                <a:gd name="T10" fmla="*/ 0 w 299"/>
                <a:gd name="T11" fmla="*/ 0 h 278"/>
                <a:gd name="T12" fmla="*/ 0 w 299"/>
                <a:gd name="T13" fmla="*/ 0 h 278"/>
                <a:gd name="T14" fmla="*/ 0 w 299"/>
                <a:gd name="T15" fmla="*/ 0 h 278"/>
                <a:gd name="T16" fmla="*/ 0 w 299"/>
                <a:gd name="T17" fmla="*/ 0 h 278"/>
                <a:gd name="T18" fmla="*/ 0 w 299"/>
                <a:gd name="T19" fmla="*/ 0 h 278"/>
                <a:gd name="T20" fmla="*/ 0 w 299"/>
                <a:gd name="T21" fmla="*/ 0 h 278"/>
                <a:gd name="T22" fmla="*/ 0 w 299"/>
                <a:gd name="T23" fmla="*/ 0 h 278"/>
                <a:gd name="T24" fmla="*/ 0 w 299"/>
                <a:gd name="T25" fmla="*/ 0 h 278"/>
                <a:gd name="T26" fmla="*/ 0 w 299"/>
                <a:gd name="T27" fmla="*/ 0 h 278"/>
                <a:gd name="T28" fmla="*/ 0 w 299"/>
                <a:gd name="T29" fmla="*/ 0 h 278"/>
                <a:gd name="T30" fmla="*/ 0 w 299"/>
                <a:gd name="T31" fmla="*/ 0 h 278"/>
                <a:gd name="T32" fmla="*/ 0 w 299"/>
                <a:gd name="T33" fmla="*/ 0 h 278"/>
                <a:gd name="T34" fmla="*/ 0 w 299"/>
                <a:gd name="T35" fmla="*/ 0 h 278"/>
                <a:gd name="T36" fmla="*/ 0 w 299"/>
                <a:gd name="T37" fmla="*/ 0 h 278"/>
                <a:gd name="T38" fmla="*/ 0 w 299"/>
                <a:gd name="T39" fmla="*/ 0 h 278"/>
                <a:gd name="T40" fmla="*/ 0 w 299"/>
                <a:gd name="T41" fmla="*/ 0 h 278"/>
                <a:gd name="T42" fmla="*/ 0 w 299"/>
                <a:gd name="T43" fmla="*/ 0 h 278"/>
                <a:gd name="T44" fmla="*/ 0 w 299"/>
                <a:gd name="T45" fmla="*/ 0 h 278"/>
                <a:gd name="T46" fmla="*/ 0 w 299"/>
                <a:gd name="T47" fmla="*/ 0 h 278"/>
                <a:gd name="T48" fmla="*/ 0 w 299"/>
                <a:gd name="T49" fmla="*/ 0 h 278"/>
                <a:gd name="T50" fmla="*/ 0 w 299"/>
                <a:gd name="T51" fmla="*/ 0 h 278"/>
                <a:gd name="T52" fmla="*/ 0 w 299"/>
                <a:gd name="T53" fmla="*/ 0 h 278"/>
                <a:gd name="T54" fmla="*/ 0 w 299"/>
                <a:gd name="T55" fmla="*/ 0 h 278"/>
                <a:gd name="T56" fmla="*/ 0 w 299"/>
                <a:gd name="T57" fmla="*/ 0 h 278"/>
                <a:gd name="T58" fmla="*/ 0 w 299"/>
                <a:gd name="T59" fmla="*/ 0 h 278"/>
                <a:gd name="T60" fmla="*/ 0 w 299"/>
                <a:gd name="T61" fmla="*/ 0 h 278"/>
                <a:gd name="T62" fmla="*/ 0 w 299"/>
                <a:gd name="T63" fmla="*/ 0 h 278"/>
                <a:gd name="T64" fmla="*/ 0 w 299"/>
                <a:gd name="T65" fmla="*/ 0 h 278"/>
                <a:gd name="T66" fmla="*/ 0 w 299"/>
                <a:gd name="T67" fmla="*/ 0 h 278"/>
                <a:gd name="T68" fmla="*/ 0 w 299"/>
                <a:gd name="T69" fmla="*/ 0 h 27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99"/>
                <a:gd name="T106" fmla="*/ 0 h 278"/>
                <a:gd name="T107" fmla="*/ 299 w 299"/>
                <a:gd name="T108" fmla="*/ 278 h 27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99" h="278">
                  <a:moveTo>
                    <a:pt x="0" y="0"/>
                  </a:moveTo>
                  <a:lnTo>
                    <a:pt x="0" y="6"/>
                  </a:lnTo>
                  <a:lnTo>
                    <a:pt x="0" y="13"/>
                  </a:lnTo>
                  <a:lnTo>
                    <a:pt x="1" y="19"/>
                  </a:lnTo>
                  <a:lnTo>
                    <a:pt x="1" y="26"/>
                  </a:lnTo>
                  <a:lnTo>
                    <a:pt x="2" y="32"/>
                  </a:lnTo>
                  <a:lnTo>
                    <a:pt x="3" y="38"/>
                  </a:lnTo>
                  <a:lnTo>
                    <a:pt x="4" y="44"/>
                  </a:lnTo>
                  <a:lnTo>
                    <a:pt x="6" y="50"/>
                  </a:lnTo>
                  <a:lnTo>
                    <a:pt x="7" y="57"/>
                  </a:lnTo>
                  <a:lnTo>
                    <a:pt x="8" y="63"/>
                  </a:lnTo>
                  <a:lnTo>
                    <a:pt x="10" y="69"/>
                  </a:lnTo>
                  <a:lnTo>
                    <a:pt x="11" y="75"/>
                  </a:lnTo>
                  <a:lnTo>
                    <a:pt x="13" y="81"/>
                  </a:lnTo>
                  <a:lnTo>
                    <a:pt x="15" y="87"/>
                  </a:lnTo>
                  <a:lnTo>
                    <a:pt x="18" y="93"/>
                  </a:lnTo>
                  <a:lnTo>
                    <a:pt x="20" y="100"/>
                  </a:lnTo>
                  <a:lnTo>
                    <a:pt x="22" y="106"/>
                  </a:lnTo>
                  <a:lnTo>
                    <a:pt x="25" y="111"/>
                  </a:lnTo>
                  <a:lnTo>
                    <a:pt x="28" y="117"/>
                  </a:lnTo>
                  <a:lnTo>
                    <a:pt x="31" y="123"/>
                  </a:lnTo>
                  <a:lnTo>
                    <a:pt x="34" y="128"/>
                  </a:lnTo>
                  <a:lnTo>
                    <a:pt x="36" y="134"/>
                  </a:lnTo>
                  <a:lnTo>
                    <a:pt x="41" y="139"/>
                  </a:lnTo>
                  <a:lnTo>
                    <a:pt x="44" y="144"/>
                  </a:lnTo>
                  <a:lnTo>
                    <a:pt x="47" y="151"/>
                  </a:lnTo>
                  <a:lnTo>
                    <a:pt x="51" y="156"/>
                  </a:lnTo>
                  <a:lnTo>
                    <a:pt x="55" y="161"/>
                  </a:lnTo>
                  <a:lnTo>
                    <a:pt x="59" y="166"/>
                  </a:lnTo>
                  <a:lnTo>
                    <a:pt x="63" y="171"/>
                  </a:lnTo>
                  <a:lnTo>
                    <a:pt x="67" y="176"/>
                  </a:lnTo>
                  <a:lnTo>
                    <a:pt x="72" y="180"/>
                  </a:lnTo>
                  <a:lnTo>
                    <a:pt x="76" y="185"/>
                  </a:lnTo>
                  <a:lnTo>
                    <a:pt x="80" y="190"/>
                  </a:lnTo>
                  <a:lnTo>
                    <a:pt x="86" y="195"/>
                  </a:lnTo>
                  <a:lnTo>
                    <a:pt x="90" y="199"/>
                  </a:lnTo>
                  <a:lnTo>
                    <a:pt x="95" y="204"/>
                  </a:lnTo>
                  <a:lnTo>
                    <a:pt x="100" y="208"/>
                  </a:lnTo>
                  <a:lnTo>
                    <a:pt x="106" y="212"/>
                  </a:lnTo>
                  <a:lnTo>
                    <a:pt x="110" y="216"/>
                  </a:lnTo>
                  <a:lnTo>
                    <a:pt x="116" y="220"/>
                  </a:lnTo>
                  <a:lnTo>
                    <a:pt x="121" y="224"/>
                  </a:lnTo>
                  <a:lnTo>
                    <a:pt x="127" y="227"/>
                  </a:lnTo>
                  <a:lnTo>
                    <a:pt x="132" y="231"/>
                  </a:lnTo>
                  <a:lnTo>
                    <a:pt x="139" y="234"/>
                  </a:lnTo>
                  <a:lnTo>
                    <a:pt x="144" y="238"/>
                  </a:lnTo>
                  <a:lnTo>
                    <a:pt x="150" y="241"/>
                  </a:lnTo>
                  <a:lnTo>
                    <a:pt x="155" y="245"/>
                  </a:lnTo>
                  <a:lnTo>
                    <a:pt x="162" y="247"/>
                  </a:lnTo>
                  <a:lnTo>
                    <a:pt x="167" y="250"/>
                  </a:lnTo>
                  <a:lnTo>
                    <a:pt x="174" y="253"/>
                  </a:lnTo>
                  <a:lnTo>
                    <a:pt x="180" y="255"/>
                  </a:lnTo>
                  <a:lnTo>
                    <a:pt x="186" y="258"/>
                  </a:lnTo>
                  <a:lnTo>
                    <a:pt x="193" y="260"/>
                  </a:lnTo>
                  <a:lnTo>
                    <a:pt x="199" y="262"/>
                  </a:lnTo>
                  <a:lnTo>
                    <a:pt x="206" y="264"/>
                  </a:lnTo>
                  <a:lnTo>
                    <a:pt x="212" y="266"/>
                  </a:lnTo>
                  <a:lnTo>
                    <a:pt x="219" y="268"/>
                  </a:lnTo>
                  <a:lnTo>
                    <a:pt x="226" y="269"/>
                  </a:lnTo>
                  <a:lnTo>
                    <a:pt x="232" y="271"/>
                  </a:lnTo>
                  <a:lnTo>
                    <a:pt x="239" y="272"/>
                  </a:lnTo>
                  <a:lnTo>
                    <a:pt x="245" y="273"/>
                  </a:lnTo>
                  <a:lnTo>
                    <a:pt x="252" y="274"/>
                  </a:lnTo>
                  <a:lnTo>
                    <a:pt x="259" y="275"/>
                  </a:lnTo>
                  <a:lnTo>
                    <a:pt x="265" y="276"/>
                  </a:lnTo>
                  <a:lnTo>
                    <a:pt x="272" y="277"/>
                  </a:lnTo>
                  <a:lnTo>
                    <a:pt x="279" y="277"/>
                  </a:lnTo>
                  <a:lnTo>
                    <a:pt x="286" y="278"/>
                  </a:lnTo>
                  <a:lnTo>
                    <a:pt x="293" y="278"/>
                  </a:lnTo>
                  <a:lnTo>
                    <a:pt x="299" y="278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4" name="Freeform 21">
              <a:extLst>
                <a:ext uri="{FF2B5EF4-FFF2-40B4-BE49-F238E27FC236}">
                  <a16:creationId xmlns:a16="http://schemas.microsoft.com/office/drawing/2014/main" id="{D9E58720-8326-B448-A795-941BD2962E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8" y="2204"/>
              <a:ext cx="43" cy="40"/>
            </a:xfrm>
            <a:custGeom>
              <a:avLst/>
              <a:gdLst>
                <a:gd name="T0" fmla="*/ 0 w 299"/>
                <a:gd name="T1" fmla="*/ 0 h 278"/>
                <a:gd name="T2" fmla="*/ 0 w 299"/>
                <a:gd name="T3" fmla="*/ 0 h 278"/>
                <a:gd name="T4" fmla="*/ 0 w 299"/>
                <a:gd name="T5" fmla="*/ 0 h 278"/>
                <a:gd name="T6" fmla="*/ 0 w 299"/>
                <a:gd name="T7" fmla="*/ 0 h 278"/>
                <a:gd name="T8" fmla="*/ 0 w 299"/>
                <a:gd name="T9" fmla="*/ 0 h 278"/>
                <a:gd name="T10" fmla="*/ 0 w 299"/>
                <a:gd name="T11" fmla="*/ 0 h 278"/>
                <a:gd name="T12" fmla="*/ 0 w 299"/>
                <a:gd name="T13" fmla="*/ 0 h 278"/>
                <a:gd name="T14" fmla="*/ 0 w 299"/>
                <a:gd name="T15" fmla="*/ 0 h 278"/>
                <a:gd name="T16" fmla="*/ 0 w 299"/>
                <a:gd name="T17" fmla="*/ 0 h 278"/>
                <a:gd name="T18" fmla="*/ 0 w 299"/>
                <a:gd name="T19" fmla="*/ 0 h 278"/>
                <a:gd name="T20" fmla="*/ 0 w 299"/>
                <a:gd name="T21" fmla="*/ 0 h 278"/>
                <a:gd name="T22" fmla="*/ 0 w 299"/>
                <a:gd name="T23" fmla="*/ 0 h 278"/>
                <a:gd name="T24" fmla="*/ 0 w 299"/>
                <a:gd name="T25" fmla="*/ 0 h 278"/>
                <a:gd name="T26" fmla="*/ 0 w 299"/>
                <a:gd name="T27" fmla="*/ 0 h 278"/>
                <a:gd name="T28" fmla="*/ 0 w 299"/>
                <a:gd name="T29" fmla="*/ 0 h 278"/>
                <a:gd name="T30" fmla="*/ 0 w 299"/>
                <a:gd name="T31" fmla="*/ 0 h 278"/>
                <a:gd name="T32" fmla="*/ 0 w 299"/>
                <a:gd name="T33" fmla="*/ 0 h 278"/>
                <a:gd name="T34" fmla="*/ 0 w 299"/>
                <a:gd name="T35" fmla="*/ 0 h 278"/>
                <a:gd name="T36" fmla="*/ 0 w 299"/>
                <a:gd name="T37" fmla="*/ 0 h 278"/>
                <a:gd name="T38" fmla="*/ 0 w 299"/>
                <a:gd name="T39" fmla="*/ 0 h 278"/>
                <a:gd name="T40" fmla="*/ 0 w 299"/>
                <a:gd name="T41" fmla="*/ 0 h 278"/>
                <a:gd name="T42" fmla="*/ 0 w 299"/>
                <a:gd name="T43" fmla="*/ 0 h 278"/>
                <a:gd name="T44" fmla="*/ 0 w 299"/>
                <a:gd name="T45" fmla="*/ 0 h 278"/>
                <a:gd name="T46" fmla="*/ 0 w 299"/>
                <a:gd name="T47" fmla="*/ 0 h 278"/>
                <a:gd name="T48" fmla="*/ 0 w 299"/>
                <a:gd name="T49" fmla="*/ 0 h 278"/>
                <a:gd name="T50" fmla="*/ 0 w 299"/>
                <a:gd name="T51" fmla="*/ 0 h 278"/>
                <a:gd name="T52" fmla="*/ 0 w 299"/>
                <a:gd name="T53" fmla="*/ 0 h 278"/>
                <a:gd name="T54" fmla="*/ 0 w 299"/>
                <a:gd name="T55" fmla="*/ 0 h 278"/>
                <a:gd name="T56" fmla="*/ 0 w 299"/>
                <a:gd name="T57" fmla="*/ 0 h 278"/>
                <a:gd name="T58" fmla="*/ 0 w 299"/>
                <a:gd name="T59" fmla="*/ 0 h 278"/>
                <a:gd name="T60" fmla="*/ 0 w 299"/>
                <a:gd name="T61" fmla="*/ 0 h 278"/>
                <a:gd name="T62" fmla="*/ 0 w 299"/>
                <a:gd name="T63" fmla="*/ 0 h 278"/>
                <a:gd name="T64" fmla="*/ 0 w 299"/>
                <a:gd name="T65" fmla="*/ 0 h 278"/>
                <a:gd name="T66" fmla="*/ 0 w 299"/>
                <a:gd name="T67" fmla="*/ 0 h 278"/>
                <a:gd name="T68" fmla="*/ 0 w 299"/>
                <a:gd name="T69" fmla="*/ 0 h 27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99"/>
                <a:gd name="T106" fmla="*/ 0 h 278"/>
                <a:gd name="T107" fmla="*/ 299 w 299"/>
                <a:gd name="T108" fmla="*/ 278 h 27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99" h="278">
                  <a:moveTo>
                    <a:pt x="0" y="278"/>
                  </a:moveTo>
                  <a:lnTo>
                    <a:pt x="7" y="278"/>
                  </a:lnTo>
                  <a:lnTo>
                    <a:pt x="13" y="278"/>
                  </a:lnTo>
                  <a:lnTo>
                    <a:pt x="20" y="277"/>
                  </a:lnTo>
                  <a:lnTo>
                    <a:pt x="27" y="277"/>
                  </a:lnTo>
                  <a:lnTo>
                    <a:pt x="34" y="276"/>
                  </a:lnTo>
                  <a:lnTo>
                    <a:pt x="41" y="275"/>
                  </a:lnTo>
                  <a:lnTo>
                    <a:pt x="47" y="274"/>
                  </a:lnTo>
                  <a:lnTo>
                    <a:pt x="54" y="273"/>
                  </a:lnTo>
                  <a:lnTo>
                    <a:pt x="61" y="272"/>
                  </a:lnTo>
                  <a:lnTo>
                    <a:pt x="67" y="271"/>
                  </a:lnTo>
                  <a:lnTo>
                    <a:pt x="74" y="269"/>
                  </a:lnTo>
                  <a:lnTo>
                    <a:pt x="80" y="268"/>
                  </a:lnTo>
                  <a:lnTo>
                    <a:pt x="87" y="266"/>
                  </a:lnTo>
                  <a:lnTo>
                    <a:pt x="94" y="264"/>
                  </a:lnTo>
                  <a:lnTo>
                    <a:pt x="100" y="262"/>
                  </a:lnTo>
                  <a:lnTo>
                    <a:pt x="107" y="260"/>
                  </a:lnTo>
                  <a:lnTo>
                    <a:pt x="112" y="258"/>
                  </a:lnTo>
                  <a:lnTo>
                    <a:pt x="119" y="255"/>
                  </a:lnTo>
                  <a:lnTo>
                    <a:pt x="126" y="253"/>
                  </a:lnTo>
                  <a:lnTo>
                    <a:pt x="131" y="250"/>
                  </a:lnTo>
                  <a:lnTo>
                    <a:pt x="138" y="247"/>
                  </a:lnTo>
                  <a:lnTo>
                    <a:pt x="143" y="245"/>
                  </a:lnTo>
                  <a:lnTo>
                    <a:pt x="150" y="241"/>
                  </a:lnTo>
                  <a:lnTo>
                    <a:pt x="155" y="238"/>
                  </a:lnTo>
                  <a:lnTo>
                    <a:pt x="161" y="234"/>
                  </a:lnTo>
                  <a:lnTo>
                    <a:pt x="167" y="231"/>
                  </a:lnTo>
                  <a:lnTo>
                    <a:pt x="173" y="227"/>
                  </a:lnTo>
                  <a:lnTo>
                    <a:pt x="178" y="224"/>
                  </a:lnTo>
                  <a:lnTo>
                    <a:pt x="184" y="220"/>
                  </a:lnTo>
                  <a:lnTo>
                    <a:pt x="188" y="216"/>
                  </a:lnTo>
                  <a:lnTo>
                    <a:pt x="194" y="212"/>
                  </a:lnTo>
                  <a:lnTo>
                    <a:pt x="199" y="208"/>
                  </a:lnTo>
                  <a:lnTo>
                    <a:pt x="204" y="204"/>
                  </a:lnTo>
                  <a:lnTo>
                    <a:pt x="209" y="199"/>
                  </a:lnTo>
                  <a:lnTo>
                    <a:pt x="213" y="195"/>
                  </a:lnTo>
                  <a:lnTo>
                    <a:pt x="219" y="190"/>
                  </a:lnTo>
                  <a:lnTo>
                    <a:pt x="223" y="185"/>
                  </a:lnTo>
                  <a:lnTo>
                    <a:pt x="228" y="180"/>
                  </a:lnTo>
                  <a:lnTo>
                    <a:pt x="232" y="176"/>
                  </a:lnTo>
                  <a:lnTo>
                    <a:pt x="237" y="171"/>
                  </a:lnTo>
                  <a:lnTo>
                    <a:pt x="240" y="166"/>
                  </a:lnTo>
                  <a:lnTo>
                    <a:pt x="244" y="161"/>
                  </a:lnTo>
                  <a:lnTo>
                    <a:pt x="248" y="156"/>
                  </a:lnTo>
                  <a:lnTo>
                    <a:pt x="252" y="151"/>
                  </a:lnTo>
                  <a:lnTo>
                    <a:pt x="255" y="144"/>
                  </a:lnTo>
                  <a:lnTo>
                    <a:pt x="259" y="139"/>
                  </a:lnTo>
                  <a:lnTo>
                    <a:pt x="262" y="134"/>
                  </a:lnTo>
                  <a:lnTo>
                    <a:pt x="265" y="128"/>
                  </a:lnTo>
                  <a:lnTo>
                    <a:pt x="268" y="123"/>
                  </a:lnTo>
                  <a:lnTo>
                    <a:pt x="272" y="117"/>
                  </a:lnTo>
                  <a:lnTo>
                    <a:pt x="274" y="111"/>
                  </a:lnTo>
                  <a:lnTo>
                    <a:pt x="277" y="106"/>
                  </a:lnTo>
                  <a:lnTo>
                    <a:pt x="279" y="100"/>
                  </a:lnTo>
                  <a:lnTo>
                    <a:pt x="282" y="93"/>
                  </a:lnTo>
                  <a:lnTo>
                    <a:pt x="284" y="87"/>
                  </a:lnTo>
                  <a:lnTo>
                    <a:pt x="286" y="81"/>
                  </a:lnTo>
                  <a:lnTo>
                    <a:pt x="288" y="75"/>
                  </a:lnTo>
                  <a:lnTo>
                    <a:pt x="289" y="69"/>
                  </a:lnTo>
                  <a:lnTo>
                    <a:pt x="292" y="63"/>
                  </a:lnTo>
                  <a:lnTo>
                    <a:pt x="293" y="57"/>
                  </a:lnTo>
                  <a:lnTo>
                    <a:pt x="294" y="50"/>
                  </a:lnTo>
                  <a:lnTo>
                    <a:pt x="295" y="44"/>
                  </a:lnTo>
                  <a:lnTo>
                    <a:pt x="296" y="38"/>
                  </a:lnTo>
                  <a:lnTo>
                    <a:pt x="297" y="32"/>
                  </a:lnTo>
                  <a:lnTo>
                    <a:pt x="298" y="26"/>
                  </a:lnTo>
                  <a:lnTo>
                    <a:pt x="298" y="19"/>
                  </a:lnTo>
                  <a:lnTo>
                    <a:pt x="298" y="13"/>
                  </a:lnTo>
                  <a:lnTo>
                    <a:pt x="299" y="6"/>
                  </a:lnTo>
                  <a:lnTo>
                    <a:pt x="299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5" name="Freeform 22">
              <a:extLst>
                <a:ext uri="{FF2B5EF4-FFF2-40B4-BE49-F238E27FC236}">
                  <a16:creationId xmlns:a16="http://schemas.microsoft.com/office/drawing/2014/main" id="{E82080BD-2E6A-7B4B-9B6E-28F4B73978B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8" y="1818"/>
              <a:ext cx="43" cy="40"/>
            </a:xfrm>
            <a:custGeom>
              <a:avLst/>
              <a:gdLst>
                <a:gd name="T0" fmla="*/ 0 w 299"/>
                <a:gd name="T1" fmla="*/ 0 h 279"/>
                <a:gd name="T2" fmla="*/ 0 w 299"/>
                <a:gd name="T3" fmla="*/ 0 h 279"/>
                <a:gd name="T4" fmla="*/ 0 w 299"/>
                <a:gd name="T5" fmla="*/ 0 h 279"/>
                <a:gd name="T6" fmla="*/ 0 w 299"/>
                <a:gd name="T7" fmla="*/ 0 h 279"/>
                <a:gd name="T8" fmla="*/ 0 w 299"/>
                <a:gd name="T9" fmla="*/ 0 h 279"/>
                <a:gd name="T10" fmla="*/ 0 w 299"/>
                <a:gd name="T11" fmla="*/ 0 h 279"/>
                <a:gd name="T12" fmla="*/ 0 w 299"/>
                <a:gd name="T13" fmla="*/ 0 h 279"/>
                <a:gd name="T14" fmla="*/ 0 w 299"/>
                <a:gd name="T15" fmla="*/ 0 h 279"/>
                <a:gd name="T16" fmla="*/ 0 w 299"/>
                <a:gd name="T17" fmla="*/ 0 h 279"/>
                <a:gd name="T18" fmla="*/ 0 w 299"/>
                <a:gd name="T19" fmla="*/ 0 h 279"/>
                <a:gd name="T20" fmla="*/ 0 w 299"/>
                <a:gd name="T21" fmla="*/ 0 h 279"/>
                <a:gd name="T22" fmla="*/ 0 w 299"/>
                <a:gd name="T23" fmla="*/ 0 h 279"/>
                <a:gd name="T24" fmla="*/ 0 w 299"/>
                <a:gd name="T25" fmla="*/ 0 h 279"/>
                <a:gd name="T26" fmla="*/ 0 w 299"/>
                <a:gd name="T27" fmla="*/ 0 h 279"/>
                <a:gd name="T28" fmla="*/ 0 w 299"/>
                <a:gd name="T29" fmla="*/ 0 h 279"/>
                <a:gd name="T30" fmla="*/ 0 w 299"/>
                <a:gd name="T31" fmla="*/ 0 h 279"/>
                <a:gd name="T32" fmla="*/ 0 w 299"/>
                <a:gd name="T33" fmla="*/ 0 h 279"/>
                <a:gd name="T34" fmla="*/ 0 w 299"/>
                <a:gd name="T35" fmla="*/ 0 h 279"/>
                <a:gd name="T36" fmla="*/ 0 w 299"/>
                <a:gd name="T37" fmla="*/ 0 h 279"/>
                <a:gd name="T38" fmla="*/ 0 w 299"/>
                <a:gd name="T39" fmla="*/ 0 h 279"/>
                <a:gd name="T40" fmla="*/ 0 w 299"/>
                <a:gd name="T41" fmla="*/ 0 h 279"/>
                <a:gd name="T42" fmla="*/ 0 w 299"/>
                <a:gd name="T43" fmla="*/ 0 h 279"/>
                <a:gd name="T44" fmla="*/ 0 w 299"/>
                <a:gd name="T45" fmla="*/ 0 h 279"/>
                <a:gd name="T46" fmla="*/ 0 w 299"/>
                <a:gd name="T47" fmla="*/ 0 h 279"/>
                <a:gd name="T48" fmla="*/ 0 w 299"/>
                <a:gd name="T49" fmla="*/ 0 h 279"/>
                <a:gd name="T50" fmla="*/ 0 w 299"/>
                <a:gd name="T51" fmla="*/ 0 h 279"/>
                <a:gd name="T52" fmla="*/ 0 w 299"/>
                <a:gd name="T53" fmla="*/ 0 h 279"/>
                <a:gd name="T54" fmla="*/ 0 w 299"/>
                <a:gd name="T55" fmla="*/ 0 h 279"/>
                <a:gd name="T56" fmla="*/ 0 w 299"/>
                <a:gd name="T57" fmla="*/ 0 h 279"/>
                <a:gd name="T58" fmla="*/ 0 w 299"/>
                <a:gd name="T59" fmla="*/ 0 h 279"/>
                <a:gd name="T60" fmla="*/ 0 w 299"/>
                <a:gd name="T61" fmla="*/ 0 h 279"/>
                <a:gd name="T62" fmla="*/ 0 w 299"/>
                <a:gd name="T63" fmla="*/ 0 h 279"/>
                <a:gd name="T64" fmla="*/ 0 w 299"/>
                <a:gd name="T65" fmla="*/ 0 h 279"/>
                <a:gd name="T66" fmla="*/ 0 w 299"/>
                <a:gd name="T67" fmla="*/ 0 h 279"/>
                <a:gd name="T68" fmla="*/ 0 w 299"/>
                <a:gd name="T69" fmla="*/ 0 h 27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99"/>
                <a:gd name="T106" fmla="*/ 0 h 279"/>
                <a:gd name="T107" fmla="*/ 299 w 299"/>
                <a:gd name="T108" fmla="*/ 279 h 27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99" h="279">
                  <a:moveTo>
                    <a:pt x="299" y="279"/>
                  </a:moveTo>
                  <a:lnTo>
                    <a:pt x="299" y="272"/>
                  </a:lnTo>
                  <a:lnTo>
                    <a:pt x="298" y="265"/>
                  </a:lnTo>
                  <a:lnTo>
                    <a:pt x="298" y="259"/>
                  </a:lnTo>
                  <a:lnTo>
                    <a:pt x="298" y="253"/>
                  </a:lnTo>
                  <a:lnTo>
                    <a:pt x="297" y="247"/>
                  </a:lnTo>
                  <a:lnTo>
                    <a:pt x="296" y="240"/>
                  </a:lnTo>
                  <a:lnTo>
                    <a:pt x="295" y="234"/>
                  </a:lnTo>
                  <a:lnTo>
                    <a:pt x="294" y="228"/>
                  </a:lnTo>
                  <a:lnTo>
                    <a:pt x="293" y="222"/>
                  </a:lnTo>
                  <a:lnTo>
                    <a:pt x="292" y="215"/>
                  </a:lnTo>
                  <a:lnTo>
                    <a:pt x="289" y="209"/>
                  </a:lnTo>
                  <a:lnTo>
                    <a:pt x="288" y="203"/>
                  </a:lnTo>
                  <a:lnTo>
                    <a:pt x="286" y="197"/>
                  </a:lnTo>
                  <a:lnTo>
                    <a:pt x="284" y="191"/>
                  </a:lnTo>
                  <a:lnTo>
                    <a:pt x="282" y="185"/>
                  </a:lnTo>
                  <a:lnTo>
                    <a:pt x="279" y="180"/>
                  </a:lnTo>
                  <a:lnTo>
                    <a:pt x="277" y="173"/>
                  </a:lnTo>
                  <a:lnTo>
                    <a:pt x="274" y="167"/>
                  </a:lnTo>
                  <a:lnTo>
                    <a:pt x="272" y="161"/>
                  </a:lnTo>
                  <a:lnTo>
                    <a:pt x="268" y="156"/>
                  </a:lnTo>
                  <a:lnTo>
                    <a:pt x="265" y="150"/>
                  </a:lnTo>
                  <a:lnTo>
                    <a:pt x="262" y="145"/>
                  </a:lnTo>
                  <a:lnTo>
                    <a:pt x="259" y="140"/>
                  </a:lnTo>
                  <a:lnTo>
                    <a:pt x="255" y="134"/>
                  </a:lnTo>
                  <a:lnTo>
                    <a:pt x="252" y="129"/>
                  </a:lnTo>
                  <a:lnTo>
                    <a:pt x="248" y="123"/>
                  </a:lnTo>
                  <a:lnTo>
                    <a:pt x="244" y="118"/>
                  </a:lnTo>
                  <a:lnTo>
                    <a:pt x="240" y="113"/>
                  </a:lnTo>
                  <a:lnTo>
                    <a:pt x="237" y="108"/>
                  </a:lnTo>
                  <a:lnTo>
                    <a:pt x="232" y="103"/>
                  </a:lnTo>
                  <a:lnTo>
                    <a:pt x="228" y="98"/>
                  </a:lnTo>
                  <a:lnTo>
                    <a:pt x="223" y="93"/>
                  </a:lnTo>
                  <a:lnTo>
                    <a:pt x="219" y="89"/>
                  </a:lnTo>
                  <a:lnTo>
                    <a:pt x="213" y="84"/>
                  </a:lnTo>
                  <a:lnTo>
                    <a:pt x="209" y="79"/>
                  </a:lnTo>
                  <a:lnTo>
                    <a:pt x="204" y="75"/>
                  </a:lnTo>
                  <a:lnTo>
                    <a:pt x="199" y="71"/>
                  </a:lnTo>
                  <a:lnTo>
                    <a:pt x="194" y="66"/>
                  </a:lnTo>
                  <a:lnTo>
                    <a:pt x="188" y="63"/>
                  </a:lnTo>
                  <a:lnTo>
                    <a:pt x="184" y="59"/>
                  </a:lnTo>
                  <a:lnTo>
                    <a:pt x="178" y="55"/>
                  </a:lnTo>
                  <a:lnTo>
                    <a:pt x="173" y="51"/>
                  </a:lnTo>
                  <a:lnTo>
                    <a:pt x="167" y="48"/>
                  </a:lnTo>
                  <a:lnTo>
                    <a:pt x="161" y="44"/>
                  </a:lnTo>
                  <a:lnTo>
                    <a:pt x="155" y="41"/>
                  </a:lnTo>
                  <a:lnTo>
                    <a:pt x="150" y="38"/>
                  </a:lnTo>
                  <a:lnTo>
                    <a:pt x="143" y="34"/>
                  </a:lnTo>
                  <a:lnTo>
                    <a:pt x="138" y="31"/>
                  </a:lnTo>
                  <a:lnTo>
                    <a:pt x="131" y="28"/>
                  </a:lnTo>
                  <a:lnTo>
                    <a:pt x="126" y="26"/>
                  </a:lnTo>
                  <a:lnTo>
                    <a:pt x="119" y="23"/>
                  </a:lnTo>
                  <a:lnTo>
                    <a:pt x="112" y="21"/>
                  </a:lnTo>
                  <a:lnTo>
                    <a:pt x="107" y="18"/>
                  </a:lnTo>
                  <a:lnTo>
                    <a:pt x="100" y="16"/>
                  </a:lnTo>
                  <a:lnTo>
                    <a:pt x="94" y="14"/>
                  </a:lnTo>
                  <a:lnTo>
                    <a:pt x="87" y="12"/>
                  </a:lnTo>
                  <a:lnTo>
                    <a:pt x="80" y="11"/>
                  </a:lnTo>
                  <a:lnTo>
                    <a:pt x="74" y="9"/>
                  </a:lnTo>
                  <a:lnTo>
                    <a:pt x="67" y="8"/>
                  </a:lnTo>
                  <a:lnTo>
                    <a:pt x="61" y="6"/>
                  </a:lnTo>
                  <a:lnTo>
                    <a:pt x="54" y="5"/>
                  </a:lnTo>
                  <a:lnTo>
                    <a:pt x="47" y="4"/>
                  </a:lnTo>
                  <a:lnTo>
                    <a:pt x="41" y="3"/>
                  </a:lnTo>
                  <a:lnTo>
                    <a:pt x="34" y="2"/>
                  </a:lnTo>
                  <a:lnTo>
                    <a:pt x="27" y="2"/>
                  </a:lnTo>
                  <a:lnTo>
                    <a:pt x="20" y="1"/>
                  </a:lnTo>
                  <a:lnTo>
                    <a:pt x="13" y="1"/>
                  </a:lnTo>
                  <a:lnTo>
                    <a:pt x="7" y="1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6" name="Freeform 23">
              <a:extLst>
                <a:ext uri="{FF2B5EF4-FFF2-40B4-BE49-F238E27FC236}">
                  <a16:creationId xmlns:a16="http://schemas.microsoft.com/office/drawing/2014/main" id="{449ABBC9-D4C9-5B46-83AE-AABDD0385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7" y="1818"/>
              <a:ext cx="43" cy="40"/>
            </a:xfrm>
            <a:custGeom>
              <a:avLst/>
              <a:gdLst>
                <a:gd name="T0" fmla="*/ 0 w 299"/>
                <a:gd name="T1" fmla="*/ 0 h 279"/>
                <a:gd name="T2" fmla="*/ 0 w 299"/>
                <a:gd name="T3" fmla="*/ 0 h 279"/>
                <a:gd name="T4" fmla="*/ 0 w 299"/>
                <a:gd name="T5" fmla="*/ 0 h 279"/>
                <a:gd name="T6" fmla="*/ 0 w 299"/>
                <a:gd name="T7" fmla="*/ 0 h 279"/>
                <a:gd name="T8" fmla="*/ 0 w 299"/>
                <a:gd name="T9" fmla="*/ 0 h 279"/>
                <a:gd name="T10" fmla="*/ 0 w 299"/>
                <a:gd name="T11" fmla="*/ 0 h 279"/>
                <a:gd name="T12" fmla="*/ 0 w 299"/>
                <a:gd name="T13" fmla="*/ 0 h 279"/>
                <a:gd name="T14" fmla="*/ 0 w 299"/>
                <a:gd name="T15" fmla="*/ 0 h 279"/>
                <a:gd name="T16" fmla="*/ 0 w 299"/>
                <a:gd name="T17" fmla="*/ 0 h 279"/>
                <a:gd name="T18" fmla="*/ 0 w 299"/>
                <a:gd name="T19" fmla="*/ 0 h 279"/>
                <a:gd name="T20" fmla="*/ 0 w 299"/>
                <a:gd name="T21" fmla="*/ 0 h 279"/>
                <a:gd name="T22" fmla="*/ 0 w 299"/>
                <a:gd name="T23" fmla="*/ 0 h 279"/>
                <a:gd name="T24" fmla="*/ 0 w 299"/>
                <a:gd name="T25" fmla="*/ 0 h 279"/>
                <a:gd name="T26" fmla="*/ 0 w 299"/>
                <a:gd name="T27" fmla="*/ 0 h 279"/>
                <a:gd name="T28" fmla="*/ 0 w 299"/>
                <a:gd name="T29" fmla="*/ 0 h 279"/>
                <a:gd name="T30" fmla="*/ 0 w 299"/>
                <a:gd name="T31" fmla="*/ 0 h 279"/>
                <a:gd name="T32" fmla="*/ 0 w 299"/>
                <a:gd name="T33" fmla="*/ 0 h 279"/>
                <a:gd name="T34" fmla="*/ 0 w 299"/>
                <a:gd name="T35" fmla="*/ 0 h 279"/>
                <a:gd name="T36" fmla="*/ 0 w 299"/>
                <a:gd name="T37" fmla="*/ 0 h 279"/>
                <a:gd name="T38" fmla="*/ 0 w 299"/>
                <a:gd name="T39" fmla="*/ 0 h 279"/>
                <a:gd name="T40" fmla="*/ 0 w 299"/>
                <a:gd name="T41" fmla="*/ 0 h 279"/>
                <a:gd name="T42" fmla="*/ 0 w 299"/>
                <a:gd name="T43" fmla="*/ 0 h 279"/>
                <a:gd name="T44" fmla="*/ 0 w 299"/>
                <a:gd name="T45" fmla="*/ 0 h 279"/>
                <a:gd name="T46" fmla="*/ 0 w 299"/>
                <a:gd name="T47" fmla="*/ 0 h 279"/>
                <a:gd name="T48" fmla="*/ 0 w 299"/>
                <a:gd name="T49" fmla="*/ 0 h 279"/>
                <a:gd name="T50" fmla="*/ 0 w 299"/>
                <a:gd name="T51" fmla="*/ 0 h 279"/>
                <a:gd name="T52" fmla="*/ 0 w 299"/>
                <a:gd name="T53" fmla="*/ 0 h 279"/>
                <a:gd name="T54" fmla="*/ 0 w 299"/>
                <a:gd name="T55" fmla="*/ 0 h 279"/>
                <a:gd name="T56" fmla="*/ 0 w 299"/>
                <a:gd name="T57" fmla="*/ 0 h 279"/>
                <a:gd name="T58" fmla="*/ 0 w 299"/>
                <a:gd name="T59" fmla="*/ 0 h 279"/>
                <a:gd name="T60" fmla="*/ 0 w 299"/>
                <a:gd name="T61" fmla="*/ 0 h 279"/>
                <a:gd name="T62" fmla="*/ 0 w 299"/>
                <a:gd name="T63" fmla="*/ 0 h 279"/>
                <a:gd name="T64" fmla="*/ 0 w 299"/>
                <a:gd name="T65" fmla="*/ 0 h 279"/>
                <a:gd name="T66" fmla="*/ 0 w 299"/>
                <a:gd name="T67" fmla="*/ 0 h 279"/>
                <a:gd name="T68" fmla="*/ 0 w 299"/>
                <a:gd name="T69" fmla="*/ 0 h 27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99"/>
                <a:gd name="T106" fmla="*/ 0 h 279"/>
                <a:gd name="T107" fmla="*/ 299 w 299"/>
                <a:gd name="T108" fmla="*/ 279 h 27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99" h="279">
                  <a:moveTo>
                    <a:pt x="299" y="0"/>
                  </a:moveTo>
                  <a:lnTo>
                    <a:pt x="293" y="1"/>
                  </a:lnTo>
                  <a:lnTo>
                    <a:pt x="286" y="1"/>
                  </a:lnTo>
                  <a:lnTo>
                    <a:pt x="279" y="1"/>
                  </a:lnTo>
                  <a:lnTo>
                    <a:pt x="272" y="2"/>
                  </a:lnTo>
                  <a:lnTo>
                    <a:pt x="265" y="2"/>
                  </a:lnTo>
                  <a:lnTo>
                    <a:pt x="259" y="3"/>
                  </a:lnTo>
                  <a:lnTo>
                    <a:pt x="252" y="4"/>
                  </a:lnTo>
                  <a:lnTo>
                    <a:pt x="245" y="5"/>
                  </a:lnTo>
                  <a:lnTo>
                    <a:pt x="239" y="6"/>
                  </a:lnTo>
                  <a:lnTo>
                    <a:pt x="232" y="8"/>
                  </a:lnTo>
                  <a:lnTo>
                    <a:pt x="226" y="9"/>
                  </a:lnTo>
                  <a:lnTo>
                    <a:pt x="219" y="11"/>
                  </a:lnTo>
                  <a:lnTo>
                    <a:pt x="212" y="12"/>
                  </a:lnTo>
                  <a:lnTo>
                    <a:pt x="206" y="14"/>
                  </a:lnTo>
                  <a:lnTo>
                    <a:pt x="199" y="16"/>
                  </a:lnTo>
                  <a:lnTo>
                    <a:pt x="193" y="18"/>
                  </a:lnTo>
                  <a:lnTo>
                    <a:pt x="186" y="21"/>
                  </a:lnTo>
                  <a:lnTo>
                    <a:pt x="180" y="23"/>
                  </a:lnTo>
                  <a:lnTo>
                    <a:pt x="174" y="26"/>
                  </a:lnTo>
                  <a:lnTo>
                    <a:pt x="167" y="28"/>
                  </a:lnTo>
                  <a:lnTo>
                    <a:pt x="162" y="31"/>
                  </a:lnTo>
                  <a:lnTo>
                    <a:pt x="155" y="34"/>
                  </a:lnTo>
                  <a:lnTo>
                    <a:pt x="150" y="38"/>
                  </a:lnTo>
                  <a:lnTo>
                    <a:pt x="144" y="41"/>
                  </a:lnTo>
                  <a:lnTo>
                    <a:pt x="139" y="44"/>
                  </a:lnTo>
                  <a:lnTo>
                    <a:pt x="132" y="48"/>
                  </a:lnTo>
                  <a:lnTo>
                    <a:pt x="127" y="51"/>
                  </a:lnTo>
                  <a:lnTo>
                    <a:pt x="121" y="55"/>
                  </a:lnTo>
                  <a:lnTo>
                    <a:pt x="116" y="59"/>
                  </a:lnTo>
                  <a:lnTo>
                    <a:pt x="110" y="63"/>
                  </a:lnTo>
                  <a:lnTo>
                    <a:pt x="106" y="66"/>
                  </a:lnTo>
                  <a:lnTo>
                    <a:pt x="100" y="71"/>
                  </a:lnTo>
                  <a:lnTo>
                    <a:pt x="95" y="75"/>
                  </a:lnTo>
                  <a:lnTo>
                    <a:pt x="90" y="79"/>
                  </a:lnTo>
                  <a:lnTo>
                    <a:pt x="86" y="84"/>
                  </a:lnTo>
                  <a:lnTo>
                    <a:pt x="80" y="89"/>
                  </a:lnTo>
                  <a:lnTo>
                    <a:pt x="76" y="93"/>
                  </a:lnTo>
                  <a:lnTo>
                    <a:pt x="72" y="98"/>
                  </a:lnTo>
                  <a:lnTo>
                    <a:pt x="67" y="103"/>
                  </a:lnTo>
                  <a:lnTo>
                    <a:pt x="63" y="108"/>
                  </a:lnTo>
                  <a:lnTo>
                    <a:pt x="59" y="113"/>
                  </a:lnTo>
                  <a:lnTo>
                    <a:pt x="55" y="118"/>
                  </a:lnTo>
                  <a:lnTo>
                    <a:pt x="51" y="123"/>
                  </a:lnTo>
                  <a:lnTo>
                    <a:pt x="47" y="129"/>
                  </a:lnTo>
                  <a:lnTo>
                    <a:pt x="44" y="134"/>
                  </a:lnTo>
                  <a:lnTo>
                    <a:pt x="41" y="140"/>
                  </a:lnTo>
                  <a:lnTo>
                    <a:pt x="36" y="145"/>
                  </a:lnTo>
                  <a:lnTo>
                    <a:pt x="34" y="150"/>
                  </a:lnTo>
                  <a:lnTo>
                    <a:pt x="31" y="156"/>
                  </a:lnTo>
                  <a:lnTo>
                    <a:pt x="28" y="161"/>
                  </a:lnTo>
                  <a:lnTo>
                    <a:pt x="25" y="167"/>
                  </a:lnTo>
                  <a:lnTo>
                    <a:pt x="22" y="173"/>
                  </a:lnTo>
                  <a:lnTo>
                    <a:pt x="20" y="180"/>
                  </a:lnTo>
                  <a:lnTo>
                    <a:pt x="18" y="185"/>
                  </a:lnTo>
                  <a:lnTo>
                    <a:pt x="15" y="191"/>
                  </a:lnTo>
                  <a:lnTo>
                    <a:pt x="13" y="197"/>
                  </a:lnTo>
                  <a:lnTo>
                    <a:pt x="11" y="203"/>
                  </a:lnTo>
                  <a:lnTo>
                    <a:pt x="10" y="209"/>
                  </a:lnTo>
                  <a:lnTo>
                    <a:pt x="8" y="215"/>
                  </a:lnTo>
                  <a:lnTo>
                    <a:pt x="7" y="222"/>
                  </a:lnTo>
                  <a:lnTo>
                    <a:pt x="6" y="228"/>
                  </a:lnTo>
                  <a:lnTo>
                    <a:pt x="4" y="234"/>
                  </a:lnTo>
                  <a:lnTo>
                    <a:pt x="3" y="240"/>
                  </a:lnTo>
                  <a:lnTo>
                    <a:pt x="2" y="247"/>
                  </a:lnTo>
                  <a:lnTo>
                    <a:pt x="1" y="253"/>
                  </a:lnTo>
                  <a:lnTo>
                    <a:pt x="1" y="259"/>
                  </a:lnTo>
                  <a:lnTo>
                    <a:pt x="0" y="265"/>
                  </a:lnTo>
                  <a:lnTo>
                    <a:pt x="0" y="272"/>
                  </a:lnTo>
                  <a:lnTo>
                    <a:pt x="0" y="279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7" name="Line 24">
              <a:extLst>
                <a:ext uri="{FF2B5EF4-FFF2-40B4-BE49-F238E27FC236}">
                  <a16:creationId xmlns:a16="http://schemas.microsoft.com/office/drawing/2014/main" id="{CD700BAB-AE30-4C49-A09B-81362E975D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7" y="1858"/>
              <a:ext cx="1" cy="34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8" name="Line 25">
              <a:extLst>
                <a:ext uri="{FF2B5EF4-FFF2-40B4-BE49-F238E27FC236}">
                  <a16:creationId xmlns:a16="http://schemas.microsoft.com/office/drawing/2014/main" id="{74D7F502-DEF8-1F46-9450-70FB2A4555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0" y="2244"/>
              <a:ext cx="70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9" name="Line 26">
              <a:extLst>
                <a:ext uri="{FF2B5EF4-FFF2-40B4-BE49-F238E27FC236}">
                  <a16:creationId xmlns:a16="http://schemas.microsoft.com/office/drawing/2014/main" id="{BE5EB966-03CF-2842-9EC7-E8A43FAAC6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21" y="1858"/>
              <a:ext cx="1" cy="34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0" name="Line 27">
              <a:extLst>
                <a:ext uri="{FF2B5EF4-FFF2-40B4-BE49-F238E27FC236}">
                  <a16:creationId xmlns:a16="http://schemas.microsoft.com/office/drawing/2014/main" id="{7F9E9CD6-7FC0-3D45-A1B9-4F90661217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70" y="1818"/>
              <a:ext cx="70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1" name="Freeform 28">
              <a:extLst>
                <a:ext uri="{FF2B5EF4-FFF2-40B4-BE49-F238E27FC236}">
                  <a16:creationId xmlns:a16="http://schemas.microsoft.com/office/drawing/2014/main" id="{4F066916-2CBA-F347-B6CF-A7D79874773B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7" y="2204"/>
              <a:ext cx="43" cy="40"/>
            </a:xfrm>
            <a:custGeom>
              <a:avLst/>
              <a:gdLst>
                <a:gd name="T0" fmla="*/ 0 w 299"/>
                <a:gd name="T1" fmla="*/ 0 h 278"/>
                <a:gd name="T2" fmla="*/ 0 w 299"/>
                <a:gd name="T3" fmla="*/ 0 h 278"/>
                <a:gd name="T4" fmla="*/ 0 w 299"/>
                <a:gd name="T5" fmla="*/ 0 h 278"/>
                <a:gd name="T6" fmla="*/ 0 w 299"/>
                <a:gd name="T7" fmla="*/ 0 h 278"/>
                <a:gd name="T8" fmla="*/ 0 w 299"/>
                <a:gd name="T9" fmla="*/ 0 h 278"/>
                <a:gd name="T10" fmla="*/ 0 w 299"/>
                <a:gd name="T11" fmla="*/ 0 h 278"/>
                <a:gd name="T12" fmla="*/ 0 w 299"/>
                <a:gd name="T13" fmla="*/ 0 h 278"/>
                <a:gd name="T14" fmla="*/ 0 w 299"/>
                <a:gd name="T15" fmla="*/ 0 h 278"/>
                <a:gd name="T16" fmla="*/ 0 w 299"/>
                <a:gd name="T17" fmla="*/ 0 h 278"/>
                <a:gd name="T18" fmla="*/ 0 w 299"/>
                <a:gd name="T19" fmla="*/ 0 h 278"/>
                <a:gd name="T20" fmla="*/ 0 w 299"/>
                <a:gd name="T21" fmla="*/ 0 h 278"/>
                <a:gd name="T22" fmla="*/ 0 w 299"/>
                <a:gd name="T23" fmla="*/ 0 h 278"/>
                <a:gd name="T24" fmla="*/ 0 w 299"/>
                <a:gd name="T25" fmla="*/ 0 h 278"/>
                <a:gd name="T26" fmla="*/ 0 w 299"/>
                <a:gd name="T27" fmla="*/ 0 h 278"/>
                <a:gd name="T28" fmla="*/ 0 w 299"/>
                <a:gd name="T29" fmla="*/ 0 h 278"/>
                <a:gd name="T30" fmla="*/ 0 w 299"/>
                <a:gd name="T31" fmla="*/ 0 h 278"/>
                <a:gd name="T32" fmla="*/ 0 w 299"/>
                <a:gd name="T33" fmla="*/ 0 h 278"/>
                <a:gd name="T34" fmla="*/ 0 w 299"/>
                <a:gd name="T35" fmla="*/ 0 h 278"/>
                <a:gd name="T36" fmla="*/ 0 w 299"/>
                <a:gd name="T37" fmla="*/ 0 h 278"/>
                <a:gd name="T38" fmla="*/ 0 w 299"/>
                <a:gd name="T39" fmla="*/ 0 h 278"/>
                <a:gd name="T40" fmla="*/ 0 w 299"/>
                <a:gd name="T41" fmla="*/ 0 h 278"/>
                <a:gd name="T42" fmla="*/ 0 w 299"/>
                <a:gd name="T43" fmla="*/ 0 h 278"/>
                <a:gd name="T44" fmla="*/ 0 w 299"/>
                <a:gd name="T45" fmla="*/ 0 h 278"/>
                <a:gd name="T46" fmla="*/ 0 w 299"/>
                <a:gd name="T47" fmla="*/ 0 h 278"/>
                <a:gd name="T48" fmla="*/ 0 w 299"/>
                <a:gd name="T49" fmla="*/ 0 h 278"/>
                <a:gd name="T50" fmla="*/ 0 w 299"/>
                <a:gd name="T51" fmla="*/ 0 h 278"/>
                <a:gd name="T52" fmla="*/ 0 w 299"/>
                <a:gd name="T53" fmla="*/ 0 h 278"/>
                <a:gd name="T54" fmla="*/ 0 w 299"/>
                <a:gd name="T55" fmla="*/ 0 h 278"/>
                <a:gd name="T56" fmla="*/ 0 w 299"/>
                <a:gd name="T57" fmla="*/ 0 h 278"/>
                <a:gd name="T58" fmla="*/ 0 w 299"/>
                <a:gd name="T59" fmla="*/ 0 h 278"/>
                <a:gd name="T60" fmla="*/ 0 w 299"/>
                <a:gd name="T61" fmla="*/ 0 h 278"/>
                <a:gd name="T62" fmla="*/ 0 w 299"/>
                <a:gd name="T63" fmla="*/ 0 h 278"/>
                <a:gd name="T64" fmla="*/ 0 w 299"/>
                <a:gd name="T65" fmla="*/ 0 h 278"/>
                <a:gd name="T66" fmla="*/ 0 w 299"/>
                <a:gd name="T67" fmla="*/ 0 h 278"/>
                <a:gd name="T68" fmla="*/ 0 w 299"/>
                <a:gd name="T69" fmla="*/ 0 h 27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99"/>
                <a:gd name="T106" fmla="*/ 0 h 278"/>
                <a:gd name="T107" fmla="*/ 299 w 299"/>
                <a:gd name="T108" fmla="*/ 278 h 27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99" h="278">
                  <a:moveTo>
                    <a:pt x="0" y="0"/>
                  </a:moveTo>
                  <a:lnTo>
                    <a:pt x="0" y="6"/>
                  </a:lnTo>
                  <a:lnTo>
                    <a:pt x="1" y="13"/>
                  </a:lnTo>
                  <a:lnTo>
                    <a:pt x="1" y="19"/>
                  </a:lnTo>
                  <a:lnTo>
                    <a:pt x="1" y="26"/>
                  </a:lnTo>
                  <a:lnTo>
                    <a:pt x="2" y="32"/>
                  </a:lnTo>
                  <a:lnTo>
                    <a:pt x="3" y="38"/>
                  </a:lnTo>
                  <a:lnTo>
                    <a:pt x="4" y="44"/>
                  </a:lnTo>
                  <a:lnTo>
                    <a:pt x="5" y="50"/>
                  </a:lnTo>
                  <a:lnTo>
                    <a:pt x="6" y="57"/>
                  </a:lnTo>
                  <a:lnTo>
                    <a:pt x="7" y="63"/>
                  </a:lnTo>
                  <a:lnTo>
                    <a:pt x="10" y="69"/>
                  </a:lnTo>
                  <a:lnTo>
                    <a:pt x="11" y="75"/>
                  </a:lnTo>
                  <a:lnTo>
                    <a:pt x="13" y="81"/>
                  </a:lnTo>
                  <a:lnTo>
                    <a:pt x="15" y="87"/>
                  </a:lnTo>
                  <a:lnTo>
                    <a:pt x="17" y="93"/>
                  </a:lnTo>
                  <a:lnTo>
                    <a:pt x="20" y="100"/>
                  </a:lnTo>
                  <a:lnTo>
                    <a:pt x="22" y="106"/>
                  </a:lnTo>
                  <a:lnTo>
                    <a:pt x="25" y="111"/>
                  </a:lnTo>
                  <a:lnTo>
                    <a:pt x="27" y="117"/>
                  </a:lnTo>
                  <a:lnTo>
                    <a:pt x="31" y="123"/>
                  </a:lnTo>
                  <a:lnTo>
                    <a:pt x="34" y="128"/>
                  </a:lnTo>
                  <a:lnTo>
                    <a:pt x="37" y="134"/>
                  </a:lnTo>
                  <a:lnTo>
                    <a:pt x="40" y="139"/>
                  </a:lnTo>
                  <a:lnTo>
                    <a:pt x="44" y="144"/>
                  </a:lnTo>
                  <a:lnTo>
                    <a:pt x="47" y="151"/>
                  </a:lnTo>
                  <a:lnTo>
                    <a:pt x="51" y="156"/>
                  </a:lnTo>
                  <a:lnTo>
                    <a:pt x="55" y="161"/>
                  </a:lnTo>
                  <a:lnTo>
                    <a:pt x="59" y="166"/>
                  </a:lnTo>
                  <a:lnTo>
                    <a:pt x="62" y="171"/>
                  </a:lnTo>
                  <a:lnTo>
                    <a:pt x="67" y="176"/>
                  </a:lnTo>
                  <a:lnTo>
                    <a:pt x="71" y="180"/>
                  </a:lnTo>
                  <a:lnTo>
                    <a:pt x="76" y="185"/>
                  </a:lnTo>
                  <a:lnTo>
                    <a:pt x="80" y="190"/>
                  </a:lnTo>
                  <a:lnTo>
                    <a:pt x="86" y="195"/>
                  </a:lnTo>
                  <a:lnTo>
                    <a:pt x="90" y="199"/>
                  </a:lnTo>
                  <a:lnTo>
                    <a:pt x="95" y="204"/>
                  </a:lnTo>
                  <a:lnTo>
                    <a:pt x="100" y="208"/>
                  </a:lnTo>
                  <a:lnTo>
                    <a:pt x="105" y="212"/>
                  </a:lnTo>
                  <a:lnTo>
                    <a:pt x="111" y="216"/>
                  </a:lnTo>
                  <a:lnTo>
                    <a:pt x="115" y="220"/>
                  </a:lnTo>
                  <a:lnTo>
                    <a:pt x="121" y="224"/>
                  </a:lnTo>
                  <a:lnTo>
                    <a:pt x="126" y="227"/>
                  </a:lnTo>
                  <a:lnTo>
                    <a:pt x="132" y="231"/>
                  </a:lnTo>
                  <a:lnTo>
                    <a:pt x="138" y="234"/>
                  </a:lnTo>
                  <a:lnTo>
                    <a:pt x="144" y="238"/>
                  </a:lnTo>
                  <a:lnTo>
                    <a:pt x="149" y="241"/>
                  </a:lnTo>
                  <a:lnTo>
                    <a:pt x="156" y="245"/>
                  </a:lnTo>
                  <a:lnTo>
                    <a:pt x="161" y="247"/>
                  </a:lnTo>
                  <a:lnTo>
                    <a:pt x="168" y="250"/>
                  </a:lnTo>
                  <a:lnTo>
                    <a:pt x="173" y="253"/>
                  </a:lnTo>
                  <a:lnTo>
                    <a:pt x="180" y="255"/>
                  </a:lnTo>
                  <a:lnTo>
                    <a:pt x="187" y="258"/>
                  </a:lnTo>
                  <a:lnTo>
                    <a:pt x="192" y="260"/>
                  </a:lnTo>
                  <a:lnTo>
                    <a:pt x="199" y="262"/>
                  </a:lnTo>
                  <a:lnTo>
                    <a:pt x="205" y="264"/>
                  </a:lnTo>
                  <a:lnTo>
                    <a:pt x="212" y="266"/>
                  </a:lnTo>
                  <a:lnTo>
                    <a:pt x="219" y="268"/>
                  </a:lnTo>
                  <a:lnTo>
                    <a:pt x="225" y="269"/>
                  </a:lnTo>
                  <a:lnTo>
                    <a:pt x="232" y="271"/>
                  </a:lnTo>
                  <a:lnTo>
                    <a:pt x="238" y="272"/>
                  </a:lnTo>
                  <a:lnTo>
                    <a:pt x="245" y="273"/>
                  </a:lnTo>
                  <a:lnTo>
                    <a:pt x="252" y="274"/>
                  </a:lnTo>
                  <a:lnTo>
                    <a:pt x="258" y="275"/>
                  </a:lnTo>
                  <a:lnTo>
                    <a:pt x="265" y="276"/>
                  </a:lnTo>
                  <a:lnTo>
                    <a:pt x="272" y="277"/>
                  </a:lnTo>
                  <a:lnTo>
                    <a:pt x="279" y="277"/>
                  </a:lnTo>
                  <a:lnTo>
                    <a:pt x="286" y="278"/>
                  </a:lnTo>
                  <a:lnTo>
                    <a:pt x="292" y="278"/>
                  </a:lnTo>
                  <a:lnTo>
                    <a:pt x="299" y="278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2" name="Freeform 29">
              <a:extLst>
                <a:ext uri="{FF2B5EF4-FFF2-40B4-BE49-F238E27FC236}">
                  <a16:creationId xmlns:a16="http://schemas.microsoft.com/office/drawing/2014/main" id="{FF76A4BD-801F-394A-8C77-28E6617DEE3E}"/>
                </a:ext>
              </a:extLst>
            </p:cNvPr>
            <p:cNvSpPr>
              <a:spLocks/>
            </p:cNvSpPr>
            <p:nvPr/>
          </p:nvSpPr>
          <p:spPr bwMode="auto">
            <a:xfrm>
              <a:off x="5478" y="2204"/>
              <a:ext cx="43" cy="40"/>
            </a:xfrm>
            <a:custGeom>
              <a:avLst/>
              <a:gdLst>
                <a:gd name="T0" fmla="*/ 0 w 299"/>
                <a:gd name="T1" fmla="*/ 0 h 278"/>
                <a:gd name="T2" fmla="*/ 0 w 299"/>
                <a:gd name="T3" fmla="*/ 0 h 278"/>
                <a:gd name="T4" fmla="*/ 0 w 299"/>
                <a:gd name="T5" fmla="*/ 0 h 278"/>
                <a:gd name="T6" fmla="*/ 0 w 299"/>
                <a:gd name="T7" fmla="*/ 0 h 278"/>
                <a:gd name="T8" fmla="*/ 0 w 299"/>
                <a:gd name="T9" fmla="*/ 0 h 278"/>
                <a:gd name="T10" fmla="*/ 0 w 299"/>
                <a:gd name="T11" fmla="*/ 0 h 278"/>
                <a:gd name="T12" fmla="*/ 0 w 299"/>
                <a:gd name="T13" fmla="*/ 0 h 278"/>
                <a:gd name="T14" fmla="*/ 0 w 299"/>
                <a:gd name="T15" fmla="*/ 0 h 278"/>
                <a:gd name="T16" fmla="*/ 0 w 299"/>
                <a:gd name="T17" fmla="*/ 0 h 278"/>
                <a:gd name="T18" fmla="*/ 0 w 299"/>
                <a:gd name="T19" fmla="*/ 0 h 278"/>
                <a:gd name="T20" fmla="*/ 0 w 299"/>
                <a:gd name="T21" fmla="*/ 0 h 278"/>
                <a:gd name="T22" fmla="*/ 0 w 299"/>
                <a:gd name="T23" fmla="*/ 0 h 278"/>
                <a:gd name="T24" fmla="*/ 0 w 299"/>
                <a:gd name="T25" fmla="*/ 0 h 278"/>
                <a:gd name="T26" fmla="*/ 0 w 299"/>
                <a:gd name="T27" fmla="*/ 0 h 278"/>
                <a:gd name="T28" fmla="*/ 0 w 299"/>
                <a:gd name="T29" fmla="*/ 0 h 278"/>
                <a:gd name="T30" fmla="*/ 0 w 299"/>
                <a:gd name="T31" fmla="*/ 0 h 278"/>
                <a:gd name="T32" fmla="*/ 0 w 299"/>
                <a:gd name="T33" fmla="*/ 0 h 278"/>
                <a:gd name="T34" fmla="*/ 0 w 299"/>
                <a:gd name="T35" fmla="*/ 0 h 278"/>
                <a:gd name="T36" fmla="*/ 0 w 299"/>
                <a:gd name="T37" fmla="*/ 0 h 278"/>
                <a:gd name="T38" fmla="*/ 0 w 299"/>
                <a:gd name="T39" fmla="*/ 0 h 278"/>
                <a:gd name="T40" fmla="*/ 0 w 299"/>
                <a:gd name="T41" fmla="*/ 0 h 278"/>
                <a:gd name="T42" fmla="*/ 0 w 299"/>
                <a:gd name="T43" fmla="*/ 0 h 278"/>
                <a:gd name="T44" fmla="*/ 0 w 299"/>
                <a:gd name="T45" fmla="*/ 0 h 278"/>
                <a:gd name="T46" fmla="*/ 0 w 299"/>
                <a:gd name="T47" fmla="*/ 0 h 278"/>
                <a:gd name="T48" fmla="*/ 0 w 299"/>
                <a:gd name="T49" fmla="*/ 0 h 278"/>
                <a:gd name="T50" fmla="*/ 0 w 299"/>
                <a:gd name="T51" fmla="*/ 0 h 278"/>
                <a:gd name="T52" fmla="*/ 0 w 299"/>
                <a:gd name="T53" fmla="*/ 0 h 278"/>
                <a:gd name="T54" fmla="*/ 0 w 299"/>
                <a:gd name="T55" fmla="*/ 0 h 278"/>
                <a:gd name="T56" fmla="*/ 0 w 299"/>
                <a:gd name="T57" fmla="*/ 0 h 278"/>
                <a:gd name="T58" fmla="*/ 0 w 299"/>
                <a:gd name="T59" fmla="*/ 0 h 278"/>
                <a:gd name="T60" fmla="*/ 0 w 299"/>
                <a:gd name="T61" fmla="*/ 0 h 278"/>
                <a:gd name="T62" fmla="*/ 0 w 299"/>
                <a:gd name="T63" fmla="*/ 0 h 278"/>
                <a:gd name="T64" fmla="*/ 0 w 299"/>
                <a:gd name="T65" fmla="*/ 0 h 278"/>
                <a:gd name="T66" fmla="*/ 0 w 299"/>
                <a:gd name="T67" fmla="*/ 0 h 278"/>
                <a:gd name="T68" fmla="*/ 0 w 299"/>
                <a:gd name="T69" fmla="*/ 0 h 27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99"/>
                <a:gd name="T106" fmla="*/ 0 h 278"/>
                <a:gd name="T107" fmla="*/ 299 w 299"/>
                <a:gd name="T108" fmla="*/ 278 h 27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99" h="278">
                  <a:moveTo>
                    <a:pt x="0" y="278"/>
                  </a:moveTo>
                  <a:lnTo>
                    <a:pt x="6" y="278"/>
                  </a:lnTo>
                  <a:lnTo>
                    <a:pt x="13" y="278"/>
                  </a:lnTo>
                  <a:lnTo>
                    <a:pt x="20" y="277"/>
                  </a:lnTo>
                  <a:lnTo>
                    <a:pt x="27" y="277"/>
                  </a:lnTo>
                  <a:lnTo>
                    <a:pt x="34" y="276"/>
                  </a:lnTo>
                  <a:lnTo>
                    <a:pt x="40" y="275"/>
                  </a:lnTo>
                  <a:lnTo>
                    <a:pt x="47" y="274"/>
                  </a:lnTo>
                  <a:lnTo>
                    <a:pt x="54" y="273"/>
                  </a:lnTo>
                  <a:lnTo>
                    <a:pt x="60" y="272"/>
                  </a:lnTo>
                  <a:lnTo>
                    <a:pt x="67" y="271"/>
                  </a:lnTo>
                  <a:lnTo>
                    <a:pt x="73" y="269"/>
                  </a:lnTo>
                  <a:lnTo>
                    <a:pt x="80" y="268"/>
                  </a:lnTo>
                  <a:lnTo>
                    <a:pt x="87" y="266"/>
                  </a:lnTo>
                  <a:lnTo>
                    <a:pt x="93" y="264"/>
                  </a:lnTo>
                  <a:lnTo>
                    <a:pt x="100" y="262"/>
                  </a:lnTo>
                  <a:lnTo>
                    <a:pt x="106" y="260"/>
                  </a:lnTo>
                  <a:lnTo>
                    <a:pt x="113" y="258"/>
                  </a:lnTo>
                  <a:lnTo>
                    <a:pt x="119" y="255"/>
                  </a:lnTo>
                  <a:lnTo>
                    <a:pt x="125" y="253"/>
                  </a:lnTo>
                  <a:lnTo>
                    <a:pt x="132" y="250"/>
                  </a:lnTo>
                  <a:lnTo>
                    <a:pt x="137" y="247"/>
                  </a:lnTo>
                  <a:lnTo>
                    <a:pt x="144" y="245"/>
                  </a:lnTo>
                  <a:lnTo>
                    <a:pt x="149" y="241"/>
                  </a:lnTo>
                  <a:lnTo>
                    <a:pt x="155" y="238"/>
                  </a:lnTo>
                  <a:lnTo>
                    <a:pt x="160" y="234"/>
                  </a:lnTo>
                  <a:lnTo>
                    <a:pt x="167" y="231"/>
                  </a:lnTo>
                  <a:lnTo>
                    <a:pt x="172" y="227"/>
                  </a:lnTo>
                  <a:lnTo>
                    <a:pt x="178" y="224"/>
                  </a:lnTo>
                  <a:lnTo>
                    <a:pt x="183" y="220"/>
                  </a:lnTo>
                  <a:lnTo>
                    <a:pt x="189" y="216"/>
                  </a:lnTo>
                  <a:lnTo>
                    <a:pt x="193" y="212"/>
                  </a:lnTo>
                  <a:lnTo>
                    <a:pt x="199" y="208"/>
                  </a:lnTo>
                  <a:lnTo>
                    <a:pt x="204" y="204"/>
                  </a:lnTo>
                  <a:lnTo>
                    <a:pt x="209" y="199"/>
                  </a:lnTo>
                  <a:lnTo>
                    <a:pt x="213" y="195"/>
                  </a:lnTo>
                  <a:lnTo>
                    <a:pt x="219" y="190"/>
                  </a:lnTo>
                  <a:lnTo>
                    <a:pt x="223" y="185"/>
                  </a:lnTo>
                  <a:lnTo>
                    <a:pt x="227" y="180"/>
                  </a:lnTo>
                  <a:lnTo>
                    <a:pt x="232" y="176"/>
                  </a:lnTo>
                  <a:lnTo>
                    <a:pt x="236" y="171"/>
                  </a:lnTo>
                  <a:lnTo>
                    <a:pt x="240" y="166"/>
                  </a:lnTo>
                  <a:lnTo>
                    <a:pt x="244" y="161"/>
                  </a:lnTo>
                  <a:lnTo>
                    <a:pt x="248" y="156"/>
                  </a:lnTo>
                  <a:lnTo>
                    <a:pt x="252" y="151"/>
                  </a:lnTo>
                  <a:lnTo>
                    <a:pt x="255" y="144"/>
                  </a:lnTo>
                  <a:lnTo>
                    <a:pt x="258" y="139"/>
                  </a:lnTo>
                  <a:lnTo>
                    <a:pt x="263" y="134"/>
                  </a:lnTo>
                  <a:lnTo>
                    <a:pt x="265" y="128"/>
                  </a:lnTo>
                  <a:lnTo>
                    <a:pt x="268" y="123"/>
                  </a:lnTo>
                  <a:lnTo>
                    <a:pt x="271" y="117"/>
                  </a:lnTo>
                  <a:lnTo>
                    <a:pt x="274" y="111"/>
                  </a:lnTo>
                  <a:lnTo>
                    <a:pt x="277" y="106"/>
                  </a:lnTo>
                  <a:lnTo>
                    <a:pt x="279" y="100"/>
                  </a:lnTo>
                  <a:lnTo>
                    <a:pt x="281" y="93"/>
                  </a:lnTo>
                  <a:lnTo>
                    <a:pt x="284" y="87"/>
                  </a:lnTo>
                  <a:lnTo>
                    <a:pt x="286" y="81"/>
                  </a:lnTo>
                  <a:lnTo>
                    <a:pt x="288" y="75"/>
                  </a:lnTo>
                  <a:lnTo>
                    <a:pt x="289" y="69"/>
                  </a:lnTo>
                  <a:lnTo>
                    <a:pt x="291" y="63"/>
                  </a:lnTo>
                  <a:lnTo>
                    <a:pt x="292" y="57"/>
                  </a:lnTo>
                  <a:lnTo>
                    <a:pt x="293" y="50"/>
                  </a:lnTo>
                  <a:lnTo>
                    <a:pt x="295" y="44"/>
                  </a:lnTo>
                  <a:lnTo>
                    <a:pt x="296" y="38"/>
                  </a:lnTo>
                  <a:lnTo>
                    <a:pt x="297" y="32"/>
                  </a:lnTo>
                  <a:lnTo>
                    <a:pt x="298" y="26"/>
                  </a:lnTo>
                  <a:lnTo>
                    <a:pt x="298" y="19"/>
                  </a:lnTo>
                  <a:lnTo>
                    <a:pt x="299" y="13"/>
                  </a:lnTo>
                  <a:lnTo>
                    <a:pt x="299" y="6"/>
                  </a:lnTo>
                  <a:lnTo>
                    <a:pt x="299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3" name="Freeform 30">
              <a:extLst>
                <a:ext uri="{FF2B5EF4-FFF2-40B4-BE49-F238E27FC236}">
                  <a16:creationId xmlns:a16="http://schemas.microsoft.com/office/drawing/2014/main" id="{232610FB-814E-974D-8FA8-5B4036A67392}"/>
                </a:ext>
              </a:extLst>
            </p:cNvPr>
            <p:cNvSpPr>
              <a:spLocks/>
            </p:cNvSpPr>
            <p:nvPr/>
          </p:nvSpPr>
          <p:spPr bwMode="auto">
            <a:xfrm>
              <a:off x="5478" y="1818"/>
              <a:ext cx="43" cy="40"/>
            </a:xfrm>
            <a:custGeom>
              <a:avLst/>
              <a:gdLst>
                <a:gd name="T0" fmla="*/ 0 w 299"/>
                <a:gd name="T1" fmla="*/ 0 h 279"/>
                <a:gd name="T2" fmla="*/ 0 w 299"/>
                <a:gd name="T3" fmla="*/ 0 h 279"/>
                <a:gd name="T4" fmla="*/ 0 w 299"/>
                <a:gd name="T5" fmla="*/ 0 h 279"/>
                <a:gd name="T6" fmla="*/ 0 w 299"/>
                <a:gd name="T7" fmla="*/ 0 h 279"/>
                <a:gd name="T8" fmla="*/ 0 w 299"/>
                <a:gd name="T9" fmla="*/ 0 h 279"/>
                <a:gd name="T10" fmla="*/ 0 w 299"/>
                <a:gd name="T11" fmla="*/ 0 h 279"/>
                <a:gd name="T12" fmla="*/ 0 w 299"/>
                <a:gd name="T13" fmla="*/ 0 h 279"/>
                <a:gd name="T14" fmla="*/ 0 w 299"/>
                <a:gd name="T15" fmla="*/ 0 h 279"/>
                <a:gd name="T16" fmla="*/ 0 w 299"/>
                <a:gd name="T17" fmla="*/ 0 h 279"/>
                <a:gd name="T18" fmla="*/ 0 w 299"/>
                <a:gd name="T19" fmla="*/ 0 h 279"/>
                <a:gd name="T20" fmla="*/ 0 w 299"/>
                <a:gd name="T21" fmla="*/ 0 h 279"/>
                <a:gd name="T22" fmla="*/ 0 w 299"/>
                <a:gd name="T23" fmla="*/ 0 h 279"/>
                <a:gd name="T24" fmla="*/ 0 w 299"/>
                <a:gd name="T25" fmla="*/ 0 h 279"/>
                <a:gd name="T26" fmla="*/ 0 w 299"/>
                <a:gd name="T27" fmla="*/ 0 h 279"/>
                <a:gd name="T28" fmla="*/ 0 w 299"/>
                <a:gd name="T29" fmla="*/ 0 h 279"/>
                <a:gd name="T30" fmla="*/ 0 w 299"/>
                <a:gd name="T31" fmla="*/ 0 h 279"/>
                <a:gd name="T32" fmla="*/ 0 w 299"/>
                <a:gd name="T33" fmla="*/ 0 h 279"/>
                <a:gd name="T34" fmla="*/ 0 w 299"/>
                <a:gd name="T35" fmla="*/ 0 h 279"/>
                <a:gd name="T36" fmla="*/ 0 w 299"/>
                <a:gd name="T37" fmla="*/ 0 h 279"/>
                <a:gd name="T38" fmla="*/ 0 w 299"/>
                <a:gd name="T39" fmla="*/ 0 h 279"/>
                <a:gd name="T40" fmla="*/ 0 w 299"/>
                <a:gd name="T41" fmla="*/ 0 h 279"/>
                <a:gd name="T42" fmla="*/ 0 w 299"/>
                <a:gd name="T43" fmla="*/ 0 h 279"/>
                <a:gd name="T44" fmla="*/ 0 w 299"/>
                <a:gd name="T45" fmla="*/ 0 h 279"/>
                <a:gd name="T46" fmla="*/ 0 w 299"/>
                <a:gd name="T47" fmla="*/ 0 h 279"/>
                <a:gd name="T48" fmla="*/ 0 w 299"/>
                <a:gd name="T49" fmla="*/ 0 h 279"/>
                <a:gd name="T50" fmla="*/ 0 w 299"/>
                <a:gd name="T51" fmla="*/ 0 h 279"/>
                <a:gd name="T52" fmla="*/ 0 w 299"/>
                <a:gd name="T53" fmla="*/ 0 h 279"/>
                <a:gd name="T54" fmla="*/ 0 w 299"/>
                <a:gd name="T55" fmla="*/ 0 h 279"/>
                <a:gd name="T56" fmla="*/ 0 w 299"/>
                <a:gd name="T57" fmla="*/ 0 h 279"/>
                <a:gd name="T58" fmla="*/ 0 w 299"/>
                <a:gd name="T59" fmla="*/ 0 h 279"/>
                <a:gd name="T60" fmla="*/ 0 w 299"/>
                <a:gd name="T61" fmla="*/ 0 h 279"/>
                <a:gd name="T62" fmla="*/ 0 w 299"/>
                <a:gd name="T63" fmla="*/ 0 h 279"/>
                <a:gd name="T64" fmla="*/ 0 w 299"/>
                <a:gd name="T65" fmla="*/ 0 h 279"/>
                <a:gd name="T66" fmla="*/ 0 w 299"/>
                <a:gd name="T67" fmla="*/ 0 h 279"/>
                <a:gd name="T68" fmla="*/ 0 w 299"/>
                <a:gd name="T69" fmla="*/ 0 h 27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99"/>
                <a:gd name="T106" fmla="*/ 0 h 279"/>
                <a:gd name="T107" fmla="*/ 299 w 299"/>
                <a:gd name="T108" fmla="*/ 279 h 27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99" h="279">
                  <a:moveTo>
                    <a:pt x="299" y="279"/>
                  </a:moveTo>
                  <a:lnTo>
                    <a:pt x="299" y="272"/>
                  </a:lnTo>
                  <a:lnTo>
                    <a:pt x="299" y="265"/>
                  </a:lnTo>
                  <a:lnTo>
                    <a:pt x="298" y="259"/>
                  </a:lnTo>
                  <a:lnTo>
                    <a:pt x="298" y="253"/>
                  </a:lnTo>
                  <a:lnTo>
                    <a:pt x="297" y="247"/>
                  </a:lnTo>
                  <a:lnTo>
                    <a:pt x="296" y="240"/>
                  </a:lnTo>
                  <a:lnTo>
                    <a:pt x="295" y="234"/>
                  </a:lnTo>
                  <a:lnTo>
                    <a:pt x="293" y="228"/>
                  </a:lnTo>
                  <a:lnTo>
                    <a:pt x="292" y="222"/>
                  </a:lnTo>
                  <a:lnTo>
                    <a:pt x="291" y="215"/>
                  </a:lnTo>
                  <a:lnTo>
                    <a:pt x="289" y="209"/>
                  </a:lnTo>
                  <a:lnTo>
                    <a:pt x="288" y="203"/>
                  </a:lnTo>
                  <a:lnTo>
                    <a:pt x="286" y="197"/>
                  </a:lnTo>
                  <a:lnTo>
                    <a:pt x="284" y="191"/>
                  </a:lnTo>
                  <a:lnTo>
                    <a:pt x="281" y="185"/>
                  </a:lnTo>
                  <a:lnTo>
                    <a:pt x="279" y="180"/>
                  </a:lnTo>
                  <a:lnTo>
                    <a:pt x="277" y="173"/>
                  </a:lnTo>
                  <a:lnTo>
                    <a:pt x="274" y="167"/>
                  </a:lnTo>
                  <a:lnTo>
                    <a:pt x="271" y="161"/>
                  </a:lnTo>
                  <a:lnTo>
                    <a:pt x="268" y="156"/>
                  </a:lnTo>
                  <a:lnTo>
                    <a:pt x="265" y="150"/>
                  </a:lnTo>
                  <a:lnTo>
                    <a:pt x="263" y="145"/>
                  </a:lnTo>
                  <a:lnTo>
                    <a:pt x="258" y="140"/>
                  </a:lnTo>
                  <a:lnTo>
                    <a:pt x="255" y="134"/>
                  </a:lnTo>
                  <a:lnTo>
                    <a:pt x="252" y="129"/>
                  </a:lnTo>
                  <a:lnTo>
                    <a:pt x="248" y="123"/>
                  </a:lnTo>
                  <a:lnTo>
                    <a:pt x="244" y="118"/>
                  </a:lnTo>
                  <a:lnTo>
                    <a:pt x="240" y="113"/>
                  </a:lnTo>
                  <a:lnTo>
                    <a:pt x="236" y="108"/>
                  </a:lnTo>
                  <a:lnTo>
                    <a:pt x="232" y="103"/>
                  </a:lnTo>
                  <a:lnTo>
                    <a:pt x="227" y="98"/>
                  </a:lnTo>
                  <a:lnTo>
                    <a:pt x="223" y="93"/>
                  </a:lnTo>
                  <a:lnTo>
                    <a:pt x="219" y="89"/>
                  </a:lnTo>
                  <a:lnTo>
                    <a:pt x="213" y="84"/>
                  </a:lnTo>
                  <a:lnTo>
                    <a:pt x="209" y="79"/>
                  </a:lnTo>
                  <a:lnTo>
                    <a:pt x="204" y="75"/>
                  </a:lnTo>
                  <a:lnTo>
                    <a:pt x="199" y="71"/>
                  </a:lnTo>
                  <a:lnTo>
                    <a:pt x="193" y="66"/>
                  </a:lnTo>
                  <a:lnTo>
                    <a:pt x="189" y="63"/>
                  </a:lnTo>
                  <a:lnTo>
                    <a:pt x="183" y="59"/>
                  </a:lnTo>
                  <a:lnTo>
                    <a:pt x="178" y="55"/>
                  </a:lnTo>
                  <a:lnTo>
                    <a:pt x="172" y="51"/>
                  </a:lnTo>
                  <a:lnTo>
                    <a:pt x="167" y="48"/>
                  </a:lnTo>
                  <a:lnTo>
                    <a:pt x="160" y="44"/>
                  </a:lnTo>
                  <a:lnTo>
                    <a:pt x="155" y="41"/>
                  </a:lnTo>
                  <a:lnTo>
                    <a:pt x="149" y="38"/>
                  </a:lnTo>
                  <a:lnTo>
                    <a:pt x="144" y="34"/>
                  </a:lnTo>
                  <a:lnTo>
                    <a:pt x="137" y="31"/>
                  </a:lnTo>
                  <a:lnTo>
                    <a:pt x="132" y="28"/>
                  </a:lnTo>
                  <a:lnTo>
                    <a:pt x="125" y="26"/>
                  </a:lnTo>
                  <a:lnTo>
                    <a:pt x="119" y="23"/>
                  </a:lnTo>
                  <a:lnTo>
                    <a:pt x="113" y="21"/>
                  </a:lnTo>
                  <a:lnTo>
                    <a:pt x="106" y="18"/>
                  </a:lnTo>
                  <a:lnTo>
                    <a:pt x="100" y="16"/>
                  </a:lnTo>
                  <a:lnTo>
                    <a:pt x="93" y="14"/>
                  </a:lnTo>
                  <a:lnTo>
                    <a:pt x="87" y="12"/>
                  </a:lnTo>
                  <a:lnTo>
                    <a:pt x="80" y="11"/>
                  </a:lnTo>
                  <a:lnTo>
                    <a:pt x="73" y="9"/>
                  </a:lnTo>
                  <a:lnTo>
                    <a:pt x="67" y="8"/>
                  </a:lnTo>
                  <a:lnTo>
                    <a:pt x="60" y="6"/>
                  </a:lnTo>
                  <a:lnTo>
                    <a:pt x="54" y="5"/>
                  </a:lnTo>
                  <a:lnTo>
                    <a:pt x="47" y="4"/>
                  </a:lnTo>
                  <a:lnTo>
                    <a:pt x="40" y="3"/>
                  </a:lnTo>
                  <a:lnTo>
                    <a:pt x="34" y="2"/>
                  </a:lnTo>
                  <a:lnTo>
                    <a:pt x="27" y="2"/>
                  </a:lnTo>
                  <a:lnTo>
                    <a:pt x="20" y="1"/>
                  </a:lnTo>
                  <a:lnTo>
                    <a:pt x="13" y="1"/>
                  </a:lnTo>
                  <a:lnTo>
                    <a:pt x="6" y="1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4" name="Freeform 31">
              <a:extLst>
                <a:ext uri="{FF2B5EF4-FFF2-40B4-BE49-F238E27FC236}">
                  <a16:creationId xmlns:a16="http://schemas.microsoft.com/office/drawing/2014/main" id="{25E686A4-522E-3D41-A1D4-90A5BC744FB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7" y="1818"/>
              <a:ext cx="43" cy="40"/>
            </a:xfrm>
            <a:custGeom>
              <a:avLst/>
              <a:gdLst>
                <a:gd name="T0" fmla="*/ 0 w 299"/>
                <a:gd name="T1" fmla="*/ 0 h 279"/>
                <a:gd name="T2" fmla="*/ 0 w 299"/>
                <a:gd name="T3" fmla="*/ 0 h 279"/>
                <a:gd name="T4" fmla="*/ 0 w 299"/>
                <a:gd name="T5" fmla="*/ 0 h 279"/>
                <a:gd name="T6" fmla="*/ 0 w 299"/>
                <a:gd name="T7" fmla="*/ 0 h 279"/>
                <a:gd name="T8" fmla="*/ 0 w 299"/>
                <a:gd name="T9" fmla="*/ 0 h 279"/>
                <a:gd name="T10" fmla="*/ 0 w 299"/>
                <a:gd name="T11" fmla="*/ 0 h 279"/>
                <a:gd name="T12" fmla="*/ 0 w 299"/>
                <a:gd name="T13" fmla="*/ 0 h 279"/>
                <a:gd name="T14" fmla="*/ 0 w 299"/>
                <a:gd name="T15" fmla="*/ 0 h 279"/>
                <a:gd name="T16" fmla="*/ 0 w 299"/>
                <a:gd name="T17" fmla="*/ 0 h 279"/>
                <a:gd name="T18" fmla="*/ 0 w 299"/>
                <a:gd name="T19" fmla="*/ 0 h 279"/>
                <a:gd name="T20" fmla="*/ 0 w 299"/>
                <a:gd name="T21" fmla="*/ 0 h 279"/>
                <a:gd name="T22" fmla="*/ 0 w 299"/>
                <a:gd name="T23" fmla="*/ 0 h 279"/>
                <a:gd name="T24" fmla="*/ 0 w 299"/>
                <a:gd name="T25" fmla="*/ 0 h 279"/>
                <a:gd name="T26" fmla="*/ 0 w 299"/>
                <a:gd name="T27" fmla="*/ 0 h 279"/>
                <a:gd name="T28" fmla="*/ 0 w 299"/>
                <a:gd name="T29" fmla="*/ 0 h 279"/>
                <a:gd name="T30" fmla="*/ 0 w 299"/>
                <a:gd name="T31" fmla="*/ 0 h 279"/>
                <a:gd name="T32" fmla="*/ 0 w 299"/>
                <a:gd name="T33" fmla="*/ 0 h 279"/>
                <a:gd name="T34" fmla="*/ 0 w 299"/>
                <a:gd name="T35" fmla="*/ 0 h 279"/>
                <a:gd name="T36" fmla="*/ 0 w 299"/>
                <a:gd name="T37" fmla="*/ 0 h 279"/>
                <a:gd name="T38" fmla="*/ 0 w 299"/>
                <a:gd name="T39" fmla="*/ 0 h 279"/>
                <a:gd name="T40" fmla="*/ 0 w 299"/>
                <a:gd name="T41" fmla="*/ 0 h 279"/>
                <a:gd name="T42" fmla="*/ 0 w 299"/>
                <a:gd name="T43" fmla="*/ 0 h 279"/>
                <a:gd name="T44" fmla="*/ 0 w 299"/>
                <a:gd name="T45" fmla="*/ 0 h 279"/>
                <a:gd name="T46" fmla="*/ 0 w 299"/>
                <a:gd name="T47" fmla="*/ 0 h 279"/>
                <a:gd name="T48" fmla="*/ 0 w 299"/>
                <a:gd name="T49" fmla="*/ 0 h 279"/>
                <a:gd name="T50" fmla="*/ 0 w 299"/>
                <a:gd name="T51" fmla="*/ 0 h 279"/>
                <a:gd name="T52" fmla="*/ 0 w 299"/>
                <a:gd name="T53" fmla="*/ 0 h 279"/>
                <a:gd name="T54" fmla="*/ 0 w 299"/>
                <a:gd name="T55" fmla="*/ 0 h 279"/>
                <a:gd name="T56" fmla="*/ 0 w 299"/>
                <a:gd name="T57" fmla="*/ 0 h 279"/>
                <a:gd name="T58" fmla="*/ 0 w 299"/>
                <a:gd name="T59" fmla="*/ 0 h 279"/>
                <a:gd name="T60" fmla="*/ 0 w 299"/>
                <a:gd name="T61" fmla="*/ 0 h 279"/>
                <a:gd name="T62" fmla="*/ 0 w 299"/>
                <a:gd name="T63" fmla="*/ 0 h 279"/>
                <a:gd name="T64" fmla="*/ 0 w 299"/>
                <a:gd name="T65" fmla="*/ 0 h 279"/>
                <a:gd name="T66" fmla="*/ 0 w 299"/>
                <a:gd name="T67" fmla="*/ 0 h 279"/>
                <a:gd name="T68" fmla="*/ 0 w 299"/>
                <a:gd name="T69" fmla="*/ 0 h 27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99"/>
                <a:gd name="T106" fmla="*/ 0 h 279"/>
                <a:gd name="T107" fmla="*/ 299 w 299"/>
                <a:gd name="T108" fmla="*/ 279 h 27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99" h="279">
                  <a:moveTo>
                    <a:pt x="299" y="0"/>
                  </a:moveTo>
                  <a:lnTo>
                    <a:pt x="292" y="1"/>
                  </a:lnTo>
                  <a:lnTo>
                    <a:pt x="286" y="1"/>
                  </a:lnTo>
                  <a:lnTo>
                    <a:pt x="279" y="1"/>
                  </a:lnTo>
                  <a:lnTo>
                    <a:pt x="272" y="2"/>
                  </a:lnTo>
                  <a:lnTo>
                    <a:pt x="265" y="2"/>
                  </a:lnTo>
                  <a:lnTo>
                    <a:pt x="258" y="3"/>
                  </a:lnTo>
                  <a:lnTo>
                    <a:pt x="252" y="4"/>
                  </a:lnTo>
                  <a:lnTo>
                    <a:pt x="245" y="5"/>
                  </a:lnTo>
                  <a:lnTo>
                    <a:pt x="238" y="6"/>
                  </a:lnTo>
                  <a:lnTo>
                    <a:pt x="232" y="8"/>
                  </a:lnTo>
                  <a:lnTo>
                    <a:pt x="225" y="9"/>
                  </a:lnTo>
                  <a:lnTo>
                    <a:pt x="219" y="11"/>
                  </a:lnTo>
                  <a:lnTo>
                    <a:pt x="212" y="12"/>
                  </a:lnTo>
                  <a:lnTo>
                    <a:pt x="205" y="14"/>
                  </a:lnTo>
                  <a:lnTo>
                    <a:pt x="199" y="16"/>
                  </a:lnTo>
                  <a:lnTo>
                    <a:pt x="192" y="18"/>
                  </a:lnTo>
                  <a:lnTo>
                    <a:pt x="187" y="21"/>
                  </a:lnTo>
                  <a:lnTo>
                    <a:pt x="180" y="23"/>
                  </a:lnTo>
                  <a:lnTo>
                    <a:pt x="173" y="26"/>
                  </a:lnTo>
                  <a:lnTo>
                    <a:pt x="168" y="28"/>
                  </a:lnTo>
                  <a:lnTo>
                    <a:pt x="161" y="31"/>
                  </a:lnTo>
                  <a:lnTo>
                    <a:pt x="156" y="34"/>
                  </a:lnTo>
                  <a:lnTo>
                    <a:pt x="149" y="38"/>
                  </a:lnTo>
                  <a:lnTo>
                    <a:pt x="144" y="41"/>
                  </a:lnTo>
                  <a:lnTo>
                    <a:pt x="138" y="44"/>
                  </a:lnTo>
                  <a:lnTo>
                    <a:pt x="132" y="48"/>
                  </a:lnTo>
                  <a:lnTo>
                    <a:pt x="126" y="51"/>
                  </a:lnTo>
                  <a:lnTo>
                    <a:pt x="121" y="55"/>
                  </a:lnTo>
                  <a:lnTo>
                    <a:pt x="115" y="59"/>
                  </a:lnTo>
                  <a:lnTo>
                    <a:pt x="111" y="63"/>
                  </a:lnTo>
                  <a:lnTo>
                    <a:pt x="105" y="66"/>
                  </a:lnTo>
                  <a:lnTo>
                    <a:pt x="100" y="71"/>
                  </a:lnTo>
                  <a:lnTo>
                    <a:pt x="95" y="75"/>
                  </a:lnTo>
                  <a:lnTo>
                    <a:pt x="90" y="79"/>
                  </a:lnTo>
                  <a:lnTo>
                    <a:pt x="86" y="84"/>
                  </a:lnTo>
                  <a:lnTo>
                    <a:pt x="80" y="89"/>
                  </a:lnTo>
                  <a:lnTo>
                    <a:pt x="76" y="93"/>
                  </a:lnTo>
                  <a:lnTo>
                    <a:pt x="71" y="98"/>
                  </a:lnTo>
                  <a:lnTo>
                    <a:pt x="67" y="103"/>
                  </a:lnTo>
                  <a:lnTo>
                    <a:pt x="62" y="108"/>
                  </a:lnTo>
                  <a:lnTo>
                    <a:pt x="59" y="113"/>
                  </a:lnTo>
                  <a:lnTo>
                    <a:pt x="55" y="118"/>
                  </a:lnTo>
                  <a:lnTo>
                    <a:pt x="51" y="123"/>
                  </a:lnTo>
                  <a:lnTo>
                    <a:pt x="47" y="129"/>
                  </a:lnTo>
                  <a:lnTo>
                    <a:pt x="44" y="134"/>
                  </a:lnTo>
                  <a:lnTo>
                    <a:pt x="40" y="140"/>
                  </a:lnTo>
                  <a:lnTo>
                    <a:pt x="37" y="145"/>
                  </a:lnTo>
                  <a:lnTo>
                    <a:pt x="34" y="150"/>
                  </a:lnTo>
                  <a:lnTo>
                    <a:pt x="31" y="156"/>
                  </a:lnTo>
                  <a:lnTo>
                    <a:pt x="27" y="161"/>
                  </a:lnTo>
                  <a:lnTo>
                    <a:pt x="25" y="167"/>
                  </a:lnTo>
                  <a:lnTo>
                    <a:pt x="22" y="173"/>
                  </a:lnTo>
                  <a:lnTo>
                    <a:pt x="20" y="180"/>
                  </a:lnTo>
                  <a:lnTo>
                    <a:pt x="17" y="185"/>
                  </a:lnTo>
                  <a:lnTo>
                    <a:pt x="15" y="191"/>
                  </a:lnTo>
                  <a:lnTo>
                    <a:pt x="13" y="197"/>
                  </a:lnTo>
                  <a:lnTo>
                    <a:pt x="11" y="203"/>
                  </a:lnTo>
                  <a:lnTo>
                    <a:pt x="10" y="209"/>
                  </a:lnTo>
                  <a:lnTo>
                    <a:pt x="7" y="215"/>
                  </a:lnTo>
                  <a:lnTo>
                    <a:pt x="6" y="222"/>
                  </a:lnTo>
                  <a:lnTo>
                    <a:pt x="5" y="228"/>
                  </a:lnTo>
                  <a:lnTo>
                    <a:pt x="4" y="234"/>
                  </a:lnTo>
                  <a:lnTo>
                    <a:pt x="3" y="240"/>
                  </a:lnTo>
                  <a:lnTo>
                    <a:pt x="2" y="247"/>
                  </a:lnTo>
                  <a:lnTo>
                    <a:pt x="1" y="253"/>
                  </a:lnTo>
                  <a:lnTo>
                    <a:pt x="1" y="259"/>
                  </a:lnTo>
                  <a:lnTo>
                    <a:pt x="1" y="265"/>
                  </a:lnTo>
                  <a:lnTo>
                    <a:pt x="0" y="272"/>
                  </a:lnTo>
                  <a:lnTo>
                    <a:pt x="0" y="279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5" name="Freeform 32">
              <a:extLst>
                <a:ext uri="{FF2B5EF4-FFF2-40B4-BE49-F238E27FC236}">
                  <a16:creationId xmlns:a16="http://schemas.microsoft.com/office/drawing/2014/main" id="{DE112410-5936-B84E-9E25-9798F47778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1" y="1878"/>
              <a:ext cx="976" cy="167"/>
            </a:xfrm>
            <a:custGeom>
              <a:avLst/>
              <a:gdLst>
                <a:gd name="T0" fmla="*/ 0 w 6838"/>
                <a:gd name="T1" fmla="*/ 0 h 1173"/>
                <a:gd name="T2" fmla="*/ 0 w 6838"/>
                <a:gd name="T3" fmla="*/ 0 h 1173"/>
                <a:gd name="T4" fmla="*/ 0 w 6838"/>
                <a:gd name="T5" fmla="*/ 0 h 1173"/>
                <a:gd name="T6" fmla="*/ 0 w 6838"/>
                <a:gd name="T7" fmla="*/ 0 h 1173"/>
                <a:gd name="T8" fmla="*/ 0 w 6838"/>
                <a:gd name="T9" fmla="*/ 0 h 1173"/>
                <a:gd name="T10" fmla="*/ 0 w 6838"/>
                <a:gd name="T11" fmla="*/ 0 h 1173"/>
                <a:gd name="T12" fmla="*/ 0 w 6838"/>
                <a:gd name="T13" fmla="*/ 0 h 1173"/>
                <a:gd name="T14" fmla="*/ 0 w 6838"/>
                <a:gd name="T15" fmla="*/ 0 h 1173"/>
                <a:gd name="T16" fmla="*/ 0 w 6838"/>
                <a:gd name="T17" fmla="*/ 0 h 1173"/>
                <a:gd name="T18" fmla="*/ 0 w 6838"/>
                <a:gd name="T19" fmla="*/ 0 h 1173"/>
                <a:gd name="T20" fmla="*/ 0 w 6838"/>
                <a:gd name="T21" fmla="*/ 0 h 1173"/>
                <a:gd name="T22" fmla="*/ 0 w 6838"/>
                <a:gd name="T23" fmla="*/ 0 h 1173"/>
                <a:gd name="T24" fmla="*/ 0 w 6838"/>
                <a:gd name="T25" fmla="*/ 0 h 1173"/>
                <a:gd name="T26" fmla="*/ 0 w 6838"/>
                <a:gd name="T27" fmla="*/ 0 h 1173"/>
                <a:gd name="T28" fmla="*/ 0 w 6838"/>
                <a:gd name="T29" fmla="*/ 0 h 1173"/>
                <a:gd name="T30" fmla="*/ 0 w 6838"/>
                <a:gd name="T31" fmla="*/ 0 h 1173"/>
                <a:gd name="T32" fmla="*/ 0 w 6838"/>
                <a:gd name="T33" fmla="*/ 0 h 1173"/>
                <a:gd name="T34" fmla="*/ 0 w 6838"/>
                <a:gd name="T35" fmla="*/ 0 h 1173"/>
                <a:gd name="T36" fmla="*/ 0 w 6838"/>
                <a:gd name="T37" fmla="*/ 0 h 1173"/>
                <a:gd name="T38" fmla="*/ 0 w 6838"/>
                <a:gd name="T39" fmla="*/ 0 h 1173"/>
                <a:gd name="T40" fmla="*/ 0 w 6838"/>
                <a:gd name="T41" fmla="*/ 0 h 1173"/>
                <a:gd name="T42" fmla="*/ 0 w 6838"/>
                <a:gd name="T43" fmla="*/ 0 h 1173"/>
                <a:gd name="T44" fmla="*/ 0 w 6838"/>
                <a:gd name="T45" fmla="*/ 0 h 1173"/>
                <a:gd name="T46" fmla="*/ 0 w 6838"/>
                <a:gd name="T47" fmla="*/ 0 h 1173"/>
                <a:gd name="T48" fmla="*/ 0 w 6838"/>
                <a:gd name="T49" fmla="*/ 0 h 1173"/>
                <a:gd name="T50" fmla="*/ 0 w 6838"/>
                <a:gd name="T51" fmla="*/ 0 h 1173"/>
                <a:gd name="T52" fmla="*/ 0 w 6838"/>
                <a:gd name="T53" fmla="*/ 0 h 1173"/>
                <a:gd name="T54" fmla="*/ 0 w 6838"/>
                <a:gd name="T55" fmla="*/ 0 h 1173"/>
                <a:gd name="T56" fmla="*/ 0 w 6838"/>
                <a:gd name="T57" fmla="*/ 0 h 1173"/>
                <a:gd name="T58" fmla="*/ 0 w 6838"/>
                <a:gd name="T59" fmla="*/ 0 h 1173"/>
                <a:gd name="T60" fmla="*/ 0 w 6838"/>
                <a:gd name="T61" fmla="*/ 0 h 1173"/>
                <a:gd name="T62" fmla="*/ 0 w 6838"/>
                <a:gd name="T63" fmla="*/ 0 h 1173"/>
                <a:gd name="T64" fmla="*/ 0 w 6838"/>
                <a:gd name="T65" fmla="*/ 0 h 11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838"/>
                <a:gd name="T100" fmla="*/ 0 h 1173"/>
                <a:gd name="T101" fmla="*/ 6838 w 6838"/>
                <a:gd name="T102" fmla="*/ 1173 h 11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838" h="1173">
                  <a:moveTo>
                    <a:pt x="0" y="577"/>
                  </a:moveTo>
                  <a:lnTo>
                    <a:pt x="6" y="574"/>
                  </a:lnTo>
                  <a:lnTo>
                    <a:pt x="17" y="572"/>
                  </a:lnTo>
                  <a:lnTo>
                    <a:pt x="40" y="567"/>
                  </a:lnTo>
                  <a:lnTo>
                    <a:pt x="77" y="556"/>
                  </a:lnTo>
                  <a:lnTo>
                    <a:pt x="128" y="543"/>
                  </a:lnTo>
                  <a:lnTo>
                    <a:pt x="194" y="527"/>
                  </a:lnTo>
                  <a:lnTo>
                    <a:pt x="276" y="506"/>
                  </a:lnTo>
                  <a:lnTo>
                    <a:pt x="376" y="482"/>
                  </a:lnTo>
                  <a:lnTo>
                    <a:pt x="487" y="453"/>
                  </a:lnTo>
                  <a:lnTo>
                    <a:pt x="613" y="421"/>
                  </a:lnTo>
                  <a:lnTo>
                    <a:pt x="747" y="389"/>
                  </a:lnTo>
                  <a:lnTo>
                    <a:pt x="892" y="354"/>
                  </a:lnTo>
                  <a:lnTo>
                    <a:pt x="1037" y="321"/>
                  </a:lnTo>
                  <a:lnTo>
                    <a:pt x="1188" y="286"/>
                  </a:lnTo>
                  <a:lnTo>
                    <a:pt x="1339" y="251"/>
                  </a:lnTo>
                  <a:lnTo>
                    <a:pt x="1491" y="220"/>
                  </a:lnTo>
                  <a:lnTo>
                    <a:pt x="1638" y="188"/>
                  </a:lnTo>
                  <a:lnTo>
                    <a:pt x="1781" y="159"/>
                  </a:lnTo>
                  <a:lnTo>
                    <a:pt x="1921" y="133"/>
                  </a:lnTo>
                  <a:lnTo>
                    <a:pt x="2055" y="106"/>
                  </a:lnTo>
                  <a:lnTo>
                    <a:pt x="2182" y="85"/>
                  </a:lnTo>
                  <a:lnTo>
                    <a:pt x="2305" y="66"/>
                  </a:lnTo>
                  <a:lnTo>
                    <a:pt x="2424" y="48"/>
                  </a:lnTo>
                  <a:lnTo>
                    <a:pt x="2535" y="34"/>
                  </a:lnTo>
                  <a:lnTo>
                    <a:pt x="2646" y="21"/>
                  </a:lnTo>
                  <a:lnTo>
                    <a:pt x="2750" y="13"/>
                  </a:lnTo>
                  <a:lnTo>
                    <a:pt x="2852" y="5"/>
                  </a:lnTo>
                  <a:lnTo>
                    <a:pt x="2952" y="3"/>
                  </a:lnTo>
                  <a:lnTo>
                    <a:pt x="3046" y="0"/>
                  </a:lnTo>
                  <a:lnTo>
                    <a:pt x="3140" y="0"/>
                  </a:lnTo>
                  <a:lnTo>
                    <a:pt x="3234" y="3"/>
                  </a:lnTo>
                  <a:lnTo>
                    <a:pt x="3328" y="8"/>
                  </a:lnTo>
                  <a:lnTo>
                    <a:pt x="3420" y="16"/>
                  </a:lnTo>
                  <a:lnTo>
                    <a:pt x="3510" y="24"/>
                  </a:lnTo>
                  <a:lnTo>
                    <a:pt x="3604" y="34"/>
                  </a:lnTo>
                  <a:lnTo>
                    <a:pt x="3698" y="48"/>
                  </a:lnTo>
                  <a:lnTo>
                    <a:pt x="3792" y="63"/>
                  </a:lnTo>
                  <a:lnTo>
                    <a:pt x="3886" y="83"/>
                  </a:lnTo>
                  <a:lnTo>
                    <a:pt x="3986" y="106"/>
                  </a:lnTo>
                  <a:lnTo>
                    <a:pt x="4088" y="130"/>
                  </a:lnTo>
                  <a:lnTo>
                    <a:pt x="4192" y="156"/>
                  </a:lnTo>
                  <a:lnTo>
                    <a:pt x="4303" y="188"/>
                  </a:lnTo>
                  <a:lnTo>
                    <a:pt x="4414" y="223"/>
                  </a:lnTo>
                  <a:lnTo>
                    <a:pt x="4533" y="259"/>
                  </a:lnTo>
                  <a:lnTo>
                    <a:pt x="4656" y="299"/>
                  </a:lnTo>
                  <a:lnTo>
                    <a:pt x="4783" y="344"/>
                  </a:lnTo>
                  <a:lnTo>
                    <a:pt x="4917" y="392"/>
                  </a:lnTo>
                  <a:lnTo>
                    <a:pt x="5057" y="444"/>
                  </a:lnTo>
                  <a:lnTo>
                    <a:pt x="5200" y="498"/>
                  </a:lnTo>
                  <a:lnTo>
                    <a:pt x="5347" y="556"/>
                  </a:lnTo>
                  <a:lnTo>
                    <a:pt x="5499" y="614"/>
                  </a:lnTo>
                  <a:lnTo>
                    <a:pt x="5650" y="675"/>
                  </a:lnTo>
                  <a:lnTo>
                    <a:pt x="5801" y="736"/>
                  </a:lnTo>
                  <a:lnTo>
                    <a:pt x="5946" y="794"/>
                  </a:lnTo>
                  <a:lnTo>
                    <a:pt x="6091" y="855"/>
                  </a:lnTo>
                  <a:lnTo>
                    <a:pt x="6225" y="911"/>
                  </a:lnTo>
                  <a:lnTo>
                    <a:pt x="6351" y="964"/>
                  </a:lnTo>
                  <a:lnTo>
                    <a:pt x="6462" y="1012"/>
                  </a:lnTo>
                  <a:lnTo>
                    <a:pt x="6562" y="1054"/>
                  </a:lnTo>
                  <a:lnTo>
                    <a:pt x="6644" y="1088"/>
                  </a:lnTo>
                  <a:lnTo>
                    <a:pt x="6710" y="1117"/>
                  </a:lnTo>
                  <a:lnTo>
                    <a:pt x="6761" y="1138"/>
                  </a:lnTo>
                  <a:lnTo>
                    <a:pt x="6798" y="1155"/>
                  </a:lnTo>
                  <a:lnTo>
                    <a:pt x="6821" y="1165"/>
                  </a:lnTo>
                  <a:lnTo>
                    <a:pt x="6832" y="1170"/>
                  </a:lnTo>
                  <a:lnTo>
                    <a:pt x="6838" y="117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6" name="Freeform 33">
              <a:extLst>
                <a:ext uri="{FF2B5EF4-FFF2-40B4-BE49-F238E27FC236}">
                  <a16:creationId xmlns:a16="http://schemas.microsoft.com/office/drawing/2014/main" id="{7AEE5A4E-9DA4-D74A-8694-3DC8035AE2E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1" y="2130"/>
              <a:ext cx="976" cy="95"/>
            </a:xfrm>
            <a:custGeom>
              <a:avLst/>
              <a:gdLst>
                <a:gd name="T0" fmla="*/ 0 w 6838"/>
                <a:gd name="T1" fmla="*/ 0 h 662"/>
                <a:gd name="T2" fmla="*/ 0 w 6838"/>
                <a:gd name="T3" fmla="*/ 0 h 662"/>
                <a:gd name="T4" fmla="*/ 0 w 6838"/>
                <a:gd name="T5" fmla="*/ 0 h 662"/>
                <a:gd name="T6" fmla="*/ 0 w 6838"/>
                <a:gd name="T7" fmla="*/ 0 h 662"/>
                <a:gd name="T8" fmla="*/ 0 w 6838"/>
                <a:gd name="T9" fmla="*/ 0 h 662"/>
                <a:gd name="T10" fmla="*/ 0 w 6838"/>
                <a:gd name="T11" fmla="*/ 0 h 662"/>
                <a:gd name="T12" fmla="*/ 0 w 6838"/>
                <a:gd name="T13" fmla="*/ 0 h 662"/>
                <a:gd name="T14" fmla="*/ 0 w 6838"/>
                <a:gd name="T15" fmla="*/ 0 h 662"/>
                <a:gd name="T16" fmla="*/ 0 w 6838"/>
                <a:gd name="T17" fmla="*/ 0 h 662"/>
                <a:gd name="T18" fmla="*/ 0 w 6838"/>
                <a:gd name="T19" fmla="*/ 0 h 662"/>
                <a:gd name="T20" fmla="*/ 0 w 6838"/>
                <a:gd name="T21" fmla="*/ 0 h 662"/>
                <a:gd name="T22" fmla="*/ 0 w 6838"/>
                <a:gd name="T23" fmla="*/ 0 h 662"/>
                <a:gd name="T24" fmla="*/ 0 w 6838"/>
                <a:gd name="T25" fmla="*/ 0 h 662"/>
                <a:gd name="T26" fmla="*/ 0 w 6838"/>
                <a:gd name="T27" fmla="*/ 0 h 662"/>
                <a:gd name="T28" fmla="*/ 0 w 6838"/>
                <a:gd name="T29" fmla="*/ 0 h 662"/>
                <a:gd name="T30" fmla="*/ 0 w 6838"/>
                <a:gd name="T31" fmla="*/ 0 h 662"/>
                <a:gd name="T32" fmla="*/ 0 w 6838"/>
                <a:gd name="T33" fmla="*/ 0 h 662"/>
                <a:gd name="T34" fmla="*/ 0 w 6838"/>
                <a:gd name="T35" fmla="*/ 0 h 662"/>
                <a:gd name="T36" fmla="*/ 0 w 6838"/>
                <a:gd name="T37" fmla="*/ 0 h 662"/>
                <a:gd name="T38" fmla="*/ 0 w 6838"/>
                <a:gd name="T39" fmla="*/ 0 h 662"/>
                <a:gd name="T40" fmla="*/ 0 w 6838"/>
                <a:gd name="T41" fmla="*/ 0 h 662"/>
                <a:gd name="T42" fmla="*/ 0 w 6838"/>
                <a:gd name="T43" fmla="*/ 0 h 662"/>
                <a:gd name="T44" fmla="*/ 0 w 6838"/>
                <a:gd name="T45" fmla="*/ 0 h 662"/>
                <a:gd name="T46" fmla="*/ 0 w 6838"/>
                <a:gd name="T47" fmla="*/ 0 h 662"/>
                <a:gd name="T48" fmla="*/ 0 w 6838"/>
                <a:gd name="T49" fmla="*/ 0 h 662"/>
                <a:gd name="T50" fmla="*/ 0 w 6838"/>
                <a:gd name="T51" fmla="*/ 0 h 662"/>
                <a:gd name="T52" fmla="*/ 0 w 6838"/>
                <a:gd name="T53" fmla="*/ 0 h 662"/>
                <a:gd name="T54" fmla="*/ 0 w 6838"/>
                <a:gd name="T55" fmla="*/ 0 h 662"/>
                <a:gd name="T56" fmla="*/ 0 w 6838"/>
                <a:gd name="T57" fmla="*/ 0 h 662"/>
                <a:gd name="T58" fmla="*/ 0 w 6838"/>
                <a:gd name="T59" fmla="*/ 0 h 662"/>
                <a:gd name="T60" fmla="*/ 0 w 6838"/>
                <a:gd name="T61" fmla="*/ 0 h 662"/>
                <a:gd name="T62" fmla="*/ 0 w 6838"/>
                <a:gd name="T63" fmla="*/ 0 h 662"/>
                <a:gd name="T64" fmla="*/ 0 w 6838"/>
                <a:gd name="T65" fmla="*/ 0 h 66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838"/>
                <a:gd name="T100" fmla="*/ 0 h 662"/>
                <a:gd name="T101" fmla="*/ 6838 w 6838"/>
                <a:gd name="T102" fmla="*/ 662 h 66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838" h="662">
                  <a:moveTo>
                    <a:pt x="0" y="0"/>
                  </a:moveTo>
                  <a:lnTo>
                    <a:pt x="6" y="2"/>
                  </a:lnTo>
                  <a:lnTo>
                    <a:pt x="17" y="5"/>
                  </a:lnTo>
                  <a:lnTo>
                    <a:pt x="37" y="13"/>
                  </a:lnTo>
                  <a:lnTo>
                    <a:pt x="72" y="24"/>
                  </a:lnTo>
                  <a:lnTo>
                    <a:pt x="117" y="40"/>
                  </a:lnTo>
                  <a:lnTo>
                    <a:pt x="176" y="60"/>
                  </a:lnTo>
                  <a:lnTo>
                    <a:pt x="251" y="87"/>
                  </a:lnTo>
                  <a:lnTo>
                    <a:pt x="339" y="117"/>
                  </a:lnTo>
                  <a:lnTo>
                    <a:pt x="436" y="148"/>
                  </a:lnTo>
                  <a:lnTo>
                    <a:pt x="547" y="183"/>
                  </a:lnTo>
                  <a:lnTo>
                    <a:pt x="663" y="222"/>
                  </a:lnTo>
                  <a:lnTo>
                    <a:pt x="787" y="260"/>
                  </a:lnTo>
                  <a:lnTo>
                    <a:pt x="912" y="299"/>
                  </a:lnTo>
                  <a:lnTo>
                    <a:pt x="1040" y="338"/>
                  </a:lnTo>
                  <a:lnTo>
                    <a:pt x="1165" y="376"/>
                  </a:lnTo>
                  <a:lnTo>
                    <a:pt x="1294" y="410"/>
                  </a:lnTo>
                  <a:lnTo>
                    <a:pt x="1416" y="445"/>
                  </a:lnTo>
                  <a:lnTo>
                    <a:pt x="1536" y="476"/>
                  </a:lnTo>
                  <a:lnTo>
                    <a:pt x="1650" y="506"/>
                  </a:lnTo>
                  <a:lnTo>
                    <a:pt x="1763" y="532"/>
                  </a:lnTo>
                  <a:lnTo>
                    <a:pt x="1872" y="556"/>
                  </a:lnTo>
                  <a:lnTo>
                    <a:pt x="1978" y="578"/>
                  </a:lnTo>
                  <a:lnTo>
                    <a:pt x="2077" y="596"/>
                  </a:lnTo>
                  <a:lnTo>
                    <a:pt x="2177" y="611"/>
                  </a:lnTo>
                  <a:lnTo>
                    <a:pt x="2274" y="628"/>
                  </a:lnTo>
                  <a:lnTo>
                    <a:pt x="2370" y="638"/>
                  </a:lnTo>
                  <a:lnTo>
                    <a:pt x="2467" y="646"/>
                  </a:lnTo>
                  <a:lnTo>
                    <a:pt x="2562" y="654"/>
                  </a:lnTo>
                  <a:lnTo>
                    <a:pt x="2655" y="659"/>
                  </a:lnTo>
                  <a:lnTo>
                    <a:pt x="2752" y="662"/>
                  </a:lnTo>
                  <a:lnTo>
                    <a:pt x="2849" y="662"/>
                  </a:lnTo>
                  <a:lnTo>
                    <a:pt x="2938" y="662"/>
                  </a:lnTo>
                  <a:lnTo>
                    <a:pt x="3026" y="659"/>
                  </a:lnTo>
                  <a:lnTo>
                    <a:pt x="3117" y="656"/>
                  </a:lnTo>
                  <a:lnTo>
                    <a:pt x="3211" y="648"/>
                  </a:lnTo>
                  <a:lnTo>
                    <a:pt x="3307" y="643"/>
                  </a:lnTo>
                  <a:lnTo>
                    <a:pt x="3407" y="635"/>
                  </a:lnTo>
                  <a:lnTo>
                    <a:pt x="3510" y="625"/>
                  </a:lnTo>
                  <a:lnTo>
                    <a:pt x="3619" y="611"/>
                  </a:lnTo>
                  <a:lnTo>
                    <a:pt x="3732" y="596"/>
                  </a:lnTo>
                  <a:lnTo>
                    <a:pt x="3852" y="580"/>
                  </a:lnTo>
                  <a:lnTo>
                    <a:pt x="3977" y="561"/>
                  </a:lnTo>
                  <a:lnTo>
                    <a:pt x="4106" y="540"/>
                  </a:lnTo>
                  <a:lnTo>
                    <a:pt x="4245" y="519"/>
                  </a:lnTo>
                  <a:lnTo>
                    <a:pt x="4387" y="493"/>
                  </a:lnTo>
                  <a:lnTo>
                    <a:pt x="4539" y="466"/>
                  </a:lnTo>
                  <a:lnTo>
                    <a:pt x="4695" y="437"/>
                  </a:lnTo>
                  <a:lnTo>
                    <a:pt x="4858" y="408"/>
                  </a:lnTo>
                  <a:lnTo>
                    <a:pt x="5026" y="376"/>
                  </a:lnTo>
                  <a:lnTo>
                    <a:pt x="5194" y="342"/>
                  </a:lnTo>
                  <a:lnTo>
                    <a:pt x="5367" y="307"/>
                  </a:lnTo>
                  <a:lnTo>
                    <a:pt x="5539" y="273"/>
                  </a:lnTo>
                  <a:lnTo>
                    <a:pt x="5709" y="238"/>
                  </a:lnTo>
                  <a:lnTo>
                    <a:pt x="5875" y="204"/>
                  </a:lnTo>
                  <a:lnTo>
                    <a:pt x="6035" y="172"/>
                  </a:lnTo>
                  <a:lnTo>
                    <a:pt x="6182" y="140"/>
                  </a:lnTo>
                  <a:lnTo>
                    <a:pt x="6316" y="112"/>
                  </a:lnTo>
                  <a:lnTo>
                    <a:pt x="6440" y="87"/>
                  </a:lnTo>
                  <a:lnTo>
                    <a:pt x="6544" y="64"/>
                  </a:lnTo>
                  <a:lnTo>
                    <a:pt x="6633" y="45"/>
                  </a:lnTo>
                  <a:lnTo>
                    <a:pt x="6704" y="29"/>
                  </a:lnTo>
                  <a:lnTo>
                    <a:pt x="6759" y="19"/>
                  </a:lnTo>
                  <a:lnTo>
                    <a:pt x="6795" y="10"/>
                  </a:lnTo>
                  <a:lnTo>
                    <a:pt x="6818" y="5"/>
                  </a:lnTo>
                  <a:lnTo>
                    <a:pt x="6832" y="0"/>
                  </a:lnTo>
                  <a:lnTo>
                    <a:pt x="6838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7" name="Rectangle 34">
              <a:extLst>
                <a:ext uri="{FF2B5EF4-FFF2-40B4-BE49-F238E27FC236}">
                  <a16:creationId xmlns:a16="http://schemas.microsoft.com/office/drawing/2014/main" id="{09FD5572-918D-AA42-BF41-FF4AFC050A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4" y="2264"/>
              <a:ext cx="46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Times New Roman" panose="02020603050405020304" pitchFamily="18" charset="0"/>
                </a:rPr>
                <a:t>x + y &gt; 10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2558" name="Rectangle 35">
              <a:extLst>
                <a:ext uri="{FF2B5EF4-FFF2-40B4-BE49-F238E27FC236}">
                  <a16:creationId xmlns:a16="http://schemas.microsoft.com/office/drawing/2014/main" id="{F17BDFA9-04C5-DD4A-B705-07C4E6F4DF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5" y="1725"/>
              <a:ext cx="43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Times New Roman" panose="02020603050405020304" pitchFamily="18" charset="0"/>
                </a:rPr>
                <a:t>x - y &gt; 10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85005" name="Text Box 13">
            <a:extLst>
              <a:ext uri="{FF2B5EF4-FFF2-40B4-BE49-F238E27FC236}">
                <a16:creationId xmlns:a16="http://schemas.microsoft.com/office/drawing/2014/main" id="{D2000351-8EB4-A34D-996F-69690F84D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9300" y="5143500"/>
            <a:ext cx="1009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3366CC"/>
                </a:solidFill>
                <a:latin typeface="Times New Roman" panose="02020603050405020304" pitchFamily="18" charset="0"/>
              </a:rPr>
              <a:t>Okay</a:t>
            </a:r>
            <a:endParaRPr lang="en-US" altLang="en-US" sz="2400">
              <a:solidFill>
                <a:srgbClr val="3366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85007" name="Text Box 15">
            <a:extLst>
              <a:ext uri="{FF2B5EF4-FFF2-40B4-BE49-F238E27FC236}">
                <a16:creationId xmlns:a16="http://schemas.microsoft.com/office/drawing/2014/main" id="{D49C3F85-B453-C64B-9253-531F4415D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850" y="5162550"/>
            <a:ext cx="2095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3366CC"/>
                </a:solidFill>
                <a:latin typeface="Times New Roman" panose="02020603050405020304" pitchFamily="18" charset="0"/>
              </a:rPr>
              <a:t>Not defined</a:t>
            </a:r>
            <a:endParaRPr lang="en-US" altLang="en-US" sz="2400">
              <a:solidFill>
                <a:srgbClr val="3366CC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05" grpId="0" autoUpdateAnimBg="0"/>
      <p:bldP spid="8500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>
            <a:extLst>
              <a:ext uri="{FF2B5EF4-FFF2-40B4-BE49-F238E27FC236}">
                <a16:creationId xmlns:a16="http://schemas.microsoft.com/office/drawing/2014/main" id="{77DF2ED2-97CF-D448-89D8-CA3220E304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AF1DD73F-E795-1541-A898-855CEB4FC6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298D315-3308-1B40-A669-0CA4226C729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09F7DE1-D5A5-2248-BBDB-F3C472B276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3366CC"/>
                </a:solidFill>
              </a:rPr>
              <a:t>Union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887BC2B5-3B14-C84C-8453-54AF4E2424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Input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two relations of </a:t>
            </a:r>
            <a:r>
              <a:rPr lang="en-US" altLang="en-US" sz="2000" u="sng">
                <a:solidFill>
                  <a:srgbClr val="000000"/>
                </a:solidFill>
              </a:rPr>
              <a:t>the same scope</a:t>
            </a:r>
            <a:endParaRPr lang="en-US" altLang="en-US" sz="240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Output:</a:t>
            </a:r>
            <a:r>
              <a:rPr lang="en-US" altLang="en-US" sz="2400">
                <a:solidFill>
                  <a:srgbClr val="000000"/>
                </a:solidFill>
              </a:rPr>
              <a:t> </a:t>
            </a:r>
            <a:r>
              <a:rPr lang="en-US" altLang="en-US" sz="2000">
                <a:solidFill>
                  <a:srgbClr val="000000"/>
                </a:solidFill>
              </a:rPr>
              <a:t>a new less </a:t>
            </a:r>
            <a:r>
              <a:rPr lang="en-US" altLang="en-US" sz="2000" u="sng">
                <a:solidFill>
                  <a:srgbClr val="000000"/>
                </a:solidFill>
              </a:rPr>
              <a:t>restrictive</a:t>
            </a:r>
            <a:r>
              <a:rPr lang="en-US" altLang="en-US" sz="2000">
                <a:solidFill>
                  <a:srgbClr val="000000"/>
                </a:solidFill>
              </a:rPr>
              <a:t> relation with the same scope made of tuples that are in </a:t>
            </a:r>
            <a:r>
              <a:rPr lang="en-US" altLang="en-US" sz="2000" u="sng">
                <a:solidFill>
                  <a:srgbClr val="000000"/>
                </a:solidFill>
              </a:rPr>
              <a:t>any</a:t>
            </a:r>
            <a:r>
              <a:rPr lang="en-US" altLang="en-US" sz="2000">
                <a:solidFill>
                  <a:srgbClr val="000000"/>
                </a:solidFill>
              </a:rPr>
              <a:t> of the input relations</a:t>
            </a:r>
          </a:p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Bit-matrix operation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logical </a:t>
            </a:r>
            <a:r>
              <a:rPr lang="en-US" altLang="en-US" sz="2400">
                <a:solidFill>
                  <a:srgbClr val="000000"/>
                </a:solidFill>
                <a:latin typeface="Courier New" panose="02070309020205020404" pitchFamily="49" charset="0"/>
              </a:rPr>
              <a:t> OR</a:t>
            </a: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		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		 	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' 			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’’</a:t>
            </a:r>
          </a:p>
          <a:p>
            <a:pPr eaLnBrk="1" hangingPunct="1"/>
            <a:endParaRPr lang="en-US" altLang="en-US" sz="2400">
              <a:solidFill>
                <a:srgbClr val="000000"/>
              </a:solidFill>
            </a:endParaRPr>
          </a:p>
          <a:p>
            <a:pPr eaLnBrk="1" hangingPunct="1"/>
            <a:endParaRPr lang="en-US" altLang="en-US" sz="2400">
              <a:solidFill>
                <a:srgbClr val="000000"/>
              </a:solidFill>
            </a:endParaRPr>
          </a:p>
          <a:p>
            <a:pPr eaLnBrk="1" hangingPunct="1"/>
            <a:endParaRPr lang="en-US" altLang="en-US" sz="2400">
              <a:solidFill>
                <a:srgbClr val="000000"/>
              </a:solidFill>
            </a:endParaRPr>
          </a:p>
          <a:p>
            <a:pPr eaLnBrk="1" hangingPunct="1"/>
            <a:endParaRPr lang="en-US" altLang="en-US" sz="240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 </a:t>
            </a:r>
            <a:r>
              <a:rPr lang="en-US" altLang="en-US" sz="2400">
                <a:solidFill>
                  <a:srgbClr val="000000"/>
                </a:solidFill>
                <a:sym typeface="Symbol" pitchFamily="2" charset="2"/>
              </a:rPr>
              <a:t></a:t>
            </a:r>
            <a:r>
              <a:rPr lang="en-US" altLang="en-US" sz="2400">
                <a:solidFill>
                  <a:srgbClr val="000000"/>
                </a:solidFill>
              </a:rPr>
              <a:t>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'?                 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 </a:t>
            </a:r>
            <a:r>
              <a:rPr lang="en-US" altLang="en-US" sz="2400">
                <a:solidFill>
                  <a:srgbClr val="000000"/>
                </a:solidFill>
                <a:sym typeface="Symbol" pitchFamily="2" charset="2"/>
              </a:rPr>
              <a:t></a:t>
            </a:r>
            <a:r>
              <a:rPr lang="en-US" altLang="en-US" sz="2400">
                <a:solidFill>
                  <a:srgbClr val="000000"/>
                </a:solidFill>
              </a:rPr>
              <a:t>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''?</a:t>
            </a:r>
            <a:endParaRPr lang="en-US" altLang="en-US" sz="2400"/>
          </a:p>
        </p:txBody>
      </p:sp>
      <p:graphicFrame>
        <p:nvGraphicFramePr>
          <p:cNvPr id="23557" name="Object 0">
            <a:extLst>
              <a:ext uri="{FF2B5EF4-FFF2-40B4-BE49-F238E27FC236}">
                <a16:creationId xmlns:a16="http://schemas.microsoft.com/office/drawing/2014/main" id="{0621D2F7-0E62-BF4B-8384-8B54670ED5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3600" y="3448050"/>
          <a:ext cx="1608138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5" name="Equation" r:id="rId3" imgW="21361400" imgH="25742900" progId="Equation.3">
                  <p:embed/>
                </p:oleObj>
              </mc:Choice>
              <mc:Fallback>
                <p:oleObj name="Equation" r:id="rId3" imgW="21361400" imgH="25742900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3448050"/>
                        <a:ext cx="1608138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1">
            <a:extLst>
              <a:ext uri="{FF2B5EF4-FFF2-40B4-BE49-F238E27FC236}">
                <a16:creationId xmlns:a16="http://schemas.microsoft.com/office/drawing/2014/main" id="{1F443946-2ABD-0C43-8C77-7F974D486C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97250" y="3467100"/>
          <a:ext cx="1751013" cy="1227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6" name="Equation" r:id="rId5" imgW="21361400" imgH="20485100" progId="Equation.3">
                  <p:embed/>
                </p:oleObj>
              </mc:Choice>
              <mc:Fallback>
                <p:oleObj name="Equation" r:id="rId5" imgW="21361400" imgH="204851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0" y="3467100"/>
                        <a:ext cx="1751013" cy="1227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2">
            <a:extLst>
              <a:ext uri="{FF2B5EF4-FFF2-40B4-BE49-F238E27FC236}">
                <a16:creationId xmlns:a16="http://schemas.microsoft.com/office/drawing/2014/main" id="{2F5F3C77-50E7-9444-9458-3D592C7342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50000" y="3392488"/>
          <a:ext cx="1666875" cy="117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7" name="Equation" r:id="rId7" imgW="21361400" imgH="20485100" progId="Equation.3">
                  <p:embed/>
                </p:oleObj>
              </mc:Choice>
              <mc:Fallback>
                <p:oleObj name="Equation" r:id="rId7" imgW="21361400" imgH="204851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0" y="3392488"/>
                        <a:ext cx="1666875" cy="117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3" name="Text Box 7">
            <a:extLst>
              <a:ext uri="{FF2B5EF4-FFF2-40B4-BE49-F238E27FC236}">
                <a16:creationId xmlns:a16="http://schemas.microsoft.com/office/drawing/2014/main" id="{737DD1D5-D04C-DD4A-8536-E9B3F0AB8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100" y="5067300"/>
            <a:ext cx="1009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3366CC"/>
                </a:solidFill>
                <a:latin typeface="Times New Roman" panose="02020603050405020304" pitchFamily="18" charset="0"/>
              </a:rPr>
              <a:t>Okay</a:t>
            </a:r>
            <a:endParaRPr lang="en-US" altLang="en-US" sz="2400">
              <a:solidFill>
                <a:srgbClr val="3366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86024" name="Text Box 8">
            <a:extLst>
              <a:ext uri="{FF2B5EF4-FFF2-40B4-BE49-F238E27FC236}">
                <a16:creationId xmlns:a16="http://schemas.microsoft.com/office/drawing/2014/main" id="{567D246E-1E4D-2C47-B4DE-BFE7BAC6C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2950" y="5029200"/>
            <a:ext cx="2095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3366CC"/>
                </a:solidFill>
                <a:latin typeface="Times New Roman" panose="02020603050405020304" pitchFamily="18" charset="0"/>
              </a:rPr>
              <a:t>Not defined</a:t>
            </a:r>
            <a:endParaRPr lang="en-US" altLang="en-US" sz="2400">
              <a:solidFill>
                <a:srgbClr val="3366CC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3" grpId="0" autoUpdateAnimBg="0"/>
      <p:bldP spid="86024" grpId="0" autoUpdateAnimBg="0"/>
    </p:bldLst>
  </p:timing>
</p:sld>
</file>

<file path=ppt/theme/theme1.xml><?xml version="1.0" encoding="utf-8"?>
<a:theme xmlns:a="http://schemas.openxmlformats.org/drawingml/2006/main" name="ConSystLabLectureTemplate">
  <a:themeElements>
    <a:clrScheme name="ConSystLabLectur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SystLabLectureTemplate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SystLabLectur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\\Cselab6-29\c$\My Documents\04-421-821\Templates\ConSystLabLectureTemplate.ppt</Template>
  <TotalTime>4471</TotalTime>
  <Words>960</Words>
  <Application>Microsoft Macintosh PowerPoint</Application>
  <PresentationFormat>On-screen Show (4:3)</PresentationFormat>
  <Paragraphs>257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宋体</vt:lpstr>
      <vt:lpstr>Helvetica</vt:lpstr>
      <vt:lpstr>Symbol</vt:lpstr>
      <vt:lpstr>Times New Roman</vt:lpstr>
      <vt:lpstr>Courier New</vt:lpstr>
      <vt:lpstr>ConSystLabLectureTemplate</vt:lpstr>
      <vt:lpstr>Microsoft Equation 3.0</vt:lpstr>
      <vt:lpstr>PowerPoint Presentation</vt:lpstr>
      <vt:lpstr>Background</vt:lpstr>
      <vt:lpstr>Relations</vt:lpstr>
      <vt:lpstr>Representation of relations</vt:lpstr>
      <vt:lpstr>Comparison of terminology</vt:lpstr>
      <vt:lpstr>Relational Algebra: operations on relations</vt:lpstr>
      <vt:lpstr>Operators in Relational Algebra</vt:lpstr>
      <vt:lpstr>Intersection</vt:lpstr>
      <vt:lpstr>Union</vt:lpstr>
      <vt:lpstr>Difference</vt:lpstr>
      <vt:lpstr>Selection</vt:lpstr>
      <vt:lpstr> Projection</vt:lpstr>
      <vt:lpstr>Join (natural join)</vt:lpstr>
      <vt:lpstr>Composition of relations                                        Montanari'74</vt:lpstr>
      <vt:lpstr>Questions</vt:lpstr>
      <vt:lpstr>Comparison of Terminology</vt:lpstr>
      <vt:lpstr>DB versus CSP</vt:lpstr>
    </vt:vector>
  </TitlesOfParts>
  <Company>Anderson Speciality Woods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Constraint Processing  CSCE421/821, Fall 2003</dc:title>
  <dc:creator>Catherine Lee Anderson</dc:creator>
  <cp:lastModifiedBy>Microsoft Office User</cp:lastModifiedBy>
  <cp:revision>180</cp:revision>
  <dcterms:created xsi:type="dcterms:W3CDTF">2003-08-04T02:41:18Z</dcterms:created>
  <dcterms:modified xsi:type="dcterms:W3CDTF">2019-01-07T01:24:06Z</dcterms:modified>
</cp:coreProperties>
</file>