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4176" r:id="rId2"/>
    <p:sldMasterId id="2147483660" r:id="rId3"/>
  </p:sldMasterIdLst>
  <p:handoutMasterIdLst>
    <p:handoutMasterId r:id="rId23"/>
  </p:handoutMasterIdLst>
  <p:sldIdLst>
    <p:sldId id="256" r:id="rId4"/>
    <p:sldId id="291" r:id="rId5"/>
    <p:sldId id="293" r:id="rId6"/>
    <p:sldId id="294" r:id="rId7"/>
    <p:sldId id="295" r:id="rId8"/>
    <p:sldId id="296" r:id="rId9"/>
    <p:sldId id="306" r:id="rId10"/>
    <p:sldId id="300" r:id="rId11"/>
    <p:sldId id="307" r:id="rId12"/>
    <p:sldId id="297" r:id="rId13"/>
    <p:sldId id="305" r:id="rId14"/>
    <p:sldId id="298" r:id="rId15"/>
    <p:sldId id="301" r:id="rId16"/>
    <p:sldId id="302" r:id="rId17"/>
    <p:sldId id="308" r:id="rId18"/>
    <p:sldId id="303" r:id="rId19"/>
    <p:sldId id="299" r:id="rId20"/>
    <p:sldId id="304" r:id="rId21"/>
    <p:sldId id="309" r:id="rId22"/>
  </p:sldIdLst>
  <p:sldSz cx="9144000" cy="6858000" type="screen4x3"/>
  <p:notesSz cx="7188200" cy="94488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10"/>
    <p:restoredTop sz="93718"/>
  </p:normalViewPr>
  <p:slideViewPr>
    <p:cSldViewPr>
      <p:cViewPr varScale="1">
        <p:scale>
          <a:sx n="91" d="100"/>
          <a:sy n="91" d="100"/>
        </p:scale>
        <p:origin x="80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9820DBC-5393-754A-8B22-F1244C97688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14675" cy="473075"/>
          </a:xfrm>
          <a:prstGeom prst="rect">
            <a:avLst/>
          </a:prstGeom>
        </p:spPr>
        <p:txBody>
          <a:bodyPr vert="horz" lIns="95061" tIns="47531" rIns="95061" bIns="47531" rtlCol="0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2A1526-1598-5745-A0C3-C5C8E354C7D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71938" y="0"/>
            <a:ext cx="3114675" cy="473075"/>
          </a:xfrm>
          <a:prstGeom prst="rect">
            <a:avLst/>
          </a:prstGeom>
        </p:spPr>
        <p:txBody>
          <a:bodyPr vert="horz" wrap="square" lIns="95061" tIns="47531" rIns="95061" bIns="47531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2E2DBD29-1F87-CF4A-A14F-B5A563155C33}" type="datetime1">
              <a:rPr lang="en-US" altLang="en-US"/>
              <a:pPr/>
              <a:t>4/15/19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D25EAA-4193-2446-8BB2-800E92B2707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974138"/>
            <a:ext cx="3114675" cy="473075"/>
          </a:xfrm>
          <a:prstGeom prst="rect">
            <a:avLst/>
          </a:prstGeom>
        </p:spPr>
        <p:txBody>
          <a:bodyPr vert="horz" lIns="95061" tIns="47531" rIns="95061" bIns="47531" rtlCol="0" anchor="b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5FD6BB-2DF6-B948-B5ED-A07446DFD60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71938" y="8974138"/>
            <a:ext cx="3114675" cy="473075"/>
          </a:xfrm>
          <a:prstGeom prst="rect">
            <a:avLst/>
          </a:prstGeom>
        </p:spPr>
        <p:txBody>
          <a:bodyPr vert="horz" wrap="square" lIns="95061" tIns="47531" rIns="95061" bIns="47531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4E9AD356-62D9-9746-8580-79989E632DB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87FB02-862B-8A4E-8212-8A9A8771D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E418885-D5CE-4F4E-B186-D2B7659C2FD7}" type="datetime1">
              <a:rPr lang="en-US" altLang="en-US"/>
              <a:pPr/>
              <a:t>4/15/19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8A28A0-F530-BC40-B0A5-23DBA890A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9E9285-5CBA-9C4A-830B-8EC893F5B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8434D1-A855-5A4F-8AD9-3EFB041A9D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0088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3FA5A35-D263-4349-AB76-00BA127C1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078244-1B18-C04C-AFE4-772511D1D8F4}" type="datetime1">
              <a:rPr lang="en-US" altLang="en-US"/>
              <a:pPr/>
              <a:t>4/15/19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B60AAD7-8220-AF46-AE7A-E34D111C4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A22B5EF-5DD7-CF41-9215-B47AF085F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FAC60E-8F5F-8F47-899C-A27FDE035E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0544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E04BBA-7608-5141-965F-DDF881560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14CCFF-29C1-2347-91AB-9CFE02D002C5}" type="datetime1">
              <a:rPr lang="en-US" altLang="en-US"/>
              <a:pPr/>
              <a:t>4/15/19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A1E0B-A954-CA45-9D12-8DEA5C412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7816E5-F6CE-4341-8B86-9F685B9D3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A69BFB-3CB3-FB43-A0F7-12213F92C5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89482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179A89-7A1C-B64B-92CF-5888A03F2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3F2070-6436-E846-B9F5-52DA008E02D7}" type="datetime1">
              <a:rPr lang="en-US" altLang="en-US"/>
              <a:pPr/>
              <a:t>4/15/19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423C69-B24C-8C4C-9978-DA15AF6E6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90F485-16CE-B14B-AEDC-BF430E53E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AEFB43-B1CE-2C48-A4C8-39874DDD9F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06697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AC1C8E-244C-6D49-AB5B-80F3DD9AF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A53E28D-68DC-C44F-A993-E9A5088E55AA}" type="datetime1">
              <a:rPr lang="en-US" altLang="en-US"/>
              <a:pPr/>
              <a:t>4/15/19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8C82EF-58A7-1942-A7E1-A87AC7875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F9036F-7441-B04D-9C8D-F9825025C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713B38-86D5-4440-8ECD-B7D5A722FE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49715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2BF96A-5AF8-604B-90FF-A2F8D2C01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8B4BCA2-AC49-044A-AF4C-D802853EB2AE}" type="datetime1">
              <a:rPr lang="en-US" altLang="en-US"/>
              <a:pPr/>
              <a:t>4/15/19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A69880-01C5-EE4F-AB35-C53B54362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7E2412-1BF1-6D42-8095-44723C46C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CAE529-23E6-DE42-B9A4-0ED27B86E0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33881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6CA5F52-0676-8B47-AEB0-1F5AFA7F4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56915C-F6BB-1D4E-963B-C007EF0CE0D0}" type="datetime1">
              <a:rPr lang="en-US" altLang="en-US"/>
              <a:pPr/>
              <a:t>4/15/19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AE6E95F-A9F6-564F-8B06-8A99A206A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6937020-0475-6446-9FA4-C0B1938E6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94AF44-6F61-CE49-897C-5A715561E7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58635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590F998-82C5-5044-B481-ADA318DCA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459739F-2AB1-3847-8E92-BB34AB96F7D5}" type="datetime1">
              <a:rPr lang="en-US" altLang="en-US"/>
              <a:pPr/>
              <a:t>4/15/19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AF25607-AF84-2A49-91C4-1FCF38241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9DB106C-898E-F44D-BBAC-440AE27AD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7DD9BD-2979-D84F-AC6C-F896EEC7DE4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72151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5ACD87A-292D-0D46-8DE5-407DAADFD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2DDFC7-8A7A-2847-8078-1975A9FC4BF6}" type="datetime1">
              <a:rPr lang="en-US" altLang="en-US"/>
              <a:pPr/>
              <a:t>4/15/19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3446BB1-3452-9244-9C1A-051E9DE35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434CFA3-EDD0-804B-97D5-BD4C49B1D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CE0090-BE18-AC46-8D4F-8DFEAC8E6E2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89894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334AA9D-23C7-BA43-841F-05FAA08B8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8276A8E-22B5-CF4E-A262-3CD0A74A5635}" type="datetime1">
              <a:rPr lang="en-US" altLang="en-US"/>
              <a:pPr/>
              <a:t>4/15/19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F1A8122-DD26-1C4D-9B10-39E479D42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1F408CD-3862-1144-9526-5DE12803F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E9E65E-EF6F-254C-A10D-8FA8205144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84309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5892BA9-C015-E441-8930-47B6DD87A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DC2842C-573B-5249-B814-0441967E7D52}" type="datetime1">
              <a:rPr lang="en-US" altLang="en-US"/>
              <a:pPr/>
              <a:t>4/15/19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4B6F7A6-4507-5C40-939D-74DCB79DC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49AB75C-FCEA-0347-BF01-F9A53FC92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F84E9C-C168-BD4B-9C2F-2D8E330ACA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9980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21F52FA-C322-4C46-9C35-DE52B9A40166}"/>
              </a:ext>
            </a:extLst>
          </p:cNvPr>
          <p:cNvSpPr txBox="1"/>
          <p:nvPr userDrawn="1"/>
        </p:nvSpPr>
        <p:spPr>
          <a:xfrm>
            <a:off x="32766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400">
                <a:latin typeface="Calibri" charset="0"/>
              </a:rPr>
              <a:t>Sequences &amp; Summations</a:t>
            </a:r>
            <a:endParaRPr lang="en-US" sz="1800">
              <a:latin typeface="Calibri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0847A7-2EB9-E142-8000-E899C44914BE}"/>
              </a:ext>
            </a:extLst>
          </p:cNvPr>
          <p:cNvSpPr txBox="1"/>
          <p:nvPr userDrawn="1"/>
        </p:nvSpPr>
        <p:spPr>
          <a:xfrm>
            <a:off x="4572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400">
                <a:latin typeface="Calibri" charset="0"/>
              </a:rPr>
              <a:t>CSCE 235</a:t>
            </a:r>
            <a:endParaRPr lang="en-US" sz="1800">
              <a:latin typeface="Calibri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2FFA0A-1A21-5848-BBB3-1E32EAFDBED5}"/>
              </a:ext>
            </a:extLst>
          </p:cNvPr>
          <p:cNvSpPr txBox="1"/>
          <p:nvPr userDrawn="1"/>
        </p:nvSpPr>
        <p:spPr>
          <a:xfrm>
            <a:off x="6019800" y="6321425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B3B5C20E-5E42-EF48-B236-8E5E0B76CE76}" type="slidenum">
              <a:rPr lang="en-US" altLang="en-US" sz="1400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/>
              <a:t>‹#›</a:t>
            </a:fld>
            <a:endParaRPr lang="en-US" altLang="en-US" sz="18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FB27747-F369-3C4A-8FBF-97351A820632}"/>
              </a:ext>
            </a:extLst>
          </p:cNvPr>
          <p:cNvCxnSpPr/>
          <p:nvPr userDrawn="1"/>
        </p:nvCxnSpPr>
        <p:spPr>
          <a:xfrm>
            <a:off x="457200" y="1371600"/>
            <a:ext cx="8229600" cy="0"/>
          </a:xfrm>
          <a:prstGeom prst="line">
            <a:avLst/>
          </a:prstGeom>
          <a:ln w="381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516401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233E635-0081-A144-BDC5-339769DEE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B501525-34C0-FA4A-9F85-B5C079758203}" type="datetime1">
              <a:rPr lang="en-US" altLang="en-US"/>
              <a:pPr/>
              <a:t>4/15/19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D6EE2BA-C0DD-AE45-964A-CFD2A182C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751E267-2D06-5A45-AED9-6F7352BF7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3E5E3A-B501-6D42-80D3-0A21EC09FC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20903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33B493-D5A8-3F42-88EE-1408AAFDE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A0DD0F9-FC7F-BF42-BC8C-8DCD00FD9837}" type="datetime1">
              <a:rPr lang="en-US" altLang="en-US"/>
              <a:pPr/>
              <a:t>4/15/19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392DC8-E80B-E749-9026-FA59CDD68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058385-60EC-A341-A114-9A8075F06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424B54-86CB-144B-9CE2-F133A9B542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03766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FCA88E-CAD4-3046-AAA6-A19090B1B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22C665E-47D2-0948-8487-84E7D72D42C3}" type="datetime1">
              <a:rPr lang="en-US" altLang="en-US"/>
              <a:pPr/>
              <a:t>4/15/19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30910D-3926-AB40-93B4-F7805C813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E0A9AE-0066-7940-ABB2-7BBC8EBF6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CF118-28AF-0D4E-8067-F212BC184A5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03116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B2DE1D-9BB0-5B4A-91F6-9CCEE6205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8615E3-5F6B-484E-8F5C-5D3666B6E71C}" type="datetime1">
              <a:rPr lang="en-US" altLang="en-US"/>
              <a:pPr/>
              <a:t>4/15/19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9CCB64-B811-A347-87CE-070130740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4DFB15-EABE-7548-8EB0-ECE80A4E6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83EFA1-1265-0A4B-8154-B2F37E299A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58358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1EF654-F58C-A34D-B9AB-F2817181C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AF192B-189D-0746-A693-886FAEA1E039}" type="datetime1">
              <a:rPr lang="en-US" altLang="en-US"/>
              <a:pPr/>
              <a:t>4/15/19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6CDB2-AC25-CD41-B80F-E80C4FDBC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D59F03-7824-9642-A066-9F0FD16C8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AB0BA3-EBD6-CF49-B828-7A915B1639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7205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F85EC6-F508-0744-BB74-5EF8C0661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BD72DCB-8A27-FD41-B454-F0380E2910B7}" type="datetime1">
              <a:rPr lang="en-US" altLang="en-US"/>
              <a:pPr/>
              <a:t>4/15/19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B75DB6-BDBA-C04D-9277-FD56629C80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72324E-3E04-B342-8462-1B2F89D14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6BF34B-66FC-2F42-A579-87B553AF9B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2887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00480C-A66D-524B-B896-5D4878038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206237-C60D-3646-8887-51B7A701C2FF}" type="datetime1">
              <a:rPr lang="en-US" altLang="en-US"/>
              <a:pPr/>
              <a:t>4/15/19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BA7794-8DFD-294F-847A-70BC88D34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3762A9-0921-854F-9F98-5C01C37B2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EB9C4B-4DC9-A842-992D-3B0DC2FC99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3298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6379940-DDB7-5243-9F74-EC5855068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6B8DECC-7B2A-C34E-A48F-A6BA22F323FE}" type="datetime1">
              <a:rPr lang="en-US" altLang="en-US"/>
              <a:pPr/>
              <a:t>4/15/19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C3F4148-B539-0B42-8479-038D5B4AE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F1A656A-67D1-6341-B5E6-88B4E9BBD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7AA4EF-03A9-484F-B280-BA82BDAF64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3419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6E7CE3C-00C2-FE4D-86B3-E8E594811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435E4AA-612C-6D42-92EA-5A83427BFA95}" type="datetime1">
              <a:rPr lang="en-US" altLang="en-US"/>
              <a:pPr/>
              <a:t>4/15/19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53668CE-95A1-8B40-82D5-A9BDA7933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B825EC1-1756-8B49-B8E7-391583FDB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B2EE23-EDC5-6341-A4E8-BEB657BD4E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3921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E29BB76-872F-C842-80FA-E611BB1FA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D380E54-AA28-454B-97BA-AF6A1FD97B57}" type="datetime1">
              <a:rPr lang="en-US" altLang="en-US"/>
              <a:pPr/>
              <a:t>4/15/19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E7495622-886D-FD4E-8F3C-6E14337C6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FCB9CAC-7827-4845-9B2A-66E5026A4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7AFF81-066A-B545-8269-BD6F195FB0B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2984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AEB6E8A-BC02-2D4D-9D1C-C16D90667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56D44D-499D-E343-A4B4-987941A20A41}" type="datetime1">
              <a:rPr lang="en-US" altLang="en-US"/>
              <a:pPr/>
              <a:t>4/15/19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181869D-F170-B640-9354-0DDCB2C4C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8EC7872-83E5-D642-A270-946288763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D9EFE5-9EC8-EE46-9757-172344BE4D8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5748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C806227-5513-AC4D-8AF4-A9807C937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95C5EDC-4388-9A45-8A6B-3FDF6C6BD6C9}" type="datetime1">
              <a:rPr lang="en-US" altLang="en-US"/>
              <a:pPr/>
              <a:t>4/15/19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DFD8EEC-2454-1C46-A453-AAB2B0536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3F3185F-55ED-774B-96F6-DF57DE743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0F467F-35E4-7746-B253-4565135713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3255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7872A509-609E-7A46-97AB-A4DAD9218DE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19558A5B-E1F8-A34D-9B88-C63CEDFE801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C7E15A-0483-0B47-BC4D-2D3F966282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07B4E6B0-B925-FB4A-8CE6-A62DFAE28466}" type="datetime1">
              <a:rPr lang="en-US" altLang="en-US"/>
              <a:pPr/>
              <a:t>4/15/19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CB8E34-AAF3-864C-B918-C8EFDBB1FA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507AD4-BB48-6E40-A2E9-DF905FF09F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026A0132-A53E-F541-8981-96CA1697315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44" r:id="rId1"/>
    <p:sldLayoutId id="2147484645" r:id="rId2"/>
    <p:sldLayoutId id="2147484623" r:id="rId3"/>
    <p:sldLayoutId id="2147484624" r:id="rId4"/>
    <p:sldLayoutId id="2147484625" r:id="rId5"/>
    <p:sldLayoutId id="2147484626" r:id="rId6"/>
    <p:sldLayoutId id="2147484627" r:id="rId7"/>
    <p:sldLayoutId id="2147484628" r:id="rId8"/>
    <p:sldLayoutId id="2147484629" r:id="rId9"/>
    <p:sldLayoutId id="2147484630" r:id="rId10"/>
    <p:sldLayoutId id="21474846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>
            <a:extLst>
              <a:ext uri="{FF2B5EF4-FFF2-40B4-BE49-F238E27FC236}">
                <a16:creationId xmlns:a16="http://schemas.microsoft.com/office/drawing/2014/main" id="{DD95B04B-451C-FB4C-8083-9C555681A87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315" name="Text Placeholder 2">
            <a:extLst>
              <a:ext uri="{FF2B5EF4-FFF2-40B4-BE49-F238E27FC236}">
                <a16:creationId xmlns:a16="http://schemas.microsoft.com/office/drawing/2014/main" id="{499F9F3E-957D-A742-9ED6-25EA628F607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DA703E-8D6D-8742-BDC1-9051539EC5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cs typeface="Arial" panose="020B0604020202020204" pitchFamily="34" charset="0"/>
              </a:defRPr>
            </a:lvl1pPr>
          </a:lstStyle>
          <a:p>
            <a:fld id="{17A93230-B08F-8342-A3F9-E2D1B9032E12}" type="datetime1">
              <a:rPr lang="en-US" altLang="en-US"/>
              <a:pPr/>
              <a:t>4/15/19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8C7C48-B032-3A4C-A081-31EAD95307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534E8F-F3B3-7E4D-A5C0-5AACE4AF65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panose="020B0604020202020204" pitchFamily="34" charset="0"/>
              </a:defRPr>
            </a:lvl1pPr>
          </a:lstStyle>
          <a:p>
            <a:fld id="{4ABF68F9-3C5C-E748-804F-05B942A79A4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32" r:id="rId1"/>
    <p:sldLayoutId id="2147484633" r:id="rId2"/>
    <p:sldLayoutId id="2147484634" r:id="rId3"/>
    <p:sldLayoutId id="2147484635" r:id="rId4"/>
    <p:sldLayoutId id="2147484636" r:id="rId5"/>
    <p:sldLayoutId id="2147484637" r:id="rId6"/>
    <p:sldLayoutId id="2147484638" r:id="rId7"/>
    <p:sldLayoutId id="2147484639" r:id="rId8"/>
    <p:sldLayoutId id="2147484640" r:id="rId9"/>
    <p:sldLayoutId id="2147484641" r:id="rId10"/>
    <p:sldLayoutId id="214748464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Placeholder 1">
            <a:extLst>
              <a:ext uri="{FF2B5EF4-FFF2-40B4-BE49-F238E27FC236}">
                <a16:creationId xmlns:a16="http://schemas.microsoft.com/office/drawing/2014/main" id="{3F08CA02-7E65-D84C-8298-9A6D4407AC8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5603" name="Text Placeholder 2">
            <a:extLst>
              <a:ext uri="{FF2B5EF4-FFF2-40B4-BE49-F238E27FC236}">
                <a16:creationId xmlns:a16="http://schemas.microsoft.com/office/drawing/2014/main" id="{CB6F1E41-CD81-C543-9CD9-65DCE67F7F8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12BA3E-F0E6-6347-AAFB-CEB8759F5C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BB06C5B0-2CEB-C247-9F05-916A74A40FCF}" type="datetime1">
              <a:rPr lang="en-US" altLang="en-US"/>
              <a:pPr/>
              <a:t>4/15/19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1383F9-2C20-5D47-AF32-976A5C867C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E158D0-A95F-0742-8987-3A765E0946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9AFF826E-539C-7B49-A9D4-B8E108BC02E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43" r:id="rId1"/>
    <p:sldLayoutId id="214748464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9C636D00-76F3-2D49-8E36-A0A81AC525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2914650"/>
          </a:xfrm>
        </p:spPr>
        <p:txBody>
          <a:bodyPr/>
          <a:lstStyle/>
          <a:p>
            <a:pPr eaLnBrk="1" hangingPunct="1"/>
            <a:br>
              <a:rPr lang="en-US" altLang="en-US" sz="3200" b="1">
                <a:ea typeface="ＭＳ Ｐゴシック" panose="020B0600070205080204" pitchFamily="34" charset="-128"/>
              </a:rPr>
            </a:br>
            <a:r>
              <a:rPr lang="en-US" altLang="en-US" b="1">
                <a:ea typeface="ＭＳ Ｐゴシック" panose="020B0600070205080204" pitchFamily="34" charset="-128"/>
              </a:rPr>
              <a:t> Sequences &amp; Summations</a:t>
            </a:r>
            <a:endParaRPr lang="en-US" altLang="en-US" sz="400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9698" name="Subtitle 2">
            <a:extLst>
              <a:ext uri="{FF2B5EF4-FFF2-40B4-BE49-F238E27FC236}">
                <a16:creationId xmlns:a16="http://schemas.microsoft.com/office/drawing/2014/main" id="{E1053045-5F9D-FA41-BD5E-20078ABBCA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7056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5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Section 2.4 of Rosen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>
                <a:solidFill>
                  <a:schemeClr val="tx1"/>
                </a:solidFill>
                <a:ea typeface="ＭＳ Ｐゴシック" panose="020B0600070205080204" pitchFamily="34" charset="-128"/>
              </a:rPr>
              <a:t>Spring 2019</a:t>
            </a:r>
            <a:endParaRPr lang="en-US" altLang="en-US" sz="2000">
              <a:solidFill>
                <a:srgbClr val="898989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CSCE 235H Introduction to Discrete Structures (Honors)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Course web-page: </a:t>
            </a:r>
            <a:r>
              <a:rPr lang="en-US" altLang="en-US" sz="200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cse.unl.edu</a:t>
            </a: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/~cse235h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b="1" dirty="0">
                <a:solidFill>
                  <a:srgbClr val="376092"/>
                </a:solidFill>
                <a:ea typeface="ＭＳ Ｐゴシック" panose="020B0600070205080204" pitchFamily="34" charset="-128"/>
              </a:rPr>
              <a:t>Questions</a:t>
            </a: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: Piazza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>
            <a:extLst>
              <a:ext uri="{FF2B5EF4-FFF2-40B4-BE49-F238E27FC236}">
                <a16:creationId xmlns:a16="http://schemas.microsoft.com/office/drawing/2014/main" id="{FC5FCE4E-E139-684B-A588-7639AA969F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More Examples</a:t>
            </a:r>
          </a:p>
        </p:txBody>
      </p:sp>
      <p:sp>
        <p:nvSpPr>
          <p:cNvPr id="38914" name="Content Placeholder 2">
            <a:extLst>
              <a:ext uri="{FF2B5EF4-FFF2-40B4-BE49-F238E27FC236}">
                <a16:creationId xmlns:a16="http://schemas.microsoft.com/office/drawing/2014/main" id="{A60811D9-7457-C347-8509-067176CC21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Table 1 on Page 162 (Rosen) has some useful sequences: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{n</a:t>
            </a:r>
            <a:r>
              <a:rPr lang="en-US" altLang="en-US" sz="2400" baseline="30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}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n=1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</a:t>
            </a:r>
            <a:r>
              <a:rPr lang="en-US" altLang="en-US" sz="2400">
                <a:ea typeface="ＭＳ Ｐゴシック" panose="020B0600070205080204" pitchFamily="34" charset="-128"/>
              </a:rPr>
              <a:t>, {n</a:t>
            </a:r>
            <a:r>
              <a:rPr lang="en-US" altLang="en-US" sz="2400" baseline="30000">
                <a:ea typeface="ＭＳ Ｐゴシック" panose="020B0600070205080204" pitchFamily="34" charset="-128"/>
              </a:rPr>
              <a:t>3</a:t>
            </a:r>
            <a:r>
              <a:rPr lang="en-US" altLang="en-US" sz="2400">
                <a:ea typeface="ＭＳ Ｐゴシック" panose="020B0600070205080204" pitchFamily="34" charset="-128"/>
              </a:rPr>
              <a:t>}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 n=1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</a:t>
            </a:r>
            <a:r>
              <a:rPr lang="en-US" altLang="en-US" sz="2400">
                <a:ea typeface="ＭＳ Ｐゴシック" panose="020B0600070205080204" pitchFamily="34" charset="-128"/>
              </a:rPr>
              <a:t>, {n</a:t>
            </a:r>
            <a:r>
              <a:rPr lang="en-US" altLang="en-US" sz="2400" baseline="30000">
                <a:ea typeface="ＭＳ Ｐゴシック" panose="020B0600070205080204" pitchFamily="34" charset="-128"/>
              </a:rPr>
              <a:t>4</a:t>
            </a:r>
            <a:r>
              <a:rPr lang="en-US" altLang="en-US" sz="2400">
                <a:ea typeface="ＭＳ Ｐゴシック" panose="020B0600070205080204" pitchFamily="34" charset="-128"/>
              </a:rPr>
              <a:t>}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 n=1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</a:t>
            </a:r>
            <a:r>
              <a:rPr lang="en-US" altLang="en-US" sz="2400">
                <a:ea typeface="ＭＳ Ｐゴシック" panose="020B0600070205080204" pitchFamily="34" charset="-128"/>
              </a:rPr>
              <a:t>, {2</a:t>
            </a:r>
            <a:r>
              <a:rPr lang="en-US" altLang="en-US" sz="2400" baseline="30000">
                <a:ea typeface="ＭＳ Ｐゴシック" panose="020B0600070205080204" pitchFamily="34" charset="-128"/>
              </a:rPr>
              <a:t>n</a:t>
            </a:r>
            <a:r>
              <a:rPr lang="en-US" altLang="en-US" sz="2400">
                <a:ea typeface="ＭＳ Ｐゴシック" panose="020B0600070205080204" pitchFamily="34" charset="-128"/>
              </a:rPr>
              <a:t>}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 n=1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</a:t>
            </a:r>
            <a:r>
              <a:rPr lang="en-US" altLang="en-US" sz="2400">
                <a:ea typeface="ＭＳ Ｐゴシック" panose="020B0600070205080204" pitchFamily="34" charset="-128"/>
              </a:rPr>
              <a:t>, {3</a:t>
            </a:r>
            <a:r>
              <a:rPr lang="en-US" altLang="en-US" sz="2400" baseline="30000">
                <a:ea typeface="ＭＳ Ｐゴシック" panose="020B0600070205080204" pitchFamily="34" charset="-128"/>
              </a:rPr>
              <a:t>n</a:t>
            </a:r>
            <a:r>
              <a:rPr lang="en-US" altLang="en-US" sz="2400">
                <a:ea typeface="ＭＳ Ｐゴシック" panose="020B0600070205080204" pitchFamily="34" charset="-128"/>
              </a:rPr>
              <a:t>}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 n=1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</a:t>
            </a:r>
            <a:r>
              <a:rPr lang="en-US" altLang="en-US" sz="2400">
                <a:ea typeface="ＭＳ Ｐゴシック" panose="020B0600070205080204" pitchFamily="34" charset="-128"/>
              </a:rPr>
              <a:t>, {n!}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 n=1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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 baseline="300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>
            <a:extLst>
              <a:ext uri="{FF2B5EF4-FFF2-40B4-BE49-F238E27FC236}">
                <a16:creationId xmlns:a16="http://schemas.microsoft.com/office/drawing/2014/main" id="{2EEBFB85-2535-7148-A351-AFBC44F61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655B4C76-4C4A-A648-8386-D3B5374013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en-US" sz="2800" dirty="0">
                <a:ea typeface="+mn-ea"/>
                <a:cs typeface="+mn-cs"/>
              </a:rPr>
              <a:t>Although you are (more or less) familiar with sequences and summations, we give a quick review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85000"/>
                  </a:schemeClr>
                </a:solidFill>
                <a:ea typeface="+mn-ea"/>
                <a:cs typeface="+mn-cs"/>
              </a:rPr>
              <a:t>Sequences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000" dirty="0">
                <a:solidFill>
                  <a:schemeClr val="bg1">
                    <a:lumMod val="85000"/>
                  </a:schemeClr>
                </a:solidFill>
                <a:ea typeface="+mn-ea"/>
              </a:rPr>
              <a:t>Definition, 2 examples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85000"/>
                  </a:schemeClr>
                </a:solidFill>
                <a:ea typeface="+mn-ea"/>
                <a:cs typeface="+mn-cs"/>
              </a:rPr>
              <a:t>Progressions: Special sequences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000" dirty="0">
                <a:solidFill>
                  <a:schemeClr val="bg1">
                    <a:lumMod val="85000"/>
                  </a:schemeClr>
                </a:solidFill>
                <a:ea typeface="+mn-ea"/>
              </a:rPr>
              <a:t>Geometric, arithmetic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b="1" dirty="0">
                <a:solidFill>
                  <a:srgbClr val="FF0000"/>
                </a:solidFill>
                <a:ea typeface="+mn-ea"/>
                <a:cs typeface="+mn-cs"/>
              </a:rPr>
              <a:t>Summations</a:t>
            </a:r>
            <a:endParaRPr lang="en-US" sz="2800" b="1" dirty="0">
              <a:solidFill>
                <a:srgbClr val="FF0000"/>
              </a:solidFill>
              <a:ea typeface="+mn-ea"/>
              <a:cs typeface="+mn-cs"/>
            </a:endParaRPr>
          </a:p>
          <a:p>
            <a:pPr lvl="1">
              <a:buFont typeface="Arial" charset="0"/>
              <a:buChar char="–"/>
              <a:defRPr/>
            </a:pPr>
            <a:r>
              <a:rPr lang="en-US" sz="2000" b="1" dirty="0">
                <a:solidFill>
                  <a:srgbClr val="FF0000"/>
                </a:solidFill>
                <a:ea typeface="+mn-ea"/>
              </a:rPr>
              <a:t>Careful when changing lower/upper limits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85000"/>
                  </a:schemeClr>
                </a:solidFill>
                <a:ea typeface="+mn-ea"/>
                <a:cs typeface="+mn-cs"/>
              </a:rPr>
              <a:t>Series: Sum of the elements of a sequence</a:t>
            </a:r>
            <a:endParaRPr lang="en-US" sz="2000" dirty="0">
              <a:solidFill>
                <a:schemeClr val="bg1">
                  <a:lumMod val="85000"/>
                </a:schemeClr>
              </a:solidFill>
              <a:ea typeface="+mn-ea"/>
              <a:cs typeface="+mn-cs"/>
            </a:endParaRPr>
          </a:p>
          <a:p>
            <a:pPr lvl="1">
              <a:buFont typeface="Arial" charset="0"/>
              <a:buChar char="–"/>
              <a:defRPr/>
            </a:pPr>
            <a:r>
              <a:rPr lang="en-US" sz="2000" dirty="0">
                <a:solidFill>
                  <a:schemeClr val="bg1">
                    <a:lumMod val="85000"/>
                  </a:schemeClr>
                </a:solidFill>
                <a:ea typeface="+mn-ea"/>
              </a:rPr>
              <a:t>Examples, infinite series, convergence of a geometric series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>
            <a:extLst>
              <a:ext uri="{FF2B5EF4-FFF2-40B4-BE49-F238E27FC236}">
                <a16:creationId xmlns:a16="http://schemas.microsoft.com/office/drawing/2014/main" id="{D95B863D-1BC9-AF46-822F-00C4FEEC9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Summations (1)</a:t>
            </a:r>
          </a:p>
        </p:txBody>
      </p:sp>
      <p:sp>
        <p:nvSpPr>
          <p:cNvPr id="40962" name="Content Placeholder 2">
            <a:extLst>
              <a:ext uri="{FF2B5EF4-FFF2-40B4-BE49-F238E27FC236}">
                <a16:creationId xmlns:a16="http://schemas.microsoft.com/office/drawing/2014/main" id="{0846DACF-9C1B-C047-BDF8-5430776B22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You should be by now familiar with the summation notation: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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itchFamily="2" charset="2"/>
              </a:rPr>
              <a:t>j=m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(a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itchFamily="2" charset="2"/>
              </a:rPr>
              <a:t>j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) =  a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itchFamily="2" charset="2"/>
              </a:rPr>
              <a:t>m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+ a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itchFamily="2" charset="2"/>
              </a:rPr>
              <a:t>m+1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+ …  + a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itchFamily="2" charset="2"/>
              </a:rPr>
              <a:t>n-1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+ a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itchFamily="2" charset="2"/>
              </a:rPr>
              <a:t>n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	Here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j is the index of the summation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m is the lower limit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n is the upper limit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Often times, it is useful to change the lower/upper limits, which can be done in a straightforward manner (although we must be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very</a:t>
            </a:r>
            <a:r>
              <a:rPr lang="en-US" altLang="en-US" sz="2400">
                <a:ea typeface="ＭＳ Ｐゴシック" panose="020B0600070205080204" pitchFamily="34" charset="-128"/>
              </a:rPr>
              <a:t> careful):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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itchFamily="2" charset="2"/>
              </a:rPr>
              <a:t>j=1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(a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itchFamily="2" charset="2"/>
              </a:rPr>
              <a:t>j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) = 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itchFamily="2" charset="2"/>
              </a:rPr>
              <a:t>i=o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n-1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(a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itchFamily="2" charset="2"/>
              </a:rPr>
              <a:t>i+1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) </a:t>
            </a:r>
            <a:endParaRPr lang="en-US" altLang="en-US" sz="24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>
            <a:extLst>
              <a:ext uri="{FF2B5EF4-FFF2-40B4-BE49-F238E27FC236}">
                <a16:creationId xmlns:a16="http://schemas.microsoft.com/office/drawing/2014/main" id="{4469768B-426F-6E44-B7DF-5CB2888DB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Summations (2)</a:t>
            </a:r>
          </a:p>
        </p:txBody>
      </p:sp>
      <p:sp>
        <p:nvSpPr>
          <p:cNvPr id="41986" name="Content Placeholder 2">
            <a:extLst>
              <a:ext uri="{FF2B5EF4-FFF2-40B4-BE49-F238E27FC236}">
                <a16:creationId xmlns:a16="http://schemas.microsoft.com/office/drawing/2014/main" id="{E4C26DAD-B98D-3045-824F-10E99E215A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Sometimes we can express a summation in </a:t>
            </a:r>
            <a:r>
              <a:rPr lang="en-US" altLang="en-US" u="sng">
                <a:ea typeface="ＭＳ Ｐゴシック" panose="020B0600070205080204" pitchFamily="34" charset="-128"/>
              </a:rPr>
              <a:t>closed</a:t>
            </a:r>
            <a:r>
              <a:rPr lang="en-US" altLang="en-US">
                <a:ea typeface="ＭＳ Ｐゴシック" panose="020B0600070205080204" pitchFamily="34" charset="-128"/>
              </a:rPr>
              <a:t> form, as for geometric series</a:t>
            </a:r>
          </a:p>
          <a:p>
            <a:r>
              <a:rPr lang="en-US" altLang="en-US" b="1">
                <a:ea typeface="ＭＳ Ｐゴシック" panose="020B0600070205080204" pitchFamily="34" charset="-128"/>
              </a:rPr>
              <a:t>Theorem</a:t>
            </a:r>
            <a:r>
              <a:rPr lang="en-US" altLang="en-US">
                <a:ea typeface="ＭＳ Ｐゴシック" panose="020B0600070205080204" pitchFamily="34" charset="-128"/>
              </a:rPr>
              <a:t>: For a, r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i="1">
                <a:latin typeface="Algerian" pitchFamily="82" charset="77"/>
                <a:ea typeface="ＭＳ Ｐゴシック" panose="020B0600070205080204" pitchFamily="34" charset="-128"/>
              </a:rPr>
              <a:t>R</a:t>
            </a:r>
            <a:r>
              <a:rPr lang="en-US" altLang="en-US">
                <a:ea typeface="ＭＳ Ｐゴシック" panose="020B0600070205080204" pitchFamily="34" charset="-128"/>
              </a:rPr>
              <a:t>, r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0</a:t>
            </a:r>
          </a:p>
          <a:p>
            <a:endParaRPr lang="en-US" altLang="en-US" sz="2000">
              <a:ea typeface="ＭＳ Ｐゴシック" panose="020B0600070205080204" pitchFamily="34" charset="-128"/>
            </a:endParaRPr>
          </a:p>
          <a:p>
            <a:endParaRPr lang="en-US" altLang="en-US" sz="2000">
              <a:ea typeface="ＭＳ Ｐゴシック" panose="020B0600070205080204" pitchFamily="34" charset="-128"/>
            </a:endParaRPr>
          </a:p>
          <a:p>
            <a:endParaRPr lang="en-US" altLang="en-US" sz="2000">
              <a:ea typeface="ＭＳ Ｐゴシック" panose="020B0600070205080204" pitchFamily="34" charset="-128"/>
            </a:endParaRPr>
          </a:p>
          <a:p>
            <a:endParaRPr lang="en-US" altLang="en-US" sz="2000">
              <a:ea typeface="ＭＳ Ｐゴシック" panose="020B0600070205080204" pitchFamily="34" charset="-128"/>
            </a:endParaRPr>
          </a:p>
          <a:p>
            <a:endParaRPr lang="en-US" altLang="en-US" sz="1800">
              <a:ea typeface="ＭＳ Ｐゴシック" panose="020B0600070205080204" pitchFamily="34" charset="-128"/>
            </a:endParaRPr>
          </a:p>
          <a:p>
            <a:endParaRPr lang="en-US" altLang="en-US" sz="1800">
              <a:ea typeface="ＭＳ Ｐゴシック" panose="020B0600070205080204" pitchFamily="34" charset="-128"/>
            </a:endParaRPr>
          </a:p>
          <a:p>
            <a:r>
              <a:rPr lang="en-US" altLang="en-US" sz="1800">
                <a:ea typeface="ＭＳ Ｐゴシック" panose="020B0600070205080204" pitchFamily="34" charset="-128"/>
              </a:rPr>
              <a:t>Closed form = analytical expression using a bounded number of well-known functions, does not involved an infinite series or use of recursion</a:t>
            </a:r>
            <a:endParaRPr lang="en-US" altLang="en-US" sz="2800">
              <a:ea typeface="ＭＳ Ｐゴシック" panose="020B0600070205080204" pitchFamily="34" charset="-128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1099C0F-1CD1-9149-8867-9A6F6D4C6D3D}"/>
              </a:ext>
            </a:extLst>
          </p:cNvPr>
          <p:cNvGraphicFramePr>
            <a:graphicFrameLocks noGrp="1"/>
          </p:cNvGraphicFramePr>
          <p:nvPr/>
        </p:nvGraphicFramePr>
        <p:xfrm>
          <a:off x="1274763" y="3429000"/>
          <a:ext cx="6726237" cy="1493837"/>
        </p:xfrm>
        <a:graphic>
          <a:graphicData uri="http://schemas.openxmlformats.org/drawingml/2006/table">
            <a:tbl>
              <a:tblPr/>
              <a:tblGrid>
                <a:gridCol w="29924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(ar</a:t>
                      </a:r>
                      <a:r>
                        <a:rPr kumimoji="0" lang="en-US" sz="24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n+1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-a)/(r-1)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if 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r </a:t>
                      </a: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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 1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2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</a:t>
                      </a:r>
                      <a:r>
                        <a:rPr kumimoji="0" lang="en-US" sz="3200" b="0" i="0" u="none" strike="noStrike" cap="none" normalizeH="0" baseline="-250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i=0</a:t>
                      </a:r>
                      <a:r>
                        <a:rPr kumimoji="0" lang="en-US" sz="3200" b="0" i="0" u="none" strike="noStrike" cap="none" normalizeH="0" baseline="300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n</a:t>
                      </a: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 (ar</a:t>
                      </a:r>
                      <a:r>
                        <a:rPr kumimoji="0" lang="en-US" sz="3200" b="0" i="0" u="none" strike="noStrike" cap="none" normalizeH="0" baseline="300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i</a:t>
                      </a:r>
                      <a:r>
                        <a:rPr kumimoji="0" 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) =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(n+1)a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if 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r = 1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Left Brace 4">
            <a:extLst>
              <a:ext uri="{FF2B5EF4-FFF2-40B4-BE49-F238E27FC236}">
                <a16:creationId xmlns:a16="http://schemas.microsoft.com/office/drawing/2014/main" id="{7A307BC1-E959-5349-8E92-B5A15A83C9A6}"/>
              </a:ext>
            </a:extLst>
          </p:cNvPr>
          <p:cNvSpPr/>
          <p:nvPr/>
        </p:nvSpPr>
        <p:spPr>
          <a:xfrm>
            <a:off x="3733800" y="3429000"/>
            <a:ext cx="457200" cy="1524000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>
            <a:extLst>
              <a:ext uri="{FF2B5EF4-FFF2-40B4-BE49-F238E27FC236}">
                <a16:creationId xmlns:a16="http://schemas.microsoft.com/office/drawing/2014/main" id="{E892C72C-31C6-BD40-ABE4-613F9FF9E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Summations (3)</a:t>
            </a:r>
          </a:p>
        </p:txBody>
      </p:sp>
      <p:sp>
        <p:nvSpPr>
          <p:cNvPr id="43010" name="Content Placeholder 2">
            <a:extLst>
              <a:ext uri="{FF2B5EF4-FFF2-40B4-BE49-F238E27FC236}">
                <a16:creationId xmlns:a16="http://schemas.microsoft.com/office/drawing/2014/main" id="{8AEC5E48-7479-8E4F-A54B-5BBBDCEE73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Double summations often arise when analyzing an algorithm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	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itchFamily="2" charset="2"/>
              </a:rPr>
              <a:t>i=1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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itchFamily="2" charset="2"/>
              </a:rPr>
              <a:t>j=1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i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(a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itchFamily="2" charset="2"/>
              </a:rPr>
              <a:t>j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) = a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+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              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</a:rPr>
              <a:t>+a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+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              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</a:rPr>
              <a:t>+a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+a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3</a:t>
            </a:r>
            <a:r>
              <a:rPr lang="en-US" altLang="en-US" sz="2400">
                <a:ea typeface="ＭＳ Ｐゴシック" panose="020B0600070205080204" pitchFamily="34" charset="-128"/>
              </a:rPr>
              <a:t>+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              …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                      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</a:rPr>
              <a:t>+a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+a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3</a:t>
            </a:r>
            <a:r>
              <a:rPr lang="en-US" altLang="en-US" sz="2400">
                <a:ea typeface="ＭＳ Ｐゴシック" panose="020B0600070205080204" pitchFamily="34" charset="-128"/>
              </a:rPr>
              <a:t>+…+a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n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Summations can also be indexed over elements in a set: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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itchFamily="2" charset="2"/>
              </a:rPr>
              <a:t>sS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f(s)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r>
              <a:rPr lang="en-US" altLang="en-US" sz="2400">
                <a:ea typeface="ＭＳ Ｐゴシック" panose="020B0600070205080204" pitchFamily="34" charset="-128"/>
              </a:rPr>
              <a:t>Table 2 on Page 166 (Rosen) has very useful summations.  Exercises 2.4.30—34 (edition 7</a:t>
            </a:r>
            <a:r>
              <a:rPr lang="en-US" altLang="en-US" sz="2400" baseline="30000">
                <a:ea typeface="ＭＳ Ｐゴシック" panose="020B0600070205080204" pitchFamily="34" charset="-128"/>
              </a:rPr>
              <a:t>th</a:t>
            </a:r>
            <a:r>
              <a:rPr lang="en-US" altLang="en-US" sz="2400">
                <a:ea typeface="ＭＳ Ｐゴシック" panose="020B0600070205080204" pitchFamily="34" charset="-128"/>
              </a:rPr>
              <a:t>) are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great </a:t>
            </a:r>
            <a:r>
              <a:rPr lang="en-US" altLang="en-US" sz="2400">
                <a:ea typeface="ＭＳ Ｐゴシック" panose="020B0600070205080204" pitchFamily="34" charset="-128"/>
              </a:rPr>
              <a:t>material to practice on.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>
            <a:extLst>
              <a:ext uri="{FF2B5EF4-FFF2-40B4-BE49-F238E27FC236}">
                <a16:creationId xmlns:a16="http://schemas.microsoft.com/office/drawing/2014/main" id="{AFB4990E-B18A-2247-B257-BDD5BA33F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3E2018D8-3A3B-5A4B-BEDF-4915F3A527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en-US" sz="2800" dirty="0">
                <a:ea typeface="+mn-ea"/>
                <a:cs typeface="+mn-cs"/>
              </a:rPr>
              <a:t>Although you are (more or less) familiar with sequences and summations, we give a quick review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85000"/>
                  </a:schemeClr>
                </a:solidFill>
                <a:ea typeface="+mn-ea"/>
                <a:cs typeface="+mn-cs"/>
              </a:rPr>
              <a:t>Sequences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000" dirty="0">
                <a:solidFill>
                  <a:schemeClr val="bg1">
                    <a:lumMod val="85000"/>
                  </a:schemeClr>
                </a:solidFill>
                <a:ea typeface="+mn-ea"/>
              </a:rPr>
              <a:t>Definition, 2 examples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85000"/>
                  </a:schemeClr>
                </a:solidFill>
                <a:ea typeface="+mn-ea"/>
                <a:cs typeface="+mn-cs"/>
              </a:rPr>
              <a:t>Progressions: Special sequences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000" dirty="0">
                <a:solidFill>
                  <a:schemeClr val="bg1">
                    <a:lumMod val="85000"/>
                  </a:schemeClr>
                </a:solidFill>
                <a:ea typeface="+mn-ea"/>
              </a:rPr>
              <a:t>Geometric, arithmetic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85000"/>
                  </a:schemeClr>
                </a:solidFill>
                <a:ea typeface="+mn-ea"/>
                <a:cs typeface="+mn-cs"/>
              </a:rPr>
              <a:t>Summations</a:t>
            </a:r>
            <a:endParaRPr lang="en-US" sz="2800" dirty="0">
              <a:solidFill>
                <a:schemeClr val="bg1">
                  <a:lumMod val="85000"/>
                </a:schemeClr>
              </a:solidFill>
              <a:ea typeface="+mn-ea"/>
              <a:cs typeface="+mn-cs"/>
            </a:endParaRPr>
          </a:p>
          <a:p>
            <a:pPr lvl="1">
              <a:buFont typeface="Arial" charset="0"/>
              <a:buChar char="–"/>
              <a:defRPr/>
            </a:pPr>
            <a:r>
              <a:rPr lang="en-US" sz="2000" dirty="0">
                <a:solidFill>
                  <a:schemeClr val="bg1">
                    <a:lumMod val="85000"/>
                  </a:schemeClr>
                </a:solidFill>
                <a:ea typeface="+mn-ea"/>
              </a:rPr>
              <a:t>Careful when changing lower/upper limits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b="1" dirty="0">
                <a:solidFill>
                  <a:srgbClr val="FF0000"/>
                </a:solidFill>
                <a:ea typeface="+mn-ea"/>
                <a:cs typeface="+mn-cs"/>
              </a:rPr>
              <a:t>Series: Sum of the elements of a sequence</a:t>
            </a:r>
            <a:endParaRPr lang="en-US" sz="2000" b="1" dirty="0">
              <a:solidFill>
                <a:srgbClr val="FF0000"/>
              </a:solidFill>
              <a:ea typeface="+mn-ea"/>
              <a:cs typeface="+mn-cs"/>
            </a:endParaRPr>
          </a:p>
          <a:p>
            <a:pPr lvl="1">
              <a:buFont typeface="Arial" charset="0"/>
              <a:buChar char="–"/>
              <a:defRPr/>
            </a:pPr>
            <a:r>
              <a:rPr lang="en-US" sz="2000" b="1" dirty="0">
                <a:solidFill>
                  <a:srgbClr val="FF0000"/>
                </a:solidFill>
                <a:ea typeface="+mn-ea"/>
              </a:rPr>
              <a:t>Examples, infinite series, convergence of a geometric series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>
            <a:extLst>
              <a:ext uri="{FF2B5EF4-FFF2-40B4-BE49-F238E27FC236}">
                <a16:creationId xmlns:a16="http://schemas.microsoft.com/office/drawing/2014/main" id="{D2838A5B-A31D-6842-A5B3-CBF00200D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Series</a:t>
            </a:r>
          </a:p>
        </p:txBody>
      </p:sp>
      <p:sp>
        <p:nvSpPr>
          <p:cNvPr id="45058" name="Content Placeholder 2">
            <a:extLst>
              <a:ext uri="{FF2B5EF4-FFF2-40B4-BE49-F238E27FC236}">
                <a16:creationId xmlns:a16="http://schemas.microsoft.com/office/drawing/2014/main" id="{BE0F55CF-23D2-3A45-ABEF-42D2EB7BAF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When we take the </a:t>
            </a:r>
            <a:r>
              <a:rPr lang="en-US" altLang="en-US" sz="2800" u="sng">
                <a:ea typeface="ＭＳ Ｐゴシック" panose="020B0600070205080204" pitchFamily="34" charset="-128"/>
              </a:rPr>
              <a:t>sum of a sequence</a:t>
            </a:r>
            <a:r>
              <a:rPr lang="en-US" altLang="en-US" sz="2800">
                <a:ea typeface="ＭＳ Ｐゴシック" panose="020B0600070205080204" pitchFamily="34" charset="-128"/>
              </a:rPr>
              <a:t>, we get a </a:t>
            </a:r>
            <a:r>
              <a:rPr lang="en-US" altLang="en-US" sz="2800" u="sng">
                <a:ea typeface="ＭＳ Ｐゴシック" panose="020B0600070205080204" pitchFamily="34" charset="-128"/>
              </a:rPr>
              <a:t>series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We have already seen a closed form for geometric series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Some other useful closed forms include the following: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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i=k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u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1 = u-k+1, for ku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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i=0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i  = n(n+1)/2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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i=0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(i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) = n(n+1)(2n+1)/6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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i=0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(i</a:t>
            </a:r>
            <a:r>
              <a:rPr lang="en-US" altLang="en-US" b="1" baseline="300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k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)    n</a:t>
            </a:r>
            <a:r>
              <a:rPr lang="en-US" altLang="en-US" b="1" baseline="300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k+1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/(k+1)</a:t>
            </a:r>
            <a:endParaRPr lang="en-US" altLang="en-US">
              <a:ea typeface="ＭＳ Ｐゴシック" panose="020B0600070205080204" pitchFamily="34" charset="-128"/>
            </a:endParaRPr>
          </a:p>
          <a:p>
            <a:pPr lvl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>
            <a:extLst>
              <a:ext uri="{FF2B5EF4-FFF2-40B4-BE49-F238E27FC236}">
                <a16:creationId xmlns:a16="http://schemas.microsoft.com/office/drawing/2014/main" id="{FB1CE35A-FD57-E74D-9C31-39CF86655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Infinite Series</a:t>
            </a:r>
          </a:p>
        </p:txBody>
      </p:sp>
      <p:sp>
        <p:nvSpPr>
          <p:cNvPr id="46082" name="Content Placeholder 2">
            <a:extLst>
              <a:ext uri="{FF2B5EF4-FFF2-40B4-BE49-F238E27FC236}">
                <a16:creationId xmlns:a16="http://schemas.microsoft.com/office/drawing/2014/main" id="{B4DD7A9A-7A51-2747-930D-2A015812C7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Although we will mostly deal with finite series (i.e., an upper limit of n for fixed integer), </a:t>
            </a:r>
            <a:r>
              <a:rPr lang="en-US" altLang="en-US" dirty="0" err="1">
                <a:ea typeface="ＭＳ Ｐゴシック" panose="020B0600070205080204" pitchFamily="34" charset="-128"/>
              </a:rPr>
              <a:t>inifinite</a:t>
            </a:r>
            <a:r>
              <a:rPr lang="en-US" altLang="en-US" dirty="0">
                <a:ea typeface="ＭＳ Ｐゴシック" panose="020B0600070205080204" pitchFamily="34" charset="-128"/>
              </a:rPr>
              <a:t> series are also useful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Consider the following geometric series: 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</a:t>
            </a:r>
            <a:r>
              <a:rPr lang="en-US" altLang="en-US" baseline="-25000" dirty="0">
                <a:ea typeface="ＭＳ Ｐゴシック" panose="020B0600070205080204" pitchFamily="34" charset="-128"/>
                <a:sym typeface="Symbol" pitchFamily="2" charset="2"/>
              </a:rPr>
              <a:t>n=0</a:t>
            </a:r>
            <a:r>
              <a:rPr lang="en-US" altLang="en-US" baseline="30000" dirty="0">
                <a:ea typeface="ＭＳ Ｐゴシック" panose="020B0600070205080204" pitchFamily="34" charset="-128"/>
                <a:sym typeface="Symbol" pitchFamily="2" charset="2"/>
              </a:rPr>
              <a:t>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 (1/2</a:t>
            </a:r>
            <a:r>
              <a:rPr lang="en-US" altLang="en-US" baseline="30000" dirty="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) = 1 + 1/2 + 1/4 + 1/8 + … converges to 2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</a:t>
            </a:r>
            <a:r>
              <a:rPr lang="en-US" altLang="en-US" baseline="-25000" dirty="0">
                <a:ea typeface="ＭＳ Ｐゴシック" panose="020B0600070205080204" pitchFamily="34" charset="-128"/>
                <a:sym typeface="Symbol" pitchFamily="2" charset="2"/>
              </a:rPr>
              <a:t>n=0</a:t>
            </a:r>
            <a:r>
              <a:rPr lang="en-US" altLang="en-US" baseline="30000" dirty="0">
                <a:ea typeface="ＭＳ Ｐゴシック" panose="020B0600070205080204" pitchFamily="34" charset="-128"/>
                <a:sym typeface="Symbol" pitchFamily="2" charset="2"/>
              </a:rPr>
              <a:t>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 (2</a:t>
            </a:r>
            <a:r>
              <a:rPr lang="en-US" altLang="en-US" baseline="30000" dirty="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) = 1 + 2 + 4 + 8 + … does not converge </a:t>
            </a:r>
          </a:p>
          <a:p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However note: </a:t>
            </a:r>
            <a:r>
              <a:rPr lang="en-US" altLang="en-US" baseline="-25000" dirty="0">
                <a:ea typeface="ＭＳ Ｐゴシック" panose="020B0600070205080204" pitchFamily="34" charset="-128"/>
                <a:sym typeface="Symbol" pitchFamily="2" charset="2"/>
              </a:rPr>
              <a:t>n=0</a:t>
            </a:r>
            <a:r>
              <a:rPr lang="en-US" altLang="en-US" baseline="30000" dirty="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 (2</a:t>
            </a:r>
            <a:r>
              <a:rPr lang="en-US" altLang="en-US" baseline="30000" dirty="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) = 2</a:t>
            </a:r>
            <a:r>
              <a:rPr lang="en-US" altLang="en-US" baseline="30000" dirty="0">
                <a:ea typeface="ＭＳ Ｐゴシック" panose="020B0600070205080204" pitchFamily="34" charset="-128"/>
                <a:sym typeface="Symbol" pitchFamily="2" charset="2"/>
              </a:rPr>
              <a:t>n+1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 – 1  (a=1,r=2)</a:t>
            </a:r>
          </a:p>
          <a:p>
            <a:pPr lvl="1"/>
            <a:endParaRPr lang="en-US" altLang="en-US" dirty="0"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 sz="2000" dirty="0">
              <a:ea typeface="ＭＳ Ｐゴシック" panose="020B0600070205080204" pitchFamily="34" charset="-128"/>
              <a:sym typeface="Symbol" pitchFamily="2" charset="2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>
            <a:extLst>
              <a:ext uri="{FF2B5EF4-FFF2-40B4-BE49-F238E27FC236}">
                <a16:creationId xmlns:a16="http://schemas.microsoft.com/office/drawing/2014/main" id="{FA1BA778-0E4B-764D-AA25-D6CE9692B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Infinite Series: Geometric Series</a:t>
            </a:r>
          </a:p>
        </p:txBody>
      </p:sp>
      <p:sp>
        <p:nvSpPr>
          <p:cNvPr id="47106" name="Content Placeholder 2">
            <a:extLst>
              <a:ext uri="{FF2B5EF4-FFF2-40B4-BE49-F238E27FC236}">
                <a16:creationId xmlns:a16="http://schemas.microsoft.com/office/drawing/2014/main" id="{217ADE15-B67B-5F4E-9F65-DBD68696C2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 fact, we can generalize that fact as follows</a:t>
            </a:r>
          </a:p>
          <a:p>
            <a:r>
              <a:rPr lang="en-US" altLang="en-US" b="1">
                <a:ea typeface="ＭＳ Ｐゴシック" panose="020B0600070205080204" pitchFamily="34" charset="-128"/>
              </a:rPr>
              <a:t>Lemma</a:t>
            </a:r>
            <a:r>
              <a:rPr lang="en-US" altLang="en-US">
                <a:ea typeface="ＭＳ Ｐゴシック" panose="020B0600070205080204" pitchFamily="34" charset="-128"/>
              </a:rPr>
              <a:t>:  A geometric series converges </a:t>
            </a:r>
            <a:r>
              <a:rPr lang="en-US" altLang="en-US" u="sng">
                <a:ea typeface="ＭＳ Ｐゴシック" panose="020B0600070205080204" pitchFamily="34" charset="-128"/>
              </a:rPr>
              <a:t>if and only if</a:t>
            </a:r>
            <a:r>
              <a:rPr lang="en-US" altLang="en-US">
                <a:ea typeface="ＭＳ Ｐゴシック" panose="020B0600070205080204" pitchFamily="34" charset="-128"/>
              </a:rPr>
              <a:t> the absolute value of the common ratio is less than 1</a:t>
            </a:r>
          </a:p>
          <a:p>
            <a:endParaRPr lang="en-US" altLang="en-US" sz="1600">
              <a:ea typeface="ＭＳ Ｐゴシック" panose="020B0600070205080204" pitchFamily="34" charset="-128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cs typeface="Arial" panose="020B0604020202020204" pitchFamily="34" charset="0"/>
              </a:rPr>
              <a:t>	</a:t>
            </a:r>
            <a:r>
              <a:rPr lang="en-US" altLang="en-US" sz="2800">
                <a:ea typeface="ＭＳ Ｐゴシック" panose="020B0600070205080204" pitchFamily="34" charset="-128"/>
                <a:cs typeface="Arial" panose="020B0604020202020204" pitchFamily="34" charset="0"/>
              </a:rPr>
              <a:t>When |</a:t>
            </a:r>
            <a:r>
              <a:rPr lang="en-US" altLang="en-US" sz="2800">
                <a:ea typeface="ＭＳ Ｐゴシック" panose="020B0600070205080204" pitchFamily="34" charset="-128"/>
                <a:cs typeface="Arial" panose="020B0604020202020204" pitchFamily="34" charset="0"/>
                <a:sym typeface="Symbol" pitchFamily="2" charset="2"/>
              </a:rPr>
              <a:t>r|&lt;1,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800">
                <a:solidFill>
                  <a:srgbClr val="000000"/>
                </a:solidFill>
                <a:ea typeface="ＭＳ Ｐゴシック" panose="020B0600070205080204" pitchFamily="34" charset="-128"/>
                <a:cs typeface="Arial" panose="020B0604020202020204" pitchFamily="34" charset="0"/>
                <a:sym typeface="Symbol" pitchFamily="2" charset="2"/>
              </a:rPr>
              <a:t>	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pic>
        <p:nvPicPr>
          <p:cNvPr id="47107" name="Picture 3" descr="latex-image-1.pdf">
            <a:extLst>
              <a:ext uri="{FF2B5EF4-FFF2-40B4-BE49-F238E27FC236}">
                <a16:creationId xmlns:a16="http://schemas.microsoft.com/office/drawing/2014/main" id="{05833BB1-4629-DB4C-B42B-A1EF5725FA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876800"/>
            <a:ext cx="7016750" cy="97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D9A88-9E04-2E42-9FD8-EDF3045B9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Summary: Notable Sequences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4B4E7B-F045-544A-903D-B212F5C789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 dirty="0">
                <a:ea typeface="ＭＳ Ｐゴシック" panose="020B0600070205080204" pitchFamily="34" charset="-128"/>
              </a:rPr>
              <a:t>Euler/Napier number</a:t>
            </a:r>
          </a:p>
          <a:p>
            <a:pPr lvl="1"/>
            <a:r>
              <a:rPr lang="en-US" altLang="en-US" sz="1800" dirty="0">
                <a:ea typeface="ＭＳ Ｐゴシック" panose="020B0600070205080204" pitchFamily="34" charset="-128"/>
              </a:rPr>
              <a:t> </a:t>
            </a:r>
            <a:r>
              <a:rPr lang="en-US" sz="1800" dirty="0"/>
              <a:t>lim</a:t>
            </a:r>
            <a:r>
              <a:rPr lang="en-US" sz="1800" baseline="-25000" dirty="0"/>
              <a:t>n</a:t>
            </a:r>
            <a:r>
              <a:rPr lang="en-US" sz="1800" baseline="-25000" dirty="0">
                <a:sym typeface="Symbol" charset="0"/>
              </a:rPr>
              <a:t></a:t>
            </a:r>
            <a:r>
              <a:rPr lang="en-US" sz="1800" dirty="0"/>
              <a:t>{(1 + 1/n)</a:t>
            </a:r>
            <a:r>
              <a:rPr lang="en-US" sz="1800" baseline="30000" dirty="0"/>
              <a:t>n</a:t>
            </a:r>
            <a:r>
              <a:rPr lang="en-US" sz="1800" dirty="0"/>
              <a:t>}</a:t>
            </a:r>
            <a:r>
              <a:rPr lang="en-US" sz="1800" baseline="-25000" dirty="0"/>
              <a:t>n=1</a:t>
            </a:r>
            <a:r>
              <a:rPr lang="en-US" sz="1800" baseline="30000" dirty="0">
                <a:sym typeface="Symbol" charset="0"/>
              </a:rPr>
              <a:t>  </a:t>
            </a:r>
            <a:r>
              <a:rPr lang="en-US" sz="2000" dirty="0"/>
              <a:t>= e = 2.71828..</a:t>
            </a:r>
          </a:p>
          <a:p>
            <a:pPr lvl="1"/>
            <a:r>
              <a:rPr lang="en-US" altLang="en-US" sz="1800" dirty="0">
                <a:ea typeface="ＭＳ Ｐゴシック" panose="020B0600070205080204" pitchFamily="34" charset="-128"/>
              </a:rPr>
              <a:t>Sequence: {(1 + 1/n)</a:t>
            </a:r>
            <a:r>
              <a:rPr lang="en-US" altLang="en-US" sz="1800" baseline="30000" dirty="0">
                <a:ea typeface="ＭＳ Ｐゴシック" panose="020B0600070205080204" pitchFamily="34" charset="-128"/>
              </a:rPr>
              <a:t>n</a:t>
            </a:r>
            <a:r>
              <a:rPr lang="en-US" altLang="en-US" sz="1800" dirty="0">
                <a:ea typeface="ＭＳ Ｐゴシック" panose="020B0600070205080204" pitchFamily="34" charset="-128"/>
              </a:rPr>
              <a:t>}</a:t>
            </a:r>
            <a:r>
              <a:rPr lang="en-US" altLang="en-US" sz="1800" baseline="-25000" dirty="0">
                <a:ea typeface="ＭＳ Ｐゴシック" panose="020B0600070205080204" pitchFamily="34" charset="-128"/>
              </a:rPr>
              <a:t>n=1</a:t>
            </a:r>
            <a:r>
              <a:rPr lang="en-US" altLang="en-US" sz="1800" baseline="30000" dirty="0">
                <a:ea typeface="ＭＳ Ｐゴシック" panose="020B0600070205080204" pitchFamily="34" charset="-128"/>
                <a:sym typeface="Symbol" pitchFamily="2" charset="2"/>
              </a:rPr>
              <a:t> </a:t>
            </a:r>
            <a:endParaRPr lang="en-US" sz="1800" baseline="30000" dirty="0">
              <a:sym typeface="Symbol" charset="0"/>
            </a:endParaRPr>
          </a:p>
          <a:p>
            <a:r>
              <a:rPr lang="en-US" altLang="en-US" sz="2000" dirty="0">
                <a:ea typeface="ＭＳ Ｐゴシック" panose="020B0600070205080204" pitchFamily="34" charset="-128"/>
              </a:rPr>
              <a:t>Harmonic sequence</a:t>
            </a:r>
          </a:p>
          <a:p>
            <a:pPr lvl="1"/>
            <a:r>
              <a:rPr lang="en-US" altLang="en-US" sz="1800" dirty="0">
                <a:ea typeface="ＭＳ Ｐゴシック" panose="020B0600070205080204" pitchFamily="34" charset="-128"/>
              </a:rPr>
              <a:t>{</a:t>
            </a:r>
            <a:r>
              <a:rPr lang="en-US" altLang="en-US" sz="1800" dirty="0" err="1">
                <a:ea typeface="ＭＳ Ｐゴシック" panose="020B0600070205080204" pitchFamily="34" charset="-128"/>
              </a:rPr>
              <a:t>h</a:t>
            </a:r>
            <a:r>
              <a:rPr lang="en-US" altLang="en-US" sz="1800" baseline="-25000" dirty="0" err="1">
                <a:ea typeface="ＭＳ Ｐゴシック" panose="020B0600070205080204" pitchFamily="34" charset="-128"/>
              </a:rPr>
              <a:t>n</a:t>
            </a:r>
            <a:r>
              <a:rPr lang="en-US" altLang="en-US" sz="1800" dirty="0">
                <a:ea typeface="ＭＳ Ｐゴシック" panose="020B0600070205080204" pitchFamily="34" charset="-128"/>
              </a:rPr>
              <a:t>}</a:t>
            </a:r>
            <a:r>
              <a:rPr lang="en-US" altLang="en-US" sz="1800" baseline="-25000" dirty="0">
                <a:ea typeface="ＭＳ Ｐゴシック" panose="020B0600070205080204" pitchFamily="34" charset="-128"/>
              </a:rPr>
              <a:t>n=1</a:t>
            </a:r>
            <a:r>
              <a:rPr lang="en-US" altLang="en-US" sz="1800" baseline="30000" dirty="0">
                <a:ea typeface="ＭＳ Ｐゴシック" panose="020B0600070205080204" pitchFamily="34" charset="-128"/>
                <a:sym typeface="Symbol" pitchFamily="2" charset="2"/>
              </a:rPr>
              <a:t></a:t>
            </a:r>
            <a:r>
              <a:rPr lang="en-US" altLang="en-US" sz="1800" dirty="0">
                <a:ea typeface="ＭＳ Ｐゴシック" panose="020B0600070205080204" pitchFamily="34" charset="-128"/>
              </a:rPr>
              <a:t> = 1/n, {1, ½, 1/3,  ¼, 1/5, …}</a:t>
            </a:r>
          </a:p>
          <a:p>
            <a:pPr lvl="1"/>
            <a:r>
              <a:rPr lang="en-US" altLang="en-US" sz="1800" dirty="0">
                <a:ea typeface="ＭＳ Ｐゴシック" panose="020B0600070205080204" pitchFamily="34" charset="-128"/>
                <a:sym typeface="Symbol" pitchFamily="2" charset="2"/>
              </a:rPr>
              <a:t> </a:t>
            </a:r>
            <a:r>
              <a:rPr lang="en-US" altLang="en-US" sz="1800" baseline="-25000" dirty="0">
                <a:ea typeface="ＭＳ Ｐゴシック" panose="020B0600070205080204" pitchFamily="34" charset="-128"/>
                <a:sym typeface="Symbol" pitchFamily="2" charset="2"/>
              </a:rPr>
              <a:t>n=1</a:t>
            </a:r>
            <a:r>
              <a:rPr lang="en-US" altLang="en-US" sz="1800" baseline="30000" dirty="0">
                <a:ea typeface="ＭＳ Ｐゴシック" panose="020B0600070205080204" pitchFamily="34" charset="-128"/>
                <a:sym typeface="Symbol" pitchFamily="2" charset="2"/>
              </a:rPr>
              <a:t></a:t>
            </a:r>
            <a:r>
              <a:rPr lang="en-US" altLang="en-US" sz="1800" dirty="0">
                <a:ea typeface="ＭＳ Ｐゴシック" panose="020B0600070205080204" pitchFamily="34" charset="-128"/>
                <a:sym typeface="Symbol" pitchFamily="2" charset="2"/>
              </a:rPr>
              <a:t> (1/n) = </a:t>
            </a:r>
          </a:p>
          <a:p>
            <a:r>
              <a:rPr lang="en-US" altLang="en-US" sz="2000" dirty="0">
                <a:ea typeface="ＭＳ Ｐゴシック" panose="020B0600070205080204" pitchFamily="34" charset="-128"/>
                <a:sym typeface="Symbol" pitchFamily="2" charset="2"/>
              </a:rPr>
              <a:t>Geometric progression</a:t>
            </a:r>
          </a:p>
          <a:p>
            <a:pPr lvl="1"/>
            <a:r>
              <a:rPr lang="en-US" altLang="en-US" sz="1800" dirty="0">
                <a:ea typeface="ＭＳ Ｐゴシック" panose="020B0600070205080204" pitchFamily="34" charset="-128"/>
              </a:rPr>
              <a:t>a, </a:t>
            </a:r>
            <a:r>
              <a:rPr lang="en-US" altLang="en-US" sz="1800" dirty="0" err="1">
                <a:ea typeface="ＭＳ Ｐゴシック" panose="020B0600070205080204" pitchFamily="34" charset="-128"/>
              </a:rPr>
              <a:t>ar</a:t>
            </a:r>
            <a:r>
              <a:rPr lang="en-US" altLang="en-US" sz="1800" dirty="0">
                <a:ea typeface="ＭＳ Ｐゴシック" panose="020B0600070205080204" pitchFamily="34" charset="-128"/>
              </a:rPr>
              <a:t>, ar</a:t>
            </a:r>
            <a:r>
              <a:rPr lang="en-US" altLang="en-US" sz="1800" baseline="30000" dirty="0">
                <a:ea typeface="ＭＳ Ｐゴシック" panose="020B0600070205080204" pitchFamily="34" charset="-128"/>
              </a:rPr>
              <a:t>2</a:t>
            </a:r>
            <a:r>
              <a:rPr lang="en-US" altLang="en-US" sz="1800" dirty="0">
                <a:ea typeface="ＭＳ Ｐゴシック" panose="020B0600070205080204" pitchFamily="34" charset="-128"/>
              </a:rPr>
              <a:t>, ar</a:t>
            </a:r>
            <a:r>
              <a:rPr lang="en-US" altLang="en-US" sz="1800" baseline="30000" dirty="0">
                <a:ea typeface="ＭＳ Ｐゴシック" panose="020B0600070205080204" pitchFamily="34" charset="-128"/>
              </a:rPr>
              <a:t>3</a:t>
            </a:r>
            <a:r>
              <a:rPr lang="en-US" altLang="en-US" sz="1800" dirty="0">
                <a:ea typeface="ＭＳ Ｐゴシック" panose="020B0600070205080204" pitchFamily="34" charset="-128"/>
              </a:rPr>
              <a:t>, …, </a:t>
            </a:r>
            <a:r>
              <a:rPr lang="en-US" altLang="en-US" sz="1800" dirty="0" err="1">
                <a:ea typeface="ＭＳ Ｐゴシック" panose="020B0600070205080204" pitchFamily="34" charset="-128"/>
              </a:rPr>
              <a:t>ar</a:t>
            </a:r>
            <a:r>
              <a:rPr lang="en-US" altLang="en-US" sz="1800" baseline="30000" dirty="0" err="1">
                <a:ea typeface="ＭＳ Ｐゴシック" panose="020B0600070205080204" pitchFamily="34" charset="-128"/>
              </a:rPr>
              <a:t>n</a:t>
            </a:r>
            <a:r>
              <a:rPr lang="en-US" altLang="en-US" sz="1800" dirty="0">
                <a:ea typeface="ＭＳ Ｐゴシック" panose="020B0600070205080204" pitchFamily="34" charset="-128"/>
              </a:rPr>
              <a:t>, …</a:t>
            </a:r>
          </a:p>
          <a:p>
            <a:pPr lvl="1"/>
            <a:r>
              <a:rPr lang="en-US" altLang="en-US" sz="1800" dirty="0">
                <a:ea typeface="ＭＳ Ｐゴシック" panose="020B0600070205080204" pitchFamily="34" charset="-128"/>
              </a:rPr>
              <a:t>Example: {a</a:t>
            </a:r>
            <a:r>
              <a:rPr lang="en-US" altLang="en-US" sz="1800" baseline="-25000" dirty="0">
                <a:ea typeface="ＭＳ Ｐゴシック" panose="020B0600070205080204" pitchFamily="34" charset="-128"/>
              </a:rPr>
              <a:t>n</a:t>
            </a:r>
            <a:r>
              <a:rPr lang="en-US" altLang="en-US" sz="1800" dirty="0">
                <a:ea typeface="ＭＳ Ｐゴシック" panose="020B0600070205080204" pitchFamily="34" charset="-128"/>
              </a:rPr>
              <a:t>}= 1/2</a:t>
            </a:r>
            <a:r>
              <a:rPr lang="en-US" altLang="en-US" sz="1800" baseline="30000" dirty="0">
                <a:ea typeface="ＭＳ Ｐゴシック" panose="020B0600070205080204" pitchFamily="34" charset="-128"/>
              </a:rPr>
              <a:t>n</a:t>
            </a:r>
          </a:p>
          <a:p>
            <a:pPr lvl="1"/>
            <a:r>
              <a:rPr lang="en-US" altLang="en-US" sz="1800" dirty="0">
                <a:ea typeface="ＭＳ Ｐゴシック" panose="020B0600070205080204" pitchFamily="34" charset="-128"/>
                <a:sym typeface="Symbol" pitchFamily="2" charset="2"/>
              </a:rPr>
              <a:t></a:t>
            </a:r>
            <a:r>
              <a:rPr lang="en-US" altLang="en-US" sz="1800" baseline="-25000" dirty="0">
                <a:ea typeface="ＭＳ Ｐゴシック" panose="020B0600070205080204" pitchFamily="34" charset="-128"/>
                <a:sym typeface="Symbol" pitchFamily="2" charset="2"/>
              </a:rPr>
              <a:t>n=0</a:t>
            </a:r>
            <a:r>
              <a:rPr lang="en-US" altLang="en-US" sz="1800" baseline="30000" dirty="0">
                <a:ea typeface="ＭＳ Ｐゴシック" panose="020B0600070205080204" pitchFamily="34" charset="-128"/>
                <a:sym typeface="Symbol" pitchFamily="2" charset="2"/>
              </a:rPr>
              <a:t></a:t>
            </a:r>
            <a:r>
              <a:rPr lang="en-US" altLang="en-US" sz="1800" dirty="0">
                <a:ea typeface="ＭＳ Ｐゴシック" panose="020B0600070205080204" pitchFamily="34" charset="-128"/>
                <a:sym typeface="Symbol" pitchFamily="2" charset="2"/>
              </a:rPr>
              <a:t> (1/2</a:t>
            </a:r>
            <a:r>
              <a:rPr lang="en-US" altLang="en-US" sz="1800" baseline="30000" dirty="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sz="1800" dirty="0">
                <a:ea typeface="ＭＳ Ｐゴシック" panose="020B0600070205080204" pitchFamily="34" charset="-128"/>
                <a:sym typeface="Symbol" pitchFamily="2" charset="2"/>
              </a:rPr>
              <a:t>) = 1 + 1/2 + 1/4 + 1/8 + … converges to 2</a:t>
            </a:r>
          </a:p>
          <a:p>
            <a:pPr lvl="1"/>
            <a:r>
              <a:rPr lang="en-US" altLang="en-US" sz="1800" dirty="0">
                <a:ea typeface="ＭＳ Ｐゴシック" panose="020B0600070205080204" pitchFamily="34" charset="-128"/>
                <a:sym typeface="Symbol" pitchFamily="2" charset="2"/>
              </a:rPr>
              <a:t></a:t>
            </a:r>
            <a:r>
              <a:rPr lang="en-US" altLang="en-US" sz="1800" baseline="-25000" dirty="0">
                <a:ea typeface="ＭＳ Ｐゴシック" panose="020B0600070205080204" pitchFamily="34" charset="-128"/>
                <a:sym typeface="Symbol" pitchFamily="2" charset="2"/>
              </a:rPr>
              <a:t>n=0</a:t>
            </a:r>
            <a:r>
              <a:rPr lang="en-US" altLang="en-US" sz="1800" baseline="30000" dirty="0">
                <a:ea typeface="ＭＳ Ｐゴシック" panose="020B0600070205080204" pitchFamily="34" charset="-128"/>
                <a:sym typeface="Symbol" pitchFamily="2" charset="2"/>
              </a:rPr>
              <a:t></a:t>
            </a:r>
            <a:r>
              <a:rPr lang="en-US" altLang="en-US" sz="1800" dirty="0">
                <a:ea typeface="ＭＳ Ｐゴシック" panose="020B0600070205080204" pitchFamily="34" charset="-128"/>
                <a:sym typeface="Symbol" pitchFamily="2" charset="2"/>
              </a:rPr>
              <a:t> (2</a:t>
            </a:r>
            <a:r>
              <a:rPr lang="en-US" altLang="en-US" sz="1800" baseline="30000" dirty="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sz="1800" dirty="0">
                <a:ea typeface="ＭＳ Ｐゴシック" panose="020B0600070205080204" pitchFamily="34" charset="-128"/>
                <a:sym typeface="Symbol" pitchFamily="2" charset="2"/>
              </a:rPr>
              <a:t>) = 1 + 2 + 4 + 8 + … = 2</a:t>
            </a:r>
            <a:r>
              <a:rPr lang="en-US" altLang="en-US" sz="1800" baseline="30000" dirty="0">
                <a:ea typeface="ＭＳ Ｐゴシック" panose="020B0600070205080204" pitchFamily="34" charset="-128"/>
                <a:sym typeface="Symbol" pitchFamily="2" charset="2"/>
              </a:rPr>
              <a:t>n+1</a:t>
            </a:r>
            <a:r>
              <a:rPr lang="en-US" altLang="en-US" sz="1800" dirty="0">
                <a:ea typeface="ＭＳ Ｐゴシック" panose="020B0600070205080204" pitchFamily="34" charset="-128"/>
                <a:sym typeface="Symbol" pitchFamily="2" charset="2"/>
              </a:rPr>
              <a:t> – 1 does not converge</a:t>
            </a:r>
            <a:endParaRPr lang="en-US" altLang="en-US" sz="1800" baseline="30000" dirty="0">
              <a:ea typeface="ＭＳ Ｐゴシック" panose="020B0600070205080204" pitchFamily="34" charset="-128"/>
            </a:endParaRPr>
          </a:p>
          <a:p>
            <a:r>
              <a:rPr lang="en-US" altLang="en-US" sz="2000" dirty="0">
                <a:ea typeface="ＭＳ Ｐゴシック" panose="020B0600070205080204" pitchFamily="34" charset="-128"/>
              </a:rPr>
              <a:t>Arithmetic progression</a:t>
            </a:r>
          </a:p>
          <a:p>
            <a:pPr lvl="1"/>
            <a:r>
              <a:rPr lang="en-US" altLang="en-US" sz="1600" dirty="0">
                <a:ea typeface="ＭＳ Ｐゴシック" panose="020B0600070205080204" pitchFamily="34" charset="-128"/>
              </a:rPr>
              <a:t>a, </a:t>
            </a:r>
            <a:r>
              <a:rPr lang="en-US" altLang="en-US" sz="1600" dirty="0" err="1">
                <a:ea typeface="ＭＳ Ｐゴシック" panose="020B0600070205080204" pitchFamily="34" charset="-128"/>
              </a:rPr>
              <a:t>a+d</a:t>
            </a:r>
            <a:r>
              <a:rPr lang="en-US" altLang="en-US" sz="1600" dirty="0">
                <a:ea typeface="ＭＳ Ｐゴシック" panose="020B0600070205080204" pitchFamily="34" charset="-128"/>
              </a:rPr>
              <a:t>, a+2d, a+3d, …, </a:t>
            </a:r>
            <a:r>
              <a:rPr lang="en-US" altLang="en-US" sz="1600" dirty="0" err="1">
                <a:ea typeface="ＭＳ Ｐゴシック" panose="020B0600070205080204" pitchFamily="34" charset="-128"/>
              </a:rPr>
              <a:t>a+nd</a:t>
            </a:r>
            <a:r>
              <a:rPr lang="en-US" altLang="en-US" sz="1600" dirty="0">
                <a:ea typeface="ＭＳ Ｐゴシック" panose="020B0600070205080204" pitchFamily="34" charset="-128"/>
              </a:rPr>
              <a:t>, …</a:t>
            </a:r>
          </a:p>
          <a:p>
            <a:pPr lvl="1"/>
            <a:endParaRPr lang="en-US" altLang="en-US" sz="1600" dirty="0">
              <a:ea typeface="ＭＳ Ｐゴシック" panose="020B0600070205080204" pitchFamily="34" charset="-128"/>
            </a:endParaRPr>
          </a:p>
          <a:p>
            <a:pPr lvl="1"/>
            <a:endParaRPr lang="en-US" altLang="en-US" sz="1800" dirty="0">
              <a:ea typeface="ＭＳ Ｐゴシック" panose="020B0600070205080204" pitchFamily="34" charset="-128"/>
            </a:endParaRPr>
          </a:p>
          <a:p>
            <a:endParaRPr lang="en-US" altLang="en-US" sz="2000" dirty="0">
              <a:ea typeface="ＭＳ Ｐゴシック" panose="020B0600070205080204" pitchFamily="34" charset="-128"/>
            </a:endParaRPr>
          </a:p>
          <a:p>
            <a:pPr lvl="1"/>
            <a:endParaRPr lang="en-US" altLang="en-US" sz="1800" dirty="0">
              <a:ea typeface="ＭＳ Ｐゴシック" panose="020B0600070205080204" pitchFamily="34" charset="-128"/>
            </a:endParaRPr>
          </a:p>
          <a:p>
            <a:pPr lvl="1"/>
            <a:endParaRPr lang="en-US" altLang="en-US" sz="1800" baseline="30000" dirty="0">
              <a:ea typeface="ＭＳ Ｐゴシック" panose="020B0600070205080204" pitchFamily="34" charset="-128"/>
              <a:sym typeface="Symbol" pitchFamily="2" charset="2"/>
            </a:endParaRP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48566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489DCEDB-5200-A449-91A6-E080806772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95F7078A-7BDC-1A4F-B752-67EEADA7A6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en-US" sz="2800" dirty="0">
                <a:ea typeface="+mn-ea"/>
                <a:cs typeface="+mn-cs"/>
              </a:rPr>
              <a:t>Although you are (more or less) familiar with sequences and summations, we give a quick review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ea typeface="+mn-ea"/>
                <a:cs typeface="+mn-cs"/>
              </a:rPr>
              <a:t>Sequences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000" dirty="0">
                <a:ea typeface="+mn-ea"/>
              </a:rPr>
              <a:t>Definition, 2 examples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ea typeface="+mn-ea"/>
                <a:cs typeface="+mn-cs"/>
              </a:rPr>
              <a:t>Progressions: Special sequences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000" dirty="0">
                <a:ea typeface="+mn-ea"/>
              </a:rPr>
              <a:t>Geometric, arithmetic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ea typeface="+mn-ea"/>
                <a:cs typeface="+mn-cs"/>
              </a:rPr>
              <a:t>Summations</a:t>
            </a:r>
            <a:endParaRPr lang="en-US" sz="2800" dirty="0">
              <a:ea typeface="+mn-ea"/>
              <a:cs typeface="+mn-cs"/>
            </a:endParaRPr>
          </a:p>
          <a:p>
            <a:pPr lvl="1">
              <a:buFont typeface="Arial" charset="0"/>
              <a:buChar char="–"/>
              <a:defRPr/>
            </a:pPr>
            <a:r>
              <a:rPr lang="en-US" sz="2000" dirty="0">
                <a:ea typeface="+mn-ea"/>
              </a:rPr>
              <a:t>Careful when changing lower/upper limits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ea typeface="+mn-ea"/>
                <a:cs typeface="+mn-cs"/>
              </a:rPr>
              <a:t>Series: Sum of the elements of a sequence</a:t>
            </a:r>
            <a:endParaRPr lang="en-US" sz="2000" dirty="0">
              <a:ea typeface="+mn-ea"/>
              <a:cs typeface="+mn-cs"/>
            </a:endParaRPr>
          </a:p>
          <a:p>
            <a:pPr lvl="1">
              <a:buFont typeface="Arial" charset="0"/>
              <a:buChar char="–"/>
              <a:defRPr/>
            </a:pPr>
            <a:r>
              <a:rPr lang="en-US" sz="2000">
                <a:ea typeface="+mn-ea"/>
              </a:rPr>
              <a:t>Examples, infinite </a:t>
            </a:r>
            <a:r>
              <a:rPr lang="en-US" sz="2000" dirty="0">
                <a:ea typeface="+mn-ea"/>
              </a:rPr>
              <a:t>series, convergence of a geometric series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F0CD8CE2-BAB6-B24F-BFAE-D89A44062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Sequences</a:t>
            </a:r>
          </a:p>
        </p:txBody>
      </p:sp>
      <p:sp>
        <p:nvSpPr>
          <p:cNvPr id="31746" name="Content Placeholder 2">
            <a:extLst>
              <a:ext uri="{FF2B5EF4-FFF2-40B4-BE49-F238E27FC236}">
                <a16:creationId xmlns:a16="http://schemas.microsoft.com/office/drawing/2014/main" id="{9A93D2F3-D0CD-B042-A3CD-1C08A2B5DA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A </a:t>
            </a:r>
            <a:r>
              <a:rPr lang="en-US" altLang="en-US" u="sng">
                <a:ea typeface="ＭＳ Ｐゴシック" panose="020B0600070205080204" pitchFamily="34" charset="-128"/>
              </a:rPr>
              <a:t>sequence</a:t>
            </a:r>
            <a:r>
              <a:rPr lang="en-US" altLang="en-US">
                <a:ea typeface="ＭＳ Ｐゴシック" panose="020B0600070205080204" pitchFamily="34" charset="-128"/>
              </a:rPr>
              <a:t> is a function from a subset of integers to a set S.  We use the notation(s):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{a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}     {a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}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      </a:t>
            </a:r>
            <a:r>
              <a:rPr lang="en-US" altLang="en-US">
                <a:ea typeface="ＭＳ Ｐゴシック" panose="020B0600070205080204" pitchFamily="34" charset="-128"/>
              </a:rPr>
              <a:t>{a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}</a:t>
            </a:r>
            <a:r>
              <a:rPr lang="en-US" altLang="en-US" baseline="-25000">
                <a:ea typeface="ＭＳ Ｐゴシック" panose="020B0600070205080204" pitchFamily="34" charset="-128"/>
              </a:rPr>
              <a:t>n=0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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Each a</a:t>
            </a:r>
            <a:r>
              <a:rPr lang="en-US" altLang="en-US" baseline="-25000">
                <a:ea typeface="ＭＳ Ｐゴシック" panose="020B0600070205080204" pitchFamily="34" charset="-128"/>
              </a:rPr>
              <a:t>n </a:t>
            </a:r>
            <a:r>
              <a:rPr lang="en-US" altLang="en-US">
                <a:ea typeface="ＭＳ Ｐゴシック" panose="020B0600070205080204" pitchFamily="34" charset="-128"/>
              </a:rPr>
              <a:t>is called the n</a:t>
            </a:r>
            <a:r>
              <a:rPr lang="en-US" altLang="en-US" i="1" baseline="30000">
                <a:ea typeface="ＭＳ Ｐゴシック" panose="020B0600070205080204" pitchFamily="34" charset="-128"/>
              </a:rPr>
              <a:t>th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 u="sng">
                <a:ea typeface="ＭＳ Ｐゴシック" panose="020B0600070205080204" pitchFamily="34" charset="-128"/>
              </a:rPr>
              <a:t>term</a:t>
            </a:r>
            <a:r>
              <a:rPr lang="en-US" altLang="en-US">
                <a:ea typeface="ＭＳ Ｐゴシック" panose="020B0600070205080204" pitchFamily="34" charset="-128"/>
              </a:rPr>
              <a:t> of the sequence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We rely on the context to distinguish between a sequence and a set, although they are distinct structures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7EA1454C-9248-9046-8431-120446B04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Sequences: Example 1</a:t>
            </a:r>
          </a:p>
        </p:txBody>
      </p:sp>
      <p:sp>
        <p:nvSpPr>
          <p:cNvPr id="32770" name="Content Placeholder 2">
            <a:extLst>
              <a:ext uri="{FF2B5EF4-FFF2-40B4-BE49-F238E27FC236}">
                <a16:creationId xmlns:a16="http://schemas.microsoft.com/office/drawing/2014/main" id="{1314D4B2-0A96-D148-9B94-EBADE869F8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581400"/>
          </a:xfrm>
        </p:spPr>
        <p:txBody>
          <a:bodyPr/>
          <a:lstStyle/>
          <a:p>
            <a:r>
              <a:rPr lang="en-US" altLang="en-US" sz="2400" dirty="0">
                <a:ea typeface="ＭＳ Ｐゴシック" panose="020B0600070205080204" pitchFamily="34" charset="-128"/>
              </a:rPr>
              <a:t>Consider the sequence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{(1 + 1/n)</a:t>
            </a:r>
            <a:r>
              <a:rPr lang="en-US" altLang="en-US" sz="2400" baseline="30000" dirty="0">
                <a:ea typeface="ＭＳ Ｐゴシック" panose="020B0600070205080204" pitchFamily="34" charset="-128"/>
              </a:rPr>
              <a:t>n</a:t>
            </a:r>
            <a:r>
              <a:rPr lang="en-US" altLang="en-US" sz="2400" dirty="0">
                <a:ea typeface="ＭＳ Ｐゴシック" panose="020B0600070205080204" pitchFamily="34" charset="-128"/>
              </a:rPr>
              <a:t>}</a:t>
            </a:r>
            <a:r>
              <a:rPr lang="en-US" altLang="en-US" sz="2400" baseline="-25000" dirty="0">
                <a:ea typeface="ＭＳ Ｐゴシック" panose="020B0600070205080204" pitchFamily="34" charset="-128"/>
              </a:rPr>
              <a:t>n=1</a:t>
            </a:r>
            <a:r>
              <a:rPr lang="en-US" altLang="en-US" sz="2400" baseline="30000" dirty="0">
                <a:ea typeface="ＭＳ Ｐゴシック" panose="020B0600070205080204" pitchFamily="34" charset="-128"/>
                <a:sym typeface="Symbol" pitchFamily="2" charset="2"/>
              </a:rPr>
              <a:t> </a:t>
            </a:r>
          </a:p>
          <a:p>
            <a:r>
              <a:rPr lang="en-US" altLang="en-US" sz="2400" dirty="0">
                <a:ea typeface="ＭＳ Ｐゴシック" panose="020B0600070205080204" pitchFamily="34" charset="-128"/>
              </a:rPr>
              <a:t>The terms of the sequence are:</a:t>
            </a:r>
          </a:p>
          <a:p>
            <a:pPr lvl="1" algn="ctr">
              <a:buFont typeface="Arial" panose="020B0604020202020204" pitchFamily="34" charset="0"/>
              <a:buNone/>
            </a:pPr>
            <a:r>
              <a:rPr lang="en-US" altLang="en-US" sz="2000" dirty="0">
                <a:ea typeface="ＭＳ Ｐゴシック" panose="020B0600070205080204" pitchFamily="34" charset="-128"/>
              </a:rPr>
              <a:t>a</a:t>
            </a:r>
            <a:r>
              <a:rPr lang="en-US" altLang="en-US" sz="2000" baseline="-25000" dirty="0">
                <a:ea typeface="ＭＳ Ｐゴシック" panose="020B0600070205080204" pitchFamily="34" charset="-128"/>
              </a:rPr>
              <a:t>1</a:t>
            </a:r>
            <a:r>
              <a:rPr lang="en-US" altLang="en-US" sz="2000" dirty="0">
                <a:ea typeface="ＭＳ Ｐゴシック" panose="020B0600070205080204" pitchFamily="34" charset="-128"/>
              </a:rPr>
              <a:t> = (1 + 1/1)</a:t>
            </a:r>
            <a:r>
              <a:rPr lang="en-US" altLang="en-US" sz="2000" baseline="30000" dirty="0">
                <a:ea typeface="ＭＳ Ｐゴシック" panose="020B0600070205080204" pitchFamily="34" charset="-128"/>
              </a:rPr>
              <a:t>1</a:t>
            </a:r>
            <a:r>
              <a:rPr lang="en-US" altLang="en-US" sz="2000" dirty="0">
                <a:ea typeface="ＭＳ Ｐゴシック" panose="020B0600070205080204" pitchFamily="34" charset="-128"/>
              </a:rPr>
              <a:t> = 2.00000</a:t>
            </a:r>
          </a:p>
          <a:p>
            <a:pPr lvl="1" algn="ctr">
              <a:buFont typeface="Arial" panose="020B0604020202020204" pitchFamily="34" charset="0"/>
              <a:buNone/>
            </a:pPr>
            <a:r>
              <a:rPr lang="en-US" altLang="en-US" sz="2000" dirty="0">
                <a:ea typeface="ＭＳ Ｐゴシック" panose="020B0600070205080204" pitchFamily="34" charset="-128"/>
              </a:rPr>
              <a:t>a</a:t>
            </a:r>
            <a:r>
              <a:rPr lang="en-US" altLang="en-US" sz="2000" baseline="-25000" dirty="0">
                <a:ea typeface="ＭＳ Ｐゴシック" panose="020B0600070205080204" pitchFamily="34" charset="-128"/>
              </a:rPr>
              <a:t>2  </a:t>
            </a:r>
            <a:r>
              <a:rPr lang="en-US" altLang="en-US" sz="2000" dirty="0">
                <a:ea typeface="ＭＳ Ｐゴシック" panose="020B0600070205080204" pitchFamily="34" charset="-128"/>
              </a:rPr>
              <a:t>= (1 + 1/2)</a:t>
            </a:r>
            <a:r>
              <a:rPr lang="en-US" altLang="en-US" sz="2000" baseline="30000" dirty="0">
                <a:ea typeface="ＭＳ Ｐゴシック" panose="020B0600070205080204" pitchFamily="34" charset="-128"/>
              </a:rPr>
              <a:t>2</a:t>
            </a:r>
            <a:r>
              <a:rPr lang="en-US" altLang="en-US" sz="2000" dirty="0">
                <a:ea typeface="ＭＳ Ｐゴシック" panose="020B0600070205080204" pitchFamily="34" charset="-128"/>
              </a:rPr>
              <a:t> = 2.25000</a:t>
            </a:r>
          </a:p>
          <a:p>
            <a:pPr lvl="1" algn="ctr">
              <a:buFont typeface="Arial" panose="020B0604020202020204" pitchFamily="34" charset="0"/>
              <a:buNone/>
            </a:pPr>
            <a:r>
              <a:rPr lang="en-US" altLang="en-US" sz="2000" dirty="0">
                <a:ea typeface="ＭＳ Ｐゴシック" panose="020B0600070205080204" pitchFamily="34" charset="-128"/>
              </a:rPr>
              <a:t>a</a:t>
            </a:r>
            <a:r>
              <a:rPr lang="en-US" altLang="en-US" sz="2000" baseline="-25000" dirty="0">
                <a:ea typeface="ＭＳ Ｐゴシック" panose="020B0600070205080204" pitchFamily="34" charset="-128"/>
              </a:rPr>
              <a:t>3 </a:t>
            </a:r>
            <a:r>
              <a:rPr lang="en-US" altLang="en-US" sz="2000" dirty="0">
                <a:ea typeface="ＭＳ Ｐゴシック" panose="020B0600070205080204" pitchFamily="34" charset="-128"/>
              </a:rPr>
              <a:t>= (1 + 1/3)</a:t>
            </a:r>
            <a:r>
              <a:rPr lang="en-US" altLang="en-US" sz="2000" baseline="30000" dirty="0">
                <a:ea typeface="ＭＳ Ｐゴシック" panose="020B0600070205080204" pitchFamily="34" charset="-128"/>
              </a:rPr>
              <a:t>3</a:t>
            </a:r>
            <a:r>
              <a:rPr lang="en-US" altLang="en-US" sz="2000" dirty="0">
                <a:ea typeface="ＭＳ Ｐゴシック" panose="020B0600070205080204" pitchFamily="34" charset="-128"/>
              </a:rPr>
              <a:t> = 2.37037</a:t>
            </a:r>
          </a:p>
          <a:p>
            <a:pPr lvl="1" algn="ctr">
              <a:buFont typeface="Arial" panose="020B0604020202020204" pitchFamily="34" charset="0"/>
              <a:buNone/>
            </a:pPr>
            <a:r>
              <a:rPr lang="en-US" altLang="en-US" sz="2000" dirty="0">
                <a:ea typeface="ＭＳ Ｐゴシック" panose="020B0600070205080204" pitchFamily="34" charset="-128"/>
              </a:rPr>
              <a:t>a</a:t>
            </a:r>
            <a:r>
              <a:rPr lang="en-US" altLang="en-US" sz="2000" baseline="-25000" dirty="0">
                <a:ea typeface="ＭＳ Ｐゴシック" panose="020B0600070205080204" pitchFamily="34" charset="-128"/>
              </a:rPr>
              <a:t>4 </a:t>
            </a:r>
            <a:r>
              <a:rPr lang="en-US" altLang="en-US" sz="2000" dirty="0">
                <a:ea typeface="ＭＳ Ｐゴシック" panose="020B0600070205080204" pitchFamily="34" charset="-128"/>
              </a:rPr>
              <a:t>= (1 + 1/4)</a:t>
            </a:r>
            <a:r>
              <a:rPr lang="en-US" altLang="en-US" sz="2000" baseline="30000" dirty="0">
                <a:ea typeface="ＭＳ Ｐゴシック" panose="020B0600070205080204" pitchFamily="34" charset="-128"/>
              </a:rPr>
              <a:t>4</a:t>
            </a:r>
            <a:r>
              <a:rPr lang="en-US" altLang="en-US" sz="2000" dirty="0">
                <a:ea typeface="ＭＳ Ｐゴシック" panose="020B0600070205080204" pitchFamily="34" charset="-128"/>
              </a:rPr>
              <a:t> = 2.44140</a:t>
            </a:r>
          </a:p>
          <a:p>
            <a:pPr lvl="1" algn="ctr">
              <a:buFont typeface="Arial" panose="020B0604020202020204" pitchFamily="34" charset="0"/>
              <a:buNone/>
            </a:pPr>
            <a:r>
              <a:rPr lang="en-US" altLang="en-US" sz="2000" dirty="0">
                <a:ea typeface="ＭＳ Ｐゴシック" panose="020B0600070205080204" pitchFamily="34" charset="-128"/>
              </a:rPr>
              <a:t>a</a:t>
            </a:r>
            <a:r>
              <a:rPr lang="en-US" altLang="en-US" sz="2000" baseline="-25000" dirty="0">
                <a:ea typeface="ＭＳ Ｐゴシック" panose="020B0600070205080204" pitchFamily="34" charset="-128"/>
              </a:rPr>
              <a:t>5 </a:t>
            </a:r>
            <a:r>
              <a:rPr lang="en-US" altLang="en-US" sz="2000" dirty="0">
                <a:ea typeface="ＭＳ Ｐゴシック" panose="020B0600070205080204" pitchFamily="34" charset="-128"/>
              </a:rPr>
              <a:t>= (1 + 1/5)</a:t>
            </a:r>
            <a:r>
              <a:rPr lang="en-US" altLang="en-US" sz="2000" baseline="30000" dirty="0">
                <a:ea typeface="ＭＳ Ｐゴシック" panose="020B0600070205080204" pitchFamily="34" charset="-128"/>
              </a:rPr>
              <a:t>5</a:t>
            </a:r>
            <a:r>
              <a:rPr lang="en-US" altLang="en-US" sz="2000" dirty="0">
                <a:ea typeface="ＭＳ Ｐゴシック" panose="020B0600070205080204" pitchFamily="34" charset="-128"/>
              </a:rPr>
              <a:t> = 2.48832</a:t>
            </a:r>
          </a:p>
          <a:p>
            <a:r>
              <a:rPr lang="en-US" altLang="en-US" sz="2400" dirty="0">
                <a:ea typeface="ＭＳ Ｐゴシック" panose="020B0600070205080204" pitchFamily="34" charset="-128"/>
              </a:rPr>
              <a:t>What is this sequence?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C3C50E-4C2A-CA4D-9EAE-F8C807C3A0B8}"/>
              </a:ext>
            </a:extLst>
          </p:cNvPr>
          <p:cNvSpPr txBox="1">
            <a:spLocks/>
          </p:cNvSpPr>
          <p:nvPr/>
        </p:nvSpPr>
        <p:spPr bwMode="auto">
          <a:xfrm>
            <a:off x="457200" y="5257800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  <a:buFont typeface="Arial" charset="0"/>
              <a:buChar char="•"/>
              <a:tabLst>
                <a:tab pos="7948613" algn="r"/>
              </a:tabLst>
              <a:defRPr/>
            </a:pPr>
            <a:r>
              <a:rPr lang="en-US" dirty="0">
                <a:latin typeface="Calibri" charset="0"/>
              </a:rPr>
              <a:t>The sequence corresponds to 	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Euler number, Napier number</a:t>
            </a:r>
            <a:endParaRPr lang="en-US" dirty="0">
              <a:latin typeface="Calibri" charset="0"/>
            </a:endParaRPr>
          </a:p>
          <a:p>
            <a:pPr marL="0" indent="0" algn="ctr">
              <a:spcBef>
                <a:spcPct val="20000"/>
              </a:spcBef>
              <a:tabLst>
                <a:tab pos="7948613" algn="r"/>
              </a:tabLst>
              <a:defRPr/>
            </a:pPr>
            <a:r>
              <a:rPr lang="en-US" dirty="0"/>
              <a:t>lim</a:t>
            </a:r>
            <a:r>
              <a:rPr lang="en-US" baseline="-25000" dirty="0"/>
              <a:t>n</a:t>
            </a:r>
            <a:r>
              <a:rPr lang="en-US" baseline="-25000" dirty="0">
                <a:sym typeface="Symbol" charset="0"/>
              </a:rPr>
              <a:t></a:t>
            </a:r>
            <a:r>
              <a:rPr lang="en-US" dirty="0"/>
              <a:t>{(1 + 1/n)</a:t>
            </a:r>
            <a:r>
              <a:rPr lang="en-US" baseline="30000" dirty="0"/>
              <a:t>n</a:t>
            </a:r>
            <a:r>
              <a:rPr lang="en-US" dirty="0"/>
              <a:t>}</a:t>
            </a:r>
            <a:r>
              <a:rPr lang="en-US" baseline="-25000" dirty="0"/>
              <a:t>n=1</a:t>
            </a:r>
            <a:r>
              <a:rPr lang="en-US" baseline="30000" dirty="0">
                <a:sym typeface="Symbol" charset="0"/>
              </a:rPr>
              <a:t>  </a:t>
            </a:r>
            <a:r>
              <a:rPr lang="en-US" sz="2000" dirty="0"/>
              <a:t>= e = 2.71828..</a:t>
            </a:r>
            <a:endParaRPr lang="en-US" baseline="30000" dirty="0">
              <a:sym typeface="Symbol" charset="0"/>
            </a:endParaRPr>
          </a:p>
          <a:p>
            <a:pPr>
              <a:spcBef>
                <a:spcPct val="20000"/>
              </a:spcBef>
              <a:buFont typeface="Arial" charset="0"/>
              <a:buChar char="•"/>
              <a:defRPr/>
            </a:pPr>
            <a:endParaRPr lang="en-US" dirty="0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>
            <a:extLst>
              <a:ext uri="{FF2B5EF4-FFF2-40B4-BE49-F238E27FC236}">
                <a16:creationId xmlns:a16="http://schemas.microsoft.com/office/drawing/2014/main" id="{A73FE15A-AE10-A242-8238-E4614B00E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Sequences: Example 2</a:t>
            </a:r>
          </a:p>
        </p:txBody>
      </p:sp>
      <p:sp>
        <p:nvSpPr>
          <p:cNvPr id="33794" name="Content Placeholder 2">
            <a:extLst>
              <a:ext uri="{FF2B5EF4-FFF2-40B4-BE49-F238E27FC236}">
                <a16:creationId xmlns:a16="http://schemas.microsoft.com/office/drawing/2014/main" id="{EDB57156-4043-E742-9FEC-B87D38DDB1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The sequence: {</a:t>
            </a:r>
            <a:r>
              <a:rPr lang="en-US" altLang="en-US" dirty="0" err="1">
                <a:ea typeface="ＭＳ Ｐゴシック" panose="020B0600070205080204" pitchFamily="34" charset="-128"/>
              </a:rPr>
              <a:t>h</a:t>
            </a:r>
            <a:r>
              <a:rPr lang="en-US" altLang="en-US" baseline="-25000" dirty="0" err="1">
                <a:ea typeface="ＭＳ Ｐゴシック" panose="020B0600070205080204" pitchFamily="34" charset="-128"/>
              </a:rPr>
              <a:t>n</a:t>
            </a:r>
            <a:r>
              <a:rPr lang="en-US" altLang="en-US" dirty="0">
                <a:ea typeface="ＭＳ Ｐゴシック" panose="020B0600070205080204" pitchFamily="34" charset="-128"/>
              </a:rPr>
              <a:t>}</a:t>
            </a:r>
            <a:r>
              <a:rPr lang="en-US" altLang="en-US" baseline="-25000" dirty="0">
                <a:ea typeface="ＭＳ Ｐゴシック" panose="020B0600070205080204" pitchFamily="34" charset="-128"/>
              </a:rPr>
              <a:t>n=1</a:t>
            </a:r>
            <a:r>
              <a:rPr lang="en-US" altLang="en-US" baseline="30000" dirty="0">
                <a:ea typeface="ＭＳ Ｐゴシック" panose="020B0600070205080204" pitchFamily="34" charset="-128"/>
                <a:sym typeface="Symbol" pitchFamily="2" charset="2"/>
              </a:rPr>
              <a:t></a:t>
            </a:r>
            <a:r>
              <a:rPr lang="en-US" altLang="en-US" dirty="0">
                <a:ea typeface="ＭＳ Ｐゴシック" panose="020B0600070205080204" pitchFamily="34" charset="-128"/>
              </a:rPr>
              <a:t> = 1/n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 	is known as the </a:t>
            </a:r>
            <a:r>
              <a:rPr lang="en-US" altLang="en-US" u="sng" dirty="0">
                <a:ea typeface="ＭＳ Ｐゴシック" panose="020B0600070205080204" pitchFamily="34" charset="-128"/>
              </a:rPr>
              <a:t>harmonic</a:t>
            </a:r>
            <a:r>
              <a:rPr lang="en-US" altLang="en-US" dirty="0">
                <a:ea typeface="ＭＳ Ｐゴシック" panose="020B0600070205080204" pitchFamily="34" charset="-128"/>
              </a:rPr>
              <a:t> sequence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The sequence is simply: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1, 1/2, 1/3, 1/4, 1/5, …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This sequence is particularly interesting because its summation is divergent: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 </a:t>
            </a:r>
            <a:r>
              <a:rPr lang="en-US" altLang="en-US" baseline="-25000" dirty="0">
                <a:ea typeface="ＭＳ Ｐゴシック" panose="020B0600070205080204" pitchFamily="34" charset="-128"/>
                <a:sym typeface="Symbol" pitchFamily="2" charset="2"/>
              </a:rPr>
              <a:t>n=1</a:t>
            </a:r>
            <a:r>
              <a:rPr lang="en-US" altLang="en-US" baseline="30000" dirty="0">
                <a:ea typeface="ＭＳ Ｐゴシック" panose="020B0600070205080204" pitchFamily="34" charset="-128"/>
                <a:sym typeface="Symbol" pitchFamily="2" charset="2"/>
              </a:rPr>
              <a:t>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 (1/n) = 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2E1D9BE8-F13C-FC40-BA43-5ABF4836F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Progressions: Geometric</a:t>
            </a:r>
          </a:p>
        </p:txBody>
      </p:sp>
      <p:sp>
        <p:nvSpPr>
          <p:cNvPr id="34818" name="Content Placeholder 2">
            <a:extLst>
              <a:ext uri="{FF2B5EF4-FFF2-40B4-BE49-F238E27FC236}">
                <a16:creationId xmlns:a16="http://schemas.microsoft.com/office/drawing/2014/main" id="{8DBDD32D-F6FD-8646-AA23-589C65BEA4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b="1" dirty="0">
                <a:ea typeface="ＭＳ Ｐゴシック" panose="020B0600070205080204" pitchFamily="34" charset="-128"/>
              </a:rPr>
              <a:t>Definition</a:t>
            </a:r>
            <a:r>
              <a:rPr lang="en-US" altLang="en-US" sz="2800" dirty="0">
                <a:ea typeface="ＭＳ Ｐゴシック" panose="020B0600070205080204" pitchFamily="34" charset="-128"/>
              </a:rPr>
              <a:t>: A </a:t>
            </a:r>
            <a:r>
              <a:rPr lang="en-US" altLang="en-US" sz="2800" u="sng" dirty="0">
                <a:ea typeface="ＭＳ Ｐゴシック" panose="020B0600070205080204" pitchFamily="34" charset="-128"/>
              </a:rPr>
              <a:t>geometric progression</a:t>
            </a:r>
            <a:r>
              <a:rPr lang="en-US" altLang="en-US" sz="2800" dirty="0">
                <a:ea typeface="ＭＳ Ｐゴシック" panose="020B0600070205080204" pitchFamily="34" charset="-128"/>
              </a:rPr>
              <a:t> is a sequence of the form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 dirty="0">
                <a:ea typeface="ＭＳ Ｐゴシック" panose="020B0600070205080204" pitchFamily="34" charset="-128"/>
              </a:rPr>
              <a:t>a, </a:t>
            </a:r>
            <a:r>
              <a:rPr lang="en-US" altLang="en-US" sz="2800" dirty="0" err="1">
                <a:ea typeface="ＭＳ Ｐゴシック" panose="020B0600070205080204" pitchFamily="34" charset="-128"/>
              </a:rPr>
              <a:t>ar</a:t>
            </a:r>
            <a:r>
              <a:rPr lang="en-US" altLang="en-US" sz="2800" dirty="0">
                <a:ea typeface="ＭＳ Ｐゴシック" panose="020B0600070205080204" pitchFamily="34" charset="-128"/>
              </a:rPr>
              <a:t>, ar</a:t>
            </a:r>
            <a:r>
              <a:rPr lang="en-US" altLang="en-US" sz="2800" baseline="30000" dirty="0">
                <a:ea typeface="ＭＳ Ｐゴシック" panose="020B0600070205080204" pitchFamily="34" charset="-128"/>
              </a:rPr>
              <a:t>2</a:t>
            </a:r>
            <a:r>
              <a:rPr lang="en-US" altLang="en-US" sz="2800" dirty="0">
                <a:ea typeface="ＭＳ Ｐゴシック" panose="020B0600070205080204" pitchFamily="34" charset="-128"/>
              </a:rPr>
              <a:t>, ar</a:t>
            </a:r>
            <a:r>
              <a:rPr lang="en-US" altLang="en-US" sz="2800" baseline="30000" dirty="0">
                <a:ea typeface="ＭＳ Ｐゴシック" panose="020B0600070205080204" pitchFamily="34" charset="-128"/>
              </a:rPr>
              <a:t>3</a:t>
            </a:r>
            <a:r>
              <a:rPr lang="en-US" altLang="en-US" sz="2800" dirty="0">
                <a:ea typeface="ＭＳ Ｐゴシック" panose="020B0600070205080204" pitchFamily="34" charset="-128"/>
              </a:rPr>
              <a:t>, …, </a:t>
            </a:r>
            <a:r>
              <a:rPr lang="en-US" altLang="en-US" sz="2800" dirty="0" err="1">
                <a:ea typeface="ＭＳ Ｐゴシック" panose="020B0600070205080204" pitchFamily="34" charset="-128"/>
              </a:rPr>
              <a:t>ar</a:t>
            </a:r>
            <a:r>
              <a:rPr lang="en-US" altLang="en-US" sz="2800" baseline="30000" dirty="0" err="1">
                <a:ea typeface="ＭＳ Ｐゴシック" panose="020B0600070205080204" pitchFamily="34" charset="-128"/>
              </a:rPr>
              <a:t>n</a:t>
            </a:r>
            <a:r>
              <a:rPr lang="en-US" altLang="en-US" sz="2800" dirty="0">
                <a:ea typeface="ＭＳ Ｐゴシック" panose="020B0600070205080204" pitchFamily="34" charset="-128"/>
              </a:rPr>
              <a:t>, …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 dirty="0">
                <a:ea typeface="ＭＳ Ｐゴシック" panose="020B0600070205080204" pitchFamily="34" charset="-128"/>
              </a:rPr>
              <a:t>	Where:</a:t>
            </a:r>
          </a:p>
          <a:p>
            <a:pPr lvl="1"/>
            <a:r>
              <a:rPr lang="en-US" altLang="en-US" sz="2400" dirty="0" err="1">
                <a:ea typeface="ＭＳ Ｐゴシック" panose="020B0600070205080204" pitchFamily="34" charset="-128"/>
              </a:rPr>
              <a:t>a</a:t>
            </a:r>
            <a:r>
              <a:rPr lang="en-US" altLang="en-US" sz="2400" dirty="0" err="1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400" i="1" dirty="0" err="1">
                <a:latin typeface="Algerian" pitchFamily="82" charset="77"/>
                <a:ea typeface="ＭＳ Ｐゴシック" panose="020B0600070205080204" pitchFamily="34" charset="-128"/>
                <a:sym typeface="Symbol" pitchFamily="2" charset="2"/>
              </a:rPr>
              <a:t>R</a:t>
            </a:r>
            <a:r>
              <a:rPr lang="en-US" altLang="en-US" sz="2400" dirty="0">
                <a:ea typeface="ＭＳ Ｐゴシック" panose="020B0600070205080204" pitchFamily="34" charset="-128"/>
              </a:rPr>
              <a:t>  is called the </a:t>
            </a:r>
            <a:r>
              <a:rPr lang="en-US" altLang="en-US" sz="2400" u="sng" dirty="0">
                <a:ea typeface="ＭＳ Ｐゴシック" panose="020B0600070205080204" pitchFamily="34" charset="-128"/>
              </a:rPr>
              <a:t>initial term</a:t>
            </a:r>
          </a:p>
          <a:p>
            <a:pPr lvl="1"/>
            <a:r>
              <a:rPr lang="en-US" altLang="en-US" sz="2400" dirty="0" err="1">
                <a:ea typeface="ＭＳ Ｐゴシック" panose="020B0600070205080204" pitchFamily="34" charset="-128"/>
              </a:rPr>
              <a:t>r</a:t>
            </a:r>
            <a:r>
              <a:rPr lang="en-US" altLang="en-US" sz="2400" dirty="0" err="1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400" i="1" dirty="0" err="1">
                <a:latin typeface="Algerian" pitchFamily="82" charset="77"/>
                <a:ea typeface="ＭＳ Ｐゴシック" panose="020B0600070205080204" pitchFamily="34" charset="-128"/>
                <a:sym typeface="Symbol" pitchFamily="2" charset="2"/>
              </a:rPr>
              <a:t>R</a:t>
            </a:r>
            <a:r>
              <a:rPr lang="en-US" altLang="en-US" sz="2400" dirty="0">
                <a:ea typeface="ＭＳ Ｐゴシック" panose="020B0600070205080204" pitchFamily="34" charset="-128"/>
              </a:rPr>
              <a:t>  is called the </a:t>
            </a:r>
            <a:r>
              <a:rPr lang="en-US" altLang="en-US" sz="2400" u="sng" dirty="0">
                <a:ea typeface="ＭＳ Ｐゴシック" panose="020B0600070205080204" pitchFamily="34" charset="-128"/>
              </a:rPr>
              <a:t>common ratio</a:t>
            </a: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A geometric progression is a </a:t>
            </a:r>
            <a:r>
              <a:rPr lang="en-US" altLang="en-US" sz="2800" u="sng" dirty="0">
                <a:ea typeface="ＭＳ Ｐゴシック" panose="020B0600070205080204" pitchFamily="34" charset="-128"/>
              </a:rPr>
              <a:t>discrete</a:t>
            </a:r>
            <a:r>
              <a:rPr lang="en-US" altLang="en-US" sz="2800" dirty="0">
                <a:ea typeface="ＭＳ Ｐゴシック" panose="020B0600070205080204" pitchFamily="34" charset="-128"/>
              </a:rPr>
              <a:t> analogue of the exponential function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 dirty="0">
                <a:ea typeface="ＭＳ Ｐゴシック" panose="020B0600070205080204" pitchFamily="34" charset="-128"/>
              </a:rPr>
              <a:t>f(x) = </a:t>
            </a:r>
            <a:r>
              <a:rPr lang="en-US" altLang="en-US" sz="2800" dirty="0" err="1">
                <a:ea typeface="ＭＳ Ｐゴシック" panose="020B0600070205080204" pitchFamily="34" charset="-128"/>
              </a:rPr>
              <a:t>ar</a:t>
            </a:r>
            <a:r>
              <a:rPr lang="en-US" altLang="en-US" sz="2800" baseline="30000" dirty="0" err="1">
                <a:ea typeface="ＭＳ Ｐゴシック" panose="020B0600070205080204" pitchFamily="34" charset="-128"/>
              </a:rPr>
              <a:t>x</a:t>
            </a:r>
            <a:endParaRPr lang="en-US" altLang="en-US" sz="2800" baseline="30000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>
            <a:extLst>
              <a:ext uri="{FF2B5EF4-FFF2-40B4-BE49-F238E27FC236}">
                <a16:creationId xmlns:a16="http://schemas.microsoft.com/office/drawing/2014/main" id="{CB79860C-45DF-0448-9E56-A1A417D9F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Geometric Progressions: Examples</a:t>
            </a:r>
          </a:p>
        </p:txBody>
      </p:sp>
      <p:sp>
        <p:nvSpPr>
          <p:cNvPr id="35842" name="Content Placeholder 2">
            <a:extLst>
              <a:ext uri="{FF2B5EF4-FFF2-40B4-BE49-F238E27FC236}">
                <a16:creationId xmlns:a16="http://schemas.microsoft.com/office/drawing/2014/main" id="{FC33B371-930F-DF44-AAE9-6D3E4C18BF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A common geometric progression in Computer Science is: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{a</a:t>
            </a:r>
            <a:r>
              <a:rPr lang="en-US" altLang="en-US" baseline="-25000" dirty="0">
                <a:ea typeface="ＭＳ Ｐゴシック" panose="020B0600070205080204" pitchFamily="34" charset="-128"/>
              </a:rPr>
              <a:t>n</a:t>
            </a:r>
            <a:r>
              <a:rPr lang="en-US" altLang="en-US" dirty="0">
                <a:ea typeface="ＭＳ Ｐゴシック" panose="020B0600070205080204" pitchFamily="34" charset="-128"/>
              </a:rPr>
              <a:t>}= 1/2</a:t>
            </a:r>
            <a:r>
              <a:rPr lang="en-US" altLang="en-US" baseline="30000" dirty="0">
                <a:ea typeface="ＭＳ Ｐゴシック" panose="020B0600070205080204" pitchFamily="34" charset="-128"/>
              </a:rPr>
              <a:t>n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	with a=1 and r=1/2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Give the initial term and the common ratio of 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{</a:t>
            </a:r>
            <a:r>
              <a:rPr lang="en-US" altLang="en-US" dirty="0" err="1">
                <a:ea typeface="ＭＳ Ｐゴシック" panose="020B0600070205080204" pitchFamily="34" charset="-128"/>
              </a:rPr>
              <a:t>b</a:t>
            </a:r>
            <a:r>
              <a:rPr lang="en-US" altLang="en-US" baseline="-25000" dirty="0" err="1">
                <a:ea typeface="ＭＳ Ｐゴシック" panose="020B0600070205080204" pitchFamily="34" charset="-128"/>
              </a:rPr>
              <a:t>n</a:t>
            </a:r>
            <a:r>
              <a:rPr lang="en-US" altLang="en-US" dirty="0">
                <a:ea typeface="ＭＳ Ｐゴシック" panose="020B0600070205080204" pitchFamily="34" charset="-128"/>
              </a:rPr>
              <a:t>} with </a:t>
            </a:r>
            <a:r>
              <a:rPr lang="en-US" altLang="en-US" dirty="0" err="1">
                <a:ea typeface="ＭＳ Ｐゴシック" panose="020B0600070205080204" pitchFamily="34" charset="-128"/>
              </a:rPr>
              <a:t>b</a:t>
            </a:r>
            <a:r>
              <a:rPr lang="en-US" altLang="en-US" baseline="-25000" dirty="0" err="1">
                <a:ea typeface="ＭＳ Ｐゴシック" panose="020B0600070205080204" pitchFamily="34" charset="-128"/>
              </a:rPr>
              <a:t>n</a:t>
            </a:r>
            <a:r>
              <a:rPr lang="en-US" altLang="en-US" dirty="0">
                <a:ea typeface="ＭＳ Ｐゴシック" panose="020B0600070205080204" pitchFamily="34" charset="-128"/>
              </a:rPr>
              <a:t>= (-1)</a:t>
            </a:r>
            <a:r>
              <a:rPr lang="en-US" altLang="en-US" baseline="30000" dirty="0">
                <a:ea typeface="ＭＳ Ｐゴシック" panose="020B0600070205080204" pitchFamily="34" charset="-128"/>
              </a:rPr>
              <a:t>n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{</a:t>
            </a:r>
            <a:r>
              <a:rPr lang="en-US" altLang="en-US" dirty="0" err="1">
                <a:ea typeface="ＭＳ Ｐゴシック" panose="020B0600070205080204" pitchFamily="34" charset="-128"/>
              </a:rPr>
              <a:t>c</a:t>
            </a:r>
            <a:r>
              <a:rPr lang="en-US" altLang="en-US" baseline="-25000" dirty="0" err="1">
                <a:ea typeface="ＭＳ Ｐゴシック" panose="020B0600070205080204" pitchFamily="34" charset="-128"/>
              </a:rPr>
              <a:t>n</a:t>
            </a:r>
            <a:r>
              <a:rPr lang="en-US" altLang="en-US" dirty="0">
                <a:ea typeface="ＭＳ Ｐゴシック" panose="020B0600070205080204" pitchFamily="34" charset="-128"/>
              </a:rPr>
              <a:t>} with </a:t>
            </a:r>
            <a:r>
              <a:rPr lang="en-US" altLang="en-US" dirty="0" err="1">
                <a:ea typeface="ＭＳ Ｐゴシック" panose="020B0600070205080204" pitchFamily="34" charset="-128"/>
              </a:rPr>
              <a:t>c</a:t>
            </a:r>
            <a:r>
              <a:rPr lang="en-US" altLang="en-US" baseline="-25000" dirty="0" err="1">
                <a:ea typeface="ＭＳ Ｐゴシック" panose="020B0600070205080204" pitchFamily="34" charset="-128"/>
              </a:rPr>
              <a:t>n</a:t>
            </a:r>
            <a:r>
              <a:rPr lang="en-US" altLang="en-US" dirty="0">
                <a:ea typeface="ＭＳ Ｐゴシック" panose="020B0600070205080204" pitchFamily="34" charset="-128"/>
              </a:rPr>
              <a:t>= 2(5)</a:t>
            </a:r>
            <a:r>
              <a:rPr lang="en-US" altLang="en-US" baseline="30000" dirty="0">
                <a:ea typeface="ＭＳ Ｐゴシック" panose="020B0600070205080204" pitchFamily="34" charset="-128"/>
              </a:rPr>
              <a:t>n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{</a:t>
            </a:r>
            <a:r>
              <a:rPr lang="en-US" altLang="en-US" dirty="0" err="1">
                <a:ea typeface="ＭＳ Ｐゴシック" panose="020B0600070205080204" pitchFamily="34" charset="-128"/>
              </a:rPr>
              <a:t>d</a:t>
            </a:r>
            <a:r>
              <a:rPr lang="en-US" altLang="en-US" baseline="-25000" dirty="0" err="1">
                <a:ea typeface="ＭＳ Ｐゴシック" panose="020B0600070205080204" pitchFamily="34" charset="-128"/>
              </a:rPr>
              <a:t>n</a:t>
            </a:r>
            <a:r>
              <a:rPr lang="en-US" altLang="en-US" dirty="0">
                <a:ea typeface="ＭＳ Ｐゴシック" panose="020B0600070205080204" pitchFamily="34" charset="-128"/>
              </a:rPr>
              <a:t>} with </a:t>
            </a:r>
            <a:r>
              <a:rPr lang="en-US" altLang="en-US" dirty="0" err="1">
                <a:ea typeface="ＭＳ Ｐゴシック" panose="020B0600070205080204" pitchFamily="34" charset="-128"/>
              </a:rPr>
              <a:t>d</a:t>
            </a:r>
            <a:r>
              <a:rPr lang="en-US" altLang="en-US" baseline="-25000" dirty="0" err="1">
                <a:ea typeface="ＭＳ Ｐゴシック" panose="020B0600070205080204" pitchFamily="34" charset="-128"/>
              </a:rPr>
              <a:t>n</a:t>
            </a:r>
            <a:r>
              <a:rPr lang="en-US" altLang="en-US" dirty="0">
                <a:ea typeface="ＭＳ Ｐゴシック" panose="020B0600070205080204" pitchFamily="34" charset="-128"/>
              </a:rPr>
              <a:t>= 6(1/3)</a:t>
            </a:r>
            <a:r>
              <a:rPr lang="en-US" altLang="en-US" baseline="30000" dirty="0">
                <a:ea typeface="ＭＳ Ｐゴシック" panose="020B0600070205080204" pitchFamily="34" charset="-128"/>
              </a:rPr>
              <a:t>n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 baseline="30000" dirty="0">
              <a:ea typeface="ＭＳ Ｐゴシック" panose="020B0600070205080204" pitchFamily="34" charset="-128"/>
            </a:endParaRPr>
          </a:p>
          <a:p>
            <a:endParaRPr lang="en-US" altLang="en-US" baseline="30000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>
            <a:extLst>
              <a:ext uri="{FF2B5EF4-FFF2-40B4-BE49-F238E27FC236}">
                <a16:creationId xmlns:a16="http://schemas.microsoft.com/office/drawing/2014/main" id="{250CEFCE-8FF6-A14B-B296-F6DB1033F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Progressions: Arithmetic</a:t>
            </a:r>
          </a:p>
        </p:txBody>
      </p:sp>
      <p:sp>
        <p:nvSpPr>
          <p:cNvPr id="36866" name="Content Placeholder 2">
            <a:extLst>
              <a:ext uri="{FF2B5EF4-FFF2-40B4-BE49-F238E27FC236}">
                <a16:creationId xmlns:a16="http://schemas.microsoft.com/office/drawing/2014/main" id="{A00FD2E6-1D95-7945-A051-5421247E64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b="1" dirty="0">
                <a:ea typeface="ＭＳ Ｐゴシック" panose="020B0600070205080204" pitchFamily="34" charset="-128"/>
              </a:rPr>
              <a:t>Definition</a:t>
            </a:r>
            <a:r>
              <a:rPr lang="en-US" altLang="en-US" sz="2800" dirty="0">
                <a:ea typeface="ＭＳ Ｐゴシック" panose="020B0600070205080204" pitchFamily="34" charset="-128"/>
              </a:rPr>
              <a:t>: An </a:t>
            </a:r>
            <a:r>
              <a:rPr lang="en-US" altLang="en-US" sz="2800" u="sng" dirty="0" err="1">
                <a:ea typeface="ＭＳ Ｐゴシック" panose="020B0600070205080204" pitchFamily="34" charset="-128"/>
              </a:rPr>
              <a:t>arithmetric</a:t>
            </a:r>
            <a:r>
              <a:rPr lang="en-US" altLang="en-US" sz="2800" u="sng" dirty="0">
                <a:ea typeface="ＭＳ Ｐゴシック" panose="020B0600070205080204" pitchFamily="34" charset="-128"/>
              </a:rPr>
              <a:t> progression</a:t>
            </a:r>
            <a:r>
              <a:rPr lang="en-US" altLang="en-US" sz="2800" dirty="0">
                <a:ea typeface="ＭＳ Ｐゴシック" panose="020B0600070205080204" pitchFamily="34" charset="-128"/>
              </a:rPr>
              <a:t> is a sequence of the form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 dirty="0">
                <a:ea typeface="ＭＳ Ｐゴシック" panose="020B0600070205080204" pitchFamily="34" charset="-128"/>
              </a:rPr>
              <a:t>a, </a:t>
            </a:r>
            <a:r>
              <a:rPr lang="en-US" altLang="en-US" sz="2800" dirty="0" err="1">
                <a:ea typeface="ＭＳ Ｐゴシック" panose="020B0600070205080204" pitchFamily="34" charset="-128"/>
              </a:rPr>
              <a:t>a+d</a:t>
            </a:r>
            <a:r>
              <a:rPr lang="en-US" altLang="en-US" sz="2800" dirty="0">
                <a:ea typeface="ＭＳ Ｐゴシック" panose="020B0600070205080204" pitchFamily="34" charset="-128"/>
              </a:rPr>
              <a:t>, a+2d, a+3d, …, </a:t>
            </a:r>
            <a:r>
              <a:rPr lang="en-US" altLang="en-US" sz="2800" dirty="0" err="1">
                <a:ea typeface="ＭＳ Ｐゴシック" panose="020B0600070205080204" pitchFamily="34" charset="-128"/>
              </a:rPr>
              <a:t>a+nd</a:t>
            </a:r>
            <a:r>
              <a:rPr lang="en-US" altLang="en-US" sz="2800" dirty="0">
                <a:ea typeface="ＭＳ Ｐゴシック" panose="020B0600070205080204" pitchFamily="34" charset="-128"/>
              </a:rPr>
              <a:t>, …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 dirty="0">
                <a:ea typeface="ＭＳ Ｐゴシック" panose="020B0600070205080204" pitchFamily="34" charset="-128"/>
              </a:rPr>
              <a:t>	Where: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a 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 </a:t>
            </a:r>
            <a:r>
              <a:rPr lang="en-US" altLang="en-US" sz="2400" i="1" dirty="0">
                <a:latin typeface="Algerian" pitchFamily="82" charset="77"/>
                <a:ea typeface="ＭＳ Ｐゴシック" panose="020B0600070205080204" pitchFamily="34" charset="-128"/>
                <a:sym typeface="Symbol" pitchFamily="2" charset="2"/>
              </a:rPr>
              <a:t>R</a:t>
            </a:r>
            <a:r>
              <a:rPr lang="en-US" altLang="en-US" sz="2400" dirty="0">
                <a:ea typeface="ＭＳ Ｐゴシック" panose="020B0600070205080204" pitchFamily="34" charset="-128"/>
              </a:rPr>
              <a:t>  is called the </a:t>
            </a:r>
            <a:r>
              <a:rPr lang="en-US" altLang="en-US" sz="2400" u="sng" dirty="0">
                <a:ea typeface="ＭＳ Ｐゴシック" panose="020B0600070205080204" pitchFamily="34" charset="-128"/>
              </a:rPr>
              <a:t>initial term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d  </a:t>
            </a:r>
            <a:r>
              <a:rPr lang="en-US" altLang="en-US" sz="2400" i="1" dirty="0">
                <a:latin typeface="Algerian" pitchFamily="82" charset="77"/>
                <a:ea typeface="ＭＳ Ｐゴシック" panose="020B0600070205080204" pitchFamily="34" charset="-128"/>
                <a:sym typeface="Symbol" pitchFamily="2" charset="2"/>
              </a:rPr>
              <a:t>R</a:t>
            </a:r>
            <a:r>
              <a:rPr lang="en-US" altLang="en-US" sz="2400" dirty="0">
                <a:ea typeface="ＭＳ Ｐゴシック" panose="020B0600070205080204" pitchFamily="34" charset="-128"/>
              </a:rPr>
              <a:t>  is called the </a:t>
            </a:r>
            <a:r>
              <a:rPr lang="en-US" altLang="en-US" sz="2400" u="sng" dirty="0">
                <a:ea typeface="ＭＳ Ｐゴシック" panose="020B0600070205080204" pitchFamily="34" charset="-128"/>
              </a:rPr>
              <a:t>common difference</a:t>
            </a: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An arithmetic progression is a </a:t>
            </a:r>
            <a:r>
              <a:rPr lang="en-US" altLang="en-US" sz="2800" u="sng" dirty="0">
                <a:ea typeface="ＭＳ Ｐゴシック" panose="020B0600070205080204" pitchFamily="34" charset="-128"/>
              </a:rPr>
              <a:t>discrete</a:t>
            </a:r>
            <a:r>
              <a:rPr lang="en-US" altLang="en-US" sz="2800" dirty="0">
                <a:ea typeface="ＭＳ Ｐゴシック" panose="020B0600070205080204" pitchFamily="34" charset="-128"/>
              </a:rPr>
              <a:t> analogue of the linear function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 dirty="0">
                <a:ea typeface="ＭＳ Ｐゴシック" panose="020B0600070205080204" pitchFamily="34" charset="-128"/>
              </a:rPr>
              <a:t>f(x) = </a:t>
            </a:r>
            <a:r>
              <a:rPr lang="en-US" altLang="en-US" sz="2800" dirty="0" err="1">
                <a:ea typeface="ＭＳ Ｐゴシック" panose="020B0600070205080204" pitchFamily="34" charset="-128"/>
              </a:rPr>
              <a:t>dx+a</a:t>
            </a:r>
            <a:endParaRPr lang="en-US" altLang="en-US" sz="2800" baseline="30000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>
            <a:extLst>
              <a:ext uri="{FF2B5EF4-FFF2-40B4-BE49-F238E27FC236}">
                <a16:creationId xmlns:a16="http://schemas.microsoft.com/office/drawing/2014/main" id="{BB452529-9DFB-9D49-B365-44F1BA38B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Arithmetic Progressions: Examples</a:t>
            </a:r>
          </a:p>
        </p:txBody>
      </p:sp>
      <p:sp>
        <p:nvSpPr>
          <p:cNvPr id="37890" name="Content Placeholder 2">
            <a:extLst>
              <a:ext uri="{FF2B5EF4-FFF2-40B4-BE49-F238E27FC236}">
                <a16:creationId xmlns:a16="http://schemas.microsoft.com/office/drawing/2014/main" id="{54531A10-D143-6547-A0A9-55B94EA114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Give the initial term and the common difference of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{s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} with s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= -1 + 4n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{t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} with s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= 7 – 3n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12104</TotalTime>
  <Words>1072</Words>
  <Application>Microsoft Macintosh PowerPoint</Application>
  <PresentationFormat>On-screen Show (4:3)</PresentationFormat>
  <Paragraphs>165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Algerian</vt:lpstr>
      <vt:lpstr>Arial</vt:lpstr>
      <vt:lpstr>Calibri</vt:lpstr>
      <vt:lpstr>Office Theme</vt:lpstr>
      <vt:lpstr>1_Custom Design</vt:lpstr>
      <vt:lpstr>Custom Design</vt:lpstr>
      <vt:lpstr>  Sequences &amp; Summations</vt:lpstr>
      <vt:lpstr>Outline</vt:lpstr>
      <vt:lpstr>Sequences</vt:lpstr>
      <vt:lpstr>Sequences: Example 1</vt:lpstr>
      <vt:lpstr>Sequences: Example 2</vt:lpstr>
      <vt:lpstr>Progressions: Geometric</vt:lpstr>
      <vt:lpstr>Geometric Progressions: Examples</vt:lpstr>
      <vt:lpstr>Progressions: Arithmetic</vt:lpstr>
      <vt:lpstr>Arithmetic Progressions: Examples</vt:lpstr>
      <vt:lpstr>More Examples</vt:lpstr>
      <vt:lpstr>Outline</vt:lpstr>
      <vt:lpstr>Summations (1)</vt:lpstr>
      <vt:lpstr>Summations (2)</vt:lpstr>
      <vt:lpstr>Summations (3)</vt:lpstr>
      <vt:lpstr>Outline</vt:lpstr>
      <vt:lpstr>Series</vt:lpstr>
      <vt:lpstr>Infinite Series</vt:lpstr>
      <vt:lpstr>Infinite Series: Geometric Series</vt:lpstr>
      <vt:lpstr>Summary: Notable Sequences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Discrete Structures Introduction</dc:title>
  <dc:creator>choueiry</dc:creator>
  <cp:lastModifiedBy>Microsoft Office User</cp:lastModifiedBy>
  <cp:revision>1664</cp:revision>
  <dcterms:created xsi:type="dcterms:W3CDTF">2012-04-16T17:08:26Z</dcterms:created>
  <dcterms:modified xsi:type="dcterms:W3CDTF">2019-04-15T17:19:02Z</dcterms:modified>
</cp:coreProperties>
</file>