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48"/>
  </p:handoutMasterIdLst>
  <p:sldIdLst>
    <p:sldId id="256" r:id="rId3"/>
    <p:sldId id="358" r:id="rId4"/>
    <p:sldId id="548" r:id="rId5"/>
    <p:sldId id="549" r:id="rId6"/>
    <p:sldId id="550" r:id="rId7"/>
    <p:sldId id="551" r:id="rId8"/>
    <p:sldId id="552" r:id="rId9"/>
    <p:sldId id="553" r:id="rId10"/>
    <p:sldId id="554" r:id="rId11"/>
    <p:sldId id="584" r:id="rId12"/>
    <p:sldId id="555" r:id="rId13"/>
    <p:sldId id="557" r:id="rId14"/>
    <p:sldId id="585" r:id="rId15"/>
    <p:sldId id="558" r:id="rId16"/>
    <p:sldId id="556" r:id="rId17"/>
    <p:sldId id="559" r:id="rId18"/>
    <p:sldId id="560" r:id="rId19"/>
    <p:sldId id="586" r:id="rId20"/>
    <p:sldId id="561" r:id="rId21"/>
    <p:sldId id="562" r:id="rId22"/>
    <p:sldId id="563" r:id="rId23"/>
    <p:sldId id="565" r:id="rId24"/>
    <p:sldId id="587" r:id="rId25"/>
    <p:sldId id="566" r:id="rId26"/>
    <p:sldId id="564" r:id="rId27"/>
    <p:sldId id="570" r:id="rId28"/>
    <p:sldId id="567" r:id="rId29"/>
    <p:sldId id="573" r:id="rId30"/>
    <p:sldId id="571" r:id="rId31"/>
    <p:sldId id="572" r:id="rId32"/>
    <p:sldId id="574" r:id="rId33"/>
    <p:sldId id="588" r:id="rId34"/>
    <p:sldId id="575" r:id="rId35"/>
    <p:sldId id="576" r:id="rId36"/>
    <p:sldId id="577" r:id="rId37"/>
    <p:sldId id="593" r:id="rId38"/>
    <p:sldId id="578" r:id="rId39"/>
    <p:sldId id="589" r:id="rId40"/>
    <p:sldId id="579" r:id="rId41"/>
    <p:sldId id="568" r:id="rId42"/>
    <p:sldId id="580" r:id="rId43"/>
    <p:sldId id="581" r:id="rId44"/>
    <p:sldId id="582" r:id="rId45"/>
    <p:sldId id="583" r:id="rId46"/>
    <p:sldId id="591" r:id="rId47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/>
    <p:restoredTop sz="94574"/>
  </p:normalViewPr>
  <p:slideViewPr>
    <p:cSldViewPr>
      <p:cViewPr varScale="1">
        <p:scale>
          <a:sx n="120" d="100"/>
          <a:sy n="120" d="100"/>
        </p:scale>
        <p:origin x="126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51" Type="http://schemas.openxmlformats.org/officeDocument/2006/relationships/theme" Target="theme/theme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38383D-AEF1-CA4B-B9D3-759C84E51F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88AA2C-C67B-3047-8DD2-28F34E1E357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1F45848C-B1CC-5D43-8194-36AEFEA06FD6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A42D31-FEDC-F742-BA75-A3076E89F62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7E0A23-EFE4-904D-AED1-C0E4C145DD0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81DE3C23-6E8F-9E4C-898D-AABA0306D0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7ECEC6-1DA5-7949-8ADB-EB6753AD9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E63D73-2E81-D74D-BE7E-C52B57ED830C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EC6AB8-449A-4441-AF17-2BDC208D5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601C7-AB07-7C4F-B698-A62C3AF34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DF6EFD-4BBA-4C44-BAE8-D992CC1E1C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5035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63F96B1-850E-7348-8F28-00DA0C4BF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C340D0-59E0-B349-89F1-48EE3AE4B20E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199FD30-FF02-5542-9396-46AA2EB61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24603A9-2C11-864C-945E-343063E04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5FA47-0542-9D44-A650-B80021DD6E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837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8D277-8EC1-C64B-8494-AA2D63431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8D5128-6F3A-8D4C-A550-227D71C9210C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989AD-8A86-D44D-A681-3111E1132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5E0459-49E2-8541-A6A9-1757E0C0D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3522E6-0BD2-3D4E-AF64-DFD8D95D8D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3021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0218D-B75F-E444-9403-DAB9651CA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59A20D-D2C3-6C46-88F4-0EA5368E88E4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70BA0-7123-AC4D-955D-EAE2BA9D1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0E21AD-5063-B14E-A8E4-B50388458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83AC84-C96A-B74F-844D-BB45E6C605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3544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BD692B-A666-944B-A96C-ECA70CA91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026E2C-269E-6E47-B90E-52A5BF8C9FFF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D33B72-95DE-5A46-81C5-1BC85F83B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F4F68-543A-AA47-B833-944952F0A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C93A00-8663-4445-8E2C-964F8C93F2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0460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1831658-F119-9847-B6E5-15AA522F729D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Partial Orders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4E663B-8B57-A34A-A146-9EC0DDCCCD48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D09DE3-8A4A-A64F-B8D3-063647455844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F1A0708D-F835-CF43-8EDA-24328325E94D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47F59E4-C23D-4140-A990-711C096CCD22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74365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F80FB-C2DD-434C-8ED7-29C328054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653417-6262-C049-94B2-D35F521A34FC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7FDE1-B1D3-9540-B5F1-277749761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93B565-4D9E-1143-98F7-1BE8841DA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DB7D06-0630-6C49-8650-C9991C5132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2003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8BF2A3-2A3C-FC4C-8B07-5E3D4724C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C4A529-DE89-CA40-A5FF-F9568292E92B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91D16-4728-494D-971E-C77E9E74B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7BB75-9EC5-6741-95C6-912B01C19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CF95DA-1DE8-154F-8D14-4B7D9B032F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544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B71B7FD-4E1B-3B4E-AAC1-37C22ED6B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191445-7CA2-B24A-9EA6-FFA5852B68D3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45B2A6B-B876-664E-B9D1-A8B2A0088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3E94BE-025A-A849-89A6-36E53D7D6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CCA5A7-E4BD-EC40-8F93-23E9CC8115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240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CFA3E39-537B-6543-B588-F8942EB47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D4F3EA-13FB-3348-AB8D-43A9689D9659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2DFB67E-A367-3C49-9206-6216F3179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02397E2-5817-E94B-B8BB-9A3911A6F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012AC0-EEC6-E447-B699-B1DB8D5E2F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0846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0D89D77-D6AC-384B-9191-F8071445F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CCEA9C-0D45-0A46-B4D1-402D4706083C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A57F568-5CDF-5D44-8A5A-0BC2404E9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82B4A67-F0EA-3A46-A6BB-92BA65BD6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A1C0A4-A293-DC4B-B4D9-34E4820672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048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53F981D-8B11-0746-91E5-A3BB643BC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BD7177-D861-BD46-8FCF-A4B7B387E2A9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1ADB25E-FB1F-864B-8F00-2C25C7AA3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13B5AB2-67CC-2642-B2F1-343BD28AA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92E6C0-5BB7-0142-A774-BE4D805F6B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2226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1882ED0-B7D0-5D47-820E-D11A2A796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55410C-9357-244D-BFAD-763EC798E39B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B6C4193-171A-7A48-A7CD-D70F90A02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63CCDC5-631A-D44E-8248-85970646C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1A4AD1-453A-0242-A7F7-F936C9DAE6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2822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E7B7B44-B411-634A-95D9-21F620E74B2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DB28A67-5647-9646-A046-9ACF400168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AF08F7-DFC7-2441-8BB6-00774C7959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7CD89F9F-8D92-9C40-B6D7-FF01E816CF5F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BCA3A-CC2C-EB47-8405-188D4602CE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0A9415-A9E4-1C4B-86C8-C2FA04D27A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AC900B48-3EA4-3143-A234-A196DBCA1A9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5" r:id="rId1"/>
    <p:sldLayoutId id="2147484366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AE256911-7BF2-9D43-809C-C4F45C643EB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916994F0-82B8-9642-89EC-484D9CCA03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DDE14-489C-D649-901E-978A973B59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C75F575B-FCBC-4342-995F-EAC27260798F}" type="datetime1">
              <a:rPr lang="en-US" altLang="en-US"/>
              <a:pPr/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246C2-EAE5-624E-9729-B2C1D2EC95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7FC236-70D8-0A4D-9F0C-C6EB12066D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252A1DD5-1B69-AD4A-B6D7-F25ABAF5B4B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082B8B79-4649-F94B-99A0-AFA7F0E9C4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Partial Orders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7410" name="Subtitle 2">
            <a:extLst>
              <a:ext uri="{FF2B5EF4-FFF2-40B4-BE49-F238E27FC236}">
                <a16:creationId xmlns:a16="http://schemas.microsoft.com/office/drawing/2014/main" id="{1143871D-CBA7-C94E-AD44-62E9622E83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 9.6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2019</a:t>
            </a:r>
            <a:endParaRPr lang="en-US" altLang="en-US" sz="200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>
                <a:solidFill>
                  <a:srgbClr val="376092"/>
                </a:solidFill>
                <a:ea typeface="ＭＳ Ｐゴシック" panose="020B0600070205080204" pitchFamily="34" charset="-128"/>
              </a:rPr>
              <a:t>Questions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EDE834A0-8066-8D45-9CE4-4C1B2EBCA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1DA12338-19FA-F14B-8BA8-851A1FAD9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Motivating example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Definitions</a:t>
            </a:r>
          </a:p>
          <a:p>
            <a:pPr lvl="1"/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Partial ordering, comparability, total ordering, well ordering</a:t>
            </a:r>
          </a:p>
          <a:p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Principle of well-ordered induction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Lexicographic orderings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Hasse Diagrams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Extremal elements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Lattices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Topological Sorting</a:t>
            </a:r>
            <a:endParaRPr lang="en-US" altLang="en-US" sz="2000">
              <a:solidFill>
                <a:srgbClr val="BFBFB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9DB9C258-B7CE-2249-97D2-954760E61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Principle of Well-Ordered Induction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167615AC-8A86-534F-91D5-7C1A1FBEF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Well-ordered sets are the basis of the proof technique known as induction (more when we cover Chapter 3)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Theorem: Principle of Well-Ordered Induction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Given S is a well-ordered set. P(x) is true for all 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800">
                <a:ea typeface="ＭＳ Ｐゴシック" panose="020B0600070205080204" pitchFamily="34" charset="-128"/>
              </a:rPr>
              <a:t>S if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(</a:t>
            </a:r>
            <a:r>
              <a:rPr lang="en-US" altLang="en-US" sz="2000" b="1">
                <a:ea typeface="ＭＳ Ｐゴシック" panose="020B0600070205080204" pitchFamily="34" charset="-128"/>
              </a:rPr>
              <a:t>Basis Step</a:t>
            </a:r>
            <a:r>
              <a:rPr lang="en-US" altLang="en-US" sz="2000">
                <a:ea typeface="ＭＳ Ｐゴシック" panose="020B0600070205080204" pitchFamily="34" charset="-128"/>
              </a:rPr>
              <a:t>: P(x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000">
                <a:ea typeface="ＭＳ Ｐゴシック" panose="020B0600070205080204" pitchFamily="34" charset="-128"/>
              </a:rPr>
              <a:t>) is true for the least element in S and)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</a:t>
            </a:r>
            <a:r>
              <a:rPr lang="en-US" altLang="en-US" sz="2000" b="1">
                <a:ea typeface="ＭＳ Ｐゴシック" panose="020B0600070205080204" pitchFamily="34" charset="-128"/>
              </a:rPr>
              <a:t>Inductive Step</a:t>
            </a:r>
            <a:r>
              <a:rPr lang="en-US" altLang="en-US" sz="2000">
                <a:ea typeface="ＭＳ Ｐゴシック" panose="020B0600070205080204" pitchFamily="34" charset="-128"/>
              </a:rPr>
              <a:t>: For every y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000">
                <a:ea typeface="ＭＳ Ｐゴシック" panose="020B0600070205080204" pitchFamily="34" charset="-128"/>
              </a:rPr>
              <a:t>S if P(x) is true for all x</a:t>
            </a:r>
            <a:r>
              <a:rPr lang="en-US" altLang="en-US" sz="2000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y, then P(y) is true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046D3E84-7BEB-204E-8425-BA451F011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Principle of Well-Ordered Induction: Proof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C2BC166D-A127-4F43-89BA-33D6E65B8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000" b="1">
                <a:ea typeface="ＭＳ Ｐゴシック" panose="020B0600070205080204" pitchFamily="34" charset="-128"/>
              </a:rPr>
              <a:t>Proof: </a:t>
            </a:r>
            <a:r>
              <a:rPr lang="en-US" altLang="en-US" sz="2000">
                <a:ea typeface="ＭＳ Ｐゴシック" panose="020B0600070205080204" pitchFamily="34" charset="-128"/>
              </a:rPr>
              <a:t>(S well ordered)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</a:t>
            </a:r>
            <a:r>
              <a:rPr lang="en-US" altLang="en-US" sz="2000">
                <a:ea typeface="ＭＳ Ｐゴシック" panose="020B0600070205080204" pitchFamily="34" charset="-128"/>
              </a:rPr>
              <a:t>(Basis Step)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(Induction Step)  xS, P(x)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Suppose that it is not the case the P(x) holds for all 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800">
                <a:ea typeface="ＭＳ Ｐゴシック" panose="020B0600070205080204" pitchFamily="34" charset="-128"/>
              </a:rPr>
              <a:t>S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		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 y P(y) is false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		 A={ x</a:t>
            </a:r>
            <a:r>
              <a:rPr lang="en-US" altLang="en-US" sz="2400">
                <a:ea typeface="ＭＳ Ｐゴシック" panose="020B0600070205080204" pitchFamily="34" charset="-128"/>
              </a:rPr>
              <a:t>S | P(x) is false } is not empty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S is well ordered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 </a:t>
            </a:r>
            <a:r>
              <a:rPr lang="en-US" altLang="en-US" sz="2400">
                <a:ea typeface="ＭＳ Ｐゴシック" panose="020B0600070205080204" pitchFamily="34" charset="-128"/>
              </a:rPr>
              <a:t>A has a least element a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Since P(x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400">
                <a:ea typeface="ＭＳ Ｐゴシック" panose="020B0600070205080204" pitchFamily="34" charset="-128"/>
              </a:rPr>
              <a:t>) is true and P(a) is false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 ax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0</a:t>
            </a: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P(x) holds for all x</a:t>
            </a:r>
            <a:r>
              <a:rPr lang="en-US" altLang="en-US" sz="2400">
                <a:ea typeface="ＭＳ Ｐゴシック" panose="020B0600070205080204" pitchFamily="34" charset="-128"/>
              </a:rPr>
              <a:t>S and x</a:t>
            </a:r>
            <a:r>
              <a:rPr lang="en-US" altLang="en-US" sz="2400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a, then P(a) holds by the induction step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This yields a contradiction                                                        </a:t>
            </a:r>
            <a:r>
              <a:rPr lang="en-US" altLang="en-US" sz="2400" b="1">
                <a:ea typeface="ＭＳ Ｐゴシック" panose="020B0600070205080204" pitchFamily="34" charset="-128"/>
              </a:rPr>
              <a:t>QED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9528090B-6B1D-7242-BFEC-F86956385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523EABF6-3801-D74B-920A-70F193549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Motivating example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Definitions</a:t>
            </a:r>
          </a:p>
          <a:p>
            <a:pPr lvl="1"/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Partial ordering, comparability, total ordering, well ordering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Principle of well-ordered induction</a:t>
            </a:r>
          </a:p>
          <a:p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Lexicographic orderings</a:t>
            </a:r>
          </a:p>
          <a:p>
            <a:pPr lvl="1"/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Idea, on A</a:t>
            </a:r>
            <a:r>
              <a:rPr lang="en-US" altLang="en-US" sz="2400" b="1" baseline="-25000">
                <a:solidFill>
                  <a:srgbClr val="FF0000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400" b="1" baseline="-25000">
                <a:solidFill>
                  <a:srgbClr val="FF0000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, 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400" b="1" baseline="-25000">
                <a:solidFill>
                  <a:srgbClr val="FF0000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400" b="1" baseline="-25000">
                <a:solidFill>
                  <a:srgbClr val="FF0000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…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400" b="1" baseline="-25000">
                <a:solidFill>
                  <a:srgbClr val="FF0000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, S</a:t>
            </a:r>
            <a:r>
              <a:rPr lang="en-US" altLang="en-US" sz="2400" b="1" baseline="300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t 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(strings)</a:t>
            </a:r>
            <a:endParaRPr lang="en-US" altLang="en-US" sz="2400" b="1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Hasse Diagrams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Extremal elements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Lattices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Topological Sorting</a:t>
            </a:r>
            <a:endParaRPr lang="en-US" altLang="en-US" sz="2000">
              <a:solidFill>
                <a:srgbClr val="BFBFB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CDA98B13-0F1D-F04C-B7FE-4A7E45A9D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Lexicographic Orderings: Idea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32AE70CA-916A-7346-BD19-457332409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Lexigraphic ordering is the same as any dictionary or phone-book ordering: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We use alphabetic ordering 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Starting with the first character in the string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Then the next character, if the first was equal, etc.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If a word is shorter than the other, than we consider that the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no character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 of the shorter word to be less than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a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02660E2F-6282-D340-BBE7-6D389EE92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Lexicographic Orderings on 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F5C3F752-3876-9C49-B403-01F209969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Formally, lexicographic ordering is defined by </a:t>
            </a:r>
            <a:r>
              <a:rPr lang="en-US" altLang="en-US" sz="2800" u="sng">
                <a:ea typeface="ＭＳ Ｐゴシック" panose="020B0600070205080204" pitchFamily="34" charset="-128"/>
              </a:rPr>
              <a:t>two</a:t>
            </a:r>
            <a:r>
              <a:rPr lang="en-US" altLang="en-US" sz="2800">
                <a:ea typeface="ＭＳ Ｐゴシック" panose="020B0600070205080204" pitchFamily="34" charset="-128"/>
              </a:rPr>
              <a:t> other orderings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 Let (A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) and (A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) be two posets. The </a:t>
            </a:r>
            <a:r>
              <a:rPr lang="en-US" altLang="en-US" sz="2800" u="sng">
                <a:ea typeface="ＭＳ Ｐゴシック" panose="020B0600070205080204" pitchFamily="34" charset="-128"/>
              </a:rPr>
              <a:t>lexicographic ordering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latin typeface="MT Extra" pitchFamily="2" charset="77"/>
                <a:ea typeface="ＭＳ Ｐゴシック" panose="020B0600070205080204" pitchFamily="34" charset="-128"/>
              </a:rPr>
              <a:t>p </a:t>
            </a:r>
            <a:r>
              <a:rPr lang="en-US" altLang="en-US" sz="2800">
                <a:ea typeface="ＭＳ Ｐゴシック" panose="020B0600070205080204" pitchFamily="34" charset="-128"/>
              </a:rPr>
              <a:t>on the Cartesian product 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 is defined by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(a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  <a:r>
              <a:rPr lang="en-US" altLang="en-US" sz="2400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(a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ja-JP" sz="2400">
                <a:ea typeface="ＭＳ Ｐゴシック" panose="020B0600070205080204" pitchFamily="34" charset="-128"/>
              </a:rPr>
              <a:t>,a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ja-JP" sz="2400">
                <a:ea typeface="ＭＳ Ｐゴシック" panose="020B0600070205080204" pitchFamily="34" charset="-128"/>
              </a:rPr>
              <a:t>) if  (a</a:t>
            </a:r>
            <a:r>
              <a:rPr lang="en-US" altLang="ja-JP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ja-JP" sz="2400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ja-JP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ja-JP" sz="2400">
                <a:ea typeface="ＭＳ Ｐゴシック" panose="020B0600070205080204" pitchFamily="34" charset="-128"/>
              </a:rPr>
              <a:t>a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ja-JP" sz="2400">
                <a:ea typeface="ＭＳ Ｐゴシック" panose="020B0600070205080204" pitchFamily="34" charset="-128"/>
              </a:rPr>
              <a:t>) or (a</a:t>
            </a:r>
            <a:r>
              <a:rPr lang="en-US" altLang="ja-JP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ja-JP" sz="2400">
                <a:ea typeface="ＭＳ Ｐゴシック" panose="020B0600070205080204" pitchFamily="34" charset="-128"/>
              </a:rPr>
              <a:t>=a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ja-JP" sz="2400">
                <a:ea typeface="ＭＳ Ｐゴシック" panose="020B0600070205080204" pitchFamily="34" charset="-128"/>
              </a:rPr>
              <a:t> and a</a:t>
            </a:r>
            <a:r>
              <a:rPr lang="en-US" altLang="ja-JP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ja-JP" sz="2400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ja-JP" sz="2400" baseline="-25000">
                <a:ea typeface="ＭＳ Ｐゴシック" panose="020B0600070205080204" pitchFamily="34" charset="-128"/>
              </a:rPr>
              <a:t>2 </a:t>
            </a:r>
            <a:r>
              <a:rPr lang="en-US" altLang="ja-JP" sz="2400">
                <a:ea typeface="ＭＳ Ｐゴシック" panose="020B0600070205080204" pitchFamily="34" charset="-128"/>
              </a:rPr>
              <a:t>a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ja-JP" sz="2400">
                <a:ea typeface="ＭＳ Ｐゴシック" panose="020B0600070205080204" pitchFamily="34" charset="-128"/>
              </a:rPr>
              <a:t>)</a:t>
            </a:r>
            <a:r>
              <a:rPr lang="en-US" altLang="ja-JP" sz="2400">
                <a:latin typeface="MT Extra" pitchFamily="2" charset="77"/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If we add equality to the lexicographic ordering </a:t>
            </a:r>
            <a:r>
              <a:rPr lang="en-US" altLang="en-US" sz="2800">
                <a:latin typeface="MT Extra" pitchFamily="2" charset="77"/>
                <a:ea typeface="ＭＳ Ｐゴシック" panose="020B0600070205080204" pitchFamily="34" charset="-128"/>
              </a:rPr>
              <a:t>p </a:t>
            </a:r>
            <a:r>
              <a:rPr lang="en-US" altLang="en-US" sz="2800">
                <a:ea typeface="ＭＳ Ｐゴシック" panose="020B0600070205080204" pitchFamily="34" charset="-128"/>
              </a:rPr>
              <a:t>on 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 sz="2800">
                <a:ea typeface="ＭＳ Ｐゴシック" panose="020B0600070205080204" pitchFamily="34" charset="-128"/>
              </a:rPr>
              <a:t>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 we obtain a partial ordering </a:t>
            </a: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5029476D-EB0A-4944-B3EC-E1BF1D9F5502}"/>
              </a:ext>
            </a:extLst>
          </p:cNvPr>
          <p:cNvSpPr/>
          <p:nvPr/>
        </p:nvSpPr>
        <p:spPr>
          <a:xfrm>
            <a:off x="3505200" y="28956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Arc 4">
            <a:extLst>
              <a:ext uri="{FF2B5EF4-FFF2-40B4-BE49-F238E27FC236}">
                <a16:creationId xmlns:a16="http://schemas.microsoft.com/office/drawing/2014/main" id="{1CD45A72-A13D-A24A-B201-C0314D3621C8}"/>
              </a:ext>
            </a:extLst>
          </p:cNvPr>
          <p:cNvSpPr/>
          <p:nvPr/>
        </p:nvSpPr>
        <p:spPr>
          <a:xfrm>
            <a:off x="5181600" y="28956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934A5860-9CF9-0246-9A07-DAA35453C781}"/>
              </a:ext>
            </a:extLst>
          </p:cNvPr>
          <p:cNvSpPr/>
          <p:nvPr/>
        </p:nvSpPr>
        <p:spPr>
          <a:xfrm>
            <a:off x="3962400" y="33528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671FFE51-9950-3645-BE01-4843E9C63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Lexicographic Ordering on A</a:t>
            </a:r>
            <a:r>
              <a:rPr lang="en-US" altLang="en-US" sz="36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 sz="3600">
                <a:ea typeface="ＭＳ Ｐゴシック" panose="020B0600070205080204" pitchFamily="34" charset="-128"/>
              </a:rPr>
              <a:t>A</a:t>
            </a:r>
            <a:r>
              <a:rPr lang="en-US" altLang="en-US" sz="36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…  </a:t>
            </a:r>
            <a:r>
              <a:rPr lang="en-US" altLang="en-US" sz="3600">
                <a:ea typeface="ＭＳ Ｐゴシック" panose="020B0600070205080204" pitchFamily="34" charset="-128"/>
              </a:rPr>
              <a:t>A</a:t>
            </a:r>
            <a:r>
              <a:rPr lang="en-US" altLang="en-US" sz="3600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4BC0DACF-CE28-6C49-B364-8389390FF4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Lexicographic ordering generalizes to the Cartesian Product of n set in a natural way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Define 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</a:rPr>
              <a:t>on 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…  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 baseline="-25000">
                <a:ea typeface="ＭＳ Ｐゴシック" panose="020B0600070205080204" pitchFamily="34" charset="-128"/>
              </a:rPr>
              <a:t>n </a:t>
            </a:r>
            <a:r>
              <a:rPr lang="en-US" altLang="en-US">
                <a:ea typeface="ＭＳ Ｐゴシック" panose="020B0600070205080204" pitchFamily="34" charset="-128"/>
              </a:rPr>
              <a:t>by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 p </a:t>
            </a:r>
            <a:r>
              <a:rPr lang="en-US" altLang="en-US">
                <a:ea typeface="ＭＳ Ｐゴシック" panose="020B0600070205080204" pitchFamily="34" charset="-128"/>
              </a:rPr>
              <a:t> (b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,b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,…,b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If a1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 p </a:t>
            </a:r>
            <a:r>
              <a:rPr lang="en-US" altLang="en-US">
                <a:ea typeface="ＭＳ Ｐゴシック" panose="020B0600070205080204" pitchFamily="34" charset="-128"/>
              </a:rPr>
              <a:t>b1 or of there is an integer i&gt;0 such that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=b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 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=b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 …, a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=b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 and a</a:t>
            </a:r>
            <a:r>
              <a:rPr lang="en-US" altLang="en-US" baseline="-25000">
                <a:ea typeface="ＭＳ Ｐゴシック" panose="020B0600070205080204" pitchFamily="34" charset="-128"/>
              </a:rPr>
              <a:t>i+1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</a:rPr>
              <a:t>b</a:t>
            </a:r>
            <a:r>
              <a:rPr lang="en-US" altLang="en-US" baseline="-25000">
                <a:ea typeface="ＭＳ Ｐゴシック" panose="020B0600070205080204" pitchFamily="34" charset="-128"/>
              </a:rPr>
              <a:t>i+1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42D23715-B4C1-F34C-94C1-CF501EA4E6D4}"/>
              </a:ext>
            </a:extLst>
          </p:cNvPr>
          <p:cNvSpPr/>
          <p:nvPr/>
        </p:nvSpPr>
        <p:spPr>
          <a:xfrm>
            <a:off x="1905000" y="30480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CFB8E460-52C9-9144-8716-D1DEECED5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Lexicographic Ordering on Strings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840BA9C5-09A1-1B4B-8288-D0E10A69B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Consider the two non-equal strings 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…a</a:t>
            </a:r>
            <a:r>
              <a:rPr lang="en-US" altLang="en-US" baseline="-25000">
                <a:ea typeface="ＭＳ Ｐゴシック" panose="020B0600070205080204" pitchFamily="34" charset="-128"/>
              </a:rPr>
              <a:t>m</a:t>
            </a:r>
            <a:r>
              <a:rPr lang="en-US" altLang="en-US">
                <a:ea typeface="ＭＳ Ｐゴシック" panose="020B0600070205080204" pitchFamily="34" charset="-128"/>
              </a:rPr>
              <a:t> and b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b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…b</a:t>
            </a:r>
            <a:r>
              <a:rPr lang="en-US" altLang="en-US" baseline="-25000">
                <a:ea typeface="ＭＳ Ｐゴシック" panose="020B0600070205080204" pitchFamily="34" charset="-128"/>
              </a:rPr>
              <a:t>n </a:t>
            </a:r>
            <a:r>
              <a:rPr lang="en-US" altLang="en-US">
                <a:ea typeface="ＭＳ Ｐゴシック" panose="020B0600070205080204" pitchFamily="34" charset="-128"/>
              </a:rPr>
              <a:t>on a poset (S</a:t>
            </a:r>
            <a:r>
              <a:rPr lang="en-US" altLang="en-US" baseline="30000"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t=min(n,m) </a:t>
            </a:r>
          </a:p>
          <a:p>
            <a:pPr lvl="1"/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</a:rPr>
              <a:t>be the lexicographic ordering on S</a:t>
            </a:r>
            <a:r>
              <a:rPr lang="en-US" altLang="en-US" baseline="30000">
                <a:ea typeface="ＭＳ Ｐゴシック" panose="020B0600070205080204" pitchFamily="34" charset="-128"/>
              </a:rPr>
              <a:t>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…a</a:t>
            </a:r>
            <a:r>
              <a:rPr lang="en-US" altLang="en-US" baseline="-25000">
                <a:ea typeface="ＭＳ Ｐゴシック" panose="020B0600070205080204" pitchFamily="34" charset="-128"/>
              </a:rPr>
              <a:t>m</a:t>
            </a:r>
            <a:r>
              <a:rPr lang="en-US" altLang="en-US">
                <a:ea typeface="ＭＳ Ｐゴシック" panose="020B0600070205080204" pitchFamily="34" charset="-128"/>
              </a:rPr>
              <a:t> is less than  b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b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…b</a:t>
            </a:r>
            <a:r>
              <a:rPr lang="en-US" altLang="en-US" baseline="-25000">
                <a:ea typeface="ＭＳ Ｐゴシック" panose="020B0600070205080204" pitchFamily="34" charset="-128"/>
              </a:rPr>
              <a:t>n </a:t>
            </a:r>
            <a:r>
              <a:rPr lang="en-US" altLang="en-US">
                <a:ea typeface="ＭＳ Ｐゴシック" panose="020B0600070205080204" pitchFamily="34" charset="-128"/>
              </a:rPr>
              <a:t>if and only if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(a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,…,a</a:t>
            </a:r>
            <a:r>
              <a:rPr lang="en-US" altLang="en-US" baseline="-25000"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</a:rPr>
              <a:t>(b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,b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,…,b</a:t>
            </a:r>
            <a:r>
              <a:rPr lang="en-US" altLang="en-US" baseline="-25000"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</a:rPr>
              <a:t>) or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(a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,a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,…,a</a:t>
            </a:r>
            <a:r>
              <a:rPr lang="en-US" altLang="en-US" baseline="-25000"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</a:rPr>
              <a:t>)=(b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,b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,…,b</a:t>
            </a:r>
            <a:r>
              <a:rPr lang="en-US" altLang="en-US" baseline="-25000"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</a:rPr>
              <a:t>) and m&lt;n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7932D727-B6B0-5349-AE43-0DDAAEF88E11}"/>
              </a:ext>
            </a:extLst>
          </p:cNvPr>
          <p:cNvSpPr/>
          <p:nvPr/>
        </p:nvSpPr>
        <p:spPr>
          <a:xfrm>
            <a:off x="5257800" y="25146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8CC426D2-F763-6743-9C14-F68835C92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1B4AB6DE-39F4-FC44-B56C-71B6CF9D9D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Motivating example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Definitions</a:t>
            </a:r>
          </a:p>
          <a:p>
            <a:pPr lvl="1"/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Partial ordering, comparability, total ordering, well ordering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Principle of well-ordered induction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Lexicographic orderings</a:t>
            </a:r>
          </a:p>
          <a:p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Hasse Diagrams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Extremal elements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Lattices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Topological Sorting</a:t>
            </a:r>
            <a:endParaRPr lang="en-US" altLang="en-US" sz="2000">
              <a:solidFill>
                <a:srgbClr val="BFBFB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0B958B79-7075-E245-B266-468816DD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Hasse Diagrams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E12E51B7-7BE1-E148-BD66-22592C91E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Like relations and functions, partial orders have a convenient graphical representation: Hasse Diagrams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Consider the </a:t>
            </a:r>
            <a:r>
              <a:rPr lang="en-US" altLang="en-US" sz="2400" u="sng">
                <a:ea typeface="ＭＳ Ｐゴシック" panose="020B0600070205080204" pitchFamily="34" charset="-128"/>
              </a:rPr>
              <a:t>digraph</a:t>
            </a:r>
            <a:r>
              <a:rPr lang="en-US" altLang="en-US" sz="2400">
                <a:ea typeface="ＭＳ Ｐゴシック" panose="020B0600070205080204" pitchFamily="34" charset="-128"/>
              </a:rPr>
              <a:t> representation of a partial order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Because we are dealing with a partial order, we know that the relation must be reflexive and transitive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Thus, we can simplify the graph as follows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Remove all self loops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Remove all transitive edges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Remove directions on edges assuming that they are oriented upwards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resulting diagram is far simpler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  <a:p>
            <a:pPr lvl="2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B4A1BD38-DE07-254E-B8C2-21509581E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A6B0B917-0009-8D4F-89AF-27E838793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Motivating example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Definitions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Partial ordering, comparability, total ordering, well ordering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Principle of well-ordered induction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Lexicographic orderings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Hasse Diagrams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Extremal elements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Lattices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Topological Sorting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FE3DC0A1-7B92-F045-B222-39FAF045F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Hasse Diagram: Example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9CFE18A-B892-8943-A049-02E8EA729A78}"/>
              </a:ext>
            </a:extLst>
          </p:cNvPr>
          <p:cNvSpPr/>
          <p:nvPr/>
        </p:nvSpPr>
        <p:spPr>
          <a:xfrm>
            <a:off x="2667000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5AE34E3-E3E6-A943-BBCF-CB3E31837A6A}"/>
              </a:ext>
            </a:extLst>
          </p:cNvPr>
          <p:cNvSpPr/>
          <p:nvPr/>
        </p:nvSpPr>
        <p:spPr>
          <a:xfrm>
            <a:off x="2667000" y="3352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ED4DA20-C3FC-2C43-99D4-E4E008E84113}"/>
              </a:ext>
            </a:extLst>
          </p:cNvPr>
          <p:cNvSpPr/>
          <p:nvPr/>
        </p:nvSpPr>
        <p:spPr>
          <a:xfrm>
            <a:off x="3581400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72602A1-E03B-284B-8DD2-03B1B900335D}"/>
              </a:ext>
            </a:extLst>
          </p:cNvPr>
          <p:cNvSpPr/>
          <p:nvPr/>
        </p:nvSpPr>
        <p:spPr>
          <a:xfrm>
            <a:off x="3581400" y="3352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D470255-A2A3-C14C-B498-7B56105A8F1C}"/>
              </a:ext>
            </a:extLst>
          </p:cNvPr>
          <p:cNvSpPr/>
          <p:nvPr/>
        </p:nvSpPr>
        <p:spPr>
          <a:xfrm>
            <a:off x="2895600" y="4191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871" name="TextBox 8">
            <a:extLst>
              <a:ext uri="{FF2B5EF4-FFF2-40B4-BE49-F238E27FC236}">
                <a16:creationId xmlns:a16="http://schemas.microsoft.com/office/drawing/2014/main" id="{1F852EB0-318A-BF40-90B7-788B37FE1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3973513"/>
            <a:ext cx="3984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a</a:t>
            </a:r>
            <a:r>
              <a:rPr lang="en-US" altLang="en-US" sz="1800" baseline="-25000"/>
              <a:t>1</a:t>
            </a: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1D3D435-29AC-C843-AF0B-360C6EE21584}"/>
              </a:ext>
            </a:extLst>
          </p:cNvPr>
          <p:cNvSpPr/>
          <p:nvPr/>
        </p:nvSpPr>
        <p:spPr>
          <a:xfrm>
            <a:off x="2786063" y="4243388"/>
            <a:ext cx="330200" cy="357187"/>
          </a:xfrm>
          <a:custGeom>
            <a:avLst/>
            <a:gdLst>
              <a:gd name="connsiteX0" fmla="*/ 175564 w 329331"/>
              <a:gd name="connsiteY0" fmla="*/ 0 h 358445"/>
              <a:gd name="connsiteX1" fmla="*/ 256032 w 329331"/>
              <a:gd name="connsiteY1" fmla="*/ 43891 h 358445"/>
              <a:gd name="connsiteX2" fmla="*/ 292608 w 329331"/>
              <a:gd name="connsiteY2" fmla="*/ 87782 h 358445"/>
              <a:gd name="connsiteX3" fmla="*/ 307238 w 329331"/>
              <a:gd name="connsiteY3" fmla="*/ 102413 h 358445"/>
              <a:gd name="connsiteX4" fmla="*/ 299923 w 329331"/>
              <a:gd name="connsiteY4" fmla="*/ 277978 h 358445"/>
              <a:gd name="connsiteX5" fmla="*/ 277977 w 329331"/>
              <a:gd name="connsiteY5" fmla="*/ 314554 h 358445"/>
              <a:gd name="connsiteX6" fmla="*/ 234086 w 329331"/>
              <a:gd name="connsiteY6" fmla="*/ 343814 h 358445"/>
              <a:gd name="connsiteX7" fmla="*/ 212140 w 329331"/>
              <a:gd name="connsiteY7" fmla="*/ 358445 h 358445"/>
              <a:gd name="connsiteX8" fmla="*/ 124358 w 329331"/>
              <a:gd name="connsiteY8" fmla="*/ 351130 h 358445"/>
              <a:gd name="connsiteX9" fmla="*/ 102412 w 329331"/>
              <a:gd name="connsiteY9" fmla="*/ 336499 h 358445"/>
              <a:gd name="connsiteX10" fmla="*/ 80467 w 329331"/>
              <a:gd name="connsiteY10" fmla="*/ 329184 h 358445"/>
              <a:gd name="connsiteX11" fmla="*/ 36576 w 329331"/>
              <a:gd name="connsiteY11" fmla="*/ 270662 h 358445"/>
              <a:gd name="connsiteX12" fmla="*/ 14630 w 329331"/>
              <a:gd name="connsiteY12" fmla="*/ 234086 h 358445"/>
              <a:gd name="connsiteX13" fmla="*/ 0 w 329331"/>
              <a:gd name="connsiteY13" fmla="*/ 182880 h 358445"/>
              <a:gd name="connsiteX14" fmla="*/ 7315 w 329331"/>
              <a:gd name="connsiteY14" fmla="*/ 109728 h 358445"/>
              <a:gd name="connsiteX15" fmla="*/ 21945 w 329331"/>
              <a:gd name="connsiteY15" fmla="*/ 87782 h 358445"/>
              <a:gd name="connsiteX16" fmla="*/ 58521 w 329331"/>
              <a:gd name="connsiteY16" fmla="*/ 58522 h 358445"/>
              <a:gd name="connsiteX17" fmla="*/ 87782 w 329331"/>
              <a:gd name="connsiteY17" fmla="*/ 43891 h 358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29331" h="358445">
                <a:moveTo>
                  <a:pt x="175564" y="0"/>
                </a:moveTo>
                <a:cubicBezTo>
                  <a:pt x="192210" y="8323"/>
                  <a:pt x="235989" y="27189"/>
                  <a:pt x="256032" y="43891"/>
                </a:cubicBezTo>
                <a:cubicBezTo>
                  <a:pt x="287302" y="69950"/>
                  <a:pt x="269596" y="59018"/>
                  <a:pt x="292608" y="87782"/>
                </a:cubicBezTo>
                <a:cubicBezTo>
                  <a:pt x="296916" y="93168"/>
                  <a:pt x="302361" y="97536"/>
                  <a:pt x="307238" y="102413"/>
                </a:cubicBezTo>
                <a:cubicBezTo>
                  <a:pt x="329331" y="168692"/>
                  <a:pt x="325213" y="146469"/>
                  <a:pt x="299923" y="277978"/>
                </a:cubicBezTo>
                <a:cubicBezTo>
                  <a:pt x="297238" y="291940"/>
                  <a:pt x="288031" y="304500"/>
                  <a:pt x="277977" y="314554"/>
                </a:cubicBezTo>
                <a:cubicBezTo>
                  <a:pt x="265544" y="326987"/>
                  <a:pt x="248716" y="334061"/>
                  <a:pt x="234086" y="343814"/>
                </a:cubicBezTo>
                <a:lnTo>
                  <a:pt x="212140" y="358445"/>
                </a:lnTo>
                <a:cubicBezTo>
                  <a:pt x="182879" y="356007"/>
                  <a:pt x="153150" y="356888"/>
                  <a:pt x="124358" y="351130"/>
                </a:cubicBezTo>
                <a:cubicBezTo>
                  <a:pt x="115737" y="349406"/>
                  <a:pt x="110276" y="340431"/>
                  <a:pt x="102412" y="336499"/>
                </a:cubicBezTo>
                <a:cubicBezTo>
                  <a:pt x="95515" y="333051"/>
                  <a:pt x="87782" y="331622"/>
                  <a:pt x="80467" y="329184"/>
                </a:cubicBezTo>
                <a:cubicBezTo>
                  <a:pt x="63134" y="311852"/>
                  <a:pt x="44851" y="295484"/>
                  <a:pt x="36576" y="270662"/>
                </a:cubicBezTo>
                <a:cubicBezTo>
                  <a:pt x="27079" y="242174"/>
                  <a:pt x="34712" y="254170"/>
                  <a:pt x="14630" y="234086"/>
                </a:cubicBezTo>
                <a:cubicBezTo>
                  <a:pt x="11180" y="223736"/>
                  <a:pt x="0" y="192066"/>
                  <a:pt x="0" y="182880"/>
                </a:cubicBezTo>
                <a:cubicBezTo>
                  <a:pt x="0" y="158374"/>
                  <a:pt x="1805" y="133606"/>
                  <a:pt x="7315" y="109728"/>
                </a:cubicBezTo>
                <a:cubicBezTo>
                  <a:pt x="9292" y="101161"/>
                  <a:pt x="16453" y="94647"/>
                  <a:pt x="21945" y="87782"/>
                </a:cubicBezTo>
                <a:cubicBezTo>
                  <a:pt x="37643" y="68160"/>
                  <a:pt x="37402" y="75417"/>
                  <a:pt x="58521" y="58522"/>
                </a:cubicBezTo>
                <a:cubicBezTo>
                  <a:pt x="81120" y="40443"/>
                  <a:pt x="63059" y="43891"/>
                  <a:pt x="87782" y="43891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CF12246A-AE74-664D-BE70-E5A5F236C187}"/>
              </a:ext>
            </a:extLst>
          </p:cNvPr>
          <p:cNvSpPr/>
          <p:nvPr/>
        </p:nvSpPr>
        <p:spPr>
          <a:xfrm flipV="1">
            <a:off x="3505200" y="3200400"/>
            <a:ext cx="328613" cy="228600"/>
          </a:xfrm>
          <a:custGeom>
            <a:avLst/>
            <a:gdLst>
              <a:gd name="connsiteX0" fmla="*/ 175564 w 329331"/>
              <a:gd name="connsiteY0" fmla="*/ 0 h 358445"/>
              <a:gd name="connsiteX1" fmla="*/ 256032 w 329331"/>
              <a:gd name="connsiteY1" fmla="*/ 43891 h 358445"/>
              <a:gd name="connsiteX2" fmla="*/ 292608 w 329331"/>
              <a:gd name="connsiteY2" fmla="*/ 87782 h 358445"/>
              <a:gd name="connsiteX3" fmla="*/ 307238 w 329331"/>
              <a:gd name="connsiteY3" fmla="*/ 102413 h 358445"/>
              <a:gd name="connsiteX4" fmla="*/ 299923 w 329331"/>
              <a:gd name="connsiteY4" fmla="*/ 277978 h 358445"/>
              <a:gd name="connsiteX5" fmla="*/ 277977 w 329331"/>
              <a:gd name="connsiteY5" fmla="*/ 314554 h 358445"/>
              <a:gd name="connsiteX6" fmla="*/ 234086 w 329331"/>
              <a:gd name="connsiteY6" fmla="*/ 343814 h 358445"/>
              <a:gd name="connsiteX7" fmla="*/ 212140 w 329331"/>
              <a:gd name="connsiteY7" fmla="*/ 358445 h 358445"/>
              <a:gd name="connsiteX8" fmla="*/ 124358 w 329331"/>
              <a:gd name="connsiteY8" fmla="*/ 351130 h 358445"/>
              <a:gd name="connsiteX9" fmla="*/ 102412 w 329331"/>
              <a:gd name="connsiteY9" fmla="*/ 336499 h 358445"/>
              <a:gd name="connsiteX10" fmla="*/ 80467 w 329331"/>
              <a:gd name="connsiteY10" fmla="*/ 329184 h 358445"/>
              <a:gd name="connsiteX11" fmla="*/ 36576 w 329331"/>
              <a:gd name="connsiteY11" fmla="*/ 270662 h 358445"/>
              <a:gd name="connsiteX12" fmla="*/ 14630 w 329331"/>
              <a:gd name="connsiteY12" fmla="*/ 234086 h 358445"/>
              <a:gd name="connsiteX13" fmla="*/ 0 w 329331"/>
              <a:gd name="connsiteY13" fmla="*/ 182880 h 358445"/>
              <a:gd name="connsiteX14" fmla="*/ 7315 w 329331"/>
              <a:gd name="connsiteY14" fmla="*/ 109728 h 358445"/>
              <a:gd name="connsiteX15" fmla="*/ 21945 w 329331"/>
              <a:gd name="connsiteY15" fmla="*/ 87782 h 358445"/>
              <a:gd name="connsiteX16" fmla="*/ 58521 w 329331"/>
              <a:gd name="connsiteY16" fmla="*/ 58522 h 358445"/>
              <a:gd name="connsiteX17" fmla="*/ 87782 w 329331"/>
              <a:gd name="connsiteY17" fmla="*/ 43891 h 358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29331" h="358445">
                <a:moveTo>
                  <a:pt x="175564" y="0"/>
                </a:moveTo>
                <a:cubicBezTo>
                  <a:pt x="192210" y="8323"/>
                  <a:pt x="235989" y="27189"/>
                  <a:pt x="256032" y="43891"/>
                </a:cubicBezTo>
                <a:cubicBezTo>
                  <a:pt x="287302" y="69950"/>
                  <a:pt x="269596" y="59018"/>
                  <a:pt x="292608" y="87782"/>
                </a:cubicBezTo>
                <a:cubicBezTo>
                  <a:pt x="296916" y="93168"/>
                  <a:pt x="302361" y="97536"/>
                  <a:pt x="307238" y="102413"/>
                </a:cubicBezTo>
                <a:cubicBezTo>
                  <a:pt x="329331" y="168692"/>
                  <a:pt x="325213" y="146469"/>
                  <a:pt x="299923" y="277978"/>
                </a:cubicBezTo>
                <a:cubicBezTo>
                  <a:pt x="297238" y="291940"/>
                  <a:pt x="288031" y="304500"/>
                  <a:pt x="277977" y="314554"/>
                </a:cubicBezTo>
                <a:cubicBezTo>
                  <a:pt x="265544" y="326987"/>
                  <a:pt x="248716" y="334061"/>
                  <a:pt x="234086" y="343814"/>
                </a:cubicBezTo>
                <a:lnTo>
                  <a:pt x="212140" y="358445"/>
                </a:lnTo>
                <a:cubicBezTo>
                  <a:pt x="182879" y="356007"/>
                  <a:pt x="153150" y="356888"/>
                  <a:pt x="124358" y="351130"/>
                </a:cubicBezTo>
                <a:cubicBezTo>
                  <a:pt x="115737" y="349406"/>
                  <a:pt x="110276" y="340431"/>
                  <a:pt x="102412" y="336499"/>
                </a:cubicBezTo>
                <a:cubicBezTo>
                  <a:pt x="95515" y="333051"/>
                  <a:pt x="87782" y="331622"/>
                  <a:pt x="80467" y="329184"/>
                </a:cubicBezTo>
                <a:cubicBezTo>
                  <a:pt x="63134" y="311852"/>
                  <a:pt x="44851" y="295484"/>
                  <a:pt x="36576" y="270662"/>
                </a:cubicBezTo>
                <a:cubicBezTo>
                  <a:pt x="27079" y="242174"/>
                  <a:pt x="34712" y="254170"/>
                  <a:pt x="14630" y="234086"/>
                </a:cubicBezTo>
                <a:cubicBezTo>
                  <a:pt x="11180" y="223736"/>
                  <a:pt x="0" y="192066"/>
                  <a:pt x="0" y="182880"/>
                </a:cubicBezTo>
                <a:cubicBezTo>
                  <a:pt x="0" y="158374"/>
                  <a:pt x="1805" y="133606"/>
                  <a:pt x="7315" y="109728"/>
                </a:cubicBezTo>
                <a:cubicBezTo>
                  <a:pt x="9292" y="101161"/>
                  <a:pt x="16453" y="94647"/>
                  <a:pt x="21945" y="87782"/>
                </a:cubicBezTo>
                <a:cubicBezTo>
                  <a:pt x="37643" y="68160"/>
                  <a:pt x="37402" y="75417"/>
                  <a:pt x="58521" y="58522"/>
                </a:cubicBezTo>
                <a:cubicBezTo>
                  <a:pt x="81120" y="40443"/>
                  <a:pt x="63059" y="43891"/>
                  <a:pt x="87782" y="43891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65B36A71-8550-FA47-BEA3-8C3CFBF13BF1}"/>
              </a:ext>
            </a:extLst>
          </p:cNvPr>
          <p:cNvSpPr/>
          <p:nvPr/>
        </p:nvSpPr>
        <p:spPr>
          <a:xfrm flipV="1">
            <a:off x="2566988" y="2133600"/>
            <a:ext cx="328612" cy="228600"/>
          </a:xfrm>
          <a:custGeom>
            <a:avLst/>
            <a:gdLst>
              <a:gd name="connsiteX0" fmla="*/ 175564 w 329331"/>
              <a:gd name="connsiteY0" fmla="*/ 0 h 358445"/>
              <a:gd name="connsiteX1" fmla="*/ 256032 w 329331"/>
              <a:gd name="connsiteY1" fmla="*/ 43891 h 358445"/>
              <a:gd name="connsiteX2" fmla="*/ 292608 w 329331"/>
              <a:gd name="connsiteY2" fmla="*/ 87782 h 358445"/>
              <a:gd name="connsiteX3" fmla="*/ 307238 w 329331"/>
              <a:gd name="connsiteY3" fmla="*/ 102413 h 358445"/>
              <a:gd name="connsiteX4" fmla="*/ 299923 w 329331"/>
              <a:gd name="connsiteY4" fmla="*/ 277978 h 358445"/>
              <a:gd name="connsiteX5" fmla="*/ 277977 w 329331"/>
              <a:gd name="connsiteY5" fmla="*/ 314554 h 358445"/>
              <a:gd name="connsiteX6" fmla="*/ 234086 w 329331"/>
              <a:gd name="connsiteY6" fmla="*/ 343814 h 358445"/>
              <a:gd name="connsiteX7" fmla="*/ 212140 w 329331"/>
              <a:gd name="connsiteY7" fmla="*/ 358445 h 358445"/>
              <a:gd name="connsiteX8" fmla="*/ 124358 w 329331"/>
              <a:gd name="connsiteY8" fmla="*/ 351130 h 358445"/>
              <a:gd name="connsiteX9" fmla="*/ 102412 w 329331"/>
              <a:gd name="connsiteY9" fmla="*/ 336499 h 358445"/>
              <a:gd name="connsiteX10" fmla="*/ 80467 w 329331"/>
              <a:gd name="connsiteY10" fmla="*/ 329184 h 358445"/>
              <a:gd name="connsiteX11" fmla="*/ 36576 w 329331"/>
              <a:gd name="connsiteY11" fmla="*/ 270662 h 358445"/>
              <a:gd name="connsiteX12" fmla="*/ 14630 w 329331"/>
              <a:gd name="connsiteY12" fmla="*/ 234086 h 358445"/>
              <a:gd name="connsiteX13" fmla="*/ 0 w 329331"/>
              <a:gd name="connsiteY13" fmla="*/ 182880 h 358445"/>
              <a:gd name="connsiteX14" fmla="*/ 7315 w 329331"/>
              <a:gd name="connsiteY14" fmla="*/ 109728 h 358445"/>
              <a:gd name="connsiteX15" fmla="*/ 21945 w 329331"/>
              <a:gd name="connsiteY15" fmla="*/ 87782 h 358445"/>
              <a:gd name="connsiteX16" fmla="*/ 58521 w 329331"/>
              <a:gd name="connsiteY16" fmla="*/ 58522 h 358445"/>
              <a:gd name="connsiteX17" fmla="*/ 87782 w 329331"/>
              <a:gd name="connsiteY17" fmla="*/ 43891 h 358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29331" h="358445">
                <a:moveTo>
                  <a:pt x="175564" y="0"/>
                </a:moveTo>
                <a:cubicBezTo>
                  <a:pt x="192210" y="8323"/>
                  <a:pt x="235989" y="27189"/>
                  <a:pt x="256032" y="43891"/>
                </a:cubicBezTo>
                <a:cubicBezTo>
                  <a:pt x="287302" y="69950"/>
                  <a:pt x="269596" y="59018"/>
                  <a:pt x="292608" y="87782"/>
                </a:cubicBezTo>
                <a:cubicBezTo>
                  <a:pt x="296916" y="93168"/>
                  <a:pt x="302361" y="97536"/>
                  <a:pt x="307238" y="102413"/>
                </a:cubicBezTo>
                <a:cubicBezTo>
                  <a:pt x="329331" y="168692"/>
                  <a:pt x="325213" y="146469"/>
                  <a:pt x="299923" y="277978"/>
                </a:cubicBezTo>
                <a:cubicBezTo>
                  <a:pt x="297238" y="291940"/>
                  <a:pt x="288031" y="304500"/>
                  <a:pt x="277977" y="314554"/>
                </a:cubicBezTo>
                <a:cubicBezTo>
                  <a:pt x="265544" y="326987"/>
                  <a:pt x="248716" y="334061"/>
                  <a:pt x="234086" y="343814"/>
                </a:cubicBezTo>
                <a:lnTo>
                  <a:pt x="212140" y="358445"/>
                </a:lnTo>
                <a:cubicBezTo>
                  <a:pt x="182879" y="356007"/>
                  <a:pt x="153150" y="356888"/>
                  <a:pt x="124358" y="351130"/>
                </a:cubicBezTo>
                <a:cubicBezTo>
                  <a:pt x="115737" y="349406"/>
                  <a:pt x="110276" y="340431"/>
                  <a:pt x="102412" y="336499"/>
                </a:cubicBezTo>
                <a:cubicBezTo>
                  <a:pt x="95515" y="333051"/>
                  <a:pt x="87782" y="331622"/>
                  <a:pt x="80467" y="329184"/>
                </a:cubicBezTo>
                <a:cubicBezTo>
                  <a:pt x="63134" y="311852"/>
                  <a:pt x="44851" y="295484"/>
                  <a:pt x="36576" y="270662"/>
                </a:cubicBezTo>
                <a:cubicBezTo>
                  <a:pt x="27079" y="242174"/>
                  <a:pt x="34712" y="254170"/>
                  <a:pt x="14630" y="234086"/>
                </a:cubicBezTo>
                <a:cubicBezTo>
                  <a:pt x="11180" y="223736"/>
                  <a:pt x="0" y="192066"/>
                  <a:pt x="0" y="182880"/>
                </a:cubicBezTo>
                <a:cubicBezTo>
                  <a:pt x="0" y="158374"/>
                  <a:pt x="1805" y="133606"/>
                  <a:pt x="7315" y="109728"/>
                </a:cubicBezTo>
                <a:cubicBezTo>
                  <a:pt x="9292" y="101161"/>
                  <a:pt x="16453" y="94647"/>
                  <a:pt x="21945" y="87782"/>
                </a:cubicBezTo>
                <a:cubicBezTo>
                  <a:pt x="37643" y="68160"/>
                  <a:pt x="37402" y="75417"/>
                  <a:pt x="58521" y="58522"/>
                </a:cubicBezTo>
                <a:cubicBezTo>
                  <a:pt x="81120" y="40443"/>
                  <a:pt x="63059" y="43891"/>
                  <a:pt x="87782" y="43891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6D5CA71A-18A8-BF4D-9106-D85EB21A052B}"/>
              </a:ext>
            </a:extLst>
          </p:cNvPr>
          <p:cNvSpPr/>
          <p:nvPr/>
        </p:nvSpPr>
        <p:spPr>
          <a:xfrm>
            <a:off x="2590800" y="3375025"/>
            <a:ext cx="328613" cy="358775"/>
          </a:xfrm>
          <a:custGeom>
            <a:avLst/>
            <a:gdLst>
              <a:gd name="connsiteX0" fmla="*/ 175564 w 329331"/>
              <a:gd name="connsiteY0" fmla="*/ 0 h 358445"/>
              <a:gd name="connsiteX1" fmla="*/ 256032 w 329331"/>
              <a:gd name="connsiteY1" fmla="*/ 43891 h 358445"/>
              <a:gd name="connsiteX2" fmla="*/ 292608 w 329331"/>
              <a:gd name="connsiteY2" fmla="*/ 87782 h 358445"/>
              <a:gd name="connsiteX3" fmla="*/ 307238 w 329331"/>
              <a:gd name="connsiteY3" fmla="*/ 102413 h 358445"/>
              <a:gd name="connsiteX4" fmla="*/ 299923 w 329331"/>
              <a:gd name="connsiteY4" fmla="*/ 277978 h 358445"/>
              <a:gd name="connsiteX5" fmla="*/ 277977 w 329331"/>
              <a:gd name="connsiteY5" fmla="*/ 314554 h 358445"/>
              <a:gd name="connsiteX6" fmla="*/ 234086 w 329331"/>
              <a:gd name="connsiteY6" fmla="*/ 343814 h 358445"/>
              <a:gd name="connsiteX7" fmla="*/ 212140 w 329331"/>
              <a:gd name="connsiteY7" fmla="*/ 358445 h 358445"/>
              <a:gd name="connsiteX8" fmla="*/ 124358 w 329331"/>
              <a:gd name="connsiteY8" fmla="*/ 351130 h 358445"/>
              <a:gd name="connsiteX9" fmla="*/ 102412 w 329331"/>
              <a:gd name="connsiteY9" fmla="*/ 336499 h 358445"/>
              <a:gd name="connsiteX10" fmla="*/ 80467 w 329331"/>
              <a:gd name="connsiteY10" fmla="*/ 329184 h 358445"/>
              <a:gd name="connsiteX11" fmla="*/ 36576 w 329331"/>
              <a:gd name="connsiteY11" fmla="*/ 270662 h 358445"/>
              <a:gd name="connsiteX12" fmla="*/ 14630 w 329331"/>
              <a:gd name="connsiteY12" fmla="*/ 234086 h 358445"/>
              <a:gd name="connsiteX13" fmla="*/ 0 w 329331"/>
              <a:gd name="connsiteY13" fmla="*/ 182880 h 358445"/>
              <a:gd name="connsiteX14" fmla="*/ 7315 w 329331"/>
              <a:gd name="connsiteY14" fmla="*/ 109728 h 358445"/>
              <a:gd name="connsiteX15" fmla="*/ 21945 w 329331"/>
              <a:gd name="connsiteY15" fmla="*/ 87782 h 358445"/>
              <a:gd name="connsiteX16" fmla="*/ 58521 w 329331"/>
              <a:gd name="connsiteY16" fmla="*/ 58522 h 358445"/>
              <a:gd name="connsiteX17" fmla="*/ 87782 w 329331"/>
              <a:gd name="connsiteY17" fmla="*/ 43891 h 358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29331" h="358445">
                <a:moveTo>
                  <a:pt x="175564" y="0"/>
                </a:moveTo>
                <a:cubicBezTo>
                  <a:pt x="192210" y="8323"/>
                  <a:pt x="235989" y="27189"/>
                  <a:pt x="256032" y="43891"/>
                </a:cubicBezTo>
                <a:cubicBezTo>
                  <a:pt x="287302" y="69950"/>
                  <a:pt x="269596" y="59018"/>
                  <a:pt x="292608" y="87782"/>
                </a:cubicBezTo>
                <a:cubicBezTo>
                  <a:pt x="296916" y="93168"/>
                  <a:pt x="302361" y="97536"/>
                  <a:pt x="307238" y="102413"/>
                </a:cubicBezTo>
                <a:cubicBezTo>
                  <a:pt x="329331" y="168692"/>
                  <a:pt x="325213" y="146469"/>
                  <a:pt x="299923" y="277978"/>
                </a:cubicBezTo>
                <a:cubicBezTo>
                  <a:pt x="297238" y="291940"/>
                  <a:pt x="288031" y="304500"/>
                  <a:pt x="277977" y="314554"/>
                </a:cubicBezTo>
                <a:cubicBezTo>
                  <a:pt x="265544" y="326987"/>
                  <a:pt x="248716" y="334061"/>
                  <a:pt x="234086" y="343814"/>
                </a:cubicBezTo>
                <a:lnTo>
                  <a:pt x="212140" y="358445"/>
                </a:lnTo>
                <a:cubicBezTo>
                  <a:pt x="182879" y="356007"/>
                  <a:pt x="153150" y="356888"/>
                  <a:pt x="124358" y="351130"/>
                </a:cubicBezTo>
                <a:cubicBezTo>
                  <a:pt x="115737" y="349406"/>
                  <a:pt x="110276" y="340431"/>
                  <a:pt x="102412" y="336499"/>
                </a:cubicBezTo>
                <a:cubicBezTo>
                  <a:pt x="95515" y="333051"/>
                  <a:pt x="87782" y="331622"/>
                  <a:pt x="80467" y="329184"/>
                </a:cubicBezTo>
                <a:cubicBezTo>
                  <a:pt x="63134" y="311852"/>
                  <a:pt x="44851" y="295484"/>
                  <a:pt x="36576" y="270662"/>
                </a:cubicBezTo>
                <a:cubicBezTo>
                  <a:pt x="27079" y="242174"/>
                  <a:pt x="34712" y="254170"/>
                  <a:pt x="14630" y="234086"/>
                </a:cubicBezTo>
                <a:cubicBezTo>
                  <a:pt x="11180" y="223736"/>
                  <a:pt x="0" y="192066"/>
                  <a:pt x="0" y="182880"/>
                </a:cubicBezTo>
                <a:cubicBezTo>
                  <a:pt x="0" y="158374"/>
                  <a:pt x="1805" y="133606"/>
                  <a:pt x="7315" y="109728"/>
                </a:cubicBezTo>
                <a:cubicBezTo>
                  <a:pt x="9292" y="101161"/>
                  <a:pt x="16453" y="94647"/>
                  <a:pt x="21945" y="87782"/>
                </a:cubicBezTo>
                <a:cubicBezTo>
                  <a:pt x="37643" y="68160"/>
                  <a:pt x="37402" y="75417"/>
                  <a:pt x="58521" y="58522"/>
                </a:cubicBezTo>
                <a:cubicBezTo>
                  <a:pt x="81120" y="40443"/>
                  <a:pt x="63059" y="43891"/>
                  <a:pt x="87782" y="43891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96F3EDC-E31C-F042-BAF7-A627408905EF}"/>
              </a:ext>
            </a:extLst>
          </p:cNvPr>
          <p:cNvCxnSpPr>
            <a:stCxn id="5" idx="7"/>
            <a:endCxn id="4" idx="4"/>
          </p:cNvCxnSpPr>
          <p:nvPr/>
        </p:nvCxnSpPr>
        <p:spPr>
          <a:xfrm rot="16200000" flipV="1">
            <a:off x="2217737" y="2849563"/>
            <a:ext cx="1001713" cy="269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649C906-35C5-9642-92DA-3000F970192B}"/>
              </a:ext>
            </a:extLst>
          </p:cNvPr>
          <p:cNvCxnSpPr>
            <a:stCxn id="7" idx="0"/>
          </p:cNvCxnSpPr>
          <p:nvPr/>
        </p:nvCxnSpPr>
        <p:spPr>
          <a:xfrm rot="5400000" flipH="1" flipV="1">
            <a:off x="3129757" y="2851943"/>
            <a:ext cx="990600" cy="1111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71C1EC7-F50F-2348-B97C-0C0830A47D6B}"/>
              </a:ext>
            </a:extLst>
          </p:cNvPr>
          <p:cNvCxnSpPr>
            <a:stCxn id="8" idx="3"/>
            <a:endCxn id="5" idx="5"/>
          </p:cNvCxnSpPr>
          <p:nvPr/>
        </p:nvCxnSpPr>
        <p:spPr>
          <a:xfrm rot="5400000" flipH="1">
            <a:off x="2400301" y="3749675"/>
            <a:ext cx="838200" cy="17462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30619FA-1E0A-A041-A3E7-260437CC4280}"/>
              </a:ext>
            </a:extLst>
          </p:cNvPr>
          <p:cNvCxnSpPr>
            <a:stCxn id="8" idx="1"/>
            <a:endCxn id="7" idx="4"/>
          </p:cNvCxnSpPr>
          <p:nvPr/>
        </p:nvCxnSpPr>
        <p:spPr>
          <a:xfrm rot="5400000" flipH="1" flipV="1">
            <a:off x="2876550" y="3459163"/>
            <a:ext cx="773113" cy="7127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Freeform 37">
            <a:extLst>
              <a:ext uri="{FF2B5EF4-FFF2-40B4-BE49-F238E27FC236}">
                <a16:creationId xmlns:a16="http://schemas.microsoft.com/office/drawing/2014/main" id="{91DA3076-47C4-694E-80F1-6B90E892F29F}"/>
              </a:ext>
            </a:extLst>
          </p:cNvPr>
          <p:cNvSpPr/>
          <p:nvPr/>
        </p:nvSpPr>
        <p:spPr>
          <a:xfrm>
            <a:off x="2438400" y="2362200"/>
            <a:ext cx="457200" cy="1905000"/>
          </a:xfrm>
          <a:custGeom>
            <a:avLst/>
            <a:gdLst>
              <a:gd name="connsiteX0" fmla="*/ 764696 w 764696"/>
              <a:gd name="connsiteY0" fmla="*/ 1903814 h 1903814"/>
              <a:gd name="connsiteX1" fmla="*/ 698859 w 764696"/>
              <a:gd name="connsiteY1" fmla="*/ 1896499 h 1903814"/>
              <a:gd name="connsiteX2" fmla="*/ 625707 w 764696"/>
              <a:gd name="connsiteY2" fmla="*/ 1867238 h 1903814"/>
              <a:gd name="connsiteX3" fmla="*/ 435512 w 764696"/>
              <a:gd name="connsiteY3" fmla="*/ 1750195 h 1903814"/>
              <a:gd name="connsiteX4" fmla="*/ 362360 w 764696"/>
              <a:gd name="connsiteY4" fmla="*/ 1677043 h 1903814"/>
              <a:gd name="connsiteX5" fmla="*/ 230686 w 764696"/>
              <a:gd name="connsiteY5" fmla="*/ 1479533 h 1903814"/>
              <a:gd name="connsiteX6" fmla="*/ 69752 w 764696"/>
              <a:gd name="connsiteY6" fmla="*/ 1135718 h 1903814"/>
              <a:gd name="connsiteX7" fmla="*/ 25860 w 764696"/>
              <a:gd name="connsiteY7" fmla="*/ 1018675 h 1903814"/>
              <a:gd name="connsiteX8" fmla="*/ 3915 w 764696"/>
              <a:gd name="connsiteY8" fmla="*/ 982099 h 1903814"/>
              <a:gd name="connsiteX9" fmla="*/ 33176 w 764696"/>
              <a:gd name="connsiteY9" fmla="*/ 374938 h 1903814"/>
              <a:gd name="connsiteX10" fmla="*/ 55121 w 764696"/>
              <a:gd name="connsiteY10" fmla="*/ 309101 h 1903814"/>
              <a:gd name="connsiteX11" fmla="*/ 84382 w 764696"/>
              <a:gd name="connsiteY11" fmla="*/ 228634 h 1903814"/>
              <a:gd name="connsiteX12" fmla="*/ 164849 w 764696"/>
              <a:gd name="connsiteY12" fmla="*/ 140851 h 1903814"/>
              <a:gd name="connsiteX13" fmla="*/ 208740 w 764696"/>
              <a:gd name="connsiteY13" fmla="*/ 96960 h 1903814"/>
              <a:gd name="connsiteX14" fmla="*/ 223371 w 764696"/>
              <a:gd name="connsiteY14" fmla="*/ 75014 h 1903814"/>
              <a:gd name="connsiteX15" fmla="*/ 252632 w 764696"/>
              <a:gd name="connsiteY15" fmla="*/ 53069 h 1903814"/>
              <a:gd name="connsiteX16" fmla="*/ 267262 w 764696"/>
              <a:gd name="connsiteY16" fmla="*/ 31123 h 1903814"/>
              <a:gd name="connsiteX17" fmla="*/ 325784 w 764696"/>
              <a:gd name="connsiteY17" fmla="*/ 16493 h 1903814"/>
              <a:gd name="connsiteX18" fmla="*/ 376990 w 764696"/>
              <a:gd name="connsiteY18" fmla="*/ 9178 h 1903814"/>
              <a:gd name="connsiteX19" fmla="*/ 406251 w 764696"/>
              <a:gd name="connsiteY19" fmla="*/ 1862 h 1903814"/>
              <a:gd name="connsiteX20" fmla="*/ 501348 w 764696"/>
              <a:gd name="connsiteY20" fmla="*/ 1862 h 1903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4696" h="1903814">
                <a:moveTo>
                  <a:pt x="764696" y="1903814"/>
                </a:moveTo>
                <a:cubicBezTo>
                  <a:pt x="742750" y="1901376"/>
                  <a:pt x="720213" y="1902118"/>
                  <a:pt x="698859" y="1896499"/>
                </a:cubicBezTo>
                <a:cubicBezTo>
                  <a:pt x="673461" y="1889815"/>
                  <a:pt x="649383" y="1878603"/>
                  <a:pt x="625707" y="1867238"/>
                </a:cubicBezTo>
                <a:cubicBezTo>
                  <a:pt x="555428" y="1833504"/>
                  <a:pt x="494527" y="1800779"/>
                  <a:pt x="435512" y="1750195"/>
                </a:cubicBezTo>
                <a:cubicBezTo>
                  <a:pt x="409330" y="1727753"/>
                  <a:pt x="385429" y="1702675"/>
                  <a:pt x="362360" y="1677043"/>
                </a:cubicBezTo>
                <a:cubicBezTo>
                  <a:pt x="307133" y="1615680"/>
                  <a:pt x="268326" y="1554813"/>
                  <a:pt x="230686" y="1479533"/>
                </a:cubicBezTo>
                <a:cubicBezTo>
                  <a:pt x="174096" y="1366353"/>
                  <a:pt x="109768" y="1255763"/>
                  <a:pt x="69752" y="1135718"/>
                </a:cubicBezTo>
                <a:cubicBezTo>
                  <a:pt x="54829" y="1090951"/>
                  <a:pt x="46566" y="1060087"/>
                  <a:pt x="25860" y="1018675"/>
                </a:cubicBezTo>
                <a:cubicBezTo>
                  <a:pt x="19502" y="1005958"/>
                  <a:pt x="11230" y="994291"/>
                  <a:pt x="3915" y="982099"/>
                </a:cubicBezTo>
                <a:cubicBezTo>
                  <a:pt x="4437" y="964364"/>
                  <a:pt x="0" y="534183"/>
                  <a:pt x="33176" y="374938"/>
                </a:cubicBezTo>
                <a:cubicBezTo>
                  <a:pt x="37894" y="352292"/>
                  <a:pt x="48221" y="331181"/>
                  <a:pt x="55121" y="309101"/>
                </a:cubicBezTo>
                <a:cubicBezTo>
                  <a:pt x="64132" y="280266"/>
                  <a:pt x="67105" y="253589"/>
                  <a:pt x="84382" y="228634"/>
                </a:cubicBezTo>
                <a:cubicBezTo>
                  <a:pt x="158318" y="121837"/>
                  <a:pt x="106661" y="193220"/>
                  <a:pt x="164849" y="140851"/>
                </a:cubicBezTo>
                <a:cubicBezTo>
                  <a:pt x="180228" y="127010"/>
                  <a:pt x="197263" y="114175"/>
                  <a:pt x="208740" y="96960"/>
                </a:cubicBezTo>
                <a:cubicBezTo>
                  <a:pt x="213617" y="89645"/>
                  <a:pt x="217154" y="81231"/>
                  <a:pt x="223371" y="75014"/>
                </a:cubicBezTo>
                <a:cubicBezTo>
                  <a:pt x="231992" y="66393"/>
                  <a:pt x="242878" y="60384"/>
                  <a:pt x="252632" y="53069"/>
                </a:cubicBezTo>
                <a:cubicBezTo>
                  <a:pt x="257509" y="45754"/>
                  <a:pt x="259398" y="35055"/>
                  <a:pt x="267262" y="31123"/>
                </a:cubicBezTo>
                <a:cubicBezTo>
                  <a:pt x="285247" y="22131"/>
                  <a:pt x="305878" y="19337"/>
                  <a:pt x="325784" y="16493"/>
                </a:cubicBezTo>
                <a:cubicBezTo>
                  <a:pt x="342853" y="14055"/>
                  <a:pt x="360026" y="12262"/>
                  <a:pt x="376990" y="9178"/>
                </a:cubicBezTo>
                <a:cubicBezTo>
                  <a:pt x="386882" y="7379"/>
                  <a:pt x="396214" y="2452"/>
                  <a:pt x="406251" y="1862"/>
                </a:cubicBezTo>
                <a:cubicBezTo>
                  <a:pt x="437895" y="0"/>
                  <a:pt x="469649" y="1862"/>
                  <a:pt x="501348" y="1862"/>
                </a:cubicBezTo>
              </a:path>
            </a:pathLst>
          </a:custGeom>
          <a:noFill/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F06F1545-82A1-6D49-8ED7-5CD71EDC6339}"/>
              </a:ext>
            </a:extLst>
          </p:cNvPr>
          <p:cNvSpPr/>
          <p:nvPr/>
        </p:nvSpPr>
        <p:spPr>
          <a:xfrm flipV="1">
            <a:off x="3505200" y="2133600"/>
            <a:ext cx="328613" cy="228600"/>
          </a:xfrm>
          <a:custGeom>
            <a:avLst/>
            <a:gdLst>
              <a:gd name="connsiteX0" fmla="*/ 175564 w 329331"/>
              <a:gd name="connsiteY0" fmla="*/ 0 h 358445"/>
              <a:gd name="connsiteX1" fmla="*/ 256032 w 329331"/>
              <a:gd name="connsiteY1" fmla="*/ 43891 h 358445"/>
              <a:gd name="connsiteX2" fmla="*/ 292608 w 329331"/>
              <a:gd name="connsiteY2" fmla="*/ 87782 h 358445"/>
              <a:gd name="connsiteX3" fmla="*/ 307238 w 329331"/>
              <a:gd name="connsiteY3" fmla="*/ 102413 h 358445"/>
              <a:gd name="connsiteX4" fmla="*/ 299923 w 329331"/>
              <a:gd name="connsiteY4" fmla="*/ 277978 h 358445"/>
              <a:gd name="connsiteX5" fmla="*/ 277977 w 329331"/>
              <a:gd name="connsiteY5" fmla="*/ 314554 h 358445"/>
              <a:gd name="connsiteX6" fmla="*/ 234086 w 329331"/>
              <a:gd name="connsiteY6" fmla="*/ 343814 h 358445"/>
              <a:gd name="connsiteX7" fmla="*/ 212140 w 329331"/>
              <a:gd name="connsiteY7" fmla="*/ 358445 h 358445"/>
              <a:gd name="connsiteX8" fmla="*/ 124358 w 329331"/>
              <a:gd name="connsiteY8" fmla="*/ 351130 h 358445"/>
              <a:gd name="connsiteX9" fmla="*/ 102412 w 329331"/>
              <a:gd name="connsiteY9" fmla="*/ 336499 h 358445"/>
              <a:gd name="connsiteX10" fmla="*/ 80467 w 329331"/>
              <a:gd name="connsiteY10" fmla="*/ 329184 h 358445"/>
              <a:gd name="connsiteX11" fmla="*/ 36576 w 329331"/>
              <a:gd name="connsiteY11" fmla="*/ 270662 h 358445"/>
              <a:gd name="connsiteX12" fmla="*/ 14630 w 329331"/>
              <a:gd name="connsiteY12" fmla="*/ 234086 h 358445"/>
              <a:gd name="connsiteX13" fmla="*/ 0 w 329331"/>
              <a:gd name="connsiteY13" fmla="*/ 182880 h 358445"/>
              <a:gd name="connsiteX14" fmla="*/ 7315 w 329331"/>
              <a:gd name="connsiteY14" fmla="*/ 109728 h 358445"/>
              <a:gd name="connsiteX15" fmla="*/ 21945 w 329331"/>
              <a:gd name="connsiteY15" fmla="*/ 87782 h 358445"/>
              <a:gd name="connsiteX16" fmla="*/ 58521 w 329331"/>
              <a:gd name="connsiteY16" fmla="*/ 58522 h 358445"/>
              <a:gd name="connsiteX17" fmla="*/ 87782 w 329331"/>
              <a:gd name="connsiteY17" fmla="*/ 43891 h 358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29331" h="358445">
                <a:moveTo>
                  <a:pt x="175564" y="0"/>
                </a:moveTo>
                <a:cubicBezTo>
                  <a:pt x="192210" y="8323"/>
                  <a:pt x="235989" y="27189"/>
                  <a:pt x="256032" y="43891"/>
                </a:cubicBezTo>
                <a:cubicBezTo>
                  <a:pt x="287302" y="69950"/>
                  <a:pt x="269596" y="59018"/>
                  <a:pt x="292608" y="87782"/>
                </a:cubicBezTo>
                <a:cubicBezTo>
                  <a:pt x="296916" y="93168"/>
                  <a:pt x="302361" y="97536"/>
                  <a:pt x="307238" y="102413"/>
                </a:cubicBezTo>
                <a:cubicBezTo>
                  <a:pt x="329331" y="168692"/>
                  <a:pt x="325213" y="146469"/>
                  <a:pt x="299923" y="277978"/>
                </a:cubicBezTo>
                <a:cubicBezTo>
                  <a:pt x="297238" y="291940"/>
                  <a:pt x="288031" y="304500"/>
                  <a:pt x="277977" y="314554"/>
                </a:cubicBezTo>
                <a:cubicBezTo>
                  <a:pt x="265544" y="326987"/>
                  <a:pt x="248716" y="334061"/>
                  <a:pt x="234086" y="343814"/>
                </a:cubicBezTo>
                <a:lnTo>
                  <a:pt x="212140" y="358445"/>
                </a:lnTo>
                <a:cubicBezTo>
                  <a:pt x="182879" y="356007"/>
                  <a:pt x="153150" y="356888"/>
                  <a:pt x="124358" y="351130"/>
                </a:cubicBezTo>
                <a:cubicBezTo>
                  <a:pt x="115737" y="349406"/>
                  <a:pt x="110276" y="340431"/>
                  <a:pt x="102412" y="336499"/>
                </a:cubicBezTo>
                <a:cubicBezTo>
                  <a:pt x="95515" y="333051"/>
                  <a:pt x="87782" y="331622"/>
                  <a:pt x="80467" y="329184"/>
                </a:cubicBezTo>
                <a:cubicBezTo>
                  <a:pt x="63134" y="311852"/>
                  <a:pt x="44851" y="295484"/>
                  <a:pt x="36576" y="270662"/>
                </a:cubicBezTo>
                <a:cubicBezTo>
                  <a:pt x="27079" y="242174"/>
                  <a:pt x="34712" y="254170"/>
                  <a:pt x="14630" y="234086"/>
                </a:cubicBezTo>
                <a:cubicBezTo>
                  <a:pt x="11180" y="223736"/>
                  <a:pt x="0" y="192066"/>
                  <a:pt x="0" y="182880"/>
                </a:cubicBezTo>
                <a:cubicBezTo>
                  <a:pt x="0" y="158374"/>
                  <a:pt x="1805" y="133606"/>
                  <a:pt x="7315" y="109728"/>
                </a:cubicBezTo>
                <a:cubicBezTo>
                  <a:pt x="9292" y="101161"/>
                  <a:pt x="16453" y="94647"/>
                  <a:pt x="21945" y="87782"/>
                </a:cubicBezTo>
                <a:cubicBezTo>
                  <a:pt x="37643" y="68160"/>
                  <a:pt x="37402" y="75417"/>
                  <a:pt x="58521" y="58522"/>
                </a:cubicBezTo>
                <a:cubicBezTo>
                  <a:pt x="81120" y="40443"/>
                  <a:pt x="63059" y="43891"/>
                  <a:pt x="87782" y="43891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117983DE-FA99-A346-91C2-36176FAF1389}"/>
              </a:ext>
            </a:extLst>
          </p:cNvPr>
          <p:cNvSpPr/>
          <p:nvPr/>
        </p:nvSpPr>
        <p:spPr>
          <a:xfrm>
            <a:off x="2932113" y="2362200"/>
            <a:ext cx="669925" cy="1887538"/>
          </a:xfrm>
          <a:custGeom>
            <a:avLst/>
            <a:gdLst>
              <a:gd name="connsiteX0" fmla="*/ 0 w 668866"/>
              <a:gd name="connsiteY0" fmla="*/ 1887643 h 1887643"/>
              <a:gd name="connsiteX1" fmla="*/ 29260 w 668866"/>
              <a:gd name="connsiteY1" fmla="*/ 1734024 h 1887643"/>
              <a:gd name="connsiteX2" fmla="*/ 51206 w 668866"/>
              <a:gd name="connsiteY2" fmla="*/ 1624296 h 1887643"/>
              <a:gd name="connsiteX3" fmla="*/ 73152 w 668866"/>
              <a:gd name="connsiteY3" fmla="*/ 1507253 h 1887643"/>
              <a:gd name="connsiteX4" fmla="*/ 109728 w 668866"/>
              <a:gd name="connsiteY4" fmla="*/ 1404840 h 1887643"/>
              <a:gd name="connsiteX5" fmla="*/ 131673 w 668866"/>
              <a:gd name="connsiteY5" fmla="*/ 1302427 h 1887643"/>
              <a:gd name="connsiteX6" fmla="*/ 168249 w 668866"/>
              <a:gd name="connsiteY6" fmla="*/ 1214645 h 1887643"/>
              <a:gd name="connsiteX7" fmla="*/ 182880 w 668866"/>
              <a:gd name="connsiteY7" fmla="*/ 1156123 h 1887643"/>
              <a:gd name="connsiteX8" fmla="*/ 204825 w 668866"/>
              <a:gd name="connsiteY8" fmla="*/ 1104917 h 1887643"/>
              <a:gd name="connsiteX9" fmla="*/ 234086 w 668866"/>
              <a:gd name="connsiteY9" fmla="*/ 1009819 h 1887643"/>
              <a:gd name="connsiteX10" fmla="*/ 256032 w 668866"/>
              <a:gd name="connsiteY10" fmla="*/ 943982 h 1887643"/>
              <a:gd name="connsiteX11" fmla="*/ 277977 w 668866"/>
              <a:gd name="connsiteY11" fmla="*/ 885461 h 1887643"/>
              <a:gd name="connsiteX12" fmla="*/ 299923 w 668866"/>
              <a:gd name="connsiteY12" fmla="*/ 834254 h 1887643"/>
              <a:gd name="connsiteX13" fmla="*/ 314553 w 668866"/>
              <a:gd name="connsiteY13" fmla="*/ 783048 h 1887643"/>
              <a:gd name="connsiteX14" fmla="*/ 343814 w 668866"/>
              <a:gd name="connsiteY14" fmla="*/ 702581 h 1887643"/>
              <a:gd name="connsiteX15" fmla="*/ 351129 w 668866"/>
              <a:gd name="connsiteY15" fmla="*/ 673320 h 1887643"/>
              <a:gd name="connsiteX16" fmla="*/ 387705 w 668866"/>
              <a:gd name="connsiteY16" fmla="*/ 578222 h 1887643"/>
              <a:gd name="connsiteX17" fmla="*/ 395020 w 668866"/>
              <a:gd name="connsiteY17" fmla="*/ 541646 h 1887643"/>
              <a:gd name="connsiteX18" fmla="*/ 416966 w 668866"/>
              <a:gd name="connsiteY18" fmla="*/ 490440 h 1887643"/>
              <a:gd name="connsiteX19" fmla="*/ 446227 w 668866"/>
              <a:gd name="connsiteY19" fmla="*/ 431918 h 1887643"/>
              <a:gd name="connsiteX20" fmla="*/ 468172 w 668866"/>
              <a:gd name="connsiteY20" fmla="*/ 380712 h 1887643"/>
              <a:gd name="connsiteX21" fmla="*/ 482803 w 668866"/>
              <a:gd name="connsiteY21" fmla="*/ 336821 h 1887643"/>
              <a:gd name="connsiteX22" fmla="*/ 497433 w 668866"/>
              <a:gd name="connsiteY22" fmla="*/ 307560 h 1887643"/>
              <a:gd name="connsiteX23" fmla="*/ 504748 w 668866"/>
              <a:gd name="connsiteY23" fmla="*/ 278299 h 1887643"/>
              <a:gd name="connsiteX24" fmla="*/ 519379 w 668866"/>
              <a:gd name="connsiteY24" fmla="*/ 227093 h 1887643"/>
              <a:gd name="connsiteX25" fmla="*/ 526694 w 668866"/>
              <a:gd name="connsiteY25" fmla="*/ 190517 h 1887643"/>
              <a:gd name="connsiteX26" fmla="*/ 541324 w 668866"/>
              <a:gd name="connsiteY26" fmla="*/ 175886 h 1887643"/>
              <a:gd name="connsiteX27" fmla="*/ 570585 w 668866"/>
              <a:gd name="connsiteY27" fmla="*/ 131995 h 1887643"/>
              <a:gd name="connsiteX28" fmla="*/ 577900 w 668866"/>
              <a:gd name="connsiteY28" fmla="*/ 110050 h 1887643"/>
              <a:gd name="connsiteX29" fmla="*/ 614476 w 668866"/>
              <a:gd name="connsiteY29" fmla="*/ 80789 h 1887643"/>
              <a:gd name="connsiteX30" fmla="*/ 621792 w 668866"/>
              <a:gd name="connsiteY30" fmla="*/ 58843 h 1887643"/>
              <a:gd name="connsiteX31" fmla="*/ 651052 w 668866"/>
              <a:gd name="connsiteY31" fmla="*/ 29582 h 1887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68866" h="1887643">
                <a:moveTo>
                  <a:pt x="0" y="1887643"/>
                </a:moveTo>
                <a:cubicBezTo>
                  <a:pt x="9753" y="1836437"/>
                  <a:pt x="19311" y="1785193"/>
                  <a:pt x="29260" y="1734024"/>
                </a:cubicBezTo>
                <a:cubicBezTo>
                  <a:pt x="36379" y="1697409"/>
                  <a:pt x="44118" y="1660917"/>
                  <a:pt x="51206" y="1624296"/>
                </a:cubicBezTo>
                <a:cubicBezTo>
                  <a:pt x="58749" y="1585325"/>
                  <a:pt x="59801" y="1544635"/>
                  <a:pt x="73152" y="1507253"/>
                </a:cubicBezTo>
                <a:cubicBezTo>
                  <a:pt x="85344" y="1473115"/>
                  <a:pt x="99770" y="1439695"/>
                  <a:pt x="109728" y="1404840"/>
                </a:cubicBezTo>
                <a:cubicBezTo>
                  <a:pt x="119319" y="1371271"/>
                  <a:pt x="121406" y="1335796"/>
                  <a:pt x="131673" y="1302427"/>
                </a:cubicBezTo>
                <a:cubicBezTo>
                  <a:pt x="140995" y="1272130"/>
                  <a:pt x="157777" y="1244564"/>
                  <a:pt x="168249" y="1214645"/>
                </a:cubicBezTo>
                <a:cubicBezTo>
                  <a:pt x="174892" y="1195666"/>
                  <a:pt x="176521" y="1175199"/>
                  <a:pt x="182880" y="1156123"/>
                </a:cubicBezTo>
                <a:cubicBezTo>
                  <a:pt x="188752" y="1138506"/>
                  <a:pt x="198159" y="1122249"/>
                  <a:pt x="204825" y="1104917"/>
                </a:cubicBezTo>
                <a:cubicBezTo>
                  <a:pt x="219776" y="1066045"/>
                  <a:pt x="221313" y="1050692"/>
                  <a:pt x="234086" y="1009819"/>
                </a:cubicBezTo>
                <a:cubicBezTo>
                  <a:pt x="240986" y="987739"/>
                  <a:pt x="248333" y="965796"/>
                  <a:pt x="256032" y="943982"/>
                </a:cubicBezTo>
                <a:cubicBezTo>
                  <a:pt x="262966" y="924336"/>
                  <a:pt x="270240" y="904804"/>
                  <a:pt x="277977" y="885461"/>
                </a:cubicBezTo>
                <a:cubicBezTo>
                  <a:pt x="284874" y="868219"/>
                  <a:pt x="293677" y="851743"/>
                  <a:pt x="299923" y="834254"/>
                </a:cubicBezTo>
                <a:cubicBezTo>
                  <a:pt x="305894" y="817537"/>
                  <a:pt x="308939" y="799889"/>
                  <a:pt x="314553" y="783048"/>
                </a:cubicBezTo>
                <a:cubicBezTo>
                  <a:pt x="329099" y="739409"/>
                  <a:pt x="331858" y="750408"/>
                  <a:pt x="343814" y="702581"/>
                </a:cubicBezTo>
                <a:cubicBezTo>
                  <a:pt x="346252" y="692827"/>
                  <a:pt x="347693" y="682769"/>
                  <a:pt x="351129" y="673320"/>
                </a:cubicBezTo>
                <a:cubicBezTo>
                  <a:pt x="373935" y="610605"/>
                  <a:pt x="371534" y="637517"/>
                  <a:pt x="387705" y="578222"/>
                </a:cubicBezTo>
                <a:cubicBezTo>
                  <a:pt x="390976" y="566227"/>
                  <a:pt x="392004" y="553708"/>
                  <a:pt x="395020" y="541646"/>
                </a:cubicBezTo>
                <a:cubicBezTo>
                  <a:pt x="401458" y="515896"/>
                  <a:pt x="405007" y="517348"/>
                  <a:pt x="416966" y="490440"/>
                </a:cubicBezTo>
                <a:cubicBezTo>
                  <a:pt x="440825" y="436755"/>
                  <a:pt x="420319" y="470780"/>
                  <a:pt x="446227" y="431918"/>
                </a:cubicBezTo>
                <a:cubicBezTo>
                  <a:pt x="469771" y="361287"/>
                  <a:pt x="432019" y="471093"/>
                  <a:pt x="468172" y="380712"/>
                </a:cubicBezTo>
                <a:cubicBezTo>
                  <a:pt x="473900" y="366393"/>
                  <a:pt x="475906" y="350615"/>
                  <a:pt x="482803" y="336821"/>
                </a:cubicBezTo>
                <a:cubicBezTo>
                  <a:pt x="487680" y="327067"/>
                  <a:pt x="493604" y="317771"/>
                  <a:pt x="497433" y="307560"/>
                </a:cubicBezTo>
                <a:cubicBezTo>
                  <a:pt x="500963" y="298146"/>
                  <a:pt x="501986" y="287966"/>
                  <a:pt x="504748" y="278299"/>
                </a:cubicBezTo>
                <a:cubicBezTo>
                  <a:pt x="516971" y="235520"/>
                  <a:pt x="507941" y="278564"/>
                  <a:pt x="519379" y="227093"/>
                </a:cubicBezTo>
                <a:cubicBezTo>
                  <a:pt x="522076" y="214956"/>
                  <a:pt x="521796" y="201945"/>
                  <a:pt x="526694" y="190517"/>
                </a:cubicBezTo>
                <a:cubicBezTo>
                  <a:pt x="529411" y="184178"/>
                  <a:pt x="537498" y="181625"/>
                  <a:pt x="541324" y="175886"/>
                </a:cubicBezTo>
                <a:cubicBezTo>
                  <a:pt x="576754" y="122742"/>
                  <a:pt x="537041" y="165542"/>
                  <a:pt x="570585" y="131995"/>
                </a:cubicBezTo>
                <a:cubicBezTo>
                  <a:pt x="573023" y="124680"/>
                  <a:pt x="573933" y="116662"/>
                  <a:pt x="577900" y="110050"/>
                </a:cubicBezTo>
                <a:cubicBezTo>
                  <a:pt x="584849" y="98468"/>
                  <a:pt x="604508" y="87434"/>
                  <a:pt x="614476" y="80789"/>
                </a:cubicBezTo>
                <a:cubicBezTo>
                  <a:pt x="616915" y="73474"/>
                  <a:pt x="616975" y="64864"/>
                  <a:pt x="621792" y="58843"/>
                </a:cubicBezTo>
                <a:cubicBezTo>
                  <a:pt x="668866" y="0"/>
                  <a:pt x="627034" y="77622"/>
                  <a:pt x="651052" y="29582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883" name="TextBox 45">
            <a:extLst>
              <a:ext uri="{FF2B5EF4-FFF2-40B4-BE49-F238E27FC236}">
                <a16:creationId xmlns:a16="http://schemas.microsoft.com/office/drawing/2014/main" id="{29AAF683-AA7C-0B4E-AB0C-B7ABBD13B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5738" y="3048000"/>
            <a:ext cx="3984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a</a:t>
            </a:r>
            <a:r>
              <a:rPr lang="en-US" altLang="en-US" sz="1800" baseline="-25000"/>
              <a:t>2</a:t>
            </a:r>
          </a:p>
        </p:txBody>
      </p:sp>
      <p:sp>
        <p:nvSpPr>
          <p:cNvPr id="36884" name="TextBox 46">
            <a:extLst>
              <a:ext uri="{FF2B5EF4-FFF2-40B4-BE49-F238E27FC236}">
                <a16:creationId xmlns:a16="http://schemas.microsoft.com/office/drawing/2014/main" id="{C0DA456B-DA58-2546-A723-D5526CF4E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5738" y="2297113"/>
            <a:ext cx="3984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a</a:t>
            </a:r>
            <a:r>
              <a:rPr lang="en-US" altLang="en-US" sz="1800" baseline="-25000"/>
              <a:t>4</a:t>
            </a:r>
          </a:p>
        </p:txBody>
      </p:sp>
      <p:sp>
        <p:nvSpPr>
          <p:cNvPr id="36885" name="TextBox 47">
            <a:extLst>
              <a:ext uri="{FF2B5EF4-FFF2-40B4-BE49-F238E27FC236}">
                <a16:creationId xmlns:a16="http://schemas.microsoft.com/office/drawing/2014/main" id="{C99F45A6-0438-714B-BEC9-EB7D66BB2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6338" y="2220913"/>
            <a:ext cx="3984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a</a:t>
            </a:r>
            <a:r>
              <a:rPr lang="en-US" altLang="en-US" sz="1800" baseline="-25000"/>
              <a:t>5</a:t>
            </a:r>
          </a:p>
        </p:txBody>
      </p:sp>
      <p:sp>
        <p:nvSpPr>
          <p:cNvPr id="36886" name="TextBox 48">
            <a:extLst>
              <a:ext uri="{FF2B5EF4-FFF2-40B4-BE49-F238E27FC236}">
                <a16:creationId xmlns:a16="http://schemas.microsoft.com/office/drawing/2014/main" id="{460FCB40-3D2F-4749-B782-A9A57DAB1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352800"/>
            <a:ext cx="3984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a</a:t>
            </a:r>
            <a:r>
              <a:rPr lang="en-US" altLang="en-US" sz="1800" baseline="-25000"/>
              <a:t>3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3F9F2993-F863-154D-B7C6-2D76C553286D}"/>
              </a:ext>
            </a:extLst>
          </p:cNvPr>
          <p:cNvSpPr/>
          <p:nvPr/>
        </p:nvSpPr>
        <p:spPr>
          <a:xfrm>
            <a:off x="5181600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F5CC5CB7-78EF-714A-9026-8962F2748F54}"/>
              </a:ext>
            </a:extLst>
          </p:cNvPr>
          <p:cNvSpPr/>
          <p:nvPr/>
        </p:nvSpPr>
        <p:spPr>
          <a:xfrm>
            <a:off x="5181600" y="3352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0117C0DC-E848-A946-84C5-D03136EAAB8F}"/>
              </a:ext>
            </a:extLst>
          </p:cNvPr>
          <p:cNvSpPr/>
          <p:nvPr/>
        </p:nvSpPr>
        <p:spPr>
          <a:xfrm>
            <a:off x="6096000" y="2286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E913017B-8761-B942-AC7F-33EF0AE68855}"/>
              </a:ext>
            </a:extLst>
          </p:cNvPr>
          <p:cNvSpPr/>
          <p:nvPr/>
        </p:nvSpPr>
        <p:spPr>
          <a:xfrm>
            <a:off x="6096000" y="3352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2102855E-9F7C-6243-8052-D93D83A21E0B}"/>
              </a:ext>
            </a:extLst>
          </p:cNvPr>
          <p:cNvSpPr/>
          <p:nvPr/>
        </p:nvSpPr>
        <p:spPr>
          <a:xfrm>
            <a:off x="5410200" y="4191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892" name="TextBox 75">
            <a:extLst>
              <a:ext uri="{FF2B5EF4-FFF2-40B4-BE49-F238E27FC236}">
                <a16:creationId xmlns:a16="http://schemas.microsoft.com/office/drawing/2014/main" id="{78A263A6-D9C3-0F4A-851A-3CB5155653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973513"/>
            <a:ext cx="3984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a</a:t>
            </a:r>
            <a:r>
              <a:rPr lang="en-US" altLang="en-US" sz="1800" baseline="-25000"/>
              <a:t>1</a:t>
            </a:r>
          </a:p>
        </p:txBody>
      </p:sp>
      <p:sp>
        <p:nvSpPr>
          <p:cNvPr id="77" name="Freeform 76">
            <a:extLst>
              <a:ext uri="{FF2B5EF4-FFF2-40B4-BE49-F238E27FC236}">
                <a16:creationId xmlns:a16="http://schemas.microsoft.com/office/drawing/2014/main" id="{AB334A6C-BF6E-CD41-85D5-21456D16370A}"/>
              </a:ext>
            </a:extLst>
          </p:cNvPr>
          <p:cNvSpPr/>
          <p:nvPr/>
        </p:nvSpPr>
        <p:spPr>
          <a:xfrm>
            <a:off x="5300663" y="4243388"/>
            <a:ext cx="330200" cy="357187"/>
          </a:xfrm>
          <a:custGeom>
            <a:avLst/>
            <a:gdLst>
              <a:gd name="connsiteX0" fmla="*/ 175564 w 329331"/>
              <a:gd name="connsiteY0" fmla="*/ 0 h 358445"/>
              <a:gd name="connsiteX1" fmla="*/ 256032 w 329331"/>
              <a:gd name="connsiteY1" fmla="*/ 43891 h 358445"/>
              <a:gd name="connsiteX2" fmla="*/ 292608 w 329331"/>
              <a:gd name="connsiteY2" fmla="*/ 87782 h 358445"/>
              <a:gd name="connsiteX3" fmla="*/ 307238 w 329331"/>
              <a:gd name="connsiteY3" fmla="*/ 102413 h 358445"/>
              <a:gd name="connsiteX4" fmla="*/ 299923 w 329331"/>
              <a:gd name="connsiteY4" fmla="*/ 277978 h 358445"/>
              <a:gd name="connsiteX5" fmla="*/ 277977 w 329331"/>
              <a:gd name="connsiteY5" fmla="*/ 314554 h 358445"/>
              <a:gd name="connsiteX6" fmla="*/ 234086 w 329331"/>
              <a:gd name="connsiteY6" fmla="*/ 343814 h 358445"/>
              <a:gd name="connsiteX7" fmla="*/ 212140 w 329331"/>
              <a:gd name="connsiteY7" fmla="*/ 358445 h 358445"/>
              <a:gd name="connsiteX8" fmla="*/ 124358 w 329331"/>
              <a:gd name="connsiteY8" fmla="*/ 351130 h 358445"/>
              <a:gd name="connsiteX9" fmla="*/ 102412 w 329331"/>
              <a:gd name="connsiteY9" fmla="*/ 336499 h 358445"/>
              <a:gd name="connsiteX10" fmla="*/ 80467 w 329331"/>
              <a:gd name="connsiteY10" fmla="*/ 329184 h 358445"/>
              <a:gd name="connsiteX11" fmla="*/ 36576 w 329331"/>
              <a:gd name="connsiteY11" fmla="*/ 270662 h 358445"/>
              <a:gd name="connsiteX12" fmla="*/ 14630 w 329331"/>
              <a:gd name="connsiteY12" fmla="*/ 234086 h 358445"/>
              <a:gd name="connsiteX13" fmla="*/ 0 w 329331"/>
              <a:gd name="connsiteY13" fmla="*/ 182880 h 358445"/>
              <a:gd name="connsiteX14" fmla="*/ 7315 w 329331"/>
              <a:gd name="connsiteY14" fmla="*/ 109728 h 358445"/>
              <a:gd name="connsiteX15" fmla="*/ 21945 w 329331"/>
              <a:gd name="connsiteY15" fmla="*/ 87782 h 358445"/>
              <a:gd name="connsiteX16" fmla="*/ 58521 w 329331"/>
              <a:gd name="connsiteY16" fmla="*/ 58522 h 358445"/>
              <a:gd name="connsiteX17" fmla="*/ 87782 w 329331"/>
              <a:gd name="connsiteY17" fmla="*/ 43891 h 358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29331" h="358445">
                <a:moveTo>
                  <a:pt x="175564" y="0"/>
                </a:moveTo>
                <a:cubicBezTo>
                  <a:pt x="192210" y="8323"/>
                  <a:pt x="235989" y="27189"/>
                  <a:pt x="256032" y="43891"/>
                </a:cubicBezTo>
                <a:cubicBezTo>
                  <a:pt x="287302" y="69950"/>
                  <a:pt x="269596" y="59018"/>
                  <a:pt x="292608" y="87782"/>
                </a:cubicBezTo>
                <a:cubicBezTo>
                  <a:pt x="296916" y="93168"/>
                  <a:pt x="302361" y="97536"/>
                  <a:pt x="307238" y="102413"/>
                </a:cubicBezTo>
                <a:cubicBezTo>
                  <a:pt x="329331" y="168692"/>
                  <a:pt x="325213" y="146469"/>
                  <a:pt x="299923" y="277978"/>
                </a:cubicBezTo>
                <a:cubicBezTo>
                  <a:pt x="297238" y="291940"/>
                  <a:pt x="288031" y="304500"/>
                  <a:pt x="277977" y="314554"/>
                </a:cubicBezTo>
                <a:cubicBezTo>
                  <a:pt x="265544" y="326987"/>
                  <a:pt x="248716" y="334061"/>
                  <a:pt x="234086" y="343814"/>
                </a:cubicBezTo>
                <a:lnTo>
                  <a:pt x="212140" y="358445"/>
                </a:lnTo>
                <a:cubicBezTo>
                  <a:pt x="182879" y="356007"/>
                  <a:pt x="153150" y="356888"/>
                  <a:pt x="124358" y="351130"/>
                </a:cubicBezTo>
                <a:cubicBezTo>
                  <a:pt x="115737" y="349406"/>
                  <a:pt x="110276" y="340431"/>
                  <a:pt x="102412" y="336499"/>
                </a:cubicBezTo>
                <a:cubicBezTo>
                  <a:pt x="95515" y="333051"/>
                  <a:pt x="87782" y="331622"/>
                  <a:pt x="80467" y="329184"/>
                </a:cubicBezTo>
                <a:cubicBezTo>
                  <a:pt x="63134" y="311852"/>
                  <a:pt x="44851" y="295484"/>
                  <a:pt x="36576" y="270662"/>
                </a:cubicBezTo>
                <a:cubicBezTo>
                  <a:pt x="27079" y="242174"/>
                  <a:pt x="34712" y="254170"/>
                  <a:pt x="14630" y="234086"/>
                </a:cubicBezTo>
                <a:cubicBezTo>
                  <a:pt x="11180" y="223736"/>
                  <a:pt x="0" y="192066"/>
                  <a:pt x="0" y="182880"/>
                </a:cubicBezTo>
                <a:cubicBezTo>
                  <a:pt x="0" y="158374"/>
                  <a:pt x="1805" y="133606"/>
                  <a:pt x="7315" y="109728"/>
                </a:cubicBezTo>
                <a:cubicBezTo>
                  <a:pt x="9292" y="101161"/>
                  <a:pt x="16453" y="94647"/>
                  <a:pt x="21945" y="87782"/>
                </a:cubicBezTo>
                <a:cubicBezTo>
                  <a:pt x="37643" y="68160"/>
                  <a:pt x="37402" y="75417"/>
                  <a:pt x="58521" y="58522"/>
                </a:cubicBezTo>
                <a:cubicBezTo>
                  <a:pt x="81120" y="40443"/>
                  <a:pt x="63059" y="43891"/>
                  <a:pt x="87782" y="43891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8" name="Freeform 77">
            <a:extLst>
              <a:ext uri="{FF2B5EF4-FFF2-40B4-BE49-F238E27FC236}">
                <a16:creationId xmlns:a16="http://schemas.microsoft.com/office/drawing/2014/main" id="{E4541951-CF68-0449-8D29-374ABC182E76}"/>
              </a:ext>
            </a:extLst>
          </p:cNvPr>
          <p:cNvSpPr/>
          <p:nvPr/>
        </p:nvSpPr>
        <p:spPr>
          <a:xfrm flipV="1">
            <a:off x="6019800" y="3200400"/>
            <a:ext cx="328613" cy="228600"/>
          </a:xfrm>
          <a:custGeom>
            <a:avLst/>
            <a:gdLst>
              <a:gd name="connsiteX0" fmla="*/ 175564 w 329331"/>
              <a:gd name="connsiteY0" fmla="*/ 0 h 358445"/>
              <a:gd name="connsiteX1" fmla="*/ 256032 w 329331"/>
              <a:gd name="connsiteY1" fmla="*/ 43891 h 358445"/>
              <a:gd name="connsiteX2" fmla="*/ 292608 w 329331"/>
              <a:gd name="connsiteY2" fmla="*/ 87782 h 358445"/>
              <a:gd name="connsiteX3" fmla="*/ 307238 w 329331"/>
              <a:gd name="connsiteY3" fmla="*/ 102413 h 358445"/>
              <a:gd name="connsiteX4" fmla="*/ 299923 w 329331"/>
              <a:gd name="connsiteY4" fmla="*/ 277978 h 358445"/>
              <a:gd name="connsiteX5" fmla="*/ 277977 w 329331"/>
              <a:gd name="connsiteY5" fmla="*/ 314554 h 358445"/>
              <a:gd name="connsiteX6" fmla="*/ 234086 w 329331"/>
              <a:gd name="connsiteY6" fmla="*/ 343814 h 358445"/>
              <a:gd name="connsiteX7" fmla="*/ 212140 w 329331"/>
              <a:gd name="connsiteY7" fmla="*/ 358445 h 358445"/>
              <a:gd name="connsiteX8" fmla="*/ 124358 w 329331"/>
              <a:gd name="connsiteY8" fmla="*/ 351130 h 358445"/>
              <a:gd name="connsiteX9" fmla="*/ 102412 w 329331"/>
              <a:gd name="connsiteY9" fmla="*/ 336499 h 358445"/>
              <a:gd name="connsiteX10" fmla="*/ 80467 w 329331"/>
              <a:gd name="connsiteY10" fmla="*/ 329184 h 358445"/>
              <a:gd name="connsiteX11" fmla="*/ 36576 w 329331"/>
              <a:gd name="connsiteY11" fmla="*/ 270662 h 358445"/>
              <a:gd name="connsiteX12" fmla="*/ 14630 w 329331"/>
              <a:gd name="connsiteY12" fmla="*/ 234086 h 358445"/>
              <a:gd name="connsiteX13" fmla="*/ 0 w 329331"/>
              <a:gd name="connsiteY13" fmla="*/ 182880 h 358445"/>
              <a:gd name="connsiteX14" fmla="*/ 7315 w 329331"/>
              <a:gd name="connsiteY14" fmla="*/ 109728 h 358445"/>
              <a:gd name="connsiteX15" fmla="*/ 21945 w 329331"/>
              <a:gd name="connsiteY15" fmla="*/ 87782 h 358445"/>
              <a:gd name="connsiteX16" fmla="*/ 58521 w 329331"/>
              <a:gd name="connsiteY16" fmla="*/ 58522 h 358445"/>
              <a:gd name="connsiteX17" fmla="*/ 87782 w 329331"/>
              <a:gd name="connsiteY17" fmla="*/ 43891 h 358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29331" h="358445">
                <a:moveTo>
                  <a:pt x="175564" y="0"/>
                </a:moveTo>
                <a:cubicBezTo>
                  <a:pt x="192210" y="8323"/>
                  <a:pt x="235989" y="27189"/>
                  <a:pt x="256032" y="43891"/>
                </a:cubicBezTo>
                <a:cubicBezTo>
                  <a:pt x="287302" y="69950"/>
                  <a:pt x="269596" y="59018"/>
                  <a:pt x="292608" y="87782"/>
                </a:cubicBezTo>
                <a:cubicBezTo>
                  <a:pt x="296916" y="93168"/>
                  <a:pt x="302361" y="97536"/>
                  <a:pt x="307238" y="102413"/>
                </a:cubicBezTo>
                <a:cubicBezTo>
                  <a:pt x="329331" y="168692"/>
                  <a:pt x="325213" y="146469"/>
                  <a:pt x="299923" y="277978"/>
                </a:cubicBezTo>
                <a:cubicBezTo>
                  <a:pt x="297238" y="291940"/>
                  <a:pt x="288031" y="304500"/>
                  <a:pt x="277977" y="314554"/>
                </a:cubicBezTo>
                <a:cubicBezTo>
                  <a:pt x="265544" y="326987"/>
                  <a:pt x="248716" y="334061"/>
                  <a:pt x="234086" y="343814"/>
                </a:cubicBezTo>
                <a:lnTo>
                  <a:pt x="212140" y="358445"/>
                </a:lnTo>
                <a:cubicBezTo>
                  <a:pt x="182879" y="356007"/>
                  <a:pt x="153150" y="356888"/>
                  <a:pt x="124358" y="351130"/>
                </a:cubicBezTo>
                <a:cubicBezTo>
                  <a:pt x="115737" y="349406"/>
                  <a:pt x="110276" y="340431"/>
                  <a:pt x="102412" y="336499"/>
                </a:cubicBezTo>
                <a:cubicBezTo>
                  <a:pt x="95515" y="333051"/>
                  <a:pt x="87782" y="331622"/>
                  <a:pt x="80467" y="329184"/>
                </a:cubicBezTo>
                <a:cubicBezTo>
                  <a:pt x="63134" y="311852"/>
                  <a:pt x="44851" y="295484"/>
                  <a:pt x="36576" y="270662"/>
                </a:cubicBezTo>
                <a:cubicBezTo>
                  <a:pt x="27079" y="242174"/>
                  <a:pt x="34712" y="254170"/>
                  <a:pt x="14630" y="234086"/>
                </a:cubicBezTo>
                <a:cubicBezTo>
                  <a:pt x="11180" y="223736"/>
                  <a:pt x="0" y="192066"/>
                  <a:pt x="0" y="182880"/>
                </a:cubicBezTo>
                <a:cubicBezTo>
                  <a:pt x="0" y="158374"/>
                  <a:pt x="1805" y="133606"/>
                  <a:pt x="7315" y="109728"/>
                </a:cubicBezTo>
                <a:cubicBezTo>
                  <a:pt x="9292" y="101161"/>
                  <a:pt x="16453" y="94647"/>
                  <a:pt x="21945" y="87782"/>
                </a:cubicBezTo>
                <a:cubicBezTo>
                  <a:pt x="37643" y="68160"/>
                  <a:pt x="37402" y="75417"/>
                  <a:pt x="58521" y="58522"/>
                </a:cubicBezTo>
                <a:cubicBezTo>
                  <a:pt x="81120" y="40443"/>
                  <a:pt x="63059" y="43891"/>
                  <a:pt x="87782" y="43891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9" name="Freeform 78">
            <a:extLst>
              <a:ext uri="{FF2B5EF4-FFF2-40B4-BE49-F238E27FC236}">
                <a16:creationId xmlns:a16="http://schemas.microsoft.com/office/drawing/2014/main" id="{6E79B147-535B-4644-87E0-0EAA3D1322B0}"/>
              </a:ext>
            </a:extLst>
          </p:cNvPr>
          <p:cNvSpPr/>
          <p:nvPr/>
        </p:nvSpPr>
        <p:spPr>
          <a:xfrm flipV="1">
            <a:off x="5081588" y="2133600"/>
            <a:ext cx="328612" cy="228600"/>
          </a:xfrm>
          <a:custGeom>
            <a:avLst/>
            <a:gdLst>
              <a:gd name="connsiteX0" fmla="*/ 175564 w 329331"/>
              <a:gd name="connsiteY0" fmla="*/ 0 h 358445"/>
              <a:gd name="connsiteX1" fmla="*/ 256032 w 329331"/>
              <a:gd name="connsiteY1" fmla="*/ 43891 h 358445"/>
              <a:gd name="connsiteX2" fmla="*/ 292608 w 329331"/>
              <a:gd name="connsiteY2" fmla="*/ 87782 h 358445"/>
              <a:gd name="connsiteX3" fmla="*/ 307238 w 329331"/>
              <a:gd name="connsiteY3" fmla="*/ 102413 h 358445"/>
              <a:gd name="connsiteX4" fmla="*/ 299923 w 329331"/>
              <a:gd name="connsiteY4" fmla="*/ 277978 h 358445"/>
              <a:gd name="connsiteX5" fmla="*/ 277977 w 329331"/>
              <a:gd name="connsiteY5" fmla="*/ 314554 h 358445"/>
              <a:gd name="connsiteX6" fmla="*/ 234086 w 329331"/>
              <a:gd name="connsiteY6" fmla="*/ 343814 h 358445"/>
              <a:gd name="connsiteX7" fmla="*/ 212140 w 329331"/>
              <a:gd name="connsiteY7" fmla="*/ 358445 h 358445"/>
              <a:gd name="connsiteX8" fmla="*/ 124358 w 329331"/>
              <a:gd name="connsiteY8" fmla="*/ 351130 h 358445"/>
              <a:gd name="connsiteX9" fmla="*/ 102412 w 329331"/>
              <a:gd name="connsiteY9" fmla="*/ 336499 h 358445"/>
              <a:gd name="connsiteX10" fmla="*/ 80467 w 329331"/>
              <a:gd name="connsiteY10" fmla="*/ 329184 h 358445"/>
              <a:gd name="connsiteX11" fmla="*/ 36576 w 329331"/>
              <a:gd name="connsiteY11" fmla="*/ 270662 h 358445"/>
              <a:gd name="connsiteX12" fmla="*/ 14630 w 329331"/>
              <a:gd name="connsiteY12" fmla="*/ 234086 h 358445"/>
              <a:gd name="connsiteX13" fmla="*/ 0 w 329331"/>
              <a:gd name="connsiteY13" fmla="*/ 182880 h 358445"/>
              <a:gd name="connsiteX14" fmla="*/ 7315 w 329331"/>
              <a:gd name="connsiteY14" fmla="*/ 109728 h 358445"/>
              <a:gd name="connsiteX15" fmla="*/ 21945 w 329331"/>
              <a:gd name="connsiteY15" fmla="*/ 87782 h 358445"/>
              <a:gd name="connsiteX16" fmla="*/ 58521 w 329331"/>
              <a:gd name="connsiteY16" fmla="*/ 58522 h 358445"/>
              <a:gd name="connsiteX17" fmla="*/ 87782 w 329331"/>
              <a:gd name="connsiteY17" fmla="*/ 43891 h 358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29331" h="358445">
                <a:moveTo>
                  <a:pt x="175564" y="0"/>
                </a:moveTo>
                <a:cubicBezTo>
                  <a:pt x="192210" y="8323"/>
                  <a:pt x="235989" y="27189"/>
                  <a:pt x="256032" y="43891"/>
                </a:cubicBezTo>
                <a:cubicBezTo>
                  <a:pt x="287302" y="69950"/>
                  <a:pt x="269596" y="59018"/>
                  <a:pt x="292608" y="87782"/>
                </a:cubicBezTo>
                <a:cubicBezTo>
                  <a:pt x="296916" y="93168"/>
                  <a:pt x="302361" y="97536"/>
                  <a:pt x="307238" y="102413"/>
                </a:cubicBezTo>
                <a:cubicBezTo>
                  <a:pt x="329331" y="168692"/>
                  <a:pt x="325213" y="146469"/>
                  <a:pt x="299923" y="277978"/>
                </a:cubicBezTo>
                <a:cubicBezTo>
                  <a:pt x="297238" y="291940"/>
                  <a:pt x="288031" y="304500"/>
                  <a:pt x="277977" y="314554"/>
                </a:cubicBezTo>
                <a:cubicBezTo>
                  <a:pt x="265544" y="326987"/>
                  <a:pt x="248716" y="334061"/>
                  <a:pt x="234086" y="343814"/>
                </a:cubicBezTo>
                <a:lnTo>
                  <a:pt x="212140" y="358445"/>
                </a:lnTo>
                <a:cubicBezTo>
                  <a:pt x="182879" y="356007"/>
                  <a:pt x="153150" y="356888"/>
                  <a:pt x="124358" y="351130"/>
                </a:cubicBezTo>
                <a:cubicBezTo>
                  <a:pt x="115737" y="349406"/>
                  <a:pt x="110276" y="340431"/>
                  <a:pt x="102412" y="336499"/>
                </a:cubicBezTo>
                <a:cubicBezTo>
                  <a:pt x="95515" y="333051"/>
                  <a:pt x="87782" y="331622"/>
                  <a:pt x="80467" y="329184"/>
                </a:cubicBezTo>
                <a:cubicBezTo>
                  <a:pt x="63134" y="311852"/>
                  <a:pt x="44851" y="295484"/>
                  <a:pt x="36576" y="270662"/>
                </a:cubicBezTo>
                <a:cubicBezTo>
                  <a:pt x="27079" y="242174"/>
                  <a:pt x="34712" y="254170"/>
                  <a:pt x="14630" y="234086"/>
                </a:cubicBezTo>
                <a:cubicBezTo>
                  <a:pt x="11180" y="223736"/>
                  <a:pt x="0" y="192066"/>
                  <a:pt x="0" y="182880"/>
                </a:cubicBezTo>
                <a:cubicBezTo>
                  <a:pt x="0" y="158374"/>
                  <a:pt x="1805" y="133606"/>
                  <a:pt x="7315" y="109728"/>
                </a:cubicBezTo>
                <a:cubicBezTo>
                  <a:pt x="9292" y="101161"/>
                  <a:pt x="16453" y="94647"/>
                  <a:pt x="21945" y="87782"/>
                </a:cubicBezTo>
                <a:cubicBezTo>
                  <a:pt x="37643" y="68160"/>
                  <a:pt x="37402" y="75417"/>
                  <a:pt x="58521" y="58522"/>
                </a:cubicBezTo>
                <a:cubicBezTo>
                  <a:pt x="81120" y="40443"/>
                  <a:pt x="63059" y="43891"/>
                  <a:pt x="87782" y="43891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0" name="Freeform 79">
            <a:extLst>
              <a:ext uri="{FF2B5EF4-FFF2-40B4-BE49-F238E27FC236}">
                <a16:creationId xmlns:a16="http://schemas.microsoft.com/office/drawing/2014/main" id="{4F566122-5E1F-D942-86BD-40DDB8EACC14}"/>
              </a:ext>
            </a:extLst>
          </p:cNvPr>
          <p:cNvSpPr/>
          <p:nvPr/>
        </p:nvSpPr>
        <p:spPr>
          <a:xfrm>
            <a:off x="5157788" y="3375025"/>
            <a:ext cx="328612" cy="358775"/>
          </a:xfrm>
          <a:custGeom>
            <a:avLst/>
            <a:gdLst>
              <a:gd name="connsiteX0" fmla="*/ 175564 w 329331"/>
              <a:gd name="connsiteY0" fmla="*/ 0 h 358445"/>
              <a:gd name="connsiteX1" fmla="*/ 256032 w 329331"/>
              <a:gd name="connsiteY1" fmla="*/ 43891 h 358445"/>
              <a:gd name="connsiteX2" fmla="*/ 292608 w 329331"/>
              <a:gd name="connsiteY2" fmla="*/ 87782 h 358445"/>
              <a:gd name="connsiteX3" fmla="*/ 307238 w 329331"/>
              <a:gd name="connsiteY3" fmla="*/ 102413 h 358445"/>
              <a:gd name="connsiteX4" fmla="*/ 299923 w 329331"/>
              <a:gd name="connsiteY4" fmla="*/ 277978 h 358445"/>
              <a:gd name="connsiteX5" fmla="*/ 277977 w 329331"/>
              <a:gd name="connsiteY5" fmla="*/ 314554 h 358445"/>
              <a:gd name="connsiteX6" fmla="*/ 234086 w 329331"/>
              <a:gd name="connsiteY6" fmla="*/ 343814 h 358445"/>
              <a:gd name="connsiteX7" fmla="*/ 212140 w 329331"/>
              <a:gd name="connsiteY7" fmla="*/ 358445 h 358445"/>
              <a:gd name="connsiteX8" fmla="*/ 124358 w 329331"/>
              <a:gd name="connsiteY8" fmla="*/ 351130 h 358445"/>
              <a:gd name="connsiteX9" fmla="*/ 102412 w 329331"/>
              <a:gd name="connsiteY9" fmla="*/ 336499 h 358445"/>
              <a:gd name="connsiteX10" fmla="*/ 80467 w 329331"/>
              <a:gd name="connsiteY10" fmla="*/ 329184 h 358445"/>
              <a:gd name="connsiteX11" fmla="*/ 36576 w 329331"/>
              <a:gd name="connsiteY11" fmla="*/ 270662 h 358445"/>
              <a:gd name="connsiteX12" fmla="*/ 14630 w 329331"/>
              <a:gd name="connsiteY12" fmla="*/ 234086 h 358445"/>
              <a:gd name="connsiteX13" fmla="*/ 0 w 329331"/>
              <a:gd name="connsiteY13" fmla="*/ 182880 h 358445"/>
              <a:gd name="connsiteX14" fmla="*/ 7315 w 329331"/>
              <a:gd name="connsiteY14" fmla="*/ 109728 h 358445"/>
              <a:gd name="connsiteX15" fmla="*/ 21945 w 329331"/>
              <a:gd name="connsiteY15" fmla="*/ 87782 h 358445"/>
              <a:gd name="connsiteX16" fmla="*/ 58521 w 329331"/>
              <a:gd name="connsiteY16" fmla="*/ 58522 h 358445"/>
              <a:gd name="connsiteX17" fmla="*/ 87782 w 329331"/>
              <a:gd name="connsiteY17" fmla="*/ 43891 h 358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29331" h="358445">
                <a:moveTo>
                  <a:pt x="175564" y="0"/>
                </a:moveTo>
                <a:cubicBezTo>
                  <a:pt x="192210" y="8323"/>
                  <a:pt x="235989" y="27189"/>
                  <a:pt x="256032" y="43891"/>
                </a:cubicBezTo>
                <a:cubicBezTo>
                  <a:pt x="287302" y="69950"/>
                  <a:pt x="269596" y="59018"/>
                  <a:pt x="292608" y="87782"/>
                </a:cubicBezTo>
                <a:cubicBezTo>
                  <a:pt x="296916" y="93168"/>
                  <a:pt x="302361" y="97536"/>
                  <a:pt x="307238" y="102413"/>
                </a:cubicBezTo>
                <a:cubicBezTo>
                  <a:pt x="329331" y="168692"/>
                  <a:pt x="325213" y="146469"/>
                  <a:pt x="299923" y="277978"/>
                </a:cubicBezTo>
                <a:cubicBezTo>
                  <a:pt x="297238" y="291940"/>
                  <a:pt x="288031" y="304500"/>
                  <a:pt x="277977" y="314554"/>
                </a:cubicBezTo>
                <a:cubicBezTo>
                  <a:pt x="265544" y="326987"/>
                  <a:pt x="248716" y="334061"/>
                  <a:pt x="234086" y="343814"/>
                </a:cubicBezTo>
                <a:lnTo>
                  <a:pt x="212140" y="358445"/>
                </a:lnTo>
                <a:cubicBezTo>
                  <a:pt x="182879" y="356007"/>
                  <a:pt x="153150" y="356888"/>
                  <a:pt x="124358" y="351130"/>
                </a:cubicBezTo>
                <a:cubicBezTo>
                  <a:pt x="115737" y="349406"/>
                  <a:pt x="110276" y="340431"/>
                  <a:pt x="102412" y="336499"/>
                </a:cubicBezTo>
                <a:cubicBezTo>
                  <a:pt x="95515" y="333051"/>
                  <a:pt x="87782" y="331622"/>
                  <a:pt x="80467" y="329184"/>
                </a:cubicBezTo>
                <a:cubicBezTo>
                  <a:pt x="63134" y="311852"/>
                  <a:pt x="44851" y="295484"/>
                  <a:pt x="36576" y="270662"/>
                </a:cubicBezTo>
                <a:cubicBezTo>
                  <a:pt x="27079" y="242174"/>
                  <a:pt x="34712" y="254170"/>
                  <a:pt x="14630" y="234086"/>
                </a:cubicBezTo>
                <a:cubicBezTo>
                  <a:pt x="11180" y="223736"/>
                  <a:pt x="0" y="192066"/>
                  <a:pt x="0" y="182880"/>
                </a:cubicBezTo>
                <a:cubicBezTo>
                  <a:pt x="0" y="158374"/>
                  <a:pt x="1805" y="133606"/>
                  <a:pt x="7315" y="109728"/>
                </a:cubicBezTo>
                <a:cubicBezTo>
                  <a:pt x="9292" y="101161"/>
                  <a:pt x="16453" y="94647"/>
                  <a:pt x="21945" y="87782"/>
                </a:cubicBezTo>
                <a:cubicBezTo>
                  <a:pt x="37643" y="68160"/>
                  <a:pt x="37402" y="75417"/>
                  <a:pt x="58521" y="58522"/>
                </a:cubicBezTo>
                <a:cubicBezTo>
                  <a:pt x="81120" y="40443"/>
                  <a:pt x="63059" y="43891"/>
                  <a:pt x="87782" y="43891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B4C00737-0A50-BA49-ADA8-0AFF8923F72C}"/>
              </a:ext>
            </a:extLst>
          </p:cNvPr>
          <p:cNvCxnSpPr>
            <a:stCxn id="72" idx="7"/>
            <a:endCxn id="71" idx="4"/>
          </p:cNvCxnSpPr>
          <p:nvPr/>
        </p:nvCxnSpPr>
        <p:spPr>
          <a:xfrm rot="16200000" flipV="1">
            <a:off x="4732337" y="2849563"/>
            <a:ext cx="1001713" cy="269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FD1CEDB2-6B46-3540-9DFE-98D28DEAA043}"/>
              </a:ext>
            </a:extLst>
          </p:cNvPr>
          <p:cNvCxnSpPr>
            <a:stCxn id="74" idx="0"/>
          </p:cNvCxnSpPr>
          <p:nvPr/>
        </p:nvCxnSpPr>
        <p:spPr>
          <a:xfrm rot="5400000" flipH="1" flipV="1">
            <a:off x="5644357" y="2851943"/>
            <a:ext cx="990600" cy="1111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863BA8A2-7269-9F49-B0A7-9AD3D6BCB6D7}"/>
              </a:ext>
            </a:extLst>
          </p:cNvPr>
          <p:cNvCxnSpPr>
            <a:stCxn id="75" idx="3"/>
            <a:endCxn id="72" idx="5"/>
          </p:cNvCxnSpPr>
          <p:nvPr/>
        </p:nvCxnSpPr>
        <p:spPr>
          <a:xfrm rot="5400000" flipH="1">
            <a:off x="4914901" y="3749675"/>
            <a:ext cx="838200" cy="17462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23E9FC20-1CA2-A746-81A0-3C47C7B11E2A}"/>
              </a:ext>
            </a:extLst>
          </p:cNvPr>
          <p:cNvCxnSpPr>
            <a:stCxn id="75" idx="1"/>
            <a:endCxn id="74" idx="4"/>
          </p:cNvCxnSpPr>
          <p:nvPr/>
        </p:nvCxnSpPr>
        <p:spPr>
          <a:xfrm rot="5400000" flipH="1" flipV="1">
            <a:off x="5391150" y="3459163"/>
            <a:ext cx="773113" cy="7127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Freeform 84">
            <a:extLst>
              <a:ext uri="{FF2B5EF4-FFF2-40B4-BE49-F238E27FC236}">
                <a16:creationId xmlns:a16="http://schemas.microsoft.com/office/drawing/2014/main" id="{B602DA71-78F4-E745-9068-4D988B9EF348}"/>
              </a:ext>
            </a:extLst>
          </p:cNvPr>
          <p:cNvSpPr/>
          <p:nvPr/>
        </p:nvSpPr>
        <p:spPr>
          <a:xfrm>
            <a:off x="4953000" y="2362200"/>
            <a:ext cx="457200" cy="1905000"/>
          </a:xfrm>
          <a:custGeom>
            <a:avLst/>
            <a:gdLst>
              <a:gd name="connsiteX0" fmla="*/ 764696 w 764696"/>
              <a:gd name="connsiteY0" fmla="*/ 1903814 h 1903814"/>
              <a:gd name="connsiteX1" fmla="*/ 698859 w 764696"/>
              <a:gd name="connsiteY1" fmla="*/ 1896499 h 1903814"/>
              <a:gd name="connsiteX2" fmla="*/ 625707 w 764696"/>
              <a:gd name="connsiteY2" fmla="*/ 1867238 h 1903814"/>
              <a:gd name="connsiteX3" fmla="*/ 435512 w 764696"/>
              <a:gd name="connsiteY3" fmla="*/ 1750195 h 1903814"/>
              <a:gd name="connsiteX4" fmla="*/ 362360 w 764696"/>
              <a:gd name="connsiteY4" fmla="*/ 1677043 h 1903814"/>
              <a:gd name="connsiteX5" fmla="*/ 230686 w 764696"/>
              <a:gd name="connsiteY5" fmla="*/ 1479533 h 1903814"/>
              <a:gd name="connsiteX6" fmla="*/ 69752 w 764696"/>
              <a:gd name="connsiteY6" fmla="*/ 1135718 h 1903814"/>
              <a:gd name="connsiteX7" fmla="*/ 25860 w 764696"/>
              <a:gd name="connsiteY7" fmla="*/ 1018675 h 1903814"/>
              <a:gd name="connsiteX8" fmla="*/ 3915 w 764696"/>
              <a:gd name="connsiteY8" fmla="*/ 982099 h 1903814"/>
              <a:gd name="connsiteX9" fmla="*/ 33176 w 764696"/>
              <a:gd name="connsiteY9" fmla="*/ 374938 h 1903814"/>
              <a:gd name="connsiteX10" fmla="*/ 55121 w 764696"/>
              <a:gd name="connsiteY10" fmla="*/ 309101 h 1903814"/>
              <a:gd name="connsiteX11" fmla="*/ 84382 w 764696"/>
              <a:gd name="connsiteY11" fmla="*/ 228634 h 1903814"/>
              <a:gd name="connsiteX12" fmla="*/ 164849 w 764696"/>
              <a:gd name="connsiteY12" fmla="*/ 140851 h 1903814"/>
              <a:gd name="connsiteX13" fmla="*/ 208740 w 764696"/>
              <a:gd name="connsiteY13" fmla="*/ 96960 h 1903814"/>
              <a:gd name="connsiteX14" fmla="*/ 223371 w 764696"/>
              <a:gd name="connsiteY14" fmla="*/ 75014 h 1903814"/>
              <a:gd name="connsiteX15" fmla="*/ 252632 w 764696"/>
              <a:gd name="connsiteY15" fmla="*/ 53069 h 1903814"/>
              <a:gd name="connsiteX16" fmla="*/ 267262 w 764696"/>
              <a:gd name="connsiteY16" fmla="*/ 31123 h 1903814"/>
              <a:gd name="connsiteX17" fmla="*/ 325784 w 764696"/>
              <a:gd name="connsiteY17" fmla="*/ 16493 h 1903814"/>
              <a:gd name="connsiteX18" fmla="*/ 376990 w 764696"/>
              <a:gd name="connsiteY18" fmla="*/ 9178 h 1903814"/>
              <a:gd name="connsiteX19" fmla="*/ 406251 w 764696"/>
              <a:gd name="connsiteY19" fmla="*/ 1862 h 1903814"/>
              <a:gd name="connsiteX20" fmla="*/ 501348 w 764696"/>
              <a:gd name="connsiteY20" fmla="*/ 1862 h 1903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64696" h="1903814">
                <a:moveTo>
                  <a:pt x="764696" y="1903814"/>
                </a:moveTo>
                <a:cubicBezTo>
                  <a:pt x="742750" y="1901376"/>
                  <a:pt x="720213" y="1902118"/>
                  <a:pt x="698859" y="1896499"/>
                </a:cubicBezTo>
                <a:cubicBezTo>
                  <a:pt x="673461" y="1889815"/>
                  <a:pt x="649383" y="1878603"/>
                  <a:pt x="625707" y="1867238"/>
                </a:cubicBezTo>
                <a:cubicBezTo>
                  <a:pt x="555428" y="1833504"/>
                  <a:pt x="494527" y="1800779"/>
                  <a:pt x="435512" y="1750195"/>
                </a:cubicBezTo>
                <a:cubicBezTo>
                  <a:pt x="409330" y="1727753"/>
                  <a:pt x="385429" y="1702675"/>
                  <a:pt x="362360" y="1677043"/>
                </a:cubicBezTo>
                <a:cubicBezTo>
                  <a:pt x="307133" y="1615680"/>
                  <a:pt x="268326" y="1554813"/>
                  <a:pt x="230686" y="1479533"/>
                </a:cubicBezTo>
                <a:cubicBezTo>
                  <a:pt x="174096" y="1366353"/>
                  <a:pt x="109768" y="1255763"/>
                  <a:pt x="69752" y="1135718"/>
                </a:cubicBezTo>
                <a:cubicBezTo>
                  <a:pt x="54829" y="1090951"/>
                  <a:pt x="46566" y="1060087"/>
                  <a:pt x="25860" y="1018675"/>
                </a:cubicBezTo>
                <a:cubicBezTo>
                  <a:pt x="19502" y="1005958"/>
                  <a:pt x="11230" y="994291"/>
                  <a:pt x="3915" y="982099"/>
                </a:cubicBezTo>
                <a:cubicBezTo>
                  <a:pt x="4437" y="964364"/>
                  <a:pt x="0" y="534183"/>
                  <a:pt x="33176" y="374938"/>
                </a:cubicBezTo>
                <a:cubicBezTo>
                  <a:pt x="37894" y="352292"/>
                  <a:pt x="48221" y="331181"/>
                  <a:pt x="55121" y="309101"/>
                </a:cubicBezTo>
                <a:cubicBezTo>
                  <a:pt x="64132" y="280266"/>
                  <a:pt x="67105" y="253589"/>
                  <a:pt x="84382" y="228634"/>
                </a:cubicBezTo>
                <a:cubicBezTo>
                  <a:pt x="158318" y="121837"/>
                  <a:pt x="106661" y="193220"/>
                  <a:pt x="164849" y="140851"/>
                </a:cubicBezTo>
                <a:cubicBezTo>
                  <a:pt x="180228" y="127010"/>
                  <a:pt x="197263" y="114175"/>
                  <a:pt x="208740" y="96960"/>
                </a:cubicBezTo>
                <a:cubicBezTo>
                  <a:pt x="213617" y="89645"/>
                  <a:pt x="217154" y="81231"/>
                  <a:pt x="223371" y="75014"/>
                </a:cubicBezTo>
                <a:cubicBezTo>
                  <a:pt x="231992" y="66393"/>
                  <a:pt x="242878" y="60384"/>
                  <a:pt x="252632" y="53069"/>
                </a:cubicBezTo>
                <a:cubicBezTo>
                  <a:pt x="257509" y="45754"/>
                  <a:pt x="259398" y="35055"/>
                  <a:pt x="267262" y="31123"/>
                </a:cubicBezTo>
                <a:cubicBezTo>
                  <a:pt x="285247" y="22131"/>
                  <a:pt x="305878" y="19337"/>
                  <a:pt x="325784" y="16493"/>
                </a:cubicBezTo>
                <a:cubicBezTo>
                  <a:pt x="342853" y="14055"/>
                  <a:pt x="360026" y="12262"/>
                  <a:pt x="376990" y="9178"/>
                </a:cubicBezTo>
                <a:cubicBezTo>
                  <a:pt x="386882" y="7379"/>
                  <a:pt x="396214" y="2452"/>
                  <a:pt x="406251" y="1862"/>
                </a:cubicBezTo>
                <a:cubicBezTo>
                  <a:pt x="437895" y="0"/>
                  <a:pt x="469649" y="1862"/>
                  <a:pt x="501348" y="1862"/>
                </a:cubicBezTo>
              </a:path>
            </a:pathLst>
          </a:custGeom>
          <a:noFill/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6" name="Freeform 85">
            <a:extLst>
              <a:ext uri="{FF2B5EF4-FFF2-40B4-BE49-F238E27FC236}">
                <a16:creationId xmlns:a16="http://schemas.microsoft.com/office/drawing/2014/main" id="{D8F92111-18EC-6041-A9FE-EE8E660C0C68}"/>
              </a:ext>
            </a:extLst>
          </p:cNvPr>
          <p:cNvSpPr/>
          <p:nvPr/>
        </p:nvSpPr>
        <p:spPr>
          <a:xfrm flipV="1">
            <a:off x="6019800" y="2133600"/>
            <a:ext cx="328613" cy="228600"/>
          </a:xfrm>
          <a:custGeom>
            <a:avLst/>
            <a:gdLst>
              <a:gd name="connsiteX0" fmla="*/ 175564 w 329331"/>
              <a:gd name="connsiteY0" fmla="*/ 0 h 358445"/>
              <a:gd name="connsiteX1" fmla="*/ 256032 w 329331"/>
              <a:gd name="connsiteY1" fmla="*/ 43891 h 358445"/>
              <a:gd name="connsiteX2" fmla="*/ 292608 w 329331"/>
              <a:gd name="connsiteY2" fmla="*/ 87782 h 358445"/>
              <a:gd name="connsiteX3" fmla="*/ 307238 w 329331"/>
              <a:gd name="connsiteY3" fmla="*/ 102413 h 358445"/>
              <a:gd name="connsiteX4" fmla="*/ 299923 w 329331"/>
              <a:gd name="connsiteY4" fmla="*/ 277978 h 358445"/>
              <a:gd name="connsiteX5" fmla="*/ 277977 w 329331"/>
              <a:gd name="connsiteY5" fmla="*/ 314554 h 358445"/>
              <a:gd name="connsiteX6" fmla="*/ 234086 w 329331"/>
              <a:gd name="connsiteY6" fmla="*/ 343814 h 358445"/>
              <a:gd name="connsiteX7" fmla="*/ 212140 w 329331"/>
              <a:gd name="connsiteY7" fmla="*/ 358445 h 358445"/>
              <a:gd name="connsiteX8" fmla="*/ 124358 w 329331"/>
              <a:gd name="connsiteY8" fmla="*/ 351130 h 358445"/>
              <a:gd name="connsiteX9" fmla="*/ 102412 w 329331"/>
              <a:gd name="connsiteY9" fmla="*/ 336499 h 358445"/>
              <a:gd name="connsiteX10" fmla="*/ 80467 w 329331"/>
              <a:gd name="connsiteY10" fmla="*/ 329184 h 358445"/>
              <a:gd name="connsiteX11" fmla="*/ 36576 w 329331"/>
              <a:gd name="connsiteY11" fmla="*/ 270662 h 358445"/>
              <a:gd name="connsiteX12" fmla="*/ 14630 w 329331"/>
              <a:gd name="connsiteY12" fmla="*/ 234086 h 358445"/>
              <a:gd name="connsiteX13" fmla="*/ 0 w 329331"/>
              <a:gd name="connsiteY13" fmla="*/ 182880 h 358445"/>
              <a:gd name="connsiteX14" fmla="*/ 7315 w 329331"/>
              <a:gd name="connsiteY14" fmla="*/ 109728 h 358445"/>
              <a:gd name="connsiteX15" fmla="*/ 21945 w 329331"/>
              <a:gd name="connsiteY15" fmla="*/ 87782 h 358445"/>
              <a:gd name="connsiteX16" fmla="*/ 58521 w 329331"/>
              <a:gd name="connsiteY16" fmla="*/ 58522 h 358445"/>
              <a:gd name="connsiteX17" fmla="*/ 87782 w 329331"/>
              <a:gd name="connsiteY17" fmla="*/ 43891 h 358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29331" h="358445">
                <a:moveTo>
                  <a:pt x="175564" y="0"/>
                </a:moveTo>
                <a:cubicBezTo>
                  <a:pt x="192210" y="8323"/>
                  <a:pt x="235989" y="27189"/>
                  <a:pt x="256032" y="43891"/>
                </a:cubicBezTo>
                <a:cubicBezTo>
                  <a:pt x="287302" y="69950"/>
                  <a:pt x="269596" y="59018"/>
                  <a:pt x="292608" y="87782"/>
                </a:cubicBezTo>
                <a:cubicBezTo>
                  <a:pt x="296916" y="93168"/>
                  <a:pt x="302361" y="97536"/>
                  <a:pt x="307238" y="102413"/>
                </a:cubicBezTo>
                <a:cubicBezTo>
                  <a:pt x="329331" y="168692"/>
                  <a:pt x="325213" y="146469"/>
                  <a:pt x="299923" y="277978"/>
                </a:cubicBezTo>
                <a:cubicBezTo>
                  <a:pt x="297238" y="291940"/>
                  <a:pt x="288031" y="304500"/>
                  <a:pt x="277977" y="314554"/>
                </a:cubicBezTo>
                <a:cubicBezTo>
                  <a:pt x="265544" y="326987"/>
                  <a:pt x="248716" y="334061"/>
                  <a:pt x="234086" y="343814"/>
                </a:cubicBezTo>
                <a:lnTo>
                  <a:pt x="212140" y="358445"/>
                </a:lnTo>
                <a:cubicBezTo>
                  <a:pt x="182879" y="356007"/>
                  <a:pt x="153150" y="356888"/>
                  <a:pt x="124358" y="351130"/>
                </a:cubicBezTo>
                <a:cubicBezTo>
                  <a:pt x="115737" y="349406"/>
                  <a:pt x="110276" y="340431"/>
                  <a:pt x="102412" y="336499"/>
                </a:cubicBezTo>
                <a:cubicBezTo>
                  <a:pt x="95515" y="333051"/>
                  <a:pt x="87782" y="331622"/>
                  <a:pt x="80467" y="329184"/>
                </a:cubicBezTo>
                <a:cubicBezTo>
                  <a:pt x="63134" y="311852"/>
                  <a:pt x="44851" y="295484"/>
                  <a:pt x="36576" y="270662"/>
                </a:cubicBezTo>
                <a:cubicBezTo>
                  <a:pt x="27079" y="242174"/>
                  <a:pt x="34712" y="254170"/>
                  <a:pt x="14630" y="234086"/>
                </a:cubicBezTo>
                <a:cubicBezTo>
                  <a:pt x="11180" y="223736"/>
                  <a:pt x="0" y="192066"/>
                  <a:pt x="0" y="182880"/>
                </a:cubicBezTo>
                <a:cubicBezTo>
                  <a:pt x="0" y="158374"/>
                  <a:pt x="1805" y="133606"/>
                  <a:pt x="7315" y="109728"/>
                </a:cubicBezTo>
                <a:cubicBezTo>
                  <a:pt x="9292" y="101161"/>
                  <a:pt x="16453" y="94647"/>
                  <a:pt x="21945" y="87782"/>
                </a:cubicBezTo>
                <a:cubicBezTo>
                  <a:pt x="37643" y="68160"/>
                  <a:pt x="37402" y="75417"/>
                  <a:pt x="58521" y="58522"/>
                </a:cubicBezTo>
                <a:cubicBezTo>
                  <a:pt x="81120" y="40443"/>
                  <a:pt x="63059" y="43891"/>
                  <a:pt x="87782" y="43891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7" name="Freeform 86">
            <a:extLst>
              <a:ext uri="{FF2B5EF4-FFF2-40B4-BE49-F238E27FC236}">
                <a16:creationId xmlns:a16="http://schemas.microsoft.com/office/drawing/2014/main" id="{1D820B6B-71A3-3640-87AE-99ED364A101D}"/>
              </a:ext>
            </a:extLst>
          </p:cNvPr>
          <p:cNvSpPr/>
          <p:nvPr/>
        </p:nvSpPr>
        <p:spPr>
          <a:xfrm>
            <a:off x="5446713" y="2362200"/>
            <a:ext cx="669925" cy="1887538"/>
          </a:xfrm>
          <a:custGeom>
            <a:avLst/>
            <a:gdLst>
              <a:gd name="connsiteX0" fmla="*/ 0 w 668866"/>
              <a:gd name="connsiteY0" fmla="*/ 1887643 h 1887643"/>
              <a:gd name="connsiteX1" fmla="*/ 29260 w 668866"/>
              <a:gd name="connsiteY1" fmla="*/ 1734024 h 1887643"/>
              <a:gd name="connsiteX2" fmla="*/ 51206 w 668866"/>
              <a:gd name="connsiteY2" fmla="*/ 1624296 h 1887643"/>
              <a:gd name="connsiteX3" fmla="*/ 73152 w 668866"/>
              <a:gd name="connsiteY3" fmla="*/ 1507253 h 1887643"/>
              <a:gd name="connsiteX4" fmla="*/ 109728 w 668866"/>
              <a:gd name="connsiteY4" fmla="*/ 1404840 h 1887643"/>
              <a:gd name="connsiteX5" fmla="*/ 131673 w 668866"/>
              <a:gd name="connsiteY5" fmla="*/ 1302427 h 1887643"/>
              <a:gd name="connsiteX6" fmla="*/ 168249 w 668866"/>
              <a:gd name="connsiteY6" fmla="*/ 1214645 h 1887643"/>
              <a:gd name="connsiteX7" fmla="*/ 182880 w 668866"/>
              <a:gd name="connsiteY7" fmla="*/ 1156123 h 1887643"/>
              <a:gd name="connsiteX8" fmla="*/ 204825 w 668866"/>
              <a:gd name="connsiteY8" fmla="*/ 1104917 h 1887643"/>
              <a:gd name="connsiteX9" fmla="*/ 234086 w 668866"/>
              <a:gd name="connsiteY9" fmla="*/ 1009819 h 1887643"/>
              <a:gd name="connsiteX10" fmla="*/ 256032 w 668866"/>
              <a:gd name="connsiteY10" fmla="*/ 943982 h 1887643"/>
              <a:gd name="connsiteX11" fmla="*/ 277977 w 668866"/>
              <a:gd name="connsiteY11" fmla="*/ 885461 h 1887643"/>
              <a:gd name="connsiteX12" fmla="*/ 299923 w 668866"/>
              <a:gd name="connsiteY12" fmla="*/ 834254 h 1887643"/>
              <a:gd name="connsiteX13" fmla="*/ 314553 w 668866"/>
              <a:gd name="connsiteY13" fmla="*/ 783048 h 1887643"/>
              <a:gd name="connsiteX14" fmla="*/ 343814 w 668866"/>
              <a:gd name="connsiteY14" fmla="*/ 702581 h 1887643"/>
              <a:gd name="connsiteX15" fmla="*/ 351129 w 668866"/>
              <a:gd name="connsiteY15" fmla="*/ 673320 h 1887643"/>
              <a:gd name="connsiteX16" fmla="*/ 387705 w 668866"/>
              <a:gd name="connsiteY16" fmla="*/ 578222 h 1887643"/>
              <a:gd name="connsiteX17" fmla="*/ 395020 w 668866"/>
              <a:gd name="connsiteY17" fmla="*/ 541646 h 1887643"/>
              <a:gd name="connsiteX18" fmla="*/ 416966 w 668866"/>
              <a:gd name="connsiteY18" fmla="*/ 490440 h 1887643"/>
              <a:gd name="connsiteX19" fmla="*/ 446227 w 668866"/>
              <a:gd name="connsiteY19" fmla="*/ 431918 h 1887643"/>
              <a:gd name="connsiteX20" fmla="*/ 468172 w 668866"/>
              <a:gd name="connsiteY20" fmla="*/ 380712 h 1887643"/>
              <a:gd name="connsiteX21" fmla="*/ 482803 w 668866"/>
              <a:gd name="connsiteY21" fmla="*/ 336821 h 1887643"/>
              <a:gd name="connsiteX22" fmla="*/ 497433 w 668866"/>
              <a:gd name="connsiteY22" fmla="*/ 307560 h 1887643"/>
              <a:gd name="connsiteX23" fmla="*/ 504748 w 668866"/>
              <a:gd name="connsiteY23" fmla="*/ 278299 h 1887643"/>
              <a:gd name="connsiteX24" fmla="*/ 519379 w 668866"/>
              <a:gd name="connsiteY24" fmla="*/ 227093 h 1887643"/>
              <a:gd name="connsiteX25" fmla="*/ 526694 w 668866"/>
              <a:gd name="connsiteY25" fmla="*/ 190517 h 1887643"/>
              <a:gd name="connsiteX26" fmla="*/ 541324 w 668866"/>
              <a:gd name="connsiteY26" fmla="*/ 175886 h 1887643"/>
              <a:gd name="connsiteX27" fmla="*/ 570585 w 668866"/>
              <a:gd name="connsiteY27" fmla="*/ 131995 h 1887643"/>
              <a:gd name="connsiteX28" fmla="*/ 577900 w 668866"/>
              <a:gd name="connsiteY28" fmla="*/ 110050 h 1887643"/>
              <a:gd name="connsiteX29" fmla="*/ 614476 w 668866"/>
              <a:gd name="connsiteY29" fmla="*/ 80789 h 1887643"/>
              <a:gd name="connsiteX30" fmla="*/ 621792 w 668866"/>
              <a:gd name="connsiteY30" fmla="*/ 58843 h 1887643"/>
              <a:gd name="connsiteX31" fmla="*/ 651052 w 668866"/>
              <a:gd name="connsiteY31" fmla="*/ 29582 h 1887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68866" h="1887643">
                <a:moveTo>
                  <a:pt x="0" y="1887643"/>
                </a:moveTo>
                <a:cubicBezTo>
                  <a:pt x="9753" y="1836437"/>
                  <a:pt x="19311" y="1785193"/>
                  <a:pt x="29260" y="1734024"/>
                </a:cubicBezTo>
                <a:cubicBezTo>
                  <a:pt x="36379" y="1697409"/>
                  <a:pt x="44118" y="1660917"/>
                  <a:pt x="51206" y="1624296"/>
                </a:cubicBezTo>
                <a:cubicBezTo>
                  <a:pt x="58749" y="1585325"/>
                  <a:pt x="59801" y="1544635"/>
                  <a:pt x="73152" y="1507253"/>
                </a:cubicBezTo>
                <a:cubicBezTo>
                  <a:pt x="85344" y="1473115"/>
                  <a:pt x="99770" y="1439695"/>
                  <a:pt x="109728" y="1404840"/>
                </a:cubicBezTo>
                <a:cubicBezTo>
                  <a:pt x="119319" y="1371271"/>
                  <a:pt x="121406" y="1335796"/>
                  <a:pt x="131673" y="1302427"/>
                </a:cubicBezTo>
                <a:cubicBezTo>
                  <a:pt x="140995" y="1272130"/>
                  <a:pt x="157777" y="1244564"/>
                  <a:pt x="168249" y="1214645"/>
                </a:cubicBezTo>
                <a:cubicBezTo>
                  <a:pt x="174892" y="1195666"/>
                  <a:pt x="176521" y="1175199"/>
                  <a:pt x="182880" y="1156123"/>
                </a:cubicBezTo>
                <a:cubicBezTo>
                  <a:pt x="188752" y="1138506"/>
                  <a:pt x="198159" y="1122249"/>
                  <a:pt x="204825" y="1104917"/>
                </a:cubicBezTo>
                <a:cubicBezTo>
                  <a:pt x="219776" y="1066045"/>
                  <a:pt x="221313" y="1050692"/>
                  <a:pt x="234086" y="1009819"/>
                </a:cubicBezTo>
                <a:cubicBezTo>
                  <a:pt x="240986" y="987739"/>
                  <a:pt x="248333" y="965796"/>
                  <a:pt x="256032" y="943982"/>
                </a:cubicBezTo>
                <a:cubicBezTo>
                  <a:pt x="262966" y="924336"/>
                  <a:pt x="270240" y="904804"/>
                  <a:pt x="277977" y="885461"/>
                </a:cubicBezTo>
                <a:cubicBezTo>
                  <a:pt x="284874" y="868219"/>
                  <a:pt x="293677" y="851743"/>
                  <a:pt x="299923" y="834254"/>
                </a:cubicBezTo>
                <a:cubicBezTo>
                  <a:pt x="305894" y="817537"/>
                  <a:pt x="308939" y="799889"/>
                  <a:pt x="314553" y="783048"/>
                </a:cubicBezTo>
                <a:cubicBezTo>
                  <a:pt x="329099" y="739409"/>
                  <a:pt x="331858" y="750408"/>
                  <a:pt x="343814" y="702581"/>
                </a:cubicBezTo>
                <a:cubicBezTo>
                  <a:pt x="346252" y="692827"/>
                  <a:pt x="347693" y="682769"/>
                  <a:pt x="351129" y="673320"/>
                </a:cubicBezTo>
                <a:cubicBezTo>
                  <a:pt x="373935" y="610605"/>
                  <a:pt x="371534" y="637517"/>
                  <a:pt x="387705" y="578222"/>
                </a:cubicBezTo>
                <a:cubicBezTo>
                  <a:pt x="390976" y="566227"/>
                  <a:pt x="392004" y="553708"/>
                  <a:pt x="395020" y="541646"/>
                </a:cubicBezTo>
                <a:cubicBezTo>
                  <a:pt x="401458" y="515896"/>
                  <a:pt x="405007" y="517348"/>
                  <a:pt x="416966" y="490440"/>
                </a:cubicBezTo>
                <a:cubicBezTo>
                  <a:pt x="440825" y="436755"/>
                  <a:pt x="420319" y="470780"/>
                  <a:pt x="446227" y="431918"/>
                </a:cubicBezTo>
                <a:cubicBezTo>
                  <a:pt x="469771" y="361287"/>
                  <a:pt x="432019" y="471093"/>
                  <a:pt x="468172" y="380712"/>
                </a:cubicBezTo>
                <a:cubicBezTo>
                  <a:pt x="473900" y="366393"/>
                  <a:pt x="475906" y="350615"/>
                  <a:pt x="482803" y="336821"/>
                </a:cubicBezTo>
                <a:cubicBezTo>
                  <a:pt x="487680" y="327067"/>
                  <a:pt x="493604" y="317771"/>
                  <a:pt x="497433" y="307560"/>
                </a:cubicBezTo>
                <a:cubicBezTo>
                  <a:pt x="500963" y="298146"/>
                  <a:pt x="501986" y="287966"/>
                  <a:pt x="504748" y="278299"/>
                </a:cubicBezTo>
                <a:cubicBezTo>
                  <a:pt x="516971" y="235520"/>
                  <a:pt x="507941" y="278564"/>
                  <a:pt x="519379" y="227093"/>
                </a:cubicBezTo>
                <a:cubicBezTo>
                  <a:pt x="522076" y="214956"/>
                  <a:pt x="521796" y="201945"/>
                  <a:pt x="526694" y="190517"/>
                </a:cubicBezTo>
                <a:cubicBezTo>
                  <a:pt x="529411" y="184178"/>
                  <a:pt x="537498" y="181625"/>
                  <a:pt x="541324" y="175886"/>
                </a:cubicBezTo>
                <a:cubicBezTo>
                  <a:pt x="576754" y="122742"/>
                  <a:pt x="537041" y="165542"/>
                  <a:pt x="570585" y="131995"/>
                </a:cubicBezTo>
                <a:cubicBezTo>
                  <a:pt x="573023" y="124680"/>
                  <a:pt x="573933" y="116662"/>
                  <a:pt x="577900" y="110050"/>
                </a:cubicBezTo>
                <a:cubicBezTo>
                  <a:pt x="584849" y="98468"/>
                  <a:pt x="604508" y="87434"/>
                  <a:pt x="614476" y="80789"/>
                </a:cubicBezTo>
                <a:cubicBezTo>
                  <a:pt x="616915" y="73474"/>
                  <a:pt x="616975" y="64864"/>
                  <a:pt x="621792" y="58843"/>
                </a:cubicBezTo>
                <a:cubicBezTo>
                  <a:pt x="668866" y="0"/>
                  <a:pt x="627034" y="77622"/>
                  <a:pt x="651052" y="29582"/>
                </a:cubicBezTo>
              </a:path>
            </a:pathLst>
          </a:cu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904" name="TextBox 87">
            <a:extLst>
              <a:ext uri="{FF2B5EF4-FFF2-40B4-BE49-F238E27FC236}">
                <a16:creationId xmlns:a16="http://schemas.microsoft.com/office/drawing/2014/main" id="{8428694C-5CDF-5F48-A0BD-6297A544FA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0338" y="3048000"/>
            <a:ext cx="3984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a</a:t>
            </a:r>
            <a:r>
              <a:rPr lang="en-US" altLang="en-US" sz="1800" baseline="-25000"/>
              <a:t>2</a:t>
            </a:r>
          </a:p>
        </p:txBody>
      </p:sp>
      <p:sp>
        <p:nvSpPr>
          <p:cNvPr id="36905" name="TextBox 88">
            <a:extLst>
              <a:ext uri="{FF2B5EF4-FFF2-40B4-BE49-F238E27FC236}">
                <a16:creationId xmlns:a16="http://schemas.microsoft.com/office/drawing/2014/main" id="{BD23FF76-30CF-9445-B622-60063D201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0338" y="2297113"/>
            <a:ext cx="3984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a</a:t>
            </a:r>
            <a:r>
              <a:rPr lang="en-US" altLang="en-US" sz="1800" baseline="-25000"/>
              <a:t>4</a:t>
            </a:r>
          </a:p>
        </p:txBody>
      </p:sp>
      <p:sp>
        <p:nvSpPr>
          <p:cNvPr id="36906" name="TextBox 89">
            <a:extLst>
              <a:ext uri="{FF2B5EF4-FFF2-40B4-BE49-F238E27FC236}">
                <a16:creationId xmlns:a16="http://schemas.microsoft.com/office/drawing/2014/main" id="{0553B84B-30A5-314D-93BE-F5240098F8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0938" y="2220913"/>
            <a:ext cx="3984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a</a:t>
            </a:r>
            <a:r>
              <a:rPr lang="en-US" altLang="en-US" sz="1800" baseline="-25000"/>
              <a:t>5</a:t>
            </a:r>
          </a:p>
        </p:txBody>
      </p:sp>
      <p:sp>
        <p:nvSpPr>
          <p:cNvPr id="36907" name="TextBox 90">
            <a:extLst>
              <a:ext uri="{FF2B5EF4-FFF2-40B4-BE49-F238E27FC236}">
                <a16:creationId xmlns:a16="http://schemas.microsoft.com/office/drawing/2014/main" id="{90C8E289-7B37-1148-9D55-F7CD9033E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352800"/>
            <a:ext cx="3984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a</a:t>
            </a:r>
            <a:r>
              <a:rPr lang="en-US" altLang="en-US" sz="1800" baseline="-25000"/>
              <a:t>3</a:t>
            </a:r>
          </a:p>
        </p:txBody>
      </p: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2EAFDAA1-9A05-6D4A-AE9E-F66E02BACCEB}"/>
              </a:ext>
            </a:extLst>
          </p:cNvPr>
          <p:cNvCxnSpPr/>
          <p:nvPr/>
        </p:nvCxnSpPr>
        <p:spPr>
          <a:xfrm rot="16200000" flipV="1">
            <a:off x="4694237" y="2849563"/>
            <a:ext cx="1001713" cy="269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9601490F-EB0C-244D-9698-8DBA505F20E0}"/>
              </a:ext>
            </a:extLst>
          </p:cNvPr>
          <p:cNvCxnSpPr/>
          <p:nvPr/>
        </p:nvCxnSpPr>
        <p:spPr>
          <a:xfrm rot="5400000" flipH="1" flipV="1">
            <a:off x="5606257" y="2851943"/>
            <a:ext cx="990600" cy="11113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73FED3B0-42BA-DF45-9C49-1EEE4BDA101B}"/>
              </a:ext>
            </a:extLst>
          </p:cNvPr>
          <p:cNvCxnSpPr/>
          <p:nvPr/>
        </p:nvCxnSpPr>
        <p:spPr>
          <a:xfrm rot="5400000" flipH="1">
            <a:off x="4876801" y="3749675"/>
            <a:ext cx="838200" cy="174625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0F7769AE-A993-2E47-BB44-5FFB7DEE79A0}"/>
              </a:ext>
            </a:extLst>
          </p:cNvPr>
          <p:cNvCxnSpPr/>
          <p:nvPr/>
        </p:nvCxnSpPr>
        <p:spPr>
          <a:xfrm rot="5400000" flipH="1" flipV="1">
            <a:off x="5353050" y="3459163"/>
            <a:ext cx="773113" cy="71278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3D95873D-ED40-CD42-BE03-FD603738D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Hasse Diagrams: Example (1)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7241EFED-091F-4943-A502-21ABDC151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Of course, you need not always start with the complete relation in the partial order and then trim everything.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Rather, you can build a Hasse Diagram directly from the partial order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Example:  Draw the Hasse Diagram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for the following partial ordering: {(a,b) | a|b }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 on the set {1, 2, 3, 4, 5, 6, 10, 12, 15, 20, 30, 60}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(these are the divisors of 60 which form the basis of the ancient Babylonian base-60 numeral system)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58567443-73AD-2C4D-8111-3F6D25D9A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Hasse Diagram: Example (2)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E2A2344-3F9A-5243-BBF8-C44275FB950F}"/>
              </a:ext>
            </a:extLst>
          </p:cNvPr>
          <p:cNvSpPr/>
          <p:nvPr/>
        </p:nvSpPr>
        <p:spPr>
          <a:xfrm>
            <a:off x="4419600" y="5486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887F5D7-4481-334D-98BF-7499926946E9}"/>
              </a:ext>
            </a:extLst>
          </p:cNvPr>
          <p:cNvSpPr/>
          <p:nvPr/>
        </p:nvSpPr>
        <p:spPr>
          <a:xfrm>
            <a:off x="3581400" y="4572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5F48A49-30B9-9E41-B67F-D1D60CCBE406}"/>
              </a:ext>
            </a:extLst>
          </p:cNvPr>
          <p:cNvSpPr/>
          <p:nvPr/>
        </p:nvSpPr>
        <p:spPr>
          <a:xfrm>
            <a:off x="4495800" y="4572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E83BC1B-7FC1-8D4F-B467-12B64DBE409F}"/>
              </a:ext>
            </a:extLst>
          </p:cNvPr>
          <p:cNvSpPr/>
          <p:nvPr/>
        </p:nvSpPr>
        <p:spPr>
          <a:xfrm>
            <a:off x="5334000" y="4572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6989B89-9B69-B84A-959C-0F6FAD34A17E}"/>
              </a:ext>
            </a:extLst>
          </p:cNvPr>
          <p:cNvSpPr/>
          <p:nvPr/>
        </p:nvSpPr>
        <p:spPr>
          <a:xfrm>
            <a:off x="5867400" y="3810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9BE4D5E-2828-A643-BDB9-8C669C4D4BEA}"/>
              </a:ext>
            </a:extLst>
          </p:cNvPr>
          <p:cNvSpPr/>
          <p:nvPr/>
        </p:nvSpPr>
        <p:spPr>
          <a:xfrm>
            <a:off x="4953000" y="3810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D29D3B0-427D-7646-9087-3132EA1DA709}"/>
              </a:ext>
            </a:extLst>
          </p:cNvPr>
          <p:cNvSpPr/>
          <p:nvPr/>
        </p:nvSpPr>
        <p:spPr>
          <a:xfrm>
            <a:off x="4038600" y="3810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780985B-B79D-DA4B-A67E-3085E5B4251A}"/>
              </a:ext>
            </a:extLst>
          </p:cNvPr>
          <p:cNvSpPr/>
          <p:nvPr/>
        </p:nvSpPr>
        <p:spPr>
          <a:xfrm>
            <a:off x="3048000" y="3810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0335305-D557-5448-82F6-39EC82D32FF4}"/>
              </a:ext>
            </a:extLst>
          </p:cNvPr>
          <p:cNvSpPr/>
          <p:nvPr/>
        </p:nvSpPr>
        <p:spPr>
          <a:xfrm>
            <a:off x="35052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78A24E6-78DD-9941-8A59-D9316C7307C0}"/>
              </a:ext>
            </a:extLst>
          </p:cNvPr>
          <p:cNvSpPr/>
          <p:nvPr/>
        </p:nvSpPr>
        <p:spPr>
          <a:xfrm>
            <a:off x="4495800" y="2971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1F5D63E-330C-1741-818B-5DC7EF59250B}"/>
              </a:ext>
            </a:extLst>
          </p:cNvPr>
          <p:cNvSpPr/>
          <p:nvPr/>
        </p:nvSpPr>
        <p:spPr>
          <a:xfrm>
            <a:off x="5410200" y="2971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582BC2C-B697-9949-B161-9A64A5E8FB98}"/>
              </a:ext>
            </a:extLst>
          </p:cNvPr>
          <p:cNvSpPr/>
          <p:nvPr/>
        </p:nvSpPr>
        <p:spPr>
          <a:xfrm>
            <a:off x="4419600" y="2057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AF343CC-4E9E-DC44-A631-848A9921FFC0}"/>
              </a:ext>
            </a:extLst>
          </p:cNvPr>
          <p:cNvCxnSpPr>
            <a:stCxn id="4" idx="5"/>
            <a:endCxn id="5" idx="4"/>
          </p:cNvCxnSpPr>
          <p:nvPr/>
        </p:nvCxnSpPr>
        <p:spPr>
          <a:xfrm rot="5400000" flipH="1">
            <a:off x="3600450" y="4667250"/>
            <a:ext cx="903288" cy="865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7A80AFE-58EF-3147-BD27-0D866383313D}"/>
              </a:ext>
            </a:extLst>
          </p:cNvPr>
          <p:cNvCxnSpPr>
            <a:stCxn id="5" idx="7"/>
            <a:endCxn id="11" idx="4"/>
          </p:cNvCxnSpPr>
          <p:nvPr/>
        </p:nvCxnSpPr>
        <p:spPr>
          <a:xfrm rot="16200000" flipV="1">
            <a:off x="3017837" y="3954463"/>
            <a:ext cx="696913" cy="5603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F5E8B48-04E8-2C45-94DC-74B3F46714BF}"/>
              </a:ext>
            </a:extLst>
          </p:cNvPr>
          <p:cNvCxnSpPr>
            <a:stCxn id="11" idx="6"/>
            <a:endCxn id="12" idx="6"/>
          </p:cNvCxnSpPr>
          <p:nvPr/>
        </p:nvCxnSpPr>
        <p:spPr>
          <a:xfrm flipV="1">
            <a:off x="3124200" y="3086100"/>
            <a:ext cx="457200" cy="76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494762D-E46F-7D4B-9EA3-FB14AB2506ED}"/>
              </a:ext>
            </a:extLst>
          </p:cNvPr>
          <p:cNvCxnSpPr/>
          <p:nvPr/>
        </p:nvCxnSpPr>
        <p:spPr>
          <a:xfrm flipV="1">
            <a:off x="3657600" y="3810000"/>
            <a:ext cx="457200" cy="76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D04BF5B-376D-1B47-B41E-01023853F9B7}"/>
              </a:ext>
            </a:extLst>
          </p:cNvPr>
          <p:cNvCxnSpPr>
            <a:endCxn id="7" idx="3"/>
          </p:cNvCxnSpPr>
          <p:nvPr/>
        </p:nvCxnSpPr>
        <p:spPr>
          <a:xfrm rot="5400000" flipH="1" flipV="1">
            <a:off x="4495801" y="4637087"/>
            <a:ext cx="849312" cy="8493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A821B9B-2E12-0149-9B7A-8A7CD4894EC7}"/>
              </a:ext>
            </a:extLst>
          </p:cNvPr>
          <p:cNvCxnSpPr>
            <a:endCxn id="8" idx="5"/>
          </p:cNvCxnSpPr>
          <p:nvPr/>
        </p:nvCxnSpPr>
        <p:spPr>
          <a:xfrm rot="5400000" flipH="1" flipV="1">
            <a:off x="5279231" y="3929857"/>
            <a:ext cx="708025" cy="5984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DD30AB4-FC37-104C-8E88-D46517F421C2}"/>
              </a:ext>
            </a:extLst>
          </p:cNvPr>
          <p:cNvCxnSpPr>
            <a:stCxn id="4" idx="6"/>
            <a:endCxn id="6" idx="5"/>
          </p:cNvCxnSpPr>
          <p:nvPr/>
        </p:nvCxnSpPr>
        <p:spPr>
          <a:xfrm flipV="1">
            <a:off x="4495800" y="4637088"/>
            <a:ext cx="65088" cy="8874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D56CC19-51D5-814D-8AD4-C8D7255029A3}"/>
              </a:ext>
            </a:extLst>
          </p:cNvPr>
          <p:cNvCxnSpPr>
            <a:stCxn id="6" idx="4"/>
            <a:endCxn id="10" idx="4"/>
          </p:cNvCxnSpPr>
          <p:nvPr/>
        </p:nvCxnSpPr>
        <p:spPr>
          <a:xfrm rot="5400000" flipH="1">
            <a:off x="3924300" y="4038600"/>
            <a:ext cx="76200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E01B959-2E41-7C4A-9350-9CD1CB09A472}"/>
              </a:ext>
            </a:extLst>
          </p:cNvPr>
          <p:cNvCxnSpPr>
            <a:stCxn id="6" idx="5"/>
            <a:endCxn id="8" idx="6"/>
          </p:cNvCxnSpPr>
          <p:nvPr/>
        </p:nvCxnSpPr>
        <p:spPr>
          <a:xfrm rot="5400000" flipH="1" flipV="1">
            <a:off x="4857750" y="3551238"/>
            <a:ext cx="788988" cy="13827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71A19E3-0B24-A94D-9E22-A515EAB67C36}"/>
              </a:ext>
            </a:extLst>
          </p:cNvPr>
          <p:cNvCxnSpPr>
            <a:stCxn id="5" idx="5"/>
            <a:endCxn id="9" idx="4"/>
          </p:cNvCxnSpPr>
          <p:nvPr/>
        </p:nvCxnSpPr>
        <p:spPr>
          <a:xfrm rot="5400000" flipH="1" flipV="1">
            <a:off x="3943350" y="3589338"/>
            <a:ext cx="750888" cy="13446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7EEB987D-2472-E44D-88D2-EA535DC14919}"/>
              </a:ext>
            </a:extLst>
          </p:cNvPr>
          <p:cNvCxnSpPr>
            <a:endCxn id="13" idx="3"/>
          </p:cNvCxnSpPr>
          <p:nvPr/>
        </p:nvCxnSpPr>
        <p:spPr>
          <a:xfrm flipV="1">
            <a:off x="3048000" y="3036888"/>
            <a:ext cx="1458913" cy="838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B303E68-C582-1942-B147-7C820DD4EB05}"/>
              </a:ext>
            </a:extLst>
          </p:cNvPr>
          <p:cNvCxnSpPr>
            <a:endCxn id="15" idx="4"/>
          </p:cNvCxnSpPr>
          <p:nvPr/>
        </p:nvCxnSpPr>
        <p:spPr>
          <a:xfrm rot="5400000" flipH="1" flipV="1">
            <a:off x="3562350" y="2152650"/>
            <a:ext cx="914400" cy="876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BF6FE25A-1503-604C-B49F-9D1D66F39148}"/>
              </a:ext>
            </a:extLst>
          </p:cNvPr>
          <p:cNvCxnSpPr>
            <a:stCxn id="13" idx="1"/>
            <a:endCxn id="15" idx="4"/>
          </p:cNvCxnSpPr>
          <p:nvPr/>
        </p:nvCxnSpPr>
        <p:spPr>
          <a:xfrm rot="16200000" flipV="1">
            <a:off x="4057650" y="2533650"/>
            <a:ext cx="849313" cy="492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180CD2C1-0F6F-A04B-BD2F-071F73A6443C}"/>
              </a:ext>
            </a:extLst>
          </p:cNvPr>
          <p:cNvCxnSpPr>
            <a:stCxn id="10" idx="5"/>
            <a:endCxn id="14" idx="6"/>
          </p:cNvCxnSpPr>
          <p:nvPr/>
        </p:nvCxnSpPr>
        <p:spPr>
          <a:xfrm rot="5400000" flipH="1" flipV="1">
            <a:off x="4362450" y="2751138"/>
            <a:ext cx="865188" cy="13827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D6D9ADDC-1EEB-3647-919E-4B817A38DDF5}"/>
              </a:ext>
            </a:extLst>
          </p:cNvPr>
          <p:cNvCxnSpPr>
            <a:stCxn id="14" idx="4"/>
            <a:endCxn id="15" idx="4"/>
          </p:cNvCxnSpPr>
          <p:nvPr/>
        </p:nvCxnSpPr>
        <p:spPr>
          <a:xfrm rot="5400000" flipH="1">
            <a:off x="4495800" y="2095500"/>
            <a:ext cx="914400" cy="990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033ECFA-BE99-8A4B-8251-7B1B624C1A38}"/>
              </a:ext>
            </a:extLst>
          </p:cNvPr>
          <p:cNvCxnSpPr>
            <a:stCxn id="9" idx="5"/>
            <a:endCxn id="14" idx="5"/>
          </p:cNvCxnSpPr>
          <p:nvPr/>
        </p:nvCxnSpPr>
        <p:spPr>
          <a:xfrm rot="5400000" flipH="1" flipV="1">
            <a:off x="4827588" y="3227388"/>
            <a:ext cx="83820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3F28F98D-0A8A-FE4A-ADE9-625E1B42D34D}"/>
              </a:ext>
            </a:extLst>
          </p:cNvPr>
          <p:cNvCxnSpPr>
            <a:stCxn id="8" idx="4"/>
            <a:endCxn id="14" idx="6"/>
          </p:cNvCxnSpPr>
          <p:nvPr/>
        </p:nvCxnSpPr>
        <p:spPr>
          <a:xfrm rot="5400000" flipH="1">
            <a:off x="5257800" y="3238500"/>
            <a:ext cx="876300" cy="419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938FFABF-CA89-A04B-A5B9-D9967446DC30}"/>
              </a:ext>
            </a:extLst>
          </p:cNvPr>
          <p:cNvCxnSpPr>
            <a:endCxn id="13" idx="5"/>
          </p:cNvCxnSpPr>
          <p:nvPr/>
        </p:nvCxnSpPr>
        <p:spPr>
          <a:xfrm rot="16200000" flipV="1">
            <a:off x="4370388" y="3227388"/>
            <a:ext cx="811212" cy="4302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53653667-706A-244B-ACCC-29EE4479B105}"/>
              </a:ext>
            </a:extLst>
          </p:cNvPr>
          <p:cNvCxnSpPr>
            <a:stCxn id="7" idx="5"/>
          </p:cNvCxnSpPr>
          <p:nvPr/>
        </p:nvCxnSpPr>
        <p:spPr>
          <a:xfrm rot="5400000" flipH="1">
            <a:off x="4838700" y="4076700"/>
            <a:ext cx="750888" cy="3698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45" name="TextBox 65">
            <a:extLst>
              <a:ext uri="{FF2B5EF4-FFF2-40B4-BE49-F238E27FC236}">
                <a16:creationId xmlns:a16="http://schemas.microsoft.com/office/drawing/2014/main" id="{EDF6AC32-B970-0545-AB64-7F0BAB887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55626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1</a:t>
            </a:r>
          </a:p>
        </p:txBody>
      </p:sp>
      <p:sp>
        <p:nvSpPr>
          <p:cNvPr id="38946" name="TextBox 66">
            <a:extLst>
              <a:ext uri="{FF2B5EF4-FFF2-40B4-BE49-F238E27FC236}">
                <a16:creationId xmlns:a16="http://schemas.microsoft.com/office/drawing/2014/main" id="{4065CF83-59F2-5440-816E-81AF74EFE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4958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3</a:t>
            </a:r>
          </a:p>
        </p:txBody>
      </p:sp>
      <p:sp>
        <p:nvSpPr>
          <p:cNvPr id="38947" name="TextBox 67">
            <a:extLst>
              <a:ext uri="{FF2B5EF4-FFF2-40B4-BE49-F238E27FC236}">
                <a16:creationId xmlns:a16="http://schemas.microsoft.com/office/drawing/2014/main" id="{1F7387B1-0F7C-CD4A-8C89-4D19D1D1BE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4196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5</a:t>
            </a:r>
          </a:p>
        </p:txBody>
      </p:sp>
      <p:sp>
        <p:nvSpPr>
          <p:cNvPr id="38948" name="TextBox 68">
            <a:extLst>
              <a:ext uri="{FF2B5EF4-FFF2-40B4-BE49-F238E27FC236}">
                <a16:creationId xmlns:a16="http://schemas.microsoft.com/office/drawing/2014/main" id="{7AFAD247-2A8C-D244-B7AA-2D4EBED9C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5663" y="365760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15</a:t>
            </a:r>
          </a:p>
        </p:txBody>
      </p:sp>
      <p:sp>
        <p:nvSpPr>
          <p:cNvPr id="38949" name="TextBox 69">
            <a:extLst>
              <a:ext uri="{FF2B5EF4-FFF2-40B4-BE49-F238E27FC236}">
                <a16:creationId xmlns:a16="http://schemas.microsoft.com/office/drawing/2014/main" id="{E1755918-AE89-6143-9423-6634C07151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81940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30</a:t>
            </a:r>
          </a:p>
        </p:txBody>
      </p:sp>
      <p:sp>
        <p:nvSpPr>
          <p:cNvPr id="38950" name="TextBox 70">
            <a:extLst>
              <a:ext uri="{FF2B5EF4-FFF2-40B4-BE49-F238E27FC236}">
                <a16:creationId xmlns:a16="http://schemas.microsoft.com/office/drawing/2014/main" id="{9BF535DF-26ED-3943-BFC3-1CD9656DD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668713"/>
            <a:ext cx="441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10</a:t>
            </a:r>
          </a:p>
        </p:txBody>
      </p:sp>
      <p:sp>
        <p:nvSpPr>
          <p:cNvPr id="38951" name="TextBox 71">
            <a:extLst>
              <a:ext uri="{FF2B5EF4-FFF2-40B4-BE49-F238E27FC236}">
                <a16:creationId xmlns:a16="http://schemas.microsoft.com/office/drawing/2014/main" id="{B17EFAF6-B45A-E646-BE2D-50595C953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7863" y="190500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60</a:t>
            </a:r>
          </a:p>
        </p:txBody>
      </p:sp>
      <p:sp>
        <p:nvSpPr>
          <p:cNvPr id="38952" name="TextBox 72">
            <a:extLst>
              <a:ext uri="{FF2B5EF4-FFF2-40B4-BE49-F238E27FC236}">
                <a16:creationId xmlns:a16="http://schemas.microsoft.com/office/drawing/2014/main" id="{85C3C1DC-DB99-C143-BA1C-B5F1E2564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830513"/>
            <a:ext cx="441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12</a:t>
            </a:r>
          </a:p>
        </p:txBody>
      </p:sp>
      <p:sp>
        <p:nvSpPr>
          <p:cNvPr id="38953" name="TextBox 73">
            <a:extLst>
              <a:ext uri="{FF2B5EF4-FFF2-40B4-BE49-F238E27FC236}">
                <a16:creationId xmlns:a16="http://schemas.microsoft.com/office/drawing/2014/main" id="{77C3123A-11C8-8F45-829B-3F1F58195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668713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4</a:t>
            </a:r>
          </a:p>
        </p:txBody>
      </p:sp>
      <p:sp>
        <p:nvSpPr>
          <p:cNvPr id="38954" name="TextBox 74">
            <a:extLst>
              <a:ext uri="{FF2B5EF4-FFF2-40B4-BE49-F238E27FC236}">
                <a16:creationId xmlns:a16="http://schemas.microsoft.com/office/drawing/2014/main" id="{B3D2E980-518C-B042-BBDC-FEE596E9A0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8663" y="4506913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2</a:t>
            </a:r>
          </a:p>
        </p:txBody>
      </p:sp>
      <p:sp>
        <p:nvSpPr>
          <p:cNvPr id="38955" name="TextBox 75">
            <a:extLst>
              <a:ext uri="{FF2B5EF4-FFF2-40B4-BE49-F238E27FC236}">
                <a16:creationId xmlns:a16="http://schemas.microsoft.com/office/drawing/2014/main" id="{4A11A3C6-E872-BE42-9623-FFC5D050C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5863" y="36576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6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D8E54B87-34A1-9E41-85EC-FFA7E70019BF}"/>
              </a:ext>
            </a:extLst>
          </p:cNvPr>
          <p:cNvCxnSpPr>
            <a:stCxn id="10" idx="5"/>
          </p:cNvCxnSpPr>
          <p:nvPr/>
        </p:nvCxnSpPr>
        <p:spPr>
          <a:xfrm rot="5400000" flipH="1">
            <a:off x="3467100" y="3238500"/>
            <a:ext cx="750888" cy="522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57" name="TextBox 78">
            <a:extLst>
              <a:ext uri="{FF2B5EF4-FFF2-40B4-BE49-F238E27FC236}">
                <a16:creationId xmlns:a16="http://schemas.microsoft.com/office/drawing/2014/main" id="{D7DEF869-5304-AD4B-90A8-E6149CFA42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81940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20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D1D98002-1784-CB41-8C15-0A8A3D34D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79AE6F80-3200-EE47-A7FD-56B9293EE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Motivating example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Definitions</a:t>
            </a:r>
          </a:p>
          <a:p>
            <a:pPr lvl="1"/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Partial ordering, comparability, total ordering, well ordering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Principle of well-ordered induction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Lexicographic orderings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Hasse Diagrams</a:t>
            </a:r>
          </a:p>
          <a:p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Extremal elements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Lattices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Topological Sorting</a:t>
            </a:r>
            <a:endParaRPr lang="en-US" altLang="en-US" sz="2000">
              <a:solidFill>
                <a:srgbClr val="BFBFB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73E1B00C-2A87-AB43-9082-9AC18088A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Extremal Elements: Summary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D2181CA3-6B16-9D43-9B0A-B5D21345F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We will define the following terms: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A maximal/minimal element in a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poset</a:t>
            </a:r>
            <a:r>
              <a:rPr lang="en-US" altLang="en-US" sz="2800" dirty="0">
                <a:ea typeface="ＭＳ Ｐゴシック" panose="020B0600070205080204" pitchFamily="34" charset="-128"/>
              </a:rPr>
              <a:t> (S,</a:t>
            </a:r>
            <a:r>
              <a:rPr lang="en-US" altLang="en-US" sz="2800" dirty="0">
                <a:latin typeface="MT Extra" pitchFamily="2" charset="77"/>
                <a:ea typeface="ＭＳ Ｐゴシック" panose="020B0600070205080204" pitchFamily="34" charset="-128"/>
              </a:rPr>
              <a:t> p</a:t>
            </a:r>
            <a:r>
              <a:rPr lang="en-US" altLang="en-US" sz="2800" dirty="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The maximum (greatest)/minimum (least) element of a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poset</a:t>
            </a:r>
            <a:r>
              <a:rPr lang="en-US" altLang="en-US" sz="2800" dirty="0">
                <a:ea typeface="ＭＳ Ｐゴシック" panose="020B0600070205080204" pitchFamily="34" charset="-128"/>
              </a:rPr>
              <a:t> (S,</a:t>
            </a:r>
            <a:r>
              <a:rPr lang="en-US" altLang="en-US" sz="2800" dirty="0">
                <a:latin typeface="MT Extra" pitchFamily="2" charset="77"/>
                <a:ea typeface="ＭＳ Ｐゴシック" panose="020B0600070205080204" pitchFamily="34" charset="-128"/>
              </a:rPr>
              <a:t> p</a:t>
            </a:r>
            <a:r>
              <a:rPr lang="en-US" altLang="en-US" sz="2800" dirty="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An upper/lower bound element of a subset A of a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poset</a:t>
            </a:r>
            <a:r>
              <a:rPr lang="en-US" altLang="en-US" sz="2800" dirty="0">
                <a:ea typeface="ＭＳ Ｐゴシック" panose="020B0600070205080204" pitchFamily="34" charset="-128"/>
              </a:rPr>
              <a:t> (S,</a:t>
            </a:r>
            <a:r>
              <a:rPr lang="en-US" altLang="en-US" sz="2800" dirty="0">
                <a:latin typeface="MT Extra" pitchFamily="2" charset="77"/>
                <a:ea typeface="ＭＳ Ｐゴシック" panose="020B0600070205080204" pitchFamily="34" charset="-128"/>
              </a:rPr>
              <a:t> p</a:t>
            </a:r>
            <a:r>
              <a:rPr lang="en-US" altLang="en-US" sz="2800" dirty="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The greatest lower/least upper bound element of a subset A of a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poset</a:t>
            </a:r>
            <a:r>
              <a:rPr lang="en-US" altLang="en-US" sz="2800" dirty="0">
                <a:ea typeface="ＭＳ Ｐゴシック" panose="020B0600070205080204" pitchFamily="34" charset="-128"/>
              </a:rPr>
              <a:t> (S,</a:t>
            </a:r>
            <a:r>
              <a:rPr lang="en-US" altLang="en-US" sz="2800" dirty="0">
                <a:latin typeface="MT Extra" pitchFamily="2" charset="77"/>
                <a:ea typeface="ＭＳ Ｐゴシック" panose="020B0600070205080204" pitchFamily="34" charset="-128"/>
              </a:rPr>
              <a:t> p</a:t>
            </a:r>
            <a:r>
              <a:rPr lang="en-US" altLang="en-US" sz="2800" dirty="0"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D66BD4CA-4C24-F54E-BBCC-90E976D86732}"/>
              </a:ext>
            </a:extLst>
          </p:cNvPr>
          <p:cNvSpPr/>
          <p:nvPr/>
        </p:nvSpPr>
        <p:spPr>
          <a:xfrm>
            <a:off x="2362200" y="34290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Arc 4">
            <a:extLst>
              <a:ext uri="{FF2B5EF4-FFF2-40B4-BE49-F238E27FC236}">
                <a16:creationId xmlns:a16="http://schemas.microsoft.com/office/drawing/2014/main" id="{CC077553-B1CC-624D-BA26-FFAA1CEB9921}"/>
              </a:ext>
            </a:extLst>
          </p:cNvPr>
          <p:cNvSpPr/>
          <p:nvPr/>
        </p:nvSpPr>
        <p:spPr>
          <a:xfrm>
            <a:off x="2057400" y="43434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5E8D525D-B74A-294F-9A51-A37B29A30EA5}"/>
              </a:ext>
            </a:extLst>
          </p:cNvPr>
          <p:cNvSpPr/>
          <p:nvPr/>
        </p:nvSpPr>
        <p:spPr>
          <a:xfrm>
            <a:off x="4038600" y="52578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FBAA6F33-8300-FD48-96BF-55FF1E7B00F8}"/>
              </a:ext>
            </a:extLst>
          </p:cNvPr>
          <p:cNvSpPr/>
          <p:nvPr/>
        </p:nvSpPr>
        <p:spPr>
          <a:xfrm>
            <a:off x="6858000" y="24384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A6D8B8B2-89D8-3C41-BD19-D0A06E894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Extremal Elements: Maximal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F408EF52-0CC2-474F-B660-84387C56A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An element a in a poset (S,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 p</a:t>
            </a:r>
            <a:r>
              <a:rPr lang="en-US" altLang="en-US">
                <a:ea typeface="ＭＳ Ｐゴシック" panose="020B0600070205080204" pitchFamily="34" charset="-128"/>
              </a:rPr>
              <a:t>) is called </a:t>
            </a:r>
            <a:r>
              <a:rPr lang="en-US" altLang="en-US" u="sng">
                <a:ea typeface="ＭＳ Ｐゴシック" panose="020B0600070205080204" pitchFamily="34" charset="-128"/>
              </a:rPr>
              <a:t>maximal</a:t>
            </a:r>
            <a:r>
              <a:rPr lang="en-US" altLang="en-US">
                <a:ea typeface="ＭＳ Ｐゴシック" panose="020B0600070205080204" pitchFamily="34" charset="-128"/>
              </a:rPr>
              <a:t> if it is not less than any other element in S. That is: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bS (a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b))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If there is one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unique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maximal element a, we call it the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maximum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element (or the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greatest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element)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4975C57C-C8F2-5942-B2A4-9455A7A4D8C8}"/>
              </a:ext>
            </a:extLst>
          </p:cNvPr>
          <p:cNvSpPr/>
          <p:nvPr/>
        </p:nvSpPr>
        <p:spPr>
          <a:xfrm>
            <a:off x="7162800" y="19812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E6440F56-B28A-B74F-B6E9-79CA00D78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Extremal Elements: Minimal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661300A4-58E9-1B48-8917-10F9CA5A3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An element a in a poset (S,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 p</a:t>
            </a:r>
            <a:r>
              <a:rPr lang="en-US" altLang="en-US">
                <a:ea typeface="ＭＳ Ｐゴシック" panose="020B0600070205080204" pitchFamily="34" charset="-128"/>
              </a:rPr>
              <a:t>) is called </a:t>
            </a:r>
            <a:r>
              <a:rPr lang="en-US" altLang="en-US" u="sng">
                <a:ea typeface="ＭＳ Ｐゴシック" panose="020B0600070205080204" pitchFamily="34" charset="-128"/>
              </a:rPr>
              <a:t>minimal</a:t>
            </a:r>
            <a:r>
              <a:rPr lang="en-US" altLang="en-US">
                <a:ea typeface="ＭＳ Ｐゴシック" panose="020B0600070205080204" pitchFamily="34" charset="-128"/>
              </a:rPr>
              <a:t> if it is not greater than any other element in S. That is: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bS (b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a))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If there is one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unique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minimal element a, we call it the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minimum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element (or the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least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element)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B48C5930-A160-AF4C-A7B3-5C72343CAFE4}"/>
              </a:ext>
            </a:extLst>
          </p:cNvPr>
          <p:cNvSpPr/>
          <p:nvPr/>
        </p:nvSpPr>
        <p:spPr>
          <a:xfrm>
            <a:off x="7162800" y="19812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7DB8C3BD-F7EE-4844-BF6D-C8D257D9F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Extremal Elements: Upper Bound</a:t>
            </a: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888B84E6-9DFA-724A-B140-CE87E96C3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Let (S,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be a poset and let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</a:t>
            </a:r>
            <a:r>
              <a:rPr lang="en-US" altLang="en-US">
                <a:ea typeface="ＭＳ Ｐゴシック" panose="020B0600070205080204" pitchFamily="34" charset="-128"/>
              </a:rPr>
              <a:t>S.  If u is an element of S such that a 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</a:rPr>
              <a:t>u for all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</a:rPr>
              <a:t>A then u is an </a:t>
            </a:r>
            <a:r>
              <a:rPr lang="en-US" altLang="en-US" u="sng">
                <a:ea typeface="ＭＳ Ｐゴシック" panose="020B0600070205080204" pitchFamily="34" charset="-128"/>
              </a:rPr>
              <a:t>upper bound of A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An element x that is an upper bound on a subset A and is less than all other upper bounds on A is called the </a:t>
            </a:r>
            <a:r>
              <a:rPr lang="en-US" altLang="en-US" u="sng">
                <a:ea typeface="ＭＳ Ｐゴシック" panose="020B0600070205080204" pitchFamily="34" charset="-128"/>
              </a:rPr>
              <a:t>least upper bound on A</a:t>
            </a:r>
            <a:r>
              <a:rPr lang="en-US" altLang="en-US">
                <a:ea typeface="ＭＳ Ｐゴシック" panose="020B0600070205080204" pitchFamily="34" charset="-128"/>
              </a:rPr>
              <a:t>.  We abbreviate it as lub.</a:t>
            </a: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5C134031-372C-EE47-8C43-21AD71EEFD1C}"/>
              </a:ext>
            </a:extLst>
          </p:cNvPr>
          <p:cNvSpPr/>
          <p:nvPr/>
        </p:nvSpPr>
        <p:spPr>
          <a:xfrm>
            <a:off x="3657600" y="19812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Arc 4">
            <a:extLst>
              <a:ext uri="{FF2B5EF4-FFF2-40B4-BE49-F238E27FC236}">
                <a16:creationId xmlns:a16="http://schemas.microsoft.com/office/drawing/2014/main" id="{B3F199BF-7A69-964E-B773-4B774AA2C27C}"/>
              </a:ext>
            </a:extLst>
          </p:cNvPr>
          <p:cNvSpPr/>
          <p:nvPr/>
        </p:nvSpPr>
        <p:spPr>
          <a:xfrm>
            <a:off x="5943600" y="25146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DB69F3D6-1D95-DE48-BD47-D14A78E1C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Extremal Elements: Lower Bound</a:t>
            </a: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30908B5F-A9E7-494F-95D1-29D217A9D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Let (S,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be a poset and let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</a:t>
            </a:r>
            <a:r>
              <a:rPr lang="en-US" altLang="en-US">
                <a:ea typeface="ＭＳ Ｐゴシック" panose="020B0600070205080204" pitchFamily="34" charset="-128"/>
              </a:rPr>
              <a:t>S.  If l is an element of S such that l 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</a:rPr>
              <a:t>a for all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A</a:t>
            </a:r>
            <a:r>
              <a:rPr lang="en-US" altLang="en-US">
                <a:ea typeface="ＭＳ Ｐゴシック" panose="020B0600070205080204" pitchFamily="34" charset="-128"/>
              </a:rPr>
              <a:t> then l is an </a:t>
            </a:r>
            <a:r>
              <a:rPr lang="en-US" altLang="en-US" u="sng">
                <a:ea typeface="ＭＳ Ｐゴシック" panose="020B0600070205080204" pitchFamily="34" charset="-128"/>
              </a:rPr>
              <a:t>lower bound of A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An element x that is a lower bound on a subset A and is greater than all other lower bounds on A is called the </a:t>
            </a:r>
            <a:r>
              <a:rPr lang="en-US" altLang="en-US" u="sng">
                <a:ea typeface="ＭＳ Ｐゴシック" panose="020B0600070205080204" pitchFamily="34" charset="-128"/>
              </a:rPr>
              <a:t>greatest lower bound on A</a:t>
            </a:r>
            <a:r>
              <a:rPr lang="en-US" altLang="en-US">
                <a:ea typeface="ＭＳ Ｐゴシック" panose="020B0600070205080204" pitchFamily="34" charset="-128"/>
              </a:rPr>
              <a:t>.  We abbreviate it glb.</a:t>
            </a: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7EDE0C99-CD4E-D340-947C-2BA580F51224}"/>
              </a:ext>
            </a:extLst>
          </p:cNvPr>
          <p:cNvSpPr/>
          <p:nvPr/>
        </p:nvSpPr>
        <p:spPr>
          <a:xfrm>
            <a:off x="3657600" y="19812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Arc 4">
            <a:extLst>
              <a:ext uri="{FF2B5EF4-FFF2-40B4-BE49-F238E27FC236}">
                <a16:creationId xmlns:a16="http://schemas.microsoft.com/office/drawing/2014/main" id="{239D1D1E-79BD-EE4A-92DD-57660098EDD8}"/>
              </a:ext>
            </a:extLst>
          </p:cNvPr>
          <p:cNvSpPr/>
          <p:nvPr/>
        </p:nvSpPr>
        <p:spPr>
          <a:xfrm>
            <a:off x="5791200" y="25146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48F3CC68-DEA6-FE4A-8A9C-D42C82931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Extremal Elements: Example 1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988FC426-4BED-7640-B8B9-31B524302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3048000"/>
            <a:ext cx="8229600" cy="5334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What are the minimal, maximal, minimum, maximum elements?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5B0F902-62D4-2542-B547-1567FB8B3385}"/>
              </a:ext>
            </a:extLst>
          </p:cNvPr>
          <p:cNvSpPr/>
          <p:nvPr/>
        </p:nvSpPr>
        <p:spPr>
          <a:xfrm>
            <a:off x="3581400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FBD7486-0A95-1142-A6DC-5AA1DC7E73E9}"/>
              </a:ext>
            </a:extLst>
          </p:cNvPr>
          <p:cNvSpPr/>
          <p:nvPr/>
        </p:nvSpPr>
        <p:spPr>
          <a:xfrm>
            <a:off x="4419600" y="2667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73BC1FA-060C-F34F-9A62-0A0A4FC82BC0}"/>
              </a:ext>
            </a:extLst>
          </p:cNvPr>
          <p:cNvSpPr/>
          <p:nvPr/>
        </p:nvSpPr>
        <p:spPr>
          <a:xfrm>
            <a:off x="3581400" y="1752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43FA59C-6195-B842-88D3-8FCB08B6CD7E}"/>
              </a:ext>
            </a:extLst>
          </p:cNvPr>
          <p:cNvSpPr/>
          <p:nvPr/>
        </p:nvSpPr>
        <p:spPr>
          <a:xfrm>
            <a:off x="4419600" y="1676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F1331F2-C0B2-284D-A2A6-189A21C65AD0}"/>
              </a:ext>
            </a:extLst>
          </p:cNvPr>
          <p:cNvCxnSpPr>
            <a:endCxn id="7" idx="4"/>
          </p:cNvCxnSpPr>
          <p:nvPr/>
        </p:nvCxnSpPr>
        <p:spPr>
          <a:xfrm rot="5400000" flipH="1" flipV="1">
            <a:off x="3562350" y="1771650"/>
            <a:ext cx="914400" cy="876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6E824A0-7132-AB4F-8894-90AC2E89DCF6}"/>
              </a:ext>
            </a:extLst>
          </p:cNvPr>
          <p:cNvCxnSpPr>
            <a:stCxn id="5" idx="1"/>
            <a:endCxn id="7" idx="4"/>
          </p:cNvCxnSpPr>
          <p:nvPr/>
        </p:nvCxnSpPr>
        <p:spPr>
          <a:xfrm rot="5400000" flipH="1" flipV="1">
            <a:off x="3981450" y="2201863"/>
            <a:ext cx="925513" cy="269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2A28C62-66A7-9843-9D85-3D3776679A9B}"/>
              </a:ext>
            </a:extLst>
          </p:cNvPr>
          <p:cNvCxnSpPr>
            <a:endCxn id="6" idx="6"/>
          </p:cNvCxnSpPr>
          <p:nvPr/>
        </p:nvCxnSpPr>
        <p:spPr>
          <a:xfrm rot="16200000" flipV="1">
            <a:off x="3276600" y="2171700"/>
            <a:ext cx="76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090" name="TextBox 10">
            <a:extLst>
              <a:ext uri="{FF2B5EF4-FFF2-40B4-BE49-F238E27FC236}">
                <a16:creationId xmlns:a16="http://schemas.microsoft.com/office/drawing/2014/main" id="{6900CAD6-6486-7C4A-8DFE-7455D51E1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1363" y="1524000"/>
            <a:ext cx="3000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c</a:t>
            </a:r>
          </a:p>
        </p:txBody>
      </p:sp>
      <p:sp>
        <p:nvSpPr>
          <p:cNvPr id="46091" name="TextBox 11">
            <a:extLst>
              <a:ext uri="{FF2B5EF4-FFF2-40B4-BE49-F238E27FC236}">
                <a16:creationId xmlns:a16="http://schemas.microsoft.com/office/drawing/2014/main" id="{21FD9765-8B84-6348-AA37-BDCFAD00C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2463" y="24384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a</a:t>
            </a:r>
          </a:p>
        </p:txBody>
      </p:sp>
      <p:sp>
        <p:nvSpPr>
          <p:cNvPr id="46092" name="TextBox 12">
            <a:extLst>
              <a:ext uri="{FF2B5EF4-FFF2-40B4-BE49-F238E27FC236}">
                <a16:creationId xmlns:a16="http://schemas.microsoft.com/office/drawing/2014/main" id="{D6BE4437-27C8-5145-B65E-CB485D1B78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5240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d</a:t>
            </a:r>
          </a:p>
        </p:txBody>
      </p:sp>
      <p:sp>
        <p:nvSpPr>
          <p:cNvPr id="46093" name="TextBox 13">
            <a:extLst>
              <a:ext uri="{FF2B5EF4-FFF2-40B4-BE49-F238E27FC236}">
                <a16:creationId xmlns:a16="http://schemas.microsoft.com/office/drawing/2014/main" id="{57B2B7CE-8ABC-C545-A987-5FA318AC5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4063" y="2525713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b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32789B7-40A3-2F43-8BB3-2B5A7096B8AE}"/>
              </a:ext>
            </a:extLst>
          </p:cNvPr>
          <p:cNvSpPr txBox="1">
            <a:spLocks/>
          </p:cNvSpPr>
          <p:nvPr/>
        </p:nvSpPr>
        <p:spPr bwMode="auto">
          <a:xfrm>
            <a:off x="381000" y="36576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latin typeface="+mn-lt"/>
                <a:ea typeface="+mn-ea"/>
              </a:rPr>
              <a:t>Minimal: {</a:t>
            </a:r>
            <a:r>
              <a:rPr lang="en-US" sz="2400" dirty="0" err="1">
                <a:latin typeface="+mn-lt"/>
                <a:ea typeface="+mn-ea"/>
              </a:rPr>
              <a:t>a,b</a:t>
            </a:r>
            <a:r>
              <a:rPr lang="en-US" sz="2400" dirty="0">
                <a:latin typeface="+mn-lt"/>
                <a:ea typeface="+mn-ea"/>
              </a:rPr>
              <a:t>}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98B7ED72-738D-4E46-94B3-E6BED3113719}"/>
              </a:ext>
            </a:extLst>
          </p:cNvPr>
          <p:cNvSpPr txBox="1">
            <a:spLocks/>
          </p:cNvSpPr>
          <p:nvPr/>
        </p:nvSpPr>
        <p:spPr bwMode="auto">
          <a:xfrm>
            <a:off x="381000" y="41148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latin typeface="+mn-lt"/>
                <a:ea typeface="+mn-ea"/>
              </a:rPr>
              <a:t>Maximal: {c,d}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175A3C0D-AB4F-A74B-B0A5-9E5B4989D1ED}"/>
              </a:ext>
            </a:extLst>
          </p:cNvPr>
          <p:cNvSpPr txBox="1">
            <a:spLocks/>
          </p:cNvSpPr>
          <p:nvPr/>
        </p:nvSpPr>
        <p:spPr bwMode="auto">
          <a:xfrm>
            <a:off x="381000" y="45720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latin typeface="+mn-lt"/>
                <a:ea typeface="+mn-ea"/>
              </a:rPr>
              <a:t>There are no unique minimal or maximal elements, thus no minimum or maximum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2FDDAD57-CA5B-7545-A63F-A6333BAD5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Motivating Example (1)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4E70310F-2D33-574D-8ADD-E7E23B918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Consider the renovation of Avery Hall.  In this process several tasks were undertaken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Remove Asbestos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Replace windows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Paint walls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Refinish floors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Assign offices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Move in office furniture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654AD263-9536-5046-8229-D7E064D1C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Extremal Elements: Example 2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6E331A6E-14C0-1A46-8823-CD7495992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371600"/>
            <a:ext cx="4114800" cy="15240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Give lower/upper bounds &amp; glb/lub of the sets: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{d,e,f}, {a,c} and {b,d}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AE43DF1-3026-3349-A79D-3B80CEDB65AB}"/>
              </a:ext>
            </a:extLst>
          </p:cNvPr>
          <p:cNvSpPr/>
          <p:nvPr/>
        </p:nvSpPr>
        <p:spPr>
          <a:xfrm>
            <a:off x="1379538" y="4724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540D4AD-41B1-BE47-AB7F-894C8E9522C8}"/>
              </a:ext>
            </a:extLst>
          </p:cNvPr>
          <p:cNvSpPr/>
          <p:nvPr/>
        </p:nvSpPr>
        <p:spPr>
          <a:xfrm>
            <a:off x="3398838" y="5638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D8D1428-E666-7B41-8371-1A962D7F28A1}"/>
              </a:ext>
            </a:extLst>
          </p:cNvPr>
          <p:cNvSpPr/>
          <p:nvPr/>
        </p:nvSpPr>
        <p:spPr>
          <a:xfrm>
            <a:off x="1379538" y="36957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91C2B99-F5FA-0949-887F-FA2EE190F975}"/>
              </a:ext>
            </a:extLst>
          </p:cNvPr>
          <p:cNvSpPr/>
          <p:nvPr/>
        </p:nvSpPr>
        <p:spPr>
          <a:xfrm>
            <a:off x="2446338" y="36957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28D31BE-C214-E54A-BFFD-7A9D58E3FE40}"/>
              </a:ext>
            </a:extLst>
          </p:cNvPr>
          <p:cNvCxnSpPr>
            <a:stCxn id="5" idx="1"/>
            <a:endCxn id="7" idx="4"/>
          </p:cNvCxnSpPr>
          <p:nvPr/>
        </p:nvCxnSpPr>
        <p:spPr>
          <a:xfrm rot="16200000" flipV="1">
            <a:off x="2008187" y="4248151"/>
            <a:ext cx="1878013" cy="9255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7C66D28-BDBD-9845-8F14-6B4810B0FBC9}"/>
              </a:ext>
            </a:extLst>
          </p:cNvPr>
          <p:cNvCxnSpPr>
            <a:stCxn id="4" idx="0"/>
          </p:cNvCxnSpPr>
          <p:nvPr/>
        </p:nvCxnSpPr>
        <p:spPr>
          <a:xfrm rot="16200000" flipV="1">
            <a:off x="922338" y="4229100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13" name="TextBox 10">
            <a:extLst>
              <a:ext uri="{FF2B5EF4-FFF2-40B4-BE49-F238E27FC236}">
                <a16:creationId xmlns:a16="http://schemas.microsoft.com/office/drawing/2014/main" id="{5914BD9A-AE82-8245-86F3-EF3784161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497513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a</a:t>
            </a:r>
          </a:p>
        </p:txBody>
      </p:sp>
      <p:sp>
        <p:nvSpPr>
          <p:cNvPr id="47114" name="TextBox 11">
            <a:extLst>
              <a:ext uri="{FF2B5EF4-FFF2-40B4-BE49-F238E27FC236}">
                <a16:creationId xmlns:a16="http://schemas.microsoft.com/office/drawing/2014/main" id="{8449F4EC-8FDF-DA43-A9DF-37205B1DA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5497513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b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FC3F88F-BDCA-A34D-841A-FE085B041240}"/>
              </a:ext>
            </a:extLst>
          </p:cNvPr>
          <p:cNvSpPr/>
          <p:nvPr/>
        </p:nvSpPr>
        <p:spPr>
          <a:xfrm>
            <a:off x="3398838" y="36957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7102BDF-3870-8545-8DE6-D150AE70B189}"/>
              </a:ext>
            </a:extLst>
          </p:cNvPr>
          <p:cNvSpPr/>
          <p:nvPr/>
        </p:nvSpPr>
        <p:spPr>
          <a:xfrm>
            <a:off x="3398838" y="4724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E0FA788-E7D4-534D-BC8A-536A4A13EA98}"/>
              </a:ext>
            </a:extLst>
          </p:cNvPr>
          <p:cNvSpPr/>
          <p:nvPr/>
        </p:nvSpPr>
        <p:spPr>
          <a:xfrm>
            <a:off x="2446338" y="4724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DDC8161-979E-E349-88BD-07C2DE253CC6}"/>
              </a:ext>
            </a:extLst>
          </p:cNvPr>
          <p:cNvSpPr/>
          <p:nvPr/>
        </p:nvSpPr>
        <p:spPr>
          <a:xfrm>
            <a:off x="1379538" y="5638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EFE8EB1-327F-DF44-98E6-48B0E47F8D88}"/>
              </a:ext>
            </a:extLst>
          </p:cNvPr>
          <p:cNvSpPr/>
          <p:nvPr/>
        </p:nvSpPr>
        <p:spPr>
          <a:xfrm>
            <a:off x="2446338" y="5638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44FF2F6-E3F9-0842-990E-C2D5C184B148}"/>
              </a:ext>
            </a:extLst>
          </p:cNvPr>
          <p:cNvCxnSpPr>
            <a:stCxn id="17" idx="4"/>
            <a:endCxn id="7" idx="6"/>
          </p:cNvCxnSpPr>
          <p:nvPr/>
        </p:nvCxnSpPr>
        <p:spPr>
          <a:xfrm rot="5400000" flipH="1" flipV="1">
            <a:off x="979488" y="4171950"/>
            <a:ext cx="1981200" cy="1104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FE11BBC-87E8-E74F-BC79-73DEA85F7D95}"/>
              </a:ext>
            </a:extLst>
          </p:cNvPr>
          <p:cNvCxnSpPr>
            <a:stCxn id="18" idx="7"/>
            <a:endCxn id="4" idx="4"/>
          </p:cNvCxnSpPr>
          <p:nvPr/>
        </p:nvCxnSpPr>
        <p:spPr>
          <a:xfrm rot="16200000" flipV="1">
            <a:off x="1539875" y="4678363"/>
            <a:ext cx="849313" cy="10937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929FAB7-C7CC-9C47-A2AB-7836B6DE28CD}"/>
              </a:ext>
            </a:extLst>
          </p:cNvPr>
          <p:cNvCxnSpPr>
            <a:stCxn id="18" idx="7"/>
            <a:endCxn id="15" idx="3"/>
          </p:cNvCxnSpPr>
          <p:nvPr/>
        </p:nvCxnSpPr>
        <p:spPr>
          <a:xfrm rot="5400000" flipH="1" flipV="1">
            <a:off x="2530475" y="4770438"/>
            <a:ext cx="860425" cy="898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C4EDEFE-4525-664B-AC34-E7EF9B9F3033}"/>
              </a:ext>
            </a:extLst>
          </p:cNvPr>
          <p:cNvCxnSpPr>
            <a:stCxn id="16" idx="7"/>
            <a:endCxn id="13" idx="5"/>
          </p:cNvCxnSpPr>
          <p:nvPr/>
        </p:nvCxnSpPr>
        <p:spPr>
          <a:xfrm rot="5400000" flipH="1" flipV="1">
            <a:off x="2500312" y="3771901"/>
            <a:ext cx="974725" cy="9525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7B1F1A8-BA3B-194C-912E-86A181FA5E54}"/>
              </a:ext>
            </a:extLst>
          </p:cNvPr>
          <p:cNvCxnSpPr>
            <a:stCxn id="16" idx="6"/>
            <a:endCxn id="6" idx="5"/>
          </p:cNvCxnSpPr>
          <p:nvPr/>
        </p:nvCxnSpPr>
        <p:spPr>
          <a:xfrm flipH="1" flipV="1">
            <a:off x="1444625" y="3760788"/>
            <a:ext cx="1077913" cy="10017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5A04209-26FE-B840-8FA7-4CB8411F495D}"/>
              </a:ext>
            </a:extLst>
          </p:cNvPr>
          <p:cNvCxnSpPr/>
          <p:nvPr/>
        </p:nvCxnSpPr>
        <p:spPr>
          <a:xfrm rot="16200000" flipV="1">
            <a:off x="2941638" y="4229100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26" name="TextBox 37">
            <a:extLst>
              <a:ext uri="{FF2B5EF4-FFF2-40B4-BE49-F238E27FC236}">
                <a16:creationId xmlns:a16="http://schemas.microsoft.com/office/drawing/2014/main" id="{DF86E0AD-7FA2-B94F-9C55-402470556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738" y="45720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d</a:t>
            </a:r>
          </a:p>
        </p:txBody>
      </p:sp>
      <p:sp>
        <p:nvSpPr>
          <p:cNvPr id="47127" name="TextBox 38">
            <a:extLst>
              <a:ext uri="{FF2B5EF4-FFF2-40B4-BE49-F238E27FC236}">
                <a16:creationId xmlns:a16="http://schemas.microsoft.com/office/drawing/2014/main" id="{C4128FED-6095-2540-A85E-60550B2058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738" y="35052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g</a:t>
            </a:r>
          </a:p>
        </p:txBody>
      </p:sp>
      <p:sp>
        <p:nvSpPr>
          <p:cNvPr id="47128" name="TextBox 39">
            <a:extLst>
              <a:ext uri="{FF2B5EF4-FFF2-40B4-BE49-F238E27FC236}">
                <a16:creationId xmlns:a16="http://schemas.microsoft.com/office/drawing/2014/main" id="{E7986851-DC1E-5746-9919-513A07FFAF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5052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h</a:t>
            </a:r>
          </a:p>
        </p:txBody>
      </p:sp>
      <p:sp>
        <p:nvSpPr>
          <p:cNvPr id="47129" name="TextBox 40">
            <a:extLst>
              <a:ext uri="{FF2B5EF4-FFF2-40B4-BE49-F238E27FC236}">
                <a16:creationId xmlns:a16="http://schemas.microsoft.com/office/drawing/2014/main" id="{AB784C94-1361-E546-84C6-12F15E2A3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592513"/>
            <a:ext cx="236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i</a:t>
            </a:r>
          </a:p>
        </p:txBody>
      </p:sp>
      <p:sp>
        <p:nvSpPr>
          <p:cNvPr id="47130" name="TextBox 41">
            <a:extLst>
              <a:ext uri="{FF2B5EF4-FFF2-40B4-BE49-F238E27FC236}">
                <a16:creationId xmlns:a16="http://schemas.microsoft.com/office/drawing/2014/main" id="{1457408F-1789-1340-A31A-E4A20FFD8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3138" y="4583113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f</a:t>
            </a:r>
          </a:p>
        </p:txBody>
      </p:sp>
      <p:sp>
        <p:nvSpPr>
          <p:cNvPr id="47131" name="TextBox 42">
            <a:extLst>
              <a:ext uri="{FF2B5EF4-FFF2-40B4-BE49-F238E27FC236}">
                <a16:creationId xmlns:a16="http://schemas.microsoft.com/office/drawing/2014/main" id="{352C42A6-BC2F-0F49-9094-31DF8EF21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2538" y="45720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e</a:t>
            </a:r>
          </a:p>
        </p:txBody>
      </p:sp>
      <p:sp>
        <p:nvSpPr>
          <p:cNvPr id="47132" name="TextBox 43">
            <a:extLst>
              <a:ext uri="{FF2B5EF4-FFF2-40B4-BE49-F238E27FC236}">
                <a16:creationId xmlns:a16="http://schemas.microsoft.com/office/drawing/2014/main" id="{D2C35697-1489-D44C-B0CE-8D4DD823F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5486400"/>
            <a:ext cx="3000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c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59544127-088E-024F-9C61-585FBD855BCE}"/>
              </a:ext>
            </a:extLst>
          </p:cNvPr>
          <p:cNvSpPr txBox="1">
            <a:spLocks/>
          </p:cNvSpPr>
          <p:nvPr/>
        </p:nvSpPr>
        <p:spPr bwMode="auto">
          <a:xfrm>
            <a:off x="4495800" y="15240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dirty="0">
                <a:solidFill>
                  <a:srgbClr val="C00000"/>
                </a:solidFill>
                <a:latin typeface="+mn-lt"/>
                <a:ea typeface="+mn-ea"/>
              </a:rPr>
              <a:t>{</a:t>
            </a:r>
            <a:r>
              <a:rPr lang="en-US" sz="2400" dirty="0" err="1">
                <a:solidFill>
                  <a:srgbClr val="C00000"/>
                </a:solidFill>
                <a:latin typeface="+mn-lt"/>
                <a:ea typeface="+mn-ea"/>
              </a:rPr>
              <a:t>d,e,f</a:t>
            </a:r>
            <a:r>
              <a:rPr lang="en-US" sz="2400" dirty="0">
                <a:solidFill>
                  <a:srgbClr val="C00000"/>
                </a:solidFill>
                <a:latin typeface="+mn-lt"/>
                <a:ea typeface="+mn-ea"/>
              </a:rPr>
              <a:t>}</a:t>
            </a:r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C833BED1-A65E-B740-9197-6B6F1F3BBB56}"/>
              </a:ext>
            </a:extLst>
          </p:cNvPr>
          <p:cNvSpPr txBox="1">
            <a:spLocks/>
          </p:cNvSpPr>
          <p:nvPr/>
        </p:nvSpPr>
        <p:spPr bwMode="auto">
          <a:xfrm>
            <a:off x="4800600" y="20574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Lower bounds: </a:t>
            </a:r>
            <a:r>
              <a:rPr lang="en-US" sz="2000" dirty="0">
                <a:latin typeface="+mn-lt"/>
                <a:ea typeface="+mn-ea"/>
                <a:sym typeface="Symbol"/>
              </a:rPr>
              <a:t></a:t>
            </a:r>
            <a:r>
              <a:rPr lang="en-US" sz="2000" dirty="0">
                <a:latin typeface="+mn-lt"/>
                <a:ea typeface="+mn-ea"/>
              </a:rPr>
              <a:t>,  thus no </a:t>
            </a:r>
            <a:r>
              <a:rPr lang="en-US" sz="2000" dirty="0" err="1">
                <a:latin typeface="+mn-lt"/>
                <a:ea typeface="+mn-ea"/>
              </a:rPr>
              <a:t>glb</a:t>
            </a:r>
            <a:endParaRPr lang="en-US" sz="2000" dirty="0">
              <a:latin typeface="+mn-lt"/>
              <a:ea typeface="+mn-ea"/>
            </a:endParaRPr>
          </a:p>
        </p:txBody>
      </p: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04196212-3280-7443-8E0D-EBC5BE548A99}"/>
              </a:ext>
            </a:extLst>
          </p:cNvPr>
          <p:cNvSpPr txBox="1">
            <a:spLocks/>
          </p:cNvSpPr>
          <p:nvPr/>
        </p:nvSpPr>
        <p:spPr bwMode="auto">
          <a:xfrm>
            <a:off x="4800600" y="23622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err="1">
                <a:latin typeface="+mn-lt"/>
                <a:ea typeface="+mn-ea"/>
              </a:rPr>
              <a:t>Upper</a:t>
            </a:r>
            <a:r>
              <a:rPr lang="en-US" sz="2000" dirty="0">
                <a:latin typeface="+mn-lt"/>
                <a:ea typeface="+mn-ea"/>
              </a:rPr>
              <a:t> bounds: </a:t>
            </a:r>
            <a:r>
              <a:rPr lang="en-US" sz="2000" dirty="0">
                <a:latin typeface="+mn-lt"/>
                <a:ea typeface="+mn-ea"/>
                <a:sym typeface="Symbol"/>
              </a:rPr>
              <a:t></a:t>
            </a:r>
            <a:r>
              <a:rPr lang="en-US" sz="2000" dirty="0">
                <a:latin typeface="+mn-lt"/>
                <a:ea typeface="+mn-ea"/>
              </a:rPr>
              <a:t>,  thus no </a:t>
            </a:r>
            <a:r>
              <a:rPr lang="en-US" sz="2000" dirty="0" err="1">
                <a:latin typeface="+mn-lt"/>
                <a:ea typeface="+mn-ea"/>
              </a:rPr>
              <a:t>lub</a:t>
            </a:r>
            <a:endParaRPr lang="en-US" sz="2000" dirty="0">
              <a:latin typeface="+mn-lt"/>
              <a:ea typeface="+mn-ea"/>
            </a:endParaRPr>
          </a:p>
        </p:txBody>
      </p: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042CC517-7BA9-9340-8A08-A739B8C229E0}"/>
              </a:ext>
            </a:extLst>
          </p:cNvPr>
          <p:cNvSpPr txBox="1">
            <a:spLocks/>
          </p:cNvSpPr>
          <p:nvPr/>
        </p:nvSpPr>
        <p:spPr bwMode="auto">
          <a:xfrm>
            <a:off x="4495800" y="32004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dirty="0">
                <a:solidFill>
                  <a:srgbClr val="C00000"/>
                </a:solidFill>
                <a:latin typeface="+mn-lt"/>
                <a:ea typeface="+mn-ea"/>
              </a:rPr>
              <a:t>{</a:t>
            </a:r>
            <a:r>
              <a:rPr lang="en-US" sz="2400" dirty="0" err="1">
                <a:solidFill>
                  <a:srgbClr val="C00000"/>
                </a:solidFill>
                <a:latin typeface="+mn-lt"/>
                <a:ea typeface="+mn-ea"/>
              </a:rPr>
              <a:t>a,c</a:t>
            </a:r>
            <a:r>
              <a:rPr lang="en-US" sz="2400" dirty="0">
                <a:solidFill>
                  <a:srgbClr val="C00000"/>
                </a:solidFill>
                <a:latin typeface="+mn-lt"/>
                <a:ea typeface="+mn-ea"/>
              </a:rPr>
              <a:t>}</a:t>
            </a:r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3D2CB206-6A7E-8E42-8097-5D184BEDDF4D}"/>
              </a:ext>
            </a:extLst>
          </p:cNvPr>
          <p:cNvSpPr txBox="1">
            <a:spLocks/>
          </p:cNvSpPr>
          <p:nvPr/>
        </p:nvSpPr>
        <p:spPr bwMode="auto">
          <a:xfrm>
            <a:off x="4800600" y="36576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Lower bounds: </a:t>
            </a:r>
            <a:r>
              <a:rPr lang="en-US" sz="2000" dirty="0">
                <a:latin typeface="+mn-lt"/>
                <a:ea typeface="+mn-ea"/>
                <a:sym typeface="Symbol"/>
              </a:rPr>
              <a:t></a:t>
            </a:r>
            <a:r>
              <a:rPr lang="en-US" sz="2000" dirty="0">
                <a:latin typeface="+mn-lt"/>
                <a:ea typeface="+mn-ea"/>
              </a:rPr>
              <a:t>,  thus no </a:t>
            </a:r>
            <a:r>
              <a:rPr lang="en-US" sz="2000" dirty="0" err="1">
                <a:latin typeface="+mn-lt"/>
                <a:ea typeface="+mn-ea"/>
              </a:rPr>
              <a:t>glb</a:t>
            </a:r>
            <a:endParaRPr lang="en-US" sz="2000" dirty="0">
              <a:latin typeface="+mn-lt"/>
              <a:ea typeface="+mn-ea"/>
            </a:endParaRPr>
          </a:p>
        </p:txBody>
      </p: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C4BF104D-CDD5-E649-A799-2BC9228D0582}"/>
              </a:ext>
            </a:extLst>
          </p:cNvPr>
          <p:cNvSpPr txBox="1">
            <a:spLocks/>
          </p:cNvSpPr>
          <p:nvPr/>
        </p:nvSpPr>
        <p:spPr bwMode="auto">
          <a:xfrm>
            <a:off x="4800600" y="40386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Upper bounds: {h},  </a:t>
            </a:r>
            <a:r>
              <a:rPr lang="en-US" sz="2000" dirty="0" err="1">
                <a:latin typeface="+mn-lt"/>
                <a:ea typeface="+mn-ea"/>
              </a:rPr>
              <a:t>lub</a:t>
            </a:r>
            <a:r>
              <a:rPr lang="en-US" sz="2000" dirty="0">
                <a:latin typeface="+mn-lt"/>
                <a:ea typeface="+mn-ea"/>
              </a:rPr>
              <a:t>: h</a:t>
            </a:r>
          </a:p>
        </p:txBody>
      </p:sp>
      <p:sp>
        <p:nvSpPr>
          <p:cNvPr id="51" name="Content Placeholder 2">
            <a:extLst>
              <a:ext uri="{FF2B5EF4-FFF2-40B4-BE49-F238E27FC236}">
                <a16:creationId xmlns:a16="http://schemas.microsoft.com/office/drawing/2014/main" id="{889E1B7A-2FAB-5E48-B99C-2397299B9DE0}"/>
              </a:ext>
            </a:extLst>
          </p:cNvPr>
          <p:cNvSpPr txBox="1">
            <a:spLocks/>
          </p:cNvSpPr>
          <p:nvPr/>
        </p:nvSpPr>
        <p:spPr bwMode="auto">
          <a:xfrm>
            <a:off x="4495800" y="46482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dirty="0">
                <a:solidFill>
                  <a:srgbClr val="C00000"/>
                </a:solidFill>
                <a:latin typeface="+mn-lt"/>
                <a:ea typeface="+mn-ea"/>
              </a:rPr>
              <a:t>{b,d}</a:t>
            </a:r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FE231F9D-BD9D-B848-888F-CEB795B845C2}"/>
              </a:ext>
            </a:extLst>
          </p:cNvPr>
          <p:cNvSpPr txBox="1">
            <a:spLocks/>
          </p:cNvSpPr>
          <p:nvPr/>
        </p:nvSpPr>
        <p:spPr bwMode="auto">
          <a:xfrm>
            <a:off x="4800600" y="51054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Lower bounds: </a:t>
            </a:r>
            <a:r>
              <a:rPr lang="en-US" sz="2000" dirty="0">
                <a:latin typeface="+mn-lt"/>
                <a:ea typeface="+mn-ea"/>
                <a:sym typeface="Symbol"/>
              </a:rPr>
              <a:t>{b}</a:t>
            </a:r>
            <a:r>
              <a:rPr lang="en-US" sz="2000" dirty="0">
                <a:latin typeface="+mn-lt"/>
                <a:ea typeface="+mn-ea"/>
              </a:rPr>
              <a:t>, </a:t>
            </a:r>
            <a:r>
              <a:rPr lang="en-US" sz="2000" dirty="0" err="1">
                <a:latin typeface="+mn-lt"/>
                <a:ea typeface="+mn-ea"/>
              </a:rPr>
              <a:t>glb</a:t>
            </a:r>
            <a:r>
              <a:rPr lang="en-US" sz="2000" dirty="0">
                <a:latin typeface="+mn-lt"/>
                <a:ea typeface="+mn-ea"/>
              </a:rPr>
              <a:t>: b</a:t>
            </a:r>
          </a:p>
        </p:txBody>
      </p: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0F793980-4DAA-2E4A-8F64-5ED470C547C7}"/>
              </a:ext>
            </a:extLst>
          </p:cNvPr>
          <p:cNvSpPr txBox="1">
            <a:spLocks/>
          </p:cNvSpPr>
          <p:nvPr/>
        </p:nvSpPr>
        <p:spPr bwMode="auto">
          <a:xfrm>
            <a:off x="4800600" y="54864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ea typeface="+mn-ea"/>
              </a:rPr>
              <a:t>Upper bounds: {</a:t>
            </a:r>
            <a:r>
              <a:rPr lang="en-US" sz="2000" dirty="0" err="1">
                <a:latin typeface="+mn-lt"/>
                <a:ea typeface="+mn-ea"/>
              </a:rPr>
              <a:t>d,g</a:t>
            </a:r>
            <a:r>
              <a:rPr lang="en-US" sz="2000" dirty="0">
                <a:latin typeface="+mn-lt"/>
                <a:ea typeface="+mn-ea"/>
              </a:rPr>
              <a:t>},  </a:t>
            </a:r>
            <a:r>
              <a:rPr lang="en-US" sz="2000" dirty="0" err="1">
                <a:latin typeface="+mn-lt"/>
                <a:ea typeface="+mn-ea"/>
              </a:rPr>
              <a:t>lub</a:t>
            </a:r>
            <a:r>
              <a:rPr lang="en-US" sz="2000" dirty="0">
                <a:latin typeface="+mn-lt"/>
                <a:ea typeface="+mn-ea"/>
              </a:rPr>
              <a:t>: d because d</a:t>
            </a:r>
            <a:r>
              <a:rPr lang="en-US" sz="2000" dirty="0">
                <a:latin typeface="MT Extra" pitchFamily="18" charset="2"/>
                <a:ea typeface="+mn-ea"/>
                <a:cs typeface="Arial" charset="0"/>
              </a:rPr>
              <a:t>p</a:t>
            </a:r>
            <a:r>
              <a:rPr lang="en-US" sz="2000" dirty="0">
                <a:latin typeface="+mn-lt"/>
                <a:ea typeface="+mn-ea"/>
              </a:rPr>
              <a:t>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9F502130-04FC-464D-BEF2-AF310F3D8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Extremal Elements: Example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81996-56F0-EB41-9C22-0DE797D2C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0" y="1600200"/>
            <a:ext cx="5257800" cy="6096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Minimal/Maximal elements?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48814EC-CD11-0348-9706-01F2B43365EF}"/>
              </a:ext>
            </a:extLst>
          </p:cNvPr>
          <p:cNvSpPr/>
          <p:nvPr/>
        </p:nvSpPr>
        <p:spPr>
          <a:xfrm>
            <a:off x="1074738" y="4964113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C3F44AC-3A6E-E64A-822C-50951A14478F}"/>
              </a:ext>
            </a:extLst>
          </p:cNvPr>
          <p:cNvSpPr/>
          <p:nvPr/>
        </p:nvSpPr>
        <p:spPr>
          <a:xfrm>
            <a:off x="2171700" y="4964113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3F1513D-E1E6-5F48-8258-D4F8E57FB7A2}"/>
              </a:ext>
            </a:extLst>
          </p:cNvPr>
          <p:cNvSpPr/>
          <p:nvPr/>
        </p:nvSpPr>
        <p:spPr>
          <a:xfrm>
            <a:off x="1143000" y="2982913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883E8FC-749E-2147-812B-DD5706EDA794}"/>
              </a:ext>
            </a:extLst>
          </p:cNvPr>
          <p:cNvSpPr/>
          <p:nvPr/>
        </p:nvSpPr>
        <p:spPr>
          <a:xfrm>
            <a:off x="2171700" y="3935413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CEE655D-C4FE-8448-8CA7-2FE279404D37}"/>
              </a:ext>
            </a:extLst>
          </p:cNvPr>
          <p:cNvCxnSpPr>
            <a:stCxn id="6" idx="5"/>
          </p:cNvCxnSpPr>
          <p:nvPr/>
        </p:nvCxnSpPr>
        <p:spPr>
          <a:xfrm rot="5400000" flipH="1" flipV="1">
            <a:off x="723900" y="2552701"/>
            <a:ext cx="979487" cy="11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136" name="TextBox 10">
            <a:extLst>
              <a:ext uri="{FF2B5EF4-FFF2-40B4-BE49-F238E27FC236}">
                <a16:creationId xmlns:a16="http://schemas.microsoft.com/office/drawing/2014/main" id="{E8BE6B33-51E8-D747-912B-A1488A4677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726113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a</a:t>
            </a:r>
          </a:p>
        </p:txBody>
      </p:sp>
      <p:sp>
        <p:nvSpPr>
          <p:cNvPr id="48137" name="TextBox 11">
            <a:extLst>
              <a:ext uri="{FF2B5EF4-FFF2-40B4-BE49-F238E27FC236}">
                <a16:creationId xmlns:a16="http://schemas.microsoft.com/office/drawing/2014/main" id="{040243A6-DFA5-884C-969E-1D7E60D4CB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811713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b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280B50E-5E51-594C-9001-AE23B0F5F8B2}"/>
              </a:ext>
            </a:extLst>
          </p:cNvPr>
          <p:cNvSpPr/>
          <p:nvPr/>
        </p:nvSpPr>
        <p:spPr>
          <a:xfrm>
            <a:off x="3094038" y="2068513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CF141CA-6A15-F34E-A591-3B502162BC06}"/>
              </a:ext>
            </a:extLst>
          </p:cNvPr>
          <p:cNvSpPr/>
          <p:nvPr/>
        </p:nvSpPr>
        <p:spPr>
          <a:xfrm>
            <a:off x="3094038" y="4964113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F2AE9BD-6548-CE40-9CF2-83AF95C57B70}"/>
              </a:ext>
            </a:extLst>
          </p:cNvPr>
          <p:cNvSpPr/>
          <p:nvPr/>
        </p:nvSpPr>
        <p:spPr>
          <a:xfrm>
            <a:off x="2171700" y="4964113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17DDC2F-BF94-3E47-98B3-9CDEAC3C8B96}"/>
              </a:ext>
            </a:extLst>
          </p:cNvPr>
          <p:cNvSpPr/>
          <p:nvPr/>
        </p:nvSpPr>
        <p:spPr>
          <a:xfrm>
            <a:off x="3124200" y="2982913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C618142-E08B-2345-A8A9-5F6267AED6D1}"/>
              </a:ext>
            </a:extLst>
          </p:cNvPr>
          <p:cNvSpPr/>
          <p:nvPr/>
        </p:nvSpPr>
        <p:spPr>
          <a:xfrm>
            <a:off x="2171700" y="5878513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A213F0A-F3E7-BE40-9C15-3831C3BE3C43}"/>
              </a:ext>
            </a:extLst>
          </p:cNvPr>
          <p:cNvCxnSpPr>
            <a:stCxn id="16" idx="7"/>
            <a:endCxn id="4" idx="4"/>
          </p:cNvCxnSpPr>
          <p:nvPr/>
        </p:nvCxnSpPr>
        <p:spPr>
          <a:xfrm rot="16200000" flipV="1">
            <a:off x="1250157" y="4902994"/>
            <a:ext cx="849312" cy="1123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7ABB00F-669B-8A46-B573-C1B87DDE1094}"/>
              </a:ext>
            </a:extLst>
          </p:cNvPr>
          <p:cNvCxnSpPr>
            <a:stCxn id="16" idx="7"/>
            <a:endCxn id="13" idx="3"/>
          </p:cNvCxnSpPr>
          <p:nvPr/>
        </p:nvCxnSpPr>
        <p:spPr>
          <a:xfrm rot="5400000" flipH="1" flipV="1">
            <a:off x="2240756" y="5025232"/>
            <a:ext cx="860425" cy="8683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92E67D4-4026-314D-BFD8-34C17D0B0A16}"/>
              </a:ext>
            </a:extLst>
          </p:cNvPr>
          <p:cNvCxnSpPr/>
          <p:nvPr/>
        </p:nvCxnSpPr>
        <p:spPr>
          <a:xfrm rot="5400000" flipH="1" flipV="1">
            <a:off x="2179637" y="3013076"/>
            <a:ext cx="974725" cy="914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95A5DEB-D278-4C41-AD9D-87C671109921}"/>
              </a:ext>
            </a:extLst>
          </p:cNvPr>
          <p:cNvCxnSpPr>
            <a:endCxn id="6" idx="3"/>
          </p:cNvCxnSpPr>
          <p:nvPr/>
        </p:nvCxnSpPr>
        <p:spPr>
          <a:xfrm rot="10800000">
            <a:off x="1154113" y="3048000"/>
            <a:ext cx="1066800" cy="9366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7F1CD01-9642-C541-95B8-2C4CCF06CAA7}"/>
              </a:ext>
            </a:extLst>
          </p:cNvPr>
          <p:cNvCxnSpPr/>
          <p:nvPr/>
        </p:nvCxnSpPr>
        <p:spPr>
          <a:xfrm rot="16200000" flipV="1">
            <a:off x="2636838" y="2563813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148" name="TextBox 37">
            <a:extLst>
              <a:ext uri="{FF2B5EF4-FFF2-40B4-BE49-F238E27FC236}">
                <a16:creationId xmlns:a16="http://schemas.microsoft.com/office/drawing/2014/main" id="{75304E7B-C5D5-4646-8A12-9383A8DB8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811713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d</a:t>
            </a:r>
          </a:p>
        </p:txBody>
      </p:sp>
      <p:sp>
        <p:nvSpPr>
          <p:cNvPr id="48149" name="TextBox 38">
            <a:extLst>
              <a:ext uri="{FF2B5EF4-FFF2-40B4-BE49-F238E27FC236}">
                <a16:creationId xmlns:a16="http://schemas.microsoft.com/office/drawing/2014/main" id="{E931E7E6-6F7B-D74E-9577-A5876A5A30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7063" y="2830513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g</a:t>
            </a:r>
          </a:p>
        </p:txBody>
      </p:sp>
      <p:sp>
        <p:nvSpPr>
          <p:cNvPr id="48150" name="TextBox 39">
            <a:extLst>
              <a:ext uri="{FF2B5EF4-FFF2-40B4-BE49-F238E27FC236}">
                <a16:creationId xmlns:a16="http://schemas.microsoft.com/office/drawing/2014/main" id="{8E335BE7-9C92-CF46-9DDC-E0455F915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2463" y="2830513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h</a:t>
            </a:r>
          </a:p>
        </p:txBody>
      </p:sp>
      <p:sp>
        <p:nvSpPr>
          <p:cNvPr id="48151" name="TextBox 40">
            <a:extLst>
              <a:ext uri="{FF2B5EF4-FFF2-40B4-BE49-F238E27FC236}">
                <a16:creationId xmlns:a16="http://schemas.microsoft.com/office/drawing/2014/main" id="{9B7ADF1E-C3D6-C248-96EA-B8824AFA8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463" y="1916113"/>
            <a:ext cx="2365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i</a:t>
            </a:r>
          </a:p>
        </p:txBody>
      </p:sp>
      <p:sp>
        <p:nvSpPr>
          <p:cNvPr id="48152" name="TextBox 41">
            <a:extLst>
              <a:ext uri="{FF2B5EF4-FFF2-40B4-BE49-F238E27FC236}">
                <a16:creationId xmlns:a16="http://schemas.microsoft.com/office/drawing/2014/main" id="{EB905C31-1EAD-AA44-B12F-2BD5F04462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763" y="2841625"/>
            <a:ext cx="2492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f</a:t>
            </a:r>
          </a:p>
        </p:txBody>
      </p:sp>
      <p:sp>
        <p:nvSpPr>
          <p:cNvPr id="48153" name="TextBox 42">
            <a:extLst>
              <a:ext uri="{FF2B5EF4-FFF2-40B4-BE49-F238E27FC236}">
                <a16:creationId xmlns:a16="http://schemas.microsoft.com/office/drawing/2014/main" id="{C89E73B6-60A6-9E47-BDCF-D05F94537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744913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e</a:t>
            </a:r>
          </a:p>
        </p:txBody>
      </p:sp>
      <p:sp>
        <p:nvSpPr>
          <p:cNvPr id="48154" name="TextBox 43">
            <a:extLst>
              <a:ext uri="{FF2B5EF4-FFF2-40B4-BE49-F238E27FC236}">
                <a16:creationId xmlns:a16="http://schemas.microsoft.com/office/drawing/2014/main" id="{5D3F2580-D060-3C47-9FCD-61D768A56B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3563" y="4811713"/>
            <a:ext cx="3000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c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4FF210F-46BE-6E4C-BC70-5CCE7795B7E8}"/>
              </a:ext>
            </a:extLst>
          </p:cNvPr>
          <p:cNvCxnSpPr/>
          <p:nvPr/>
        </p:nvCxnSpPr>
        <p:spPr>
          <a:xfrm rot="10800000">
            <a:off x="1219200" y="2068513"/>
            <a:ext cx="1001713" cy="9255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>
            <a:extLst>
              <a:ext uri="{FF2B5EF4-FFF2-40B4-BE49-F238E27FC236}">
                <a16:creationId xmlns:a16="http://schemas.microsoft.com/office/drawing/2014/main" id="{F1C357EA-E9DF-6546-BC2C-1D64F3147F0B}"/>
              </a:ext>
            </a:extLst>
          </p:cNvPr>
          <p:cNvSpPr/>
          <p:nvPr/>
        </p:nvSpPr>
        <p:spPr>
          <a:xfrm>
            <a:off x="2171700" y="2982913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19FDAD8-4EFB-9C4C-ADD2-A5247B3AB9C6}"/>
              </a:ext>
            </a:extLst>
          </p:cNvPr>
          <p:cNvCxnSpPr>
            <a:stCxn id="36" idx="5"/>
            <a:endCxn id="12" idx="3"/>
          </p:cNvCxnSpPr>
          <p:nvPr/>
        </p:nvCxnSpPr>
        <p:spPr>
          <a:xfrm rot="5400000" flipH="1" flipV="1">
            <a:off x="2213769" y="2156619"/>
            <a:ext cx="914400" cy="8683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5D489C9F-93CC-CE45-AC54-B8D8C06565A1}"/>
              </a:ext>
            </a:extLst>
          </p:cNvPr>
          <p:cNvSpPr/>
          <p:nvPr/>
        </p:nvSpPr>
        <p:spPr>
          <a:xfrm>
            <a:off x="1219200" y="2068513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C876111-A15B-B54D-8829-F65A406590BC}"/>
              </a:ext>
            </a:extLst>
          </p:cNvPr>
          <p:cNvCxnSpPr>
            <a:stCxn id="7" idx="4"/>
          </p:cNvCxnSpPr>
          <p:nvPr/>
        </p:nvCxnSpPr>
        <p:spPr>
          <a:xfrm rot="5400000" flipH="1">
            <a:off x="1733551" y="3535362"/>
            <a:ext cx="9525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4ABF3F2-C592-A04F-A711-86552766BF83}"/>
              </a:ext>
            </a:extLst>
          </p:cNvPr>
          <p:cNvCxnSpPr/>
          <p:nvPr/>
        </p:nvCxnSpPr>
        <p:spPr>
          <a:xfrm rot="5400000" flipH="1">
            <a:off x="1734344" y="4448969"/>
            <a:ext cx="9525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97412A3-82D6-6B48-99A1-BC388B44247B}"/>
              </a:ext>
            </a:extLst>
          </p:cNvPr>
          <p:cNvCxnSpPr>
            <a:endCxn id="14" idx="0"/>
          </p:cNvCxnSpPr>
          <p:nvPr/>
        </p:nvCxnSpPr>
        <p:spPr>
          <a:xfrm rot="16200000" flipV="1">
            <a:off x="1753394" y="5420519"/>
            <a:ext cx="914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162" name="TextBox 40">
            <a:extLst>
              <a:ext uri="{FF2B5EF4-FFF2-40B4-BE49-F238E27FC236}">
                <a16:creationId xmlns:a16="http://schemas.microsoft.com/office/drawing/2014/main" id="{CC595CCF-63CB-E944-801A-D8A1BFEC5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927225"/>
            <a:ext cx="236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j</a:t>
            </a:r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8DF72C4B-5430-2B4C-A39C-8EC2EFA1E56F}"/>
              </a:ext>
            </a:extLst>
          </p:cNvPr>
          <p:cNvSpPr txBox="1">
            <a:spLocks/>
          </p:cNvSpPr>
          <p:nvPr/>
        </p:nvSpPr>
        <p:spPr bwMode="auto">
          <a:xfrm>
            <a:off x="3733800" y="3048000"/>
            <a:ext cx="5257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+mn-ea"/>
              </a:rPr>
              <a:t>Bounds, </a:t>
            </a:r>
            <a:r>
              <a:rPr lang="en-US" sz="2800" dirty="0" err="1">
                <a:latin typeface="+mn-lt"/>
                <a:ea typeface="+mn-ea"/>
              </a:rPr>
              <a:t>glb</a:t>
            </a:r>
            <a:r>
              <a:rPr lang="en-US" sz="2800" dirty="0">
                <a:latin typeface="+mn-lt"/>
                <a:ea typeface="+mn-ea"/>
              </a:rPr>
              <a:t>, </a:t>
            </a:r>
            <a:r>
              <a:rPr lang="en-US" sz="2800" dirty="0" err="1">
                <a:latin typeface="+mn-lt"/>
                <a:ea typeface="+mn-ea"/>
              </a:rPr>
              <a:t>lub</a:t>
            </a:r>
            <a:r>
              <a:rPr lang="en-US" sz="2800" dirty="0">
                <a:latin typeface="+mn-lt"/>
                <a:ea typeface="+mn-ea"/>
              </a:rPr>
              <a:t> of {</a:t>
            </a:r>
            <a:r>
              <a:rPr lang="en-US" sz="2800" dirty="0" err="1">
                <a:latin typeface="+mn-lt"/>
                <a:ea typeface="+mn-ea"/>
              </a:rPr>
              <a:t>c,e</a:t>
            </a:r>
            <a:r>
              <a:rPr lang="en-US" sz="2800" dirty="0">
                <a:latin typeface="+mn-lt"/>
                <a:ea typeface="+mn-ea"/>
              </a:rPr>
              <a:t>}?</a:t>
            </a:r>
          </a:p>
        </p:txBody>
      </p: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99129F3D-393F-CC49-81DC-251C302AEF39}"/>
              </a:ext>
            </a:extLst>
          </p:cNvPr>
          <p:cNvSpPr txBox="1">
            <a:spLocks/>
          </p:cNvSpPr>
          <p:nvPr/>
        </p:nvSpPr>
        <p:spPr bwMode="auto">
          <a:xfrm>
            <a:off x="3810000" y="4800600"/>
            <a:ext cx="5257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+mn-ea"/>
              </a:rPr>
              <a:t>Bounds, </a:t>
            </a:r>
            <a:r>
              <a:rPr lang="en-US" sz="2800" dirty="0" err="1">
                <a:latin typeface="+mn-lt"/>
                <a:ea typeface="+mn-ea"/>
              </a:rPr>
              <a:t>glb</a:t>
            </a:r>
            <a:r>
              <a:rPr lang="en-US" sz="2800" dirty="0">
                <a:latin typeface="+mn-lt"/>
                <a:ea typeface="+mn-ea"/>
              </a:rPr>
              <a:t>, </a:t>
            </a:r>
            <a:r>
              <a:rPr lang="en-US" sz="2800" dirty="0" err="1">
                <a:latin typeface="+mn-lt"/>
                <a:ea typeface="+mn-ea"/>
              </a:rPr>
              <a:t>lub</a:t>
            </a:r>
            <a:r>
              <a:rPr lang="en-US" sz="2800" dirty="0">
                <a:latin typeface="+mn-lt"/>
                <a:ea typeface="+mn-ea"/>
              </a:rPr>
              <a:t> of {</a:t>
            </a:r>
            <a:r>
              <a:rPr lang="en-US" sz="2800" dirty="0" err="1">
                <a:latin typeface="+mn-lt"/>
                <a:ea typeface="+mn-ea"/>
              </a:rPr>
              <a:t>b,i</a:t>
            </a:r>
            <a:r>
              <a:rPr lang="en-US" sz="2800" dirty="0">
                <a:latin typeface="+mn-lt"/>
                <a:ea typeface="+mn-ea"/>
              </a:rPr>
              <a:t>}?</a:t>
            </a: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3759EC24-888B-A54C-B3BB-658871AB4CF9}"/>
              </a:ext>
            </a:extLst>
          </p:cNvPr>
          <p:cNvSpPr txBox="1">
            <a:spLocks/>
          </p:cNvSpPr>
          <p:nvPr/>
        </p:nvSpPr>
        <p:spPr bwMode="auto">
          <a:xfrm>
            <a:off x="3810000" y="2133600"/>
            <a:ext cx="5257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00100" lvl="1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latin typeface="+mn-lt"/>
                <a:ea typeface="+mn-ea"/>
              </a:rPr>
              <a:t>Minimal &amp; Mini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+mn-ea"/>
              </a:rPr>
              <a:t>mum</a:t>
            </a:r>
            <a:r>
              <a:rPr lang="en-US" sz="2400" dirty="0">
                <a:latin typeface="+mn-lt"/>
                <a:ea typeface="+mn-ea"/>
              </a:rPr>
              <a:t> element: a</a:t>
            </a:r>
          </a:p>
          <a:p>
            <a:pPr marL="800100" lvl="1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latin typeface="+mn-lt"/>
                <a:ea typeface="+mn-ea"/>
              </a:rPr>
              <a:t>Maximal elements: </a:t>
            </a:r>
            <a:r>
              <a:rPr lang="en-US" sz="2400" dirty="0" err="1">
                <a:latin typeface="+mn-lt"/>
                <a:ea typeface="+mn-ea"/>
              </a:rPr>
              <a:t>b,d,i,j</a:t>
            </a:r>
            <a:endParaRPr lang="en-US" sz="2400" dirty="0">
              <a:latin typeface="+mn-lt"/>
              <a:ea typeface="+mn-ea"/>
            </a:endParaRPr>
          </a:p>
        </p:txBody>
      </p:sp>
      <p:sp>
        <p:nvSpPr>
          <p:cNvPr id="55" name="Content Placeholder 2">
            <a:extLst>
              <a:ext uri="{FF2B5EF4-FFF2-40B4-BE49-F238E27FC236}">
                <a16:creationId xmlns:a16="http://schemas.microsoft.com/office/drawing/2014/main" id="{7CB48406-A796-BB46-940B-AB58817DF58E}"/>
              </a:ext>
            </a:extLst>
          </p:cNvPr>
          <p:cNvSpPr txBox="1">
            <a:spLocks/>
          </p:cNvSpPr>
          <p:nvPr/>
        </p:nvSpPr>
        <p:spPr bwMode="auto">
          <a:xfrm>
            <a:off x="3810000" y="3581400"/>
            <a:ext cx="5257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00100" lvl="1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latin typeface="+mn-lt"/>
                <a:ea typeface="+mn-ea"/>
              </a:rPr>
              <a:t>Lower bounds: {</a:t>
            </a:r>
            <a:r>
              <a:rPr lang="en-US" sz="2400" dirty="0" err="1">
                <a:latin typeface="+mn-lt"/>
                <a:ea typeface="+mn-ea"/>
              </a:rPr>
              <a:t>a,c</a:t>
            </a:r>
            <a:r>
              <a:rPr lang="en-US" sz="2400" dirty="0">
                <a:latin typeface="+mn-lt"/>
                <a:ea typeface="+mn-ea"/>
              </a:rPr>
              <a:t>}, thus </a:t>
            </a:r>
            <a:r>
              <a:rPr lang="en-US" sz="2400" dirty="0" err="1">
                <a:latin typeface="+mn-lt"/>
                <a:ea typeface="+mn-ea"/>
              </a:rPr>
              <a:t>glb</a:t>
            </a:r>
            <a:r>
              <a:rPr lang="en-US" sz="2400" dirty="0">
                <a:latin typeface="+mn-lt"/>
                <a:ea typeface="+mn-ea"/>
              </a:rPr>
              <a:t> is c</a:t>
            </a:r>
          </a:p>
          <a:p>
            <a:pPr marL="800100" lvl="1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latin typeface="+mn-lt"/>
                <a:ea typeface="+mn-ea"/>
              </a:rPr>
              <a:t>Upper bounds: {</a:t>
            </a:r>
            <a:r>
              <a:rPr lang="en-US" sz="2400" dirty="0" err="1">
                <a:latin typeface="+mn-lt"/>
                <a:ea typeface="+mn-ea"/>
              </a:rPr>
              <a:t>e,f,g,h,i,j</a:t>
            </a:r>
            <a:r>
              <a:rPr lang="en-US" sz="2400" dirty="0">
                <a:latin typeface="+mn-lt"/>
                <a:ea typeface="+mn-ea"/>
              </a:rPr>
              <a:t>}, thus </a:t>
            </a:r>
            <a:r>
              <a:rPr lang="en-US" sz="2400" dirty="0" err="1">
                <a:latin typeface="+mn-lt"/>
                <a:ea typeface="+mn-ea"/>
              </a:rPr>
              <a:t>lub</a:t>
            </a:r>
            <a:r>
              <a:rPr lang="en-US" sz="2400" dirty="0">
                <a:latin typeface="+mn-lt"/>
                <a:ea typeface="+mn-ea"/>
              </a:rPr>
              <a:t> is e</a:t>
            </a:r>
          </a:p>
        </p:txBody>
      </p: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95C24F1B-B2AA-864B-8A19-94C7BF607A54}"/>
              </a:ext>
            </a:extLst>
          </p:cNvPr>
          <p:cNvSpPr txBox="1">
            <a:spLocks/>
          </p:cNvSpPr>
          <p:nvPr/>
        </p:nvSpPr>
        <p:spPr bwMode="auto">
          <a:xfrm>
            <a:off x="3810000" y="5181600"/>
            <a:ext cx="5257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Lower bounds: {a}, thus glb is a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Upper bounds: 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</a:t>
            </a:r>
            <a:r>
              <a:rPr lang="en-US" altLang="en-US">
                <a:latin typeface="Calibri" panose="020F0502020204030204" pitchFamily="34" charset="0"/>
              </a:rPr>
              <a:t>, thus lub DNE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2" grpId="0"/>
      <p:bldP spid="53" grpId="0"/>
      <p:bldP spid="54" grpId="0"/>
      <p:bldP spid="55" grpId="0"/>
      <p:bldP spid="5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65AFE6C0-F45A-E743-813A-055E1BF3F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4FDA6B3F-D068-5542-B206-56909CFF1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Motivating example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Definitions</a:t>
            </a:r>
          </a:p>
          <a:p>
            <a:pPr lvl="1"/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Partial ordering, comparability, total ordering, well ordering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Principle of well-ordered induction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Lexicographic orderings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Hasse Diagrams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Extremal elements</a:t>
            </a:r>
          </a:p>
          <a:p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Lattices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Topological Sorting</a:t>
            </a:r>
            <a:endParaRPr lang="en-US" altLang="en-US" sz="2000">
              <a:solidFill>
                <a:srgbClr val="BFBFB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D762B051-FC44-484E-85D3-0A58CAF72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Lattices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EA6C0030-D326-1547-A414-3FB899534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 special structure arises when </a:t>
            </a:r>
            <a:r>
              <a:rPr lang="en-US" altLang="en-US" u="sng">
                <a:ea typeface="ＭＳ Ｐゴシック" panose="020B0600070205080204" pitchFamily="34" charset="-128"/>
              </a:rPr>
              <a:t>every</a:t>
            </a:r>
            <a:r>
              <a:rPr lang="en-US" altLang="en-US">
                <a:ea typeface="ＭＳ Ｐゴシック" panose="020B0600070205080204" pitchFamily="34" charset="-128"/>
              </a:rPr>
              <a:t> pair of elements in a poset has an lub and a glb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A </a:t>
            </a:r>
            <a:r>
              <a:rPr lang="en-US" altLang="en-US" u="sng">
                <a:ea typeface="ＭＳ Ｐゴシック" panose="020B0600070205080204" pitchFamily="34" charset="-128"/>
              </a:rPr>
              <a:t>lattice</a:t>
            </a:r>
            <a:r>
              <a:rPr lang="en-US" altLang="en-US">
                <a:ea typeface="ＭＳ Ｐゴシック" panose="020B0600070205080204" pitchFamily="34" charset="-128"/>
              </a:rPr>
              <a:t> is a partially ordered set in which </a:t>
            </a:r>
            <a:r>
              <a:rPr lang="en-US" altLang="en-US" u="sng">
                <a:ea typeface="ＭＳ Ｐゴシック" panose="020B0600070205080204" pitchFamily="34" charset="-128"/>
              </a:rPr>
              <a:t>every</a:t>
            </a:r>
            <a:r>
              <a:rPr lang="en-US" altLang="en-US">
                <a:ea typeface="ＭＳ Ｐゴシック" panose="020B0600070205080204" pitchFamily="34" charset="-128"/>
              </a:rPr>
              <a:t> pair of elements has both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 least upper bound and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 greatest lower bound 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BC9F9AB3-43AA-E349-8AB1-33A12C501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Lattices: Example 1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81FAA970-383F-0B4A-B7F1-BA87EEA7B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1371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Is the example from before a lattice?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B2DC1E8-A62B-454C-AB94-F8E9BCAD071E}"/>
              </a:ext>
            </a:extLst>
          </p:cNvPr>
          <p:cNvSpPr/>
          <p:nvPr/>
        </p:nvSpPr>
        <p:spPr>
          <a:xfrm>
            <a:off x="5334000" y="4648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5E74CF2-536A-AC43-AC15-AFC12806AEF1}"/>
              </a:ext>
            </a:extLst>
          </p:cNvPr>
          <p:cNvSpPr/>
          <p:nvPr/>
        </p:nvSpPr>
        <p:spPr>
          <a:xfrm>
            <a:off x="6430963" y="4648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0D25E54-FB4F-A348-AE2D-50280912867A}"/>
              </a:ext>
            </a:extLst>
          </p:cNvPr>
          <p:cNvSpPr/>
          <p:nvPr/>
        </p:nvSpPr>
        <p:spPr>
          <a:xfrm>
            <a:off x="5402263" y="2667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FF053FFE-B915-BA49-8394-DBC4D89A1510}"/>
              </a:ext>
            </a:extLst>
          </p:cNvPr>
          <p:cNvSpPr/>
          <p:nvPr/>
        </p:nvSpPr>
        <p:spPr>
          <a:xfrm>
            <a:off x="6430963" y="36195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A6C2B3A-58D1-A84A-8DCC-92B61A5CE1EB}"/>
              </a:ext>
            </a:extLst>
          </p:cNvPr>
          <p:cNvCxnSpPr>
            <a:stCxn id="38" idx="5"/>
          </p:cNvCxnSpPr>
          <p:nvPr/>
        </p:nvCxnSpPr>
        <p:spPr>
          <a:xfrm rot="5400000" flipH="1" flipV="1">
            <a:off x="4983163" y="2236787"/>
            <a:ext cx="979488" cy="111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08" name="TextBox 10">
            <a:extLst>
              <a:ext uri="{FF2B5EF4-FFF2-40B4-BE49-F238E27FC236}">
                <a16:creationId xmlns:a16="http://schemas.microsoft.com/office/drawing/2014/main" id="{2A92963C-6D83-0D48-B15B-153D28415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8063" y="54102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a</a:t>
            </a:r>
          </a:p>
        </p:txBody>
      </p:sp>
      <p:sp>
        <p:nvSpPr>
          <p:cNvPr id="51209" name="TextBox 11">
            <a:extLst>
              <a:ext uri="{FF2B5EF4-FFF2-40B4-BE49-F238E27FC236}">
                <a16:creationId xmlns:a16="http://schemas.microsoft.com/office/drawing/2014/main" id="{F0D4D4B9-7E15-A447-862F-1BA7B917E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1263" y="44958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b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8FF9887E-F6D7-3742-A2C2-42E2BA86C0BF}"/>
              </a:ext>
            </a:extLst>
          </p:cNvPr>
          <p:cNvSpPr/>
          <p:nvPr/>
        </p:nvSpPr>
        <p:spPr>
          <a:xfrm>
            <a:off x="7353300" y="1752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A9CA1AF2-BEE4-864F-821B-A1CDE860091A}"/>
              </a:ext>
            </a:extLst>
          </p:cNvPr>
          <p:cNvSpPr/>
          <p:nvPr/>
        </p:nvSpPr>
        <p:spPr>
          <a:xfrm>
            <a:off x="7353300" y="4648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AC16FABC-61E3-5249-A912-2914642D0574}"/>
              </a:ext>
            </a:extLst>
          </p:cNvPr>
          <p:cNvSpPr/>
          <p:nvPr/>
        </p:nvSpPr>
        <p:spPr>
          <a:xfrm>
            <a:off x="6430963" y="4648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65F63A67-D018-D54C-8A64-EFEB7D6BBDA3}"/>
              </a:ext>
            </a:extLst>
          </p:cNvPr>
          <p:cNvSpPr/>
          <p:nvPr/>
        </p:nvSpPr>
        <p:spPr>
          <a:xfrm>
            <a:off x="7383463" y="2667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B00B7D0E-788F-E24A-A913-6FABFFD9BDFB}"/>
              </a:ext>
            </a:extLst>
          </p:cNvPr>
          <p:cNvSpPr/>
          <p:nvPr/>
        </p:nvSpPr>
        <p:spPr>
          <a:xfrm>
            <a:off x="6430963" y="5562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A1E17AEB-7F63-944F-819B-6AA51F5D9BB6}"/>
              </a:ext>
            </a:extLst>
          </p:cNvPr>
          <p:cNvCxnSpPr>
            <a:stCxn id="47" idx="7"/>
            <a:endCxn id="36" idx="4"/>
          </p:cNvCxnSpPr>
          <p:nvPr/>
        </p:nvCxnSpPr>
        <p:spPr>
          <a:xfrm rot="16200000" flipV="1">
            <a:off x="5509418" y="4587082"/>
            <a:ext cx="849313" cy="1123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0D38E5E-4A67-7045-B87C-A6BE15CB25EC}"/>
              </a:ext>
            </a:extLst>
          </p:cNvPr>
          <p:cNvCxnSpPr>
            <a:stCxn id="47" idx="7"/>
            <a:endCxn id="44" idx="3"/>
          </p:cNvCxnSpPr>
          <p:nvPr/>
        </p:nvCxnSpPr>
        <p:spPr>
          <a:xfrm rot="5400000" flipH="1" flipV="1">
            <a:off x="6500019" y="4709319"/>
            <a:ext cx="860425" cy="8683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239FBD67-5C81-9941-8495-7160CD5D18D5}"/>
              </a:ext>
            </a:extLst>
          </p:cNvPr>
          <p:cNvCxnSpPr/>
          <p:nvPr/>
        </p:nvCxnSpPr>
        <p:spPr>
          <a:xfrm rot="5400000" flipH="1" flipV="1">
            <a:off x="6438900" y="2697163"/>
            <a:ext cx="974725" cy="914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128C36E5-17D9-D54F-84AC-E4B856EC7A13}"/>
              </a:ext>
            </a:extLst>
          </p:cNvPr>
          <p:cNvCxnSpPr>
            <a:endCxn id="38" idx="3"/>
          </p:cNvCxnSpPr>
          <p:nvPr/>
        </p:nvCxnSpPr>
        <p:spPr>
          <a:xfrm rot="10800000">
            <a:off x="5413375" y="2732088"/>
            <a:ext cx="1066800" cy="9366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372436FE-042B-EA48-BC4E-620A529131EF}"/>
              </a:ext>
            </a:extLst>
          </p:cNvPr>
          <p:cNvCxnSpPr/>
          <p:nvPr/>
        </p:nvCxnSpPr>
        <p:spPr>
          <a:xfrm rot="16200000" flipV="1">
            <a:off x="6896100" y="2247900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20" name="TextBox 37">
            <a:extLst>
              <a:ext uri="{FF2B5EF4-FFF2-40B4-BE49-F238E27FC236}">
                <a16:creationId xmlns:a16="http://schemas.microsoft.com/office/drawing/2014/main" id="{44EA6FFF-29E5-C749-87CE-2D10B60E5A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9663" y="44958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d</a:t>
            </a:r>
          </a:p>
        </p:txBody>
      </p:sp>
      <p:sp>
        <p:nvSpPr>
          <p:cNvPr id="51221" name="TextBox 38">
            <a:extLst>
              <a:ext uri="{FF2B5EF4-FFF2-40B4-BE49-F238E27FC236}">
                <a16:creationId xmlns:a16="http://schemas.microsoft.com/office/drawing/2014/main" id="{033E181B-983E-494C-B551-A755AF8FE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25146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g</a:t>
            </a:r>
          </a:p>
        </p:txBody>
      </p:sp>
      <p:sp>
        <p:nvSpPr>
          <p:cNvPr id="51222" name="TextBox 39">
            <a:extLst>
              <a:ext uri="{FF2B5EF4-FFF2-40B4-BE49-F238E27FC236}">
                <a16:creationId xmlns:a16="http://schemas.microsoft.com/office/drawing/2014/main" id="{8AE5AD76-4A04-7044-AF65-D2589E1C3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25146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h</a:t>
            </a:r>
          </a:p>
        </p:txBody>
      </p:sp>
      <p:sp>
        <p:nvSpPr>
          <p:cNvPr id="51223" name="TextBox 40">
            <a:extLst>
              <a:ext uri="{FF2B5EF4-FFF2-40B4-BE49-F238E27FC236}">
                <a16:creationId xmlns:a16="http://schemas.microsoft.com/office/drawing/2014/main" id="{7DC29C95-7987-A14E-8D0C-46676AAC0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5725" y="1600200"/>
            <a:ext cx="236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i</a:t>
            </a:r>
          </a:p>
        </p:txBody>
      </p:sp>
      <p:sp>
        <p:nvSpPr>
          <p:cNvPr id="51224" name="TextBox 41">
            <a:extLst>
              <a:ext uri="{FF2B5EF4-FFF2-40B4-BE49-F238E27FC236}">
                <a16:creationId xmlns:a16="http://schemas.microsoft.com/office/drawing/2014/main" id="{516F917D-A8FF-0045-9312-75D115953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3025" y="2525713"/>
            <a:ext cx="2492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f</a:t>
            </a:r>
          </a:p>
        </p:txBody>
      </p:sp>
      <p:sp>
        <p:nvSpPr>
          <p:cNvPr id="51225" name="TextBox 42">
            <a:extLst>
              <a:ext uri="{FF2B5EF4-FFF2-40B4-BE49-F238E27FC236}">
                <a16:creationId xmlns:a16="http://schemas.microsoft.com/office/drawing/2014/main" id="{2CF471D3-8596-E344-894A-976A5E398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8063" y="34290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e</a:t>
            </a:r>
          </a:p>
        </p:txBody>
      </p:sp>
      <p:sp>
        <p:nvSpPr>
          <p:cNvPr id="51226" name="TextBox 43">
            <a:extLst>
              <a:ext uri="{FF2B5EF4-FFF2-40B4-BE49-F238E27FC236}">
                <a16:creationId xmlns:a16="http://schemas.microsoft.com/office/drawing/2014/main" id="{7F6BE2F0-BD82-0547-AC1A-334F783DF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2825" y="4495800"/>
            <a:ext cx="3000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c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F0C6EA0-31EF-CD43-9AA3-628EEB518138}"/>
              </a:ext>
            </a:extLst>
          </p:cNvPr>
          <p:cNvCxnSpPr/>
          <p:nvPr/>
        </p:nvCxnSpPr>
        <p:spPr>
          <a:xfrm rot="10800000">
            <a:off x="5478463" y="1752600"/>
            <a:ext cx="1001712" cy="9255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>
            <a:extLst>
              <a:ext uri="{FF2B5EF4-FFF2-40B4-BE49-F238E27FC236}">
                <a16:creationId xmlns:a16="http://schemas.microsoft.com/office/drawing/2014/main" id="{B7B8C5FD-D375-6C40-93EE-08AB8B63B99B}"/>
              </a:ext>
            </a:extLst>
          </p:cNvPr>
          <p:cNvSpPr/>
          <p:nvPr/>
        </p:nvSpPr>
        <p:spPr>
          <a:xfrm>
            <a:off x="6430963" y="2667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53DCEF3-8D8A-8047-AFDF-B936F45D85BA}"/>
              </a:ext>
            </a:extLst>
          </p:cNvPr>
          <p:cNvCxnSpPr>
            <a:stCxn id="61" idx="5"/>
            <a:endCxn id="43" idx="3"/>
          </p:cNvCxnSpPr>
          <p:nvPr/>
        </p:nvCxnSpPr>
        <p:spPr>
          <a:xfrm rot="5400000" flipH="1" flipV="1">
            <a:off x="6473032" y="1840706"/>
            <a:ext cx="914400" cy="8683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62">
            <a:extLst>
              <a:ext uri="{FF2B5EF4-FFF2-40B4-BE49-F238E27FC236}">
                <a16:creationId xmlns:a16="http://schemas.microsoft.com/office/drawing/2014/main" id="{69D4DB89-B9A3-F746-82A7-EEF92EA373B9}"/>
              </a:ext>
            </a:extLst>
          </p:cNvPr>
          <p:cNvSpPr/>
          <p:nvPr/>
        </p:nvSpPr>
        <p:spPr>
          <a:xfrm>
            <a:off x="5478463" y="1752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469E4EF2-326B-DB4E-B69A-B631577CD24F}"/>
              </a:ext>
            </a:extLst>
          </p:cNvPr>
          <p:cNvCxnSpPr>
            <a:stCxn id="39" idx="4"/>
          </p:cNvCxnSpPr>
          <p:nvPr/>
        </p:nvCxnSpPr>
        <p:spPr>
          <a:xfrm rot="5400000" flipH="1">
            <a:off x="5993607" y="3220244"/>
            <a:ext cx="9525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ECA2E97D-6DF6-354D-A083-7C7328B05428}"/>
              </a:ext>
            </a:extLst>
          </p:cNvPr>
          <p:cNvCxnSpPr/>
          <p:nvPr/>
        </p:nvCxnSpPr>
        <p:spPr>
          <a:xfrm rot="5400000" flipH="1">
            <a:off x="5993607" y="4133056"/>
            <a:ext cx="9525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8421FFA2-2B30-404C-86D5-B186BB039D33}"/>
              </a:ext>
            </a:extLst>
          </p:cNvPr>
          <p:cNvCxnSpPr>
            <a:endCxn id="45" idx="0"/>
          </p:cNvCxnSpPr>
          <p:nvPr/>
        </p:nvCxnSpPr>
        <p:spPr>
          <a:xfrm rot="16200000" flipV="1">
            <a:off x="6012657" y="5104606"/>
            <a:ext cx="9144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34" name="TextBox 40">
            <a:extLst>
              <a:ext uri="{FF2B5EF4-FFF2-40B4-BE49-F238E27FC236}">
                <a16:creationId xmlns:a16="http://schemas.microsoft.com/office/drawing/2014/main" id="{D8BA5192-DCC2-C14E-A811-60F14C8B02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9663" y="1611313"/>
            <a:ext cx="2365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j</a:t>
            </a:r>
          </a:p>
        </p:txBody>
      </p: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48FABEF6-50AD-AF4B-A30D-615D32E7BDD0}"/>
              </a:ext>
            </a:extLst>
          </p:cNvPr>
          <p:cNvSpPr txBox="1">
            <a:spLocks/>
          </p:cNvSpPr>
          <p:nvPr/>
        </p:nvSpPr>
        <p:spPr bwMode="auto">
          <a:xfrm>
            <a:off x="457200" y="3352800"/>
            <a:ext cx="4191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>
                <a:solidFill>
                  <a:srgbClr val="FF0000"/>
                </a:solidFill>
                <a:latin typeface="+mn-lt"/>
                <a:ea typeface="+mn-ea"/>
              </a:rPr>
              <a:t>No, because the pair {</a:t>
            </a:r>
            <a:r>
              <a:rPr lang="en-US" sz="3200" b="1" dirty="0" err="1">
                <a:solidFill>
                  <a:srgbClr val="FF0000"/>
                </a:solidFill>
                <a:latin typeface="+mn-lt"/>
                <a:ea typeface="+mn-ea"/>
              </a:rPr>
              <a:t>b,c</a:t>
            </a:r>
            <a:r>
              <a:rPr lang="en-US" sz="3200" b="1" dirty="0">
                <a:solidFill>
                  <a:srgbClr val="FF0000"/>
                </a:solidFill>
                <a:latin typeface="+mn-lt"/>
                <a:ea typeface="+mn-ea"/>
              </a:rPr>
              <a:t>} does not have a least upper bound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954CBACF-4990-304C-B0DB-13D01FE4D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Lattices: Example 2</a:t>
            </a: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44F88A53-3EB2-1540-9A61-3853E6D06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1371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What if we modified it as shown here?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D03D1009-9B08-DF4C-95D8-50A02B3D67E9}"/>
              </a:ext>
            </a:extLst>
          </p:cNvPr>
          <p:cNvSpPr/>
          <p:nvPr/>
        </p:nvSpPr>
        <p:spPr>
          <a:xfrm>
            <a:off x="5334000" y="4648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D6E3FBF-23A4-7A4C-902E-95A961DCC892}"/>
              </a:ext>
            </a:extLst>
          </p:cNvPr>
          <p:cNvSpPr/>
          <p:nvPr/>
        </p:nvSpPr>
        <p:spPr>
          <a:xfrm>
            <a:off x="6430963" y="4648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6B4381A9-CF54-2440-AEFE-389128621B58}"/>
              </a:ext>
            </a:extLst>
          </p:cNvPr>
          <p:cNvSpPr/>
          <p:nvPr/>
        </p:nvSpPr>
        <p:spPr>
          <a:xfrm>
            <a:off x="5410200" y="2667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3F30D3A8-1AD2-7C45-A708-CD5CAA6D35B2}"/>
              </a:ext>
            </a:extLst>
          </p:cNvPr>
          <p:cNvSpPr/>
          <p:nvPr/>
        </p:nvSpPr>
        <p:spPr>
          <a:xfrm>
            <a:off x="6430963" y="36195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61919DB-C89D-2943-8815-0557251EB7F7}"/>
              </a:ext>
            </a:extLst>
          </p:cNvPr>
          <p:cNvCxnSpPr>
            <a:stCxn id="38" idx="0"/>
            <a:endCxn id="63" idx="4"/>
          </p:cNvCxnSpPr>
          <p:nvPr/>
        </p:nvCxnSpPr>
        <p:spPr>
          <a:xfrm rot="5400000" flipH="1" flipV="1">
            <a:off x="5257801" y="2476500"/>
            <a:ext cx="3810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32" name="TextBox 10">
            <a:extLst>
              <a:ext uri="{FF2B5EF4-FFF2-40B4-BE49-F238E27FC236}">
                <a16:creationId xmlns:a16="http://schemas.microsoft.com/office/drawing/2014/main" id="{B456DDBD-7A07-FC47-9EFF-DB57398A6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8063" y="54102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a</a:t>
            </a:r>
          </a:p>
        </p:txBody>
      </p:sp>
      <p:sp>
        <p:nvSpPr>
          <p:cNvPr id="52233" name="TextBox 11">
            <a:extLst>
              <a:ext uri="{FF2B5EF4-FFF2-40B4-BE49-F238E27FC236}">
                <a16:creationId xmlns:a16="http://schemas.microsoft.com/office/drawing/2014/main" id="{6AEBFD98-599B-9246-9A3D-557DC2AC8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1263" y="44958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b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B1717059-FC68-224C-B21D-FC451A6CF86F}"/>
              </a:ext>
            </a:extLst>
          </p:cNvPr>
          <p:cNvSpPr/>
          <p:nvPr/>
        </p:nvSpPr>
        <p:spPr>
          <a:xfrm>
            <a:off x="6400800" y="1447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81F0ACD4-EAF9-0A4A-866F-F8B202BACD49}"/>
              </a:ext>
            </a:extLst>
          </p:cNvPr>
          <p:cNvSpPr/>
          <p:nvPr/>
        </p:nvSpPr>
        <p:spPr>
          <a:xfrm>
            <a:off x="7353300" y="4648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5BEBE3F-E504-D648-BA19-148EE8C185B5}"/>
              </a:ext>
            </a:extLst>
          </p:cNvPr>
          <p:cNvSpPr/>
          <p:nvPr/>
        </p:nvSpPr>
        <p:spPr>
          <a:xfrm>
            <a:off x="6430963" y="4648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8863E5F-D5A5-4544-8FF0-55F26CCD9475}"/>
              </a:ext>
            </a:extLst>
          </p:cNvPr>
          <p:cNvSpPr/>
          <p:nvPr/>
        </p:nvSpPr>
        <p:spPr>
          <a:xfrm>
            <a:off x="7383463" y="2667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15E0DC51-5BC6-8548-B9D5-D440F34779D1}"/>
              </a:ext>
            </a:extLst>
          </p:cNvPr>
          <p:cNvSpPr/>
          <p:nvPr/>
        </p:nvSpPr>
        <p:spPr>
          <a:xfrm>
            <a:off x="6430963" y="5562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F4216BAB-A384-D644-B57A-643AA90E3A60}"/>
              </a:ext>
            </a:extLst>
          </p:cNvPr>
          <p:cNvCxnSpPr>
            <a:stCxn id="47" idx="7"/>
            <a:endCxn id="36" idx="4"/>
          </p:cNvCxnSpPr>
          <p:nvPr/>
        </p:nvCxnSpPr>
        <p:spPr>
          <a:xfrm rot="16200000" flipV="1">
            <a:off x="5509418" y="4587082"/>
            <a:ext cx="849313" cy="1123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199DF21-FCCB-A846-97F1-95A3ACA0C814}"/>
              </a:ext>
            </a:extLst>
          </p:cNvPr>
          <p:cNvCxnSpPr>
            <a:stCxn id="47" idx="7"/>
            <a:endCxn id="44" idx="3"/>
          </p:cNvCxnSpPr>
          <p:nvPr/>
        </p:nvCxnSpPr>
        <p:spPr>
          <a:xfrm rot="5400000" flipH="1" flipV="1">
            <a:off x="6500019" y="4709319"/>
            <a:ext cx="860425" cy="8683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3618D553-10C0-354D-935E-3547C7E9C4F6}"/>
              </a:ext>
            </a:extLst>
          </p:cNvPr>
          <p:cNvCxnSpPr>
            <a:stCxn id="39" idx="0"/>
            <a:endCxn id="46" idx="3"/>
          </p:cNvCxnSpPr>
          <p:nvPr/>
        </p:nvCxnSpPr>
        <p:spPr>
          <a:xfrm rot="5400000" flipH="1" flipV="1">
            <a:off x="6488113" y="2713038"/>
            <a:ext cx="887412" cy="9255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4B6FDEB4-270C-0346-B8D0-284BE9F2A622}"/>
              </a:ext>
            </a:extLst>
          </p:cNvPr>
          <p:cNvCxnSpPr>
            <a:stCxn id="39" idx="1"/>
            <a:endCxn id="38" idx="5"/>
          </p:cNvCxnSpPr>
          <p:nvPr/>
        </p:nvCxnSpPr>
        <p:spPr>
          <a:xfrm rot="16200000" flipV="1">
            <a:off x="5509419" y="2697957"/>
            <a:ext cx="898525" cy="9667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99253DF-2A27-2F42-8E62-C5CE8FA11C30}"/>
              </a:ext>
            </a:extLst>
          </p:cNvPr>
          <p:cNvCxnSpPr>
            <a:stCxn id="52246" idx="1"/>
            <a:endCxn id="43" idx="5"/>
          </p:cNvCxnSpPr>
          <p:nvPr/>
        </p:nvCxnSpPr>
        <p:spPr>
          <a:xfrm rot="10800000">
            <a:off x="6465888" y="1512888"/>
            <a:ext cx="985837" cy="11874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44" name="TextBox 37">
            <a:extLst>
              <a:ext uri="{FF2B5EF4-FFF2-40B4-BE49-F238E27FC236}">
                <a16:creationId xmlns:a16="http://schemas.microsoft.com/office/drawing/2014/main" id="{EE817D61-21FA-BD4F-8539-FD9D214F7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9663" y="44958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d</a:t>
            </a:r>
          </a:p>
        </p:txBody>
      </p:sp>
      <p:sp>
        <p:nvSpPr>
          <p:cNvPr id="52245" name="TextBox 38">
            <a:extLst>
              <a:ext uri="{FF2B5EF4-FFF2-40B4-BE49-F238E27FC236}">
                <a16:creationId xmlns:a16="http://schemas.microsoft.com/office/drawing/2014/main" id="{8111AA2D-A0CB-394B-A03D-4CB2D09C9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5146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g</a:t>
            </a:r>
          </a:p>
        </p:txBody>
      </p:sp>
      <p:sp>
        <p:nvSpPr>
          <p:cNvPr id="52246" name="TextBox 39">
            <a:extLst>
              <a:ext uri="{FF2B5EF4-FFF2-40B4-BE49-F238E27FC236}">
                <a16:creationId xmlns:a16="http://schemas.microsoft.com/office/drawing/2014/main" id="{97323433-75C2-5146-996D-F1E30437E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25146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h</a:t>
            </a:r>
          </a:p>
        </p:txBody>
      </p:sp>
      <p:sp>
        <p:nvSpPr>
          <p:cNvPr id="52247" name="TextBox 40">
            <a:extLst>
              <a:ext uri="{FF2B5EF4-FFF2-40B4-BE49-F238E27FC236}">
                <a16:creationId xmlns:a16="http://schemas.microsoft.com/office/drawing/2014/main" id="{E8F5FDD4-5014-324B-B466-5C6341283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2068513"/>
            <a:ext cx="236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i</a:t>
            </a:r>
          </a:p>
        </p:txBody>
      </p:sp>
      <p:sp>
        <p:nvSpPr>
          <p:cNvPr id="52248" name="TextBox 41">
            <a:extLst>
              <a:ext uri="{FF2B5EF4-FFF2-40B4-BE49-F238E27FC236}">
                <a16:creationId xmlns:a16="http://schemas.microsoft.com/office/drawing/2014/main" id="{2DEBFF6A-11C5-7448-98DE-C1211A268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3025" y="2525713"/>
            <a:ext cx="2492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f</a:t>
            </a:r>
          </a:p>
        </p:txBody>
      </p:sp>
      <p:sp>
        <p:nvSpPr>
          <p:cNvPr id="52249" name="TextBox 42">
            <a:extLst>
              <a:ext uri="{FF2B5EF4-FFF2-40B4-BE49-F238E27FC236}">
                <a16:creationId xmlns:a16="http://schemas.microsoft.com/office/drawing/2014/main" id="{7FEBEE20-1892-8F49-9E9F-82346F009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8063" y="34290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e</a:t>
            </a:r>
          </a:p>
        </p:txBody>
      </p:sp>
      <p:sp>
        <p:nvSpPr>
          <p:cNvPr id="52250" name="TextBox 43">
            <a:extLst>
              <a:ext uri="{FF2B5EF4-FFF2-40B4-BE49-F238E27FC236}">
                <a16:creationId xmlns:a16="http://schemas.microsoft.com/office/drawing/2014/main" id="{8C67B2AD-A037-6B47-9755-F63E37156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2825" y="4495800"/>
            <a:ext cx="3000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c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F330734D-D770-A94A-9176-62471995538D}"/>
              </a:ext>
            </a:extLst>
          </p:cNvPr>
          <p:cNvCxnSpPr>
            <a:stCxn id="61" idx="1"/>
            <a:endCxn id="63" idx="4"/>
          </p:cNvCxnSpPr>
          <p:nvPr/>
        </p:nvCxnSpPr>
        <p:spPr>
          <a:xfrm rot="16200000" flipV="1">
            <a:off x="5695950" y="2038350"/>
            <a:ext cx="468313" cy="9636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>
            <a:extLst>
              <a:ext uri="{FF2B5EF4-FFF2-40B4-BE49-F238E27FC236}">
                <a16:creationId xmlns:a16="http://schemas.microsoft.com/office/drawing/2014/main" id="{AEB8BDC3-A307-EA4C-ADA9-577D751D802F}"/>
              </a:ext>
            </a:extLst>
          </p:cNvPr>
          <p:cNvSpPr/>
          <p:nvPr/>
        </p:nvSpPr>
        <p:spPr>
          <a:xfrm>
            <a:off x="6400800" y="2743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39461AF9-BA1D-2145-89E3-4D8A57237F36}"/>
              </a:ext>
            </a:extLst>
          </p:cNvPr>
          <p:cNvCxnSpPr>
            <a:stCxn id="61" idx="0"/>
            <a:endCxn id="43" idx="4"/>
          </p:cNvCxnSpPr>
          <p:nvPr/>
        </p:nvCxnSpPr>
        <p:spPr>
          <a:xfrm rot="5400000" flipH="1" flipV="1">
            <a:off x="5829301" y="2133600"/>
            <a:ext cx="12192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62">
            <a:extLst>
              <a:ext uri="{FF2B5EF4-FFF2-40B4-BE49-F238E27FC236}">
                <a16:creationId xmlns:a16="http://schemas.microsoft.com/office/drawing/2014/main" id="{C967DF2A-A9DB-9443-8297-888911D772B2}"/>
              </a:ext>
            </a:extLst>
          </p:cNvPr>
          <p:cNvSpPr/>
          <p:nvPr/>
        </p:nvSpPr>
        <p:spPr>
          <a:xfrm>
            <a:off x="5410200" y="2209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BD9FA7EA-AA2C-5A4C-A644-A54E0B5BBEB6}"/>
              </a:ext>
            </a:extLst>
          </p:cNvPr>
          <p:cNvCxnSpPr>
            <a:stCxn id="39" idx="4"/>
            <a:endCxn id="61" idx="4"/>
          </p:cNvCxnSpPr>
          <p:nvPr/>
        </p:nvCxnSpPr>
        <p:spPr>
          <a:xfrm rot="5400000" flipH="1">
            <a:off x="6015832" y="3242468"/>
            <a:ext cx="876300" cy="301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21113EC-A14F-E64A-A1B9-6360D5916BC1}"/>
              </a:ext>
            </a:extLst>
          </p:cNvPr>
          <p:cNvCxnSpPr>
            <a:stCxn id="45" idx="0"/>
          </p:cNvCxnSpPr>
          <p:nvPr/>
        </p:nvCxnSpPr>
        <p:spPr>
          <a:xfrm rot="5400000" flipH="1" flipV="1">
            <a:off x="5973763" y="4152900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B3F1BAEE-82B6-EF4B-A17D-FA5EA28455C4}"/>
              </a:ext>
            </a:extLst>
          </p:cNvPr>
          <p:cNvCxnSpPr>
            <a:endCxn id="45" idx="0"/>
          </p:cNvCxnSpPr>
          <p:nvPr/>
        </p:nvCxnSpPr>
        <p:spPr>
          <a:xfrm rot="16200000" flipV="1">
            <a:off x="6012657" y="5104606"/>
            <a:ext cx="9144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58" name="TextBox 40">
            <a:extLst>
              <a:ext uri="{FF2B5EF4-FFF2-40B4-BE49-F238E27FC236}">
                <a16:creationId xmlns:a16="http://schemas.microsoft.com/office/drawing/2014/main" id="{7A0403D2-F109-F149-93CC-526E9D431F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1600200"/>
            <a:ext cx="236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j</a:t>
            </a:r>
          </a:p>
        </p:txBody>
      </p: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2CA97184-7347-C946-BC01-CACCEB591982}"/>
              </a:ext>
            </a:extLst>
          </p:cNvPr>
          <p:cNvSpPr txBox="1">
            <a:spLocks/>
          </p:cNvSpPr>
          <p:nvPr/>
        </p:nvSpPr>
        <p:spPr bwMode="auto">
          <a:xfrm>
            <a:off x="457200" y="3352800"/>
            <a:ext cx="4191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>
                <a:solidFill>
                  <a:srgbClr val="FF0000"/>
                </a:solidFill>
                <a:latin typeface="+mn-lt"/>
                <a:ea typeface="+mn-ea"/>
              </a:rPr>
              <a:t>Yes, because for any pair, there is an </a:t>
            </a:r>
            <a:r>
              <a:rPr lang="en-US" sz="3200" b="1" dirty="0" err="1">
                <a:solidFill>
                  <a:srgbClr val="FF0000"/>
                </a:solidFill>
                <a:latin typeface="+mn-lt"/>
                <a:ea typeface="+mn-ea"/>
              </a:rPr>
              <a:t>lub</a:t>
            </a:r>
            <a:r>
              <a:rPr lang="en-US" sz="3200" b="1" dirty="0">
                <a:solidFill>
                  <a:srgbClr val="FF0000"/>
                </a:solidFill>
                <a:latin typeface="+mn-lt"/>
                <a:ea typeface="+mn-ea"/>
              </a:rPr>
              <a:t> &amp; a </a:t>
            </a:r>
            <a:r>
              <a:rPr lang="en-US" sz="3200" b="1" dirty="0" err="1">
                <a:solidFill>
                  <a:srgbClr val="FF0000"/>
                </a:solidFill>
                <a:latin typeface="+mn-lt"/>
                <a:ea typeface="+mn-ea"/>
              </a:rPr>
              <a:t>glb</a:t>
            </a:r>
            <a:endParaRPr lang="en-US" sz="3200" b="1" dirty="0">
              <a:solidFill>
                <a:srgbClr val="FF0000"/>
              </a:solidFill>
              <a:latin typeface="+mn-lt"/>
              <a:ea typeface="+mn-ea"/>
            </a:endParaRP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9B9E0CD2-D218-4842-9A34-07251A20A74F}"/>
              </a:ext>
            </a:extLst>
          </p:cNvPr>
          <p:cNvCxnSpPr>
            <a:stCxn id="63" idx="7"/>
            <a:endCxn id="43" idx="2"/>
          </p:cNvCxnSpPr>
          <p:nvPr/>
        </p:nvCxnSpPr>
        <p:spPr>
          <a:xfrm rot="5400000" flipH="1" flipV="1">
            <a:off x="5570537" y="1390651"/>
            <a:ext cx="735013" cy="9255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5CE261CA-CE1B-414D-89A8-C1B9D634CFF0}"/>
              </a:ext>
            </a:extLst>
          </p:cNvPr>
          <p:cNvCxnSpPr>
            <a:endCxn id="39" idx="3"/>
          </p:cNvCxnSpPr>
          <p:nvPr/>
        </p:nvCxnSpPr>
        <p:spPr>
          <a:xfrm flipV="1">
            <a:off x="5410200" y="3684588"/>
            <a:ext cx="1031875" cy="10239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75C81977-778B-EC48-94BF-4E379C29C631}"/>
              </a:ext>
            </a:extLst>
          </p:cNvPr>
          <p:cNvCxnSpPr>
            <a:stCxn id="44" idx="7"/>
            <a:endCxn id="39" idx="4"/>
          </p:cNvCxnSpPr>
          <p:nvPr/>
        </p:nvCxnSpPr>
        <p:spPr>
          <a:xfrm rot="16200000" flipV="1">
            <a:off x="6461919" y="3702844"/>
            <a:ext cx="963613" cy="9493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8383C9BD-0A8A-DA45-891B-7EE32A285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Lattices: Example 3</a:t>
            </a: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F2299845-E0BE-ED48-B4D3-3FB820249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1371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Is this example a lattice?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DDE4224E-5CB8-8343-AD64-0CA0C594D554}"/>
              </a:ext>
            </a:extLst>
          </p:cNvPr>
          <p:cNvSpPr/>
          <p:nvPr/>
        </p:nvSpPr>
        <p:spPr>
          <a:xfrm>
            <a:off x="5334000" y="4648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D409832-A159-8D47-AB53-FE66EA1A5C50}"/>
              </a:ext>
            </a:extLst>
          </p:cNvPr>
          <p:cNvSpPr/>
          <p:nvPr/>
        </p:nvSpPr>
        <p:spPr>
          <a:xfrm>
            <a:off x="6430963" y="4648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6E7145F6-6E2C-5C40-8E00-A487F622123E}"/>
              </a:ext>
            </a:extLst>
          </p:cNvPr>
          <p:cNvSpPr/>
          <p:nvPr/>
        </p:nvSpPr>
        <p:spPr>
          <a:xfrm>
            <a:off x="6430963" y="36195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3254" name="TextBox 10">
            <a:extLst>
              <a:ext uri="{FF2B5EF4-FFF2-40B4-BE49-F238E27FC236}">
                <a16:creationId xmlns:a16="http://schemas.microsoft.com/office/drawing/2014/main" id="{941A1E56-4551-E64C-B364-639261809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8063" y="54102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a</a:t>
            </a:r>
          </a:p>
        </p:txBody>
      </p:sp>
      <p:sp>
        <p:nvSpPr>
          <p:cNvPr id="53255" name="TextBox 11">
            <a:extLst>
              <a:ext uri="{FF2B5EF4-FFF2-40B4-BE49-F238E27FC236}">
                <a16:creationId xmlns:a16="http://schemas.microsoft.com/office/drawing/2014/main" id="{9F531ACF-2BE2-1249-B764-FD7E73AEF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1263" y="44958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b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3F3A8737-A102-364E-B956-C692F450114D}"/>
              </a:ext>
            </a:extLst>
          </p:cNvPr>
          <p:cNvSpPr/>
          <p:nvPr/>
        </p:nvSpPr>
        <p:spPr>
          <a:xfrm>
            <a:off x="7353300" y="4648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0A6869C1-FB4C-AD44-AE50-F8CF5EB093FD}"/>
              </a:ext>
            </a:extLst>
          </p:cNvPr>
          <p:cNvSpPr/>
          <p:nvPr/>
        </p:nvSpPr>
        <p:spPr>
          <a:xfrm>
            <a:off x="6430963" y="4648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DC09B1F-0C89-4E4C-B47A-3946043B9E29}"/>
              </a:ext>
            </a:extLst>
          </p:cNvPr>
          <p:cNvSpPr/>
          <p:nvPr/>
        </p:nvSpPr>
        <p:spPr>
          <a:xfrm>
            <a:off x="6430963" y="5562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CCC017E4-BDFC-414E-BF26-DE0BDF7A15D5}"/>
              </a:ext>
            </a:extLst>
          </p:cNvPr>
          <p:cNvCxnSpPr>
            <a:stCxn id="47" idx="7"/>
            <a:endCxn id="36" idx="4"/>
          </p:cNvCxnSpPr>
          <p:nvPr/>
        </p:nvCxnSpPr>
        <p:spPr>
          <a:xfrm rot="16200000" flipV="1">
            <a:off x="5509418" y="4587082"/>
            <a:ext cx="849313" cy="1123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100F02EF-01A6-0847-8FDC-556CA96DED5A}"/>
              </a:ext>
            </a:extLst>
          </p:cNvPr>
          <p:cNvCxnSpPr>
            <a:stCxn id="47" idx="7"/>
            <a:endCxn id="44" idx="3"/>
          </p:cNvCxnSpPr>
          <p:nvPr/>
        </p:nvCxnSpPr>
        <p:spPr>
          <a:xfrm rot="5400000" flipH="1" flipV="1">
            <a:off x="6500019" y="4709319"/>
            <a:ext cx="860425" cy="8683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0FD13905-12C1-F446-9623-0A063B4C340D}"/>
              </a:ext>
            </a:extLst>
          </p:cNvPr>
          <p:cNvCxnSpPr>
            <a:stCxn id="58" idx="0"/>
            <a:endCxn id="61" idx="5"/>
          </p:cNvCxnSpPr>
          <p:nvPr/>
        </p:nvCxnSpPr>
        <p:spPr>
          <a:xfrm rot="16200000" flipV="1">
            <a:off x="6408738" y="2636838"/>
            <a:ext cx="1001712" cy="8874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262" name="TextBox 37">
            <a:extLst>
              <a:ext uri="{FF2B5EF4-FFF2-40B4-BE49-F238E27FC236}">
                <a16:creationId xmlns:a16="http://schemas.microsoft.com/office/drawing/2014/main" id="{1955B5E1-2D92-9349-9F97-9E2F3A3BB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9663" y="44958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d</a:t>
            </a:r>
          </a:p>
        </p:txBody>
      </p:sp>
      <p:sp>
        <p:nvSpPr>
          <p:cNvPr id="53263" name="TextBox 38">
            <a:extLst>
              <a:ext uri="{FF2B5EF4-FFF2-40B4-BE49-F238E27FC236}">
                <a16:creationId xmlns:a16="http://schemas.microsoft.com/office/drawing/2014/main" id="{667E9445-3B89-0246-B709-EF9FDFA31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22098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g</a:t>
            </a:r>
          </a:p>
        </p:txBody>
      </p:sp>
      <p:sp>
        <p:nvSpPr>
          <p:cNvPr id="53264" name="TextBox 39">
            <a:extLst>
              <a:ext uri="{FF2B5EF4-FFF2-40B4-BE49-F238E27FC236}">
                <a16:creationId xmlns:a16="http://schemas.microsoft.com/office/drawing/2014/main" id="{E76537F5-A94B-4C4F-8FCF-7F9EF4205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4290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h</a:t>
            </a:r>
          </a:p>
        </p:txBody>
      </p:sp>
      <p:sp>
        <p:nvSpPr>
          <p:cNvPr id="53265" name="TextBox 41">
            <a:extLst>
              <a:ext uri="{FF2B5EF4-FFF2-40B4-BE49-F238E27FC236}">
                <a16:creationId xmlns:a16="http://schemas.microsoft.com/office/drawing/2014/main" id="{E1540EEB-8031-9745-AF9D-10657A01F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505200"/>
            <a:ext cx="249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f</a:t>
            </a:r>
          </a:p>
        </p:txBody>
      </p:sp>
      <p:sp>
        <p:nvSpPr>
          <p:cNvPr id="53266" name="TextBox 42">
            <a:extLst>
              <a:ext uri="{FF2B5EF4-FFF2-40B4-BE49-F238E27FC236}">
                <a16:creationId xmlns:a16="http://schemas.microsoft.com/office/drawing/2014/main" id="{5A76EE28-E802-0D4D-BA59-32C398470A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8063" y="34290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e</a:t>
            </a:r>
          </a:p>
        </p:txBody>
      </p:sp>
      <p:sp>
        <p:nvSpPr>
          <p:cNvPr id="53267" name="TextBox 43">
            <a:extLst>
              <a:ext uri="{FF2B5EF4-FFF2-40B4-BE49-F238E27FC236}">
                <a16:creationId xmlns:a16="http://schemas.microsoft.com/office/drawing/2014/main" id="{B9BF94F5-BECC-C44A-BCE0-1CA18A23E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2825" y="4495800"/>
            <a:ext cx="3000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c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752E93F9-21D3-214F-A190-F51463BECF6F}"/>
              </a:ext>
            </a:extLst>
          </p:cNvPr>
          <p:cNvCxnSpPr>
            <a:stCxn id="61" idx="3"/>
            <a:endCxn id="54" idx="7"/>
          </p:cNvCxnSpPr>
          <p:nvPr/>
        </p:nvCxnSpPr>
        <p:spPr>
          <a:xfrm rot="5400000">
            <a:off x="5399088" y="2579688"/>
            <a:ext cx="1012825" cy="1012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>
            <a:extLst>
              <a:ext uri="{FF2B5EF4-FFF2-40B4-BE49-F238E27FC236}">
                <a16:creationId xmlns:a16="http://schemas.microsoft.com/office/drawing/2014/main" id="{7630FDD1-DEA7-EF4F-8D57-D413D843371A}"/>
              </a:ext>
            </a:extLst>
          </p:cNvPr>
          <p:cNvSpPr/>
          <p:nvPr/>
        </p:nvSpPr>
        <p:spPr>
          <a:xfrm>
            <a:off x="6400800" y="2514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0FC9314-62BA-C142-8A8D-AE7E2347F821}"/>
              </a:ext>
            </a:extLst>
          </p:cNvPr>
          <p:cNvCxnSpPr>
            <a:stCxn id="39" idx="4"/>
            <a:endCxn id="61" idx="5"/>
          </p:cNvCxnSpPr>
          <p:nvPr/>
        </p:nvCxnSpPr>
        <p:spPr>
          <a:xfrm rot="5400000" flipH="1">
            <a:off x="5909470" y="3136106"/>
            <a:ext cx="1116012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6011F3DC-A9CF-0749-88D9-8E3F06138B30}"/>
              </a:ext>
            </a:extLst>
          </p:cNvPr>
          <p:cNvCxnSpPr>
            <a:stCxn id="45" idx="0"/>
          </p:cNvCxnSpPr>
          <p:nvPr/>
        </p:nvCxnSpPr>
        <p:spPr>
          <a:xfrm rot="5400000" flipH="1" flipV="1">
            <a:off x="5973763" y="4152900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A982A71-1E7D-474D-AF32-AF831A5F3275}"/>
              </a:ext>
            </a:extLst>
          </p:cNvPr>
          <p:cNvCxnSpPr>
            <a:endCxn id="45" idx="0"/>
          </p:cNvCxnSpPr>
          <p:nvPr/>
        </p:nvCxnSpPr>
        <p:spPr>
          <a:xfrm rot="16200000" flipV="1">
            <a:off x="6012657" y="5104606"/>
            <a:ext cx="9144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70C0B39B-1D27-0149-A875-EB5782884388}"/>
              </a:ext>
            </a:extLst>
          </p:cNvPr>
          <p:cNvSpPr txBox="1">
            <a:spLocks/>
          </p:cNvSpPr>
          <p:nvPr/>
        </p:nvSpPr>
        <p:spPr bwMode="auto">
          <a:xfrm>
            <a:off x="457200" y="2667000"/>
            <a:ext cx="4876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Calibri" panose="020F0502020204030204" pitchFamily="34" charset="0"/>
              </a:rPr>
              <a:t>No! 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rgbClr val="FF0000"/>
                </a:solidFill>
                <a:latin typeface="Calibri" panose="020F0502020204030204" pitchFamily="34" charset="0"/>
              </a:rPr>
              <a:t>The lower bound of A={e,f} is {a,b,c}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000">
                <a:solidFill>
                  <a:srgbClr val="FF0000"/>
                </a:solidFill>
                <a:latin typeface="Calibri" panose="020F0502020204030204" pitchFamily="34" charset="0"/>
              </a:rPr>
              <a:t>However, A has no glb</a:t>
            </a:r>
            <a:endParaRPr lang="en-US" altLang="en-US" sz="280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Calibri" panose="020F0502020204030204" pitchFamily="34" charset="0"/>
              </a:rPr>
              <a:t>Similarly, B={b,c} has no ulb</a:t>
            </a:r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92B77E59-D94A-DD4D-B642-7302901C5127}"/>
              </a:ext>
            </a:extLst>
          </p:cNvPr>
          <p:cNvCxnSpPr>
            <a:stCxn id="36" idx="5"/>
            <a:endCxn id="54" idx="4"/>
          </p:cNvCxnSpPr>
          <p:nvPr/>
        </p:nvCxnSpPr>
        <p:spPr>
          <a:xfrm rot="5400000" flipH="1">
            <a:off x="4857750" y="4171950"/>
            <a:ext cx="1055688" cy="269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09977B8D-1B27-364C-9C79-B7DAD8910E9D}"/>
              </a:ext>
            </a:extLst>
          </p:cNvPr>
          <p:cNvCxnSpPr>
            <a:stCxn id="44" idx="0"/>
            <a:endCxn id="58" idx="5"/>
          </p:cNvCxnSpPr>
          <p:nvPr/>
        </p:nvCxnSpPr>
        <p:spPr>
          <a:xfrm rot="16200000" flipV="1">
            <a:off x="6884988" y="4141788"/>
            <a:ext cx="1001712" cy="11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7FB79FA2-076A-1F4F-A9E3-FF4B95EE0343}"/>
              </a:ext>
            </a:extLst>
          </p:cNvPr>
          <p:cNvSpPr/>
          <p:nvPr/>
        </p:nvSpPr>
        <p:spPr>
          <a:xfrm>
            <a:off x="5334000" y="3581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BBDAB856-1177-D845-BD25-6F2DC31F9CCA}"/>
              </a:ext>
            </a:extLst>
          </p:cNvPr>
          <p:cNvSpPr/>
          <p:nvPr/>
        </p:nvSpPr>
        <p:spPr>
          <a:xfrm>
            <a:off x="7315200" y="3581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19FDCE45-38B9-0743-BFC6-C4BEFE664D09}"/>
              </a:ext>
            </a:extLst>
          </p:cNvPr>
          <p:cNvCxnSpPr>
            <a:stCxn id="36" idx="0"/>
            <a:endCxn id="39" idx="5"/>
          </p:cNvCxnSpPr>
          <p:nvPr/>
        </p:nvCxnSpPr>
        <p:spPr>
          <a:xfrm rot="5400000" flipH="1" flipV="1">
            <a:off x="5452269" y="3604419"/>
            <a:ext cx="963612" cy="1123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01602F61-1CE9-8648-9783-4EF34B09BF49}"/>
              </a:ext>
            </a:extLst>
          </p:cNvPr>
          <p:cNvCxnSpPr>
            <a:stCxn id="45" idx="2"/>
            <a:endCxn id="54" idx="4"/>
          </p:cNvCxnSpPr>
          <p:nvPr/>
        </p:nvCxnSpPr>
        <p:spPr>
          <a:xfrm rot="10800000">
            <a:off x="5372100" y="3657600"/>
            <a:ext cx="1058863" cy="1028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F65BBA0E-F9BB-8D47-8123-C203E35DA5C9}"/>
              </a:ext>
            </a:extLst>
          </p:cNvPr>
          <p:cNvCxnSpPr>
            <a:stCxn id="45" idx="7"/>
            <a:endCxn id="58" idx="4"/>
          </p:cNvCxnSpPr>
          <p:nvPr/>
        </p:nvCxnSpPr>
        <p:spPr>
          <a:xfrm rot="5400000" flipH="1" flipV="1">
            <a:off x="6423818" y="3729832"/>
            <a:ext cx="1001713" cy="8572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393C93B4-C1FE-754A-AE2A-B0C482722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 Lattice Or Not a Lattice?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069FB9DC-3F8C-9B49-B056-D0737F96D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To show that a partial order is not a lattice, it suffices to find a pair that does not have an lub or a glb (i.e., a counter-example)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For a pair not to have an lub/glb, the elements of the pair must first be </a:t>
            </a:r>
            <a:r>
              <a:rPr lang="en-US" altLang="en-US" u="sng">
                <a:ea typeface="ＭＳ Ｐゴシック" panose="020B0600070205080204" pitchFamily="34" charset="-128"/>
              </a:rPr>
              <a:t>incomparable</a:t>
            </a:r>
            <a:r>
              <a:rPr lang="en-US" altLang="en-US">
                <a:ea typeface="ＭＳ Ｐゴシック" panose="020B0600070205080204" pitchFamily="34" charset="-128"/>
              </a:rPr>
              <a:t> (Why?)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You can then view the upper/lower bounds on a pair as a sub-Hasse diagram: If there is no maximum/minimum element in this sub-diagram, then it is not a lattice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42429EBE-14D8-644A-9BB4-14766EA0C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32BB4835-1FAA-0A4D-AEB0-10ECD3047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Motivating example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Definitions</a:t>
            </a:r>
          </a:p>
          <a:p>
            <a:pPr lvl="1"/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Partial ordering, comparability, total ordering, well ordering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Principle of well-ordered induction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Lexicographic orderings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Hasse Diagrams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Extremal elements</a:t>
            </a:r>
          </a:p>
          <a:p>
            <a:r>
              <a:rPr lang="en-US" altLang="en-US" sz="2800">
                <a:solidFill>
                  <a:srgbClr val="BFBFBF"/>
                </a:solidFill>
                <a:ea typeface="ＭＳ Ｐゴシック" panose="020B0600070205080204" pitchFamily="34" charset="-128"/>
              </a:rPr>
              <a:t>Lattices</a:t>
            </a:r>
          </a:p>
          <a:p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Topological Sorting</a:t>
            </a:r>
            <a:endParaRPr lang="en-US" altLang="en-US" sz="2000" b="1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A976FCA1-5683-CF43-B6BC-FB00F7B58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Topological Sorting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720DE619-C914-794A-91F9-BBD386431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Let us return to the introductory example of Avery Hall renovation. Now that we have got a partial order model, it would be nice to actually create a concrete schedule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That is, given a </a:t>
            </a:r>
            <a:r>
              <a:rPr lang="en-US" altLang="en-US" sz="2400" u="sng">
                <a:ea typeface="ＭＳ Ｐゴシック" panose="020B0600070205080204" pitchFamily="34" charset="-128"/>
              </a:rPr>
              <a:t>partial order</a:t>
            </a:r>
            <a:r>
              <a:rPr lang="en-US" altLang="en-US" sz="2400">
                <a:ea typeface="ＭＳ Ｐゴシック" panose="020B0600070205080204" pitchFamily="34" charset="-128"/>
              </a:rPr>
              <a:t>, we would like to transform it into a </a:t>
            </a:r>
            <a:r>
              <a:rPr lang="en-US" altLang="en-US" sz="2400" u="sng">
                <a:ea typeface="ＭＳ Ｐゴシック" panose="020B0600070205080204" pitchFamily="34" charset="-128"/>
              </a:rPr>
              <a:t>total order</a:t>
            </a:r>
            <a:r>
              <a:rPr lang="en-US" altLang="en-US" sz="2400">
                <a:ea typeface="ＭＳ Ｐゴシック" panose="020B0600070205080204" pitchFamily="34" charset="-128"/>
              </a:rPr>
              <a:t> that is </a:t>
            </a:r>
            <a:r>
              <a:rPr lang="en-US" altLang="en-US" sz="2400" u="sng">
                <a:ea typeface="ＭＳ Ｐゴシック" panose="020B0600070205080204" pitchFamily="34" charset="-128"/>
              </a:rPr>
              <a:t>compatible</a:t>
            </a:r>
            <a:r>
              <a:rPr lang="en-US" altLang="en-US" sz="2400">
                <a:ea typeface="ＭＳ Ｐゴシック" panose="020B0600070205080204" pitchFamily="34" charset="-128"/>
              </a:rPr>
              <a:t> with the partial order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 total order is </a:t>
            </a:r>
            <a:r>
              <a:rPr lang="en-US" altLang="en-US" sz="2400" u="sng">
                <a:ea typeface="ＭＳ Ｐゴシック" panose="020B0600070205080204" pitchFamily="34" charset="-128"/>
              </a:rPr>
              <a:t>compatible</a:t>
            </a:r>
            <a:r>
              <a:rPr lang="en-US" altLang="en-US" sz="2400">
                <a:ea typeface="ＭＳ Ｐゴシック" panose="020B0600070205080204" pitchFamily="34" charset="-128"/>
              </a:rPr>
              <a:t> if it does not violate any of the original relations in the partial order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Essentially, we are simply </a:t>
            </a:r>
            <a:r>
              <a:rPr lang="en-US" altLang="en-US" sz="2400" u="sng">
                <a:ea typeface="ＭＳ Ｐゴシック" panose="020B0600070205080204" pitchFamily="34" charset="-128"/>
              </a:rPr>
              <a:t>imposing an order on incomparable</a:t>
            </a:r>
            <a:r>
              <a:rPr lang="en-US" altLang="en-US" sz="2400">
                <a:ea typeface="ＭＳ Ｐゴシック" panose="020B0600070205080204" pitchFamily="34" charset="-128"/>
              </a:rPr>
              <a:t> elements in the partial order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4C3ED3D6-F107-9745-A759-397C259B6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Motivating Example (2)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55D81153-9B25-ED47-9270-8C57CC792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Clearly, some things had to be done before others could begin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Asbestos had to be removed before anything (except assigning offices)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Painting walls had to be done before refinishing floors to avoid ruining them, etc.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On the other hand, several things could be done concurrently: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Painting could be done while replacing the windows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Assigning offices could be done at anytime before moving in office furniture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This scenario can be nicely modeled using </a:t>
            </a:r>
            <a:r>
              <a:rPr lang="en-US" altLang="en-US" sz="2400" u="sng">
                <a:ea typeface="ＭＳ Ｐゴシック" panose="020B0600070205080204" pitchFamily="34" charset="-128"/>
              </a:rPr>
              <a:t>partial orderings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EAE16416-A48D-D840-978E-969CBC062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Topological Sorting: Preliminaries (1)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7346" name="Content Placeholder 2">
            <a:extLst>
              <a:ext uri="{FF2B5EF4-FFF2-40B4-BE49-F238E27FC236}">
                <a16:creationId xmlns:a16="http://schemas.microsoft.com/office/drawing/2014/main" id="{7483256E-FEC7-4B43-A370-12960E839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Before we give the algorithm, we need some tools to justify its correctness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Fact</a:t>
            </a:r>
            <a:r>
              <a:rPr lang="en-US" altLang="en-US">
                <a:ea typeface="ＭＳ Ｐゴシック" panose="020B0600070205080204" pitchFamily="34" charset="-128"/>
              </a:rPr>
              <a:t>: Every </a:t>
            </a:r>
            <a:r>
              <a:rPr lang="en-US" altLang="en-US" u="sng">
                <a:ea typeface="ＭＳ Ｐゴシック" panose="020B0600070205080204" pitchFamily="34" charset="-128"/>
              </a:rPr>
              <a:t>finite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u="sng">
                <a:ea typeface="ＭＳ Ｐゴシック" panose="020B0600070205080204" pitchFamily="34" charset="-128"/>
              </a:rPr>
              <a:t>nonempty</a:t>
            </a:r>
            <a:r>
              <a:rPr lang="en-US" altLang="en-US">
                <a:ea typeface="ＭＳ Ｐゴシック" panose="020B0600070205080204" pitchFamily="34" charset="-128"/>
              </a:rPr>
              <a:t> poset (S,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has a </a:t>
            </a:r>
            <a:r>
              <a:rPr lang="en-US" altLang="en-US" u="sng">
                <a:ea typeface="ＭＳ Ｐゴシック" panose="020B0600070205080204" pitchFamily="34" charset="-128"/>
              </a:rPr>
              <a:t>minimal</a:t>
            </a:r>
            <a:r>
              <a:rPr lang="en-US" altLang="en-US">
                <a:ea typeface="ＭＳ Ｐゴシック" panose="020B0600070205080204" pitchFamily="34" charset="-128"/>
              </a:rPr>
              <a:t> element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We will prove the above fact by a form of </a:t>
            </a:r>
            <a:r>
              <a:rPr lang="en-US" altLang="en-US" i="1">
                <a:ea typeface="ＭＳ Ｐゴシック" panose="020B0600070205080204" pitchFamily="34" charset="-128"/>
              </a:rPr>
              <a:t>reductio ad absurdum</a:t>
            </a: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9E1F39C6-FC79-154D-8C52-EC65014A57E0}"/>
              </a:ext>
            </a:extLst>
          </p:cNvPr>
          <p:cNvSpPr/>
          <p:nvPr/>
        </p:nvSpPr>
        <p:spPr>
          <a:xfrm>
            <a:off x="6934200" y="30480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C8596EB0-CFFD-AA4B-9358-A08E374FA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Topological Sorting: Preliminaries (2)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8370" name="Content Placeholder 2">
            <a:extLst>
              <a:ext uri="{FF2B5EF4-FFF2-40B4-BE49-F238E27FC236}">
                <a16:creationId xmlns:a16="http://schemas.microsoft.com/office/drawing/2014/main" id="{4C24FE1A-5852-6D4F-8228-CF7BC393E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>
                <a:ea typeface="ＭＳ Ｐゴシック" panose="020B0600070205080204" pitchFamily="34" charset="-128"/>
              </a:rPr>
              <a:t>Proof</a:t>
            </a:r>
            <a:r>
              <a:rPr lang="en-US" altLang="en-US" sz="2400">
                <a:ea typeface="ＭＳ Ｐゴシック" panose="020B0600070205080204" pitchFamily="34" charset="-128"/>
              </a:rPr>
              <a:t>: 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Assume, to the contrary, that a nonempty finite poset (S,</a:t>
            </a:r>
            <a:r>
              <a:rPr lang="en-US" altLang="en-US" sz="2000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) has no minimal element.  In particular, assume that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 is not a minimal element.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Assume, w/o loss of generality, that |S|=n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If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 is not minimal, then there exists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such that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But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is also not minimal because of the above assumption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Therefore, there exists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000">
                <a:ea typeface="ＭＳ Ｐゴシック" panose="020B0600070205080204" pitchFamily="34" charset="-128"/>
              </a:rPr>
              <a:t> such that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000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. This process proceeds until we have the last element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</a:rPr>
              <a:t>.  Thus,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n </a:t>
            </a:r>
            <a:r>
              <a:rPr lang="en-US" altLang="en-US" sz="2000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n-1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latin typeface="MT Extra" pitchFamily="2" charset="77"/>
                <a:ea typeface="ＭＳ Ｐゴシック" panose="020B0600070205080204" pitchFamily="34" charset="-128"/>
              </a:rPr>
              <a:t>p </a:t>
            </a:r>
            <a:r>
              <a:rPr lang="en-US" altLang="en-US" sz="2000">
                <a:ea typeface="ＭＳ Ｐゴシック" panose="020B0600070205080204" pitchFamily="34" charset="-128"/>
              </a:rPr>
              <a:t>…</a:t>
            </a:r>
            <a:r>
              <a:rPr lang="en-US" altLang="en-US" sz="2000">
                <a:latin typeface="MT Extra" pitchFamily="2" charset="77"/>
                <a:ea typeface="ＭＳ Ｐゴシック" panose="020B0600070205080204" pitchFamily="34" charset="-128"/>
              </a:rPr>
              <a:t> p </a:t>
            </a: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Finally, by definition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</a:rPr>
              <a:t> is the minimal element                                   </a:t>
            </a:r>
            <a:r>
              <a:rPr lang="en-US" altLang="en-US" sz="2000" b="1">
                <a:ea typeface="ＭＳ Ｐゴシック" panose="020B0600070205080204" pitchFamily="34" charset="-128"/>
              </a:rPr>
              <a:t> QED</a:t>
            </a: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6044190E-8E95-EF4A-89B3-E3541A7704CE}"/>
              </a:ext>
            </a:extLst>
          </p:cNvPr>
          <p:cNvSpPr/>
          <p:nvPr/>
        </p:nvSpPr>
        <p:spPr>
          <a:xfrm>
            <a:off x="7010400" y="2286000"/>
            <a:ext cx="228600" cy="152400"/>
          </a:xfrm>
          <a:prstGeom prst="arc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>
            <a:extLst>
              <a:ext uri="{FF2B5EF4-FFF2-40B4-BE49-F238E27FC236}">
                <a16:creationId xmlns:a16="http://schemas.microsoft.com/office/drawing/2014/main" id="{43E16595-A7A0-3846-A994-0CCA81BA1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Topological Sorting:  Intuition</a:t>
            </a:r>
          </a:p>
        </p:txBody>
      </p:sp>
      <p:sp>
        <p:nvSpPr>
          <p:cNvPr id="59394" name="Content Placeholder 2">
            <a:extLst>
              <a:ext uri="{FF2B5EF4-FFF2-40B4-BE49-F238E27FC236}">
                <a16:creationId xmlns:a16="http://schemas.microsoft.com/office/drawing/2014/main" id="{06B67A80-5ED9-9745-9ABC-48CFFA9F7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The idea of topological sorting is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We start with a poset (S, </a:t>
            </a:r>
            <a:r>
              <a:rPr lang="en-US" altLang="en-US" sz="2000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We remove a minimal element, choosing arbitrarily if there is more than one.  Such an element is guaranteed to exist by the previous fact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As we remove each minimal element, one at a time, the set S shrinks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Thus we are guaranteed that the algorithm will </a:t>
            </a:r>
            <a:r>
              <a:rPr lang="en-US" altLang="en-US" sz="2000" u="sng">
                <a:ea typeface="ＭＳ Ｐゴシック" panose="020B0600070205080204" pitchFamily="34" charset="-128"/>
              </a:rPr>
              <a:t>terminate</a:t>
            </a:r>
            <a:r>
              <a:rPr lang="en-US" altLang="en-US" sz="2000">
                <a:ea typeface="ＭＳ Ｐゴシック" panose="020B0600070205080204" pitchFamily="34" charset="-128"/>
              </a:rPr>
              <a:t> in a finite number of steps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Furthermore, the order in which the elements are removed is a total order: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 </a:t>
            </a:r>
            <a:r>
              <a:rPr lang="en-US" altLang="en-US" sz="2000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latin typeface="MT Extra" pitchFamily="2" charset="77"/>
                <a:ea typeface="ＭＳ Ｐゴシック" panose="020B0600070205080204" pitchFamily="34" charset="-128"/>
              </a:rPr>
              <a:t>p </a:t>
            </a:r>
            <a:r>
              <a:rPr lang="en-US" altLang="en-US" sz="2000">
                <a:ea typeface="ＭＳ Ｐゴシック" panose="020B0600070205080204" pitchFamily="34" charset="-128"/>
              </a:rPr>
              <a:t>…</a:t>
            </a:r>
            <a:r>
              <a:rPr lang="en-US" altLang="en-US" sz="2000">
                <a:latin typeface="MT Extra" pitchFamily="2" charset="77"/>
                <a:ea typeface="ＭＳ Ｐゴシック" panose="020B0600070205080204" pitchFamily="34" charset="-128"/>
              </a:rPr>
              <a:t> p </a:t>
            </a: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n-1</a:t>
            </a:r>
            <a:r>
              <a:rPr lang="en-US" altLang="en-US" sz="2000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n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Now, we can give the algorithm itself</a:t>
            </a: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C0A55284-FB88-5340-BFB7-6DF58DBE2CB4}"/>
              </a:ext>
            </a:extLst>
          </p:cNvPr>
          <p:cNvSpPr/>
          <p:nvPr/>
        </p:nvSpPr>
        <p:spPr>
          <a:xfrm>
            <a:off x="3733800" y="2286000"/>
            <a:ext cx="228600" cy="152400"/>
          </a:xfrm>
          <a:prstGeom prst="arc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>
            <a:extLst>
              <a:ext uri="{FF2B5EF4-FFF2-40B4-BE49-F238E27FC236}">
                <a16:creationId xmlns:a16="http://schemas.microsoft.com/office/drawing/2014/main" id="{A57D1FD5-9D8C-2747-86B7-B4C0451D3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Topological Sorting:  Algorithm</a:t>
            </a:r>
          </a:p>
        </p:txBody>
      </p:sp>
      <p:sp>
        <p:nvSpPr>
          <p:cNvPr id="60418" name="Content Placeholder 2">
            <a:extLst>
              <a:ext uri="{FF2B5EF4-FFF2-40B4-BE49-F238E27FC236}">
                <a16:creationId xmlns:a16="http://schemas.microsoft.com/office/drawing/2014/main" id="{59109636-8F54-584B-B5E4-66D43D3B9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800" i="1">
                <a:ea typeface="ＭＳ Ｐゴシック" panose="020B0600070205080204" pitchFamily="34" charset="-128"/>
              </a:rPr>
              <a:t>Input</a:t>
            </a:r>
            <a:r>
              <a:rPr lang="en-US" altLang="en-US" sz="2800">
                <a:ea typeface="ＭＳ Ｐゴシック" panose="020B0600070205080204" pitchFamily="34" charset="-128"/>
              </a:rPr>
              <a:t>: (</a:t>
            </a:r>
            <a:r>
              <a:rPr lang="en-US" altLang="en-US" sz="2800" i="1">
                <a:ea typeface="ＭＳ Ｐゴシック" panose="020B0600070205080204" pitchFamily="34" charset="-128"/>
              </a:rPr>
              <a:t>S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>
                <a:latin typeface="MT Extra" pitchFamily="2" charset="77"/>
                <a:ea typeface="ＭＳ Ｐゴシック" panose="020B0600070205080204" pitchFamily="34" charset="-128"/>
              </a:rPr>
              <a:t> p</a:t>
            </a:r>
            <a:r>
              <a:rPr lang="en-US" altLang="en-US" sz="2800">
                <a:ea typeface="ＭＳ Ｐゴシック" panose="020B0600070205080204" pitchFamily="34" charset="-128"/>
              </a:rPr>
              <a:t>) a poset with |</a:t>
            </a:r>
            <a:r>
              <a:rPr lang="en-US" altLang="en-US" sz="2800" i="1">
                <a:ea typeface="ＭＳ Ｐゴシック" panose="020B0600070205080204" pitchFamily="34" charset="-128"/>
              </a:rPr>
              <a:t>S</a:t>
            </a:r>
            <a:r>
              <a:rPr lang="en-US" altLang="en-US" sz="2800">
                <a:ea typeface="ＭＳ Ｐゴシック" panose="020B0600070205080204" pitchFamily="34" charset="-128"/>
              </a:rPr>
              <a:t>|=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 i="1">
                <a:ea typeface="ＭＳ Ｐゴシック" panose="020B0600070205080204" pitchFamily="34" charset="-128"/>
              </a:rPr>
              <a:t>Output</a:t>
            </a:r>
            <a:r>
              <a:rPr lang="en-US" altLang="en-US" sz="2800">
                <a:ea typeface="ＭＳ Ｐゴシック" panose="020B0600070205080204" pitchFamily="34" charset="-128"/>
              </a:rPr>
              <a:t>: A total ordering (</a:t>
            </a:r>
            <a:r>
              <a:rPr lang="en-US" altLang="en-US" sz="2800" i="1">
                <a:ea typeface="ＭＳ Ｐゴシック" panose="020B0600070205080204" pitchFamily="34" charset="-128"/>
              </a:rPr>
              <a:t>a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 i="1">
                <a:ea typeface="ＭＳ Ｐゴシック" panose="020B0600070205080204" pitchFamily="34" charset="-128"/>
              </a:rPr>
              <a:t>,a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 i="1">
                <a:ea typeface="ＭＳ Ｐゴシック" panose="020B0600070205080204" pitchFamily="34" charset="-128"/>
              </a:rPr>
              <a:t>,…, a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 </a:t>
            </a:r>
            <a:r>
              <a:rPr lang="en-US" altLang="en-US" sz="2800">
                <a:ea typeface="ＭＳ Ｐゴシック" panose="020B0600070205080204" pitchFamily="34" charset="-128"/>
              </a:rPr>
              <a:t>1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b="1">
                <a:ea typeface="ＭＳ Ｐゴシック" panose="020B0600070205080204" pitchFamily="34" charset="-128"/>
              </a:rPr>
              <a:t>While</a:t>
            </a:r>
            <a:r>
              <a:rPr lang="en-US" altLang="en-US" sz="2800">
                <a:ea typeface="ＭＳ Ｐゴシック" panose="020B0600070205080204" pitchFamily="34" charset="-128"/>
              </a:rPr>
              <a:t> S </a:t>
            </a:r>
            <a:r>
              <a:rPr lang="en-US" altLang="en-US" sz="2800" b="1">
                <a:ea typeface="ＭＳ Ｐゴシック" panose="020B0600070205080204" pitchFamily="34" charset="-128"/>
              </a:rPr>
              <a:t>Do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800">
                <a:ea typeface="ＭＳ Ｐゴシック" panose="020B0600070205080204" pitchFamily="34" charset="-128"/>
              </a:rPr>
              <a:t>     </a:t>
            </a:r>
            <a:r>
              <a:rPr lang="en-US" altLang="en-US" sz="2800" i="1">
                <a:ea typeface="ＭＳ Ｐゴシック" panose="020B0600070205080204" pitchFamily="34" charset="-128"/>
              </a:rPr>
              <a:t>a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 </a:t>
            </a:r>
            <a:r>
              <a:rPr lang="en-US" altLang="en-US" sz="2800">
                <a:ea typeface="ＭＳ Ｐゴシック" panose="020B0600070205080204" pitchFamily="34" charset="-128"/>
              </a:rPr>
              <a:t>a minimal element in </a:t>
            </a:r>
            <a:r>
              <a:rPr lang="en-US" altLang="en-US" sz="2800" i="1">
                <a:ea typeface="ＭＳ Ｐゴシック" panose="020B0600070205080204" pitchFamily="34" charset="-128"/>
              </a:rPr>
              <a:t>S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800">
                <a:ea typeface="ＭＳ Ｐゴシック" panose="020B0600070205080204" pitchFamily="34" charset="-128"/>
              </a:rPr>
              <a:t>     </a:t>
            </a:r>
            <a:r>
              <a:rPr lang="en-US" altLang="en-US" sz="2800" i="1">
                <a:ea typeface="ＭＳ Ｐゴシック" panose="020B0600070205080204" pitchFamily="34" charset="-128"/>
              </a:rPr>
              <a:t>S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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S </a:t>
            </a:r>
            <a:r>
              <a:rPr lang="en-US" altLang="en-US" sz="2800">
                <a:ea typeface="ＭＳ Ｐゴシック" panose="020B0600070205080204" pitchFamily="34" charset="-128"/>
              </a:rPr>
              <a:t>\</a:t>
            </a:r>
            <a:r>
              <a:rPr lang="en-US" altLang="en-US" sz="2800" i="1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{</a:t>
            </a:r>
            <a:r>
              <a:rPr lang="en-US" altLang="en-US" sz="2800" i="1">
                <a:ea typeface="ＭＳ Ｐゴシック" panose="020B0600070205080204" pitchFamily="34" charset="-128"/>
              </a:rPr>
              <a:t>a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}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800">
                <a:ea typeface="ＭＳ Ｐゴシック" panose="020B0600070205080204" pitchFamily="34" charset="-128"/>
              </a:rPr>
              <a:t>     </a:t>
            </a:r>
            <a:r>
              <a:rPr lang="en-US" altLang="en-US" sz="2800" i="1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 </a:t>
            </a:r>
            <a:r>
              <a:rPr lang="en-US" altLang="en-US" sz="2800" i="1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+1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b="1">
                <a:ea typeface="ＭＳ Ｐゴシック" panose="020B0600070205080204" pitchFamily="34" charset="-128"/>
              </a:rPr>
              <a:t>End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b="1">
                <a:ea typeface="ＭＳ Ｐゴシック" panose="020B0600070205080204" pitchFamily="34" charset="-128"/>
              </a:rPr>
              <a:t>Return</a:t>
            </a:r>
            <a:r>
              <a:rPr lang="en-US" altLang="en-US" sz="2800">
                <a:ea typeface="ＭＳ Ｐゴシック" panose="020B0600070205080204" pitchFamily="34" charset="-128"/>
              </a:rPr>
              <a:t> (</a:t>
            </a:r>
            <a:r>
              <a:rPr lang="en-US" altLang="en-US" sz="2800" i="1">
                <a:ea typeface="ＭＳ Ｐゴシック" panose="020B0600070205080204" pitchFamily="34" charset="-128"/>
              </a:rPr>
              <a:t>a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 i="1">
                <a:ea typeface="ＭＳ Ｐゴシック" panose="020B0600070205080204" pitchFamily="34" charset="-128"/>
              </a:rPr>
              <a:t>, a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 i="1">
                <a:ea typeface="ＭＳ Ｐゴシック" panose="020B0600070205080204" pitchFamily="34" charset="-128"/>
              </a:rPr>
              <a:t>, …, a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5" name="Arc 4">
            <a:extLst>
              <a:ext uri="{FF2B5EF4-FFF2-40B4-BE49-F238E27FC236}">
                <a16:creationId xmlns:a16="http://schemas.microsoft.com/office/drawing/2014/main" id="{5CA2E3C8-75DE-E14A-9B3B-4DEC0CDD7133}"/>
              </a:ext>
            </a:extLst>
          </p:cNvPr>
          <p:cNvSpPr/>
          <p:nvPr/>
        </p:nvSpPr>
        <p:spPr>
          <a:xfrm>
            <a:off x="1828800" y="19812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>
            <a:extLst>
              <a:ext uri="{FF2B5EF4-FFF2-40B4-BE49-F238E27FC236}">
                <a16:creationId xmlns:a16="http://schemas.microsoft.com/office/drawing/2014/main" id="{F1C37859-0616-AA4F-A674-98AF383A4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Topological Sorting:  Example</a:t>
            </a:r>
          </a:p>
        </p:txBody>
      </p:sp>
      <p:sp>
        <p:nvSpPr>
          <p:cNvPr id="61442" name="Content Placeholder 2">
            <a:extLst>
              <a:ext uri="{FF2B5EF4-FFF2-40B4-BE49-F238E27FC236}">
                <a16:creationId xmlns:a16="http://schemas.microsoft.com/office/drawing/2014/main" id="{6D4C355E-8C53-0947-8814-42FD1FA6E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Find a compatible ordering (topological ordering) of the poset represented by the Hasse diagrams below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5E9B6C6-6017-DF4E-87BE-0961E94E958A}"/>
              </a:ext>
            </a:extLst>
          </p:cNvPr>
          <p:cNvSpPr/>
          <p:nvPr/>
        </p:nvSpPr>
        <p:spPr>
          <a:xfrm>
            <a:off x="1836738" y="5562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5B61EC6-49BF-644B-ACDC-0C0B536D737E}"/>
              </a:ext>
            </a:extLst>
          </p:cNvPr>
          <p:cNvSpPr/>
          <p:nvPr/>
        </p:nvSpPr>
        <p:spPr>
          <a:xfrm>
            <a:off x="2933700" y="5562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B5E950B-F34E-EE44-8826-24E4CE11CB29}"/>
              </a:ext>
            </a:extLst>
          </p:cNvPr>
          <p:cNvSpPr/>
          <p:nvPr/>
        </p:nvSpPr>
        <p:spPr>
          <a:xfrm>
            <a:off x="1905000" y="3581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70521AD-9DA4-1B42-B482-48CA322BF976}"/>
              </a:ext>
            </a:extLst>
          </p:cNvPr>
          <p:cNvSpPr/>
          <p:nvPr/>
        </p:nvSpPr>
        <p:spPr>
          <a:xfrm>
            <a:off x="2933700" y="45339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E24C0B2-B057-784D-84C1-826DF1510632}"/>
              </a:ext>
            </a:extLst>
          </p:cNvPr>
          <p:cNvCxnSpPr>
            <a:stCxn id="6" idx="5"/>
          </p:cNvCxnSpPr>
          <p:nvPr/>
        </p:nvCxnSpPr>
        <p:spPr>
          <a:xfrm rot="5400000" flipH="1" flipV="1">
            <a:off x="1485900" y="3151188"/>
            <a:ext cx="979488" cy="11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48" name="TextBox 10">
            <a:extLst>
              <a:ext uri="{FF2B5EF4-FFF2-40B4-BE49-F238E27FC236}">
                <a16:creationId xmlns:a16="http://schemas.microsoft.com/office/drawing/2014/main" id="{86A0EEDB-EC89-DF4C-BC0E-F1BDE1499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63246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a</a:t>
            </a:r>
          </a:p>
        </p:txBody>
      </p:sp>
      <p:sp>
        <p:nvSpPr>
          <p:cNvPr id="61449" name="TextBox 11">
            <a:extLst>
              <a:ext uri="{FF2B5EF4-FFF2-40B4-BE49-F238E27FC236}">
                <a16:creationId xmlns:a16="http://schemas.microsoft.com/office/drawing/2014/main" id="{64481FFA-1175-3B40-BB82-594B2D3642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4102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b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98C2B22-76B3-6F49-A5B7-A29570BDCFB7}"/>
              </a:ext>
            </a:extLst>
          </p:cNvPr>
          <p:cNvSpPr/>
          <p:nvPr/>
        </p:nvSpPr>
        <p:spPr>
          <a:xfrm>
            <a:off x="3856038" y="2667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1C051EB-EC4F-394D-9683-9BAD55675FAD}"/>
              </a:ext>
            </a:extLst>
          </p:cNvPr>
          <p:cNvSpPr/>
          <p:nvPr/>
        </p:nvSpPr>
        <p:spPr>
          <a:xfrm>
            <a:off x="3856038" y="5562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62C5688-207A-5540-81D6-6F522D21522B}"/>
              </a:ext>
            </a:extLst>
          </p:cNvPr>
          <p:cNvSpPr/>
          <p:nvPr/>
        </p:nvSpPr>
        <p:spPr>
          <a:xfrm>
            <a:off x="2933700" y="5562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8D8C442-A67E-E845-A81C-DA7A2388CB23}"/>
              </a:ext>
            </a:extLst>
          </p:cNvPr>
          <p:cNvSpPr/>
          <p:nvPr/>
        </p:nvSpPr>
        <p:spPr>
          <a:xfrm>
            <a:off x="3886200" y="3581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3ACA440-8700-7D41-A40C-9E663FF8E820}"/>
              </a:ext>
            </a:extLst>
          </p:cNvPr>
          <p:cNvSpPr/>
          <p:nvPr/>
        </p:nvSpPr>
        <p:spPr>
          <a:xfrm>
            <a:off x="2933700" y="6477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406A842-7E0D-3047-92BA-94C1D0A30A94}"/>
              </a:ext>
            </a:extLst>
          </p:cNvPr>
          <p:cNvCxnSpPr>
            <a:stCxn id="15" idx="7"/>
            <a:endCxn id="4" idx="4"/>
          </p:cNvCxnSpPr>
          <p:nvPr/>
        </p:nvCxnSpPr>
        <p:spPr>
          <a:xfrm rot="16200000" flipV="1">
            <a:off x="2012156" y="5501482"/>
            <a:ext cx="849313" cy="1123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C041ECE-BD97-0440-833D-C27D5335DEBE}"/>
              </a:ext>
            </a:extLst>
          </p:cNvPr>
          <p:cNvCxnSpPr>
            <a:stCxn id="15" idx="7"/>
            <a:endCxn id="12" idx="3"/>
          </p:cNvCxnSpPr>
          <p:nvPr/>
        </p:nvCxnSpPr>
        <p:spPr>
          <a:xfrm rot="5400000" flipH="1" flipV="1">
            <a:off x="3002756" y="5623720"/>
            <a:ext cx="860425" cy="8683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3660A0A-4287-FB40-97AC-6F1221524EF0}"/>
              </a:ext>
            </a:extLst>
          </p:cNvPr>
          <p:cNvCxnSpPr/>
          <p:nvPr/>
        </p:nvCxnSpPr>
        <p:spPr>
          <a:xfrm rot="5400000" flipH="1" flipV="1">
            <a:off x="2941637" y="3611563"/>
            <a:ext cx="974725" cy="914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50E0FE4-39FA-F649-AF5A-67823F7EC024}"/>
              </a:ext>
            </a:extLst>
          </p:cNvPr>
          <p:cNvCxnSpPr>
            <a:endCxn id="6" idx="3"/>
          </p:cNvCxnSpPr>
          <p:nvPr/>
        </p:nvCxnSpPr>
        <p:spPr>
          <a:xfrm rot="10800000">
            <a:off x="1916113" y="3646488"/>
            <a:ext cx="1066800" cy="9366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BEA7680-57F3-F247-AFDC-16D21F1AAA4C}"/>
              </a:ext>
            </a:extLst>
          </p:cNvPr>
          <p:cNvCxnSpPr/>
          <p:nvPr/>
        </p:nvCxnSpPr>
        <p:spPr>
          <a:xfrm rot="16200000" flipV="1">
            <a:off x="3398838" y="3162300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60" name="TextBox 37">
            <a:extLst>
              <a:ext uri="{FF2B5EF4-FFF2-40B4-BE49-F238E27FC236}">
                <a16:creationId xmlns:a16="http://schemas.microsoft.com/office/drawing/2014/main" id="{E8DA545F-1618-0848-99B6-2AF90A4C1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54102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d</a:t>
            </a:r>
          </a:p>
        </p:txBody>
      </p:sp>
      <p:sp>
        <p:nvSpPr>
          <p:cNvPr id="61461" name="TextBox 38">
            <a:extLst>
              <a:ext uri="{FF2B5EF4-FFF2-40B4-BE49-F238E27FC236}">
                <a16:creationId xmlns:a16="http://schemas.microsoft.com/office/drawing/2014/main" id="{BF0CC67C-959E-AC4A-8383-73EFA8FC97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9063" y="34290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g</a:t>
            </a:r>
          </a:p>
        </p:txBody>
      </p:sp>
      <p:sp>
        <p:nvSpPr>
          <p:cNvPr id="61462" name="TextBox 39">
            <a:extLst>
              <a:ext uri="{FF2B5EF4-FFF2-40B4-BE49-F238E27FC236}">
                <a16:creationId xmlns:a16="http://schemas.microsoft.com/office/drawing/2014/main" id="{B84087D3-EC78-504A-89D4-48FD54643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4463" y="34290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h</a:t>
            </a:r>
          </a:p>
        </p:txBody>
      </p:sp>
      <p:sp>
        <p:nvSpPr>
          <p:cNvPr id="61463" name="TextBox 40">
            <a:extLst>
              <a:ext uri="{FF2B5EF4-FFF2-40B4-BE49-F238E27FC236}">
                <a16:creationId xmlns:a16="http://schemas.microsoft.com/office/drawing/2014/main" id="{3DA69551-2642-C444-858F-6C88B6D757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463" y="2514600"/>
            <a:ext cx="236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i</a:t>
            </a:r>
          </a:p>
        </p:txBody>
      </p:sp>
      <p:sp>
        <p:nvSpPr>
          <p:cNvPr id="61464" name="TextBox 41">
            <a:extLst>
              <a:ext uri="{FF2B5EF4-FFF2-40B4-BE49-F238E27FC236}">
                <a16:creationId xmlns:a16="http://schemas.microsoft.com/office/drawing/2014/main" id="{E925E268-690C-5E4A-8F94-0799B896B8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5763" y="3440113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f</a:t>
            </a:r>
          </a:p>
        </p:txBody>
      </p:sp>
      <p:sp>
        <p:nvSpPr>
          <p:cNvPr id="61465" name="TextBox 42">
            <a:extLst>
              <a:ext uri="{FF2B5EF4-FFF2-40B4-BE49-F238E27FC236}">
                <a16:creationId xmlns:a16="http://schemas.microsoft.com/office/drawing/2014/main" id="{CE8C91D5-95D9-D348-9D72-FA8673757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3434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e</a:t>
            </a:r>
          </a:p>
        </p:txBody>
      </p:sp>
      <p:sp>
        <p:nvSpPr>
          <p:cNvPr id="61466" name="TextBox 43">
            <a:extLst>
              <a:ext uri="{FF2B5EF4-FFF2-40B4-BE49-F238E27FC236}">
                <a16:creationId xmlns:a16="http://schemas.microsoft.com/office/drawing/2014/main" id="{C84E36D0-B39E-1A40-984A-24412DBB7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5563" y="5410200"/>
            <a:ext cx="3000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c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7BA76E3-425B-A947-B80A-76ECDBBDC572}"/>
              </a:ext>
            </a:extLst>
          </p:cNvPr>
          <p:cNvCxnSpPr/>
          <p:nvPr/>
        </p:nvCxnSpPr>
        <p:spPr>
          <a:xfrm rot="10800000">
            <a:off x="1981200" y="2667000"/>
            <a:ext cx="1001713" cy="9255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>
            <a:extLst>
              <a:ext uri="{FF2B5EF4-FFF2-40B4-BE49-F238E27FC236}">
                <a16:creationId xmlns:a16="http://schemas.microsoft.com/office/drawing/2014/main" id="{C6907CDB-1B14-0442-B6EA-623D90BA0B8C}"/>
              </a:ext>
            </a:extLst>
          </p:cNvPr>
          <p:cNvSpPr/>
          <p:nvPr/>
        </p:nvSpPr>
        <p:spPr>
          <a:xfrm>
            <a:off x="2933700" y="3581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3815E52-E6F1-CB43-8F8B-91B088FFBE47}"/>
              </a:ext>
            </a:extLst>
          </p:cNvPr>
          <p:cNvCxnSpPr>
            <a:stCxn id="29" idx="5"/>
            <a:endCxn id="11" idx="3"/>
          </p:cNvCxnSpPr>
          <p:nvPr/>
        </p:nvCxnSpPr>
        <p:spPr>
          <a:xfrm rot="5400000" flipH="1" flipV="1">
            <a:off x="2975769" y="2755107"/>
            <a:ext cx="914400" cy="8683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>
            <a:extLst>
              <a:ext uri="{FF2B5EF4-FFF2-40B4-BE49-F238E27FC236}">
                <a16:creationId xmlns:a16="http://schemas.microsoft.com/office/drawing/2014/main" id="{026A1460-C2AB-3E42-92C5-BA92069FD765}"/>
              </a:ext>
            </a:extLst>
          </p:cNvPr>
          <p:cNvSpPr/>
          <p:nvPr/>
        </p:nvSpPr>
        <p:spPr>
          <a:xfrm>
            <a:off x="1981200" y="2667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9E25E50-BDBC-6F48-958C-8F659C88E966}"/>
              </a:ext>
            </a:extLst>
          </p:cNvPr>
          <p:cNvCxnSpPr>
            <a:stCxn id="7" idx="4"/>
          </p:cNvCxnSpPr>
          <p:nvPr/>
        </p:nvCxnSpPr>
        <p:spPr>
          <a:xfrm rot="5400000" flipH="1">
            <a:off x="2495551" y="4133850"/>
            <a:ext cx="9525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B37239D-AB4D-5844-8531-7CAF1200EC35}"/>
              </a:ext>
            </a:extLst>
          </p:cNvPr>
          <p:cNvCxnSpPr/>
          <p:nvPr/>
        </p:nvCxnSpPr>
        <p:spPr>
          <a:xfrm rot="5400000" flipH="1">
            <a:off x="2496344" y="5047456"/>
            <a:ext cx="9525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6178C0F-3053-D14F-AA40-0F1217187424}"/>
              </a:ext>
            </a:extLst>
          </p:cNvPr>
          <p:cNvCxnSpPr>
            <a:endCxn id="13" idx="0"/>
          </p:cNvCxnSpPr>
          <p:nvPr/>
        </p:nvCxnSpPr>
        <p:spPr>
          <a:xfrm rot="16200000" flipV="1">
            <a:off x="2515394" y="6019006"/>
            <a:ext cx="914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74" name="TextBox 40">
            <a:extLst>
              <a:ext uri="{FF2B5EF4-FFF2-40B4-BE49-F238E27FC236}">
                <a16:creationId xmlns:a16="http://schemas.microsoft.com/office/drawing/2014/main" id="{755EE9CE-B1F9-4240-8191-F942F4829C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525713"/>
            <a:ext cx="236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j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74937161-6F8D-8F45-A5AB-A9A4AC166D09}"/>
              </a:ext>
            </a:extLst>
          </p:cNvPr>
          <p:cNvSpPr/>
          <p:nvPr/>
        </p:nvSpPr>
        <p:spPr>
          <a:xfrm>
            <a:off x="5334000" y="5562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90423DE-336A-4046-804E-874E39B9199D}"/>
              </a:ext>
            </a:extLst>
          </p:cNvPr>
          <p:cNvSpPr/>
          <p:nvPr/>
        </p:nvSpPr>
        <p:spPr>
          <a:xfrm>
            <a:off x="6430963" y="5562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3A6FEB5E-4C81-374D-A429-E7453CAEAF15}"/>
              </a:ext>
            </a:extLst>
          </p:cNvPr>
          <p:cNvSpPr/>
          <p:nvPr/>
        </p:nvSpPr>
        <p:spPr>
          <a:xfrm>
            <a:off x="5402263" y="3581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0C3F2AFF-0544-7B46-8A3F-A571497B3F9E}"/>
              </a:ext>
            </a:extLst>
          </p:cNvPr>
          <p:cNvSpPr/>
          <p:nvPr/>
        </p:nvSpPr>
        <p:spPr>
          <a:xfrm>
            <a:off x="6430963" y="45339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91CA7A5-9A63-3E40-BB21-8578A30D671F}"/>
              </a:ext>
            </a:extLst>
          </p:cNvPr>
          <p:cNvCxnSpPr>
            <a:endCxn id="63" idx="5"/>
          </p:cNvCxnSpPr>
          <p:nvPr/>
        </p:nvCxnSpPr>
        <p:spPr>
          <a:xfrm flipV="1">
            <a:off x="5410200" y="3189288"/>
            <a:ext cx="522288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80" name="TextBox 10">
            <a:extLst>
              <a:ext uri="{FF2B5EF4-FFF2-40B4-BE49-F238E27FC236}">
                <a16:creationId xmlns:a16="http://schemas.microsoft.com/office/drawing/2014/main" id="{F4F2F0E3-6FA1-A04E-87E7-32F4E2021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8063" y="63246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a</a:t>
            </a:r>
          </a:p>
        </p:txBody>
      </p:sp>
      <p:sp>
        <p:nvSpPr>
          <p:cNvPr id="61481" name="TextBox 11">
            <a:extLst>
              <a:ext uri="{FF2B5EF4-FFF2-40B4-BE49-F238E27FC236}">
                <a16:creationId xmlns:a16="http://schemas.microsoft.com/office/drawing/2014/main" id="{01F80752-33DD-F144-87F8-046C0F9F8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1263" y="5410200"/>
            <a:ext cx="30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b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AFA0C744-8F8D-1C4A-8081-CFBD6B5C6B1B}"/>
              </a:ext>
            </a:extLst>
          </p:cNvPr>
          <p:cNvSpPr/>
          <p:nvPr/>
        </p:nvSpPr>
        <p:spPr>
          <a:xfrm>
            <a:off x="6705600" y="2590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1AFC9A3F-D6E6-794D-93AE-7FECE7BEB13B}"/>
              </a:ext>
            </a:extLst>
          </p:cNvPr>
          <p:cNvSpPr/>
          <p:nvPr/>
        </p:nvSpPr>
        <p:spPr>
          <a:xfrm>
            <a:off x="7353300" y="5562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BF7F015-B7A4-6D4E-B1A1-5457475D8E93}"/>
              </a:ext>
            </a:extLst>
          </p:cNvPr>
          <p:cNvSpPr/>
          <p:nvPr/>
        </p:nvSpPr>
        <p:spPr>
          <a:xfrm>
            <a:off x="6430963" y="5562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9DE23A0E-D7F5-374A-B7A5-E92178935E56}"/>
              </a:ext>
            </a:extLst>
          </p:cNvPr>
          <p:cNvSpPr/>
          <p:nvPr/>
        </p:nvSpPr>
        <p:spPr>
          <a:xfrm>
            <a:off x="7383463" y="35814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7E03F3AC-6F99-214C-AA31-C60D7A07A165}"/>
              </a:ext>
            </a:extLst>
          </p:cNvPr>
          <p:cNvSpPr/>
          <p:nvPr/>
        </p:nvSpPr>
        <p:spPr>
          <a:xfrm>
            <a:off x="6430963" y="6477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43C006A0-C364-7F49-9CD1-B10A85AF7E49}"/>
              </a:ext>
            </a:extLst>
          </p:cNvPr>
          <p:cNvCxnSpPr>
            <a:stCxn id="47" idx="7"/>
            <a:endCxn id="36" idx="4"/>
          </p:cNvCxnSpPr>
          <p:nvPr/>
        </p:nvCxnSpPr>
        <p:spPr>
          <a:xfrm rot="16200000" flipV="1">
            <a:off x="5509418" y="5501482"/>
            <a:ext cx="849313" cy="1123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798043CF-174D-8F40-B475-B4D5DB1172A7}"/>
              </a:ext>
            </a:extLst>
          </p:cNvPr>
          <p:cNvCxnSpPr>
            <a:stCxn id="47" idx="7"/>
            <a:endCxn id="44" idx="3"/>
          </p:cNvCxnSpPr>
          <p:nvPr/>
        </p:nvCxnSpPr>
        <p:spPr>
          <a:xfrm rot="5400000" flipH="1" flipV="1">
            <a:off x="6500019" y="5623719"/>
            <a:ext cx="860425" cy="8683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830F484-D8C5-ED43-8A95-BA2BBF2F0FA4}"/>
              </a:ext>
            </a:extLst>
          </p:cNvPr>
          <p:cNvCxnSpPr/>
          <p:nvPr/>
        </p:nvCxnSpPr>
        <p:spPr>
          <a:xfrm rot="5400000" flipH="1" flipV="1">
            <a:off x="6438900" y="3611563"/>
            <a:ext cx="974725" cy="914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4072C899-6790-1F47-8F78-F3B5A0848F51}"/>
              </a:ext>
            </a:extLst>
          </p:cNvPr>
          <p:cNvCxnSpPr>
            <a:endCxn id="38" idx="3"/>
          </p:cNvCxnSpPr>
          <p:nvPr/>
        </p:nvCxnSpPr>
        <p:spPr>
          <a:xfrm rot="10800000">
            <a:off x="5413375" y="3646488"/>
            <a:ext cx="1066800" cy="9366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22E4FDEA-774E-3A4C-BB3E-8D3D43A17FCD}"/>
              </a:ext>
            </a:extLst>
          </p:cNvPr>
          <p:cNvCxnSpPr>
            <a:stCxn id="61494" idx="1"/>
            <a:endCxn id="43" idx="5"/>
          </p:cNvCxnSpPr>
          <p:nvPr/>
        </p:nvCxnSpPr>
        <p:spPr>
          <a:xfrm rot="10800000">
            <a:off x="6770688" y="2655888"/>
            <a:ext cx="681037" cy="9588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92" name="TextBox 37">
            <a:extLst>
              <a:ext uri="{FF2B5EF4-FFF2-40B4-BE49-F238E27FC236}">
                <a16:creationId xmlns:a16="http://schemas.microsoft.com/office/drawing/2014/main" id="{545CCCFA-07D0-7242-B2E5-8AA9F0A080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9663" y="54102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d</a:t>
            </a:r>
          </a:p>
        </p:txBody>
      </p:sp>
      <p:sp>
        <p:nvSpPr>
          <p:cNvPr id="61493" name="TextBox 38">
            <a:extLst>
              <a:ext uri="{FF2B5EF4-FFF2-40B4-BE49-F238E27FC236}">
                <a16:creationId xmlns:a16="http://schemas.microsoft.com/office/drawing/2014/main" id="{0B4AA543-D7FF-FB41-8EEA-1705B0B663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34290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g</a:t>
            </a:r>
          </a:p>
        </p:txBody>
      </p:sp>
      <p:sp>
        <p:nvSpPr>
          <p:cNvPr id="61494" name="TextBox 39">
            <a:extLst>
              <a:ext uri="{FF2B5EF4-FFF2-40B4-BE49-F238E27FC236}">
                <a16:creationId xmlns:a16="http://schemas.microsoft.com/office/drawing/2014/main" id="{C830002F-1389-A348-BBA7-A1A38F8E82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34290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h</a:t>
            </a:r>
          </a:p>
        </p:txBody>
      </p:sp>
      <p:sp>
        <p:nvSpPr>
          <p:cNvPr id="61495" name="TextBox 40">
            <a:extLst>
              <a:ext uri="{FF2B5EF4-FFF2-40B4-BE49-F238E27FC236}">
                <a16:creationId xmlns:a16="http://schemas.microsoft.com/office/drawing/2014/main" id="{7B5D0B21-20BE-0F4E-9406-4123280E1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4663" y="2982913"/>
            <a:ext cx="2365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i</a:t>
            </a:r>
          </a:p>
        </p:txBody>
      </p:sp>
      <p:sp>
        <p:nvSpPr>
          <p:cNvPr id="61496" name="TextBox 41">
            <a:extLst>
              <a:ext uri="{FF2B5EF4-FFF2-40B4-BE49-F238E27FC236}">
                <a16:creationId xmlns:a16="http://schemas.microsoft.com/office/drawing/2014/main" id="{BCFB0C13-8EF8-B64F-8E39-04087290F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3025" y="3440113"/>
            <a:ext cx="2492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f</a:t>
            </a:r>
          </a:p>
        </p:txBody>
      </p:sp>
      <p:sp>
        <p:nvSpPr>
          <p:cNvPr id="61497" name="TextBox 42">
            <a:extLst>
              <a:ext uri="{FF2B5EF4-FFF2-40B4-BE49-F238E27FC236}">
                <a16:creationId xmlns:a16="http://schemas.microsoft.com/office/drawing/2014/main" id="{7698226C-6EE9-EB43-81D8-5E052CCE3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8063" y="43434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e</a:t>
            </a:r>
          </a:p>
        </p:txBody>
      </p:sp>
      <p:sp>
        <p:nvSpPr>
          <p:cNvPr id="61498" name="TextBox 43">
            <a:extLst>
              <a:ext uri="{FF2B5EF4-FFF2-40B4-BE49-F238E27FC236}">
                <a16:creationId xmlns:a16="http://schemas.microsoft.com/office/drawing/2014/main" id="{D85240D3-1C6C-D447-A224-93873CFA68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2825" y="5410200"/>
            <a:ext cx="3000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c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8E6D8C48-7D3B-6343-AE12-D16C37E51B77}"/>
              </a:ext>
            </a:extLst>
          </p:cNvPr>
          <p:cNvCxnSpPr/>
          <p:nvPr/>
        </p:nvCxnSpPr>
        <p:spPr>
          <a:xfrm rot="16200000" flipV="1">
            <a:off x="5943600" y="3200400"/>
            <a:ext cx="533400" cy="533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>
            <a:extLst>
              <a:ext uri="{FF2B5EF4-FFF2-40B4-BE49-F238E27FC236}">
                <a16:creationId xmlns:a16="http://schemas.microsoft.com/office/drawing/2014/main" id="{B1184F2E-1CAB-424B-8378-236746396810}"/>
              </a:ext>
            </a:extLst>
          </p:cNvPr>
          <p:cNvSpPr/>
          <p:nvPr/>
        </p:nvSpPr>
        <p:spPr>
          <a:xfrm>
            <a:off x="6400800" y="36576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4AABE4B5-CA70-6347-A8B9-8E8F8FD8FF10}"/>
              </a:ext>
            </a:extLst>
          </p:cNvPr>
          <p:cNvSpPr/>
          <p:nvPr/>
        </p:nvSpPr>
        <p:spPr>
          <a:xfrm>
            <a:off x="5867400" y="3124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38FE4001-434B-EE4C-BF93-B735AC509759}"/>
              </a:ext>
            </a:extLst>
          </p:cNvPr>
          <p:cNvCxnSpPr>
            <a:stCxn id="39" idx="4"/>
            <a:endCxn id="61" idx="5"/>
          </p:cNvCxnSpPr>
          <p:nvPr/>
        </p:nvCxnSpPr>
        <p:spPr>
          <a:xfrm rot="5400000" flipH="1">
            <a:off x="6023770" y="4164806"/>
            <a:ext cx="887412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44B9D51F-C998-A842-B00F-B7C7844AF76D}"/>
              </a:ext>
            </a:extLst>
          </p:cNvPr>
          <p:cNvCxnSpPr/>
          <p:nvPr/>
        </p:nvCxnSpPr>
        <p:spPr>
          <a:xfrm rot="5400000" flipH="1">
            <a:off x="5993607" y="5047456"/>
            <a:ext cx="9525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095B7D8C-4CB4-3440-9DAD-10C710D98823}"/>
              </a:ext>
            </a:extLst>
          </p:cNvPr>
          <p:cNvCxnSpPr>
            <a:endCxn id="45" idx="0"/>
          </p:cNvCxnSpPr>
          <p:nvPr/>
        </p:nvCxnSpPr>
        <p:spPr>
          <a:xfrm rot="16200000" flipV="1">
            <a:off x="6012657" y="6019006"/>
            <a:ext cx="9144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05" name="TextBox 40">
            <a:extLst>
              <a:ext uri="{FF2B5EF4-FFF2-40B4-BE49-F238E27FC236}">
                <a16:creationId xmlns:a16="http://schemas.microsoft.com/office/drawing/2014/main" id="{3EEBDEE8-4459-FB4E-AD6B-70FC47857A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514600"/>
            <a:ext cx="236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j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C5266CED-DBDE-EB45-BEA4-CD86843E8D70}"/>
              </a:ext>
            </a:extLst>
          </p:cNvPr>
          <p:cNvCxnSpPr>
            <a:stCxn id="63" idx="5"/>
            <a:endCxn id="43" idx="4"/>
          </p:cNvCxnSpPr>
          <p:nvPr/>
        </p:nvCxnSpPr>
        <p:spPr>
          <a:xfrm rot="5400000" flipH="1" flipV="1">
            <a:off x="6076950" y="2522538"/>
            <a:ext cx="522288" cy="8112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AE8EFA10-B8A5-B14F-8475-E965E836F649}"/>
              </a:ext>
            </a:extLst>
          </p:cNvPr>
          <p:cNvCxnSpPr>
            <a:endCxn id="39" idx="3"/>
          </p:cNvCxnSpPr>
          <p:nvPr/>
        </p:nvCxnSpPr>
        <p:spPr>
          <a:xfrm flipV="1">
            <a:off x="5410200" y="4598988"/>
            <a:ext cx="1031875" cy="10239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AC05C757-BB7E-374B-9CE1-6FD4CA350814}"/>
              </a:ext>
            </a:extLst>
          </p:cNvPr>
          <p:cNvCxnSpPr>
            <a:stCxn id="44" idx="7"/>
            <a:endCxn id="39" idx="4"/>
          </p:cNvCxnSpPr>
          <p:nvPr/>
        </p:nvCxnSpPr>
        <p:spPr>
          <a:xfrm rot="16200000" flipV="1">
            <a:off x="6461919" y="4617244"/>
            <a:ext cx="963613" cy="9493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81B7C25B-0813-A644-8708-A412F79C1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Summary</a:t>
            </a:r>
          </a:p>
        </p:txBody>
      </p:sp>
      <p:sp>
        <p:nvSpPr>
          <p:cNvPr id="62466" name="Content Placeholder 2">
            <a:extLst>
              <a:ext uri="{FF2B5EF4-FFF2-40B4-BE49-F238E27FC236}">
                <a16:creationId xmlns:a16="http://schemas.microsoft.com/office/drawing/2014/main" id="{ED78F081-BBD8-C640-9BA7-AB1B78D39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Definitions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Partial ordering, comparability, total ordering, well ordering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Principle of well-ordered induction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Lexicographic orderings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Idea, on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, 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 sz="2400">
                <a:ea typeface="ＭＳ Ｐゴシック" panose="020B0600070205080204" pitchFamily="34" charset="-128"/>
              </a:rPr>
              <a:t>…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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, S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t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(strings)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Hasse Diagrams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Extremal elements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Minimal/minimum, maximal/maximum, glb, lub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Lattices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Topological Sorting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ECB16A14-4045-A447-B6BC-87CDD4A3A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Partial Orderings: Definitions 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780AA557-6082-6A43-AA67-C20CB8236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Definitions</a:t>
            </a:r>
            <a:r>
              <a:rPr lang="en-US" altLang="en-US" sz="2800">
                <a:ea typeface="ＭＳ Ｐゴシック" panose="020B0600070205080204" pitchFamily="34" charset="-128"/>
              </a:rPr>
              <a:t>: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 relation </a:t>
            </a:r>
            <a:r>
              <a:rPr lang="en-US" altLang="en-US" sz="2400" i="1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 on a set </a:t>
            </a:r>
            <a:r>
              <a:rPr lang="en-US" altLang="en-US" sz="2400" i="1">
                <a:ea typeface="ＭＳ Ｐゴシック" panose="020B0600070205080204" pitchFamily="34" charset="-128"/>
              </a:rPr>
              <a:t>S</a:t>
            </a:r>
            <a:r>
              <a:rPr lang="en-US" altLang="en-US" sz="2400">
                <a:ea typeface="ＭＳ Ｐゴシック" panose="020B0600070205080204" pitchFamily="34" charset="-128"/>
              </a:rPr>
              <a:t> is called a </a:t>
            </a:r>
            <a:r>
              <a:rPr lang="en-US" altLang="en-US" sz="2400" u="sng">
                <a:ea typeface="ＭＳ Ｐゴシック" panose="020B0600070205080204" pitchFamily="34" charset="-128"/>
              </a:rPr>
              <a:t>partial order</a:t>
            </a:r>
            <a:r>
              <a:rPr lang="en-US" altLang="en-US" sz="2400">
                <a:ea typeface="ＭＳ Ｐゴシック" panose="020B0600070205080204" pitchFamily="34" charset="-128"/>
              </a:rPr>
              <a:t> if it is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Reflexive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Antisymmetric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Transitive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 set S together with a partial ordering R is called a </a:t>
            </a:r>
            <a:r>
              <a:rPr lang="en-US" altLang="en-US" sz="2400" u="sng">
                <a:ea typeface="ＭＳ Ｐゴシック" panose="020B0600070205080204" pitchFamily="34" charset="-128"/>
              </a:rPr>
              <a:t>partially ordered set</a:t>
            </a:r>
            <a:r>
              <a:rPr lang="en-US" altLang="en-US" sz="2400">
                <a:ea typeface="ＭＳ Ｐゴシック" panose="020B0600070205080204" pitchFamily="34" charset="-128"/>
              </a:rPr>
              <a:t> (poset, for short) and is denote (</a:t>
            </a:r>
            <a:r>
              <a:rPr lang="en-US" altLang="en-US" sz="2400" i="1">
                <a:ea typeface="ＭＳ Ｐゴシック" panose="020B0600070205080204" pitchFamily="34" charset="-128"/>
              </a:rPr>
              <a:t>S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Partial orderings are used to give an order to sets that may not have a natural one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In our renovation example, we could define an ordering such that (a,b)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 if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>
                <a:ea typeface="ＭＳ Ｐゴシック" panose="020B0600070205080204" pitchFamily="34" charset="-128"/>
              </a:rPr>
              <a:t>a must be done before b can be done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42EC7DA6-2C5D-944E-AB67-EC8713886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Partial Orderings: Notation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FF3E1222-9439-CF44-9CB3-820A3BA6B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We use the notation: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b, when (a,b)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i="1">
                <a:ea typeface="ＭＳ Ｐゴシック" panose="020B0600070205080204" pitchFamily="34" charset="-128"/>
              </a:rPr>
              <a:t>R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$\preccurlyeq$</a:t>
            </a:r>
            <a:endParaRPr lang="en-US" altLang="en-US" i="1">
              <a:solidFill>
                <a:srgbClr val="A6A6A6"/>
              </a:solidFill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b, when (a,b)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i="1">
                <a:ea typeface="ＭＳ Ｐゴシック" panose="020B0600070205080204" pitchFamily="34" charset="-128"/>
              </a:rPr>
              <a:t>R </a:t>
            </a:r>
            <a:r>
              <a:rPr lang="en-US" altLang="en-US">
                <a:ea typeface="ＭＳ Ｐゴシック" panose="020B0600070205080204" pitchFamily="34" charset="-128"/>
              </a:rPr>
              <a:t>and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b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$\prec$</a:t>
            </a:r>
            <a:endParaRPr lang="en-US" altLang="en-US">
              <a:solidFill>
                <a:srgbClr val="A6A6A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The notation 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is not to be mistaken for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less than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(</a:t>
            </a:r>
            <a:r>
              <a:rPr lang="en-US" altLang="ja-JP">
                <a:latin typeface="MT Extra" pitchFamily="2" charset="77"/>
                <a:ea typeface="ＭＳ Ｐゴシック" panose="020B0600070205080204" pitchFamily="34" charset="-128"/>
              </a:rPr>
              <a:t>p </a:t>
            </a:r>
            <a:r>
              <a:rPr lang="en-US" altLang="ja-JP">
                <a:ea typeface="ＭＳ Ｐゴシック" panose="020B0600070205080204" pitchFamily="34" charset="-128"/>
              </a:rPr>
              <a:t>versus ≤)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The notation 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is used to denote </a:t>
            </a:r>
            <a:r>
              <a:rPr lang="en-US" altLang="en-US" u="sng">
                <a:ea typeface="ＭＳ Ｐゴシック" panose="020B0600070205080204" pitchFamily="34" charset="-128"/>
              </a:rPr>
              <a:t>any</a:t>
            </a:r>
            <a:r>
              <a:rPr lang="en-US" altLang="en-US">
                <a:ea typeface="ＭＳ Ｐゴシック" panose="020B0600070205080204" pitchFamily="34" charset="-128"/>
              </a:rPr>
              <a:t> partial ordering</a:t>
            </a:r>
            <a:endParaRPr lang="en-US" alt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23171EDA-73C8-9B42-A76B-17FAB208BAA4}"/>
              </a:ext>
            </a:extLst>
          </p:cNvPr>
          <p:cNvSpPr/>
          <p:nvPr/>
        </p:nvSpPr>
        <p:spPr>
          <a:xfrm>
            <a:off x="1371600" y="2514600"/>
            <a:ext cx="2286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Arc 4">
            <a:extLst>
              <a:ext uri="{FF2B5EF4-FFF2-40B4-BE49-F238E27FC236}">
                <a16:creationId xmlns:a16="http://schemas.microsoft.com/office/drawing/2014/main" id="{7094AB2E-0BF5-0D4B-8BBE-68BE1C2653A1}"/>
              </a:ext>
            </a:extLst>
          </p:cNvPr>
          <p:cNvSpPr/>
          <p:nvPr/>
        </p:nvSpPr>
        <p:spPr>
          <a:xfrm>
            <a:off x="1905000" y="4114800"/>
            <a:ext cx="2286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6D3C8ADA-5BD1-0845-9BD6-52EADB782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Comparability: Definition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2345A006-9861-3C49-9624-CDF751CA4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46238"/>
            <a:ext cx="8229600" cy="4525962"/>
          </a:xfrm>
        </p:spPr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elements a and b of a poset (S,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 p</a:t>
            </a:r>
            <a:r>
              <a:rPr lang="en-US" altLang="en-US">
                <a:ea typeface="ＭＳ Ｐゴシック" panose="020B0600070205080204" pitchFamily="34" charset="-128"/>
              </a:rPr>
              <a:t>) are called </a:t>
            </a:r>
            <a:r>
              <a:rPr lang="en-US" altLang="en-US" u="sng">
                <a:ea typeface="ＭＳ Ｐゴシック" panose="020B0600070205080204" pitchFamily="34" charset="-128"/>
              </a:rPr>
              <a:t>comparable</a:t>
            </a:r>
            <a:r>
              <a:rPr lang="en-US" altLang="en-US">
                <a:ea typeface="ＭＳ Ｐゴシック" panose="020B0600070205080204" pitchFamily="34" charset="-128"/>
              </a:rPr>
              <a:t> if either a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b or b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a. 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When for a,b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S, we have neither 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b nor b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a, we say that a,b are </a:t>
            </a:r>
            <a:r>
              <a:rPr lang="en-US" altLang="en-US" u="sng">
                <a:ea typeface="ＭＳ Ｐゴシック" panose="020B0600070205080204" pitchFamily="34" charset="-128"/>
              </a:rPr>
              <a:t>incomparable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Consider again our renovation example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Remove Asbestos </a:t>
            </a:r>
            <a:r>
              <a:rPr lang="en-US" altLang="en-US" sz="2000">
                <a:latin typeface="MT Extra" pitchFamily="2" charset="77"/>
                <a:ea typeface="ＭＳ Ｐゴシック" panose="020B0600070205080204" pitchFamily="34" charset="-128"/>
              </a:rPr>
              <a:t>p </a:t>
            </a: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for all activities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except assign offices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Paint walls </a:t>
            </a:r>
            <a:r>
              <a:rPr lang="en-US" altLang="en-US" sz="2000">
                <a:latin typeface="MT Extra" pitchFamily="2" charset="77"/>
                <a:ea typeface="ＭＳ Ｐゴシック" panose="020B0600070205080204" pitchFamily="34" charset="-128"/>
              </a:rPr>
              <a:t>p </a:t>
            </a:r>
            <a:r>
              <a:rPr lang="en-US" altLang="en-US" sz="2000">
                <a:ea typeface="ＭＳ Ｐゴシック" panose="020B0600070205080204" pitchFamily="34" charset="-128"/>
              </a:rPr>
              <a:t>Refinish floors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Some tasks are incomparable: Replacing windows can be done before, after, or during the assignment of offices</a:t>
            </a: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D94647B9-D57C-8540-87BC-17F077161CBF}"/>
              </a:ext>
            </a:extLst>
          </p:cNvPr>
          <p:cNvSpPr/>
          <p:nvPr/>
        </p:nvSpPr>
        <p:spPr>
          <a:xfrm>
            <a:off x="6324600" y="25908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Arc 4">
            <a:extLst>
              <a:ext uri="{FF2B5EF4-FFF2-40B4-BE49-F238E27FC236}">
                <a16:creationId xmlns:a16="http://schemas.microsoft.com/office/drawing/2014/main" id="{0815A1EA-DC84-C14D-9AAA-578DF75AA12B}"/>
              </a:ext>
            </a:extLst>
          </p:cNvPr>
          <p:cNvSpPr/>
          <p:nvPr/>
        </p:nvSpPr>
        <p:spPr>
          <a:xfrm>
            <a:off x="6172200" y="35052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AC93815C-E5BD-C947-A870-63E3DE41F6D0}"/>
              </a:ext>
            </a:extLst>
          </p:cNvPr>
          <p:cNvSpPr/>
          <p:nvPr/>
        </p:nvSpPr>
        <p:spPr>
          <a:xfrm>
            <a:off x="5334000" y="29718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D0940607-0070-6945-9708-079BF3748B94}"/>
              </a:ext>
            </a:extLst>
          </p:cNvPr>
          <p:cNvSpPr/>
          <p:nvPr/>
        </p:nvSpPr>
        <p:spPr>
          <a:xfrm>
            <a:off x="4343400" y="29718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 </a:t>
            </a: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D5FE9D0A-13DB-0A45-AAB8-3D76C57164B7}"/>
              </a:ext>
            </a:extLst>
          </p:cNvPr>
          <p:cNvSpPr/>
          <p:nvPr/>
        </p:nvSpPr>
        <p:spPr>
          <a:xfrm>
            <a:off x="7391400" y="35052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6F863071-42EF-2847-9A74-D33A49432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Total orders: Definition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98B9E448-C210-5144-81CA-B2D8D8F831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If (S,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is a poset and every two elements of S are comparable, S is called a </a:t>
            </a:r>
            <a:r>
              <a:rPr lang="en-US" altLang="en-US" u="sng">
                <a:ea typeface="ＭＳ Ｐゴシック" panose="020B0600070205080204" pitchFamily="34" charset="-128"/>
              </a:rPr>
              <a:t>totally ordered set</a:t>
            </a:r>
            <a:r>
              <a:rPr lang="en-US" altLang="en-US">
                <a:ea typeface="ＭＳ Ｐゴシック" panose="020B0600070205080204" pitchFamily="34" charset="-128"/>
              </a:rPr>
              <a:t>. 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relation </a:t>
            </a:r>
            <a:r>
              <a:rPr lang="en-US" altLang="en-US">
                <a:latin typeface="MT Extra" pitchFamily="2" charset="77"/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</a:rPr>
              <a:t>is said to be a </a:t>
            </a:r>
            <a:r>
              <a:rPr lang="en-US" altLang="en-US" u="sng">
                <a:ea typeface="ＭＳ Ｐゴシック" panose="020B0600070205080204" pitchFamily="34" charset="-128"/>
              </a:rPr>
              <a:t>total order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relation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less than or equal to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over the set of integers (</a:t>
            </a:r>
            <a:r>
              <a:rPr lang="en-US" altLang="ja-JP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ja-JP">
                <a:ea typeface="ＭＳ Ｐゴシック" panose="020B0600070205080204" pitchFamily="34" charset="-128"/>
              </a:rPr>
              <a:t>,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</a:t>
            </a:r>
            <a:r>
              <a:rPr lang="en-US" altLang="ja-JP">
                <a:ea typeface="ＭＳ Ｐゴシック" panose="020B0600070205080204" pitchFamily="34" charset="-128"/>
              </a:rPr>
              <a:t>) since for every a,b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ja-JP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ja-JP">
                <a:ea typeface="ＭＳ Ｐゴシック" panose="020B0600070205080204" pitchFamily="34" charset="-128"/>
              </a:rPr>
              <a:t>, it must be the case that a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</a:t>
            </a:r>
            <a:r>
              <a:rPr lang="en-US" altLang="ja-JP">
                <a:ea typeface="ＭＳ Ｐゴシック" panose="020B0600070205080204" pitchFamily="34" charset="-128"/>
              </a:rPr>
              <a:t>b or b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</a:t>
            </a:r>
            <a:r>
              <a:rPr lang="en-US" altLang="ja-JP">
                <a:ea typeface="ＭＳ Ｐゴシック" panose="020B0600070205080204" pitchFamily="34" charset="-128"/>
              </a:rPr>
              <a:t>a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happens if we replace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 </a:t>
            </a:r>
            <a:r>
              <a:rPr lang="en-US" altLang="en-US">
                <a:ea typeface="ＭＳ Ｐゴシック" panose="020B0600070205080204" pitchFamily="34" charset="-128"/>
              </a:rPr>
              <a:t>with &lt;?</a:t>
            </a: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5E5257AE-4AC3-F940-B76C-41CAF24E3668}"/>
              </a:ext>
            </a:extLst>
          </p:cNvPr>
          <p:cNvSpPr/>
          <p:nvPr/>
        </p:nvSpPr>
        <p:spPr>
          <a:xfrm>
            <a:off x="1752600" y="25146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Arc 4">
            <a:extLst>
              <a:ext uri="{FF2B5EF4-FFF2-40B4-BE49-F238E27FC236}">
                <a16:creationId xmlns:a16="http://schemas.microsoft.com/office/drawing/2014/main" id="{24DA046D-E624-2A47-93A3-DBE37E9BA0DE}"/>
              </a:ext>
            </a:extLst>
          </p:cNvPr>
          <p:cNvSpPr/>
          <p:nvPr/>
        </p:nvSpPr>
        <p:spPr>
          <a:xfrm>
            <a:off x="2971800" y="35052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2E39AE8-AFF6-4041-BFA2-8EC51183B9A3}"/>
              </a:ext>
            </a:extLst>
          </p:cNvPr>
          <p:cNvSpPr txBox="1">
            <a:spLocks/>
          </p:cNvSpPr>
          <p:nvPr/>
        </p:nvSpPr>
        <p:spPr bwMode="auto">
          <a:xfrm>
            <a:off x="1600200" y="6019800"/>
            <a:ext cx="5867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000" dirty="0">
                <a:solidFill>
                  <a:srgbClr val="C00000"/>
                </a:solidFill>
                <a:latin typeface="+mn-lt"/>
                <a:ea typeface="+mn-ea"/>
              </a:rPr>
              <a:t>The relation &lt; is not reflexive, and (</a:t>
            </a:r>
            <a:r>
              <a:rPr lang="en-US" sz="2000" i="1" dirty="0">
                <a:solidFill>
                  <a:srgbClr val="C00000"/>
                </a:solidFill>
                <a:latin typeface="Algerian" pitchFamily="82" charset="0"/>
                <a:ea typeface="+mn-ea"/>
              </a:rPr>
              <a:t>Z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+mn-ea"/>
              </a:rPr>
              <a:t>,&lt;) is not a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+mn-ea"/>
              </a:rPr>
              <a:t>poset</a:t>
            </a:r>
            <a:endParaRPr lang="en-US" sz="2000" dirty="0">
              <a:solidFill>
                <a:srgbClr val="C00000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36242980-D5C6-674F-8441-0D4757255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Well Orderings: Definition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59A0EFF4-78AD-D94C-88FC-B48826756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(S,</a:t>
            </a:r>
            <a:r>
              <a:rPr lang="en-US" altLang="en-US" sz="2800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) is a well-ordered set if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It is a 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poset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Such that </a:t>
            </a:r>
            <a:r>
              <a:rPr lang="en-US" altLang="en-US" sz="2400">
                <a:latin typeface="MT Extra" pitchFamily="2" charset="77"/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is a total ordering and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Such that 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every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non-empty subset of S has a </a:t>
            </a:r>
            <a:r>
              <a:rPr lang="en-US" altLang="en-US" sz="2400" u="sng">
                <a:ea typeface="ＭＳ Ｐゴシック" panose="020B0600070205080204" pitchFamily="34" charset="-128"/>
              </a:rPr>
              <a:t>least element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Example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natural numbers along with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</a:t>
            </a:r>
            <a:r>
              <a:rPr lang="en-US" altLang="en-US" sz="2400">
                <a:ea typeface="ＭＳ Ｐゴシック" panose="020B0600070205080204" pitchFamily="34" charset="-128"/>
              </a:rPr>
              <a:t>, (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N 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</a:t>
            </a:r>
            <a:r>
              <a:rPr lang="en-US" altLang="en-US" sz="2400">
                <a:ea typeface="ＭＳ Ｐゴシック" panose="020B0600070205080204" pitchFamily="34" charset="-128"/>
              </a:rPr>
              <a:t>), is a well-ordered set since any nonempty subset of 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N  </a:t>
            </a:r>
            <a:r>
              <a:rPr lang="en-US" altLang="en-US" sz="2400">
                <a:ea typeface="ＭＳ Ｐゴシック" panose="020B0600070205080204" pitchFamily="34" charset="-128"/>
              </a:rPr>
              <a:t>has a least element and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 </a:t>
            </a:r>
            <a:r>
              <a:rPr lang="en-US" altLang="en-US" sz="2400">
                <a:ea typeface="ＭＳ Ｐゴシック" panose="020B0600070205080204" pitchFamily="34" charset="-128"/>
              </a:rPr>
              <a:t>is a total ordering on 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N</a:t>
            </a:r>
            <a:endParaRPr lang="en-US" altLang="en-US" i="1">
              <a:latin typeface="Algerian" pitchFamily="82" charset="0"/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However, (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</a:t>
            </a:r>
            <a:r>
              <a:rPr lang="en-US" altLang="en-US" sz="2400">
                <a:ea typeface="ＭＳ Ｐゴシック" panose="020B0600070205080204" pitchFamily="34" charset="-128"/>
              </a:rPr>
              <a:t>) is </a:t>
            </a:r>
            <a:r>
              <a:rPr lang="en-US" altLang="en-US" sz="2400" u="sng">
                <a:ea typeface="ＭＳ Ｐゴシック" panose="020B0600070205080204" pitchFamily="34" charset="-128"/>
              </a:rPr>
              <a:t>not</a:t>
            </a:r>
            <a:r>
              <a:rPr lang="en-US" altLang="en-US" sz="2400">
                <a:ea typeface="ＭＳ Ｐゴシック" panose="020B0600070205080204" pitchFamily="34" charset="-128"/>
              </a:rPr>
              <a:t> a well-ordered set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Why?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Is it totally ordered?</a:t>
            </a:r>
          </a:p>
        </p:txBody>
      </p:sp>
      <p:sp>
        <p:nvSpPr>
          <p:cNvPr id="5" name="Arc 4">
            <a:extLst>
              <a:ext uri="{FF2B5EF4-FFF2-40B4-BE49-F238E27FC236}">
                <a16:creationId xmlns:a16="http://schemas.microsoft.com/office/drawing/2014/main" id="{D3560989-327F-C245-B0E5-8055A8EE92A9}"/>
              </a:ext>
            </a:extLst>
          </p:cNvPr>
          <p:cNvSpPr/>
          <p:nvPr/>
        </p:nvSpPr>
        <p:spPr>
          <a:xfrm>
            <a:off x="2743200" y="19812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08CB73A0-8C79-4144-AC27-88ED9F19B535}"/>
              </a:ext>
            </a:extLst>
          </p:cNvPr>
          <p:cNvSpPr/>
          <p:nvPr/>
        </p:nvSpPr>
        <p:spPr>
          <a:xfrm>
            <a:off x="2362200" y="2819400"/>
            <a:ext cx="304800" cy="22860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16C5A1-6687-5C49-BF1D-696D7599BBB5}"/>
              </a:ext>
            </a:extLst>
          </p:cNvPr>
          <p:cNvSpPr txBox="1">
            <a:spLocks/>
          </p:cNvSpPr>
          <p:nvPr/>
        </p:nvSpPr>
        <p:spPr bwMode="auto">
          <a:xfrm>
            <a:off x="3962400" y="5486400"/>
            <a:ext cx="4953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000" i="1" dirty="0">
                <a:solidFill>
                  <a:srgbClr val="C00000"/>
                </a:solidFill>
                <a:latin typeface="Algerian" pitchFamily="82" charset="0"/>
                <a:ea typeface="+mn-ea"/>
              </a:rPr>
              <a:t>Z</a:t>
            </a:r>
            <a:r>
              <a:rPr lang="en-US" sz="2000" i="1" baseline="30000" dirty="0">
                <a:solidFill>
                  <a:srgbClr val="C00000"/>
                </a:solidFill>
                <a:latin typeface="Algerian" pitchFamily="82" charset="0"/>
                <a:ea typeface="+mn-ea"/>
              </a:rPr>
              <a:t>- 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+mn-ea"/>
                <a:sym typeface="Symbol"/>
              </a:rPr>
              <a:t> </a:t>
            </a:r>
            <a:r>
              <a:rPr lang="en-US" sz="2000" i="1" dirty="0">
                <a:solidFill>
                  <a:srgbClr val="C00000"/>
                </a:solidFill>
                <a:latin typeface="Algerian" pitchFamily="82" charset="0"/>
                <a:ea typeface="+mn-ea"/>
                <a:cs typeface="Arial" charset="0"/>
              </a:rPr>
              <a:t>Z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+mn-ea"/>
              </a:rPr>
              <a:t> but does not have a least element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000" dirty="0">
                <a:solidFill>
                  <a:srgbClr val="C00000"/>
                </a:solidFill>
                <a:latin typeface="+mn-lt"/>
                <a:ea typeface="+mn-ea"/>
              </a:rPr>
              <a:t>Yes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9630</TotalTime>
  <Words>2903</Words>
  <Application>Microsoft Macintosh PowerPoint</Application>
  <PresentationFormat>On-screen Show (4:3)</PresentationFormat>
  <Paragraphs>402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Algerian</vt:lpstr>
      <vt:lpstr>Arial</vt:lpstr>
      <vt:lpstr>Calibri</vt:lpstr>
      <vt:lpstr>MT Extra</vt:lpstr>
      <vt:lpstr>Verdana</vt:lpstr>
      <vt:lpstr>Office Theme</vt:lpstr>
      <vt:lpstr>Custom Design</vt:lpstr>
      <vt:lpstr>  Partial Orders</vt:lpstr>
      <vt:lpstr>Outline</vt:lpstr>
      <vt:lpstr>Motivating Example (1)</vt:lpstr>
      <vt:lpstr>Motivating Example (2)</vt:lpstr>
      <vt:lpstr>Partial Orderings: Definitions </vt:lpstr>
      <vt:lpstr>Partial Orderings: Notation</vt:lpstr>
      <vt:lpstr>Comparability: Definition</vt:lpstr>
      <vt:lpstr>Total orders: Definition</vt:lpstr>
      <vt:lpstr>Well Orderings: Definition</vt:lpstr>
      <vt:lpstr>Outline</vt:lpstr>
      <vt:lpstr>Principle of Well-Ordered Induction</vt:lpstr>
      <vt:lpstr>Principle of Well-Ordered Induction: Proof</vt:lpstr>
      <vt:lpstr>Outline</vt:lpstr>
      <vt:lpstr>Lexicographic Orderings: Idea</vt:lpstr>
      <vt:lpstr>Lexicographic Orderings on A1A2</vt:lpstr>
      <vt:lpstr>Lexicographic Ordering on A1A2 …  An </vt:lpstr>
      <vt:lpstr>Lexicographic Ordering on Strings</vt:lpstr>
      <vt:lpstr>Outline</vt:lpstr>
      <vt:lpstr>Hasse Diagrams</vt:lpstr>
      <vt:lpstr>Hasse Diagram: Example</vt:lpstr>
      <vt:lpstr>Hasse Diagrams: Example (1)</vt:lpstr>
      <vt:lpstr>Hasse Diagram: Example (2)</vt:lpstr>
      <vt:lpstr>Outline</vt:lpstr>
      <vt:lpstr>Extremal Elements: Summary</vt:lpstr>
      <vt:lpstr>Extremal Elements: Maximal</vt:lpstr>
      <vt:lpstr>Extremal Elements: Minimal</vt:lpstr>
      <vt:lpstr>Extremal Elements: Upper Bound</vt:lpstr>
      <vt:lpstr>Extremal Elements: Lower Bound</vt:lpstr>
      <vt:lpstr>Extremal Elements: Example 1</vt:lpstr>
      <vt:lpstr>Extremal Elements: Example 2</vt:lpstr>
      <vt:lpstr>Extremal Elements: Example 3</vt:lpstr>
      <vt:lpstr>Outline</vt:lpstr>
      <vt:lpstr>Lattices</vt:lpstr>
      <vt:lpstr>Lattices: Example 1</vt:lpstr>
      <vt:lpstr>Lattices: Example 2</vt:lpstr>
      <vt:lpstr>Lattices: Example 3</vt:lpstr>
      <vt:lpstr>A Lattice Or Not a Lattice?</vt:lpstr>
      <vt:lpstr>Outline</vt:lpstr>
      <vt:lpstr>Topological Sorting</vt:lpstr>
      <vt:lpstr>Topological Sorting: Preliminaries (1)</vt:lpstr>
      <vt:lpstr>Topological Sorting: Preliminaries (2)</vt:lpstr>
      <vt:lpstr>Topological Sorting:  Intuition</vt:lpstr>
      <vt:lpstr>Topological Sorting:  Algorithm</vt:lpstr>
      <vt:lpstr>Topological Sorting:  Example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1279</cp:revision>
  <dcterms:created xsi:type="dcterms:W3CDTF">2011-04-08T19:02:20Z</dcterms:created>
  <dcterms:modified xsi:type="dcterms:W3CDTF">2019-03-25T17:14:37Z</dcterms:modified>
</cp:coreProperties>
</file>