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1"/>
  </p:notesMasterIdLst>
  <p:sldIdLst>
    <p:sldId id="256" r:id="rId3"/>
    <p:sldId id="269" r:id="rId4"/>
    <p:sldId id="270" r:id="rId5"/>
    <p:sldId id="291" r:id="rId6"/>
    <p:sldId id="271" r:id="rId7"/>
    <p:sldId id="272" r:id="rId8"/>
    <p:sldId id="273" r:id="rId9"/>
    <p:sldId id="275" r:id="rId10"/>
    <p:sldId id="289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309" r:id="rId26"/>
    <p:sldId id="290" r:id="rId27"/>
    <p:sldId id="292" r:id="rId28"/>
    <p:sldId id="293" r:id="rId29"/>
    <p:sldId id="294" r:id="rId30"/>
    <p:sldId id="311" r:id="rId31"/>
    <p:sldId id="297" r:id="rId32"/>
    <p:sldId id="295" r:id="rId33"/>
    <p:sldId id="310" r:id="rId34"/>
    <p:sldId id="296" r:id="rId35"/>
    <p:sldId id="298" r:id="rId36"/>
    <p:sldId id="299" r:id="rId37"/>
    <p:sldId id="300" r:id="rId38"/>
    <p:sldId id="301" r:id="rId39"/>
    <p:sldId id="313" r:id="rId40"/>
    <p:sldId id="304" r:id="rId41"/>
    <p:sldId id="303" r:id="rId42"/>
    <p:sldId id="314" r:id="rId43"/>
    <p:sldId id="305" r:id="rId44"/>
    <p:sldId id="302" r:id="rId45"/>
    <p:sldId id="315" r:id="rId46"/>
    <p:sldId id="306" r:id="rId47"/>
    <p:sldId id="307" r:id="rId48"/>
    <p:sldId id="316" r:id="rId49"/>
    <p:sldId id="317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745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EC5F5A-5BB6-FB4A-99DF-16E819475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4448A-64CC-9548-9FB7-250C6C1894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6B20E87-5924-B647-BB35-B188F185598C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307224-8D0B-424E-87BE-9F9BE8C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444E6D9-9293-F644-8047-F66B3361A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C7BF5-3526-024D-B4D7-D558638E01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09329-3689-924D-AA74-578D5F41F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09A4138-F39C-F74B-992D-CD89A2D61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4FC7AAFF-A7BF-234C-BE7A-DD43481D6B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A34F7636-246C-0A45-BA2F-145420CEC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Insist that this form is the CNF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20C554ED-04AE-9D42-8C4D-F877BAACA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96D58C-E48D-9043-A039-E30F4653D25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AE2FB-6AD0-144E-8DE5-27F4BF4D0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CF18C0-B072-B64B-A484-904B6EFA6669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76A4-C305-9E42-AAEC-CD0FF97D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EB55F-76F4-CA45-B318-08E04455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0352E8-C41D-2A46-AD50-D8CF5CBE7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2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A881F3-23EA-CE4E-A031-96060D4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00E0-E3DC-FE49-AFA4-341DA17D7E49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CD1DFF-ED1E-F846-8C99-69CF3BD6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233E45-C452-0145-AD82-5A63F6CF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0A493-E3DA-2045-B84D-B8BB6E581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07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952A-FE59-4C43-A43E-72F9823F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A74B-F52D-F54E-942C-A8D08810C9E0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36ADB-AF7D-9646-AEAF-ED75DA677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6596-F7B7-3544-BA21-457D7C00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0BA2-2E7B-DF4F-AA6A-C8DB82F30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09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5E69-BA44-764B-A062-A563935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6D8D9-461E-C247-AA96-E4047BB07299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32E3-8B92-3142-845C-67FEBDE9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6B308-10FC-404F-9CB6-FBC9643F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2897C-B979-DD40-9E72-5803F3269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940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5D26-8B99-F747-9FD7-A357C211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D4586F-9A36-FF43-95EC-8CACC3769CF3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25DFF-F44F-7945-91EB-C9AE1473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D28DC-CDB5-044D-A04B-3ECFE2E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1D5BC9-3B84-5E4C-9708-152D3CEE2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26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4640D-4C6A-954B-A8C9-747A6E49DEC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Logic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D66EAE-71DA-F44E-87FF-1C3C32E190E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3B1C2-41F8-1646-A892-5FCC357BBA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92B36AB-1CCA-A74D-AA8E-53B893A9BF6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E0770-3247-3145-A250-6934BA808C10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712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BACB-BB59-CC4F-9786-493ECE8A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7006-3D0F-9746-BDD7-9DB64602DE70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82C47-4BD9-B846-BE63-E6C1E617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7BAB7-13A7-D84A-B6C0-47E8732E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ED51-DC50-BC47-86B8-DC6DEB571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6279-9E82-764C-A7F9-56D2619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FD43-C0A9-8149-9502-659FAC77E9ED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2CF86-B9FD-624C-B639-468207B2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84B00-F401-3549-ABCD-8416C8F4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5C5C-2079-BF48-8E75-4585C88C5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6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0706E2-185E-7447-8549-7309EF15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63C93-CA9C-0F4B-85F9-DF90F66990BF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92672-14E6-8A45-99E2-791EE40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CC05D7-C20A-B84D-9C30-B6D9DFFB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B3E42-9002-CE43-B47F-65397DB2F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41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11193C-B986-274B-8D33-1DE07CCC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8E1C-591C-8A4E-A61B-3344A49EC1E0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C5CE00-42E9-1240-BA09-65D530E2E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4FA8EC-0C36-F14F-9E90-EBCDECD6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FF36-D1F2-C44F-BBDB-27B103E88A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4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D614AA-450C-2049-B374-45B093F3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116A-876C-B04D-B8A1-D7B11CDF0461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4410EC-7C7B-D143-B073-2D2074C5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6752C6-C2B6-1E42-98A6-9DD364C1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EBE65-4757-F245-83C1-FFDFC72A2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60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E92880-BDF9-0845-B5BF-C294922B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780E-A4B0-3C44-B4D2-0E3A38685B56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B416F1-4FC0-F041-96FA-25DF52AC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4133ED-2D52-AB42-BE9A-0B3932B8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8B02E-7E0E-D24D-9463-525FC9F70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2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715B52-7637-CA47-A90B-06FF8B28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2E19-E431-5245-A89F-DF7C4E988690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F1B3FA-0C2E-7A43-9CF3-A6272EAA0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BE834-2E06-7B48-A2BA-9232EDDEB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46F7-E5FA-C446-BE55-D9A5F3CEA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1FC655F-61E2-0C43-B9C5-1C8C5A3211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C1AC05-A992-A247-8811-9488D55E5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A9914-120E-B148-BD36-D3945F0CF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FF3259-FA04-5C40-AE7F-877B6F8281BF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C9C3-3F2E-D94D-835E-3A3864FC4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C1B0-BF57-8B42-9585-1546C7BD2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03BF019-F872-1343-80BB-5BAB99FFB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B3D8FA4-1A68-D54D-B308-1C910F1179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645702-BA39-7D47-862C-DE1618A4F2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A0883-8980-1D44-8CD7-B6A1A23F0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9C6472-F233-C04A-BC24-32DD9496DF3D}" type="datetime1">
              <a:rPr lang="en-US" altLang="en-US"/>
              <a:pPr>
                <a:defRPr/>
              </a:pPr>
              <a:t>1/14/19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936BC-4708-0442-93BB-3FC964218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EE24-1253-5943-B705-9300BECD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05ACAAA-9AF4-F747-BB6D-11988692F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LogicalEquivalences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3546C9F-FC80-584C-8B5C-0FE4D422A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Introduction to Logic</a:t>
            </a:r>
            <a:br>
              <a:rPr lang="en-US" altLang="en-US" sz="3600" b="1">
                <a:ea typeface="ＭＳ Ｐゴシック" panose="020B0600070205080204" pitchFamily="34" charset="-128"/>
              </a:rPr>
            </a:b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9D59CDF1-1E20-2642-A978-B9D186BB9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1.1, 1.2, 1.3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91B037E0-2C85-8845-BDEC-63A8F16E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Negation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1DD2CC2-361E-4C44-8C4E-F7A923E30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t</a:t>
            </a:r>
            <a:r>
              <a:rPr lang="en-US" altLang="en-US">
                <a:ea typeface="ＭＳ Ｐゴシック" panose="020B0600070205080204" pitchFamily="34" charset="-128"/>
              </a:rPr>
              <a:t>he negation  of a proposition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is also a proposition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not Monday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not the case that today is Monday, etc.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62A33B-DD0F-8342-B3B9-14EFA027BAF8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4800600"/>
          <a:ext cx="990600" cy="121920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p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35AC369-3B8E-EE40-957E-83777E3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And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BC2C2EA-EA29-8446-AEE8-62D83EE5B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logical connective And is true only when both of the propositions are true.  It is also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conjunction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It is raining and it is warm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(2+3=5) and (1&lt;2)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dead and 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not dead.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4C2242-879F-2542-835A-C1FC9BFFDC2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191000"/>
          <a:ext cx="2514600" cy="19050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A9E05B5-1B16-6B41-A0E4-6AA37D3F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OR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23D7941-D627-1144-97AC-6B443A04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The logical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, or logical OR, is true if one or both of the propositions are true.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It is raining or it is the second lecture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(2+2=5)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(1&lt;2)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You may have cake or ice cream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43DE21-96A1-864F-AB4B-7062A0EC692F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3200400" cy="18288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Exclusive Or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5FC2C4F5-3D34-1B4F-95B1-CE735DD3D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exclusive OR, or XOR, of two propositions is true when exactly one of the propositions is true and the other one is false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The circuit is either ON or OFF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ab</a:t>
            </a:r>
            <a:r>
              <a:rPr lang="en-US" altLang="en-US" sz="2000">
                <a:ea typeface="ＭＳ Ｐゴシック" panose="020B0600070205080204" pitchFamily="34" charset="-128"/>
              </a:rPr>
              <a:t>&lt;0, then either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&lt;0 or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&lt;0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You may have cake or ice cream, but not both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CC7B096-C148-B647-834D-D53DAA6ED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(1)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8BCDA360-0EC2-0646-98A0-C7FDA2F83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</a:rPr>
              <a:t>Definition: </a:t>
            </a:r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be two propositions.  The implication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the proposition that is false when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true 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false and true otherwise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hypothesis, antecedent, premise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conclusion, consequence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AE60E4-D29B-E14E-9981-B11108A48293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4267200"/>
          <a:ext cx="4191000" cy="18288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1F18A0A-34F6-2B44-ACF6-92D25D48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(2)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35CAD7BD-E478-414D-B2A1-56BC3325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implication of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 sz="3000">
                <a:ea typeface="ＭＳ Ｐゴシック" panose="020B0600070205080204" pitchFamily="34" charset="-128"/>
              </a:rPr>
              <a:t>can be also read 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implies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,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only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whenever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follows from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sufficient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sufficient for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necessary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necessary for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E474F2D-77AB-1A40-95EE-8D658D2E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(3)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38E4284-AE0A-CA4F-A075-76DA85C81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is an integer, then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0.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it rains, the grass gets wet.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the sprinklers operate, the grass gets wet.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2+2=5, then all unicorns are pink.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01664DDE-0F50-AB4A-A5FB-15DD2D9D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Exercise: </a:t>
            </a:r>
            <a:r>
              <a:rPr lang="en-US" altLang="en-US" sz="2800">
                <a:ea typeface="ＭＳ Ｐゴシック" panose="020B0600070205080204" pitchFamily="34" charset="-128"/>
              </a:rPr>
              <a:t>Which of the following implications is true?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F21DAB29-A904-7747-9FE1-37BB1764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2+2=5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2+2=4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get an 100% on your Midterm 1, then you will have an A</a:t>
            </a:r>
            <a:r>
              <a:rPr lang="en-US" altLang="en-US" baseline="30000"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 in CSCE235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94B53-5186-7543-9A78-A8A0DFF3F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The premise is obviously false, thus no matter what the conclusion is, the implication holds.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62E61-BA47-0844-88B0-B1B66700D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Same as above.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3EF18F-A131-EF42-A153-D07B7DDC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006975"/>
            <a:ext cx="7162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Your grades homework, quizzes, Midterm 2, and Final, if they are bad, would prevent you from having an A</a:t>
            </a:r>
            <a:r>
              <a:rPr lang="en-US" altLang="en-US" sz="2000" baseline="30000"/>
              <a:t>+</a:t>
            </a:r>
            <a:r>
              <a:rPr lang="en-US" altLang="en-US" sz="20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BB3EE79D-00C0-5F4D-8A9B-D3184C85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(1)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7280126-D496-FB4C-BB41-2346A597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Definition: </a:t>
            </a:r>
            <a:r>
              <a:rPr lang="en-US" altLang="en-US">
                <a:ea typeface="ＭＳ Ｐゴシック" panose="020B0600070205080204" pitchFamily="34" charset="-128"/>
              </a:rPr>
              <a:t> The biconditional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that is true when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have the same truth values.  It is false otherwise.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 that it is equivalent to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)(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3B64E0-4176-6244-8C26-9599947DA5A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0386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5883CDB-5270-444F-B71B-45F5DB32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(2)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4E9C32DB-4B6B-7442-818F-B5D464B2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biconditional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 can be equivalently read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and only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necessary and sufficient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condition for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, and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conversely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&gt;0 if and only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positive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The alarm goes off iff a burglar breaks 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You may have pudding iff you eat your meat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198C013-7762-4940-A3C8-F67D0E72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Logic?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5A8055F-E873-614B-B3B4-20AB1036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will study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First-Order Logic (FOL)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 is the study of the logic </a:t>
            </a:r>
            <a:r>
              <a:rPr lang="en-US" altLang="en-US" u="sng">
                <a:ea typeface="ＭＳ Ｐゴシック" panose="020B0600070205080204" pitchFamily="34" charset="-128"/>
              </a:rPr>
              <a:t>relationships</a:t>
            </a:r>
            <a:r>
              <a:rPr lang="en-US" altLang="en-US">
                <a:ea typeface="ＭＳ Ｐゴシック" panose="020B0600070205080204" pitchFamily="34" charset="-128"/>
              </a:rPr>
              <a:t> between </a:t>
            </a:r>
            <a:r>
              <a:rPr lang="en-US" altLang="en-US" u="sng">
                <a:ea typeface="ＭＳ Ｐゴシック" panose="020B0600070205080204" pitchFamily="34" charset="-128"/>
              </a:rPr>
              <a:t>objects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forms the basis of all mathematical reasoning and all automated reasoning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EDBCF4D-FD84-804E-98EF-2D8B196F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100">
                <a:ea typeface="ＭＳ Ｐゴシック" panose="020B0600070205080204" pitchFamily="34" charset="-128"/>
              </a:rPr>
              <a:t>Exercise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sz="2600">
                <a:ea typeface="ＭＳ Ｐゴシック" panose="020B0600070205080204" pitchFamily="34" charset="-128"/>
              </a:rPr>
              <a:t> Which of the following biconditionals is true?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4C04044-D093-024C-B819-8199BBDE6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0 if and only if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=0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2 + 2 = 4 if and only if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2</a:t>
            </a:r>
            <a:r>
              <a:rPr lang="en-US" altLang="en-US">
                <a:ea typeface="ＭＳ Ｐゴシック" panose="020B0600070205080204" pitchFamily="34" charset="-128"/>
              </a:rPr>
              <a:t>&lt;2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0 if and only if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8791B-2533-9F48-8A87-C7ED7C3F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318AF3-167C-7E4D-80A7-B49EC246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330575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A0534-153E-7349-9CA7-6E3221C1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25975"/>
            <a:ext cx="6553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>
                <a:sym typeface="Symbol" pitchFamily="2" charset="2"/>
              </a:rPr>
              <a:t>  0 then x</a:t>
            </a:r>
            <a:r>
              <a:rPr lang="en-US" altLang="ja-JP" sz="2000" baseline="30000">
                <a:sym typeface="Symbol" pitchFamily="2" charset="2"/>
              </a:rPr>
              <a:t>2</a:t>
            </a:r>
            <a:r>
              <a:rPr lang="en-US" altLang="ja-JP" sz="2000">
                <a:sym typeface="Symbol" pitchFamily="2" charset="2"/>
              </a:rPr>
              <a:t>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holds.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However,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 baseline="30000"/>
              <a:t>2</a:t>
            </a:r>
            <a:r>
              <a:rPr lang="en-US" altLang="ja-JP" sz="2000">
                <a:sym typeface="Symbol" pitchFamily="2" charset="2"/>
              </a:rPr>
              <a:t>  0 then x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is false.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Consider x=-1.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The hypothesis (-1)</a:t>
            </a:r>
            <a:r>
              <a:rPr lang="en-US" altLang="en-US" sz="2000" baseline="30000">
                <a:sym typeface="Symbol" pitchFamily="2" charset="2"/>
              </a:rPr>
              <a:t>2</a:t>
            </a:r>
            <a:r>
              <a:rPr lang="en-US" altLang="en-US" sz="2000">
                <a:sym typeface="Symbol" pitchFamily="2" charset="2"/>
              </a:rPr>
              <a:t>=1  0 but the conclusion fails.</a:t>
            </a:r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89874C0-863D-9341-8606-F4BED64F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Converse, Inverse, Contrapositive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3614B00-C807-E74F-8D9E-09323B6CC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Consider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contrapositive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784ADE28-FE8D-A946-AD63-99020BD7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3485BF0-7BA5-B147-9799-8E8EAD910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 are used to show/define the relationships between the truth values of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individual propositions and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compound propositions based on them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72655C-E460-EE4C-950F-D4CFA8AB0162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39624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9510B277-E87F-4B48-878D-2963BEA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Constructing Truth Tables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6BA84889-80EC-8E4A-AAA2-4E731678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 the truth table for the following compound proposition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)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96D964-5AA9-6943-93C0-50A82BF238C8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3657600"/>
          <a:ext cx="3962400" cy="1927227"/>
        </p:xfrm>
        <a:graphic>
          <a:graphicData uri="http://schemas.openxmlformats.org/drawingml/2006/table">
            <a:tbl>
              <a:tblPr/>
              <a:tblGrid>
                <a:gridCol w="417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((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) 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2DFF4A58-B084-8E44-9734-E686FFE5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8AF05B87-7A2E-924D-AC39-B61F3A0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14D8EC97-FD36-B941-A05B-5AD7F8AE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Usefulness of Logic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086475E-21CE-CA47-8088-95FD06C9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Logic is more precise than natural language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You may have cake or ice cream.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Can I have both?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Are there not cheap last-minute tickets?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For this reason, logic is used for hardware and software </a:t>
            </a:r>
            <a:r>
              <a:rPr lang="en-US" altLang="en-US" sz="3000" u="sng">
                <a:ea typeface="ＭＳ Ｐゴシック" panose="020B0600070205080204" pitchFamily="34" charset="-128"/>
              </a:rPr>
              <a:t>specification or verification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Given a set of logic statements,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One can decide whether or not they are </a:t>
            </a:r>
            <a:r>
              <a:rPr lang="en-US" altLang="en-US" sz="26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2600">
                <a:ea typeface="ＭＳ Ｐゴシック" panose="020B0600070205080204" pitchFamily="34" charset="-128"/>
              </a:rPr>
              <a:t> (i.e., consistent), although this is a costly process…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6B143BE-1B1E-6B48-BAA7-3EDB824B8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Bitwise Operations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7AE2C2FC-E65C-664D-A8B2-29CB4695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Computers represent information as bits (binary digits)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A bit string is a sequence of bits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The length of the string is the number of bits in the string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connectives can be applied to bit strings of equal length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Example		0110 1010 1101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0101 0010 1111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_____________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OR		0111 1010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     Bitwise AND	...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XOR	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F7343AB7-3974-B747-85FA-244126F5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A44061B-2AF1-EB46-ACC2-3B2E0AC0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b="1">
                <a:ea typeface="ＭＳ Ｐゴシック" panose="020B0600070205080204" pitchFamily="34" charset="-128"/>
              </a:rPr>
              <a:t>What is SAT?</a:t>
            </a:r>
            <a:r>
              <a:rPr lang="en-US" altLang="en-US" sz="3000">
                <a:ea typeface="ＭＳ Ｐゴシック" panose="020B0600070205080204" pitchFamily="34" charset="-128"/>
              </a:rPr>
              <a:t>  SAT is the problem of determining whether or not a </a:t>
            </a:r>
            <a:r>
              <a:rPr lang="en-US" altLang="en-US" sz="3000" u="sng">
                <a:ea typeface="ＭＳ Ｐゴシック" panose="020B0600070205080204" pitchFamily="34" charset="-128"/>
              </a:rPr>
              <a:t>sentence</a:t>
            </a:r>
            <a:r>
              <a:rPr lang="en-US" altLang="en-US" sz="3000">
                <a:ea typeface="ＭＳ Ｐゴシック" panose="020B0600070205080204" pitchFamily="34" charset="-128"/>
              </a:rPr>
              <a:t> in propositional logic (PL) is </a:t>
            </a:r>
            <a:r>
              <a:rPr lang="en-US" altLang="en-US" sz="30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3000">
                <a:ea typeface="ＭＳ Ｐゴシック" panose="020B0600070205080204" pitchFamily="34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Given</a:t>
            </a:r>
            <a:r>
              <a:rPr lang="en-US" altLang="en-US" sz="2600">
                <a:ea typeface="ＭＳ Ｐゴシック" panose="020B0600070205080204" pitchFamily="34" charset="-128"/>
              </a:rPr>
              <a:t>: a PL sentence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600">
                <a:ea typeface="ＭＳ Ｐゴシック" panose="020B0600070205080204" pitchFamily="34" charset="-128"/>
              </a:rPr>
              <a:t>: Determine whether or not it is satisfiable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Characterizing SAT as an </a:t>
            </a:r>
            <a:r>
              <a:rPr lang="en-US" altLang="en-US" sz="3000" u="sng">
                <a:ea typeface="ＭＳ Ｐゴシック" panose="020B0600070205080204" pitchFamily="34" charset="-128"/>
              </a:rPr>
              <a:t>NP-complete</a:t>
            </a:r>
            <a:r>
              <a:rPr lang="en-US" altLang="en-US" sz="3000">
                <a:ea typeface="ＭＳ Ｐゴシック" panose="020B0600070205080204" pitchFamily="34" charset="-128"/>
              </a:rPr>
              <a:t> problem (complexity class) is at the foundation of Theoretical Computer Science.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What is a PL sentence? What does satisfiable mean?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8C46AC1-E71D-6B43-BF87-BFDDEE5E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TCS: A Sentence in PL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2F3BC7B-BF4F-124B-81C8-96D118A49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Boolean variable</a:t>
            </a:r>
            <a:r>
              <a:rPr lang="en-US" altLang="en-US" sz="2700">
                <a:ea typeface="ＭＳ Ｐゴシック" panose="020B0600070205080204" pitchFamily="34" charset="-128"/>
              </a:rPr>
              <a:t> is a variable that can have a value 1 or 0.   Thus,  Boolean variable is a proposition.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term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Boolean variable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literal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term or its negation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clause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disjunction of literals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sentence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in PL is a conjunction of clauses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Example: (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c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sentence in PL is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satisfiable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we can assign a truth value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to each Boolean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such that the sentence evaluates to true (i.e., holds)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05BA331-38BF-4349-8975-0F7A9210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SAT in TCS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CB06A504-0754-124C-A60D-611587E3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Problem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 A sentence in PL (a complex proposition), which is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Boolean variables connected with logical connectives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Usually, as a conjunction of clauses (CNF = Conjunctive Normal Form)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Find an assignment of truth values [0|1] to the variables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That makes the sentence true, i.e. the sentence holds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B7B1EC9E-CB95-1F47-8676-7C2A5D52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723504B-B479-AB4F-A3DA-32C2955A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Topic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Propositional Logic (PL) = Propositional Calculus = Sentential Logic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PL, the objects are called </a:t>
            </a:r>
            <a:r>
              <a:rPr lang="en-US" altLang="en-US" u="sng">
                <a:ea typeface="ＭＳ Ｐゴシック" panose="020B0600070205080204" pitchFamily="34" charset="-128"/>
              </a:rPr>
              <a:t>propositions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  <a:r>
              <a:rPr lang="en-US" altLang="en-US" sz="2800">
                <a:ea typeface="ＭＳ Ｐゴシック" panose="020B0600070205080204" pitchFamily="34" charset="-128"/>
              </a:rPr>
              <a:t>A proposition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statement</a:t>
            </a:r>
            <a:r>
              <a:rPr lang="en-US" altLang="en-US" sz="2800">
                <a:ea typeface="ＭＳ Ｐゴシック" panose="020B0600070205080204" pitchFamily="34" charset="-128"/>
              </a:rPr>
              <a:t> that is either </a:t>
            </a:r>
            <a:r>
              <a:rPr lang="en-US" altLang="en-US" sz="2800" u="sng">
                <a:ea typeface="ＭＳ Ｐゴシック" panose="020B0600070205080204" pitchFamily="34" charset="-128"/>
              </a:rPr>
              <a:t>true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false</a:t>
            </a:r>
            <a:r>
              <a:rPr lang="en-US" altLang="en-US" sz="2800">
                <a:ea typeface="ＭＳ Ｐゴシック" panose="020B0600070205080204" pitchFamily="34" charset="-128"/>
              </a:rPr>
              <a:t>, but not both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usually denote a proposition by a letter: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		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, 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923BB014-9112-DF4E-8327-4CE193B0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1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C252423B-6421-DB4F-BDA9-A7D600B80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Say you need to define a conditional statement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Increment x if the following condition holds</a:t>
            </a:r>
          </a:p>
          <a:p>
            <a:pPr lvl="1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(x &gt; 0 and x &lt; 10) or x=10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You may try: </a:t>
            </a:r>
            <a:r>
              <a:rPr lang="en-US" altLang="en-US" sz="2800">
                <a:latin typeface="Courier New" panose="02070309020205020404" pitchFamily="49" charset="0"/>
                <a:ea typeface="ＭＳ Ｐゴシック" panose="020B0600070205080204" pitchFamily="34" charset="-128"/>
              </a:rPr>
              <a:t>If (0&lt;x&lt;10 OR x=10) x++;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Can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t be written in C++ or Java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How can you modify this statement by using logical equivalence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Answer: 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(x&gt;0 AND x&lt;=10) x++;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9EC9390-6721-9C46-8B98-D4FD241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2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0B93A98-8C9C-AC42-9118-5EB644DDE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Say we have the following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Is this a good code? Keep in mind: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Readability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Extraneous code is inefficient and poor style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Complicated code is more prone to errors and difficult to debug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Solution?  Comes later…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F4BB1C0-DEBF-A341-946B-34253BBA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D7347BB3-442F-754B-92D2-BA3CEF34B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91775F0-B320-B24F-9C0C-FABB5F65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661EC-1995-F243-8521-3E4C3F23E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In order to manipulate a set of statements (here, logical propositions) for the sake of mathematical argumentation, an important step is to replace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 one statement with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another equivalent statement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(i.e., with the same truth value)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Below, we discuss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Terminology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truth tables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known laws (of logical equivalences)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14A7E928-6E06-3D41-B0CF-B48643FA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Terminology: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Tautology, Contradictions, Contingencies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0347D4AD-0C37-7549-BD4A-150B861B0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Definitions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true, no matter what the truth values of the propositions that occur in it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tautology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false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contradiction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proposition that is neither a tautology nor a contradiction is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contingency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tautology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contradiction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6295688B-177E-FC4E-BC67-0FDDB79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Definition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FDC970E7-E14E-EB4B-9D77-DF52D7552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Propositions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logically equivalent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</a:t>
            </a:r>
            <a:r>
              <a:rPr lang="en-US" altLang="en-US" u="sng">
                <a:ea typeface="ＭＳ Ｐゴシック" panose="020B0600070205080204" pitchFamily="34" charset="-128"/>
              </a:rPr>
              <a:t>tautology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Informally, p and q are equivalent if whenever p is true, q is true, and vice versa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Notation: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equivalent to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),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and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endParaRPr lang="en-US" altLang="en-US">
              <a:solidFill>
                <a:srgbClr val="BFBFB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Alert: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is not a logical connective    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$\equiv$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90B9CAB0-1044-424E-BC83-04D0AC78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D5FCC3CF-E226-2D4F-AEFF-5443CF8A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 propositions (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and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logically equivalent?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 find out, we construct the truth tables for each: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149CD4-8A83-2842-8E78-57BB013B6557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33528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B3F3F0-AA11-DE4F-80DB-96C6C1A6E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4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The two columns in the truth table are identical, thus we conclude that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(</a:t>
            </a:r>
            <a:r>
              <a:rPr lang="en-US" altLang="en-US" sz="2000" i="1"/>
              <a:t>p </a:t>
            </a: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 i="1"/>
              <a:t>q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(</a:t>
            </a:r>
            <a:r>
              <a:rPr lang="en-US" altLang="en-US" sz="2000">
                <a:sym typeface="Symbol" pitchFamily="2" charset="2"/>
              </a:rPr>
              <a:t></a:t>
            </a:r>
            <a:r>
              <a:rPr lang="en-US" altLang="en-US" sz="2000" i="1"/>
              <a:t>p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 </a:t>
            </a:r>
            <a:r>
              <a:rPr lang="en-US" altLang="en-US" sz="2000" i="1"/>
              <a:t>q</a:t>
            </a:r>
            <a:r>
              <a:rPr lang="en-US" altLang="en-US" sz="20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26AD756-3BFF-E343-9847-C4E74CF4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1A30FA-657B-2A4F-A765-22A7D9D8D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Show that 	(Exercise 25 from Rosen)</a:t>
            </a:r>
          </a:p>
          <a:p>
            <a:pPr algn="ctr" eaLnBrk="1" hangingPunct="1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67C8F-5555-9149-B4AB-0DC509BA01BC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2819400"/>
          <a:ext cx="6629400" cy="3292479"/>
        </p:xfrm>
        <a:graphic>
          <a:graphicData uri="http://schemas.openxmlformats.org/drawingml/2006/table">
            <a:tbl>
              <a:tblPr/>
              <a:tblGrid>
                <a:gridCol w="35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r)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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3E1933-B08E-8D44-A63C-425E5EB0D669}"/>
              </a:ext>
            </a:extLst>
          </p:cNvPr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In order to manipulate a set of statements (here, logical propositions) for the sake of mathematical argumentation, an important step is to replace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 one statement with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another equivalent statement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(i.e., with the same truth value)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Below, we discuss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dirty="0">
                <a:solidFill>
                  <a:srgbClr val="BFBFBF"/>
                </a:solidFill>
                <a:latin typeface="+mn-lt"/>
                <a:ea typeface="+mn-ea"/>
              </a:rPr>
              <a:t>Terminology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truth tables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known laws (of logical equivalences)</a:t>
            </a:r>
          </a:p>
        </p:txBody>
      </p:sp>
      <p:sp>
        <p:nvSpPr>
          <p:cNvPr id="56322" name="Title 1">
            <a:extLst>
              <a:ext uri="{FF2B5EF4-FFF2-40B4-BE49-F238E27FC236}">
                <a16:creationId xmlns:a16="http://schemas.microsoft.com/office/drawing/2014/main" id="{07C19300-40B0-D945-8AB9-95DF8CF71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D9D9D9"/>
                </a:solidFill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890658F-1C26-274D-860D-166946020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Cheat Sheet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02D63B3F-480F-144E-9247-54A79849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Table of logical equivalences can be found in Rosen (Table 6, page 27)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These and other can be found in a handout on the course web page: </a:t>
            </a:r>
            <a:r>
              <a:rPr lang="en-US" altLang="en-US" sz="2400">
                <a:ea typeface="ＭＳ Ｐゴシック" panose="020B0600070205080204" pitchFamily="34" charset="-128"/>
                <a:hlinkClick r:id="rId2"/>
              </a:rPr>
              <a:t>http://www.cse.unl.edu/~choueiry/LogicalEquivalences3.pdf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take a quick look at this Cheat Sheet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A866F81-51EC-C245-BBF3-C7581850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7B617AF-CCAD-A745-9EB1-DF378FFD7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ED87945A-4A76-7247-BDC7-B35AD4AC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1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BC38DD74-4648-0D4E-9E5A-62B4D884D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Logical equivalences can be used to construct additional logical equivalences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Example: Show that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tautology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ea typeface="ＭＳ Ｐゴシック" panose="020B0600070205080204" pitchFamily="34" charset="-128"/>
              </a:rPr>
              <a:t>0.   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1.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	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0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     2.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s Law (1</a:t>
            </a:r>
            <a:r>
              <a:rPr lang="en-US" altLang="ja-JP" sz="2400" baseline="30000">
                <a:solidFill>
                  <a:srgbClr val="A6A6A6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) on </a:t>
            </a:r>
            <a:r>
              <a:rPr lang="en-US" altLang="ja-JP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endParaRPr lang="en-US" altLang="ja-JP" sz="2400" i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</a:rPr>
              <a:t>3.</a:t>
            </a:r>
            <a:r>
              <a:rPr lang="en-US" altLang="en-US" sz="2400" i="1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q)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Associative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4.	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1</a:t>
            </a:r>
            <a:r>
              <a:rPr lang="en-US" altLang="en-US" sz="2400" i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Negation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3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5.	  1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Domination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4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71A9C8B-AD99-D145-978F-E294185B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My Advice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251EB5C3-02CC-7844-BDA7-231DBF951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Remove double implication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Replace implication by disjunction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Push negation inwards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Distribute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06CAD7C-EF4E-B24C-A752-76E991BD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2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728E730B-1CA2-5044-A9E4-DC259268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 (Exercise 17)*: Show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>
                <a:ea typeface="ＭＳ Ｐゴシック" panose="020B0600070205080204" pitchFamily="34" charset="-128"/>
              </a:rPr>
              <a:t>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Sometimes it helps to start with the second proposition (</a:t>
            </a:r>
            <a:r>
              <a:rPr lang="en-US" altLang="en-US" sz="2200" i="1">
                <a:ea typeface="ＭＳ Ｐゴシック" panose="020B0600070205080204" pitchFamily="34" charset="-128"/>
              </a:rPr>
              <a:t>p</a:t>
            </a:r>
            <a:r>
              <a:rPr lang="en-US" altLang="en-US" sz="2200">
                <a:ea typeface="ＭＳ Ｐゴシック" panose="020B0600070205080204" pitchFamily="34" charset="-128"/>
              </a:rPr>
              <a:t>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200" i="1">
                <a:ea typeface="ＭＳ Ｐゴシック" panose="020B0600070205080204" pitchFamily="34" charset="-128"/>
              </a:rPr>
              <a:t>q</a:t>
            </a:r>
            <a:r>
              <a:rPr lang="en-US" altLang="en-US" sz="2200">
                <a:ea typeface="ＭＳ Ｐゴシック" panose="020B0600070205080204" pitchFamily="34" charset="-128"/>
              </a:rPr>
              <a:t>)</a:t>
            </a:r>
            <a:endParaRPr lang="en-US" altLang="en-US" sz="2200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	0.   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1.	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 i="1">
                <a:ea typeface="ＭＳ Ｐゴシック" panose="020B0600070205080204" pitchFamily="34" charset="-128"/>
              </a:rPr>
              <a:t> p</a:t>
            </a:r>
            <a:r>
              <a:rPr lang="en-US" altLang="en-US" sz="2000">
                <a:ea typeface="ＭＳ Ｐゴシック" panose="020B0600070205080204" pitchFamily="34" charset="-128"/>
              </a:rPr>
              <a:t>)    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 on 0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2.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	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3.</a:t>
            </a:r>
            <a:r>
              <a:rPr lang="en-US" altLang="en-US" sz="2000" i="1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((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)))</a:t>
            </a: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Double negation on 2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4.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(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Law…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</a:t>
            </a:r>
            <a:r>
              <a:rPr lang="en-US" altLang="en-US" sz="2000">
                <a:ea typeface="ＭＳ Ｐゴシック" panose="020B0600070205080204" pitchFamily="34" charset="-128"/>
              </a:rPr>
              <a:t>5.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	6.       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Distribution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7.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Identity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8.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9.	 (</a:t>
            </a:r>
            <a:r>
              <a:rPr lang="en-US" altLang="en-US" sz="2000" i="1"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*See Table 8 (p 25) but you are not allowed to use the table for the proof</a:t>
            </a:r>
            <a:endParaRPr lang="en-US" altLang="en-US" sz="25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A0B16DEF-EF7E-6049-8F67-12E7D119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3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813F36A1-9B4D-E840-B82A-3ADC7783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Show that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0.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1.	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Implication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2.	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De Morgan</a:t>
            </a:r>
            <a:r>
              <a:rPr lang="ja-JP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s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        &amp; Double negation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3.  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Commutative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4.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Distributive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5.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Logical Equivalences: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dirty="0"/>
              <a:t>Proving two PL sentences A,B  are equivalent using </a:t>
            </a:r>
            <a:r>
              <a:rPr lang="en-US" sz="2400" b="1" dirty="0">
                <a:solidFill>
                  <a:srgbClr val="008000"/>
                </a:solidFill>
              </a:rPr>
              <a:t>TT </a:t>
            </a:r>
            <a:r>
              <a:rPr lang="en-US" sz="2400" dirty="0"/>
              <a:t>+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EL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2 columns of A, B in the truth table are the same (i.e., A,B have the same models)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column of (A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B)  (BA) in the truth table has </a:t>
            </a:r>
            <a:r>
              <a:rPr lang="en-US" sz="2000" i="1" dirty="0">
                <a:solidFill>
                  <a:srgbClr val="008000"/>
                </a:solidFill>
                <a:sym typeface="Symbol" charset="2"/>
              </a:rPr>
              <a:t>all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 1 entries (it is a tautology)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Equivalence Laws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Put A, B in CNF, they should be the same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Sequence of equivalence laws: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Biconditional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, implication, moving negation inwards,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distributivity</a:t>
            </a:r>
            <a:endParaRPr lang="en-US" sz="1800" dirty="0">
              <a:solidFill>
                <a:schemeClr val="accent1">
                  <a:lumMod val="75000"/>
                </a:schemeClr>
              </a:solidFill>
              <a:sym typeface="Symbol" charset="2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Inference Laws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Starting from one sentence, usually the most complex one,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Until reaching the second sentence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And repeat the converse (vice versa)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0FF2C74-8C6B-604F-8420-E07744E1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 in Programming: Example 2 (revisited)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2BB0CBF4-B860-5147-95B5-37B430226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Recall the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Now, using logical equivalences, simplify it!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Using De Morgan</a:t>
            </a:r>
            <a:r>
              <a:rPr lang="ja-JP" altLang="en-US" sz="2600">
                <a:ea typeface="ＭＳ Ｐゴシック" panose="020B0600070205080204" pitchFamily="34" charset="-128"/>
              </a:rPr>
              <a:t>’</a:t>
            </a:r>
            <a:r>
              <a:rPr lang="en-US" altLang="ja-JP" sz="2600">
                <a:ea typeface="ＭＳ Ｐゴシック" panose="020B0600070205080204" pitchFamily="34" charset="-128"/>
              </a:rPr>
              <a:t>s Law and Distributivity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((A[i]&gt;10 OR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(A[i]==0 OR A[i]&gt;=10)))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Noticing the ranges of the 4 conditions of </a:t>
            </a:r>
            <a:r>
              <a:rPr lang="en-US" altLang="en-US" sz="3000">
                <a:latin typeface="Courier New" panose="02070309020205020404" pitchFamily="49" charset="0"/>
                <a:ea typeface="ＭＳ Ｐゴシック" panose="020B0600070205080204" pitchFamily="34" charset="-128"/>
              </a:rPr>
              <a:t>A[i]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(A[i]&gt;=10 OR A[i]&lt;=0))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2799A4AF-A3D7-914A-BDC9-A0773DE0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Pitfall Note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6C98987-FDC5-BB43-9AE9-5FD64F81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C, C++ and Java, applying the commutative law is not such a good idea.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example, consider accessing an integer array A of size n: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(i&lt;n &amp;&amp; A[i]==0)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is not equivalent to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(A[i]==0 &amp;&amp; i&lt;n)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(1)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EBEAEB-43CC-D04A-BDBD-3CB300B04A66}"/>
              </a:ext>
            </a:extLst>
          </p:cNvPr>
          <p:cNvSpPr txBox="1">
            <a:spLocks/>
          </p:cNvSpPr>
          <p:nvPr/>
        </p:nvSpPr>
        <p:spPr bwMode="auto">
          <a:xfrm>
            <a:off x="457200" y="1606731"/>
            <a:ext cx="8001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Algorithm</a:t>
            </a:r>
            <a:endParaRPr lang="en-US" b="1" dirty="0"/>
          </a:p>
          <a:p>
            <a:r>
              <a:rPr lang="en-US" sz="1800" dirty="0"/>
              <a:t>Completeness</a:t>
            </a:r>
          </a:p>
          <a:p>
            <a:r>
              <a:rPr lang="en-US" sz="1800" dirty="0"/>
              <a:t>Complexity: time and space</a:t>
            </a:r>
          </a:p>
          <a:p>
            <a:r>
              <a:rPr lang="en-US" sz="1800" dirty="0"/>
              <a:t>Efficiency: runs in poly time in size of input</a:t>
            </a:r>
          </a:p>
          <a:p>
            <a:r>
              <a:rPr lang="en-US" sz="1800" dirty="0"/>
              <a:t>Optimality</a:t>
            </a:r>
          </a:p>
          <a:p>
            <a:r>
              <a:rPr lang="en-US" sz="1800" dirty="0"/>
              <a:t>Soundness</a:t>
            </a:r>
          </a:p>
          <a:p>
            <a:r>
              <a:rPr lang="en-US" sz="1800" dirty="0"/>
              <a:t>Termination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2000" b="1" dirty="0"/>
              <a:t>Problem definition or template: </a:t>
            </a:r>
          </a:p>
          <a:p>
            <a:r>
              <a:rPr lang="en-US" sz="1800" dirty="0"/>
              <a:t>Given... </a:t>
            </a:r>
          </a:p>
          <a:p>
            <a:r>
              <a:rPr lang="en-US" sz="1800" dirty="0"/>
              <a:t>Question...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76867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3623F6-ADB7-0A4D-9318-4D4DDB564033}"/>
              </a:ext>
            </a:extLst>
          </p:cNvPr>
          <p:cNvSpPr txBox="1">
            <a:spLocks/>
          </p:cNvSpPr>
          <p:nvPr/>
        </p:nvSpPr>
        <p:spPr bwMode="auto">
          <a:xfrm>
            <a:off x="609600" y="1417638"/>
            <a:ext cx="3810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Antecedent/premise/hypothesis</a:t>
            </a:r>
          </a:p>
          <a:p>
            <a:r>
              <a:rPr lang="en-US" sz="1800" dirty="0"/>
              <a:t>Boolean variable</a:t>
            </a:r>
          </a:p>
          <a:p>
            <a:r>
              <a:rPr lang="en-US" sz="1800" dirty="0"/>
              <a:t>Clause</a:t>
            </a:r>
          </a:p>
          <a:p>
            <a:r>
              <a:rPr lang="en-US" sz="1800" dirty="0"/>
              <a:t>Connective (logical)</a:t>
            </a:r>
          </a:p>
          <a:p>
            <a:r>
              <a:rPr lang="en-US" sz="1800" dirty="0"/>
              <a:t>Conclusion/consequence</a:t>
            </a:r>
          </a:p>
          <a:p>
            <a:r>
              <a:rPr lang="en-US" sz="1800" dirty="0"/>
              <a:t>Contradiction</a:t>
            </a:r>
          </a:p>
          <a:p>
            <a:r>
              <a:rPr lang="en-US" sz="1800" dirty="0"/>
              <a:t>Converse/Inverse/Contrapositive</a:t>
            </a:r>
          </a:p>
          <a:p>
            <a:r>
              <a:rPr lang="en-US" sz="1800" dirty="0"/>
              <a:t>CNF</a:t>
            </a:r>
          </a:p>
          <a:p>
            <a:r>
              <a:rPr lang="en-US" sz="1800" dirty="0"/>
              <a:t>Equivalence rules</a:t>
            </a:r>
          </a:p>
          <a:p>
            <a:r>
              <a:rPr lang="en-US" sz="1800" dirty="0"/>
              <a:t>Literal</a:t>
            </a:r>
          </a:p>
          <a:p>
            <a:r>
              <a:rPr lang="en-US" sz="1800" dirty="0"/>
              <a:t>Model</a:t>
            </a:r>
          </a:p>
          <a:p>
            <a:r>
              <a:rPr lang="en-US" sz="1800" dirty="0"/>
              <a:t>Proposition</a:t>
            </a:r>
          </a:p>
          <a:p>
            <a:r>
              <a:rPr lang="en-US" sz="1800" dirty="0"/>
              <a:t>Semantic</a:t>
            </a:r>
          </a:p>
          <a:p>
            <a:endParaRPr lang="en-US" sz="2000" dirty="0"/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7B048-822E-5B4D-BE82-A40A8E662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417638"/>
            <a:ext cx="3657600" cy="4648199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Satisfiable</a:t>
            </a:r>
            <a:r>
              <a:rPr lang="en-US" sz="1800"/>
              <a:t>/Unsatisfiable</a:t>
            </a:r>
            <a:endParaRPr lang="en-US" sz="1800" dirty="0"/>
          </a:p>
          <a:p>
            <a:r>
              <a:rPr lang="en-US" sz="1800" dirty="0"/>
              <a:t>Sentence</a:t>
            </a:r>
          </a:p>
          <a:p>
            <a:r>
              <a:rPr lang="en-US" sz="1800" dirty="0"/>
              <a:t>Statement</a:t>
            </a:r>
            <a:endParaRPr lang="en-US" sz="2400" dirty="0"/>
          </a:p>
          <a:p>
            <a:r>
              <a:rPr lang="en-US" sz="1800" dirty="0"/>
              <a:t>Syntax</a:t>
            </a:r>
          </a:p>
          <a:p>
            <a:r>
              <a:rPr lang="en-US" sz="1800" dirty="0"/>
              <a:t>Tautology</a:t>
            </a:r>
          </a:p>
          <a:p>
            <a:r>
              <a:rPr lang="en-US" sz="1800" dirty="0"/>
              <a:t>Term</a:t>
            </a:r>
          </a:p>
          <a:p>
            <a:r>
              <a:rPr lang="en-US" sz="1800" dirty="0"/>
              <a:t>Truth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236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987564A-74C3-F849-B35B-F94CE17A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Proposition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9B950C3-3A4D-C346-AF0D-2A65959D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value of a proposition is called its </a:t>
            </a:r>
            <a:r>
              <a:rPr lang="en-US" altLang="en-US" u="sng">
                <a:ea typeface="ＭＳ Ｐゴシック" panose="020B0600070205080204" pitchFamily="34" charset="-128"/>
              </a:rPr>
              <a:t>truth value</a:t>
            </a:r>
            <a:r>
              <a:rPr lang="en-US" altLang="en-US">
                <a:ea typeface="ＭＳ Ｐゴシック" panose="020B0600070205080204" pitchFamily="34" charset="-128"/>
              </a:rPr>
              <a:t>; denoted by 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or 1 if it is true or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or 0 if it is false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Opinions, interrogatives, and imperatives are not propositions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5A8962-7B24-474F-BD02-0A5F007B7A03}"/>
              </a:ext>
            </a:extLst>
          </p:cNvPr>
          <p:cNvGraphicFramePr>
            <a:graphicFrameLocks noGrp="1"/>
          </p:cNvGraphicFramePr>
          <p:nvPr/>
        </p:nvGraphicFramePr>
        <p:xfrm>
          <a:off x="4343400" y="5075238"/>
          <a:ext cx="381000" cy="1096974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1D824B3-779A-A14C-A624-6159CAD0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Propositions: Examples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18BB0393-9ED5-7746-ACEE-5ACE2D2E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Monday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grass is wet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raining	            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not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C++ is the best language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Opinion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When is the pretest?	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Interrogative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Do your homework	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Imperative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2F34384-228B-7C44-9EF0-9AFA2617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these propositions?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4964394-99D1-8445-9057-60588968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2+2=5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Every integer is divisible by 12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cap="small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Alert</a:t>
            </a:r>
            <a:r>
              <a:rPr lang="en-US" dirty="0">
                <a:ea typeface="ＭＳ Ｐゴシック" charset="0"/>
                <a:cs typeface="ＭＳ Ｐゴシック" charset="0"/>
              </a:rPr>
              <a:t>: This statement is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ea typeface="ＭＳ Ｐゴシック" charset="0"/>
                <a:cs typeface="ＭＳ Ｐゴシック" charset="0"/>
              </a:rPr>
              <a:t> a proposition: we cannot determine whether it is true or false.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Microsoft is an excellent company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D69825E-2804-E244-98D1-034D77773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2A12265-4D75-F84F-A0E8-7133D891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Connectives are used to create a compound proposition from two or more 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Negation (e.g.,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a or !a or ā)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$\neg$, $\bar$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And or logical conjunction (denoted ) 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$\wedge$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OR or logical disjunction (denoted ) 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$\vee$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XOR or exclusive or (denoted )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$\oplus$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Impli ion (denoted  or )	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$\Rightarrow$, $\rightarrow$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Biconditional (denoted  or )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$\LeftRightarrow$, $\leftrightarrow$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We define the meaning (semantics) of the logical connectives using </a:t>
            </a:r>
            <a:r>
              <a:rPr lang="en-US" altLang="en-US" sz="2700" u="sng">
                <a:ea typeface="ＭＳ Ｐゴシック" panose="020B0600070205080204" pitchFamily="34" charset="-128"/>
                <a:sym typeface="Symbol" pitchFamily="2" charset="2"/>
              </a:rPr>
              <a:t>truth tables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AE8AE64-A2E5-7E43-864E-85B871CD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Precedence of 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587D-22AA-8744-9104-950EBFBB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As in arithmetic, an ordering is imposed on the use of logical operators in compound propositions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However, it is preferable to use parentheses to disambiguate operators and facilitate readability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+mn-ea"/>
                <a:cs typeface="+mn-cs"/>
                <a:sym typeface="Symbol"/>
              </a:rPr>
              <a:t> 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 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   </a:t>
            </a:r>
            <a:r>
              <a:rPr lang="en-US" sz="2400" dirty="0">
                <a:ea typeface="+mn-ea"/>
                <a:cs typeface="+mn-cs"/>
                <a:sym typeface="Symbol"/>
              </a:rPr>
              <a:t>   (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)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dirty="0">
                <a:ea typeface="+mn-ea"/>
                <a:cs typeface="+mn-cs"/>
                <a:sym typeface="Symbol"/>
              </a:rPr>
              <a:t>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))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To avoid unnecessary parenthesis, the following </a:t>
            </a:r>
            <a:r>
              <a:rPr lang="en-US" sz="2400" dirty="0" err="1">
                <a:ea typeface="+mn-ea"/>
                <a:cs typeface="+mn-cs"/>
              </a:rPr>
              <a:t>precedences</a:t>
            </a:r>
            <a:r>
              <a:rPr lang="en-US" sz="2400" dirty="0">
                <a:ea typeface="+mn-ea"/>
                <a:cs typeface="+mn-cs"/>
              </a:rPr>
              <a:t> hold: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Negation (</a:t>
            </a:r>
            <a:r>
              <a:rPr lang="en-US" sz="2000" dirty="0">
                <a:ea typeface="+mn-ea"/>
                <a:sym typeface="Symbol"/>
              </a:rPr>
              <a:t>)</a:t>
            </a:r>
            <a:endParaRPr lang="en-US" sz="2000" dirty="0">
              <a:ea typeface="+mn-ea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Conjunction (</a:t>
            </a:r>
            <a:r>
              <a:rPr lang="en-US" sz="2000" dirty="0">
                <a:ea typeface="+mn-ea"/>
                <a:sym typeface="Symbol"/>
              </a:rPr>
              <a:t>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Disjunction (</a:t>
            </a:r>
            <a:r>
              <a:rPr lang="en-US" sz="2000" dirty="0">
                <a:ea typeface="+mn-ea"/>
                <a:sym typeface="Symbol"/>
              </a:rPr>
              <a:t>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Implication (</a:t>
            </a:r>
            <a:r>
              <a:rPr lang="en-US" sz="2000" dirty="0">
                <a:ea typeface="+mn-ea"/>
                <a:sym typeface="Symbol"/>
              </a:rPr>
              <a:t>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err="1">
                <a:ea typeface="+mn-ea"/>
              </a:rPr>
              <a:t>Biconditional</a:t>
            </a:r>
            <a:r>
              <a:rPr lang="en-US" sz="2400" dirty="0">
                <a:ea typeface="+mn-ea"/>
              </a:rPr>
              <a:t> (</a:t>
            </a:r>
            <a:r>
              <a:rPr lang="en-US" sz="2400" dirty="0">
                <a:ea typeface="+mn-ea"/>
                <a:sym typeface="Symbol"/>
              </a:rPr>
              <a:t></a:t>
            </a:r>
            <a:r>
              <a:rPr lang="en-US" sz="2400" dirty="0">
                <a:ea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3764</TotalTime>
  <Words>2814</Words>
  <Application>Microsoft Macintosh PowerPoint</Application>
  <PresentationFormat>On-screen Show (4:3)</PresentationFormat>
  <Paragraphs>633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ＭＳ Ｐゴシック</vt:lpstr>
      <vt:lpstr>Arial</vt:lpstr>
      <vt:lpstr>Calibri</vt:lpstr>
      <vt:lpstr>Courier New</vt:lpstr>
      <vt:lpstr>Symbol</vt:lpstr>
      <vt:lpstr>Office Theme</vt:lpstr>
      <vt:lpstr>Custom Design</vt:lpstr>
      <vt:lpstr>  Introduction to Logic </vt:lpstr>
      <vt:lpstr>Introduction: Logic?</vt:lpstr>
      <vt:lpstr>Introduction: PL?</vt:lpstr>
      <vt:lpstr>Outline</vt:lpstr>
      <vt:lpstr>Introduction: Proposition</vt:lpstr>
      <vt:lpstr>Propositions: Examples</vt:lpstr>
      <vt:lpstr>Are these propositions?</vt:lpstr>
      <vt:lpstr>Logical connectives</vt:lpstr>
      <vt:lpstr>Precedence of Logical Operators</vt:lpstr>
      <vt:lpstr>Logical Connective: Negation</vt:lpstr>
      <vt:lpstr>Logical Connective: Logical And</vt:lpstr>
      <vt:lpstr>Logical Connective: Logical OR</vt:lpstr>
      <vt:lpstr>Logical Connective: Exclusive Or</vt:lpstr>
      <vt:lpstr>Logical Connective: Implication (1)</vt:lpstr>
      <vt:lpstr>Logical Connective: Implication (2)</vt:lpstr>
      <vt:lpstr>Logical Connective: Implication (3)</vt:lpstr>
      <vt:lpstr>Exercise: Which of the following implications is true?</vt:lpstr>
      <vt:lpstr>Logical Connective: Biconditional (1)</vt:lpstr>
      <vt:lpstr>Logical Connective: Biconditional (2)</vt:lpstr>
      <vt:lpstr>Exercise: Which of the following biconditionals is true?</vt:lpstr>
      <vt:lpstr>Converse, Inverse, Contrapositive</vt:lpstr>
      <vt:lpstr>Truth Tables</vt:lpstr>
      <vt:lpstr>Constructing Truth Tables</vt:lpstr>
      <vt:lpstr>Outline</vt:lpstr>
      <vt:lpstr>Usefulness of Logic</vt:lpstr>
      <vt:lpstr>Bitwise Operations</vt:lpstr>
      <vt:lpstr>Logic in TCS</vt:lpstr>
      <vt:lpstr>Logic in TCS: A Sentence in PL</vt:lpstr>
      <vt:lpstr>SAT in TCS</vt:lpstr>
      <vt:lpstr>Logic in Programming: Example 1</vt:lpstr>
      <vt:lpstr>Logic in Programming: Example 2</vt:lpstr>
      <vt:lpstr>Outline</vt:lpstr>
      <vt:lpstr>Propositional Equivalences: Introduction</vt:lpstr>
      <vt:lpstr>Terminology:  Tautology, Contradictions, Contingencies</vt:lpstr>
      <vt:lpstr>Logical Equivalences: Definition</vt:lpstr>
      <vt:lpstr>Logical Equivalences: Example 1</vt:lpstr>
      <vt:lpstr>Logical Equivalences: Example 1</vt:lpstr>
      <vt:lpstr>Propositional Equivalences: Introduction</vt:lpstr>
      <vt:lpstr>Logical Equivalences: Cheat Sheet</vt:lpstr>
      <vt:lpstr>Using Logical Equivalences: Example 1</vt:lpstr>
      <vt:lpstr>My Advice</vt:lpstr>
      <vt:lpstr>Using Logical Equivalences: Example 2</vt:lpstr>
      <vt:lpstr>Using Logical Equivalences: Example 3</vt:lpstr>
      <vt:lpstr>Proving Logical Equivalences: Summary</vt:lpstr>
      <vt:lpstr>Logic in Programming: Example 2 (revisited)</vt:lpstr>
      <vt:lpstr>Programming Pitfall Note</vt:lpstr>
      <vt:lpstr>Glossary (1)</vt:lpstr>
      <vt:lpstr>Glossary (2)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218</cp:revision>
  <cp:lastPrinted>2010-01-22T17:32:02Z</cp:lastPrinted>
  <dcterms:created xsi:type="dcterms:W3CDTF">2012-01-23T04:50:11Z</dcterms:created>
  <dcterms:modified xsi:type="dcterms:W3CDTF">2019-01-15T20:02:43Z</dcterms:modified>
</cp:coreProperties>
</file>