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176" r:id="rId2"/>
    <p:sldMasterId id="2147483660" r:id="rId3"/>
  </p:sldMasterIdLst>
  <p:handoutMasterIdLst>
    <p:handoutMasterId r:id="rId41"/>
  </p:handoutMasterIdLst>
  <p:sldIdLst>
    <p:sldId id="256" r:id="rId4"/>
    <p:sldId id="320" r:id="rId5"/>
    <p:sldId id="292" r:id="rId6"/>
    <p:sldId id="293" r:id="rId7"/>
    <p:sldId id="294" r:id="rId8"/>
    <p:sldId id="295" r:id="rId9"/>
    <p:sldId id="321" r:id="rId10"/>
    <p:sldId id="296" r:id="rId11"/>
    <p:sldId id="297" r:id="rId12"/>
    <p:sldId id="333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9" r:id="rId22"/>
    <p:sldId id="306" r:id="rId23"/>
    <p:sldId id="307" r:id="rId24"/>
    <p:sldId id="322" r:id="rId25"/>
    <p:sldId id="308" r:id="rId26"/>
    <p:sldId id="316" r:id="rId27"/>
    <p:sldId id="310" r:id="rId28"/>
    <p:sldId id="329" r:id="rId29"/>
    <p:sldId id="334" r:id="rId30"/>
    <p:sldId id="312" r:id="rId31"/>
    <p:sldId id="350" r:id="rId32"/>
    <p:sldId id="324" r:id="rId33"/>
    <p:sldId id="330" r:id="rId34"/>
    <p:sldId id="313" r:id="rId35"/>
    <p:sldId id="317" r:id="rId36"/>
    <p:sldId id="314" r:id="rId37"/>
    <p:sldId id="319" r:id="rId38"/>
    <p:sldId id="332" r:id="rId39"/>
    <p:sldId id="323" r:id="rId40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5"/>
    <p:restoredTop sz="94643"/>
  </p:normalViewPr>
  <p:slideViewPr>
    <p:cSldViewPr>
      <p:cViewPr varScale="1">
        <p:scale>
          <a:sx n="122" d="100"/>
          <a:sy n="122" d="100"/>
        </p:scale>
        <p:origin x="1048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0" Type="http://schemas.openxmlformats.org/officeDocument/2006/relationships/slide" Target="slides/slide17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DB6DEF-3630-7048-8094-34ED0F2C6A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2EA45-B87B-C24D-995E-2C8C6BD014C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56050" y="0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1B5FE718-957F-084D-BE6C-19D6905634D6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FDC13E-786C-AA42-9654-5A9E581B115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16975"/>
            <a:ext cx="3027363" cy="465138"/>
          </a:xfrm>
          <a:prstGeom prst="rect">
            <a:avLst/>
          </a:prstGeom>
        </p:spPr>
        <p:txBody>
          <a:bodyPr vert="horz" lIns="92951" tIns="46476" rIns="92951" bIns="46476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493E45-6EFF-1F45-8595-98EA712731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56050" y="8816975"/>
            <a:ext cx="3027363" cy="465138"/>
          </a:xfrm>
          <a:prstGeom prst="rect">
            <a:avLst/>
          </a:prstGeom>
        </p:spPr>
        <p:txBody>
          <a:bodyPr vert="horz" wrap="square" lIns="92951" tIns="46476" rIns="92951" bIns="46476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anose="020B0604020202020204" pitchFamily="34" charset="0"/>
              </a:defRPr>
            </a:lvl1pPr>
          </a:lstStyle>
          <a:p>
            <a:fld id="{4303F3EB-8A23-D54F-B9D0-B2355FD96F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3AB14-7480-8B40-AC29-2D29D1AF4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906F2-8918-7341-A420-C3204B72F76B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81D40A-7A9D-1C41-AD9F-8566AA1D6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390308-2CC4-8F42-AA29-62403E192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9BFFA-ED18-7B45-A112-E0F9720D3B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92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C51FB6C-5A5F-6147-9478-AFA6C04F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6C29FC-DB67-5248-B069-6026D69104AB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1EA766-B347-F548-918D-BE8EDD0EA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B2D270-3115-F646-9B9B-774396BF5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A3833-4934-5743-B655-957679EB31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9658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B8E59-7D2E-8E4F-8064-78AB5618E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B92D58-1F81-2B43-A5FA-43757C7F593E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8203A-8B36-A346-9FEF-FB991F9B7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AB2E2-EF4D-3C41-B177-98B2584CD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EEEE68-8312-0A49-BB6D-1904718F74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7601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6FA6D-70C0-C34A-951D-796E59ED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6687111-0A76-C24D-BE93-657A25E8F130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253F0-BC4A-3848-9B07-AC56BAD46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3A092B-16DC-A743-A524-B8F83056D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F0AAD-6F41-B04A-90FA-78C9256C3E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1143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8CEBDE-6ABD-9345-8E0A-3338E41EE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AB2C1-5CFC-B04B-9408-90426D776C00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8E75B2-DF87-964C-85FA-8396169E4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41029B-841E-724F-8B4C-95C30A502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2BADA9-4112-7947-BD98-2C4FD68EC6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72269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8F60F-EE03-0A46-85AB-D77DD26C4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34B88A-1520-AA49-ACFE-1E433F774A32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0FC6B-070C-1448-9530-17E5CC23B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11E4D-2562-6D4C-9ED4-568734E52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B0933-77B0-7B48-A88D-8D4377DBB04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24940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DFA730-E82F-9747-8B38-8AD6BB35D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7BDC13-5CD0-3744-8C8F-87AF89F58FDD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85E0831-924E-2D45-A481-F47FF83BA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6CACF9A-A8A5-BC41-B37A-AC916CDE7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0DEA2-F7B9-6744-AB37-1706CCA6FA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72213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7213A378-4195-7142-9894-A87E02949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8B5E79-2926-7248-BE46-279B4EFA9584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E45CB77-E9DA-8A4F-AFB6-349E158B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AF6EA74-A434-2149-9674-B855A0837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10C320-2EE4-7144-9C94-3678C46692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9287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BE03192-9AB8-2344-928F-69EC00FC9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DC9144-7387-1040-A4C8-1B407FD28AC6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EEA7488-D874-0542-9C21-F28BFA031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E0AB59-9A42-ED48-939E-BB14352DD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43EA8-85F9-B141-9108-220BFFF39C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8910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F8D32DA-9C3F-6940-AF9B-C6DD87994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E4FE44-FEBF-994A-9872-640D9CE8ADE4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E1381C2-1D04-DD45-A32C-229845B44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A7D24B-26D8-9342-AFAE-1D0891663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67D44-AB71-A544-8229-B56A819491F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9512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F2ED29-23C1-C444-85A1-97A57B70A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A9095-9CA1-1D4A-B0D4-BF6C46A6A260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817B4FD-F1CC-BC48-8AD7-24ADB50C6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F774EF4-4773-8D44-BE4E-7D8EAE99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8EA5E8-B2B8-1349-ABDC-C2747ACF41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5186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65BF20-E012-4542-BF6B-02D2C0E8E79C}"/>
              </a:ext>
            </a:extLst>
          </p:cNvPr>
          <p:cNvSpPr txBox="1"/>
          <p:nvPr userDrawn="1"/>
        </p:nvSpPr>
        <p:spPr>
          <a:xfrm>
            <a:off x="3276600" y="63246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1400">
                <a:latin typeface="Calibri" charset="0"/>
              </a:rPr>
              <a:t>Induction</a:t>
            </a:r>
          </a:p>
          <a:p>
            <a:pPr algn="ctr" eaLnBrk="1" hangingPunct="1">
              <a:defRPr/>
            </a:pPr>
            <a:endParaRPr lang="en-US" sz="1800">
              <a:latin typeface="Calibri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796EED9-3BB5-9D46-A92D-466B96ECD944}"/>
              </a:ext>
            </a:extLst>
          </p:cNvPr>
          <p:cNvSpPr txBox="1"/>
          <p:nvPr userDrawn="1"/>
        </p:nvSpPr>
        <p:spPr>
          <a:xfrm>
            <a:off x="457200" y="6324600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400">
                <a:latin typeface="Calibri" charset="0"/>
              </a:rPr>
              <a:t>CSCE 235</a:t>
            </a:r>
            <a:endParaRPr lang="en-US" sz="1800">
              <a:latin typeface="Calibri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C329E5-8A6E-5645-A503-7C43D80EAAE6}"/>
              </a:ext>
            </a:extLst>
          </p:cNvPr>
          <p:cNvSpPr txBox="1"/>
          <p:nvPr userDrawn="1"/>
        </p:nvSpPr>
        <p:spPr>
          <a:xfrm>
            <a:off x="6019800" y="6321425"/>
            <a:ext cx="2667000" cy="307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/>
            <a:fld id="{654BBC4D-61E8-224C-A9FA-09E385E6C4C9}" type="slidenum">
              <a:rPr lang="en-US" altLang="en-US" sz="14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‹#›</a:t>
            </a:fld>
            <a:endParaRPr lang="en-US" altLang="en-US" sz="18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6726575-48A0-F740-BB22-1EFE0231865A}"/>
              </a:ext>
            </a:extLst>
          </p:cNvPr>
          <p:cNvCxnSpPr/>
          <p:nvPr userDrawn="1"/>
        </p:nvCxnSpPr>
        <p:spPr>
          <a:xfrm>
            <a:off x="457200" y="1371600"/>
            <a:ext cx="8229600" cy="0"/>
          </a:xfrm>
          <a:prstGeom prst="line">
            <a:avLst/>
          </a:prstGeom>
          <a:ln w="38100" cap="rnd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97122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628E463-A533-2247-A46B-7BD7F6CBA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3645503-E6DF-104C-AB6B-22808C4AF52A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C9FF741-E7FF-B04B-8DF2-58A96AEB0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DA583BA-EAF8-F240-823A-F216773E9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AC0B28-FC84-EB40-A4EE-7AE145E222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290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D8117-3912-764C-9CCC-DCEDFBB8D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F1B4AE-FF39-CC41-A0DF-39D6858E3E4D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C3314-BA48-8646-BD24-801EF8933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36721A-ED91-024D-9E1A-5C7531A54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15E0D5-8295-8345-A8CC-A007C09036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97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DF710-6EF5-AB4D-9E35-12107B780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99FED2-C73D-074C-9C5A-D7DF4520838C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26374D-2C30-654B-B6AC-8E3ADD63A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87473-59A3-3444-8A7E-EFC484B52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4C897C-43B6-8745-A2F9-F6B677FFB1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45164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140F13-B596-E449-B543-F118CE065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34B4F2D-F1EB-A944-8D39-9EBF16651106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0EBC4D-3C84-9643-91EB-B5618D57C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50B82E-79B7-5C45-B076-BA33407D5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06D5BC-C6DC-6142-A12D-56F8BA780C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76611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6D66B-2BE5-C944-8400-2C86D4382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683D20-9E4B-434C-A2B7-3586FE400879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AE0F10-82F0-6F40-ADFC-D07BD8D2F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CSCE 235, Fall 2008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42D0CB-92C7-934F-9F9D-872FD153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92B4A3-3FA6-A241-AF60-EF98152E2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3249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23A84-CAD1-1245-A49A-2A8859EEE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95ACED-FE2D-8240-ACE2-1CE1FF914E22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31A243-375D-1847-A634-830565CB7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BBEF6-5B3C-AD49-9759-F805F0BBF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CBAC8-21B7-DA4D-A339-41C6E84C31A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622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02FA5-E6C0-8A4D-818F-484DF5B35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2A8B99-B701-884F-8338-46551ACF77AC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EE5BB-F5C0-054E-AD21-E0829373B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2DE71B-3CA8-7047-8F87-0BEB83989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05409-B50C-B94D-9FFB-1FC602402D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19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DE23938-741C-D744-A456-6AA4A353F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5F5830-C77E-B747-B019-02884B92621F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CE43089-8189-404D-BD1F-63D088AB4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D4FE01A-9AB0-3E43-AB6A-FB71161F4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F22E7E-5474-B64F-BD1C-32312AC6D9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760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DB5A584-BD36-3741-A9AC-A3DD6C0F6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DFD716-77EB-0346-A45A-A10191628575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FE1DC23-862E-C54C-B517-3AFA1F69A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DF6F6C5B-FB17-AD4C-9D0F-633FF1E9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0B56A4-6926-4E41-971F-D21B07A64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4470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1FA5A68-07AB-7B4D-89B4-45EAAA12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5A3618-194B-9C41-A160-F0005FC71585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91728D3-5CC3-194A-97AD-A57CCBEAF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A151F9A-035E-1345-AD77-999FC1884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34A750-227E-3542-823C-B77272005E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6103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A41EF48-15E5-BB44-8AAF-248B1825D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A323C30-9406-2A41-88CE-2038BF98B7B0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21613B6-546D-EE40-BE57-40E66B793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8173CA4-9666-1C45-8534-C0F3441DE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AB4D59-783B-CE41-ADC3-4C5574213C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397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4A5F922-7B48-8045-8CC7-D7C44FAAE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E17891-20BE-D149-A469-8BC5585A2EB4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F27710-B2E6-6145-9D37-FFA7E331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540A293-24C9-7B47-8152-0E947CA01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3F9FC-38B7-2E43-B741-56A857281A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30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A60031A-7291-4B49-8ACE-38E87FFE32D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E15A651-DC8F-B743-9598-CF5A213D11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DE216B-3F19-664A-80C7-4C13CE7DD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948B1CC-76FB-D648-B8B1-2E2C821E6045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E72B17-D51E-D848-A74C-D58E8FEE1C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2404E-4531-8F44-97BA-61271DE89F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C4C12F7-66C0-364A-BCAB-B3D27FCD22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2" r:id="rId1"/>
    <p:sldLayoutId id="2147485023" r:id="rId2"/>
    <p:sldLayoutId id="2147485001" r:id="rId3"/>
    <p:sldLayoutId id="2147485002" r:id="rId4"/>
    <p:sldLayoutId id="2147485003" r:id="rId5"/>
    <p:sldLayoutId id="2147485004" r:id="rId6"/>
    <p:sldLayoutId id="2147485005" r:id="rId7"/>
    <p:sldLayoutId id="2147485006" r:id="rId8"/>
    <p:sldLayoutId id="2147485007" r:id="rId9"/>
    <p:sldLayoutId id="2147485008" r:id="rId10"/>
    <p:sldLayoutId id="21474850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>
            <a:extLst>
              <a:ext uri="{FF2B5EF4-FFF2-40B4-BE49-F238E27FC236}">
                <a16:creationId xmlns:a16="http://schemas.microsoft.com/office/drawing/2014/main" id="{63EDAAEF-5D0D-964C-8C6E-7C3EA0C8C65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3315" name="Text Placeholder 2">
            <a:extLst>
              <a:ext uri="{FF2B5EF4-FFF2-40B4-BE49-F238E27FC236}">
                <a16:creationId xmlns:a16="http://schemas.microsoft.com/office/drawing/2014/main" id="{EC97BE0C-B56E-1048-B379-AEA3F2441B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B1C19F-6788-3240-AAF0-03102C5D31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A472D954-4381-7D4C-B67F-76FB1845C871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F60FE0-31F0-6846-B32E-52F06AC85B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8D758-DF2F-C544-811A-6C463BD955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cs typeface="Arial" panose="020B0604020202020204" pitchFamily="34" charset="0"/>
              </a:defRPr>
            </a:lvl1pPr>
          </a:lstStyle>
          <a:p>
            <a:fld id="{4E3A93C5-F51D-8A47-B703-C1912C391CA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10" r:id="rId1"/>
    <p:sldLayoutId id="2147485011" r:id="rId2"/>
    <p:sldLayoutId id="2147485012" r:id="rId3"/>
    <p:sldLayoutId id="2147485013" r:id="rId4"/>
    <p:sldLayoutId id="2147485014" r:id="rId5"/>
    <p:sldLayoutId id="2147485015" r:id="rId6"/>
    <p:sldLayoutId id="2147485016" r:id="rId7"/>
    <p:sldLayoutId id="2147485017" r:id="rId8"/>
    <p:sldLayoutId id="2147485018" r:id="rId9"/>
    <p:sldLayoutId id="2147485019" r:id="rId10"/>
    <p:sldLayoutId id="214748502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Placeholder 1">
            <a:extLst>
              <a:ext uri="{FF2B5EF4-FFF2-40B4-BE49-F238E27FC236}">
                <a16:creationId xmlns:a16="http://schemas.microsoft.com/office/drawing/2014/main" id="{944ED5E4-087D-4647-ADC1-ABCDB95C5D1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5603" name="Text Placeholder 2">
            <a:extLst>
              <a:ext uri="{FF2B5EF4-FFF2-40B4-BE49-F238E27FC236}">
                <a16:creationId xmlns:a16="http://schemas.microsoft.com/office/drawing/2014/main" id="{F19DD36F-ED13-FD47-B0A8-392161F083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73B45D-5497-9440-B24C-21A23D9230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04209872-1970-7543-9937-B0B60CB3BC0D}" type="datetime1">
              <a:rPr lang="en-US" altLang="en-US"/>
              <a:pPr/>
              <a:t>4/3/19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284F9E-FEA1-0644-905D-83D74D852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89C09-79BC-514A-9919-6BC3557486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3FBA0049-38BF-ED43-8A73-80D32836301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21" r:id="rId1"/>
    <p:sldLayoutId id="2147485024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C1B05F9B-A252-8B43-BA8F-DADE219EED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2914650"/>
          </a:xfrm>
        </p:spPr>
        <p:txBody>
          <a:bodyPr/>
          <a:lstStyle/>
          <a:p>
            <a:pPr eaLnBrk="1" hangingPunct="1"/>
            <a:br>
              <a:rPr lang="en-US" altLang="en-US" sz="3200" b="1">
                <a:ea typeface="ＭＳ Ｐゴシック" panose="020B0600070205080204" pitchFamily="34" charset="-128"/>
              </a:rPr>
            </a:br>
            <a:r>
              <a:rPr lang="en-US" altLang="en-US" b="1">
                <a:ea typeface="ＭＳ Ｐゴシック" panose="020B0600070205080204" pitchFamily="34" charset="-128"/>
              </a:rPr>
              <a:t> Induction</a:t>
            </a:r>
            <a:endParaRPr lang="en-US" altLang="en-US" sz="400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9698" name="Subtitle 2">
            <a:extLst>
              <a:ext uri="{FF2B5EF4-FFF2-40B4-BE49-F238E27FC236}">
                <a16:creationId xmlns:a16="http://schemas.microsoft.com/office/drawing/2014/main" id="{8F5EA94C-EAAD-AA4F-8D19-9AFC01EEA3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7056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Sections 5.1 and 5.2 of Rosen 7</a:t>
            </a:r>
            <a:r>
              <a:rPr lang="en-US" altLang="en-US" sz="2500" b="1" baseline="30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th</a:t>
            </a:r>
            <a:r>
              <a:rPr lang="en-US" altLang="en-US" sz="2500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 Edition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Spring 2019</a:t>
            </a:r>
            <a:endParaRPr lang="en-US" altLang="en-US" sz="2000" dirty="0">
              <a:solidFill>
                <a:srgbClr val="898989"/>
              </a:solidFill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CSCE 235H Introduction to Discrete Structures (Honors)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Course web-page: </a:t>
            </a:r>
            <a:r>
              <a:rPr lang="en-US" altLang="en-US" sz="2000" dirty="0" err="1">
                <a:solidFill>
                  <a:schemeClr val="tx1"/>
                </a:solidFill>
                <a:ea typeface="ＭＳ Ｐゴシック" panose="020B0600070205080204" pitchFamily="34" charset="-128"/>
              </a:rPr>
              <a:t>cse.unl.edu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/~cse235h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000" b="1" dirty="0">
                <a:solidFill>
                  <a:srgbClr val="376092"/>
                </a:solidFill>
                <a:ea typeface="ＭＳ Ｐゴシック" panose="020B0600070205080204" pitchFamily="34" charset="-128"/>
              </a:rPr>
              <a:t>Questions</a:t>
            </a:r>
            <a:r>
              <a:rPr lang="en-US" altLang="en-US" sz="20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: Piazza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F1F27495-8ACB-544E-B1ED-3B5149789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Steps</a:t>
            </a:r>
          </a:p>
        </p:txBody>
      </p:sp>
      <p:sp>
        <p:nvSpPr>
          <p:cNvPr id="38914" name="Content Placeholder 2">
            <a:extLst>
              <a:ext uri="{FF2B5EF4-FFF2-40B4-BE49-F238E27FC236}">
                <a16:creationId xmlns:a16="http://schemas.microsoft.com/office/drawing/2014/main" id="{12CDE5FE-7C56-4642-B7C3-9C07EE609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Form the general statement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Form and verify the base case (basis step)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Form the inductive hypothesis</a:t>
            </a: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Prove the inductive step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47CEC728-61FA-8D4F-86FB-368DA4568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A (1)</a:t>
            </a:r>
          </a:p>
        </p:txBody>
      </p:sp>
      <p:sp>
        <p:nvSpPr>
          <p:cNvPr id="39938" name="Content Placeholder 2">
            <a:extLst>
              <a:ext uri="{FF2B5EF4-FFF2-40B4-BE49-F238E27FC236}">
                <a16:creationId xmlns:a16="http://schemas.microsoft.com/office/drawing/2014/main" id="{440B525E-BC3D-F34D-A2DC-22A805FBF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Prove that n</a:t>
            </a:r>
            <a:r>
              <a:rPr lang="en-US" altLang="en-US" baseline="30000">
                <a:ea typeface="ＭＳ Ｐゴシック" panose="020B0600070205080204" pitchFamily="34" charset="-128"/>
              </a:rPr>
              <a:t>2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 </a:t>
            </a:r>
            <a:r>
              <a:rPr lang="en-US" altLang="en-US">
                <a:ea typeface="ＭＳ Ｐゴシック" panose="020B0600070205080204" pitchFamily="34" charset="-128"/>
              </a:rPr>
              <a:t>2</a:t>
            </a:r>
            <a:r>
              <a:rPr lang="en-US" altLang="en-US" baseline="30000">
                <a:ea typeface="ＭＳ Ｐゴシック" panose="020B0600070205080204" pitchFamily="34" charset="-128"/>
              </a:rPr>
              <a:t>n</a:t>
            </a:r>
            <a:r>
              <a:rPr lang="en-US" altLang="en-US">
                <a:ea typeface="ＭＳ Ｐゴシック" panose="020B0600070205080204" pitchFamily="34" charset="-128"/>
              </a:rPr>
              <a:t> for all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5 using induction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67D18C8-2DFB-6A49-85E8-55B09191AD16}"/>
              </a:ext>
            </a:extLst>
          </p:cNvPr>
          <p:cNvSpPr txBox="1">
            <a:spLocks/>
          </p:cNvSpPr>
          <p:nvPr/>
        </p:nvSpPr>
        <p:spPr bwMode="auto">
          <a:xfrm>
            <a:off x="457200" y="21336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We formalize the statement P(n)=(n</a:t>
            </a:r>
            <a:r>
              <a:rPr lang="en-US" sz="3200" baseline="30000" dirty="0">
                <a:latin typeface="+mn-lt"/>
                <a:ea typeface="+mn-ea"/>
              </a:rPr>
              <a:t>2 </a:t>
            </a:r>
            <a:r>
              <a:rPr lang="en-US" sz="3200" dirty="0">
                <a:latin typeface="+mn-lt"/>
                <a:ea typeface="+mn-ea"/>
                <a:sym typeface="Symbol"/>
              </a:rPr>
              <a:t> </a:t>
            </a:r>
            <a:r>
              <a:rPr lang="en-US" sz="3200" dirty="0">
                <a:latin typeface="+mn-lt"/>
                <a:ea typeface="+mn-ea"/>
              </a:rPr>
              <a:t>2</a:t>
            </a:r>
            <a:r>
              <a:rPr lang="en-US" sz="3200" baseline="30000" dirty="0">
                <a:latin typeface="+mn-lt"/>
                <a:ea typeface="+mn-ea"/>
              </a:rPr>
              <a:t>n</a:t>
            </a:r>
            <a:r>
              <a:rPr lang="en-US" sz="3200" dirty="0">
                <a:latin typeface="+mn-lt"/>
                <a:ea typeface="+mn-ea"/>
              </a:rPr>
              <a:t>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53A2510-149F-A94A-9E3A-47A9C490A294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Our </a:t>
            </a:r>
            <a:r>
              <a:rPr lang="en-US" altLang="en-US" sz="3200" u="sng">
                <a:latin typeface="Calibri" panose="020F0502020204030204" pitchFamily="34" charset="0"/>
              </a:rPr>
              <a:t>basis case</a:t>
            </a:r>
            <a:r>
              <a:rPr lang="en-US" altLang="en-US" sz="3200">
                <a:latin typeface="Calibri" panose="020F0502020204030204" pitchFamily="34" charset="0"/>
              </a:rPr>
              <a:t> is for n=5. We directly verify that</a:t>
            </a:r>
          </a:p>
          <a:p>
            <a:pPr algn="ctr">
              <a:spcBef>
                <a:spcPct val="20000"/>
              </a:spcBef>
            </a:pPr>
            <a:r>
              <a:rPr lang="en-US" altLang="en-US" sz="3200">
                <a:latin typeface="Calibri" panose="020F0502020204030204" pitchFamily="34" charset="0"/>
              </a:rPr>
              <a:t>25= 5</a:t>
            </a:r>
            <a:r>
              <a:rPr lang="en-US" altLang="en-US" sz="3200" baseline="30000">
                <a:latin typeface="Calibri" panose="020F0502020204030204" pitchFamily="34" charset="0"/>
              </a:rPr>
              <a:t>2</a:t>
            </a:r>
            <a:r>
              <a:rPr lang="en-US" altLang="en-US" sz="3200">
                <a:latin typeface="Calibri" panose="020F0502020204030204" pitchFamily="34" charset="0"/>
              </a:rPr>
              <a:t>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 2</a:t>
            </a:r>
            <a:r>
              <a:rPr lang="en-US" altLang="en-US" sz="3200" baseline="30000">
                <a:latin typeface="Calibri" panose="020F0502020204030204" pitchFamily="34" charset="0"/>
                <a:sym typeface="Symbol" pitchFamily="2" charset="2"/>
              </a:rPr>
              <a:t>5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= 32</a:t>
            </a:r>
          </a:p>
          <a:p>
            <a:pPr>
              <a:spcBef>
                <a:spcPct val="20000"/>
              </a:spcBef>
            </a:pP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    so P(5) is true and thus the basic step holds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AE11825-A406-A84D-9046-D547AE06CEE8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We need now to perform the inductive step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CB2C3E1F-EC52-6742-B85A-6688F1F82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A (2)</a:t>
            </a:r>
          </a:p>
        </p:txBody>
      </p:sp>
      <p:sp>
        <p:nvSpPr>
          <p:cNvPr id="40962" name="Content Placeholder 2">
            <a:extLst>
              <a:ext uri="{FF2B5EF4-FFF2-40B4-BE49-F238E27FC236}">
                <a16:creationId xmlns:a16="http://schemas.microsoft.com/office/drawing/2014/main" id="{48072CF5-0B98-A34B-BC74-00D074103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Assume P(k) holds (the inductive hypothesis).  Thus,  k</a:t>
            </a:r>
            <a:r>
              <a:rPr lang="en-US" altLang="en-US" sz="24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 2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k</a:t>
            </a:r>
            <a:endParaRPr lang="en-US" altLang="en-US" sz="2400" baseline="30000">
              <a:ea typeface="ＭＳ Ｐゴシック" panose="020B0600070205080204" pitchFamily="34" charset="-128"/>
            </a:endParaRP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18FDDCC1-2AA8-2546-96CE-B7AE5E46A8B7}"/>
              </a:ext>
            </a:extLst>
          </p:cNvPr>
          <p:cNvSpPr txBox="1">
            <a:spLocks/>
          </p:cNvSpPr>
          <p:nvPr/>
        </p:nvSpPr>
        <p:spPr bwMode="auto">
          <a:xfrm>
            <a:off x="457200" y="23622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Now, we need to prove the inductive step.  For all k</a:t>
            </a:r>
            <a:r>
              <a:rPr lang="en-US" altLang="en-US">
                <a:sym typeface="Symbol" pitchFamily="2" charset="2"/>
              </a:rPr>
              <a:t></a:t>
            </a:r>
            <a:r>
              <a:rPr lang="en-US" altLang="en-US">
                <a:latin typeface="Calibri" panose="020F0502020204030204" pitchFamily="34" charset="0"/>
              </a:rPr>
              <a:t>5, </a:t>
            </a:r>
          </a:p>
          <a:p>
            <a:pPr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(k+1)</a:t>
            </a:r>
            <a:r>
              <a:rPr lang="en-US" altLang="en-US" baseline="30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= k</a:t>
            </a:r>
            <a:r>
              <a:rPr lang="en-US" altLang="en-US" baseline="30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+2k+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 &lt; k</a:t>
            </a:r>
            <a:r>
              <a:rPr lang="en-US" altLang="en-US" baseline="30000">
                <a:latin typeface="Calibri" panose="020F0502020204030204" pitchFamily="34" charset="0"/>
              </a:rPr>
              <a:t>2 </a:t>
            </a:r>
            <a:r>
              <a:rPr lang="en-US" altLang="en-US">
                <a:latin typeface="Calibri" panose="020F0502020204030204" pitchFamily="34" charset="0"/>
              </a:rPr>
              <a:t>+ 2k +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>
                <a:latin typeface="Calibri" panose="020F0502020204030204" pitchFamily="34" charset="0"/>
              </a:rPr>
              <a:t>  (because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>
                <a:sym typeface="Symbol" pitchFamily="2" charset="2"/>
              </a:rPr>
              <a:t></a:t>
            </a:r>
            <a:r>
              <a:rPr lang="en-US" altLang="en-US">
                <a:latin typeface="Calibri" panose="020F0502020204030204" pitchFamily="34" charset="0"/>
              </a:rPr>
              <a:t>5&gt;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                                   &lt; k</a:t>
            </a:r>
            <a:r>
              <a:rPr lang="en-US" altLang="en-US" baseline="30000">
                <a:latin typeface="Calibri" panose="020F0502020204030204" pitchFamily="34" charset="0"/>
              </a:rPr>
              <a:t>2 </a:t>
            </a:r>
            <a:r>
              <a:rPr lang="en-US" altLang="en-US">
                <a:latin typeface="Calibri" panose="020F0502020204030204" pitchFamily="34" charset="0"/>
              </a:rPr>
              <a:t>+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k &lt; k</a:t>
            </a:r>
            <a:r>
              <a:rPr lang="en-US" altLang="en-US" baseline="30000">
                <a:latin typeface="Calibri" panose="020F0502020204030204" pitchFamily="34" charset="0"/>
              </a:rPr>
              <a:t>2 </a:t>
            </a:r>
            <a:r>
              <a:rPr lang="en-US" altLang="en-US">
                <a:latin typeface="Calibri" panose="020F0502020204030204" pitchFamily="34" charset="0"/>
              </a:rPr>
              <a:t>+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>
                <a:latin typeface="Calibri" panose="020F0502020204030204" pitchFamily="34" charset="0"/>
              </a:rPr>
              <a:t>∙k  (because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>
                <a:sym typeface="Symbol" pitchFamily="2" charset="2"/>
              </a:rPr>
              <a:t></a:t>
            </a:r>
            <a:r>
              <a:rPr lang="en-US" altLang="en-US">
                <a:latin typeface="Calibri" panose="020F0502020204030204" pitchFamily="34" charset="0"/>
              </a:rPr>
              <a:t>5&gt;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)</a:t>
            </a:r>
          </a:p>
          <a:p>
            <a:pPr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	                              &lt;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+ k</a:t>
            </a:r>
            <a:r>
              <a:rPr lang="en-US" altLang="en-US" baseline="30000">
                <a:latin typeface="Calibri" panose="020F0502020204030204" pitchFamily="34" charset="0"/>
              </a:rPr>
              <a:t>2 </a:t>
            </a:r>
            <a:r>
              <a:rPr lang="en-US" altLang="en-US">
                <a:latin typeface="Calibri" panose="020F0502020204030204" pitchFamily="34" charset="0"/>
              </a:rPr>
              <a:t>= 2k</a:t>
            </a:r>
            <a:r>
              <a:rPr lang="en-US" altLang="en-US" baseline="30000">
                <a:latin typeface="Calibri" panose="020F0502020204030204" pitchFamily="34" charset="0"/>
              </a:rPr>
              <a:t>2 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40964" name="Content Placeholder 2">
            <a:extLst>
              <a:ext uri="{FF2B5EF4-FFF2-40B4-BE49-F238E27FC236}">
                <a16:creationId xmlns:a16="http://schemas.microsoft.com/office/drawing/2014/main" id="{7F74A566-312A-614A-9CE2-83B721162C85}"/>
              </a:ext>
            </a:extLst>
          </p:cNvPr>
          <p:cNvSpPr txBox="1">
            <a:spLocks/>
          </p:cNvSpPr>
          <p:nvPr/>
        </p:nvSpPr>
        <p:spPr bwMode="auto">
          <a:xfrm>
            <a:off x="457200" y="43434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Using the inductive hypothesis (k</a:t>
            </a:r>
            <a:r>
              <a:rPr lang="en-US" altLang="en-US" baseline="30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 2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>
                <a:latin typeface="Calibri" panose="020F0502020204030204" pitchFamily="34" charset="0"/>
              </a:rPr>
              <a:t>), we get</a:t>
            </a:r>
          </a:p>
          <a:p>
            <a:pPr algn="ctr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(k+1)</a:t>
            </a:r>
            <a:r>
              <a:rPr lang="en-US" altLang="en-US" baseline="30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&lt;</a:t>
            </a:r>
            <a:r>
              <a:rPr lang="en-US" altLang="en-US">
                <a:latin typeface="Calibri" panose="020F0502020204030204" pitchFamily="34" charset="0"/>
              </a:rPr>
              <a:t> 2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 baseline="3000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 2</a:t>
            </a:r>
            <a:r>
              <a:rPr lang="en-US" altLang="en-US">
                <a:latin typeface="Calibri" panose="020F0502020204030204" pitchFamily="34" charset="0"/>
              </a:rPr>
              <a:t>∙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=2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k+1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4B51C65-4964-D24A-9724-C2FFF64798E9}"/>
              </a:ext>
            </a:extLst>
          </p:cNvPr>
          <p:cNvSpPr txBox="1">
            <a:spLocks/>
          </p:cNvSpPr>
          <p:nvPr/>
        </p:nvSpPr>
        <p:spPr bwMode="auto">
          <a:xfrm>
            <a:off x="457200" y="55626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Thus, P(k+1) holds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0D9ADF1C-F7F2-2F4F-8FAB-CA7786F1B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 (1)</a:t>
            </a:r>
          </a:p>
        </p:txBody>
      </p:sp>
      <p:sp>
        <p:nvSpPr>
          <p:cNvPr id="41986" name="Content Placeholder 2">
            <a:extLst>
              <a:ext uri="{FF2B5EF4-FFF2-40B4-BE49-F238E27FC236}">
                <a16:creationId xmlns:a16="http://schemas.microsoft.com/office/drawing/2014/main" id="{23E32AE9-3F2F-C444-B00F-07039BA5EF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85800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</a:rPr>
              <a:t>Prove that for any 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 </a:t>
            </a:r>
            <a:r>
              <a:rPr lang="en-US" altLang="en-US">
                <a:ea typeface="ＭＳ Ｐゴシック" panose="020B0600070205080204" pitchFamily="34" charset="-128"/>
              </a:rPr>
              <a:t>1,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) = n(n+1)(2n+1)/6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FE2A72F-E0AE-0445-9F84-19FD355E2794}"/>
              </a:ext>
            </a:extLst>
          </p:cNvPr>
          <p:cNvSpPr txBox="1">
            <a:spLocks/>
          </p:cNvSpPr>
          <p:nvPr/>
        </p:nvSpPr>
        <p:spPr bwMode="auto">
          <a:xfrm>
            <a:off x="457200" y="2209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is easily verified 1</a:t>
            </a:r>
            <a:r>
              <a:rPr lang="en-US" altLang="en-US" sz="2800" baseline="30000"/>
              <a:t>2</a:t>
            </a:r>
            <a:r>
              <a:rPr lang="en-US" altLang="en-US" sz="2800">
                <a:latin typeface="Calibri" panose="020F0502020204030204" pitchFamily="34" charset="0"/>
              </a:rPr>
              <a:t>=1= 1(1+1)(2+1)/6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6B359F0-A812-4B4F-87EB-43D1B7FE3E6F}"/>
              </a:ext>
            </a:extLst>
          </p:cNvPr>
          <p:cNvSpPr txBox="1">
            <a:spLocks/>
          </p:cNvSpPr>
          <p:nvPr/>
        </p:nvSpPr>
        <p:spPr bwMode="auto">
          <a:xfrm>
            <a:off x="457200" y="2819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assume that P(k) holds for some k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 </a:t>
            </a:r>
            <a:r>
              <a:rPr lang="en-US" altLang="en-US" sz="2800">
                <a:latin typeface="Calibri" panose="020F0502020204030204" pitchFamily="34" charset="0"/>
              </a:rPr>
              <a:t>1, so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k(k+1)(2k+1)/6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226310E-3A95-2B4E-8D9D-15561D8ADB0E}"/>
              </a:ext>
            </a:extLst>
          </p:cNvPr>
          <p:cNvSpPr txBox="1">
            <a:spLocks/>
          </p:cNvSpPr>
          <p:nvPr/>
        </p:nvSpPr>
        <p:spPr bwMode="auto">
          <a:xfrm>
            <a:off x="457200" y="3886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want to show that P(k+1) holds, that is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k+1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(k+1)(k+2)(2k+3)/6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3825B7A-3B90-FE4A-91DD-2223EAE6558F}"/>
              </a:ext>
            </a:extLst>
          </p:cNvPr>
          <p:cNvSpPr txBox="1">
            <a:spLocks/>
          </p:cNvSpPr>
          <p:nvPr/>
        </p:nvSpPr>
        <p:spPr bwMode="auto">
          <a:xfrm>
            <a:off x="457200" y="4876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rewrite this sum as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k+1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1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+2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+..+k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+(k+1)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)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+ (k+1)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endParaRPr lang="en-US" altLang="en-US" sz="2800" baseline="30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160D8B30-B16C-DF43-A5F1-519E3A36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B (2)</a:t>
            </a:r>
          </a:p>
        </p:txBody>
      </p:sp>
      <p:sp>
        <p:nvSpPr>
          <p:cNvPr id="43010" name="Content Placeholder 2">
            <a:extLst>
              <a:ext uri="{FF2B5EF4-FFF2-40B4-BE49-F238E27FC236}">
                <a16:creationId xmlns:a16="http://schemas.microsoft.com/office/drawing/2014/main" id="{DE95C12B-2F1F-8D43-B81D-3EAF72087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371600"/>
          </a:xfrm>
        </p:spPr>
        <p:txBody>
          <a:bodyPr/>
          <a:lstStyle/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sz="2400">
                <a:ea typeface="ＭＳ Ｐゴシック" panose="020B0600070205080204" pitchFamily="34" charset="-128"/>
              </a:rPr>
              <a:t>We replace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 </a:t>
            </a:r>
            <a:r>
              <a:rPr lang="en-US" altLang="en-US" sz="2400">
                <a:ea typeface="ＭＳ Ｐゴシック" panose="020B0600070205080204" pitchFamily="34" charset="-128"/>
              </a:rPr>
              <a:t>by its value from the inductive hypothesis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	</a:t>
            </a:r>
            <a:r>
              <a:rPr lang="en-US" altLang="en-US" sz="24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k+1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) =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400" baseline="-25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400" baseline="300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2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(k+1)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 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                                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= </a:t>
            </a:r>
            <a:r>
              <a:rPr lang="en-US" altLang="en-US" sz="2400">
                <a:solidFill>
                  <a:srgbClr val="FF0000"/>
                </a:solidFill>
                <a:ea typeface="ＭＳ Ｐゴシック" panose="020B0600070205080204" pitchFamily="34" charset="-128"/>
                <a:sym typeface="Symbol" pitchFamily="2" charset="2"/>
              </a:rPr>
              <a:t>k(k+1)(2k+1)/6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+ (k+1)</a:t>
            </a:r>
            <a:r>
              <a:rPr lang="en-US" altLang="en-US" sz="2400" baseline="30000">
                <a:ea typeface="ＭＳ Ｐゴシック" panose="020B0600070205080204" pitchFamily="34" charset="-128"/>
                <a:sym typeface="Symbol" pitchFamily="2" charset="2"/>
              </a:rPr>
              <a:t>2</a:t>
            </a:r>
          </a:p>
          <a:p>
            <a:pPr marL="342900" lvl="1" indent="-342900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                    </a:t>
            </a:r>
            <a:endParaRPr lang="en-US" altLang="en-US" sz="2400" baseline="30000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2360B02-D53A-9D42-8469-AA2DF8FF3D19}"/>
              </a:ext>
            </a:extLst>
          </p:cNvPr>
          <p:cNvSpPr txBox="1">
            <a:spLocks/>
          </p:cNvSpPr>
          <p:nvPr/>
        </p:nvSpPr>
        <p:spPr bwMode="auto">
          <a:xfrm>
            <a:off x="533400" y="4724400"/>
            <a:ext cx="82296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ctr" eaLnBrk="0" hangingPunct="0">
              <a:spcBef>
                <a:spcPct val="20000"/>
              </a:spcBef>
              <a:buFont typeface="Arial" charset="0"/>
              <a:buNone/>
              <a:defRPr/>
            </a:pPr>
            <a:endParaRPr lang="en-US" sz="2400" baseline="30000" dirty="0">
              <a:latin typeface="+mn-lt"/>
              <a:ea typeface="+mn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5FE7970-A64A-C24E-85EE-A64718753CB2}"/>
              </a:ext>
            </a:extLst>
          </p:cNvPr>
          <p:cNvSpPr txBox="1">
            <a:spLocks/>
          </p:cNvSpPr>
          <p:nvPr/>
        </p:nvSpPr>
        <p:spPr bwMode="auto">
          <a:xfrm>
            <a:off x="457200" y="4648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Thus, we established that P(k)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 P(k+1)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D9DCB12-73C7-0340-AF56-E7DAB136EBF4}"/>
              </a:ext>
            </a:extLst>
          </p:cNvPr>
          <p:cNvSpPr txBox="1">
            <a:spLocks/>
          </p:cNvSpPr>
          <p:nvPr/>
        </p:nvSpPr>
        <p:spPr bwMode="auto">
          <a:xfrm>
            <a:off x="457200" y="5181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Thus, by the principle of mathematical induction we have</a:t>
            </a:r>
          </a:p>
          <a:p>
            <a:pPr lvl="1" algn="ctr">
              <a:spcBef>
                <a:spcPct val="20000"/>
              </a:spcBef>
            </a:pPr>
            <a:r>
              <a:rPr lang="en-US" altLang="en-US">
                <a:sym typeface="Symbol" pitchFamily="2" charset="2"/>
              </a:rPr>
              <a:t></a:t>
            </a:r>
            <a:r>
              <a:rPr lang="en-US" altLang="en-US"/>
              <a:t>n </a:t>
            </a:r>
            <a:r>
              <a:rPr lang="en-US" altLang="en-US">
                <a:sym typeface="Symbol" pitchFamily="2" charset="2"/>
              </a:rPr>
              <a:t> </a:t>
            </a:r>
            <a:r>
              <a:rPr lang="en-US" altLang="en-US"/>
              <a:t>1, </a:t>
            </a:r>
            <a:r>
              <a:rPr lang="en-US" altLang="en-US">
                <a:sym typeface="Symbol" pitchFamily="2" charset="2"/>
              </a:rPr>
              <a:t></a:t>
            </a:r>
            <a:r>
              <a:rPr lang="en-US" altLang="en-US" baseline="-25000">
                <a:sym typeface="Symbol" pitchFamily="2" charset="2"/>
              </a:rPr>
              <a:t>i=1</a:t>
            </a:r>
            <a:r>
              <a:rPr lang="en-US" altLang="en-US" baseline="30000">
                <a:sym typeface="Symbol" pitchFamily="2" charset="2"/>
              </a:rPr>
              <a:t>n</a:t>
            </a:r>
            <a:r>
              <a:rPr lang="en-US" altLang="en-US">
                <a:sym typeface="Symbol" pitchFamily="2" charset="2"/>
              </a:rPr>
              <a:t> (i</a:t>
            </a:r>
            <a:r>
              <a:rPr lang="en-US" altLang="en-US" baseline="30000">
                <a:sym typeface="Symbol" pitchFamily="2" charset="2"/>
              </a:rPr>
              <a:t>2</a:t>
            </a:r>
            <a:r>
              <a:rPr lang="en-US" altLang="en-US">
                <a:sym typeface="Symbol" pitchFamily="2" charset="2"/>
              </a:rPr>
              <a:t>) = n(n+1)(2n+1)/6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9DACA0E-AE2D-EF47-B43A-6E0CD54CF300}"/>
              </a:ext>
            </a:extLst>
          </p:cNvPr>
          <p:cNvSpPr txBox="1">
            <a:spLocks/>
          </p:cNvSpPr>
          <p:nvPr/>
        </p:nvSpPr>
        <p:spPr bwMode="auto">
          <a:xfrm>
            <a:off x="457200" y="28956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k(k+1)(2k+1)/6 + </a:t>
            </a:r>
            <a:r>
              <a:rPr lang="en-US" altLang="en-US">
                <a:solidFill>
                  <a:srgbClr val="0070C0"/>
                </a:solidFill>
                <a:latin typeface="Calibri" panose="020F0502020204030204" pitchFamily="34" charset="0"/>
                <a:sym typeface="Symbol" pitchFamily="2" charset="2"/>
              </a:rPr>
              <a:t>6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(k+1)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solidFill>
                  <a:srgbClr val="0070C0"/>
                </a:solidFill>
                <a:latin typeface="Calibri" panose="020F0502020204030204" pitchFamily="34" charset="0"/>
                <a:sym typeface="Symbol" pitchFamily="2" charset="2"/>
              </a:rPr>
              <a:t>/6</a:t>
            </a:r>
            <a:endParaRPr lang="en-US" altLang="en-US" baseline="30000">
              <a:solidFill>
                <a:srgbClr val="0070C0"/>
              </a:solidFill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3A4B916-0BD1-5541-AFD9-E8E5EA7DE19A}"/>
              </a:ext>
            </a:extLst>
          </p:cNvPr>
          <p:cNvSpPr txBox="1">
            <a:spLocks/>
          </p:cNvSpPr>
          <p:nvPr/>
        </p:nvSpPr>
        <p:spPr bwMode="auto">
          <a:xfrm>
            <a:off x="381000" y="33528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 = (k+1)[k(2k+1)+6(k+1)]/6</a:t>
            </a:r>
            <a:endParaRPr lang="en-US" altLang="en-US" baseline="30000">
              <a:solidFill>
                <a:srgbClr val="0070C0"/>
              </a:solidFill>
              <a:latin typeface="Calibri" panose="020F0502020204030204" pitchFamily="34" charset="0"/>
              <a:sym typeface="Symbol" pitchFamily="2" charset="2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26AA050-0DA7-3A46-8ABB-7A12ADC11E1A}"/>
              </a:ext>
            </a:extLst>
          </p:cNvPr>
          <p:cNvSpPr txBox="1">
            <a:spLocks/>
          </p:cNvSpPr>
          <p:nvPr/>
        </p:nvSpPr>
        <p:spPr bwMode="auto">
          <a:xfrm>
            <a:off x="457200" y="3810000"/>
            <a:ext cx="8229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 (k+1)[2k</a:t>
            </a:r>
            <a:r>
              <a:rPr lang="en-US" altLang="en-US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+7k+6]/6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                      =  (k+1)(k+2)(2k+3)/6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itle 1">
            <a:extLst>
              <a:ext uri="{FF2B5EF4-FFF2-40B4-BE49-F238E27FC236}">
                <a16:creationId xmlns:a16="http://schemas.microsoft.com/office/drawing/2014/main" id="{6B339684-D6C9-9D45-8D6D-2C6D8F171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 (1)</a:t>
            </a:r>
          </a:p>
        </p:txBody>
      </p:sp>
      <p:sp>
        <p:nvSpPr>
          <p:cNvPr id="44034" name="Content Placeholder 2">
            <a:extLst>
              <a:ext uri="{FF2B5EF4-FFF2-40B4-BE49-F238E27FC236}">
                <a16:creationId xmlns:a16="http://schemas.microsoft.com/office/drawing/2014/main" id="{3726F860-1424-ED48-9DC2-FE68186E23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Prove that for any integer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1, 2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2n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-1 is divisible by 3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52A2701-C7CE-4848-8C74-1362CF9B0E77}"/>
              </a:ext>
            </a:extLst>
          </p:cNvPr>
          <p:cNvSpPr txBox="1">
            <a:spLocks/>
          </p:cNvSpPr>
          <p:nvPr/>
        </p:nvSpPr>
        <p:spPr bwMode="auto">
          <a:xfrm>
            <a:off x="457200" y="2133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Define P(n) to be the statement 3 | (2</a:t>
            </a:r>
            <a:r>
              <a:rPr lang="en-US" sz="2800" baseline="30000" dirty="0">
                <a:latin typeface="+mn-lt"/>
                <a:ea typeface="+mn-ea"/>
              </a:rPr>
              <a:t>2n</a:t>
            </a:r>
            <a:r>
              <a:rPr lang="en-US" sz="2800" dirty="0">
                <a:latin typeface="+mn-lt"/>
                <a:ea typeface="+mn-ea"/>
              </a:rPr>
              <a:t>-1)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4A58CAF-C0FE-964B-856B-5440B4A46E94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note that for the basis case n=1 we do have P(1) </a:t>
            </a:r>
          </a:p>
          <a:p>
            <a:pPr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2</a:t>
            </a:r>
            <a:r>
              <a:rPr lang="en-US" altLang="en-US" sz="2800" baseline="30000">
                <a:latin typeface="Calibri" panose="020F0502020204030204" pitchFamily="34" charset="0"/>
              </a:rPr>
              <a:t>2∙1</a:t>
            </a:r>
            <a:r>
              <a:rPr lang="en-US" altLang="en-US" sz="2800">
                <a:latin typeface="Calibri" panose="020F0502020204030204" pitchFamily="34" charset="0"/>
              </a:rPr>
              <a:t>-1 = 3 is divisible by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34B9C7B-304D-2E43-AE9C-7AC937ADFC78}"/>
              </a:ext>
            </a:extLst>
          </p:cNvPr>
          <p:cNvSpPr txBox="1">
            <a:spLocks/>
          </p:cNvSpPr>
          <p:nvPr/>
        </p:nvSpPr>
        <p:spPr bwMode="auto">
          <a:xfrm>
            <a:off x="457200" y="3581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Next we assume that P(k) holds.  That is, there exists some integer u such that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2</a:t>
            </a:r>
            <a:r>
              <a:rPr lang="en-US" sz="2800" baseline="30000" dirty="0">
                <a:latin typeface="+mn-lt"/>
                <a:ea typeface="+mn-ea"/>
              </a:rPr>
              <a:t>2k</a:t>
            </a:r>
            <a:r>
              <a:rPr lang="en-US" sz="2800" dirty="0">
                <a:latin typeface="+mn-lt"/>
                <a:ea typeface="+mn-ea"/>
              </a:rPr>
              <a:t>-1 = 3u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624119D-7D65-0C45-8F91-C147C9D33A2B}"/>
              </a:ext>
            </a:extLst>
          </p:cNvPr>
          <p:cNvSpPr txBox="1">
            <a:spLocks/>
          </p:cNvSpPr>
          <p:nvPr/>
        </p:nvSpPr>
        <p:spPr bwMode="auto">
          <a:xfrm>
            <a:off x="457200" y="49530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We must prove that P(k+1) holds.  That is, 2</a:t>
            </a:r>
            <a:r>
              <a:rPr lang="en-US" sz="2800" baseline="30000" dirty="0">
                <a:latin typeface="+mn-lt"/>
                <a:ea typeface="+mn-ea"/>
              </a:rPr>
              <a:t>2(k+1)</a:t>
            </a:r>
            <a:r>
              <a:rPr lang="en-US" sz="2800" dirty="0">
                <a:latin typeface="+mn-lt"/>
                <a:ea typeface="+mn-ea"/>
              </a:rPr>
              <a:t>-1 is divisible by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BB7BE8FD-AAE7-5C41-BD48-08024D9B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C (2)</a:t>
            </a:r>
          </a:p>
        </p:txBody>
      </p:sp>
      <p:sp>
        <p:nvSpPr>
          <p:cNvPr id="45058" name="Content Placeholder 2">
            <a:extLst>
              <a:ext uri="{FF2B5EF4-FFF2-40B4-BE49-F238E27FC236}">
                <a16:creationId xmlns:a16="http://schemas.microsoft.com/office/drawing/2014/main" id="{1F2E26D8-380B-2048-A9BC-A54146027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096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Note that: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2(k+1)</a:t>
            </a:r>
            <a:r>
              <a:rPr lang="en-US" altLang="en-US" sz="2800">
                <a:ea typeface="ＭＳ Ｐゴシック" panose="020B0600070205080204" pitchFamily="34" charset="-128"/>
              </a:rPr>
              <a:t> – 1 =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</a:t>
            </a:r>
            <a:r>
              <a:rPr lang="en-US" altLang="en-US" sz="2800">
                <a:ea typeface="ＭＳ Ｐゴシック" panose="020B0600070205080204" pitchFamily="34" charset="-128"/>
              </a:rPr>
              <a:t>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2k</a:t>
            </a:r>
            <a:r>
              <a:rPr lang="en-US" altLang="en-US" sz="2800">
                <a:ea typeface="ＭＳ Ｐゴシック" panose="020B0600070205080204" pitchFamily="34" charset="-128"/>
              </a:rPr>
              <a:t> -1=4.2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2k</a:t>
            </a:r>
            <a:r>
              <a:rPr lang="en-US" altLang="en-US" sz="2800">
                <a:ea typeface="ＭＳ Ｐゴシック" panose="020B0600070205080204" pitchFamily="34" charset="-128"/>
              </a:rPr>
              <a:t> -1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C3497C-F769-6746-B793-0BAC1F5254AC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inductive hypothesis: </a:t>
            </a:r>
            <a:r>
              <a:rPr lang="en-US" altLang="en-US">
                <a:latin typeface="Calibri" panose="020F0502020204030204" pitchFamily="34" charset="0"/>
              </a:rPr>
              <a:t>2</a:t>
            </a:r>
            <a:r>
              <a:rPr lang="en-US" altLang="en-US" baseline="30000">
                <a:latin typeface="Calibri" panose="020F0502020204030204" pitchFamily="34" charset="0"/>
              </a:rPr>
              <a:t>2k</a:t>
            </a:r>
            <a:r>
              <a:rPr lang="en-US" altLang="en-US">
                <a:latin typeface="Calibri" panose="020F0502020204030204" pitchFamily="34" charset="0"/>
              </a:rPr>
              <a:t> – 1 = 3u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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 baseline="30000">
                <a:solidFill>
                  <a:srgbClr val="C00000"/>
                </a:solidFill>
                <a:latin typeface="Calibri" panose="020F0502020204030204" pitchFamily="34" charset="0"/>
              </a:rPr>
              <a:t>2k</a:t>
            </a:r>
            <a:r>
              <a:rPr lang="en-US" altLang="en-US">
                <a:solidFill>
                  <a:srgbClr val="C00000"/>
                </a:solidFill>
                <a:latin typeface="Calibri" panose="020F0502020204030204" pitchFamily="34" charset="0"/>
              </a:rPr>
              <a:t> = 3u+1</a:t>
            </a:r>
            <a:endParaRPr lang="en-US" altLang="en-US" sz="320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F5CCA32-B6A1-0141-913C-24F25BC9D0AE}"/>
              </a:ext>
            </a:extLst>
          </p:cNvPr>
          <p:cNvSpPr txBox="1">
            <a:spLocks/>
          </p:cNvSpPr>
          <p:nvPr/>
        </p:nvSpPr>
        <p:spPr bwMode="auto">
          <a:xfrm>
            <a:off x="457200" y="2514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Thus: 2</a:t>
            </a:r>
            <a:r>
              <a:rPr lang="en-US" altLang="en-US" sz="2800" baseline="30000">
                <a:latin typeface="Calibri" panose="020F0502020204030204" pitchFamily="34" charset="0"/>
              </a:rPr>
              <a:t>2(k+1)</a:t>
            </a:r>
            <a:r>
              <a:rPr lang="en-US" altLang="en-US" sz="2800">
                <a:latin typeface="Calibri" panose="020F0502020204030204" pitchFamily="34" charset="0"/>
              </a:rPr>
              <a:t> – 1 = 4∙</a:t>
            </a:r>
            <a:r>
              <a:rPr lang="en-US" altLang="en-US" sz="2800">
                <a:solidFill>
                  <a:srgbClr val="C0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 sz="2800" baseline="30000">
                <a:solidFill>
                  <a:srgbClr val="C00000"/>
                </a:solidFill>
                <a:latin typeface="Calibri" panose="020F0502020204030204" pitchFamily="34" charset="0"/>
              </a:rPr>
              <a:t>2k</a:t>
            </a:r>
            <a:r>
              <a:rPr lang="en-US" altLang="en-US" sz="2800">
                <a:latin typeface="Calibri" panose="020F0502020204030204" pitchFamily="34" charset="0"/>
              </a:rPr>
              <a:t> -1 = 4</a:t>
            </a:r>
            <a:r>
              <a:rPr lang="en-US" altLang="en-US" sz="2800">
                <a:solidFill>
                  <a:srgbClr val="C00000"/>
                </a:solidFill>
                <a:latin typeface="Calibri" panose="020F0502020204030204" pitchFamily="34" charset="0"/>
              </a:rPr>
              <a:t>(3u+1)</a:t>
            </a:r>
            <a:r>
              <a:rPr lang="en-US" altLang="en-US" sz="2800">
                <a:latin typeface="Calibri" panose="020F0502020204030204" pitchFamily="34" charset="0"/>
              </a:rPr>
              <a:t>-1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12u+4-1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12u+3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                    = 3(4u+1), a multiple of 3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7F3F3B-F670-354C-B219-3146110CE1E3}"/>
              </a:ext>
            </a:extLst>
          </p:cNvPr>
          <p:cNvSpPr txBox="1">
            <a:spLocks/>
          </p:cNvSpPr>
          <p:nvPr/>
        </p:nvSpPr>
        <p:spPr bwMode="auto">
          <a:xfrm>
            <a:off x="381000" y="4800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conclude, by the principle of mathematical induction, for any integer 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1, 2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-1 is divisible by 3</a:t>
            </a:r>
            <a:endParaRPr lang="en-US" altLang="en-US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>
            <a:extLst>
              <a:ext uri="{FF2B5EF4-FFF2-40B4-BE49-F238E27FC236}">
                <a16:creationId xmlns:a16="http://schemas.microsoft.com/office/drawing/2014/main" id="{62AC06C2-A55A-4B46-8E1F-DB7C3359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D</a:t>
            </a:r>
          </a:p>
        </p:txBody>
      </p:sp>
      <p:sp>
        <p:nvSpPr>
          <p:cNvPr id="46082" name="Content Placeholder 2">
            <a:extLst>
              <a:ext uri="{FF2B5EF4-FFF2-40B4-BE49-F238E27FC236}">
                <a16:creationId xmlns:a16="http://schemas.microsoft.com/office/drawing/2014/main" id="{2CC7E50D-61C4-CA4B-97F1-7E8BCCFAB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6096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Prove that n! &gt; 2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4</a:t>
            </a: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08C6548-3CD6-7143-A777-C49C2D02348D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holds for n=4 because 4!=24&gt;2</a:t>
            </a:r>
            <a:r>
              <a:rPr lang="en-US" altLang="en-US" sz="2800" baseline="30000">
                <a:latin typeface="Calibri" panose="020F0502020204030204" pitchFamily="34" charset="0"/>
              </a:rPr>
              <a:t>4</a:t>
            </a:r>
            <a:r>
              <a:rPr lang="en-US" altLang="en-US" sz="2800">
                <a:latin typeface="Calibri" panose="020F0502020204030204" pitchFamily="34" charset="0"/>
              </a:rPr>
              <a:t>=16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A08201C-57BB-114C-BCEE-37D17C182F47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We assume that k! &gt; 2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for some integer 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</a:t>
            </a:r>
            <a:r>
              <a:rPr lang="en-US" altLang="en-US" sz="2800">
                <a:latin typeface="Calibri" panose="020F0502020204030204" pitchFamily="34" charset="0"/>
              </a:rPr>
              <a:t> (which is our inductive hypothesis)</a:t>
            </a:r>
          </a:p>
          <a:p>
            <a:pPr>
              <a:spcBef>
                <a:spcPct val="20000"/>
              </a:spcBef>
            </a:pP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D7DE550-3B4C-3145-84B5-D7A16AF6E679}"/>
              </a:ext>
            </a:extLst>
          </p:cNvPr>
          <p:cNvSpPr txBox="1">
            <a:spLocks/>
          </p:cNvSpPr>
          <p:nvPr/>
        </p:nvSpPr>
        <p:spPr bwMode="auto">
          <a:xfrm>
            <a:off x="457200" y="3505200"/>
            <a:ext cx="822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We must prove the P(k+1) holds</a:t>
            </a:r>
          </a:p>
          <a:p>
            <a:pPr marL="342900" indent="-342900" algn="ctr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</a:rPr>
              <a:t>(k+1)! = </a:t>
            </a:r>
            <a:r>
              <a:rPr lang="en-US" sz="2800" dirty="0">
                <a:solidFill>
                  <a:srgbClr val="C00000"/>
                </a:solidFill>
                <a:latin typeface="+mn-lt"/>
                <a:ea typeface="+mn-ea"/>
              </a:rPr>
              <a:t>k!</a:t>
            </a:r>
            <a:r>
              <a:rPr lang="en-US" sz="2800" dirty="0">
                <a:latin typeface="+mn-lt"/>
                <a:ea typeface="+mn-ea"/>
              </a:rPr>
              <a:t> (k+1) &gt; </a:t>
            </a:r>
            <a:r>
              <a:rPr lang="en-US" sz="2800" dirty="0">
                <a:solidFill>
                  <a:srgbClr val="C00000"/>
                </a:solidFill>
                <a:latin typeface="+mn-lt"/>
                <a:ea typeface="+mn-ea"/>
              </a:rPr>
              <a:t>2</a:t>
            </a:r>
            <a:r>
              <a:rPr lang="en-US" sz="2800" baseline="30000" dirty="0">
                <a:solidFill>
                  <a:srgbClr val="C00000"/>
                </a:solidFill>
                <a:latin typeface="+mn-lt"/>
                <a:ea typeface="+mn-ea"/>
              </a:rPr>
              <a:t>k</a:t>
            </a:r>
            <a:r>
              <a:rPr lang="en-US" sz="2800" dirty="0">
                <a:latin typeface="+mn-lt"/>
                <a:ea typeface="+mn-ea"/>
              </a:rPr>
              <a:t> (k+1)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F11EDD4-79F7-5147-AA9B-73F3B31E6D04}"/>
              </a:ext>
            </a:extLst>
          </p:cNvPr>
          <p:cNvSpPr txBox="1">
            <a:spLocks/>
          </p:cNvSpPr>
          <p:nvPr/>
        </p:nvSpPr>
        <p:spPr bwMode="auto">
          <a:xfrm>
            <a:off x="457200" y="44196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Because 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4, k+1  5 &gt; 2, thus</a:t>
            </a:r>
          </a:p>
          <a:p>
            <a:pPr algn="ctr"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(k+1)! &gt; 2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r>
              <a:rPr lang="en-US" altLang="en-US" sz="2800">
                <a:solidFill>
                  <a:srgbClr val="558ED5"/>
                </a:solidFill>
                <a:latin typeface="Calibri" panose="020F0502020204030204" pitchFamily="34" charset="0"/>
              </a:rPr>
              <a:t>(k+1)</a:t>
            </a:r>
            <a:r>
              <a:rPr lang="en-US" altLang="en-US" sz="2800">
                <a:latin typeface="Calibri" panose="020F0502020204030204" pitchFamily="34" charset="0"/>
              </a:rPr>
              <a:t> &gt; 2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∙ </a:t>
            </a:r>
            <a:r>
              <a:rPr lang="en-US" altLang="en-US" sz="2800">
                <a:solidFill>
                  <a:srgbClr val="558ED5"/>
                </a:solidFill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= 2</a:t>
            </a:r>
            <a:r>
              <a:rPr lang="en-US" altLang="en-US" sz="2800" baseline="30000">
                <a:latin typeface="Calibri" panose="020F0502020204030204" pitchFamily="34" charset="0"/>
              </a:rPr>
              <a:t>k+1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 </a:t>
            </a: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9D899B23-2568-1C49-96F0-2A19990ADE6B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 by the principal of mathematical induction, we have n! &gt; 2</a:t>
            </a:r>
            <a:r>
              <a:rPr lang="en-US" altLang="en-US" sz="2800" baseline="30000">
                <a:latin typeface="Calibri" panose="020F0502020204030204" pitchFamily="34" charset="0"/>
              </a:rPr>
              <a:t>n</a:t>
            </a:r>
            <a:r>
              <a:rPr lang="en-US" altLang="en-US" sz="2800">
                <a:latin typeface="Calibri" panose="020F0502020204030204" pitchFamily="34" charset="0"/>
              </a:rPr>
              <a:t> for all n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4</a:t>
            </a:r>
            <a:endParaRPr lang="en-US" altLang="en-US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>
            <a:extLst>
              <a:ext uri="{FF2B5EF4-FFF2-40B4-BE49-F238E27FC236}">
                <a16:creationId xmlns:a16="http://schemas.microsoft.com/office/drawing/2014/main" id="{CDCB1E5A-D414-FD4D-8278-E96E2936F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E: Summation</a:t>
            </a:r>
          </a:p>
        </p:txBody>
      </p:sp>
      <p:sp>
        <p:nvSpPr>
          <p:cNvPr id="47106" name="Content Placeholder 2">
            <a:extLst>
              <a:ext uri="{FF2B5EF4-FFF2-40B4-BE49-F238E27FC236}">
                <a16:creationId xmlns:a16="http://schemas.microsoft.com/office/drawing/2014/main" id="{D1925241-5B4F-E840-B814-FCA87BEBD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6858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Show that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(i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3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) = (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i=1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i)</a:t>
            </a:r>
            <a:r>
              <a:rPr lang="en-US" altLang="en-US" sz="2800" baseline="30000">
                <a:ea typeface="ＭＳ Ｐゴシック" panose="020B0600070205080204" pitchFamily="34" charset="-128"/>
                <a:sym typeface="Symbol" pitchFamily="2" charset="2"/>
              </a:rPr>
              <a:t>2 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for all n  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819FA00-E8B5-CA4C-BBD6-9A1427B7060E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basis case is trivial:  for n =1, 1</a:t>
            </a:r>
            <a:r>
              <a:rPr lang="en-US" altLang="en-US" sz="2800" baseline="30000">
                <a:latin typeface="Calibri" panose="020F0502020204030204" pitchFamily="34" charset="0"/>
              </a:rPr>
              <a:t>3</a:t>
            </a:r>
            <a:r>
              <a:rPr lang="en-US" altLang="en-US" sz="2800">
                <a:latin typeface="Calibri" panose="020F0502020204030204" pitchFamily="34" charset="0"/>
              </a:rPr>
              <a:t> = 1</a:t>
            </a:r>
            <a:r>
              <a:rPr lang="en-US" altLang="en-US" sz="2800" baseline="30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D01A27B-B092-B644-B28F-127488468B33}"/>
              </a:ext>
            </a:extLst>
          </p:cNvPr>
          <p:cNvSpPr txBox="1">
            <a:spLocks/>
          </p:cNvSpPr>
          <p:nvPr/>
        </p:nvSpPr>
        <p:spPr bwMode="auto">
          <a:xfrm>
            <a:off x="457200" y="2514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inductive hypothesis assumes that for some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n1 </a:t>
            </a:r>
            <a:r>
              <a:rPr lang="en-US" altLang="en-US" sz="2800">
                <a:latin typeface="Calibri" panose="020F0502020204030204" pitchFamily="34" charset="0"/>
              </a:rPr>
              <a:t>we have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(i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3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 = (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i=1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k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i)</a:t>
            </a:r>
            <a:r>
              <a:rPr lang="en-US" altLang="en-US" sz="2800" baseline="30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 sz="2800" baseline="30000">
                <a:sym typeface="Symbol" pitchFamily="2" charset="2"/>
              </a:rPr>
              <a:t> 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BCCF42-32CE-714E-9E02-2CB932411E2B}"/>
              </a:ext>
            </a:extLst>
          </p:cNvPr>
          <p:cNvSpPr txBox="1">
            <a:spLocks/>
          </p:cNvSpPr>
          <p:nvPr/>
        </p:nvSpPr>
        <p:spPr bwMode="auto">
          <a:xfrm>
            <a:off x="457200" y="3352800"/>
            <a:ext cx="8458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Calibri" charset="0"/>
              </a:rPr>
              <a:t>We now consider the summation for (k+1): </a:t>
            </a:r>
            <a:r>
              <a:rPr lang="en-US" sz="2800" dirty="0">
                <a:latin typeface="Calibri" charset="0"/>
                <a:sym typeface="Symbol" charset="0"/>
              </a:rPr>
              <a:t></a:t>
            </a:r>
            <a:r>
              <a:rPr lang="en-US" sz="2800" baseline="-25000" dirty="0" err="1">
                <a:latin typeface="Calibri" charset="0"/>
                <a:sym typeface="Symbol" charset="0"/>
              </a:rPr>
              <a:t>i</a:t>
            </a:r>
            <a:r>
              <a:rPr lang="en-US" sz="2800" baseline="-25000" dirty="0">
                <a:latin typeface="Calibri" charset="0"/>
                <a:sym typeface="Symbol" charset="0"/>
              </a:rPr>
              <a:t>=1</a:t>
            </a:r>
            <a:r>
              <a:rPr lang="en-US" sz="2800" dirty="0">
                <a:latin typeface="Calibri" charset="0"/>
                <a:sym typeface="Symbol" charset="0"/>
              </a:rPr>
              <a:t> </a:t>
            </a:r>
            <a:r>
              <a:rPr lang="en-US" sz="2800" baseline="30000" dirty="0">
                <a:latin typeface="Calibri" charset="0"/>
                <a:sym typeface="Symbol" charset="0"/>
              </a:rPr>
              <a:t>k+1</a:t>
            </a:r>
            <a:r>
              <a:rPr lang="en-US" sz="2800" dirty="0">
                <a:latin typeface="Calibri" charset="0"/>
                <a:sym typeface="Symbol" charset="0"/>
              </a:rPr>
              <a:t> (i</a:t>
            </a:r>
            <a:r>
              <a:rPr lang="en-US" sz="2800" baseline="30000" dirty="0">
                <a:latin typeface="Calibri" charset="0"/>
                <a:sym typeface="Symbol" charset="0"/>
              </a:rPr>
              <a:t>3</a:t>
            </a:r>
            <a:r>
              <a:rPr lang="en-US" sz="2800" dirty="0">
                <a:latin typeface="Calibri" charset="0"/>
                <a:sym typeface="Symbol" charset="0"/>
              </a:rPr>
              <a:t>)</a:t>
            </a:r>
          </a:p>
          <a:p>
            <a:pPr marL="0" indent="0">
              <a:spcBef>
                <a:spcPct val="20000"/>
              </a:spcBef>
              <a:defRPr/>
            </a:pPr>
            <a:r>
              <a:rPr lang="en-US" sz="2800" dirty="0">
                <a:latin typeface="Calibri" charset="0"/>
                <a:sym typeface="Symbol" charset="0"/>
              </a:rPr>
              <a:t>   = (</a:t>
            </a:r>
            <a:r>
              <a:rPr lang="en-US" sz="2800" baseline="-25000" dirty="0" err="1">
                <a:latin typeface="Calibri" charset="0"/>
                <a:sym typeface="Symbol" charset="0"/>
              </a:rPr>
              <a:t>i</a:t>
            </a:r>
            <a:r>
              <a:rPr lang="en-US" sz="2800" baseline="-25000" dirty="0">
                <a:latin typeface="Calibri" charset="0"/>
                <a:sym typeface="Symbol" charset="0"/>
              </a:rPr>
              <a:t>=1</a:t>
            </a:r>
            <a:r>
              <a:rPr lang="en-US" sz="2800" dirty="0">
                <a:latin typeface="Calibri" charset="0"/>
                <a:sym typeface="Symbol" charset="0"/>
              </a:rPr>
              <a:t> </a:t>
            </a:r>
            <a:r>
              <a:rPr lang="en-US" sz="2800" baseline="30000" dirty="0">
                <a:latin typeface="Calibri" charset="0"/>
                <a:sym typeface="Symbol" charset="0"/>
              </a:rPr>
              <a:t>k</a:t>
            </a:r>
            <a:r>
              <a:rPr lang="en-US" sz="2800" dirty="0">
                <a:latin typeface="Calibri" charset="0"/>
                <a:sym typeface="Symbol" charset="0"/>
              </a:rPr>
              <a:t> </a:t>
            </a:r>
            <a:r>
              <a:rPr lang="en-US" sz="2800" dirty="0" err="1">
                <a:latin typeface="Calibri" charset="0"/>
                <a:sym typeface="Symbol" charset="0"/>
              </a:rPr>
              <a:t>i</a:t>
            </a:r>
            <a:r>
              <a:rPr lang="en-US" sz="2800" dirty="0">
                <a:latin typeface="Calibri" charset="0"/>
                <a:sym typeface="Symbol" charset="0"/>
              </a:rPr>
              <a:t>)</a:t>
            </a:r>
            <a:r>
              <a:rPr lang="en-US" sz="2800" baseline="30000" dirty="0">
                <a:latin typeface="Calibri" charset="0"/>
                <a:sym typeface="Symbol" charset="0"/>
              </a:rPr>
              <a:t>2</a:t>
            </a:r>
            <a:r>
              <a:rPr lang="en-US" sz="2800" dirty="0">
                <a:latin typeface="Calibri" charset="0"/>
                <a:sym typeface="Symbol" charset="0"/>
              </a:rPr>
              <a:t> + (k+1)</a:t>
            </a:r>
            <a:r>
              <a:rPr lang="en-US" sz="2800" baseline="30000" dirty="0">
                <a:latin typeface="Calibri" charset="0"/>
                <a:sym typeface="Symbol" charset="0"/>
              </a:rPr>
              <a:t>3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6F72EB41-BB28-2F46-BA7C-730607E328A6}"/>
              </a:ext>
            </a:extLst>
          </p:cNvPr>
          <p:cNvSpPr txBox="1">
            <a:spLocks/>
          </p:cNvSpPr>
          <p:nvPr/>
        </p:nvSpPr>
        <p:spPr bwMode="auto">
          <a:xfrm>
            <a:off x="3505200" y="38862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 k(k+1)/2 )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+ 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DC1731F-67E8-E24A-AFE1-BF86212FE30F}"/>
              </a:ext>
            </a:extLst>
          </p:cNvPr>
          <p:cNvSpPr txBox="1">
            <a:spLocks/>
          </p:cNvSpPr>
          <p:nvPr/>
        </p:nvSpPr>
        <p:spPr bwMode="auto">
          <a:xfrm>
            <a:off x="762000" y="4343400"/>
            <a:ext cx="4191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 k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+ 4(k+1)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3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) /2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0D1688D-02A3-A643-897A-0358F819C6C7}"/>
              </a:ext>
            </a:extLst>
          </p:cNvPr>
          <p:cNvSpPr txBox="1">
            <a:spLocks/>
          </p:cNvSpPr>
          <p:nvPr/>
        </p:nvSpPr>
        <p:spPr bwMode="auto">
          <a:xfrm>
            <a:off x="4572000" y="43434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(k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+ 4(k+1) ) /2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5B184CD-B7EA-284E-A3A6-86CF61624F10}"/>
              </a:ext>
            </a:extLst>
          </p:cNvPr>
          <p:cNvSpPr txBox="1">
            <a:spLocks/>
          </p:cNvSpPr>
          <p:nvPr/>
        </p:nvSpPr>
        <p:spPr bwMode="auto">
          <a:xfrm>
            <a:off x="762000" y="48768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( k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 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+4k+4 ) /2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659DA6A-5C74-3644-BDF7-F435B3E7CB80}"/>
              </a:ext>
            </a:extLst>
          </p:cNvPr>
          <p:cNvSpPr txBox="1">
            <a:spLocks/>
          </p:cNvSpPr>
          <p:nvPr/>
        </p:nvSpPr>
        <p:spPr bwMode="auto">
          <a:xfrm>
            <a:off x="4267200" y="48768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(k+1)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( k+2)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 /2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1717496-53A2-9245-A296-DCE32158200B}"/>
              </a:ext>
            </a:extLst>
          </p:cNvPr>
          <p:cNvSpPr txBox="1">
            <a:spLocks/>
          </p:cNvSpPr>
          <p:nvPr/>
        </p:nvSpPr>
        <p:spPr bwMode="auto">
          <a:xfrm>
            <a:off x="762000" y="5410200"/>
            <a:ext cx="28956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800" dirty="0">
                <a:latin typeface="+mn-lt"/>
                <a:ea typeface="+mn-ea"/>
                <a:cs typeface="Arial" charset="0"/>
                <a:sym typeface="Symbol"/>
              </a:rPr>
              <a:t>= ((k+1)(k+2) / 2) </a:t>
            </a:r>
            <a:r>
              <a:rPr lang="en-US" sz="2800" baseline="30000" dirty="0">
                <a:latin typeface="+mn-lt"/>
                <a:ea typeface="+mn-ea"/>
                <a:cs typeface="Arial" charset="0"/>
                <a:sym typeface="Symbol"/>
              </a:rPr>
              <a:t>2</a:t>
            </a:r>
            <a:endParaRPr lang="en-US" sz="2800" baseline="30000" dirty="0">
              <a:latin typeface="+mn-lt"/>
              <a:ea typeface="+mn-ea"/>
              <a:sym typeface="Symbol"/>
            </a:endParaRP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47D5ADF-9510-3D4C-93E9-8125BD1CA445}"/>
              </a:ext>
            </a:extLst>
          </p:cNvPr>
          <p:cNvSpPr txBox="1">
            <a:spLocks/>
          </p:cNvSpPr>
          <p:nvPr/>
        </p:nvSpPr>
        <p:spPr bwMode="auto">
          <a:xfrm>
            <a:off x="457200" y="58674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Thus, by the PMI, the equality holds</a:t>
            </a:r>
            <a:endParaRPr lang="en-US" altLang="en-US" sz="2800">
              <a:latin typeface="Calibri" panose="020F0502020204030204" pitchFamily="34" charset="0"/>
              <a:sym typeface="Symbol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>
            <a:extLst>
              <a:ext uri="{FF2B5EF4-FFF2-40B4-BE49-F238E27FC236}">
                <a16:creationId xmlns:a16="http://schemas.microsoft.com/office/drawing/2014/main" id="{0D52BB7C-98D7-3447-80A9-42AA7CD2F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F:  Derivatives</a:t>
            </a:r>
          </a:p>
        </p:txBody>
      </p:sp>
      <p:sp>
        <p:nvSpPr>
          <p:cNvPr id="48130" name="Content Placeholder 2">
            <a:extLst>
              <a:ext uri="{FF2B5EF4-FFF2-40B4-BE49-F238E27FC236}">
                <a16:creationId xmlns:a16="http://schemas.microsoft.com/office/drawing/2014/main" id="{BA79ACF2-69E3-3B41-9C18-57B3BC20F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762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Show that for all n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1 and</a:t>
            </a:r>
            <a:r>
              <a:rPr lang="en-US" altLang="en-US" sz="2800">
                <a:ea typeface="ＭＳ Ｐゴシック" panose="020B0600070205080204" pitchFamily="34" charset="-128"/>
              </a:rPr>
              <a:t> f(x)= x</a:t>
            </a:r>
            <a:r>
              <a:rPr lang="en-US" altLang="en-US" sz="2800" baseline="30000"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, we have f</a:t>
            </a:r>
            <a:r>
              <a:rPr lang="ja-JP" altLang="en-US" sz="2800">
                <a:ea typeface="ＭＳ Ｐゴシック" panose="020B0600070205080204" pitchFamily="34" charset="-128"/>
              </a:rPr>
              <a:t>’</a:t>
            </a:r>
            <a:r>
              <a:rPr lang="en-US" altLang="ja-JP" sz="2800">
                <a:ea typeface="ＭＳ Ｐゴシック" panose="020B0600070205080204" pitchFamily="34" charset="-128"/>
              </a:rPr>
              <a:t>(x)= nx</a:t>
            </a:r>
            <a:r>
              <a:rPr lang="en-US" altLang="ja-JP" sz="2800" baseline="30000">
                <a:ea typeface="ＭＳ Ｐゴシック" panose="020B0600070205080204" pitchFamily="34" charset="-128"/>
              </a:rPr>
              <a:t>n-1</a:t>
            </a:r>
            <a:endParaRPr lang="en-US" altLang="en-US" sz="2800" baseline="300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40FBCA-39D1-FA45-A039-73DE85FD863E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Verifying the basis case for n=1: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	f</a:t>
            </a:r>
            <a:r>
              <a:rPr lang="ja-JP" altLang="en-US" sz="2800">
                <a:latin typeface="Calibri" panose="020F0502020204030204" pitchFamily="34" charset="0"/>
              </a:rPr>
              <a:t>’</a:t>
            </a:r>
            <a:r>
              <a:rPr lang="en-US" altLang="ja-JP" sz="2800">
                <a:latin typeface="Calibri" panose="020F0502020204030204" pitchFamily="34" charset="0"/>
              </a:rPr>
              <a:t>(x) = lim</a:t>
            </a:r>
            <a:r>
              <a:rPr lang="en-US" altLang="ja-JP" sz="2800" baseline="-25000">
                <a:latin typeface="Calibri" panose="020F0502020204030204" pitchFamily="34" charset="0"/>
              </a:rPr>
              <a:t>h</a:t>
            </a:r>
            <a:r>
              <a:rPr lang="en-US" altLang="ja-JP" sz="2800" baseline="-25000">
                <a:latin typeface="Calibri" panose="020F0502020204030204" pitchFamily="34" charset="0"/>
                <a:sym typeface="Symbol" pitchFamily="2" charset="2"/>
              </a:rPr>
              <a:t>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 (f(x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+h)-f(x</a:t>
            </a:r>
            <a:r>
              <a:rPr lang="en-US" altLang="ja-JP" sz="2800" baseline="-25000">
                <a:latin typeface="Calibri" panose="020F0502020204030204" pitchFamily="34" charset="0"/>
              </a:rPr>
              <a:t>0</a:t>
            </a:r>
            <a:r>
              <a:rPr lang="en-US" altLang="ja-JP" sz="2800">
                <a:latin typeface="Calibri" panose="020F0502020204030204" pitchFamily="34" charset="0"/>
              </a:rPr>
              <a:t>)) / h</a:t>
            </a:r>
          </a:p>
          <a:p>
            <a:pPr>
              <a:spcBef>
                <a:spcPct val="20000"/>
              </a:spcBef>
            </a:pPr>
            <a:r>
              <a:rPr lang="en-US" altLang="en-US" sz="2800">
                <a:latin typeface="Calibri" panose="020F0502020204030204" pitchFamily="34" charset="0"/>
              </a:rPr>
              <a:t>            = lim</a:t>
            </a:r>
            <a:r>
              <a:rPr lang="en-US" altLang="en-US" sz="2800" baseline="-25000">
                <a:latin typeface="Calibri" panose="020F0502020204030204" pitchFamily="34" charset="0"/>
              </a:rPr>
              <a:t>h</a:t>
            </a:r>
            <a:r>
              <a:rPr lang="en-US" altLang="en-US" sz="2800" baseline="-25000">
                <a:latin typeface="Calibri" panose="020F0502020204030204" pitchFamily="34" charset="0"/>
                <a:sym typeface="Symbol" pitchFamily="2" charset="2"/>
              </a:rPr>
              <a:t>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 ((x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+h)</a:t>
            </a:r>
            <a:r>
              <a:rPr lang="en-US" altLang="en-US" sz="2800" baseline="30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-(x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 baseline="30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)) / h = 1 = 1∙x</a:t>
            </a:r>
            <a:r>
              <a:rPr lang="en-US" altLang="en-US" sz="2800" baseline="30000">
                <a:latin typeface="Calibri" panose="020F0502020204030204" pitchFamily="34" charset="0"/>
              </a:rPr>
              <a:t>0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ACAAE30-EBE1-364F-B5CA-80664DD44382}"/>
              </a:ext>
            </a:extLst>
          </p:cNvPr>
          <p:cNvSpPr txBox="1">
            <a:spLocks/>
          </p:cNvSpPr>
          <p:nvPr/>
        </p:nvSpPr>
        <p:spPr bwMode="auto">
          <a:xfrm>
            <a:off x="457200" y="3505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Now, assume that the inductive hypothesis holds for some k, f(x) = x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, we have f</a:t>
            </a:r>
            <a:r>
              <a:rPr lang="ja-JP" altLang="en-US" sz="2800">
                <a:latin typeface="Calibri" panose="020F0502020204030204" pitchFamily="34" charset="0"/>
              </a:rPr>
              <a:t>’</a:t>
            </a:r>
            <a:r>
              <a:rPr lang="en-US" altLang="ja-JP" sz="2800">
                <a:latin typeface="Calibri" panose="020F0502020204030204" pitchFamily="34" charset="0"/>
              </a:rPr>
              <a:t>(x) = kx</a:t>
            </a:r>
            <a:r>
              <a:rPr lang="en-US" altLang="ja-JP" sz="2800" baseline="30000">
                <a:latin typeface="Calibri" panose="020F0502020204030204" pitchFamily="34" charset="0"/>
              </a:rPr>
              <a:t>k-1</a:t>
            </a:r>
            <a:endParaRPr lang="en-US" altLang="en-US" baseline="300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40C4DDE-566F-2D4B-9773-895F6D158283}"/>
              </a:ext>
            </a:extLst>
          </p:cNvPr>
          <p:cNvSpPr txBox="1">
            <a:spLocks/>
          </p:cNvSpPr>
          <p:nvPr/>
        </p:nvSpPr>
        <p:spPr bwMode="auto">
          <a:xfrm>
            <a:off x="457200" y="45720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Now, consider f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(x) = x</a:t>
            </a:r>
            <a:r>
              <a:rPr lang="en-US" altLang="en-US" sz="2800" baseline="30000">
                <a:latin typeface="Calibri" panose="020F0502020204030204" pitchFamily="34" charset="0"/>
              </a:rPr>
              <a:t>k+1</a:t>
            </a:r>
            <a:r>
              <a:rPr lang="en-US" altLang="en-US" sz="2800">
                <a:latin typeface="Calibri" panose="020F0502020204030204" pitchFamily="34" charset="0"/>
              </a:rPr>
              <a:t>=x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  <a:r>
              <a:rPr lang="en-US" altLang="en-US" sz="2800">
                <a:latin typeface="Calibri" panose="020F0502020204030204" pitchFamily="34" charset="0"/>
              </a:rPr>
              <a:t> </a:t>
            </a:r>
            <a:r>
              <a:rPr lang="en-US" altLang="en-US" sz="2800"/>
              <a:t>∙ </a:t>
            </a:r>
            <a:r>
              <a:rPr lang="en-US" altLang="en-US" sz="2800">
                <a:latin typeface="Calibri" panose="020F0502020204030204" pitchFamily="34" charset="0"/>
              </a:rPr>
              <a:t>x  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Using the product rule: </a:t>
            </a:r>
            <a:r>
              <a:rPr lang="en-US" altLang="en-US" sz="2800"/>
              <a:t>f</a:t>
            </a:r>
            <a:r>
              <a:rPr lang="ja-JP" altLang="en-US" sz="2800"/>
              <a:t>’</a:t>
            </a:r>
            <a:r>
              <a:rPr lang="en-US" altLang="ja-JP" sz="2800" baseline="-25000"/>
              <a:t>2</a:t>
            </a:r>
            <a:r>
              <a:rPr lang="en-US" altLang="ja-JP" sz="2800"/>
              <a:t>(x) = (x</a:t>
            </a:r>
            <a:r>
              <a:rPr lang="en-US" altLang="ja-JP" sz="2800" baseline="30000"/>
              <a:t>k</a:t>
            </a:r>
            <a:r>
              <a:rPr lang="en-US" altLang="ja-JP" sz="2800"/>
              <a:t>)</a:t>
            </a:r>
            <a:r>
              <a:rPr lang="ja-JP" altLang="en-US" sz="2800"/>
              <a:t>’</a:t>
            </a:r>
            <a:r>
              <a:rPr lang="en-US" altLang="ja-JP" sz="2800"/>
              <a:t>∙x+(x</a:t>
            </a:r>
            <a:r>
              <a:rPr lang="en-US" altLang="ja-JP" sz="2800" baseline="30000"/>
              <a:t>k</a:t>
            </a:r>
            <a:r>
              <a:rPr lang="en-US" altLang="ja-JP" sz="2800"/>
              <a:t>)∙x</a:t>
            </a:r>
            <a:r>
              <a:rPr lang="ja-JP" altLang="en-US" sz="2800"/>
              <a:t>’</a:t>
            </a:r>
            <a:r>
              <a:rPr lang="en-US" altLang="ja-JP" sz="2800"/>
              <a:t> </a:t>
            </a:r>
            <a:endParaRPr lang="en-US" altLang="en-US" sz="2800" baseline="30000">
              <a:latin typeface="Calibri" panose="020F0502020204030204" pitchFamily="34" charset="0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409DA02-A0F6-B040-8A52-2D9EFC7D4C51}"/>
              </a:ext>
            </a:extLst>
          </p:cNvPr>
          <p:cNvSpPr txBox="1">
            <a:spLocks/>
          </p:cNvSpPr>
          <p:nvPr/>
        </p:nvSpPr>
        <p:spPr bwMode="auto">
          <a:xfrm>
            <a:off x="457200" y="56388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Thus, f'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(x) = 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kx</a:t>
            </a:r>
            <a:r>
              <a:rPr lang="en-US" altLang="en-US" sz="2800" baseline="30000">
                <a:solidFill>
                  <a:srgbClr val="FF0000"/>
                </a:solidFill>
                <a:latin typeface="Calibri" panose="020F0502020204030204" pitchFamily="34" charset="0"/>
              </a:rPr>
              <a:t>k-1</a:t>
            </a:r>
            <a:r>
              <a:rPr lang="en-US" altLang="en-US" sz="2800"/>
              <a:t>∙</a:t>
            </a:r>
            <a:r>
              <a:rPr lang="en-US" altLang="en-US" sz="2800">
                <a:latin typeface="Calibri" panose="020F0502020204030204" pitchFamily="34" charset="0"/>
              </a:rPr>
              <a:t>x + 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/>
              <a:t>∙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1 </a:t>
            </a:r>
            <a:r>
              <a:rPr lang="en-US" altLang="en-US" sz="2800">
                <a:latin typeface="Calibri" panose="020F0502020204030204" pitchFamily="34" charset="0"/>
              </a:rPr>
              <a:t>= kx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+ x</a:t>
            </a:r>
            <a:r>
              <a:rPr lang="en-US" altLang="en-US" sz="2800" baseline="30000">
                <a:latin typeface="Calibri" panose="020F0502020204030204" pitchFamily="34" charset="0"/>
              </a:rPr>
              <a:t>k </a:t>
            </a:r>
            <a:r>
              <a:rPr lang="en-US" altLang="en-US" sz="2800">
                <a:latin typeface="Calibri" panose="020F0502020204030204" pitchFamily="34" charset="0"/>
              </a:rPr>
              <a:t>= (k+1)x</a:t>
            </a:r>
            <a:r>
              <a:rPr lang="en-US" altLang="en-US" sz="2800" baseline="30000">
                <a:latin typeface="Calibri" panose="020F0502020204030204" pitchFamily="34" charset="0"/>
              </a:rPr>
              <a:t>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>
            <a:extLst>
              <a:ext uri="{FF2B5EF4-FFF2-40B4-BE49-F238E27FC236}">
                <a16:creationId xmlns:a16="http://schemas.microsoft.com/office/drawing/2014/main" id="{59D6F373-8909-F34C-843B-0CCB18643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0722" name="Content Placeholder 2">
            <a:extLst>
              <a:ext uri="{FF2B5EF4-FFF2-40B4-BE49-F238E27FC236}">
                <a16:creationId xmlns:a16="http://schemas.microsoft.com/office/drawing/2014/main" id="{FFA1CF0C-A3AE-B043-AB14-458C67163E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>
            <a:extLst>
              <a:ext uri="{FF2B5EF4-FFF2-40B4-BE49-F238E27FC236}">
                <a16:creationId xmlns:a16="http://schemas.microsoft.com/office/drawing/2014/main" id="{65907EEF-9B4C-8542-8377-6473444D4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</a:t>
            </a:r>
            <a:r>
              <a:rPr lang="en-US" altLang="en-US" b="1">
                <a:solidFill>
                  <a:srgbClr val="FF0000"/>
                </a:solidFill>
                <a:ea typeface="ＭＳ Ｐゴシック" panose="020B0600070205080204" pitchFamily="34" charset="-128"/>
              </a:rPr>
              <a:t>Bad </a:t>
            </a:r>
            <a:r>
              <a:rPr lang="en-US" altLang="en-US">
                <a:ea typeface="ＭＳ Ｐゴシック" panose="020B0600070205080204" pitchFamily="34" charset="-128"/>
              </a:rPr>
              <a:t>Example: Example G</a:t>
            </a:r>
          </a:p>
        </p:txBody>
      </p:sp>
      <p:sp>
        <p:nvSpPr>
          <p:cNvPr id="49154" name="Content Placeholder 2">
            <a:extLst>
              <a:ext uri="{FF2B5EF4-FFF2-40B4-BE49-F238E27FC236}">
                <a16:creationId xmlns:a16="http://schemas.microsoft.com/office/drawing/2014/main" id="{41B18726-D5A1-1D46-9488-4451D31D65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33400"/>
          </a:xfrm>
        </p:spPr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Consider the proof for: All of you will receive the same grade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ED7E89-D2D2-9342-B5BB-52AE65EAB00F}"/>
              </a:ext>
            </a:extLst>
          </p:cNvPr>
          <p:cNvSpPr txBox="1">
            <a:spLocks/>
          </p:cNvSpPr>
          <p:nvPr/>
        </p:nvSpPr>
        <p:spPr bwMode="auto">
          <a:xfrm>
            <a:off x="457200" y="20574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Let P(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n</a:t>
            </a:r>
            <a:r>
              <a:rPr lang="en-US" altLang="en-US">
                <a:latin typeface="Calibri" panose="020F0502020204030204" pitchFamily="34" charset="0"/>
              </a:rPr>
              <a:t>) be the statement: </a:t>
            </a:r>
            <a:r>
              <a:rPr lang="ja-JP" altLang="en-US">
                <a:latin typeface="Calibri" panose="020F0502020204030204" pitchFamily="34" charset="0"/>
              </a:rPr>
              <a:t>“</a:t>
            </a:r>
            <a:r>
              <a:rPr lang="en-US" altLang="ja-JP">
                <a:latin typeface="Calibri" panose="020F0502020204030204" pitchFamily="34" charset="0"/>
              </a:rPr>
              <a:t>Every set of </a:t>
            </a:r>
            <a:r>
              <a:rPr lang="en-US" altLang="ja-JP">
                <a:solidFill>
                  <a:srgbClr val="FF0000"/>
                </a:solidFill>
                <a:latin typeface="Calibri" panose="020F0502020204030204" pitchFamily="34" charset="0"/>
              </a:rPr>
              <a:t>n</a:t>
            </a:r>
            <a:r>
              <a:rPr lang="en-US" altLang="ja-JP">
                <a:latin typeface="Calibri" panose="020F0502020204030204" pitchFamily="34" charset="0"/>
              </a:rPr>
              <a:t> students will receive the same grade</a:t>
            </a:r>
            <a:r>
              <a:rPr lang="ja-JP" altLang="en-US">
                <a:latin typeface="Calibri" panose="020F0502020204030204" pitchFamily="34" charset="0"/>
              </a:rPr>
              <a:t>”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FF9A125-749E-5042-8FBF-594C635D5B47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Clearly, P(1) is true.  So the basis case holds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D3D48F2-1CBF-EA41-926A-7DE3DFE2AB7F}"/>
              </a:ext>
            </a:extLst>
          </p:cNvPr>
          <p:cNvSpPr txBox="1">
            <a:spLocks/>
          </p:cNvSpPr>
          <p:nvPr/>
        </p:nvSpPr>
        <p:spPr bwMode="auto">
          <a:xfrm>
            <a:off x="457200" y="31242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Now assume P(k) holds, the inductive hypothesis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2A9FD6E-E554-174A-AD06-2C4E9242AC1B}"/>
              </a:ext>
            </a:extLst>
          </p:cNvPr>
          <p:cNvSpPr txBox="1">
            <a:spLocks/>
          </p:cNvSpPr>
          <p:nvPr/>
        </p:nvSpPr>
        <p:spPr bwMode="auto">
          <a:xfrm>
            <a:off x="457200" y="35814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Given a group of k students, apply P(k) to {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, s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, …,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k</a:t>
            </a:r>
            <a:r>
              <a:rPr lang="en-US" altLang="en-US">
                <a:latin typeface="Calibri" panose="020F0502020204030204" pitchFamily="34" charset="0"/>
              </a:rPr>
              <a:t>}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1430A5C5-A451-1248-82A6-6E2591FA0665}"/>
              </a:ext>
            </a:extLst>
          </p:cNvPr>
          <p:cNvSpPr txBox="1">
            <a:spLocks/>
          </p:cNvSpPr>
          <p:nvPr/>
        </p:nvSpPr>
        <p:spPr bwMode="auto">
          <a:xfrm>
            <a:off x="457200" y="4038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Now, separately apply the inductive hypothesis to the subset {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, s</a:t>
            </a:r>
            <a:r>
              <a:rPr lang="en-US" altLang="en-US" baseline="-25000">
                <a:latin typeface="Calibri" panose="020F0502020204030204" pitchFamily="34" charset="0"/>
              </a:rPr>
              <a:t>3</a:t>
            </a:r>
            <a:r>
              <a:rPr lang="en-US" altLang="en-US">
                <a:latin typeface="Calibri" panose="020F0502020204030204" pitchFamily="34" charset="0"/>
              </a:rPr>
              <a:t>, …,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k+1</a:t>
            </a:r>
            <a:r>
              <a:rPr lang="en-US" altLang="en-US">
                <a:latin typeface="Calibri" panose="020F0502020204030204" pitchFamily="34" charset="0"/>
              </a:rPr>
              <a:t>}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B0B548D-B958-B240-924D-35837999C695}"/>
              </a:ext>
            </a:extLst>
          </p:cNvPr>
          <p:cNvSpPr txBox="1">
            <a:spLocks/>
          </p:cNvSpPr>
          <p:nvPr/>
        </p:nvSpPr>
        <p:spPr bwMode="auto">
          <a:xfrm>
            <a:off x="457200" y="4800600"/>
            <a:ext cx="822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>
                <a:latin typeface="Calibri" panose="020F0502020204030204" pitchFamily="34" charset="0"/>
              </a:rPr>
              <a:t>Combining these two facts, we get {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1</a:t>
            </a:r>
            <a:r>
              <a:rPr lang="en-US" altLang="en-US">
                <a:latin typeface="Calibri" panose="020F0502020204030204" pitchFamily="34" charset="0"/>
              </a:rPr>
              <a:t>, s</a:t>
            </a:r>
            <a:r>
              <a:rPr lang="en-US" altLang="en-US" baseline="-25000">
                <a:latin typeface="Calibri" panose="020F0502020204030204" pitchFamily="34" charset="0"/>
              </a:rPr>
              <a:t>2</a:t>
            </a:r>
            <a:r>
              <a:rPr lang="en-US" altLang="en-US">
                <a:latin typeface="Calibri" panose="020F0502020204030204" pitchFamily="34" charset="0"/>
              </a:rPr>
              <a:t>, …, </a:t>
            </a:r>
            <a:r>
              <a:rPr lang="en-US" altLang="en-US">
                <a:solidFill>
                  <a:srgbClr val="FF0000"/>
                </a:solidFill>
                <a:latin typeface="Calibri" panose="020F0502020204030204" pitchFamily="34" charset="0"/>
              </a:rPr>
              <a:t>s</a:t>
            </a:r>
            <a:r>
              <a:rPr lang="en-US" altLang="en-US" baseline="-25000">
                <a:solidFill>
                  <a:srgbClr val="FF0000"/>
                </a:solidFill>
                <a:latin typeface="Calibri" panose="020F0502020204030204" pitchFamily="34" charset="0"/>
              </a:rPr>
              <a:t>k+1</a:t>
            </a:r>
            <a:r>
              <a:rPr lang="en-US" altLang="en-US">
                <a:latin typeface="Calibri" panose="020F0502020204030204" pitchFamily="34" charset="0"/>
              </a:rPr>
              <a:t>}. Thus, P(k+1) holds.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EC231D0-B81E-AC4A-B26F-BD33625534F4}"/>
              </a:ext>
            </a:extLst>
          </p:cNvPr>
          <p:cNvSpPr txBox="1">
            <a:spLocks/>
          </p:cNvSpPr>
          <p:nvPr/>
        </p:nvSpPr>
        <p:spPr bwMode="auto">
          <a:xfrm>
            <a:off x="457200" y="55626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Hence, P(n) is true for all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>
            <a:extLst>
              <a:ext uri="{FF2B5EF4-FFF2-40B4-BE49-F238E27FC236}">
                <a16:creationId xmlns:a16="http://schemas.microsoft.com/office/drawing/2014/main" id="{3C10EC67-0CFC-1A42-968C-13A56E01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Example G:  Where is the Error?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F72E07-4ECE-F24A-BF9C-8F1E241581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762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mistake is not the basis case: P(1) is true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C6D093B-FE63-A741-A9D0-71FA0D9F875F}"/>
              </a:ext>
            </a:extLst>
          </p:cNvPr>
          <p:cNvSpPr txBox="1">
            <a:spLocks/>
          </p:cNvSpPr>
          <p:nvPr/>
        </p:nvSpPr>
        <p:spPr bwMode="auto">
          <a:xfrm>
            <a:off x="457200" y="21336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3200">
                <a:latin typeface="Calibri" panose="020F0502020204030204" pitchFamily="34" charset="0"/>
              </a:rPr>
              <a:t>Also, it is the case that, say, P(73) </a:t>
            </a:r>
            <a:r>
              <a:rPr lang="en-US" altLang="en-US" sz="3200">
                <a:latin typeface="Calibri" panose="020F0502020204030204" pitchFamily="34" charset="0"/>
                <a:sym typeface="Symbol" pitchFamily="2" charset="2"/>
              </a:rPr>
              <a:t> P(74)</a:t>
            </a:r>
            <a:endParaRPr lang="en-US" altLang="en-US" sz="3200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4354373-DEC1-EA43-9C52-3A394902443E}"/>
              </a:ext>
            </a:extLst>
          </p:cNvPr>
          <p:cNvSpPr txBox="1">
            <a:spLocks/>
          </p:cNvSpPr>
          <p:nvPr/>
        </p:nvSpPr>
        <p:spPr bwMode="auto">
          <a:xfrm>
            <a:off x="457200" y="2743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So, this is cannot be the mistake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1608D3A-A4F9-3847-BF67-43A2A575FBB0}"/>
              </a:ext>
            </a:extLst>
          </p:cNvPr>
          <p:cNvSpPr txBox="1">
            <a:spLocks/>
          </p:cNvSpPr>
          <p:nvPr/>
        </p:nvSpPr>
        <p:spPr bwMode="auto">
          <a:xfrm>
            <a:off x="457200" y="3429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The error is in P(1) </a:t>
            </a:r>
            <a:r>
              <a:rPr lang="en-US" sz="3200" dirty="0">
                <a:latin typeface="Arial" charset="0"/>
                <a:ea typeface="+mn-ea"/>
                <a:cs typeface="Arial" charset="0"/>
                <a:sym typeface="Symbol"/>
              </a:rPr>
              <a:t> 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P(2), which </a:t>
            </a:r>
            <a:r>
              <a:rPr lang="en-US" sz="3200" dirty="0">
                <a:solidFill>
                  <a:srgbClr val="FF0000"/>
                </a:solidFill>
                <a:latin typeface="+mn-lt"/>
                <a:ea typeface="+mn-ea"/>
                <a:cs typeface="Arial" charset="0"/>
                <a:sym typeface="Symbol"/>
              </a:rPr>
              <a:t>cannot</a:t>
            </a:r>
            <a:r>
              <a:rPr lang="en-US" sz="3200" dirty="0">
                <a:latin typeface="+mn-lt"/>
                <a:ea typeface="+mn-ea"/>
                <a:cs typeface="Arial" charset="0"/>
                <a:sym typeface="Symbol"/>
              </a:rPr>
              <a:t> hold</a:t>
            </a:r>
            <a:r>
              <a:rPr lang="en-US" sz="3200" dirty="0">
                <a:latin typeface="+mn-lt"/>
                <a:ea typeface="+mn-ea"/>
              </a:rPr>
              <a:t> 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5AEEA0C-B59C-214C-B8D2-1972A259175E}"/>
              </a:ext>
            </a:extLst>
          </p:cNvPr>
          <p:cNvSpPr txBox="1">
            <a:spLocks/>
          </p:cNvSpPr>
          <p:nvPr/>
        </p:nvSpPr>
        <p:spPr bwMode="auto">
          <a:xfrm>
            <a:off x="457200" y="41910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200" dirty="0">
                <a:latin typeface="+mn-lt"/>
                <a:ea typeface="+mn-ea"/>
              </a:rPr>
              <a:t>We cannot combine the two inductive hypotheses to get P(2)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>
            <a:extLst>
              <a:ext uri="{FF2B5EF4-FFF2-40B4-BE49-F238E27FC236}">
                <a16:creationId xmlns:a16="http://schemas.microsoft.com/office/drawing/2014/main" id="{0FDE2F61-0990-1C4A-80FA-8379416F9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51202" name="Content Placeholder 2">
            <a:extLst>
              <a:ext uri="{FF2B5EF4-FFF2-40B4-BE49-F238E27FC236}">
                <a16:creationId xmlns:a16="http://schemas.microsoft.com/office/drawing/2014/main" id="{F25B3C11-0021-344D-8E0F-CAA4FFED5D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 b="1">
                <a:solidFill>
                  <a:srgbClr val="FF0000"/>
                </a:solidFill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 b="1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itle 1">
            <a:extLst>
              <a:ext uri="{FF2B5EF4-FFF2-40B4-BE49-F238E27FC236}">
                <a16:creationId xmlns:a16="http://schemas.microsoft.com/office/drawing/2014/main" id="{0B77E0F5-49D5-3D4B-8992-01DD400AE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Induction</a:t>
            </a:r>
          </a:p>
        </p:txBody>
      </p:sp>
      <p:sp>
        <p:nvSpPr>
          <p:cNvPr id="52226" name="Content Placeholder 2">
            <a:extLst>
              <a:ext uri="{FF2B5EF4-FFF2-40B4-BE49-F238E27FC236}">
                <a16:creationId xmlns:a16="http://schemas.microsoft.com/office/drawing/2014/main" id="{57947650-01F2-784C-9287-10BF71BC4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Theorem</a:t>
            </a:r>
            <a:r>
              <a:rPr lang="en-US" altLang="en-US" sz="2400">
                <a:ea typeface="ＭＳ Ｐゴシック" panose="020B0600070205080204" pitchFamily="34" charset="-128"/>
              </a:rPr>
              <a:t>: Principle of Mathematical Induction (Strong Form)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	Given a statement P concerning an integer n, suppose</a:t>
            </a:r>
            <a:endParaRPr lang="en-US" altLang="en-US" sz="2800">
              <a:ea typeface="ＭＳ Ｐゴシック" panose="020B0600070205080204" pitchFamily="34" charset="-128"/>
            </a:endParaRPr>
          </a:p>
          <a:p>
            <a:pPr marL="857250" lvl="1" indent="-45720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P is true for some particular integer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, P(n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)=1</a:t>
            </a:r>
          </a:p>
          <a:p>
            <a:pPr marL="857250" lvl="1" indent="-457200">
              <a:buFont typeface="Calibri" panose="020F0502020204030204" pitchFamily="34" charset="0"/>
              <a:buAutoNum type="arabicPeriod"/>
            </a:pPr>
            <a:r>
              <a:rPr lang="en-US" altLang="en-US" sz="2400">
                <a:ea typeface="ＭＳ Ｐゴシック" panose="020B0600070205080204" pitchFamily="34" charset="-128"/>
              </a:rPr>
              <a:t>If k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 is any integer and P is true for all integers m in the range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</a:t>
            </a:r>
            <a:r>
              <a:rPr lang="en-US" altLang="en-US" sz="2400">
                <a:ea typeface="ＭＳ Ｐゴシック" panose="020B0600070205080204" pitchFamily="34" charset="-128"/>
              </a:rPr>
              <a:t>m&lt;k, then it is true also for k</a:t>
            </a:r>
          </a:p>
          <a:p>
            <a:pPr marL="857250" lvl="1" indent="-45720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Then, P is true for all integers n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</a:t>
            </a:r>
            <a:r>
              <a:rPr lang="en-US" altLang="en-US">
                <a:ea typeface="ＭＳ Ｐゴシック" panose="020B0600070205080204" pitchFamily="34" charset="-128"/>
              </a:rPr>
              <a:t> 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, i.e.</a:t>
            </a:r>
          </a:p>
          <a:p>
            <a:pPr marL="857250" lvl="1" indent="-457200"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 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P(n) holds</a:t>
            </a:r>
          </a:p>
          <a:p>
            <a:pPr marL="857250" lvl="1" indent="-457200">
              <a:buFont typeface="Arial" panose="020B0604020202020204" pitchFamily="34" charset="0"/>
              <a:buNone/>
            </a:pPr>
            <a:endParaRPr lang="en-US" altLang="en-US" sz="2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>
            <a:extLst>
              <a:ext uri="{FF2B5EF4-FFF2-40B4-BE49-F238E27FC236}">
                <a16:creationId xmlns:a16="http://schemas.microsoft.com/office/drawing/2014/main" id="{EA6196E6-E3B4-4346-8072-B622EE347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MPI and its Strong Form</a:t>
            </a:r>
          </a:p>
        </p:txBody>
      </p:sp>
      <p:sp>
        <p:nvSpPr>
          <p:cNvPr id="53250" name="Content Placeholder 2">
            <a:extLst>
              <a:ext uri="{FF2B5EF4-FFF2-40B4-BE49-F238E27FC236}">
                <a16:creationId xmlns:a16="http://schemas.microsoft.com/office/drawing/2014/main" id="{326C0669-0157-474F-B814-4A048229E2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Despite the name, the strong form of PMI is </a:t>
            </a:r>
            <a:r>
              <a:rPr lang="en-US" altLang="en-US">
                <a:solidFill>
                  <a:srgbClr val="FF0000"/>
                </a:solidFill>
                <a:ea typeface="ＭＳ Ｐゴシック" panose="020B0600070205080204" pitchFamily="34" charset="-128"/>
              </a:rPr>
              <a:t>not a stronger proof technique</a:t>
            </a:r>
            <a:r>
              <a:rPr lang="en-US" altLang="en-US">
                <a:ea typeface="ＭＳ Ｐゴシック" panose="020B0600070205080204" pitchFamily="34" charset="-128"/>
              </a:rPr>
              <a:t> than PMI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fact, we have the following Lemma</a:t>
            </a:r>
          </a:p>
          <a:p>
            <a:r>
              <a:rPr lang="en-US" altLang="en-US" b="1">
                <a:ea typeface="ＭＳ Ｐゴシック" panose="020B0600070205080204" pitchFamily="34" charset="-128"/>
              </a:rPr>
              <a:t>Lemma</a:t>
            </a:r>
            <a:r>
              <a:rPr lang="en-US" altLang="en-US">
                <a:ea typeface="ＭＳ Ｐゴシック" panose="020B0600070205080204" pitchFamily="34" charset="-128"/>
              </a:rPr>
              <a:t>:  The following are equivalent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Well Ordering Principle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Principle of Mathematical Induction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The Principle of Mathematical Induction, Strong Form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D0F48710-FF38-5E41-83B1-A46FD9C0D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(1)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C2031C89-0A7D-574C-8F32-41107A69C0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495800"/>
          </a:xfrm>
        </p:spPr>
        <p:txBody>
          <a:bodyPr/>
          <a:lstStyle/>
          <a:p>
            <a:r>
              <a:rPr lang="en-US" altLang="en-US" sz="2400" b="1">
                <a:ea typeface="ＭＳ Ｐゴシック" panose="020B0600070205080204" pitchFamily="34" charset="-128"/>
              </a:rPr>
              <a:t>Fundamental Theorem of Arithmetic</a:t>
            </a:r>
            <a:r>
              <a:rPr lang="en-US" altLang="en-US" sz="2400">
                <a:ea typeface="ＭＳ Ｐゴシック" panose="020B0600070205080204" pitchFamily="34" charset="-128"/>
              </a:rPr>
              <a:t> (page 211): For any integer 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2 can be written uniquely as 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 prime or</a:t>
            </a:r>
          </a:p>
          <a:p>
            <a:pPr lvl="1"/>
            <a:r>
              <a:rPr lang="en-US" altLang="en-US" sz="2000">
                <a:ea typeface="ＭＳ Ｐゴシック" panose="020B0600070205080204" pitchFamily="34" charset="-128"/>
              </a:rPr>
              <a:t>As the product of primes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Prove using the strong form of induction to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Definition </a:t>
            </a:r>
            <a:r>
              <a:rPr lang="en-US" altLang="en-US" sz="2400">
                <a:ea typeface="ＭＳ Ｐゴシック" panose="020B0600070205080204" pitchFamily="34" charset="-128"/>
              </a:rPr>
              <a:t>(page 210)</a:t>
            </a:r>
            <a:endParaRPr lang="en-US" altLang="en-US" sz="2400" b="1">
              <a:ea typeface="ＭＳ Ｐゴシック" panose="020B0600070205080204" pitchFamily="34" charset="-128"/>
            </a:endParaRP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Prime</a:t>
            </a:r>
            <a:r>
              <a:rPr lang="en-US" altLang="en-US" sz="2000">
                <a:ea typeface="ＭＳ Ｐゴシック" panose="020B0600070205080204" pitchFamily="34" charset="-128"/>
              </a:rPr>
              <a:t>: A positive integer p greater than 1 is called prime iff the only positive factors of p are 1 and p.</a:t>
            </a:r>
          </a:p>
          <a:p>
            <a:pPr lvl="1"/>
            <a:r>
              <a:rPr lang="en-US" altLang="en-US" sz="2000" b="1">
                <a:ea typeface="ＭＳ Ｐゴシック" panose="020B0600070205080204" pitchFamily="34" charset="-128"/>
              </a:rPr>
              <a:t>Composite</a:t>
            </a:r>
            <a:r>
              <a:rPr lang="en-US" altLang="en-US" sz="2000">
                <a:ea typeface="ＭＳ Ｐゴシック" panose="020B0600070205080204" pitchFamily="34" charset="-128"/>
              </a:rPr>
              <a:t>: A positive integer that is greater than 1 and is not prime is called composite 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According to the definition, 1 is </a:t>
            </a:r>
            <a:r>
              <a:rPr lang="en-US" altLang="en-US" sz="2800">
                <a:solidFill>
                  <a:srgbClr val="FF0000"/>
                </a:solidFill>
                <a:ea typeface="ＭＳ Ｐゴシック" panose="020B0600070205080204" pitchFamily="34" charset="-128"/>
              </a:rPr>
              <a:t>not </a:t>
            </a:r>
            <a:r>
              <a:rPr lang="en-US" altLang="en-US" sz="2800">
                <a:ea typeface="ＭＳ Ｐゴシック" panose="020B0600070205080204" pitchFamily="34" charset="-128"/>
              </a:rPr>
              <a:t>a prime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lvl="1"/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F9F880E4-27A1-B94E-947F-7474EAA5F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(2)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7DD694FD-A325-FA4E-BFB8-1AE52F320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Let P(n) be the statement: </a:t>
            </a:r>
            <a:r>
              <a:rPr lang="ja-JP" altLang="en-US"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ea typeface="ＭＳ Ｐゴシック" panose="020B0600070205080204" pitchFamily="34" charset="-128"/>
              </a:rPr>
              <a:t>n is a prime or can be written uniquely as a product of primes.</a:t>
            </a:r>
            <a:r>
              <a:rPr lang="ja-JP" altLang="en-US">
                <a:ea typeface="ＭＳ Ｐゴシック" panose="020B0600070205080204" pitchFamily="34" charset="-128"/>
              </a:rPr>
              <a:t>”</a:t>
            </a:r>
            <a:endParaRPr lang="en-US" altLang="ja-JP">
              <a:ea typeface="ＭＳ Ｐゴシック" panose="020B0600070205080204" pitchFamily="34" charset="-128"/>
            </a:endParaRPr>
          </a:p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The basis case holds: P(2)=2 and 2 is a prime.</a:t>
            </a:r>
          </a:p>
          <a:p>
            <a:pPr marL="514350" indent="-514350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  <a:p>
            <a:pPr marL="514350" indent="-514350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07250086-AA90-B144-82C4-7FA1936CA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A (3)</a:t>
            </a:r>
          </a:p>
        </p:txBody>
      </p:sp>
      <p:sp>
        <p:nvSpPr>
          <p:cNvPr id="55299" name="Content Placeholder 2">
            <a:extLst>
              <a:ext uri="{FF2B5EF4-FFF2-40B4-BE49-F238E27FC236}">
                <a16:creationId xmlns:a16="http://schemas.microsoft.com/office/drawing/2014/main" id="{35384D05-2509-0045-ABB0-40D9E597F5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76400"/>
          </a:xfrm>
        </p:spPr>
        <p:txBody>
          <a:bodyPr/>
          <a:lstStyle/>
          <a:p>
            <a:pPr marL="457200" indent="-457200">
              <a:buFont typeface="Calibri" panose="020F0502020204030204" pitchFamily="34" charset="0"/>
              <a:buAutoNum type="arabicPeriod" startAt="3"/>
            </a:pPr>
            <a:r>
              <a:rPr lang="en-US" altLang="en-US" sz="2400">
                <a:ea typeface="ＭＳ Ｐゴシック" panose="020B0600070205080204" pitchFamily="34" charset="-128"/>
              </a:rPr>
              <a:t>We make our inductive hypothesis.  Here we assume that the predicate P holds for all integers less than some integer k≥2, i.e., we assume that: </a:t>
            </a:r>
          </a:p>
          <a:p>
            <a:pPr marL="457200" indent="-457200"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P(2)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P(3)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400">
                <a:ea typeface="ＭＳ Ｐゴシック" panose="020B0600070205080204" pitchFamily="34" charset="-128"/>
              </a:rPr>
              <a:t>P(4)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 </a:t>
            </a:r>
            <a:r>
              <a:rPr lang="en-US" altLang="en-US" sz="2400">
                <a:ea typeface="ＭＳ Ｐゴシック" panose="020B0600070205080204" pitchFamily="34" charset="-128"/>
              </a:rPr>
              <a:t>…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</a:t>
            </a:r>
            <a:r>
              <a:rPr lang="en-US" altLang="en-US" sz="2400">
                <a:ea typeface="ＭＳ Ｐゴシック" panose="020B0600070205080204" pitchFamily="34" charset="-128"/>
              </a:rPr>
              <a:t>P(k) is true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FC593C-E6A2-4F4F-AA21-505B4760F1B8}"/>
              </a:ext>
            </a:extLst>
          </p:cNvPr>
          <p:cNvSpPr txBox="1">
            <a:spLocks/>
          </p:cNvSpPr>
          <p:nvPr/>
        </p:nvSpPr>
        <p:spPr bwMode="auto">
          <a:xfrm>
            <a:off x="381000" y="31242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4"/>
              <a:defRPr/>
            </a:pPr>
            <a:r>
              <a:rPr lang="en-US" sz="2400" dirty="0">
                <a:latin typeface="+mn-lt"/>
                <a:ea typeface="+mn-ea"/>
              </a:rPr>
              <a:t>We want to show that this implies that P(k+1) holds. We consider two cases: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EDEDDE3-56C4-E646-9DA7-082180A877BD}"/>
              </a:ext>
            </a:extLst>
          </p:cNvPr>
          <p:cNvSpPr txBox="1">
            <a:spLocks/>
          </p:cNvSpPr>
          <p:nvPr/>
        </p:nvSpPr>
        <p:spPr bwMode="auto">
          <a:xfrm>
            <a:off x="304800" y="38862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14400" lvl="1" indent="-457200" eaLnBrk="0" hangingPunct="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k+1 is prime, then P(k+1) holds.  We are done. 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F33BF0CB-6850-034F-A7EA-87DADE93E4EE}"/>
              </a:ext>
            </a:extLst>
          </p:cNvPr>
          <p:cNvSpPr txBox="1">
            <a:spLocks/>
          </p:cNvSpPr>
          <p:nvPr/>
        </p:nvSpPr>
        <p:spPr bwMode="auto">
          <a:xfrm>
            <a:off x="304800" y="4343400"/>
            <a:ext cx="822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914400" lvl="1" indent="-457200" eaLnBrk="0" hangingPunct="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>
                <a:latin typeface="+mn-lt"/>
                <a:ea typeface="+mn-ea"/>
              </a:rPr>
              <a:t>k+1 is a composite. 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64D42D-E59B-8E46-B149-6438ABFF5FEE}"/>
              </a:ext>
            </a:extLst>
          </p:cNvPr>
          <p:cNvSpPr txBox="1">
            <a:spLocks/>
          </p:cNvSpPr>
          <p:nvPr/>
        </p:nvSpPr>
        <p:spPr bwMode="auto">
          <a:xfrm>
            <a:off x="304800" y="4724400"/>
            <a:ext cx="8229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9144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       k+1 has two factors u,v,  2 </a:t>
            </a:r>
            <a:r>
              <a:rPr lang="en-US" altLang="en-US">
                <a:sym typeface="Symbol" pitchFamily="2" charset="2"/>
              </a:rPr>
              <a:t> </a:t>
            </a:r>
            <a:r>
              <a:rPr lang="en-US" altLang="en-US">
                <a:latin typeface="Calibri" panose="020F0502020204030204" pitchFamily="34" charset="0"/>
              </a:rPr>
              <a:t>u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,</a:t>
            </a:r>
            <a:r>
              <a:rPr lang="en-US" altLang="en-US">
                <a:latin typeface="Calibri" panose="020F0502020204030204" pitchFamily="34" charset="0"/>
              </a:rPr>
              <a:t>v &lt; k+1 such that k+1=u∙v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CC5DD681-3797-1944-BD3B-3B850483A48C}"/>
              </a:ext>
            </a:extLst>
          </p:cNvPr>
          <p:cNvSpPr txBox="1">
            <a:spLocks/>
          </p:cNvSpPr>
          <p:nvPr/>
        </p:nvSpPr>
        <p:spPr bwMode="auto">
          <a:xfrm>
            <a:off x="762000" y="51054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461963" indent="-47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 algn="just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By the inductive hypothesis u=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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p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v=</a:t>
            </a:r>
            <a:r>
              <a:rPr lang="en-US" altLang="en-US">
                <a:sym typeface="Symbol" pitchFamily="2" charset="2"/>
              </a:rPr>
              <a:t> </a:t>
            </a:r>
            <a:r>
              <a:rPr lang="en-US" altLang="en-US" baseline="-25000">
                <a:sym typeface="Symbol" pitchFamily="2" charset="2"/>
              </a:rPr>
              <a:t>j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>
                <a:latin typeface="Calibri" panose="020F0502020204030204" pitchFamily="34" charset="0"/>
              </a:rPr>
              <a:t>p</a:t>
            </a:r>
            <a:r>
              <a:rPr lang="en-US" altLang="en-US" baseline="-25000">
                <a:latin typeface="Calibri" panose="020F0502020204030204" pitchFamily="34" charset="0"/>
              </a:rPr>
              <a:t>j</a:t>
            </a:r>
            <a:r>
              <a:rPr lang="en-US" altLang="en-US"/>
              <a:t>,</a:t>
            </a:r>
            <a:r>
              <a:rPr lang="en-US" altLang="en-US">
                <a:latin typeface="Calibri" panose="020F0502020204030204" pitchFamily="34" charset="0"/>
              </a:rPr>
              <a:t> and p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,p</a:t>
            </a:r>
            <a:r>
              <a:rPr lang="en-US" altLang="en-US" baseline="-25000">
                <a:latin typeface="Calibri" panose="020F0502020204030204" pitchFamily="34" charset="0"/>
              </a:rPr>
              <a:t>j</a:t>
            </a:r>
            <a:r>
              <a:rPr lang="en-US" altLang="en-US">
                <a:latin typeface="Calibri" panose="020F0502020204030204" pitchFamily="34" charset="0"/>
              </a:rPr>
              <a:t> prime</a:t>
            </a:r>
            <a:endParaRPr lang="en-US" altLang="en-US" baseline="-25000">
              <a:latin typeface="Calibri" panose="020F0502020204030204" pitchFamily="34" charset="0"/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B0ADA8B-7110-A74E-A0FE-AC73352FCD67}"/>
              </a:ext>
            </a:extLst>
          </p:cNvPr>
          <p:cNvSpPr txBox="1">
            <a:spLocks/>
          </p:cNvSpPr>
          <p:nvPr/>
        </p:nvSpPr>
        <p:spPr bwMode="auto">
          <a:xfrm>
            <a:off x="762000" y="5486400"/>
            <a:ext cx="8001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461963" indent="-4763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lvl="1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Thus, k+1=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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p</a:t>
            </a:r>
            <a:r>
              <a:rPr lang="en-US" altLang="en-US" baseline="-25000">
                <a:latin typeface="Calibri" panose="020F0502020204030204" pitchFamily="34" charset="0"/>
              </a:rPr>
              <a:t>i</a:t>
            </a:r>
            <a:r>
              <a:rPr lang="en-US" altLang="en-US">
                <a:latin typeface="Calibri" panose="020F0502020204030204" pitchFamily="34" charset="0"/>
              </a:rPr>
              <a:t> </a:t>
            </a:r>
            <a:r>
              <a:rPr lang="en-US" altLang="en-US">
                <a:sym typeface="Symbol" pitchFamily="2" charset="2"/>
              </a:rPr>
              <a:t></a:t>
            </a:r>
            <a:r>
              <a:rPr lang="en-US" altLang="en-US" baseline="-25000">
                <a:sym typeface="Symbol" pitchFamily="2" charset="2"/>
              </a:rPr>
              <a:t>j</a:t>
            </a:r>
            <a:r>
              <a:rPr lang="en-US" altLang="en-US">
                <a:sym typeface="Symbol" pitchFamily="2" charset="2"/>
              </a:rPr>
              <a:t> </a:t>
            </a:r>
            <a:r>
              <a:rPr lang="en-US" altLang="en-US">
                <a:latin typeface="Calibri" panose="020F0502020204030204" pitchFamily="34" charset="0"/>
              </a:rPr>
              <a:t>p</a:t>
            </a:r>
            <a:r>
              <a:rPr lang="en-US" altLang="en-US" baseline="-25000">
                <a:latin typeface="Calibri" panose="020F0502020204030204" pitchFamily="34" charset="0"/>
              </a:rPr>
              <a:t>j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524D8B-C714-4E49-869B-AE656233618D}"/>
              </a:ext>
            </a:extLst>
          </p:cNvPr>
          <p:cNvSpPr txBox="1">
            <a:spLocks/>
          </p:cNvSpPr>
          <p:nvPr/>
        </p:nvSpPr>
        <p:spPr bwMode="auto">
          <a:xfrm>
            <a:off x="533400" y="5791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400" dirty="0">
                <a:latin typeface="+mn-lt"/>
                <a:ea typeface="+mn-ea"/>
              </a:rPr>
              <a:t>So, by the strong form of PMI, P(k+1) holds                         </a:t>
            </a:r>
            <a:r>
              <a:rPr lang="en-US" sz="2400" b="1" dirty="0">
                <a:latin typeface="+mn-lt"/>
                <a:ea typeface="+mn-ea"/>
              </a:rPr>
              <a:t>QED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0" grpId="0"/>
      <p:bldP spid="11" grpId="0"/>
      <p:bldP spid="12" grpId="0"/>
      <p:bldP spid="13" grpId="0"/>
      <p:bldP spid="1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>
            <a:extLst>
              <a:ext uri="{FF2B5EF4-FFF2-40B4-BE49-F238E27FC236}">
                <a16:creationId xmlns:a16="http://schemas.microsoft.com/office/drawing/2014/main" id="{18C67DE0-58B6-1F40-B794-2BD2EA5E0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(1)</a:t>
            </a:r>
          </a:p>
        </p:txBody>
      </p:sp>
      <p:sp>
        <p:nvSpPr>
          <p:cNvPr id="57346" name="Content Placeholder 2">
            <a:extLst>
              <a:ext uri="{FF2B5EF4-FFF2-40B4-BE49-F238E27FC236}">
                <a16:creationId xmlns:a16="http://schemas.microsoft.com/office/drawing/2014/main" id="{9E9C0790-E404-6A41-978E-5F3330D50F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r>
              <a:rPr lang="en-US" altLang="en-US" sz="2800" b="1">
                <a:ea typeface="ＭＳ Ｐゴシック" panose="020B0600070205080204" pitchFamily="34" charset="-128"/>
              </a:rPr>
              <a:t>Notation: 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gcd(a,b): the greatest common divisor of a and b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Example: gcd(27, 15)=3, gcd(35,28)=7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gcd(a,b)=1 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 </a:t>
            </a:r>
            <a:r>
              <a:rPr lang="en-US" altLang="en-US" sz="2400">
                <a:ea typeface="ＭＳ Ｐゴシック" panose="020B0600070205080204" pitchFamily="34" charset="-128"/>
              </a:rPr>
              <a:t>a, b are mutually prime</a:t>
            </a:r>
          </a:p>
          <a:p>
            <a:pPr lvl="2"/>
            <a:r>
              <a:rPr lang="en-US" altLang="en-US" sz="2000">
                <a:ea typeface="ＭＳ Ｐゴシック" panose="020B0600070205080204" pitchFamily="34" charset="-128"/>
              </a:rPr>
              <a:t>Example: gcd(15,14)=1, gcd(35,18)=1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Lemma</a:t>
            </a:r>
            <a:r>
              <a:rPr lang="en-US" altLang="en-US" sz="2800">
                <a:ea typeface="ＭＳ Ｐゴシック" panose="020B0600070205080204" pitchFamily="34" charset="-128"/>
              </a:rPr>
              <a:t>: If a,b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800" i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800">
                <a:ea typeface="ＭＳ Ｐゴシック" panose="020B0600070205080204" pitchFamily="34" charset="-128"/>
              </a:rPr>
              <a:t> are such that gcd(a,b)=1 then there are integers s,t such that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gcd(a,b)=1=sa+tb</a:t>
            </a:r>
          </a:p>
          <a:p>
            <a:r>
              <a:rPr lang="en-US" altLang="en-US" sz="2800" b="1">
                <a:ea typeface="ＭＳ Ｐゴシック" panose="020B0600070205080204" pitchFamily="34" charset="-128"/>
              </a:rPr>
              <a:t>Question:</a:t>
            </a:r>
            <a:r>
              <a:rPr lang="en-US" altLang="en-US" sz="2800">
                <a:ea typeface="ＭＳ Ｐゴシック" panose="020B0600070205080204" pitchFamily="34" charset="-128"/>
              </a:rPr>
              <a:t> Prove the above lemma using the strong form of induction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>
            <a:extLst>
              <a:ext uri="{FF2B5EF4-FFF2-40B4-BE49-F238E27FC236}">
                <a16:creationId xmlns:a16="http://schemas.microsoft.com/office/drawing/2014/main" id="{B7C3FCC9-4F44-2243-ABD3-ABA4D21AB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Theorems: Example</a:t>
            </a:r>
          </a:p>
        </p:txBody>
      </p:sp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2A93D3BB-697D-054B-90AF-DE3CEBB50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Theorem</a:t>
            </a:r>
          </a:p>
          <a:p>
            <a:pPr lvl="1"/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Let </a:t>
            </a:r>
            <a:r>
              <a:rPr lang="en-US" altLang="en-US" sz="24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</a:t>
            </a:r>
            <a:r>
              <a:rPr lang="en-US" altLang="en-US" sz="24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and </a:t>
            </a:r>
            <a:r>
              <a:rPr lang="en-US" altLang="en-US" sz="24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4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be integers.  Then</a:t>
            </a:r>
          </a:p>
          <a:p>
            <a:pPr lvl="2"/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and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then </a:t>
            </a: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|(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+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)</a:t>
            </a:r>
          </a:p>
          <a:p>
            <a:pPr lvl="2"/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then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bc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for all integers </a:t>
            </a: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</a:p>
          <a:p>
            <a:pPr lvl="2"/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If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i="1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and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b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sz="20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, then 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a</a:t>
            </a:r>
            <a:r>
              <a:rPr lang="en-US" altLang="en-US" sz="2000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|</a:t>
            </a:r>
            <a:r>
              <a:rPr lang="en-US" altLang="en-US" sz="2000" i="1" dirty="0" err="1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c</a:t>
            </a:r>
            <a:endParaRPr lang="en-US" altLang="en-US" sz="2000" i="1" dirty="0">
              <a:solidFill>
                <a:schemeClr val="bg1">
                  <a:lumMod val="50000"/>
                </a:schemeClr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 dirty="0" err="1">
                <a:ea typeface="ＭＳ Ｐゴシック" panose="020B0600070205080204" pitchFamily="34" charset="-128"/>
              </a:rPr>
              <a:t>Corrollary</a:t>
            </a:r>
            <a:r>
              <a:rPr lang="en-US" altLang="en-US" sz="2800" dirty="0">
                <a:ea typeface="ＭＳ Ｐゴシック" panose="020B0600070205080204" pitchFamily="34" charset="-128"/>
              </a:rPr>
              <a:t>: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</a:rPr>
              <a:t>If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a</a:t>
            </a:r>
            <a:r>
              <a:rPr lang="en-US" altLang="en-US" sz="2400" dirty="0">
                <a:ea typeface="ＭＳ Ｐゴシック" panose="020B0600070205080204" pitchFamily="34" charset="-128"/>
              </a:rPr>
              <a:t>,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b</a:t>
            </a:r>
            <a:r>
              <a:rPr lang="en-US" altLang="en-US" sz="2400" dirty="0">
                <a:ea typeface="ＭＳ Ｐゴシック" panose="020B0600070205080204" pitchFamily="34" charset="-128"/>
              </a:rPr>
              <a:t>,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c</a:t>
            </a:r>
            <a:r>
              <a:rPr lang="en-US" altLang="en-US" sz="2400" dirty="0">
                <a:ea typeface="ＭＳ Ｐゴシック" panose="020B0600070205080204" pitchFamily="34" charset="-128"/>
              </a:rPr>
              <a:t> are integers such that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a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|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b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 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a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|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c</a:t>
            </a:r>
            <a:r>
              <a:rPr lang="en-US" altLang="en-US" sz="2400" dirty="0">
                <a:ea typeface="ＭＳ Ｐゴシック" panose="020B0600070205080204" pitchFamily="34" charset="-128"/>
              </a:rPr>
              <a:t>, then 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a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|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mb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+</a:t>
            </a:r>
            <a:r>
              <a:rPr lang="en-US" altLang="en-US" sz="2400" i="1" dirty="0" err="1">
                <a:ea typeface="ＭＳ Ｐゴシック" panose="020B0600070205080204" pitchFamily="34" charset="-128"/>
              </a:rPr>
              <a:t>nc</a:t>
            </a:r>
            <a:r>
              <a:rPr lang="en-US" altLang="en-US" sz="2400" dirty="0">
                <a:ea typeface="ＭＳ Ｐゴシック" panose="020B0600070205080204" pitchFamily="34" charset="-128"/>
              </a:rPr>
              <a:t> whenever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m</a:t>
            </a:r>
            <a:r>
              <a:rPr lang="en-US" altLang="en-US" sz="2400" dirty="0">
                <a:ea typeface="ＭＳ Ｐゴシック" panose="020B0600070205080204" pitchFamily="34" charset="-128"/>
              </a:rPr>
              <a:t> and </a:t>
            </a:r>
            <a:r>
              <a:rPr lang="en-US" altLang="en-US" sz="2400" i="1" dirty="0">
                <a:ea typeface="ＭＳ Ｐゴシック" panose="020B0600070205080204" pitchFamily="34" charset="-128"/>
              </a:rPr>
              <a:t>n</a:t>
            </a:r>
            <a:r>
              <a:rPr lang="en-US" altLang="en-US" sz="2400" dirty="0">
                <a:ea typeface="ＭＳ Ｐゴシック" panose="020B0600070205080204" pitchFamily="34" charset="-128"/>
              </a:rPr>
              <a:t> are integers</a:t>
            </a:r>
          </a:p>
          <a:p>
            <a:r>
              <a:rPr lang="en-US" altLang="en-US" sz="2800" dirty="0">
                <a:solidFill>
                  <a:schemeClr val="bg1">
                    <a:lumMod val="50000"/>
                  </a:schemeClr>
                </a:solidFill>
                <a:ea typeface="ＭＳ Ｐゴシック" panose="020B0600070205080204" pitchFamily="34" charset="-128"/>
              </a:rPr>
              <a:t>What is the assumption? What is the conclusion?</a:t>
            </a:r>
            <a:endParaRPr lang="en-US" altLang="en-US" dirty="0">
              <a:solidFill>
                <a:schemeClr val="bg1">
                  <a:lumMod val="50000"/>
                </a:schemeClr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2" name="Cloud Callout 1">
            <a:extLst>
              <a:ext uri="{FF2B5EF4-FFF2-40B4-BE49-F238E27FC236}">
                <a16:creationId xmlns:a16="http://schemas.microsoft.com/office/drawing/2014/main" id="{70D7A589-67C5-6D44-B03F-C3440DE37E19}"/>
              </a:ext>
            </a:extLst>
          </p:cNvPr>
          <p:cNvSpPr/>
          <p:nvPr/>
        </p:nvSpPr>
        <p:spPr>
          <a:xfrm>
            <a:off x="5943600" y="1568669"/>
            <a:ext cx="3048000" cy="1371600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REMINDER:  Slides on Proofs (page 6)</a:t>
            </a:r>
          </a:p>
        </p:txBody>
      </p:sp>
    </p:spTree>
    <p:extLst>
      <p:ext uri="{BB962C8B-B14F-4D97-AF65-F5344CB8AC3E}">
        <p14:creationId xmlns:p14="http://schemas.microsoft.com/office/powerpoint/2010/main" val="41154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>
            <a:extLst>
              <a:ext uri="{FF2B5EF4-FFF2-40B4-BE49-F238E27FC236}">
                <a16:creationId xmlns:a16="http://schemas.microsoft.com/office/drawing/2014/main" id="{FACB5D15-A58A-0148-BE27-8745E0452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Motivation</a:t>
            </a:r>
          </a:p>
        </p:txBody>
      </p:sp>
      <p:sp>
        <p:nvSpPr>
          <p:cNvPr id="31746" name="Content Placeholder 2">
            <a:extLst>
              <a:ext uri="{FF2B5EF4-FFF2-40B4-BE49-F238E27FC236}">
                <a16:creationId xmlns:a16="http://schemas.microsoft.com/office/drawing/2014/main" id="{2C9FF233-B0B9-A547-9D48-E12C7BBC6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How can we prove the following proposition?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xS P(x)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BC8530B-9068-D34C-9F06-4BF99AC5225A}"/>
              </a:ext>
            </a:extLst>
          </p:cNvPr>
          <p:cNvSpPr txBox="1">
            <a:spLocks/>
          </p:cNvSpPr>
          <p:nvPr/>
        </p:nvSpPr>
        <p:spPr bwMode="auto">
          <a:xfrm>
            <a:off x="381000" y="2743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For a finite set S={s</a:t>
            </a:r>
            <a:r>
              <a:rPr lang="en-US" altLang="en-US" sz="2800" baseline="-25000">
                <a:latin typeface="Calibri" panose="020F0502020204030204" pitchFamily="34" charset="0"/>
              </a:rPr>
              <a:t>1</a:t>
            </a:r>
            <a:r>
              <a:rPr lang="en-US" altLang="en-US" sz="2800">
                <a:latin typeface="Calibri" panose="020F0502020204030204" pitchFamily="34" charset="0"/>
              </a:rPr>
              <a:t>,s</a:t>
            </a:r>
            <a:r>
              <a:rPr lang="en-US" altLang="en-US" sz="2800" baseline="-25000">
                <a:latin typeface="Calibri" panose="020F0502020204030204" pitchFamily="34" charset="0"/>
              </a:rPr>
              <a:t>2</a:t>
            </a:r>
            <a:r>
              <a:rPr lang="en-US" altLang="en-US" sz="2800">
                <a:latin typeface="Calibri" panose="020F0502020204030204" pitchFamily="34" charset="0"/>
              </a:rPr>
              <a:t>,…,s</a:t>
            </a:r>
            <a:r>
              <a:rPr lang="en-US" altLang="en-US" sz="2800" baseline="-25000">
                <a:latin typeface="Calibri" panose="020F0502020204030204" pitchFamily="34" charset="0"/>
              </a:rPr>
              <a:t>n</a:t>
            </a:r>
            <a:r>
              <a:rPr lang="en-US" altLang="en-US" sz="2800">
                <a:latin typeface="Calibri" panose="020F0502020204030204" pitchFamily="34" charset="0"/>
              </a:rPr>
              <a:t>}, we can prove that P(x) holds for each element because of the equivalence</a:t>
            </a:r>
          </a:p>
          <a:p>
            <a:pPr algn="ctr">
              <a:spcBef>
                <a:spcPct val="20000"/>
              </a:spcBef>
              <a:buFont typeface="Arial" panose="020B0604020202020204" pitchFamily="34" charset="0"/>
              <a:buNone/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1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)P(s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2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)…P(s</a:t>
            </a:r>
            <a:r>
              <a:rPr lang="en-US" altLang="en-US" baseline="-25000">
                <a:latin typeface="Calibri" panose="020F0502020204030204" pitchFamily="34" charset="0"/>
                <a:sym typeface="Symbol" pitchFamily="2" charset="2"/>
              </a:rPr>
              <a:t>n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)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2800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A79AC1-9CA4-6743-87EE-B49298A974EF}"/>
              </a:ext>
            </a:extLst>
          </p:cNvPr>
          <p:cNvSpPr txBox="1">
            <a:spLocks/>
          </p:cNvSpPr>
          <p:nvPr/>
        </p:nvSpPr>
        <p:spPr bwMode="auto">
          <a:xfrm>
            <a:off x="457200" y="4267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For an infinite set, we can try to use </a:t>
            </a:r>
            <a:r>
              <a:rPr lang="en-US" sz="2800" u="sng" dirty="0">
                <a:latin typeface="+mn-lt"/>
                <a:ea typeface="+mn-ea"/>
              </a:rPr>
              <a:t>universal generalization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E19BC14-9025-364E-AF58-B544969AADC9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2800" dirty="0">
                <a:latin typeface="+mn-lt"/>
                <a:ea typeface="+mn-ea"/>
              </a:rPr>
              <a:t>Another, more sophisticated way is to use </a:t>
            </a:r>
            <a:r>
              <a:rPr lang="en-US" sz="2800" i="1" u="sng" dirty="0">
                <a:latin typeface="+mn-lt"/>
                <a:ea typeface="+mn-ea"/>
              </a:rPr>
              <a:t>induction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>
            <a:extLst>
              <a:ext uri="{FF2B5EF4-FFF2-40B4-BE49-F238E27FC236}">
                <a16:creationId xmlns:a16="http://schemas.microsoft.com/office/drawing/2014/main" id="{B70AFDC9-6A4B-FB42-9DDD-93A86A81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Background Knowledge </a:t>
            </a:r>
          </a:p>
        </p:txBody>
      </p:sp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AB608B63-4DCC-F949-82EF-7F576B4AA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Prove that: gcd(a,b)=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gcd(a,b-a)</a:t>
            </a:r>
          </a:p>
          <a:p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Proof: Assume gcd(a,b)=k and gcd(a,b-a)=k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gcd(a,b)=k  k divides a and b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k divides a and (b-a)  k divides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gcd(a,b-a)=k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a and b-a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a and a+(b-a)=b 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k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(k divides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) and (k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r>
              <a:rPr lang="en-US" altLang="ja-JP">
                <a:ea typeface="ＭＳ Ｐゴシック" panose="020B0600070205080204" pitchFamily="34" charset="-128"/>
                <a:sym typeface="Symbol" pitchFamily="2" charset="2"/>
              </a:rPr>
              <a:t> divides k)  k = k</a:t>
            </a:r>
            <a:r>
              <a:rPr lang="ja-JP" altLang="en-US">
                <a:ea typeface="ＭＳ Ｐゴシック" panose="020B0600070205080204" pitchFamily="34" charset="-128"/>
                <a:sym typeface="Symbol" pitchFamily="2" charset="2"/>
              </a:rPr>
              <a:t>’</a:t>
            </a:r>
            <a:endParaRPr lang="en-US" altLang="ja-JP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	 </a:t>
            </a:r>
            <a:r>
              <a:rPr lang="en-US" altLang="en-US">
                <a:ea typeface="ＭＳ Ｐゴシック" panose="020B0600070205080204" pitchFamily="34" charset="-128"/>
              </a:rPr>
              <a:t>gcd(a,b)=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gcd(a,b-a)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pPr lvl="1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>
            <a:extLst>
              <a:ext uri="{FF2B5EF4-FFF2-40B4-BE49-F238E27FC236}">
                <a16:creationId xmlns:a16="http://schemas.microsoft.com/office/drawing/2014/main" id="{4AC7EAFC-79BA-D84B-8EF3-2D57792A0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(Lame) Alternative Proof</a:t>
            </a:r>
          </a:p>
        </p:txBody>
      </p:sp>
      <p:sp>
        <p:nvSpPr>
          <p:cNvPr id="59394" name="Content Placeholder 2">
            <a:extLst>
              <a:ext uri="{FF2B5EF4-FFF2-40B4-BE49-F238E27FC236}">
                <a16:creationId xmlns:a16="http://schemas.microsoft.com/office/drawing/2014/main" id="{B4A41B1B-DDCE-BC47-AD6F-FDA03D2A75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Prove that 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gcd</a:t>
            </a:r>
            <a:r>
              <a:rPr lang="en-US" altLang="en-US" sz="2800" dirty="0">
                <a:ea typeface="ＭＳ Ｐゴシック" panose="020B0600070205080204" pitchFamily="34" charset="-128"/>
              </a:rPr>
              <a:t>(</a:t>
            </a:r>
            <a:r>
              <a:rPr lang="en-US" altLang="en-US" sz="2800" dirty="0" err="1">
                <a:ea typeface="ＭＳ Ｐゴシック" panose="020B0600070205080204" pitchFamily="34" charset="-128"/>
              </a:rPr>
              <a:t>a,b</a:t>
            </a:r>
            <a:r>
              <a:rPr lang="en-US" altLang="en-US" sz="2800" dirty="0">
                <a:ea typeface="ＭＳ Ｐゴシック" panose="020B0600070205080204" pitchFamily="34" charset="-128"/>
              </a:rPr>
              <a:t>)=1 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 </a:t>
            </a:r>
            <a:r>
              <a:rPr lang="en-US" altLang="en-US" sz="2800" dirty="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800" dirty="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-a)=1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We prove the contrapositive</a:t>
            </a:r>
          </a:p>
          <a:p>
            <a:pPr lvl="1"/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Assume 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gcd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a,b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-a)≠</a:t>
            </a:r>
            <a:r>
              <a:rPr lang="en-US" altLang="en-US" sz="2400" dirty="0">
                <a:ea typeface="ＭＳ Ｐゴシック" panose="020B0600070205080204" pitchFamily="34" charset="-128"/>
              </a:rPr>
              <a:t> 1 </a:t>
            </a:r>
          </a:p>
          <a:p>
            <a:pPr marL="457200" lvl="1" indent="0"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 ∃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k∈Z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, k≠</a:t>
            </a:r>
            <a:r>
              <a:rPr lang="en-US" altLang="en-US" sz="2400" dirty="0">
                <a:ea typeface="ＭＳ Ｐゴシック" panose="020B0600070205080204" pitchFamily="34" charset="-128"/>
              </a:rPr>
              <a:t>1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k divides a and b-a </a:t>
            </a:r>
          </a:p>
          <a:p>
            <a:pPr marL="457200" lvl="1" indent="0"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 ∃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m,n∈Z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a=km and b-a=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kn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</a:t>
            </a:r>
          </a:p>
          <a:p>
            <a:pPr marL="457200" lvl="1" indent="0"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 a+(b-a)=k(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m+n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</a:t>
            </a:r>
          </a:p>
          <a:p>
            <a:pPr marL="457200" lvl="1" indent="0"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 b=k(</a:t>
            </a:r>
            <a:r>
              <a:rPr lang="en-US" altLang="en-US" sz="2400" dirty="0" err="1">
                <a:ea typeface="ＭＳ Ｐゴシック" panose="020B0600070205080204" pitchFamily="34" charset="-128"/>
                <a:sym typeface="Symbol" pitchFamily="2" charset="2"/>
              </a:rPr>
              <a:t>m+n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)  k divides b</a:t>
            </a:r>
          </a:p>
          <a:p>
            <a:pPr marL="457200" lvl="1" indent="0">
              <a:buNone/>
            </a:pP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	Thus, k divides a and divides b  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gcd</a:t>
            </a:r>
            <a:r>
              <a:rPr lang="en-US" altLang="en-US" sz="2400" dirty="0">
                <a:ea typeface="ＭＳ Ｐゴシック" panose="020B0600070205080204" pitchFamily="34" charset="-128"/>
              </a:rPr>
              <a:t>(</a:t>
            </a:r>
            <a:r>
              <a:rPr lang="en-US" altLang="en-US" sz="2400" dirty="0" err="1">
                <a:ea typeface="ＭＳ Ｐゴシック" panose="020B0600070205080204" pitchFamily="34" charset="-128"/>
              </a:rPr>
              <a:t>a,b</a:t>
            </a:r>
            <a:r>
              <a:rPr lang="en-US" altLang="en-US" sz="2400" dirty="0">
                <a:ea typeface="ＭＳ Ｐゴシック" panose="020B0600070205080204" pitchFamily="34" charset="-128"/>
              </a:rPr>
              <a:t>)</a:t>
            </a:r>
            <a:r>
              <a:rPr lang="en-US" altLang="en-US" sz="2400" dirty="0">
                <a:ea typeface="ＭＳ Ｐゴシック" panose="020B0600070205080204" pitchFamily="34" charset="-128"/>
                <a:sym typeface="Symbol" pitchFamily="2" charset="2"/>
              </a:rPr>
              <a:t> ≠</a:t>
            </a:r>
            <a:r>
              <a:rPr lang="en-US" altLang="en-US" sz="2400" dirty="0">
                <a:ea typeface="ＭＳ Ｐゴシック" panose="020B0600070205080204" pitchFamily="34" charset="-128"/>
              </a:rPr>
              <a:t> 1</a:t>
            </a:r>
          </a:p>
          <a:p>
            <a:r>
              <a:rPr lang="en-US" altLang="en-US" sz="2800" dirty="0">
                <a:ea typeface="ＭＳ Ｐゴシック" panose="020B0600070205080204" pitchFamily="34" charset="-128"/>
                <a:sym typeface="Symbol" pitchFamily="2" charset="2"/>
              </a:rPr>
              <a:t>But, do not</a:t>
            </a:r>
            <a:r>
              <a:rPr lang="en-US" altLang="ja-JP" sz="2800" dirty="0">
                <a:ea typeface="ＭＳ Ｐゴシック" panose="020B0600070205080204" pitchFamily="34" charset="-128"/>
                <a:sym typeface="Symbol" pitchFamily="2" charset="2"/>
              </a:rPr>
              <a:t> prove a special case when you have the more general one (see previous slide..)</a:t>
            </a:r>
            <a:endParaRPr lang="en-US" altLang="en-US" sz="280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52AFBB9A-FB29-0341-BA4D-3FEE88ED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(2)</a:t>
            </a:r>
          </a:p>
        </p:txBody>
      </p:sp>
      <p:sp>
        <p:nvSpPr>
          <p:cNvPr id="60418" name="Content Placeholder 2">
            <a:extLst>
              <a:ext uri="{FF2B5EF4-FFF2-40B4-BE49-F238E27FC236}">
                <a16:creationId xmlns:a16="http://schemas.microsoft.com/office/drawing/2014/main" id="{F89F96A4-F7E7-0640-8654-435971A53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990600"/>
          </a:xfrm>
        </p:spPr>
        <p:txBody>
          <a:bodyPr/>
          <a:lstStyle/>
          <a:p>
            <a:pPr marL="514350" indent="-514350">
              <a:buFont typeface="Calibri" panose="020F0502020204030204" pitchFamily="34" charset="0"/>
              <a:buAutoNum type="arabicPeriod"/>
            </a:pPr>
            <a:r>
              <a:rPr lang="en-US" altLang="en-US" sz="2400" dirty="0">
                <a:ea typeface="ＭＳ Ｐゴシック" panose="020B0600070205080204" pitchFamily="34" charset="-128"/>
              </a:rPr>
              <a:t>Let </a:t>
            </a:r>
            <a:r>
              <a:rPr lang="en-US" altLang="en-US" sz="24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P(n)</a:t>
            </a:r>
            <a:r>
              <a:rPr lang="en-US" altLang="en-US" sz="2400" dirty="0">
                <a:ea typeface="ＭＳ Ｐゴシック" panose="020B0600070205080204" pitchFamily="34" charset="-128"/>
              </a:rPr>
              <a:t> be the statement</a:t>
            </a:r>
          </a:p>
          <a:p>
            <a:pPr marL="514350" indent="-514350" algn="ctr">
              <a:buFont typeface="Arial" panose="020B0604020202020204" pitchFamily="34" charset="0"/>
              <a:buNone/>
            </a:pPr>
            <a:r>
              <a:rPr lang="en-US" altLang="en-US" sz="2000" dirty="0">
                <a:ea typeface="ＭＳ Ｐゴシック" panose="020B0600070205080204" pitchFamily="34" charset="-128"/>
              </a:rPr>
              <a:t>	(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 dirty="0" err="1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 dirty="0" err="1">
                <a:latin typeface="Algerian" pitchFamily="82" charset="77"/>
                <a:ea typeface="ＭＳ Ｐゴシック" panose="020B0600070205080204" pitchFamily="34" charset="-128"/>
              </a:rPr>
              <a:t>N</a:t>
            </a:r>
            <a:r>
              <a:rPr lang="en-US" altLang="en-US" sz="2000" dirty="0">
                <a:ea typeface="ＭＳ Ｐゴシック" panose="020B0600070205080204" pitchFamily="34" charset="-128"/>
              </a:rPr>
              <a:t> )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dirty="0">
                <a:ea typeface="ＭＳ Ｐゴシック" panose="020B0600070205080204" pitchFamily="34" charset="-128"/>
              </a:rPr>
              <a:t>(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gcd</a:t>
            </a:r>
            <a:r>
              <a:rPr lang="en-US" altLang="en-US" sz="2000" dirty="0">
                <a:ea typeface="ＭＳ Ｐゴシック" panose="020B0600070205080204" pitchFamily="34" charset="-128"/>
              </a:rPr>
              <a:t>(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a,b</a:t>
            </a:r>
            <a:r>
              <a:rPr lang="en-US" altLang="en-US" sz="2000" dirty="0">
                <a:ea typeface="ＭＳ Ｐゴシック" panose="020B0600070205080204" pitchFamily="34" charset="-128"/>
              </a:rPr>
              <a:t>)=1)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 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(</a:t>
            </a:r>
            <a:r>
              <a:rPr lang="en-US" altLang="en-US" sz="2000" dirty="0" err="1">
                <a:solidFill>
                  <a:srgbClr val="FF0000"/>
                </a:solidFill>
                <a:ea typeface="ＭＳ Ｐゴシック" panose="020B0600070205080204" pitchFamily="34" charset="-128"/>
              </a:rPr>
              <a:t>a+b</a:t>
            </a:r>
            <a:r>
              <a:rPr lang="en-US" altLang="en-US" sz="20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=n)</a:t>
            </a:r>
            <a:r>
              <a:rPr lang="en-US" altLang="en-US" sz="2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 </a:t>
            </a:r>
            <a:r>
              <a:rPr lang="en-US" altLang="en-US" sz="2000" dirty="0" err="1">
                <a:ea typeface="ＭＳ Ｐゴシック" panose="020B0600070205080204" pitchFamily="34" charset="-128"/>
                <a:sym typeface="Symbol" pitchFamily="2" charset="2"/>
              </a:rPr>
              <a:t>s,t</a:t>
            </a:r>
            <a:r>
              <a:rPr lang="en-US" altLang="en-US" sz="2000" dirty="0">
                <a:ea typeface="ＭＳ Ｐゴシック" panose="020B0600070205080204" pitchFamily="34" charset="-128"/>
              </a:rPr>
              <a:t> </a:t>
            </a:r>
            <a:r>
              <a:rPr lang="en-US" altLang="en-US" sz="2000" dirty="0">
                <a:ea typeface="ＭＳ Ｐゴシック" panose="020B0600070205080204" pitchFamily="34" charset="-128"/>
                <a:sym typeface="Symbol" pitchFamily="2" charset="2"/>
              </a:rPr>
              <a:t></a:t>
            </a:r>
            <a:r>
              <a:rPr lang="en-US" altLang="en-US" sz="2000" i="1" dirty="0">
                <a:latin typeface="Algerian" pitchFamily="82" charset="77"/>
                <a:ea typeface="ＭＳ Ｐゴシック" panose="020B0600070205080204" pitchFamily="34" charset="-128"/>
              </a:rPr>
              <a:t>Z</a:t>
            </a:r>
            <a:r>
              <a:rPr lang="en-US" altLang="en-US" sz="2000" dirty="0">
                <a:ea typeface="ＭＳ Ｐゴシック" panose="020B0600070205080204" pitchFamily="34" charset="-128"/>
              </a:rPr>
              <a:t>, </a:t>
            </a:r>
            <a:r>
              <a:rPr lang="en-US" altLang="en-US" sz="2000" dirty="0" err="1">
                <a:ea typeface="ＭＳ Ｐゴシック" panose="020B0600070205080204" pitchFamily="34" charset="-128"/>
              </a:rPr>
              <a:t>sa+tb</a:t>
            </a:r>
            <a:r>
              <a:rPr lang="en-US" altLang="en-US" sz="2000" dirty="0">
                <a:ea typeface="ＭＳ Ｐゴシック" panose="020B0600070205080204" pitchFamily="34" charset="-128"/>
              </a:rPr>
              <a:t>=1</a:t>
            </a:r>
          </a:p>
          <a:p>
            <a:pPr lvl="1">
              <a:buFont typeface="Arial" panose="020B0604020202020204" pitchFamily="34" charset="0"/>
              <a:buNone/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620E0C-0533-2647-BD5C-01F2CF71CAF2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82296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2"/>
              <a:defRPr/>
            </a:pPr>
            <a:r>
              <a:rPr lang="en-US" sz="2000" dirty="0">
                <a:latin typeface="+mn-lt"/>
                <a:ea typeface="+mn-ea"/>
              </a:rPr>
              <a:t>Our basis case is when n=2 because a=b=1.</a:t>
            </a:r>
          </a:p>
          <a:p>
            <a:pPr marL="342900" indent="-342900" eaLnBrk="0" hangingPunct="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	For s=1, t=0, the statement P(2) is satisfied (</a:t>
            </a:r>
            <a:r>
              <a:rPr lang="en-US" sz="2000" dirty="0" err="1">
                <a:latin typeface="+mn-lt"/>
                <a:ea typeface="+mn-ea"/>
              </a:rPr>
              <a:t>sa+tb</a:t>
            </a:r>
            <a:r>
              <a:rPr lang="en-US" sz="2000" dirty="0">
                <a:latin typeface="+mn-lt"/>
                <a:ea typeface="+mn-ea"/>
              </a:rPr>
              <a:t>=1.1+1.0=1)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A1E59FF-4C0C-FA43-B929-631CFE12C88D}"/>
              </a:ext>
            </a:extLst>
          </p:cNvPr>
          <p:cNvSpPr txBox="1">
            <a:spLocks/>
          </p:cNvSpPr>
          <p:nvPr/>
        </p:nvSpPr>
        <p:spPr bwMode="auto">
          <a:xfrm>
            <a:off x="381000" y="3581400"/>
            <a:ext cx="8229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Calibri" panose="020F0502020204030204" pitchFamily="34" charset="0"/>
              <a:buAutoNum type="arabicPeriod" startAt="3"/>
            </a:pPr>
            <a:r>
              <a:rPr lang="en-US" altLang="en-US" sz="2000" dirty="0">
                <a:latin typeface="Calibri" panose="020F0502020204030204" pitchFamily="34" charset="0"/>
              </a:rPr>
              <a:t>We form the inductive hypothesis P(k):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For k </a:t>
            </a:r>
            <a:r>
              <a:rPr lang="en-US" altLang="en-US" sz="2000" i="1" dirty="0">
                <a:latin typeface="Algerian" pitchFamily="82" charset="77"/>
              </a:rPr>
              <a:t>N</a:t>
            </a:r>
            <a:r>
              <a:rPr lang="en-US" altLang="en-US" sz="2000" dirty="0">
                <a:latin typeface="Calibri" panose="020F0502020204030204" pitchFamily="34" charset="0"/>
              </a:rPr>
              <a:t>, k 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</a:t>
            </a:r>
            <a:r>
              <a:rPr lang="en-US" altLang="en-US" sz="2000" dirty="0">
                <a:latin typeface="Calibri" panose="020F0502020204030204" pitchFamily="34" charset="0"/>
              </a:rPr>
              <a:t>2 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For all </a:t>
            </a:r>
            <a:r>
              <a:rPr lang="en-US" altLang="en-US" sz="2000" dirty="0" err="1">
                <a:latin typeface="Calibri" panose="020F0502020204030204" pitchFamily="34" charset="0"/>
                <a:sym typeface="Symbol" pitchFamily="2" charset="2"/>
              </a:rPr>
              <a:t>i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,</a:t>
            </a:r>
            <a:r>
              <a:rPr lang="en-US" altLang="en-US" sz="2000" i="1" dirty="0">
                <a:latin typeface="Algerian" pitchFamily="82" charset="77"/>
              </a:rPr>
              <a:t> 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2ik </a:t>
            </a:r>
            <a:r>
              <a:rPr lang="en-US" altLang="en-US" sz="2000" dirty="0">
                <a:latin typeface="Calibri" panose="020F0502020204030204" pitchFamily="34" charset="0"/>
              </a:rPr>
              <a:t>P(</a:t>
            </a:r>
            <a:r>
              <a:rPr lang="en-US" altLang="en-US" sz="2000" dirty="0" err="1">
                <a:latin typeface="Calibri" panose="020F0502020204030204" pitchFamily="34" charset="0"/>
              </a:rPr>
              <a:t>a+b</a:t>
            </a:r>
            <a:r>
              <a:rPr lang="en-US" altLang="en-US" sz="2000" dirty="0">
                <a:latin typeface="Calibri" panose="020F0502020204030204" pitchFamily="34" charset="0"/>
              </a:rPr>
              <a:t>=k) holds</a:t>
            </a: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Calibri" panose="020F0502020204030204" pitchFamily="34" charset="0"/>
              </a:rPr>
              <a:t>For </a:t>
            </a:r>
            <a:r>
              <a:rPr lang="en-US" altLang="en-US" sz="2000" dirty="0" err="1">
                <a:latin typeface="Calibri" panose="020F0502020204030204" pitchFamily="34" charset="0"/>
              </a:rPr>
              <a:t>a,b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</a:t>
            </a:r>
            <a:r>
              <a:rPr lang="en-US" altLang="en-US" sz="2000" i="1" dirty="0">
                <a:latin typeface="Algerian" pitchFamily="82" charset="77"/>
              </a:rPr>
              <a:t> N</a:t>
            </a:r>
            <a:r>
              <a:rPr lang="en-US" altLang="en-US" sz="2000" dirty="0">
                <a:latin typeface="Calibri" panose="020F0502020204030204" pitchFamily="34" charset="0"/>
              </a:rPr>
              <a:t>, (</a:t>
            </a:r>
            <a:r>
              <a:rPr lang="en-US" altLang="en-US" sz="2000" dirty="0" err="1">
                <a:latin typeface="Calibri" panose="020F0502020204030204" pitchFamily="34" charset="0"/>
              </a:rPr>
              <a:t>gcd</a:t>
            </a:r>
            <a:r>
              <a:rPr lang="en-US" altLang="en-US" sz="2000" dirty="0">
                <a:latin typeface="Calibri" panose="020F0502020204030204" pitchFamily="34" charset="0"/>
              </a:rPr>
              <a:t>(</a:t>
            </a:r>
            <a:r>
              <a:rPr lang="en-US" altLang="en-US" sz="2000" dirty="0" err="1">
                <a:latin typeface="Calibri" panose="020F0502020204030204" pitchFamily="34" charset="0"/>
              </a:rPr>
              <a:t>a,b</a:t>
            </a:r>
            <a:r>
              <a:rPr lang="en-US" altLang="en-US" sz="2000" dirty="0">
                <a:latin typeface="Calibri" panose="020F0502020204030204" pitchFamily="34" charset="0"/>
              </a:rPr>
              <a:t>)=1) 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 (</a:t>
            </a:r>
            <a:r>
              <a:rPr lang="en-US" altLang="en-US" sz="2000" dirty="0" err="1">
                <a:latin typeface="Calibri" panose="020F0502020204030204" pitchFamily="34" charset="0"/>
                <a:sym typeface="Symbol" pitchFamily="2" charset="2"/>
              </a:rPr>
              <a:t>a+b</a:t>
            </a:r>
            <a:r>
              <a:rPr lang="en-US" altLang="en-US" sz="2000" dirty="0">
                <a:latin typeface="Calibri" panose="020F0502020204030204" pitchFamily="34" charset="0"/>
                <a:sym typeface="Symbol" pitchFamily="2" charset="2"/>
              </a:rPr>
              <a:t>=k) </a:t>
            </a:r>
            <a:r>
              <a:rPr lang="en-US" altLang="en-US" sz="2000" dirty="0">
                <a:sym typeface="Symbol" pitchFamily="2" charset="2"/>
              </a:rPr>
              <a:t> </a:t>
            </a:r>
            <a:r>
              <a:rPr lang="en-US" altLang="en-US" sz="2000" dirty="0" err="1">
                <a:sym typeface="Symbol" pitchFamily="2" charset="2"/>
              </a:rPr>
              <a:t>s,t</a:t>
            </a:r>
            <a:r>
              <a:rPr lang="en-US" altLang="en-US" sz="2000" dirty="0"/>
              <a:t> </a:t>
            </a:r>
            <a:r>
              <a:rPr lang="en-US" altLang="en-US" sz="2000" dirty="0">
                <a:sym typeface="Symbol" pitchFamily="2" charset="2"/>
              </a:rPr>
              <a:t></a:t>
            </a:r>
            <a:r>
              <a:rPr lang="en-US" altLang="en-US" sz="2000" i="1" dirty="0">
                <a:latin typeface="Algerian" pitchFamily="82" charset="77"/>
              </a:rPr>
              <a:t>Z</a:t>
            </a:r>
            <a:r>
              <a:rPr lang="en-US" altLang="en-US" sz="2000" dirty="0"/>
              <a:t>, </a:t>
            </a:r>
            <a:r>
              <a:rPr lang="en-US" altLang="en-US" sz="2000" dirty="0" err="1"/>
              <a:t>sa+tb</a:t>
            </a:r>
            <a:r>
              <a:rPr lang="en-US" altLang="en-US" sz="2000" dirty="0"/>
              <a:t>=1</a:t>
            </a:r>
            <a:endParaRPr lang="en-US" altLang="en-US" sz="2000" dirty="0">
              <a:latin typeface="Calibri" panose="020F0502020204030204" pitchFamily="34" charset="0"/>
              <a:sym typeface="Symbol" pitchFamily="2" charset="2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2000" dirty="0">
              <a:latin typeface="Calibri" panose="020F0502020204030204" pitchFamily="34" charset="0"/>
              <a:sym typeface="Symbol" pitchFamily="2" charset="2"/>
            </a:endParaRPr>
          </a:p>
          <a:p>
            <a:pPr lvl="1"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 sz="2000" dirty="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196FBE7B-0FFC-4B4A-8B86-367517CBA0F1}"/>
              </a:ext>
            </a:extLst>
          </p:cNvPr>
          <p:cNvSpPr txBox="1">
            <a:spLocks/>
          </p:cNvSpPr>
          <p:nvPr/>
        </p:nvSpPr>
        <p:spPr bwMode="auto">
          <a:xfrm>
            <a:off x="381000" y="54102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 eaLnBrk="0" hangingPunct="0">
              <a:spcBef>
                <a:spcPct val="20000"/>
              </a:spcBef>
              <a:buFont typeface="+mj-lt"/>
              <a:buAutoNum type="arabicPeriod" startAt="4"/>
              <a:defRPr/>
            </a:pPr>
            <a:r>
              <a:rPr lang="en-US" sz="2000" dirty="0">
                <a:latin typeface="+mn-lt"/>
                <a:ea typeface="+mn-ea"/>
              </a:rPr>
              <a:t>Given the inductive hypothesis, we prove </a:t>
            </a:r>
            <a:r>
              <a:rPr lang="en-US" sz="2000" dirty="0" err="1">
                <a:solidFill>
                  <a:srgbClr val="FF0000"/>
                </a:solidFill>
                <a:latin typeface="+mn-lt"/>
                <a:ea typeface="+mn-ea"/>
              </a:rPr>
              <a:t>P(a+b</a:t>
            </a:r>
            <a:r>
              <a:rPr lang="en-US" sz="2000" dirty="0">
                <a:solidFill>
                  <a:srgbClr val="FF0000"/>
                </a:solidFill>
                <a:latin typeface="+mn-lt"/>
                <a:ea typeface="+mn-ea"/>
              </a:rPr>
              <a:t> = k+1)</a:t>
            </a:r>
            <a:r>
              <a:rPr lang="en-US" sz="2000" dirty="0">
                <a:latin typeface="+mn-lt"/>
                <a:ea typeface="+mn-ea"/>
              </a:rPr>
              <a:t> </a:t>
            </a:r>
          </a:p>
          <a:p>
            <a:pPr marL="457200" indent="-457200" eaLnBrk="0" hangingPunct="0">
              <a:spcBef>
                <a:spcPct val="20000"/>
              </a:spcBef>
              <a:defRPr/>
            </a:pPr>
            <a:r>
              <a:rPr lang="en-US" sz="2000" dirty="0">
                <a:latin typeface="+mn-lt"/>
                <a:ea typeface="+mn-ea"/>
              </a:rPr>
              <a:t>	We consider three cases: a=b, a&lt;b, a&gt;b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>
            <a:extLst>
              <a:ext uri="{FF2B5EF4-FFF2-40B4-BE49-F238E27FC236}">
                <a16:creationId xmlns:a16="http://schemas.microsoft.com/office/drawing/2014/main" id="{7E72585C-2BCE-B140-AC47-2EC3A6CF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(3)</a:t>
            </a:r>
          </a:p>
        </p:txBody>
      </p:sp>
      <p:sp>
        <p:nvSpPr>
          <p:cNvPr id="61442" name="Content Placeholder 2">
            <a:extLst>
              <a:ext uri="{FF2B5EF4-FFF2-40B4-BE49-F238E27FC236}">
                <a16:creationId xmlns:a16="http://schemas.microsoft.com/office/drawing/2014/main" id="{ABB27D87-022D-7240-B454-BAA69286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b="1">
                <a:ea typeface="ＭＳ Ｐゴシック" panose="020B0600070205080204" pitchFamily="34" charset="-128"/>
              </a:rPr>
              <a:t>Case 1: a=b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In this case: gcd(a,b) = gcd(a,a)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Because a=b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      = a           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By definition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                                     = 1                   </a:t>
            </a:r>
            <a:r>
              <a:rPr lang="en-US" altLang="en-US" sz="2400" i="1">
                <a:ea typeface="ＭＳ Ｐゴシック" panose="020B0600070205080204" pitchFamily="34" charset="-128"/>
              </a:rPr>
              <a:t>See assumption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gcd(a,b)=1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 a=b=1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 We have the basis case, 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                           P(a+b)=P(2), which holds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>
            <a:extLst>
              <a:ext uri="{FF2B5EF4-FFF2-40B4-BE49-F238E27FC236}">
                <a16:creationId xmlns:a16="http://schemas.microsoft.com/office/drawing/2014/main" id="{FEC74BBE-D504-3543-AB01-7A7ECC77D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(4)</a:t>
            </a:r>
          </a:p>
        </p:txBody>
      </p:sp>
      <p:sp>
        <p:nvSpPr>
          <p:cNvPr id="62466" name="Content Placeholder 2">
            <a:extLst>
              <a:ext uri="{FF2B5EF4-FFF2-40B4-BE49-F238E27FC236}">
                <a16:creationId xmlns:a16="http://schemas.microsoft.com/office/drawing/2014/main" id="{6D03FE17-9A6D-2A41-8D5F-15B14E6250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192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Case 2: a&lt;b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b &gt; a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 b - a &gt; 0.  So gcd(a,b)=gcd(a,b-a)=1</a:t>
            </a:r>
            <a:r>
              <a:rPr lang="en-US" altLang="en-US" sz="280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D0D9BA-4949-0C43-B2D3-A5C247E05096}"/>
              </a:ext>
            </a:extLst>
          </p:cNvPr>
          <p:cNvSpPr txBox="1">
            <a:spLocks/>
          </p:cNvSpPr>
          <p:nvPr/>
        </p:nvSpPr>
        <p:spPr bwMode="auto">
          <a:xfrm>
            <a:off x="457200" y="2667000"/>
            <a:ext cx="822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Further: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2a+(b-a)=(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a+b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)-a =(</a:t>
            </a:r>
            <a:r>
              <a:rPr lang="en-US" altLang="en-US" sz="2800">
                <a:solidFill>
                  <a:srgbClr val="FF0000"/>
                </a:solidFill>
                <a:latin typeface="Calibri" panose="020F0502020204030204" pitchFamily="34" charset="0"/>
                <a:sym typeface="Symbol" pitchFamily="2" charset="2"/>
              </a:rPr>
              <a:t>k+1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)-a  k </a:t>
            </a:r>
            <a:r>
              <a:rPr lang="en-US" altLang="en-US" sz="2800">
                <a:sym typeface="Symbol" pitchFamily="2" charset="2"/>
              </a:rPr>
              <a:t>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a+(b-a)k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2E2EE5-CA73-044A-A09E-70AA946B4E0B}"/>
              </a:ext>
            </a:extLst>
          </p:cNvPr>
          <p:cNvSpPr txBox="1">
            <a:spLocks/>
          </p:cNvSpPr>
          <p:nvPr/>
        </p:nvSpPr>
        <p:spPr bwMode="auto">
          <a:xfrm>
            <a:off x="457200" y="3276600"/>
            <a:ext cx="8686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Applying the inductive hypothesis P(a+(b-a))</a:t>
            </a:r>
          </a:p>
          <a:p>
            <a:pPr algn="ctr">
              <a:spcBef>
                <a:spcPct val="20000"/>
              </a:spcBef>
            </a:pPr>
            <a:r>
              <a:rPr lang="en-US" altLang="en-US" sz="2000"/>
              <a:t>	(a,(b-a)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77"/>
              </a:rPr>
              <a:t>N</a:t>
            </a:r>
            <a:r>
              <a:rPr lang="en-US" altLang="en-US" sz="2000"/>
              <a:t>) </a:t>
            </a:r>
            <a:r>
              <a:rPr lang="en-US" altLang="en-US" sz="2000">
                <a:sym typeface="Symbol" pitchFamily="2" charset="2"/>
              </a:rPr>
              <a:t> </a:t>
            </a:r>
            <a:r>
              <a:rPr lang="en-US" altLang="en-US" sz="2000"/>
              <a:t>(gcd(a,b-a)=1) </a:t>
            </a:r>
            <a:r>
              <a:rPr lang="en-US" altLang="en-US" sz="2000">
                <a:sym typeface="Symbol" pitchFamily="2" charset="2"/>
              </a:rPr>
              <a:t> </a:t>
            </a:r>
            <a:r>
              <a:rPr lang="en-US" altLang="en-US" sz="2000">
                <a:solidFill>
                  <a:srgbClr val="FF0000"/>
                </a:solidFill>
              </a:rPr>
              <a:t>(a+(b-a)=b)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 s</a:t>
            </a:r>
            <a:r>
              <a:rPr lang="en-US" altLang="en-US" sz="2000" baseline="-25000">
                <a:sym typeface="Symbol" pitchFamily="2" charset="2"/>
              </a:rPr>
              <a:t>0</a:t>
            </a:r>
            <a:r>
              <a:rPr lang="en-US" altLang="en-US" sz="2000">
                <a:sym typeface="Symbol" pitchFamily="2" charset="2"/>
              </a:rPr>
              <a:t>,t</a:t>
            </a:r>
            <a:r>
              <a:rPr lang="en-US" altLang="en-US" sz="2000" baseline="-25000">
                <a:sym typeface="Symbol" pitchFamily="2" charset="2"/>
              </a:rPr>
              <a:t>0</a:t>
            </a:r>
            <a:r>
              <a:rPr lang="en-US" altLang="en-US" sz="2000"/>
              <a:t> </a:t>
            </a:r>
            <a:r>
              <a:rPr lang="en-US" altLang="en-US" sz="2000">
                <a:sym typeface="Symbol" pitchFamily="2" charset="2"/>
              </a:rPr>
              <a:t></a:t>
            </a:r>
            <a:r>
              <a:rPr lang="en-US" altLang="en-US" sz="2000" i="1">
                <a:latin typeface="Algerian" pitchFamily="82" charset="77"/>
              </a:rPr>
              <a:t>Z</a:t>
            </a:r>
            <a:r>
              <a:rPr lang="en-US" altLang="en-US" sz="2000"/>
              <a:t>, s</a:t>
            </a:r>
            <a:r>
              <a:rPr lang="en-US" altLang="en-US" sz="2000" baseline="-25000"/>
              <a:t>0</a:t>
            </a:r>
            <a:r>
              <a:rPr lang="en-US" altLang="en-US" sz="2000"/>
              <a:t>a+t</a:t>
            </a:r>
            <a:r>
              <a:rPr lang="en-US" altLang="en-US" sz="2000" baseline="-25000"/>
              <a:t>0</a:t>
            </a:r>
            <a:r>
              <a:rPr lang="en-US" altLang="en-US" sz="2000"/>
              <a:t>(b-a)=1</a:t>
            </a:r>
            <a:endParaRPr lang="en-US" altLang="en-US" sz="20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816E3AD1-484F-4B45-BF26-10967F2BDEFC}"/>
              </a:ext>
            </a:extLst>
          </p:cNvPr>
          <p:cNvSpPr txBox="1">
            <a:spLocks/>
          </p:cNvSpPr>
          <p:nvPr/>
        </p:nvSpPr>
        <p:spPr bwMode="auto">
          <a:xfrm>
            <a:off x="457200" y="41910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Thus, </a:t>
            </a:r>
            <a:r>
              <a:rPr lang="en-US" altLang="en-US" sz="2800">
                <a:latin typeface="Calibri" panose="020F0502020204030204" pitchFamily="34" charset="0"/>
              </a:rPr>
              <a:t>s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,t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</a:t>
            </a:r>
            <a:r>
              <a:rPr lang="en-US" altLang="en-US" sz="2800" i="1">
                <a:latin typeface="Algerian" pitchFamily="82" charset="77"/>
                <a:sym typeface="Symbol" pitchFamily="2" charset="2"/>
              </a:rPr>
              <a:t>Z </a:t>
            </a:r>
            <a:r>
              <a:rPr lang="en-US" altLang="en-US" sz="2800" i="1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>
                <a:latin typeface="Calibri" panose="020F0502020204030204" pitchFamily="34" charset="0"/>
              </a:rPr>
              <a:t>such that (s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-t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)a + t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b=1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91D9D8-DFDC-5541-9AAB-D514BD8B4BC1}"/>
              </a:ext>
            </a:extLst>
          </p:cNvPr>
          <p:cNvSpPr txBox="1">
            <a:spLocks/>
          </p:cNvSpPr>
          <p:nvPr/>
        </p:nvSpPr>
        <p:spPr bwMode="auto">
          <a:xfrm>
            <a:off x="457200" y="48006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So, for s,t</a:t>
            </a:r>
            <a:r>
              <a:rPr lang="en-US" altLang="en-US" sz="2800" i="1">
                <a:latin typeface="Algerian" pitchFamily="82" charset="77"/>
                <a:sym typeface="Symbol" pitchFamily="2" charset="2"/>
              </a:rPr>
              <a:t> </a:t>
            </a:r>
            <a:r>
              <a:rPr lang="en-US" altLang="en-US" sz="2800">
                <a:sym typeface="Symbol" pitchFamily="2" charset="2"/>
              </a:rPr>
              <a:t></a:t>
            </a:r>
            <a:r>
              <a:rPr lang="en-US" altLang="en-US" sz="2800" i="1">
                <a:latin typeface="Algerian" pitchFamily="82" charset="77"/>
                <a:sym typeface="Symbol" pitchFamily="2" charset="2"/>
              </a:rPr>
              <a:t>Z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where s=</a:t>
            </a:r>
            <a:r>
              <a:rPr lang="en-US" altLang="en-US" sz="2800">
                <a:latin typeface="Calibri" panose="020F0502020204030204" pitchFamily="34" charset="0"/>
              </a:rPr>
              <a:t>s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-t</a:t>
            </a:r>
            <a:r>
              <a:rPr lang="en-US" altLang="en-US" sz="2800" baseline="-25000">
                <a:latin typeface="Calibri" panose="020F0502020204030204" pitchFamily="34" charset="0"/>
              </a:rPr>
              <a:t>0 </a:t>
            </a:r>
            <a:r>
              <a:rPr lang="en-US" altLang="en-US" sz="2800">
                <a:sym typeface="Symbol" pitchFamily="2" charset="2"/>
              </a:rPr>
              <a:t>,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 t=</a:t>
            </a:r>
            <a:r>
              <a:rPr lang="en-US" altLang="en-US" sz="2800">
                <a:latin typeface="Calibri" panose="020F0502020204030204" pitchFamily="34" charset="0"/>
              </a:rPr>
              <a:t>t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 baseline="-25000"/>
              <a:t>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we have</a:t>
            </a:r>
            <a:r>
              <a:rPr lang="en-US" altLang="en-US" sz="2800" i="1">
                <a:latin typeface="Calibri" panose="020F0502020204030204" pitchFamily="34" charset="0"/>
                <a:sym typeface="Symbol" pitchFamily="2" charset="2"/>
              </a:rPr>
              <a:t> </a:t>
            </a:r>
            <a:r>
              <a:rPr lang="en-US" altLang="en-US" sz="2800">
                <a:latin typeface="Calibri" panose="020F0502020204030204" pitchFamily="34" charset="0"/>
              </a:rPr>
              <a:t>sa + tb=1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3F962DC-5FDF-044D-A072-B6AEE0C1C853}"/>
              </a:ext>
            </a:extLst>
          </p:cNvPr>
          <p:cNvSpPr txBox="1">
            <a:spLocks/>
          </p:cNvSpPr>
          <p:nvPr/>
        </p:nvSpPr>
        <p:spPr bwMode="auto">
          <a:xfrm>
            <a:off x="457200" y="54102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Thus, P(k+1) is established for this case</a:t>
            </a:r>
            <a:endParaRPr lang="en-US" altLang="en-US" sz="28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>
            <a:extLst>
              <a:ext uri="{FF2B5EF4-FFF2-40B4-BE49-F238E27FC236}">
                <a16:creationId xmlns:a16="http://schemas.microsoft.com/office/drawing/2014/main" id="{68617B24-4702-5343-9C39-9522676FE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Strong Form: Example B (5)</a:t>
            </a:r>
          </a:p>
        </p:txBody>
      </p:sp>
      <p:sp>
        <p:nvSpPr>
          <p:cNvPr id="63490" name="Content Placeholder 2">
            <a:extLst>
              <a:ext uri="{FF2B5EF4-FFF2-40B4-BE49-F238E27FC236}">
                <a16:creationId xmlns:a16="http://schemas.microsoft.com/office/drawing/2014/main" id="{36FBCC0A-C943-B64A-86D8-33C769283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 sz="2800" b="1">
                <a:ea typeface="ＭＳ Ｐゴシック" panose="020B0600070205080204" pitchFamily="34" charset="-128"/>
              </a:rPr>
              <a:t>Case 2: a&gt;b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This case is completely symmetric to case 2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We use a-b instead of a-b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 sz="2800"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Because the three cases handle every possibility, we have established that P(k+1) holds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Thus, by the PMI strong form, the Lemma holds. </a:t>
            </a:r>
            <a:r>
              <a:rPr lang="en-US" altLang="en-US" sz="2800" b="1">
                <a:ea typeface="ＭＳ Ｐゴシック" panose="020B0600070205080204" pitchFamily="34" charset="-128"/>
              </a:rPr>
              <a:t>QED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>
            <a:extLst>
              <a:ext uri="{FF2B5EF4-FFF2-40B4-BE49-F238E27FC236}">
                <a16:creationId xmlns:a16="http://schemas.microsoft.com/office/drawing/2014/main" id="{522FC61E-022F-1841-B667-C4C4DDA77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Template</a:t>
            </a:r>
          </a:p>
        </p:txBody>
      </p:sp>
      <p:sp>
        <p:nvSpPr>
          <p:cNvPr id="64514" name="Content Placeholder 2">
            <a:extLst>
              <a:ext uri="{FF2B5EF4-FFF2-40B4-BE49-F238E27FC236}">
                <a16:creationId xmlns:a16="http://schemas.microsoft.com/office/drawing/2014/main" id="{D646B12C-E370-674D-AC7D-C60B84109F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 order to prove by induction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Some mathematical theorem, 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 </a:t>
            </a:r>
            <a:r>
              <a:rPr lang="en-US" altLang="en-US">
                <a:ea typeface="ＭＳ Ｐゴシック" panose="020B0600070205080204" pitchFamily="34" charset="-128"/>
              </a:rPr>
              <a:t>n 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>
                <a:ea typeface="ＭＳ Ｐゴシック" panose="020B0600070205080204" pitchFamily="34" charset="-128"/>
              </a:rPr>
              <a:t> 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P(n) </a:t>
            </a:r>
            <a:endParaRPr lang="en-US" altLang="en-US">
              <a:ea typeface="ＭＳ Ｐゴシック" panose="020B0600070205080204" pitchFamily="34" charset="-128"/>
              <a:sym typeface="Symbol" pitchFamily="2" charset="2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Follow the template </a:t>
            </a:r>
          </a:p>
          <a:p>
            <a:pPr lvl="1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State a propositional predicate </a:t>
            </a:r>
          </a:p>
          <a:p>
            <a:pPr lvl="1" algn="ctr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P(n):  some statement involving n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>
                <a:ea typeface="ＭＳ Ｐゴシック" panose="020B0600070205080204" pitchFamily="34" charset="-128"/>
              </a:rPr>
              <a:t>Form and verify the basis case (basis step)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>
                <a:ea typeface="ＭＳ Ｐゴシック" panose="020B0600070205080204" pitchFamily="34" charset="-128"/>
              </a:rPr>
              <a:t>Form the inductive hypothesis (assume P(k))</a:t>
            </a:r>
          </a:p>
          <a:p>
            <a:pPr lvl="1">
              <a:buFont typeface="Calibri" panose="020F0502020204030204" pitchFamily="34" charset="0"/>
              <a:buAutoNum type="arabicPeriod" startAt="2"/>
            </a:pPr>
            <a:r>
              <a:rPr lang="en-US" altLang="en-US">
                <a:ea typeface="ＭＳ Ｐゴシック" panose="020B0600070205080204" pitchFamily="34" charset="-128"/>
              </a:rPr>
              <a:t>Prove the inductive step (prove P(k+1))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>
            <a:extLst>
              <a:ext uri="{FF2B5EF4-FFF2-40B4-BE49-F238E27FC236}">
                <a16:creationId xmlns:a16="http://schemas.microsoft.com/office/drawing/2014/main" id="{F85C69D2-BED5-6047-9588-41C38A5CD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Summary</a:t>
            </a:r>
          </a:p>
        </p:txBody>
      </p:sp>
      <p:sp>
        <p:nvSpPr>
          <p:cNvPr id="65538" name="Content Placeholder 2">
            <a:extLst>
              <a:ext uri="{FF2B5EF4-FFF2-40B4-BE49-F238E27FC236}">
                <a16:creationId xmlns:a16="http://schemas.microsoft.com/office/drawing/2014/main" id="{8EF3521A-3018-F64F-9A82-C25C6293ED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>
            <a:extLst>
              <a:ext uri="{FF2B5EF4-FFF2-40B4-BE49-F238E27FC236}">
                <a16:creationId xmlns:a16="http://schemas.microsoft.com/office/drawing/2014/main" id="{E023F2B6-F094-5F4C-9B1D-99A280C2D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Is Induction?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45646-E1E8-3048-A331-22BE4143A7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143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If a statement P(n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) is true for some nonnegative integer say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=1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6AE8340-98DE-6A41-91B5-D818E2A0D61F}"/>
              </a:ext>
            </a:extLst>
          </p:cNvPr>
          <p:cNvSpPr txBox="1">
            <a:spLocks/>
          </p:cNvSpPr>
          <p:nvPr/>
        </p:nvSpPr>
        <p:spPr bwMode="auto">
          <a:xfrm>
            <a:off x="457200" y="25146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Suppose that we are able to prove that if P(k) is true for k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 </a:t>
            </a:r>
            <a:r>
              <a:rPr lang="en-US" altLang="en-US" sz="2800">
                <a:latin typeface="Calibri" panose="020F0502020204030204" pitchFamily="34" charset="0"/>
              </a:rPr>
              <a:t>n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, then P(k+1) is also true</a:t>
            </a:r>
          </a:p>
          <a:p>
            <a:pPr algn="ctr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</a:rPr>
              <a:t>P(k) </a:t>
            </a: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 P(k+1)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FE71366-3899-7E42-B6A6-CF1EB71728C1}"/>
              </a:ext>
            </a:extLst>
          </p:cNvPr>
          <p:cNvSpPr txBox="1">
            <a:spLocks/>
          </p:cNvSpPr>
          <p:nvPr/>
        </p:nvSpPr>
        <p:spPr bwMode="auto">
          <a:xfrm>
            <a:off x="457200" y="38100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It follows from these two statement that P(n) is true for all n </a:t>
            </a:r>
            <a:r>
              <a:rPr lang="en-US" altLang="en-US" sz="2800">
                <a:latin typeface="Calibri" panose="020F0502020204030204" pitchFamily="34" charset="0"/>
                <a:sym typeface="Symbol" pitchFamily="2" charset="2"/>
              </a:rPr>
              <a:t> </a:t>
            </a:r>
            <a:r>
              <a:rPr lang="en-US" altLang="en-US" sz="2800">
                <a:latin typeface="Calibri" panose="020F0502020204030204" pitchFamily="34" charset="0"/>
              </a:rPr>
              <a:t>n</a:t>
            </a:r>
            <a:r>
              <a:rPr lang="en-US" altLang="en-US" sz="2800" baseline="-25000">
                <a:latin typeface="Calibri" panose="020F0502020204030204" pitchFamily="34" charset="0"/>
              </a:rPr>
              <a:t>0</a:t>
            </a:r>
            <a:r>
              <a:rPr lang="en-US" altLang="en-US" sz="2800">
                <a:latin typeface="Calibri" panose="020F0502020204030204" pitchFamily="34" charset="0"/>
              </a:rPr>
              <a:t>, that is</a:t>
            </a:r>
          </a:p>
          <a:p>
            <a:pPr algn="ctr">
              <a:spcBef>
                <a:spcPct val="20000"/>
              </a:spcBef>
            </a:pPr>
            <a:r>
              <a:rPr lang="en-US" altLang="en-US">
                <a:latin typeface="Calibri" panose="020F0502020204030204" pitchFamily="34" charset="0"/>
                <a:sym typeface="Symbol" pitchFamily="2" charset="2"/>
              </a:rPr>
              <a:t>n</a:t>
            </a:r>
            <a:r>
              <a:rPr lang="en-US" altLang="en-US">
                <a:sym typeface="Symbol" pitchFamily="2" charset="2"/>
              </a:rPr>
              <a:t>  </a:t>
            </a:r>
            <a:r>
              <a:rPr lang="en-US" altLang="en-US"/>
              <a:t>n</a:t>
            </a:r>
            <a:r>
              <a:rPr lang="en-US" altLang="en-US" baseline="-25000"/>
              <a:t>0</a:t>
            </a:r>
            <a:r>
              <a:rPr lang="en-US" altLang="en-US"/>
              <a:t> P(n)</a:t>
            </a:r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4870A3F-85F6-EE4C-B0E1-721584F4CFDA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800">
                <a:latin typeface="Calibri" panose="020F0502020204030204" pitchFamily="34" charset="0"/>
              </a:rPr>
              <a:t>The above is the basis of </a:t>
            </a:r>
            <a:r>
              <a:rPr lang="en-US" altLang="en-US" sz="2800" u="sng">
                <a:latin typeface="Calibri" panose="020F0502020204030204" pitchFamily="34" charset="0"/>
              </a:rPr>
              <a:t>induction</a:t>
            </a:r>
            <a:r>
              <a:rPr lang="en-US" altLang="en-US" sz="2800">
                <a:latin typeface="Calibri" panose="020F0502020204030204" pitchFamily="34" charset="0"/>
              </a:rPr>
              <a:t>, a ‘widely’ used proof technique and a </a:t>
            </a:r>
            <a:r>
              <a:rPr lang="en-US" altLang="en-US" sz="2800" u="sng">
                <a:latin typeface="Calibri" panose="020F0502020204030204" pitchFamily="34" charset="0"/>
              </a:rPr>
              <a:t>very</a:t>
            </a:r>
            <a:r>
              <a:rPr lang="en-US" altLang="en-US" sz="2800">
                <a:latin typeface="Calibri" panose="020F0502020204030204" pitchFamily="34" charset="0"/>
              </a:rPr>
              <a:t> powerful one</a:t>
            </a:r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BF8B3A14-BB6E-9F46-BAAA-926FF7AAB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Well-Ordering Principle</a:t>
            </a:r>
          </a:p>
        </p:txBody>
      </p:sp>
      <p:sp>
        <p:nvSpPr>
          <p:cNvPr id="33794" name="Content Placeholder 2">
            <a:extLst>
              <a:ext uri="{FF2B5EF4-FFF2-40B4-BE49-F238E27FC236}">
                <a16:creationId xmlns:a16="http://schemas.microsoft.com/office/drawing/2014/main" id="{607449CA-8290-EA4B-83E8-D69A07DA0E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>
                <a:ea typeface="ＭＳ Ｐゴシック" panose="020B0600070205080204" pitchFamily="34" charset="-128"/>
              </a:rPr>
              <a:t>Why induction is a legitimate proof technique?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At its heart, induction is the Well Ordering Principle</a:t>
            </a:r>
          </a:p>
          <a:p>
            <a:r>
              <a:rPr lang="en-US" altLang="en-US" sz="2400" b="1">
                <a:ea typeface="ＭＳ Ｐゴシック" panose="020B0600070205080204" pitchFamily="34" charset="-128"/>
              </a:rPr>
              <a:t>Theorem:</a:t>
            </a:r>
            <a:r>
              <a:rPr lang="en-US" altLang="en-US" sz="2400">
                <a:ea typeface="ＭＳ Ｐゴシック" panose="020B0600070205080204" pitchFamily="34" charset="-128"/>
              </a:rPr>
              <a:t> </a:t>
            </a:r>
            <a:r>
              <a:rPr lang="en-US" altLang="en-US" sz="2400" u="sng">
                <a:ea typeface="ＭＳ Ｐゴシック" panose="020B0600070205080204" pitchFamily="34" charset="-128"/>
              </a:rPr>
              <a:t>Principle of Well Ordering</a:t>
            </a:r>
            <a:r>
              <a:rPr lang="en-US" altLang="en-US" sz="2400">
                <a:ea typeface="ＭＳ Ｐゴシック" panose="020B0600070205080204" pitchFamily="34" charset="-128"/>
              </a:rPr>
              <a:t>. Every nonempty set of nonnegative integers has a least element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Since, every such has a least element, we can form a basis case (using the least element as the basis case 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ea typeface="ＭＳ Ｐゴシック" panose="020B0600070205080204" pitchFamily="34" charset="-128"/>
              </a:rPr>
              <a:t>)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We can then proceed to establish that the set of integers n</a:t>
            </a:r>
            <a:r>
              <a:rPr lang="en-US" altLang="en-US" sz="2400">
                <a:ea typeface="ＭＳ Ｐゴシック" panose="020B0600070205080204" pitchFamily="34" charset="-128"/>
                <a:sym typeface="Symbol" pitchFamily="2" charset="2"/>
              </a:rPr>
              <a:t></a:t>
            </a:r>
            <a:r>
              <a:rPr lang="en-US" altLang="en-US" sz="2400">
                <a:ea typeface="ＭＳ Ｐゴシック" panose="020B0600070205080204" pitchFamily="34" charset="-128"/>
              </a:rPr>
              <a:t>n</a:t>
            </a:r>
            <a:r>
              <a:rPr lang="en-US" altLang="en-US" sz="2400" baseline="-25000">
                <a:ea typeface="ＭＳ Ｐゴシック" panose="020B0600070205080204" pitchFamily="34" charset="-128"/>
              </a:rPr>
              <a:t>0 </a:t>
            </a:r>
            <a:r>
              <a:rPr lang="en-US" altLang="en-US" sz="2400">
                <a:ea typeface="ＭＳ Ｐゴシック" panose="020B0600070205080204" pitchFamily="34" charset="-128"/>
              </a:rPr>
              <a:t>such that P(n) is false is actually </a:t>
            </a:r>
            <a:r>
              <a:rPr lang="en-US" altLang="en-US" sz="2400" u="sng">
                <a:ea typeface="ＭＳ Ｐゴシック" panose="020B0600070205080204" pitchFamily="34" charset="-128"/>
              </a:rPr>
              <a:t>empty</a:t>
            </a:r>
          </a:p>
          <a:p>
            <a:r>
              <a:rPr lang="en-US" altLang="en-US" sz="2400">
                <a:ea typeface="ＭＳ Ｐゴシック" panose="020B0600070205080204" pitchFamily="34" charset="-128"/>
              </a:rPr>
              <a:t>Thus, induction (both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weak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and </a:t>
            </a:r>
            <a:r>
              <a:rPr lang="ja-JP" altLang="en-US" sz="2400">
                <a:ea typeface="ＭＳ Ｐゴシック" panose="020B0600070205080204" pitchFamily="34" charset="-128"/>
              </a:rPr>
              <a:t>‘</a:t>
            </a:r>
            <a:r>
              <a:rPr lang="en-US" altLang="ja-JP" sz="2400">
                <a:ea typeface="ＭＳ Ｐゴシック" panose="020B0600070205080204" pitchFamily="34" charset="-128"/>
              </a:rPr>
              <a:t>strong</a:t>
            </a:r>
            <a:r>
              <a:rPr lang="ja-JP" altLang="en-US" sz="2400">
                <a:ea typeface="ＭＳ Ｐゴシック" panose="020B0600070205080204" pitchFamily="34" charset="-128"/>
              </a:rPr>
              <a:t>’</a:t>
            </a:r>
            <a:r>
              <a:rPr lang="en-US" altLang="ja-JP" sz="2400">
                <a:ea typeface="ＭＳ Ｐゴシック" panose="020B0600070205080204" pitchFamily="34" charset="-128"/>
              </a:rPr>
              <a:t> forms) are </a:t>
            </a:r>
            <a:r>
              <a:rPr lang="en-US" altLang="ja-JP" sz="2400" u="sng">
                <a:ea typeface="ＭＳ Ｐゴシック" panose="020B0600070205080204" pitchFamily="34" charset="-128"/>
              </a:rPr>
              <a:t>logical equivalences</a:t>
            </a:r>
            <a:r>
              <a:rPr lang="en-US" altLang="ja-JP" sz="2400">
                <a:ea typeface="ＭＳ Ｐゴシック" panose="020B0600070205080204" pitchFamily="34" charset="-128"/>
              </a:rPr>
              <a:t> of the well-ordering principle. </a:t>
            </a:r>
            <a:endParaRPr lang="en-US" altLang="en-US" sz="24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02B157DB-49AA-1346-BCBF-A0E0ACA7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Another View</a:t>
            </a:r>
          </a:p>
        </p:txBody>
      </p:sp>
      <p:sp>
        <p:nvSpPr>
          <p:cNvPr id="34818" name="Content Placeholder 2">
            <a:extLst>
              <a:ext uri="{FF2B5EF4-FFF2-40B4-BE49-F238E27FC236}">
                <a16:creationId xmlns:a16="http://schemas.microsoft.com/office/drawing/2014/main" id="{C2DD3739-565D-794F-B768-889DD74A9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00200"/>
          </a:xfrm>
        </p:spPr>
        <p:txBody>
          <a:bodyPr/>
          <a:lstStyle/>
          <a:p>
            <a:r>
              <a:rPr lang="en-US" altLang="en-US" sz="2000">
                <a:ea typeface="ＭＳ Ｐゴシック" panose="020B0600070205080204" pitchFamily="34" charset="-128"/>
              </a:rPr>
              <a:t>To look at it in another way, assume that the statements 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(1) P(n</a:t>
            </a:r>
            <a:r>
              <a:rPr lang="en-US" altLang="en-US" sz="1800" baseline="-25000">
                <a:ea typeface="ＭＳ Ｐゴシック" panose="020B0600070205080204" pitchFamily="34" charset="-128"/>
              </a:rPr>
              <a:t>o</a:t>
            </a:r>
            <a:r>
              <a:rPr lang="en-US" altLang="en-US" sz="1800">
                <a:ea typeface="ＭＳ Ｐゴシック" panose="020B0600070205080204" pitchFamily="34" charset="-128"/>
              </a:rPr>
              <a:t>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1800">
                <a:ea typeface="ＭＳ Ｐゴシック" panose="020B0600070205080204" pitchFamily="34" charset="-128"/>
              </a:rPr>
              <a:t>(2) P(k) </a:t>
            </a:r>
            <a:r>
              <a:rPr lang="en-US" altLang="en-US" sz="1800">
                <a:ea typeface="ＭＳ Ｐゴシック" panose="020B0600070205080204" pitchFamily="34" charset="-128"/>
                <a:sym typeface="Symbol" pitchFamily="2" charset="2"/>
              </a:rPr>
              <a:t> P(k+1)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are true.  We can now use a form of </a:t>
            </a:r>
            <a:r>
              <a:rPr lang="en-US" altLang="en-US" sz="2000" u="sng">
                <a:ea typeface="ＭＳ Ｐゴシック" panose="020B0600070205080204" pitchFamily="34" charset="-128"/>
                <a:sym typeface="Symbol" pitchFamily="2" charset="2"/>
              </a:rPr>
              <a:t>universal generalization</a:t>
            </a:r>
            <a:r>
              <a:rPr lang="en-US" altLang="en-US" sz="2000">
                <a:ea typeface="ＭＳ Ｐゴシック" panose="020B0600070205080204" pitchFamily="34" charset="-128"/>
                <a:sym typeface="Symbol" pitchFamily="2" charset="2"/>
              </a:rPr>
              <a:t> as follows</a:t>
            </a:r>
            <a:endParaRPr lang="en-US" altLang="en-US" sz="200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C655C6C-B39C-8D45-BA50-94CE00AB326A}"/>
              </a:ext>
            </a:extLst>
          </p:cNvPr>
          <p:cNvSpPr txBox="1">
            <a:spLocks/>
          </p:cNvSpPr>
          <p:nvPr/>
        </p:nvSpPr>
        <p:spPr bwMode="auto">
          <a:xfrm>
            <a:off x="457200" y="31242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Say we choose an element c of the UoD.  We wish to establish that P(c) is true. If c=n</a:t>
            </a:r>
            <a:r>
              <a:rPr lang="en-US" altLang="en-US" sz="2000" baseline="-25000">
                <a:latin typeface="Calibri" panose="020F0502020204030204" pitchFamily="34" charset="0"/>
              </a:rPr>
              <a:t>0</a:t>
            </a:r>
            <a:r>
              <a:rPr lang="en-US" altLang="en-US" sz="2000"/>
              <a:t>, then we are done</a:t>
            </a:r>
            <a:endParaRPr lang="en-US" altLang="en-US" sz="2000" baseline="-25000">
              <a:latin typeface="Calibri" panose="020F050202020403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F4BAC76-7685-B24B-9172-74FEFA9300CD}"/>
              </a:ext>
            </a:extLst>
          </p:cNvPr>
          <p:cNvSpPr txBox="1">
            <a:spLocks/>
          </p:cNvSpPr>
          <p:nvPr/>
        </p:nvSpPr>
        <p:spPr bwMode="auto">
          <a:xfrm>
            <a:off x="457200" y="39624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Otherwise, we apply (2) above to get</a:t>
            </a:r>
          </a:p>
          <a:p>
            <a:pPr lvl="1" algn="ctr">
              <a:spcBef>
                <a:spcPct val="20000"/>
              </a:spcBef>
            </a:pPr>
            <a:r>
              <a:rPr lang="en-US" altLang="en-US" sz="1800">
                <a:latin typeface="Calibri" panose="020F0502020204030204" pitchFamily="34" charset="0"/>
              </a:rPr>
              <a:t>P(n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</a:rPr>
              <a:t>) 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 P(</a:t>
            </a:r>
            <a:r>
              <a:rPr lang="en-US" altLang="en-US" sz="1800">
                <a:latin typeface="Calibri" panose="020F0502020204030204" pitchFamily="34" charset="0"/>
              </a:rPr>
              <a:t>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+1), P(</a:t>
            </a:r>
            <a:r>
              <a:rPr lang="en-US" altLang="en-US" sz="1800">
                <a:latin typeface="Calibri" panose="020F0502020204030204" pitchFamily="34" charset="0"/>
              </a:rPr>
              <a:t>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+1) P(</a:t>
            </a:r>
            <a:r>
              <a:rPr lang="en-US" altLang="en-US" sz="1800">
                <a:latin typeface="Calibri" panose="020F0502020204030204" pitchFamily="34" charset="0"/>
              </a:rPr>
              <a:t>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+2), P(</a:t>
            </a:r>
            <a:r>
              <a:rPr lang="en-US" altLang="en-US" sz="1800">
                <a:latin typeface="Calibri" panose="020F0502020204030204" pitchFamily="34" charset="0"/>
              </a:rPr>
              <a:t>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+1)  P(</a:t>
            </a:r>
            <a:r>
              <a:rPr lang="en-US" altLang="en-US" sz="1800">
                <a:latin typeface="Calibri" panose="020F0502020204030204" pitchFamily="34" charset="0"/>
              </a:rPr>
              <a:t>n</a:t>
            </a:r>
            <a:r>
              <a:rPr lang="en-US" altLang="en-US" sz="1800" baseline="-25000">
                <a:latin typeface="Calibri" panose="020F0502020204030204" pitchFamily="34" charset="0"/>
              </a:rPr>
              <a:t>0</a:t>
            </a:r>
            <a:r>
              <a:rPr lang="en-US" altLang="en-US" sz="1800">
                <a:latin typeface="Calibri" panose="020F0502020204030204" pitchFamily="34" charset="0"/>
                <a:sym typeface="Symbol" pitchFamily="2" charset="2"/>
              </a:rPr>
              <a:t>+3), …, P(c-1)  P(c)</a:t>
            </a:r>
          </a:p>
          <a:p>
            <a:pPr>
              <a:spcBef>
                <a:spcPct val="20000"/>
              </a:spcBef>
            </a:pP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      Via a finite number of steps (c-n</a:t>
            </a:r>
            <a:r>
              <a:rPr lang="en-US" altLang="en-US" sz="2000" baseline="-25000">
                <a:latin typeface="Calibri" panose="020F0502020204030204" pitchFamily="34" charset="0"/>
                <a:sym typeface="Symbol" pitchFamily="2" charset="2"/>
              </a:rPr>
              <a:t>0</a:t>
            </a:r>
            <a:r>
              <a:rPr lang="en-US" altLang="en-US" sz="2000">
                <a:latin typeface="Calibri" panose="020F0502020204030204" pitchFamily="34" charset="0"/>
                <a:sym typeface="Symbol" pitchFamily="2" charset="2"/>
              </a:rPr>
              <a:t>) we get that P(c) is true.</a:t>
            </a:r>
            <a:endParaRPr lang="en-US" altLang="en-US" sz="2000">
              <a:latin typeface="Calibri" panose="020F0502020204030204" pitchFamily="34" charset="0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514F619-6EE8-1E4E-B769-DFB15AC7ACDD}"/>
              </a:ext>
            </a:extLst>
          </p:cNvPr>
          <p:cNvSpPr txBox="1">
            <a:spLocks/>
          </p:cNvSpPr>
          <p:nvPr/>
        </p:nvSpPr>
        <p:spPr bwMode="auto">
          <a:xfrm>
            <a:off x="457200" y="5257800"/>
            <a:ext cx="8229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en-US" altLang="en-US" sz="2000">
                <a:latin typeface="Calibri" panose="020F0502020204030204" pitchFamily="34" charset="0"/>
              </a:rPr>
              <a:t>Because c is arbitrary, the universal generalization is established and</a:t>
            </a:r>
          </a:p>
          <a:p>
            <a:pPr algn="ctr">
              <a:spcBef>
                <a:spcPct val="20000"/>
              </a:spcBef>
            </a:pPr>
            <a:r>
              <a:rPr lang="en-US" altLang="en-US" sz="2000">
                <a:sym typeface="Symbol" pitchFamily="2" charset="2"/>
              </a:rPr>
              <a:t>n  </a:t>
            </a:r>
            <a:r>
              <a:rPr lang="en-US" altLang="en-US" sz="2000"/>
              <a:t>n</a:t>
            </a:r>
            <a:r>
              <a:rPr lang="en-US" altLang="en-US" sz="2000" baseline="-25000"/>
              <a:t>0</a:t>
            </a:r>
            <a:r>
              <a:rPr lang="en-US" altLang="en-US" sz="2000"/>
              <a:t> P(n)</a:t>
            </a:r>
          </a:p>
          <a:p>
            <a:pPr>
              <a:spcBef>
                <a:spcPct val="20000"/>
              </a:spcBef>
              <a:buFont typeface="Arial" panose="020B0604020202020204" pitchFamily="34" charset="0"/>
              <a:buChar char="•"/>
            </a:pPr>
            <a:endParaRPr lang="en-US" altLang="en-US">
              <a:latin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en-US" altLang="en-US" sz="200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>
            <a:extLst>
              <a:ext uri="{FF2B5EF4-FFF2-40B4-BE49-F238E27FC236}">
                <a16:creationId xmlns:a16="http://schemas.microsoft.com/office/drawing/2014/main" id="{66E15E35-1007-6B49-BD77-30D059D12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Outline</a:t>
            </a:r>
          </a:p>
        </p:txBody>
      </p:sp>
      <p:sp>
        <p:nvSpPr>
          <p:cNvPr id="35842" name="Content Placeholder 2">
            <a:extLst>
              <a:ext uri="{FF2B5EF4-FFF2-40B4-BE49-F238E27FC236}">
                <a16:creationId xmlns:a16="http://schemas.microsoft.com/office/drawing/2014/main" id="{D9A9323A-9A80-B744-8DB2-67E32F1C6D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Motivation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What is induction?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Viewed as: the Well-Ordering Principle,  Universal Generalization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Formal Statement</a:t>
            </a:r>
          </a:p>
          <a:p>
            <a:pPr lvl="1"/>
            <a:r>
              <a:rPr lang="en-US" altLang="en-US" sz="2400" b="1">
                <a:solidFill>
                  <a:srgbClr val="FF0000"/>
                </a:solidFill>
                <a:ea typeface="ＭＳ Ｐゴシック" panose="020B0600070205080204" pitchFamily="34" charset="-128"/>
              </a:rPr>
              <a:t>6 Examples</a:t>
            </a:r>
          </a:p>
          <a:p>
            <a:r>
              <a:rPr lang="en-US" altLang="en-US" sz="2800">
                <a:solidFill>
                  <a:srgbClr val="D9D9D9"/>
                </a:solidFill>
                <a:ea typeface="ＭＳ Ｐゴシック" panose="020B0600070205080204" pitchFamily="34" charset="-128"/>
              </a:rPr>
              <a:t>Strong Induction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Definition</a:t>
            </a:r>
          </a:p>
          <a:p>
            <a:pPr lvl="1"/>
            <a:r>
              <a:rPr lang="en-US" altLang="en-US" sz="2400">
                <a:solidFill>
                  <a:srgbClr val="D9D9D9"/>
                </a:solidFill>
                <a:ea typeface="ＭＳ Ｐゴシック" panose="020B0600070205080204" pitchFamily="34" charset="-128"/>
              </a:rPr>
              <a:t>Examples: decomposition into product of primes, gcd</a:t>
            </a:r>
            <a:endParaRPr lang="en-US" altLang="en-US">
              <a:solidFill>
                <a:srgbClr val="D9D9D9"/>
              </a:solidFill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00AF238B-8970-134A-B833-62C5253BC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Induction: Formal Definition (1)</a:t>
            </a:r>
          </a:p>
        </p:txBody>
      </p:sp>
      <p:sp>
        <p:nvSpPr>
          <p:cNvPr id="36866" name="Content Placeholder 2">
            <a:extLst>
              <a:ext uri="{FF2B5EF4-FFF2-40B4-BE49-F238E27FC236}">
                <a16:creationId xmlns:a16="http://schemas.microsoft.com/office/drawing/2014/main" id="{06C38910-F84A-C448-80EB-EAAF56CBF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>
                <a:ea typeface="ＭＳ Ｐゴシック" panose="020B0600070205080204" pitchFamily="34" charset="-128"/>
              </a:rPr>
              <a:t>Theorem</a:t>
            </a:r>
            <a:r>
              <a:rPr lang="en-US" altLang="en-US">
                <a:ea typeface="ＭＳ Ｐゴシック" panose="020B0600070205080204" pitchFamily="34" charset="-128"/>
              </a:rPr>
              <a:t>: </a:t>
            </a:r>
            <a:r>
              <a:rPr lang="en-US" altLang="en-US" u="sng">
                <a:ea typeface="ＭＳ Ｐゴシック" panose="020B0600070205080204" pitchFamily="34" charset="-128"/>
              </a:rPr>
              <a:t>Principle of Mathematical Induction</a:t>
            </a:r>
          </a:p>
          <a:p>
            <a:pPr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    Given a statement P concerning the integer n, suppose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P is true for some particular integer 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, P(n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)=1</a:t>
            </a:r>
          </a:p>
          <a:p>
            <a:pPr marL="914400" lvl="1" indent="-514350">
              <a:buFont typeface="Calibri" panose="020F0502020204030204" pitchFamily="34" charset="0"/>
              <a:buAutoNum type="arabicPeriod"/>
            </a:pPr>
            <a:r>
              <a:rPr lang="en-US" altLang="en-US">
                <a:ea typeface="ＭＳ Ｐゴシック" panose="020B0600070205080204" pitchFamily="34" charset="-128"/>
              </a:rPr>
              <a:t>If P is true for some particular integer k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n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 then it is true for k+1: P(k) P(k+1)</a:t>
            </a:r>
          </a:p>
          <a:p>
            <a:pPr marL="914400" lvl="1" indent="-514350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Then P is true for all integers nn</a:t>
            </a:r>
            <a:r>
              <a:rPr lang="en-US" altLang="en-US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, that is</a:t>
            </a:r>
          </a:p>
          <a:p>
            <a:pPr marL="914400" lvl="1" indent="-514350" algn="ctr">
              <a:buFont typeface="Arial" panose="020B0604020202020204" pitchFamily="34" charset="0"/>
              <a:buNone/>
            </a:pPr>
            <a:r>
              <a:rPr lang="en-US" altLang="en-US">
                <a:ea typeface="ＭＳ Ｐゴシック" panose="020B0600070205080204" pitchFamily="34" charset="-128"/>
                <a:sym typeface="Symbol" pitchFamily="2" charset="2"/>
              </a:rPr>
              <a:t>n  </a:t>
            </a:r>
            <a:r>
              <a:rPr lang="en-US" altLang="en-US">
                <a:ea typeface="ＭＳ Ｐゴシック" panose="020B0600070205080204" pitchFamily="34" charset="-128"/>
              </a:rPr>
              <a:t>n</a:t>
            </a:r>
            <a:r>
              <a:rPr lang="en-US" altLang="en-US" baseline="-25000">
                <a:ea typeface="ＭＳ Ｐゴシック" panose="020B0600070205080204" pitchFamily="34" charset="-128"/>
              </a:rPr>
              <a:t>0</a:t>
            </a:r>
            <a:r>
              <a:rPr lang="en-US" altLang="en-US">
                <a:ea typeface="ＭＳ Ｐゴシック" panose="020B0600070205080204" pitchFamily="34" charset="-128"/>
              </a:rPr>
              <a:t> P(n) is true</a:t>
            </a:r>
          </a:p>
          <a:p>
            <a:pPr marL="914400" lvl="1" indent="-514350">
              <a:buFont typeface="Arial" panose="020B0604020202020204" pitchFamily="34" charset="0"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0C1F0B51-2F10-B242-9BD6-EB702E72E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Induction: Formal Definition (2)</a:t>
            </a:r>
          </a:p>
        </p:txBody>
      </p:sp>
      <p:sp>
        <p:nvSpPr>
          <p:cNvPr id="37890" name="Content Placeholder 2">
            <a:extLst>
              <a:ext uri="{FF2B5EF4-FFF2-40B4-BE49-F238E27FC236}">
                <a16:creationId xmlns:a16="http://schemas.microsoft.com/office/drawing/2014/main" id="{2217097F-6016-EE4D-9774-2755B7104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Showing that P(n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) holds for some initial integer 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is called the</a:t>
            </a:r>
            <a:r>
              <a:rPr lang="en-US" altLang="en-US" sz="2800">
                <a:solidFill>
                  <a:schemeClr val="accent1"/>
                </a:solidFill>
                <a:ea typeface="ＭＳ Ｐゴシック" panose="020B0600070205080204" pitchFamily="34" charset="-128"/>
              </a:rPr>
              <a:t> </a:t>
            </a:r>
            <a:r>
              <a:rPr lang="en-US" altLang="en-US" sz="2800" u="sng">
                <a:solidFill>
                  <a:schemeClr val="accent1"/>
                </a:solidFill>
                <a:ea typeface="ＭＳ Ｐゴシック" panose="020B0600070205080204" pitchFamily="34" charset="-128"/>
              </a:rPr>
              <a:t>basis step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The assumption P(k) is called the </a:t>
            </a:r>
            <a:r>
              <a:rPr lang="en-US" altLang="en-US" sz="2800" u="sng">
                <a:solidFill>
                  <a:srgbClr val="4F81BD"/>
                </a:solidFill>
                <a:ea typeface="ＭＳ Ｐゴシック" panose="020B0600070205080204" pitchFamily="34" charset="-128"/>
              </a:rPr>
              <a:t>inductive hypothesis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Showing the implication P(k)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P(k+1) for every kn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is called</a:t>
            </a:r>
            <a:r>
              <a:rPr lang="en-US" altLang="en-US" sz="2800">
                <a:ea typeface="ＭＳ Ｐゴシック" panose="020B0600070205080204" pitchFamily="34" charset="-128"/>
              </a:rPr>
              <a:t> the </a:t>
            </a:r>
            <a:r>
              <a:rPr lang="en-US" altLang="en-US" sz="2800" u="sng">
                <a:solidFill>
                  <a:srgbClr val="4F81BD"/>
                </a:solidFill>
                <a:ea typeface="ＭＳ Ｐゴシック" panose="020B0600070205080204" pitchFamily="34" charset="-128"/>
              </a:rPr>
              <a:t>inductive step</a:t>
            </a:r>
            <a:endParaRPr lang="en-US" altLang="en-US" sz="2800">
              <a:solidFill>
                <a:srgbClr val="4F81BD"/>
              </a:solidFill>
              <a:ea typeface="ＭＳ Ｐゴシック" panose="020B0600070205080204" pitchFamily="34" charset="-128"/>
            </a:endParaRPr>
          </a:p>
          <a:p>
            <a:r>
              <a:rPr lang="en-US" altLang="en-US" sz="2800">
                <a:ea typeface="ＭＳ Ｐゴシック" panose="020B0600070205080204" pitchFamily="34" charset="-128"/>
              </a:rPr>
              <a:t>Together, they are used to define </a:t>
            </a:r>
            <a:r>
              <a:rPr lang="en-US" altLang="en-US" sz="2800" u="sng">
                <a:solidFill>
                  <a:srgbClr val="4F81BD"/>
                </a:solidFill>
                <a:ea typeface="ＭＳ Ｐゴシック" panose="020B0600070205080204" pitchFamily="34" charset="-128"/>
              </a:rPr>
              <a:t>mathematical induction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Induction is expressed as an inference rule</a:t>
            </a:r>
          </a:p>
          <a:p>
            <a:pPr algn="ctr">
              <a:buFont typeface="Arial" panose="020B0604020202020204" pitchFamily="34" charset="0"/>
              <a:buNone/>
            </a:pPr>
            <a:r>
              <a:rPr lang="en-US" altLang="en-US" sz="2800">
                <a:ea typeface="ＭＳ Ｐゴシック" panose="020B0600070205080204" pitchFamily="34" charset="-128"/>
              </a:rPr>
              <a:t>[P(n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) 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 ( kn</a:t>
            </a:r>
            <a:r>
              <a:rPr lang="en-US" altLang="en-US" sz="2800" baseline="-25000">
                <a:ea typeface="ＭＳ Ｐゴシック" panose="020B0600070205080204" pitchFamily="34" charset="-128"/>
                <a:sym typeface="Symbol" pitchFamily="2" charset="2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  <a:sym typeface="Symbol" pitchFamily="2" charset="2"/>
              </a:rPr>
              <a:t> P(k) P(k+1)]  n  </a:t>
            </a:r>
            <a:r>
              <a:rPr lang="en-US" altLang="en-US" sz="2800">
                <a:ea typeface="ＭＳ Ｐゴシック" panose="020B0600070205080204" pitchFamily="34" charset="-128"/>
              </a:rPr>
              <a:t>n</a:t>
            </a:r>
            <a:r>
              <a:rPr lang="en-US" altLang="en-US" sz="2800" baseline="-25000">
                <a:ea typeface="ＭＳ Ｐゴシック" panose="020B0600070205080204" pitchFamily="34" charset="-128"/>
              </a:rPr>
              <a:t>0</a:t>
            </a:r>
            <a:r>
              <a:rPr lang="en-US" altLang="en-US" sz="2800">
                <a:ea typeface="ＭＳ Ｐゴシック" panose="020B0600070205080204" pitchFamily="34" charset="-128"/>
              </a:rPr>
              <a:t> P(n)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675FB60E-6F53-4F48-A605-307961DAD841}"/>
    </a:ext>
  </a:ext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62FA10DD-C427-BF4E-94F1-38B4A0B97356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duction" id="{7B27F51A-F346-0E40-A865-776227AC0183}" vid="{201DE66B-22FB-C142-8757-E2FB1CC3107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3377</Words>
  <Application>Microsoft Macintosh PowerPoint</Application>
  <PresentationFormat>On-screen Show (4:3)</PresentationFormat>
  <Paragraphs>314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Algerian</vt:lpstr>
      <vt:lpstr>Arial</vt:lpstr>
      <vt:lpstr>Calibri</vt:lpstr>
      <vt:lpstr>Courier New</vt:lpstr>
      <vt:lpstr>Office Theme</vt:lpstr>
      <vt:lpstr>1_Custom Design</vt:lpstr>
      <vt:lpstr>Custom Design</vt:lpstr>
      <vt:lpstr>  Induction</vt:lpstr>
      <vt:lpstr>Outline</vt:lpstr>
      <vt:lpstr>Motivation</vt:lpstr>
      <vt:lpstr>What Is Induction?</vt:lpstr>
      <vt:lpstr>The Well-Ordering Principle</vt:lpstr>
      <vt:lpstr>Another View</vt:lpstr>
      <vt:lpstr>Outline</vt:lpstr>
      <vt:lpstr>Induction: Formal Definition (1)</vt:lpstr>
      <vt:lpstr>Induction: Formal Definition (2)</vt:lpstr>
      <vt:lpstr>Steps</vt:lpstr>
      <vt:lpstr>Example A (1)</vt:lpstr>
      <vt:lpstr>Example A (2)</vt:lpstr>
      <vt:lpstr>Example B (1)</vt:lpstr>
      <vt:lpstr>Example B (2)</vt:lpstr>
      <vt:lpstr>Example C (1)</vt:lpstr>
      <vt:lpstr>Example C (2)</vt:lpstr>
      <vt:lpstr>Example D</vt:lpstr>
      <vt:lpstr>Example E: Summation</vt:lpstr>
      <vt:lpstr>Example F:  Derivatives</vt:lpstr>
      <vt:lpstr>The Bad Example: Example G</vt:lpstr>
      <vt:lpstr>Example G:  Where is the Error?</vt:lpstr>
      <vt:lpstr>Outline</vt:lpstr>
      <vt:lpstr>Strong Induction</vt:lpstr>
      <vt:lpstr>MPI and its Strong Form</vt:lpstr>
      <vt:lpstr>Strong Form: Example A (1)</vt:lpstr>
      <vt:lpstr>Strong Form: Example A (2)</vt:lpstr>
      <vt:lpstr>Strong Form: Example A (3)</vt:lpstr>
      <vt:lpstr>Strong Form: Example B (1)</vt:lpstr>
      <vt:lpstr>Theorems: Example</vt:lpstr>
      <vt:lpstr>Background Knowledge </vt:lpstr>
      <vt:lpstr>(Lame) Alternative Proof</vt:lpstr>
      <vt:lpstr>Strong Form: Example B (2)</vt:lpstr>
      <vt:lpstr>Strong Form: Example B (3)</vt:lpstr>
      <vt:lpstr>Strong Form: Example B (4)</vt:lpstr>
      <vt:lpstr>Strong Form: Example B (5)</vt:lpstr>
      <vt:lpstr>Template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Induction</dc:title>
  <dc:creator>Microsoft Office User</dc:creator>
  <cp:lastModifiedBy>Microsoft Office User</cp:lastModifiedBy>
  <cp:revision>7</cp:revision>
  <cp:lastPrinted>2019-04-03T17:13:05Z</cp:lastPrinted>
  <dcterms:created xsi:type="dcterms:W3CDTF">2019-03-25T20:03:37Z</dcterms:created>
  <dcterms:modified xsi:type="dcterms:W3CDTF">2019-04-03T17:15:30Z</dcterms:modified>
</cp:coreProperties>
</file>