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  <p:sldMasterId id="2147483660" r:id="rId2"/>
  </p:sldMasterIdLst>
  <p:sldIdLst>
    <p:sldId id="256" r:id="rId3"/>
    <p:sldId id="308" r:id="rId4"/>
    <p:sldId id="309" r:id="rId5"/>
    <p:sldId id="310" r:id="rId6"/>
    <p:sldId id="320" r:id="rId7"/>
    <p:sldId id="311" r:id="rId8"/>
    <p:sldId id="312" r:id="rId9"/>
    <p:sldId id="313" r:id="rId10"/>
    <p:sldId id="314" r:id="rId11"/>
    <p:sldId id="346" r:id="rId12"/>
    <p:sldId id="344" r:id="rId13"/>
    <p:sldId id="315" r:id="rId14"/>
    <p:sldId id="316" r:id="rId15"/>
    <p:sldId id="317" r:id="rId16"/>
    <p:sldId id="318" r:id="rId17"/>
    <p:sldId id="319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30" r:id="rId27"/>
    <p:sldId id="335" r:id="rId28"/>
    <p:sldId id="332" r:id="rId29"/>
    <p:sldId id="345" r:id="rId30"/>
    <p:sldId id="333" r:id="rId31"/>
    <p:sldId id="334" r:id="rId32"/>
    <p:sldId id="331" r:id="rId33"/>
    <p:sldId id="336" r:id="rId34"/>
    <p:sldId id="340" r:id="rId35"/>
    <p:sldId id="343" r:id="rId36"/>
    <p:sldId id="337" r:id="rId37"/>
    <p:sldId id="338" r:id="rId38"/>
    <p:sldId id="339" r:id="rId39"/>
    <p:sldId id="341" r:id="rId40"/>
    <p:sldId id="342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66"/>
  </p:normalViewPr>
  <p:slideViewPr>
    <p:cSldViewPr>
      <p:cViewPr varScale="1">
        <p:scale>
          <a:sx n="98" d="100"/>
          <a:sy n="98" d="100"/>
        </p:scale>
        <p:origin x="12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52688-12A5-C44F-B8AB-CF8C7A9C5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685B63-1577-F94D-B61A-3D5C2CADF5F8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E8041-8EE6-C74F-936D-54B4C5C7A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6FE67-D535-684F-BA12-111887DC5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2C3D4D-4D64-1C41-BDBE-4A45451A9A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70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02FF07-EAF5-4542-B26A-7F5B93EE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D5881-2C83-154C-B388-F85A8DD4E1C3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C075B3-AE21-FF4A-AC78-6FFDAA1C5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68E9E06-1F5C-6A4A-A9CF-6D6D80E2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D4610-028F-D840-AFAE-E2988D6BF8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14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CC7D8-F9A5-024E-8A5E-DEFD35EB7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C409F-B0EB-0847-A9C6-E4C1D697698D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F24D5-A64C-A545-84A6-D90F0E0C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4159C-743E-874D-8023-7092FCF7D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26CE-C771-ED4F-B492-B25DAA1A5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763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0508C-07AE-1E4F-A133-D9FC2563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6C62A-DE5E-3947-8ED2-205AA0A4F258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2120F-7CF4-FE43-9EB3-D2D279C7C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3BA2D-C656-6C4A-ADFD-06FCC9EC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9578B-DCFE-0D42-91B4-A396AC357E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704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C6AD3-8A91-1A47-882F-3E2B81624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C0D8FF-702C-174C-8D97-BCD36694E396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3A7B1-BBC1-084D-9887-FFCD03B9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3F74D-55AD-4745-9713-B7147FD90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4CCE23-1DC8-F145-ACAE-C4E8600348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70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384ADD-4013-EE49-B72B-A174B97EF899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Predicate Logic and Quantifiers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95539C-D02E-7D40-931C-AB695ECACED1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Calibri" charset="0"/>
              </a:rPr>
              <a:t>CSCE 235H</a:t>
            </a:r>
            <a:endParaRPr lang="en-US" sz="1800" dirty="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9AD95D-96A0-8F4C-AD85-14EB5274DB1E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0002FC39-4CC1-E94C-AD9C-6EAB0BA4FC55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7222022-6201-FA4C-99E0-F51A1F7449A8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982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EA623-B2D7-DE40-A55B-E141BE9D5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FF9A4-CAE9-8943-ADEA-B7749633073F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36B4D-B4AD-A346-8825-429839B06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6D561-46BD-DB4A-9FB4-A86A6CFD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1830-2022-0649-9B7A-3CF93DE8E6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00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4C615-73EE-3746-BAC0-74EB9C37A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2DAB9-B272-164E-B137-E2CC90E80524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755A6-99F7-5D4D-A4A6-8109C578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BF022-2341-E64A-8BAE-DA8109CEF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FA234-649C-4F49-8BCB-323F5B6C0D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21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A268CA5-BFB3-7B4E-B368-B822DEC72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BF75E-1246-C849-BE3A-2C1578BA9D28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1ED53A-5DB7-1D42-81C7-84D1284D9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83BAF6-42EC-0841-A61D-C6043F2B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999B3-34B7-8948-9E92-7E48C3C40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17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95F37CE-E6F9-AB4C-8236-7904CFDF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0BC99-8ADA-E242-AC68-5935373C6844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328963-B9A2-664B-A100-CD1887E5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455139F-C467-4148-88B8-52062641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BF1CC-1F5C-6142-9A1E-A0B022755B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29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ADDADA-0DB0-BC47-A655-1DE8C9C72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15907-B0D9-D94B-A2AC-F1044A4540EC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1924D06-17E3-D046-9B22-4E3A17775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B494765-5D9D-044F-8134-9E9A98A4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AC95-36E8-3B4A-8CA7-977FB40781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47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5C4D398-6431-EB42-BE0E-22BFC0290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26233-70BF-F440-A141-195291BAC491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969E0D-57A6-7642-85CA-07179D235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EC312-0B02-3741-8B8A-0C885CC98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8F6D8-B767-BF41-94A0-DF11DA8211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41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233349-7EDA-DF40-89F2-7C9AB026B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F1B34-AF6A-0D46-8DA1-422E3A7DCFE7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B0C1F-FB3B-2742-B5E0-3C7BC48C0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1E0592-F2DA-5E4C-8A54-723ECC55A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8AF16-3BD9-2846-B239-B7C01560D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97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39C3426-D7B7-2E44-99D0-FF61C8CA8B8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F04B57D-3F07-D748-9BF5-81999AFEEF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E0F5C-FA7A-444D-857E-94E619770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E30E665-9F49-AD47-B615-A6336D801726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4B881-45F7-6C41-9276-99D532C3C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45556-E2E1-5F46-A291-CA62E511F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76267D5-CA1F-1B49-924E-D6D522B9D3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305A1BF0-E4F7-D44B-A801-3F1AD449FA7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A8522F80-A97A-B34B-88C7-15ED4618CF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ED10A-FECA-D346-8D14-B36E7319A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FAE23F-8F9F-EF4C-A81E-95FEF576A7C5}" type="datetime1">
              <a:rPr lang="en-US" altLang="en-US"/>
              <a:pPr>
                <a:defRPr/>
              </a:pPr>
              <a:t>1/23/19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CAAB1-172D-9948-AF17-71D2766E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2707D-1B33-0649-B102-902FC877E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EA9C016-97CF-6E44-860B-3CECA84C34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40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11664EAF-10EB-2642-86A4-12B7FFF00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Predicate Logic and Quantifies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6386" name="Subtitle 2">
            <a:extLst>
              <a:ext uri="{FF2B5EF4-FFF2-40B4-BE49-F238E27FC236}">
                <a16:creationId xmlns:a16="http://schemas.microsoft.com/office/drawing/2014/main" id="{32A50AA4-71AD-9240-8A70-3F9CE8C58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1.4, and 1.5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94E6A6E5-3AF1-EF4E-BC1A-3017DDBCC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Alert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8F1CC4-9592-3D42-A0F1-A406271A6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Logic (PL)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Sentential logic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Boolean logic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Zero order logic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First Order Logic (FOL)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Predicate logic (PL)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EC346A46-3F7D-224B-A70B-EC4EBC130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201FFA3-1749-6340-8075-DB9F000CF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Definition; using, mixing,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2465DF3-BB69-FF44-9B46-CD07B4A1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Quantifiers: Introduction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9693E081-1862-8446-BACD-42BCAAC9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 statement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x&gt;3</a:t>
            </a:r>
            <a:r>
              <a:rPr lang="ja-JP" altLang="en-US" sz="2400" i="1">
                <a:ea typeface="ＭＳ Ｐゴシック" panose="020B0600070205080204" pitchFamily="34" charset="-128"/>
              </a:rPr>
              <a:t>’</a:t>
            </a:r>
            <a:r>
              <a:rPr lang="en-US" altLang="ja-JP" sz="2400" i="1">
                <a:ea typeface="ＭＳ Ｐゴシック" panose="020B0600070205080204" pitchFamily="34" charset="-128"/>
              </a:rPr>
              <a:t> </a:t>
            </a:r>
            <a:r>
              <a:rPr lang="en-US" altLang="ja-JP" sz="2400">
                <a:ea typeface="ＭＳ Ｐゴシック" panose="020B0600070205080204" pitchFamily="34" charset="-128"/>
              </a:rPr>
              <a:t>is not a proposition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It becomes a proposition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we assign values to the argument: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4&gt;3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 true,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2&lt;3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false, or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we quantify the statement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Two quantifiers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Universal quantifier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000">
                <a:ea typeface="ＭＳ Ｐゴシック" panose="020B0600070205080204" pitchFamily="34" charset="-128"/>
              </a:rPr>
              <a:t>          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$\forall$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 proposition is true for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all </a:t>
            </a:r>
            <a:r>
              <a:rPr lang="en-US" altLang="en-US" sz="2000">
                <a:ea typeface="ＭＳ Ｐゴシック" panose="020B0600070205080204" pitchFamily="34" charset="-128"/>
              </a:rPr>
              <a:t>possible values in the universe of discourse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Existential quantifier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       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$\exists$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 proposition is true for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some </a:t>
            </a:r>
            <a:r>
              <a:rPr lang="en-US" altLang="en-US" sz="2000">
                <a:ea typeface="ＭＳ Ｐゴシック" panose="020B0600070205080204" pitchFamily="34" charset="-128"/>
              </a:rPr>
              <a:t>value(s) in the universe of discourse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F2BF6B28-CC68-E645-A1F8-0C9B7464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Definition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D00335A-173B-7041-9939-329D18888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universal quantification of a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is the proposition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P</a:t>
            </a:r>
            <a:r>
              <a:rPr lang="en-US" altLang="ja-JP" sz="2800" u="sng">
                <a:ea typeface="ＭＳ Ｐゴシック" panose="020B0600070205080204" pitchFamily="34" charset="-128"/>
              </a:rPr>
              <a:t>(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) is true for all values of 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 in the universe of discourse.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 We use the notation: 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 sz="2800" i="1">
                <a:ea typeface="ＭＳ Ｐゴシック" panose="020B0600070205080204" pitchFamily="34" charset="-128"/>
              </a:rPr>
              <a:t>P</a:t>
            </a:r>
            <a:r>
              <a:rPr lang="en-US" altLang="ja-JP" sz="2800">
                <a:ea typeface="ＭＳ Ｐゴシック" panose="020B0600070205080204" pitchFamily="34" charset="-128"/>
              </a:rPr>
              <a:t>(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</a:rPr>
              <a:t>), which is read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for all 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the universe of discourse is finite, say {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}, then the universal quantifier is simply the conjunction of the propositions over all the elements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8E791CD2-5299-7C43-BE29-58FD3F82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Example 1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628D9FD2-DE17-234B-9C27-3ED6205E3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</a:t>
            </a:r>
            <a:r>
              <a:rPr lang="en-US" altLang="ja-JP" sz="2000">
                <a:ea typeface="ＭＳ Ｐゴシック" panose="020B0600070205080204" pitchFamily="34" charset="-128"/>
              </a:rPr>
              <a:t> must take a discrete mathematics course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and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 </a:t>
            </a:r>
            <a:r>
              <a:rPr lang="en-US" altLang="ja-JP" sz="2000">
                <a:ea typeface="ＭＳ Ｐゴシック" panose="020B0600070205080204" pitchFamily="34" charset="-128"/>
              </a:rPr>
              <a:t>is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universe of discourse for both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 and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 is all UNL students.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Express the statements: </a:t>
            </a: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 CS student must take a discrete mathematics course.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lvl="1"/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Everybody must take a discrete mathematics course or be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Everybody must take a discrete mathematics course and be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819F9-25D2-0243-8655-C62413D6F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14800"/>
            <a:ext cx="213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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07008A-B448-DD40-A595-2B1C5732D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0"/>
            <a:ext cx="213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 (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 Q(x) )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8CAEA7-E358-4745-9751-502F73556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497513"/>
            <a:ext cx="213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(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 Q(x) )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8856BD-4FF1-114B-BFBC-F85EACB0C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848350"/>
            <a:ext cx="556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Are these statements true or false at UNL?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F186FE8F-36B8-8241-984C-DF3845F43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Example 2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72716690-E521-EC49-8795-2AFE5BFF5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 in FOL the statement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for every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 and every 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>
                <a:ea typeface="ＭＳ Ｐゴシック" panose="020B0600070205080204" pitchFamily="34" charset="-128"/>
              </a:rPr>
              <a:t>,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+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>
                <a:ea typeface="ＭＳ Ｐゴシック" panose="020B0600070205080204" pitchFamily="34" charset="-128"/>
              </a:rPr>
              <a:t>&gt;10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be the statement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&gt;10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Where the universe of discourse for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is the set of integers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statement is: 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Shorthand: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marL="971550" lvl="1" indent="-514350"/>
            <a:endParaRPr lang="en-US" altLang="en-US">
              <a:ea typeface="ＭＳ Ｐゴシック" panose="020B0600070205080204" pitchFamily="34" charset="-128"/>
            </a:endParaRPr>
          </a:p>
          <a:p>
            <a:pPr marL="971550" lvl="1" indent="-514350"/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0C56141-2E4B-614C-BE15-58FA6F10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Definition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AD2BF0BA-AE23-284B-AF59-CFCD061D8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existential  quantification of a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is the proposition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u="sng">
                <a:ea typeface="ＭＳ Ｐゴシック" panose="020B0600070205080204" pitchFamily="34" charset="-128"/>
              </a:rPr>
              <a:t>There exists a value x in the universe of discourse  such that 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P</a:t>
            </a:r>
            <a:r>
              <a:rPr lang="en-US" altLang="ja-JP" sz="2800" u="sng">
                <a:ea typeface="ＭＳ Ｐゴシック" panose="020B0600070205080204" pitchFamily="34" charset="-128"/>
              </a:rPr>
              <a:t>(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) is true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Notation: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Reads: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there exists </a:t>
            </a:r>
            <a:r>
              <a:rPr lang="en-US" altLang="ja-JP" sz="2400" i="1">
                <a:ea typeface="ＭＳ Ｐゴシック" panose="020B0600070205080204" pitchFamily="34" charset="-128"/>
              </a:rPr>
              <a:t>x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the universe of discourse is finite, say {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}, then the existential quantifier is simply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disjunction</a:t>
            </a:r>
            <a:r>
              <a:rPr lang="en-US" altLang="en-US" sz="2800">
                <a:ea typeface="ＭＳ Ｐゴシック" panose="020B0600070205080204" pitchFamily="34" charset="-128"/>
              </a:rPr>
              <a:t> of the propositions over all the elements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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 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 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43F080F-6597-FC47-A023-2E1ED6CF6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Example 1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7455B80C-E594-C544-9A03-104F89DF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 denote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x+y=5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What does the expression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 mean?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Which universe(s) of discourse make it true?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FF776AEA-38A6-0440-BA77-1EA7346E2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Example 2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A9701960-B415-BE4D-9E81-3B2250788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Express formally the statement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there exists a real solution to </a:t>
            </a:r>
            <a:r>
              <a:rPr lang="en-US" altLang="ja-JP" sz="2400" i="1">
                <a:ea typeface="ＭＳ Ｐゴシック" panose="020B0600070205080204" pitchFamily="34" charset="-128"/>
              </a:rPr>
              <a:t>ax</a:t>
            </a:r>
            <a:r>
              <a:rPr lang="en-US" altLang="ja-JP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ja-JP" sz="2400">
                <a:ea typeface="ＭＳ Ｐゴシック" panose="020B0600070205080204" pitchFamily="34" charset="-128"/>
              </a:rPr>
              <a:t>+</a:t>
            </a:r>
            <a:r>
              <a:rPr lang="en-US" altLang="ja-JP" sz="2400" i="1">
                <a:ea typeface="ＭＳ Ｐゴシック" panose="020B0600070205080204" pitchFamily="34" charset="-128"/>
              </a:rPr>
              <a:t>bx</a:t>
            </a:r>
            <a:r>
              <a:rPr lang="en-US" altLang="ja-JP" sz="2400">
                <a:ea typeface="ＭＳ Ｐゴシック" panose="020B0600070205080204" pitchFamily="34" charset="-128"/>
              </a:rPr>
              <a:t>-</a:t>
            </a:r>
            <a:r>
              <a:rPr lang="en-US" altLang="ja-JP" sz="2400" i="1">
                <a:ea typeface="ＭＳ Ｐゴシック" panose="020B0600070205080204" pitchFamily="34" charset="-128"/>
              </a:rPr>
              <a:t>c</a:t>
            </a:r>
            <a:r>
              <a:rPr lang="en-US" altLang="ja-JP" sz="2400">
                <a:ea typeface="ＭＳ Ｐゴシック" panose="020B0600070205080204" pitchFamily="34" charset="-128"/>
              </a:rPr>
              <a:t>=0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Answer: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Let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x)</a:t>
            </a:r>
            <a:r>
              <a:rPr lang="en-US" altLang="en-US" sz="2000">
                <a:ea typeface="ＭＳ Ｐゴシック" panose="020B0600070205080204" pitchFamily="34" charset="-128"/>
              </a:rPr>
              <a:t> be the statement 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= (-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(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-4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))/2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Where the universe of discourse for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is the set of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real numbers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.  Note here that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are fixed constants.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The statement can be expressed as 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), where UoD is </a:t>
            </a:r>
            <a:r>
              <a:rPr lang="en-US" altLang="en-US" sz="2400" i="1">
                <a:latin typeface="Copperplate Gothic Bold" panose="020E0705020206020404" pitchFamily="34" charset="77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?</a:t>
            </a:r>
          </a:p>
          <a:p>
            <a:pPr marL="914400" lvl="1" indent="-457200"/>
            <a:r>
              <a:rPr lang="en-US" altLang="en-US" sz="2000">
                <a:ea typeface="ＭＳ Ｐゴシック" panose="020B0600070205080204" pitchFamily="34" charset="-128"/>
              </a:rPr>
              <a:t>It is false.  When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&lt;4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ac,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there are no real number x that can satisfy the predicate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What can we do so that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is true?</a:t>
            </a:r>
          </a:p>
          <a:p>
            <a:pPr marL="914400" lvl="1" indent="-457200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Change the universe of discourse to the complex numbers, </a:t>
            </a:r>
            <a:r>
              <a:rPr lang="en-US" altLang="en-US" sz="2400" b="1" i="1">
                <a:latin typeface="Copperplate Gothic Bold" panose="020E0705020206020404" pitchFamily="34" charset="77"/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E42115C-0A50-0840-AB07-961F770B4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Quantifiers: Truth values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04DA452B-7CF6-994D-AA97-56F65B789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general, when are quantified statements true or false?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ABD4F1-98A5-3B46-B82E-D148004C2750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3124200"/>
          <a:ext cx="7543800" cy="210343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7327407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83321771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884910718"/>
                    </a:ext>
                  </a:extLst>
                </a:gridCol>
              </a:tblGrid>
              <a:tr h="4572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True when…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False when...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872297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458165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41113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3BA537CB-C40E-F14A-8FD0-D7442930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96FC1367-F545-B349-86E5-DD8CB01F2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Terminology: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Propositional functions; arguments; arity; universe of discourse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Quantifiers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Definition; using, mixing, negating them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Logic Programming (Prolog)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Transcribing English to Logic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More exercises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59CF268-D9B6-044D-B8FA-08CA0FB6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 (1)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62703B3A-524A-DA43-BB14-22A2D1C21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Existential and universal quantifiers can be used together to quantify a propositional predicate.  For example: 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is perfectly valid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Alert: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quantifiers must be read from left to right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order of the quantifiers is important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not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4B9144DD-1235-1D41-B8BD-80F08657E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 (2)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48C3DDC-E7E6-F744-A3AC-C46CCB12A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Consider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Loves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): Everybody loves somebody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Loves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): There is someone loved by everyone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two expressions do not mean the same thing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Loves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Loves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))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but the converse does not hold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However, you can commute similar quantifiers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(thus,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(thus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CE4560F-AF69-9641-B077-A701B0E5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Truth values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491206BC-210C-824B-9AC9-CF74884BC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9B13DAF-5048-924A-A6D4-826B60576296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600200"/>
          <a:ext cx="8686800" cy="4343400"/>
        </p:xfrm>
        <a:graphic>
          <a:graphicData uri="http://schemas.openxmlformats.org/drawingml/2006/table">
            <a:tbl>
              <a:tblPr/>
              <a:tblGrid>
                <a:gridCol w="1754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2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Statement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True when...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False when...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 for every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x,y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at least one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pair x,y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which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every x, there is a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an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 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an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x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which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 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 there is a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xy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at least one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 for every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AE55A781-DDC0-F84A-B1AC-A366E8D2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(1)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B43AFD3-4AFF-6745-8306-63AC3E709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Express, in predicate logic, the statement that there is an infinite number of integers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6EF693-B801-6947-A01E-B69850566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429000"/>
            <a:ext cx="8229600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 Let </a:t>
            </a:r>
            <a:r>
              <a:rPr lang="en-US" altLang="en-US" sz="2400" i="1">
                <a:latin typeface="Arial" panose="020B0604020202020204" pitchFamily="34" charset="0"/>
              </a:rPr>
              <a:t>P</a:t>
            </a:r>
            <a:r>
              <a:rPr lang="en-US" altLang="en-US" sz="2400">
                <a:latin typeface="Arial" panose="020B0604020202020204" pitchFamily="34" charset="0"/>
              </a:rPr>
              <a:t>(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>
                <a:latin typeface="Arial" panose="020B0604020202020204" pitchFamily="34" charset="0"/>
              </a:rPr>
              <a:t>,</a:t>
            </a:r>
            <a:r>
              <a:rPr lang="en-US" altLang="en-US" sz="2400" i="1">
                <a:latin typeface="Arial" panose="020B0604020202020204" pitchFamily="34" charset="0"/>
              </a:rPr>
              <a:t>y) </a:t>
            </a:r>
            <a:r>
              <a:rPr lang="en-US" altLang="en-US" sz="2400">
                <a:latin typeface="Arial" panose="020B0604020202020204" pitchFamily="34" charset="0"/>
              </a:rPr>
              <a:t>be the statement that 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>
                <a:latin typeface="Arial" panose="020B0604020202020204" pitchFamily="34" charset="0"/>
              </a:rPr>
              <a:t>&lt;</a:t>
            </a:r>
            <a:r>
              <a:rPr lang="en-US" altLang="en-US" sz="2400" i="1">
                <a:latin typeface="Arial" panose="020B0604020202020204" pitchFamily="34" charset="0"/>
              </a:rPr>
              <a:t>y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 Let the universe of discourse be the integers, </a:t>
            </a:r>
            <a:r>
              <a:rPr lang="en-US" altLang="en-US" sz="2400" i="1">
                <a:latin typeface="Castellar" pitchFamily="18" charset="0"/>
              </a:rPr>
              <a:t>Z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en-US" altLang="en-US" sz="2400">
                <a:latin typeface="Arial" panose="020B0604020202020204" pitchFamily="34" charset="0"/>
              </a:rPr>
              <a:t> The statement can be expressed by the following</a:t>
            </a:r>
          </a:p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 i="1">
                <a:latin typeface="Arial" panose="020B0604020202020204" pitchFamily="34" charset="0"/>
              </a:rPr>
              <a:t>P</a:t>
            </a:r>
            <a:r>
              <a:rPr lang="en-US" altLang="en-US" sz="2400">
                <a:latin typeface="Arial" panose="020B0604020202020204" pitchFamily="34" charset="0"/>
              </a:rPr>
              <a:t>(</a:t>
            </a:r>
            <a:r>
              <a:rPr lang="en-US" altLang="en-US" sz="2400" i="1">
                <a:latin typeface="Arial" panose="020B0604020202020204" pitchFamily="34" charset="0"/>
              </a:rPr>
              <a:t>x,y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989BC62-9762-BC4B-9811-F5BDE136E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(2)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C317924A-569B-EE44-9037-5A31A9898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 the </a:t>
            </a:r>
            <a:r>
              <a:rPr lang="en-US" altLang="en-US" i="1">
                <a:ea typeface="ＭＳ Ｐゴシック" panose="020B0600070205080204" pitchFamily="34" charset="-128"/>
              </a:rPr>
              <a:t>commutative law of addition</a:t>
            </a:r>
            <a:r>
              <a:rPr lang="en-US" altLang="en-US">
                <a:ea typeface="ＭＳ Ｐゴシック" panose="020B0600070205080204" pitchFamily="34" charset="-128"/>
              </a:rPr>
              <a:t> for </a:t>
            </a:r>
            <a:r>
              <a:rPr lang="en-US" altLang="en-US" i="1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We want to express that for every pair of reals, </a:t>
            </a:r>
            <a:r>
              <a:rPr lang="en-US" altLang="en-US" i="1">
                <a:ea typeface="ＭＳ Ｐゴシック" panose="020B0600070205080204" pitchFamily="34" charset="-128"/>
              </a:rPr>
              <a:t>x,y,</a:t>
            </a:r>
            <a:r>
              <a:rPr lang="en-US" altLang="en-US">
                <a:ea typeface="ＭＳ Ｐゴシック" panose="020B0600070205080204" pitchFamily="34" charset="-128"/>
              </a:rPr>
              <a:t> the following holds: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7CC9AE-31FE-194D-A106-AEF3CE2B8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581400"/>
            <a:ext cx="81534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4400" lvl="1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Let 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,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y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)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be the statement that 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+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y</a:t>
            </a:r>
            <a:endParaRPr lang="en-US" sz="2400" i="1" dirty="0">
              <a:latin typeface="Arial" charset="0"/>
              <a:ea typeface="Arial" charset="0"/>
              <a:cs typeface="Arial" charset="0"/>
            </a:endParaRPr>
          </a:p>
          <a:p>
            <a:pPr marL="914400" lvl="1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Let the universe of discourse be the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reals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400" i="1" dirty="0">
                <a:latin typeface="Castellar" pitchFamily="18" charset="0"/>
                <a:ea typeface="Arial" charset="0"/>
                <a:cs typeface="Arial" charset="0"/>
              </a:rPr>
              <a:t>R</a:t>
            </a:r>
          </a:p>
          <a:p>
            <a:pPr marL="914400" lvl="1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The statement can be expressed by the following</a:t>
            </a:r>
          </a:p>
          <a:p>
            <a:pPr lvl="1" algn="ctr" eaLnBrk="1" hangingPunct="1">
              <a:lnSpc>
                <a:spcPct val="150000"/>
              </a:lnSpc>
              <a:defRPr/>
            </a:pP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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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y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Symbol" charset="2"/>
              </a:rPr>
              <a:t> 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x,y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)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i="1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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</a:t>
            </a:r>
            <a:r>
              <a:rPr lang="en-US" i="1" dirty="0">
                <a:latin typeface="Arial" charset="0"/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y,x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))</a:t>
            </a:r>
          </a:p>
          <a:p>
            <a:pPr lvl="2" eaLnBrk="1" hangingPunct="1">
              <a:lnSpc>
                <a:spcPct val="150000"/>
              </a:lnSpc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  <a:sym typeface="Symbol" charset="2"/>
              </a:rPr>
              <a:t>Alternatively,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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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  <a:sym typeface="Symbol" charset="2"/>
              </a:rPr>
              <a:t>y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Symbol" charset="2"/>
              </a:rPr>
              <a:t> (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x+y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=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i="1" dirty="0" err="1">
                <a:latin typeface="Arial" charset="0"/>
                <a:ea typeface="Arial" charset="0"/>
                <a:cs typeface="Arial" charset="0"/>
              </a:rPr>
              <a:t>y+x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295A556-2667-ED41-B751-B4BFB7519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(3)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AA95BBDB-4861-194E-9090-2CA8DB603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Express the multiplicative </a:t>
            </a:r>
            <a:r>
              <a:rPr lang="en-US" altLang="en-US" sz="2800" i="1">
                <a:ea typeface="ＭＳ Ｐゴシック" panose="020B0600070205080204" pitchFamily="34" charset="-128"/>
              </a:rPr>
              <a:t>law </a:t>
            </a:r>
            <a:r>
              <a:rPr lang="en-US" altLang="en-US" sz="2800">
                <a:ea typeface="ＭＳ Ｐゴシック" panose="020B0600070205080204" pitchFamily="34" charset="-128"/>
              </a:rPr>
              <a:t>for nonzero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reals </a:t>
            </a:r>
            <a:r>
              <a:rPr lang="en-US" altLang="en-US" sz="2800" i="1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\ </a:t>
            </a:r>
            <a:r>
              <a:rPr lang="en-US" altLang="en-US" sz="2800">
                <a:ea typeface="ＭＳ Ｐゴシック" panose="020B0600070205080204" pitchFamily="34" charset="-128"/>
              </a:rPr>
              <a:t>{0} (i.e., every nonzero real has an inverse)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want to express that for every real number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, there exists a real number </a:t>
            </a:r>
            <a:r>
              <a:rPr lang="en-US" altLang="en-US" sz="2800" i="1">
                <a:ea typeface="ＭＳ Ｐゴシック" panose="020B0600070205080204" pitchFamily="34" charset="-128"/>
              </a:rPr>
              <a:t>y</a:t>
            </a:r>
            <a:r>
              <a:rPr lang="en-US" altLang="en-US" sz="2800">
                <a:ea typeface="ＭＳ Ｐゴシック" panose="020B0600070205080204" pitchFamily="34" charset="-128"/>
              </a:rPr>
              <a:t> such that </a:t>
            </a:r>
            <a:r>
              <a:rPr lang="en-US" altLang="en-US" sz="2800" i="1">
                <a:ea typeface="ＭＳ Ｐゴシック" panose="020B0600070205080204" pitchFamily="34" charset="-128"/>
              </a:rPr>
              <a:t>xy</a:t>
            </a:r>
            <a:r>
              <a:rPr lang="en-US" altLang="en-US" sz="2800">
                <a:ea typeface="ＭＳ Ｐゴシック" panose="020B0600070205080204" pitchFamily="34" charset="-128"/>
              </a:rPr>
              <a:t>=1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Answer: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CCC347-8AEF-884E-9A32-E8DC53D5B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94150"/>
            <a:ext cx="81534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(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5319D5B-0457-BC48-9B44-EF33D61F2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(4)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false mathematical statement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336ADB1A-4B04-7548-A928-966A58D1A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Does commutativity for substraction hold over the reals?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That is: does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-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-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for all pairs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in </a:t>
            </a:r>
            <a:r>
              <a:rPr lang="en-US" altLang="en-US" i="1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Express using quantifiers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B81792-C88F-8640-A8BA-A18B53CC6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94150"/>
            <a:ext cx="81534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(</a:t>
            </a:r>
            <a:r>
              <a:rPr lang="en-US" altLang="en-US" sz="2400" i="1">
                <a:latin typeface="Arial" panose="020B0604020202020204" pitchFamily="34" charset="0"/>
              </a:rPr>
              <a:t>x-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 i="1">
                <a:latin typeface="Arial" panose="020B0604020202020204" pitchFamily="34" charset="0"/>
              </a:rPr>
              <a:t>-x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5B774AE1-3BBA-9A44-8D27-74B6C6AC4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(5)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44D9A747-ADE1-1D47-A872-59ADD8527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Express the statement as a logical expression: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There is</a:t>
            </a:r>
            <a:r>
              <a:rPr lang="en-US" altLang="ja-JP" sz="2000">
                <a:ea typeface="ＭＳ Ｐゴシック" panose="020B0600070205080204" pitchFamily="34" charset="-128"/>
              </a:rPr>
              <a:t> a number x such that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it is </a:t>
            </a: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added </a:t>
            </a:r>
            <a:r>
              <a:rPr lang="en-US" altLang="en-US" sz="2000">
                <a:ea typeface="ＭＳ Ｐゴシック" panose="020B0600070205080204" pitchFamily="34" charset="-128"/>
              </a:rPr>
              <a:t>to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any number</a:t>
            </a:r>
            <a:r>
              <a:rPr lang="en-US" altLang="en-US" sz="2000">
                <a:ea typeface="ＭＳ Ｐゴシック" panose="020B0600070205080204" pitchFamily="34" charset="-128"/>
              </a:rPr>
              <a:t>, the result is that number and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it is </a:t>
            </a: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multiplied </a:t>
            </a:r>
            <a:r>
              <a:rPr lang="en-US" altLang="en-US" sz="2000">
                <a:ea typeface="ＭＳ Ｐゴシック" panose="020B0600070205080204" pitchFamily="34" charset="-128"/>
              </a:rPr>
              <a:t>by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any number</a:t>
            </a:r>
            <a:r>
              <a:rPr lang="en-US" altLang="en-US" sz="2000">
                <a:ea typeface="ＭＳ Ｐゴシック" panose="020B0600070205080204" pitchFamily="34" charset="-128"/>
              </a:rPr>
              <a:t>, the result is x”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Answer: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3E898D-8C5A-BB48-9852-65C44F3F91AA}"/>
              </a:ext>
            </a:extLst>
          </p:cNvPr>
          <p:cNvSpPr txBox="1">
            <a:spLocks/>
          </p:cNvSpPr>
          <p:nvPr/>
        </p:nvSpPr>
        <p:spPr bwMode="auto">
          <a:xfrm>
            <a:off x="533400" y="3627438"/>
            <a:ext cx="8229600" cy="277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8001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2"/>
            <a:r>
              <a:rPr lang="en-US" altLang="en-US">
                <a:sym typeface="Symbol" pitchFamily="2" charset="2"/>
              </a:rPr>
              <a:t>Let </a:t>
            </a:r>
            <a:r>
              <a:rPr lang="en-US" altLang="en-US" i="1">
                <a:solidFill>
                  <a:srgbClr val="008000"/>
                </a:solidFill>
                <a:sym typeface="Symbol" pitchFamily="2" charset="2"/>
              </a:rPr>
              <a:t>P</a:t>
            </a:r>
            <a:r>
              <a:rPr lang="en-US" altLang="en-US">
                <a:solidFill>
                  <a:srgbClr val="008000"/>
                </a:solidFill>
                <a:sym typeface="Symbol" pitchFamily="2" charset="2"/>
              </a:rPr>
              <a:t>(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</a:rPr>
              <a:t>x,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)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be the expression 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“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+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=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”</a:t>
            </a:r>
            <a:endParaRPr lang="en-US" altLang="ja-JP"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Let 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</a:rPr>
              <a:t>x,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y)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be the expression 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“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xy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=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”</a:t>
            </a:r>
            <a:endParaRPr lang="en-US" altLang="ja-JP">
              <a:latin typeface="Arial" panose="020B0604020202020204" pitchFamily="34" charset="0"/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The universe of discourse is </a:t>
            </a:r>
            <a:r>
              <a:rPr lang="en-US" altLang="en-US" i="1">
                <a:latin typeface="Castellar" pitchFamily="18" charset="0"/>
              </a:rPr>
              <a:t>N,Z,R,Q</a:t>
            </a:r>
            <a:r>
              <a:rPr lang="en-US" altLang="en-US" i="1">
                <a:latin typeface="Arial" panose="020B0604020202020204" pitchFamily="34" charset="0"/>
              </a:rPr>
              <a:t> (but not </a:t>
            </a:r>
            <a:r>
              <a:rPr lang="en-US" altLang="en-US" i="1">
                <a:latin typeface="Castellar" pitchFamily="18" charset="0"/>
              </a:rPr>
              <a:t>Z</a:t>
            </a:r>
            <a:r>
              <a:rPr lang="en-US" altLang="en-US" i="1" baseline="30000">
                <a:latin typeface="Castellar" pitchFamily="18" charset="0"/>
              </a:rPr>
              <a:t>+</a:t>
            </a:r>
            <a:r>
              <a:rPr lang="en-US" altLang="en-US" i="1">
                <a:latin typeface="Arial" panose="020B0604020202020204" pitchFamily="34" charset="0"/>
              </a:rPr>
              <a:t>)</a:t>
            </a:r>
            <a:endParaRPr lang="en-US" altLang="en-US">
              <a:latin typeface="Arial" panose="020B0604020202020204" pitchFamily="34" charset="0"/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Then the expression is:</a:t>
            </a:r>
          </a:p>
          <a:p>
            <a:pPr lvl="2" algn="ctr">
              <a:buFontTx/>
              <a:buNone/>
            </a:pP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i="1">
                <a:latin typeface="Arial" panose="020B0604020202020204" pitchFamily="34" charset="0"/>
              </a:rPr>
              <a:t>x 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P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latin typeface="Arial" panose="020B0604020202020204" pitchFamily="34" charset="0"/>
              </a:rPr>
              <a:t>x,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y) 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 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latin typeface="Arial" panose="020B0604020202020204" pitchFamily="34" charset="0"/>
              </a:rPr>
              <a:t>x,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y)</a:t>
            </a:r>
            <a:endParaRPr lang="en-US" altLang="en-US">
              <a:latin typeface="Arial" panose="020B0604020202020204" pitchFamily="34" charset="0"/>
              <a:sym typeface="Symbol" pitchFamily="2" charset="2"/>
            </a:endParaRPr>
          </a:p>
          <a:p>
            <a:pPr lvl="2">
              <a:buFontTx/>
              <a:buNone/>
            </a:pPr>
            <a:r>
              <a:rPr lang="en-US" altLang="en-US">
                <a:sym typeface="Symbol" pitchFamily="2" charset="2"/>
              </a:rPr>
              <a:t>	Alternatively: 	</a:t>
            </a:r>
            <a:r>
              <a:rPr lang="en-US" altLang="en-US" i="1"/>
              <a:t>x </a:t>
            </a:r>
            <a:r>
              <a:rPr lang="en-US" altLang="en-US">
                <a:sym typeface="Symbol" pitchFamily="2" charset="2"/>
              </a:rPr>
              <a:t>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 (</a:t>
            </a:r>
            <a:r>
              <a:rPr lang="en-US" altLang="en-US" i="1">
                <a:sym typeface="Symbol" pitchFamily="2" charset="2"/>
              </a:rPr>
              <a:t>x</a:t>
            </a:r>
            <a:r>
              <a:rPr lang="en-US" altLang="en-US">
                <a:sym typeface="Symbol" pitchFamily="2" charset="2"/>
              </a:rPr>
              <a:t>+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=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)  (</a:t>
            </a:r>
            <a:r>
              <a:rPr lang="en-US" altLang="en-US" i="1"/>
              <a:t>x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 </a:t>
            </a:r>
            <a:r>
              <a:rPr lang="en-US" altLang="en-US"/>
              <a:t>=</a:t>
            </a:r>
            <a:r>
              <a:rPr lang="en-US" altLang="en-US" i="1"/>
              <a:t> x)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0CFB1412-3510-B949-9454-FA09AA1B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E53406CB-38B9-044B-952C-524661313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Definition; using, mixing,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 biding,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FE30D6F7-D59D-784C-88D4-BB7FDFCB2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Binding Variables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F743DD03-8D61-C640-AC36-155CF6407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a quantifier is used on a variable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, we say that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 is </a:t>
            </a:r>
            <a:r>
              <a:rPr lang="en-US" altLang="en-US" sz="2800" u="sng">
                <a:ea typeface="ＭＳ Ｐゴシック" panose="020B0600070205080204" pitchFamily="34" charset="-128"/>
              </a:rPr>
              <a:t>bound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no quantifier is used on a variable in a predicate statement, the variable is called </a:t>
            </a:r>
            <a:r>
              <a:rPr lang="en-US" altLang="en-US" sz="2800" u="sng">
                <a:ea typeface="ＭＳ Ｐゴシック" panose="020B0600070205080204" pitchFamily="34" charset="-128"/>
              </a:rPr>
              <a:t>free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y),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both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are bound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In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y),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bound but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free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A statement is called a </a:t>
            </a:r>
            <a:r>
              <a:rPr lang="en-US" altLang="en-US" sz="2800" u="sng">
                <a:ea typeface="ＭＳ Ｐゴシック" panose="020B0600070205080204" pitchFamily="34" charset="-128"/>
                <a:sym typeface="Symbol" pitchFamily="2" charset="2"/>
              </a:rPr>
              <a:t>well-formed formula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, when all variables are properly quantified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0A4C40E7-3834-C349-B4A5-2B222658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D0E5903F-7DE1-1148-AE33-35BB5D84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statements: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&gt;3,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+3,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+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symbols &gt;, +, = denote relations between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 and 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4, and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, respectively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These relations may hold or not hold depending on the values that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 may take.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</a:rPr>
              <a:t>predicate</a:t>
            </a:r>
            <a:r>
              <a:rPr lang="en-US" altLang="en-US" sz="2400">
                <a:ea typeface="ＭＳ Ｐゴシック" panose="020B0600070205080204" pitchFamily="34" charset="-128"/>
              </a:rPr>
              <a:t> is a property that is affirmed or denied about the subject (in logic, we say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b="1">
                <a:ea typeface="ＭＳ Ｐゴシック" panose="020B0600070205080204" pitchFamily="34" charset="-128"/>
              </a:rPr>
              <a:t>variable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or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b="1">
                <a:ea typeface="ＭＳ Ｐゴシック" panose="020B0600070205080204" pitchFamily="34" charset="-128"/>
              </a:rPr>
              <a:t>argument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) of a statement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Consider the statement :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x</a:t>
            </a:r>
            <a:r>
              <a:rPr lang="en-US" altLang="ja-JP" sz="2400">
                <a:ea typeface="ＭＳ Ｐゴシック" panose="020B0600070205080204" pitchFamily="34" charset="-128"/>
              </a:rPr>
              <a:t> is greater than 3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 i="1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</a:t>
            </a:r>
            <a:r>
              <a:rPr lang="ja-JP" altLang="en-US" sz="2000" i="1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the subject</a:t>
            </a: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is greater than 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the predicate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5EDD30CB-4E1F-C24D-A3B6-B410CCFC0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Binding Variables: Scope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56978F04-DA87-674D-81C5-2E9012CAC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set of all variables bound by a common quantifier is called the </a:t>
            </a:r>
            <a:r>
              <a:rPr lang="en-US" altLang="en-US" u="sng">
                <a:ea typeface="ＭＳ Ｐゴシック" panose="020B0600070205080204" pitchFamily="34" charset="-128"/>
              </a:rPr>
              <a:t>scope</a:t>
            </a:r>
            <a:r>
              <a:rPr lang="en-US" altLang="en-US">
                <a:ea typeface="ＭＳ Ｐゴシック" panose="020B0600070205080204" pitchFamily="34" charset="-128"/>
              </a:rPr>
              <a:t> of the quantifier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For example, in the expression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zP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y,z,c)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scope of existential quantifier?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scope of universal quantifier?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bound variables?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free variables?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the expression a well-formed formula?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endParaRPr lang="en-US" altLang="en-US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265B89BB-0565-8D4E-B24D-AD12197A1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8E159B35-84BD-B24C-900B-2EBFC2303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We can use negation with quantified expressions as we used them with propositions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Lemma</a:t>
            </a:r>
            <a:r>
              <a:rPr lang="en-US" altLang="en-US" sz="2800">
                <a:ea typeface="ＭＳ Ｐゴシック" panose="020B0600070205080204" pitchFamily="34" charset="-128"/>
              </a:rPr>
              <a:t>:  Let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be a predicate.  Then the followings hold: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(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lvl="1" algn="ctr">
              <a:buFont typeface="Symbol" pitchFamily="2" charset="2"/>
              <a:buChar char="Ø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This is essentially the quantified version of De Morgan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s Law (when the universe of discourse is finite, this is exactly De Morgan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s Law)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 algn="ctr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56DBA9DA-67B0-294B-8813-6006E697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Negation: Truth 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4813073C-6DFF-CB46-A9AB-0C0F14335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762000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Truth Values of Negated Quantifiers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3D99AE-DF36-034B-9C05-DBE317A6A355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2590800"/>
          <a:ext cx="8077200" cy="2103438"/>
        </p:xfrm>
        <a:graphic>
          <a:graphicData uri="http://schemas.openxmlformats.org/drawingml/2006/table">
            <a:tbl>
              <a:tblPr/>
              <a:tblGrid>
                <a:gridCol w="1631950">
                  <a:extLst>
                    <a:ext uri="{9D8B030D-6E8A-4147-A177-3AD203B41FA5}">
                      <a16:colId xmlns:a16="http://schemas.microsoft.com/office/drawing/2014/main" val="716482083"/>
                    </a:ext>
                  </a:extLst>
                </a:gridCol>
                <a:gridCol w="3181350">
                  <a:extLst>
                    <a:ext uri="{9D8B030D-6E8A-4147-A177-3AD203B41FA5}">
                      <a16:colId xmlns:a16="http://schemas.microsoft.com/office/drawing/2014/main" val="2065424792"/>
                    </a:ext>
                  </a:extLst>
                </a:gridCol>
                <a:gridCol w="3263900">
                  <a:extLst>
                    <a:ext uri="{9D8B030D-6E8A-4147-A177-3AD203B41FA5}">
                      <a16:colId xmlns:a16="http://schemas.microsoft.com/office/drawing/2014/main" val="1942303564"/>
                    </a:ext>
                  </a:extLst>
                </a:gridCol>
              </a:tblGrid>
              <a:tr h="4572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True when…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False when...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540096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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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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844044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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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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23997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3BD91E0-4DF0-8749-A32F-31E9BBA4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Negation: Example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6019FE00-EFC7-FD42-8B15-45EB0B7C9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Rewrite the following expression, pushing negation inward: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 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(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x,y,z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</a:t>
            </a:r>
            <a:r>
              <a:rPr lang="en-US" altLang="en-US" i="1">
                <a:ea typeface="ＭＳ Ｐゴシック" panose="020B0600070205080204" pitchFamily="34" charset="-128"/>
              </a:rPr>
              <a:t> 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x,y,z</a:t>
            </a:r>
            <a:r>
              <a:rPr lang="en-US" altLang="en-US">
                <a:ea typeface="ＭＳ Ｐゴシック" panose="020B0600070205080204" pitchFamily="34" charset="-128"/>
              </a:rPr>
              <a:t>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F00DD2-5FC4-874B-84EE-887BFB1BA5D3}"/>
              </a:ext>
            </a:extLst>
          </p:cNvPr>
          <p:cNvSpPr txBox="1">
            <a:spLocks/>
          </p:cNvSpPr>
          <p:nvPr/>
        </p:nvSpPr>
        <p:spPr bwMode="auto">
          <a:xfrm>
            <a:off x="457200" y="3886200"/>
            <a:ext cx="82296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x</a:t>
            </a:r>
            <a:r>
              <a:rPr lang="en-US" sz="3200" dirty="0">
                <a:latin typeface="+mn-lt"/>
                <a:ea typeface="+mn-ea"/>
                <a:sym typeface="Symbol"/>
              </a:rPr>
              <a:t> (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</a:t>
            </a:r>
            <a:r>
              <a:rPr lang="en-US" sz="3200" i="1" dirty="0">
                <a:latin typeface="+mn-lt"/>
                <a:ea typeface="+mn-ea"/>
                <a:sym typeface="Symbol"/>
              </a:rPr>
              <a:t>y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z</a:t>
            </a:r>
            <a:r>
              <a:rPr lang="en-US" sz="3200" i="1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</a:t>
            </a:r>
            <a:r>
              <a:rPr lang="en-US" sz="3200" i="1" dirty="0">
                <a:latin typeface="+mn-lt"/>
                <a:ea typeface="+mn-ea"/>
              </a:rPr>
              <a:t>P</a:t>
            </a:r>
            <a:r>
              <a:rPr lang="en-US" sz="3200" dirty="0">
                <a:latin typeface="+mn-lt"/>
                <a:ea typeface="+mn-ea"/>
              </a:rPr>
              <a:t>(</a:t>
            </a:r>
            <a:r>
              <a:rPr lang="en-US" sz="3200" i="1" dirty="0" err="1">
                <a:latin typeface="+mn-lt"/>
                <a:ea typeface="+mn-ea"/>
              </a:rPr>
              <a:t>x,y,z</a:t>
            </a:r>
            <a:r>
              <a:rPr lang="en-US" sz="3200">
                <a:latin typeface="+mn-lt"/>
                <a:ea typeface="+mn-ea"/>
              </a:rPr>
              <a:t>) </a:t>
            </a:r>
            <a:r>
              <a:rPr lang="en-US" sz="3200">
                <a:latin typeface="+mn-lt"/>
                <a:ea typeface="+mn-ea"/>
                <a:sym typeface="Symbol"/>
              </a:rPr>
              <a:t>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</a:t>
            </a:r>
            <a:r>
              <a:rPr lang="en-US" sz="3200" i="1" dirty="0">
                <a:latin typeface="+mn-lt"/>
                <a:ea typeface="+mn-ea"/>
              </a:rPr>
              <a:t>z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y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</a:t>
            </a:r>
            <a:r>
              <a:rPr lang="en-US" sz="3200" i="1" dirty="0">
                <a:latin typeface="+mn-lt"/>
                <a:ea typeface="+mn-ea"/>
              </a:rPr>
              <a:t>P</a:t>
            </a:r>
            <a:r>
              <a:rPr lang="en-US" sz="3200" dirty="0">
                <a:latin typeface="+mn-lt"/>
                <a:ea typeface="+mn-ea"/>
              </a:rPr>
              <a:t>(</a:t>
            </a:r>
            <a:r>
              <a:rPr lang="en-US" sz="3200" i="1" dirty="0" err="1">
                <a:latin typeface="+mn-lt"/>
                <a:ea typeface="+mn-ea"/>
              </a:rPr>
              <a:t>x,y,z</a:t>
            </a:r>
            <a:r>
              <a:rPr lang="en-US" sz="3200" dirty="0">
                <a:latin typeface="+mn-lt"/>
                <a:ea typeface="+mn-ea"/>
              </a:rPr>
              <a:t>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C2817767-284D-E545-AA90-D0433450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51DA4A3-2094-6842-8F7E-006F7325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Definition; using, mixing,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ADBD6FD5-FDA8-B74E-BD4C-BA1FA2D93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(1)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C088029F-8EBF-C742-AF66-CC374D771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(Programming in Logic)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a programming language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based on (a restricted form of) Predicate Logic (a.k.a. Predicate Calculus and FOL) 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It was developed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by the logicians of the Artificial Intelligence community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for symbolic reasoning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67B204A7-0430-2C4D-BC81-7CEA771F2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(2)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D0D17D6D-FD82-BB4C-AC08-CE209B8FE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Prolog allows the users to express facts and rules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Facts are propositional functions: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student(mia),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enrolled(mia,cse235),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instructor(patel,cse235), etc.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Rules are implications with conjunctions: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teaches(X,Y) :- instructor(X,Z), enrolled(Y,Z)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Prolog answers queries such as: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?enrolled(mia,cse235)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?enrolled(X,cse476)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?teaches(X,mia)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by binding variables and doing theorem proving (i.e., applying inference rules) as we will see in Section 1.5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A138F3F5-D32C-A648-9401-8CC67FE19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English into Logic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49D2BC0F-ED6E-D249-86EC-037494BF5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Logic is more precise than English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Transcribing English into Logic and vice versa can be tricky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When writing statements with quantifiers, usually the correct meaning is conveyed with the following combinations: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</a:rPr>
              <a:t>Use </a:t>
            </a: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 with 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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Fierce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Every lion is fierce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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Fierce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Everyone is a lion and everyone is fierce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Use  with 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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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Vegan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Holds when you have at least one vegan lion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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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Vegan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 Holds when you have vegan people in the universe of discourse (even though there is no vegan lion in the universe of discourse 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AEBF61DC-A939-B140-B352-E97B59912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Exercises (1)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F67CEC56-68FF-0A47-A02D-8ED745503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P(x,y) denote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x is a factor of y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where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 {1,2,3,…} and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 {2,3,4,…}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denote: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[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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=1)]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Question: When is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true?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BCE52698-A762-3C41-BEC0-ECA719CB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Alert… 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72A4037E-B3E9-A441-B445-AFEBC178C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Some students wonder if: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(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(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1D11F0-1BC4-914C-9C99-31AB4777FB07}"/>
              </a:ext>
            </a:extLst>
          </p:cNvPr>
          <p:cNvSpPr txBox="1">
            <a:spLocks/>
          </p:cNvSpPr>
          <p:nvPr/>
        </p:nvSpPr>
        <p:spPr bwMode="auto">
          <a:xfrm>
            <a:off x="457200" y="2713038"/>
            <a:ext cx="8229600" cy="338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This is certainly not true. 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In the left-hand side, both </a:t>
            </a:r>
            <a:r>
              <a:rPr lang="en-US" sz="2000" dirty="0" err="1">
                <a:latin typeface="+mn-lt"/>
                <a:ea typeface="+mn-ea"/>
              </a:rPr>
              <a:t>x,y</a:t>
            </a:r>
            <a:r>
              <a:rPr lang="en-US" sz="2000" dirty="0">
                <a:latin typeface="+mn-lt"/>
                <a:ea typeface="+mn-ea"/>
              </a:rPr>
              <a:t> are bound. 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In the right-hand side, 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In the first predicate, </a:t>
            </a:r>
            <a:r>
              <a:rPr lang="en-US" i="1" dirty="0"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is bound and </a:t>
            </a:r>
            <a:r>
              <a:rPr lang="en-US" i="1" dirty="0"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is free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In the second predicate, </a:t>
            </a:r>
            <a:r>
              <a:rPr lang="en-US" i="1" dirty="0"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is bound and </a:t>
            </a:r>
            <a:r>
              <a:rPr lang="en-US" i="1" dirty="0"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is free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Thus, the left-hand side is a proposition, but the right-hand side is not.  They cannot be equivalent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All variables that occur in a propositional function must be bound to turn it into a proposition</a:t>
            </a:r>
            <a:r>
              <a:rPr lang="en-US" sz="3200" dirty="0">
                <a:latin typeface="+mn-lt"/>
                <a:ea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9204D7A-5CA4-3048-8B4F-AA99B4A20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(1)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EF88088A-4043-8C44-8AE7-32512C045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To write in Predicate Logic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</a:rPr>
              <a:t> is greater than 3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 introduce a functional symbol for the </a:t>
            </a:r>
            <a:r>
              <a:rPr lang="en-US" altLang="en-US" sz="2400" b="1">
                <a:ea typeface="ＭＳ Ｐゴシック" panose="020B0600070205080204" pitchFamily="34" charset="-128"/>
              </a:rPr>
              <a:t>predicate </a:t>
            </a:r>
            <a:r>
              <a:rPr lang="en-US" altLang="en-US" sz="2400">
                <a:ea typeface="ＭＳ Ｐゴシック" panose="020B0600070205080204" pitchFamily="34" charset="-128"/>
              </a:rPr>
              <a:t>and</a:t>
            </a:r>
            <a:endParaRPr lang="en-US" altLang="en-US" sz="2400" b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Put the subject as an </a:t>
            </a:r>
            <a:r>
              <a:rPr lang="en-US" altLang="en-US" sz="2400" b="1">
                <a:ea typeface="ＭＳ Ｐゴシック" panose="020B0600070205080204" pitchFamily="34" charset="-128"/>
              </a:rPr>
              <a:t>argument</a:t>
            </a:r>
            <a:r>
              <a:rPr lang="en-US" altLang="en-US" sz="2400">
                <a:ea typeface="ＭＳ Ｐゴシック" panose="020B0600070205080204" pitchFamily="34" charset="-128"/>
              </a:rPr>
              <a:t> (to the functional symbol):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) is a statement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is a predicate or propositional function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</a:rPr>
              <a:t>as an argument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P(Bob) is a proposition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D24D96AB-B988-D04A-9B93-69DD66262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(2)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2702B55A-83F5-2644-8ECA-0E04A4429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Examples: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Father(x): unary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Brother(x,y): binary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Sum(x,y,z): ternary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P(x,y,z,t): n-ary predicate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D3ACC6D4-9051-D74B-97E2-1866C75C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(3)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BCAD82C7-433B-B548-975C-AC887BD2D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Definition:</a:t>
            </a:r>
            <a:r>
              <a:rPr lang="en-US" altLang="en-US" sz="2800">
                <a:ea typeface="ＭＳ Ｐゴシック" panose="020B0600070205080204" pitchFamily="34" charset="-128"/>
              </a:rPr>
              <a:t>  A statement of the form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 is the value of the propositional symbol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Here: 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) is an </a:t>
            </a:r>
            <a:r>
              <a:rPr lang="en-US" altLang="en-US" sz="2400" i="1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-tuple and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is a predicate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can think of a propositional function as a function that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Evaluates to true or false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Takes one or more arguments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Expresses a predicate involving the argument(s)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Becomes a </a:t>
            </a:r>
            <a:r>
              <a:rPr lang="en-US" altLang="en-US" sz="2400">
                <a:solidFill>
                  <a:srgbClr val="3366FF"/>
                </a:solidFill>
                <a:ea typeface="ＭＳ Ｐゴシック" panose="020B0600070205080204" pitchFamily="34" charset="-128"/>
              </a:rPr>
              <a:t>proposition </a:t>
            </a:r>
            <a:r>
              <a:rPr lang="en-US" altLang="en-US" sz="2400">
                <a:ea typeface="ＭＳ Ｐゴシック" panose="020B0600070205080204" pitchFamily="34" charset="-128"/>
              </a:rPr>
              <a:t>when values are assigned to the arguments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98942F21-5D7F-BC48-8D2E-BD627869F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Functions: Example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501B9E63-4A13-024C-901D-1E1C9B2A6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) denote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en-US" altLang="ja-JP">
                <a:ea typeface="ＭＳ Ｐゴシック" panose="020B0600070205080204" pitchFamily="34" charset="-128"/>
              </a:rPr>
              <a:t>+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en-US" altLang="ja-JP">
                <a:ea typeface="ＭＳ Ｐゴシック" panose="020B0600070205080204" pitchFamily="34" charset="-128"/>
              </a:rPr>
              <a:t>=</a:t>
            </a:r>
            <a:r>
              <a:rPr lang="en-US" altLang="ja-JP" i="1">
                <a:ea typeface="ＭＳ Ｐゴシック" panose="020B0600070205080204" pitchFamily="34" charset="-128"/>
              </a:rPr>
              <a:t>z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(3,4,5)?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(2,2,3)?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 many values of 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) make the predicate true?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580D2A-E1AC-454B-8AAE-79A65CA91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54313"/>
            <a:ext cx="2209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(3,4,5) is 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234F2B-40D4-5D46-A160-5ED1DFBB5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268913"/>
            <a:ext cx="6858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There are infinitely many values that make the proposition true, how many right triangles are there?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B9DCBD-242D-C949-A038-4C2DEA0D9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100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(2,3,3) is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4684B9C1-F2A2-1D40-A9A9-462872F16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Universe of Discourse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785E6DF4-20EF-7743-BD27-FB3960DBB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Consider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&gt;3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does it make sense to assign to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 the value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blue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Intuitively, the </a:t>
            </a:r>
            <a:r>
              <a:rPr lang="en-US" altLang="en-US" b="1" u="sng">
                <a:ea typeface="ＭＳ Ｐゴシック" panose="020B0600070205080204" pitchFamily="34" charset="-128"/>
              </a:rPr>
              <a:t>universe of discourse</a:t>
            </a:r>
            <a:r>
              <a:rPr lang="en-US" altLang="en-US">
                <a:ea typeface="ＭＳ Ｐゴシック" panose="020B0600070205080204" pitchFamily="34" charset="-128"/>
              </a:rPr>
              <a:t> is the set of all things we wish to talk about; that is the set of all objects that we can sensibly assign to a variable in a propositional function.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would be the universe of discourse for the propositional function below be: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EnrolledCSE235(x)=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x is enrolled in CSE235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9BB3DC57-F339-C247-A1B1-F38108A7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Universe of Discourse: Multivariate functions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FD0F3005-6B16-F947-B8D0-F4AF0D5BC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Each variable in an 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-tuple (i.e., each argument) may have a different universe of discourse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Consider an 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-ary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)=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 </a:t>
            </a:r>
            <a:r>
              <a:rPr lang="en-US" altLang="ja-JP" sz="2400" i="1">
                <a:ea typeface="ＭＳ Ｐゴシック" panose="020B0600070205080204" pitchFamily="34" charset="-128"/>
              </a:rPr>
              <a:t>rgb</a:t>
            </a:r>
            <a:r>
              <a:rPr lang="en-US" altLang="ja-JP" sz="2400">
                <a:ea typeface="ＭＳ Ｐゴシック" panose="020B0600070205080204" pitchFamily="34" charset="-128"/>
              </a:rPr>
              <a:t>-values of the color </a:t>
            </a:r>
            <a:r>
              <a:rPr lang="en-US" altLang="ja-JP" sz="2400" i="1">
                <a:ea typeface="ＭＳ Ｐゴシック" panose="020B0600070205080204" pitchFamily="34" charset="-128"/>
              </a:rPr>
              <a:t>c</a:t>
            </a:r>
            <a:r>
              <a:rPr lang="en-US" altLang="ja-JP" sz="2400">
                <a:ea typeface="ＭＳ Ｐゴシック" panose="020B0600070205080204" pitchFamily="34" charset="-128"/>
              </a:rPr>
              <a:t> is (</a:t>
            </a:r>
            <a:r>
              <a:rPr lang="en-US" altLang="ja-JP" sz="2400" i="1">
                <a:ea typeface="ＭＳ Ｐゴシック" panose="020B0600070205080204" pitchFamily="34" charset="-128"/>
              </a:rPr>
              <a:t>r</a:t>
            </a:r>
            <a:r>
              <a:rPr lang="en-US" altLang="ja-JP" sz="2400">
                <a:ea typeface="ＭＳ Ｐゴシック" panose="020B0600070205080204" pitchFamily="34" charset="-128"/>
              </a:rPr>
              <a:t>,</a:t>
            </a:r>
            <a:r>
              <a:rPr lang="en-US" altLang="ja-JP" sz="2400" i="1">
                <a:ea typeface="ＭＳ Ｐゴシック" panose="020B0600070205080204" pitchFamily="34" charset="-128"/>
              </a:rPr>
              <a:t>g</a:t>
            </a:r>
            <a:r>
              <a:rPr lang="en-US" altLang="ja-JP" sz="2400">
                <a:ea typeface="ＭＳ Ｐゴシック" panose="020B0600070205080204" pitchFamily="34" charset="-128"/>
              </a:rPr>
              <a:t>,</a:t>
            </a:r>
            <a:r>
              <a:rPr lang="en-US" altLang="ja-JP" sz="2400" i="1">
                <a:ea typeface="ＭＳ Ｐゴシック" panose="020B0600070205080204" pitchFamily="34" charset="-128"/>
              </a:rPr>
              <a:t>b</a:t>
            </a:r>
            <a:r>
              <a:rPr lang="en-US" altLang="ja-JP" sz="2400">
                <a:ea typeface="ＭＳ Ｐゴシック" panose="020B0600070205080204" pitchFamily="34" charset="-128"/>
              </a:rPr>
              <a:t>)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Example, what is the truth value of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(255,0,0,</a:t>
            </a:r>
            <a:r>
              <a:rPr lang="en-US" altLang="en-US" sz="2000" i="1">
                <a:ea typeface="ＭＳ Ｐゴシック" panose="020B0600070205080204" pitchFamily="34" charset="-128"/>
              </a:rPr>
              <a:t>red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u="sng">
                <a:ea typeface="ＭＳ Ｐゴシック" panose="020B0600070205080204" pitchFamily="34" charset="-128"/>
              </a:rPr>
              <a:t>0,0,255,</a:t>
            </a:r>
            <a:r>
              <a:rPr lang="en-US" altLang="en-US" sz="2000" i="1">
                <a:ea typeface="ＭＳ Ｐゴシック" panose="020B0600070205080204" pitchFamily="34" charset="-128"/>
              </a:rPr>
              <a:t>green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are the universes of discourse of (</a:t>
            </a:r>
            <a:r>
              <a:rPr lang="en-US" altLang="en-US" sz="2800" i="1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b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c</a:t>
            </a:r>
            <a:r>
              <a:rPr lang="en-US" altLang="en-US" sz="2800">
                <a:ea typeface="ＭＳ Ｐゴシック" panose="020B0600070205080204" pitchFamily="34" charset="-128"/>
              </a:rPr>
              <a:t>)? 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1716</TotalTime>
  <Words>3089</Words>
  <Application>Microsoft Macintosh PowerPoint</Application>
  <PresentationFormat>On-screen Show (4:3)</PresentationFormat>
  <Paragraphs>334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ＭＳ Ｐゴシック</vt:lpstr>
      <vt:lpstr>Calibri</vt:lpstr>
      <vt:lpstr>Symbol</vt:lpstr>
      <vt:lpstr>Copperplate Gothic Bold</vt:lpstr>
      <vt:lpstr>Castellar</vt:lpstr>
      <vt:lpstr>Office Theme</vt:lpstr>
      <vt:lpstr>Custom Design</vt:lpstr>
      <vt:lpstr>  Predicate Logic and Quantifies</vt:lpstr>
      <vt:lpstr>Outline</vt:lpstr>
      <vt:lpstr>Introduction</vt:lpstr>
      <vt:lpstr>Propositional Functions (1)</vt:lpstr>
      <vt:lpstr>Propositional Functions (2)</vt:lpstr>
      <vt:lpstr>Propositional Functions (3)</vt:lpstr>
      <vt:lpstr>Propositional Functions: Example</vt:lpstr>
      <vt:lpstr>Universe of Discourse</vt:lpstr>
      <vt:lpstr>Universe of Discourse: Multivariate functions</vt:lpstr>
      <vt:lpstr>Alert</vt:lpstr>
      <vt:lpstr>Outline</vt:lpstr>
      <vt:lpstr>Quantifiers: Introduction</vt:lpstr>
      <vt:lpstr>Universal Quantifier: Definition</vt:lpstr>
      <vt:lpstr>Universal Quantifier: Example 1</vt:lpstr>
      <vt:lpstr>Universal Quantifier: Example 2</vt:lpstr>
      <vt:lpstr>Existential Quantifier: Definition</vt:lpstr>
      <vt:lpstr>Existential Quantifier: Example 1</vt:lpstr>
      <vt:lpstr>Existential Quantifier: Example 2</vt:lpstr>
      <vt:lpstr>Quantifiers: Truth values</vt:lpstr>
      <vt:lpstr>Mixing quantifiers (1)</vt:lpstr>
      <vt:lpstr>Mixing quantifiers (2)</vt:lpstr>
      <vt:lpstr>Mixing Quantifiers: Truth values</vt:lpstr>
      <vt:lpstr>Mixing Quantifiers: Example (1)</vt:lpstr>
      <vt:lpstr>Mixing Quantifiers: Example (2)</vt:lpstr>
      <vt:lpstr>Mixing Quantifiers: Example (3)</vt:lpstr>
      <vt:lpstr>Mixing Quantifiers: Example (4) false mathematical statement</vt:lpstr>
      <vt:lpstr>Mixing Quantifiers: Example (5)</vt:lpstr>
      <vt:lpstr>Outline</vt:lpstr>
      <vt:lpstr>Binding Variables</vt:lpstr>
      <vt:lpstr>Binding Variables: Scope</vt:lpstr>
      <vt:lpstr>Negation</vt:lpstr>
      <vt:lpstr>Negation: Truth </vt:lpstr>
      <vt:lpstr>Negation: Example</vt:lpstr>
      <vt:lpstr>Outline</vt:lpstr>
      <vt:lpstr>Prolog (1)</vt:lpstr>
      <vt:lpstr>Prolog (2)</vt:lpstr>
      <vt:lpstr>English into Logic</vt:lpstr>
      <vt:lpstr>More Exercises (1)</vt:lpstr>
      <vt:lpstr>Alert… 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285</cp:revision>
  <dcterms:created xsi:type="dcterms:W3CDTF">2012-01-23T04:55:48Z</dcterms:created>
  <dcterms:modified xsi:type="dcterms:W3CDTF">2019-01-23T16:59:43Z</dcterms:modified>
</cp:coreProperties>
</file>