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76"/>
  </p:notesMasterIdLst>
  <p:handoutMasterIdLst>
    <p:handoutMasterId r:id="rId77"/>
  </p:handoutMasterIdLst>
  <p:sldIdLst>
    <p:sldId id="256" r:id="rId4"/>
    <p:sldId id="367" r:id="rId5"/>
    <p:sldId id="430" r:id="rId6"/>
    <p:sldId id="368" r:id="rId7"/>
    <p:sldId id="369" r:id="rId8"/>
    <p:sldId id="370" r:id="rId9"/>
    <p:sldId id="371" r:id="rId10"/>
    <p:sldId id="374" r:id="rId11"/>
    <p:sldId id="372" r:id="rId12"/>
    <p:sldId id="373" r:id="rId13"/>
    <p:sldId id="377" r:id="rId14"/>
    <p:sldId id="375" r:id="rId15"/>
    <p:sldId id="378" r:id="rId16"/>
    <p:sldId id="379" r:id="rId17"/>
    <p:sldId id="380" r:id="rId18"/>
    <p:sldId id="376" r:id="rId19"/>
    <p:sldId id="382" r:id="rId20"/>
    <p:sldId id="431" r:id="rId21"/>
    <p:sldId id="386" r:id="rId22"/>
    <p:sldId id="384" r:id="rId23"/>
    <p:sldId id="387" r:id="rId24"/>
    <p:sldId id="388" r:id="rId25"/>
    <p:sldId id="389" r:id="rId26"/>
    <p:sldId id="390" r:id="rId27"/>
    <p:sldId id="391" r:id="rId28"/>
    <p:sldId id="392" r:id="rId29"/>
    <p:sldId id="432" r:id="rId30"/>
    <p:sldId id="393" r:id="rId31"/>
    <p:sldId id="440" r:id="rId32"/>
    <p:sldId id="439" r:id="rId33"/>
    <p:sldId id="394" r:id="rId34"/>
    <p:sldId id="395" r:id="rId35"/>
    <p:sldId id="396" r:id="rId36"/>
    <p:sldId id="397" r:id="rId37"/>
    <p:sldId id="433" r:id="rId38"/>
    <p:sldId id="398" r:id="rId39"/>
    <p:sldId id="399" r:id="rId40"/>
    <p:sldId id="400" r:id="rId41"/>
    <p:sldId id="402" r:id="rId42"/>
    <p:sldId id="404" r:id="rId43"/>
    <p:sldId id="407" r:id="rId44"/>
    <p:sldId id="434" r:id="rId45"/>
    <p:sldId id="405" r:id="rId46"/>
    <p:sldId id="406" r:id="rId47"/>
    <p:sldId id="403" r:id="rId48"/>
    <p:sldId id="401" r:id="rId49"/>
    <p:sldId id="408" r:id="rId50"/>
    <p:sldId id="409" r:id="rId51"/>
    <p:sldId id="410" r:id="rId52"/>
    <p:sldId id="435" r:id="rId53"/>
    <p:sldId id="411" r:id="rId54"/>
    <p:sldId id="413" r:id="rId55"/>
    <p:sldId id="412" r:id="rId56"/>
    <p:sldId id="414" r:id="rId57"/>
    <p:sldId id="436" r:id="rId58"/>
    <p:sldId id="415" r:id="rId59"/>
    <p:sldId id="416" r:id="rId60"/>
    <p:sldId id="417" r:id="rId61"/>
    <p:sldId id="418" r:id="rId62"/>
    <p:sldId id="419" r:id="rId63"/>
    <p:sldId id="420" r:id="rId64"/>
    <p:sldId id="421" r:id="rId65"/>
    <p:sldId id="422" r:id="rId66"/>
    <p:sldId id="424" r:id="rId67"/>
    <p:sldId id="425" r:id="rId68"/>
    <p:sldId id="437" r:id="rId69"/>
    <p:sldId id="423" r:id="rId70"/>
    <p:sldId id="426" r:id="rId71"/>
    <p:sldId id="427" r:id="rId72"/>
    <p:sldId id="428" r:id="rId73"/>
    <p:sldId id="429" r:id="rId74"/>
    <p:sldId id="366" r:id="rId75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20" d="100"/>
          <a:sy n="120" d="100"/>
        </p:scale>
        <p:origin x="12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13" Type="http://schemas.openxmlformats.org/officeDocument/2006/relationships/image" Target="../media/image51.emf"/><Relationship Id="rId18" Type="http://schemas.openxmlformats.org/officeDocument/2006/relationships/image" Target="../media/image56.emf"/><Relationship Id="rId3" Type="http://schemas.openxmlformats.org/officeDocument/2006/relationships/image" Target="../media/image41.emf"/><Relationship Id="rId21" Type="http://schemas.openxmlformats.org/officeDocument/2006/relationships/image" Target="../media/image59.emf"/><Relationship Id="rId7" Type="http://schemas.openxmlformats.org/officeDocument/2006/relationships/image" Target="../media/image45.emf"/><Relationship Id="rId12" Type="http://schemas.openxmlformats.org/officeDocument/2006/relationships/image" Target="../media/image50.emf"/><Relationship Id="rId17" Type="http://schemas.openxmlformats.org/officeDocument/2006/relationships/image" Target="../media/image55.emf"/><Relationship Id="rId2" Type="http://schemas.openxmlformats.org/officeDocument/2006/relationships/image" Target="../media/image40.emf"/><Relationship Id="rId16" Type="http://schemas.openxmlformats.org/officeDocument/2006/relationships/image" Target="../media/image54.emf"/><Relationship Id="rId20" Type="http://schemas.openxmlformats.org/officeDocument/2006/relationships/image" Target="../media/image58.emf"/><Relationship Id="rId1" Type="http://schemas.openxmlformats.org/officeDocument/2006/relationships/image" Target="../media/image39.emf"/><Relationship Id="rId6" Type="http://schemas.openxmlformats.org/officeDocument/2006/relationships/image" Target="../media/image44.emf"/><Relationship Id="rId11" Type="http://schemas.openxmlformats.org/officeDocument/2006/relationships/image" Target="../media/image49.emf"/><Relationship Id="rId5" Type="http://schemas.openxmlformats.org/officeDocument/2006/relationships/image" Target="../media/image43.emf"/><Relationship Id="rId15" Type="http://schemas.openxmlformats.org/officeDocument/2006/relationships/image" Target="../media/image53.emf"/><Relationship Id="rId10" Type="http://schemas.openxmlformats.org/officeDocument/2006/relationships/image" Target="../media/image48.emf"/><Relationship Id="rId19" Type="http://schemas.openxmlformats.org/officeDocument/2006/relationships/image" Target="../media/image57.emf"/><Relationship Id="rId4" Type="http://schemas.openxmlformats.org/officeDocument/2006/relationships/image" Target="../media/image42.emf"/><Relationship Id="rId9" Type="http://schemas.openxmlformats.org/officeDocument/2006/relationships/image" Target="../media/image47.emf"/><Relationship Id="rId14" Type="http://schemas.openxmlformats.org/officeDocument/2006/relationships/image" Target="../media/image5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e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emf"/><Relationship Id="rId2" Type="http://schemas.openxmlformats.org/officeDocument/2006/relationships/image" Target="../media/image68.emf"/><Relationship Id="rId1" Type="http://schemas.openxmlformats.org/officeDocument/2006/relationships/image" Target="../media/image6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4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4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8BFDC-1410-EF42-8C12-EB9FFDFD02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84CFD6-82C4-124D-9BBE-47621ECE85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2660661-DDBD-F14F-8BB9-E2EC49FB9A2D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B659B-6FB3-F64F-AD02-9BC1C5DB76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86CEE-FACF-C041-B64B-BCA423A96E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6E9F23-DCB2-FD48-90BF-CC03F5BE8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E37B82-3577-E242-83A2-7CB80B9333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919D3B-2E67-A042-8C8F-7E5A479FCE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EC15579-E0A9-0946-B6BE-87849F1F713C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DD2B25F-09A1-144A-8AAF-663A4F49A6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705142A-629E-074A-A172-C9FFB562F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6F37C-1900-4F40-A991-6F98337ED2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1F314-3DDD-D846-A659-C075A01004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CC6A33-762D-D148-B7EE-A477C08D37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ＭＳ Ｐゴシック" pitchFamily="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3DA5017C-1349-A54D-BF65-D820DFA8D2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CFAD3EF3-9C17-7A4D-AA56-603B7AF132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The quick and cheap lunch menu of a Chinese restaurant has 2 selections for Fish, 5 selections for chicken, 3 sections for beef and 2 for ducks. How many choices do you have for lunch?</a:t>
            </a: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BF1418D1-F668-F840-9832-85D0D4FE0C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F35152-DFEF-0749-AA99-9AB808B4C51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863CF-45C7-D241-BAC7-B9D524803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EB9305-C208-3548-A845-0963BA88C96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E0157-C603-DC44-960E-A10A1FF0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DFF3F-2085-7547-A9A3-CDEB9803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E5CB00-A370-AC48-95FE-143C50DD2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4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7C32BE-37C6-C248-8C4B-0BB378D6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898AD-5926-2B44-BBE1-E31F6D13A9F2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33391F-E1C9-6446-86ED-719681F73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5D6BC3-1E39-9540-90A2-BA2E2780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740D8-2F6D-DF49-9CED-67C3BF36C9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BA932-EBC4-234C-9B0C-26F6CB36D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9209B-C464-2A48-9AF5-BC0E8E38ABD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714BC-1FA9-8B4F-89C6-10D73571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DAED4-4FAB-5948-800B-BC3817DD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6126E-E74C-2340-8393-0E3F8B2321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659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E2B2C-7EC5-E04D-9DF9-297967FB7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D6B6C-8185-1F4C-AA97-D533A5910200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B87C5-B976-BB4C-9033-559598E3F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1BA18-CA93-A449-A65F-D024F2B13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0C830-5E09-DE4D-AEF3-B6EDC061B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14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AA212-8425-294C-AD88-57CB9910A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3D7F0-0808-0949-8C27-8C4212482091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211D5-46B9-DF4A-8FA6-E9B17A9C7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57EFC-023A-6C45-A368-DFA78EE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91F30-1110-2E4E-8904-0A65C8870E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99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B2F3E-CD57-EF43-9BD7-4AC7D1A9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0DEC-6D62-1548-ADC6-D62BEFF0FB12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D2FFF-83B9-A545-8126-555F4635E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75D00-E881-D045-9ABC-F4B58219D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8391-D389-324D-A9E0-15C15DE685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690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E392B9E-C236-0240-8C79-CBA54483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67F7C-EA53-6240-A1EF-B31E2D7AB86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F34379-E4E2-B945-B137-ED2A136EA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9E3AE3-77BF-D446-8A21-E6EFA13C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ECEDF-8116-114F-9EFB-27B4B612FF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013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BFE347-46CD-8346-884B-EEF69863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57830-E6B6-FD45-942A-5AE130AABC01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BDD095-1C45-C14D-92B2-578E37EFF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7EFCD24-C485-F243-A3D0-9EA25B41F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7FC85-7058-4845-BA9E-29AD411BD8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223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EA9B8F4-0E06-6F4E-A586-FB335028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1B263-C570-F24D-B422-462AB30676CA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F16E1DF-394D-C04F-AD0E-10A63E1E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1507B7-1F67-6F48-9A53-7C6D026A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CAD48-5456-3245-BEF7-C8FF73274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631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163049-8FDC-0443-9997-99AAD2C8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12AA8-4B73-7640-97F0-E97F4D4DD1F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14433B5-15B2-0F40-8BE2-CE37D2D2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48F1AF8-5DF5-354E-B17B-3DCE5A84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F91A2-5B3E-7A46-A471-EA17010B2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5634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57C1D8-D7F6-9943-851A-A39B6E36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73970-4FF4-BA45-B720-71BF9067EF7A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215BCF-3717-674F-94CD-CEC145298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DBDCE5-AFA6-1D4B-ABB9-7EDFD6FD6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A9A6-20AD-884B-B7D6-7C63F4CCE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18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5C4725-82EB-0F44-AE34-ED7122F71C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Combinatorics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197F98-CAA8-294D-BFBA-5E9C1E6E7C8B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142A02-90AB-5642-8A9C-CFF255BC08FC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23333F93-959F-3643-9A92-86CDE17D876C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16C9AA-F160-B743-8A40-C81C1FDEDDFC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6836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DF0F27-6422-FD46-8BF1-B8E140416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7E4B-FF00-9F4C-91B8-60A9CE1BDEF5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D844CE-5CFC-3F49-9E33-93F06782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8836C9-8587-F945-9930-9837D6396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68C7D-D372-8843-94B6-B39EE7B719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599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A10ED-0B45-B74D-B68A-949C20863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629AC-2593-A04E-8F1B-E552CB03D5BB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58C01-A1E0-3346-9EE6-19B479B3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849F9-79AF-D048-987D-129582A4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0CD47-FF28-D446-87A9-EA0BFAB083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4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C348C-F2DB-F743-AFEC-7256CFABE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C129C-8133-AD46-AC1E-7D83789C1E1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35722-F374-5743-9DA7-96AB1BCC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AF494-C9F3-CC40-A8C0-AB6B17F3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50A0-5DCC-0549-A0AD-5786C57A5F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713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DA982-967C-6D44-AF00-6FFDE722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D53A6-D9F0-6240-A7F2-AE0E8D463A71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7CF21-7050-564E-9826-C147F9ACE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1DBF8-379B-674C-B794-A79A02EAB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680E5-753A-2746-8C72-6967A3B31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1271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DE84B-452D-F646-833B-14D4BF896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2D5ACF-0EA2-AC4F-83FB-BD3B4A3DF264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99A6-C410-F247-AA4D-1A321CE5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17033-2210-5043-B3FF-95E27152F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C483B8-D514-6647-B2BB-2DCEEF2739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057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998AD-4726-8A4D-B227-994D71FB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A75B5-1A88-D940-8933-4ABFE720556B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7E499-4E11-5941-916B-BBE726C9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9E0C3-2175-D448-834B-F11B89E7B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22D32-B65F-CD42-AA78-7883EDEF0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20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F38DA-3853-7148-AB73-624B480E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B20AA-B77A-B346-8DD3-02681AF70457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F4AEA-CB0B-034C-A1AA-8C4608ACC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B5DD4-ED52-8C40-999C-C3F6C99F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D0543-312F-2B42-BD50-90A40DE302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35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F99F4E-372E-E34B-8835-164CC2C86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E2FCB-0010-4749-A4C4-6A31ECC3088C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CE3FCC-20C9-3B4C-9403-CAB525D1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7B73C3-0161-484F-AD7C-BD23BCCC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75F46-1783-AF46-9D46-6C469D370C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09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2A02F1-F535-114F-95B2-5B828395D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C2A00-0F6C-3D4C-9FE3-E1D5DD8438CD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CCF8A8A-D7FA-C145-B857-C0C600B9D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5E0C878-9E0E-524F-B7C6-090F147CD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EF7C8-5C92-8F43-AEE8-B2DAC74C3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624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1A74664-2979-364D-959D-309615280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BC49E-DCAA-CE44-BA74-2A2EFB6B7926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850525-F90E-3E44-ACEF-6CB933BA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F5DFC71-BF8F-CA4A-A8D4-4510949B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A1B19-18ED-984A-B5DF-1D7B5256C2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47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1A7F0EA-3E50-A141-AEE7-F10D5423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8C162-F2B8-1E44-A38A-FB79A599CCF3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131FC1-E224-0746-9371-05AB18A1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F8053F-FADC-D64F-9955-D3E1C74B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15947-46EC-3341-B6EF-28BA35D81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47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B9435C-7717-264D-B403-892510E0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2AD32-CC77-8642-AD8C-B7A42A72BB98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3A885F-A4C4-3142-A5E5-CDE3CC00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04668B-D35E-C44D-A580-09388634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22DC1-AD2D-0844-A870-791E09993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48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1B470BF-8B11-EB4B-9035-83CEF13A83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946720E-A0C8-3A42-9BD3-E225C5964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5BCE9-E02D-D741-B906-4EAAEA02A3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7E5CFFD-5369-1449-949E-4DD6B5DACA77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BBC4F-3AB4-D644-8A7C-233D54F86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D25D3-65CA-D84E-98BF-A12E4FA7C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C80ABD2-B404-D647-914E-02C3EC4668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68" r:id="rId1"/>
    <p:sldLayoutId id="2147484969" r:id="rId2"/>
    <p:sldLayoutId id="2147484947" r:id="rId3"/>
    <p:sldLayoutId id="2147484948" r:id="rId4"/>
    <p:sldLayoutId id="2147484949" r:id="rId5"/>
    <p:sldLayoutId id="2147484950" r:id="rId6"/>
    <p:sldLayoutId id="2147484951" r:id="rId7"/>
    <p:sldLayoutId id="2147484952" r:id="rId8"/>
    <p:sldLayoutId id="2147484953" r:id="rId9"/>
    <p:sldLayoutId id="2147484954" r:id="rId10"/>
    <p:sldLayoutId id="21474849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658FE08C-BCD9-8448-85E7-6FF8CF64E6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94F3447F-D0B3-C740-970C-A9E363CEB0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031D0-E72E-6A45-9C81-59CA7D915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D9C6321-EE64-8D4E-9E83-A346BD5BB2CA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4F2EE-93FE-224C-AD54-DC969B3391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39C6A-1885-8241-88E3-7F726846B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00CA0B-A8DC-E54F-ADA5-62BCE8E8E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6" r:id="rId1"/>
    <p:sldLayoutId id="2147484957" r:id="rId2"/>
    <p:sldLayoutId id="2147484958" r:id="rId3"/>
    <p:sldLayoutId id="2147484959" r:id="rId4"/>
    <p:sldLayoutId id="2147484960" r:id="rId5"/>
    <p:sldLayoutId id="2147484961" r:id="rId6"/>
    <p:sldLayoutId id="2147484962" r:id="rId7"/>
    <p:sldLayoutId id="2147484963" r:id="rId8"/>
    <p:sldLayoutId id="2147484964" r:id="rId9"/>
    <p:sldLayoutId id="2147484965" r:id="rId10"/>
    <p:sldLayoutId id="21474849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F309DF7C-4EFA-AC44-BC68-70DB3B3768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11850D42-1E41-964F-8F78-EA2B0B6B5E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B5E6A-98C2-C241-8365-A41AD7D072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BBA3E9-9354-D74B-A6B8-6F416B609750}" type="datetime1">
              <a:rPr lang="en-US" altLang="en-US"/>
              <a:pPr>
                <a:defRPr/>
              </a:pPr>
              <a:t>3/25/19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17F8C-472F-8F4A-AF9D-5E71618C79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4F86A-8AC6-6243-8BC7-FF0E96A18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F8026B7-A160-B34E-B527-F3F4F8D6E5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67" r:id="rId1"/>
    <p:sldLayoutId id="214748497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e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6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5.e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e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0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9.e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e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8.emf"/></Relationships>
</file>

<file path=ppt/slides/_rels/slide4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6.emf"/><Relationship Id="rId26" Type="http://schemas.openxmlformats.org/officeDocument/2006/relationships/image" Target="../media/image50.emf"/><Relationship Id="rId39" Type="http://schemas.openxmlformats.org/officeDocument/2006/relationships/oleObject" Target="../embeddings/oleObject57.bin"/><Relationship Id="rId21" Type="http://schemas.openxmlformats.org/officeDocument/2006/relationships/oleObject" Target="../embeddings/oleObject48.bin"/><Relationship Id="rId34" Type="http://schemas.openxmlformats.org/officeDocument/2006/relationships/image" Target="../media/image54.emf"/><Relationship Id="rId42" Type="http://schemas.openxmlformats.org/officeDocument/2006/relationships/image" Target="../media/image58.em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emf"/><Relationship Id="rId20" Type="http://schemas.openxmlformats.org/officeDocument/2006/relationships/image" Target="../media/image47.emf"/><Relationship Id="rId29" Type="http://schemas.openxmlformats.org/officeDocument/2006/relationships/oleObject" Target="../embeddings/oleObject52.bin"/><Relationship Id="rId41" Type="http://schemas.openxmlformats.org/officeDocument/2006/relationships/oleObject" Target="../embeddings/oleObject58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49.emf"/><Relationship Id="rId32" Type="http://schemas.openxmlformats.org/officeDocument/2006/relationships/image" Target="../media/image53.emf"/><Relationship Id="rId37" Type="http://schemas.openxmlformats.org/officeDocument/2006/relationships/oleObject" Target="../embeddings/oleObject56.bin"/><Relationship Id="rId40" Type="http://schemas.openxmlformats.org/officeDocument/2006/relationships/image" Target="../media/image57.e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51.emf"/><Relationship Id="rId36" Type="http://schemas.openxmlformats.org/officeDocument/2006/relationships/image" Target="../media/image55.emf"/><Relationship Id="rId10" Type="http://schemas.openxmlformats.org/officeDocument/2006/relationships/image" Target="../media/image42.emf"/><Relationship Id="rId19" Type="http://schemas.openxmlformats.org/officeDocument/2006/relationships/oleObject" Target="../embeddings/oleObject47.bin"/><Relationship Id="rId31" Type="http://schemas.openxmlformats.org/officeDocument/2006/relationships/oleObject" Target="../embeddings/oleObject53.bin"/><Relationship Id="rId44" Type="http://schemas.openxmlformats.org/officeDocument/2006/relationships/image" Target="../media/image59.emf"/><Relationship Id="rId4" Type="http://schemas.openxmlformats.org/officeDocument/2006/relationships/image" Target="../media/image39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4.emf"/><Relationship Id="rId22" Type="http://schemas.openxmlformats.org/officeDocument/2006/relationships/image" Target="../media/image48.emf"/><Relationship Id="rId27" Type="http://schemas.openxmlformats.org/officeDocument/2006/relationships/oleObject" Target="../embeddings/oleObject51.bin"/><Relationship Id="rId30" Type="http://schemas.openxmlformats.org/officeDocument/2006/relationships/image" Target="../media/image52.emf"/><Relationship Id="rId35" Type="http://schemas.openxmlformats.org/officeDocument/2006/relationships/oleObject" Target="../embeddings/oleObject55.bin"/><Relationship Id="rId43" Type="http://schemas.openxmlformats.org/officeDocument/2006/relationships/oleObject" Target="../embeddings/oleObject59.bin"/><Relationship Id="rId8" Type="http://schemas.openxmlformats.org/officeDocument/2006/relationships/image" Target="../media/image41.emf"/><Relationship Id="rId3" Type="http://schemas.openxmlformats.org/officeDocument/2006/relationships/oleObject" Target="../embeddings/oleObject39.bin"/><Relationship Id="rId12" Type="http://schemas.openxmlformats.org/officeDocument/2006/relationships/image" Target="../media/image43.e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5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0.e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61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62.e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63.e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65.emf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e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68.e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8B34C7A1-1236-2B42-AC5F-249F3B47E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Combinatorics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722" name="Subtitle 2">
            <a:extLst>
              <a:ext uri="{FF2B5EF4-FFF2-40B4-BE49-F238E27FC236}">
                <a16:creationId xmlns:a16="http://schemas.microsoft.com/office/drawing/2014/main" id="{73D54B55-C9F3-5842-8EFC-F2B7505D9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6.1—6.6  8.5—8.6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05A887D-1449-774C-A10C-AB65938E7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PIE Theorem: Example 1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9C28B5F4-7592-3C43-80FF-9865F362C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illustrate, when n=3, we have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 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A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|=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 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 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-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B22BAA0-4EEF-5441-A80C-CF0D0133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PIE Theorem: Example 2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344467BD-3398-B544-A5A3-39F8DB1EA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illustrate, when n=4, we have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A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|=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-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+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    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|+|A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- |A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3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4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C72592E-FA9F-D64E-BDD6-8592BC127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of PIE: Example A (1)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973ACB65-3578-E34A-84F8-B122BBD67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How many integers between 1 and 300 (inclusive) are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Divisible by at least one of 3,5,7?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Divisible by 3 and by 5 but not by 7?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Divisible by 5 but by neither 3 or 7?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Let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A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</a:t>
            </a:r>
            <a:r>
              <a:rPr lang="en-US" altLang="en-US" sz="2000">
                <a:ea typeface="ＭＳ Ｐゴシック" panose="020B0600070205080204" pitchFamily="34" charset="-128"/>
              </a:rPr>
              <a:t>300)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(3|n)}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B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</a:t>
            </a:r>
            <a:r>
              <a:rPr lang="en-US" altLang="en-US" sz="2000">
                <a:ea typeface="ＭＳ Ｐゴシック" panose="020B0600070205080204" pitchFamily="34" charset="-128"/>
              </a:rPr>
              <a:t>300)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(5|n)}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C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</a:t>
            </a:r>
            <a:r>
              <a:rPr lang="en-US" altLang="en-US" sz="2000">
                <a:ea typeface="ＭＳ Ｐゴシック" panose="020B0600070205080204" pitchFamily="34" charset="-128"/>
              </a:rPr>
              <a:t>300)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(7|n)}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How big are these sets?  We use the floor function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|A|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300/3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100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|B|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300/5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60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|C|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300/7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42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20EB0F97-414A-3842-BC9A-587389C2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of PIE: Example A (2)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CD6CB6D4-DCFF-5B47-B943-341F086B5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How many integers between 1 and 300 (inclusive) are divisible by at least one of 3,5,7?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Answer: |A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B C</a:t>
            </a:r>
            <a:r>
              <a:rPr lang="en-US" altLang="en-US" sz="2000">
                <a:ea typeface="ＭＳ Ｐゴシック" panose="020B0600070205080204" pitchFamily="34" charset="-128"/>
              </a:rPr>
              <a:t>| 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By the principle of inclusion-exclusion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|A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B C</a:t>
            </a:r>
            <a:r>
              <a:rPr lang="en-US" altLang="en-US" sz="2000">
                <a:ea typeface="ＭＳ Ｐゴシック" panose="020B0600070205080204" pitchFamily="34" charset="-128"/>
              </a:rPr>
              <a:t>|=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|A|+|B|+|C|-[|AB|+|AC|+|BC|]+|ABC|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How big are these sets?  We use the floor function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|A|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300/3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100           |AB| = </a:t>
            </a:r>
            <a:r>
              <a:rPr lang="en-US" altLang="en-US" sz="2000">
                <a:ea typeface="ＭＳ Ｐゴシック" panose="020B0600070205080204" pitchFamily="34" charset="-128"/>
              </a:rPr>
              <a:t>300/15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20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	     |B|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300/5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60              |AC| = </a:t>
            </a:r>
            <a:r>
              <a:rPr lang="en-US" altLang="en-US" sz="2000">
                <a:ea typeface="ＭＳ Ｐゴシック" panose="020B0600070205080204" pitchFamily="34" charset="-128"/>
              </a:rPr>
              <a:t>300/21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100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     |C|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2000">
                <a:ea typeface="ＭＳ Ｐゴシック" panose="020B0600070205080204" pitchFamily="34" charset="-128"/>
              </a:rPr>
              <a:t>300/7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42              |BC| = </a:t>
            </a:r>
            <a:r>
              <a:rPr lang="en-US" altLang="en-US" sz="2000">
                <a:ea typeface="ＭＳ Ｐゴシック" panose="020B0600070205080204" pitchFamily="34" charset="-128"/>
              </a:rPr>
              <a:t>300/35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8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|ABC| = </a:t>
            </a:r>
            <a:r>
              <a:rPr lang="en-US" altLang="en-US" sz="2000">
                <a:ea typeface="ＭＳ Ｐゴシック" panose="020B0600070205080204" pitchFamily="34" charset="-128"/>
              </a:rPr>
              <a:t>300/105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2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Therefore: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|A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B C</a:t>
            </a:r>
            <a:r>
              <a:rPr lang="en-US" altLang="en-US" sz="2000">
                <a:ea typeface="ＭＳ Ｐゴシック" panose="020B0600070205080204" pitchFamily="34" charset="-128"/>
              </a:rPr>
              <a:t>| = 100 + 60 + 42 - (20+14+8) + 2 = 162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43525B19-38FB-2448-96E1-D60D9EF0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of PIE: Example A (3)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04B6328C-DD61-2C4E-A6CB-AB2FA98A1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How many integers between 1 and 300 (inclusive) are divisible by 3 and by 5 but not by 7?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Answer: |(A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B)\C</a:t>
            </a:r>
            <a:r>
              <a:rPr lang="en-US" altLang="en-US" sz="2000">
                <a:ea typeface="ＭＳ Ｐゴシック" panose="020B0600070205080204" pitchFamily="34" charset="-128"/>
              </a:rPr>
              <a:t>| 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By the definition of set-minus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|(A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B)\C</a:t>
            </a:r>
            <a:r>
              <a:rPr lang="en-US" altLang="en-US" sz="2000">
                <a:ea typeface="ＭＳ Ｐゴシック" panose="020B0600070205080204" pitchFamily="34" charset="-128"/>
              </a:rPr>
              <a:t>| = |A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B</a:t>
            </a:r>
            <a:r>
              <a:rPr lang="en-US" altLang="en-US" sz="2000">
                <a:ea typeface="ＭＳ Ｐゴシック" panose="020B0600070205080204" pitchFamily="34" charset="-128"/>
              </a:rPr>
              <a:t>| - |A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B  C</a:t>
            </a:r>
            <a:r>
              <a:rPr lang="en-US" altLang="en-US" sz="2000">
                <a:ea typeface="ＭＳ Ｐゴシック" panose="020B0600070205080204" pitchFamily="34" charset="-128"/>
              </a:rPr>
              <a:t>| = 20 – 2 = 18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r>
              <a:rPr lang="en-US" altLang="en-US" sz="1600">
                <a:ea typeface="ＭＳ Ｐゴシック" panose="020B0600070205080204" pitchFamily="34" charset="-128"/>
              </a:rPr>
              <a:t>Knowing that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    |A|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300/3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100           |AB| = </a:t>
            </a:r>
            <a:r>
              <a:rPr lang="en-US" altLang="en-US" sz="1600">
                <a:ea typeface="ＭＳ Ｐゴシック" panose="020B0600070205080204" pitchFamily="34" charset="-128"/>
              </a:rPr>
              <a:t>300/15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20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1600">
                <a:ea typeface="ＭＳ Ｐゴシック" panose="020B0600070205080204" pitchFamily="34" charset="-128"/>
              </a:rPr>
              <a:t>	     |B|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60              |AC|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300/21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100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    |C|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300/7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42              |BC|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300/35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8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|ABC|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300/105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BC7645B8-BFDD-B94B-B27E-67E6EEF55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of PIE: Example A (4)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3FEB7653-1C55-9544-9930-55DBCDDFB3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000">
                <a:ea typeface="ＭＳ Ｐゴシック" panose="020B0600070205080204" pitchFamily="34" charset="-128"/>
              </a:rPr>
              <a:t>How many integers between 1 and 300 (inclusive) are divisible by 5 but by neither 3 or 7?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Answer: |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B\(A C)</a:t>
            </a:r>
            <a:r>
              <a:rPr lang="en-US" altLang="en-US" sz="2000">
                <a:ea typeface="ＭＳ Ｐゴシック" panose="020B0600070205080204" pitchFamily="34" charset="-128"/>
              </a:rPr>
              <a:t>| = |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| - |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B  (A C)</a:t>
            </a:r>
            <a:r>
              <a:rPr lang="en-US" altLang="en-US" sz="2000">
                <a:ea typeface="ＭＳ Ｐゴシック" panose="020B0600070205080204" pitchFamily="34" charset="-128"/>
              </a:rPr>
              <a:t>| 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Distributing B over the intersection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|B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(A  C)</a:t>
            </a:r>
            <a:r>
              <a:rPr lang="en-US" altLang="en-US" sz="2000">
                <a:ea typeface="ＭＳ Ｐゴシック" panose="020B0600070205080204" pitchFamily="34" charset="-128"/>
              </a:rPr>
              <a:t>| = |(B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A)  (B  C)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                        = |B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A| + |B  C</a:t>
            </a:r>
            <a:r>
              <a:rPr lang="en-US" altLang="en-US" sz="2000">
                <a:ea typeface="ＭＳ Ｐゴシック" panose="020B0600070205080204" pitchFamily="34" charset="-128"/>
              </a:rPr>
              <a:t>| - | (B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A)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</a:t>
            </a:r>
            <a:r>
              <a:rPr lang="en-US" altLang="en-US" sz="2000">
                <a:ea typeface="ＭＳ Ｐゴシック" panose="020B0600070205080204" pitchFamily="34" charset="-128"/>
              </a:rPr>
              <a:t>(B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C) 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                        = |B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A| + |B  C</a:t>
            </a:r>
            <a:r>
              <a:rPr lang="en-US" altLang="en-US" sz="2000">
                <a:ea typeface="ＭＳ Ｐゴシック" panose="020B0600070205080204" pitchFamily="34" charset="-128"/>
              </a:rPr>
              <a:t>| - | 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C 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                        = 20 + 8 – 2 = 26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r>
              <a:rPr lang="en-US" altLang="en-US" sz="1600">
                <a:ea typeface="ＭＳ Ｐゴシック" panose="020B0600070205080204" pitchFamily="34" charset="-128"/>
              </a:rPr>
              <a:t>Knowing that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    |A|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300/3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100           |AB| = </a:t>
            </a:r>
            <a:r>
              <a:rPr lang="en-US" altLang="en-US" sz="1600">
                <a:ea typeface="ＭＳ Ｐゴシック" panose="020B0600070205080204" pitchFamily="34" charset="-128"/>
              </a:rPr>
              <a:t>300/15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20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1600">
                <a:ea typeface="ＭＳ Ｐゴシック" panose="020B0600070205080204" pitchFamily="34" charset="-128"/>
              </a:rPr>
              <a:t>	     |B|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60              |AC|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300/21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14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</a:rPr>
              <a:t>	     |C| = 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</a:t>
            </a:r>
            <a:r>
              <a:rPr lang="en-US" altLang="en-US" sz="1600">
                <a:ea typeface="ＭＳ Ｐゴシック" panose="020B0600070205080204" pitchFamily="34" charset="-128"/>
              </a:rPr>
              <a:t>300/7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42              |BC|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300/35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8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|ABC| = </a:t>
            </a:r>
            <a:r>
              <a:rPr lang="en-US" altLang="en-US" sz="1600">
                <a:ea typeface="ＭＳ Ｐゴシック" panose="020B0600070205080204" pitchFamily="34" charset="-128"/>
              </a:rPr>
              <a:t>300/105</a:t>
            </a:r>
            <a:r>
              <a:rPr lang="en-US" altLang="en-US" sz="1600">
                <a:ea typeface="ＭＳ Ｐゴシック" panose="020B0600070205080204" pitchFamily="34" charset="-128"/>
                <a:sym typeface="Symbol" pitchFamily="2" charset="2"/>
              </a:rPr>
              <a:t>  = 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4408B3AF-593B-6D4F-99F7-69CA5026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Application of PIE: #Surjections </a:t>
            </a:r>
            <a:r>
              <a:rPr lang="en-US" altLang="en-US" sz="2800">
                <a:ea typeface="ＭＳ Ｐゴシック" panose="020B0600070205080204" pitchFamily="34" charset="-128"/>
              </a:rPr>
              <a:t>(Section 8.6)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A673B41B-1198-7248-9F36-0F391C707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ea typeface="+mn-ea"/>
                <a:cs typeface="+mn-cs"/>
              </a:rPr>
              <a:t>The principle of inclusion-exclusion can be used to count the number of onto (</a:t>
            </a:r>
            <a:r>
              <a:rPr lang="en-US" sz="2800" dirty="0" err="1">
                <a:ea typeface="+mn-ea"/>
                <a:cs typeface="+mn-cs"/>
              </a:rPr>
              <a:t>surjective</a:t>
            </a:r>
            <a:r>
              <a:rPr lang="en-US" sz="2800" dirty="0">
                <a:ea typeface="+mn-ea"/>
                <a:cs typeface="+mn-cs"/>
              </a:rPr>
              <a:t>) functions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ea typeface="+mn-ea"/>
                <a:cs typeface="+mn-cs"/>
              </a:rPr>
              <a:t>Theorem</a:t>
            </a:r>
            <a:r>
              <a:rPr lang="en-US" sz="2800" dirty="0">
                <a:ea typeface="+mn-ea"/>
                <a:cs typeface="+mn-cs"/>
              </a:rPr>
              <a:t>:  Let A, B be non-empty sets of cardinality </a:t>
            </a:r>
            <a:r>
              <a:rPr lang="en-US" sz="2800" dirty="0" err="1">
                <a:ea typeface="+mn-ea"/>
                <a:cs typeface="+mn-cs"/>
              </a:rPr>
              <a:t>m,n</a:t>
            </a:r>
            <a:r>
              <a:rPr lang="en-US" sz="2800" dirty="0">
                <a:ea typeface="+mn-ea"/>
                <a:cs typeface="+mn-cs"/>
              </a:rPr>
              <a:t> with </a:t>
            </a:r>
            <a:r>
              <a:rPr lang="en-US" sz="2800" dirty="0" err="1">
                <a:ea typeface="+mn-ea"/>
                <a:cs typeface="+mn-cs"/>
              </a:rPr>
              <a:t>m</a:t>
            </a:r>
            <a:r>
              <a:rPr lang="en-US" sz="2800" dirty="0" err="1">
                <a:ea typeface="+mn-ea"/>
                <a:cs typeface="+mn-cs"/>
                <a:sym typeface="Symbol" pitchFamily="18" charset="2"/>
              </a:rPr>
              <a:t></a:t>
            </a:r>
            <a:r>
              <a:rPr lang="en-US" sz="2800" dirty="0" err="1">
                <a:ea typeface="+mn-ea"/>
                <a:cs typeface="+mn-cs"/>
              </a:rPr>
              <a:t>n</a:t>
            </a:r>
            <a:r>
              <a:rPr lang="en-US" sz="2800" dirty="0">
                <a:ea typeface="+mn-ea"/>
                <a:cs typeface="+mn-cs"/>
              </a:rPr>
              <a:t>. Then there are</a:t>
            </a:r>
          </a:p>
          <a:p>
            <a:pPr>
              <a:buFont typeface="Arial" charset="0"/>
              <a:buChar char="•"/>
              <a:defRPr/>
            </a:pPr>
            <a:endParaRPr lang="en-US" sz="2800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sz="2800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sz="2800" dirty="0">
              <a:ea typeface="+mn-ea"/>
              <a:cs typeface="+mn-cs"/>
            </a:endParaRPr>
          </a:p>
          <a:p>
            <a:pPr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        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                                                                                                    </a:t>
            </a:r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  ${n \choose </a:t>
            </a:r>
            <a:r>
              <a:rPr lang="en-US" sz="1800" dirty="0" err="1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i</a:t>
            </a:r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  <a:cs typeface="+mn-cs"/>
              </a:rPr>
              <a:t>}$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ea typeface="+mn-ea"/>
              <a:cs typeface="+mn-cs"/>
            </a:endParaRPr>
          </a:p>
          <a:p>
            <a:pPr>
              <a:buFont typeface="Arial" charset="0"/>
              <a:buNone/>
              <a:defRPr/>
            </a:pPr>
            <a:r>
              <a:rPr lang="en-US" sz="1800" i="1" dirty="0">
                <a:ea typeface="+mn-ea"/>
                <a:cs typeface="+mn-cs"/>
              </a:rPr>
              <a:t>See textbook, Section 8.6 page 561</a:t>
            </a:r>
          </a:p>
        </p:txBody>
      </p:sp>
      <p:pic>
        <p:nvPicPr>
          <p:cNvPr id="47107" name="Picture 9" descr="combinations-1.bmp">
            <a:extLst>
              <a:ext uri="{FF2B5EF4-FFF2-40B4-BE49-F238E27FC236}">
                <a16:creationId xmlns:a16="http://schemas.microsoft.com/office/drawing/2014/main" id="{13D56E67-880B-4344-97DE-B3BBC7695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81400"/>
            <a:ext cx="6858000" cy="142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EC8D82F-E829-6948-A2AC-51995A533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#Surjections: Example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5098B52F-F518-104F-B01C-6781A165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How many ways of giving out 6 pieces of candy to 3 children if each child must receive at least one piece?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This problem can be modeled as follows: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Let A be the set of candies, |A|=6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Let B be the set of children, |B|=3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problem becomes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find the number of surjective mappings from A to B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(because each child must receive at least one candy)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Thus the number of ways is thus (m=6, n=3)</a:t>
            </a: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</p:txBody>
      </p:sp>
      <p:graphicFrame>
        <p:nvGraphicFramePr>
          <p:cNvPr id="48131" name="Object 5">
            <a:extLst>
              <a:ext uri="{FF2B5EF4-FFF2-40B4-BE49-F238E27FC236}">
                <a16:creationId xmlns:a16="http://schemas.microsoft.com/office/drawing/2014/main" id="{D849EEF7-81E5-544C-9441-10537650EF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5363" y="5060950"/>
          <a:ext cx="490696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Formula" r:id="rId3" imgW="11569700" imgH="1536700" progId="Equation.Ribbit">
                  <p:embed/>
                </p:oleObj>
              </mc:Choice>
              <mc:Fallback>
                <p:oleObj name="Formula" r:id="rId3" imgW="11569700" imgH="15367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5060950"/>
                        <a:ext cx="490696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836AFB26-4A52-2043-A885-BF0827FCA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121AFABD-0EA8-CB4B-96BD-4806828E7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 b="1">
                <a:solidFill>
                  <a:srgbClr val="FF0000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999697F2-00B0-0142-AD7A-D301B809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Pigeonhole Principle (1)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76F247F3-98FA-0E43-968B-AE1D745A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If there are more pigeons than there are roots (pigeonholes), for at least one pigeonhole, more than one pigeon must be in it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If k+1 or more objects are placed in k boxes, then there is at least one box containing two or more objects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principal is a fundamental tool of elementary discrete mathematics. 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It is also known as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Dirichlet Drawer Principle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Dirichlet Box Pinciple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EA93A8AB-FEEA-C649-8D7C-F86B8670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DC9EE8CB-5D08-1D4C-903B-68D71C052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Combinatorics is the study of collections of objects.  Specifically, </a:t>
            </a:r>
            <a:r>
              <a:rPr lang="en-US" altLang="en-US" sz="2400" u="sng">
                <a:ea typeface="ＭＳ Ｐゴシック" panose="020B0600070205080204" pitchFamily="34" charset="-128"/>
              </a:rPr>
              <a:t>counting</a:t>
            </a:r>
            <a:r>
              <a:rPr lang="en-US" altLang="en-US" sz="2400">
                <a:ea typeface="ＭＳ Ｐゴシック" panose="020B0600070205080204" pitchFamily="34" charset="-128"/>
              </a:rPr>
              <a:t> objects, </a:t>
            </a:r>
            <a:r>
              <a:rPr lang="en-US" altLang="en-US" sz="2400" u="sng">
                <a:ea typeface="ＭＳ Ｐゴシック" panose="020B0600070205080204" pitchFamily="34" charset="-128"/>
              </a:rPr>
              <a:t>arrangement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u="sng">
                <a:ea typeface="ＭＳ Ｐゴシック" panose="020B0600070205080204" pitchFamily="34" charset="-128"/>
              </a:rPr>
              <a:t>derangement</a:t>
            </a:r>
            <a:r>
              <a:rPr lang="en-US" altLang="en-US" sz="2400">
                <a:ea typeface="ＭＳ Ｐゴシック" panose="020B0600070205080204" pitchFamily="34" charset="-128"/>
              </a:rPr>
              <a:t>, etc. along with their mathematical properties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Counting objects is important in order to analyze algorithms and compute discrete probabilities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Originally, combinatorics was motivated by gambling: counting configurations is essential to elementary probability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simple example: How many arrangements are there of a deck of 52 cards?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addition, combinatorics can be used as a proof technique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combinatorial proo</a:t>
            </a:r>
            <a:r>
              <a:rPr lang="en-US" altLang="en-US" sz="2000">
                <a:ea typeface="ＭＳ Ｐゴシック" panose="020B0600070205080204" pitchFamily="34" charset="-128"/>
              </a:rPr>
              <a:t>f is a proof method that uses counting arguments to prove a statement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E2EE4089-298A-F04A-924D-07B4C91A6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Pigeonhole Principle (2)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966AD3DA-C5D5-D04C-94E4-532EB7478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It is </a:t>
            </a:r>
            <a:r>
              <a:rPr lang="en-US" altLang="en-US" sz="2800" u="sng">
                <a:ea typeface="ＭＳ Ｐゴシック" panose="020B0600070205080204" pitchFamily="34" charset="-128"/>
              </a:rPr>
              <a:t>seemingly</a:t>
            </a:r>
            <a:r>
              <a:rPr lang="en-US" altLang="en-US" sz="2800">
                <a:ea typeface="ＭＳ Ｐゴシック" panose="020B0600070205080204" pitchFamily="34" charset="-128"/>
              </a:rPr>
              <a:t> simple but </a:t>
            </a:r>
            <a:r>
              <a:rPr lang="en-US" altLang="en-US" sz="2800" u="sng">
                <a:ea typeface="ＭＳ Ｐゴシック" panose="020B0600070205080204" pitchFamily="34" charset="-128"/>
              </a:rPr>
              <a:t>very</a:t>
            </a:r>
            <a:r>
              <a:rPr lang="en-US" altLang="en-US" sz="2800">
                <a:ea typeface="ＭＳ Ｐゴシック" panose="020B0600070205080204" pitchFamily="34" charset="-128"/>
              </a:rPr>
              <a:t> powerful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difficulty comes in where and how to apply it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simple applications in Computer Science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Calculating the probability of hash functions having a collision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Proving that there can be no lossless compression algorithm compressing all files to within a certain ration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For two finite sets A,B there exists a bijection f:A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B if and only if |A|=|B|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F7C8F6B4-8FE1-BA4D-9058-16536EB7E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Generalized Pigeonhole Principle (1)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B0C59CBE-C854-9B48-974D-366075632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If N objects are placed into k boxes then there is at least one box containing at least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Example</a:t>
            </a:r>
            <a:r>
              <a:rPr lang="en-US" altLang="en-US" sz="2800">
                <a:ea typeface="ＭＳ Ｐゴシック" panose="020B0600070205080204" pitchFamily="34" charset="-128"/>
              </a:rPr>
              <a:t>:  In any group of 367 or more people, at least two of them must have been born on the same date.</a:t>
            </a:r>
          </a:p>
        </p:txBody>
      </p:sp>
      <p:graphicFrame>
        <p:nvGraphicFramePr>
          <p:cNvPr id="52227" name="Object 2">
            <a:extLst>
              <a:ext uri="{FF2B5EF4-FFF2-40B4-BE49-F238E27FC236}">
                <a16:creationId xmlns:a16="http://schemas.microsoft.com/office/drawing/2014/main" id="{BB8C575C-1F5D-9C4F-8CAB-645D33C365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7038" y="2743200"/>
          <a:ext cx="52070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Formula" r:id="rId3" imgW="1905000" imgH="2527300" progId="Equation.Ribbit">
                  <p:embed/>
                </p:oleObj>
              </mc:Choice>
              <mc:Fallback>
                <p:oleObj name="Formula" r:id="rId3" imgW="1905000" imgH="25273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2743200"/>
                        <a:ext cx="52070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991847C-E2CD-9B4D-9374-16D28B902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Generalized Pigeonhole Principle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9BC48B1E-4C23-714E-B679-31E27C512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probabilistic generalization states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n objects are randomly put into m boxes </a:t>
            </a:r>
          </a:p>
          <a:p>
            <a:pPr lvl="1"/>
            <a:r>
              <a:rPr lang="en-US" altLang="en-US" sz="2400" b="1">
                <a:solidFill>
                  <a:srgbClr val="376092"/>
                </a:solidFill>
                <a:ea typeface="ＭＳ Ｐゴシック" panose="020B0600070205080204" pitchFamily="34" charset="-128"/>
              </a:rPr>
              <a:t>with uniform probability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(i.e., each object is place in a given box with probability 1/m)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then at least one box will hold more than one object with probability</a:t>
            </a:r>
          </a:p>
        </p:txBody>
      </p:sp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EFCF59C8-92C9-974F-B129-939A6C4326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6950" y="4879975"/>
          <a:ext cx="1919288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Formula" r:id="rId3" imgW="6972300" imgH="2476500" progId="Equation.Ribbit">
                  <p:embed/>
                </p:oleObj>
              </mc:Choice>
              <mc:Fallback>
                <p:oleObj name="Formula" r:id="rId3" imgW="6972300" imgH="24765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879975"/>
                        <a:ext cx="1919288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5B43BF-8009-4748-8F42-07482B553C21}"/>
              </a:ext>
            </a:extLst>
          </p:cNvPr>
          <p:cNvCxnSpPr/>
          <p:nvPr/>
        </p:nvCxnSpPr>
        <p:spPr>
          <a:xfrm flipV="1">
            <a:off x="609600" y="1600200"/>
            <a:ext cx="7696200" cy="43434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CB29A723-97C4-4942-8466-1AFB58E4D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Generalized Pigeonhole Principle: Example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55ECEDCC-844F-E444-9B13-DB73DA9CF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Among 10 people, what is the probability that two or more will have the same birthday?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Here n=10 and m=365 (ignoring leap years)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Thus, the probability that two will have the same birthday is 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So, less than 12% probability</a:t>
            </a:r>
          </a:p>
        </p:txBody>
      </p:sp>
      <p:graphicFrame>
        <p:nvGraphicFramePr>
          <p:cNvPr id="54275" name="Object 2">
            <a:extLst>
              <a:ext uri="{FF2B5EF4-FFF2-40B4-BE49-F238E27FC236}">
                <a16:creationId xmlns:a16="http://schemas.microsoft.com/office/drawing/2014/main" id="{F7827C6B-6D57-A144-8337-175116F331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1288" y="4343400"/>
          <a:ext cx="3630612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Formula" r:id="rId3" imgW="13195300" imgH="2476500" progId="Equation.Ribbit">
                  <p:embed/>
                </p:oleObj>
              </mc:Choice>
              <mc:Fallback>
                <p:oleObj name="Formula" r:id="rId3" imgW="13195300" imgH="24765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288" y="4343400"/>
                        <a:ext cx="3630612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F3E02C6-E15E-D44D-AB87-DAF042969630}"/>
              </a:ext>
            </a:extLst>
          </p:cNvPr>
          <p:cNvCxnSpPr/>
          <p:nvPr/>
        </p:nvCxnSpPr>
        <p:spPr>
          <a:xfrm flipV="1">
            <a:off x="609600" y="1600200"/>
            <a:ext cx="7696200" cy="43434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135160A2-212E-A846-BBE2-DDBA993D8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Pigeonhole Principle: Example A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2F8EF6A2-28DB-BB48-BA00-47F5144D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Show that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in a room of n people with certain acquaintances,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some pair must have the same number of acquaintances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Note that this is equivalent to showing that any symmetric, irreflexive relation on n elements must have two elements with the same number of relations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Proof: by contradiction using the pigeonhole principle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Assume, to the contrary, that every person has a different number of acquaintances: 0, 1, 2, …, n-1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Note: no one can have n acquaintances because the relation is irreflexive). 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There are n possibilities, we have n people, we are not done  </a:t>
            </a:r>
            <a:r>
              <a:rPr lang="en-US" altLang="en-US" sz="2000">
                <a:ea typeface="ＭＳ Ｐゴシック" panose="020B0600070205080204" pitchFamily="34" charset="-128"/>
                <a:sym typeface="Wingdings" pitchFamily="2" charset="2"/>
              </a:rPr>
              <a:t>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55AE83ED-B4FF-7640-A86A-DAB5A0DE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Pigeonhole Principle: Example A (2)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F038C463-A447-B74C-A791-8963CBA3B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ＭＳ Ｐゴシック" charset="0"/>
                <a:cs typeface="ＭＳ Ｐゴシック" charset="0"/>
              </a:rPr>
              <a:t>There are n possibilities, we have n people, we are not done 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ＭＳ Ｐゴシック" charset="0"/>
                <a:cs typeface="ＭＳ Ｐゴシック" charset="0"/>
                <a:sym typeface="Wingdings" charset="0"/>
              </a:rPr>
              <a:t></a:t>
            </a:r>
            <a:endParaRPr lang="en-US" sz="2400" dirty="0">
              <a:solidFill>
                <a:schemeClr val="bg1">
                  <a:lumMod val="65000"/>
                </a:schemeClr>
              </a:solidFill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ＭＳ Ｐゴシック" charset="0"/>
                <a:cs typeface="ＭＳ Ｐゴシック" charset="0"/>
              </a:rPr>
              <a:t>Remember: acquaintanceship is a symmetric,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ＭＳ Ｐゴシック" charset="0"/>
                <a:cs typeface="ＭＳ Ｐゴシック" charset="0"/>
              </a:rPr>
              <a:t>irreflexive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ＭＳ Ｐゴシック" charset="0"/>
                <a:cs typeface="ＭＳ Ｐゴシック" charset="0"/>
              </a:rPr>
              <a:t> relation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In particular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Some person knows 0 people 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While another knows n-1 people, meaning knows the person who knows 0 people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This situation is impossible.  Contradiction! </a:t>
            </a:r>
            <a:r>
              <a:rPr lang="en-US" sz="2400" dirty="0">
                <a:ea typeface="ＭＳ Ｐゴシック" charset="0"/>
                <a:cs typeface="ＭＳ Ｐゴシック" charset="0"/>
                <a:sym typeface="Wingdings" charset="0"/>
              </a:rPr>
              <a:t>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So we do not have n (10) possibilities, but less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Thus by the pigeonhole principle (10 people and 9 possibilities) at least two people have to the same number of acquaintances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DA1E1083-E5AA-624C-9CE0-79334CDE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Pigeonhole Principle: Example B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9F26ADD-F363-C047-9974-6452060E9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>
                <a:ea typeface="ＭＳ Ｐゴシック" panose="020B0600070205080204" pitchFamily="34" charset="-128"/>
              </a:rPr>
              <a:t>Example</a:t>
            </a:r>
            <a:r>
              <a:rPr lang="en-US" altLang="en-US" sz="2000">
                <a:ea typeface="ＭＳ Ｐゴシック" panose="020B0600070205080204" pitchFamily="34" charset="-128"/>
              </a:rPr>
              <a:t>: Say, 30 buses are to transport 2000 Cornhusker fans to Colorado.  Each bus has 80 seats.</a:t>
            </a:r>
            <a:r>
              <a:rPr lang="en-US" altLang="en-US" sz="1800">
                <a:ea typeface="ＭＳ Ｐゴシック" panose="020B0600070205080204" pitchFamily="34" charset="-128"/>
              </a:rPr>
              <a:t>  </a:t>
            </a:r>
          </a:p>
          <a:p>
            <a:r>
              <a:rPr lang="en-US" altLang="en-US" sz="2000" b="1">
                <a:ea typeface="ＭＳ Ｐゴシック" panose="020B0600070205080204" pitchFamily="34" charset="-128"/>
              </a:rPr>
              <a:t>Show that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One of the buses will have 14 empty seats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One of the buses will carry at least 67 passengers</a:t>
            </a:r>
          </a:p>
          <a:p>
            <a:r>
              <a:rPr lang="en-US" altLang="en-US" sz="2000" i="1">
                <a:ea typeface="ＭＳ Ｐゴシック" panose="020B0600070205080204" pitchFamily="34" charset="-128"/>
              </a:rPr>
              <a:t>One of the buses will have 14 empty seats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Total number of seats is 80.30=2400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Total number of empty seats is 2400-2000=400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By the pigeonhole principle: 400 empty seats in 30 buses, one must have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</a:t>
            </a:r>
            <a:r>
              <a:rPr lang="en-US" altLang="en-US" sz="1800">
                <a:ea typeface="ＭＳ Ｐゴシック" panose="020B0600070205080204" pitchFamily="34" charset="-128"/>
              </a:rPr>
              <a:t>400/30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 = 14 empty seats</a:t>
            </a:r>
          </a:p>
          <a:p>
            <a:r>
              <a:rPr lang="en-US" altLang="en-US" sz="2000" i="1">
                <a:ea typeface="ＭＳ Ｐゴシック" panose="020B0600070205080204" pitchFamily="34" charset="-128"/>
              </a:rPr>
              <a:t>One of the buses will carry at least 67 passengers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By the pigeonhole principle: 2000 passengers in 30 buses, one must have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20</a:t>
            </a:r>
            <a:r>
              <a:rPr lang="en-US" altLang="en-US" sz="1800">
                <a:ea typeface="ＭＳ Ｐゴシック" panose="020B0600070205080204" pitchFamily="34" charset="-128"/>
              </a:rPr>
              <a:t>00/30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 = 67 passengers</a:t>
            </a:r>
          </a:p>
          <a:p>
            <a:pPr lvl="1"/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86310F95-F66B-0F44-B0B0-403B86F59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3ACC6941-3CF2-AE44-9ACB-2E5E0A441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46678474-8B9B-FF42-A1F2-B70E1F02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Permutations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BF00073F-2218-D44A-AF7B-422BE8848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permutation</a:t>
            </a:r>
            <a:r>
              <a:rPr lang="en-US" altLang="en-US" sz="2000">
                <a:ea typeface="ＭＳ Ｐゴシック" panose="020B0600070205080204" pitchFamily="34" charset="-128"/>
              </a:rPr>
              <a:t> of a set of distinct objects is an ordered arrangement of these objects. 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An ordered arrangement of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elements of a set of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elements is called an </a:t>
            </a:r>
            <a:r>
              <a:rPr lang="en-US" altLang="en-US" sz="2000" u="sng">
                <a:ea typeface="ＭＳ Ｐゴシック" panose="020B0600070205080204" pitchFamily="34" charset="-128"/>
              </a:rPr>
              <a:t>r-permutation</a:t>
            </a:r>
          </a:p>
          <a:p>
            <a:r>
              <a:rPr lang="en-US" altLang="en-US" sz="2000" b="1">
                <a:ea typeface="ＭＳ Ｐゴシック" panose="020B0600070205080204" pitchFamily="34" charset="-128"/>
              </a:rPr>
              <a:t>Theorem</a:t>
            </a:r>
            <a:r>
              <a:rPr lang="en-US" altLang="en-US" sz="2000">
                <a:ea typeface="ＭＳ Ｐゴシック" panose="020B0600070205080204" pitchFamily="34" charset="-128"/>
              </a:rPr>
              <a:t>: The number of r permutations of a set of n distinct elements is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It follows that 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In particular 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Note here that </a:t>
            </a:r>
            <a:r>
              <a:rPr lang="en-US" altLang="en-US" sz="2000" u="sng">
                <a:ea typeface="ＭＳ Ｐゴシック" panose="020B0600070205080204" pitchFamily="34" charset="-128"/>
              </a:rPr>
              <a:t>the order is important</a:t>
            </a:r>
            <a:r>
              <a:rPr lang="en-US" altLang="en-US" sz="2000">
                <a:ea typeface="ＭＳ Ｐゴシック" panose="020B0600070205080204" pitchFamily="34" charset="-128"/>
              </a:rPr>
              <a:t>.  It is necessary to distinguish when the order matters and it does not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</p:txBody>
      </p:sp>
      <p:graphicFrame>
        <p:nvGraphicFramePr>
          <p:cNvPr id="59395" name="Object 2">
            <a:extLst>
              <a:ext uri="{FF2B5EF4-FFF2-40B4-BE49-F238E27FC236}">
                <a16:creationId xmlns:a16="http://schemas.microsoft.com/office/drawing/2014/main" id="{9FDD6E73-ABC8-DA43-9857-AEC9536A3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1275" y="3352800"/>
          <a:ext cx="65659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4" name="Formula" r:id="rId3" imgW="23837900" imgH="1358900" progId="Equation.Ribbit">
                  <p:embed/>
                </p:oleObj>
              </mc:Choice>
              <mc:Fallback>
                <p:oleObj name="Formula" r:id="rId3" imgW="23837900" imgH="13589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3352800"/>
                        <a:ext cx="6565900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3">
            <a:extLst>
              <a:ext uri="{FF2B5EF4-FFF2-40B4-BE49-F238E27FC236}">
                <a16:creationId xmlns:a16="http://schemas.microsoft.com/office/drawing/2014/main" id="{48CFBAC9-C6F7-704F-A8BF-02A9276905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9950" y="3967163"/>
          <a:ext cx="218440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5" name="Formula" r:id="rId5" imgW="7924800" imgH="2476500" progId="Equation.Ribbit">
                  <p:embed/>
                </p:oleObj>
              </mc:Choice>
              <mc:Fallback>
                <p:oleObj name="Formula" r:id="rId5" imgW="7924800" imgH="24765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967163"/>
                        <a:ext cx="2184400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4">
            <a:extLst>
              <a:ext uri="{FF2B5EF4-FFF2-40B4-BE49-F238E27FC236}">
                <a16:creationId xmlns:a16="http://schemas.microsoft.com/office/drawing/2014/main" id="{59CC0BE4-32EB-434D-A9AD-6DF54DAF77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4113" y="4800600"/>
          <a:ext cx="1479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Formula" r:id="rId7" imgW="5372100" imgH="1206500" progId="Equation.Ribbit">
                  <p:embed/>
                </p:oleObj>
              </mc:Choice>
              <mc:Fallback>
                <p:oleObj name="Formula" r:id="rId7" imgW="5372100" imgH="12065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4800600"/>
                        <a:ext cx="14795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CA538D5-CE56-3141-AC00-CAA3C0CFC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Application of PIE and Permutations: Derangements (I)</a:t>
            </a:r>
            <a:br>
              <a:rPr lang="en-US" altLang="en-US" sz="2800">
                <a:ea typeface="ＭＳ Ｐゴシック" panose="020B0600070205080204" pitchFamily="34" charset="-128"/>
              </a:rPr>
            </a:br>
            <a:r>
              <a:rPr lang="en-US" altLang="en-US" sz="3200">
                <a:ea typeface="ＭＳ Ｐゴシック" panose="020B0600070205080204" pitchFamily="34" charset="-128"/>
              </a:rPr>
              <a:t>(Section 8.6)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A1655A35-7841-9249-B7C8-FEB603D2F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hat-check problem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Given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An employee checks hats from n customers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However, s/he forgets to tag them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When customers check out their hats, they are given one at random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Question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What is the probability that no one will get their hat back?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077A9B5-DB02-834C-8023-1BE52EE4FE06}"/>
              </a:ext>
            </a:extLst>
          </p:cNvPr>
          <p:cNvCxnSpPr/>
          <p:nvPr/>
        </p:nvCxnSpPr>
        <p:spPr>
          <a:xfrm flipV="1">
            <a:off x="609600" y="1600200"/>
            <a:ext cx="7696200" cy="43434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B23B627B-C2C7-3049-89AC-03A0DADC6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4940F9A4-C619-1647-8CDF-D033E2B1F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 b="1">
                <a:solidFill>
                  <a:srgbClr val="FF0000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 b="1">
                <a:solidFill>
                  <a:srgbClr val="FF0000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C604EF60-8B47-B743-B472-EC55504B9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Application of PIE and Permutations: Derangements (II)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DF33F558-9A1B-5E48-B739-6D34B80AB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The hat-check problem can be modeled using </a:t>
            </a:r>
            <a:r>
              <a:rPr lang="en-US" altLang="en-US" sz="2000" u="sng">
                <a:ea typeface="ＭＳ Ｐゴシック" panose="020B0600070205080204" pitchFamily="34" charset="-128"/>
              </a:rPr>
              <a:t>derangements</a:t>
            </a:r>
            <a:r>
              <a:rPr lang="en-US" altLang="en-US" sz="2000">
                <a:ea typeface="ＭＳ Ｐゴシック" panose="020B0600070205080204" pitchFamily="34" charset="-128"/>
              </a:rPr>
              <a:t>: permutations of objects such that </a:t>
            </a:r>
            <a:r>
              <a:rPr lang="en-US" altLang="en-US" sz="2000" u="sng">
                <a:ea typeface="ＭＳ Ｐゴシック" panose="020B0600070205080204" pitchFamily="34" charset="-128"/>
              </a:rPr>
              <a:t>no</a:t>
            </a:r>
            <a:r>
              <a:rPr lang="en-US" altLang="en-US" sz="2000">
                <a:ea typeface="ＭＳ Ｐゴシック" panose="020B0600070205080204" pitchFamily="34" charset="-128"/>
              </a:rPr>
              <a:t> element is in its original position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- Example: 21453 is a derangement of 123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5 but 215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3 is not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number of derangements of a set with n elements is 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Thus, the answer to the hatcheck problem is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Note that 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Thus, the probability of the hatcheck problem converges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See textbook, Section 8.6  page 562</a:t>
            </a: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</p:txBody>
      </p:sp>
      <p:graphicFrame>
        <p:nvGraphicFramePr>
          <p:cNvPr id="61443" name="Object 2">
            <a:extLst>
              <a:ext uri="{FF2B5EF4-FFF2-40B4-BE49-F238E27FC236}">
                <a16:creationId xmlns:a16="http://schemas.microsoft.com/office/drawing/2014/main" id="{8143D0CC-2A54-F64D-89BC-32392EF495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2838" y="3124200"/>
          <a:ext cx="42275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6" name="Formula" r:id="rId3" imgW="15354300" imgH="2108200" progId="Equation.Ribbit">
                  <p:embed/>
                </p:oleObj>
              </mc:Choice>
              <mc:Fallback>
                <p:oleObj name="Formula" r:id="rId3" imgW="15354300" imgH="21082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8" y="3124200"/>
                        <a:ext cx="4227512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3">
            <a:extLst>
              <a:ext uri="{FF2B5EF4-FFF2-40B4-BE49-F238E27FC236}">
                <a16:creationId xmlns:a16="http://schemas.microsoft.com/office/drawing/2014/main" id="{048501F5-DAF0-9342-98FF-8702944452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3657600"/>
          <a:ext cx="3460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" name="Formula" r:id="rId5" imgW="1257300" imgH="1828800" progId="Equation.Ribbit">
                  <p:embed/>
                </p:oleObj>
              </mc:Choice>
              <mc:Fallback>
                <p:oleObj name="Formula" r:id="rId5" imgW="1257300" imgH="18288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657600"/>
                        <a:ext cx="34607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4">
            <a:extLst>
              <a:ext uri="{FF2B5EF4-FFF2-40B4-BE49-F238E27FC236}">
                <a16:creationId xmlns:a16="http://schemas.microsoft.com/office/drawing/2014/main" id="{35FE9998-F1D2-F343-816B-89B4B39FB1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222750"/>
          <a:ext cx="40227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" name="Formula" r:id="rId7" imgW="14605000" imgH="2108200" progId="Equation.Ribbit">
                  <p:embed/>
                </p:oleObj>
              </mc:Choice>
              <mc:Fallback>
                <p:oleObj name="Formula" r:id="rId7" imgW="14605000" imgH="21082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22750"/>
                        <a:ext cx="40227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5">
            <a:extLst>
              <a:ext uri="{FF2B5EF4-FFF2-40B4-BE49-F238E27FC236}">
                <a16:creationId xmlns:a16="http://schemas.microsoft.com/office/drawing/2014/main" id="{BECA5CF0-A9A4-9F42-AEFE-38AF315086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0863" y="5405438"/>
          <a:ext cx="24114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9" name="Formula" r:id="rId9" imgW="8750300" imgH="1816100" progId="Equation.Ribbit">
                  <p:embed/>
                </p:oleObj>
              </mc:Choice>
              <mc:Fallback>
                <p:oleObj name="Formula" r:id="rId9" imgW="8750300" imgH="18161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5405438"/>
                        <a:ext cx="24114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2BF9FC-848F-8D45-814A-EDC28C73564F}"/>
              </a:ext>
            </a:extLst>
          </p:cNvPr>
          <p:cNvCxnSpPr/>
          <p:nvPr/>
        </p:nvCxnSpPr>
        <p:spPr>
          <a:xfrm flipV="1">
            <a:off x="609600" y="1600200"/>
            <a:ext cx="7696200" cy="434340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70C42788-0D7E-834B-AE38-D086A783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Permutations: Example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96E96-B722-9441-9B61-ED874A38D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first woman can partner with any of the 20 men, the second with any of the remaining 19, etc.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3C3B63B-214D-4540-B2B4-4B288FC6721C}"/>
              </a:ext>
            </a:extLst>
          </p:cNvPr>
          <p:cNvSpPr txBox="1">
            <a:spLocks/>
          </p:cNvSpPr>
          <p:nvPr/>
        </p:nvSpPr>
        <p:spPr bwMode="auto">
          <a:xfrm>
            <a:off x="457200" y="14478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How many pairs of dance partners can be selected from a group of 12 women and 20 men?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3667943-BC75-FD4A-9EB7-788BB246D713}"/>
              </a:ext>
            </a:extLst>
          </p:cNvPr>
          <p:cNvSpPr txBox="1">
            <a:spLocks/>
          </p:cNvSpPr>
          <p:nvPr/>
        </p:nvSpPr>
        <p:spPr bwMode="auto">
          <a:xfrm>
            <a:off x="457200" y="3733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400"/>
              <a:t>To partner all 12 women, we have</a:t>
            </a:r>
          </a:p>
          <a:p>
            <a:pPr lvl="1" algn="ctr">
              <a:buFontTx/>
              <a:buNone/>
            </a:pPr>
            <a:r>
              <a:rPr lang="en-US" altLang="en-US" sz="2400"/>
              <a:t>P(20,12) = 20!/8! = 9.10.11…20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Content Placeholder 2">
            <a:extLst>
              <a:ext uri="{FF2B5EF4-FFF2-40B4-BE49-F238E27FC236}">
                <a16:creationId xmlns:a16="http://schemas.microsoft.com/office/drawing/2014/main" id="{3F0436C0-A654-984D-8AEF-A2C0222CB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how many ways can the English letters be arranged so that there are exactly 10 letters between a and z?</a:t>
            </a:r>
          </a:p>
        </p:txBody>
      </p:sp>
      <p:sp>
        <p:nvSpPr>
          <p:cNvPr id="63490" name="Title 1">
            <a:extLst>
              <a:ext uri="{FF2B5EF4-FFF2-40B4-BE49-F238E27FC236}">
                <a16:creationId xmlns:a16="http://schemas.microsoft.com/office/drawing/2014/main" id="{00A422C2-041A-3B4D-93C6-12CF77785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Permutations: Example B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EB734-2417-194E-AFA3-64F4F7DF84B2}"/>
              </a:ext>
            </a:extLst>
          </p:cNvPr>
          <p:cNvSpPr txBox="1">
            <a:spLocks/>
          </p:cNvSpPr>
          <p:nvPr/>
        </p:nvSpPr>
        <p:spPr bwMode="auto">
          <a:xfrm>
            <a:off x="381000" y="3124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+mn-ea"/>
              </a:rPr>
              <a:t>The number of ways is P(24,10)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D3C0F53-BF9E-754F-9C87-EA3D35435519}"/>
              </a:ext>
            </a:extLst>
          </p:cNvPr>
          <p:cNvSpPr txBox="1">
            <a:spLocks/>
          </p:cNvSpPr>
          <p:nvPr/>
        </p:nvSpPr>
        <p:spPr bwMode="auto">
          <a:xfrm>
            <a:off x="381000" y="3581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+mn-ea"/>
              </a:rPr>
              <a:t>Since we can choose either a or z to come first, then there are 2P(24,10) arrangements of the 12-letter block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E16E17-74EA-744C-87C6-792DEEAE23DB}"/>
              </a:ext>
            </a:extLst>
          </p:cNvPr>
          <p:cNvSpPr txBox="1">
            <a:spLocks/>
          </p:cNvSpPr>
          <p:nvPr/>
        </p:nvSpPr>
        <p:spPr bwMode="auto">
          <a:xfrm>
            <a:off x="381000" y="4419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+mn-ea"/>
              </a:rPr>
              <a:t>For the remaining 14 letters, there are P(15,15)=15! possible arrangements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2413037-D3B5-FF45-A8B8-ED316BD828EB}"/>
              </a:ext>
            </a:extLst>
          </p:cNvPr>
          <p:cNvSpPr txBox="1">
            <a:spLocks/>
          </p:cNvSpPr>
          <p:nvPr/>
        </p:nvSpPr>
        <p:spPr bwMode="auto">
          <a:xfrm>
            <a:off x="381000" y="5257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400" dirty="0">
                <a:latin typeface="+mn-lt"/>
                <a:ea typeface="+mn-ea"/>
              </a:rPr>
              <a:t>In all there are 2P(24,10).15! arrangements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  <p:bldP spid="8" grpId="0" build="p"/>
      <p:bldP spid="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325C65E1-039F-AC4A-B19A-6A3F07A89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Permutations: Example C (1)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6BF6AF0-662F-BD41-A916-5077C10B1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9906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How many permutations of the letters a, b, c, d, e, f, g contain neither the pattern </a:t>
            </a:r>
            <a:r>
              <a:rPr lang="en-US" altLang="en-US" sz="2400" i="1">
                <a:ea typeface="ＭＳ Ｐゴシック" panose="020B0600070205080204" pitchFamily="34" charset="-128"/>
              </a:rPr>
              <a:t>bge</a:t>
            </a:r>
            <a:r>
              <a:rPr lang="en-US" altLang="en-US" sz="2400">
                <a:ea typeface="ＭＳ Ｐゴシック" panose="020B0600070205080204" pitchFamily="34" charset="-128"/>
              </a:rPr>
              <a:t> nor </a:t>
            </a:r>
            <a:r>
              <a:rPr lang="en-US" altLang="en-US" sz="2400" i="1">
                <a:ea typeface="ＭＳ Ｐゴシック" panose="020B0600070205080204" pitchFamily="34" charset="-128"/>
              </a:rPr>
              <a:t>eaf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7A7AC5-A8FF-9E46-A7CC-3288B2FBE4A6}"/>
              </a:ext>
            </a:extLst>
          </p:cNvPr>
          <p:cNvSpPr txBox="1">
            <a:spLocks/>
          </p:cNvSpPr>
          <p:nvPr/>
        </p:nvSpPr>
        <p:spPr bwMode="auto">
          <a:xfrm>
            <a:off x="381000" y="2286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The total number of permutations is P(7,7)=7!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6E910E-C079-624C-B9EB-95FAA6786C3B}"/>
              </a:ext>
            </a:extLst>
          </p:cNvPr>
          <p:cNvSpPr txBox="1">
            <a:spLocks/>
          </p:cNvSpPr>
          <p:nvPr/>
        </p:nvSpPr>
        <p:spPr bwMode="auto">
          <a:xfrm>
            <a:off x="381000" y="3048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If we fix the pattern </a:t>
            </a:r>
            <a:r>
              <a:rPr lang="en-US" sz="2000" i="1" dirty="0" err="1">
                <a:latin typeface="+mn-lt"/>
                <a:ea typeface="+mn-ea"/>
              </a:rPr>
              <a:t>bge</a:t>
            </a:r>
            <a:r>
              <a:rPr lang="en-US" sz="2000" dirty="0">
                <a:latin typeface="+mn-lt"/>
                <a:ea typeface="+mn-ea"/>
              </a:rPr>
              <a:t>, then we consider it as a single block.  Thus, the number of permutations with this pattern is P(5,5)=5!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3719B46-36F5-5940-B24B-788ED25054AE}"/>
              </a:ext>
            </a:extLst>
          </p:cNvPr>
          <p:cNvSpPr txBox="1">
            <a:spLocks/>
          </p:cNvSpPr>
          <p:nvPr/>
        </p:nvSpPr>
        <p:spPr bwMode="auto">
          <a:xfrm>
            <a:off x="381000" y="3810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Fixing the patter </a:t>
            </a:r>
            <a:r>
              <a:rPr lang="en-US" sz="2000" dirty="0" err="1">
                <a:latin typeface="+mn-lt"/>
                <a:ea typeface="+mn-ea"/>
              </a:rPr>
              <a:t>eaf</a:t>
            </a:r>
            <a:r>
              <a:rPr lang="en-US" sz="2000" dirty="0">
                <a:latin typeface="+mn-lt"/>
                <a:ea typeface="+mn-ea"/>
              </a:rPr>
              <a:t>, we have the same number: 5!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746E92C-9642-134A-BACE-FCBF2B226C71}"/>
              </a:ext>
            </a:extLst>
          </p:cNvPr>
          <p:cNvSpPr txBox="1">
            <a:spLocks/>
          </p:cNvSpPr>
          <p:nvPr/>
        </p:nvSpPr>
        <p:spPr bwMode="auto">
          <a:xfrm>
            <a:off x="381000" y="4572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000"/>
              <a:t>Thus, we have (7! – 2.5!).   Is this correct?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12D8FFA-31A0-CC4D-B10B-34B4EE9B0F62}"/>
              </a:ext>
            </a:extLst>
          </p:cNvPr>
          <p:cNvSpPr txBox="1">
            <a:spLocks/>
          </p:cNvSpPr>
          <p:nvPr/>
        </p:nvSpPr>
        <p:spPr bwMode="auto">
          <a:xfrm>
            <a:off x="381000" y="5334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No! we have subtracted too many permutations: ones containing both </a:t>
            </a:r>
            <a:r>
              <a:rPr lang="en-US" sz="2000" i="1" dirty="0" err="1">
                <a:latin typeface="+mn-lt"/>
                <a:ea typeface="+mn-ea"/>
              </a:rPr>
              <a:t>eaf</a:t>
            </a:r>
            <a:r>
              <a:rPr lang="en-US" sz="2000" dirty="0">
                <a:latin typeface="+mn-lt"/>
                <a:ea typeface="+mn-ea"/>
              </a:rPr>
              <a:t> and </a:t>
            </a:r>
            <a:r>
              <a:rPr lang="en-US" sz="2000" i="1" dirty="0" err="1">
                <a:latin typeface="+mn-lt"/>
                <a:ea typeface="+mn-ea"/>
              </a:rPr>
              <a:t>bfe</a:t>
            </a:r>
            <a:r>
              <a:rPr lang="en-US" sz="2000" dirty="0">
                <a:latin typeface="+mn-lt"/>
                <a:ea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7" grpId="0" build="p"/>
      <p:bldP spid="8" grpId="0" build="p"/>
      <p:bldP spid="10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953C290A-EDB7-1643-91D4-17727B6CB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Permutations: Example C (2)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07415A-E336-A84A-B211-486454A47CC6}"/>
              </a:ext>
            </a:extLst>
          </p:cNvPr>
          <p:cNvSpPr txBox="1">
            <a:spLocks/>
          </p:cNvSpPr>
          <p:nvPr/>
        </p:nvSpPr>
        <p:spPr bwMode="auto">
          <a:xfrm>
            <a:off x="381000" y="1524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There are two cases: (1) </a:t>
            </a:r>
            <a:r>
              <a:rPr lang="en-US" sz="2000" i="1" dirty="0" err="1">
                <a:latin typeface="+mn-lt"/>
                <a:ea typeface="+mn-ea"/>
              </a:rPr>
              <a:t>eaf</a:t>
            </a:r>
            <a:r>
              <a:rPr lang="en-US" sz="2000" dirty="0">
                <a:latin typeface="+mn-lt"/>
                <a:ea typeface="+mn-ea"/>
              </a:rPr>
              <a:t> comes first, (2) </a:t>
            </a:r>
            <a:r>
              <a:rPr lang="en-US" sz="2000" i="1" dirty="0" err="1">
                <a:latin typeface="+mn-lt"/>
                <a:ea typeface="+mn-ea"/>
              </a:rPr>
              <a:t>bge</a:t>
            </a:r>
            <a:r>
              <a:rPr lang="en-US" sz="2000" dirty="0">
                <a:latin typeface="+mn-lt"/>
                <a:ea typeface="+mn-ea"/>
              </a:rPr>
              <a:t> comes first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CEDE78D-C991-8D4D-867F-5EF931B9DCAC}"/>
              </a:ext>
            </a:extLst>
          </p:cNvPr>
          <p:cNvSpPr txBox="1">
            <a:spLocks/>
          </p:cNvSpPr>
          <p:nvPr/>
        </p:nvSpPr>
        <p:spPr bwMode="auto">
          <a:xfrm>
            <a:off x="381000" y="2133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Are there any cases where </a:t>
            </a:r>
            <a:r>
              <a:rPr lang="en-US" sz="2000" i="1" dirty="0" err="1">
                <a:latin typeface="+mn-lt"/>
                <a:ea typeface="+mn-ea"/>
              </a:rPr>
              <a:t>eaf</a:t>
            </a:r>
            <a:r>
              <a:rPr lang="en-US" sz="2000" dirty="0">
                <a:latin typeface="+mn-lt"/>
                <a:ea typeface="+mn-ea"/>
              </a:rPr>
              <a:t> comes before </a:t>
            </a:r>
            <a:r>
              <a:rPr lang="en-US" sz="2000" i="1" dirty="0" err="1">
                <a:latin typeface="+mn-lt"/>
                <a:ea typeface="+mn-ea"/>
              </a:rPr>
              <a:t>bge</a:t>
            </a:r>
            <a:r>
              <a:rPr lang="en-US" sz="2000" dirty="0">
                <a:latin typeface="+mn-lt"/>
                <a:ea typeface="+mn-ea"/>
              </a:rPr>
              <a:t>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3C1122-072C-B74D-ADB4-60CFC3FD08B1}"/>
              </a:ext>
            </a:extLst>
          </p:cNvPr>
          <p:cNvSpPr txBox="1">
            <a:spLocks/>
          </p:cNvSpPr>
          <p:nvPr/>
        </p:nvSpPr>
        <p:spPr bwMode="auto">
          <a:xfrm>
            <a:off x="381000" y="2743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No!  The letter e cannot be used twice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7C0C0B8-72A0-EF42-8497-6C6819F5DD3B}"/>
              </a:ext>
            </a:extLst>
          </p:cNvPr>
          <p:cNvSpPr txBox="1">
            <a:spLocks/>
          </p:cNvSpPr>
          <p:nvPr/>
        </p:nvSpPr>
        <p:spPr bwMode="auto">
          <a:xfrm>
            <a:off x="381000" y="3429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If </a:t>
            </a:r>
            <a:r>
              <a:rPr lang="en-US" sz="2000" i="1" dirty="0" err="1">
                <a:latin typeface="+mn-lt"/>
                <a:ea typeface="+mn-ea"/>
              </a:rPr>
              <a:t>bge</a:t>
            </a:r>
            <a:r>
              <a:rPr lang="en-US" sz="2000" dirty="0">
                <a:latin typeface="+mn-lt"/>
                <a:ea typeface="+mn-ea"/>
              </a:rPr>
              <a:t> comes first, then the pattern must be </a:t>
            </a:r>
            <a:r>
              <a:rPr lang="en-US" sz="2000" i="1" dirty="0" err="1">
                <a:latin typeface="+mn-lt"/>
                <a:ea typeface="+mn-ea"/>
              </a:rPr>
              <a:t>bgeaf</a:t>
            </a:r>
            <a:r>
              <a:rPr lang="en-US" sz="2000" dirty="0">
                <a:latin typeface="+mn-lt"/>
                <a:ea typeface="+mn-ea"/>
              </a:rPr>
              <a:t>, so we have 3 blocks or 3! arrangements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4F38B9-C577-D740-8077-8B8D5A7232A8}"/>
              </a:ext>
            </a:extLst>
          </p:cNvPr>
          <p:cNvSpPr txBox="1">
            <a:spLocks/>
          </p:cNvSpPr>
          <p:nvPr/>
        </p:nvSpPr>
        <p:spPr bwMode="auto">
          <a:xfrm>
            <a:off x="381000" y="4267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000"/>
              <a:t>Altogether, we have</a:t>
            </a:r>
          </a:p>
          <a:p>
            <a:pPr lvl="1" algn="ctr">
              <a:buFontTx/>
              <a:buNone/>
            </a:pPr>
            <a:r>
              <a:rPr lang="en-US" altLang="en-US" sz="2000"/>
              <a:t>7! – 2.(5!)  + 3! = 4806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68F3BFD1-4695-1343-B367-AF55725F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C53D6867-2333-CC40-B532-1FF86CF31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EA8CD8EB-CF28-9D49-9E88-05547E0FB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 (1)</a:t>
            </a:r>
          </a:p>
        </p:txBody>
      </p:sp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55AB6073-2817-A143-85C0-DD0B0A05F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Whereas permutations consider order, </a:t>
            </a:r>
            <a:r>
              <a:rPr lang="en-US" altLang="en-US" u="sng">
                <a:ea typeface="ＭＳ Ｐゴシック" panose="020B0600070205080204" pitchFamily="34" charset="-128"/>
              </a:rPr>
              <a:t>combinations</a:t>
            </a:r>
            <a:r>
              <a:rPr lang="en-US" altLang="en-US">
                <a:ea typeface="ＭＳ Ｐゴシック" panose="020B0600070205080204" pitchFamily="34" charset="-128"/>
              </a:rPr>
              <a:t> are used when order does not matter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A k-combination of elements of a set is an </a:t>
            </a:r>
            <a:r>
              <a:rPr lang="en-US" altLang="en-US" u="sng">
                <a:ea typeface="ＭＳ Ｐゴシック" panose="020B0600070205080204" pitchFamily="34" charset="-128"/>
              </a:rPr>
              <a:t>unordered</a:t>
            </a:r>
            <a:r>
              <a:rPr lang="en-US" altLang="en-US">
                <a:ea typeface="ＭＳ Ｐゴシック" panose="020B0600070205080204" pitchFamily="34" charset="-128"/>
              </a:rPr>
              <a:t> selection of k elements from the set. 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(A combination is imply a subset of cardinality k)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E749E059-A1C0-8441-AF33-D5BF40FB8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 (2)</a:t>
            </a:r>
          </a:p>
        </p:txBody>
      </p:sp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E16B70C7-D93B-714D-982A-F601BC6E9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The number of k-combinations of a set of cardinality n with 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 k  n is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is read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n choose k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.                     </a:t>
            </a:r>
            <a:r>
              <a:rPr lang="en-US" altLang="ja-JP" sz="2800">
                <a:solidFill>
                  <a:srgbClr val="7F7F7F"/>
                </a:solidFill>
                <a:ea typeface="ＭＳ Ｐゴシック" panose="020B0600070205080204" pitchFamily="34" charset="-128"/>
              </a:rPr>
              <a:t>${n \choose k}$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68611" name="Object 2">
            <a:extLst>
              <a:ext uri="{FF2B5EF4-FFF2-40B4-BE49-F238E27FC236}">
                <a16:creationId xmlns:a16="http://schemas.microsoft.com/office/drawing/2014/main" id="{C081D7B8-EF45-9E40-BFB9-A74207EA3E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5113" y="3005138"/>
          <a:ext cx="33813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4" name="Formula" r:id="rId3" imgW="12293600" imgH="2527300" progId="Equation.Ribbit">
                  <p:embed/>
                </p:oleObj>
              </mc:Choice>
              <mc:Fallback>
                <p:oleObj name="Formula" r:id="rId3" imgW="12293600" imgH="25273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3005138"/>
                        <a:ext cx="33813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2EA4ED61-22D2-5347-8E2B-AF0FBB337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 (3)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B4D5A279-D226-FE45-8714-1EDDC9451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useful fact about combinations is that they are symmetric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b="1">
                <a:ea typeface="ＭＳ Ｐゴシック" panose="020B0600070205080204" pitchFamily="34" charset="-128"/>
              </a:rPr>
              <a:t>Corollary</a:t>
            </a:r>
            <a:r>
              <a:rPr lang="en-US" altLang="en-US">
                <a:ea typeface="ＭＳ Ｐゴシック" panose="020B0600070205080204" pitchFamily="34" charset="-128"/>
              </a:rPr>
              <a:t>:  Let n, k be nonnegative integers with k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 n, then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69635" name="Object 2">
            <a:extLst>
              <a:ext uri="{FF2B5EF4-FFF2-40B4-BE49-F238E27FC236}">
                <a16:creationId xmlns:a16="http://schemas.microsoft.com/office/drawing/2014/main" id="{3D942506-31BA-D44B-B9D8-32B5AA239F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743200"/>
          <a:ext cx="18891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Formula" r:id="rId3" imgW="6858000" imgH="2527300" progId="Equation.Ribbit">
                  <p:embed/>
                </p:oleObj>
              </mc:Choice>
              <mc:Fallback>
                <p:oleObj name="Formula" r:id="rId3" imgW="6858000" imgH="25273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18891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>
            <a:extLst>
              <a:ext uri="{FF2B5EF4-FFF2-40B4-BE49-F238E27FC236}">
                <a16:creationId xmlns:a16="http://schemas.microsoft.com/office/drawing/2014/main" id="{E3BBB6E4-F599-2F42-B2EB-F104DA8DD8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743200"/>
          <a:ext cx="18891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Formula" r:id="rId5" imgW="6858000" imgH="2527300" progId="Equation.Ribbit">
                  <p:embed/>
                </p:oleObj>
              </mc:Choice>
              <mc:Fallback>
                <p:oleObj name="Formula" r:id="rId5" imgW="6858000" imgH="25273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43200"/>
                        <a:ext cx="18891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>
            <a:extLst>
              <a:ext uri="{FF2B5EF4-FFF2-40B4-BE49-F238E27FC236}">
                <a16:creationId xmlns:a16="http://schemas.microsoft.com/office/drawing/2014/main" id="{4A007739-0391-D848-821A-A40FE79ADD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5675" y="2743200"/>
          <a:ext cx="18891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Formula" r:id="rId7" imgW="6858000" imgH="2527300" progId="Equation.Ribbit">
                  <p:embed/>
                </p:oleObj>
              </mc:Choice>
              <mc:Fallback>
                <p:oleObj name="Formula" r:id="rId7" imgW="6858000" imgH="25273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2743200"/>
                        <a:ext cx="18891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>
            <a:extLst>
              <a:ext uri="{FF2B5EF4-FFF2-40B4-BE49-F238E27FC236}">
                <a16:creationId xmlns:a16="http://schemas.microsoft.com/office/drawing/2014/main" id="{53000D2A-01CB-B143-B453-A7856CB152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5863" y="5105400"/>
          <a:ext cx="1905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0" name="Formula" r:id="rId9" imgW="6908800" imgH="2527300" progId="Equation.Ribbit">
                  <p:embed/>
                </p:oleObj>
              </mc:Choice>
              <mc:Fallback>
                <p:oleObj name="Formula" r:id="rId9" imgW="6908800" imgH="2527300" progId="Equation.Ribbi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863" y="5105400"/>
                        <a:ext cx="1905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7B0378C-5DD5-8A44-88EC-1322FD2C7E78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/>
              <a:t>Here order does not matter</a:t>
            </a:r>
          </a:p>
          <a:p>
            <a:pPr lvl="1"/>
            <a:r>
              <a:rPr lang="en-US" altLang="en-US" sz="2400"/>
              <a:t>The number of ways of choosing 5 numbers is </a:t>
            </a:r>
            <a:endParaRPr lang="en-US" altLang="en-US"/>
          </a:p>
        </p:txBody>
      </p:sp>
      <p:sp>
        <p:nvSpPr>
          <p:cNvPr id="70658" name="Title 1">
            <a:extLst>
              <a:ext uri="{FF2B5EF4-FFF2-40B4-BE49-F238E27FC236}">
                <a16:creationId xmlns:a16="http://schemas.microsoft.com/office/drawing/2014/main" id="{D91439F2-D8F6-9242-AA82-70B60E410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Combinations: Example A</a:t>
            </a:r>
          </a:p>
        </p:txBody>
      </p:sp>
      <p:sp>
        <p:nvSpPr>
          <p:cNvPr id="70659" name="Content Placeholder 2">
            <a:extLst>
              <a:ext uri="{FF2B5EF4-FFF2-40B4-BE49-F238E27FC236}">
                <a16:creationId xmlns:a16="http://schemas.microsoft.com/office/drawing/2014/main" id="{CB574554-1A86-FD42-95D4-1B2BA86C2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 the Powerball lottery, you pick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Five numbers between 1 and 55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single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powerball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number between 1 and 42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How many possible plays are there?</a:t>
            </a:r>
          </a:p>
        </p:txBody>
      </p:sp>
      <p:graphicFrame>
        <p:nvGraphicFramePr>
          <p:cNvPr id="60420" name="Object 4">
            <a:extLst>
              <a:ext uri="{FF2B5EF4-FFF2-40B4-BE49-F238E27FC236}">
                <a16:creationId xmlns:a16="http://schemas.microsoft.com/office/drawing/2014/main" id="{BDC02185-2DD1-E34E-9708-F78EB17353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13625" y="3810000"/>
          <a:ext cx="5905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Formula" r:id="rId3" imgW="2146300" imgH="2527300" progId="Equation.Ribbit">
                  <p:embed/>
                </p:oleObj>
              </mc:Choice>
              <mc:Fallback>
                <p:oleObj name="Formula" r:id="rId3" imgW="2146300" imgH="25273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25" y="3810000"/>
                        <a:ext cx="5905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E73008B-F0A5-AB40-93B7-360049139BA3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400"/>
              <a:t>There are 42 possible ways to choose the powerball</a:t>
            </a:r>
            <a:endParaRPr lang="en-US" alt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9EF826D-030F-E446-8843-49CE7CD44345}"/>
              </a:ext>
            </a:extLst>
          </p:cNvPr>
          <p:cNvSpPr txBox="1">
            <a:spLocks/>
          </p:cNvSpPr>
          <p:nvPr/>
        </p:nvSpPr>
        <p:spPr bwMode="auto">
          <a:xfrm>
            <a:off x="457200" y="49530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400"/>
              <a:t>The two events are not mutually exclusive: </a:t>
            </a:r>
            <a:endParaRPr lang="en-US" altLang="en-US"/>
          </a:p>
        </p:txBody>
      </p:sp>
      <p:graphicFrame>
        <p:nvGraphicFramePr>
          <p:cNvPr id="60424" name="Object 8">
            <a:extLst>
              <a:ext uri="{FF2B5EF4-FFF2-40B4-BE49-F238E27FC236}">
                <a16:creationId xmlns:a16="http://schemas.microsoft.com/office/drawing/2014/main" id="{AF1DEC76-7C94-CC49-961A-98AD8C2368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4876800"/>
          <a:ext cx="9112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Formula" r:id="rId5" imgW="3314700" imgH="2527300" progId="Equation.Ribbit">
                  <p:embed/>
                </p:oleObj>
              </mc:Choice>
              <mc:Fallback>
                <p:oleObj name="Formula" r:id="rId5" imgW="3314700" imgH="2527300" progId="Equation.Ribbit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876800"/>
                        <a:ext cx="911225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847A541-9EED-744A-9693-416848E24BEE}"/>
              </a:ext>
            </a:extLst>
          </p:cNvPr>
          <p:cNvSpPr txBox="1">
            <a:spLocks/>
          </p:cNvSpPr>
          <p:nvPr/>
        </p:nvSpPr>
        <p:spPr bwMode="auto">
          <a:xfrm>
            <a:off x="457200" y="5638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/>
            <a:r>
              <a:rPr lang="en-US" altLang="en-US" sz="2400"/>
              <a:t>The odds of winning are </a:t>
            </a:r>
            <a:endParaRPr lang="en-US" altLang="en-US"/>
          </a:p>
        </p:txBody>
      </p:sp>
      <p:graphicFrame>
        <p:nvGraphicFramePr>
          <p:cNvPr id="60425" name="Object 9">
            <a:extLst>
              <a:ext uri="{FF2B5EF4-FFF2-40B4-BE49-F238E27FC236}">
                <a16:creationId xmlns:a16="http://schemas.microsoft.com/office/drawing/2014/main" id="{319EF987-0644-8C41-9030-35DB0DD28E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5530850"/>
          <a:ext cx="30067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Formula" r:id="rId7" imgW="10934700" imgH="2692400" progId="Equation.Ribbit">
                  <p:embed/>
                </p:oleObj>
              </mc:Choice>
              <mc:Fallback>
                <p:oleObj name="Formula" r:id="rId7" imgW="10934700" imgH="2692400" progId="Equation.Ribbit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530850"/>
                        <a:ext cx="300672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1282CD1D-499B-DA46-B6EF-3F6A088F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Product Rule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54E499A2-19DA-F347-9A3E-742B9DEC0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If two events are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mutually exclusive (that is we do them separately), then we apply the product rule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Product Rule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</a:rPr>
              <a:t>Suppose a procedure can be accomplished with two </a:t>
            </a:r>
            <a:r>
              <a:rPr lang="en-US" altLang="en-US" sz="2400" u="sng">
                <a:ea typeface="ＭＳ Ｐゴシック" panose="020B0600070205080204" pitchFamily="34" charset="-128"/>
              </a:rPr>
              <a:t>disjoint</a:t>
            </a:r>
            <a:r>
              <a:rPr lang="en-US" altLang="en-US" sz="2400">
                <a:ea typeface="ＭＳ Ｐゴシック" panose="020B0600070205080204" pitchFamily="34" charset="-128"/>
              </a:rPr>
              <a:t> subtasks.  If there are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ways of doing the first task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ways of doing the second task,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then there are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.n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ways of doing the overall procedure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6A9F9559-7E9B-0741-9C44-218A5051A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Combinations: Example B</a:t>
            </a: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4883A03B-05E4-8E48-8F3F-274B38D11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a sequence of 10 coin tosses, how many ways can 3 heads and 7 tails come up?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183D3D-7A4C-CF46-872C-722EA4599386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2800" dirty="0">
                <a:latin typeface="+mn-lt"/>
                <a:ea typeface="+mn-ea"/>
              </a:rPr>
              <a:t>The number of ways of choosing 3 heads out of 10 coin tosses is  </a:t>
            </a:r>
          </a:p>
        </p:txBody>
      </p:sp>
      <p:graphicFrame>
        <p:nvGraphicFramePr>
          <p:cNvPr id="61442" name="Object 2">
            <a:extLst>
              <a:ext uri="{FF2B5EF4-FFF2-40B4-BE49-F238E27FC236}">
                <a16:creationId xmlns:a16="http://schemas.microsoft.com/office/drawing/2014/main" id="{BAB47E26-2DC8-C846-B24A-6FDB8D2B35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124200"/>
          <a:ext cx="5905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5" name="Formula" r:id="rId3" imgW="2146300" imgH="2527300" progId="Equation.Ribbit">
                  <p:embed/>
                </p:oleObj>
              </mc:Choice>
              <mc:Fallback>
                <p:oleObj name="Formula" r:id="rId3" imgW="2146300" imgH="25273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124200"/>
                        <a:ext cx="59055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9652BDB-14F7-964E-9A63-4C8339498D93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2800" dirty="0">
                <a:latin typeface="+mn-lt"/>
                <a:ea typeface="+mn-ea"/>
              </a:rPr>
              <a:t>It is the same as choosing 7 tails out of 10 coin tosses</a:t>
            </a:r>
          </a:p>
        </p:txBody>
      </p:sp>
      <p:graphicFrame>
        <p:nvGraphicFramePr>
          <p:cNvPr id="61444" name="Object 4">
            <a:extLst>
              <a:ext uri="{FF2B5EF4-FFF2-40B4-BE49-F238E27FC236}">
                <a16:creationId xmlns:a16="http://schemas.microsoft.com/office/drawing/2014/main" id="{DD252B33-5959-7746-B5D1-5805D7C741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408488"/>
          <a:ext cx="246062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6" name="Formula" r:id="rId5" imgW="8953500" imgH="2527300" progId="Equation.Ribbit">
                  <p:embed/>
                </p:oleObj>
              </mc:Choice>
              <mc:Fallback>
                <p:oleObj name="Formula" r:id="rId5" imgW="8953500" imgH="25273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08488"/>
                        <a:ext cx="246062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5C9928-15DF-494A-BABF-2B1AD2ED5683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buFont typeface="Calibri" panose="020F0502020204030204" pitchFamily="34" charset="0"/>
              <a:buChar char="–"/>
            </a:pPr>
            <a:r>
              <a:rPr lang="en-US" altLang="en-US"/>
              <a:t>… which illustrates the corollary</a:t>
            </a:r>
          </a:p>
        </p:txBody>
      </p:sp>
      <p:graphicFrame>
        <p:nvGraphicFramePr>
          <p:cNvPr id="61445" name="Object 5">
            <a:extLst>
              <a:ext uri="{FF2B5EF4-FFF2-40B4-BE49-F238E27FC236}">
                <a16:creationId xmlns:a16="http://schemas.microsoft.com/office/drawing/2014/main" id="{E99F1C13-FA2F-F748-8762-FA0448D9E6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5105400"/>
          <a:ext cx="190182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7" name="Formula" r:id="rId7" imgW="6908800" imgH="2527300" progId="Equation.Ribbit">
                  <p:embed/>
                </p:oleObj>
              </mc:Choice>
              <mc:Fallback>
                <p:oleObj name="Formula" r:id="rId7" imgW="6908800" imgH="25273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105400"/>
                        <a:ext cx="1901825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44EF8A6C-6A50-9F43-B2F0-C546EDD04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Combinations: Example C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82B3EE6A-F929-2F43-8015-7D75BBADE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How many committees of 5 people can be chosen from 20 men and 12 women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If exactly 3 men must be on each committee?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If at least 4 women must be on each committee?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734811-C1D2-CE44-BEE3-B141AD5C1DAE}"/>
              </a:ext>
            </a:extLst>
          </p:cNvPr>
          <p:cNvSpPr txBox="1">
            <a:spLocks/>
          </p:cNvSpPr>
          <p:nvPr/>
        </p:nvSpPr>
        <p:spPr bwMode="auto">
          <a:xfrm>
            <a:off x="381000" y="29718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i="1" dirty="0">
                <a:latin typeface="+mn-lt"/>
                <a:ea typeface="+mn-ea"/>
                <a:cs typeface="Arial" charset="0"/>
              </a:rPr>
              <a:t>If exactly three men must be on each committee?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dirty="0">
                <a:latin typeface="+mn-lt"/>
                <a:ea typeface="+mn-ea"/>
              </a:rPr>
              <a:t>We must choose 3 men and 2 women.  The choices are </a:t>
            </a:r>
            <a:r>
              <a:rPr lang="en-US" u="sng" dirty="0">
                <a:latin typeface="+mn-lt"/>
                <a:ea typeface="+mn-ea"/>
              </a:rPr>
              <a:t>not</a:t>
            </a:r>
            <a:r>
              <a:rPr lang="en-US" dirty="0">
                <a:latin typeface="+mn-lt"/>
                <a:ea typeface="+mn-ea"/>
              </a:rPr>
              <a:t> mutually exclusive, we use the product rule</a:t>
            </a:r>
          </a:p>
        </p:txBody>
      </p:sp>
      <p:graphicFrame>
        <p:nvGraphicFramePr>
          <p:cNvPr id="61444" name="Object 3">
            <a:extLst>
              <a:ext uri="{FF2B5EF4-FFF2-40B4-BE49-F238E27FC236}">
                <a16:creationId xmlns:a16="http://schemas.microsoft.com/office/drawing/2014/main" id="{1DCD41A2-C991-2046-B10C-B6E2C716EB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0300" y="3810000"/>
          <a:ext cx="12827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5" name="Formula" r:id="rId3" imgW="4660900" imgH="2628900" progId="Equation.Ribbit">
                  <p:embed/>
                </p:oleObj>
              </mc:Choice>
              <mc:Fallback>
                <p:oleObj name="Formula" r:id="rId3" imgW="4660900" imgH="26289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810000"/>
                        <a:ext cx="12827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37B2AE-D742-DE43-A64A-4857B912F6E4}"/>
              </a:ext>
            </a:extLst>
          </p:cNvPr>
          <p:cNvSpPr txBox="1">
            <a:spLocks/>
          </p:cNvSpPr>
          <p:nvPr/>
        </p:nvSpPr>
        <p:spPr bwMode="auto">
          <a:xfrm>
            <a:off x="381000" y="44958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i="1" dirty="0">
                <a:latin typeface="+mn-lt"/>
                <a:ea typeface="+mn-ea"/>
                <a:cs typeface="Arial" charset="0"/>
              </a:rPr>
              <a:t>If at least 4 women must be on each committee?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dirty="0">
                <a:latin typeface="+mn-lt"/>
                <a:ea typeface="+mn-ea"/>
              </a:rPr>
              <a:t>We consider 2 cases: 4 women are chosen and 5 women are chosen. Theses choices are mutually exclusive, we use the addition rule:</a:t>
            </a:r>
          </a:p>
        </p:txBody>
      </p:sp>
      <p:graphicFrame>
        <p:nvGraphicFramePr>
          <p:cNvPr id="62469" name="Object 5">
            <a:extLst>
              <a:ext uri="{FF2B5EF4-FFF2-40B4-BE49-F238E27FC236}">
                <a16:creationId xmlns:a16="http://schemas.microsoft.com/office/drawing/2014/main" id="{9CD6E1AE-DC9E-514A-AF0C-0380B9FEB0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5602288"/>
          <a:ext cx="396398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6" name="Formula" r:id="rId5" imgW="14414500" imgH="2628900" progId="Equation.Ribbit">
                  <p:embed/>
                </p:oleObj>
              </mc:Choice>
              <mc:Fallback>
                <p:oleObj name="Formula" r:id="rId5" imgW="14414500" imgH="26289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02288"/>
                        <a:ext cx="3963988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>
            <a:extLst>
              <a:ext uri="{FF2B5EF4-FFF2-40B4-BE49-F238E27FC236}">
                <a16:creationId xmlns:a16="http://schemas.microsoft.com/office/drawing/2014/main" id="{3048A65C-FA5A-474F-91B1-14BF7195E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3730" name="Content Placeholder 2">
            <a:extLst>
              <a:ext uri="{FF2B5EF4-FFF2-40B4-BE49-F238E27FC236}">
                <a16:creationId xmlns:a16="http://schemas.microsoft.com/office/drawing/2014/main" id="{138362CB-4419-794F-8361-1B28096A5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>
            <a:extLst>
              <a:ext uri="{FF2B5EF4-FFF2-40B4-BE49-F238E27FC236}">
                <a16:creationId xmlns:a16="http://schemas.microsoft.com/office/drawing/2014/main" id="{562DB06C-F12F-8344-A9C9-0B82A9932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Binomial Coefficients  (1)</a:t>
            </a:r>
          </a:p>
        </p:txBody>
      </p:sp>
      <p:sp>
        <p:nvSpPr>
          <p:cNvPr id="74754" name="Content Placeholder 2">
            <a:extLst>
              <a:ext uri="{FF2B5EF4-FFF2-40B4-BE49-F238E27FC236}">
                <a16:creationId xmlns:a16="http://schemas.microsoft.com/office/drawing/2014/main" id="{AD6B8ABF-EE36-7D4A-BE87-853068DC4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number of r-combinations           is also called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binomial coefficient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binomial coefficients are the coefficients in the expansion of the expression, (multivariate polynomial),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(x+y)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A binomial is a sum of two terms</a:t>
            </a:r>
          </a:p>
        </p:txBody>
      </p:sp>
      <p:graphicFrame>
        <p:nvGraphicFramePr>
          <p:cNvPr id="74755" name="Object 2">
            <a:extLst>
              <a:ext uri="{FF2B5EF4-FFF2-40B4-BE49-F238E27FC236}">
                <a16:creationId xmlns:a16="http://schemas.microsoft.com/office/drawing/2014/main" id="{5DB4966F-BFCE-6B4B-B7A7-B32DAA96A9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1600200"/>
          <a:ext cx="4810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8" name="Formula" r:id="rId3" imgW="1752600" imgH="2527300" progId="Equation.Ribbit">
                  <p:embed/>
                </p:oleObj>
              </mc:Choice>
              <mc:Fallback>
                <p:oleObj name="Formula" r:id="rId3" imgW="1752600" imgH="25273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600200"/>
                        <a:ext cx="48101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>
            <a:extLst>
              <a:ext uri="{FF2B5EF4-FFF2-40B4-BE49-F238E27FC236}">
                <a16:creationId xmlns:a16="http://schemas.microsoft.com/office/drawing/2014/main" id="{C11BB393-5FC8-594F-AB27-091CE5645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Binomial Coefficients (2)</a:t>
            </a:r>
          </a:p>
        </p:txBody>
      </p:sp>
      <p:sp>
        <p:nvSpPr>
          <p:cNvPr id="75778" name="Content Placeholder 2">
            <a:extLst>
              <a:ext uri="{FF2B5EF4-FFF2-40B4-BE49-F238E27FC236}">
                <a16:creationId xmlns:a16="http://schemas.microsoft.com/office/drawing/2014/main" id="{98819252-BB6E-1E4B-A036-A2E0E5AB0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Binomial Theorem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</a:rPr>
              <a:t>Let x, y, be variables and let n be a nonnegative integer. 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Expanding the summation we have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Example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75779" name="Object 2">
            <a:extLst>
              <a:ext uri="{FF2B5EF4-FFF2-40B4-BE49-F238E27FC236}">
                <a16:creationId xmlns:a16="http://schemas.microsoft.com/office/drawing/2014/main" id="{56132D98-7753-9C44-9668-B43468605B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3" y="2781300"/>
          <a:ext cx="2847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8" name="Formula" r:id="rId3" imgW="10337800" imgH="2628900" progId="Equation.Ribbit">
                  <p:embed/>
                </p:oleObj>
              </mc:Choice>
              <mc:Fallback>
                <p:oleObj name="Formula" r:id="rId3" imgW="10337800" imgH="26289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781300"/>
                        <a:ext cx="2847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4">
            <a:extLst>
              <a:ext uri="{FF2B5EF4-FFF2-40B4-BE49-F238E27FC236}">
                <a16:creationId xmlns:a16="http://schemas.microsoft.com/office/drawing/2014/main" id="{C105228C-280D-E444-B1B3-40A426485F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6338" y="4289425"/>
          <a:ext cx="72818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9" name="Formula" r:id="rId5" imgW="26441400" imgH="1574800" progId="Equation.Ribbit">
                  <p:embed/>
                </p:oleObj>
              </mc:Choice>
              <mc:Fallback>
                <p:oleObj name="Formula" r:id="rId5" imgW="26441400" imgH="15748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4289425"/>
                        <a:ext cx="72818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>
            <a:extLst>
              <a:ext uri="{FF2B5EF4-FFF2-40B4-BE49-F238E27FC236}">
                <a16:creationId xmlns:a16="http://schemas.microsoft.com/office/drawing/2014/main" id="{BD13D02C-D396-464E-AA78-3ABDD5C400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5049838"/>
          <a:ext cx="3140075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0" name="Formula" r:id="rId7" imgW="11404600" imgH="1028700" progId="Equation.Ribbit">
                  <p:embed/>
                </p:oleObj>
              </mc:Choice>
              <mc:Fallback>
                <p:oleObj name="Formula" r:id="rId7" imgW="11404600" imgH="10287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49838"/>
                        <a:ext cx="3140075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>
            <a:extLst>
              <a:ext uri="{FF2B5EF4-FFF2-40B4-BE49-F238E27FC236}">
                <a16:creationId xmlns:a16="http://schemas.microsoft.com/office/drawing/2014/main" id="{91D94D02-D909-1240-90B4-DE48D6DEB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Binomial Coefficients: Example</a:t>
            </a:r>
          </a:p>
        </p:txBody>
      </p:sp>
      <p:sp>
        <p:nvSpPr>
          <p:cNvPr id="76802" name="Content Placeholder 2">
            <a:extLst>
              <a:ext uri="{FF2B5EF4-FFF2-40B4-BE49-F238E27FC236}">
                <a16:creationId xmlns:a16="http://schemas.microsoft.com/office/drawing/2014/main" id="{E0B058A0-9802-4949-A15E-AFB61487A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the coefficient of the term x</a:t>
            </a:r>
            <a:r>
              <a:rPr lang="en-US" altLang="en-US" baseline="30000">
                <a:ea typeface="ＭＳ Ｐゴシック" panose="020B0600070205080204" pitchFamily="34" charset="-128"/>
              </a:rPr>
              <a:t>8</a:t>
            </a:r>
            <a:r>
              <a:rPr lang="en-US" altLang="en-US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12</a:t>
            </a:r>
            <a:r>
              <a:rPr lang="en-US" altLang="en-US">
                <a:ea typeface="ＭＳ Ｐゴシック" panose="020B0600070205080204" pitchFamily="34" charset="-128"/>
              </a:rPr>
              <a:t> in the expansion of (3x+4y)</a:t>
            </a:r>
            <a:r>
              <a:rPr lang="en-US" altLang="en-US" baseline="30000">
                <a:ea typeface="ＭＳ Ｐゴシック" panose="020B0600070205080204" pitchFamily="34" charset="-128"/>
              </a:rPr>
              <a:t>20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the binomial theorem, we have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 sz="12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When j=12, we have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coefficient is 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76803" name="Object 2">
            <a:extLst>
              <a:ext uri="{FF2B5EF4-FFF2-40B4-BE49-F238E27FC236}">
                <a16:creationId xmlns:a16="http://schemas.microsoft.com/office/drawing/2014/main" id="{B1FA4639-9384-3D41-B2B9-6F7009EE4D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6513" y="3086100"/>
          <a:ext cx="3835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2" name="Formula" r:id="rId3" imgW="13919200" imgH="2628900" progId="Equation.Ribbit">
                  <p:embed/>
                </p:oleObj>
              </mc:Choice>
              <mc:Fallback>
                <p:oleObj name="Formula" r:id="rId3" imgW="13919200" imgH="26289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3" y="3086100"/>
                        <a:ext cx="3835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3">
            <a:extLst>
              <a:ext uri="{FF2B5EF4-FFF2-40B4-BE49-F238E27FC236}">
                <a16:creationId xmlns:a16="http://schemas.microsoft.com/office/drawing/2014/main" id="{37AECE82-F38F-1A45-86E2-3AAE03A6D6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3663" y="4381500"/>
          <a:ext cx="16954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3" name="Formula" r:id="rId5" imgW="6159500" imgH="2628900" progId="Equation.Ribbit">
                  <p:embed/>
                </p:oleObj>
              </mc:Choice>
              <mc:Fallback>
                <p:oleObj name="Formula" r:id="rId5" imgW="6159500" imgH="26289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4381500"/>
                        <a:ext cx="16954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5" name="Object 4">
            <a:extLst>
              <a:ext uri="{FF2B5EF4-FFF2-40B4-BE49-F238E27FC236}">
                <a16:creationId xmlns:a16="http://schemas.microsoft.com/office/drawing/2014/main" id="{099379A2-3628-1241-9E53-5364056358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5524500"/>
          <a:ext cx="4752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4" name="Formula" r:id="rId7" imgW="17259300" imgH="2628900" progId="Equation.Ribbit">
                  <p:embed/>
                </p:oleObj>
              </mc:Choice>
              <mc:Fallback>
                <p:oleObj name="Formula" r:id="rId7" imgW="17259300" imgH="26289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524500"/>
                        <a:ext cx="4752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>
            <a:extLst>
              <a:ext uri="{FF2B5EF4-FFF2-40B4-BE49-F238E27FC236}">
                <a16:creationId xmlns:a16="http://schemas.microsoft.com/office/drawing/2014/main" id="{998003A7-9A08-3B40-8974-7E7DA5D95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Binomial Coefficients (3)</a:t>
            </a:r>
          </a:p>
        </p:txBody>
      </p:sp>
      <p:sp>
        <p:nvSpPr>
          <p:cNvPr id="77826" name="Content Placeholder 2">
            <a:extLst>
              <a:ext uri="{FF2B5EF4-FFF2-40B4-BE49-F238E27FC236}">
                <a16:creationId xmlns:a16="http://schemas.microsoft.com/office/drawing/2014/main" id="{CFF568D9-BB96-0E42-8CAA-F63DEEBB8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Many useful identities and facts come from the Binomial Theorem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Equalities are based on </a:t>
            </a:r>
            <a:r>
              <a:rPr lang="en-US" altLang="en-US" sz="2400">
                <a:ea typeface="ＭＳ Ｐゴシック" panose="020B0600070205080204" pitchFamily="34" charset="-128"/>
              </a:rPr>
              <a:t>(1+1)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=2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, ((-1)+1)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=0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, (1+2)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=3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</a:p>
        </p:txBody>
      </p:sp>
      <p:graphicFrame>
        <p:nvGraphicFramePr>
          <p:cNvPr id="77827" name="Object 2">
            <a:extLst>
              <a:ext uri="{FF2B5EF4-FFF2-40B4-BE49-F238E27FC236}">
                <a16:creationId xmlns:a16="http://schemas.microsoft.com/office/drawing/2014/main" id="{F9E64A2F-FD30-354D-8D62-E437D2DBD1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2590800"/>
          <a:ext cx="221138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6" name="Formula" r:id="rId3" imgW="8013700" imgH="3213100" progId="Equation.Ribbit">
                  <p:embed/>
                </p:oleObj>
              </mc:Choice>
              <mc:Fallback>
                <p:oleObj name="Formula" r:id="rId3" imgW="8013700" imgH="32131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90800"/>
                        <a:ext cx="2211388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>
            <a:extLst>
              <a:ext uri="{FF2B5EF4-FFF2-40B4-BE49-F238E27FC236}">
                <a16:creationId xmlns:a16="http://schemas.microsoft.com/office/drawing/2014/main" id="{347210B2-1955-794B-804B-443CD375FB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3581400"/>
          <a:ext cx="43656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7" name="Formula" r:id="rId5" imgW="15849600" imgH="3213100" progId="Equation.Ribbit">
                  <p:embed/>
                </p:oleObj>
              </mc:Choice>
              <mc:Fallback>
                <p:oleObj name="Formula" r:id="rId5" imgW="15849600" imgH="32131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43656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>
            <a:extLst>
              <a:ext uri="{FF2B5EF4-FFF2-40B4-BE49-F238E27FC236}">
                <a16:creationId xmlns:a16="http://schemas.microsoft.com/office/drawing/2014/main" id="{9C4F6966-06B3-A34C-85CA-334D5CEAF2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4572000"/>
          <a:ext cx="252888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8" name="Formula" r:id="rId7" imgW="9182100" imgH="3213100" progId="Equation.Ribbit">
                  <p:embed/>
                </p:oleObj>
              </mc:Choice>
              <mc:Fallback>
                <p:oleObj name="Formula" r:id="rId7" imgW="9182100" imgH="32131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572000"/>
                        <a:ext cx="2528888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>
            <a:extLst>
              <a:ext uri="{FF2B5EF4-FFF2-40B4-BE49-F238E27FC236}">
                <a16:creationId xmlns:a16="http://schemas.microsoft.com/office/drawing/2014/main" id="{19AF4464-FD6E-D642-B06A-C4ACF63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Binomial Coefficients (4)</a:t>
            </a:r>
          </a:p>
        </p:txBody>
      </p:sp>
      <p:sp>
        <p:nvSpPr>
          <p:cNvPr id="78850" name="Content Placeholder 2">
            <a:extLst>
              <a:ext uri="{FF2B5EF4-FFF2-40B4-BE49-F238E27FC236}">
                <a16:creationId xmlns:a16="http://schemas.microsoft.com/office/drawing/2014/main" id="{7ADA7E91-B8A1-1F4C-9869-B0DD1ED0B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Theorem</a:t>
            </a:r>
            <a:r>
              <a:rPr lang="en-US" altLang="en-US" sz="2400">
                <a:ea typeface="ＭＳ Ｐゴシック" panose="020B0600070205080204" pitchFamily="34" charset="-128"/>
              </a:rPr>
              <a:t>:  Vandermonde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s Identity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Let m,n,r be nonnegative integers with r not exceeding either m or n. 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400" b="1"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400">
                <a:ea typeface="ＭＳ Ｐゴシック" panose="020B0600070205080204" pitchFamily="34" charset="-128"/>
              </a:rPr>
              <a:t>: If n is a nonnegative integer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Corollary</a:t>
            </a:r>
            <a:r>
              <a:rPr lang="en-US" altLang="en-US" sz="2400">
                <a:ea typeface="ＭＳ Ｐゴシック" panose="020B0600070205080204" pitchFamily="34" charset="-128"/>
              </a:rPr>
              <a:t>: Let n,r be nonnegative integers, 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n, then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78851" name="Object 2">
            <a:extLst>
              <a:ext uri="{FF2B5EF4-FFF2-40B4-BE49-F238E27FC236}">
                <a16:creationId xmlns:a16="http://schemas.microsoft.com/office/drawing/2014/main" id="{825CE247-691D-6B4D-8C80-49DF4AE5C5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0038" y="2743200"/>
          <a:ext cx="33099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0" name="Formula" r:id="rId3" imgW="12026900" imgH="2324100" progId="Equation.Ribbit">
                  <p:embed/>
                </p:oleObj>
              </mc:Choice>
              <mc:Fallback>
                <p:oleObj name="Formula" r:id="rId3" imgW="12026900" imgH="23241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2743200"/>
                        <a:ext cx="33099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>
            <a:extLst>
              <a:ext uri="{FF2B5EF4-FFF2-40B4-BE49-F238E27FC236}">
                <a16:creationId xmlns:a16="http://schemas.microsoft.com/office/drawing/2014/main" id="{4138E863-F666-894E-9F34-03F0750EC6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657600"/>
          <a:ext cx="21209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1" name="Formula" r:id="rId5" imgW="7696200" imgH="2514600" progId="Equation.Ribbit">
                  <p:embed/>
                </p:oleObj>
              </mc:Choice>
              <mc:Fallback>
                <p:oleObj name="Formula" r:id="rId5" imgW="7696200" imgH="25146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657600"/>
                        <a:ext cx="21209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5">
            <a:extLst>
              <a:ext uri="{FF2B5EF4-FFF2-40B4-BE49-F238E27FC236}">
                <a16:creationId xmlns:a16="http://schemas.microsoft.com/office/drawing/2014/main" id="{E310B690-8007-854A-9AF9-DD5CB70BF8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5410200"/>
          <a:ext cx="2230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2" name="Formula" r:id="rId7" imgW="8102600" imgH="2324100" progId="Equation.Ribbit">
                  <p:embed/>
                </p:oleObj>
              </mc:Choice>
              <mc:Fallback>
                <p:oleObj name="Formula" r:id="rId7" imgW="8102600" imgH="23241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410200"/>
                        <a:ext cx="2230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06DBE235-248C-9640-91A4-89D9F8066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Binomial Coefficients: Pascal’</a:t>
            </a:r>
            <a:r>
              <a:rPr lang="en-US" altLang="ja-JP" sz="2800">
                <a:ea typeface="ＭＳ Ｐゴシック" panose="020B0600070205080204" pitchFamily="34" charset="-128"/>
              </a:rPr>
              <a:t>s Identity &amp; Triangle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FF58069A-B00A-8541-A063-D0E2F82E8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following is known as Pascal’</a:t>
            </a:r>
            <a:r>
              <a:rPr lang="en-US" altLang="ja-JP" sz="2400">
                <a:ea typeface="ＭＳ Ｐゴシック" panose="020B0600070205080204" pitchFamily="34" charset="-128"/>
              </a:rPr>
              <a:t>s identity which gives a useful identity for efficiently computing binomial coefficients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Theorem</a:t>
            </a:r>
            <a:r>
              <a:rPr lang="en-US" altLang="en-US" sz="2400">
                <a:ea typeface="ＭＳ Ｐゴシック" panose="020B0600070205080204" pitchFamily="34" charset="-128"/>
              </a:rPr>
              <a:t>: Pascal’</a:t>
            </a:r>
            <a:r>
              <a:rPr lang="en-US" altLang="ja-JP" sz="2400">
                <a:ea typeface="ＭＳ Ｐゴシック" panose="020B0600070205080204" pitchFamily="34" charset="-128"/>
              </a:rPr>
              <a:t>s Identity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Let n,k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+</a:t>
            </a:r>
            <a:r>
              <a:rPr lang="en-US" altLang="en-US" sz="2400">
                <a:ea typeface="ＭＳ Ｐゴシック" panose="020B0600070205080204" pitchFamily="34" charset="-128"/>
              </a:rPr>
              <a:t> with 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k, then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Pascal’</a:t>
            </a:r>
            <a:r>
              <a:rPr lang="en-US" altLang="ja-JP" sz="2400">
                <a:ea typeface="ＭＳ Ｐゴシック" panose="020B0600070205080204" pitchFamily="34" charset="-128"/>
              </a:rPr>
              <a:t>s Identity forms the basis of a geometric object known as Pascal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s Triangle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graphicFrame>
        <p:nvGraphicFramePr>
          <p:cNvPr id="79875" name="Object 2">
            <a:extLst>
              <a:ext uri="{FF2B5EF4-FFF2-40B4-BE49-F238E27FC236}">
                <a16:creationId xmlns:a16="http://schemas.microsoft.com/office/drawing/2014/main" id="{195B5544-833C-E942-9606-16D8A9344B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3075" y="3476625"/>
          <a:ext cx="29670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8" name="Formula" r:id="rId3" imgW="10782300" imgH="2324100" progId="Equation.Ribbit">
                  <p:embed/>
                </p:oleObj>
              </mc:Choice>
              <mc:Fallback>
                <p:oleObj name="Formula" r:id="rId3" imgW="10782300" imgH="23241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5" y="3476625"/>
                        <a:ext cx="29670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>
            <a:extLst>
              <a:ext uri="{FF2B5EF4-FFF2-40B4-BE49-F238E27FC236}">
                <a16:creationId xmlns:a16="http://schemas.microsoft.com/office/drawing/2014/main" id="{7084F6BC-7A06-164D-90E8-761BBE42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Pascal’</a:t>
            </a:r>
            <a:r>
              <a:rPr lang="en-US" altLang="ja-JP">
                <a:ea typeface="ＭＳ Ｐゴシック" panose="020B0600070205080204" pitchFamily="34" charset="-128"/>
              </a:rPr>
              <a:t>s Triangle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80898" name="Object 2">
            <a:extLst>
              <a:ext uri="{FF2B5EF4-FFF2-40B4-BE49-F238E27FC236}">
                <a16:creationId xmlns:a16="http://schemas.microsoft.com/office/drawing/2014/main" id="{D3DD0567-A3A8-284B-B59E-773B0BCD2E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16764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6" name="Formula" r:id="rId3" imgW="1485900" imgH="2324100" progId="Equation.Ribbit">
                  <p:embed/>
                </p:oleObj>
              </mc:Choice>
              <mc:Fallback>
                <p:oleObj name="Formula" r:id="rId3" imgW="1485900" imgH="23241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6764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>
            <a:extLst>
              <a:ext uri="{FF2B5EF4-FFF2-40B4-BE49-F238E27FC236}">
                <a16:creationId xmlns:a16="http://schemas.microsoft.com/office/drawing/2014/main" id="{A41AC3FC-A243-D340-AC75-39EEB3216A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9650" y="23098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7" name="Formula" r:id="rId5" imgW="1485900" imgH="2324100" progId="Equation.Ribbit">
                  <p:embed/>
                </p:oleObj>
              </mc:Choice>
              <mc:Fallback>
                <p:oleObj name="Formula" r:id="rId5" imgW="1485900" imgH="23241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23098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0" name="Object 4">
            <a:extLst>
              <a:ext uri="{FF2B5EF4-FFF2-40B4-BE49-F238E27FC236}">
                <a16:creationId xmlns:a16="http://schemas.microsoft.com/office/drawing/2014/main" id="{949B53E5-9A02-EC4F-8CD1-C5B61E3F64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23098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8" name="Formula" r:id="rId7" imgW="1485900" imgH="2324100" progId="Equation.Ribbit">
                  <p:embed/>
                </p:oleObj>
              </mc:Choice>
              <mc:Fallback>
                <p:oleObj name="Formula" r:id="rId7" imgW="1485900" imgH="23241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098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>
            <a:extLst>
              <a:ext uri="{FF2B5EF4-FFF2-40B4-BE49-F238E27FC236}">
                <a16:creationId xmlns:a16="http://schemas.microsoft.com/office/drawing/2014/main" id="{BDD38559-DB5E-7040-9735-EA40BCBBFF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0861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69" name="Formula" r:id="rId9" imgW="1485900" imgH="2324100" progId="Equation.Ribbit">
                  <p:embed/>
                </p:oleObj>
              </mc:Choice>
              <mc:Fallback>
                <p:oleObj name="Formula" r:id="rId9" imgW="1485900" imgH="232410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0861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>
            <a:extLst>
              <a:ext uri="{FF2B5EF4-FFF2-40B4-BE49-F238E27FC236}">
                <a16:creationId xmlns:a16="http://schemas.microsoft.com/office/drawing/2014/main" id="{4B4FBCBF-DEF8-9041-9B13-334A9E16B4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1850" y="30861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0" name="Formula" r:id="rId11" imgW="1485900" imgH="2324100" progId="Equation.Ribbit">
                  <p:embed/>
                </p:oleObj>
              </mc:Choice>
              <mc:Fallback>
                <p:oleObj name="Formula" r:id="rId11" imgW="1485900" imgH="2324100" progId="Equation.Ribbi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30861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>
            <a:extLst>
              <a:ext uri="{FF2B5EF4-FFF2-40B4-BE49-F238E27FC236}">
                <a16:creationId xmlns:a16="http://schemas.microsoft.com/office/drawing/2014/main" id="{8B0EDFF2-90AD-7147-A008-835F540A00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7650" y="30861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1" name="Formula" r:id="rId13" imgW="1485900" imgH="2324100" progId="Equation.Ribbit">
                  <p:embed/>
                </p:oleObj>
              </mc:Choice>
              <mc:Fallback>
                <p:oleObj name="Formula" r:id="rId13" imgW="1485900" imgH="2324100" progId="Equation.Ribbit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30861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>
            <a:extLst>
              <a:ext uri="{FF2B5EF4-FFF2-40B4-BE49-F238E27FC236}">
                <a16:creationId xmlns:a16="http://schemas.microsoft.com/office/drawing/2014/main" id="{28452733-D492-5641-B684-9E1CF60AE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7719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2" name="Formula" r:id="rId15" imgW="1485900" imgH="2324100" progId="Equation.Ribbit">
                  <p:embed/>
                </p:oleObj>
              </mc:Choice>
              <mc:Fallback>
                <p:oleObj name="Formula" r:id="rId15" imgW="1485900" imgH="2324100" progId="Equation.Ribbit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719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5" name="Object 9">
            <a:extLst>
              <a:ext uri="{FF2B5EF4-FFF2-40B4-BE49-F238E27FC236}">
                <a16:creationId xmlns:a16="http://schemas.microsoft.com/office/drawing/2014/main" id="{06C47CF0-A76F-9746-8E3F-B7453B2301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37719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3" name="Formula" r:id="rId17" imgW="1485900" imgH="2324100" progId="Equation.Ribbit">
                  <p:embed/>
                </p:oleObj>
              </mc:Choice>
              <mc:Fallback>
                <p:oleObj name="Formula" r:id="rId17" imgW="1485900" imgH="2324100" progId="Equation.Ribbit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7719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>
            <a:extLst>
              <a:ext uri="{FF2B5EF4-FFF2-40B4-BE49-F238E27FC236}">
                <a16:creationId xmlns:a16="http://schemas.microsoft.com/office/drawing/2014/main" id="{6EDD657A-33EE-B541-92C6-4F982A07EC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5650" y="37719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4" name="Formula" r:id="rId19" imgW="1485900" imgH="2324100" progId="Equation.Ribbit">
                  <p:embed/>
                </p:oleObj>
              </mc:Choice>
              <mc:Fallback>
                <p:oleObj name="Formula" r:id="rId19" imgW="1485900" imgH="2324100" progId="Equation.Ribbit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7719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78DCE97F-65A5-F44F-A604-4DF0D1AE5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7650" y="37719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5" name="Formula" r:id="rId21" imgW="1485900" imgH="2324100" progId="Equation.Ribbit">
                  <p:embed/>
                </p:oleObj>
              </mc:Choice>
              <mc:Fallback>
                <p:oleObj name="Formula" r:id="rId21" imgW="1485900" imgH="2324100" progId="Equation.Ribbit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50" y="37719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300C8987-E70F-6D40-B7E8-63D67905F3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7850" y="44196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6" name="Formula" r:id="rId23" imgW="1485900" imgH="2324100" progId="Equation.Ribbit">
                  <p:embed/>
                </p:oleObj>
              </mc:Choice>
              <mc:Fallback>
                <p:oleObj name="Formula" r:id="rId23" imgW="1485900" imgH="2324100" progId="Equation.Ribbit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4196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B43C7881-90B5-0740-9A49-F713CF44ED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3850" y="44196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7" name="Formula" r:id="rId25" imgW="1485900" imgH="2324100" progId="Equation.Ribbit">
                  <p:embed/>
                </p:oleObj>
              </mc:Choice>
              <mc:Fallback>
                <p:oleObj name="Formula" r:id="rId25" imgW="1485900" imgH="2324100" progId="Equation.Ribbit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4196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6C01E560-5EB5-3D4D-BF21-FB1813A067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4196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8" name="Formula" r:id="rId27" imgW="1485900" imgH="2324100" progId="Equation.Ribbit">
                  <p:embed/>
                </p:oleObj>
              </mc:Choice>
              <mc:Fallback>
                <p:oleObj name="Formula" r:id="rId27" imgW="1485900" imgH="2324100" progId="Equation.Ribbit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96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1" name="Object 15">
            <a:extLst>
              <a:ext uri="{FF2B5EF4-FFF2-40B4-BE49-F238E27FC236}">
                <a16:creationId xmlns:a16="http://schemas.microsoft.com/office/drawing/2014/main" id="{E8BD3E37-8202-8F46-84F1-8A8C477C11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79" name="Formula" r:id="rId29" imgW="1485900" imgH="2324100" progId="Equation.Ribbit">
                  <p:embed/>
                </p:oleObj>
              </mc:Choice>
              <mc:Fallback>
                <p:oleObj name="Formula" r:id="rId29" imgW="1485900" imgH="2324100" progId="Equation.Ribbit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2" name="Object 16">
            <a:extLst>
              <a:ext uri="{FF2B5EF4-FFF2-40B4-BE49-F238E27FC236}">
                <a16:creationId xmlns:a16="http://schemas.microsoft.com/office/drawing/2014/main" id="{812537DF-203A-984D-AFEE-45442ABCFB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565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0" name="Formula" r:id="rId31" imgW="1485900" imgH="2324100" progId="Equation.Ribbit">
                  <p:embed/>
                </p:oleObj>
              </mc:Choice>
              <mc:Fallback>
                <p:oleObj name="Formula" r:id="rId31" imgW="1485900" imgH="2324100" progId="Equation.Ribbit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3" name="Object 17">
            <a:extLst>
              <a:ext uri="{FF2B5EF4-FFF2-40B4-BE49-F238E27FC236}">
                <a16:creationId xmlns:a16="http://schemas.microsoft.com/office/drawing/2014/main" id="{9F4077E3-3A00-B840-B23D-AABA51ED69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1" name="Formula" r:id="rId33" imgW="1485900" imgH="2324100" progId="Equation.Ribbit">
                  <p:embed/>
                </p:oleObj>
              </mc:Choice>
              <mc:Fallback>
                <p:oleObj name="Formula" r:id="rId33" imgW="1485900" imgH="2324100" progId="Equation.Ribbit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4" name="Object 18">
            <a:extLst>
              <a:ext uri="{FF2B5EF4-FFF2-40B4-BE49-F238E27FC236}">
                <a16:creationId xmlns:a16="http://schemas.microsoft.com/office/drawing/2014/main" id="{AAD8B9D1-9A74-1943-B9DF-1BC84C30E8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2" name="Formula" r:id="rId35" imgW="1485900" imgH="2324100" progId="Equation.Ribbit">
                  <p:embed/>
                </p:oleObj>
              </mc:Choice>
              <mc:Fallback>
                <p:oleObj name="Formula" r:id="rId35" imgW="1485900" imgH="2324100" progId="Equation.Ribbit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19">
            <a:extLst>
              <a:ext uri="{FF2B5EF4-FFF2-40B4-BE49-F238E27FC236}">
                <a16:creationId xmlns:a16="http://schemas.microsoft.com/office/drawing/2014/main" id="{8D3716FA-9DC7-6A4C-8F7A-B12EACA920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3" name="Formula" r:id="rId37" imgW="1485900" imgH="2324100" progId="Equation.Ribbit">
                  <p:embed/>
                </p:oleObj>
              </mc:Choice>
              <mc:Fallback>
                <p:oleObj name="Formula" r:id="rId37" imgW="1485900" imgH="2324100" progId="Equation.Ribbit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0">
            <a:extLst>
              <a:ext uri="{FF2B5EF4-FFF2-40B4-BE49-F238E27FC236}">
                <a16:creationId xmlns:a16="http://schemas.microsoft.com/office/drawing/2014/main" id="{A9626D04-3BB3-AB45-AF20-8808DAFE64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44196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4" name="Formula" r:id="rId39" imgW="1485900" imgH="2324100" progId="Equation.Ribbit">
                  <p:embed/>
                </p:oleObj>
              </mc:Choice>
              <mc:Fallback>
                <p:oleObj name="Formula" r:id="rId39" imgW="1485900" imgH="2324100" progId="Equation.Ribbit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196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7" name="Object 21">
            <a:extLst>
              <a:ext uri="{FF2B5EF4-FFF2-40B4-BE49-F238E27FC236}">
                <a16:creationId xmlns:a16="http://schemas.microsoft.com/office/drawing/2014/main" id="{2C9DD3F5-5B14-494C-9622-DA6B44E8D2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5850" y="4419600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5" name="Formula" r:id="rId41" imgW="1485900" imgH="2324100" progId="Equation.Ribbit">
                  <p:embed/>
                </p:oleObj>
              </mc:Choice>
              <mc:Fallback>
                <p:oleObj name="Formula" r:id="rId41" imgW="1485900" imgH="2324100" progId="Equation.Ribbit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5850" y="4419600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8" name="Object 22">
            <a:extLst>
              <a:ext uri="{FF2B5EF4-FFF2-40B4-BE49-F238E27FC236}">
                <a16:creationId xmlns:a16="http://schemas.microsoft.com/office/drawing/2014/main" id="{1839CD50-B597-0848-A783-1AF0789C1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45450" y="5167313"/>
          <a:ext cx="412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6" name="Formula" r:id="rId43" imgW="1485900" imgH="2324100" progId="Equation.Ribbit">
                  <p:embed/>
                </p:oleObj>
              </mc:Choice>
              <mc:Fallback>
                <p:oleObj name="Formula" r:id="rId43" imgW="1485900" imgH="2324100" progId="Equation.Ribbit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450" y="5167313"/>
                        <a:ext cx="4127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>
            <a:extLst>
              <a:ext uri="{FF2B5EF4-FFF2-40B4-BE49-F238E27FC236}">
                <a16:creationId xmlns:a16="http://schemas.microsoft.com/office/drawing/2014/main" id="{F4523D46-88C1-C346-83BE-E55D22CFE879}"/>
              </a:ext>
            </a:extLst>
          </p:cNvPr>
          <p:cNvSpPr/>
          <p:nvPr/>
        </p:nvSpPr>
        <p:spPr>
          <a:xfrm>
            <a:off x="5029200" y="3657600"/>
            <a:ext cx="762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A7DDA6-D5F5-664D-8177-D5F28837DCA6}"/>
              </a:ext>
            </a:extLst>
          </p:cNvPr>
          <p:cNvSpPr/>
          <p:nvPr/>
        </p:nvSpPr>
        <p:spPr>
          <a:xfrm>
            <a:off x="6477000" y="3657600"/>
            <a:ext cx="762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AF2EB38-111E-7143-8B29-199E30793E40}"/>
              </a:ext>
            </a:extLst>
          </p:cNvPr>
          <p:cNvSpPr/>
          <p:nvPr/>
        </p:nvSpPr>
        <p:spPr>
          <a:xfrm>
            <a:off x="5791200" y="4267200"/>
            <a:ext cx="762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DE42175-2251-D74F-B25C-6E8867D1FE07}"/>
              </a:ext>
            </a:extLst>
          </p:cNvPr>
          <p:cNvCxnSpPr>
            <a:stCxn id="26" idx="2"/>
            <a:endCxn id="27" idx="0"/>
          </p:cNvCxnSpPr>
          <p:nvPr/>
        </p:nvCxnSpPr>
        <p:spPr>
          <a:xfrm rot="10800000" flipV="1">
            <a:off x="6172200" y="4076700"/>
            <a:ext cx="304800" cy="190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485D003-7AE8-554B-A6BF-208642E69911}"/>
              </a:ext>
            </a:extLst>
          </p:cNvPr>
          <p:cNvCxnSpPr>
            <a:stCxn id="25" idx="6"/>
            <a:endCxn id="27" idx="0"/>
          </p:cNvCxnSpPr>
          <p:nvPr/>
        </p:nvCxnSpPr>
        <p:spPr>
          <a:xfrm>
            <a:off x="5791200" y="4076700"/>
            <a:ext cx="381000" cy="190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107C9015-217C-AB4D-84E1-934A9ECB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 Rule (1)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D0BCBC4E-8763-7E42-9C35-8C7C476D1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If two events </a:t>
            </a:r>
            <a:r>
              <a:rPr lang="en-US" altLang="en-US" sz="2800" u="sng">
                <a:ea typeface="ＭＳ Ｐゴシック" panose="020B0600070205080204" pitchFamily="34" charset="-128"/>
              </a:rPr>
              <a:t>are</a:t>
            </a:r>
            <a:r>
              <a:rPr lang="en-US" altLang="en-US" sz="2800">
                <a:ea typeface="ＭＳ Ｐゴシック" panose="020B0600070205080204" pitchFamily="34" charset="-128"/>
              </a:rPr>
              <a:t> mutually exclusive, that is, they cannot be done at the same time, then we must apply the sum rule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Sum Rule. If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 event e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can be done in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ways,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 event e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can be done in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ways, and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and e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are mutually exclusive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then the number of ways of both events occurring is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>
            <a:extLst>
              <a:ext uri="{FF2B5EF4-FFF2-40B4-BE49-F238E27FC236}">
                <a16:creationId xmlns:a16="http://schemas.microsoft.com/office/drawing/2014/main" id="{A18B03AE-2529-0F44-B256-716DBAF48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1922" name="Content Placeholder 2">
            <a:extLst>
              <a:ext uri="{FF2B5EF4-FFF2-40B4-BE49-F238E27FC236}">
                <a16:creationId xmlns:a16="http://schemas.microsoft.com/office/drawing/2014/main" id="{1F0E6E06-515B-9C47-B7BE-FAD7E5484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 b="1">
                <a:solidFill>
                  <a:srgbClr val="FF0000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>
            <a:extLst>
              <a:ext uri="{FF2B5EF4-FFF2-40B4-BE49-F238E27FC236}">
                <a16:creationId xmlns:a16="http://schemas.microsoft.com/office/drawing/2014/main" id="{F1E64369-E521-2A41-B6D3-CA115F1C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Generalized Combinations &amp; Permutations (1)</a:t>
            </a:r>
          </a:p>
        </p:txBody>
      </p:sp>
      <p:sp>
        <p:nvSpPr>
          <p:cNvPr id="82946" name="Content Placeholder 2">
            <a:extLst>
              <a:ext uri="{FF2B5EF4-FFF2-40B4-BE49-F238E27FC236}">
                <a16:creationId xmlns:a16="http://schemas.microsoft.com/office/drawing/2014/main" id="{E158A248-7CA7-214C-A9AE-98B950702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Sometimes, we are interested in permutations and combinations in which repetitions are allowed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 The number of r-permutations of a set of n objects with repetition allowed is n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r</a:t>
            </a:r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…which is easily obtained by the product rule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 There are </a:t>
            </a:r>
          </a:p>
          <a:p>
            <a:endParaRPr lang="en-US" altLang="en-US" sz="2800" i="1">
              <a:ea typeface="ＭＳ Ｐゴシック" panose="020B0600070205080204" pitchFamily="34" charset="-128"/>
            </a:endParaRPr>
          </a:p>
          <a:p>
            <a:endParaRPr lang="en-US" altLang="en-US" sz="28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r-combinations from a set with n elements when repetition of elements is allowed</a:t>
            </a:r>
          </a:p>
          <a:p>
            <a:pPr algn="r">
              <a:buFont typeface="Arial" panose="020B0604020202020204" pitchFamily="34" charset="0"/>
              <a:buNone/>
            </a:pPr>
            <a:endParaRPr lang="en-US" altLang="en-US" sz="2000" i="1" baseline="30000">
              <a:ea typeface="ＭＳ Ｐゴシック" panose="020B0600070205080204" pitchFamily="34" charset="-128"/>
            </a:endParaRPr>
          </a:p>
        </p:txBody>
      </p:sp>
      <p:graphicFrame>
        <p:nvGraphicFramePr>
          <p:cNvPr id="82947" name="Object 2">
            <a:extLst>
              <a:ext uri="{FF2B5EF4-FFF2-40B4-BE49-F238E27FC236}">
                <a16:creationId xmlns:a16="http://schemas.microsoft.com/office/drawing/2014/main" id="{33032F85-B7D7-8F42-98DF-4FF2075F3C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7925" y="4371975"/>
          <a:ext cx="17875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0" name="Formula" r:id="rId3" imgW="6489700" imgH="3213100" progId="Equation.Ribbit">
                  <p:embed/>
                </p:oleObj>
              </mc:Choice>
              <mc:Fallback>
                <p:oleObj name="Formula" r:id="rId3" imgW="6489700" imgH="32131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4371975"/>
                        <a:ext cx="17875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>
            <a:extLst>
              <a:ext uri="{FF2B5EF4-FFF2-40B4-BE49-F238E27FC236}">
                <a16:creationId xmlns:a16="http://schemas.microsoft.com/office/drawing/2014/main" id="{AA3C5E56-4E28-7C4B-8471-A86F9DA5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Generalized Combinations &amp; Permutations: Example</a:t>
            </a:r>
          </a:p>
        </p:txBody>
      </p:sp>
      <p:sp>
        <p:nvSpPr>
          <p:cNvPr id="83970" name="Content Placeholder 2">
            <a:extLst>
              <a:ext uri="{FF2B5EF4-FFF2-40B4-BE49-F238E27FC236}">
                <a16:creationId xmlns:a16="http://schemas.microsoft.com/office/drawing/2014/main" id="{B729F4FE-6890-0D42-89C6-5E2DC1B52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are 30 varieties of donuts from which we wish to buy a dozen. How many possible ways to place your order are there?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Here, n=30 and we wish to choose r=12.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Order does not matter and repetitions are possible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apply the previous theorem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number of possible orders is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83971" name="Object 4">
            <a:extLst>
              <a:ext uri="{FF2B5EF4-FFF2-40B4-BE49-F238E27FC236}">
                <a16:creationId xmlns:a16="http://schemas.microsoft.com/office/drawing/2014/main" id="{6B5D6035-69F5-5F4C-9BAC-A261681B92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8313" y="5257800"/>
          <a:ext cx="5805487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4" name="Formula" r:id="rId3" imgW="21082000" imgH="3213100" progId="Equation.Ribbit">
                  <p:embed/>
                </p:oleObj>
              </mc:Choice>
              <mc:Fallback>
                <p:oleObj name="Formula" r:id="rId3" imgW="21082000" imgH="32131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5257800"/>
                        <a:ext cx="5805487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>
            <a:extLst>
              <a:ext uri="{FF2B5EF4-FFF2-40B4-BE49-F238E27FC236}">
                <a16:creationId xmlns:a16="http://schemas.microsoft.com/office/drawing/2014/main" id="{8969F687-7500-F340-A103-755C81B6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Generalized Combinations &amp; Permutations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4994" name="Content Placeholder 2">
            <a:extLst>
              <a:ext uri="{FF2B5EF4-FFF2-40B4-BE49-F238E27FC236}">
                <a16:creationId xmlns:a16="http://schemas.microsoft.com/office/drawing/2014/main" id="{26061982-F2A8-F74C-B506-94545DE92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Theorem:  </a:t>
            </a:r>
            <a:r>
              <a:rPr lang="en-US" altLang="en-US" sz="2400">
                <a:ea typeface="ＭＳ Ｐゴシック" panose="020B0600070205080204" pitchFamily="34" charset="-128"/>
              </a:rPr>
              <a:t>The number of different </a:t>
            </a:r>
            <a:r>
              <a:rPr lang="en-US" altLang="en-US" sz="2400" u="sng">
                <a:ea typeface="ＭＳ Ｐゴシック" panose="020B0600070205080204" pitchFamily="34" charset="-128"/>
              </a:rPr>
              <a:t>permutations</a:t>
            </a:r>
            <a:r>
              <a:rPr lang="en-US" altLang="en-US" sz="2400">
                <a:ea typeface="ＭＳ Ｐゴシック" panose="020B0600070205080204" pitchFamily="34" charset="-128"/>
              </a:rPr>
              <a:t> of n objects where there are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indistinguishable objects of type 1,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of type 2, and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400">
                <a:ea typeface="ＭＳ Ｐゴシック" panose="020B0600070205080204" pitchFamily="34" charset="-128"/>
              </a:rPr>
              <a:t> of type k is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 An equivalent ways of interpreting this theorem is the number of ways to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distribute n distinguishable objects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into k distinguishable boxes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so that n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objects are place into box i for i=1,2,3,…,k</a:t>
            </a:r>
          </a:p>
        </p:txBody>
      </p:sp>
      <p:graphicFrame>
        <p:nvGraphicFramePr>
          <p:cNvPr id="84995" name="Object 2">
            <a:extLst>
              <a:ext uri="{FF2B5EF4-FFF2-40B4-BE49-F238E27FC236}">
                <a16:creationId xmlns:a16="http://schemas.microsoft.com/office/drawing/2014/main" id="{E8E94F99-DB00-764E-9FF7-D14B5AA9CC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9175" y="2933700"/>
          <a:ext cx="18764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8" name="Formula" r:id="rId3" imgW="6807200" imgH="3048000" progId="Equation.Ribbit">
                  <p:embed/>
                </p:oleObj>
              </mc:Choice>
              <mc:Fallback>
                <p:oleObj name="Formula" r:id="rId3" imgW="6807200" imgH="30480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175" y="2933700"/>
                        <a:ext cx="1876425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>
            <a:extLst>
              <a:ext uri="{FF2B5EF4-FFF2-40B4-BE49-F238E27FC236}">
                <a16:creationId xmlns:a16="http://schemas.microsoft.com/office/drawing/2014/main" id="{36696515-EEFC-D243-A155-BA858FD45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86018" name="Content Placeholder 2">
            <a:extLst>
              <a:ext uri="{FF2B5EF4-FFF2-40B4-BE49-F238E27FC236}">
                <a16:creationId xmlns:a16="http://schemas.microsoft.com/office/drawing/2014/main" id="{7E18689A-1CDA-8041-8B4C-010C4CB5A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How many permutations of the word Mississipi are there?</a:t>
            </a:r>
          </a:p>
          <a:p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Mississipi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 has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4 distinct letters: m,i,s,p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with 1,4,4,2 occurrences respectively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 number of permutations is</a:t>
            </a:r>
          </a:p>
        </p:txBody>
      </p:sp>
      <p:graphicFrame>
        <p:nvGraphicFramePr>
          <p:cNvPr id="86019" name="Object 2">
            <a:extLst>
              <a:ext uri="{FF2B5EF4-FFF2-40B4-BE49-F238E27FC236}">
                <a16:creationId xmlns:a16="http://schemas.microsoft.com/office/drawing/2014/main" id="{EE236156-E318-9A4E-A86E-EC5E035343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4572000"/>
          <a:ext cx="109378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2" name="Formula" r:id="rId3" imgW="3975100" imgH="2857500" progId="Equation.Ribbit">
                  <p:embed/>
                </p:oleObj>
              </mc:Choice>
              <mc:Fallback>
                <p:oleObj name="Formula" r:id="rId3" imgW="3975100" imgH="28575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1093788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>
            <a:extLst>
              <a:ext uri="{FF2B5EF4-FFF2-40B4-BE49-F238E27FC236}">
                <a16:creationId xmlns:a16="http://schemas.microsoft.com/office/drawing/2014/main" id="{0BEBF968-B048-774D-9F56-D068DB54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87042" name="Content Placeholder 2">
            <a:extLst>
              <a:ext uri="{FF2B5EF4-FFF2-40B4-BE49-F238E27FC236}">
                <a16:creationId xmlns:a16="http://schemas.microsoft.com/office/drawing/2014/main" id="{469CF872-C3FB-D747-BE4B-3AF0FFAD0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 b="1">
                <a:solidFill>
                  <a:srgbClr val="FF0000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solidFill>
                <a:srgbClr val="BFBFB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>
            <a:extLst>
              <a:ext uri="{FF2B5EF4-FFF2-40B4-BE49-F238E27FC236}">
                <a16:creationId xmlns:a16="http://schemas.microsoft.com/office/drawing/2014/main" id="{CC0E26EC-E661-FC4B-AFE7-DF77CB0B6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</a:t>
            </a:r>
          </a:p>
        </p:txBody>
      </p:sp>
      <p:sp>
        <p:nvSpPr>
          <p:cNvPr id="88066" name="Content Placeholder 2">
            <a:extLst>
              <a:ext uri="{FF2B5EF4-FFF2-40B4-BE49-F238E27FC236}">
                <a16:creationId xmlns:a16="http://schemas.microsoft.com/office/drawing/2014/main" id="{C4F1B347-14A3-974B-BA2C-E147D083D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 general, it is inefficient to solve a problem by considering all permutation or combinations since there are </a:t>
            </a:r>
            <a:r>
              <a:rPr lang="en-US" altLang="en-US" sz="2800" u="sng">
                <a:ea typeface="ＭＳ Ｐゴシック" panose="020B0600070205080204" pitchFamily="34" charset="-128"/>
              </a:rPr>
              <a:t>exponential</a:t>
            </a:r>
            <a:r>
              <a:rPr lang="en-US" altLang="en-US" sz="2800">
                <a:ea typeface="ＭＳ Ｐゴシック" panose="020B0600070205080204" pitchFamily="34" charset="-128"/>
              </a:rPr>
              <a:t> (worst, factorial!) numbers of such arrangements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Nevertheless, for many problems, </a:t>
            </a:r>
            <a:r>
              <a:rPr lang="en-US" altLang="en-US" sz="2800" u="sng">
                <a:ea typeface="ＭＳ Ｐゴシック" panose="020B0600070205080204" pitchFamily="34" charset="-128"/>
              </a:rPr>
              <a:t>no better</a:t>
            </a:r>
            <a:r>
              <a:rPr lang="en-US" altLang="en-US" sz="2800">
                <a:ea typeface="ＭＳ Ｐゴシック" panose="020B0600070205080204" pitchFamily="34" charset="-128"/>
              </a:rPr>
              <a:t> approach is known.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When exact solutions are needed, </a:t>
            </a:r>
            <a:r>
              <a:rPr lang="en-US" altLang="en-US" sz="2800" u="sng">
                <a:ea typeface="ＭＳ Ｐゴシック" panose="020B0600070205080204" pitchFamily="34" charset="-128"/>
              </a:rPr>
              <a:t>backtracking</a:t>
            </a:r>
            <a:r>
              <a:rPr lang="en-US" altLang="en-US" sz="2800">
                <a:ea typeface="ＭＳ Ｐゴシック" panose="020B0600070205080204" pitchFamily="34" charset="-128"/>
              </a:rPr>
              <a:t> algorithms are used to exhaustively enumerate all arrangements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>
            <a:extLst>
              <a:ext uri="{FF2B5EF4-FFF2-40B4-BE49-F238E27FC236}">
                <a16:creationId xmlns:a16="http://schemas.microsoft.com/office/drawing/2014/main" id="{531B394F-B924-794E-8E8A-69CF0F72D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Example</a:t>
            </a:r>
          </a:p>
        </p:txBody>
      </p:sp>
      <p:sp>
        <p:nvSpPr>
          <p:cNvPr id="89090" name="Content Placeholder 2">
            <a:extLst>
              <a:ext uri="{FF2B5EF4-FFF2-40B4-BE49-F238E27FC236}">
                <a16:creationId xmlns:a16="http://schemas.microsoft.com/office/drawing/2014/main" id="{D90B86A9-B6C1-5941-A066-B537AE716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Traveling Salesperson Problem</a:t>
            </a:r>
            <a:r>
              <a:rPr lang="en-US" altLang="en-US" sz="2400">
                <a:ea typeface="ＭＳ Ｐゴシック" panose="020B0600070205080204" pitchFamily="34" charset="-128"/>
              </a:rPr>
              <a:t> (TSP)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Consider a salesman that must visit n different cities.  He wishes to visit them in an order such that his overall distance travelled is minimized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This problem is one of hundred of NP-complete problems for which no known efficient algorithms exist.  Indeed, it is believed that no efficient algorithms exist.  (Actually, Euclidean TSP is not even known to be in NP.)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only way of solving this problem </a:t>
            </a:r>
            <a:r>
              <a:rPr lang="en-US" altLang="en-US" sz="2000" u="sng">
                <a:ea typeface="ＭＳ Ｐゴシック" panose="020B0600070205080204" pitchFamily="34" charset="-128"/>
              </a:rPr>
              <a:t>exactly</a:t>
            </a:r>
            <a:r>
              <a:rPr lang="en-US" altLang="en-US" sz="2000">
                <a:ea typeface="ＭＳ Ｐゴシック" panose="020B0600070205080204" pitchFamily="34" charset="-128"/>
              </a:rPr>
              <a:t> is to try all possible n! routes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We give several algorithms for generating these combinatorial objects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>
            <a:extLst>
              <a:ext uri="{FF2B5EF4-FFF2-40B4-BE49-F238E27FC236}">
                <a16:creationId xmlns:a16="http://schemas.microsoft.com/office/drawing/2014/main" id="{A3F4205B-77E4-304D-B443-816D0ADF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Generating Combinations (1)</a:t>
            </a:r>
          </a:p>
        </p:txBody>
      </p:sp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DB3369B8-1081-6344-B1C9-FF8CE8057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Recall that combinations are simply all possible subsets of size r.  For our purposes, we will consider generating subsets of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{1,2,3,…,n}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algorithm works as follows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Start with {1,…,r}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Assume that we have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…a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, we want the next combination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Locate the last element ai such that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 </a:t>
            </a:r>
            <a:r>
              <a:rPr lang="en-US" altLang="en-US" sz="2000">
                <a:ea typeface="ＭＳ Ｐゴシック" panose="020B0600070205080204" pitchFamily="34" charset="-128"/>
              </a:rPr>
              <a:t>n-r-I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Replace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with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+1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Replace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j</a:t>
            </a:r>
            <a:r>
              <a:rPr lang="en-US" altLang="en-US" sz="2000">
                <a:ea typeface="ＭＳ Ｐゴシック" panose="020B0600070205080204" pitchFamily="34" charset="-128"/>
              </a:rPr>
              <a:t> with 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+j-I for j=i+1, i+2,…,r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>
            <a:extLst>
              <a:ext uri="{FF2B5EF4-FFF2-40B4-BE49-F238E27FC236}">
                <a16:creationId xmlns:a16="http://schemas.microsoft.com/office/drawing/2014/main" id="{47642D2A-C4A4-144A-B421-40DEA169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Generating Combinations (2)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id="{D59165D9-52AE-C44D-9DF9-3B5A3FC68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Next r-Combinations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Input</a:t>
            </a:r>
            <a:r>
              <a:rPr lang="en-US" altLang="en-US" sz="2400">
                <a:ea typeface="ＭＳ Ｐゴシック" panose="020B0600070205080204" pitchFamily="34" charset="-128"/>
              </a:rPr>
              <a:t>:       A set of n elements and an r-combination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 i="1">
                <a:ea typeface="ＭＳ Ｐゴシック" panose="020B0600070205080204" pitchFamily="34" charset="-128"/>
              </a:rPr>
              <a:t>,a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 i="1">
                <a:ea typeface="ＭＳ Ｐゴシック" panose="020B0600070205080204" pitchFamily="34" charset="-128"/>
              </a:rPr>
              <a:t>,…,a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Output</a:t>
            </a:r>
            <a:r>
              <a:rPr lang="en-US" altLang="en-US" sz="2400">
                <a:ea typeface="ＭＳ Ｐゴシック" panose="020B0600070205080204" pitchFamily="34" charset="-128"/>
              </a:rPr>
              <a:t>:    The next r-combination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 i="1">
                <a:ea typeface="ＭＳ Ｐゴシック" panose="020B0600070205080204" pitchFamily="34" charset="-128"/>
              </a:rPr>
              <a:t> 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r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While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=n-r+i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 i="1">
                <a:ea typeface="ＭＳ Ｐゴシック" panose="020B0600070205080204" pitchFamily="34" charset="-128"/>
              </a:rPr>
              <a:t>        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-1</a:t>
            </a:r>
            <a:endParaRPr lang="en-US" altLang="en-US" sz="24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+1</a:t>
            </a:r>
            <a:endParaRPr lang="en-US" altLang="en-US" sz="2400" baseline="-250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(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i+1)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to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r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itchFamily="2" charset="2"/>
              </a:rPr>
              <a:t>i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+ j - i</a:t>
            </a:r>
            <a:endParaRPr lang="en-US" altLang="en-US" sz="24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  <a:endParaRPr lang="en-US" altLang="en-US" sz="2400" i="1">
              <a:ea typeface="ＭＳ Ｐゴシック" panose="020B0600070205080204" pitchFamily="34" charset="-128"/>
              <a:sym typeface="Symbol" pitchFamily="2" charset="2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9F5F28A-F943-C448-A3D4-F0CD97BB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 Rule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86830BCD-9566-384A-B9FA-0E088355E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is a natural generalization to any </a:t>
            </a:r>
            <a:r>
              <a:rPr lang="en-US" altLang="en-US" sz="2800" u="sng">
                <a:ea typeface="ＭＳ Ｐゴシック" panose="020B0600070205080204" pitchFamily="34" charset="-128"/>
              </a:rPr>
              <a:t>sequence</a:t>
            </a:r>
            <a:r>
              <a:rPr lang="en-US" altLang="en-US" sz="2800">
                <a:ea typeface="ＭＳ Ｐゴシック" panose="020B0600070205080204" pitchFamily="34" charset="-128"/>
              </a:rPr>
              <a:t> of m tasks; namely the number of ways m mutually exclusive events can occur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800">
                <a:ea typeface="ＭＳ Ｐゴシック" panose="020B0600070205080204" pitchFamily="34" charset="-128"/>
              </a:rPr>
              <a:t>+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 + … +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m-1</a:t>
            </a:r>
            <a:r>
              <a:rPr lang="en-US" altLang="en-US" sz="2800">
                <a:ea typeface="ＭＳ Ｐゴシック" panose="020B0600070205080204" pitchFamily="34" charset="-128"/>
              </a:rPr>
              <a:t> +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give another formulation in terms of sets.  Let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…,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be </a:t>
            </a:r>
            <a:r>
              <a:rPr lang="en-US" altLang="en-US" sz="2800" u="sng">
                <a:ea typeface="ＭＳ Ｐゴシック" panose="020B0600070205080204" pitchFamily="34" charset="-128"/>
              </a:rPr>
              <a:t>pairwise disjoint sets.</a:t>
            </a:r>
            <a:r>
              <a:rPr lang="en-US" altLang="en-US" sz="2800">
                <a:ea typeface="ＭＳ Ｐゴシック" panose="020B0600070205080204" pitchFamily="34" charset="-128"/>
              </a:rPr>
              <a:t> Then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|A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 sz="2800">
                <a:ea typeface="ＭＳ Ｐゴシック" panose="020B0600070205080204" pitchFamily="34" charset="-128"/>
              </a:rPr>
              <a:t>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 … </a:t>
            </a:r>
            <a:r>
              <a:rPr lang="en-US" altLang="en-US" sz="2800">
                <a:ea typeface="ＭＳ Ｐゴシック" panose="020B0600070205080204" pitchFamily="34" charset="-128"/>
              </a:rPr>
              <a:t>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| = |A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|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 sz="2800">
                <a:ea typeface="ＭＳ Ｐゴシック" panose="020B0600070205080204" pitchFamily="34" charset="-128"/>
              </a:rPr>
              <a:t> |A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|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 … </a:t>
            </a:r>
            <a:r>
              <a:rPr lang="en-US" altLang="en-US" sz="2800">
                <a:ea typeface="ＭＳ Ｐゴシック" panose="020B0600070205080204" pitchFamily="34" charset="-128"/>
              </a:rPr>
              <a:t> |A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|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(In fact, this is a special case of the general Principal of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Inclusion-Exclusion (PIE))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>
            <a:extLst>
              <a:ext uri="{FF2B5EF4-FFF2-40B4-BE49-F238E27FC236}">
                <a16:creationId xmlns:a16="http://schemas.microsoft.com/office/drawing/2014/main" id="{DA67CB49-FC7F-3049-A861-20F7CFE8F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Generating Combinations: Example</a:t>
            </a:r>
          </a:p>
        </p:txBody>
      </p:sp>
      <p:sp>
        <p:nvSpPr>
          <p:cNvPr id="92162" name="Content Placeholder 2">
            <a:extLst>
              <a:ext uri="{FF2B5EF4-FFF2-40B4-BE49-F238E27FC236}">
                <a16:creationId xmlns:a16="http://schemas.microsoft.com/office/drawing/2014/main" id="{9638B0CF-8C8B-8D42-A5F7-2F26433C5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Find the next 3-combination of the set {1,2,3,4,5} after {1,4,5}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Here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=1,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=4,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=5, n=5, r=3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last i such that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5-3+i is 1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Thus, we set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+ 1 = 2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+ 2 -1 = 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3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+ 3 -1 = 4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Thus, the next r-combinations is {2,3,4}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>
            <a:extLst>
              <a:ext uri="{FF2B5EF4-FFF2-40B4-BE49-F238E27FC236}">
                <a16:creationId xmlns:a16="http://schemas.microsoft.com/office/drawing/2014/main" id="{5E7F11CB-5CD4-264B-8E0E-316C2C7D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Generating Permutations</a:t>
            </a:r>
          </a:p>
        </p:txBody>
      </p:sp>
      <p:sp>
        <p:nvSpPr>
          <p:cNvPr id="93186" name="Content Placeholder 2">
            <a:extLst>
              <a:ext uri="{FF2B5EF4-FFF2-40B4-BE49-F238E27FC236}">
                <a16:creationId xmlns:a16="http://schemas.microsoft.com/office/drawing/2014/main" id="{5013DC8C-DFCD-0F48-B2DC-EB9BE4391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textbook gives an algorithm to generate permutations in lexicographic order.  Essentially, the algorithm works as follows.  Given a permutation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Choose the left-most pair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j+1</a:t>
            </a:r>
            <a:r>
              <a:rPr lang="en-US" altLang="en-US" sz="2400">
                <a:ea typeface="ＭＳ Ｐゴシック" panose="020B0600070205080204" pitchFamily="34" charset="-128"/>
              </a:rPr>
              <a:t> where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</a:rPr>
              <a:t>&lt;a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j+1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Choose the least items to the right of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</a:rPr>
              <a:t> greater than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Swap this item and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Arrange the remaining (to the right) items in order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>
            <a:extLst>
              <a:ext uri="{FF2B5EF4-FFF2-40B4-BE49-F238E27FC236}">
                <a16:creationId xmlns:a16="http://schemas.microsoft.com/office/drawing/2014/main" id="{D36AB88E-D7A5-AB49-A176-4569CFFA8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Next Permutation </a:t>
            </a:r>
            <a:r>
              <a:rPr lang="en-US" altLang="en-US" sz="3200">
                <a:ea typeface="ＭＳ Ｐゴシック" panose="020B0600070205080204" pitchFamily="34" charset="-128"/>
              </a:rPr>
              <a:t>(lexicographic order)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94210" name="Picture 5" descr="NextPermutation.bmp">
            <a:extLst>
              <a:ext uri="{FF2B5EF4-FFF2-40B4-BE49-F238E27FC236}">
                <a16:creationId xmlns:a16="http://schemas.microsoft.com/office/drawing/2014/main" id="{383C72A1-8926-9144-B0D5-A74EB8FF4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5888038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>
            <a:extLst>
              <a:ext uri="{FF2B5EF4-FFF2-40B4-BE49-F238E27FC236}">
                <a16:creationId xmlns:a16="http://schemas.microsoft.com/office/drawing/2014/main" id="{D3569322-0B2D-1B4F-BD6B-F01F468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Generating Permutations (2)</a:t>
            </a:r>
          </a:p>
        </p:txBody>
      </p:sp>
      <p:sp>
        <p:nvSpPr>
          <p:cNvPr id="95234" name="Content Placeholder 2">
            <a:extLst>
              <a:ext uri="{FF2B5EF4-FFF2-40B4-BE49-F238E27FC236}">
                <a16:creationId xmlns:a16="http://schemas.microsoft.com/office/drawing/2014/main" id="{45AFF1BB-EA9A-F447-BB9A-223E6717B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Often there is no reason to generate permutations in lexicographic order.  Moreover even though generating permutations is inefficient in itself, lexicographic order induces even more work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An alternate method is to fix an element, then recursively permute the n-1 remaining elements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Johnson-Trotter algorithm has the following attractive properties.  Not in your textbook, not on the exam, just for your reference/culture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It is bottom up (non-recursive)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It induces a minimal-change between each permutation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1">
            <a:extLst>
              <a:ext uri="{FF2B5EF4-FFF2-40B4-BE49-F238E27FC236}">
                <a16:creationId xmlns:a16="http://schemas.microsoft.com/office/drawing/2014/main" id="{D6216006-7BDA-DB47-900F-10FF887D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Johnson-Trotter Algorithm</a:t>
            </a:r>
          </a:p>
        </p:txBody>
      </p:sp>
      <p:sp>
        <p:nvSpPr>
          <p:cNvPr id="96258" name="Content Placeholder 2">
            <a:extLst>
              <a:ext uri="{FF2B5EF4-FFF2-40B4-BE49-F238E27FC236}">
                <a16:creationId xmlns:a16="http://schemas.microsoft.com/office/drawing/2014/main" id="{8F3B578A-9A2C-DC48-A652-5E0575A65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associate a direction to each element, for example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 component is mobile if its direction points to an adjacent component that is smaller than itself.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Here 3 and 4 are mobile, 1 and 2 are not</a:t>
            </a:r>
          </a:p>
        </p:txBody>
      </p:sp>
      <p:graphicFrame>
        <p:nvGraphicFramePr>
          <p:cNvPr id="96259" name="Object 4">
            <a:extLst>
              <a:ext uri="{FF2B5EF4-FFF2-40B4-BE49-F238E27FC236}">
                <a16:creationId xmlns:a16="http://schemas.microsoft.com/office/drawing/2014/main" id="{68EB824E-5DA9-204C-B388-63A62AF4B4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3650" y="2743200"/>
          <a:ext cx="13874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2" name="Formula" r:id="rId3" imgW="5041900" imgH="1854200" progId="Equation.Ribbit">
                  <p:embed/>
                </p:oleObj>
              </mc:Choice>
              <mc:Fallback>
                <p:oleObj name="Formula" r:id="rId3" imgW="5041900" imgH="18542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743200"/>
                        <a:ext cx="138747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>
            <a:extLst>
              <a:ext uri="{FF2B5EF4-FFF2-40B4-BE49-F238E27FC236}">
                <a16:creationId xmlns:a16="http://schemas.microsoft.com/office/drawing/2014/main" id="{8FD0B6F9-D770-D140-9FCD-076C5E4A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Algorithm: Johnson Trotter</a:t>
            </a:r>
          </a:p>
        </p:txBody>
      </p:sp>
      <p:pic>
        <p:nvPicPr>
          <p:cNvPr id="97282" name="Picture 3" descr="JohnsonTrotter.bmp">
            <a:extLst>
              <a:ext uri="{FF2B5EF4-FFF2-40B4-BE49-F238E27FC236}">
                <a16:creationId xmlns:a16="http://schemas.microsoft.com/office/drawing/2014/main" id="{1CA50706-604D-8646-94A4-51EC191C2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1905000"/>
            <a:ext cx="8270875" cy="400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>
            <a:extLst>
              <a:ext uri="{FF2B5EF4-FFF2-40B4-BE49-F238E27FC236}">
                <a16:creationId xmlns:a16="http://schemas.microsoft.com/office/drawing/2014/main" id="{1A56B043-CA0B-B44C-9EEC-5AEEA41C5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98306" name="Content Placeholder 2">
            <a:extLst>
              <a:ext uri="{FF2B5EF4-FFF2-40B4-BE49-F238E27FC236}">
                <a16:creationId xmlns:a16="http://schemas.microsoft.com/office/drawing/2014/main" id="{98A32FBA-874A-1D48-AE53-A066579B8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Permutations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solidFill>
                  <a:srgbClr val="BFBFBF"/>
                </a:solidFill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More Examples</a:t>
            </a:r>
            <a:endParaRPr lang="en-US" altLang="en-US" sz="18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>
            <a:extLst>
              <a:ext uri="{FF2B5EF4-FFF2-40B4-BE49-F238E27FC236}">
                <a16:creationId xmlns:a16="http://schemas.microsoft.com/office/drawing/2014/main" id="{AC17E618-BD92-204D-A061-F629EDF70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A</a:t>
            </a:r>
          </a:p>
        </p:txBody>
      </p:sp>
      <p:sp>
        <p:nvSpPr>
          <p:cNvPr id="99330" name="Content Placeholder 2">
            <a:extLst>
              <a:ext uri="{FF2B5EF4-FFF2-40B4-BE49-F238E27FC236}">
                <a16:creationId xmlns:a16="http://schemas.microsoft.com/office/drawing/2014/main" id="{D65FABC1-99BE-F042-992B-6A6C9CA06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How many bit strings of length 4 are there such that 11 never appear as a substring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represent the set of strings graphically using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diagram tree</a:t>
            </a:r>
            <a:r>
              <a:rPr lang="en-US" altLang="en-US" sz="2800">
                <a:ea typeface="ＭＳ Ｐゴシック" panose="020B0600070205080204" pitchFamily="34" charset="-128"/>
              </a:rPr>
              <a:t> (see textbook pages 395)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479F33-5D92-5B4F-AFA5-58A6BD2844A6}"/>
              </a:ext>
            </a:extLst>
          </p:cNvPr>
          <p:cNvSpPr/>
          <p:nvPr/>
        </p:nvSpPr>
        <p:spPr>
          <a:xfrm>
            <a:off x="6248400" y="3505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1010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6BD3ED-2F37-E64D-833D-903A84B6C900}"/>
              </a:ext>
            </a:extLst>
          </p:cNvPr>
          <p:cNvSpPr/>
          <p:nvPr/>
        </p:nvSpPr>
        <p:spPr>
          <a:xfrm>
            <a:off x="6248400" y="3886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1001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FE8FAE-968A-B245-AAB5-EC17E84C46AA}"/>
              </a:ext>
            </a:extLst>
          </p:cNvPr>
          <p:cNvSpPr/>
          <p:nvPr/>
        </p:nvSpPr>
        <p:spPr>
          <a:xfrm>
            <a:off x="6248400" y="4648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0101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DB21D0-A30E-9043-A3F8-7EC77CDFDEC9}"/>
              </a:ext>
            </a:extLst>
          </p:cNvPr>
          <p:cNvSpPr/>
          <p:nvPr/>
        </p:nvSpPr>
        <p:spPr>
          <a:xfrm>
            <a:off x="6248400" y="4267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0010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EF017C-1B3A-F64F-A510-7D44DE36512B}"/>
              </a:ext>
            </a:extLst>
          </p:cNvPr>
          <p:cNvSpPr/>
          <p:nvPr/>
        </p:nvSpPr>
        <p:spPr>
          <a:xfrm>
            <a:off x="6248400" y="5791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0001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230E81-14E9-0C4A-9B2A-0A423757BB56}"/>
              </a:ext>
            </a:extLst>
          </p:cNvPr>
          <p:cNvSpPr/>
          <p:nvPr/>
        </p:nvSpPr>
        <p:spPr>
          <a:xfrm>
            <a:off x="6248400" y="5410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1000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5C4A5F-9BC6-0247-8809-74EB4E0C06BA}"/>
              </a:ext>
            </a:extLst>
          </p:cNvPr>
          <p:cNvSpPr/>
          <p:nvPr/>
        </p:nvSpPr>
        <p:spPr>
          <a:xfrm>
            <a:off x="6248400" y="5029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0100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7557CEC-3713-5A47-BAC9-18206A093242}"/>
              </a:ext>
            </a:extLst>
          </p:cNvPr>
          <p:cNvSpPr/>
          <p:nvPr/>
        </p:nvSpPr>
        <p:spPr>
          <a:xfrm>
            <a:off x="6248400" y="6172200"/>
            <a:ext cx="609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tx1"/>
                </a:solidFill>
              </a:rPr>
              <a:t>0000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2BA2D99-C0C8-7C43-8A5A-46DA57714C6B}"/>
              </a:ext>
            </a:extLst>
          </p:cNvPr>
          <p:cNvSpPr/>
          <p:nvPr/>
        </p:nvSpPr>
        <p:spPr>
          <a:xfrm>
            <a:off x="5372100" y="35814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D55F788-0668-B144-B6A7-F1645775DA69}"/>
              </a:ext>
            </a:extLst>
          </p:cNvPr>
          <p:cNvSpPr/>
          <p:nvPr/>
        </p:nvSpPr>
        <p:spPr>
          <a:xfrm>
            <a:off x="5372100" y="41910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0D834E-456F-4745-8D56-37C8A6373737}"/>
              </a:ext>
            </a:extLst>
          </p:cNvPr>
          <p:cNvSpPr/>
          <p:nvPr/>
        </p:nvSpPr>
        <p:spPr>
          <a:xfrm>
            <a:off x="5372100" y="48768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6224ECD-1B86-CA44-AB9C-CAAD7A3AC963}"/>
              </a:ext>
            </a:extLst>
          </p:cNvPr>
          <p:cNvSpPr/>
          <p:nvPr/>
        </p:nvSpPr>
        <p:spPr>
          <a:xfrm>
            <a:off x="4511675" y="3962400"/>
            <a:ext cx="4445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9D8AEBD-7C22-DC4D-871D-3024B0C39582}"/>
              </a:ext>
            </a:extLst>
          </p:cNvPr>
          <p:cNvSpPr/>
          <p:nvPr/>
        </p:nvSpPr>
        <p:spPr>
          <a:xfrm>
            <a:off x="5372100" y="55626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B7D3659-48B0-7E4F-9350-6DAA6F9F40AA}"/>
              </a:ext>
            </a:extLst>
          </p:cNvPr>
          <p:cNvSpPr/>
          <p:nvPr/>
        </p:nvSpPr>
        <p:spPr>
          <a:xfrm>
            <a:off x="5372100" y="60960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03667EB-A316-9B41-8FD6-5F29D55DE4BC}"/>
              </a:ext>
            </a:extLst>
          </p:cNvPr>
          <p:cNvSpPr/>
          <p:nvPr/>
        </p:nvSpPr>
        <p:spPr>
          <a:xfrm>
            <a:off x="4511675" y="4876800"/>
            <a:ext cx="4445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5AA5E0E-3484-3C45-9314-E7678F7CBB02}"/>
              </a:ext>
            </a:extLst>
          </p:cNvPr>
          <p:cNvSpPr/>
          <p:nvPr/>
        </p:nvSpPr>
        <p:spPr>
          <a:xfrm>
            <a:off x="4511675" y="5791200"/>
            <a:ext cx="4445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416DF20-F72A-3845-994E-D1FF41484DAD}"/>
              </a:ext>
            </a:extLst>
          </p:cNvPr>
          <p:cNvSpPr/>
          <p:nvPr/>
        </p:nvSpPr>
        <p:spPr>
          <a:xfrm>
            <a:off x="3276600" y="53340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u="sng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19EF35E-AC13-2647-9DFB-1FC03C023647}"/>
              </a:ext>
            </a:extLst>
          </p:cNvPr>
          <p:cNvSpPr/>
          <p:nvPr/>
        </p:nvSpPr>
        <p:spPr>
          <a:xfrm>
            <a:off x="3276600" y="39624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u="sng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847DB06-8FD0-5649-AD44-2DC861D15A51}"/>
              </a:ext>
            </a:extLst>
          </p:cNvPr>
          <p:cNvSpPr/>
          <p:nvPr/>
        </p:nvSpPr>
        <p:spPr>
          <a:xfrm>
            <a:off x="2286000" y="4648200"/>
            <a:ext cx="46038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B30053E-5B08-B64C-9FD7-0A859B4B10E8}"/>
              </a:ext>
            </a:extLst>
          </p:cNvPr>
          <p:cNvCxnSpPr>
            <a:stCxn id="19" idx="5"/>
            <a:endCxn id="4" idx="1"/>
          </p:cNvCxnSpPr>
          <p:nvPr/>
        </p:nvCxnSpPr>
        <p:spPr>
          <a:xfrm rot="16200000" flipH="1">
            <a:off x="5824538" y="3233738"/>
            <a:ext cx="11112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1934D7E-B4C6-1E45-B754-F82883A49155}"/>
              </a:ext>
            </a:extLst>
          </p:cNvPr>
          <p:cNvCxnSpPr>
            <a:stCxn id="22" idx="5"/>
            <a:endCxn id="19" idx="2"/>
          </p:cNvCxnSpPr>
          <p:nvPr/>
        </p:nvCxnSpPr>
        <p:spPr>
          <a:xfrm rot="5400000" flipH="1" flipV="1">
            <a:off x="4756944" y="3412331"/>
            <a:ext cx="407988" cy="822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AD78F9F-13CC-6F4C-B869-BD051A0A8F01}"/>
              </a:ext>
            </a:extLst>
          </p:cNvPr>
          <p:cNvCxnSpPr>
            <a:stCxn id="28" idx="1"/>
            <a:endCxn id="22" idx="5"/>
          </p:cNvCxnSpPr>
          <p:nvPr/>
        </p:nvCxnSpPr>
        <p:spPr>
          <a:xfrm rot="16200000" flipH="1">
            <a:off x="3889375" y="3367088"/>
            <a:ext cx="53975" cy="1266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8A13472-8172-0743-8872-80A9AAA14387}"/>
              </a:ext>
            </a:extLst>
          </p:cNvPr>
          <p:cNvCxnSpPr>
            <a:stCxn id="28" idx="1"/>
            <a:endCxn id="29" idx="3"/>
          </p:cNvCxnSpPr>
          <p:nvPr/>
        </p:nvCxnSpPr>
        <p:spPr>
          <a:xfrm rot="16200000" flipH="1" flipV="1">
            <a:off x="2417762" y="3848101"/>
            <a:ext cx="739775" cy="990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CFF08D0-0354-7C40-ABE2-4AC5EF62372F}"/>
              </a:ext>
            </a:extLst>
          </p:cNvPr>
          <p:cNvCxnSpPr>
            <a:stCxn id="29" idx="3"/>
          </p:cNvCxnSpPr>
          <p:nvPr/>
        </p:nvCxnSpPr>
        <p:spPr>
          <a:xfrm rot="16200000" flipH="1">
            <a:off x="2436019" y="4569619"/>
            <a:ext cx="696912" cy="9842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8065794-C98C-5A4F-8F06-5F31EE5BA0BE}"/>
              </a:ext>
            </a:extLst>
          </p:cNvPr>
          <p:cNvCxnSpPr>
            <a:stCxn id="27" idx="5"/>
            <a:endCxn id="25" idx="0"/>
          </p:cNvCxnSpPr>
          <p:nvPr/>
        </p:nvCxnSpPr>
        <p:spPr>
          <a:xfrm rot="5400000" flipH="1" flipV="1">
            <a:off x="3663950" y="4529138"/>
            <a:ext cx="522288" cy="1217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E6FF1BA-DF55-9C4E-85A2-D54065D13E84}"/>
              </a:ext>
            </a:extLst>
          </p:cNvPr>
          <p:cNvCxnSpPr>
            <a:stCxn id="27" idx="3"/>
            <a:endCxn id="26" idx="2"/>
          </p:cNvCxnSpPr>
          <p:nvPr/>
        </p:nvCxnSpPr>
        <p:spPr>
          <a:xfrm rot="16200000" flipH="1">
            <a:off x="3682207" y="4999831"/>
            <a:ext cx="430212" cy="12287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4099269-89D3-0C41-9EEA-09EBA8550174}"/>
              </a:ext>
            </a:extLst>
          </p:cNvPr>
          <p:cNvCxnSpPr>
            <a:stCxn id="25" idx="7"/>
          </p:cNvCxnSpPr>
          <p:nvPr/>
        </p:nvCxnSpPr>
        <p:spPr>
          <a:xfrm rot="5400000" flipH="1" flipV="1">
            <a:off x="4936331" y="4490244"/>
            <a:ext cx="11113" cy="784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B50B876-C75E-DE4E-9731-5A7856B59726}"/>
              </a:ext>
            </a:extLst>
          </p:cNvPr>
          <p:cNvCxnSpPr>
            <a:stCxn id="21" idx="5"/>
            <a:endCxn id="12" idx="1"/>
          </p:cNvCxnSpPr>
          <p:nvPr/>
        </p:nvCxnSpPr>
        <p:spPr>
          <a:xfrm rot="5400000" flipH="1" flipV="1">
            <a:off x="5759450" y="4452938"/>
            <a:ext cx="141288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F788322-4889-AA42-A1E6-7EB646F04741}"/>
              </a:ext>
            </a:extLst>
          </p:cNvPr>
          <p:cNvCxnSpPr>
            <a:stCxn id="21" idx="5"/>
            <a:endCxn id="16" idx="1"/>
          </p:cNvCxnSpPr>
          <p:nvPr/>
        </p:nvCxnSpPr>
        <p:spPr>
          <a:xfrm rot="16200000" flipH="1">
            <a:off x="5710238" y="4643438"/>
            <a:ext cx="239712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649E735-CA2F-4546-A7B3-05312808B5A5}"/>
              </a:ext>
            </a:extLst>
          </p:cNvPr>
          <p:cNvCxnSpPr>
            <a:stCxn id="20" idx="5"/>
            <a:endCxn id="11" idx="1"/>
          </p:cNvCxnSpPr>
          <p:nvPr/>
        </p:nvCxnSpPr>
        <p:spPr>
          <a:xfrm rot="5400000" flipH="1" flipV="1">
            <a:off x="5721350" y="3729038"/>
            <a:ext cx="217488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0412D80-0416-7048-A287-9DE3119F16D6}"/>
              </a:ext>
            </a:extLst>
          </p:cNvPr>
          <p:cNvCxnSpPr>
            <a:stCxn id="20" idx="5"/>
            <a:endCxn id="13" idx="1"/>
          </p:cNvCxnSpPr>
          <p:nvPr/>
        </p:nvCxnSpPr>
        <p:spPr>
          <a:xfrm rot="16200000" flipH="1">
            <a:off x="5748338" y="3919538"/>
            <a:ext cx="163512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DD535A2-B71B-DF44-89FD-999826A8B913}"/>
              </a:ext>
            </a:extLst>
          </p:cNvPr>
          <p:cNvCxnSpPr>
            <a:stCxn id="22" idx="5"/>
            <a:endCxn id="20" idx="2"/>
          </p:cNvCxnSpPr>
          <p:nvPr/>
        </p:nvCxnSpPr>
        <p:spPr>
          <a:xfrm rot="16200000" flipH="1">
            <a:off x="4860132" y="3717131"/>
            <a:ext cx="201612" cy="8223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0FBF4D4-D6F7-8A45-8DA6-0E8EDF25FCFC}"/>
              </a:ext>
            </a:extLst>
          </p:cNvPr>
          <p:cNvCxnSpPr>
            <a:stCxn id="23" idx="5"/>
            <a:endCxn id="15" idx="1"/>
          </p:cNvCxnSpPr>
          <p:nvPr/>
        </p:nvCxnSpPr>
        <p:spPr>
          <a:xfrm rot="5400000" flipH="1" flipV="1">
            <a:off x="5797550" y="5176838"/>
            <a:ext cx="65088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1E96FEF-7B75-6845-BEEB-F10DC14FB582}"/>
              </a:ext>
            </a:extLst>
          </p:cNvPr>
          <p:cNvCxnSpPr>
            <a:stCxn id="24" idx="5"/>
          </p:cNvCxnSpPr>
          <p:nvPr/>
        </p:nvCxnSpPr>
        <p:spPr>
          <a:xfrm rot="5400000" flipH="1" flipV="1">
            <a:off x="5726113" y="5640388"/>
            <a:ext cx="206375" cy="835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DBC0681-A0DB-8042-8BB7-10863E9541F9}"/>
              </a:ext>
            </a:extLst>
          </p:cNvPr>
          <p:cNvCxnSpPr>
            <a:stCxn id="24" idx="5"/>
            <a:endCxn id="18" idx="1"/>
          </p:cNvCxnSpPr>
          <p:nvPr/>
        </p:nvCxnSpPr>
        <p:spPr>
          <a:xfrm rot="16200000" flipH="1">
            <a:off x="5748338" y="5824538"/>
            <a:ext cx="163512" cy="836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1442741-C53B-444E-A5AE-7233A4375234}"/>
              </a:ext>
            </a:extLst>
          </p:cNvPr>
          <p:cNvCxnSpPr>
            <a:stCxn id="26" idx="5"/>
          </p:cNvCxnSpPr>
          <p:nvPr/>
        </p:nvCxnSpPr>
        <p:spPr>
          <a:xfrm rot="5400000" flipH="1" flipV="1">
            <a:off x="4833144" y="5355431"/>
            <a:ext cx="217488" cy="7842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B7B12D5-C294-834E-A888-D0FF53C85B17}"/>
              </a:ext>
            </a:extLst>
          </p:cNvPr>
          <p:cNvCxnSpPr>
            <a:stCxn id="26" idx="3"/>
            <a:endCxn id="24" idx="3"/>
          </p:cNvCxnSpPr>
          <p:nvPr/>
        </p:nvCxnSpPr>
        <p:spPr>
          <a:xfrm rot="16200000" flipH="1">
            <a:off x="4795838" y="5578475"/>
            <a:ext cx="304800" cy="860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D4061731-2877-4540-8C3F-083840EA55E1}"/>
              </a:ext>
            </a:extLst>
          </p:cNvPr>
          <p:cNvSpPr/>
          <p:nvPr/>
        </p:nvSpPr>
        <p:spPr>
          <a:xfrm>
            <a:off x="2476500" y="40386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B2666C9-0D68-0A4C-AE7C-6755BB437871}"/>
              </a:ext>
            </a:extLst>
          </p:cNvPr>
          <p:cNvSpPr/>
          <p:nvPr/>
        </p:nvSpPr>
        <p:spPr>
          <a:xfrm>
            <a:off x="3619500" y="48006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9088C70-40FF-C042-9233-51F1D89D2633}"/>
              </a:ext>
            </a:extLst>
          </p:cNvPr>
          <p:cNvSpPr/>
          <p:nvPr/>
        </p:nvSpPr>
        <p:spPr>
          <a:xfrm>
            <a:off x="4762500" y="54102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93C501A-104A-F648-B101-78A5ECA90E68}"/>
              </a:ext>
            </a:extLst>
          </p:cNvPr>
          <p:cNvSpPr/>
          <p:nvPr/>
        </p:nvSpPr>
        <p:spPr>
          <a:xfrm>
            <a:off x="5734050" y="57912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855C3CE-050F-B342-A093-170762D995BF}"/>
              </a:ext>
            </a:extLst>
          </p:cNvPr>
          <p:cNvSpPr/>
          <p:nvPr/>
        </p:nvSpPr>
        <p:spPr>
          <a:xfrm>
            <a:off x="5734050" y="45720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314A654-3313-B748-93DB-2C5BBB78DCC3}"/>
              </a:ext>
            </a:extLst>
          </p:cNvPr>
          <p:cNvSpPr/>
          <p:nvPr/>
        </p:nvSpPr>
        <p:spPr>
          <a:xfrm>
            <a:off x="5734050" y="38100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4AB38A5-EE2D-474A-A8AA-04718439BCFD}"/>
              </a:ext>
            </a:extLst>
          </p:cNvPr>
          <p:cNvSpPr/>
          <p:nvPr/>
        </p:nvSpPr>
        <p:spPr>
          <a:xfrm>
            <a:off x="4762500" y="34290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9EC8684-FD78-064B-AAA3-0EAF9C988A52}"/>
              </a:ext>
            </a:extLst>
          </p:cNvPr>
          <p:cNvSpPr/>
          <p:nvPr/>
        </p:nvSpPr>
        <p:spPr>
          <a:xfrm>
            <a:off x="4762500" y="4114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0B0F913-9350-004B-BA0F-000C8F5EE362}"/>
              </a:ext>
            </a:extLst>
          </p:cNvPr>
          <p:cNvSpPr/>
          <p:nvPr/>
        </p:nvSpPr>
        <p:spPr>
          <a:xfrm>
            <a:off x="5734050" y="42672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E558F42-93C7-2B4F-9470-D05A060A38C0}"/>
              </a:ext>
            </a:extLst>
          </p:cNvPr>
          <p:cNvSpPr/>
          <p:nvPr/>
        </p:nvSpPr>
        <p:spPr>
          <a:xfrm>
            <a:off x="5734050" y="3352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B84DBB3-ABC3-DD40-B089-DBAA9D3CD53D}"/>
              </a:ext>
            </a:extLst>
          </p:cNvPr>
          <p:cNvSpPr/>
          <p:nvPr/>
        </p:nvSpPr>
        <p:spPr>
          <a:xfrm>
            <a:off x="3619500" y="35814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B213ED5-AE94-D945-AA7D-412E46BE53A7}"/>
              </a:ext>
            </a:extLst>
          </p:cNvPr>
          <p:cNvSpPr/>
          <p:nvPr/>
        </p:nvSpPr>
        <p:spPr>
          <a:xfrm>
            <a:off x="2476500" y="50292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333BA8C-CF89-5240-8E63-3B635AD3A71D}"/>
              </a:ext>
            </a:extLst>
          </p:cNvPr>
          <p:cNvSpPr/>
          <p:nvPr/>
        </p:nvSpPr>
        <p:spPr>
          <a:xfrm>
            <a:off x="3619500" y="55626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D104DDA-0EBC-C648-BDE7-1A22D480258B}"/>
              </a:ext>
            </a:extLst>
          </p:cNvPr>
          <p:cNvSpPr/>
          <p:nvPr/>
        </p:nvSpPr>
        <p:spPr>
          <a:xfrm>
            <a:off x="4762500" y="59436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109AFE8-A2FE-DB4D-A54A-4355A0874EE9}"/>
              </a:ext>
            </a:extLst>
          </p:cNvPr>
          <p:cNvSpPr/>
          <p:nvPr/>
        </p:nvSpPr>
        <p:spPr>
          <a:xfrm>
            <a:off x="5734050" y="5257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C0739FA-DEFF-2844-8192-05E84B8CE612}"/>
              </a:ext>
            </a:extLst>
          </p:cNvPr>
          <p:cNvSpPr/>
          <p:nvPr/>
        </p:nvSpPr>
        <p:spPr>
          <a:xfrm>
            <a:off x="5734050" y="61722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3DCB635-0242-B74E-9F72-AC73B4CAD932}"/>
              </a:ext>
            </a:extLst>
          </p:cNvPr>
          <p:cNvSpPr/>
          <p:nvPr/>
        </p:nvSpPr>
        <p:spPr>
          <a:xfrm>
            <a:off x="5734050" y="49530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>
            <a:extLst>
              <a:ext uri="{FF2B5EF4-FFF2-40B4-BE49-F238E27FC236}">
                <a16:creationId xmlns:a16="http://schemas.microsoft.com/office/drawing/2014/main" id="{1A587B87-A06E-5A48-BEDB-048F81FE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Counting Functions (1)</a:t>
            </a:r>
          </a:p>
        </p:txBody>
      </p:sp>
      <p:sp>
        <p:nvSpPr>
          <p:cNvPr id="100354" name="Content Placeholder 2">
            <a:extLst>
              <a:ext uri="{FF2B5EF4-FFF2-40B4-BE49-F238E27FC236}">
                <a16:creationId xmlns:a16="http://schemas.microsoft.com/office/drawing/2014/main" id="{C505159C-3FE7-7042-9252-C72E0A370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S,T be sets such that |S|=n, |T|=m.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How many function are there mapping f:S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>
                <a:ea typeface="ＭＳ Ｐゴシック" panose="020B0600070205080204" pitchFamily="34" charset="-128"/>
              </a:rPr>
              <a:t>T?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How many of these functions are one-to-one (injective)?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function simply maps each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to one t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</a:rPr>
              <a:t>, thus for each n we can choose to send it to any of the elements in 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Each of these is an independent event, so we apply the multiplication rule: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we wish f to be injective, we must have 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m, otherwise the answer is obviously 0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>
            <a:extLst>
              <a:ext uri="{FF2B5EF4-FFF2-40B4-BE49-F238E27FC236}">
                <a16:creationId xmlns:a16="http://schemas.microsoft.com/office/drawing/2014/main" id="{F8614D9D-F346-664B-B657-7341FE27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Counting Functions (2)</a:t>
            </a:r>
          </a:p>
        </p:txBody>
      </p:sp>
      <p:sp>
        <p:nvSpPr>
          <p:cNvPr id="101378" name="Content Placeholder 2">
            <a:extLst>
              <a:ext uri="{FF2B5EF4-FFF2-40B4-BE49-F238E27FC236}">
                <a16:creationId xmlns:a16="http://schemas.microsoft.com/office/drawing/2014/main" id="{A28B19BE-5DA9-BA45-AB3C-DAD09A371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Now each s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must be mapped to a unique element in T.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For s</a:t>
            </a:r>
            <a:r>
              <a:rPr lang="en-US" altLang="en-US" sz="1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, we have m choices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However, once we have made a mapping, say s</a:t>
            </a:r>
            <a:r>
              <a:rPr lang="en-US" altLang="en-US" sz="18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, we cannot map subsequent elements to t</a:t>
            </a:r>
            <a:r>
              <a:rPr lang="en-US" altLang="en-US" sz="18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 again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In particular, for the second element, s</a:t>
            </a:r>
            <a:r>
              <a:rPr lang="en-US" altLang="en-US" sz="1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, we now have m-1 choices, for s</a:t>
            </a:r>
            <a:r>
              <a:rPr lang="en-US" altLang="en-US" sz="1800" baseline="-25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, m-2 choices, etc.</a:t>
            </a:r>
          </a:p>
          <a:p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An alternative way of thinking is using the choose operator: we need to choose n element from a set of size m for our mapping</a:t>
            </a:r>
          </a:p>
          <a:p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Once we have chosen this set, we now consider all permutations of the mapping, that is n! different mappings for this set.  Thus, the number of such mapping is</a:t>
            </a:r>
          </a:p>
          <a:p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</p:txBody>
      </p:sp>
      <p:graphicFrame>
        <p:nvGraphicFramePr>
          <p:cNvPr id="101379" name="Object 2">
            <a:extLst>
              <a:ext uri="{FF2B5EF4-FFF2-40B4-BE49-F238E27FC236}">
                <a16:creationId xmlns:a16="http://schemas.microsoft.com/office/drawing/2014/main" id="{01F3BB88-2142-614D-8C07-84CBDBCB2C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3138" y="4376738"/>
          <a:ext cx="19621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8" name="Formula" r:id="rId3" imgW="7124700" imgH="2628900" progId="Equation.Ribbit">
                  <p:embed/>
                </p:oleObj>
              </mc:Choice>
              <mc:Fallback>
                <p:oleObj name="Formula" r:id="rId3" imgW="7124700" imgH="262890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4376738"/>
                        <a:ext cx="19621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3">
            <a:extLst>
              <a:ext uri="{FF2B5EF4-FFF2-40B4-BE49-F238E27FC236}">
                <a16:creationId xmlns:a16="http://schemas.microsoft.com/office/drawing/2014/main" id="{7247353E-72C8-EA4E-83A7-4F2D46B726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3550" y="3379788"/>
          <a:ext cx="5522913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9" name="Formula" r:id="rId5" imgW="20053300" imgH="990600" progId="Equation.Ribbit">
                  <p:embed/>
                </p:oleObj>
              </mc:Choice>
              <mc:Fallback>
                <p:oleObj name="Formula" r:id="rId5" imgW="20053300" imgH="99060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379788"/>
                        <a:ext cx="5522913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4">
            <a:extLst>
              <a:ext uri="{FF2B5EF4-FFF2-40B4-BE49-F238E27FC236}">
                <a16:creationId xmlns:a16="http://schemas.microsoft.com/office/drawing/2014/main" id="{DEF9EEA1-A5C8-6845-BE08-AEBACF0034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8488" y="5762625"/>
          <a:ext cx="27146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0" name="Formula" r:id="rId7" imgW="9867900" imgH="2032000" progId="Equation.Ribbit">
                  <p:embed/>
                </p:oleObj>
              </mc:Choice>
              <mc:Fallback>
                <p:oleObj name="Formula" r:id="rId7" imgW="9867900" imgH="203200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5762625"/>
                        <a:ext cx="271462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4D805BFE-588C-224C-9F86-4CDCD0F11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Principle of Inclusion-Exclusion (PIE)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BB6335B8-1E8F-AE4F-AA62-A36CE4AAD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Say there are two events, e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and e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For which there are n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1600">
                <a:ea typeface="ＭＳ Ｐゴシック" panose="020B0600070205080204" pitchFamily="34" charset="-128"/>
              </a:rPr>
              <a:t> and n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1600">
                <a:ea typeface="ＭＳ Ｐゴシック" panose="020B0600070205080204" pitchFamily="34" charset="-128"/>
              </a:rPr>
              <a:t> possible outcomes respectively.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But, some outcome n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1600">
                <a:ea typeface="ＭＳ Ｐゴシック" panose="020B0600070205080204" pitchFamily="34" charset="-128"/>
              </a:rPr>
              <a:t> could result from e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1600">
                <a:ea typeface="ＭＳ Ｐゴシック" panose="020B0600070205080204" pitchFamily="34" charset="-128"/>
              </a:rPr>
              <a:t> and also from e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16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Now, say that only </a:t>
            </a:r>
            <a:r>
              <a:rPr lang="en-US" altLang="en-US" sz="2000" u="sng">
                <a:ea typeface="ＭＳ Ｐゴシック" panose="020B0600070205080204" pitchFamily="34" charset="-128"/>
              </a:rPr>
              <a:t>one</a:t>
            </a:r>
            <a:r>
              <a:rPr lang="en-US" altLang="en-US" sz="2000">
                <a:ea typeface="ＭＳ Ｐゴシック" panose="020B0600070205080204" pitchFamily="34" charset="-128"/>
              </a:rPr>
              <a:t> event can occur, not both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In this situation, we cannot apply the sum rule. Why?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A458CA-FBB8-EB4E-8B7A-61D5F09E9CB3}"/>
              </a:ext>
            </a:extLst>
          </p:cNvPr>
          <p:cNvSpPr txBox="1">
            <a:spLocks/>
          </p:cNvSpPr>
          <p:nvPr/>
        </p:nvSpPr>
        <p:spPr bwMode="auto">
          <a:xfrm>
            <a:off x="533400" y="3200400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sz="2400"/>
              <a:t>	</a:t>
            </a:r>
            <a:r>
              <a:rPr lang="en-US" altLang="en-US" sz="2000"/>
              <a:t>… because we would be over counting the number of possible outcomes.</a:t>
            </a:r>
          </a:p>
          <a:p>
            <a:r>
              <a:rPr lang="en-US" altLang="en-US" sz="2000"/>
              <a:t>Instead we have to count the number of possible outcomes of e</a:t>
            </a:r>
            <a:r>
              <a:rPr lang="en-US" altLang="en-US" sz="2000" baseline="-25000"/>
              <a:t>1</a:t>
            </a:r>
            <a:r>
              <a:rPr lang="en-US" altLang="en-US" sz="2000"/>
              <a:t> and e</a:t>
            </a:r>
            <a:r>
              <a:rPr lang="en-US" altLang="en-US" sz="2000" baseline="-25000"/>
              <a:t>2</a:t>
            </a:r>
            <a:r>
              <a:rPr lang="en-US" altLang="en-US" sz="2000"/>
              <a:t> minus the number of possible outcomes in common to both; i.e., the number of ways to do both tasks</a:t>
            </a:r>
          </a:p>
          <a:p>
            <a:r>
              <a:rPr lang="en-US" altLang="en-US" sz="2000"/>
              <a:t>If again we think of them as sets, we have</a:t>
            </a:r>
          </a:p>
          <a:p>
            <a:pPr algn="ctr"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|A</a:t>
            </a:r>
            <a:r>
              <a:rPr lang="en-US" altLang="en-US" sz="2000" baseline="-25000">
                <a:latin typeface="Arial" panose="020B0604020202020204" pitchFamily="34" charset="0"/>
              </a:rPr>
              <a:t>1</a:t>
            </a:r>
            <a:r>
              <a:rPr lang="en-US" altLang="en-US" sz="2000">
                <a:latin typeface="Arial" panose="020B0604020202020204" pitchFamily="34" charset="0"/>
              </a:rPr>
              <a:t> </a:t>
            </a:r>
            <a:r>
              <a:rPr lang="en-US" altLang="en-US" sz="2000">
                <a:latin typeface="Arial" panose="020B0604020202020204" pitchFamily="34" charset="0"/>
                <a:sym typeface="Symbol" pitchFamily="2" charset="2"/>
              </a:rPr>
              <a:t> </a:t>
            </a:r>
            <a:r>
              <a:rPr lang="en-US" altLang="en-US" sz="2000">
                <a:latin typeface="Arial" panose="020B0604020202020204" pitchFamily="34" charset="0"/>
              </a:rPr>
              <a:t>A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| =</a:t>
            </a:r>
            <a:r>
              <a:rPr lang="en-US" altLang="en-US" sz="2000"/>
              <a:t>|A</a:t>
            </a:r>
            <a:r>
              <a:rPr lang="en-US" altLang="en-US" sz="2000" baseline="-25000"/>
              <a:t>1</a:t>
            </a:r>
            <a:r>
              <a:rPr lang="en-US" altLang="en-US" sz="2000"/>
              <a:t>| + </a:t>
            </a:r>
            <a:r>
              <a:rPr lang="en-US" altLang="en-US" sz="2000">
                <a:latin typeface="Arial" panose="020B0604020202020204" pitchFamily="34" charset="0"/>
              </a:rPr>
              <a:t>|A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| - |A</a:t>
            </a:r>
            <a:r>
              <a:rPr lang="en-US" altLang="en-US" sz="2000" baseline="-25000">
                <a:latin typeface="Arial" panose="020B0604020202020204" pitchFamily="34" charset="0"/>
              </a:rPr>
              <a:t>1</a:t>
            </a:r>
            <a:r>
              <a:rPr lang="en-US" altLang="en-US" sz="2000">
                <a:latin typeface="Arial" panose="020B0604020202020204" pitchFamily="34" charset="0"/>
                <a:sym typeface="Symbol" pitchFamily="2" charset="2"/>
              </a:rPr>
              <a:t></a:t>
            </a:r>
            <a:r>
              <a:rPr lang="en-US" altLang="en-US" sz="2000">
                <a:latin typeface="Arial" panose="020B0604020202020204" pitchFamily="34" charset="0"/>
              </a:rPr>
              <a:t> A</a:t>
            </a:r>
            <a:r>
              <a:rPr lang="en-US" altLang="en-US" sz="2000" baseline="-25000">
                <a:latin typeface="Arial" panose="020B0604020202020204" pitchFamily="34" charset="0"/>
              </a:rPr>
              <a:t>2</a:t>
            </a:r>
            <a:r>
              <a:rPr lang="en-US" altLang="en-US" sz="2000">
                <a:latin typeface="Arial" panose="020B0604020202020204" pitchFamily="34" charset="0"/>
              </a:rPr>
              <a:t>|</a:t>
            </a:r>
            <a:endParaRPr lang="en-US" altLang="en-US" sz="2000"/>
          </a:p>
          <a:p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2DFBA25-B7F8-C44B-955F-138D1626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Another Example: Counting Functions</a:t>
            </a:r>
          </a:p>
        </p:txBody>
      </p:sp>
      <p:sp>
        <p:nvSpPr>
          <p:cNvPr id="102402" name="Content Placeholder 2">
            <a:extLst>
              <a:ext uri="{FF2B5EF4-FFF2-40B4-BE49-F238E27FC236}">
                <a16:creationId xmlns:a16="http://schemas.microsoft.com/office/drawing/2014/main" id="{997E5217-8F4E-654D-89F7-E502B14B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S={1,2,3}, T={a,b}.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How many onto (surjective) mappings are there from S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>
                <a:ea typeface="ＭＳ Ｐゴシック" panose="020B0600070205080204" pitchFamily="34" charset="-128"/>
              </a:rPr>
              <a:t>T?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How many onto-to-one injective functionsare there from T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S?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See Theorem 1, page 561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>
            <a:extLst>
              <a:ext uri="{FF2B5EF4-FFF2-40B4-BE49-F238E27FC236}">
                <a16:creationId xmlns:a16="http://schemas.microsoft.com/office/drawing/2014/main" id="{35B8C21F-CD4E-114A-8D47-F362E1D69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Sets</a:t>
            </a:r>
          </a:p>
        </p:txBody>
      </p:sp>
      <p:sp>
        <p:nvSpPr>
          <p:cNvPr id="103426" name="Content Placeholder 2">
            <a:extLst>
              <a:ext uri="{FF2B5EF4-FFF2-40B4-BE49-F238E27FC236}">
                <a16:creationId xmlns:a16="http://schemas.microsoft.com/office/drawing/2014/main" id="{5D46B383-E3E4-A548-967D-7DE75153D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How many k integers 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k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100 are divisible by 2 or 3?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</a:t>
            </a:r>
            <a:r>
              <a:rPr lang="en-US" altLang="en-US" sz="2000">
                <a:ea typeface="ＭＳ Ｐゴシック" panose="020B0600070205080204" pitchFamily="34" charset="-128"/>
              </a:rPr>
              <a:t>100)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(2|n)}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1</a:t>
            </a:r>
            <a:r>
              <a:rPr lang="en-US" altLang="en-US" sz="2000">
                <a:ea typeface="ＭＳ Ｐゴシック" panose="020B0600070205080204" pitchFamily="34" charset="-128"/>
              </a:rPr>
              <a:t>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(3|n)}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Clearly, |A| =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1</a:t>
            </a:r>
            <a:r>
              <a:rPr lang="en-US" altLang="en-US" sz="2400">
                <a:ea typeface="ＭＳ Ｐゴシック" panose="020B0600070205080204" pitchFamily="34" charset="-128"/>
              </a:rPr>
              <a:t>00/2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  = 50, </a:t>
            </a:r>
            <a:r>
              <a:rPr lang="en-US" altLang="en-US" sz="2400">
                <a:ea typeface="ＭＳ Ｐゴシック" panose="020B0600070205080204" pitchFamily="34" charset="-128"/>
              </a:rPr>
              <a:t>|B| =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1</a:t>
            </a:r>
            <a:r>
              <a:rPr lang="en-US" altLang="en-US" sz="2400">
                <a:ea typeface="ＭＳ Ｐゴシック" panose="020B0600070205080204" pitchFamily="34" charset="-128"/>
              </a:rPr>
              <a:t>00/3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  = 33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Do we have </a:t>
            </a:r>
            <a:r>
              <a:rPr lang="en-US" altLang="en-US" sz="2400">
                <a:ea typeface="ＭＳ Ｐゴシック" panose="020B0600070205080204" pitchFamily="34" charset="-128"/>
              </a:rPr>
              <a:t>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B</a:t>
            </a:r>
            <a:r>
              <a:rPr lang="en-US" altLang="en-US" sz="2400">
                <a:ea typeface="ＭＳ Ｐゴシック" panose="020B0600070205080204" pitchFamily="34" charset="-128"/>
              </a:rPr>
              <a:t>| = 83?  No!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have over counted the integers divisible by 6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000">
                <a:ea typeface="ＭＳ Ｐゴシック" panose="020B0600070205080204" pitchFamily="34" charset="-128"/>
              </a:rPr>
              <a:t>C = {n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</a:rPr>
              <a:t> | (1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 sz="2000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 </a:t>
            </a:r>
            <a:r>
              <a:rPr lang="en-US" altLang="en-US" sz="2000">
                <a:ea typeface="ＭＳ Ｐゴシック" panose="020B0600070205080204" pitchFamily="34" charset="-128"/>
              </a:rPr>
              <a:t>100)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000">
                <a:ea typeface="ＭＳ Ｐゴシック" panose="020B0600070205080204" pitchFamily="34" charset="-128"/>
              </a:rPr>
              <a:t> (6|n)}, |C| =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1</a:t>
            </a:r>
            <a:r>
              <a:rPr lang="en-US" altLang="en-US" sz="2000">
                <a:ea typeface="ＭＳ Ｐゴシック" panose="020B0600070205080204" pitchFamily="34" charset="-128"/>
              </a:rPr>
              <a:t>00/6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  = 16</a:t>
            </a:r>
            <a:endParaRPr lang="en-US" altLang="en-US" sz="18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So 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B</a:t>
            </a:r>
            <a:r>
              <a:rPr lang="en-US" altLang="en-US" sz="2400">
                <a:ea typeface="ＭＳ Ｐゴシック" panose="020B0600070205080204" pitchFamily="34" charset="-128"/>
              </a:rPr>
              <a:t>| = (50+33)  – 16 = 67</a:t>
            </a:r>
          </a:p>
          <a:p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itle 1">
            <a:extLst>
              <a:ext uri="{FF2B5EF4-FFF2-40B4-BE49-F238E27FC236}">
                <a16:creationId xmlns:a16="http://schemas.microsoft.com/office/drawing/2014/main" id="{8F421A73-0AAE-4141-8A74-E56B15539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104450" name="Content Placeholder 2">
            <a:extLst>
              <a:ext uri="{FF2B5EF4-FFF2-40B4-BE49-F238E27FC236}">
                <a16:creationId xmlns:a16="http://schemas.microsoft.com/office/drawing/2014/main" id="{7A0F4FA0-2787-0447-83DB-0F1BD4742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Introduction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Counting: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Product rule, sum rule, Principal of Inclusion Exclusion (PIE)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Application of PIE: Number of onto functions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Pigeonhole principle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Generalized, probabilistic forms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Permutations, Derangements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Combinations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Binomial Coefficients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Generalizations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Combinations with repetitions, permutations with indistinguishable objects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Algorithms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Generating combinations (1), permutations (2)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More Examples</a:t>
            </a:r>
            <a:endParaRPr lang="en-US" altLang="en-US" sz="1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2B20F0B6-C720-2144-A75F-0192190C3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PIE (2)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1A7D1800-5919-1842-A4A4-0DA0FC45F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More generally, we have the following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Let A, B, be subsets of a finite set U.  Then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 sz="2400">
                <a:ea typeface="ＭＳ Ｐゴシック" panose="020B0600070205080204" pitchFamily="34" charset="-128"/>
              </a:rPr>
              <a:t>B| = |A| + |B| - 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 sz="2400">
                <a:ea typeface="ＭＳ Ｐゴシック" panose="020B0600070205080204" pitchFamily="34" charset="-128"/>
              </a:rPr>
              <a:t>B|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 </a:t>
            </a:r>
            <a:r>
              <a:rPr lang="en-US" altLang="en-US" sz="2400">
                <a:ea typeface="ＭＳ Ｐゴシック" panose="020B0600070205080204" pitchFamily="34" charset="-128"/>
              </a:rPr>
              <a:t>B|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 min {|A|, |B|}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|A\B| = |A| - 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 sz="2400">
                <a:ea typeface="ＭＳ Ｐゴシック" panose="020B0600070205080204" pitchFamily="34" charset="-128"/>
              </a:rPr>
              <a:t>B|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 sz="2400">
                <a:ea typeface="ＭＳ Ｐゴシック" panose="020B0600070205080204" pitchFamily="34" charset="-128"/>
              </a:rPr>
              <a:t>|A|-|B|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|A| = |U| - |A|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</a:t>
            </a:r>
            <a:r>
              <a:rPr lang="en-US" altLang="en-US" sz="2400">
                <a:ea typeface="ＭＳ Ｐゴシック" panose="020B0600070205080204" pitchFamily="34" charset="-128"/>
              </a:rPr>
              <a:t>B| = 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</a:t>
            </a:r>
            <a:r>
              <a:rPr lang="en-US" altLang="en-US" sz="2400">
                <a:ea typeface="ＭＳ Ｐゴシック" panose="020B0600070205080204" pitchFamily="34" charset="-128"/>
              </a:rPr>
              <a:t>B|-|A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 sz="2400">
                <a:ea typeface="ＭＳ Ｐゴシック" panose="020B0600070205080204" pitchFamily="34" charset="-128"/>
              </a:rPr>
              <a:t>B|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	= |A|+|B|-2|A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</a:t>
            </a:r>
            <a:r>
              <a:rPr lang="en-US" altLang="en-US" sz="2400">
                <a:ea typeface="ＭＳ Ｐゴシック" panose="020B0600070205080204" pitchFamily="34" charset="-128"/>
              </a:rPr>
              <a:t>B|= |A\B|+ |B\A| 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|A  B| = |A||B|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99F7CF4-CE6A-5C4C-863F-878BDA30100C}"/>
              </a:ext>
            </a:extLst>
          </p:cNvPr>
          <p:cNvCxnSpPr/>
          <p:nvPr/>
        </p:nvCxnSpPr>
        <p:spPr>
          <a:xfrm>
            <a:off x="1600200" y="4037013"/>
            <a:ext cx="228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0A2988C6-8748-4143-A12C-556863EE9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PIE: Theorem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0A64B3D3-5952-334F-8658-18C4DF759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 Let 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…,A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be finite sets, then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|A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 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...A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|=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- 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i&lt;j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+ 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i&lt;j&lt;k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 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-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                                      +(-1)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|A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A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...A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|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Each summation is over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all i,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pairs i,j with i&lt;j,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triples with i&lt;j&lt;k, etc.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14245</TotalTime>
  <Words>4332</Words>
  <Application>Microsoft Macintosh PowerPoint</Application>
  <PresentationFormat>On-screen Show (4:3)</PresentationFormat>
  <Paragraphs>639</Paragraphs>
  <Slides>72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0" baseType="lpstr">
      <vt:lpstr>Algerian</vt:lpstr>
      <vt:lpstr>Arial</vt:lpstr>
      <vt:lpstr>Calibri</vt:lpstr>
      <vt:lpstr>Copperplate Gothic Light</vt:lpstr>
      <vt:lpstr>Office Theme</vt:lpstr>
      <vt:lpstr>1_Custom Design</vt:lpstr>
      <vt:lpstr>Custom Design</vt:lpstr>
      <vt:lpstr>Formula</vt:lpstr>
      <vt:lpstr>  Combinatorics</vt:lpstr>
      <vt:lpstr>Motivation</vt:lpstr>
      <vt:lpstr>Outline</vt:lpstr>
      <vt:lpstr>Product Rule</vt:lpstr>
      <vt:lpstr>Sum Rule (1)</vt:lpstr>
      <vt:lpstr>Sum Rule (2)</vt:lpstr>
      <vt:lpstr>Principle of Inclusion-Exclusion (PIE)</vt:lpstr>
      <vt:lpstr>PIE (2)</vt:lpstr>
      <vt:lpstr>PIE: Theorem</vt:lpstr>
      <vt:lpstr>PIE Theorem: Example 1</vt:lpstr>
      <vt:lpstr>PIE Theorem: Example 2</vt:lpstr>
      <vt:lpstr>Application of PIE: Example A (1)</vt:lpstr>
      <vt:lpstr>Application of PIE: Example A (2)</vt:lpstr>
      <vt:lpstr>Application of PIE: Example A (3)</vt:lpstr>
      <vt:lpstr>Application of PIE: Example A (4)</vt:lpstr>
      <vt:lpstr>Application of PIE: #Surjections (Section 8.6)</vt:lpstr>
      <vt:lpstr>#Surjections: Example</vt:lpstr>
      <vt:lpstr>Outline</vt:lpstr>
      <vt:lpstr>Pigeonhole Principle (1)</vt:lpstr>
      <vt:lpstr>Pigeonhole Principle (2)</vt:lpstr>
      <vt:lpstr>Generalized Pigeonhole Principle (1)</vt:lpstr>
      <vt:lpstr>Generalized Pigeonhole Principle (2)</vt:lpstr>
      <vt:lpstr>Generalized Pigeonhole Principle: Example</vt:lpstr>
      <vt:lpstr>Pigeonhole Principle: Example A (1)</vt:lpstr>
      <vt:lpstr>Pigeonhole Principle: Example A (2)</vt:lpstr>
      <vt:lpstr>Pigeonhole Principle: Example B</vt:lpstr>
      <vt:lpstr>Outline</vt:lpstr>
      <vt:lpstr>Permutations</vt:lpstr>
      <vt:lpstr>Application of PIE and Permutations: Derangements (I) (Section 8.6)</vt:lpstr>
      <vt:lpstr>Application of PIE and Permutations: Derangements (II)</vt:lpstr>
      <vt:lpstr>Permutations: Example A</vt:lpstr>
      <vt:lpstr>Permutations: Example B</vt:lpstr>
      <vt:lpstr>Permutations: Example C (1)</vt:lpstr>
      <vt:lpstr>Permutations: Example C (2)</vt:lpstr>
      <vt:lpstr>Outline</vt:lpstr>
      <vt:lpstr>Combinations (1)</vt:lpstr>
      <vt:lpstr>Combinations (2)</vt:lpstr>
      <vt:lpstr>Combinations (3)</vt:lpstr>
      <vt:lpstr>Combinations: Example A</vt:lpstr>
      <vt:lpstr>Combinations: Example B</vt:lpstr>
      <vt:lpstr>Combinations: Example C</vt:lpstr>
      <vt:lpstr>Outline</vt:lpstr>
      <vt:lpstr>Binomial Coefficients  (1)</vt:lpstr>
      <vt:lpstr>Binomial Coefficients (2)</vt:lpstr>
      <vt:lpstr>Binomial Coefficients: Example</vt:lpstr>
      <vt:lpstr>Binomial Coefficients (3)</vt:lpstr>
      <vt:lpstr>Binomial Coefficients (4)</vt:lpstr>
      <vt:lpstr>Binomial Coefficients: Pascal’s Identity &amp; Triangle</vt:lpstr>
      <vt:lpstr>Pascal’s Triangle</vt:lpstr>
      <vt:lpstr>Outline</vt:lpstr>
      <vt:lpstr>Generalized Combinations &amp; Permutations (1)</vt:lpstr>
      <vt:lpstr>Generalized Combinations &amp; Permutations: Example</vt:lpstr>
      <vt:lpstr>Generalized Combinations &amp; Permutations (2)</vt:lpstr>
      <vt:lpstr>Example</vt:lpstr>
      <vt:lpstr>Outline</vt:lpstr>
      <vt:lpstr>Algorithms</vt:lpstr>
      <vt:lpstr>Algorithms: Example</vt:lpstr>
      <vt:lpstr>Generating Combinations (1)</vt:lpstr>
      <vt:lpstr>Generating Combinations (2)</vt:lpstr>
      <vt:lpstr>Generating Combinations: Example</vt:lpstr>
      <vt:lpstr>Generating Permutations</vt:lpstr>
      <vt:lpstr>Next Permutation (lexicographic order)</vt:lpstr>
      <vt:lpstr>Generating Permutations (2)</vt:lpstr>
      <vt:lpstr>Johnson-Trotter Algorithm</vt:lpstr>
      <vt:lpstr>Algorithm: Johnson Trotter</vt:lpstr>
      <vt:lpstr>Outline</vt:lpstr>
      <vt:lpstr>Example A</vt:lpstr>
      <vt:lpstr>Example: Counting Functions (1)</vt:lpstr>
      <vt:lpstr>Example: Counting Functions (2)</vt:lpstr>
      <vt:lpstr>Another Example: Counting Functions</vt:lpstr>
      <vt:lpstr>Example: Sets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2230</cp:revision>
  <dcterms:created xsi:type="dcterms:W3CDTF">2012-04-25T16:40:36Z</dcterms:created>
  <dcterms:modified xsi:type="dcterms:W3CDTF">2019-03-25T19:59:25Z</dcterms:modified>
</cp:coreProperties>
</file>