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28"/>
  </p:handoutMasterIdLst>
  <p:sldIdLst>
    <p:sldId id="256" r:id="rId3"/>
    <p:sldId id="378" r:id="rId4"/>
    <p:sldId id="359" r:id="rId5"/>
    <p:sldId id="360" r:id="rId6"/>
    <p:sldId id="379" r:id="rId7"/>
    <p:sldId id="361" r:id="rId8"/>
    <p:sldId id="380" r:id="rId9"/>
    <p:sldId id="363" r:id="rId10"/>
    <p:sldId id="362" r:id="rId11"/>
    <p:sldId id="364" r:id="rId12"/>
    <p:sldId id="381" r:id="rId13"/>
    <p:sldId id="365" r:id="rId14"/>
    <p:sldId id="366" r:id="rId15"/>
    <p:sldId id="367" r:id="rId16"/>
    <p:sldId id="368" r:id="rId17"/>
    <p:sldId id="382" r:id="rId18"/>
    <p:sldId id="369" r:id="rId19"/>
    <p:sldId id="370" r:id="rId20"/>
    <p:sldId id="371" r:id="rId21"/>
    <p:sldId id="375" r:id="rId22"/>
    <p:sldId id="374" r:id="rId23"/>
    <p:sldId id="377" r:id="rId24"/>
    <p:sldId id="376" r:id="rId25"/>
    <p:sldId id="372" r:id="rId26"/>
    <p:sldId id="358" r:id="rId27"/>
  </p:sldIdLst>
  <p:sldSz cx="9144000" cy="6858000" type="screen4x3"/>
  <p:notesSz cx="71882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/>
    <p:restoredTop sz="94643"/>
  </p:normalViewPr>
  <p:slideViewPr>
    <p:cSldViewPr>
      <p:cViewPr varScale="1">
        <p:scale>
          <a:sx n="120" d="100"/>
          <a:sy n="120" d="100"/>
        </p:scale>
        <p:origin x="125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C7D88B6-5084-5940-9C0F-243E80DD94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B56176-B2B8-A34C-B693-ACC3471A34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1918767A-FD0F-0845-B04F-26A572FC8C0D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00EFDF-D843-D149-97CF-853B7E3C7D8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900B98-4895-4444-A7F4-991FA5509A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416DE1B6-7088-0845-AB75-19ADB9DC640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F0AAB-B24D-E045-8B73-6B2724589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525E74-8561-BD4C-A02E-D8917336DA6D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894BE-0976-7D46-BAAE-019A0F35B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C3544-30D5-C245-9085-AD7255497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C7E2A6-8C7B-D54A-84ED-0B7ACB942B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1355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DC3272D-855F-D246-8946-D8BA59300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C75707-C270-E447-BB7A-88E84142E992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0B4166D-3A20-7E47-A4D3-5760E4A74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510271B-E7E0-8E44-A4F4-3C4D747D4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D28337-D98D-5643-B827-A629D726D2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7984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65C57-7A70-094C-81F0-8481E2637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3AD4F7-F8D6-894C-9CDA-44AFD1931A66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FD4B3-61D5-A142-88A7-CEB015C91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0C251-00FB-7149-9834-1E178BD9D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1C4ED2-5AAE-4144-A5C8-03CBC49F80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4544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8B84B-7F0E-B348-A9E5-2B7BEEC6A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11F374-01DC-EB41-AC8B-42C4C79477BC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54745-1134-D841-9C40-90DFF393C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52F50-F236-1F4B-9E5A-B1ABDF65A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F6642-06E9-8B45-8CF5-5601072D44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2778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530858-0E20-DE4E-B92C-0529056DD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D5047E-9F7E-E440-A979-46B8B759747D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F3D057-25A2-9740-A1AB-CA20CABCC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36FE3-3FC3-6C48-8A48-DB74D645E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6F0B6-CCF9-244C-AC52-FD2C5CFAF7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5417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866193-4A6D-7B4E-BDE6-949BF25E4DB3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Algorithms: An Introduction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8D0002-78E6-CE4D-B343-F29FBBA146AB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21D7FE-5B43-3C4B-9038-B78191780E44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061A86CB-C897-9C41-A8EB-1DE9FF8B9C12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BC6FFEA-C9ED-6149-9279-F55FCB4A8C8A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9719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025B8-E7B8-0B44-9001-07E15F19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3E3DBC-C7D9-824B-A565-F50D6A53D24B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01895C-2930-F146-8E5A-C3786797A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86207-48F8-5141-9723-5B3518DBB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43E373-F21B-9B4F-9ADB-DCE9FEAE7F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7827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06084-4CE0-C54A-9A07-ECFF7205D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35CFF1-4AF6-7345-B1B1-E18B6662DF83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DFCF4-3D8F-0744-B111-C36E53599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8C6AB-4858-4444-8B5E-804BEE127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23E425-9738-1A4D-B67B-39B7864763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6860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8F5E20-48E2-0040-A0CE-815636E99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102D4A-25DD-4E42-B2D7-2B3DEC148247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D95EB2D-4A74-9946-B5C6-12E0DBC47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207A106-F939-DA4B-BF1F-FB109CF19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9B842-4E26-1E4F-BE1E-919307FF73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4245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801BB70-94E8-C841-8FB1-6AD69F32C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EC1004-545F-B245-B3AE-E4A1FCECD028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EEF3AF6-E12F-7243-B1EE-251174027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CD16CB1-7193-054D-AAA1-5B5E0F0C6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7CAD52-7CE2-5D4B-8732-8C696D8879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5358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2A3F8CF-A260-8A4D-8549-7B8A16D68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5F49F9-EE61-8142-AA19-EADD88265E2B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B2F20E0-A2A3-D948-AB53-F90E069AC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3A59AA0-C0F8-D846-8820-52386C2DA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9741C6-9D17-A842-B9E4-E74B2FB4BE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9231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B0810E5-4144-654B-8759-2F444F59F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A179B9-2668-7A4E-A2D4-7660A04C7D77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0FFC394-92B1-2A43-94B0-A523B64C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BBEA3FB-64A7-CD47-BB0E-CCE3D0F9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DE3C8-239A-BE4B-8C6C-9869F13884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2217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97952E-82F8-8E40-B714-F60BF7012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3F8F80-0681-4A40-9354-115B2770016B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E0231D7-C682-1B4F-B317-4E5719FF3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890CA35-FB1F-1147-84C6-F86B2239E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6F2447-7436-FC4E-A044-49997A3CB3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2262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7FB1F7A-7C75-3946-92B1-99A247D2EC8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6E07FCA-1A51-C449-B2A3-23F7E43624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0D0C0-6CBC-6A40-9D76-44A54CD496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FCB4F15-468C-9240-8ABC-E691BCECDC37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D8974-6FEE-9B44-A27B-8E3876E0F2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01213-559B-F449-B1E8-C60E4E7DEF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849040DA-DC44-9845-BC2F-0CA79C11BA3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9" r:id="rId1"/>
    <p:sldLayoutId id="2147484430" r:id="rId2"/>
    <p:sldLayoutId id="2147484419" r:id="rId3"/>
    <p:sldLayoutId id="2147484420" r:id="rId4"/>
    <p:sldLayoutId id="2147484421" r:id="rId5"/>
    <p:sldLayoutId id="2147484422" r:id="rId6"/>
    <p:sldLayoutId id="2147484423" r:id="rId7"/>
    <p:sldLayoutId id="2147484424" r:id="rId8"/>
    <p:sldLayoutId id="2147484425" r:id="rId9"/>
    <p:sldLayoutId id="2147484426" r:id="rId10"/>
    <p:sldLayoutId id="21474844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5504B864-AC1B-754E-A3E7-5AFBFE1504F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7239D49C-9087-7346-844D-403000BE10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E266B-E7A7-8D40-A01E-E01C587841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BCC97F4-50CE-104C-97A3-FC97B8B26048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52AAA-85B3-3D4E-864D-0DAFE0F4DF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25D32-A2B6-EF45-94AA-22DA637393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267E5EA5-22E5-4A4F-9678-25B4B7DF3D0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431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cse.unl.edu/~choueiry/S12-235/files/IntroductiontoCSE235.ppt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6DE48A51-BA96-5B42-817C-EF99A6FF85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44780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Algorithms: An Introduction</a:t>
            </a:r>
            <a:br>
              <a:rPr lang="en-US" altLang="en-US" b="1">
                <a:ea typeface="ＭＳ Ｐゴシック" panose="020B0600070205080204" pitchFamily="34" charset="-128"/>
              </a:rPr>
            </a:br>
            <a:endParaRPr lang="en-US" altLang="en-US" sz="16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7410" name="Subtitle 2">
            <a:extLst>
              <a:ext uri="{FF2B5EF4-FFF2-40B4-BE49-F238E27FC236}">
                <a16:creationId xmlns:a16="http://schemas.microsoft.com/office/drawing/2014/main" id="{FE57C8F2-9F69-8F44-AAE0-0518A2EEDA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4648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 3.1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Spring 2019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>
                <a:solidFill>
                  <a:srgbClr val="376092"/>
                </a:solidFill>
                <a:ea typeface="ＭＳ Ｐゴシック" panose="020B0600070205080204" pitchFamily="34" charset="-128"/>
              </a:rPr>
              <a:t>Questions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: Piazza</a:t>
            </a:r>
          </a:p>
        </p:txBody>
      </p:sp>
      <p:sp>
        <p:nvSpPr>
          <p:cNvPr id="17411" name="Title 1">
            <a:extLst>
              <a:ext uri="{FF2B5EF4-FFF2-40B4-BE49-F238E27FC236}">
                <a16:creationId xmlns:a16="http://schemas.microsoft.com/office/drawing/2014/main" id="{9125E677-9CEA-AB46-A0D9-05B67D92717B}"/>
              </a:ext>
            </a:extLst>
          </p:cNvPr>
          <p:cNvSpPr txBox="1">
            <a:spLocks/>
          </p:cNvSpPr>
          <p:nvPr/>
        </p:nvSpPr>
        <p:spPr bwMode="auto">
          <a:xfrm>
            <a:off x="381000" y="2590800"/>
            <a:ext cx="5715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br>
              <a:rPr lang="en-US" altLang="en-US" b="1">
                <a:latin typeface="Calibri" panose="020F0502020204030204" pitchFamily="34" charset="0"/>
              </a:rPr>
            </a:br>
            <a:r>
              <a:rPr lang="en-US" altLang="en-US" b="1">
                <a:latin typeface="Calibri" panose="020F0502020204030204" pitchFamily="34" charset="0"/>
              </a:rPr>
              <a:t> </a:t>
            </a:r>
            <a:r>
              <a:rPr lang="ja-JP" altLang="en-US" i="1">
                <a:latin typeface="Calibri" panose="020F0502020204030204" pitchFamily="34" charset="0"/>
              </a:rPr>
              <a:t>‘</a:t>
            </a:r>
            <a:r>
              <a:rPr lang="en-US" altLang="ja-JP" i="1">
                <a:latin typeface="Calibri" panose="020F0502020204030204" pitchFamily="34" charset="0"/>
              </a:rPr>
              <a:t>Algorithm</a:t>
            </a:r>
            <a:r>
              <a:rPr lang="ja-JP" altLang="en-US" i="1">
                <a:latin typeface="Calibri" panose="020F0502020204030204" pitchFamily="34" charset="0"/>
              </a:rPr>
              <a:t>’</a:t>
            </a:r>
            <a:r>
              <a:rPr lang="en-US" altLang="ja-JP" i="1">
                <a:latin typeface="Calibri" panose="020F0502020204030204" pitchFamily="34" charset="0"/>
              </a:rPr>
              <a:t> is a distortion of Al-Khawarizmi, </a:t>
            </a:r>
          </a:p>
          <a:p>
            <a:pPr algn="r" eaLnBrk="1" hangingPunct="1"/>
            <a:r>
              <a:rPr lang="en-US" altLang="en-US" i="1">
                <a:latin typeface="Calibri" panose="020F0502020204030204" pitchFamily="34" charset="0"/>
              </a:rPr>
              <a:t>a Persian mathematician</a:t>
            </a:r>
            <a:br>
              <a:rPr lang="en-US" altLang="en-US" i="1">
                <a:latin typeface="Calibri" panose="020F0502020204030204" pitchFamily="34" charset="0"/>
              </a:rPr>
            </a:br>
            <a:endParaRPr lang="en-US" altLang="en-US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pic>
        <p:nvPicPr>
          <p:cNvPr id="17412" name="Picture 4" descr="alk2.gif">
            <a:extLst>
              <a:ext uri="{FF2B5EF4-FFF2-40B4-BE49-F238E27FC236}">
                <a16:creationId xmlns:a16="http://schemas.microsoft.com/office/drawing/2014/main" id="{B628F1B5-AE77-904F-A3AF-B22E755A0B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663" y="1708150"/>
            <a:ext cx="1963737" cy="271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E23C39EB-8B8D-354E-B7FE-72C5145CB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Writing Pseudo-Code: Advice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EA003A34-ED62-FB4E-956C-F7259956A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Input/output must properly defined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All your variables must be properly initialized, introduced 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Variables are instantiated, assigned using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 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All ‘commands’ (while, if, repeat, begin, end) boldface        </a:t>
            </a:r>
            <a:r>
              <a:rPr lang="en-US" altLang="en-US" sz="2400">
                <a:solidFill>
                  <a:srgbClr val="558ED5"/>
                </a:solidFill>
                <a:ea typeface="ＭＳ Ｐゴシック" panose="020B0600070205080204" pitchFamily="34" charset="-128"/>
              </a:rPr>
              <a:t> \bf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b="1">
                <a:ea typeface="ＭＳ Ｐゴシック" panose="020B0600070205080204" pitchFamily="34" charset="-128"/>
              </a:rPr>
              <a:t>For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i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 1 to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b="1">
                <a:ea typeface="ＭＳ Ｐゴシック" panose="020B0600070205080204" pitchFamily="34" charset="-128"/>
                <a:sym typeface="Symbol" pitchFamily="2" charset="2"/>
              </a:rPr>
              <a:t>Do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All functions in small caps  </a:t>
            </a:r>
            <a:r>
              <a:rPr lang="en-US" altLang="en-US" sz="2400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Union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s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t</a:t>
            </a:r>
            <a:r>
              <a:rPr lang="en-US" altLang="en-US" sz="2400">
                <a:ea typeface="ＭＳ Ｐゴシック" panose="020B0600070205080204" pitchFamily="34" charset="-128"/>
              </a:rPr>
              <a:t>)                                    </a:t>
            </a:r>
            <a:r>
              <a:rPr lang="en-US" altLang="en-US" sz="2400">
                <a:solidFill>
                  <a:srgbClr val="558ED5"/>
                </a:solidFill>
                <a:ea typeface="ＭＳ Ｐゴシック" panose="020B0600070205080204" pitchFamily="34" charset="-128"/>
              </a:rPr>
              <a:t> \sc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All constants in courier:    </a:t>
            </a:r>
            <a:r>
              <a:rPr lang="en-US" altLang="en-US" sz="2400">
                <a:latin typeface="Courier New" panose="02070309020205020404" pitchFamily="49" charset="0"/>
                <a:ea typeface="ＭＳ Ｐゴシック" panose="020B0600070205080204" pitchFamily="34" charset="-128"/>
              </a:rPr>
              <a:t>pi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 </a:t>
            </a:r>
            <a:r>
              <a:rPr lang="en-US" altLang="en-US" sz="2400">
                <a:ea typeface="ＭＳ Ｐゴシック" panose="020B0600070205080204" pitchFamily="34" charset="-128"/>
              </a:rPr>
              <a:t>3.14                                        </a:t>
            </a:r>
            <a:r>
              <a:rPr lang="en-US" altLang="en-US" sz="2400">
                <a:solidFill>
                  <a:srgbClr val="558ED5"/>
                </a:solidFill>
                <a:ea typeface="ＭＳ Ｐゴシック" panose="020B0600070205080204" pitchFamily="34" charset="-128"/>
              </a:rPr>
              <a:t>\tt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All variables in italic:  </a:t>
            </a:r>
            <a:r>
              <a:rPr lang="en-US" altLang="en-US" sz="2400" i="1">
                <a:ea typeface="ＭＳ Ｐゴシック" panose="020B0600070205080204" pitchFamily="34" charset="-128"/>
              </a:rPr>
              <a:t>temperature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 </a:t>
            </a:r>
            <a:r>
              <a:rPr lang="en-US" altLang="en-US" sz="2400">
                <a:ea typeface="ＭＳ Ｐゴシック" panose="020B0600070205080204" pitchFamily="34" charset="-128"/>
              </a:rPr>
              <a:t>78                       </a:t>
            </a:r>
            <a:r>
              <a:rPr lang="en-US" altLang="en-US" sz="2400">
                <a:solidFill>
                  <a:srgbClr val="558ED5"/>
                </a:solidFill>
                <a:ea typeface="ＭＳ Ｐゴシック" panose="020B0600070205080204" pitchFamily="34" charset="-128"/>
              </a:rPr>
              <a:t>\mathit{}</a:t>
            </a:r>
            <a:endParaRPr lang="en-US" altLang="en-US" sz="2400">
              <a:solidFill>
                <a:srgbClr val="558ED5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LaTeX: Several algorithm formatting packages exist on WWW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A85AB95E-894B-1840-BA9C-C79A85219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D21B5237-908B-5247-A736-4ACF14688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Example:</a:t>
            </a:r>
            <a:r>
              <a:rPr lang="en-US" altLang="en-US" b="1">
                <a:solidFill>
                  <a:srgbClr val="FF0000"/>
                </a:solidFill>
                <a:latin typeface="Estrangelo Edessa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en-US" b="1">
                <a:solidFill>
                  <a:srgbClr val="FF0000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>
                <a:solidFill>
                  <a:srgbClr val="D9D9D9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endParaRPr lang="en-US" altLang="en-US" sz="1600">
              <a:solidFill>
                <a:srgbClr val="D9D9D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3C1B6EAC-E0C3-4849-8D03-E15ED15E4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Designing an Algorithm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A7F0B449-FBFF-3447-857B-62E7433A0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A general approach to designing algorithms is as follows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Understanding the problem, </a:t>
            </a:r>
            <a:r>
              <a:rPr lang="en-US" altLang="en-US" sz="2000" b="1">
                <a:solidFill>
                  <a:srgbClr val="FF0000"/>
                </a:solidFill>
                <a:ea typeface="ＭＳ Ｐゴシック" panose="020B0600070205080204" pitchFamily="34" charset="-128"/>
              </a:rPr>
              <a:t>assess its difficulty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Choose an approach (e.g., exact/approximate, deterministic/ probabilistic)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(Choose appropriate data structures)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Choose a strategy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Prove </a:t>
            </a:r>
          </a:p>
          <a:p>
            <a:pPr marL="1257300" lvl="2" indent="-342900">
              <a:buFont typeface="Calibri" panose="020F0502020204030204" pitchFamily="34" charset="0"/>
              <a:buAutoNum type="arabicPeriod"/>
            </a:pPr>
            <a:r>
              <a:rPr lang="en-US" altLang="en-US" sz="1800">
                <a:ea typeface="ＭＳ Ｐゴシック" panose="020B0600070205080204" pitchFamily="34" charset="-128"/>
              </a:rPr>
              <a:t>Termination</a:t>
            </a:r>
          </a:p>
          <a:p>
            <a:pPr marL="1257300" lvl="2" indent="-342900">
              <a:buFont typeface="Calibri" panose="020F0502020204030204" pitchFamily="34" charset="0"/>
              <a:buAutoNum type="arabicPeriod"/>
            </a:pPr>
            <a:r>
              <a:rPr lang="en-US" altLang="en-US" sz="1800">
                <a:ea typeface="ＭＳ Ｐゴシック" panose="020B0600070205080204" pitchFamily="34" charset="-128"/>
              </a:rPr>
              <a:t>Completeness</a:t>
            </a:r>
          </a:p>
          <a:p>
            <a:pPr marL="1257300" lvl="2" indent="-342900">
              <a:buFont typeface="Calibri" panose="020F0502020204030204" pitchFamily="34" charset="0"/>
              <a:buAutoNum type="arabicPeriod"/>
            </a:pPr>
            <a:r>
              <a:rPr lang="en-US" altLang="en-US" sz="1800">
                <a:ea typeface="ＭＳ Ｐゴシック" panose="020B0600070205080204" pitchFamily="34" charset="-128"/>
              </a:rPr>
              <a:t>Correctness/soundness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Evaluate complexity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Implement and test it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Compare to other known approach </a:t>
            </a:r>
            <a:r>
              <a:rPr lang="en-US" altLang="en-US" sz="2000" u="sng">
                <a:ea typeface="ＭＳ Ｐゴシック" panose="020B0600070205080204" pitchFamily="34" charset="-128"/>
              </a:rPr>
              <a:t>and</a:t>
            </a:r>
            <a:r>
              <a:rPr lang="en-US" altLang="en-US" sz="2000">
                <a:ea typeface="ＭＳ Ｐゴシック" panose="020B0600070205080204" pitchFamily="34" charset="-128"/>
              </a:rPr>
              <a:t> algorithms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51C0921F-D18D-264D-9C77-4788EDD36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 Example: </a:t>
            </a:r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8B701B35-3291-374D-8D64-ED9E536AE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When designing an algorithm, we usually give a formal statement about the problem to solve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Problem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 b="1">
                <a:ea typeface="ＭＳ Ｐゴシック" panose="020B0600070205080204" pitchFamily="34" charset="-128"/>
              </a:rPr>
              <a:t>Given</a:t>
            </a:r>
            <a:r>
              <a:rPr lang="en-US" altLang="en-US" sz="2400">
                <a:ea typeface="ＭＳ Ｐゴシック" panose="020B0600070205080204" pitchFamily="34" charset="-128"/>
              </a:rPr>
              <a:t>: a set A={a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,…,a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} of integers</a:t>
            </a:r>
          </a:p>
          <a:p>
            <a:pPr lvl="1"/>
            <a:r>
              <a:rPr lang="en-US" altLang="en-US" sz="2400" b="1">
                <a:ea typeface="ＭＳ Ｐゴシック" panose="020B0600070205080204" pitchFamily="34" charset="-128"/>
              </a:rPr>
              <a:t>Question</a:t>
            </a:r>
            <a:r>
              <a:rPr lang="en-US" altLang="en-US" sz="2400">
                <a:ea typeface="ＭＳ Ｐゴシック" panose="020B0600070205080204" pitchFamily="34" charset="-128"/>
              </a:rPr>
              <a:t>: find the index i of the maximum integer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i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 straightforward idea is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Simply store an initial maximum, say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Compare the stored maximum to every other integer in A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Update the stored maximum if a new maximum is ever encountered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C8DFDDA1-162D-8049-9B8F-B79B15BA2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Pseudo-code of Max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83CCCE6D-DFD2-2240-A849-B364D6244E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Input</a:t>
            </a:r>
            <a:r>
              <a:rPr lang="en-US" altLang="en-US" sz="2400">
                <a:ea typeface="ＭＳ Ｐゴシック" panose="020B0600070205080204" pitchFamily="34" charset="-128"/>
              </a:rPr>
              <a:t>:       A finite set </a:t>
            </a:r>
            <a:r>
              <a:rPr lang="en-US" altLang="en-US" sz="2400" i="1">
                <a:ea typeface="ＭＳ Ｐゴシック" panose="020B0600070205080204" pitchFamily="34" charset="-128"/>
              </a:rPr>
              <a:t>A=</a:t>
            </a:r>
            <a:r>
              <a:rPr lang="en-US" altLang="en-US" sz="2400">
                <a:ea typeface="ＭＳ Ｐゴシック" panose="020B0600070205080204" pitchFamily="34" charset="-128"/>
              </a:rPr>
              <a:t>{</a:t>
            </a:r>
            <a:r>
              <a:rPr lang="en-US" altLang="en-US" sz="2400" i="1">
                <a:ea typeface="ＭＳ Ｐゴシック" panose="020B0600070205080204" pitchFamily="34" charset="-128"/>
              </a:rPr>
              <a:t>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 i="1">
                <a:ea typeface="ＭＳ Ｐゴシック" panose="020B0600070205080204" pitchFamily="34" charset="-128"/>
              </a:rPr>
              <a:t>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 i="1">
                <a:ea typeface="ＭＳ Ｐゴシック" panose="020B0600070205080204" pitchFamily="34" charset="-128"/>
              </a:rPr>
              <a:t>,…,a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i="1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of integers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Output</a:t>
            </a:r>
            <a:r>
              <a:rPr lang="en-US" altLang="en-US" sz="2400">
                <a:ea typeface="ＭＳ Ｐゴシック" panose="020B0600070205080204" pitchFamily="34" charset="-128"/>
              </a:rPr>
              <a:t>:    The largest element in the set</a:t>
            </a:r>
            <a:endParaRPr lang="en-US" altLang="en-US" sz="2400" i="1">
              <a:ea typeface="ＭＳ Ｐゴシック" panose="020B0600070205080204" pitchFamily="34" charset="-128"/>
            </a:endParaRP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400" i="1">
                <a:ea typeface="ＭＳ Ｐゴシック" panose="020B0600070205080204" pitchFamily="34" charset="-128"/>
              </a:rPr>
              <a:t> temp 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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b="1">
                <a:ea typeface="ＭＳ Ｐゴシック" panose="020B0600070205080204" pitchFamily="34" charset="-128"/>
                <a:sym typeface="Symbol" pitchFamily="2" charset="2"/>
              </a:rPr>
              <a:t>For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i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=2 </a:t>
            </a:r>
            <a:r>
              <a:rPr lang="en-US" altLang="en-US" sz="2400" b="1">
                <a:ea typeface="ＭＳ Ｐゴシック" panose="020B0600070205080204" pitchFamily="34" charset="-128"/>
                <a:sym typeface="Symbol" pitchFamily="2" charset="2"/>
              </a:rPr>
              <a:t>to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b="1">
                <a:ea typeface="ＭＳ Ｐゴシック" panose="020B0600070205080204" pitchFamily="34" charset="-128"/>
                <a:sym typeface="Symbol" pitchFamily="2" charset="2"/>
              </a:rPr>
              <a:t>Do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      </a:t>
            </a:r>
            <a:r>
              <a:rPr lang="en-US" altLang="en-US" sz="2400" b="1">
                <a:ea typeface="ＭＳ Ｐゴシック" panose="020B0600070205080204" pitchFamily="34" charset="-128"/>
                <a:sym typeface="Symbol" pitchFamily="2" charset="2"/>
              </a:rPr>
              <a:t>If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Symbol" pitchFamily="2" charset="2"/>
              </a:rPr>
              <a:t>i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&gt;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temp</a:t>
            </a:r>
            <a:endParaRPr lang="en-US" altLang="en-US" sz="2400" i="1" baseline="-25000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         </a:t>
            </a:r>
            <a:r>
              <a:rPr lang="en-US" altLang="en-US" sz="2400" b="1">
                <a:ea typeface="ＭＳ Ｐゴシック" panose="020B0600070205080204" pitchFamily="34" charset="-128"/>
                <a:sym typeface="Symbol" pitchFamily="2" charset="2"/>
              </a:rPr>
              <a:t>Then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temp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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          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    </a:t>
            </a:r>
            <a:r>
              <a:rPr lang="en-US" altLang="en-US" sz="2400" b="1">
                <a:ea typeface="ＭＳ Ｐゴシック" panose="020B0600070205080204" pitchFamily="34" charset="-128"/>
                <a:sym typeface="Symbol" pitchFamily="2" charset="2"/>
              </a:rPr>
              <a:t>  End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b="1">
                <a:ea typeface="ＭＳ Ｐゴシック" panose="020B0600070205080204" pitchFamily="34" charset="-128"/>
                <a:sym typeface="Symbol" pitchFamily="2" charset="2"/>
              </a:rPr>
              <a:t>End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b="1">
                <a:ea typeface="ＭＳ Ｐゴシック" panose="020B0600070205080204" pitchFamily="34" charset="-128"/>
                <a:sym typeface="Symbol" pitchFamily="2" charset="2"/>
              </a:rPr>
              <a:t>Return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temp</a:t>
            </a:r>
            <a:endParaRPr lang="en-US" altLang="en-US" sz="2400" i="1" baseline="-2500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0719D08F-8EA2-AF40-ABB0-70AFD6E01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Algorithms: Other Examples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97EE5838-9BE2-2B43-8866-DC6EEBFA8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Check Bubble Sort and Insertion Sort in your textbooks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… which you should have seen ad nauseum in CSE 155 and CSE 156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And which you will see again in CSE 310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Let us know if you have any questions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00BE4B1B-6527-9246-AA4B-C558C345A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64253D7A-FA3E-D642-8888-3E66E627B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Example:</a:t>
            </a:r>
            <a:r>
              <a:rPr lang="en-US" altLang="en-US">
                <a:solidFill>
                  <a:srgbClr val="BFBFBF"/>
                </a:solidFill>
                <a:latin typeface="Estrangelo Edessa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BFBFBF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 b="1">
                <a:solidFill>
                  <a:srgbClr val="FF0000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endParaRPr lang="en-US" altLang="en-US" sz="1600" b="1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EBF1C670-F5DC-0B40-BE99-091F69F11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Greedy Algorithms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2DF3033E-F31A-924B-80FC-B37DA45B0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In many problems, we wish to not only find a solution, but to find the best or optimal solution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 simple technique that works for some optimization problems is called the greedy technique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As the name suggests, we solve a problem by being </a:t>
            </a:r>
            <a:r>
              <a:rPr lang="en-US" altLang="en-US" sz="2400" u="sng">
                <a:ea typeface="ＭＳ Ｐゴシック" panose="020B0600070205080204" pitchFamily="34" charset="-128"/>
              </a:rPr>
              <a:t>greedy</a:t>
            </a:r>
            <a:r>
              <a:rPr lang="en-US" altLang="en-US" sz="2400">
                <a:ea typeface="ＭＳ Ｐゴシック" panose="020B0600070205080204" pitchFamily="34" charset="-128"/>
              </a:rPr>
              <a:t> 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Choose what appears now to be the best choice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Choose the most immediate best solution (i.e., think locally)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Work well on some (simple) problems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Usually they are not guaranteed to produce the best globally optimal solution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773C05CD-B27D-1B4A-96A1-B4ED0BC01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>
                <a:ea typeface="ＭＳ Ｐゴシック" panose="020B0600070205080204" pitchFamily="34" charset="-128"/>
              </a:rPr>
              <a:t>Change-Making Problem</a:t>
            </a:r>
            <a:endParaRPr lang="en-US" altLang="en-US" sz="6600">
              <a:ea typeface="ＭＳ Ｐゴシック" panose="020B0600070205080204" pitchFamily="34" charset="-128"/>
            </a:endParaRP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FBCA1D09-8C52-B24C-BEE7-BC3103185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We want to give change to a customer but we want to minimize the number of total coins we give them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Problem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lvl="1"/>
            <a:r>
              <a:rPr lang="en-US" altLang="en-US" b="1">
                <a:ea typeface="ＭＳ Ｐゴシック" panose="020B0600070205080204" pitchFamily="34" charset="-128"/>
              </a:rPr>
              <a:t>Given</a:t>
            </a:r>
            <a:r>
              <a:rPr lang="en-US" altLang="en-US">
                <a:ea typeface="ＭＳ Ｐゴシック" panose="020B0600070205080204" pitchFamily="34" charset="-128"/>
              </a:rPr>
              <a:t>: An integer n an a set of coin denominations (c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,c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,…,c</a:t>
            </a:r>
            <a:r>
              <a:rPr lang="en-US" altLang="en-US" baseline="-25000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) with c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&gt;c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&gt;…&gt;c</a:t>
            </a:r>
            <a:r>
              <a:rPr lang="en-US" altLang="en-US" baseline="-25000">
                <a:ea typeface="ＭＳ Ｐゴシック" panose="020B0600070205080204" pitchFamily="34" charset="-128"/>
              </a:rPr>
              <a:t>r</a:t>
            </a:r>
          </a:p>
          <a:p>
            <a:pPr lvl="1"/>
            <a:r>
              <a:rPr lang="en-US" altLang="en-US" b="1">
                <a:ea typeface="ＭＳ Ｐゴシック" panose="020B0600070205080204" pitchFamily="34" charset="-128"/>
              </a:rPr>
              <a:t>Query</a:t>
            </a:r>
            <a:r>
              <a:rPr lang="en-US" altLang="en-US">
                <a:ea typeface="ＭＳ Ｐゴシック" panose="020B0600070205080204" pitchFamily="34" charset="-128"/>
              </a:rPr>
              <a:t>: Find a set of coins d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,d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,…,d</a:t>
            </a:r>
            <a:r>
              <a:rPr lang="en-US" altLang="en-US" baseline="-25000">
                <a:ea typeface="ＭＳ Ｐゴシック" panose="020B0600070205080204" pitchFamily="34" charset="-128"/>
              </a:rPr>
              <a:t>k</a:t>
            </a:r>
            <a:r>
              <a:rPr lang="en-US" altLang="en-US">
                <a:ea typeface="ＭＳ Ｐゴシック" panose="020B0600070205080204" pitchFamily="34" charset="-128"/>
              </a:rPr>
              <a:t> such that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i=1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r  </a:t>
            </a:r>
            <a:r>
              <a:rPr lang="en-US" altLang="en-US">
                <a:ea typeface="ＭＳ Ｐゴシック" panose="020B0600070205080204" pitchFamily="34" charset="-128"/>
              </a:rPr>
              <a:t>c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d</a:t>
            </a:r>
            <a:r>
              <a:rPr lang="en-US" altLang="en-US" baseline="-25000">
                <a:ea typeface="ＭＳ Ｐゴシック" panose="020B0600070205080204" pitchFamily="34" charset="-128"/>
              </a:rPr>
              <a:t>i </a:t>
            </a:r>
            <a:r>
              <a:rPr lang="en-US" altLang="en-US">
                <a:ea typeface="ＭＳ Ｐゴシック" panose="020B0600070205080204" pitchFamily="34" charset="-128"/>
              </a:rPr>
              <a:t>= n and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i=1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r  </a:t>
            </a:r>
            <a:r>
              <a:rPr lang="en-US" altLang="en-US">
                <a:ea typeface="ＭＳ Ｐゴシック" panose="020B0600070205080204" pitchFamily="34" charset="-128"/>
              </a:rPr>
              <a:t>d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 is minimized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A6290AD2-1EDD-2F42-B804-29F04356C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Greedy Algorithm: </a:t>
            </a:r>
            <a:r>
              <a:rPr lang="en-US" altLang="en-US" sz="3200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8405660B-DA5F-854A-A935-0102A8724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 i="1">
                <a:ea typeface="ＭＳ Ｐゴシック" panose="020B0600070205080204" pitchFamily="34" charset="-128"/>
              </a:rPr>
              <a:t>Input</a:t>
            </a:r>
            <a:r>
              <a:rPr lang="en-US" altLang="en-US" sz="2000">
                <a:ea typeface="ＭＳ Ｐゴシック" panose="020B0600070205080204" pitchFamily="34" charset="-128"/>
              </a:rPr>
              <a:t>:    An integer </a:t>
            </a:r>
            <a:r>
              <a:rPr lang="en-US" altLang="en-US" sz="2000" i="1"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</a:rPr>
              <a:t> and a set of coin denominations {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i="1">
                <a:ea typeface="ＭＳ Ｐゴシック" panose="020B0600070205080204" pitchFamily="34" charset="-128"/>
              </a:rPr>
              <a:t>,c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 i="1">
                <a:ea typeface="ＭＳ Ｐゴシック" panose="020B0600070205080204" pitchFamily="34" charset="-128"/>
              </a:rPr>
              <a:t>,…,c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</a:rPr>
              <a:t>}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 i="1">
                <a:ea typeface="ＭＳ Ｐゴシック" panose="020B0600070205080204" pitchFamily="34" charset="-128"/>
              </a:rPr>
              <a:t>               </a:t>
            </a:r>
            <a:r>
              <a:rPr lang="en-US" altLang="en-US" sz="2000">
                <a:ea typeface="ＭＳ Ｐゴシック" panose="020B0600070205080204" pitchFamily="34" charset="-128"/>
              </a:rPr>
              <a:t>with 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1 </a:t>
            </a:r>
            <a:r>
              <a:rPr lang="en-US" altLang="en-US" sz="2000">
                <a:ea typeface="ＭＳ Ｐゴシック" panose="020B0600070205080204" pitchFamily="34" charset="-128"/>
              </a:rPr>
              <a:t>&gt; 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&gt; … &gt;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r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marL="1023938" lvl="1" indent="-1023938">
              <a:buFont typeface="Arial" panose="020B0604020202020204" pitchFamily="34" charset="0"/>
              <a:buNone/>
            </a:pPr>
            <a:r>
              <a:rPr lang="en-US" altLang="en-US" sz="2000" i="1">
                <a:ea typeface="ＭＳ Ｐゴシック" panose="020B0600070205080204" pitchFamily="34" charset="-128"/>
              </a:rPr>
              <a:t>Output</a:t>
            </a:r>
            <a:r>
              <a:rPr lang="en-US" altLang="en-US" sz="2000">
                <a:ea typeface="ＭＳ Ｐゴシック" panose="020B0600070205080204" pitchFamily="34" charset="-128"/>
              </a:rPr>
              <a:t>:  A set of coins </a:t>
            </a:r>
            <a:r>
              <a:rPr lang="en-US" altLang="en-US" sz="2000" i="1">
                <a:ea typeface="ＭＳ Ｐゴシック" panose="020B0600070205080204" pitchFamily="34" charset="-128"/>
              </a:rPr>
              <a:t>d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i="1">
                <a:ea typeface="ＭＳ Ｐゴシック" panose="020B0600070205080204" pitchFamily="34" charset="-128"/>
              </a:rPr>
              <a:t>,d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 i="1">
                <a:ea typeface="ＭＳ Ｐゴシック" panose="020B0600070205080204" pitchFamily="34" charset="-128"/>
              </a:rPr>
              <a:t>,…,d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r </a:t>
            </a:r>
            <a:r>
              <a:rPr lang="en-US" altLang="en-US" sz="2000">
                <a:ea typeface="ＭＳ Ｐゴシック" panose="020B0600070205080204" pitchFamily="34" charset="-128"/>
              </a:rPr>
              <a:t>such that 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000" baseline="-25000">
                <a:ea typeface="ＭＳ Ｐゴシック" panose="020B0600070205080204" pitchFamily="34" charset="-128"/>
                <a:sym typeface="Symbol" pitchFamily="2" charset="2"/>
              </a:rPr>
              <a:t>=1</a:t>
            </a:r>
            <a:r>
              <a:rPr lang="en-US" altLang="en-US" sz="2000" i="1" baseline="30000"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 </a:t>
            </a:r>
            <a:r>
              <a:rPr lang="en-US" altLang="en-US" sz="2000" i="1">
                <a:ea typeface="ＭＳ Ｐゴシック" panose="020B0600070205080204" pitchFamily="34" charset="-128"/>
              </a:rPr>
              <a:t>d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i∙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= </a:t>
            </a:r>
            <a:r>
              <a:rPr lang="en-US" altLang="en-US" sz="2000" i="1"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</a:rPr>
              <a:t> and 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000" baseline="-25000">
                <a:ea typeface="ＭＳ Ｐゴシック" panose="020B0600070205080204" pitchFamily="34" charset="-128"/>
                <a:sym typeface="Symbol" pitchFamily="2" charset="2"/>
              </a:rPr>
              <a:t>=1</a:t>
            </a:r>
            <a:r>
              <a:rPr lang="en-US" altLang="en-US" sz="2000" i="1" baseline="30000"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 </a:t>
            </a:r>
            <a:r>
              <a:rPr lang="en-US" altLang="en-US" sz="2000" i="1">
                <a:ea typeface="ＭＳ Ｐゴシック" panose="020B0600070205080204" pitchFamily="34" charset="-128"/>
              </a:rPr>
              <a:t>d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is minimized</a:t>
            </a:r>
            <a:endParaRPr lang="en-US" altLang="en-US" sz="2000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For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i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=1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to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Do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di  0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While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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Do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                  d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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d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+ 1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            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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n - c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      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  End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Return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{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d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}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041598E2-78A5-2145-8863-FC8996EC3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FB5E98F5-974D-F548-B93C-D54B2C15A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Example:</a:t>
            </a:r>
            <a:r>
              <a:rPr lang="en-US" altLang="en-US">
                <a:latin typeface="Estrangelo Edessa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endParaRPr lang="en-US" altLang="en-US" sz="1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D666AAA9-81FF-034A-AB4E-6E8932EE3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r>
              <a:rPr lang="en-US" altLang="en-US">
                <a:ea typeface="ＭＳ Ｐゴシック" panose="020B0600070205080204" pitchFamily="34" charset="-128"/>
              </a:rPr>
              <a:t>: Analysis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99A0C-B480-D042-9F8B-EEDE5610D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9144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Will the algorithm </a:t>
            </a:r>
            <a:r>
              <a:rPr lang="en-US" altLang="en-US" sz="2800" u="sng">
                <a:ea typeface="ＭＳ Ｐゴシック" panose="020B0600070205080204" pitchFamily="34" charset="-128"/>
              </a:rPr>
              <a:t>always</a:t>
            </a:r>
            <a:r>
              <a:rPr lang="en-US" altLang="en-US" sz="2800">
                <a:ea typeface="ＭＳ Ｐゴシック" panose="020B0600070205080204" pitchFamily="34" charset="-128"/>
              </a:rPr>
              <a:t> produce an optimal answer?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1EFCB44-BAE4-DA4D-937A-DA134D66AB51}"/>
              </a:ext>
            </a:extLst>
          </p:cNvPr>
          <p:cNvSpPr txBox="1">
            <a:spLocks/>
          </p:cNvSpPr>
          <p:nvPr/>
        </p:nvSpPr>
        <p:spPr bwMode="auto">
          <a:xfrm>
            <a:off x="381000" y="2514600"/>
            <a:ext cx="8229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Example</a:t>
            </a:r>
          </a:p>
          <a:p>
            <a:pPr lvl="1">
              <a:spcBef>
                <a:spcPct val="20000"/>
              </a:spcBef>
              <a:buFont typeface="Calibri" panose="020F0502020204030204" pitchFamily="34" charset="0"/>
              <a:buChar char="–"/>
            </a:pPr>
            <a:r>
              <a:rPr lang="en-US" altLang="en-US">
                <a:latin typeface="Calibri" panose="020F0502020204030204" pitchFamily="34" charset="0"/>
              </a:rPr>
              <a:t>Consider a coinage system where c</a:t>
            </a:r>
            <a:r>
              <a:rPr lang="en-US" altLang="en-US" baseline="-25000">
                <a:latin typeface="Calibri" panose="020F0502020204030204" pitchFamily="34" charset="0"/>
              </a:rPr>
              <a:t>1</a:t>
            </a:r>
            <a:r>
              <a:rPr lang="en-US" altLang="en-US">
                <a:latin typeface="Calibri" panose="020F0502020204030204" pitchFamily="34" charset="0"/>
              </a:rPr>
              <a:t>=20, c</a:t>
            </a:r>
            <a:r>
              <a:rPr lang="en-US" altLang="en-US" baseline="-25000">
                <a:latin typeface="Calibri" panose="020F0502020204030204" pitchFamily="34" charset="0"/>
              </a:rPr>
              <a:t>2</a:t>
            </a:r>
            <a:r>
              <a:rPr lang="en-US" altLang="en-US">
                <a:latin typeface="Calibri" panose="020F0502020204030204" pitchFamily="34" charset="0"/>
              </a:rPr>
              <a:t>=15, c</a:t>
            </a:r>
            <a:r>
              <a:rPr lang="en-US" altLang="en-US" baseline="-25000">
                <a:latin typeface="Calibri" panose="020F0502020204030204" pitchFamily="34" charset="0"/>
              </a:rPr>
              <a:t>3</a:t>
            </a:r>
            <a:r>
              <a:rPr lang="en-US" altLang="en-US">
                <a:latin typeface="Calibri" panose="020F0502020204030204" pitchFamily="34" charset="0"/>
              </a:rPr>
              <a:t>=7, c</a:t>
            </a:r>
            <a:r>
              <a:rPr lang="en-US" altLang="en-US" baseline="-25000">
                <a:latin typeface="Calibri" panose="020F0502020204030204" pitchFamily="34" charset="0"/>
              </a:rPr>
              <a:t>4</a:t>
            </a:r>
            <a:r>
              <a:rPr lang="en-US" altLang="en-US">
                <a:latin typeface="Calibri" panose="020F0502020204030204" pitchFamily="34" charset="0"/>
              </a:rPr>
              <a:t>=1</a:t>
            </a:r>
          </a:p>
          <a:p>
            <a:pPr lvl="1">
              <a:spcBef>
                <a:spcPct val="20000"/>
              </a:spcBef>
              <a:buFont typeface="Calibri" panose="020F0502020204030204" pitchFamily="34" charset="0"/>
              <a:buChar char="–"/>
            </a:pPr>
            <a:r>
              <a:rPr lang="en-US" altLang="en-US">
                <a:latin typeface="Calibri" panose="020F0502020204030204" pitchFamily="34" charset="0"/>
              </a:rPr>
              <a:t>We want to give 22 </a:t>
            </a:r>
            <a:r>
              <a:rPr lang="ja-JP" altLang="en-US">
                <a:latin typeface="Calibri" panose="020F0502020204030204" pitchFamily="34" charset="0"/>
              </a:rPr>
              <a:t>‘</a:t>
            </a:r>
            <a:r>
              <a:rPr lang="en-US" altLang="ja-JP">
                <a:latin typeface="Calibri" panose="020F0502020204030204" pitchFamily="34" charset="0"/>
              </a:rPr>
              <a:t>cents</a:t>
            </a:r>
            <a:r>
              <a:rPr lang="ja-JP" altLang="en-US">
                <a:latin typeface="Calibri" panose="020F0502020204030204" pitchFamily="34" charset="0"/>
              </a:rPr>
              <a:t>’</a:t>
            </a:r>
            <a:r>
              <a:rPr lang="en-US" altLang="ja-JP">
                <a:latin typeface="Calibri" panose="020F0502020204030204" pitchFamily="34" charset="0"/>
              </a:rPr>
              <a:t> in change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>
              <a:latin typeface="Calibri" panose="020F050202020403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454F443-9052-0146-B8AF-D01B7262A5A5}"/>
              </a:ext>
            </a:extLst>
          </p:cNvPr>
          <p:cNvSpPr txBox="1">
            <a:spLocks/>
          </p:cNvSpPr>
          <p:nvPr/>
        </p:nvSpPr>
        <p:spPr bwMode="auto">
          <a:xfrm>
            <a:off x="381000" y="38862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+mn-ea"/>
              </a:rPr>
              <a:t>What is the output of the algorithm?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DFF6DD7-7371-D446-9C64-F96FBFD6F0AB}"/>
              </a:ext>
            </a:extLst>
          </p:cNvPr>
          <p:cNvSpPr txBox="1">
            <a:spLocks/>
          </p:cNvSpPr>
          <p:nvPr/>
        </p:nvSpPr>
        <p:spPr bwMode="auto">
          <a:xfrm>
            <a:off x="381000" y="44958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Is it optimal?</a:t>
            </a:r>
          </a:p>
          <a:p>
            <a:pPr>
              <a:spcBef>
                <a:spcPct val="20000"/>
              </a:spcBef>
            </a:pPr>
            <a:endParaRPr lang="en-US" altLang="en-US" sz="3200"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>
              <a:latin typeface="Calibri" panose="020F050202020403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E8B5C7B-F2A5-F143-B7A6-8C5E26C24963}"/>
              </a:ext>
            </a:extLst>
          </p:cNvPr>
          <p:cNvSpPr txBox="1">
            <a:spLocks/>
          </p:cNvSpPr>
          <p:nvPr/>
        </p:nvSpPr>
        <p:spPr bwMode="auto">
          <a:xfrm>
            <a:off x="381000" y="51816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It is not optimal because it would give us two c</a:t>
            </a:r>
            <a:r>
              <a:rPr lang="en-US" altLang="en-US" baseline="-25000">
                <a:latin typeface="Calibri" panose="020F0502020204030204" pitchFamily="34" charset="0"/>
              </a:rPr>
              <a:t>4</a:t>
            </a:r>
            <a:r>
              <a:rPr lang="en-US" altLang="en-US">
                <a:latin typeface="Calibri" panose="020F0502020204030204" pitchFamily="34" charset="0"/>
              </a:rPr>
              <a:t> and one c</a:t>
            </a:r>
            <a:r>
              <a:rPr lang="en-US" altLang="en-US" baseline="-25000">
                <a:latin typeface="Calibri" panose="020F0502020204030204" pitchFamily="34" charset="0"/>
              </a:rPr>
              <a:t>1</a:t>
            </a:r>
            <a:r>
              <a:rPr lang="en-US" altLang="en-US">
                <a:latin typeface="Calibri" panose="020F0502020204030204" pitchFamily="34" charset="0"/>
              </a:rPr>
              <a:t> (3 coins).  The optimal change is one c</a:t>
            </a:r>
            <a:r>
              <a:rPr lang="en-US" altLang="en-US" baseline="-25000">
                <a:latin typeface="Calibri" panose="020F0502020204030204" pitchFamily="34" charset="0"/>
              </a:rPr>
              <a:t>2</a:t>
            </a:r>
            <a:r>
              <a:rPr lang="en-US" altLang="en-US">
                <a:latin typeface="Calibri" panose="020F0502020204030204" pitchFamily="34" charset="0"/>
              </a:rPr>
              <a:t> and one c</a:t>
            </a:r>
            <a:r>
              <a:rPr lang="en-US" altLang="en-US" baseline="-25000">
                <a:latin typeface="Calibri" panose="020F0502020204030204" pitchFamily="34" charset="0"/>
              </a:rPr>
              <a:t>3</a:t>
            </a:r>
            <a:r>
              <a:rPr lang="en-US" altLang="en-US">
                <a:latin typeface="Calibri" panose="020F0502020204030204" pitchFamily="34" charset="0"/>
              </a:rPr>
              <a:t> (2 coins)</a:t>
            </a:r>
            <a:endParaRPr lang="en-US" altLang="en-US" sz="32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  <p:bldP spid="7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054F6754-BC39-D242-9055-AD36A438A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r>
              <a:rPr lang="en-US" altLang="en-US">
                <a:ea typeface="ＭＳ Ｐゴシック" panose="020B0600070205080204" pitchFamily="34" charset="-128"/>
              </a:rPr>
              <a:t>: Analysis (2)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F76EF7EE-2304-F141-B9BE-BFC677370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What about the US currency system: is the algorithm correct in this case?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Yes, in fact it is.  We can prove it by contradiction.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For simplicity, let us consider</a:t>
            </a:r>
          </a:p>
          <a:p>
            <a:pPr marL="342900" lvl="1" indent="-342900"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c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=25, c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=10, c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=5, c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4</a:t>
            </a:r>
            <a:r>
              <a:rPr lang="en-US" altLang="en-US" sz="2400">
                <a:ea typeface="ＭＳ Ｐゴシック" panose="020B0600070205080204" pitchFamily="34" charset="-128"/>
              </a:rPr>
              <a:t>=1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05BADFE8-FD2F-E047-AA33-BFE7A94AB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Optimality of </a:t>
            </a:r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 </a:t>
            </a:r>
            <a:r>
              <a:rPr lang="en-US" altLang="en-US">
                <a:ea typeface="ＭＳ Ｐゴシック" panose="020B0600070205080204" pitchFamily="34" charset="-128"/>
              </a:rPr>
              <a:t>(1)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6A6B2177-CC8B-974B-9FCC-43E1D6FBD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But, how about the previous counterexample?  Why (and where) does this proof?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We need the following lemma: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If n is a positive integer, then n cents in change using quarters, dimes, nickels, and pennies using the fewest coins possible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Has at most two dimes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Has at most one nickel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Has at most four pennies, and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Cannot have two dimes and a nickel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The amount of change in dimes, nickels, and pennies cannot exceed 24 cents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6D988D5E-B3D4-2B49-90A5-DCF45B9ED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Optimality of </a:t>
            </a:r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 </a:t>
            </a:r>
            <a:r>
              <a:rPr lang="en-US" altLang="en-US">
                <a:ea typeface="ＭＳ Ｐゴシック" panose="020B0600070205080204" pitchFamily="34" charset="-128"/>
              </a:rPr>
              <a:t>(2)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4341253B-2B9A-014E-A7FC-F224CFAC9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95400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Let C={d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,d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,…,d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k</a:t>
            </a:r>
            <a:r>
              <a:rPr lang="en-US" altLang="en-US" sz="2000">
                <a:ea typeface="ＭＳ Ｐゴシック" panose="020B0600070205080204" pitchFamily="34" charset="-128"/>
              </a:rPr>
              <a:t>} be the solution given by the greedy algorithm for some integer n.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By way of contradiction, assume there is a better solution C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={d</a:t>
            </a:r>
            <a:r>
              <a:rPr lang="en-US" altLang="ja-JP" sz="2000" baseline="-25000">
                <a:ea typeface="ＭＳ Ｐゴシック" panose="020B0600070205080204" pitchFamily="34" charset="-128"/>
              </a:rPr>
              <a:t>1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,d</a:t>
            </a:r>
            <a:r>
              <a:rPr lang="en-US" altLang="ja-JP" sz="2000" baseline="-25000">
                <a:ea typeface="ＭＳ Ｐゴシック" panose="020B0600070205080204" pitchFamily="34" charset="-128"/>
              </a:rPr>
              <a:t>2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,…,d</a:t>
            </a:r>
            <a:r>
              <a:rPr lang="en-US" altLang="ja-JP" sz="2000" baseline="-25000">
                <a:ea typeface="ＭＳ Ｐゴシック" panose="020B0600070205080204" pitchFamily="34" charset="-128"/>
              </a:rPr>
              <a:t>l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} with l&lt;k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F126D2E-15E6-D546-8758-62D681A0AD35}"/>
              </a:ext>
            </a:extLst>
          </p:cNvPr>
          <p:cNvSpPr txBox="1">
            <a:spLocks/>
          </p:cNvSpPr>
          <p:nvPr/>
        </p:nvSpPr>
        <p:spPr bwMode="auto">
          <a:xfrm>
            <a:off x="457200" y="2971800"/>
            <a:ext cx="8382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04863" indent="-3476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000">
                <a:latin typeface="Calibri" panose="020F0502020204030204" pitchFamily="34" charset="0"/>
              </a:rPr>
              <a:t>Consider the case of quarters.</a:t>
            </a:r>
            <a:r>
              <a:rPr lang="en-US" altLang="en-US" sz="1800">
                <a:latin typeface="Calibri" panose="020F0502020204030204" pitchFamily="34" charset="0"/>
              </a:rPr>
              <a:t> </a:t>
            </a:r>
            <a:r>
              <a:rPr lang="en-US" altLang="en-US" sz="1800"/>
              <a:t>Say there are q quarters in C and q</a:t>
            </a:r>
            <a:r>
              <a:rPr lang="ja-JP" altLang="en-US" sz="1800"/>
              <a:t>’</a:t>
            </a:r>
            <a:r>
              <a:rPr lang="en-US" altLang="ja-JP" sz="1800"/>
              <a:t> in C</a:t>
            </a:r>
            <a:r>
              <a:rPr lang="ja-JP" altLang="en-US" sz="1800"/>
              <a:t>’</a:t>
            </a:r>
            <a:r>
              <a:rPr lang="en-US" altLang="ja-JP" sz="1800"/>
              <a:t>.</a:t>
            </a:r>
            <a:r>
              <a:rPr lang="en-US" altLang="ja-JP" sz="2000">
                <a:latin typeface="Calibri" panose="020F0502020204030204" pitchFamily="34" charset="0"/>
              </a:rPr>
              <a:t> </a:t>
            </a:r>
          </a:p>
          <a:p>
            <a:pPr lvl="1">
              <a:spcBef>
                <a:spcPct val="20000"/>
              </a:spcBef>
              <a:buFont typeface="Calibri" panose="020F0502020204030204" pitchFamily="34" charset="0"/>
              <a:buAutoNum type="arabicPeriod"/>
            </a:pPr>
            <a:r>
              <a:rPr lang="en-US" altLang="en-US" sz="1800" u="sng">
                <a:latin typeface="Calibri" panose="020F0502020204030204" pitchFamily="34" charset="0"/>
              </a:rPr>
              <a:t>If q</a:t>
            </a:r>
            <a:r>
              <a:rPr lang="ja-JP" altLang="en-US" sz="1800" u="sng">
                <a:latin typeface="Calibri" panose="020F0502020204030204" pitchFamily="34" charset="0"/>
              </a:rPr>
              <a:t>’</a:t>
            </a:r>
            <a:r>
              <a:rPr lang="en-US" altLang="ja-JP" sz="1800" u="sng">
                <a:latin typeface="Calibri" panose="020F0502020204030204" pitchFamily="34" charset="0"/>
              </a:rPr>
              <a:t>&gt;q</a:t>
            </a:r>
            <a:r>
              <a:rPr lang="en-US" altLang="ja-JP" sz="1800">
                <a:latin typeface="Calibri" panose="020F0502020204030204" pitchFamily="34" charset="0"/>
              </a:rPr>
              <a:t>, the greedy algorithm would have used q</a:t>
            </a:r>
            <a:r>
              <a:rPr lang="ja-JP" altLang="en-US" sz="1800">
                <a:latin typeface="Calibri" panose="020F0502020204030204" pitchFamily="34" charset="0"/>
              </a:rPr>
              <a:t>’</a:t>
            </a:r>
            <a:r>
              <a:rPr lang="en-US" altLang="ja-JP" sz="1800">
                <a:latin typeface="Calibri" panose="020F0502020204030204" pitchFamily="34" charset="0"/>
              </a:rPr>
              <a:t> by construction. Thus, it is impossible that the greedy uses q&lt;q</a:t>
            </a:r>
            <a:r>
              <a:rPr lang="ja-JP" altLang="en-US" sz="1800">
                <a:latin typeface="Calibri" panose="020F0502020204030204" pitchFamily="34" charset="0"/>
              </a:rPr>
              <a:t>’</a:t>
            </a:r>
            <a:r>
              <a:rPr lang="en-US" altLang="ja-JP" sz="1800">
                <a:latin typeface="Calibri" panose="020F0502020204030204" pitchFamily="34" charset="0"/>
              </a:rPr>
              <a:t>.</a:t>
            </a:r>
            <a:endParaRPr lang="en-US" altLang="en-US" sz="1800">
              <a:latin typeface="Calibri" panose="020F050202020403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6AF19A-5B4E-824B-A9BB-1A82F82792E3}"/>
              </a:ext>
            </a:extLst>
          </p:cNvPr>
          <p:cNvSpPr txBox="1">
            <a:spLocks/>
          </p:cNvSpPr>
          <p:nvPr/>
        </p:nvSpPr>
        <p:spPr bwMode="auto">
          <a:xfrm>
            <a:off x="457200" y="41148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  <a:buFont typeface="Calibri" panose="020F0502020204030204" pitchFamily="34" charset="0"/>
              <a:buAutoNum type="arabicPeriod" startAt="2"/>
            </a:pPr>
            <a:r>
              <a:rPr lang="en-US" altLang="en-US" sz="1800">
                <a:latin typeface="Calibri" panose="020F0502020204030204" pitchFamily="34" charset="0"/>
              </a:rPr>
              <a:t>Since the greedy algorithms uses as many quarters as possible, n=q(25)+r, where r&lt;25. </a:t>
            </a:r>
            <a:r>
              <a:rPr lang="en-US" altLang="en-US" sz="1800" u="sng">
                <a:latin typeface="Calibri" panose="020F0502020204030204" pitchFamily="34" charset="0"/>
              </a:rPr>
              <a:t>If q</a:t>
            </a:r>
            <a:r>
              <a:rPr lang="ja-JP" altLang="en-US" sz="1800" u="sng">
                <a:latin typeface="Calibri" panose="020F0502020204030204" pitchFamily="34" charset="0"/>
              </a:rPr>
              <a:t>’</a:t>
            </a:r>
            <a:r>
              <a:rPr lang="en-US" altLang="ja-JP" sz="1800" u="sng">
                <a:latin typeface="Calibri" panose="020F0502020204030204" pitchFamily="34" charset="0"/>
              </a:rPr>
              <a:t>&lt;q</a:t>
            </a:r>
            <a:r>
              <a:rPr lang="en-US" altLang="ja-JP" sz="1800">
                <a:latin typeface="Calibri" panose="020F0502020204030204" pitchFamily="34" charset="0"/>
              </a:rPr>
              <a:t>, then, n=q</a:t>
            </a:r>
            <a:r>
              <a:rPr lang="ja-JP" altLang="en-US" sz="1800">
                <a:latin typeface="Calibri" panose="020F0502020204030204" pitchFamily="34" charset="0"/>
              </a:rPr>
              <a:t>’</a:t>
            </a:r>
            <a:r>
              <a:rPr lang="en-US" altLang="ja-JP" sz="1800">
                <a:latin typeface="Calibri" panose="020F0502020204030204" pitchFamily="34" charset="0"/>
              </a:rPr>
              <a:t>(25)+r</a:t>
            </a:r>
            <a:r>
              <a:rPr lang="ja-JP" altLang="en-US" sz="1800">
                <a:latin typeface="Calibri" panose="020F0502020204030204" pitchFamily="34" charset="0"/>
              </a:rPr>
              <a:t>’</a:t>
            </a:r>
            <a:r>
              <a:rPr lang="en-US" altLang="ja-JP" sz="1800">
                <a:latin typeface="Calibri" panose="020F0502020204030204" pitchFamily="34" charset="0"/>
              </a:rPr>
              <a:t> where r</a:t>
            </a:r>
            <a:r>
              <a:rPr lang="ja-JP" altLang="en-US" sz="1800">
                <a:latin typeface="Calibri" panose="020F0502020204030204" pitchFamily="34" charset="0"/>
              </a:rPr>
              <a:t>’</a:t>
            </a:r>
            <a:r>
              <a:rPr lang="en-US" altLang="ja-JP" sz="1800">
                <a:latin typeface="Calibri" panose="020F0502020204030204" pitchFamily="34" charset="0"/>
                <a:sym typeface="Symbol" pitchFamily="2" charset="2"/>
              </a:rPr>
              <a:t>25.  C</a:t>
            </a:r>
            <a:r>
              <a:rPr lang="ja-JP" altLang="en-US" sz="1800">
                <a:latin typeface="Calibri" panose="020F0502020204030204" pitchFamily="34" charset="0"/>
                <a:sym typeface="Symbol" pitchFamily="2" charset="2"/>
              </a:rPr>
              <a:t>’</a:t>
            </a:r>
            <a:r>
              <a:rPr lang="en-US" altLang="ja-JP" sz="1800">
                <a:latin typeface="Calibri" panose="020F0502020204030204" pitchFamily="34" charset="0"/>
                <a:sym typeface="Symbol" pitchFamily="2" charset="2"/>
              </a:rPr>
              <a:t> will have to use more smaller coins to make up for the large r</a:t>
            </a:r>
            <a:r>
              <a:rPr lang="ja-JP" altLang="en-US" sz="1800">
                <a:latin typeface="Calibri" panose="020F0502020204030204" pitchFamily="34" charset="0"/>
                <a:sym typeface="Symbol" pitchFamily="2" charset="2"/>
              </a:rPr>
              <a:t>’</a:t>
            </a:r>
            <a:r>
              <a:rPr lang="en-US" altLang="ja-JP" sz="1800">
                <a:latin typeface="Calibri" panose="020F0502020204030204" pitchFamily="34" charset="0"/>
                <a:sym typeface="Symbol" pitchFamily="2" charset="2"/>
              </a:rPr>
              <a:t>.  </a:t>
            </a:r>
            <a:r>
              <a:rPr lang="en-US" altLang="ja-JP" sz="1800" u="sng">
                <a:latin typeface="Calibri" panose="020F0502020204030204" pitchFamily="34" charset="0"/>
                <a:sym typeface="Symbol" pitchFamily="2" charset="2"/>
              </a:rPr>
              <a:t>Thus C</a:t>
            </a:r>
            <a:r>
              <a:rPr lang="ja-JP" altLang="en-US" sz="1800" u="sng">
                <a:latin typeface="Calibri" panose="020F0502020204030204" pitchFamily="34" charset="0"/>
                <a:sym typeface="Symbol" pitchFamily="2" charset="2"/>
              </a:rPr>
              <a:t>’</a:t>
            </a:r>
            <a:r>
              <a:rPr lang="en-US" altLang="ja-JP" sz="1800" u="sng">
                <a:latin typeface="Calibri" panose="020F0502020204030204" pitchFamily="34" charset="0"/>
                <a:sym typeface="Symbol" pitchFamily="2" charset="2"/>
              </a:rPr>
              <a:t> is not the optimal solution.</a:t>
            </a:r>
            <a:r>
              <a:rPr lang="en-US" altLang="ja-JP" sz="1800">
                <a:latin typeface="Calibri" panose="020F0502020204030204" pitchFamily="34" charset="0"/>
                <a:sym typeface="Symbol" pitchFamily="2" charset="2"/>
              </a:rPr>
              <a:t> </a:t>
            </a:r>
            <a:endParaRPr lang="en-US" altLang="en-US" sz="1800">
              <a:latin typeface="Calibri" panose="020F050202020403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E80DB09-8C1E-2842-8F19-D81FAF8EB320}"/>
              </a:ext>
            </a:extLst>
          </p:cNvPr>
          <p:cNvSpPr txBox="1">
            <a:spLocks/>
          </p:cNvSpPr>
          <p:nvPr/>
        </p:nvSpPr>
        <p:spPr bwMode="auto">
          <a:xfrm>
            <a:off x="457200" y="51816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  <a:buFont typeface="Calibri" panose="020F0502020204030204" pitchFamily="34" charset="0"/>
              <a:buAutoNum type="arabicPeriod" startAt="3"/>
            </a:pPr>
            <a:r>
              <a:rPr lang="en-US" altLang="en-US" sz="1800" u="sng">
                <a:latin typeface="Calibri" panose="020F0502020204030204" pitchFamily="34" charset="0"/>
              </a:rPr>
              <a:t>If q=q</a:t>
            </a:r>
            <a:r>
              <a:rPr lang="ja-JP" altLang="en-US" sz="1800" u="sng">
                <a:latin typeface="Calibri" panose="020F0502020204030204" pitchFamily="34" charset="0"/>
              </a:rPr>
              <a:t>’</a:t>
            </a:r>
            <a:r>
              <a:rPr lang="en-US" altLang="ja-JP" sz="1800">
                <a:latin typeface="Calibri" panose="020F0502020204030204" pitchFamily="34" charset="0"/>
              </a:rPr>
              <a:t>, then we continue the argument on the smaller denomination (e.g., dimes).  Eventually, we reach a contradiction.</a:t>
            </a:r>
            <a:endParaRPr lang="en-US" altLang="en-US" sz="1800">
              <a:latin typeface="Calibri" panose="020F050202020403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62BDA10-F5BB-A04F-BDAE-F16832A25AD1}"/>
              </a:ext>
            </a:extLst>
          </p:cNvPr>
          <p:cNvSpPr txBox="1">
            <a:spLocks/>
          </p:cNvSpPr>
          <p:nvPr/>
        </p:nvSpPr>
        <p:spPr bwMode="auto">
          <a:xfrm>
            <a:off x="533400" y="58674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000">
                <a:latin typeface="Calibri" panose="020F0502020204030204" pitchFamily="34" charset="0"/>
              </a:rPr>
              <a:t>Thus, C=C</a:t>
            </a:r>
            <a:r>
              <a:rPr lang="ja-JP" altLang="en-US" sz="2000">
                <a:latin typeface="Calibri" panose="020F0502020204030204" pitchFamily="34" charset="0"/>
              </a:rPr>
              <a:t>’</a:t>
            </a:r>
            <a:r>
              <a:rPr lang="en-US" altLang="ja-JP" sz="2000">
                <a:latin typeface="Calibri" panose="020F0502020204030204" pitchFamily="34" charset="0"/>
              </a:rPr>
              <a:t> is our optimal solution</a:t>
            </a:r>
            <a:endParaRPr lang="en-US" altLang="en-US" sz="20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C474FE9D-5706-6B41-B238-B88E5F02B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Greedy Algorithm: Another Example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4BB2093E-8E30-9E41-A22D-382611D72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Check the problem of Scenario I, page 25 in the slides </a:t>
            </a:r>
            <a:r>
              <a:rPr lang="en-US" altLang="en-US" sz="2800">
                <a:ea typeface="ＭＳ Ｐゴシック" panose="020B0600070205080204" pitchFamily="34" charset="-128"/>
                <a:hlinkClick r:id="rId2"/>
              </a:rPr>
              <a:t>IntroductiontoCSE235.ppt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We discussed then (remember?) a greedy algorithm for accommodating the maximum number of customers. The algorithm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terminates, is complete, sound, and satisfies the maximum number of customers (finds an optimal solution)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runs in time linear in the number of customers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8B19EBE2-B49B-744E-AE68-A71ADA226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Summary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5AB13DB2-2492-374A-8183-138626EB4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Example: </a:t>
            </a:r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Example: </a:t>
            </a:r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</a:p>
          <a:p>
            <a:pPr lvl="1"/>
            <a:endParaRPr lang="en-US" altLang="en-US" sz="1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39CCD6D7-8022-8E42-AEB1-E156B1D87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Computer Science is About Problem Solving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1D7A8B2D-B746-444D-8BE1-D4CF1BF04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00600"/>
          </a:xfrm>
        </p:spPr>
        <p:txBody>
          <a:bodyPr/>
          <a:lstStyle/>
          <a:p>
            <a:r>
              <a:rPr lang="en-US" altLang="en-US" sz="2000" u="sng">
                <a:ea typeface="ＭＳ Ｐゴシック" panose="020B0600070205080204" pitchFamily="34" charset="-128"/>
              </a:rPr>
              <a:t>A Problem</a:t>
            </a:r>
            <a:r>
              <a:rPr lang="en-US" altLang="en-US" sz="2000">
                <a:ea typeface="ＭＳ Ｐゴシック" panose="020B0600070205080204" pitchFamily="34" charset="-128"/>
              </a:rPr>
              <a:t> is specified by</a:t>
            </a:r>
          </a:p>
          <a:p>
            <a:pPr marL="804863" lvl="1" indent="-347663">
              <a:buFont typeface="Calibri" panose="020F0502020204030204" pitchFamily="34" charset="0"/>
              <a:buAutoNum type="arabicPeriod"/>
            </a:pPr>
            <a:r>
              <a:rPr lang="en-US" altLang="en-US" sz="1800" b="1">
                <a:ea typeface="ＭＳ Ｐゴシック" panose="020B0600070205080204" pitchFamily="34" charset="-128"/>
              </a:rPr>
              <a:t>The givens</a:t>
            </a:r>
            <a:r>
              <a:rPr lang="en-US" altLang="en-US" sz="1800">
                <a:ea typeface="ＭＳ Ｐゴシック" panose="020B0600070205080204" pitchFamily="34" charset="-128"/>
              </a:rPr>
              <a:t> (a formulation)</a:t>
            </a:r>
          </a:p>
          <a:p>
            <a:pPr lvl="2"/>
            <a:r>
              <a:rPr lang="en-US" altLang="en-US" sz="1600">
                <a:ea typeface="ＭＳ Ｐゴシック" panose="020B0600070205080204" pitchFamily="34" charset="-128"/>
              </a:rPr>
              <a:t>A set of objects</a:t>
            </a:r>
          </a:p>
          <a:p>
            <a:pPr lvl="2"/>
            <a:r>
              <a:rPr lang="en-US" altLang="en-US" sz="1600">
                <a:ea typeface="ＭＳ Ｐゴシック" panose="020B0600070205080204" pitchFamily="34" charset="-128"/>
              </a:rPr>
              <a:t>Relations between them</a:t>
            </a:r>
          </a:p>
          <a:p>
            <a:pPr marL="804863" lvl="1" indent="-347663">
              <a:buFont typeface="Calibri" panose="020F0502020204030204" pitchFamily="34" charset="0"/>
              <a:buAutoNum type="arabicPeriod"/>
            </a:pPr>
            <a:r>
              <a:rPr lang="en-US" altLang="en-US" sz="1800" b="1">
                <a:ea typeface="ＭＳ Ｐゴシック" panose="020B0600070205080204" pitchFamily="34" charset="-128"/>
              </a:rPr>
              <a:t>The query</a:t>
            </a:r>
          </a:p>
          <a:p>
            <a:pPr lvl="2"/>
            <a:r>
              <a:rPr lang="en-US" altLang="en-US" sz="1600">
                <a:ea typeface="ＭＳ Ｐゴシック" panose="020B0600070205080204" pitchFamily="34" charset="-128"/>
              </a:rPr>
              <a:t>The information one wants to extract from the formulation, the question to answer</a:t>
            </a:r>
          </a:p>
          <a:p>
            <a:endParaRPr lang="en-US" altLang="en-US" sz="2000" u="sng">
              <a:ea typeface="ＭＳ Ｐゴシック" panose="020B0600070205080204" pitchFamily="34" charset="-128"/>
            </a:endParaRPr>
          </a:p>
          <a:p>
            <a:endParaRPr lang="en-US" altLang="en-US" sz="2000" u="sng">
              <a:ea typeface="ＭＳ Ｐゴシック" panose="020B0600070205080204" pitchFamily="34" charset="-128"/>
            </a:endParaRPr>
          </a:p>
          <a:p>
            <a:endParaRPr lang="en-US" altLang="en-US" sz="2000" u="sng">
              <a:ea typeface="ＭＳ Ｐゴシック" panose="020B0600070205080204" pitchFamily="34" charset="-128"/>
            </a:endParaRPr>
          </a:p>
          <a:p>
            <a:endParaRPr lang="en-US" altLang="en-US" sz="2000" u="sng">
              <a:ea typeface="ＭＳ Ｐゴシック" panose="020B0600070205080204" pitchFamily="34" charset="-128"/>
            </a:endParaRPr>
          </a:p>
          <a:p>
            <a:endParaRPr lang="en-US" altLang="en-US" sz="2000" u="sng">
              <a:ea typeface="ＭＳ Ｐゴシック" panose="020B0600070205080204" pitchFamily="34" charset="-128"/>
            </a:endParaRPr>
          </a:p>
          <a:p>
            <a:r>
              <a:rPr lang="en-US" altLang="en-US" sz="2000" u="sng">
                <a:ea typeface="ＭＳ Ｐゴシック" panose="020B0600070205080204" pitchFamily="34" charset="-128"/>
              </a:rPr>
              <a:t>An algorithm</a:t>
            </a:r>
            <a:r>
              <a:rPr lang="en-US" altLang="en-US" sz="2000">
                <a:ea typeface="ＭＳ Ｐゴシック" panose="020B0600070205080204" pitchFamily="34" charset="-128"/>
              </a:rPr>
              <a:t> is a method or procedure that solves </a:t>
            </a:r>
            <a:r>
              <a:rPr lang="en-US" altLang="en-US" sz="2000" u="sng">
                <a:ea typeface="ＭＳ Ｐゴシック" panose="020B0600070205080204" pitchFamily="34" charset="-128"/>
              </a:rPr>
              <a:t>instances</a:t>
            </a:r>
            <a:r>
              <a:rPr lang="en-US" altLang="en-US" sz="2000">
                <a:ea typeface="ＭＳ Ｐゴシック" panose="020B0600070205080204" pitchFamily="34" charset="-128"/>
              </a:rPr>
              <a:t> of a problem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706A270-AEA8-3E46-892B-11228BF2D9CD}"/>
              </a:ext>
            </a:extLst>
          </p:cNvPr>
          <p:cNvGraphicFramePr>
            <a:graphicFrameLocks noGrp="1"/>
          </p:cNvGraphicFramePr>
          <p:nvPr/>
        </p:nvGraphicFramePr>
        <p:xfrm>
          <a:off x="1371600" y="3429000"/>
          <a:ext cx="6477000" cy="1341438"/>
        </p:xfrm>
        <a:graphic>
          <a:graphicData uri="http://schemas.openxmlformats.org/drawingml/2006/table">
            <a:tbl>
              <a:tblPr/>
              <a:tblGrid>
                <a:gridCol w="1250950">
                  <a:extLst>
                    <a:ext uri="{9D8B030D-6E8A-4147-A177-3AD203B41FA5}">
                      <a16:colId xmlns:a16="http://schemas.microsoft.com/office/drawing/2014/main" val="1624253668"/>
                    </a:ext>
                  </a:extLst>
                </a:gridCol>
                <a:gridCol w="1852613">
                  <a:extLst>
                    <a:ext uri="{9D8B030D-6E8A-4147-A177-3AD203B41FA5}">
                      <a16:colId xmlns:a16="http://schemas.microsoft.com/office/drawing/2014/main" val="3976166074"/>
                    </a:ext>
                  </a:extLst>
                </a:gridCol>
                <a:gridCol w="3373437">
                  <a:extLst>
                    <a:ext uri="{9D8B030D-6E8A-4147-A177-3AD203B41FA5}">
                      <a16:colId xmlns:a16="http://schemas.microsoft.com/office/drawing/2014/main" val="2225460251"/>
                    </a:ext>
                  </a:extLst>
                </a:gridCol>
              </a:tblGrid>
              <a:tr h="3349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Real World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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Computing World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470616"/>
                  </a:ext>
                </a:extLst>
              </a:tr>
              <a:tr h="3349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Objects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represented by…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data Structures, ADTs, Classes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044135"/>
                  </a:ext>
                </a:extLst>
              </a:tr>
              <a:tr h="3349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Relations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implemented with…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relations &amp; functions (e.g., predicates)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672254"/>
                  </a:ext>
                </a:extLst>
              </a:tr>
              <a:tr h="3349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Actions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Implemented with…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algorithms: a sequence of instructions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89736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C57AD779-9478-5146-8C73-4A721BCAA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Algorithms: Formal Definition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2C9B4787-C78F-8F45-9239-9F777C229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400">
                <a:ea typeface="ＭＳ Ｐゴシック" panose="020B0600070205080204" pitchFamily="34" charset="-128"/>
              </a:rPr>
              <a:t>:  An algorithm is a sequence of unambiguous instructions for solving a problem.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Properties of an algorithm</a:t>
            </a:r>
          </a:p>
          <a:p>
            <a:pPr lvl="1"/>
            <a:r>
              <a:rPr lang="en-US" altLang="en-US" sz="2000" b="1">
                <a:ea typeface="ＭＳ Ｐゴシック" panose="020B0600070205080204" pitchFamily="34" charset="-128"/>
              </a:rPr>
              <a:t>Finite</a:t>
            </a:r>
            <a:r>
              <a:rPr lang="en-US" altLang="en-US" sz="2000">
                <a:ea typeface="ＭＳ Ｐゴシック" panose="020B0600070205080204" pitchFamily="34" charset="-128"/>
              </a:rPr>
              <a:t>: the algorithm must eventually terminate</a:t>
            </a:r>
          </a:p>
          <a:p>
            <a:pPr lvl="1"/>
            <a:r>
              <a:rPr lang="en-US" altLang="en-US" sz="2000" b="1">
                <a:ea typeface="ＭＳ Ｐゴシック" panose="020B0600070205080204" pitchFamily="34" charset="-128"/>
              </a:rPr>
              <a:t>Complete</a:t>
            </a:r>
            <a:r>
              <a:rPr lang="en-US" altLang="en-US" sz="2000">
                <a:ea typeface="ＭＳ Ｐゴシック" panose="020B0600070205080204" pitchFamily="34" charset="-128"/>
              </a:rPr>
              <a:t>: Always give a solution when one exists</a:t>
            </a:r>
          </a:p>
          <a:p>
            <a:pPr lvl="1"/>
            <a:r>
              <a:rPr lang="en-US" altLang="en-US" sz="2000" b="1">
                <a:ea typeface="ＭＳ Ｐゴシック" panose="020B0600070205080204" pitchFamily="34" charset="-128"/>
              </a:rPr>
              <a:t>Correct (sound)</a:t>
            </a:r>
            <a:r>
              <a:rPr lang="en-US" altLang="en-US" sz="2000">
                <a:ea typeface="ＭＳ Ｐゴシック" panose="020B0600070205080204" pitchFamily="34" charset="-128"/>
              </a:rPr>
              <a:t>: Always give a correct solution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For an algorithm to be an acceptable solution to a problem, it must also be </a:t>
            </a:r>
            <a:r>
              <a:rPr lang="en-US" altLang="en-US" sz="2400" u="sng">
                <a:ea typeface="ＭＳ Ｐゴシック" panose="020B0600070205080204" pitchFamily="34" charset="-128"/>
              </a:rPr>
              <a:t>effective</a:t>
            </a:r>
            <a:r>
              <a:rPr lang="en-US" altLang="en-US" sz="2400">
                <a:ea typeface="ＭＳ Ｐゴシック" panose="020B0600070205080204" pitchFamily="34" charset="-128"/>
              </a:rPr>
              <a:t>.  That is, it must give a solution in a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>
                <a:ea typeface="ＭＳ Ｐゴシック" panose="020B0600070205080204" pitchFamily="34" charset="-128"/>
              </a:rPr>
              <a:t>reasonable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 amount of time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Efficient= runs in polynomial time.  Thus, 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effective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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 efficient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There can be many algorithms to solve the same problem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9B06A32E-3444-344F-AC12-446FFD5F7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6CA57C62-C936-8C4A-A94F-04E64ECAA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Example:</a:t>
            </a:r>
            <a:r>
              <a:rPr lang="en-US" altLang="en-US">
                <a:solidFill>
                  <a:srgbClr val="D9D9D9"/>
                </a:solidFill>
                <a:latin typeface="Estrangelo Edessa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D9D9D9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>
                <a:solidFill>
                  <a:srgbClr val="D9D9D9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endParaRPr lang="en-US" altLang="en-US" sz="1600">
              <a:solidFill>
                <a:srgbClr val="D9D9D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F8911BCD-836A-5F4F-8CB1-4AF8807AB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Algorithms: General Techniques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6D64D556-50EE-E440-AC18-4D90382AF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There are many broad categories of algorithms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Deterministic versus Randomized (e.g., Monte Carlo)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Exact versus Approximation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Sequential/serial versus Parallel, etc.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Some general styles of algorithms include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Brute force (enumerative techniques, exhaustive search)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Divide &amp; Conquer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Transform &amp; Conquer (reformulation)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Greedy Techniques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EF831CE6-3ED1-1642-9B04-432C834BA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B997FCDF-0D48-1A48-A7B3-B05671164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Example:</a:t>
            </a:r>
            <a:r>
              <a:rPr lang="en-US" altLang="en-US">
                <a:solidFill>
                  <a:srgbClr val="D9D9D9"/>
                </a:solidFill>
                <a:latin typeface="Estrangelo Edessa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D9D9D9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>
                <a:solidFill>
                  <a:srgbClr val="D9D9D9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endParaRPr lang="en-US" altLang="en-US" sz="1600">
              <a:solidFill>
                <a:srgbClr val="D9D9D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666A7D6F-7E92-9C4E-B387-371796889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Good Pseudo-Code: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8D619-24E6-8844-88E5-942111171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Intersection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 i="1">
                <a:ea typeface="ＭＳ Ｐゴシック" panose="020B0600070205080204" pitchFamily="34" charset="-128"/>
              </a:rPr>
              <a:t>Input</a:t>
            </a:r>
            <a:r>
              <a:rPr lang="en-US" altLang="en-US" sz="2000">
                <a:ea typeface="ＭＳ Ｐゴシック" panose="020B0600070205080204" pitchFamily="34" charset="-128"/>
              </a:rPr>
              <a:t>:       Two finite sets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, 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 i="1">
                <a:ea typeface="ＭＳ Ｐゴシック" panose="020B0600070205080204" pitchFamily="34" charset="-128"/>
              </a:rPr>
              <a:t>Output</a:t>
            </a:r>
            <a:r>
              <a:rPr lang="en-US" altLang="en-US" sz="2000">
                <a:ea typeface="ＭＳ Ｐゴシック" panose="020B0600070205080204" pitchFamily="34" charset="-128"/>
              </a:rPr>
              <a:t>:    A finite set 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</a:rPr>
              <a:t> such that </a:t>
            </a:r>
            <a:r>
              <a:rPr lang="en-US" altLang="en-US" sz="2000" i="1">
                <a:ea typeface="ＭＳ Ｐゴシック" panose="020B0600070205080204" pitchFamily="34" charset="-128"/>
              </a:rPr>
              <a:t>C </a:t>
            </a:r>
            <a:r>
              <a:rPr lang="en-US" altLang="en-US" sz="2000">
                <a:ea typeface="ＭＳ Ｐゴシック" panose="020B0600070205080204" pitchFamily="34" charset="-128"/>
              </a:rPr>
              <a:t>= </a:t>
            </a:r>
            <a:r>
              <a:rPr lang="en-US" altLang="en-US" sz="2000" i="1">
                <a:ea typeface="ＭＳ Ｐゴシック" panose="020B0600070205080204" pitchFamily="34" charset="-128"/>
              </a:rPr>
              <a:t>A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 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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If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|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|&gt;|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|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Then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>
                <a:latin typeface="Copperplate Gothic Light" panose="02000504000000020004" pitchFamily="2" charset="77"/>
                <a:ea typeface="ＭＳ Ｐゴシック" panose="020B0600070205080204" pitchFamily="34" charset="-128"/>
                <a:sym typeface="Symbol" pitchFamily="2" charset="2"/>
              </a:rPr>
              <a:t>Swap(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,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</a:t>
            </a:r>
            <a:endParaRPr lang="en-US" altLang="en-US" sz="2000" b="1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</a:rPr>
              <a:t>For every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Do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If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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Then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 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 {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} 	</a:t>
            </a:r>
            <a:r>
              <a:rPr lang="en-US" altLang="en-US" sz="2000">
                <a:latin typeface="Copperplate Gothic Light" panose="02000504000000020004" pitchFamily="2" charset="77"/>
                <a:ea typeface="ＭＳ Ｐゴシック" panose="020B0600070205080204" pitchFamily="34" charset="-128"/>
                <a:sym typeface="Symbol" pitchFamily="2" charset="2"/>
              </a:rPr>
              <a:t>Union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,{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})</a:t>
            </a:r>
            <a:endParaRPr lang="en-US" altLang="en-US" sz="2000" b="1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End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Return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C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30B9A0E7-6089-794E-BFCD-FE2EABE49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Algorithms: Pseudo-Code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B2A7068-5434-5A46-8243-F890232F9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Algorithms are usually presented using </a:t>
            </a:r>
            <a:r>
              <a:rPr lang="en-US" altLang="en-US" sz="2400" u="sng">
                <a:ea typeface="ＭＳ Ｐゴシック" panose="020B0600070205080204" pitchFamily="34" charset="-128"/>
              </a:rPr>
              <a:t>pseudo-code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Bad pseudo-code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Gives too many details or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Is too implementation specific (i.e., actual C++ or Java code or giving every step of a sub-process such as set union)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Good pseudo-code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Is a balance between clarity and detail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Abstracts the algorithm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Makes good use of mathematical notation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Is easy to read and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Facilitates implementation (reproducible, does not hide away important information)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15265</TotalTime>
  <Words>1584</Words>
  <Application>Microsoft Macintosh PowerPoint</Application>
  <PresentationFormat>On-screen Show (4:3)</PresentationFormat>
  <Paragraphs>231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ＭＳ Ｐゴシック</vt:lpstr>
      <vt:lpstr>Calibri</vt:lpstr>
      <vt:lpstr>Estrangelo Edessa</vt:lpstr>
      <vt:lpstr>Copperplate Gothic Light</vt:lpstr>
      <vt:lpstr>Symbol</vt:lpstr>
      <vt:lpstr>Courier New</vt:lpstr>
      <vt:lpstr>Office Theme</vt:lpstr>
      <vt:lpstr>Custom Design</vt:lpstr>
      <vt:lpstr>  Algorithms: An Introduction </vt:lpstr>
      <vt:lpstr>Outline</vt:lpstr>
      <vt:lpstr>Computer Science is About Problem Solving</vt:lpstr>
      <vt:lpstr>Algorithms: Formal Definition</vt:lpstr>
      <vt:lpstr>Outline</vt:lpstr>
      <vt:lpstr>Algorithms: General Techniques</vt:lpstr>
      <vt:lpstr>Outline</vt:lpstr>
      <vt:lpstr>Good Pseudo-Code: Example</vt:lpstr>
      <vt:lpstr>Algorithms: Pseudo-Code</vt:lpstr>
      <vt:lpstr>Writing Pseudo-Code: Advice</vt:lpstr>
      <vt:lpstr>Outline</vt:lpstr>
      <vt:lpstr>Designing an Algorithm</vt:lpstr>
      <vt:lpstr>Algorithm Example: Max</vt:lpstr>
      <vt:lpstr>Pseudo-code of Max</vt:lpstr>
      <vt:lpstr>Algorithms: Other Examples</vt:lpstr>
      <vt:lpstr>Outline</vt:lpstr>
      <vt:lpstr>Greedy Algorithms</vt:lpstr>
      <vt:lpstr>Change-Making Problem</vt:lpstr>
      <vt:lpstr>Greedy Algorithm: Change</vt:lpstr>
      <vt:lpstr>Change: Analysis (1)</vt:lpstr>
      <vt:lpstr>Change: Analysis (2)</vt:lpstr>
      <vt:lpstr>Optimality of Change (1)</vt:lpstr>
      <vt:lpstr>Optimality of Change (2)</vt:lpstr>
      <vt:lpstr>Greedy Algorithm: Another Example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Microsoft Office User</cp:lastModifiedBy>
  <cp:revision>1416</cp:revision>
  <dcterms:created xsi:type="dcterms:W3CDTF">2010-10-27T16:12:28Z</dcterms:created>
  <dcterms:modified xsi:type="dcterms:W3CDTF">2019-03-25T19:48:37Z</dcterms:modified>
</cp:coreProperties>
</file>