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8" r:id="rId3"/>
    <p:sldId id="266" r:id="rId4"/>
    <p:sldId id="264" r:id="rId5"/>
    <p:sldId id="265" r:id="rId6"/>
    <p:sldId id="268" r:id="rId7"/>
    <p:sldId id="267" r:id="rId8"/>
    <p:sldId id="26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2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808" autoAdjust="0"/>
  </p:normalViewPr>
  <p:slideViewPr>
    <p:cSldViewPr snapToGrid="0">
      <p:cViewPr>
        <p:scale>
          <a:sx n="170" d="100"/>
          <a:sy n="170" d="100"/>
        </p:scale>
        <p:origin x="1216" y="1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E817B2-EA8B-B449-B1E0-994661A45E02}" type="datetimeFigureOut">
              <a:rPr lang="en-US" smtClean="0"/>
              <a:pPr/>
              <a:t>2/16/18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CF82DC-94DE-CC4F-A53A-F67A90CF05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9810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6649A9-BF45-4690-8EDB-309FE40A2A13}" type="datetimeFigureOut">
              <a:rPr lang="en-US" smtClean="0"/>
              <a:pPr/>
              <a:t>2/16/18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9CAB1-E517-49F1-BA04-A62AF1147C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7052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Sep 21,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Sep 21,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b="1">
                <a:solidFill>
                  <a:srgbClr val="0062A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062AC"/>
              </a:buClr>
              <a:defRPr/>
            </a:lvl1pPr>
            <a:lvl2pPr>
              <a:buClr>
                <a:srgbClr val="0062AC"/>
              </a:buClr>
              <a:defRPr/>
            </a:lvl2pPr>
            <a:lvl3pPr>
              <a:buClr>
                <a:srgbClr val="0062AC"/>
              </a:buClr>
              <a:defRPr/>
            </a:lvl3pPr>
            <a:lvl4pPr>
              <a:buClr>
                <a:srgbClr val="0062AC"/>
              </a:buClr>
              <a:defRPr/>
            </a:lvl4pPr>
            <a:lvl5pPr>
              <a:buClr>
                <a:srgbClr val="0062AC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Line 8"/>
          <p:cNvSpPr>
            <a:spLocks noChangeShapeType="1"/>
          </p:cNvSpPr>
          <p:nvPr userDrawn="1"/>
        </p:nvSpPr>
        <p:spPr bwMode="auto">
          <a:xfrm>
            <a:off x="762000" y="60960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宋体" charset="-122"/>
            </a:endParaRPr>
          </a:p>
        </p:txBody>
      </p:sp>
      <p:pic>
        <p:nvPicPr>
          <p:cNvPr id="11" name="Picture 9" descr="UNL 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5867400"/>
            <a:ext cx="1295400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Sep 21,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Sep 21, 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Sep 21, 2011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Sep 21, 2011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Sep 21, 2011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Sep 21, 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Sep 21, 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Odds &amp; Ends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Box 10"/>
          <p:cNvSpPr txBox="1">
            <a:spLocks noChangeArrowheads="1"/>
          </p:cNvSpPr>
          <p:nvPr userDrawn="1"/>
        </p:nvSpPr>
        <p:spPr bwMode="auto">
          <a:xfrm>
            <a:off x="685800" y="6096000"/>
            <a:ext cx="4800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i="1" dirty="0" smtClean="0">
                <a:solidFill>
                  <a:srgbClr val="3A65BC"/>
                </a:solidFill>
                <a:latin typeface="Arial" charset="0"/>
                <a:ea typeface="宋体" charset="-122"/>
              </a:rPr>
              <a:t>Foundations of </a:t>
            </a:r>
            <a:r>
              <a:rPr lang="en-US" sz="1200" i="1" baseline="0" dirty="0" smtClean="0">
                <a:solidFill>
                  <a:srgbClr val="3A65BC"/>
                </a:solidFill>
                <a:latin typeface="Arial" charset="0"/>
                <a:ea typeface="宋体" charset="-122"/>
              </a:rPr>
              <a:t>Constraint Processing</a:t>
            </a:r>
            <a:endParaRPr lang="en-US" sz="1200" i="1" dirty="0">
              <a:solidFill>
                <a:srgbClr val="3A65BC"/>
              </a:solidFill>
              <a:latin typeface="Arial" charset="0"/>
              <a:ea typeface="宋体" charset="-122"/>
            </a:endParaRPr>
          </a:p>
        </p:txBody>
      </p:sp>
      <p:sp>
        <p:nvSpPr>
          <p:cNvPr id="8" name="Line 7"/>
          <p:cNvSpPr>
            <a:spLocks noChangeShapeType="1"/>
          </p:cNvSpPr>
          <p:nvPr userDrawn="1"/>
        </p:nvSpPr>
        <p:spPr bwMode="auto">
          <a:xfrm>
            <a:off x="609600" y="12192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宋体" charset="-122"/>
            </a:endParaRPr>
          </a:p>
        </p:txBody>
      </p:sp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762000" y="60960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宋体" charset="-122"/>
            </a:endParaRPr>
          </a:p>
        </p:txBody>
      </p:sp>
      <p:pic>
        <p:nvPicPr>
          <p:cNvPr id="10" name="Picture 9" descr="UNL logo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315200" y="5865813"/>
            <a:ext cx="1295400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600200"/>
            <a:ext cx="9144000" cy="1470025"/>
          </a:xfrm>
        </p:spPr>
        <p:txBody>
          <a:bodyPr>
            <a:normAutofit/>
          </a:bodyPr>
          <a:lstStyle/>
          <a:p>
            <a:r>
              <a:rPr lang="en-US" sz="3600" dirty="0" smtClean="0"/>
              <a:t>Constraint </a:t>
            </a:r>
            <a:r>
              <a:rPr lang="en-US" sz="3600" smtClean="0"/>
              <a:t>Graphical Models</a:t>
            </a: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762000" y="60960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宋体" charset="-122"/>
            </a:endParaRPr>
          </a:p>
        </p:txBody>
      </p:sp>
      <p:pic>
        <p:nvPicPr>
          <p:cNvPr id="8" name="Picture 9" descr="UNL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5865813"/>
            <a:ext cx="1295400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Line 7"/>
          <p:cNvSpPr>
            <a:spLocks noChangeShapeType="1"/>
          </p:cNvSpPr>
          <p:nvPr/>
        </p:nvSpPr>
        <p:spPr bwMode="auto">
          <a:xfrm>
            <a:off x="609600" y="12192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宋体" charset="-122"/>
            </a:endParaRPr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371600" y="3581400"/>
            <a:ext cx="6400800" cy="2057400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90000"/>
              </a:lnSpc>
            </a:pPr>
            <a:r>
              <a:rPr lang="en-US" sz="4000" b="1" dirty="0" smtClean="0">
                <a:solidFill>
                  <a:schemeClr val="tx1"/>
                </a:solidFill>
              </a:rPr>
              <a:t>Foundations of Constraint Processing</a:t>
            </a:r>
          </a:p>
          <a:p>
            <a:pPr>
              <a:lnSpc>
                <a:spcPct val="90000"/>
              </a:lnSpc>
            </a:pPr>
            <a:endParaRPr lang="en-US" sz="3600" b="1" dirty="0" smtClean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3600" b="1" dirty="0" smtClean="0">
                <a:solidFill>
                  <a:schemeClr val="tx1"/>
                </a:solidFill>
              </a:rPr>
              <a:t>CSCE421/821, </a:t>
            </a:r>
            <a:r>
              <a:rPr lang="en-US" sz="3600" b="1" dirty="0" smtClean="0">
                <a:solidFill>
                  <a:schemeClr val="tx1"/>
                </a:solidFill>
              </a:rPr>
              <a:t>Spring 2018</a:t>
            </a:r>
            <a:endParaRPr lang="en-US" sz="3600" b="1" dirty="0" smtClean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3600" b="1" dirty="0" smtClean="0">
                <a:solidFill>
                  <a:srgbClr val="0062AC"/>
                </a:solidFill>
              </a:rPr>
              <a:t>www.cse.unl.edu/~</a:t>
            </a:r>
            <a:r>
              <a:rPr lang="en-US" sz="3600" b="1" dirty="0" err="1" smtClean="0">
                <a:solidFill>
                  <a:srgbClr val="0062AC"/>
                </a:solidFill>
              </a:rPr>
              <a:t>choueiry</a:t>
            </a:r>
            <a:r>
              <a:rPr lang="en-US" sz="3600" b="1" smtClean="0">
                <a:solidFill>
                  <a:srgbClr val="0062AC"/>
                </a:solidFill>
              </a:rPr>
              <a:t>/S18-</a:t>
            </a:r>
            <a:r>
              <a:rPr lang="en-US" sz="3600" b="1" dirty="0" smtClean="0">
                <a:solidFill>
                  <a:srgbClr val="0062AC"/>
                </a:solidFill>
              </a:rPr>
              <a:t>421-821/</a:t>
            </a:r>
            <a:endParaRPr lang="en-US" sz="3600" dirty="0" smtClean="0">
              <a:solidFill>
                <a:srgbClr val="0062AC"/>
              </a:solidFill>
            </a:endParaRPr>
          </a:p>
          <a:p>
            <a:pPr>
              <a:lnSpc>
                <a:spcPct val="90000"/>
              </a:lnSpc>
            </a:pPr>
            <a:endParaRPr lang="en-US" sz="3600" dirty="0" smtClean="0"/>
          </a:p>
          <a:p>
            <a:pPr>
              <a:lnSpc>
                <a:spcPct val="90000"/>
              </a:lnSpc>
            </a:pPr>
            <a:r>
              <a:rPr lang="en-US" dirty="0" err="1" smtClean="0">
                <a:solidFill>
                  <a:schemeClr val="tx1"/>
                </a:solidFill>
              </a:rPr>
              <a:t>Berthe</a:t>
            </a:r>
            <a:r>
              <a:rPr lang="en-US" dirty="0" smtClean="0">
                <a:solidFill>
                  <a:schemeClr val="tx1"/>
                </a:solidFill>
              </a:rPr>
              <a:t> Y. Choueiry (</a:t>
            </a:r>
            <a:r>
              <a:rPr lang="en-US" dirty="0" err="1" smtClean="0">
                <a:solidFill>
                  <a:schemeClr val="tx1"/>
                </a:solidFill>
              </a:rPr>
              <a:t>Shu</a:t>
            </a:r>
            <a:r>
              <a:rPr lang="en-US" dirty="0" smtClean="0">
                <a:solidFill>
                  <a:schemeClr val="tx1"/>
                </a:solidFill>
              </a:rPr>
              <a:t>-we-</a:t>
            </a:r>
            <a:r>
              <a:rPr lang="en-US" dirty="0" err="1" smtClean="0">
                <a:solidFill>
                  <a:schemeClr val="tx1"/>
                </a:solidFill>
              </a:rPr>
              <a:t>ri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tx1"/>
                </a:solidFill>
              </a:rPr>
              <a:t>Avery Hall, Room 360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tx1"/>
                </a:solidFill>
              </a:rPr>
              <a:t>Tel: +1(402)472-5444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Graphical Representations</a:t>
            </a:r>
          </a:p>
          <a:p>
            <a:r>
              <a:rPr lang="en-US" dirty="0" smtClean="0"/>
              <a:t>Graphical Models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Graphical Representations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Always specify </a:t>
            </a:r>
            <a:r>
              <a:rPr lang="en-US" i="1" dirty="0" smtClean="0">
                <a:solidFill>
                  <a:srgbClr val="FF0000"/>
                </a:solidFill>
                <a:latin typeface="Times"/>
                <a:cs typeface="Times"/>
              </a:rPr>
              <a:t>V</a:t>
            </a:r>
            <a:r>
              <a:rPr lang="en-US" dirty="0" smtClean="0">
                <a:solidFill>
                  <a:srgbClr val="FF0000"/>
                </a:solidFill>
              </a:rPr>
              <a:t>,</a:t>
            </a:r>
            <a:r>
              <a:rPr lang="en-US" i="1" dirty="0">
                <a:solidFill>
                  <a:srgbClr val="FF0000"/>
                </a:solidFill>
                <a:latin typeface="Times"/>
                <a:cs typeface="Times"/>
              </a:rPr>
              <a:t>E </a:t>
            </a:r>
            <a:r>
              <a:rPr lang="en-US" dirty="0" smtClean="0">
                <a:solidFill>
                  <a:srgbClr val="FF0000"/>
                </a:solidFill>
              </a:rPr>
              <a:t>for a graph as </a:t>
            </a:r>
            <a:r>
              <a:rPr lang="en-US" i="1" dirty="0">
                <a:solidFill>
                  <a:srgbClr val="FF0000"/>
                </a:solidFill>
                <a:latin typeface="Times"/>
                <a:cs typeface="Times"/>
              </a:rPr>
              <a:t>G</a:t>
            </a:r>
            <a:r>
              <a:rPr lang="en-US" dirty="0" smtClean="0">
                <a:solidFill>
                  <a:srgbClr val="FF0000"/>
                </a:solidFill>
              </a:rPr>
              <a:t>=(</a:t>
            </a:r>
            <a:r>
              <a:rPr lang="en-US" i="1" dirty="0">
                <a:solidFill>
                  <a:srgbClr val="FF0000"/>
                </a:solidFill>
                <a:latin typeface="Times"/>
                <a:cs typeface="Times"/>
              </a:rPr>
              <a:t>V</a:t>
            </a:r>
            <a:r>
              <a:rPr lang="en-US" dirty="0" smtClean="0">
                <a:solidFill>
                  <a:srgbClr val="FF0000"/>
                </a:solidFill>
              </a:rPr>
              <a:t>,</a:t>
            </a:r>
            <a:r>
              <a:rPr lang="en-US" i="1" dirty="0">
                <a:solidFill>
                  <a:srgbClr val="FF0000"/>
                </a:solidFill>
                <a:latin typeface="Times"/>
                <a:cs typeface="Times"/>
              </a:rPr>
              <a:t>E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dirty="0" smtClean="0"/>
              <a:t>Main representations</a:t>
            </a:r>
          </a:p>
          <a:p>
            <a:pPr lvl="1"/>
            <a:r>
              <a:rPr lang="en-US" dirty="0" smtClean="0"/>
              <a:t>Binary CSPs</a:t>
            </a:r>
          </a:p>
          <a:p>
            <a:pPr lvl="2"/>
            <a:r>
              <a:rPr lang="en-US" dirty="0" smtClean="0"/>
              <a:t>Graph (for binary CSPs)</a:t>
            </a:r>
          </a:p>
          <a:p>
            <a:pPr lvl="2"/>
            <a:r>
              <a:rPr lang="en-US" dirty="0" smtClean="0"/>
              <a:t>Microstructure (supports)</a:t>
            </a:r>
          </a:p>
          <a:p>
            <a:pPr lvl="2"/>
            <a:r>
              <a:rPr lang="en-US" dirty="0" smtClean="0"/>
              <a:t>Co-microstructure (conflicts)</a:t>
            </a:r>
          </a:p>
          <a:p>
            <a:pPr lvl="1"/>
            <a:r>
              <a:rPr lang="en-US" dirty="0" smtClean="0"/>
              <a:t>Non-binary CSPs</a:t>
            </a:r>
          </a:p>
          <a:p>
            <a:pPr lvl="2"/>
            <a:r>
              <a:rPr lang="en-US" dirty="0" err="1" smtClean="0"/>
              <a:t>Hypergraph</a:t>
            </a:r>
            <a:endParaRPr lang="en-US" dirty="0" smtClean="0"/>
          </a:p>
          <a:p>
            <a:pPr lvl="2"/>
            <a:r>
              <a:rPr lang="en-US" dirty="0" smtClean="0"/>
              <a:t>Primal graph</a:t>
            </a:r>
          </a:p>
          <a:p>
            <a:pPr lvl="1"/>
            <a:r>
              <a:rPr lang="en-US" dirty="0" smtClean="0"/>
              <a:t>Dual graph</a:t>
            </a:r>
          </a:p>
          <a:p>
            <a:pPr lvl="1"/>
            <a:r>
              <a:rPr lang="en-US" dirty="0" smtClean="0"/>
              <a:t>Incidence graph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AutoShape 20"/>
          <p:cNvSpPr>
            <a:spLocks noChangeArrowheads="1"/>
          </p:cNvSpPr>
          <p:nvPr/>
        </p:nvSpPr>
        <p:spPr bwMode="auto">
          <a:xfrm>
            <a:off x="5887383" y="5575861"/>
            <a:ext cx="1946275" cy="2762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 sz="1700" dirty="0" smtClean="0">
                <a:latin typeface="Times New Roman" charset="0"/>
              </a:rPr>
              <a:t> (</a:t>
            </a:r>
            <a:r>
              <a:rPr lang="en-US" sz="1700" i="1" dirty="0" smtClean="0">
                <a:latin typeface="Times New Roman" charset="0"/>
              </a:rPr>
              <a:t>V</a:t>
            </a:r>
            <a:r>
              <a:rPr lang="en-US" sz="1700" baseline="-25000" dirty="0" smtClean="0">
                <a:latin typeface="Times New Roman" charset="0"/>
              </a:rPr>
              <a:t>3</a:t>
            </a:r>
            <a:r>
              <a:rPr lang="en-US" sz="1700" i="1" dirty="0" smtClean="0">
                <a:latin typeface="Times New Roman" charset="0"/>
              </a:rPr>
              <a:t>, b </a:t>
            </a:r>
            <a:r>
              <a:rPr lang="en-US" sz="1700" dirty="0" smtClean="0">
                <a:latin typeface="Times New Roman" charset="0"/>
              </a:rPr>
              <a:t>)         (</a:t>
            </a:r>
            <a:r>
              <a:rPr lang="en-US" sz="1600" i="1" dirty="0" smtClean="0">
                <a:latin typeface="Times"/>
                <a:cs typeface="Times"/>
              </a:rPr>
              <a:t>V</a:t>
            </a:r>
            <a:r>
              <a:rPr lang="en-US" sz="1600" baseline="-25000" dirty="0" smtClean="0">
                <a:latin typeface="Times"/>
                <a:cs typeface="Times"/>
              </a:rPr>
              <a:t>3</a:t>
            </a:r>
            <a:r>
              <a:rPr lang="en-US" sz="1700" dirty="0" smtClean="0">
                <a:latin typeface="Times New Roman" charset="0"/>
              </a:rPr>
              <a:t>,</a:t>
            </a:r>
            <a:r>
              <a:rPr lang="en-US" sz="1700" i="1" dirty="0" smtClean="0">
                <a:latin typeface="Times New Roman" charset="0"/>
              </a:rPr>
              <a:t>c</a:t>
            </a:r>
            <a:r>
              <a:rPr lang="en-US" sz="1700" dirty="0" smtClean="0">
                <a:latin typeface="Times New Roman" charset="0"/>
              </a:rPr>
              <a:t>)</a:t>
            </a:r>
            <a:endParaRPr lang="en-US" sz="1700" dirty="0">
              <a:latin typeface="Times New Roman" charset="0"/>
            </a:endParaRPr>
          </a:p>
        </p:txBody>
      </p:sp>
      <p:sp>
        <p:nvSpPr>
          <p:cNvPr id="46" name="AutoShape 19"/>
          <p:cNvSpPr>
            <a:spLocks noChangeArrowheads="1"/>
          </p:cNvSpPr>
          <p:nvPr/>
        </p:nvSpPr>
        <p:spPr bwMode="auto">
          <a:xfrm>
            <a:off x="3594382" y="5520578"/>
            <a:ext cx="1938337" cy="292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 sz="1700" dirty="0">
                <a:latin typeface="Times New Roman" charset="0"/>
              </a:rPr>
              <a:t>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i="1" baseline="-25000" dirty="0">
                <a:latin typeface="Times New Roman" charset="0"/>
              </a:rPr>
              <a:t>2</a:t>
            </a:r>
            <a:r>
              <a:rPr lang="en-US" sz="1700" i="1" dirty="0">
                <a:latin typeface="Times New Roman" charset="0"/>
              </a:rPr>
              <a:t>, a</a:t>
            </a:r>
            <a:r>
              <a:rPr lang="en-US" sz="1700" dirty="0">
                <a:latin typeface="Times New Roman" charset="0"/>
              </a:rPr>
              <a:t> )         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baseline="-25000" dirty="0">
                <a:latin typeface="Times New Roman" charset="0"/>
              </a:rPr>
              <a:t>2</a:t>
            </a:r>
            <a:r>
              <a:rPr lang="en-US" sz="1700" i="1" dirty="0">
                <a:latin typeface="Times New Roman" charset="0"/>
              </a:rPr>
              <a:t>, c</a:t>
            </a:r>
            <a:r>
              <a:rPr lang="en-US" sz="1700" dirty="0">
                <a:latin typeface="Times New Roman" charset="0"/>
              </a:rPr>
              <a:t>)</a:t>
            </a:r>
          </a:p>
        </p:txBody>
      </p:sp>
      <p:sp>
        <p:nvSpPr>
          <p:cNvPr id="44" name="AutoShape 18"/>
          <p:cNvSpPr>
            <a:spLocks noChangeArrowheads="1"/>
          </p:cNvSpPr>
          <p:nvPr/>
        </p:nvSpPr>
        <p:spPr bwMode="auto">
          <a:xfrm>
            <a:off x="4702082" y="4716937"/>
            <a:ext cx="2081212" cy="2762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 sz="1700" dirty="0">
                <a:latin typeface="Times New Roman" charset="0"/>
              </a:rPr>
              <a:t>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i="1" baseline="-25000" dirty="0">
                <a:latin typeface="Times New Roman" charset="0"/>
              </a:rPr>
              <a:t>1</a:t>
            </a:r>
            <a:r>
              <a:rPr lang="en-US" sz="1700" i="1" dirty="0">
                <a:latin typeface="Times New Roman" charset="0"/>
              </a:rPr>
              <a:t>, a </a:t>
            </a:r>
            <a:r>
              <a:rPr lang="en-US" sz="1700" dirty="0">
                <a:latin typeface="Times New Roman" charset="0"/>
              </a:rPr>
              <a:t>)           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baseline="-25000" dirty="0">
                <a:latin typeface="Times New Roman" charset="0"/>
              </a:rPr>
              <a:t>1</a:t>
            </a:r>
            <a:r>
              <a:rPr lang="en-US" sz="1700" i="1" dirty="0">
                <a:latin typeface="Times New Roman" charset="0"/>
              </a:rPr>
              <a:t>, b</a:t>
            </a:r>
            <a:r>
              <a:rPr lang="en-US" sz="1700" dirty="0">
                <a:latin typeface="Times New Roman" charset="0"/>
              </a:rPr>
              <a:t>)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09600" y="1524000"/>
            <a:ext cx="7772400" cy="447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3A65BC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Macrostructure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 G(P)=</a:t>
            </a:r>
            <a:r>
              <a:rPr lang="en-US" sz="2000" kern="0" dirty="0" smtClean="0">
                <a:cs typeface="宋体" charset="-122"/>
              </a:rPr>
              <a:t>(</a:t>
            </a:r>
            <a:r>
              <a:rPr lang="en-US" sz="2000" i="1" kern="0" dirty="0" smtClean="0">
                <a:latin typeface="Times"/>
                <a:cs typeface="Times"/>
              </a:rPr>
              <a:t>V</a:t>
            </a:r>
            <a:r>
              <a:rPr lang="en-US" sz="2000" kern="0" dirty="0" smtClean="0">
                <a:cs typeface="宋体" charset="-122"/>
              </a:rPr>
              <a:t>,</a:t>
            </a:r>
            <a:r>
              <a:rPr lang="en-US" sz="2000" i="1" kern="0" dirty="0" smtClean="0">
                <a:latin typeface="Times"/>
                <a:cs typeface="Times"/>
              </a:rPr>
              <a:t>E</a:t>
            </a:r>
            <a:r>
              <a:rPr lang="en-US" sz="2000" kern="0" dirty="0" smtClean="0">
                <a:cs typeface="宋体" charset="-122"/>
              </a:rPr>
              <a:t>)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lang="en-US" sz="2000" i="1" kern="0" dirty="0" smtClean="0">
                <a:latin typeface="Times"/>
                <a:cs typeface="Times"/>
              </a:rPr>
              <a:t>V</a:t>
            </a:r>
            <a:r>
              <a:rPr lang="en-US" sz="2000" kern="0" dirty="0" smtClean="0">
                <a:cs typeface="宋体" charset="-122"/>
              </a:rPr>
              <a:t>=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lang="en-US" sz="2000" i="1" kern="0" dirty="0" smtClean="0">
                <a:latin typeface="Times"/>
                <a:cs typeface="Times"/>
              </a:rPr>
              <a:t>E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=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3A65BC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Micro-structure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 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  <a:sym typeface="Symbol" charset="2"/>
              </a:rPr>
              <a:t>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(P)=(</a:t>
            </a:r>
            <a:r>
              <a:rPr lang="en-US" sz="2000" i="1" kern="0" dirty="0" smtClean="0">
                <a:latin typeface="Times"/>
                <a:cs typeface="Times"/>
              </a:rPr>
              <a:t>V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,</a:t>
            </a:r>
            <a:r>
              <a:rPr lang="en-US" sz="2000" i="1" kern="0" dirty="0" smtClean="0">
                <a:latin typeface="Times"/>
                <a:cs typeface="Times"/>
              </a:rPr>
              <a:t>E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)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lang="en-US" sz="2000" i="1" kern="0" dirty="0" smtClean="0">
                <a:latin typeface="Times"/>
                <a:cs typeface="Times"/>
              </a:rPr>
              <a:t>V</a:t>
            </a:r>
            <a:r>
              <a:rPr lang="en-US" sz="2000" kern="0" dirty="0" smtClean="0">
                <a:cs typeface="宋体" charset="-122"/>
              </a:rPr>
              <a:t>=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lang="en-US" sz="2000" i="1" kern="0" dirty="0" smtClean="0">
                <a:latin typeface="Times"/>
                <a:cs typeface="Times"/>
              </a:rPr>
              <a:t>E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=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A65BC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Co-microstructure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 co-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  <a:sym typeface="Symbol" charset="2"/>
              </a:rPr>
              <a:t>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(P)</a:t>
            </a:r>
            <a:r>
              <a:rPr lang="en-US" kern="0" dirty="0" smtClean="0">
                <a:cs typeface="宋体" charset="-122"/>
              </a:rPr>
              <a:t>=(</a:t>
            </a:r>
            <a:r>
              <a:rPr lang="en-US" sz="2000" i="1" kern="0" dirty="0" smtClean="0">
                <a:latin typeface="Times"/>
                <a:cs typeface="Times"/>
              </a:rPr>
              <a:t>V</a:t>
            </a:r>
            <a:r>
              <a:rPr lang="en-US" kern="0" dirty="0" smtClean="0">
                <a:cs typeface="宋体" charset="-122"/>
              </a:rPr>
              <a:t>,</a:t>
            </a:r>
            <a:r>
              <a:rPr lang="en-US" sz="2000" i="1" kern="0" dirty="0" smtClean="0">
                <a:latin typeface="Times"/>
                <a:cs typeface="Times"/>
              </a:rPr>
              <a:t>E</a:t>
            </a:r>
            <a:r>
              <a:rPr lang="en-US" kern="0" dirty="0" smtClean="0">
                <a:cs typeface="宋体" charset="-122"/>
              </a:rPr>
              <a:t>)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lang="en-US" sz="2000" i="1" kern="0" dirty="0" smtClean="0">
                <a:latin typeface="Times"/>
                <a:cs typeface="Times"/>
              </a:rPr>
              <a:t>V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=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lang="en-US" sz="2000" i="1" kern="0" dirty="0" smtClean="0">
                <a:latin typeface="Times"/>
                <a:cs typeface="Times"/>
              </a:rPr>
              <a:t>E</a:t>
            </a:r>
            <a:r>
              <a:rPr lang="en-US" kern="0" dirty="0" smtClean="0">
                <a:cs typeface="宋体" charset="-122"/>
              </a:rPr>
              <a:t>=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CSPs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4</a:t>
            </a:fld>
            <a:endParaRPr lang="en-US"/>
          </a:p>
        </p:txBody>
      </p:sp>
      <p:grpSp>
        <p:nvGrpSpPr>
          <p:cNvPr id="9" name="Group 4"/>
          <p:cNvGrpSpPr>
            <a:grpSpLocks/>
          </p:cNvGrpSpPr>
          <p:nvPr/>
        </p:nvGrpSpPr>
        <p:grpSpPr bwMode="auto">
          <a:xfrm>
            <a:off x="3962400" y="1477962"/>
            <a:ext cx="4213225" cy="1570038"/>
            <a:chOff x="1867" y="1158"/>
            <a:chExt cx="2546" cy="809"/>
          </a:xfrm>
        </p:grpSpPr>
        <p:sp>
          <p:nvSpPr>
            <p:cNvPr id="10" name="Oval 5"/>
            <p:cNvSpPr>
              <a:spLocks noChangeArrowheads="1"/>
            </p:cNvSpPr>
            <p:nvPr/>
          </p:nvSpPr>
          <p:spPr bwMode="auto">
            <a:xfrm>
              <a:off x="2804" y="1170"/>
              <a:ext cx="405" cy="21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 dirty="0">
                  <a:latin typeface="Times New Roman" charset="0"/>
                </a:rPr>
                <a:t> a, </a:t>
              </a:r>
              <a:r>
                <a:rPr lang="en-US" sz="2000" dirty="0" err="1">
                  <a:latin typeface="Times New Roman" charset="0"/>
                </a:rPr>
                <a:t>b</a:t>
              </a:r>
              <a:endParaRPr lang="en-US" sz="2000" dirty="0">
                <a:latin typeface="Times New Roman" charset="0"/>
              </a:endParaRPr>
            </a:p>
          </p:txBody>
        </p:sp>
        <p:sp>
          <p:nvSpPr>
            <p:cNvPr id="11" name="Oval 6"/>
            <p:cNvSpPr>
              <a:spLocks noChangeArrowheads="1"/>
            </p:cNvSpPr>
            <p:nvPr/>
          </p:nvSpPr>
          <p:spPr bwMode="auto">
            <a:xfrm>
              <a:off x="2223" y="1689"/>
              <a:ext cx="405" cy="21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>
                  <a:latin typeface="Times New Roman" charset="0"/>
                </a:rPr>
                <a:t> a, c</a:t>
              </a:r>
            </a:p>
          </p:txBody>
        </p:sp>
        <p:sp>
          <p:nvSpPr>
            <p:cNvPr id="12" name="Oval 7"/>
            <p:cNvSpPr>
              <a:spLocks noChangeArrowheads="1"/>
            </p:cNvSpPr>
            <p:nvPr/>
          </p:nvSpPr>
          <p:spPr bwMode="auto">
            <a:xfrm>
              <a:off x="3370" y="1689"/>
              <a:ext cx="405" cy="21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>
                  <a:latin typeface="Times New Roman" charset="0"/>
                </a:rPr>
                <a:t> b, c</a:t>
              </a:r>
            </a:p>
          </p:txBody>
        </p:sp>
        <p:sp>
          <p:nvSpPr>
            <p:cNvPr id="13" name="Text Box 8"/>
            <p:cNvSpPr txBox="1">
              <a:spLocks noChangeArrowheads="1"/>
            </p:cNvSpPr>
            <p:nvPr/>
          </p:nvSpPr>
          <p:spPr bwMode="auto">
            <a:xfrm>
              <a:off x="2420" y="1361"/>
              <a:ext cx="332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>
                  <a:latin typeface="Times New Roman" charset="0"/>
                  <a:sym typeface="Symbol" charset="2"/>
                </a:rPr>
                <a:t></a:t>
              </a:r>
              <a:endParaRPr lang="en-US" sz="2000">
                <a:latin typeface="Times New Roman" charset="0"/>
              </a:endParaRPr>
            </a:p>
            <a:p>
              <a:pPr eaLnBrk="0" hangingPunct="0"/>
              <a:endParaRPr lang="en-US" sz="2000">
                <a:latin typeface="Times New Roman" charset="0"/>
              </a:endParaRPr>
            </a:p>
          </p:txBody>
        </p:sp>
        <p:sp>
          <p:nvSpPr>
            <p:cNvPr id="14" name="Line 9"/>
            <p:cNvSpPr>
              <a:spLocks noChangeShapeType="1"/>
            </p:cNvSpPr>
            <p:nvPr/>
          </p:nvSpPr>
          <p:spPr bwMode="auto">
            <a:xfrm flipV="1">
              <a:off x="2550" y="1358"/>
              <a:ext cx="300" cy="3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0"/>
            <p:cNvSpPr>
              <a:spLocks noChangeShapeType="1"/>
            </p:cNvSpPr>
            <p:nvPr/>
          </p:nvSpPr>
          <p:spPr bwMode="auto">
            <a:xfrm flipV="1">
              <a:off x="2629" y="1810"/>
              <a:ext cx="736" cy="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11"/>
            <p:cNvSpPr>
              <a:spLocks noChangeShapeType="1"/>
            </p:cNvSpPr>
            <p:nvPr/>
          </p:nvSpPr>
          <p:spPr bwMode="auto">
            <a:xfrm flipH="1" flipV="1">
              <a:off x="3138" y="1342"/>
              <a:ext cx="359" cy="34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Text Box 12"/>
            <p:cNvSpPr txBox="1">
              <a:spLocks noChangeArrowheads="1"/>
            </p:cNvSpPr>
            <p:nvPr/>
          </p:nvSpPr>
          <p:spPr bwMode="auto">
            <a:xfrm>
              <a:off x="2831" y="1753"/>
              <a:ext cx="332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>
                  <a:latin typeface="Times New Roman" charset="0"/>
                  <a:sym typeface="Symbol" charset="2"/>
                </a:rPr>
                <a:t></a:t>
              </a:r>
              <a:endParaRPr lang="en-US" sz="2000">
                <a:latin typeface="Times New Roman" charset="0"/>
              </a:endParaRPr>
            </a:p>
            <a:p>
              <a:pPr eaLnBrk="0" hangingPunct="0"/>
              <a:endParaRPr lang="en-US" sz="2000">
                <a:latin typeface="Times New Roman" charset="0"/>
              </a:endParaRPr>
            </a:p>
          </p:txBody>
        </p:sp>
        <p:sp>
          <p:nvSpPr>
            <p:cNvPr id="18" name="Text Box 13"/>
            <p:cNvSpPr txBox="1">
              <a:spLocks noChangeArrowheads="1"/>
            </p:cNvSpPr>
            <p:nvPr/>
          </p:nvSpPr>
          <p:spPr bwMode="auto">
            <a:xfrm>
              <a:off x="3268" y="1361"/>
              <a:ext cx="332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>
                  <a:latin typeface="Times New Roman" charset="0"/>
                  <a:sym typeface="Symbol" charset="2"/>
                </a:rPr>
                <a:t></a:t>
              </a:r>
              <a:endParaRPr lang="en-US" sz="2000">
                <a:latin typeface="Times New Roman" charset="0"/>
              </a:endParaRPr>
            </a:p>
            <a:p>
              <a:pPr eaLnBrk="0" hangingPunct="0"/>
              <a:endParaRPr lang="en-US" sz="2000">
                <a:latin typeface="Times New Roman" charset="0"/>
              </a:endParaRPr>
            </a:p>
          </p:txBody>
        </p:sp>
        <p:sp>
          <p:nvSpPr>
            <p:cNvPr id="19" name="Text Box 14"/>
            <p:cNvSpPr txBox="1">
              <a:spLocks noChangeArrowheads="1"/>
            </p:cNvSpPr>
            <p:nvPr/>
          </p:nvSpPr>
          <p:spPr bwMode="auto">
            <a:xfrm>
              <a:off x="2452" y="1158"/>
              <a:ext cx="574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 i="1" dirty="0">
                  <a:latin typeface="Times"/>
                  <a:cs typeface="Times"/>
                </a:rPr>
                <a:t>V</a:t>
              </a:r>
              <a:r>
                <a:rPr lang="en-US" sz="2000" baseline="-25000" dirty="0">
                  <a:latin typeface="Times"/>
                  <a:cs typeface="Times"/>
                </a:rPr>
                <a:t>1</a:t>
              </a:r>
            </a:p>
          </p:txBody>
        </p:sp>
        <p:sp>
          <p:nvSpPr>
            <p:cNvPr id="20" name="Text Box 15"/>
            <p:cNvSpPr txBox="1">
              <a:spLocks noChangeArrowheads="1"/>
            </p:cNvSpPr>
            <p:nvPr/>
          </p:nvSpPr>
          <p:spPr bwMode="auto">
            <a:xfrm>
              <a:off x="1867" y="1687"/>
              <a:ext cx="574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 i="1" dirty="0">
                  <a:latin typeface="Times"/>
                  <a:cs typeface="Times"/>
                </a:rPr>
                <a:t>V</a:t>
              </a:r>
              <a:r>
                <a:rPr lang="en-US" sz="2000" baseline="-25000" dirty="0">
                  <a:latin typeface="Times"/>
                  <a:cs typeface="Times"/>
                </a:rPr>
                <a:t>2</a:t>
              </a:r>
            </a:p>
          </p:txBody>
        </p:sp>
        <p:sp>
          <p:nvSpPr>
            <p:cNvPr id="21" name="Text Box 16"/>
            <p:cNvSpPr txBox="1">
              <a:spLocks noChangeArrowheads="1"/>
            </p:cNvSpPr>
            <p:nvPr/>
          </p:nvSpPr>
          <p:spPr bwMode="auto">
            <a:xfrm>
              <a:off x="3839" y="1679"/>
              <a:ext cx="574" cy="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 i="1" dirty="0">
                  <a:latin typeface="Times"/>
                  <a:cs typeface="Times"/>
                </a:rPr>
                <a:t>V</a:t>
              </a:r>
              <a:r>
                <a:rPr lang="en-US" sz="2000" baseline="-25000" dirty="0">
                  <a:latin typeface="Times"/>
                  <a:cs typeface="Times"/>
                </a:rPr>
                <a:t>3</a:t>
              </a:r>
            </a:p>
          </p:txBody>
        </p:sp>
      </p:grpSp>
      <p:sp>
        <p:nvSpPr>
          <p:cNvPr id="22" name="AutoShape 18"/>
          <p:cNvSpPr>
            <a:spLocks noChangeArrowheads="1"/>
          </p:cNvSpPr>
          <p:nvPr/>
        </p:nvSpPr>
        <p:spPr bwMode="auto">
          <a:xfrm>
            <a:off x="4624388" y="3048000"/>
            <a:ext cx="2081212" cy="2762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 sz="1700" dirty="0">
                <a:latin typeface="Times New Roman" charset="0"/>
              </a:rPr>
              <a:t>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i="1" baseline="-25000" dirty="0">
                <a:latin typeface="Times New Roman" charset="0"/>
              </a:rPr>
              <a:t>1</a:t>
            </a:r>
            <a:r>
              <a:rPr lang="en-US" sz="1700" i="1" dirty="0">
                <a:latin typeface="Times New Roman" charset="0"/>
              </a:rPr>
              <a:t>, a </a:t>
            </a:r>
            <a:r>
              <a:rPr lang="en-US" sz="1700" dirty="0">
                <a:latin typeface="Times New Roman" charset="0"/>
              </a:rPr>
              <a:t>)           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baseline="-25000" dirty="0">
                <a:latin typeface="Times New Roman" charset="0"/>
              </a:rPr>
              <a:t>1</a:t>
            </a:r>
            <a:r>
              <a:rPr lang="en-US" sz="1700" i="1" dirty="0">
                <a:latin typeface="Times New Roman" charset="0"/>
              </a:rPr>
              <a:t>, b</a:t>
            </a:r>
            <a:r>
              <a:rPr lang="en-US" sz="1700" dirty="0">
                <a:latin typeface="Times New Roman" charset="0"/>
              </a:rPr>
              <a:t>)</a:t>
            </a:r>
          </a:p>
        </p:txBody>
      </p:sp>
      <p:sp>
        <p:nvSpPr>
          <p:cNvPr id="23" name="AutoShape 19"/>
          <p:cNvSpPr>
            <a:spLocks noChangeArrowheads="1"/>
          </p:cNvSpPr>
          <p:nvPr/>
        </p:nvSpPr>
        <p:spPr bwMode="auto">
          <a:xfrm>
            <a:off x="3471863" y="4060825"/>
            <a:ext cx="1938337" cy="292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 sz="1700" dirty="0">
                <a:latin typeface="Times New Roman" charset="0"/>
              </a:rPr>
              <a:t>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i="1" baseline="-25000" dirty="0">
                <a:latin typeface="Times New Roman" charset="0"/>
              </a:rPr>
              <a:t>2</a:t>
            </a:r>
            <a:r>
              <a:rPr lang="en-US" sz="1700" i="1" dirty="0">
                <a:latin typeface="Times New Roman" charset="0"/>
              </a:rPr>
              <a:t>, a</a:t>
            </a:r>
            <a:r>
              <a:rPr lang="en-US" sz="1700" dirty="0">
                <a:latin typeface="Times New Roman" charset="0"/>
              </a:rPr>
              <a:t> )         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baseline="-25000" dirty="0">
                <a:latin typeface="Times New Roman" charset="0"/>
              </a:rPr>
              <a:t>2</a:t>
            </a:r>
            <a:r>
              <a:rPr lang="en-US" sz="1700" i="1" dirty="0">
                <a:latin typeface="Times New Roman" charset="0"/>
              </a:rPr>
              <a:t>, c</a:t>
            </a:r>
            <a:r>
              <a:rPr lang="en-US" sz="1700" dirty="0">
                <a:latin typeface="Times New Roman" charset="0"/>
              </a:rPr>
              <a:t>)</a:t>
            </a:r>
          </a:p>
        </p:txBody>
      </p:sp>
      <p:sp>
        <p:nvSpPr>
          <p:cNvPr id="24" name="AutoShape 20"/>
          <p:cNvSpPr>
            <a:spLocks noChangeArrowheads="1"/>
          </p:cNvSpPr>
          <p:nvPr/>
        </p:nvSpPr>
        <p:spPr bwMode="auto">
          <a:xfrm>
            <a:off x="5749925" y="4086225"/>
            <a:ext cx="1946275" cy="2762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 sz="1700" dirty="0" smtClean="0">
                <a:latin typeface="Times New Roman" charset="0"/>
              </a:rPr>
              <a:t> (</a:t>
            </a:r>
            <a:r>
              <a:rPr lang="en-US" sz="1700" i="1" dirty="0" smtClean="0">
                <a:latin typeface="Times New Roman" charset="0"/>
              </a:rPr>
              <a:t>V</a:t>
            </a:r>
            <a:r>
              <a:rPr lang="en-US" sz="1700" baseline="-25000" dirty="0" smtClean="0">
                <a:latin typeface="Times New Roman" charset="0"/>
              </a:rPr>
              <a:t>3</a:t>
            </a:r>
            <a:r>
              <a:rPr lang="en-US" sz="1700" i="1" dirty="0" smtClean="0">
                <a:latin typeface="Times New Roman" charset="0"/>
              </a:rPr>
              <a:t>, b </a:t>
            </a:r>
            <a:r>
              <a:rPr lang="en-US" sz="1700" dirty="0" smtClean="0">
                <a:latin typeface="Times New Roman" charset="0"/>
              </a:rPr>
              <a:t>)         (</a:t>
            </a:r>
            <a:r>
              <a:rPr lang="en-US" sz="1600" i="1" dirty="0" smtClean="0">
                <a:latin typeface="Times"/>
                <a:cs typeface="Times"/>
              </a:rPr>
              <a:t>V</a:t>
            </a:r>
            <a:r>
              <a:rPr lang="en-US" sz="1600" baseline="-25000" dirty="0" smtClean="0">
                <a:latin typeface="Times"/>
                <a:cs typeface="Times"/>
              </a:rPr>
              <a:t>3</a:t>
            </a:r>
            <a:r>
              <a:rPr lang="en-US" sz="1700" dirty="0" smtClean="0">
                <a:latin typeface="Times New Roman" charset="0"/>
              </a:rPr>
              <a:t>,</a:t>
            </a:r>
            <a:r>
              <a:rPr lang="en-US" sz="1700" i="1" dirty="0" smtClean="0">
                <a:latin typeface="Times New Roman" charset="0"/>
              </a:rPr>
              <a:t>c</a:t>
            </a:r>
            <a:r>
              <a:rPr lang="en-US" sz="1700" dirty="0" smtClean="0">
                <a:latin typeface="Times New Roman" charset="0"/>
              </a:rPr>
              <a:t>)</a:t>
            </a:r>
            <a:endParaRPr lang="en-US" sz="1700" dirty="0">
              <a:latin typeface="Times New Roman" charset="0"/>
            </a:endParaRPr>
          </a:p>
        </p:txBody>
      </p:sp>
      <p:sp>
        <p:nvSpPr>
          <p:cNvPr id="25" name="Line 21"/>
          <p:cNvSpPr>
            <a:spLocks noChangeShapeType="1"/>
          </p:cNvSpPr>
          <p:nvPr/>
        </p:nvSpPr>
        <p:spPr bwMode="auto">
          <a:xfrm flipH="1">
            <a:off x="4724400" y="3200400"/>
            <a:ext cx="6858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2"/>
          <p:cNvSpPr>
            <a:spLocks noChangeShapeType="1"/>
          </p:cNvSpPr>
          <p:nvPr/>
        </p:nvSpPr>
        <p:spPr bwMode="auto">
          <a:xfrm flipH="1">
            <a:off x="4724400" y="3200400"/>
            <a:ext cx="12192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3"/>
          <p:cNvSpPr>
            <a:spLocks noChangeShapeType="1"/>
          </p:cNvSpPr>
          <p:nvPr/>
        </p:nvSpPr>
        <p:spPr bwMode="auto">
          <a:xfrm flipH="1" flipV="1">
            <a:off x="5943600" y="3200400"/>
            <a:ext cx="9906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24"/>
          <p:cNvSpPr>
            <a:spLocks noChangeShapeType="1"/>
          </p:cNvSpPr>
          <p:nvPr/>
        </p:nvSpPr>
        <p:spPr bwMode="auto">
          <a:xfrm>
            <a:off x="5410200" y="3200400"/>
            <a:ext cx="11430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Line 25"/>
          <p:cNvSpPr>
            <a:spLocks noChangeShapeType="1"/>
          </p:cNvSpPr>
          <p:nvPr/>
        </p:nvSpPr>
        <p:spPr bwMode="auto">
          <a:xfrm flipV="1">
            <a:off x="4267200" y="3200400"/>
            <a:ext cx="16764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Freeform 26"/>
          <p:cNvSpPr>
            <a:spLocks/>
          </p:cNvSpPr>
          <p:nvPr/>
        </p:nvSpPr>
        <p:spPr bwMode="auto">
          <a:xfrm>
            <a:off x="4267200" y="3698875"/>
            <a:ext cx="2286000" cy="568325"/>
          </a:xfrm>
          <a:custGeom>
            <a:avLst/>
            <a:gdLst>
              <a:gd name="T0" fmla="*/ 0 w 2362"/>
              <a:gd name="T1" fmla="*/ 2147483647 h 432"/>
              <a:gd name="T2" fmla="*/ 2147483647 w 2362"/>
              <a:gd name="T3" fmla="*/ 2147483647 h 432"/>
              <a:gd name="T4" fmla="*/ 2147483647 w 2362"/>
              <a:gd name="T5" fmla="*/ 2147483647 h 432"/>
              <a:gd name="T6" fmla="*/ 2147483647 w 2362"/>
              <a:gd name="T7" fmla="*/ 2147483647 h 432"/>
              <a:gd name="T8" fmla="*/ 0 60000 65536"/>
              <a:gd name="T9" fmla="*/ 0 60000 65536"/>
              <a:gd name="T10" fmla="*/ 0 60000 65536"/>
              <a:gd name="T11" fmla="*/ 0 60000 65536"/>
              <a:gd name="T12" fmla="*/ 0 w 2362"/>
              <a:gd name="T13" fmla="*/ 0 h 432"/>
              <a:gd name="T14" fmla="*/ 2362 w 2362"/>
              <a:gd name="T15" fmla="*/ 432 h 43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362" h="432">
                <a:moveTo>
                  <a:pt x="0" y="432"/>
                </a:moveTo>
                <a:cubicBezTo>
                  <a:pt x="105" y="367"/>
                  <a:pt x="343" y="84"/>
                  <a:pt x="622" y="42"/>
                </a:cubicBezTo>
                <a:cubicBezTo>
                  <a:pt x="901" y="0"/>
                  <a:pt x="1385" y="116"/>
                  <a:pt x="1675" y="180"/>
                </a:cubicBezTo>
                <a:cubicBezTo>
                  <a:pt x="1965" y="245"/>
                  <a:pt x="2219" y="379"/>
                  <a:pt x="2362" y="432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Freeform 27"/>
          <p:cNvSpPr>
            <a:spLocks/>
          </p:cNvSpPr>
          <p:nvPr/>
        </p:nvSpPr>
        <p:spPr bwMode="auto">
          <a:xfrm>
            <a:off x="4267200" y="3532188"/>
            <a:ext cx="2667000" cy="735012"/>
          </a:xfrm>
          <a:custGeom>
            <a:avLst/>
            <a:gdLst>
              <a:gd name="T0" fmla="*/ 0 w 3165"/>
              <a:gd name="T1" fmla="*/ 2147483647 h 618"/>
              <a:gd name="T2" fmla="*/ 2147483647 w 3165"/>
              <a:gd name="T3" fmla="*/ 2147483647 h 618"/>
              <a:gd name="T4" fmla="*/ 2147483647 w 3165"/>
              <a:gd name="T5" fmla="*/ 2147483647 h 618"/>
              <a:gd name="T6" fmla="*/ 2147483647 w 3165"/>
              <a:gd name="T7" fmla="*/ 2147483647 h 618"/>
              <a:gd name="T8" fmla="*/ 0 60000 65536"/>
              <a:gd name="T9" fmla="*/ 0 60000 65536"/>
              <a:gd name="T10" fmla="*/ 0 60000 65536"/>
              <a:gd name="T11" fmla="*/ 0 60000 65536"/>
              <a:gd name="T12" fmla="*/ 0 w 3165"/>
              <a:gd name="T13" fmla="*/ 0 h 618"/>
              <a:gd name="T14" fmla="*/ 3165 w 3165"/>
              <a:gd name="T15" fmla="*/ 618 h 61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165" h="618">
                <a:moveTo>
                  <a:pt x="0" y="611"/>
                </a:moveTo>
                <a:cubicBezTo>
                  <a:pt x="150" y="516"/>
                  <a:pt x="495" y="82"/>
                  <a:pt x="900" y="41"/>
                </a:cubicBezTo>
                <a:cubicBezTo>
                  <a:pt x="1305" y="0"/>
                  <a:pt x="2053" y="267"/>
                  <a:pt x="2430" y="363"/>
                </a:cubicBezTo>
                <a:cubicBezTo>
                  <a:pt x="2807" y="459"/>
                  <a:pt x="3012" y="565"/>
                  <a:pt x="3165" y="618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Line 29"/>
          <p:cNvSpPr>
            <a:spLocks noChangeShapeType="1"/>
          </p:cNvSpPr>
          <p:nvPr/>
        </p:nvSpPr>
        <p:spPr bwMode="auto">
          <a:xfrm>
            <a:off x="5410200" y="3200400"/>
            <a:ext cx="15240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5"/>
          <p:cNvSpPr>
            <a:spLocks noChangeShapeType="1"/>
          </p:cNvSpPr>
          <p:nvPr/>
        </p:nvSpPr>
        <p:spPr bwMode="auto">
          <a:xfrm flipV="1">
            <a:off x="4419600" y="4876800"/>
            <a:ext cx="1143000" cy="76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6"/>
          <p:cNvSpPr>
            <a:spLocks noChangeShapeType="1"/>
          </p:cNvSpPr>
          <p:nvPr/>
        </p:nvSpPr>
        <p:spPr bwMode="auto">
          <a:xfrm>
            <a:off x="5943600" y="4876800"/>
            <a:ext cx="762000" cy="838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Freeform 37"/>
          <p:cNvSpPr>
            <a:spLocks/>
          </p:cNvSpPr>
          <p:nvPr/>
        </p:nvSpPr>
        <p:spPr bwMode="auto">
          <a:xfrm>
            <a:off x="4724400" y="5283200"/>
            <a:ext cx="2209800" cy="431800"/>
          </a:xfrm>
          <a:custGeom>
            <a:avLst/>
            <a:gdLst>
              <a:gd name="T0" fmla="*/ 0 w 2347"/>
              <a:gd name="T1" fmla="*/ 2147483647 h 370"/>
              <a:gd name="T2" fmla="*/ 2147483647 w 2347"/>
              <a:gd name="T3" fmla="*/ 2147483647 h 370"/>
              <a:gd name="T4" fmla="*/ 2147483647 w 2347"/>
              <a:gd name="T5" fmla="*/ 2147483647 h 370"/>
              <a:gd name="T6" fmla="*/ 2147483647 w 2347"/>
              <a:gd name="T7" fmla="*/ 2147483647 h 370"/>
              <a:gd name="T8" fmla="*/ 0 60000 65536"/>
              <a:gd name="T9" fmla="*/ 0 60000 65536"/>
              <a:gd name="T10" fmla="*/ 0 60000 65536"/>
              <a:gd name="T11" fmla="*/ 0 60000 65536"/>
              <a:gd name="T12" fmla="*/ 0 w 2347"/>
              <a:gd name="T13" fmla="*/ 0 h 370"/>
              <a:gd name="T14" fmla="*/ 2347 w 2347"/>
              <a:gd name="T15" fmla="*/ 370 h 37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347" h="370">
                <a:moveTo>
                  <a:pt x="0" y="340"/>
                </a:moveTo>
                <a:cubicBezTo>
                  <a:pt x="198" y="210"/>
                  <a:pt x="396" y="80"/>
                  <a:pt x="682" y="40"/>
                </a:cubicBezTo>
                <a:cubicBezTo>
                  <a:pt x="968" y="0"/>
                  <a:pt x="1439" y="45"/>
                  <a:pt x="1717" y="100"/>
                </a:cubicBezTo>
                <a:cubicBezTo>
                  <a:pt x="1995" y="155"/>
                  <a:pt x="2171" y="262"/>
                  <a:pt x="2347" y="37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Text Box 38"/>
          <p:cNvSpPr txBox="1">
            <a:spLocks noChangeArrowheads="1"/>
          </p:cNvSpPr>
          <p:nvPr/>
        </p:nvSpPr>
        <p:spPr bwMode="auto">
          <a:xfrm>
            <a:off x="7218363" y="4648200"/>
            <a:ext cx="13160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dirty="0"/>
              <a:t>N</a:t>
            </a:r>
            <a:r>
              <a:rPr lang="en-US" sz="2000" dirty="0" smtClean="0"/>
              <a:t>o </a:t>
            </a:r>
            <a:r>
              <a:rPr lang="en-US" sz="2000" dirty="0"/>
              <a:t>goods</a:t>
            </a:r>
          </a:p>
        </p:txBody>
      </p:sp>
      <p:sp>
        <p:nvSpPr>
          <p:cNvPr id="40" name="AutoShape 39"/>
          <p:cNvSpPr>
            <a:spLocks noChangeArrowheads="1"/>
          </p:cNvSpPr>
          <p:nvPr/>
        </p:nvSpPr>
        <p:spPr bwMode="auto">
          <a:xfrm rot="19151629">
            <a:off x="6500813" y="5078413"/>
            <a:ext cx="877887" cy="139700"/>
          </a:xfrm>
          <a:prstGeom prst="leftArrow">
            <a:avLst>
              <a:gd name="adj1" fmla="val 50000"/>
              <a:gd name="adj2" fmla="val 15710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Freeform 40"/>
          <p:cNvSpPr>
            <a:spLocks/>
          </p:cNvSpPr>
          <p:nvPr/>
        </p:nvSpPr>
        <p:spPr bwMode="auto">
          <a:xfrm>
            <a:off x="4727575" y="3908425"/>
            <a:ext cx="1825625" cy="358775"/>
          </a:xfrm>
          <a:custGeom>
            <a:avLst/>
            <a:gdLst>
              <a:gd name="T0" fmla="*/ 0 w 1150"/>
              <a:gd name="T1" fmla="*/ 2147483647 h 226"/>
              <a:gd name="T2" fmla="*/ 2147483647 w 1150"/>
              <a:gd name="T3" fmla="*/ 2147483647 h 226"/>
              <a:gd name="T4" fmla="*/ 2147483647 w 1150"/>
              <a:gd name="T5" fmla="*/ 2147483647 h 226"/>
              <a:gd name="T6" fmla="*/ 2147483647 w 1150"/>
              <a:gd name="T7" fmla="*/ 2147483647 h 226"/>
              <a:gd name="T8" fmla="*/ 0 60000 65536"/>
              <a:gd name="T9" fmla="*/ 0 60000 65536"/>
              <a:gd name="T10" fmla="*/ 0 60000 65536"/>
              <a:gd name="T11" fmla="*/ 0 60000 65536"/>
              <a:gd name="T12" fmla="*/ 0 w 1150"/>
              <a:gd name="T13" fmla="*/ 0 h 226"/>
              <a:gd name="T14" fmla="*/ 1150 w 1150"/>
              <a:gd name="T15" fmla="*/ 226 h 22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50" h="226">
                <a:moveTo>
                  <a:pt x="0" y="219"/>
                </a:moveTo>
                <a:cubicBezTo>
                  <a:pt x="56" y="187"/>
                  <a:pt x="193" y="52"/>
                  <a:pt x="333" y="26"/>
                </a:cubicBezTo>
                <a:cubicBezTo>
                  <a:pt x="473" y="0"/>
                  <a:pt x="704" y="29"/>
                  <a:pt x="841" y="63"/>
                </a:cubicBezTo>
                <a:cubicBezTo>
                  <a:pt x="977" y="96"/>
                  <a:pt x="1064" y="161"/>
                  <a:pt x="1150" y="226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38"/>
          <p:cNvSpPr txBox="1">
            <a:spLocks noChangeArrowheads="1"/>
          </p:cNvSpPr>
          <p:nvPr/>
        </p:nvSpPr>
        <p:spPr bwMode="auto">
          <a:xfrm>
            <a:off x="7133501" y="2971800"/>
            <a:ext cx="1400899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dirty="0" smtClean="0"/>
              <a:t>Supports</a:t>
            </a:r>
            <a:endParaRPr lang="en-US" sz="2000" dirty="0"/>
          </a:p>
        </p:txBody>
      </p:sp>
      <p:sp>
        <p:nvSpPr>
          <p:cNvPr id="43" name="AutoShape 39"/>
          <p:cNvSpPr>
            <a:spLocks noChangeArrowheads="1"/>
          </p:cNvSpPr>
          <p:nvPr/>
        </p:nvSpPr>
        <p:spPr bwMode="auto">
          <a:xfrm rot="19151629">
            <a:off x="6415951" y="3402013"/>
            <a:ext cx="877887" cy="139700"/>
          </a:xfrm>
          <a:prstGeom prst="leftArrow">
            <a:avLst>
              <a:gd name="adj1" fmla="val 50000"/>
              <a:gd name="adj2" fmla="val 15710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Non-binary CSPs: </a:t>
            </a:r>
            <a:r>
              <a:rPr lang="en-US" dirty="0" err="1" smtClean="0"/>
              <a:t>Hypergraph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Hypergraph</a:t>
            </a:r>
            <a:r>
              <a:rPr lang="en-US" dirty="0" smtClean="0"/>
              <a:t> (non-binary CSP)</a:t>
            </a:r>
          </a:p>
          <a:p>
            <a:pPr lvl="1"/>
            <a:r>
              <a:rPr lang="en-US" i="1" dirty="0" smtClean="0">
                <a:latin typeface="Times New Roman"/>
                <a:cs typeface="Times New Roman"/>
              </a:rPr>
              <a:t>V</a:t>
            </a:r>
            <a:r>
              <a:rPr lang="en-US" dirty="0" smtClean="0"/>
              <a:t>=</a:t>
            </a:r>
          </a:p>
          <a:p>
            <a:pPr lvl="1"/>
            <a:r>
              <a:rPr lang="en-US" i="1" dirty="0" smtClean="0">
                <a:latin typeface="Times New Roman"/>
                <a:cs typeface="Times New Roman"/>
              </a:rPr>
              <a:t>E</a:t>
            </a:r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5</a:t>
            </a:fld>
            <a:endParaRPr lang="en-US"/>
          </a:p>
        </p:txBody>
      </p:sp>
      <p:grpSp>
        <p:nvGrpSpPr>
          <p:cNvPr id="188" name="Group 187"/>
          <p:cNvGrpSpPr/>
          <p:nvPr/>
        </p:nvGrpSpPr>
        <p:grpSpPr>
          <a:xfrm>
            <a:off x="5010150" y="3505200"/>
            <a:ext cx="2457450" cy="1962150"/>
            <a:chOff x="5619750" y="3067050"/>
            <a:chExt cx="2457450" cy="1962150"/>
          </a:xfrm>
        </p:grpSpPr>
        <p:cxnSp>
          <p:nvCxnSpPr>
            <p:cNvPr id="69" name="Straight Connector 68"/>
            <p:cNvCxnSpPr>
              <a:stCxn id="80" idx="3"/>
              <a:endCxn id="92" idx="3"/>
            </p:cNvCxnSpPr>
            <p:nvPr/>
          </p:nvCxnSpPr>
          <p:spPr>
            <a:xfrm rot="5400000">
              <a:off x="5884863" y="4611687"/>
              <a:ext cx="228600" cy="45402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0" name="TextBox 69"/>
            <p:cNvSpPr txBox="1">
              <a:spLocks noChangeArrowheads="1"/>
            </p:cNvSpPr>
            <p:nvPr/>
          </p:nvSpPr>
          <p:spPr bwMode="auto">
            <a:xfrm>
              <a:off x="5775325" y="4392613"/>
              <a:ext cx="398463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3</a:t>
              </a:r>
            </a:p>
          </p:txBody>
        </p:sp>
        <p:sp>
          <p:nvSpPr>
            <p:cNvPr id="71" name="TextBox 70"/>
            <p:cNvSpPr txBox="1">
              <a:spLocks noChangeArrowheads="1"/>
            </p:cNvSpPr>
            <p:nvPr/>
          </p:nvSpPr>
          <p:spPr bwMode="auto">
            <a:xfrm>
              <a:off x="7716838" y="3281363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A</a:t>
              </a:r>
            </a:p>
          </p:txBody>
        </p:sp>
        <p:sp>
          <p:nvSpPr>
            <p:cNvPr id="72" name="TextBox 71"/>
            <p:cNvSpPr txBox="1">
              <a:spLocks noChangeArrowheads="1"/>
            </p:cNvSpPr>
            <p:nvPr/>
          </p:nvSpPr>
          <p:spPr bwMode="auto">
            <a:xfrm>
              <a:off x="5622925" y="3263900"/>
              <a:ext cx="21907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B</a:t>
              </a:r>
            </a:p>
          </p:txBody>
        </p:sp>
        <p:sp>
          <p:nvSpPr>
            <p:cNvPr id="73" name="TextBox 72"/>
            <p:cNvSpPr txBox="1">
              <a:spLocks noChangeArrowheads="1"/>
            </p:cNvSpPr>
            <p:nvPr/>
          </p:nvSpPr>
          <p:spPr bwMode="auto">
            <a:xfrm>
              <a:off x="6402388" y="4471988"/>
              <a:ext cx="19526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C</a:t>
              </a:r>
            </a:p>
          </p:txBody>
        </p:sp>
        <p:sp>
          <p:nvSpPr>
            <p:cNvPr id="74" name="TextBox 73"/>
            <p:cNvSpPr txBox="1">
              <a:spLocks noChangeArrowheads="1"/>
            </p:cNvSpPr>
            <p:nvPr/>
          </p:nvSpPr>
          <p:spPr bwMode="auto">
            <a:xfrm>
              <a:off x="7494588" y="4606925"/>
              <a:ext cx="228600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D</a:t>
              </a:r>
            </a:p>
          </p:txBody>
        </p:sp>
        <p:sp>
          <p:nvSpPr>
            <p:cNvPr id="75" name="TextBox 74"/>
            <p:cNvSpPr txBox="1">
              <a:spLocks noChangeArrowheads="1"/>
            </p:cNvSpPr>
            <p:nvPr/>
          </p:nvSpPr>
          <p:spPr bwMode="auto">
            <a:xfrm>
              <a:off x="6511925" y="3684588"/>
              <a:ext cx="2286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E</a:t>
              </a:r>
            </a:p>
          </p:txBody>
        </p:sp>
        <p:sp>
          <p:nvSpPr>
            <p:cNvPr id="76" name="TextBox 75"/>
            <p:cNvSpPr txBox="1">
              <a:spLocks noChangeArrowheads="1"/>
            </p:cNvSpPr>
            <p:nvPr/>
          </p:nvSpPr>
          <p:spPr bwMode="auto">
            <a:xfrm>
              <a:off x="6891338" y="4487863"/>
              <a:ext cx="17621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F</a:t>
              </a:r>
            </a:p>
          </p:txBody>
        </p:sp>
        <p:sp>
          <p:nvSpPr>
            <p:cNvPr id="77" name="Oval 76"/>
            <p:cNvSpPr/>
            <p:nvPr/>
          </p:nvSpPr>
          <p:spPr>
            <a:xfrm>
              <a:off x="6705600" y="4603750"/>
              <a:ext cx="152400" cy="152400"/>
            </a:xfrm>
            <a:prstGeom prst="ellipse">
              <a:avLst/>
            </a:prstGeom>
            <a:ln w="28575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78" name="Oval 77"/>
            <p:cNvSpPr/>
            <p:nvPr/>
          </p:nvSpPr>
          <p:spPr>
            <a:xfrm>
              <a:off x="7548563" y="3416300"/>
              <a:ext cx="152400" cy="152400"/>
            </a:xfrm>
            <a:prstGeom prst="ellipse">
              <a:avLst/>
            </a:prstGeom>
            <a:ln w="28575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79" name="Oval 78"/>
            <p:cNvSpPr/>
            <p:nvPr/>
          </p:nvSpPr>
          <p:spPr>
            <a:xfrm>
              <a:off x="5822950" y="3424238"/>
              <a:ext cx="152400" cy="152400"/>
            </a:xfrm>
            <a:prstGeom prst="ellipse">
              <a:avLst/>
            </a:prstGeom>
            <a:ln w="28575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80" name="Oval 79"/>
            <p:cNvSpPr/>
            <p:nvPr/>
          </p:nvSpPr>
          <p:spPr>
            <a:xfrm>
              <a:off x="6203950" y="4594225"/>
              <a:ext cx="152400" cy="152400"/>
            </a:xfrm>
            <a:prstGeom prst="ellipse">
              <a:avLst/>
            </a:prstGeom>
            <a:ln w="28575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81" name="Oval 80"/>
            <p:cNvSpPr/>
            <p:nvPr/>
          </p:nvSpPr>
          <p:spPr>
            <a:xfrm>
              <a:off x="6707188" y="3805238"/>
              <a:ext cx="152400" cy="152400"/>
            </a:xfrm>
            <a:prstGeom prst="ellipse">
              <a:avLst/>
            </a:prstGeom>
            <a:ln w="28575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82" name="Oval 81"/>
            <p:cNvSpPr/>
            <p:nvPr/>
          </p:nvSpPr>
          <p:spPr>
            <a:xfrm>
              <a:off x="7307263" y="4806950"/>
              <a:ext cx="152400" cy="152400"/>
            </a:xfrm>
            <a:prstGeom prst="ellipse">
              <a:avLst/>
            </a:prstGeom>
            <a:ln w="28575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cxnSp>
          <p:nvCxnSpPr>
            <p:cNvPr id="83" name="Straight Connector 82"/>
            <p:cNvCxnSpPr>
              <a:stCxn id="79" idx="5"/>
              <a:endCxn id="90" idx="1"/>
            </p:cNvCxnSpPr>
            <p:nvPr/>
          </p:nvCxnSpPr>
          <p:spPr>
            <a:xfrm rot="16200000" flipH="1">
              <a:off x="6396037" y="3111501"/>
              <a:ext cx="193675" cy="10795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>
              <a:stCxn id="82" idx="0"/>
              <a:endCxn id="91" idx="2"/>
            </p:cNvCxnSpPr>
            <p:nvPr/>
          </p:nvCxnSpPr>
          <p:spPr>
            <a:xfrm rot="5400000" flipH="1" flipV="1">
              <a:off x="7241382" y="4423569"/>
              <a:ext cx="525462" cy="2413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>
              <a:stCxn id="90" idx="3"/>
              <a:endCxn id="78" idx="3"/>
            </p:cNvCxnSpPr>
            <p:nvPr/>
          </p:nvCxnSpPr>
          <p:spPr>
            <a:xfrm flipV="1">
              <a:off x="7185025" y="3546475"/>
              <a:ext cx="385763" cy="2016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>
              <a:stCxn id="81" idx="6"/>
              <a:endCxn id="90" idx="1"/>
            </p:cNvCxnSpPr>
            <p:nvPr/>
          </p:nvCxnSpPr>
          <p:spPr>
            <a:xfrm flipV="1">
              <a:off x="6859588" y="3748088"/>
              <a:ext cx="173037" cy="1333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>
              <a:stCxn id="91" idx="0"/>
              <a:endCxn id="78" idx="4"/>
            </p:cNvCxnSpPr>
            <p:nvPr/>
          </p:nvCxnSpPr>
          <p:spPr>
            <a:xfrm rot="5400000" flipH="1" flipV="1">
              <a:off x="7343775" y="3848100"/>
              <a:ext cx="56038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>
              <a:stCxn id="82" idx="0"/>
              <a:endCxn id="90" idx="2"/>
            </p:cNvCxnSpPr>
            <p:nvPr/>
          </p:nvCxnSpPr>
          <p:spPr>
            <a:xfrm rot="16200000" flipV="1">
              <a:off x="6754813" y="4178300"/>
              <a:ext cx="982662" cy="27463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9" name="Rectangle 88"/>
            <p:cNvSpPr/>
            <p:nvPr/>
          </p:nvSpPr>
          <p:spPr>
            <a:xfrm>
              <a:off x="6672263" y="3421063"/>
              <a:ext cx="152400" cy="15081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7032625" y="36718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7548563" y="41290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92" name="Rectangle 91"/>
            <p:cNvSpPr/>
            <p:nvPr/>
          </p:nvSpPr>
          <p:spPr>
            <a:xfrm>
              <a:off x="5619750" y="487680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93" name="Rectangle 92"/>
            <p:cNvSpPr/>
            <p:nvPr/>
          </p:nvSpPr>
          <p:spPr>
            <a:xfrm>
              <a:off x="6384925" y="413385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cxnSp>
          <p:nvCxnSpPr>
            <p:cNvPr id="94" name="Straight Connector 93"/>
            <p:cNvCxnSpPr>
              <a:stCxn id="89" idx="1"/>
              <a:endCxn id="79" idx="6"/>
            </p:cNvCxnSpPr>
            <p:nvPr/>
          </p:nvCxnSpPr>
          <p:spPr>
            <a:xfrm rot="10800000" flipV="1">
              <a:off x="5975350" y="3497263"/>
              <a:ext cx="696913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>
              <a:stCxn id="79" idx="4"/>
              <a:endCxn id="92" idx="0"/>
            </p:cNvCxnSpPr>
            <p:nvPr/>
          </p:nvCxnSpPr>
          <p:spPr>
            <a:xfrm rot="5400000">
              <a:off x="5147469" y="4125119"/>
              <a:ext cx="1300162" cy="2032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>
              <a:stCxn id="80" idx="7"/>
              <a:endCxn id="93" idx="2"/>
            </p:cNvCxnSpPr>
            <p:nvPr/>
          </p:nvCxnSpPr>
          <p:spPr>
            <a:xfrm rot="5400000" flipH="1" flipV="1">
              <a:off x="6232525" y="4387850"/>
              <a:ext cx="330200" cy="1270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>
              <a:stCxn id="93" idx="2"/>
              <a:endCxn id="77" idx="1"/>
            </p:cNvCxnSpPr>
            <p:nvPr/>
          </p:nvCxnSpPr>
          <p:spPr>
            <a:xfrm rot="16200000" flipH="1">
              <a:off x="6423818" y="4323557"/>
              <a:ext cx="341313" cy="2667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>
              <a:stCxn id="92" idx="3"/>
              <a:endCxn id="82" idx="2"/>
            </p:cNvCxnSpPr>
            <p:nvPr/>
          </p:nvCxnSpPr>
          <p:spPr>
            <a:xfrm flipV="1">
              <a:off x="5772150" y="4883150"/>
              <a:ext cx="1535113" cy="698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/>
            <p:cNvSpPr txBox="1">
              <a:spLocks noChangeArrowheads="1"/>
            </p:cNvSpPr>
            <p:nvPr/>
          </p:nvSpPr>
          <p:spPr bwMode="auto">
            <a:xfrm>
              <a:off x="6056313" y="4000500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1</a:t>
              </a:r>
            </a:p>
          </p:txBody>
        </p:sp>
        <p:sp>
          <p:nvSpPr>
            <p:cNvPr id="100" name="TextBox 99"/>
            <p:cNvSpPr txBox="1">
              <a:spLocks noChangeArrowheads="1"/>
            </p:cNvSpPr>
            <p:nvPr/>
          </p:nvSpPr>
          <p:spPr bwMode="auto">
            <a:xfrm>
              <a:off x="7231063" y="3643313"/>
              <a:ext cx="393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4</a:t>
              </a:r>
            </a:p>
          </p:txBody>
        </p:sp>
        <p:sp>
          <p:nvSpPr>
            <p:cNvPr id="101" name="TextBox 100"/>
            <p:cNvSpPr txBox="1">
              <a:spLocks noChangeArrowheads="1"/>
            </p:cNvSpPr>
            <p:nvPr/>
          </p:nvSpPr>
          <p:spPr bwMode="auto">
            <a:xfrm>
              <a:off x="6900863" y="4000500"/>
              <a:ext cx="48418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2</a:t>
              </a:r>
            </a:p>
          </p:txBody>
        </p:sp>
        <p:sp>
          <p:nvSpPr>
            <p:cNvPr id="102" name="TextBox 101"/>
            <p:cNvSpPr txBox="1">
              <a:spLocks noChangeArrowheads="1"/>
            </p:cNvSpPr>
            <p:nvPr/>
          </p:nvSpPr>
          <p:spPr bwMode="auto">
            <a:xfrm>
              <a:off x="7718425" y="4000500"/>
              <a:ext cx="358775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5</a:t>
              </a:r>
            </a:p>
          </p:txBody>
        </p:sp>
        <p:cxnSp>
          <p:nvCxnSpPr>
            <p:cNvPr id="103" name="Straight Connector 102"/>
            <p:cNvCxnSpPr>
              <a:stCxn id="78" idx="2"/>
              <a:endCxn id="89" idx="3"/>
            </p:cNvCxnSpPr>
            <p:nvPr/>
          </p:nvCxnSpPr>
          <p:spPr>
            <a:xfrm rot="10800000" flipV="1">
              <a:off x="6824663" y="3492500"/>
              <a:ext cx="72390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>
              <a:stCxn id="105" idx="2"/>
              <a:endCxn id="77" idx="0"/>
            </p:cNvCxnSpPr>
            <p:nvPr/>
          </p:nvCxnSpPr>
          <p:spPr>
            <a:xfrm rot="16200000" flipH="1">
              <a:off x="6625432" y="4447381"/>
              <a:ext cx="309562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5" name="Rectangle 104"/>
            <p:cNvSpPr/>
            <p:nvPr/>
          </p:nvSpPr>
          <p:spPr>
            <a:xfrm>
              <a:off x="6702425" y="41417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cxnSp>
          <p:nvCxnSpPr>
            <p:cNvPr id="106" name="Straight Connector 105"/>
            <p:cNvCxnSpPr>
              <a:stCxn id="105" idx="0"/>
              <a:endCxn id="81" idx="4"/>
            </p:cNvCxnSpPr>
            <p:nvPr/>
          </p:nvCxnSpPr>
          <p:spPr>
            <a:xfrm rot="5400000" flipH="1" flipV="1">
              <a:off x="6688932" y="4047331"/>
              <a:ext cx="18415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7" name="TextBox 106"/>
            <p:cNvSpPr txBox="1">
              <a:spLocks noChangeArrowheads="1"/>
            </p:cNvSpPr>
            <p:nvPr/>
          </p:nvSpPr>
          <p:spPr bwMode="auto">
            <a:xfrm>
              <a:off x="6759575" y="3067050"/>
              <a:ext cx="40640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6</a:t>
              </a:r>
            </a:p>
          </p:txBody>
        </p:sp>
      </p:grpSp>
      <p:sp>
        <p:nvSpPr>
          <p:cNvPr id="191" name="TextBox 190"/>
          <p:cNvSpPr txBox="1">
            <a:spLocks noChangeArrowheads="1"/>
          </p:cNvSpPr>
          <p:nvPr/>
        </p:nvSpPr>
        <p:spPr bwMode="auto">
          <a:xfrm>
            <a:off x="1657350" y="4391378"/>
            <a:ext cx="3984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R</a:t>
            </a:r>
            <a:r>
              <a:rPr lang="en-US" sz="2400" i="1" baseline="-25000" dirty="0">
                <a:latin typeface="Times New Roman"/>
                <a:cs typeface="Times New Roman"/>
              </a:rPr>
              <a:t>3</a:t>
            </a:r>
          </a:p>
        </p:txBody>
      </p:sp>
      <p:sp>
        <p:nvSpPr>
          <p:cNvPr id="192" name="TextBox 191"/>
          <p:cNvSpPr txBox="1">
            <a:spLocks noChangeArrowheads="1"/>
          </p:cNvSpPr>
          <p:nvPr/>
        </p:nvSpPr>
        <p:spPr bwMode="auto">
          <a:xfrm>
            <a:off x="3656013" y="3662716"/>
            <a:ext cx="266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193" name="TextBox 192"/>
          <p:cNvSpPr txBox="1">
            <a:spLocks noChangeArrowheads="1"/>
          </p:cNvSpPr>
          <p:nvPr/>
        </p:nvSpPr>
        <p:spPr bwMode="auto">
          <a:xfrm>
            <a:off x="2293938" y="3705578"/>
            <a:ext cx="2190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194" name="TextBox 193"/>
          <p:cNvSpPr txBox="1">
            <a:spLocks noChangeArrowheads="1"/>
          </p:cNvSpPr>
          <p:nvPr/>
        </p:nvSpPr>
        <p:spPr bwMode="auto">
          <a:xfrm>
            <a:off x="2284413" y="4924778"/>
            <a:ext cx="1952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195" name="TextBox 194"/>
          <p:cNvSpPr txBox="1">
            <a:spLocks noChangeArrowheads="1"/>
          </p:cNvSpPr>
          <p:nvPr/>
        </p:nvSpPr>
        <p:spPr bwMode="auto">
          <a:xfrm>
            <a:off x="3579813" y="4251678"/>
            <a:ext cx="228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96" name="TextBox 195"/>
          <p:cNvSpPr txBox="1">
            <a:spLocks noChangeArrowheads="1"/>
          </p:cNvSpPr>
          <p:nvPr/>
        </p:nvSpPr>
        <p:spPr bwMode="auto">
          <a:xfrm>
            <a:off x="2894013" y="4238978"/>
            <a:ext cx="228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197" name="TextBox 196"/>
          <p:cNvSpPr txBox="1">
            <a:spLocks noChangeArrowheads="1"/>
          </p:cNvSpPr>
          <p:nvPr/>
        </p:nvSpPr>
        <p:spPr bwMode="auto">
          <a:xfrm>
            <a:off x="3198813" y="4869216"/>
            <a:ext cx="1762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F</a:t>
            </a:r>
          </a:p>
        </p:txBody>
      </p:sp>
      <p:sp>
        <p:nvSpPr>
          <p:cNvPr id="198" name="Oval 197"/>
          <p:cNvSpPr/>
          <p:nvPr/>
        </p:nvSpPr>
        <p:spPr>
          <a:xfrm>
            <a:off x="2989263" y="4985103"/>
            <a:ext cx="152400" cy="152400"/>
          </a:xfrm>
          <a:prstGeom prst="ellipse">
            <a:avLst/>
          </a:prstGeom>
          <a:ln w="2857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99" name="Oval 198"/>
          <p:cNvSpPr/>
          <p:nvPr/>
        </p:nvSpPr>
        <p:spPr>
          <a:xfrm>
            <a:off x="3832226" y="3797653"/>
            <a:ext cx="152400" cy="152400"/>
          </a:xfrm>
          <a:prstGeom prst="ellipse">
            <a:avLst/>
          </a:prstGeom>
          <a:ln w="2857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200" name="Oval 199"/>
          <p:cNvSpPr/>
          <p:nvPr/>
        </p:nvSpPr>
        <p:spPr>
          <a:xfrm>
            <a:off x="2106613" y="3805591"/>
            <a:ext cx="152400" cy="152400"/>
          </a:xfrm>
          <a:prstGeom prst="ellipse">
            <a:avLst/>
          </a:prstGeom>
          <a:ln w="2857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201" name="Oval 200"/>
          <p:cNvSpPr/>
          <p:nvPr/>
        </p:nvSpPr>
        <p:spPr>
          <a:xfrm>
            <a:off x="2055813" y="5153378"/>
            <a:ext cx="152400" cy="152400"/>
          </a:xfrm>
          <a:prstGeom prst="ellipse">
            <a:avLst/>
          </a:prstGeom>
          <a:ln w="2857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202" name="Oval 201"/>
          <p:cNvSpPr/>
          <p:nvPr/>
        </p:nvSpPr>
        <p:spPr>
          <a:xfrm>
            <a:off x="2970213" y="4543778"/>
            <a:ext cx="152400" cy="152400"/>
          </a:xfrm>
          <a:prstGeom prst="ellipse">
            <a:avLst/>
          </a:prstGeom>
          <a:ln w="2857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203" name="Oval 202"/>
          <p:cNvSpPr/>
          <p:nvPr/>
        </p:nvSpPr>
        <p:spPr>
          <a:xfrm>
            <a:off x="3732213" y="4543778"/>
            <a:ext cx="152400" cy="152400"/>
          </a:xfrm>
          <a:prstGeom prst="ellipse">
            <a:avLst/>
          </a:prstGeom>
          <a:ln w="2857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220" name="TextBox 219"/>
          <p:cNvSpPr txBox="1">
            <a:spLocks noChangeArrowheads="1"/>
          </p:cNvSpPr>
          <p:nvPr/>
        </p:nvSpPr>
        <p:spPr bwMode="auto">
          <a:xfrm>
            <a:off x="2441576" y="4543778"/>
            <a:ext cx="3762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R</a:t>
            </a:r>
            <a:r>
              <a:rPr lang="en-US" sz="2400" i="1" baseline="-25000" dirty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221" name="TextBox 220"/>
          <p:cNvSpPr txBox="1">
            <a:spLocks noChangeArrowheads="1"/>
          </p:cNvSpPr>
          <p:nvPr/>
        </p:nvSpPr>
        <p:spPr bwMode="auto">
          <a:xfrm>
            <a:off x="4100513" y="3095978"/>
            <a:ext cx="393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R</a:t>
            </a:r>
            <a:r>
              <a:rPr lang="en-US" sz="2400" i="1" baseline="-25000" dirty="0">
                <a:latin typeface="Times New Roman"/>
                <a:cs typeface="Times New Roman"/>
              </a:rPr>
              <a:t>4</a:t>
            </a:r>
          </a:p>
        </p:txBody>
      </p:sp>
      <p:sp>
        <p:nvSpPr>
          <p:cNvPr id="222" name="TextBox 221"/>
          <p:cNvSpPr txBox="1">
            <a:spLocks noChangeArrowheads="1"/>
          </p:cNvSpPr>
          <p:nvPr/>
        </p:nvSpPr>
        <p:spPr bwMode="auto">
          <a:xfrm>
            <a:off x="3198813" y="4099278"/>
            <a:ext cx="4841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R</a:t>
            </a:r>
            <a:r>
              <a:rPr lang="en-US" sz="2400" i="1" baseline="-25000" dirty="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223" name="TextBox 222"/>
          <p:cNvSpPr txBox="1">
            <a:spLocks noChangeArrowheads="1"/>
          </p:cNvSpPr>
          <p:nvPr/>
        </p:nvSpPr>
        <p:spPr bwMode="auto">
          <a:xfrm>
            <a:off x="4059238" y="4099278"/>
            <a:ext cx="3587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R</a:t>
            </a:r>
            <a:r>
              <a:rPr lang="en-US" sz="2400" i="1" baseline="-25000" dirty="0">
                <a:latin typeface="Times New Roman"/>
                <a:cs typeface="Times New Roman"/>
              </a:rPr>
              <a:t>5</a:t>
            </a:r>
          </a:p>
        </p:txBody>
      </p:sp>
      <p:sp>
        <p:nvSpPr>
          <p:cNvPr id="228" name="TextBox 227"/>
          <p:cNvSpPr txBox="1">
            <a:spLocks noChangeArrowheads="1"/>
          </p:cNvSpPr>
          <p:nvPr/>
        </p:nvSpPr>
        <p:spPr bwMode="auto">
          <a:xfrm>
            <a:off x="3043238" y="3335690"/>
            <a:ext cx="406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R</a:t>
            </a:r>
            <a:r>
              <a:rPr lang="en-US" sz="2400" i="1" baseline="-25000" dirty="0">
                <a:latin typeface="Times New Roman"/>
                <a:cs typeface="Times New Roman"/>
              </a:rPr>
              <a:t>6</a:t>
            </a:r>
          </a:p>
        </p:txBody>
      </p:sp>
      <p:sp>
        <p:nvSpPr>
          <p:cNvPr id="229" name="Rounded Rectangle 228"/>
          <p:cNvSpPr/>
          <p:nvPr/>
        </p:nvSpPr>
        <p:spPr>
          <a:xfrm>
            <a:off x="1979613" y="3705578"/>
            <a:ext cx="2209800" cy="381000"/>
          </a:xfrm>
          <a:prstGeom prst="roundRect">
            <a:avLst/>
          </a:prstGeom>
          <a:noFill/>
          <a:ln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i="1">
              <a:latin typeface="Times New Roman"/>
              <a:cs typeface="Times New Roman"/>
            </a:endParaRPr>
          </a:p>
        </p:txBody>
      </p:sp>
      <p:sp>
        <p:nvSpPr>
          <p:cNvPr id="230" name="Rounded Rectangle 229"/>
          <p:cNvSpPr/>
          <p:nvPr/>
        </p:nvSpPr>
        <p:spPr>
          <a:xfrm rot="21064649">
            <a:off x="1898787" y="4954946"/>
            <a:ext cx="1401342" cy="381000"/>
          </a:xfrm>
          <a:prstGeom prst="roundRect">
            <a:avLst/>
          </a:prstGeom>
          <a:noFill/>
          <a:ln w="3175" cmpd="sng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i="1">
              <a:latin typeface="Times New Roman"/>
              <a:cs typeface="Times New Roman"/>
            </a:endParaRPr>
          </a:p>
        </p:txBody>
      </p:sp>
      <p:sp>
        <p:nvSpPr>
          <p:cNvPr id="231" name="Rounded Rectangle 230"/>
          <p:cNvSpPr/>
          <p:nvPr/>
        </p:nvSpPr>
        <p:spPr>
          <a:xfrm>
            <a:off x="2817813" y="4315178"/>
            <a:ext cx="381000" cy="914400"/>
          </a:xfrm>
          <a:prstGeom prst="roundRect">
            <a:avLst/>
          </a:prstGeom>
          <a:noFill/>
          <a:ln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i="1">
              <a:latin typeface="Times New Roman"/>
              <a:cs typeface="Times New Roman"/>
            </a:endParaRPr>
          </a:p>
        </p:txBody>
      </p:sp>
      <p:sp>
        <p:nvSpPr>
          <p:cNvPr id="232" name="Rounded Rectangle 231"/>
          <p:cNvSpPr/>
          <p:nvPr/>
        </p:nvSpPr>
        <p:spPr>
          <a:xfrm rot="714547">
            <a:off x="3603329" y="3614971"/>
            <a:ext cx="450640" cy="1224409"/>
          </a:xfrm>
          <a:prstGeom prst="roundRect">
            <a:avLst/>
          </a:prstGeom>
          <a:noFill/>
          <a:ln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i="1">
              <a:latin typeface="Times New Roman"/>
              <a:cs typeface="Times New Roman"/>
            </a:endParaRPr>
          </a:p>
        </p:txBody>
      </p:sp>
      <p:sp>
        <p:nvSpPr>
          <p:cNvPr id="247" name="Freeform 246"/>
          <p:cNvSpPr/>
          <p:nvPr/>
        </p:nvSpPr>
        <p:spPr>
          <a:xfrm>
            <a:off x="1732669" y="3324578"/>
            <a:ext cx="3213100" cy="1776589"/>
          </a:xfrm>
          <a:custGeom>
            <a:avLst/>
            <a:gdLst>
              <a:gd name="connsiteX0" fmla="*/ 433211 w 3213100"/>
              <a:gd name="connsiteY0" fmla="*/ 225778 h 1655234"/>
              <a:gd name="connsiteX1" fmla="*/ 297744 w 3213100"/>
              <a:gd name="connsiteY1" fmla="*/ 598312 h 1655234"/>
              <a:gd name="connsiteX2" fmla="*/ 1220611 w 3213100"/>
              <a:gd name="connsiteY2" fmla="*/ 1267178 h 1655234"/>
              <a:gd name="connsiteX3" fmla="*/ 2321277 w 3213100"/>
              <a:gd name="connsiteY3" fmla="*/ 1478845 h 1655234"/>
              <a:gd name="connsiteX4" fmla="*/ 2897011 w 3213100"/>
              <a:gd name="connsiteY4" fmla="*/ 208845 h 1655234"/>
              <a:gd name="connsiteX5" fmla="*/ 433211 w 3213100"/>
              <a:gd name="connsiteY5" fmla="*/ 225778 h 16552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3100" h="1655234">
                <a:moveTo>
                  <a:pt x="433211" y="225778"/>
                </a:moveTo>
                <a:cubicBezTo>
                  <a:pt x="0" y="290689"/>
                  <a:pt x="166511" y="424745"/>
                  <a:pt x="297744" y="598312"/>
                </a:cubicBezTo>
                <a:cubicBezTo>
                  <a:pt x="428977" y="771879"/>
                  <a:pt x="883356" y="1120423"/>
                  <a:pt x="1220611" y="1267178"/>
                </a:cubicBezTo>
                <a:cubicBezTo>
                  <a:pt x="1557866" y="1413933"/>
                  <a:pt x="2041877" y="1655234"/>
                  <a:pt x="2321277" y="1478845"/>
                </a:cubicBezTo>
                <a:cubicBezTo>
                  <a:pt x="2600677" y="1302456"/>
                  <a:pt x="3213100" y="417690"/>
                  <a:pt x="2897011" y="208845"/>
                </a:cubicBezTo>
                <a:cubicBezTo>
                  <a:pt x="2580922" y="0"/>
                  <a:pt x="866422" y="160867"/>
                  <a:pt x="433211" y="225778"/>
                </a:cubicBezTo>
                <a:close/>
              </a:path>
            </a:pathLst>
          </a:custGeom>
          <a:noFill/>
          <a:ln w="3175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i="1">
              <a:latin typeface="Times New Roman"/>
              <a:cs typeface="Times New Roman"/>
            </a:endParaRPr>
          </a:p>
        </p:txBody>
      </p:sp>
      <p:sp>
        <p:nvSpPr>
          <p:cNvPr id="249" name="Freeform 248"/>
          <p:cNvSpPr/>
          <p:nvPr/>
        </p:nvSpPr>
        <p:spPr>
          <a:xfrm>
            <a:off x="1903413" y="3458633"/>
            <a:ext cx="2503311" cy="2408767"/>
          </a:xfrm>
          <a:custGeom>
            <a:avLst/>
            <a:gdLst>
              <a:gd name="connsiteX0" fmla="*/ 673100 w 2503311"/>
              <a:gd name="connsiteY0" fmla="*/ 204612 h 2408767"/>
              <a:gd name="connsiteX1" fmla="*/ 88900 w 2503311"/>
              <a:gd name="connsiteY1" fmla="*/ 314678 h 2408767"/>
              <a:gd name="connsiteX2" fmla="*/ 139700 w 2503311"/>
              <a:gd name="connsiteY2" fmla="*/ 2092678 h 2408767"/>
              <a:gd name="connsiteX3" fmla="*/ 833967 w 2503311"/>
              <a:gd name="connsiteY3" fmla="*/ 2211212 h 2408767"/>
              <a:gd name="connsiteX4" fmla="*/ 2324100 w 2503311"/>
              <a:gd name="connsiteY4" fmla="*/ 1567745 h 2408767"/>
              <a:gd name="connsiteX5" fmla="*/ 1909234 w 2503311"/>
              <a:gd name="connsiteY5" fmla="*/ 839612 h 2408767"/>
              <a:gd name="connsiteX6" fmla="*/ 1604434 w 2503311"/>
              <a:gd name="connsiteY6" fmla="*/ 1068212 h 2408767"/>
              <a:gd name="connsiteX7" fmla="*/ 1773767 w 2503311"/>
              <a:gd name="connsiteY7" fmla="*/ 1686278 h 2408767"/>
              <a:gd name="connsiteX8" fmla="*/ 994834 w 2503311"/>
              <a:gd name="connsiteY8" fmla="*/ 2041878 h 2408767"/>
              <a:gd name="connsiteX9" fmla="*/ 537634 w 2503311"/>
              <a:gd name="connsiteY9" fmla="*/ 1999545 h 2408767"/>
              <a:gd name="connsiteX10" fmla="*/ 325967 w 2503311"/>
              <a:gd name="connsiteY10" fmla="*/ 1076678 h 2408767"/>
              <a:gd name="connsiteX11" fmla="*/ 740834 w 2503311"/>
              <a:gd name="connsiteY11" fmla="*/ 577145 h 2408767"/>
              <a:gd name="connsiteX12" fmla="*/ 673100 w 2503311"/>
              <a:gd name="connsiteY12" fmla="*/ 204612 h 2408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503311" h="2408767">
                <a:moveTo>
                  <a:pt x="673100" y="204612"/>
                </a:moveTo>
                <a:cubicBezTo>
                  <a:pt x="564444" y="160868"/>
                  <a:pt x="177800" y="0"/>
                  <a:pt x="88900" y="314678"/>
                </a:cubicBezTo>
                <a:cubicBezTo>
                  <a:pt x="0" y="629356"/>
                  <a:pt x="15522" y="1776589"/>
                  <a:pt x="139700" y="2092678"/>
                </a:cubicBezTo>
                <a:cubicBezTo>
                  <a:pt x="263878" y="2408767"/>
                  <a:pt x="469900" y="2298701"/>
                  <a:pt x="833967" y="2211212"/>
                </a:cubicBezTo>
                <a:cubicBezTo>
                  <a:pt x="1198034" y="2123723"/>
                  <a:pt x="2144889" y="1796345"/>
                  <a:pt x="2324100" y="1567745"/>
                </a:cubicBezTo>
                <a:cubicBezTo>
                  <a:pt x="2503311" y="1339145"/>
                  <a:pt x="2029178" y="922867"/>
                  <a:pt x="1909234" y="839612"/>
                </a:cubicBezTo>
                <a:cubicBezTo>
                  <a:pt x="1789290" y="756357"/>
                  <a:pt x="1627012" y="927101"/>
                  <a:pt x="1604434" y="1068212"/>
                </a:cubicBezTo>
                <a:cubicBezTo>
                  <a:pt x="1581856" y="1209323"/>
                  <a:pt x="1875367" y="1524000"/>
                  <a:pt x="1773767" y="1686278"/>
                </a:cubicBezTo>
                <a:cubicBezTo>
                  <a:pt x="1672167" y="1848556"/>
                  <a:pt x="1200856" y="1989667"/>
                  <a:pt x="994834" y="2041878"/>
                </a:cubicBezTo>
                <a:cubicBezTo>
                  <a:pt x="788812" y="2094089"/>
                  <a:pt x="649112" y="2160412"/>
                  <a:pt x="537634" y="1999545"/>
                </a:cubicBezTo>
                <a:cubicBezTo>
                  <a:pt x="426156" y="1838678"/>
                  <a:pt x="292100" y="1313745"/>
                  <a:pt x="325967" y="1076678"/>
                </a:cubicBezTo>
                <a:cubicBezTo>
                  <a:pt x="359834" y="839611"/>
                  <a:pt x="685801" y="723901"/>
                  <a:pt x="740834" y="577145"/>
                </a:cubicBezTo>
                <a:cubicBezTo>
                  <a:pt x="795867" y="430390"/>
                  <a:pt x="781756" y="248356"/>
                  <a:pt x="673100" y="204612"/>
                </a:cubicBezTo>
                <a:close/>
              </a:path>
            </a:pathLst>
          </a:custGeom>
          <a:noFill/>
          <a:ln w="3175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Primal graph</a:t>
            </a:r>
          </a:p>
          <a:p>
            <a:pPr lvl="1"/>
            <a:r>
              <a:rPr lang="en-US" i="1" dirty="0" smtClean="0">
                <a:latin typeface="Times New Roman"/>
                <a:cs typeface="Times New Roman"/>
              </a:rPr>
              <a:t>V=</a:t>
            </a:r>
          </a:p>
          <a:p>
            <a:pPr lvl="1"/>
            <a:r>
              <a:rPr lang="en-US" i="1" dirty="0" smtClean="0">
                <a:latin typeface="Times New Roman"/>
                <a:cs typeface="Times New Roman"/>
              </a:rPr>
              <a:t>E=</a:t>
            </a:r>
            <a:endParaRPr lang="en-US" i="1" dirty="0">
              <a:latin typeface="Times New Roman"/>
              <a:cs typeface="Times New Roman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Non-binary CSPs: Primal Graph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1" name="TextBox 70"/>
          <p:cNvSpPr txBox="1">
            <a:spLocks noChangeArrowheads="1"/>
          </p:cNvSpPr>
          <p:nvPr/>
        </p:nvSpPr>
        <p:spPr bwMode="auto">
          <a:xfrm>
            <a:off x="6040531" y="1644743"/>
            <a:ext cx="266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72" name="TextBox 71"/>
          <p:cNvSpPr txBox="1">
            <a:spLocks noChangeArrowheads="1"/>
          </p:cNvSpPr>
          <p:nvPr/>
        </p:nvSpPr>
        <p:spPr bwMode="auto">
          <a:xfrm>
            <a:off x="4318093" y="1627280"/>
            <a:ext cx="2190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74" name="TextBox 73"/>
          <p:cNvSpPr txBox="1">
            <a:spLocks noChangeArrowheads="1"/>
          </p:cNvSpPr>
          <p:nvPr/>
        </p:nvSpPr>
        <p:spPr bwMode="auto">
          <a:xfrm>
            <a:off x="5772243" y="2568668"/>
            <a:ext cx="228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75" name="TextBox 74"/>
          <p:cNvSpPr txBox="1">
            <a:spLocks noChangeArrowheads="1"/>
          </p:cNvSpPr>
          <p:nvPr/>
        </p:nvSpPr>
        <p:spPr bwMode="auto">
          <a:xfrm>
            <a:off x="4648200" y="2462213"/>
            <a:ext cx="228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78" name="Oval 77"/>
          <p:cNvSpPr/>
          <p:nvPr/>
        </p:nvSpPr>
        <p:spPr>
          <a:xfrm>
            <a:off x="5872256" y="1779680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79" name="Oval 78"/>
          <p:cNvSpPr/>
          <p:nvPr/>
        </p:nvSpPr>
        <p:spPr>
          <a:xfrm>
            <a:off x="4518118" y="1787618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81" name="Oval 80"/>
          <p:cNvSpPr/>
          <p:nvPr/>
        </p:nvSpPr>
        <p:spPr>
          <a:xfrm>
            <a:off x="4843463" y="2582863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82" name="Oval 81"/>
          <p:cNvSpPr/>
          <p:nvPr/>
        </p:nvSpPr>
        <p:spPr>
          <a:xfrm>
            <a:off x="5584918" y="2768693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cxnSp>
        <p:nvCxnSpPr>
          <p:cNvPr id="83" name="Straight Connector 82"/>
          <p:cNvCxnSpPr>
            <a:stCxn id="79" idx="5"/>
            <a:endCxn id="90" idx="1"/>
          </p:cNvCxnSpPr>
          <p:nvPr/>
        </p:nvCxnSpPr>
        <p:spPr>
          <a:xfrm>
            <a:off x="4648200" y="1917700"/>
            <a:ext cx="708118" cy="19376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Straight Connector 84"/>
          <p:cNvCxnSpPr>
            <a:stCxn id="90" idx="3"/>
            <a:endCxn id="78" idx="3"/>
          </p:cNvCxnSpPr>
          <p:nvPr/>
        </p:nvCxnSpPr>
        <p:spPr>
          <a:xfrm flipV="1">
            <a:off x="5508718" y="1909855"/>
            <a:ext cx="385763" cy="20161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Straight Connector 85"/>
          <p:cNvCxnSpPr>
            <a:stCxn id="81" idx="7"/>
            <a:endCxn id="90" idx="1"/>
          </p:cNvCxnSpPr>
          <p:nvPr/>
        </p:nvCxnSpPr>
        <p:spPr>
          <a:xfrm flipV="1">
            <a:off x="4973545" y="2111468"/>
            <a:ext cx="382773" cy="49371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stCxn id="82" idx="0"/>
            <a:endCxn id="90" idx="2"/>
          </p:cNvCxnSpPr>
          <p:nvPr/>
        </p:nvCxnSpPr>
        <p:spPr>
          <a:xfrm flipH="1" flipV="1">
            <a:off x="5432518" y="2187668"/>
            <a:ext cx="228600" cy="58102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0" name="Rectangle 89"/>
          <p:cNvSpPr/>
          <p:nvPr/>
        </p:nvSpPr>
        <p:spPr>
          <a:xfrm>
            <a:off x="5356318" y="2035268"/>
            <a:ext cx="152400" cy="15240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>
              <a:latin typeface="Times New Roman"/>
              <a:cs typeface="Times New Roman"/>
            </a:endParaRPr>
          </a:p>
        </p:txBody>
      </p:sp>
      <p:sp>
        <p:nvSpPr>
          <p:cNvPr id="100" name="TextBox 99"/>
          <p:cNvSpPr txBox="1">
            <a:spLocks noChangeArrowheads="1"/>
          </p:cNvSpPr>
          <p:nvPr/>
        </p:nvSpPr>
        <p:spPr bwMode="auto">
          <a:xfrm>
            <a:off x="5554756" y="2006693"/>
            <a:ext cx="393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R</a:t>
            </a:r>
            <a:r>
              <a:rPr lang="en-US" sz="2400" i="1" baseline="-25000">
                <a:latin typeface="Times New Roman"/>
                <a:cs typeface="Times New Roman"/>
              </a:rPr>
              <a:t>4</a:t>
            </a:r>
          </a:p>
        </p:txBody>
      </p:sp>
      <p:cxnSp>
        <p:nvCxnSpPr>
          <p:cNvPr id="109" name="Straight Connector 108"/>
          <p:cNvCxnSpPr>
            <a:stCxn id="119" idx="5"/>
            <a:endCxn id="122" idx="1"/>
          </p:cNvCxnSpPr>
          <p:nvPr/>
        </p:nvCxnSpPr>
        <p:spPr>
          <a:xfrm rot="16200000" flipH="1">
            <a:off x="5411694" y="4094069"/>
            <a:ext cx="1274948" cy="137654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1" name="TextBox 110"/>
          <p:cNvSpPr txBox="1">
            <a:spLocks noChangeArrowheads="1"/>
          </p:cNvSpPr>
          <p:nvPr/>
        </p:nvSpPr>
        <p:spPr bwMode="auto">
          <a:xfrm>
            <a:off x="7124700" y="3871913"/>
            <a:ext cx="266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112" name="TextBox 111"/>
          <p:cNvSpPr txBox="1">
            <a:spLocks noChangeArrowheads="1"/>
          </p:cNvSpPr>
          <p:nvPr/>
        </p:nvSpPr>
        <p:spPr bwMode="auto">
          <a:xfrm>
            <a:off x="5030787" y="3854450"/>
            <a:ext cx="2190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113" name="TextBox 112"/>
          <p:cNvSpPr txBox="1">
            <a:spLocks noChangeArrowheads="1"/>
          </p:cNvSpPr>
          <p:nvPr/>
        </p:nvSpPr>
        <p:spPr bwMode="auto">
          <a:xfrm>
            <a:off x="5484812" y="5270500"/>
            <a:ext cx="1952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114" name="TextBox 113"/>
          <p:cNvSpPr txBox="1">
            <a:spLocks noChangeArrowheads="1"/>
          </p:cNvSpPr>
          <p:nvPr/>
        </p:nvSpPr>
        <p:spPr bwMode="auto">
          <a:xfrm>
            <a:off x="6902450" y="5197475"/>
            <a:ext cx="228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15" name="TextBox 114"/>
          <p:cNvSpPr txBox="1">
            <a:spLocks noChangeArrowheads="1"/>
          </p:cNvSpPr>
          <p:nvPr/>
        </p:nvSpPr>
        <p:spPr bwMode="auto">
          <a:xfrm>
            <a:off x="5919787" y="4275138"/>
            <a:ext cx="228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116" name="TextBox 115"/>
          <p:cNvSpPr txBox="1">
            <a:spLocks noChangeArrowheads="1"/>
          </p:cNvSpPr>
          <p:nvPr/>
        </p:nvSpPr>
        <p:spPr bwMode="auto">
          <a:xfrm>
            <a:off x="6299200" y="5078413"/>
            <a:ext cx="1762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F</a:t>
            </a:r>
          </a:p>
        </p:txBody>
      </p:sp>
      <p:sp>
        <p:nvSpPr>
          <p:cNvPr id="117" name="Oval 116"/>
          <p:cNvSpPr/>
          <p:nvPr/>
        </p:nvSpPr>
        <p:spPr>
          <a:xfrm>
            <a:off x="6113462" y="5194300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18" name="Oval 117"/>
          <p:cNvSpPr/>
          <p:nvPr/>
        </p:nvSpPr>
        <p:spPr>
          <a:xfrm>
            <a:off x="6956425" y="4006850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19" name="Oval 118"/>
          <p:cNvSpPr/>
          <p:nvPr/>
        </p:nvSpPr>
        <p:spPr>
          <a:xfrm>
            <a:off x="5230812" y="4014788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20" name="Oval 119"/>
          <p:cNvSpPr/>
          <p:nvPr/>
        </p:nvSpPr>
        <p:spPr>
          <a:xfrm>
            <a:off x="5611812" y="5184775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21" name="Oval 120"/>
          <p:cNvSpPr/>
          <p:nvPr/>
        </p:nvSpPr>
        <p:spPr>
          <a:xfrm>
            <a:off x="6115050" y="4395788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22" name="Oval 121"/>
          <p:cNvSpPr/>
          <p:nvPr/>
        </p:nvSpPr>
        <p:spPr>
          <a:xfrm>
            <a:off x="6715125" y="5397500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cxnSp>
        <p:nvCxnSpPr>
          <p:cNvPr id="123" name="Straight Connector 122"/>
          <p:cNvCxnSpPr>
            <a:stCxn id="119" idx="5"/>
            <a:endCxn id="121" idx="1"/>
          </p:cNvCxnSpPr>
          <p:nvPr/>
        </p:nvCxnSpPr>
        <p:spPr>
          <a:xfrm rot="16200000" flipH="1">
            <a:off x="5612513" y="3893251"/>
            <a:ext cx="273236" cy="776474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>
            <a:stCxn id="122" idx="1"/>
            <a:endCxn id="121" idx="5"/>
          </p:cNvCxnSpPr>
          <p:nvPr/>
        </p:nvCxnSpPr>
        <p:spPr>
          <a:xfrm rot="16200000" flipV="1">
            <a:off x="6044314" y="4726688"/>
            <a:ext cx="893948" cy="49231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>
            <a:stCxn id="121" idx="7"/>
            <a:endCxn id="118" idx="3"/>
          </p:cNvCxnSpPr>
          <p:nvPr/>
        </p:nvCxnSpPr>
        <p:spPr>
          <a:xfrm rot="5400000" flipH="1" flipV="1">
            <a:off x="6471350" y="3910714"/>
            <a:ext cx="281174" cy="73361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>
            <a:stCxn id="122" idx="0"/>
            <a:endCxn id="118" idx="4"/>
          </p:cNvCxnSpPr>
          <p:nvPr/>
        </p:nvCxnSpPr>
        <p:spPr>
          <a:xfrm rot="5400000" flipH="1" flipV="1">
            <a:off x="6292850" y="4657725"/>
            <a:ext cx="1238250" cy="24130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>
            <a:stCxn id="118" idx="2"/>
            <a:endCxn id="119" idx="6"/>
          </p:cNvCxnSpPr>
          <p:nvPr/>
        </p:nvCxnSpPr>
        <p:spPr>
          <a:xfrm rot="10800000" flipV="1">
            <a:off x="5383213" y="4083050"/>
            <a:ext cx="1573213" cy="793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>
            <a:stCxn id="119" idx="4"/>
            <a:endCxn id="120" idx="1"/>
          </p:cNvCxnSpPr>
          <p:nvPr/>
        </p:nvCxnSpPr>
        <p:spPr>
          <a:xfrm rot="16200000" flipH="1">
            <a:off x="4950619" y="4523581"/>
            <a:ext cx="1039905" cy="32711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>
            <a:stCxn id="120" idx="6"/>
            <a:endCxn id="117" idx="1"/>
          </p:cNvCxnSpPr>
          <p:nvPr/>
        </p:nvCxnSpPr>
        <p:spPr>
          <a:xfrm flipV="1">
            <a:off x="5764212" y="5216618"/>
            <a:ext cx="371568" cy="44357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0" idx="5"/>
            <a:endCxn id="122" idx="2"/>
          </p:cNvCxnSpPr>
          <p:nvPr/>
        </p:nvCxnSpPr>
        <p:spPr>
          <a:xfrm rot="16200000" flipH="1">
            <a:off x="6149088" y="4907662"/>
            <a:ext cx="158843" cy="97323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>
            <a:stCxn id="117" idx="0"/>
            <a:endCxn id="121" idx="4"/>
          </p:cNvCxnSpPr>
          <p:nvPr/>
        </p:nvCxnSpPr>
        <p:spPr>
          <a:xfrm rot="5400000" flipH="1" flipV="1">
            <a:off x="5867400" y="4870450"/>
            <a:ext cx="646112" cy="158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68" name="Group 187"/>
          <p:cNvGrpSpPr/>
          <p:nvPr/>
        </p:nvGrpSpPr>
        <p:grpSpPr>
          <a:xfrm>
            <a:off x="1673133" y="3535270"/>
            <a:ext cx="2457450" cy="1962150"/>
            <a:chOff x="5619750" y="3067050"/>
            <a:chExt cx="2457450" cy="1962150"/>
          </a:xfrm>
        </p:grpSpPr>
        <p:cxnSp>
          <p:nvCxnSpPr>
            <p:cNvPr id="108" name="Straight Connector 107"/>
            <p:cNvCxnSpPr>
              <a:stCxn id="140" idx="3"/>
              <a:endCxn id="153" idx="3"/>
            </p:cNvCxnSpPr>
            <p:nvPr/>
          </p:nvCxnSpPr>
          <p:spPr>
            <a:xfrm rot="5400000">
              <a:off x="5884863" y="4611687"/>
              <a:ext cx="228600" cy="45402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0" name="TextBox 109"/>
            <p:cNvSpPr txBox="1">
              <a:spLocks noChangeArrowheads="1"/>
            </p:cNvSpPr>
            <p:nvPr/>
          </p:nvSpPr>
          <p:spPr bwMode="auto">
            <a:xfrm>
              <a:off x="5775325" y="4392613"/>
              <a:ext cx="398463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3</a:t>
              </a:r>
            </a:p>
          </p:txBody>
        </p:sp>
        <p:sp>
          <p:nvSpPr>
            <p:cNvPr id="125" name="TextBox 124"/>
            <p:cNvSpPr txBox="1">
              <a:spLocks noChangeArrowheads="1"/>
            </p:cNvSpPr>
            <p:nvPr/>
          </p:nvSpPr>
          <p:spPr bwMode="auto">
            <a:xfrm>
              <a:off x="7716838" y="3281363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A</a:t>
              </a:r>
            </a:p>
          </p:txBody>
        </p:sp>
        <p:sp>
          <p:nvSpPr>
            <p:cNvPr id="128" name="TextBox 127"/>
            <p:cNvSpPr txBox="1">
              <a:spLocks noChangeArrowheads="1"/>
            </p:cNvSpPr>
            <p:nvPr/>
          </p:nvSpPr>
          <p:spPr bwMode="auto">
            <a:xfrm>
              <a:off x="5622925" y="3263900"/>
              <a:ext cx="21907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B</a:t>
              </a:r>
            </a:p>
          </p:txBody>
        </p:sp>
        <p:sp>
          <p:nvSpPr>
            <p:cNvPr id="129" name="TextBox 128"/>
            <p:cNvSpPr txBox="1">
              <a:spLocks noChangeArrowheads="1"/>
            </p:cNvSpPr>
            <p:nvPr/>
          </p:nvSpPr>
          <p:spPr bwMode="auto">
            <a:xfrm>
              <a:off x="6402388" y="4471988"/>
              <a:ext cx="19526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C</a:t>
              </a:r>
            </a:p>
          </p:txBody>
        </p:sp>
        <p:sp>
          <p:nvSpPr>
            <p:cNvPr id="130" name="TextBox 129"/>
            <p:cNvSpPr txBox="1">
              <a:spLocks noChangeArrowheads="1"/>
            </p:cNvSpPr>
            <p:nvPr/>
          </p:nvSpPr>
          <p:spPr bwMode="auto">
            <a:xfrm>
              <a:off x="7494588" y="4606925"/>
              <a:ext cx="228600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D</a:t>
              </a:r>
            </a:p>
          </p:txBody>
        </p:sp>
        <p:sp>
          <p:nvSpPr>
            <p:cNvPr id="131" name="TextBox 130"/>
            <p:cNvSpPr txBox="1">
              <a:spLocks noChangeArrowheads="1"/>
            </p:cNvSpPr>
            <p:nvPr/>
          </p:nvSpPr>
          <p:spPr bwMode="auto">
            <a:xfrm>
              <a:off x="6511925" y="3684588"/>
              <a:ext cx="2286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E</a:t>
              </a:r>
            </a:p>
          </p:txBody>
        </p:sp>
        <p:sp>
          <p:nvSpPr>
            <p:cNvPr id="132" name="TextBox 131"/>
            <p:cNvSpPr txBox="1">
              <a:spLocks noChangeArrowheads="1"/>
            </p:cNvSpPr>
            <p:nvPr/>
          </p:nvSpPr>
          <p:spPr bwMode="auto">
            <a:xfrm>
              <a:off x="6891338" y="4487863"/>
              <a:ext cx="17621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F</a:t>
              </a:r>
            </a:p>
          </p:txBody>
        </p:sp>
        <p:sp>
          <p:nvSpPr>
            <p:cNvPr id="133" name="Oval 132"/>
            <p:cNvSpPr/>
            <p:nvPr/>
          </p:nvSpPr>
          <p:spPr>
            <a:xfrm>
              <a:off x="6705600" y="460375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36" name="Oval 135"/>
            <p:cNvSpPr/>
            <p:nvPr/>
          </p:nvSpPr>
          <p:spPr>
            <a:xfrm>
              <a:off x="7548563" y="341630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39" name="Oval 138"/>
            <p:cNvSpPr/>
            <p:nvPr/>
          </p:nvSpPr>
          <p:spPr>
            <a:xfrm>
              <a:off x="5822950" y="342423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40" name="Oval 139"/>
            <p:cNvSpPr/>
            <p:nvPr/>
          </p:nvSpPr>
          <p:spPr>
            <a:xfrm>
              <a:off x="6203950" y="4594225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41" name="Oval 140"/>
            <p:cNvSpPr/>
            <p:nvPr/>
          </p:nvSpPr>
          <p:spPr>
            <a:xfrm>
              <a:off x="6707188" y="380523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42" name="Oval 141"/>
            <p:cNvSpPr/>
            <p:nvPr/>
          </p:nvSpPr>
          <p:spPr>
            <a:xfrm>
              <a:off x="7307263" y="480695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cxnSp>
          <p:nvCxnSpPr>
            <p:cNvPr id="143" name="Straight Connector 142"/>
            <p:cNvCxnSpPr>
              <a:stCxn id="139" idx="5"/>
              <a:endCxn id="151" idx="1"/>
            </p:cNvCxnSpPr>
            <p:nvPr/>
          </p:nvCxnSpPr>
          <p:spPr>
            <a:xfrm rot="16200000" flipH="1">
              <a:off x="6396037" y="3111501"/>
              <a:ext cx="193675" cy="10795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>
              <a:stCxn id="142" idx="0"/>
              <a:endCxn id="152" idx="2"/>
            </p:cNvCxnSpPr>
            <p:nvPr/>
          </p:nvCxnSpPr>
          <p:spPr>
            <a:xfrm rot="5400000" flipH="1" flipV="1">
              <a:off x="7241382" y="4423569"/>
              <a:ext cx="525462" cy="2413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>
              <a:stCxn id="151" idx="3"/>
              <a:endCxn id="136" idx="3"/>
            </p:cNvCxnSpPr>
            <p:nvPr/>
          </p:nvCxnSpPr>
          <p:spPr>
            <a:xfrm flipV="1">
              <a:off x="7185025" y="3546475"/>
              <a:ext cx="385763" cy="2016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>
              <a:stCxn id="141" idx="6"/>
              <a:endCxn id="151" idx="1"/>
            </p:cNvCxnSpPr>
            <p:nvPr/>
          </p:nvCxnSpPr>
          <p:spPr>
            <a:xfrm flipV="1">
              <a:off x="6859588" y="3748088"/>
              <a:ext cx="173037" cy="1333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8" name="Straight Connector 147"/>
            <p:cNvCxnSpPr>
              <a:stCxn id="152" idx="0"/>
              <a:endCxn id="136" idx="4"/>
            </p:cNvCxnSpPr>
            <p:nvPr/>
          </p:nvCxnSpPr>
          <p:spPr>
            <a:xfrm rot="5400000" flipH="1" flipV="1">
              <a:off x="7343775" y="3848100"/>
              <a:ext cx="56038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9" name="Straight Connector 148"/>
            <p:cNvCxnSpPr>
              <a:stCxn id="142" idx="0"/>
              <a:endCxn id="151" idx="2"/>
            </p:cNvCxnSpPr>
            <p:nvPr/>
          </p:nvCxnSpPr>
          <p:spPr>
            <a:xfrm rot="16200000" flipV="1">
              <a:off x="6754813" y="4178300"/>
              <a:ext cx="982662" cy="27463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50" name="Rectangle 149"/>
            <p:cNvSpPr/>
            <p:nvPr/>
          </p:nvSpPr>
          <p:spPr>
            <a:xfrm>
              <a:off x="6672263" y="3421063"/>
              <a:ext cx="152400" cy="15081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51" name="Rectangle 150"/>
            <p:cNvSpPr/>
            <p:nvPr/>
          </p:nvSpPr>
          <p:spPr>
            <a:xfrm>
              <a:off x="7032625" y="36718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152" name="Rectangle 151"/>
            <p:cNvSpPr/>
            <p:nvPr/>
          </p:nvSpPr>
          <p:spPr>
            <a:xfrm>
              <a:off x="7548563" y="41290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153" name="Rectangle 152"/>
            <p:cNvSpPr/>
            <p:nvPr/>
          </p:nvSpPr>
          <p:spPr>
            <a:xfrm>
              <a:off x="5619750" y="487680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154" name="Rectangle 153"/>
            <p:cNvSpPr/>
            <p:nvPr/>
          </p:nvSpPr>
          <p:spPr>
            <a:xfrm>
              <a:off x="6384925" y="413385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cxnSp>
          <p:nvCxnSpPr>
            <p:cNvPr id="155" name="Straight Connector 154"/>
            <p:cNvCxnSpPr>
              <a:stCxn id="150" idx="1"/>
              <a:endCxn id="139" idx="6"/>
            </p:cNvCxnSpPr>
            <p:nvPr/>
          </p:nvCxnSpPr>
          <p:spPr>
            <a:xfrm rot="10800000" flipV="1">
              <a:off x="5975350" y="3497263"/>
              <a:ext cx="696913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6" name="Straight Connector 155"/>
            <p:cNvCxnSpPr>
              <a:stCxn id="139" idx="4"/>
              <a:endCxn id="153" idx="0"/>
            </p:cNvCxnSpPr>
            <p:nvPr/>
          </p:nvCxnSpPr>
          <p:spPr>
            <a:xfrm rot="5400000">
              <a:off x="5147469" y="4125119"/>
              <a:ext cx="1300162" cy="2032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>
              <a:stCxn id="140" idx="7"/>
              <a:endCxn id="154" idx="2"/>
            </p:cNvCxnSpPr>
            <p:nvPr/>
          </p:nvCxnSpPr>
          <p:spPr>
            <a:xfrm rot="5400000" flipH="1" flipV="1">
              <a:off x="6232525" y="4387850"/>
              <a:ext cx="330200" cy="1270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>
              <a:stCxn id="154" idx="2"/>
              <a:endCxn id="133" idx="1"/>
            </p:cNvCxnSpPr>
            <p:nvPr/>
          </p:nvCxnSpPr>
          <p:spPr>
            <a:xfrm rot="16200000" flipH="1">
              <a:off x="6423818" y="4323557"/>
              <a:ext cx="341313" cy="2667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9" name="Straight Connector 158"/>
            <p:cNvCxnSpPr>
              <a:stCxn id="153" idx="3"/>
              <a:endCxn id="142" idx="2"/>
            </p:cNvCxnSpPr>
            <p:nvPr/>
          </p:nvCxnSpPr>
          <p:spPr>
            <a:xfrm flipV="1">
              <a:off x="5772150" y="4883150"/>
              <a:ext cx="1535113" cy="698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0" name="TextBox 159"/>
            <p:cNvSpPr txBox="1">
              <a:spLocks noChangeArrowheads="1"/>
            </p:cNvSpPr>
            <p:nvPr/>
          </p:nvSpPr>
          <p:spPr bwMode="auto">
            <a:xfrm>
              <a:off x="6056313" y="4000500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1</a:t>
              </a:r>
            </a:p>
          </p:txBody>
        </p:sp>
        <p:sp>
          <p:nvSpPr>
            <p:cNvPr id="161" name="TextBox 160"/>
            <p:cNvSpPr txBox="1">
              <a:spLocks noChangeArrowheads="1"/>
            </p:cNvSpPr>
            <p:nvPr/>
          </p:nvSpPr>
          <p:spPr bwMode="auto">
            <a:xfrm>
              <a:off x="7231063" y="3643313"/>
              <a:ext cx="393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4</a:t>
              </a:r>
            </a:p>
          </p:txBody>
        </p:sp>
        <p:sp>
          <p:nvSpPr>
            <p:cNvPr id="162" name="TextBox 161"/>
            <p:cNvSpPr txBox="1">
              <a:spLocks noChangeArrowheads="1"/>
            </p:cNvSpPr>
            <p:nvPr/>
          </p:nvSpPr>
          <p:spPr bwMode="auto">
            <a:xfrm>
              <a:off x="6900863" y="4000500"/>
              <a:ext cx="48418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R</a:t>
              </a:r>
              <a:r>
                <a:rPr lang="en-US" sz="2400" i="1" baseline="-25000" dirty="0">
                  <a:latin typeface="Times New Roman"/>
                  <a:cs typeface="Times New Roman"/>
                </a:rPr>
                <a:t>2</a:t>
              </a:r>
            </a:p>
          </p:txBody>
        </p:sp>
        <p:sp>
          <p:nvSpPr>
            <p:cNvPr id="163" name="TextBox 162"/>
            <p:cNvSpPr txBox="1">
              <a:spLocks noChangeArrowheads="1"/>
            </p:cNvSpPr>
            <p:nvPr/>
          </p:nvSpPr>
          <p:spPr bwMode="auto">
            <a:xfrm>
              <a:off x="7718425" y="4000500"/>
              <a:ext cx="358775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5</a:t>
              </a:r>
            </a:p>
          </p:txBody>
        </p:sp>
        <p:cxnSp>
          <p:nvCxnSpPr>
            <p:cNvPr id="164" name="Straight Connector 163"/>
            <p:cNvCxnSpPr>
              <a:stCxn id="136" idx="2"/>
              <a:endCxn id="150" idx="3"/>
            </p:cNvCxnSpPr>
            <p:nvPr/>
          </p:nvCxnSpPr>
          <p:spPr>
            <a:xfrm rot="10800000" flipV="1">
              <a:off x="6824663" y="3492500"/>
              <a:ext cx="72390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>
              <a:stCxn id="166" idx="2"/>
              <a:endCxn id="133" idx="0"/>
            </p:cNvCxnSpPr>
            <p:nvPr/>
          </p:nvCxnSpPr>
          <p:spPr>
            <a:xfrm rot="16200000" flipH="1">
              <a:off x="6625432" y="4447381"/>
              <a:ext cx="309562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6" name="Rectangle 165"/>
            <p:cNvSpPr/>
            <p:nvPr/>
          </p:nvSpPr>
          <p:spPr>
            <a:xfrm>
              <a:off x="6702425" y="41417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cxnSp>
          <p:nvCxnSpPr>
            <p:cNvPr id="167" name="Straight Connector 166"/>
            <p:cNvCxnSpPr>
              <a:stCxn id="166" idx="0"/>
              <a:endCxn id="141" idx="4"/>
            </p:cNvCxnSpPr>
            <p:nvPr/>
          </p:nvCxnSpPr>
          <p:spPr>
            <a:xfrm rot="5400000" flipH="1" flipV="1">
              <a:off x="6688932" y="4047331"/>
              <a:ext cx="18415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8" name="TextBox 167"/>
            <p:cNvSpPr txBox="1">
              <a:spLocks noChangeArrowheads="1"/>
            </p:cNvSpPr>
            <p:nvPr/>
          </p:nvSpPr>
          <p:spPr bwMode="auto">
            <a:xfrm>
              <a:off x="6759575" y="3067050"/>
              <a:ext cx="40640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6</a:t>
              </a:r>
            </a:p>
          </p:txBody>
        </p:sp>
      </p:grpSp>
      <p:sp>
        <p:nvSpPr>
          <p:cNvPr id="181" name="TextBox 180"/>
          <p:cNvSpPr txBox="1">
            <a:spLocks noChangeArrowheads="1"/>
          </p:cNvSpPr>
          <p:nvPr/>
        </p:nvSpPr>
        <p:spPr bwMode="auto">
          <a:xfrm>
            <a:off x="8382186" y="1755775"/>
            <a:ext cx="266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182" name="TextBox 181"/>
          <p:cNvSpPr txBox="1">
            <a:spLocks noChangeArrowheads="1"/>
          </p:cNvSpPr>
          <p:nvPr/>
        </p:nvSpPr>
        <p:spPr bwMode="auto">
          <a:xfrm>
            <a:off x="6659748" y="1738312"/>
            <a:ext cx="2190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183" name="TextBox 182"/>
          <p:cNvSpPr txBox="1">
            <a:spLocks noChangeArrowheads="1"/>
          </p:cNvSpPr>
          <p:nvPr/>
        </p:nvSpPr>
        <p:spPr bwMode="auto">
          <a:xfrm>
            <a:off x="8113898" y="2679700"/>
            <a:ext cx="228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84" name="TextBox 183"/>
          <p:cNvSpPr txBox="1">
            <a:spLocks noChangeArrowheads="1"/>
          </p:cNvSpPr>
          <p:nvPr/>
        </p:nvSpPr>
        <p:spPr bwMode="auto">
          <a:xfrm>
            <a:off x="6989855" y="2573245"/>
            <a:ext cx="228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185" name="Oval 184"/>
          <p:cNvSpPr/>
          <p:nvPr/>
        </p:nvSpPr>
        <p:spPr>
          <a:xfrm>
            <a:off x="8213911" y="1890712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86" name="Oval 185"/>
          <p:cNvSpPr/>
          <p:nvPr/>
        </p:nvSpPr>
        <p:spPr>
          <a:xfrm>
            <a:off x="6859773" y="1898650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87" name="Oval 186"/>
          <p:cNvSpPr/>
          <p:nvPr/>
        </p:nvSpPr>
        <p:spPr>
          <a:xfrm>
            <a:off x="7185118" y="2693895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88" name="Oval 187"/>
          <p:cNvSpPr/>
          <p:nvPr/>
        </p:nvSpPr>
        <p:spPr>
          <a:xfrm>
            <a:off x="7926573" y="2879725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cxnSp>
        <p:nvCxnSpPr>
          <p:cNvPr id="189" name="Straight Connector 188"/>
          <p:cNvCxnSpPr>
            <a:stCxn id="186" idx="5"/>
            <a:endCxn id="187" idx="0"/>
          </p:cNvCxnSpPr>
          <p:nvPr/>
        </p:nvCxnSpPr>
        <p:spPr>
          <a:xfrm>
            <a:off x="6989855" y="2028732"/>
            <a:ext cx="271463" cy="66516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0" name="Straight Connector 189"/>
          <p:cNvCxnSpPr>
            <a:stCxn id="187" idx="7"/>
            <a:endCxn id="185" idx="3"/>
          </p:cNvCxnSpPr>
          <p:nvPr/>
        </p:nvCxnSpPr>
        <p:spPr>
          <a:xfrm flipV="1">
            <a:off x="7315200" y="2020794"/>
            <a:ext cx="921029" cy="69541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1" name="Straight Connector 190"/>
          <p:cNvCxnSpPr>
            <a:endCxn id="188" idx="2"/>
          </p:cNvCxnSpPr>
          <p:nvPr/>
        </p:nvCxnSpPr>
        <p:spPr>
          <a:xfrm>
            <a:off x="7315200" y="2832100"/>
            <a:ext cx="611373" cy="12382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2" name="Straight Connector 191"/>
          <p:cNvCxnSpPr>
            <a:stCxn id="188" idx="0"/>
            <a:endCxn id="186" idx="5"/>
          </p:cNvCxnSpPr>
          <p:nvPr/>
        </p:nvCxnSpPr>
        <p:spPr>
          <a:xfrm flipH="1" flipV="1">
            <a:off x="6989855" y="2028732"/>
            <a:ext cx="1012918" cy="85099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5" name="Straight Connector 194"/>
          <p:cNvCxnSpPr>
            <a:stCxn id="185" idx="4"/>
            <a:endCxn id="188" idx="7"/>
          </p:cNvCxnSpPr>
          <p:nvPr/>
        </p:nvCxnSpPr>
        <p:spPr>
          <a:xfrm flipH="1">
            <a:off x="8056655" y="2043112"/>
            <a:ext cx="233456" cy="85893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6" name="Straight Connector 195"/>
          <p:cNvCxnSpPr>
            <a:stCxn id="186" idx="6"/>
            <a:endCxn id="185" idx="2"/>
          </p:cNvCxnSpPr>
          <p:nvPr/>
        </p:nvCxnSpPr>
        <p:spPr>
          <a:xfrm flipV="1">
            <a:off x="7012173" y="1966912"/>
            <a:ext cx="1201738" cy="793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Dual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>
                <a:latin typeface="Times New Roman"/>
                <a:cs typeface="Times New Roman"/>
              </a:rPr>
              <a:t>V=</a:t>
            </a:r>
          </a:p>
          <a:p>
            <a:r>
              <a:rPr lang="en-US" i="1" dirty="0" smtClean="0">
                <a:latin typeface="Times New Roman"/>
                <a:cs typeface="Times New Roman"/>
              </a:rPr>
              <a:t>G=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7</a:t>
            </a:fld>
            <a:endParaRPr lang="en-US"/>
          </a:p>
        </p:txBody>
      </p:sp>
      <p:grpSp>
        <p:nvGrpSpPr>
          <p:cNvPr id="7" name="Group 195"/>
          <p:cNvGrpSpPr>
            <a:grpSpLocks/>
          </p:cNvGrpSpPr>
          <p:nvPr/>
        </p:nvGrpSpPr>
        <p:grpSpPr bwMode="auto">
          <a:xfrm>
            <a:off x="5286376" y="3081338"/>
            <a:ext cx="3170237" cy="1490662"/>
            <a:chOff x="5330923" y="3570605"/>
            <a:chExt cx="3170400" cy="1490535"/>
          </a:xfrm>
        </p:grpSpPr>
        <p:sp>
          <p:nvSpPr>
            <p:cNvPr id="8" name="TextBox 125"/>
            <p:cNvSpPr txBox="1">
              <a:spLocks noChangeArrowheads="1"/>
            </p:cNvSpPr>
            <p:nvPr/>
          </p:nvSpPr>
          <p:spPr bwMode="auto">
            <a:xfrm>
              <a:off x="6913638" y="4784141"/>
              <a:ext cx="33075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R</a:t>
              </a:r>
              <a:r>
                <a:rPr lang="en-US" i="1" baseline="-25000">
                  <a:latin typeface="Times New Roman"/>
                  <a:ea typeface="Times New Roman" charset="0"/>
                  <a:cs typeface="Times New Roman"/>
                </a:rPr>
                <a:t>4</a:t>
              </a:r>
            </a:p>
          </p:txBody>
        </p:sp>
        <p:sp>
          <p:nvSpPr>
            <p:cNvPr id="9" name="Oval 8"/>
            <p:cNvSpPr/>
            <p:nvPr/>
          </p:nvSpPr>
          <p:spPr>
            <a:xfrm>
              <a:off x="6620039" y="3881728"/>
              <a:ext cx="730288" cy="290487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i="1" dirty="0">
                  <a:latin typeface="Times New Roman"/>
                  <a:cs typeface="Times New Roman"/>
                </a:rPr>
                <a:t>BCD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6620039" y="4526199"/>
              <a:ext cx="730288" cy="2889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i="1" dirty="0">
                  <a:latin typeface="Times New Roman"/>
                  <a:cs typeface="Times New Roman"/>
                </a:rPr>
                <a:t>ABDE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7769448" y="3881728"/>
              <a:ext cx="731875" cy="290487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i="1" dirty="0">
                  <a:latin typeface="Times New Roman"/>
                  <a:cs typeface="Times New Roman"/>
                </a:rPr>
                <a:t>CF</a:t>
              </a:r>
            </a:p>
          </p:txBody>
        </p:sp>
        <p:sp>
          <p:nvSpPr>
            <p:cNvPr id="12" name="Oval 11"/>
            <p:cNvSpPr/>
            <p:nvPr/>
          </p:nvSpPr>
          <p:spPr>
            <a:xfrm>
              <a:off x="7769448" y="4526199"/>
              <a:ext cx="731875" cy="2889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i="1" dirty="0">
                  <a:latin typeface="Times New Roman"/>
                  <a:cs typeface="Times New Roman"/>
                </a:rPr>
                <a:t>EF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5330923" y="4524611"/>
              <a:ext cx="731875" cy="290488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i="1" dirty="0">
                  <a:latin typeface="Times New Roman"/>
                  <a:cs typeface="Times New Roman"/>
                </a:rPr>
                <a:t>AB</a:t>
              </a:r>
            </a:p>
          </p:txBody>
        </p:sp>
        <p:cxnSp>
          <p:nvCxnSpPr>
            <p:cNvPr id="14" name="Straight Connector 13"/>
            <p:cNvCxnSpPr>
              <a:stCxn id="9" idx="6"/>
              <a:endCxn id="11" idx="2"/>
            </p:cNvCxnSpPr>
            <p:nvPr/>
          </p:nvCxnSpPr>
          <p:spPr>
            <a:xfrm>
              <a:off x="7350327" y="4026178"/>
              <a:ext cx="419122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9" idx="4"/>
              <a:endCxn id="10" idx="0"/>
            </p:cNvCxnSpPr>
            <p:nvPr/>
          </p:nvCxnSpPr>
          <p:spPr>
            <a:xfrm>
              <a:off x="6985183" y="4172216"/>
              <a:ext cx="0" cy="35398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11" idx="4"/>
              <a:endCxn id="12" idx="0"/>
            </p:cNvCxnSpPr>
            <p:nvPr/>
          </p:nvCxnSpPr>
          <p:spPr>
            <a:xfrm rot="5400000">
              <a:off x="7957601" y="4349207"/>
              <a:ext cx="355570" cy="1587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10" idx="6"/>
              <a:endCxn id="12" idx="2"/>
            </p:cNvCxnSpPr>
            <p:nvPr/>
          </p:nvCxnSpPr>
          <p:spPr>
            <a:xfrm>
              <a:off x="7350327" y="4670648"/>
              <a:ext cx="41912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TextBox 135"/>
            <p:cNvSpPr txBox="1">
              <a:spLocks noChangeArrowheads="1"/>
            </p:cNvSpPr>
            <p:nvPr/>
          </p:nvSpPr>
          <p:spPr bwMode="auto">
            <a:xfrm>
              <a:off x="6917320" y="3570605"/>
              <a:ext cx="26357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R</a:t>
              </a:r>
              <a:r>
                <a:rPr lang="en-US" i="1" baseline="-25000">
                  <a:latin typeface="Times New Roman"/>
                  <a:ea typeface="Times New Roman" charset="0"/>
                  <a:cs typeface="Times New Roman"/>
                </a:rPr>
                <a:t>3</a:t>
              </a:r>
            </a:p>
          </p:txBody>
        </p:sp>
        <p:sp>
          <p:nvSpPr>
            <p:cNvPr id="19" name="TextBox 136"/>
            <p:cNvSpPr txBox="1">
              <a:spLocks noChangeArrowheads="1"/>
            </p:cNvSpPr>
            <p:nvPr/>
          </p:nvSpPr>
          <p:spPr bwMode="auto">
            <a:xfrm>
              <a:off x="8170384" y="3570605"/>
              <a:ext cx="322839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R</a:t>
              </a:r>
              <a:r>
                <a:rPr lang="en-US" i="1" baseline="-25000">
                  <a:latin typeface="Times New Roman"/>
                  <a:ea typeface="Times New Roman" charset="0"/>
                  <a:cs typeface="Times New Roman"/>
                </a:rPr>
                <a:t>1</a:t>
              </a:r>
            </a:p>
          </p:txBody>
        </p:sp>
        <p:sp>
          <p:nvSpPr>
            <p:cNvPr id="20" name="TextBox 137"/>
            <p:cNvSpPr txBox="1">
              <a:spLocks noChangeArrowheads="1"/>
            </p:cNvSpPr>
            <p:nvPr/>
          </p:nvSpPr>
          <p:spPr bwMode="auto">
            <a:xfrm>
              <a:off x="8201123" y="4784141"/>
              <a:ext cx="2794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R</a:t>
              </a:r>
              <a:r>
                <a:rPr lang="en-US" i="1" baseline="-25000">
                  <a:latin typeface="Times New Roman"/>
                  <a:ea typeface="Times New Roman" charset="0"/>
                  <a:cs typeface="Times New Roman"/>
                </a:rPr>
                <a:t>2</a:t>
              </a:r>
            </a:p>
          </p:txBody>
        </p:sp>
        <p:sp>
          <p:nvSpPr>
            <p:cNvPr id="21" name="TextBox 138"/>
            <p:cNvSpPr txBox="1">
              <a:spLocks noChangeArrowheads="1"/>
            </p:cNvSpPr>
            <p:nvPr/>
          </p:nvSpPr>
          <p:spPr bwMode="auto">
            <a:xfrm>
              <a:off x="7473099" y="3762083"/>
              <a:ext cx="18313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C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sp>
          <p:nvSpPr>
            <p:cNvPr id="22" name="TextBox 139"/>
            <p:cNvSpPr txBox="1">
              <a:spLocks noChangeArrowheads="1"/>
            </p:cNvSpPr>
            <p:nvPr/>
          </p:nvSpPr>
          <p:spPr bwMode="auto">
            <a:xfrm>
              <a:off x="8150468" y="4180153"/>
              <a:ext cx="1905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F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sp>
          <p:nvSpPr>
            <p:cNvPr id="23" name="TextBox 140"/>
            <p:cNvSpPr txBox="1">
              <a:spLocks noChangeArrowheads="1"/>
            </p:cNvSpPr>
            <p:nvPr/>
          </p:nvSpPr>
          <p:spPr bwMode="auto">
            <a:xfrm>
              <a:off x="7464633" y="4615092"/>
              <a:ext cx="20006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E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sp>
          <p:nvSpPr>
            <p:cNvPr id="24" name="TextBox 141"/>
            <p:cNvSpPr txBox="1">
              <a:spLocks noChangeArrowheads="1"/>
            </p:cNvSpPr>
            <p:nvPr/>
          </p:nvSpPr>
          <p:spPr bwMode="auto">
            <a:xfrm>
              <a:off x="7006222" y="4158886"/>
              <a:ext cx="360934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BD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cxnSp>
          <p:nvCxnSpPr>
            <p:cNvPr id="25" name="Straight Connector 24"/>
            <p:cNvCxnSpPr>
              <a:stCxn id="29" idx="6"/>
              <a:endCxn id="9" idx="2"/>
            </p:cNvCxnSpPr>
            <p:nvPr/>
          </p:nvCxnSpPr>
          <p:spPr>
            <a:xfrm>
              <a:off x="6062798" y="4026178"/>
              <a:ext cx="557242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13" idx="6"/>
              <a:endCxn id="10" idx="2"/>
            </p:cNvCxnSpPr>
            <p:nvPr/>
          </p:nvCxnSpPr>
          <p:spPr>
            <a:xfrm>
              <a:off x="6062798" y="4670648"/>
              <a:ext cx="557242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TextBox 144"/>
            <p:cNvSpPr txBox="1">
              <a:spLocks noChangeArrowheads="1"/>
            </p:cNvSpPr>
            <p:nvPr/>
          </p:nvSpPr>
          <p:spPr bwMode="auto">
            <a:xfrm>
              <a:off x="6215698" y="4615092"/>
              <a:ext cx="385225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AB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sp>
          <p:nvSpPr>
            <p:cNvPr id="28" name="TextBox 145"/>
            <p:cNvSpPr txBox="1">
              <a:spLocks noChangeArrowheads="1"/>
            </p:cNvSpPr>
            <p:nvPr/>
          </p:nvSpPr>
          <p:spPr bwMode="auto">
            <a:xfrm>
              <a:off x="6211456" y="3772659"/>
              <a:ext cx="19473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D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sp>
          <p:nvSpPr>
            <p:cNvPr id="29" name="Oval 28"/>
            <p:cNvSpPr/>
            <p:nvPr/>
          </p:nvSpPr>
          <p:spPr>
            <a:xfrm>
              <a:off x="5330923" y="3881728"/>
              <a:ext cx="731875" cy="290487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i="1" dirty="0">
                  <a:latin typeface="Times New Roman"/>
                  <a:cs typeface="Times New Roman"/>
                </a:rPr>
                <a:t>AD</a:t>
              </a:r>
            </a:p>
          </p:txBody>
        </p:sp>
        <p:cxnSp>
          <p:nvCxnSpPr>
            <p:cNvPr id="30" name="Straight Connector 29"/>
            <p:cNvCxnSpPr>
              <a:stCxn id="29" idx="4"/>
              <a:endCxn id="13" idx="0"/>
            </p:cNvCxnSpPr>
            <p:nvPr/>
          </p:nvCxnSpPr>
          <p:spPr>
            <a:xfrm>
              <a:off x="5696067" y="4172216"/>
              <a:ext cx="0" cy="35239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13" idx="7"/>
              <a:endCxn id="9" idx="3"/>
            </p:cNvCxnSpPr>
            <p:nvPr/>
          </p:nvCxnSpPr>
          <p:spPr>
            <a:xfrm flipV="1">
              <a:off x="5954842" y="4129357"/>
              <a:ext cx="771565" cy="4381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stCxn id="29" idx="5"/>
              <a:endCxn id="10" idx="1"/>
            </p:cNvCxnSpPr>
            <p:nvPr/>
          </p:nvCxnSpPr>
          <p:spPr>
            <a:xfrm>
              <a:off x="5954842" y="4129357"/>
              <a:ext cx="771565" cy="4381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3" name="TextBox 150"/>
            <p:cNvSpPr txBox="1">
              <a:spLocks noChangeArrowheads="1"/>
            </p:cNvSpPr>
            <p:nvPr/>
          </p:nvSpPr>
          <p:spPr bwMode="auto">
            <a:xfrm>
              <a:off x="5529886" y="4158886"/>
              <a:ext cx="1905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A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sp>
          <p:nvSpPr>
            <p:cNvPr id="34" name="TextBox 151"/>
            <p:cNvSpPr txBox="1">
              <a:spLocks noChangeArrowheads="1"/>
            </p:cNvSpPr>
            <p:nvPr/>
          </p:nvSpPr>
          <p:spPr bwMode="auto">
            <a:xfrm>
              <a:off x="5902419" y="4171586"/>
              <a:ext cx="40640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AD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sp>
          <p:nvSpPr>
            <p:cNvPr id="35" name="TextBox 152"/>
            <p:cNvSpPr txBox="1">
              <a:spLocks noChangeArrowheads="1"/>
            </p:cNvSpPr>
            <p:nvPr/>
          </p:nvSpPr>
          <p:spPr bwMode="auto">
            <a:xfrm>
              <a:off x="6558592" y="4158886"/>
              <a:ext cx="1524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B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sp>
          <p:nvSpPr>
            <p:cNvPr id="36" name="TextBox 153"/>
            <p:cNvSpPr txBox="1">
              <a:spLocks noChangeArrowheads="1"/>
            </p:cNvSpPr>
            <p:nvPr/>
          </p:nvSpPr>
          <p:spPr bwMode="auto">
            <a:xfrm>
              <a:off x="5623017" y="3570605"/>
              <a:ext cx="258239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R</a:t>
              </a:r>
              <a:r>
                <a:rPr lang="en-US" i="1" baseline="-25000">
                  <a:latin typeface="Times New Roman"/>
                  <a:ea typeface="Times New Roman" charset="0"/>
                  <a:cs typeface="Times New Roman"/>
                </a:rPr>
                <a:t>5</a:t>
              </a:r>
            </a:p>
          </p:txBody>
        </p:sp>
        <p:sp>
          <p:nvSpPr>
            <p:cNvPr id="37" name="TextBox 154"/>
            <p:cNvSpPr txBox="1">
              <a:spLocks noChangeArrowheads="1"/>
            </p:cNvSpPr>
            <p:nvPr/>
          </p:nvSpPr>
          <p:spPr bwMode="auto">
            <a:xfrm>
              <a:off x="5614548" y="4784141"/>
              <a:ext cx="254004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R</a:t>
              </a:r>
              <a:r>
                <a:rPr lang="en-US" i="1" baseline="-25000">
                  <a:latin typeface="Times New Roman"/>
                  <a:ea typeface="Times New Roman" charset="0"/>
                  <a:cs typeface="Times New Roman"/>
                </a:rPr>
                <a:t>6</a:t>
              </a: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1522413" y="2743200"/>
            <a:ext cx="2457450" cy="1962150"/>
            <a:chOff x="6381750" y="1066800"/>
            <a:chExt cx="2457450" cy="1962150"/>
          </a:xfrm>
        </p:grpSpPr>
        <p:cxnSp>
          <p:nvCxnSpPr>
            <p:cNvPr id="38" name="Straight Connector 37"/>
            <p:cNvCxnSpPr>
              <a:stCxn id="49" idx="3"/>
              <a:endCxn id="61" idx="3"/>
            </p:cNvCxnSpPr>
            <p:nvPr/>
          </p:nvCxnSpPr>
          <p:spPr>
            <a:xfrm rot="5400000">
              <a:off x="6646863" y="2611437"/>
              <a:ext cx="228600" cy="45402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>
              <a:spLocks noChangeArrowheads="1"/>
            </p:cNvSpPr>
            <p:nvPr/>
          </p:nvSpPr>
          <p:spPr bwMode="auto">
            <a:xfrm>
              <a:off x="6537325" y="2392363"/>
              <a:ext cx="398463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3</a:t>
              </a:r>
            </a:p>
          </p:txBody>
        </p:sp>
        <p:sp>
          <p:nvSpPr>
            <p:cNvPr id="40" name="TextBox 39"/>
            <p:cNvSpPr txBox="1">
              <a:spLocks noChangeArrowheads="1"/>
            </p:cNvSpPr>
            <p:nvPr/>
          </p:nvSpPr>
          <p:spPr bwMode="auto">
            <a:xfrm>
              <a:off x="8478838" y="1281113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A</a:t>
              </a:r>
            </a:p>
          </p:txBody>
        </p:sp>
        <p:sp>
          <p:nvSpPr>
            <p:cNvPr id="41" name="TextBox 40"/>
            <p:cNvSpPr txBox="1">
              <a:spLocks noChangeArrowheads="1"/>
            </p:cNvSpPr>
            <p:nvPr/>
          </p:nvSpPr>
          <p:spPr bwMode="auto">
            <a:xfrm>
              <a:off x="6384925" y="1263650"/>
              <a:ext cx="21907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B</a:t>
              </a:r>
            </a:p>
          </p:txBody>
        </p:sp>
        <p:sp>
          <p:nvSpPr>
            <p:cNvPr id="42" name="TextBox 41"/>
            <p:cNvSpPr txBox="1">
              <a:spLocks noChangeArrowheads="1"/>
            </p:cNvSpPr>
            <p:nvPr/>
          </p:nvSpPr>
          <p:spPr bwMode="auto">
            <a:xfrm>
              <a:off x="7164388" y="2471738"/>
              <a:ext cx="19526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C</a:t>
              </a:r>
            </a:p>
          </p:txBody>
        </p:sp>
        <p:sp>
          <p:nvSpPr>
            <p:cNvPr id="43" name="TextBox 42"/>
            <p:cNvSpPr txBox="1">
              <a:spLocks noChangeArrowheads="1"/>
            </p:cNvSpPr>
            <p:nvPr/>
          </p:nvSpPr>
          <p:spPr bwMode="auto">
            <a:xfrm>
              <a:off x="8256588" y="2606675"/>
              <a:ext cx="228600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D</a:t>
              </a:r>
            </a:p>
          </p:txBody>
        </p:sp>
        <p:sp>
          <p:nvSpPr>
            <p:cNvPr id="44" name="TextBox 43"/>
            <p:cNvSpPr txBox="1">
              <a:spLocks noChangeArrowheads="1"/>
            </p:cNvSpPr>
            <p:nvPr/>
          </p:nvSpPr>
          <p:spPr bwMode="auto">
            <a:xfrm>
              <a:off x="7273925" y="1684338"/>
              <a:ext cx="2286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E</a:t>
              </a:r>
            </a:p>
          </p:txBody>
        </p:sp>
        <p:sp>
          <p:nvSpPr>
            <p:cNvPr id="45" name="TextBox 44"/>
            <p:cNvSpPr txBox="1">
              <a:spLocks noChangeArrowheads="1"/>
            </p:cNvSpPr>
            <p:nvPr/>
          </p:nvSpPr>
          <p:spPr bwMode="auto">
            <a:xfrm>
              <a:off x="7653338" y="2487613"/>
              <a:ext cx="17621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F</a:t>
              </a:r>
            </a:p>
          </p:txBody>
        </p:sp>
        <p:sp>
          <p:nvSpPr>
            <p:cNvPr id="46" name="Oval 45"/>
            <p:cNvSpPr/>
            <p:nvPr/>
          </p:nvSpPr>
          <p:spPr>
            <a:xfrm>
              <a:off x="7467600" y="260350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47" name="Oval 46"/>
            <p:cNvSpPr/>
            <p:nvPr/>
          </p:nvSpPr>
          <p:spPr>
            <a:xfrm>
              <a:off x="8310563" y="141605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48" name="Oval 47"/>
            <p:cNvSpPr/>
            <p:nvPr/>
          </p:nvSpPr>
          <p:spPr>
            <a:xfrm>
              <a:off x="6584950" y="142398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49" name="Oval 48"/>
            <p:cNvSpPr/>
            <p:nvPr/>
          </p:nvSpPr>
          <p:spPr>
            <a:xfrm>
              <a:off x="6965950" y="2593975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50" name="Oval 49"/>
            <p:cNvSpPr/>
            <p:nvPr/>
          </p:nvSpPr>
          <p:spPr>
            <a:xfrm>
              <a:off x="7469188" y="180498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51" name="Oval 50"/>
            <p:cNvSpPr/>
            <p:nvPr/>
          </p:nvSpPr>
          <p:spPr>
            <a:xfrm>
              <a:off x="8069263" y="280670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cxnSp>
          <p:nvCxnSpPr>
            <p:cNvPr id="52" name="Straight Connector 51"/>
            <p:cNvCxnSpPr>
              <a:stCxn id="48" idx="5"/>
              <a:endCxn id="59" idx="1"/>
            </p:cNvCxnSpPr>
            <p:nvPr/>
          </p:nvCxnSpPr>
          <p:spPr>
            <a:xfrm rot="16200000" flipH="1">
              <a:off x="7158037" y="1111251"/>
              <a:ext cx="193675" cy="10795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>
              <a:stCxn id="51" idx="0"/>
              <a:endCxn id="60" idx="2"/>
            </p:cNvCxnSpPr>
            <p:nvPr/>
          </p:nvCxnSpPr>
          <p:spPr>
            <a:xfrm rot="5400000" flipH="1" flipV="1">
              <a:off x="8003382" y="2423319"/>
              <a:ext cx="525462" cy="2413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>
              <a:stCxn id="59" idx="3"/>
              <a:endCxn id="47" idx="3"/>
            </p:cNvCxnSpPr>
            <p:nvPr/>
          </p:nvCxnSpPr>
          <p:spPr>
            <a:xfrm flipV="1">
              <a:off x="7947025" y="1546225"/>
              <a:ext cx="385763" cy="2016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>
              <a:stCxn id="50" idx="6"/>
              <a:endCxn id="59" idx="1"/>
            </p:cNvCxnSpPr>
            <p:nvPr/>
          </p:nvCxnSpPr>
          <p:spPr>
            <a:xfrm flipV="1">
              <a:off x="7621588" y="1747838"/>
              <a:ext cx="173037" cy="1333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>
              <a:stCxn id="60" idx="0"/>
              <a:endCxn id="47" idx="4"/>
            </p:cNvCxnSpPr>
            <p:nvPr/>
          </p:nvCxnSpPr>
          <p:spPr>
            <a:xfrm rot="5400000" flipH="1" flipV="1">
              <a:off x="8105775" y="1847850"/>
              <a:ext cx="56038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>
              <a:stCxn id="51" idx="0"/>
              <a:endCxn id="59" idx="2"/>
            </p:cNvCxnSpPr>
            <p:nvPr/>
          </p:nvCxnSpPr>
          <p:spPr>
            <a:xfrm rot="16200000" flipV="1">
              <a:off x="7516813" y="2178050"/>
              <a:ext cx="982662" cy="27463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8" name="Rectangle 57"/>
            <p:cNvSpPr/>
            <p:nvPr/>
          </p:nvSpPr>
          <p:spPr>
            <a:xfrm>
              <a:off x="7434263" y="1420813"/>
              <a:ext cx="152400" cy="15081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7794625" y="167163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8310563" y="212883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381750" y="287655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7146925" y="213360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cxnSp>
          <p:nvCxnSpPr>
            <p:cNvPr id="63" name="Straight Connector 62"/>
            <p:cNvCxnSpPr>
              <a:stCxn id="58" idx="1"/>
              <a:endCxn id="48" idx="6"/>
            </p:cNvCxnSpPr>
            <p:nvPr/>
          </p:nvCxnSpPr>
          <p:spPr>
            <a:xfrm rot="10800000" flipV="1">
              <a:off x="6737350" y="1497013"/>
              <a:ext cx="696913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>
              <a:stCxn id="48" idx="4"/>
              <a:endCxn id="61" idx="0"/>
            </p:cNvCxnSpPr>
            <p:nvPr/>
          </p:nvCxnSpPr>
          <p:spPr>
            <a:xfrm rot="5400000">
              <a:off x="5909469" y="2124869"/>
              <a:ext cx="1300162" cy="2032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>
              <a:stCxn id="49" idx="7"/>
              <a:endCxn id="62" idx="2"/>
            </p:cNvCxnSpPr>
            <p:nvPr/>
          </p:nvCxnSpPr>
          <p:spPr>
            <a:xfrm rot="5400000" flipH="1" flipV="1">
              <a:off x="6994525" y="2387600"/>
              <a:ext cx="330200" cy="1270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>
              <a:stCxn id="62" idx="2"/>
              <a:endCxn id="46" idx="1"/>
            </p:cNvCxnSpPr>
            <p:nvPr/>
          </p:nvCxnSpPr>
          <p:spPr>
            <a:xfrm rot="16200000" flipH="1">
              <a:off x="7185818" y="2323307"/>
              <a:ext cx="341313" cy="2667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>
              <a:stCxn id="61" idx="3"/>
              <a:endCxn id="51" idx="2"/>
            </p:cNvCxnSpPr>
            <p:nvPr/>
          </p:nvCxnSpPr>
          <p:spPr>
            <a:xfrm flipV="1">
              <a:off x="6534150" y="2882900"/>
              <a:ext cx="1535113" cy="698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>
              <a:spLocks noChangeArrowheads="1"/>
            </p:cNvSpPr>
            <p:nvPr/>
          </p:nvSpPr>
          <p:spPr bwMode="auto">
            <a:xfrm>
              <a:off x="6818313" y="2000250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1</a:t>
              </a:r>
            </a:p>
          </p:txBody>
        </p:sp>
        <p:sp>
          <p:nvSpPr>
            <p:cNvPr id="69" name="TextBox 68"/>
            <p:cNvSpPr txBox="1">
              <a:spLocks noChangeArrowheads="1"/>
            </p:cNvSpPr>
            <p:nvPr/>
          </p:nvSpPr>
          <p:spPr bwMode="auto">
            <a:xfrm>
              <a:off x="7993063" y="1643063"/>
              <a:ext cx="393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R</a:t>
              </a:r>
              <a:r>
                <a:rPr lang="en-US" sz="2400" i="1" baseline="-25000" dirty="0">
                  <a:latin typeface="Times New Roman"/>
                  <a:cs typeface="Times New Roman"/>
                </a:rPr>
                <a:t>4</a:t>
              </a:r>
            </a:p>
          </p:txBody>
        </p:sp>
        <p:sp>
          <p:nvSpPr>
            <p:cNvPr id="70" name="TextBox 69"/>
            <p:cNvSpPr txBox="1">
              <a:spLocks noChangeArrowheads="1"/>
            </p:cNvSpPr>
            <p:nvPr/>
          </p:nvSpPr>
          <p:spPr bwMode="auto">
            <a:xfrm>
              <a:off x="7662863" y="2000250"/>
              <a:ext cx="48418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2</a:t>
              </a:r>
            </a:p>
          </p:txBody>
        </p:sp>
        <p:sp>
          <p:nvSpPr>
            <p:cNvPr id="71" name="TextBox 70"/>
            <p:cNvSpPr txBox="1">
              <a:spLocks noChangeArrowheads="1"/>
            </p:cNvSpPr>
            <p:nvPr/>
          </p:nvSpPr>
          <p:spPr bwMode="auto">
            <a:xfrm>
              <a:off x="8480425" y="2000250"/>
              <a:ext cx="358775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5</a:t>
              </a:r>
            </a:p>
          </p:txBody>
        </p:sp>
        <p:cxnSp>
          <p:nvCxnSpPr>
            <p:cNvPr id="72" name="Straight Connector 71"/>
            <p:cNvCxnSpPr>
              <a:stCxn id="47" idx="2"/>
              <a:endCxn id="58" idx="3"/>
            </p:cNvCxnSpPr>
            <p:nvPr/>
          </p:nvCxnSpPr>
          <p:spPr>
            <a:xfrm rot="10800000" flipV="1">
              <a:off x="7586663" y="1492250"/>
              <a:ext cx="72390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>
              <a:stCxn id="74" idx="2"/>
              <a:endCxn id="46" idx="0"/>
            </p:cNvCxnSpPr>
            <p:nvPr/>
          </p:nvCxnSpPr>
          <p:spPr>
            <a:xfrm rot="16200000" flipH="1">
              <a:off x="7387432" y="2447131"/>
              <a:ext cx="309562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4" name="Rectangle 73"/>
            <p:cNvSpPr/>
            <p:nvPr/>
          </p:nvSpPr>
          <p:spPr>
            <a:xfrm>
              <a:off x="7464425" y="214153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cxnSp>
          <p:nvCxnSpPr>
            <p:cNvPr id="75" name="Straight Connector 74"/>
            <p:cNvCxnSpPr>
              <a:stCxn id="74" idx="0"/>
              <a:endCxn id="50" idx="4"/>
            </p:cNvCxnSpPr>
            <p:nvPr/>
          </p:nvCxnSpPr>
          <p:spPr>
            <a:xfrm rot="5400000" flipH="1" flipV="1">
              <a:off x="7450932" y="2047081"/>
              <a:ext cx="18415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6" name="TextBox 75"/>
            <p:cNvSpPr txBox="1">
              <a:spLocks noChangeArrowheads="1"/>
            </p:cNvSpPr>
            <p:nvPr/>
          </p:nvSpPr>
          <p:spPr bwMode="auto">
            <a:xfrm>
              <a:off x="7521575" y="1066800"/>
              <a:ext cx="40640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6</a:t>
              </a:r>
            </a:p>
          </p:txBody>
        </p:sp>
      </p:grpSp>
      <p:sp>
        <p:nvSpPr>
          <p:cNvPr id="77" name="TextBox 196"/>
          <p:cNvSpPr txBox="1">
            <a:spLocks noChangeArrowheads="1"/>
          </p:cNvSpPr>
          <p:nvPr/>
        </p:nvSpPr>
        <p:spPr bwMode="auto">
          <a:xfrm>
            <a:off x="989013" y="4876800"/>
            <a:ext cx="33083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 err="1">
                <a:solidFill>
                  <a:srgbClr val="3A65BC"/>
                </a:solidFill>
                <a:latin typeface="Helvetica" charset="0"/>
              </a:rPr>
              <a:t>Hypergraph</a:t>
            </a:r>
            <a:endParaRPr lang="en-US" sz="1600" dirty="0">
              <a:solidFill>
                <a:srgbClr val="3A65BC"/>
              </a:solidFill>
            </a:endParaRPr>
          </a:p>
        </p:txBody>
      </p:sp>
      <p:sp>
        <p:nvSpPr>
          <p:cNvPr id="78" name="TextBox 197"/>
          <p:cNvSpPr txBox="1">
            <a:spLocks noChangeArrowheads="1"/>
          </p:cNvSpPr>
          <p:nvPr/>
        </p:nvSpPr>
        <p:spPr bwMode="auto">
          <a:xfrm>
            <a:off x="5789613" y="4876800"/>
            <a:ext cx="30495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solidFill>
                  <a:srgbClr val="3A65BC"/>
                </a:solidFill>
                <a:latin typeface="Helvetica" charset="0"/>
              </a:rPr>
              <a:t>Dual graph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  <p:bldP spid="7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71600"/>
          </a:xfrm>
        </p:spPr>
        <p:txBody>
          <a:bodyPr/>
          <a:lstStyle/>
          <a:p>
            <a:r>
              <a:rPr lang="en-US" i="1" dirty="0" smtClean="0">
                <a:latin typeface="Times New Roman"/>
                <a:cs typeface="Times New Roman"/>
              </a:rPr>
              <a:t>V=</a:t>
            </a:r>
          </a:p>
          <a:p>
            <a:r>
              <a:rPr lang="en-US" i="1" dirty="0" smtClean="0">
                <a:latin typeface="Times New Roman"/>
                <a:cs typeface="Times New Roman"/>
              </a:rPr>
              <a:t>G=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Incidence Graph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8</a:t>
            </a:fld>
            <a:endParaRPr lang="en-US"/>
          </a:p>
        </p:txBody>
      </p:sp>
      <p:grpSp>
        <p:nvGrpSpPr>
          <p:cNvPr id="79" name="Group 78"/>
          <p:cNvGrpSpPr/>
          <p:nvPr/>
        </p:nvGrpSpPr>
        <p:grpSpPr>
          <a:xfrm>
            <a:off x="1522413" y="2743200"/>
            <a:ext cx="2457450" cy="1962150"/>
            <a:chOff x="6381750" y="1066800"/>
            <a:chExt cx="2457450" cy="1962150"/>
          </a:xfrm>
        </p:grpSpPr>
        <p:cxnSp>
          <p:nvCxnSpPr>
            <p:cNvPr id="38" name="Straight Connector 37"/>
            <p:cNvCxnSpPr>
              <a:stCxn id="49" idx="3"/>
              <a:endCxn id="61" idx="3"/>
            </p:cNvCxnSpPr>
            <p:nvPr/>
          </p:nvCxnSpPr>
          <p:spPr>
            <a:xfrm rot="5400000">
              <a:off x="6646863" y="2611437"/>
              <a:ext cx="228600" cy="45402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>
              <a:spLocks noChangeArrowheads="1"/>
            </p:cNvSpPr>
            <p:nvPr/>
          </p:nvSpPr>
          <p:spPr bwMode="auto">
            <a:xfrm>
              <a:off x="6537325" y="2392363"/>
              <a:ext cx="398463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3</a:t>
              </a:r>
            </a:p>
          </p:txBody>
        </p:sp>
        <p:sp>
          <p:nvSpPr>
            <p:cNvPr id="40" name="TextBox 39"/>
            <p:cNvSpPr txBox="1">
              <a:spLocks noChangeArrowheads="1"/>
            </p:cNvSpPr>
            <p:nvPr/>
          </p:nvSpPr>
          <p:spPr bwMode="auto">
            <a:xfrm>
              <a:off x="8478838" y="1281113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A</a:t>
              </a:r>
            </a:p>
          </p:txBody>
        </p:sp>
        <p:sp>
          <p:nvSpPr>
            <p:cNvPr id="41" name="TextBox 40"/>
            <p:cNvSpPr txBox="1">
              <a:spLocks noChangeArrowheads="1"/>
            </p:cNvSpPr>
            <p:nvPr/>
          </p:nvSpPr>
          <p:spPr bwMode="auto">
            <a:xfrm>
              <a:off x="6384925" y="1263650"/>
              <a:ext cx="21907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B</a:t>
              </a:r>
            </a:p>
          </p:txBody>
        </p:sp>
        <p:sp>
          <p:nvSpPr>
            <p:cNvPr id="42" name="TextBox 41"/>
            <p:cNvSpPr txBox="1">
              <a:spLocks noChangeArrowheads="1"/>
            </p:cNvSpPr>
            <p:nvPr/>
          </p:nvSpPr>
          <p:spPr bwMode="auto">
            <a:xfrm>
              <a:off x="7164388" y="2471738"/>
              <a:ext cx="19526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C</a:t>
              </a:r>
            </a:p>
          </p:txBody>
        </p:sp>
        <p:sp>
          <p:nvSpPr>
            <p:cNvPr id="43" name="TextBox 42"/>
            <p:cNvSpPr txBox="1">
              <a:spLocks noChangeArrowheads="1"/>
            </p:cNvSpPr>
            <p:nvPr/>
          </p:nvSpPr>
          <p:spPr bwMode="auto">
            <a:xfrm>
              <a:off x="8256588" y="2606675"/>
              <a:ext cx="228600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D</a:t>
              </a:r>
            </a:p>
          </p:txBody>
        </p:sp>
        <p:sp>
          <p:nvSpPr>
            <p:cNvPr id="44" name="TextBox 43"/>
            <p:cNvSpPr txBox="1">
              <a:spLocks noChangeArrowheads="1"/>
            </p:cNvSpPr>
            <p:nvPr/>
          </p:nvSpPr>
          <p:spPr bwMode="auto">
            <a:xfrm>
              <a:off x="7273925" y="1684338"/>
              <a:ext cx="2286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E</a:t>
              </a:r>
            </a:p>
          </p:txBody>
        </p:sp>
        <p:sp>
          <p:nvSpPr>
            <p:cNvPr id="45" name="TextBox 44"/>
            <p:cNvSpPr txBox="1">
              <a:spLocks noChangeArrowheads="1"/>
            </p:cNvSpPr>
            <p:nvPr/>
          </p:nvSpPr>
          <p:spPr bwMode="auto">
            <a:xfrm>
              <a:off x="7653338" y="2487613"/>
              <a:ext cx="17621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F</a:t>
              </a:r>
            </a:p>
          </p:txBody>
        </p:sp>
        <p:sp>
          <p:nvSpPr>
            <p:cNvPr id="46" name="Oval 45"/>
            <p:cNvSpPr/>
            <p:nvPr/>
          </p:nvSpPr>
          <p:spPr>
            <a:xfrm>
              <a:off x="7467600" y="260350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47" name="Oval 46"/>
            <p:cNvSpPr/>
            <p:nvPr/>
          </p:nvSpPr>
          <p:spPr>
            <a:xfrm>
              <a:off x="8310563" y="141605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48" name="Oval 47"/>
            <p:cNvSpPr/>
            <p:nvPr/>
          </p:nvSpPr>
          <p:spPr>
            <a:xfrm>
              <a:off x="6584950" y="142398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49" name="Oval 48"/>
            <p:cNvSpPr/>
            <p:nvPr/>
          </p:nvSpPr>
          <p:spPr>
            <a:xfrm>
              <a:off x="6965950" y="2593975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50" name="Oval 49"/>
            <p:cNvSpPr/>
            <p:nvPr/>
          </p:nvSpPr>
          <p:spPr>
            <a:xfrm>
              <a:off x="7469188" y="180498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51" name="Oval 50"/>
            <p:cNvSpPr/>
            <p:nvPr/>
          </p:nvSpPr>
          <p:spPr>
            <a:xfrm>
              <a:off x="8069263" y="280670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cxnSp>
          <p:nvCxnSpPr>
            <p:cNvPr id="52" name="Straight Connector 51"/>
            <p:cNvCxnSpPr>
              <a:stCxn id="48" idx="5"/>
              <a:endCxn id="59" idx="1"/>
            </p:cNvCxnSpPr>
            <p:nvPr/>
          </p:nvCxnSpPr>
          <p:spPr>
            <a:xfrm rot="16200000" flipH="1">
              <a:off x="7158037" y="1111251"/>
              <a:ext cx="193675" cy="10795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>
              <a:stCxn id="51" idx="0"/>
              <a:endCxn id="60" idx="2"/>
            </p:cNvCxnSpPr>
            <p:nvPr/>
          </p:nvCxnSpPr>
          <p:spPr>
            <a:xfrm rot="5400000" flipH="1" flipV="1">
              <a:off x="8003382" y="2423319"/>
              <a:ext cx="525462" cy="2413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>
              <a:stCxn id="59" idx="3"/>
              <a:endCxn id="47" idx="3"/>
            </p:cNvCxnSpPr>
            <p:nvPr/>
          </p:nvCxnSpPr>
          <p:spPr>
            <a:xfrm flipV="1">
              <a:off x="7947025" y="1546225"/>
              <a:ext cx="385763" cy="2016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>
              <a:stCxn id="50" idx="6"/>
              <a:endCxn id="59" idx="1"/>
            </p:cNvCxnSpPr>
            <p:nvPr/>
          </p:nvCxnSpPr>
          <p:spPr>
            <a:xfrm flipV="1">
              <a:off x="7621588" y="1747838"/>
              <a:ext cx="173037" cy="1333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>
              <a:stCxn id="60" idx="0"/>
              <a:endCxn id="47" idx="4"/>
            </p:cNvCxnSpPr>
            <p:nvPr/>
          </p:nvCxnSpPr>
          <p:spPr>
            <a:xfrm rot="5400000" flipH="1" flipV="1">
              <a:off x="8105775" y="1847850"/>
              <a:ext cx="56038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>
              <a:stCxn id="51" idx="0"/>
              <a:endCxn id="59" idx="2"/>
            </p:cNvCxnSpPr>
            <p:nvPr/>
          </p:nvCxnSpPr>
          <p:spPr>
            <a:xfrm rot="16200000" flipV="1">
              <a:off x="7516813" y="2178050"/>
              <a:ext cx="982662" cy="27463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8" name="Rectangle 57"/>
            <p:cNvSpPr/>
            <p:nvPr/>
          </p:nvSpPr>
          <p:spPr>
            <a:xfrm>
              <a:off x="7434263" y="1420813"/>
              <a:ext cx="152400" cy="15081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7794625" y="167163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8310563" y="212883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381750" y="287655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7146925" y="213360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cxnSp>
          <p:nvCxnSpPr>
            <p:cNvPr id="63" name="Straight Connector 62"/>
            <p:cNvCxnSpPr>
              <a:stCxn id="58" idx="1"/>
              <a:endCxn id="48" idx="6"/>
            </p:cNvCxnSpPr>
            <p:nvPr/>
          </p:nvCxnSpPr>
          <p:spPr>
            <a:xfrm rot="10800000" flipV="1">
              <a:off x="6737350" y="1497013"/>
              <a:ext cx="696913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>
              <a:stCxn id="48" idx="4"/>
              <a:endCxn id="61" idx="0"/>
            </p:cNvCxnSpPr>
            <p:nvPr/>
          </p:nvCxnSpPr>
          <p:spPr>
            <a:xfrm rot="5400000">
              <a:off x="5909469" y="2124869"/>
              <a:ext cx="1300162" cy="2032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>
              <a:stCxn id="49" idx="7"/>
              <a:endCxn id="62" idx="2"/>
            </p:cNvCxnSpPr>
            <p:nvPr/>
          </p:nvCxnSpPr>
          <p:spPr>
            <a:xfrm rot="5400000" flipH="1" flipV="1">
              <a:off x="6994525" y="2387600"/>
              <a:ext cx="330200" cy="1270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>
              <a:stCxn id="62" idx="2"/>
              <a:endCxn id="46" idx="1"/>
            </p:cNvCxnSpPr>
            <p:nvPr/>
          </p:nvCxnSpPr>
          <p:spPr>
            <a:xfrm rot="16200000" flipH="1">
              <a:off x="7185818" y="2323307"/>
              <a:ext cx="341313" cy="2667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>
              <a:stCxn id="61" idx="3"/>
              <a:endCxn id="51" idx="2"/>
            </p:cNvCxnSpPr>
            <p:nvPr/>
          </p:nvCxnSpPr>
          <p:spPr>
            <a:xfrm flipV="1">
              <a:off x="6534150" y="2882900"/>
              <a:ext cx="1535113" cy="698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>
              <a:spLocks noChangeArrowheads="1"/>
            </p:cNvSpPr>
            <p:nvPr/>
          </p:nvSpPr>
          <p:spPr bwMode="auto">
            <a:xfrm>
              <a:off x="6818313" y="2000250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R</a:t>
              </a:r>
              <a:r>
                <a:rPr lang="en-US" sz="2400" i="1" baseline="-25000" dirty="0">
                  <a:latin typeface="Times New Roman"/>
                  <a:cs typeface="Times New Roman"/>
                </a:rPr>
                <a:t>1</a:t>
              </a:r>
            </a:p>
          </p:txBody>
        </p:sp>
        <p:sp>
          <p:nvSpPr>
            <p:cNvPr id="69" name="TextBox 68"/>
            <p:cNvSpPr txBox="1">
              <a:spLocks noChangeArrowheads="1"/>
            </p:cNvSpPr>
            <p:nvPr/>
          </p:nvSpPr>
          <p:spPr bwMode="auto">
            <a:xfrm>
              <a:off x="7993063" y="1643063"/>
              <a:ext cx="393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R</a:t>
              </a:r>
              <a:r>
                <a:rPr lang="en-US" sz="2400" i="1" baseline="-25000" dirty="0">
                  <a:latin typeface="Times New Roman"/>
                  <a:cs typeface="Times New Roman"/>
                </a:rPr>
                <a:t>4</a:t>
              </a:r>
            </a:p>
          </p:txBody>
        </p:sp>
        <p:sp>
          <p:nvSpPr>
            <p:cNvPr id="70" name="TextBox 69"/>
            <p:cNvSpPr txBox="1">
              <a:spLocks noChangeArrowheads="1"/>
            </p:cNvSpPr>
            <p:nvPr/>
          </p:nvSpPr>
          <p:spPr bwMode="auto">
            <a:xfrm>
              <a:off x="7662863" y="2000250"/>
              <a:ext cx="48418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2</a:t>
              </a:r>
            </a:p>
          </p:txBody>
        </p:sp>
        <p:sp>
          <p:nvSpPr>
            <p:cNvPr id="71" name="TextBox 70"/>
            <p:cNvSpPr txBox="1">
              <a:spLocks noChangeArrowheads="1"/>
            </p:cNvSpPr>
            <p:nvPr/>
          </p:nvSpPr>
          <p:spPr bwMode="auto">
            <a:xfrm>
              <a:off x="8480425" y="2000250"/>
              <a:ext cx="358775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5</a:t>
              </a:r>
            </a:p>
          </p:txBody>
        </p:sp>
        <p:cxnSp>
          <p:nvCxnSpPr>
            <p:cNvPr id="72" name="Straight Connector 71"/>
            <p:cNvCxnSpPr>
              <a:stCxn id="47" idx="2"/>
              <a:endCxn id="58" idx="3"/>
            </p:cNvCxnSpPr>
            <p:nvPr/>
          </p:nvCxnSpPr>
          <p:spPr>
            <a:xfrm rot="10800000" flipV="1">
              <a:off x="7586663" y="1492250"/>
              <a:ext cx="72390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>
              <a:stCxn id="74" idx="2"/>
              <a:endCxn id="46" idx="0"/>
            </p:cNvCxnSpPr>
            <p:nvPr/>
          </p:nvCxnSpPr>
          <p:spPr>
            <a:xfrm rot="16200000" flipH="1">
              <a:off x="7387432" y="2447131"/>
              <a:ext cx="309562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4" name="Rectangle 73"/>
            <p:cNvSpPr/>
            <p:nvPr/>
          </p:nvSpPr>
          <p:spPr>
            <a:xfrm>
              <a:off x="7464425" y="214153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cxnSp>
          <p:nvCxnSpPr>
            <p:cNvPr id="75" name="Straight Connector 74"/>
            <p:cNvCxnSpPr>
              <a:stCxn id="74" idx="0"/>
              <a:endCxn id="50" idx="4"/>
            </p:cNvCxnSpPr>
            <p:nvPr/>
          </p:nvCxnSpPr>
          <p:spPr>
            <a:xfrm rot="5400000" flipH="1" flipV="1">
              <a:off x="7450932" y="2047081"/>
              <a:ext cx="18415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6" name="TextBox 75"/>
            <p:cNvSpPr txBox="1">
              <a:spLocks noChangeArrowheads="1"/>
            </p:cNvSpPr>
            <p:nvPr/>
          </p:nvSpPr>
          <p:spPr bwMode="auto">
            <a:xfrm>
              <a:off x="7521575" y="1066800"/>
              <a:ext cx="40640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6</a:t>
              </a:r>
            </a:p>
          </p:txBody>
        </p:sp>
      </p:grpSp>
      <p:sp>
        <p:nvSpPr>
          <p:cNvPr id="77" name="TextBox 196"/>
          <p:cNvSpPr txBox="1">
            <a:spLocks noChangeArrowheads="1"/>
          </p:cNvSpPr>
          <p:nvPr/>
        </p:nvSpPr>
        <p:spPr bwMode="auto">
          <a:xfrm>
            <a:off x="989013" y="4876800"/>
            <a:ext cx="33083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 err="1">
                <a:solidFill>
                  <a:srgbClr val="3A65BC"/>
                </a:solidFill>
                <a:latin typeface="Helvetica" charset="0"/>
              </a:rPr>
              <a:t>Hypergraph</a:t>
            </a:r>
            <a:endParaRPr lang="en-US" sz="1600" dirty="0">
              <a:solidFill>
                <a:srgbClr val="3A65BC"/>
              </a:solidFill>
            </a:endParaRPr>
          </a:p>
        </p:txBody>
      </p:sp>
      <p:sp>
        <p:nvSpPr>
          <p:cNvPr id="78" name="TextBox 197"/>
          <p:cNvSpPr txBox="1">
            <a:spLocks noChangeArrowheads="1"/>
          </p:cNvSpPr>
          <p:nvPr/>
        </p:nvSpPr>
        <p:spPr bwMode="auto">
          <a:xfrm>
            <a:off x="5789613" y="4876800"/>
            <a:ext cx="30495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800" dirty="0" smtClean="0">
                <a:solidFill>
                  <a:srgbClr val="3A65BC"/>
                </a:solidFill>
                <a:latin typeface="Helvetica" charset="0"/>
              </a:rPr>
              <a:t>Incidence graph</a:t>
            </a:r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107" name="Straight Connector 106"/>
          <p:cNvCxnSpPr>
            <a:stCxn id="137" idx="2"/>
            <a:endCxn id="152" idx="7"/>
          </p:cNvCxnSpPr>
          <p:nvPr/>
        </p:nvCxnSpPr>
        <p:spPr>
          <a:xfrm flipH="1">
            <a:off x="6557579" y="3388803"/>
            <a:ext cx="1124166" cy="131002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7681745" y="2291132"/>
            <a:ext cx="434975" cy="369887"/>
            <a:chOff x="7299325" y="2895600"/>
            <a:chExt cx="434975" cy="369887"/>
          </a:xfrm>
        </p:grpSpPr>
        <p:sp>
          <p:nvSpPr>
            <p:cNvPr id="120" name="TextBox 119"/>
            <p:cNvSpPr txBox="1">
              <a:spLocks noChangeArrowheads="1"/>
            </p:cNvSpPr>
            <p:nvPr/>
          </p:nvSpPr>
          <p:spPr bwMode="auto">
            <a:xfrm>
              <a:off x="7467600" y="2895600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A</a:t>
              </a:r>
            </a:p>
          </p:txBody>
        </p:sp>
        <p:sp>
          <p:nvSpPr>
            <p:cNvPr id="121" name="Oval 120"/>
            <p:cNvSpPr/>
            <p:nvPr/>
          </p:nvSpPr>
          <p:spPr>
            <a:xfrm>
              <a:off x="7299325" y="3030537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132" name="Group 131"/>
          <p:cNvGrpSpPr/>
          <p:nvPr/>
        </p:nvGrpSpPr>
        <p:grpSpPr>
          <a:xfrm>
            <a:off x="7681745" y="2734399"/>
            <a:ext cx="434975" cy="369887"/>
            <a:chOff x="7299325" y="2895600"/>
            <a:chExt cx="434975" cy="369887"/>
          </a:xfrm>
        </p:grpSpPr>
        <p:sp>
          <p:nvSpPr>
            <p:cNvPr id="133" name="TextBox 132"/>
            <p:cNvSpPr txBox="1">
              <a:spLocks noChangeArrowheads="1"/>
            </p:cNvSpPr>
            <p:nvPr/>
          </p:nvSpPr>
          <p:spPr bwMode="auto">
            <a:xfrm>
              <a:off x="7467600" y="2895600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 smtClean="0">
                  <a:latin typeface="Times New Roman"/>
                  <a:cs typeface="Times New Roman"/>
                </a:rPr>
                <a:t>B</a:t>
              </a: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34" name="Oval 133"/>
            <p:cNvSpPr/>
            <p:nvPr/>
          </p:nvSpPr>
          <p:spPr>
            <a:xfrm>
              <a:off x="7299325" y="3030537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135" name="Group 134"/>
          <p:cNvGrpSpPr/>
          <p:nvPr/>
        </p:nvGrpSpPr>
        <p:grpSpPr>
          <a:xfrm>
            <a:off x="7681745" y="3177666"/>
            <a:ext cx="434975" cy="369887"/>
            <a:chOff x="7299325" y="2895600"/>
            <a:chExt cx="434975" cy="369887"/>
          </a:xfrm>
        </p:grpSpPr>
        <p:sp>
          <p:nvSpPr>
            <p:cNvPr id="136" name="TextBox 135"/>
            <p:cNvSpPr txBox="1">
              <a:spLocks noChangeArrowheads="1"/>
            </p:cNvSpPr>
            <p:nvPr/>
          </p:nvSpPr>
          <p:spPr bwMode="auto">
            <a:xfrm>
              <a:off x="7467600" y="2895600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 smtClean="0">
                  <a:latin typeface="Times New Roman"/>
                  <a:cs typeface="Times New Roman"/>
                </a:rPr>
                <a:t>C</a:t>
              </a: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37" name="Oval 136"/>
            <p:cNvSpPr/>
            <p:nvPr/>
          </p:nvSpPr>
          <p:spPr>
            <a:xfrm>
              <a:off x="7299325" y="3030537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138" name="Group 137"/>
          <p:cNvGrpSpPr/>
          <p:nvPr/>
        </p:nvGrpSpPr>
        <p:grpSpPr>
          <a:xfrm>
            <a:off x="7681745" y="3620933"/>
            <a:ext cx="434975" cy="369332"/>
            <a:chOff x="7299325" y="2895600"/>
            <a:chExt cx="434975" cy="369332"/>
          </a:xfrm>
        </p:grpSpPr>
        <p:sp>
          <p:nvSpPr>
            <p:cNvPr id="139" name="TextBox 138"/>
            <p:cNvSpPr txBox="1">
              <a:spLocks noChangeArrowheads="1"/>
            </p:cNvSpPr>
            <p:nvPr/>
          </p:nvSpPr>
          <p:spPr bwMode="auto">
            <a:xfrm>
              <a:off x="7467600" y="2895600"/>
              <a:ext cx="2667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 smtClean="0">
                  <a:latin typeface="Times New Roman"/>
                  <a:cs typeface="Times New Roman"/>
                </a:rPr>
                <a:t>D</a:t>
              </a: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40" name="Oval 139"/>
            <p:cNvSpPr/>
            <p:nvPr/>
          </p:nvSpPr>
          <p:spPr>
            <a:xfrm>
              <a:off x="7299325" y="3030537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141" name="Group 140"/>
          <p:cNvGrpSpPr/>
          <p:nvPr/>
        </p:nvGrpSpPr>
        <p:grpSpPr>
          <a:xfrm>
            <a:off x="7681745" y="4063645"/>
            <a:ext cx="434975" cy="369887"/>
            <a:chOff x="7299325" y="2895600"/>
            <a:chExt cx="434975" cy="369887"/>
          </a:xfrm>
        </p:grpSpPr>
        <p:sp>
          <p:nvSpPr>
            <p:cNvPr id="142" name="TextBox 141"/>
            <p:cNvSpPr txBox="1">
              <a:spLocks noChangeArrowheads="1"/>
            </p:cNvSpPr>
            <p:nvPr/>
          </p:nvSpPr>
          <p:spPr bwMode="auto">
            <a:xfrm>
              <a:off x="7467600" y="2895600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 smtClean="0">
                  <a:latin typeface="Times New Roman"/>
                  <a:cs typeface="Times New Roman"/>
                </a:rPr>
                <a:t>E</a:t>
              </a: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43" name="Oval 142"/>
            <p:cNvSpPr/>
            <p:nvPr/>
          </p:nvSpPr>
          <p:spPr>
            <a:xfrm>
              <a:off x="7299325" y="3030537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144" name="Group 143"/>
          <p:cNvGrpSpPr/>
          <p:nvPr/>
        </p:nvGrpSpPr>
        <p:grpSpPr>
          <a:xfrm>
            <a:off x="7681745" y="4506913"/>
            <a:ext cx="434975" cy="369887"/>
            <a:chOff x="7299325" y="2895600"/>
            <a:chExt cx="434975" cy="369887"/>
          </a:xfrm>
        </p:grpSpPr>
        <p:sp>
          <p:nvSpPr>
            <p:cNvPr id="145" name="TextBox 144"/>
            <p:cNvSpPr txBox="1">
              <a:spLocks noChangeArrowheads="1"/>
            </p:cNvSpPr>
            <p:nvPr/>
          </p:nvSpPr>
          <p:spPr bwMode="auto">
            <a:xfrm>
              <a:off x="7467600" y="2895600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 smtClean="0">
                  <a:latin typeface="Times New Roman"/>
                  <a:cs typeface="Times New Roman"/>
                </a:rPr>
                <a:t>F</a:t>
              </a: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46" name="Oval 145"/>
            <p:cNvSpPr/>
            <p:nvPr/>
          </p:nvSpPr>
          <p:spPr>
            <a:xfrm>
              <a:off x="7299325" y="3030537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154" name="Group 153"/>
          <p:cNvGrpSpPr/>
          <p:nvPr/>
        </p:nvGrpSpPr>
        <p:grpSpPr>
          <a:xfrm>
            <a:off x="6135927" y="4568556"/>
            <a:ext cx="443970" cy="368300"/>
            <a:chOff x="6109230" y="3035299"/>
            <a:chExt cx="443970" cy="368300"/>
          </a:xfrm>
        </p:grpSpPr>
        <p:sp>
          <p:nvSpPr>
            <p:cNvPr id="152" name="Oval 151"/>
            <p:cNvSpPr/>
            <p:nvPr/>
          </p:nvSpPr>
          <p:spPr>
            <a:xfrm>
              <a:off x="6400800" y="3143249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53" name="TextBox 152"/>
            <p:cNvSpPr txBox="1">
              <a:spLocks noChangeArrowheads="1"/>
            </p:cNvSpPr>
            <p:nvPr/>
          </p:nvSpPr>
          <p:spPr bwMode="auto">
            <a:xfrm>
              <a:off x="6109230" y="3035299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R</a:t>
              </a:r>
              <a:r>
                <a:rPr lang="en-US" sz="2400" baseline="-25000" dirty="0">
                  <a:latin typeface="Times New Roman"/>
                  <a:cs typeface="Times New Roman"/>
                </a:rPr>
                <a:t>1</a:t>
              </a:r>
            </a:p>
          </p:txBody>
        </p:sp>
      </p:grpSp>
      <p:grpSp>
        <p:nvGrpSpPr>
          <p:cNvPr id="170" name="Group 169"/>
          <p:cNvGrpSpPr/>
          <p:nvPr/>
        </p:nvGrpSpPr>
        <p:grpSpPr>
          <a:xfrm>
            <a:off x="6135927" y="4102061"/>
            <a:ext cx="443970" cy="368300"/>
            <a:chOff x="6109230" y="3035299"/>
            <a:chExt cx="443970" cy="368300"/>
          </a:xfrm>
        </p:grpSpPr>
        <p:sp>
          <p:nvSpPr>
            <p:cNvPr id="171" name="Oval 170"/>
            <p:cNvSpPr/>
            <p:nvPr/>
          </p:nvSpPr>
          <p:spPr>
            <a:xfrm>
              <a:off x="6400800" y="3143249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72" name="TextBox 171"/>
            <p:cNvSpPr txBox="1">
              <a:spLocks noChangeArrowheads="1"/>
            </p:cNvSpPr>
            <p:nvPr/>
          </p:nvSpPr>
          <p:spPr bwMode="auto">
            <a:xfrm>
              <a:off x="6109230" y="3035299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 smtClean="0">
                  <a:latin typeface="Times New Roman"/>
                  <a:cs typeface="Times New Roman"/>
                </a:rPr>
                <a:t>R</a:t>
              </a:r>
              <a:r>
                <a:rPr lang="en-US" sz="2400" baseline="-25000" dirty="0" smtClean="0">
                  <a:latin typeface="Times New Roman"/>
                  <a:cs typeface="Times New Roman"/>
                </a:rPr>
                <a:t>2</a:t>
              </a:r>
              <a:endParaRPr lang="en-US" sz="2400" baseline="-25000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173" name="Group 172"/>
          <p:cNvGrpSpPr/>
          <p:nvPr/>
        </p:nvGrpSpPr>
        <p:grpSpPr>
          <a:xfrm>
            <a:off x="6135927" y="3169073"/>
            <a:ext cx="443970" cy="368300"/>
            <a:chOff x="6109230" y="3035299"/>
            <a:chExt cx="443970" cy="368300"/>
          </a:xfrm>
        </p:grpSpPr>
        <p:sp>
          <p:nvSpPr>
            <p:cNvPr id="174" name="Oval 173"/>
            <p:cNvSpPr/>
            <p:nvPr/>
          </p:nvSpPr>
          <p:spPr>
            <a:xfrm>
              <a:off x="6400800" y="3143249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75" name="TextBox 174"/>
            <p:cNvSpPr txBox="1">
              <a:spLocks noChangeArrowheads="1"/>
            </p:cNvSpPr>
            <p:nvPr/>
          </p:nvSpPr>
          <p:spPr bwMode="auto">
            <a:xfrm>
              <a:off x="6109230" y="3035299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 smtClean="0">
                  <a:latin typeface="Times New Roman"/>
                  <a:cs typeface="Times New Roman"/>
                </a:rPr>
                <a:t>R</a:t>
              </a:r>
              <a:r>
                <a:rPr lang="en-US" sz="2400" baseline="-25000" dirty="0" smtClean="0">
                  <a:latin typeface="Times New Roman"/>
                  <a:cs typeface="Times New Roman"/>
                </a:rPr>
                <a:t>3</a:t>
              </a:r>
              <a:endParaRPr lang="en-US" sz="2400" baseline="-25000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176" name="Group 175"/>
          <p:cNvGrpSpPr/>
          <p:nvPr/>
        </p:nvGrpSpPr>
        <p:grpSpPr>
          <a:xfrm>
            <a:off x="6135927" y="3635567"/>
            <a:ext cx="443970" cy="368300"/>
            <a:chOff x="6109230" y="3035299"/>
            <a:chExt cx="443970" cy="368300"/>
          </a:xfrm>
        </p:grpSpPr>
        <p:sp>
          <p:nvSpPr>
            <p:cNvPr id="177" name="Oval 176"/>
            <p:cNvSpPr/>
            <p:nvPr/>
          </p:nvSpPr>
          <p:spPr>
            <a:xfrm>
              <a:off x="6400800" y="3143249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78" name="TextBox 177"/>
            <p:cNvSpPr txBox="1">
              <a:spLocks noChangeArrowheads="1"/>
            </p:cNvSpPr>
            <p:nvPr/>
          </p:nvSpPr>
          <p:spPr bwMode="auto">
            <a:xfrm>
              <a:off x="6109230" y="3035299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 smtClean="0">
                  <a:latin typeface="Times New Roman"/>
                  <a:cs typeface="Times New Roman"/>
                </a:rPr>
                <a:t>R</a:t>
              </a:r>
              <a:r>
                <a:rPr lang="en-US" sz="2400" baseline="-25000" dirty="0" smtClean="0">
                  <a:latin typeface="Times New Roman"/>
                  <a:cs typeface="Times New Roman"/>
                </a:rPr>
                <a:t>4</a:t>
              </a:r>
              <a:endParaRPr lang="en-US" sz="2400" baseline="-25000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179" name="Group 178"/>
          <p:cNvGrpSpPr/>
          <p:nvPr/>
        </p:nvGrpSpPr>
        <p:grpSpPr>
          <a:xfrm>
            <a:off x="6135927" y="2702579"/>
            <a:ext cx="443970" cy="368300"/>
            <a:chOff x="6109230" y="3035299"/>
            <a:chExt cx="443970" cy="368300"/>
          </a:xfrm>
        </p:grpSpPr>
        <p:sp>
          <p:nvSpPr>
            <p:cNvPr id="180" name="Oval 179"/>
            <p:cNvSpPr/>
            <p:nvPr/>
          </p:nvSpPr>
          <p:spPr>
            <a:xfrm>
              <a:off x="6400800" y="3143249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81" name="TextBox 180"/>
            <p:cNvSpPr txBox="1">
              <a:spLocks noChangeArrowheads="1"/>
            </p:cNvSpPr>
            <p:nvPr/>
          </p:nvSpPr>
          <p:spPr bwMode="auto">
            <a:xfrm>
              <a:off x="6109230" y="3035299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 smtClean="0">
                  <a:latin typeface="Times New Roman"/>
                  <a:cs typeface="Times New Roman"/>
                </a:rPr>
                <a:t>R</a:t>
              </a:r>
              <a:r>
                <a:rPr lang="en-US" sz="2400" baseline="-25000" dirty="0" smtClean="0">
                  <a:latin typeface="Times New Roman"/>
                  <a:cs typeface="Times New Roman"/>
                </a:rPr>
                <a:t>5</a:t>
              </a:r>
              <a:endParaRPr lang="en-US" sz="2400" baseline="-25000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182" name="Group 181"/>
          <p:cNvGrpSpPr/>
          <p:nvPr/>
        </p:nvGrpSpPr>
        <p:grpSpPr>
          <a:xfrm>
            <a:off x="6135927" y="2236085"/>
            <a:ext cx="443970" cy="368300"/>
            <a:chOff x="6109230" y="3035299"/>
            <a:chExt cx="443970" cy="368300"/>
          </a:xfrm>
        </p:grpSpPr>
        <p:sp>
          <p:nvSpPr>
            <p:cNvPr id="183" name="Oval 182"/>
            <p:cNvSpPr/>
            <p:nvPr/>
          </p:nvSpPr>
          <p:spPr>
            <a:xfrm>
              <a:off x="6400800" y="3143249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84" name="TextBox 183"/>
            <p:cNvSpPr txBox="1">
              <a:spLocks noChangeArrowheads="1"/>
            </p:cNvSpPr>
            <p:nvPr/>
          </p:nvSpPr>
          <p:spPr bwMode="auto">
            <a:xfrm>
              <a:off x="6109230" y="3035299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 smtClean="0">
                  <a:latin typeface="Times New Roman"/>
                  <a:cs typeface="Times New Roman"/>
                </a:rPr>
                <a:t>R</a:t>
              </a:r>
              <a:r>
                <a:rPr lang="en-US" sz="2400" baseline="-25000" dirty="0" smtClean="0">
                  <a:latin typeface="Times New Roman"/>
                  <a:cs typeface="Times New Roman"/>
                </a:rPr>
                <a:t>6</a:t>
              </a:r>
              <a:endParaRPr lang="en-US" sz="2400" baseline="-25000" dirty="0">
                <a:latin typeface="Times New Roman"/>
                <a:cs typeface="Times New Roman"/>
              </a:endParaRPr>
            </a:p>
          </p:txBody>
        </p:sp>
      </p:grpSp>
      <p:cxnSp>
        <p:nvCxnSpPr>
          <p:cNvPr id="191" name="Straight Connector 190"/>
          <p:cNvCxnSpPr>
            <a:stCxn id="146" idx="2"/>
            <a:endCxn id="152" idx="6"/>
          </p:cNvCxnSpPr>
          <p:nvPr/>
        </p:nvCxnSpPr>
        <p:spPr>
          <a:xfrm flipH="1">
            <a:off x="6579897" y="4718050"/>
            <a:ext cx="1101848" cy="34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>
            <a:stCxn id="143" idx="2"/>
            <a:endCxn id="171" idx="6"/>
          </p:cNvCxnSpPr>
          <p:nvPr/>
        </p:nvCxnSpPr>
        <p:spPr>
          <a:xfrm flipH="1">
            <a:off x="6579897" y="4274782"/>
            <a:ext cx="1101848" cy="1142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7" name="Straight Connector 196"/>
          <p:cNvCxnSpPr>
            <a:stCxn id="146" idx="1"/>
            <a:endCxn id="171" idx="5"/>
          </p:cNvCxnSpPr>
          <p:nvPr/>
        </p:nvCxnSpPr>
        <p:spPr>
          <a:xfrm flipH="1" flipV="1">
            <a:off x="6557579" y="4340093"/>
            <a:ext cx="1146484" cy="32407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0" name="Straight Connector 199"/>
          <p:cNvCxnSpPr>
            <a:stCxn id="134" idx="2"/>
            <a:endCxn id="174" idx="7"/>
          </p:cNvCxnSpPr>
          <p:nvPr/>
        </p:nvCxnSpPr>
        <p:spPr>
          <a:xfrm flipH="1">
            <a:off x="6557579" y="2945536"/>
            <a:ext cx="1124166" cy="35380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5" name="Straight Connector 204"/>
          <p:cNvCxnSpPr>
            <a:stCxn id="137" idx="2"/>
            <a:endCxn id="174" idx="6"/>
          </p:cNvCxnSpPr>
          <p:nvPr/>
        </p:nvCxnSpPr>
        <p:spPr>
          <a:xfrm flipH="1" flipV="1">
            <a:off x="6579897" y="3353223"/>
            <a:ext cx="1101848" cy="3558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8" name="Straight Connector 207"/>
          <p:cNvCxnSpPr>
            <a:stCxn id="140" idx="2"/>
            <a:endCxn id="174" idx="5"/>
          </p:cNvCxnSpPr>
          <p:nvPr/>
        </p:nvCxnSpPr>
        <p:spPr>
          <a:xfrm flipH="1" flipV="1">
            <a:off x="6557579" y="3407105"/>
            <a:ext cx="1124166" cy="42496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1" name="Straight Connector 210"/>
          <p:cNvCxnSpPr>
            <a:stCxn id="121" idx="3"/>
            <a:endCxn id="177" idx="7"/>
          </p:cNvCxnSpPr>
          <p:nvPr/>
        </p:nvCxnSpPr>
        <p:spPr>
          <a:xfrm flipH="1">
            <a:off x="6557579" y="2556151"/>
            <a:ext cx="1146484" cy="1209684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4" name="Straight Connector 213"/>
          <p:cNvCxnSpPr>
            <a:stCxn id="134" idx="3"/>
            <a:endCxn id="177" idx="6"/>
          </p:cNvCxnSpPr>
          <p:nvPr/>
        </p:nvCxnSpPr>
        <p:spPr>
          <a:xfrm flipH="1">
            <a:off x="6579897" y="2999418"/>
            <a:ext cx="1124166" cy="82029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7" name="Straight Connector 216"/>
          <p:cNvCxnSpPr>
            <a:stCxn id="140" idx="2"/>
            <a:endCxn id="177" idx="6"/>
          </p:cNvCxnSpPr>
          <p:nvPr/>
        </p:nvCxnSpPr>
        <p:spPr>
          <a:xfrm flipH="1" flipV="1">
            <a:off x="6579897" y="3819717"/>
            <a:ext cx="1101848" cy="1235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0" name="Straight Connector 219"/>
          <p:cNvCxnSpPr>
            <a:stCxn id="143" idx="1"/>
            <a:endCxn id="177" idx="5"/>
          </p:cNvCxnSpPr>
          <p:nvPr/>
        </p:nvCxnSpPr>
        <p:spPr>
          <a:xfrm flipH="1" flipV="1">
            <a:off x="6557579" y="3873599"/>
            <a:ext cx="1146484" cy="34730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3" name="Straight Connector 222"/>
          <p:cNvCxnSpPr>
            <a:stCxn id="121" idx="2"/>
            <a:endCxn id="180" idx="7"/>
          </p:cNvCxnSpPr>
          <p:nvPr/>
        </p:nvCxnSpPr>
        <p:spPr>
          <a:xfrm flipH="1">
            <a:off x="6557579" y="2502269"/>
            <a:ext cx="1124166" cy="33057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6" name="Straight Connector 225"/>
          <p:cNvCxnSpPr>
            <a:stCxn id="140" idx="1"/>
            <a:endCxn id="180" idx="6"/>
          </p:cNvCxnSpPr>
          <p:nvPr/>
        </p:nvCxnSpPr>
        <p:spPr>
          <a:xfrm flipH="1" flipV="1">
            <a:off x="6579897" y="2886729"/>
            <a:ext cx="1124166" cy="89145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9" name="Straight Connector 228"/>
          <p:cNvCxnSpPr>
            <a:stCxn id="134" idx="2"/>
            <a:endCxn id="183" idx="5"/>
          </p:cNvCxnSpPr>
          <p:nvPr/>
        </p:nvCxnSpPr>
        <p:spPr>
          <a:xfrm flipH="1" flipV="1">
            <a:off x="6557579" y="2474117"/>
            <a:ext cx="1124166" cy="47141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2" name="Straight Connector 231"/>
          <p:cNvCxnSpPr>
            <a:stCxn id="121" idx="2"/>
            <a:endCxn id="183" idx="6"/>
          </p:cNvCxnSpPr>
          <p:nvPr/>
        </p:nvCxnSpPr>
        <p:spPr>
          <a:xfrm flipH="1" flipV="1">
            <a:off x="6579897" y="2420235"/>
            <a:ext cx="1101848" cy="82034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182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  <p:bldP spid="7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432</Words>
  <Application>Microsoft Macintosh PowerPoint</Application>
  <PresentationFormat>On-screen Show (4:3)</PresentationFormat>
  <Paragraphs>196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Constraint Graphical Models</vt:lpstr>
      <vt:lpstr>Outline</vt:lpstr>
      <vt:lpstr>Graphical Representations</vt:lpstr>
      <vt:lpstr>Binary CSPs</vt:lpstr>
      <vt:lpstr>Non-binary CSPs: Hypergraph</vt:lpstr>
      <vt:lpstr>Non-binary CSPs: Primal Graph</vt:lpstr>
      <vt:lpstr>Dual Graph</vt:lpstr>
      <vt:lpstr>Incidence Graph</vt:lpstr>
    </vt:vector>
  </TitlesOfParts>
  <Company>University of Nebraska-Lincoln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choueiry</dc:creator>
  <cp:lastModifiedBy>Berthe Choueiry</cp:lastModifiedBy>
  <cp:revision>40</cp:revision>
  <dcterms:created xsi:type="dcterms:W3CDTF">2012-09-14T19:55:34Z</dcterms:created>
  <dcterms:modified xsi:type="dcterms:W3CDTF">2018-02-17T01:34:06Z</dcterms:modified>
</cp:coreProperties>
</file>