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1"/>
  </p:notesMasterIdLst>
  <p:sldIdLst>
    <p:sldId id="256" r:id="rId2"/>
    <p:sldId id="296" r:id="rId3"/>
    <p:sldId id="278" r:id="rId4"/>
    <p:sldId id="257" r:id="rId5"/>
    <p:sldId id="281" r:id="rId6"/>
    <p:sldId id="260" r:id="rId7"/>
    <p:sldId id="261" r:id="rId8"/>
    <p:sldId id="287" r:id="rId9"/>
    <p:sldId id="263" r:id="rId10"/>
    <p:sldId id="288" r:id="rId11"/>
    <p:sldId id="284" r:id="rId12"/>
    <p:sldId id="266" r:id="rId13"/>
    <p:sldId id="294" r:id="rId14"/>
    <p:sldId id="293" r:id="rId15"/>
    <p:sldId id="264" r:id="rId16"/>
    <p:sldId id="297" r:id="rId17"/>
    <p:sldId id="302" r:id="rId18"/>
    <p:sldId id="303" r:id="rId19"/>
    <p:sldId id="298" r:id="rId20"/>
    <p:sldId id="268" r:id="rId21"/>
    <p:sldId id="301" r:id="rId22"/>
    <p:sldId id="283" r:id="rId23"/>
    <p:sldId id="273" r:id="rId24"/>
    <p:sldId id="276" r:id="rId25"/>
    <p:sldId id="286" r:id="rId26"/>
    <p:sldId id="271" r:id="rId27"/>
    <p:sldId id="270" r:id="rId28"/>
    <p:sldId id="304" r:id="rId29"/>
    <p:sldId id="30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0652" autoAdjust="0"/>
  </p:normalViewPr>
  <p:slideViewPr>
    <p:cSldViewPr snapToGrid="0">
      <p:cViewPr varScale="1">
        <p:scale>
          <a:sx n="66" d="100"/>
          <a:sy n="66" d="100"/>
        </p:scale>
        <p:origin x="88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0BA5E-5628-441A-8F00-9C9FCE1E40FF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096D7-C6BF-42BC-9043-B5A6BD5B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88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s.uci.edu/~dechter/publications/r117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ics.uci.edu/~csp/r117a.pdf" TargetMode="External"/><Relationship Id="rId5" Type="http://schemas.openxmlformats.org/officeDocument/2006/relationships/hyperlink" Target="http://www.ics.uci.edu/~dechter/publications/r117a.html" TargetMode="External"/><Relationship Id="rId4" Type="http://schemas.openxmlformats.org/officeDocument/2006/relationships/hyperlink" Target="http://www.ics.uci.edu/~csp/r117.pdf" TargetMode="Externa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[R117]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Abstract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|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PDF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Rina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Dechter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Robert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Mateescu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"The Impact of AND/OR Search Spaces on Constraint Satisfaction and Counting".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Constraint Programming, CP'2004.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Longer version: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[R117a]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Abstract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|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096D7-C6BF-42BC-9043-B5A6BD5BAC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829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Merge proof is given in the dissertation, </a:t>
            </a:r>
            <a:r>
              <a:rPr lang="en-US" baseline="0" dirty="0" smtClean="0"/>
              <a:t>Theorem 2.3.5 (context based merge)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096D7-C6BF-42BC-9043-B5A6BD5BAC7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225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096D7-C6BF-42BC-9043-B5A6BD5BAC7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0341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[[cache-</a:t>
            </a:r>
            <a:r>
              <a:rPr lang="en-US" dirty="0" err="1" smtClean="0"/>
              <a:t>nogood</a:t>
            </a:r>
            <a:r>
              <a:rPr lang="en-US" baseline="0" dirty="0" smtClean="0"/>
              <a:t> adds constraints.  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this is an OR node that has no consistent successors, it is identified as dead-end and assigned g = 0. A no-good is recorded and the set of constraints are modified to include this new constraint. This step will cause pruning of the search tree.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c() is the context of an AND node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096D7-C6BF-42BC-9043-B5A6BD5BAC7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749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096D7-C6BF-42BC-9043-B5A6BD5BAC7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7011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 clustering, forms a </a:t>
            </a:r>
            <a:r>
              <a:rPr lang="en-US" dirty="0" err="1" smtClean="0"/>
              <a:t>polytree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096D7-C6BF-42BC-9043-B5A6BD5BAC7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481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096D7-C6BF-42BC-9043-B5A6BD5BAC7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96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</a:t>
            </a:r>
            <a:r>
              <a:rPr lang="en-US" baseline="0" dirty="0" smtClean="0"/>
              <a:t> are going to think about search trees in a different way.  Instead of being serial, where are considered in sequence, we can sometimes develop the tree in parallel, where variables do not interact/depend on each other.  The simplest way is a tree structured CSP, where each variable depends only on its parent.  So, we can develop the search tree rooted a Y independently from the search tree rooted at Z.  As soon as we have instantiated X. We have two independent </a:t>
            </a:r>
            <a:r>
              <a:rPr lang="en-US" baseline="0" dirty="0" err="1" smtClean="0"/>
              <a:t>subproblems</a:t>
            </a:r>
            <a:r>
              <a:rPr lang="en-US" baseline="0" dirty="0" smtClean="0"/>
              <a:t>.  Every solution </a:t>
            </a:r>
            <a:r>
              <a:rPr lang="en-US" baseline="0" dirty="0" err="1" smtClean="0"/>
              <a:t>fromthe</a:t>
            </a:r>
            <a:r>
              <a:rPr lang="en-US" baseline="0" dirty="0" smtClean="0"/>
              <a:t> right can be combined with every solution from the left.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096D7-C6BF-42BC-9043-B5A6BD5BAC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26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096D7-C6BF-42BC-9043-B5A6BD5BAC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7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096D7-C6BF-42BC-9043-B5A6BD5BAC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78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DFS spanning tree corresponds to a static variable ordering</a:t>
            </a:r>
            <a:r>
              <a:rPr lang="en-US" baseline="0" dirty="0" smtClean="0"/>
              <a:t>; dynamic variable ordering is </a:t>
            </a:r>
            <a:r>
              <a:rPr lang="en-US" dirty="0" smtClean="0"/>
              <a:t>addressed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096D7-C6BF-42BC-9043-B5A6BD5BAC7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21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096D7-C6BF-42BC-9043-B5A6BD5BAC7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876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096D7-C6BF-42BC-9043-B5A6BD5BAC7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52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096D7-C6BF-42BC-9043-B5A6BD5BAC7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12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096D7-C6BF-42BC-9043-B5A6BD5BAC7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741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FCE17-2D13-4F2E-9CC7-443DCAEE752C}" type="datetime1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AND/OR Search Spaces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86F-4F53-460C-83BF-F7972405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45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F8CC-5BB9-4146-9C64-DD74A2E85BCD}" type="datetime1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AND/OR Search Spaces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86F-4F53-460C-83BF-F7972405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52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3593-3010-47AD-8E78-66CE0A36FFDD}" type="datetime1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AND/OR Search Spaces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86F-4F53-460C-83BF-F7972405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8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6226-60B0-461F-8AAB-365900EDB265}" type="datetime1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AND/OR Search Spaces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86F-4F53-460C-83BF-F7972405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65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F119-1554-4385-9775-E4B4FED85A64}" type="datetime1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AND/OR Search Spaces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86F-4F53-460C-83BF-F7972405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7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FDB42-2049-498D-A44D-DAB154C5F88B}" type="datetime1">
              <a:rPr lang="en-US" smtClean="0"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AND/OR Search Spaces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86F-4F53-460C-83BF-F7972405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59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1468-FC64-4782-BD28-3034C54D4D23}" type="datetime1">
              <a:rPr lang="en-US" smtClean="0"/>
              <a:t>3/8/2013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AND/OR Search Spaces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86F-4F53-460C-83BF-F7972405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7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8151-37ED-4BF7-B82C-F5BDCA0E86D6}" type="datetime1">
              <a:rPr lang="en-US" smtClean="0"/>
              <a:t>3/8/2013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AND/OR Search Spaces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86F-4F53-460C-83BF-F7972405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9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759B-173C-479B-ABE3-180D78CD5F82}" type="datetime1">
              <a:rPr lang="en-US" smtClean="0"/>
              <a:t>3/8/2013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AND/OR Search Spaces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86F-4F53-460C-83BF-F7972405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41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5B5B-3FB9-4B7A-AE42-8A328A14444F}" type="datetime1">
              <a:rPr lang="en-US" smtClean="0"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AND/OR Search Spaces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86F-4F53-460C-83BF-F7972405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430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ECF09-F0F5-4604-B504-E8A39FA96271}" type="datetime1">
              <a:rPr lang="en-US" smtClean="0"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AND/OR Search Spaces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86F-4F53-460C-83BF-F7972405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00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AE897-08A4-4E72-BD3A-69923773BE0D}" type="datetime1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AND/OR Search Spaces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FE86F-4F53-460C-83BF-F7972405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1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467" y="2130425"/>
            <a:ext cx="8873066" cy="1470025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The Impact of AND/OR Search Spaces on Constraint Satisfaction and Counting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467" y="3886200"/>
            <a:ext cx="8873066" cy="1752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Presentation by Robert Woodward</a:t>
            </a:r>
          </a:p>
          <a:p>
            <a:r>
              <a:rPr lang="en-US" sz="2400" dirty="0" smtClean="0"/>
              <a:t>Paper by </a:t>
            </a:r>
            <a:r>
              <a:rPr lang="en-US" sz="2400" dirty="0" err="1" smtClean="0"/>
              <a:t>Dechter</a:t>
            </a:r>
            <a:r>
              <a:rPr lang="en-US" sz="2400" dirty="0" smtClean="0"/>
              <a:t> &amp; </a:t>
            </a:r>
            <a:r>
              <a:rPr lang="en-US" sz="2400" dirty="0" err="1" smtClean="0"/>
              <a:t>Mateescu</a:t>
            </a:r>
            <a:r>
              <a:rPr lang="en-US" sz="2400" dirty="0" smtClean="0"/>
              <a:t>, CP 2004, pages 731—736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8A3AC-289A-4229-BEBD-F0B0B9AE660E}" type="datetime1">
              <a:rPr lang="en-US" smtClean="0"/>
              <a:t>3/8/2013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86F-4F53-460C-83BF-F797240580C2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AND/OR Search Spaces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6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Labeling AND/OR Search Tree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88337"/>
          </a:xfrm>
        </p:spPr>
        <p:txBody>
          <a:bodyPr>
            <a:noAutofit/>
          </a:bodyPr>
          <a:lstStyle/>
          <a:p>
            <a:r>
              <a:rPr lang="en-US" dirty="0" smtClean="0"/>
              <a:t>Terminal nodes</a:t>
            </a:r>
          </a:p>
          <a:p>
            <a:pPr lvl="1"/>
            <a:r>
              <a:rPr lang="en-US" dirty="0"/>
              <a:t>OR: “Unsolved”/0</a:t>
            </a:r>
          </a:p>
          <a:p>
            <a:pPr lvl="1"/>
            <a:r>
              <a:rPr lang="en-US" dirty="0" smtClean="0"/>
              <a:t>AND: “Solved”/1</a:t>
            </a:r>
          </a:p>
          <a:p>
            <a:r>
              <a:rPr lang="en-US" dirty="0" smtClean="0"/>
              <a:t>Internal nodes</a:t>
            </a:r>
          </a:p>
          <a:p>
            <a:pPr lvl="1"/>
            <a:r>
              <a:rPr lang="en-US" dirty="0" smtClean="0"/>
              <a:t>OR: 1 </a:t>
            </a:r>
            <a:r>
              <a:rPr lang="en-US" i="1" dirty="0" err="1" smtClean="0"/>
              <a:t>iff</a:t>
            </a:r>
            <a:r>
              <a:rPr lang="en-US" dirty="0" smtClean="0"/>
              <a:t> one of its successor nodes is 1</a:t>
            </a:r>
          </a:p>
          <a:p>
            <a:pPr lvl="1"/>
            <a:r>
              <a:rPr lang="en-US" dirty="0" smtClean="0"/>
              <a:t>AND: 1 </a:t>
            </a:r>
            <a:r>
              <a:rPr lang="en-US" i="1" dirty="0" err="1" smtClean="0"/>
              <a:t>iff</a:t>
            </a:r>
            <a:r>
              <a:rPr lang="en-US" dirty="0" smtClean="0"/>
              <a:t> all of its successor nodes are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9913-8BD8-4E18-85B8-F7B3E9F2415A}" type="datetime1">
              <a:rPr lang="en-US" smtClean="0"/>
              <a:t>3/8/2013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86F-4F53-460C-83BF-F797240580C2}" type="slidenum">
              <a:rPr lang="en-US" smtClean="0"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AND/OR Search Spaces</a:t>
            </a:r>
            <a:endParaRPr lang="en-US"/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3888" y="1370013"/>
            <a:ext cx="2959100" cy="2113106"/>
          </a:xfrm>
          <a:prstGeom prst="rect">
            <a:avLst/>
          </a:prstGeom>
        </p:spPr>
      </p:pic>
      <p:sp>
        <p:nvSpPr>
          <p:cNvPr id="55" name="Rectangle 54"/>
          <p:cNvSpPr/>
          <p:nvPr/>
        </p:nvSpPr>
        <p:spPr>
          <a:xfrm>
            <a:off x="6275293" y="3173506"/>
            <a:ext cx="2312895" cy="28687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275293" y="3405529"/>
            <a:ext cx="2088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Label 1</a:t>
            </a:r>
            <a:endParaRPr lang="en-US" sz="1400" dirty="0"/>
          </a:p>
        </p:txBody>
      </p:sp>
      <p:sp>
        <p:nvSpPr>
          <p:cNvPr id="57" name="Rectangle 56"/>
          <p:cNvSpPr/>
          <p:nvPr/>
        </p:nvSpPr>
        <p:spPr>
          <a:xfrm>
            <a:off x="6293223" y="2904565"/>
            <a:ext cx="277907" cy="268941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683623" y="2749717"/>
            <a:ext cx="1154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Label 2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6589060" y="2904565"/>
            <a:ext cx="277907" cy="268941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64867" y="2401682"/>
            <a:ext cx="161714" cy="278538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67717" y="2280948"/>
            <a:ext cx="8964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Label 4</a:t>
            </a:r>
            <a:endParaRPr lang="en-US" sz="140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4731206"/>
            <a:ext cx="8229600" cy="16871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Counting solutions</a:t>
            </a:r>
          </a:p>
          <a:p>
            <a:pPr lvl="1"/>
            <a:r>
              <a:rPr lang="en-US" dirty="0" smtClean="0"/>
              <a:t>OR: sum of values in successors</a:t>
            </a:r>
          </a:p>
          <a:p>
            <a:pPr lvl="1"/>
            <a:r>
              <a:rPr lang="en-US" dirty="0" smtClean="0"/>
              <a:t>AND: product of values in successors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73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/>
      <p:bldP spid="57" grpId="0" animBg="1"/>
      <p:bldP spid="58" grpId="0"/>
      <p:bldP spid="14" grpId="0" animBg="1"/>
      <p:bldP spid="15" grpId="0" animBg="1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</a:t>
            </a:r>
            <a:r>
              <a:rPr lang="en-US" dirty="0" err="1" smtClean="0"/>
              <a:t>Subtree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C198-894F-4807-B18A-F5397D413D2E}" type="datetime1">
              <a:rPr lang="en-US" smtClean="0"/>
              <a:t>3/8/2013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86F-4F53-460C-83BF-F797240580C2}" type="slidenum">
              <a:rPr lang="en-US" smtClean="0"/>
              <a:t>11</a:t>
            </a:fld>
            <a:endParaRPr lang="en-US" dirty="0"/>
          </a:p>
        </p:txBody>
      </p:sp>
      <p:sp>
        <p:nvSpPr>
          <p:cNvPr id="328" name="TextBox 327"/>
          <p:cNvSpPr txBox="1"/>
          <p:nvPr/>
        </p:nvSpPr>
        <p:spPr>
          <a:xfrm>
            <a:off x="5723357" y="1275114"/>
            <a:ext cx="2853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AND/OR Search Tree</a:t>
            </a:r>
            <a:endParaRPr lang="en-US" sz="2400" b="1" dirty="0"/>
          </a:p>
        </p:txBody>
      </p:sp>
      <p:sp>
        <p:nvSpPr>
          <p:cNvPr id="329" name="TextBox 328"/>
          <p:cNvSpPr txBox="1"/>
          <p:nvPr/>
        </p:nvSpPr>
        <p:spPr>
          <a:xfrm>
            <a:off x="4433263" y="2283304"/>
            <a:ext cx="657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330" name="TextBox 329"/>
          <p:cNvSpPr txBox="1"/>
          <p:nvPr/>
        </p:nvSpPr>
        <p:spPr>
          <a:xfrm>
            <a:off x="4433263" y="2694842"/>
            <a:ext cx="657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</a:t>
            </a:r>
            <a:endParaRPr lang="en-US" dirty="0"/>
          </a:p>
        </p:txBody>
      </p:sp>
      <p:sp>
        <p:nvSpPr>
          <p:cNvPr id="331" name="TextBox 330"/>
          <p:cNvSpPr txBox="1"/>
          <p:nvPr/>
        </p:nvSpPr>
        <p:spPr>
          <a:xfrm>
            <a:off x="4433263" y="3548684"/>
            <a:ext cx="657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332" name="TextBox 331"/>
          <p:cNvSpPr txBox="1"/>
          <p:nvPr/>
        </p:nvSpPr>
        <p:spPr>
          <a:xfrm>
            <a:off x="4433263" y="3956327"/>
            <a:ext cx="657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</a:t>
            </a:r>
            <a:endParaRPr lang="en-US" dirty="0"/>
          </a:p>
        </p:txBody>
      </p:sp>
      <p:sp>
        <p:nvSpPr>
          <p:cNvPr id="333" name="TextBox 332"/>
          <p:cNvSpPr txBox="1"/>
          <p:nvPr/>
        </p:nvSpPr>
        <p:spPr>
          <a:xfrm>
            <a:off x="4433263" y="4791112"/>
            <a:ext cx="657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334" name="TextBox 333"/>
          <p:cNvSpPr txBox="1"/>
          <p:nvPr/>
        </p:nvSpPr>
        <p:spPr>
          <a:xfrm>
            <a:off x="4433263" y="5189275"/>
            <a:ext cx="657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AND/OR Search Spaces</a:t>
            </a:r>
            <a:endParaRPr lang="en-US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/>
          </p:nvPr>
        </p:nvGraphicFramePr>
        <p:xfrm>
          <a:off x="7054700" y="2244110"/>
          <a:ext cx="617142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14"/>
                <a:gridCol w="205714"/>
                <a:gridCol w="205714"/>
              </a:tblGrid>
              <a:tr h="395111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8" name="Table 177"/>
          <p:cNvGraphicFramePr>
            <a:graphicFrameLocks noGrp="1"/>
          </p:cNvGraphicFramePr>
          <p:nvPr>
            <p:extLst/>
          </p:nvPr>
        </p:nvGraphicFramePr>
        <p:xfrm>
          <a:off x="5763214" y="3540483"/>
          <a:ext cx="411510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55"/>
                <a:gridCol w="205755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Y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9" name="Table 178"/>
          <p:cNvGraphicFramePr>
            <a:graphicFrameLocks noGrp="1"/>
          </p:cNvGraphicFramePr>
          <p:nvPr>
            <p:extLst/>
          </p:nvPr>
        </p:nvGraphicFramePr>
        <p:xfrm>
          <a:off x="8051458" y="3540483"/>
          <a:ext cx="411510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55"/>
                <a:gridCol w="205755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Y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0" name="Table 179"/>
          <p:cNvGraphicFramePr>
            <a:graphicFrameLocks noGrp="1"/>
          </p:cNvGraphicFramePr>
          <p:nvPr>
            <p:extLst/>
          </p:nvPr>
        </p:nvGraphicFramePr>
        <p:xfrm>
          <a:off x="6907336" y="3540483"/>
          <a:ext cx="411510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55"/>
                <a:gridCol w="205755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Y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1" name="Table 180"/>
          <p:cNvGraphicFramePr>
            <a:graphicFrameLocks noGrp="1"/>
          </p:cNvGraphicFramePr>
          <p:nvPr>
            <p:extLst/>
          </p:nvPr>
        </p:nvGraphicFramePr>
        <p:xfrm>
          <a:off x="6335275" y="3540483"/>
          <a:ext cx="411510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55"/>
                <a:gridCol w="205755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Z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2" name="Table 181"/>
          <p:cNvGraphicFramePr>
            <a:graphicFrameLocks noGrp="1"/>
          </p:cNvGraphicFramePr>
          <p:nvPr>
            <p:extLst/>
          </p:nvPr>
        </p:nvGraphicFramePr>
        <p:xfrm>
          <a:off x="8623517" y="3540483"/>
          <a:ext cx="411510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55"/>
                <a:gridCol w="205755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Z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3" name="Table 182"/>
          <p:cNvGraphicFramePr>
            <a:graphicFrameLocks noGrp="1"/>
          </p:cNvGraphicFramePr>
          <p:nvPr>
            <p:extLst/>
          </p:nvPr>
        </p:nvGraphicFramePr>
        <p:xfrm>
          <a:off x="7479397" y="3540483"/>
          <a:ext cx="411510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55"/>
                <a:gridCol w="205755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Z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4" name="Table 183"/>
          <p:cNvGraphicFramePr>
            <a:graphicFrameLocks noGrp="1"/>
          </p:cNvGraphicFramePr>
          <p:nvPr>
            <p:extLst/>
          </p:nvPr>
        </p:nvGraphicFramePr>
        <p:xfrm>
          <a:off x="4996382" y="4760864"/>
          <a:ext cx="413452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726"/>
                <a:gridCol w="206726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5" name="Table 184"/>
          <p:cNvGraphicFramePr>
            <a:graphicFrameLocks noGrp="1"/>
          </p:cNvGraphicFramePr>
          <p:nvPr>
            <p:extLst/>
          </p:nvPr>
        </p:nvGraphicFramePr>
        <p:xfrm>
          <a:off x="5456456" y="4760864"/>
          <a:ext cx="413452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726"/>
                <a:gridCol w="206726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6" name="Table 185"/>
          <p:cNvGraphicFramePr>
            <a:graphicFrameLocks noGrp="1"/>
          </p:cNvGraphicFramePr>
          <p:nvPr>
            <p:extLst/>
          </p:nvPr>
        </p:nvGraphicFramePr>
        <p:xfrm>
          <a:off x="5916530" y="4760864"/>
          <a:ext cx="413452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726"/>
                <a:gridCol w="206726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7" name="Table 186"/>
          <p:cNvGraphicFramePr>
            <a:graphicFrameLocks noGrp="1"/>
          </p:cNvGraphicFramePr>
          <p:nvPr>
            <p:extLst/>
          </p:nvPr>
        </p:nvGraphicFramePr>
        <p:xfrm>
          <a:off x="6376604" y="4760864"/>
          <a:ext cx="413452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726"/>
                <a:gridCol w="206726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8" name="Table 187"/>
          <p:cNvGraphicFramePr>
            <a:graphicFrameLocks noGrp="1"/>
          </p:cNvGraphicFramePr>
          <p:nvPr>
            <p:extLst/>
          </p:nvPr>
        </p:nvGraphicFramePr>
        <p:xfrm>
          <a:off x="6836678" y="4760864"/>
          <a:ext cx="413452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726"/>
                <a:gridCol w="206726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L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9" name="Table 188"/>
          <p:cNvGraphicFramePr>
            <a:graphicFrameLocks noGrp="1"/>
          </p:cNvGraphicFramePr>
          <p:nvPr>
            <p:extLst/>
          </p:nvPr>
        </p:nvGraphicFramePr>
        <p:xfrm>
          <a:off x="7296752" y="4760864"/>
          <a:ext cx="413452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726"/>
                <a:gridCol w="206726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M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0" name="Table 189"/>
          <p:cNvGraphicFramePr>
            <a:graphicFrameLocks noGrp="1"/>
          </p:cNvGraphicFramePr>
          <p:nvPr>
            <p:extLst/>
          </p:nvPr>
        </p:nvGraphicFramePr>
        <p:xfrm>
          <a:off x="7756826" y="4760864"/>
          <a:ext cx="413452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726"/>
                <a:gridCol w="206726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L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1" name="Table 190"/>
          <p:cNvGraphicFramePr>
            <a:graphicFrameLocks noGrp="1"/>
          </p:cNvGraphicFramePr>
          <p:nvPr>
            <p:extLst/>
          </p:nvPr>
        </p:nvGraphicFramePr>
        <p:xfrm>
          <a:off x="8216900" y="4760864"/>
          <a:ext cx="413452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726"/>
                <a:gridCol w="206726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M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04" name="Straight Arrow Connector 103"/>
          <p:cNvCxnSpPr>
            <a:endCxn id="178" idx="0"/>
          </p:cNvCxnSpPr>
          <p:nvPr/>
        </p:nvCxnSpPr>
        <p:spPr>
          <a:xfrm flipH="1">
            <a:off x="5968969" y="3035191"/>
            <a:ext cx="1181132" cy="505292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endCxn id="181" idx="0"/>
          </p:cNvCxnSpPr>
          <p:nvPr/>
        </p:nvCxnSpPr>
        <p:spPr>
          <a:xfrm flipH="1">
            <a:off x="6541030" y="3035191"/>
            <a:ext cx="609071" cy="505292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21" idx="2"/>
            <a:endCxn id="180" idx="0"/>
          </p:cNvCxnSpPr>
          <p:nvPr/>
        </p:nvCxnSpPr>
        <p:spPr>
          <a:xfrm flipH="1">
            <a:off x="7113091" y="3034332"/>
            <a:ext cx="250180" cy="506151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21" idx="2"/>
            <a:endCxn id="183" idx="0"/>
          </p:cNvCxnSpPr>
          <p:nvPr/>
        </p:nvCxnSpPr>
        <p:spPr>
          <a:xfrm>
            <a:off x="7363271" y="3034332"/>
            <a:ext cx="321881" cy="506151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endCxn id="179" idx="0"/>
          </p:cNvCxnSpPr>
          <p:nvPr/>
        </p:nvCxnSpPr>
        <p:spPr>
          <a:xfrm>
            <a:off x="7576441" y="3034332"/>
            <a:ext cx="680772" cy="506151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endCxn id="182" idx="0"/>
          </p:cNvCxnSpPr>
          <p:nvPr/>
        </p:nvCxnSpPr>
        <p:spPr>
          <a:xfrm>
            <a:off x="7576441" y="3034332"/>
            <a:ext cx="1252831" cy="506151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endCxn id="184" idx="0"/>
          </p:cNvCxnSpPr>
          <p:nvPr/>
        </p:nvCxnSpPr>
        <p:spPr>
          <a:xfrm flipH="1">
            <a:off x="5203108" y="4326907"/>
            <a:ext cx="619289" cy="433957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endCxn id="185" idx="0"/>
          </p:cNvCxnSpPr>
          <p:nvPr/>
        </p:nvCxnSpPr>
        <p:spPr>
          <a:xfrm flipH="1">
            <a:off x="5663182" y="4339889"/>
            <a:ext cx="159215" cy="420975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endCxn id="186" idx="0"/>
          </p:cNvCxnSpPr>
          <p:nvPr/>
        </p:nvCxnSpPr>
        <p:spPr>
          <a:xfrm>
            <a:off x="6123256" y="4339889"/>
            <a:ext cx="0" cy="420975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endCxn id="187" idx="0"/>
          </p:cNvCxnSpPr>
          <p:nvPr/>
        </p:nvCxnSpPr>
        <p:spPr>
          <a:xfrm>
            <a:off x="6123256" y="4339889"/>
            <a:ext cx="460074" cy="420975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endCxn id="188" idx="0"/>
          </p:cNvCxnSpPr>
          <p:nvPr/>
        </p:nvCxnSpPr>
        <p:spPr>
          <a:xfrm>
            <a:off x="6424116" y="4339889"/>
            <a:ext cx="619288" cy="420975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endCxn id="189" idx="0"/>
          </p:cNvCxnSpPr>
          <p:nvPr/>
        </p:nvCxnSpPr>
        <p:spPr>
          <a:xfrm>
            <a:off x="6424116" y="4326907"/>
            <a:ext cx="1079362" cy="433957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endCxn id="190" idx="0"/>
          </p:cNvCxnSpPr>
          <p:nvPr/>
        </p:nvCxnSpPr>
        <p:spPr>
          <a:xfrm>
            <a:off x="6654153" y="4326907"/>
            <a:ext cx="1309399" cy="433957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endCxn id="191" idx="0"/>
          </p:cNvCxnSpPr>
          <p:nvPr/>
        </p:nvCxnSpPr>
        <p:spPr>
          <a:xfrm>
            <a:off x="6654153" y="4326907"/>
            <a:ext cx="1769473" cy="433957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8686800" y="4614674"/>
            <a:ext cx="491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172" name="Straight Arrow Connector 171"/>
          <p:cNvCxnSpPr/>
          <p:nvPr/>
        </p:nvCxnSpPr>
        <p:spPr>
          <a:xfrm>
            <a:off x="7183891" y="4325659"/>
            <a:ext cx="1645381" cy="381587"/>
          </a:xfrm>
          <a:prstGeom prst="straightConnector1">
            <a:avLst/>
          </a:prstGeom>
          <a:ln>
            <a:prstDash val="dash"/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stCxn id="183" idx="2"/>
          </p:cNvCxnSpPr>
          <p:nvPr/>
        </p:nvCxnSpPr>
        <p:spPr>
          <a:xfrm>
            <a:off x="7685152" y="4330705"/>
            <a:ext cx="1302508" cy="372937"/>
          </a:xfrm>
          <a:prstGeom prst="straightConnector1">
            <a:avLst/>
          </a:prstGeom>
          <a:ln>
            <a:prstDash val="dash"/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 flipH="1">
            <a:off x="7165474" y="2553368"/>
            <a:ext cx="200526" cy="17379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flipH="1">
            <a:off x="5960953" y="3040543"/>
            <a:ext cx="1181132" cy="505292"/>
          </a:xfrm>
          <a:prstGeom prst="straightConnector1">
            <a:avLst/>
          </a:prstGeom>
          <a:ln w="38100" cmpd="sng">
            <a:solidFill>
              <a:srgbClr val="C0504D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 flipH="1">
            <a:off x="6533014" y="3040543"/>
            <a:ext cx="609071" cy="505292"/>
          </a:xfrm>
          <a:prstGeom prst="straightConnector1">
            <a:avLst/>
          </a:prstGeom>
          <a:ln w="38100" cmpd="sng">
            <a:solidFill>
              <a:srgbClr val="C0504D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H="1">
            <a:off x="5195092" y="4332259"/>
            <a:ext cx="619289" cy="433957"/>
          </a:xfrm>
          <a:prstGeom prst="straightConnector1">
            <a:avLst/>
          </a:prstGeom>
          <a:ln w="38100" cmpd="sng">
            <a:solidFill>
              <a:srgbClr val="C0504D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H="1">
            <a:off x="5655166" y="4345241"/>
            <a:ext cx="159215" cy="420975"/>
          </a:xfrm>
          <a:prstGeom prst="straightConnector1">
            <a:avLst/>
          </a:prstGeom>
          <a:ln w="38100" cmpd="sng">
            <a:solidFill>
              <a:srgbClr val="C0504D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 flipH="1">
            <a:off x="5807985" y="3848768"/>
            <a:ext cx="200526" cy="17379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H="1">
            <a:off x="5029051" y="5073613"/>
            <a:ext cx="200526" cy="17379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 flipH="1">
            <a:off x="5508829" y="5073613"/>
            <a:ext cx="200526" cy="17379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>
          <a:xfrm flipH="1">
            <a:off x="6845360" y="5073613"/>
            <a:ext cx="200526" cy="17379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 flipH="1">
            <a:off x="7325138" y="5073613"/>
            <a:ext cx="200526" cy="17379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 flipH="1">
            <a:off x="6381153" y="3848768"/>
            <a:ext cx="200526" cy="17379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>
            <a:off x="6441648" y="4346195"/>
            <a:ext cx="619288" cy="420975"/>
          </a:xfrm>
          <a:prstGeom prst="straightConnector1">
            <a:avLst/>
          </a:prstGeom>
          <a:ln w="38100" cmpd="sng">
            <a:solidFill>
              <a:schemeClr val="accent2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>
            <a:off x="6441648" y="4333213"/>
            <a:ext cx="1079362" cy="433957"/>
          </a:xfrm>
          <a:prstGeom prst="straightConnector1">
            <a:avLst/>
          </a:prstGeom>
          <a:ln w="38100" cmpd="sng">
            <a:solidFill>
              <a:schemeClr val="accent2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0" y="1275114"/>
            <a:ext cx="23609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Constraint Graph </a:t>
            </a:r>
            <a:r>
              <a:rPr lang="en-US" sz="2000" dirty="0" smtClean="0"/>
              <a:t>Graph Coloring</a:t>
            </a:r>
          </a:p>
          <a:p>
            <a:pPr algn="ctr"/>
            <a:r>
              <a:rPr lang="en-US" sz="2000" dirty="0" smtClean="0"/>
              <a:t>Domains {1,2,3}</a:t>
            </a:r>
            <a:endParaRPr lang="en-US" sz="2000" dirty="0"/>
          </a:p>
        </p:txBody>
      </p:sp>
      <p:sp>
        <p:nvSpPr>
          <p:cNvPr id="158" name="Oval 157"/>
          <p:cNvSpPr/>
          <p:nvPr/>
        </p:nvSpPr>
        <p:spPr>
          <a:xfrm>
            <a:off x="916798" y="2501420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59" name="Oval 158"/>
          <p:cNvSpPr/>
          <p:nvPr/>
        </p:nvSpPr>
        <p:spPr>
          <a:xfrm>
            <a:off x="504684" y="3118747"/>
            <a:ext cx="331940" cy="33194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160" name="Oval 159"/>
          <p:cNvSpPr/>
          <p:nvPr/>
        </p:nvSpPr>
        <p:spPr>
          <a:xfrm>
            <a:off x="1328913" y="3118747"/>
            <a:ext cx="331940" cy="33194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Z</a:t>
            </a:r>
            <a:endParaRPr lang="en-US" sz="2400" dirty="0"/>
          </a:p>
        </p:txBody>
      </p:sp>
      <p:sp>
        <p:nvSpPr>
          <p:cNvPr id="162" name="Oval 161"/>
          <p:cNvSpPr/>
          <p:nvPr/>
        </p:nvSpPr>
        <p:spPr>
          <a:xfrm>
            <a:off x="297150" y="3736074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63" name="Oval 162"/>
          <p:cNvSpPr/>
          <p:nvPr/>
        </p:nvSpPr>
        <p:spPr>
          <a:xfrm>
            <a:off x="712217" y="3736074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R</a:t>
            </a:r>
            <a:endParaRPr lang="en-US" sz="2400" dirty="0"/>
          </a:p>
        </p:txBody>
      </p:sp>
      <p:sp>
        <p:nvSpPr>
          <p:cNvPr id="166" name="Oval 165"/>
          <p:cNvSpPr/>
          <p:nvPr/>
        </p:nvSpPr>
        <p:spPr>
          <a:xfrm>
            <a:off x="1124202" y="3733350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L</a:t>
            </a:r>
            <a:endParaRPr lang="en-US" sz="2400" dirty="0"/>
          </a:p>
        </p:txBody>
      </p:sp>
      <p:sp>
        <p:nvSpPr>
          <p:cNvPr id="167" name="Oval 166"/>
          <p:cNvSpPr/>
          <p:nvPr/>
        </p:nvSpPr>
        <p:spPr>
          <a:xfrm>
            <a:off x="1533624" y="3733350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M</a:t>
            </a:r>
            <a:endParaRPr lang="en-US" sz="2400" dirty="0"/>
          </a:p>
        </p:txBody>
      </p:sp>
      <p:cxnSp>
        <p:nvCxnSpPr>
          <p:cNvPr id="168" name="Straight Arrow Connector 167"/>
          <p:cNvCxnSpPr>
            <a:stCxn id="158" idx="4"/>
            <a:endCxn id="159" idx="0"/>
          </p:cNvCxnSpPr>
          <p:nvPr/>
        </p:nvCxnSpPr>
        <p:spPr>
          <a:xfrm flipH="1">
            <a:off x="670654" y="2833360"/>
            <a:ext cx="412114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>
            <a:stCxn id="158" idx="4"/>
            <a:endCxn id="160" idx="0"/>
          </p:cNvCxnSpPr>
          <p:nvPr/>
        </p:nvCxnSpPr>
        <p:spPr>
          <a:xfrm>
            <a:off x="1082768" y="2833360"/>
            <a:ext cx="412115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stCxn id="159" idx="4"/>
            <a:endCxn id="162" idx="0"/>
          </p:cNvCxnSpPr>
          <p:nvPr/>
        </p:nvCxnSpPr>
        <p:spPr>
          <a:xfrm flipH="1">
            <a:off x="463120" y="3450687"/>
            <a:ext cx="207534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stCxn id="159" idx="4"/>
            <a:endCxn id="163" idx="0"/>
          </p:cNvCxnSpPr>
          <p:nvPr/>
        </p:nvCxnSpPr>
        <p:spPr>
          <a:xfrm>
            <a:off x="670654" y="3450687"/>
            <a:ext cx="207533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>
            <a:stCxn id="160" idx="4"/>
            <a:endCxn id="166" idx="0"/>
          </p:cNvCxnSpPr>
          <p:nvPr/>
        </p:nvCxnSpPr>
        <p:spPr>
          <a:xfrm flipH="1">
            <a:off x="1290172" y="3450687"/>
            <a:ext cx="204711" cy="28266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stCxn id="160" idx="4"/>
            <a:endCxn id="167" idx="0"/>
          </p:cNvCxnSpPr>
          <p:nvPr/>
        </p:nvCxnSpPr>
        <p:spPr>
          <a:xfrm>
            <a:off x="1494883" y="3450687"/>
            <a:ext cx="204711" cy="28266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stCxn id="158" idx="4"/>
            <a:endCxn id="159" idx="0"/>
          </p:cNvCxnSpPr>
          <p:nvPr/>
        </p:nvCxnSpPr>
        <p:spPr>
          <a:xfrm flipH="1">
            <a:off x="670654" y="2833360"/>
            <a:ext cx="412114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stCxn id="158" idx="4"/>
            <a:endCxn id="160" idx="0"/>
          </p:cNvCxnSpPr>
          <p:nvPr/>
        </p:nvCxnSpPr>
        <p:spPr>
          <a:xfrm>
            <a:off x="1082768" y="2833360"/>
            <a:ext cx="412115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>
            <a:stCxn id="159" idx="4"/>
            <a:endCxn id="162" idx="0"/>
          </p:cNvCxnSpPr>
          <p:nvPr/>
        </p:nvCxnSpPr>
        <p:spPr>
          <a:xfrm flipH="1">
            <a:off x="463120" y="3450687"/>
            <a:ext cx="207534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>
            <a:stCxn id="159" idx="4"/>
            <a:endCxn id="163" idx="0"/>
          </p:cNvCxnSpPr>
          <p:nvPr/>
        </p:nvCxnSpPr>
        <p:spPr>
          <a:xfrm>
            <a:off x="670654" y="3450687"/>
            <a:ext cx="207533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>
            <a:stCxn id="160" idx="4"/>
            <a:endCxn id="166" idx="0"/>
          </p:cNvCxnSpPr>
          <p:nvPr/>
        </p:nvCxnSpPr>
        <p:spPr>
          <a:xfrm flipH="1">
            <a:off x="1290172" y="3450687"/>
            <a:ext cx="204711" cy="28266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>
            <a:stCxn id="160" idx="4"/>
            <a:endCxn id="167" idx="0"/>
          </p:cNvCxnSpPr>
          <p:nvPr/>
        </p:nvCxnSpPr>
        <p:spPr>
          <a:xfrm>
            <a:off x="1494883" y="3450687"/>
            <a:ext cx="204711" cy="28266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" name="Rectangle 204"/>
          <p:cNvSpPr/>
          <p:nvPr/>
        </p:nvSpPr>
        <p:spPr>
          <a:xfrm>
            <a:off x="81073" y="1283447"/>
            <a:ext cx="2188882" cy="3134314"/>
          </a:xfrm>
          <a:prstGeom prst="rect">
            <a:avLst/>
          </a:prstGeom>
          <a:noFill/>
          <a:ln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-2735" y="4048603"/>
            <a:ext cx="2465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Also the DFS tree</a:t>
            </a:r>
            <a:endParaRPr lang="en-US" sz="2400" i="1" dirty="0"/>
          </a:p>
        </p:txBody>
      </p:sp>
      <p:sp>
        <p:nvSpPr>
          <p:cNvPr id="207" name="TextBox 206"/>
          <p:cNvSpPr txBox="1"/>
          <p:nvPr/>
        </p:nvSpPr>
        <p:spPr>
          <a:xfrm>
            <a:off x="2373816" y="2141482"/>
            <a:ext cx="451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208" name="TextBox 207"/>
          <p:cNvSpPr txBox="1"/>
          <p:nvPr/>
        </p:nvSpPr>
        <p:spPr>
          <a:xfrm>
            <a:off x="2373816" y="2769186"/>
            <a:ext cx="4512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209" name="TextBox 208"/>
          <p:cNvSpPr txBox="1"/>
          <p:nvPr/>
        </p:nvSpPr>
        <p:spPr>
          <a:xfrm>
            <a:off x="2373816" y="3396890"/>
            <a:ext cx="451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</a:t>
            </a:r>
            <a:endParaRPr lang="en-US" b="1" dirty="0"/>
          </a:p>
        </p:txBody>
      </p:sp>
      <p:sp>
        <p:nvSpPr>
          <p:cNvPr id="210" name="TextBox 209"/>
          <p:cNvSpPr txBox="1"/>
          <p:nvPr/>
        </p:nvSpPr>
        <p:spPr>
          <a:xfrm>
            <a:off x="2373816" y="4021475"/>
            <a:ext cx="451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</a:t>
            </a:r>
            <a:endParaRPr lang="en-US" b="1" dirty="0"/>
          </a:p>
        </p:txBody>
      </p:sp>
      <p:sp>
        <p:nvSpPr>
          <p:cNvPr id="211" name="TextBox 210"/>
          <p:cNvSpPr txBox="1"/>
          <p:nvPr/>
        </p:nvSpPr>
        <p:spPr>
          <a:xfrm>
            <a:off x="2373816" y="4651027"/>
            <a:ext cx="4512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Z</a:t>
            </a:r>
            <a:endParaRPr lang="en-US" b="1" dirty="0"/>
          </a:p>
        </p:txBody>
      </p:sp>
      <p:sp>
        <p:nvSpPr>
          <p:cNvPr id="212" name="TextBox 211"/>
          <p:cNvSpPr txBox="1"/>
          <p:nvPr/>
        </p:nvSpPr>
        <p:spPr>
          <a:xfrm>
            <a:off x="2373816" y="5280002"/>
            <a:ext cx="451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</a:t>
            </a:r>
            <a:endParaRPr lang="en-US" b="1" dirty="0"/>
          </a:p>
        </p:txBody>
      </p:sp>
      <p:sp>
        <p:nvSpPr>
          <p:cNvPr id="213" name="TextBox 212"/>
          <p:cNvSpPr txBox="1"/>
          <p:nvPr/>
        </p:nvSpPr>
        <p:spPr>
          <a:xfrm>
            <a:off x="2373816" y="5907705"/>
            <a:ext cx="451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</a:t>
            </a:r>
            <a:endParaRPr lang="en-US" b="1" dirty="0"/>
          </a:p>
        </p:txBody>
      </p:sp>
      <p:sp>
        <p:nvSpPr>
          <p:cNvPr id="214" name="Oval 213"/>
          <p:cNvSpPr/>
          <p:nvPr/>
        </p:nvSpPr>
        <p:spPr>
          <a:xfrm>
            <a:off x="3654113" y="1743001"/>
            <a:ext cx="95003" cy="9500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5" name="Straight Arrow Connector 214"/>
          <p:cNvCxnSpPr>
            <a:stCxn id="214" idx="4"/>
          </p:cNvCxnSpPr>
          <p:nvPr/>
        </p:nvCxnSpPr>
        <p:spPr>
          <a:xfrm flipH="1">
            <a:off x="3203963" y="1838004"/>
            <a:ext cx="497652" cy="353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7" name="Straight Arrow Connector 216"/>
          <p:cNvCxnSpPr>
            <a:stCxn id="214" idx="4"/>
          </p:cNvCxnSpPr>
          <p:nvPr/>
        </p:nvCxnSpPr>
        <p:spPr>
          <a:xfrm>
            <a:off x="3701615" y="1838004"/>
            <a:ext cx="1" cy="353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8" name="Straight Arrow Connector 217"/>
          <p:cNvCxnSpPr>
            <a:stCxn id="214" idx="4"/>
            <a:endCxn id="243" idx="0"/>
          </p:cNvCxnSpPr>
          <p:nvPr/>
        </p:nvCxnSpPr>
        <p:spPr>
          <a:xfrm>
            <a:off x="3701615" y="1838004"/>
            <a:ext cx="497955" cy="3492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9" name="Straight Arrow Connector 218"/>
          <p:cNvCxnSpPr>
            <a:stCxn id="239" idx="4"/>
            <a:endCxn id="244" idx="0"/>
          </p:cNvCxnSpPr>
          <p:nvPr/>
        </p:nvCxnSpPr>
        <p:spPr>
          <a:xfrm>
            <a:off x="3255551" y="2455333"/>
            <a:ext cx="0" cy="354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0" name="Straight Arrow Connector 219"/>
          <p:cNvCxnSpPr>
            <a:stCxn id="239" idx="4"/>
            <a:endCxn id="264" idx="0"/>
          </p:cNvCxnSpPr>
          <p:nvPr/>
        </p:nvCxnSpPr>
        <p:spPr>
          <a:xfrm>
            <a:off x="3255551" y="2455333"/>
            <a:ext cx="399704" cy="356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1" name="Straight Arrow Connector 220"/>
          <p:cNvCxnSpPr>
            <a:stCxn id="244" idx="4"/>
            <a:endCxn id="265" idx="0"/>
          </p:cNvCxnSpPr>
          <p:nvPr/>
        </p:nvCxnSpPr>
        <p:spPr>
          <a:xfrm>
            <a:off x="3255551" y="3078158"/>
            <a:ext cx="0" cy="3800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>
            <a:stCxn id="244" idx="4"/>
            <a:endCxn id="266" idx="0"/>
          </p:cNvCxnSpPr>
          <p:nvPr/>
        </p:nvCxnSpPr>
        <p:spPr>
          <a:xfrm>
            <a:off x="3255551" y="3078158"/>
            <a:ext cx="449634" cy="3800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6" name="Straight Arrow Connector 225"/>
          <p:cNvCxnSpPr>
            <a:stCxn id="265" idx="4"/>
            <a:endCxn id="262" idx="0"/>
          </p:cNvCxnSpPr>
          <p:nvPr/>
        </p:nvCxnSpPr>
        <p:spPr>
          <a:xfrm>
            <a:off x="3255551" y="3726297"/>
            <a:ext cx="0" cy="355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>
            <a:stCxn id="265" idx="4"/>
            <a:endCxn id="263" idx="0"/>
          </p:cNvCxnSpPr>
          <p:nvPr/>
        </p:nvCxnSpPr>
        <p:spPr>
          <a:xfrm>
            <a:off x="3255551" y="3726297"/>
            <a:ext cx="341054" cy="355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>
            <a:stCxn id="262" idx="4"/>
            <a:endCxn id="258" idx="0"/>
          </p:cNvCxnSpPr>
          <p:nvPr/>
        </p:nvCxnSpPr>
        <p:spPr>
          <a:xfrm>
            <a:off x="3255551" y="4349866"/>
            <a:ext cx="0" cy="365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>
            <a:stCxn id="262" idx="4"/>
            <a:endCxn id="259" idx="0"/>
          </p:cNvCxnSpPr>
          <p:nvPr/>
        </p:nvCxnSpPr>
        <p:spPr>
          <a:xfrm>
            <a:off x="3255551" y="4349866"/>
            <a:ext cx="408069" cy="365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>
            <a:stCxn id="258" idx="4"/>
            <a:endCxn id="254" idx="0"/>
          </p:cNvCxnSpPr>
          <p:nvPr/>
        </p:nvCxnSpPr>
        <p:spPr>
          <a:xfrm flipH="1">
            <a:off x="2980367" y="4983531"/>
            <a:ext cx="275184" cy="353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Straight Arrow Connector 230"/>
          <p:cNvCxnSpPr>
            <a:stCxn id="258" idx="4"/>
            <a:endCxn id="255" idx="0"/>
          </p:cNvCxnSpPr>
          <p:nvPr/>
        </p:nvCxnSpPr>
        <p:spPr>
          <a:xfrm>
            <a:off x="3255551" y="4983531"/>
            <a:ext cx="392040" cy="353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3" name="Straight Arrow Connector 232"/>
          <p:cNvCxnSpPr>
            <a:stCxn id="254" idx="4"/>
            <a:endCxn id="245" idx="0"/>
          </p:cNvCxnSpPr>
          <p:nvPr/>
        </p:nvCxnSpPr>
        <p:spPr>
          <a:xfrm flipH="1">
            <a:off x="2813454" y="5605468"/>
            <a:ext cx="166913" cy="367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4" name="Straight Arrow Connector 233"/>
          <p:cNvCxnSpPr>
            <a:stCxn id="254" idx="4"/>
            <a:endCxn id="246" idx="0"/>
          </p:cNvCxnSpPr>
          <p:nvPr/>
        </p:nvCxnSpPr>
        <p:spPr>
          <a:xfrm>
            <a:off x="2980367" y="5605468"/>
            <a:ext cx="157525" cy="367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5" name="Straight Arrow Connector 234"/>
          <p:cNvCxnSpPr>
            <a:stCxn id="242" idx="4"/>
          </p:cNvCxnSpPr>
          <p:nvPr/>
        </p:nvCxnSpPr>
        <p:spPr>
          <a:xfrm>
            <a:off x="3692518" y="2455333"/>
            <a:ext cx="313813" cy="37421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7" name="Straight Arrow Connector 236"/>
          <p:cNvCxnSpPr>
            <a:stCxn id="243" idx="4"/>
          </p:cNvCxnSpPr>
          <p:nvPr/>
        </p:nvCxnSpPr>
        <p:spPr>
          <a:xfrm flipH="1">
            <a:off x="4184698" y="2455333"/>
            <a:ext cx="14872" cy="394607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8" name="TextBox 237"/>
          <p:cNvSpPr txBox="1"/>
          <p:nvPr/>
        </p:nvSpPr>
        <p:spPr>
          <a:xfrm>
            <a:off x="3951434" y="2743399"/>
            <a:ext cx="491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39" name="Oval 238"/>
          <p:cNvSpPr/>
          <p:nvPr/>
        </p:nvSpPr>
        <p:spPr>
          <a:xfrm>
            <a:off x="3122963" y="2187222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0" name="Straight Arrow Connector 239"/>
          <p:cNvCxnSpPr>
            <a:stCxn id="255" idx="4"/>
            <a:endCxn id="249" idx="0"/>
          </p:cNvCxnSpPr>
          <p:nvPr/>
        </p:nvCxnSpPr>
        <p:spPr>
          <a:xfrm flipH="1">
            <a:off x="3509765" y="5605468"/>
            <a:ext cx="137826" cy="367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1" name="Straight Arrow Connector 240"/>
          <p:cNvCxnSpPr>
            <a:stCxn id="255" idx="4"/>
            <a:endCxn id="250" idx="0"/>
          </p:cNvCxnSpPr>
          <p:nvPr/>
        </p:nvCxnSpPr>
        <p:spPr>
          <a:xfrm>
            <a:off x="3647591" y="5605468"/>
            <a:ext cx="186612" cy="367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2" name="Oval 241"/>
          <p:cNvSpPr/>
          <p:nvPr/>
        </p:nvSpPr>
        <p:spPr>
          <a:xfrm>
            <a:off x="3559930" y="2187222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3" name="Oval 242"/>
          <p:cNvSpPr/>
          <p:nvPr/>
        </p:nvSpPr>
        <p:spPr>
          <a:xfrm>
            <a:off x="4066982" y="2187222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44" name="Oval 243"/>
          <p:cNvSpPr/>
          <p:nvPr/>
        </p:nvSpPr>
        <p:spPr>
          <a:xfrm>
            <a:off x="3122963" y="2810047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5" name="Oval 244"/>
          <p:cNvSpPr/>
          <p:nvPr/>
        </p:nvSpPr>
        <p:spPr>
          <a:xfrm>
            <a:off x="2680866" y="5972825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6" name="Oval 245"/>
          <p:cNvSpPr/>
          <p:nvPr/>
        </p:nvSpPr>
        <p:spPr>
          <a:xfrm>
            <a:off x="3005304" y="5972825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49" name="Oval 248"/>
          <p:cNvSpPr/>
          <p:nvPr/>
        </p:nvSpPr>
        <p:spPr>
          <a:xfrm>
            <a:off x="3377177" y="5972825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0" name="Oval 249"/>
          <p:cNvSpPr/>
          <p:nvPr/>
        </p:nvSpPr>
        <p:spPr>
          <a:xfrm>
            <a:off x="3701615" y="5972825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54" name="Oval 253"/>
          <p:cNvSpPr/>
          <p:nvPr/>
        </p:nvSpPr>
        <p:spPr>
          <a:xfrm>
            <a:off x="2847779" y="5337357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5" name="Oval 254"/>
          <p:cNvSpPr/>
          <p:nvPr/>
        </p:nvSpPr>
        <p:spPr>
          <a:xfrm>
            <a:off x="3515003" y="5337357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58" name="Oval 257"/>
          <p:cNvSpPr/>
          <p:nvPr/>
        </p:nvSpPr>
        <p:spPr>
          <a:xfrm>
            <a:off x="3122963" y="4715420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9" name="Oval 258"/>
          <p:cNvSpPr/>
          <p:nvPr/>
        </p:nvSpPr>
        <p:spPr>
          <a:xfrm>
            <a:off x="3531032" y="4715420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62" name="Oval 261"/>
          <p:cNvSpPr/>
          <p:nvPr/>
        </p:nvSpPr>
        <p:spPr>
          <a:xfrm>
            <a:off x="3122963" y="4081755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3" name="Oval 262"/>
          <p:cNvSpPr/>
          <p:nvPr/>
        </p:nvSpPr>
        <p:spPr>
          <a:xfrm>
            <a:off x="3464017" y="4081755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4" name="Oval 263"/>
          <p:cNvSpPr/>
          <p:nvPr/>
        </p:nvSpPr>
        <p:spPr>
          <a:xfrm>
            <a:off x="3522667" y="2811513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5" name="Oval 264"/>
          <p:cNvSpPr/>
          <p:nvPr/>
        </p:nvSpPr>
        <p:spPr>
          <a:xfrm>
            <a:off x="3122963" y="3458186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6" name="Oval 265"/>
          <p:cNvSpPr/>
          <p:nvPr/>
        </p:nvSpPr>
        <p:spPr>
          <a:xfrm>
            <a:off x="3572597" y="3458186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67" name="Straight Arrow Connector 266"/>
          <p:cNvCxnSpPr>
            <a:stCxn id="264" idx="4"/>
          </p:cNvCxnSpPr>
          <p:nvPr/>
        </p:nvCxnSpPr>
        <p:spPr>
          <a:xfrm>
            <a:off x="3655255" y="3079624"/>
            <a:ext cx="391504" cy="364182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Straight Arrow Connector 267"/>
          <p:cNvCxnSpPr>
            <a:stCxn id="266" idx="4"/>
          </p:cNvCxnSpPr>
          <p:nvPr/>
        </p:nvCxnSpPr>
        <p:spPr>
          <a:xfrm>
            <a:off x="3705185" y="3726297"/>
            <a:ext cx="231179" cy="349647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9" name="Straight Arrow Connector 268"/>
          <p:cNvCxnSpPr>
            <a:stCxn id="263" idx="4"/>
          </p:cNvCxnSpPr>
          <p:nvPr/>
        </p:nvCxnSpPr>
        <p:spPr>
          <a:xfrm>
            <a:off x="3596605" y="4349866"/>
            <a:ext cx="437494" cy="359743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Straight Arrow Connector 269"/>
          <p:cNvCxnSpPr>
            <a:stCxn id="259" idx="4"/>
          </p:cNvCxnSpPr>
          <p:nvPr/>
        </p:nvCxnSpPr>
        <p:spPr>
          <a:xfrm>
            <a:off x="3663620" y="4983531"/>
            <a:ext cx="349554" cy="31310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1" name="Rectangle 270"/>
          <p:cNvSpPr/>
          <p:nvPr/>
        </p:nvSpPr>
        <p:spPr>
          <a:xfrm>
            <a:off x="2324001" y="1287237"/>
            <a:ext cx="2094304" cy="5157020"/>
          </a:xfrm>
          <a:prstGeom prst="rect">
            <a:avLst/>
          </a:prstGeom>
          <a:noFill/>
          <a:ln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813175" y="1843356"/>
            <a:ext cx="888161" cy="4134821"/>
            <a:chOff x="3073950" y="1990404"/>
            <a:chExt cx="888161" cy="4134821"/>
          </a:xfrm>
        </p:grpSpPr>
        <p:cxnSp>
          <p:nvCxnSpPr>
            <p:cNvPr id="124" name="Straight Arrow Connector 123"/>
            <p:cNvCxnSpPr/>
            <p:nvPr/>
          </p:nvCxnSpPr>
          <p:spPr>
            <a:xfrm flipH="1">
              <a:off x="3464459" y="1990404"/>
              <a:ext cx="497652" cy="353695"/>
            </a:xfrm>
            <a:prstGeom prst="straightConnector1">
              <a:avLst/>
            </a:prstGeom>
            <a:ln w="38100" cmpd="sng">
              <a:solidFill>
                <a:schemeClr val="accent2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/>
            <p:nvPr/>
          </p:nvCxnSpPr>
          <p:spPr>
            <a:xfrm>
              <a:off x="3516047" y="2607733"/>
              <a:ext cx="0" cy="354714"/>
            </a:xfrm>
            <a:prstGeom prst="straightConnector1">
              <a:avLst/>
            </a:prstGeom>
            <a:ln w="38100" cmpd="sng">
              <a:solidFill>
                <a:schemeClr val="accent2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Straight Arrow Connector 128"/>
            <p:cNvCxnSpPr/>
            <p:nvPr/>
          </p:nvCxnSpPr>
          <p:spPr>
            <a:xfrm>
              <a:off x="3516047" y="3230558"/>
              <a:ext cx="0" cy="380028"/>
            </a:xfrm>
            <a:prstGeom prst="straightConnector1">
              <a:avLst/>
            </a:prstGeom>
            <a:ln w="38100" cmpd="sng">
              <a:solidFill>
                <a:schemeClr val="accent2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/>
            <p:nvPr/>
          </p:nvCxnSpPr>
          <p:spPr>
            <a:xfrm>
              <a:off x="3516047" y="3878697"/>
              <a:ext cx="0" cy="355458"/>
            </a:xfrm>
            <a:prstGeom prst="straightConnector1">
              <a:avLst/>
            </a:prstGeom>
            <a:ln w="38100" cmpd="sng">
              <a:solidFill>
                <a:schemeClr val="accent2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/>
            <p:nvPr/>
          </p:nvCxnSpPr>
          <p:spPr>
            <a:xfrm>
              <a:off x="3516047" y="4502266"/>
              <a:ext cx="0" cy="365554"/>
            </a:xfrm>
            <a:prstGeom prst="straightConnector1">
              <a:avLst/>
            </a:prstGeom>
            <a:ln w="38100" cmpd="sng">
              <a:solidFill>
                <a:schemeClr val="accent2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/>
            <p:nvPr/>
          </p:nvCxnSpPr>
          <p:spPr>
            <a:xfrm flipH="1">
              <a:off x="3240863" y="5135931"/>
              <a:ext cx="275184" cy="353826"/>
            </a:xfrm>
            <a:prstGeom prst="straightConnector1">
              <a:avLst/>
            </a:prstGeom>
            <a:ln w="38100" cmpd="sng">
              <a:solidFill>
                <a:schemeClr val="accent2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/>
            <p:nvPr/>
          </p:nvCxnSpPr>
          <p:spPr>
            <a:xfrm flipH="1">
              <a:off x="3073950" y="5757868"/>
              <a:ext cx="166913" cy="367357"/>
            </a:xfrm>
            <a:prstGeom prst="straightConnector1">
              <a:avLst/>
            </a:prstGeom>
            <a:ln w="38100" cmpd="sng">
              <a:solidFill>
                <a:schemeClr val="accent2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531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Tree of a Graph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A67F-92C4-4954-BC56-440D9B042E21}" type="datetime1">
              <a:rPr lang="en-US" smtClean="0"/>
              <a:t>3/8/2013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86F-4F53-460C-83BF-F797240580C2}" type="slidenum">
              <a:rPr lang="en-US" smtClean="0"/>
              <a:t>12</a:t>
            </a:fld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5934254" y="2073941"/>
            <a:ext cx="2945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Two Legal Trees:</a:t>
            </a:r>
            <a:endParaRPr lang="en-US" sz="3200" dirty="0"/>
          </a:p>
        </p:txBody>
      </p:sp>
      <p:sp>
        <p:nvSpPr>
          <p:cNvPr id="80" name="Oval 79"/>
          <p:cNvSpPr/>
          <p:nvPr/>
        </p:nvSpPr>
        <p:spPr>
          <a:xfrm>
            <a:off x="8294559" y="2658716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tIns="0" bIns="0" rtlCol="0" anchor="ctr" anchorCtr="0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81" name="Oval 80"/>
          <p:cNvSpPr/>
          <p:nvPr/>
        </p:nvSpPr>
        <p:spPr>
          <a:xfrm>
            <a:off x="8292459" y="3181301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tIns="0" bIns="0" rtlCol="0" anchor="ctr" anchorCtr="0"/>
          <a:lstStyle/>
          <a:p>
            <a:pPr algn="ctr"/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82" name="Oval 81"/>
          <p:cNvSpPr/>
          <p:nvPr/>
        </p:nvSpPr>
        <p:spPr>
          <a:xfrm>
            <a:off x="8292459" y="4749056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tIns="0" bIns="0" rtlCol="0" anchor="ctr" anchorCtr="0"/>
          <a:lstStyle/>
          <a:p>
            <a:pPr algn="ctr"/>
            <a:r>
              <a:rPr lang="en-US" sz="2400" dirty="0" smtClean="0"/>
              <a:t>Z</a:t>
            </a:r>
            <a:endParaRPr lang="en-US" sz="2400" dirty="0"/>
          </a:p>
        </p:txBody>
      </p:sp>
      <p:sp>
        <p:nvSpPr>
          <p:cNvPr id="83" name="Oval 82"/>
          <p:cNvSpPr/>
          <p:nvPr/>
        </p:nvSpPr>
        <p:spPr>
          <a:xfrm>
            <a:off x="8292459" y="3703886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tIns="0" bIns="0" rtlCol="0" anchor="ctr" anchorCtr="0"/>
          <a:lstStyle/>
          <a:p>
            <a:pPr algn="ctr"/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84" name="Oval 83"/>
          <p:cNvSpPr/>
          <p:nvPr/>
        </p:nvSpPr>
        <p:spPr>
          <a:xfrm>
            <a:off x="8292459" y="4226471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tIns="0" bIns="0" rtlCol="0" anchor="ctr" anchorCtr="0"/>
          <a:lstStyle/>
          <a:p>
            <a:pPr algn="ctr"/>
            <a:r>
              <a:rPr lang="en-US" sz="2400" dirty="0" smtClean="0"/>
              <a:t>R</a:t>
            </a:r>
            <a:endParaRPr lang="en-US" sz="2400" dirty="0"/>
          </a:p>
        </p:txBody>
      </p:sp>
      <p:sp>
        <p:nvSpPr>
          <p:cNvPr id="85" name="Oval 84"/>
          <p:cNvSpPr/>
          <p:nvPr/>
        </p:nvSpPr>
        <p:spPr>
          <a:xfrm>
            <a:off x="8292459" y="5271641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tIns="0" bIns="0" rtlCol="0" anchor="ctr" anchorCtr="0"/>
          <a:lstStyle/>
          <a:p>
            <a:pPr algn="ctr"/>
            <a:r>
              <a:rPr lang="en-US" sz="2400" dirty="0" smtClean="0"/>
              <a:t>L</a:t>
            </a:r>
            <a:endParaRPr lang="en-US" sz="2400" dirty="0"/>
          </a:p>
        </p:txBody>
      </p:sp>
      <p:sp>
        <p:nvSpPr>
          <p:cNvPr id="86" name="Oval 85"/>
          <p:cNvSpPr/>
          <p:nvPr/>
        </p:nvSpPr>
        <p:spPr>
          <a:xfrm>
            <a:off x="8292459" y="5794223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tIns="0" bIns="0" rtlCol="0" anchor="ctr" anchorCtr="0"/>
          <a:lstStyle/>
          <a:p>
            <a:pPr algn="ctr"/>
            <a:r>
              <a:rPr lang="en-US" sz="2400" dirty="0" smtClean="0"/>
              <a:t>M</a:t>
            </a:r>
            <a:endParaRPr lang="en-US" sz="2400" dirty="0"/>
          </a:p>
        </p:txBody>
      </p:sp>
      <p:cxnSp>
        <p:nvCxnSpPr>
          <p:cNvPr id="89" name="Straight Arrow Connector 88"/>
          <p:cNvCxnSpPr>
            <a:stCxn id="80" idx="4"/>
            <a:endCxn id="81" idx="0"/>
          </p:cNvCxnSpPr>
          <p:nvPr/>
        </p:nvCxnSpPr>
        <p:spPr>
          <a:xfrm flipH="1">
            <a:off x="8458429" y="2990656"/>
            <a:ext cx="2100" cy="190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1" idx="4"/>
            <a:endCxn id="83" idx="0"/>
          </p:cNvCxnSpPr>
          <p:nvPr/>
        </p:nvCxnSpPr>
        <p:spPr>
          <a:xfrm>
            <a:off x="8458429" y="3513241"/>
            <a:ext cx="0" cy="190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83" idx="4"/>
            <a:endCxn id="84" idx="0"/>
          </p:cNvCxnSpPr>
          <p:nvPr/>
        </p:nvCxnSpPr>
        <p:spPr>
          <a:xfrm>
            <a:off x="8458429" y="4035826"/>
            <a:ext cx="0" cy="190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84" idx="4"/>
            <a:endCxn id="82" idx="0"/>
          </p:cNvCxnSpPr>
          <p:nvPr/>
        </p:nvCxnSpPr>
        <p:spPr>
          <a:xfrm>
            <a:off x="8458429" y="4558411"/>
            <a:ext cx="0" cy="190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82" idx="4"/>
            <a:endCxn id="85" idx="0"/>
          </p:cNvCxnSpPr>
          <p:nvPr/>
        </p:nvCxnSpPr>
        <p:spPr>
          <a:xfrm>
            <a:off x="8458429" y="5080996"/>
            <a:ext cx="0" cy="190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85" idx="4"/>
            <a:endCxn id="86" idx="0"/>
          </p:cNvCxnSpPr>
          <p:nvPr/>
        </p:nvCxnSpPr>
        <p:spPr>
          <a:xfrm>
            <a:off x="8458429" y="5603581"/>
            <a:ext cx="0" cy="1906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742446" y="4698947"/>
            <a:ext cx="2540187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7950" indent="-107950"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Any chain is a legal tree  </a:t>
            </a:r>
          </a:p>
          <a:p>
            <a:pPr marL="107950" indent="-107950"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Searching an OR space corresponds to searching a chain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AND/OR Search Spaces</a:t>
            </a:r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6675373" y="370642"/>
            <a:ext cx="1568414" cy="1566594"/>
            <a:chOff x="444630" y="2501420"/>
            <a:chExt cx="1568414" cy="1566594"/>
          </a:xfrm>
        </p:grpSpPr>
        <p:sp>
          <p:nvSpPr>
            <p:cNvPr id="70" name="Oval 69"/>
            <p:cNvSpPr/>
            <p:nvPr/>
          </p:nvSpPr>
          <p:spPr>
            <a:xfrm>
              <a:off x="1064278" y="2501420"/>
              <a:ext cx="331940" cy="3319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 smtClean="0"/>
                <a:t>X</a:t>
              </a:r>
              <a:endParaRPr lang="en-US" sz="2400" dirty="0"/>
            </a:p>
          </p:txBody>
        </p:sp>
        <p:sp>
          <p:nvSpPr>
            <p:cNvPr id="71" name="Oval 70"/>
            <p:cNvSpPr/>
            <p:nvPr/>
          </p:nvSpPr>
          <p:spPr>
            <a:xfrm>
              <a:off x="652164" y="3118747"/>
              <a:ext cx="331940" cy="3319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 smtClean="0"/>
                <a:t>Y</a:t>
              </a:r>
              <a:endParaRPr lang="en-US" sz="2400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1476393" y="3118747"/>
              <a:ext cx="331940" cy="3319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 smtClean="0"/>
                <a:t>Z</a:t>
              </a:r>
              <a:endParaRPr lang="en-US" sz="2400" dirty="0"/>
            </a:p>
          </p:txBody>
        </p:sp>
        <p:sp>
          <p:nvSpPr>
            <p:cNvPr id="74" name="Oval 73"/>
            <p:cNvSpPr/>
            <p:nvPr/>
          </p:nvSpPr>
          <p:spPr>
            <a:xfrm>
              <a:off x="444630" y="3736074"/>
              <a:ext cx="331940" cy="3319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 smtClean="0"/>
                <a:t>T</a:t>
              </a:r>
              <a:endParaRPr lang="en-US" sz="2400" dirty="0"/>
            </a:p>
          </p:txBody>
        </p:sp>
        <p:sp>
          <p:nvSpPr>
            <p:cNvPr id="75" name="Oval 74"/>
            <p:cNvSpPr/>
            <p:nvPr/>
          </p:nvSpPr>
          <p:spPr>
            <a:xfrm>
              <a:off x="859697" y="3736074"/>
              <a:ext cx="331940" cy="3319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 smtClean="0"/>
                <a:t>R</a:t>
              </a:r>
              <a:endParaRPr lang="en-US" sz="2400" dirty="0"/>
            </a:p>
          </p:txBody>
        </p:sp>
        <p:sp>
          <p:nvSpPr>
            <p:cNvPr id="76" name="Oval 75"/>
            <p:cNvSpPr/>
            <p:nvPr/>
          </p:nvSpPr>
          <p:spPr>
            <a:xfrm>
              <a:off x="1271682" y="3733350"/>
              <a:ext cx="331940" cy="3319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 smtClean="0"/>
                <a:t>L</a:t>
              </a:r>
              <a:endParaRPr lang="en-US" sz="2400" dirty="0"/>
            </a:p>
          </p:txBody>
        </p:sp>
        <p:sp>
          <p:nvSpPr>
            <p:cNvPr id="77" name="Oval 76"/>
            <p:cNvSpPr/>
            <p:nvPr/>
          </p:nvSpPr>
          <p:spPr>
            <a:xfrm>
              <a:off x="1681104" y="3733350"/>
              <a:ext cx="331940" cy="3319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 smtClean="0"/>
                <a:t>M</a:t>
              </a:r>
              <a:endParaRPr lang="en-US" sz="2400" dirty="0"/>
            </a:p>
          </p:txBody>
        </p:sp>
        <p:cxnSp>
          <p:nvCxnSpPr>
            <p:cNvPr id="78" name="Straight Arrow Connector 77"/>
            <p:cNvCxnSpPr>
              <a:stCxn id="70" idx="4"/>
              <a:endCxn id="71" idx="0"/>
            </p:cNvCxnSpPr>
            <p:nvPr/>
          </p:nvCxnSpPr>
          <p:spPr>
            <a:xfrm flipH="1">
              <a:off x="818134" y="2833360"/>
              <a:ext cx="412114" cy="285387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stCxn id="70" idx="4"/>
              <a:endCxn id="72" idx="0"/>
            </p:cNvCxnSpPr>
            <p:nvPr/>
          </p:nvCxnSpPr>
          <p:spPr>
            <a:xfrm>
              <a:off x="1230248" y="2833360"/>
              <a:ext cx="412115" cy="285387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>
              <a:stCxn id="71" idx="4"/>
              <a:endCxn id="74" idx="0"/>
            </p:cNvCxnSpPr>
            <p:nvPr/>
          </p:nvCxnSpPr>
          <p:spPr>
            <a:xfrm flipH="1">
              <a:off x="610600" y="3450687"/>
              <a:ext cx="207534" cy="285387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>
              <a:stCxn id="71" idx="4"/>
              <a:endCxn id="75" idx="0"/>
            </p:cNvCxnSpPr>
            <p:nvPr/>
          </p:nvCxnSpPr>
          <p:spPr>
            <a:xfrm>
              <a:off x="818134" y="3450687"/>
              <a:ext cx="207533" cy="285387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stCxn id="72" idx="4"/>
              <a:endCxn id="76" idx="0"/>
            </p:cNvCxnSpPr>
            <p:nvPr/>
          </p:nvCxnSpPr>
          <p:spPr>
            <a:xfrm flipH="1">
              <a:off x="1437652" y="3450687"/>
              <a:ext cx="204711" cy="282663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stCxn id="72" idx="4"/>
              <a:endCxn id="77" idx="0"/>
            </p:cNvCxnSpPr>
            <p:nvPr/>
          </p:nvCxnSpPr>
          <p:spPr>
            <a:xfrm>
              <a:off x="1642363" y="3450687"/>
              <a:ext cx="204711" cy="282663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>
              <a:stCxn id="70" idx="4"/>
              <a:endCxn id="71" idx="0"/>
            </p:cNvCxnSpPr>
            <p:nvPr/>
          </p:nvCxnSpPr>
          <p:spPr>
            <a:xfrm flipH="1">
              <a:off x="818134" y="2833360"/>
              <a:ext cx="412114" cy="285387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>
              <a:stCxn id="70" idx="4"/>
              <a:endCxn id="72" idx="0"/>
            </p:cNvCxnSpPr>
            <p:nvPr/>
          </p:nvCxnSpPr>
          <p:spPr>
            <a:xfrm>
              <a:off x="1230248" y="2833360"/>
              <a:ext cx="412115" cy="285387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>
              <a:stCxn id="71" idx="4"/>
              <a:endCxn id="74" idx="0"/>
            </p:cNvCxnSpPr>
            <p:nvPr/>
          </p:nvCxnSpPr>
          <p:spPr>
            <a:xfrm flipH="1">
              <a:off x="610600" y="3450687"/>
              <a:ext cx="207534" cy="285387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>
              <a:stCxn id="71" idx="4"/>
              <a:endCxn id="75" idx="0"/>
            </p:cNvCxnSpPr>
            <p:nvPr/>
          </p:nvCxnSpPr>
          <p:spPr>
            <a:xfrm>
              <a:off x="818134" y="3450687"/>
              <a:ext cx="207533" cy="285387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>
              <a:stCxn id="72" idx="4"/>
              <a:endCxn id="76" idx="0"/>
            </p:cNvCxnSpPr>
            <p:nvPr/>
          </p:nvCxnSpPr>
          <p:spPr>
            <a:xfrm flipH="1">
              <a:off x="1437652" y="3450687"/>
              <a:ext cx="204711" cy="282663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>
              <a:stCxn id="72" idx="4"/>
              <a:endCxn id="77" idx="0"/>
            </p:cNvCxnSpPr>
            <p:nvPr/>
          </p:nvCxnSpPr>
          <p:spPr>
            <a:xfrm>
              <a:off x="1642363" y="3450687"/>
              <a:ext cx="204711" cy="282663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02" name="Straight Arrow Connector 101"/>
          <p:cNvCxnSpPr>
            <a:stCxn id="70" idx="4"/>
            <a:endCxn id="75" idx="0"/>
          </p:cNvCxnSpPr>
          <p:nvPr/>
        </p:nvCxnSpPr>
        <p:spPr>
          <a:xfrm flipH="1">
            <a:off x="7256410" y="702582"/>
            <a:ext cx="204581" cy="902714"/>
          </a:xfrm>
          <a:prstGeom prst="straightConnector1">
            <a:avLst/>
          </a:prstGeom>
          <a:ln w="38100" cmpd="sng">
            <a:solidFill>
              <a:schemeClr val="accent1"/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6125039" y="2840087"/>
            <a:ext cx="1568414" cy="1566594"/>
            <a:chOff x="444630" y="2501420"/>
            <a:chExt cx="1568414" cy="1566594"/>
          </a:xfrm>
        </p:grpSpPr>
        <p:sp>
          <p:nvSpPr>
            <p:cNvPr id="106" name="Oval 105"/>
            <p:cNvSpPr/>
            <p:nvPr/>
          </p:nvSpPr>
          <p:spPr>
            <a:xfrm>
              <a:off x="1064278" y="2501420"/>
              <a:ext cx="331940" cy="3319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 smtClean="0"/>
                <a:t>X</a:t>
              </a:r>
              <a:endParaRPr lang="en-US" sz="2400" dirty="0"/>
            </a:p>
          </p:txBody>
        </p:sp>
        <p:sp>
          <p:nvSpPr>
            <p:cNvPr id="107" name="Oval 106"/>
            <p:cNvSpPr/>
            <p:nvPr/>
          </p:nvSpPr>
          <p:spPr>
            <a:xfrm>
              <a:off x="652164" y="3118747"/>
              <a:ext cx="331940" cy="3319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 smtClean="0"/>
                <a:t>Y</a:t>
              </a:r>
              <a:endParaRPr lang="en-US" sz="2400" dirty="0"/>
            </a:p>
          </p:txBody>
        </p:sp>
        <p:sp>
          <p:nvSpPr>
            <p:cNvPr id="109" name="Oval 108"/>
            <p:cNvSpPr/>
            <p:nvPr/>
          </p:nvSpPr>
          <p:spPr>
            <a:xfrm>
              <a:off x="1476393" y="3118747"/>
              <a:ext cx="331940" cy="3319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 smtClean="0"/>
                <a:t>Z</a:t>
              </a:r>
              <a:endParaRPr lang="en-US" sz="2400" dirty="0"/>
            </a:p>
          </p:txBody>
        </p:sp>
        <p:sp>
          <p:nvSpPr>
            <p:cNvPr id="110" name="Oval 109"/>
            <p:cNvSpPr/>
            <p:nvPr/>
          </p:nvSpPr>
          <p:spPr>
            <a:xfrm>
              <a:off x="444630" y="3736074"/>
              <a:ext cx="331940" cy="3319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 smtClean="0"/>
                <a:t>T</a:t>
              </a:r>
              <a:endParaRPr lang="en-US" sz="2400" dirty="0"/>
            </a:p>
          </p:txBody>
        </p:sp>
        <p:sp>
          <p:nvSpPr>
            <p:cNvPr id="111" name="Oval 110"/>
            <p:cNvSpPr/>
            <p:nvPr/>
          </p:nvSpPr>
          <p:spPr>
            <a:xfrm>
              <a:off x="859697" y="3736074"/>
              <a:ext cx="331940" cy="3319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 smtClean="0"/>
                <a:t>R</a:t>
              </a:r>
              <a:endParaRPr lang="en-US" sz="2400" dirty="0"/>
            </a:p>
          </p:txBody>
        </p:sp>
        <p:sp>
          <p:nvSpPr>
            <p:cNvPr id="112" name="Oval 111"/>
            <p:cNvSpPr/>
            <p:nvPr/>
          </p:nvSpPr>
          <p:spPr>
            <a:xfrm>
              <a:off x="1271682" y="3733350"/>
              <a:ext cx="331940" cy="3319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 smtClean="0"/>
                <a:t>L</a:t>
              </a:r>
              <a:endParaRPr lang="en-US" sz="2400" dirty="0"/>
            </a:p>
          </p:txBody>
        </p:sp>
        <p:sp>
          <p:nvSpPr>
            <p:cNvPr id="113" name="Oval 112"/>
            <p:cNvSpPr/>
            <p:nvPr/>
          </p:nvSpPr>
          <p:spPr>
            <a:xfrm>
              <a:off x="1681104" y="3733350"/>
              <a:ext cx="331940" cy="3319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 smtClean="0"/>
                <a:t>M</a:t>
              </a:r>
              <a:endParaRPr lang="en-US" sz="2400" dirty="0"/>
            </a:p>
          </p:txBody>
        </p:sp>
        <p:cxnSp>
          <p:nvCxnSpPr>
            <p:cNvPr id="114" name="Straight Arrow Connector 113"/>
            <p:cNvCxnSpPr>
              <a:stCxn id="106" idx="4"/>
              <a:endCxn id="107" idx="0"/>
            </p:cNvCxnSpPr>
            <p:nvPr/>
          </p:nvCxnSpPr>
          <p:spPr>
            <a:xfrm flipH="1">
              <a:off x="818134" y="2833360"/>
              <a:ext cx="412114" cy="285387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>
              <a:stCxn id="106" idx="4"/>
              <a:endCxn id="109" idx="0"/>
            </p:cNvCxnSpPr>
            <p:nvPr/>
          </p:nvCxnSpPr>
          <p:spPr>
            <a:xfrm>
              <a:off x="1230248" y="2833360"/>
              <a:ext cx="412115" cy="285387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>
              <a:stCxn id="107" idx="4"/>
              <a:endCxn id="110" idx="0"/>
            </p:cNvCxnSpPr>
            <p:nvPr/>
          </p:nvCxnSpPr>
          <p:spPr>
            <a:xfrm flipH="1">
              <a:off x="610600" y="3450687"/>
              <a:ext cx="207534" cy="285387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>
              <a:stCxn id="107" idx="4"/>
              <a:endCxn id="111" idx="0"/>
            </p:cNvCxnSpPr>
            <p:nvPr/>
          </p:nvCxnSpPr>
          <p:spPr>
            <a:xfrm>
              <a:off x="818134" y="3450687"/>
              <a:ext cx="207533" cy="285387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>
              <a:stCxn id="109" idx="4"/>
              <a:endCxn id="112" idx="0"/>
            </p:cNvCxnSpPr>
            <p:nvPr/>
          </p:nvCxnSpPr>
          <p:spPr>
            <a:xfrm flipH="1">
              <a:off x="1437652" y="3450687"/>
              <a:ext cx="204711" cy="282663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>
              <a:stCxn id="109" idx="4"/>
              <a:endCxn id="113" idx="0"/>
            </p:cNvCxnSpPr>
            <p:nvPr/>
          </p:nvCxnSpPr>
          <p:spPr>
            <a:xfrm>
              <a:off x="1642363" y="3450687"/>
              <a:ext cx="204711" cy="282663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>
              <a:stCxn id="106" idx="4"/>
              <a:endCxn id="107" idx="0"/>
            </p:cNvCxnSpPr>
            <p:nvPr/>
          </p:nvCxnSpPr>
          <p:spPr>
            <a:xfrm flipH="1">
              <a:off x="818134" y="2833360"/>
              <a:ext cx="412114" cy="285387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>
              <a:stCxn id="106" idx="4"/>
              <a:endCxn id="109" idx="0"/>
            </p:cNvCxnSpPr>
            <p:nvPr/>
          </p:nvCxnSpPr>
          <p:spPr>
            <a:xfrm>
              <a:off x="1230248" y="2833360"/>
              <a:ext cx="412115" cy="285387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>
              <a:stCxn id="107" idx="4"/>
              <a:endCxn id="110" idx="0"/>
            </p:cNvCxnSpPr>
            <p:nvPr/>
          </p:nvCxnSpPr>
          <p:spPr>
            <a:xfrm flipH="1">
              <a:off x="610600" y="3450687"/>
              <a:ext cx="207534" cy="285387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>
              <a:stCxn id="107" idx="4"/>
              <a:endCxn id="111" idx="0"/>
            </p:cNvCxnSpPr>
            <p:nvPr/>
          </p:nvCxnSpPr>
          <p:spPr>
            <a:xfrm>
              <a:off x="818134" y="3450687"/>
              <a:ext cx="207533" cy="285387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>
              <a:stCxn id="109" idx="4"/>
              <a:endCxn id="112" idx="0"/>
            </p:cNvCxnSpPr>
            <p:nvPr/>
          </p:nvCxnSpPr>
          <p:spPr>
            <a:xfrm flipH="1">
              <a:off x="1437652" y="3450687"/>
              <a:ext cx="204711" cy="282663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>
              <a:stCxn id="109" idx="4"/>
              <a:endCxn id="113" idx="0"/>
            </p:cNvCxnSpPr>
            <p:nvPr/>
          </p:nvCxnSpPr>
          <p:spPr>
            <a:xfrm>
              <a:off x="1642363" y="3450687"/>
              <a:ext cx="204711" cy="282663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8455608" y="4047116"/>
            <a:ext cx="0" cy="1758397"/>
            <a:chOff x="8610829" y="4188226"/>
            <a:chExt cx="0" cy="1758397"/>
          </a:xfrm>
        </p:grpSpPr>
        <p:cxnSp>
          <p:nvCxnSpPr>
            <p:cNvPr id="126" name="Straight Arrow Connector 125"/>
            <p:cNvCxnSpPr/>
            <p:nvPr/>
          </p:nvCxnSpPr>
          <p:spPr>
            <a:xfrm>
              <a:off x="8610829" y="4188226"/>
              <a:ext cx="0" cy="190645"/>
            </a:xfrm>
            <a:prstGeom prst="straightConnector1">
              <a:avLst/>
            </a:prstGeom>
            <a:ln w="38100" cmpd="sng">
              <a:solidFill>
                <a:schemeClr val="accent2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Straight Arrow Connector 126"/>
            <p:cNvCxnSpPr/>
            <p:nvPr/>
          </p:nvCxnSpPr>
          <p:spPr>
            <a:xfrm>
              <a:off x="8610829" y="4710811"/>
              <a:ext cx="0" cy="190645"/>
            </a:xfrm>
            <a:prstGeom prst="straightConnector1">
              <a:avLst/>
            </a:prstGeom>
            <a:ln w="38100" cmpd="sng">
              <a:solidFill>
                <a:schemeClr val="accent2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/>
            <p:nvPr/>
          </p:nvCxnSpPr>
          <p:spPr>
            <a:xfrm>
              <a:off x="8610829" y="5755981"/>
              <a:ext cx="0" cy="190642"/>
            </a:xfrm>
            <a:prstGeom prst="straightConnector1">
              <a:avLst/>
            </a:prstGeom>
            <a:ln w="38100" cmpd="sng">
              <a:solidFill>
                <a:schemeClr val="accent2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8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5298757" cy="3562815"/>
          </a:xfrm>
        </p:spPr>
        <p:txBody>
          <a:bodyPr>
            <a:noAutofit/>
          </a:bodyPr>
          <a:lstStyle/>
          <a:p>
            <a:pPr>
              <a:tabLst>
                <a:tab pos="5026025" algn="r"/>
              </a:tabLst>
            </a:pPr>
            <a:r>
              <a:rPr lang="en-US" sz="2600" dirty="0" smtClean="0"/>
              <a:t>Pseudo-tree	</a:t>
            </a:r>
            <a:r>
              <a:rPr lang="en-US" sz="2000" dirty="0" smtClean="0">
                <a:solidFill>
                  <a:srgbClr val="3366FF"/>
                </a:solidFill>
              </a:rPr>
              <a:t>[Freuder+ 85]</a:t>
            </a:r>
          </a:p>
          <a:p>
            <a:r>
              <a:rPr lang="en-US" sz="2600" dirty="0" smtClean="0"/>
              <a:t>DFS of CSP graph is a legal tree</a:t>
            </a:r>
          </a:p>
          <a:p>
            <a:r>
              <a:rPr lang="en-US" sz="2600" dirty="0" smtClean="0"/>
              <a:t>Constraint graph G = (V,E)</a:t>
            </a:r>
          </a:p>
          <a:p>
            <a:r>
              <a:rPr lang="en-US" sz="2600" dirty="0" smtClean="0"/>
              <a:t>Legal tree is</a:t>
            </a:r>
          </a:p>
          <a:p>
            <a:pPr lvl="1"/>
            <a:r>
              <a:rPr lang="en-US" sz="2200" dirty="0" smtClean="0"/>
              <a:t>Directed rooted </a:t>
            </a:r>
            <a:r>
              <a:rPr lang="en-US" sz="2200" dirty="0"/>
              <a:t>t</a:t>
            </a:r>
            <a:r>
              <a:rPr lang="en-US" sz="2200" dirty="0" smtClean="0"/>
              <a:t>ree </a:t>
            </a:r>
            <a:r>
              <a:rPr lang="en-US" sz="2200" dirty="0"/>
              <a:t>𝒯</a:t>
            </a:r>
            <a:r>
              <a:rPr lang="en-US" sz="2200" dirty="0" smtClean="0"/>
              <a:t> = (V,E’)</a:t>
            </a:r>
          </a:p>
          <a:p>
            <a:pPr lvl="1"/>
            <a:r>
              <a:rPr lang="en-US" sz="2200" dirty="0" smtClean="0"/>
              <a:t>∀edge </a:t>
            </a:r>
            <a:r>
              <a:rPr lang="en-US" sz="2200" dirty="0" smtClean="0">
                <a:latin typeface="Cambria Math"/>
                <a:cs typeface="Cambria Math"/>
              </a:rPr>
              <a:t>∈ </a:t>
            </a:r>
            <a:r>
              <a:rPr lang="en-US" sz="2200" dirty="0" smtClean="0"/>
              <a:t>G </a:t>
            </a:r>
            <a:r>
              <a:rPr lang="en-US" sz="2200" dirty="0" smtClean="0">
                <a:latin typeface="Cambria Math"/>
                <a:cs typeface="Cambria Math"/>
              </a:rPr>
              <a:t>∉</a:t>
            </a:r>
            <a:r>
              <a:rPr lang="en-US" sz="2200" dirty="0" smtClean="0"/>
              <a:t> E’ is a back-arc  (connects a node to an ancestor in </a:t>
            </a:r>
            <a:r>
              <a:rPr lang="en-US" sz="2200" dirty="0"/>
              <a:t>𝒯)</a:t>
            </a:r>
            <a:endParaRPr lang="en-US" sz="2200" dirty="0" smtClean="0"/>
          </a:p>
          <a:p>
            <a:r>
              <a:rPr lang="en-US" dirty="0" smtClean="0"/>
              <a:t>Arcs </a:t>
            </a:r>
            <a:r>
              <a:rPr lang="en-US" dirty="0">
                <a:latin typeface="Cambria Math"/>
                <a:cs typeface="Cambria Math"/>
              </a:rPr>
              <a:t>∈</a:t>
            </a:r>
            <a:r>
              <a:rPr lang="en-US" dirty="0" smtClean="0"/>
              <a:t> </a:t>
            </a:r>
            <a:r>
              <a:rPr lang="en-US" sz="2600" dirty="0" smtClean="0"/>
              <a:t>E’ may be </a:t>
            </a:r>
            <a:r>
              <a:rPr lang="en-US" sz="2600" dirty="0">
                <a:latin typeface="Cambria Math"/>
                <a:cs typeface="Cambria Math"/>
              </a:rPr>
              <a:t>∉</a:t>
            </a:r>
            <a:r>
              <a:rPr lang="en-US" sz="2600" dirty="0" smtClean="0"/>
              <a:t> E</a:t>
            </a:r>
          </a:p>
        </p:txBody>
      </p:sp>
      <p:sp>
        <p:nvSpPr>
          <p:cNvPr id="69" name="Content Placeholder 2"/>
          <p:cNvSpPr>
            <a:spLocks noGrp="1"/>
          </p:cNvSpPr>
          <p:nvPr>
            <p:ph sz="half" idx="1"/>
          </p:nvPr>
        </p:nvSpPr>
        <p:spPr>
          <a:xfrm>
            <a:off x="457199" y="5080996"/>
            <a:ext cx="5298757" cy="1045167"/>
          </a:xfrm>
        </p:spPr>
        <p:txBody>
          <a:bodyPr>
            <a:noAutofit/>
          </a:bodyPr>
          <a:lstStyle/>
          <a:p>
            <a:r>
              <a:rPr lang="en-US" sz="2600" dirty="0" smtClean="0"/>
              <a:t>G</a:t>
            </a:r>
            <a:r>
              <a:rPr lang="en-US" sz="2600" baseline="30000" dirty="0">
                <a:latin typeface="Apple Chancery"/>
                <a:cs typeface="Apple Chancery"/>
              </a:rPr>
              <a:t>𝒯</a:t>
            </a:r>
            <a:r>
              <a:rPr lang="en-US" sz="2600" dirty="0" smtClean="0"/>
              <a:t>=(</a:t>
            </a:r>
            <a:r>
              <a:rPr lang="en-US" sz="2600" dirty="0"/>
              <a:t>V,E∪E’</a:t>
            </a:r>
            <a:r>
              <a:rPr lang="en-US" sz="2600" dirty="0" smtClean="0"/>
              <a:t>): Extended graph of G relative to </a:t>
            </a:r>
            <a:r>
              <a:rPr lang="en-US" sz="2600" dirty="0"/>
              <a:t>𝒯</a:t>
            </a:r>
            <a:endParaRPr lang="en-US" sz="2600" dirty="0">
              <a:latin typeface="Apple Chancery"/>
              <a:cs typeface="Apple Chancery"/>
            </a:endParaRPr>
          </a:p>
        </p:txBody>
      </p:sp>
      <p:cxnSp>
        <p:nvCxnSpPr>
          <p:cNvPr id="10" name="Straight Connector 9"/>
          <p:cNvCxnSpPr>
            <a:stCxn id="74" idx="6"/>
            <a:endCxn id="75" idx="2"/>
          </p:cNvCxnSpPr>
          <p:nvPr/>
        </p:nvCxnSpPr>
        <p:spPr>
          <a:xfrm>
            <a:off x="7007313" y="1771266"/>
            <a:ext cx="83127" cy="0"/>
          </a:xfrm>
          <a:prstGeom prst="line">
            <a:avLst/>
          </a:prstGeom>
          <a:ln w="38100">
            <a:solidFill>
              <a:schemeClr val="accent2"/>
            </a:solidFill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72" idx="3"/>
            <a:endCxn id="75" idx="7"/>
          </p:cNvCxnSpPr>
          <p:nvPr/>
        </p:nvCxnSpPr>
        <p:spPr>
          <a:xfrm flipH="1">
            <a:off x="7373769" y="1271298"/>
            <a:ext cx="381978" cy="382609"/>
          </a:xfrm>
          <a:prstGeom prst="line">
            <a:avLst/>
          </a:prstGeom>
          <a:ln w="38100">
            <a:solidFill>
              <a:schemeClr val="accent2"/>
            </a:solidFill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77" idx="2"/>
            <a:endCxn id="76" idx="6"/>
          </p:cNvCxnSpPr>
          <p:nvPr/>
        </p:nvCxnSpPr>
        <p:spPr>
          <a:xfrm flipH="1">
            <a:off x="7834365" y="1768542"/>
            <a:ext cx="77482" cy="0"/>
          </a:xfrm>
          <a:prstGeom prst="line">
            <a:avLst/>
          </a:prstGeom>
          <a:ln w="38100">
            <a:solidFill>
              <a:schemeClr val="accent2"/>
            </a:solidFill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979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10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Variable Ordering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341679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 dynamic AND/OR tree</a:t>
            </a:r>
          </a:p>
          <a:p>
            <a:r>
              <a:rPr lang="en-US" dirty="0"/>
              <a:t>∀ </a:t>
            </a:r>
            <a:r>
              <a:rPr lang="en-US" dirty="0" err="1" smtClean="0"/>
              <a:t>subtree</a:t>
            </a:r>
            <a:r>
              <a:rPr lang="en-US" dirty="0" smtClean="0"/>
              <a:t> rooted at </a:t>
            </a:r>
            <a:r>
              <a:rPr lang="en-US" dirty="0"/>
              <a:t>〈</a:t>
            </a:r>
            <a:r>
              <a:rPr lang="en-US" dirty="0" err="1" smtClean="0"/>
              <a:t>X,v</a:t>
            </a:r>
            <a:r>
              <a:rPr lang="en-US" dirty="0" smtClean="0"/>
              <a:t>〉</a:t>
            </a:r>
          </a:p>
          <a:p>
            <a:pPr lvl="1"/>
            <a:r>
              <a:rPr lang="en-US" dirty="0" smtClean="0"/>
              <a:t>there are no active constraints (arcs) in the subproblem </a:t>
            </a:r>
          </a:p>
          <a:p>
            <a:pPr lvl="1"/>
            <a:r>
              <a:rPr lang="en-US" dirty="0" smtClean="0"/>
              <a:t>conditioned on the current path to </a:t>
            </a:r>
            <a:r>
              <a:rPr lang="en-US" dirty="0"/>
              <a:t>〈</a:t>
            </a:r>
            <a:r>
              <a:rPr lang="en-US" dirty="0" err="1"/>
              <a:t>X,v</a:t>
            </a:r>
            <a:r>
              <a:rPr lang="en-US" dirty="0"/>
              <a:t>〉</a:t>
            </a:r>
            <a:r>
              <a:rPr lang="en-US" dirty="0" smtClean="0"/>
              <a:t>  connecting different branches of the tree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BAC8-0B4C-459D-A74B-39E298A7D5FE}" type="datetime1">
              <a:rPr lang="en-US" smtClean="0"/>
              <a:t>3/8/2013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86F-4F53-460C-83BF-F797240580C2}" type="slidenum">
              <a:rPr lang="en-US" smtClean="0"/>
              <a:t>13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2733" y="2242391"/>
            <a:ext cx="1800000" cy="1386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6928766" y="2273891"/>
            <a:ext cx="1512000" cy="1323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3466" y="3917257"/>
            <a:ext cx="3968893" cy="1909763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AND/OR Search Spaces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60577" y="1541743"/>
            <a:ext cx="1205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 → A ∨ </a:t>
            </a:r>
            <a:r>
              <a:rPr lang="en-US" dirty="0" smtClean="0"/>
              <a:t>C</a:t>
            </a:r>
          </a:p>
          <a:p>
            <a:r>
              <a:rPr lang="en-US" dirty="0" smtClean="0"/>
              <a:t>X </a:t>
            </a:r>
            <a:r>
              <a:rPr lang="en-US" dirty="0"/>
              <a:t>→ B ∨ 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81889" y="1680242"/>
            <a:ext cx="1205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Legal Tree</a:t>
            </a:r>
            <a:endParaRPr lang="en-US" b="1" dirty="0"/>
          </a:p>
        </p:txBody>
      </p:sp>
      <p:sp>
        <p:nvSpPr>
          <p:cNvPr id="10" name="Oval 9"/>
          <p:cNvSpPr/>
          <p:nvPr/>
        </p:nvSpPr>
        <p:spPr>
          <a:xfrm>
            <a:off x="4698287" y="4500103"/>
            <a:ext cx="1984446" cy="744070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95800" y="5244173"/>
            <a:ext cx="19939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X=0, no </a:t>
            </a:r>
            <a:r>
              <a:rPr lang="en-US" i="1" dirty="0" smtClean="0"/>
              <a:t>active </a:t>
            </a:r>
            <a:r>
              <a:rPr lang="en-US" dirty="0" smtClean="0"/>
              <a:t>constraints in the </a:t>
            </a:r>
            <a:r>
              <a:rPr lang="en-US" dirty="0" err="1" smtClean="0"/>
              <a:t>subproblem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607859" y="4535963"/>
            <a:ext cx="2074874" cy="7082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15200" y="2153774"/>
            <a:ext cx="304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315200" y="2721161"/>
            <a:ext cx="304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846566" y="3283260"/>
            <a:ext cx="304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218166" y="3283260"/>
            <a:ext cx="304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68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" grpId="0" animBg="1"/>
      <p:bldP spid="13" grpId="0"/>
      <p:bldP spid="14" grpId="0" animBg="1"/>
      <p:bldP spid="1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535"/>
            <a:ext cx="8229600" cy="507381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AND/OR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Search Space &amp; Search Tree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Example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Finding Solution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Subgraph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Legal Tree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Dynamic Variable Ordering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/>
              <a:t>Minimal AND/OR Search Spaces [Day 2]</a:t>
            </a:r>
          </a:p>
          <a:p>
            <a:pPr lvl="1"/>
            <a:r>
              <a:rPr lang="en-US" dirty="0" smtClean="0"/>
              <a:t>Merging Nodes &amp; Example</a:t>
            </a:r>
          </a:p>
          <a:p>
            <a:pPr lvl="1"/>
            <a:r>
              <a:rPr lang="en-US" dirty="0" smtClean="0"/>
              <a:t>Sketch of Proof</a:t>
            </a:r>
          </a:p>
          <a:p>
            <a:pPr lvl="1"/>
            <a:r>
              <a:rPr lang="en-US" dirty="0" smtClean="0"/>
              <a:t>Complexity</a:t>
            </a:r>
          </a:p>
          <a:p>
            <a:r>
              <a:rPr lang="en-US" dirty="0" smtClean="0"/>
              <a:t>Solution Counting</a:t>
            </a:r>
          </a:p>
          <a:p>
            <a:pPr lvl="1"/>
            <a:r>
              <a:rPr lang="en-US" dirty="0" smtClean="0"/>
              <a:t>Algorithm &amp; Empirical Evaluation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D37E-D8F2-4C60-B57D-A6AF13821982}" type="datetime1">
              <a:rPr lang="en-US" smtClean="0"/>
              <a:t>3/8/2013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86F-4F53-460C-83BF-F797240580C2}" type="slidenum">
              <a:rPr lang="en-US" smtClean="0"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AND/OR Search Spaces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3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Minimal AND/OR Search Graphs (Idea)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8" y="1600200"/>
            <a:ext cx="5568992" cy="4525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Two partial paths over the same variables are </a:t>
            </a:r>
            <a:r>
              <a:rPr lang="en-US" dirty="0" err="1" smtClean="0"/>
              <a:t>unifiable</a:t>
            </a:r>
            <a:r>
              <a:rPr lang="en-US" dirty="0" smtClean="0"/>
              <a:t> </a:t>
            </a:r>
            <a:r>
              <a:rPr lang="en-US" i="1" dirty="0" err="1" smtClean="0"/>
              <a:t>iff</a:t>
            </a:r>
            <a:r>
              <a:rPr lang="en-US" dirty="0" smtClean="0"/>
              <a:t> the search </a:t>
            </a:r>
            <a:r>
              <a:rPr lang="en-US" dirty="0" err="1" smtClean="0"/>
              <a:t>subgraphs</a:t>
            </a:r>
            <a:r>
              <a:rPr lang="en-US" dirty="0" smtClean="0"/>
              <a:t> rooted at each path are identical</a:t>
            </a:r>
            <a:endParaRPr lang="en-US" sz="1800" dirty="0" smtClean="0"/>
          </a:p>
          <a:p>
            <a:pPr marL="0" indent="0">
              <a:spcAft>
                <a:spcPts val="600"/>
              </a:spcAft>
              <a:buNone/>
            </a:pPr>
            <a:endParaRPr lang="en-US" sz="1200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Closure under ‘merge’ yields a </a:t>
            </a:r>
            <a:r>
              <a:rPr lang="en-US" dirty="0" smtClean="0">
                <a:solidFill>
                  <a:srgbClr val="4F81BD"/>
                </a:solidFill>
              </a:rPr>
              <a:t>unique </a:t>
            </a:r>
            <a:r>
              <a:rPr lang="en-US" dirty="0" smtClean="0"/>
              <a:t>fixed point </a:t>
            </a:r>
            <a:endParaRPr lang="en-US" dirty="0"/>
          </a:p>
          <a:p>
            <a:pPr marL="685800" indent="-398463">
              <a:buNone/>
            </a:pPr>
            <a:r>
              <a:rPr lang="en-US" dirty="0"/>
              <a:t>⇒</a:t>
            </a:r>
            <a:r>
              <a:rPr lang="en-US" dirty="0" smtClean="0"/>
              <a:t> minimal AND/OR search graph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83148-1B6C-4DA7-96DB-12293C953B59}" type="datetime1">
              <a:rPr lang="en-US" smtClean="0"/>
              <a:t>3/8/2013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86F-4F53-460C-83BF-F797240580C2}" type="slidenum">
              <a:rPr lang="en-US" smtClean="0"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AND/OR Search Spaces</a:t>
            </a: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309759" y="1203514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538621" y="1673182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124440" y="1673182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6520807" y="2099306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534080" y="2565855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924290" y="3473396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727464" y="3473396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6113964" y="2993827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910653" y="2993827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325877" y="3473396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4" idx="2"/>
            <a:endCxn id="18" idx="0"/>
          </p:cNvCxnSpPr>
          <p:nvPr/>
        </p:nvCxnSpPr>
        <p:spPr>
          <a:xfrm>
            <a:off x="6664709" y="2827112"/>
            <a:ext cx="398344" cy="166715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7" idx="4"/>
            <a:endCxn id="15" idx="0"/>
          </p:cNvCxnSpPr>
          <p:nvPr/>
        </p:nvCxnSpPr>
        <p:spPr>
          <a:xfrm flipH="1">
            <a:off x="6054919" y="3298627"/>
            <a:ext cx="211445" cy="174769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7" idx="4"/>
            <a:endCxn id="19" idx="0"/>
          </p:cNvCxnSpPr>
          <p:nvPr/>
        </p:nvCxnSpPr>
        <p:spPr>
          <a:xfrm>
            <a:off x="6266364" y="3298627"/>
            <a:ext cx="190142" cy="1747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8" idx="4"/>
            <a:endCxn id="16" idx="0"/>
          </p:cNvCxnSpPr>
          <p:nvPr/>
        </p:nvCxnSpPr>
        <p:spPr>
          <a:xfrm flipH="1">
            <a:off x="6858093" y="3298627"/>
            <a:ext cx="204960" cy="174769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8" idx="4"/>
            <a:endCxn id="25" idx="0"/>
          </p:cNvCxnSpPr>
          <p:nvPr/>
        </p:nvCxnSpPr>
        <p:spPr>
          <a:xfrm>
            <a:off x="7063053" y="3298627"/>
            <a:ext cx="196627" cy="1747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129051" y="3473396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14" idx="2"/>
            <a:endCxn id="17" idx="0"/>
          </p:cNvCxnSpPr>
          <p:nvPr/>
        </p:nvCxnSpPr>
        <p:spPr>
          <a:xfrm flipH="1">
            <a:off x="6266364" y="2827112"/>
            <a:ext cx="398345" cy="166715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8103375" y="2099306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8124440" y="2565855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530638" y="3473396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30" name="Straight Arrow Connector 29"/>
          <p:cNvCxnSpPr>
            <a:stCxn id="12" idx="2"/>
            <a:endCxn id="27" idx="0"/>
          </p:cNvCxnSpPr>
          <p:nvPr/>
        </p:nvCxnSpPr>
        <p:spPr>
          <a:xfrm>
            <a:off x="8255069" y="1934439"/>
            <a:ext cx="706" cy="164867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8333812" y="3473396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7692505" y="2993827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8512832" y="2993827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7932225" y="3473396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35" name="Straight Arrow Connector 34"/>
          <p:cNvCxnSpPr>
            <a:stCxn id="28" idx="2"/>
            <a:endCxn id="33" idx="0"/>
          </p:cNvCxnSpPr>
          <p:nvPr/>
        </p:nvCxnSpPr>
        <p:spPr>
          <a:xfrm>
            <a:off x="8255069" y="2827112"/>
            <a:ext cx="410163" cy="166715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2" idx="4"/>
            <a:endCxn id="29" idx="0"/>
          </p:cNvCxnSpPr>
          <p:nvPr/>
        </p:nvCxnSpPr>
        <p:spPr>
          <a:xfrm flipH="1">
            <a:off x="7661267" y="3298627"/>
            <a:ext cx="183638" cy="174769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2" idx="4"/>
            <a:endCxn id="34" idx="0"/>
          </p:cNvCxnSpPr>
          <p:nvPr/>
        </p:nvCxnSpPr>
        <p:spPr>
          <a:xfrm>
            <a:off x="7844905" y="3298627"/>
            <a:ext cx="217949" cy="1747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3" idx="4"/>
            <a:endCxn id="31" idx="0"/>
          </p:cNvCxnSpPr>
          <p:nvPr/>
        </p:nvCxnSpPr>
        <p:spPr>
          <a:xfrm flipH="1">
            <a:off x="8464441" y="3298627"/>
            <a:ext cx="200791" cy="174769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3" idx="4"/>
            <a:endCxn id="40" idx="0"/>
          </p:cNvCxnSpPr>
          <p:nvPr/>
        </p:nvCxnSpPr>
        <p:spPr>
          <a:xfrm>
            <a:off x="8665232" y="3298627"/>
            <a:ext cx="200793" cy="1747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8735396" y="3473396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41" name="Straight Arrow Connector 40"/>
          <p:cNvCxnSpPr>
            <a:stCxn id="28" idx="2"/>
            <a:endCxn id="32" idx="0"/>
          </p:cNvCxnSpPr>
          <p:nvPr/>
        </p:nvCxnSpPr>
        <p:spPr>
          <a:xfrm flipH="1">
            <a:off x="7844905" y="2827112"/>
            <a:ext cx="410164" cy="166715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0" idx="4"/>
            <a:endCxn id="12" idx="0"/>
          </p:cNvCxnSpPr>
          <p:nvPr/>
        </p:nvCxnSpPr>
        <p:spPr>
          <a:xfrm>
            <a:off x="7462159" y="1508314"/>
            <a:ext cx="792910" cy="164868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0" idx="4"/>
            <a:endCxn id="11" idx="0"/>
          </p:cNvCxnSpPr>
          <p:nvPr/>
        </p:nvCxnSpPr>
        <p:spPr>
          <a:xfrm flipH="1">
            <a:off x="6669250" y="1508314"/>
            <a:ext cx="792909" cy="164868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1" idx="2"/>
            <a:endCxn id="13" idx="0"/>
          </p:cNvCxnSpPr>
          <p:nvPr/>
        </p:nvCxnSpPr>
        <p:spPr>
          <a:xfrm>
            <a:off x="6669250" y="1934439"/>
            <a:ext cx="3957" cy="164867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7" idx="4"/>
            <a:endCxn id="28" idx="0"/>
          </p:cNvCxnSpPr>
          <p:nvPr/>
        </p:nvCxnSpPr>
        <p:spPr>
          <a:xfrm flipH="1">
            <a:off x="8255069" y="2404106"/>
            <a:ext cx="706" cy="161749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3" idx="4"/>
            <a:endCxn id="14" idx="0"/>
          </p:cNvCxnSpPr>
          <p:nvPr/>
        </p:nvCxnSpPr>
        <p:spPr>
          <a:xfrm flipH="1">
            <a:off x="6664709" y="2404106"/>
            <a:ext cx="8498" cy="161749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5877784" y="2068144"/>
            <a:ext cx="1539688" cy="168570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484902" y="2068144"/>
            <a:ext cx="1539688" cy="168570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grpSp>
        <p:nvGrpSpPr>
          <p:cNvPr id="160" name="Group 159"/>
          <p:cNvGrpSpPr/>
          <p:nvPr/>
        </p:nvGrpSpPr>
        <p:grpSpPr>
          <a:xfrm>
            <a:off x="5924290" y="3855686"/>
            <a:ext cx="2483885" cy="2531139"/>
            <a:chOff x="5924290" y="3855686"/>
            <a:chExt cx="2483885" cy="2531139"/>
          </a:xfrm>
        </p:grpSpPr>
        <p:sp>
          <p:nvSpPr>
            <p:cNvPr id="120" name="Oval 119"/>
            <p:cNvSpPr/>
            <p:nvPr/>
          </p:nvSpPr>
          <p:spPr>
            <a:xfrm>
              <a:off x="7309759" y="3855686"/>
              <a:ext cx="304800" cy="3048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6538621" y="4325354"/>
              <a:ext cx="261257" cy="26125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8124440" y="4325354"/>
              <a:ext cx="261257" cy="26125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23" name="Oval 122"/>
            <p:cNvSpPr/>
            <p:nvPr/>
          </p:nvSpPr>
          <p:spPr>
            <a:xfrm>
              <a:off x="6520807" y="4751478"/>
              <a:ext cx="304800" cy="3048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6534080" y="5218027"/>
              <a:ext cx="261257" cy="26125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5924290" y="6125568"/>
              <a:ext cx="261257" cy="26125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6727464" y="6125568"/>
              <a:ext cx="261257" cy="26125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27" name="Oval 126"/>
            <p:cNvSpPr/>
            <p:nvPr/>
          </p:nvSpPr>
          <p:spPr>
            <a:xfrm>
              <a:off x="6113964" y="5645999"/>
              <a:ext cx="304800" cy="3048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128" name="Oval 127"/>
            <p:cNvSpPr/>
            <p:nvPr/>
          </p:nvSpPr>
          <p:spPr>
            <a:xfrm>
              <a:off x="6910653" y="5645999"/>
              <a:ext cx="304800" cy="3048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dirty="0" smtClean="0"/>
                <a:t>R</a:t>
              </a:r>
              <a:endParaRPr lang="en-US" dirty="0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6325877" y="6125568"/>
              <a:ext cx="261257" cy="26125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130" name="Straight Arrow Connector 129"/>
            <p:cNvCxnSpPr>
              <a:stCxn id="124" idx="2"/>
              <a:endCxn id="128" idx="0"/>
            </p:cNvCxnSpPr>
            <p:nvPr/>
          </p:nvCxnSpPr>
          <p:spPr>
            <a:xfrm>
              <a:off x="6664709" y="5479284"/>
              <a:ext cx="398344" cy="166715"/>
            </a:xfrm>
            <a:prstGeom prst="straightConnector1">
              <a:avLst/>
            </a:prstGeom>
            <a:ln w="952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>
              <a:stCxn id="127" idx="4"/>
              <a:endCxn id="125" idx="0"/>
            </p:cNvCxnSpPr>
            <p:nvPr/>
          </p:nvCxnSpPr>
          <p:spPr>
            <a:xfrm flipH="1">
              <a:off x="6054919" y="5950799"/>
              <a:ext cx="211445" cy="174769"/>
            </a:xfrm>
            <a:prstGeom prst="straightConnector1">
              <a:avLst/>
            </a:prstGeom>
            <a:ln w="952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>
              <a:stCxn id="127" idx="4"/>
              <a:endCxn id="129" idx="0"/>
            </p:cNvCxnSpPr>
            <p:nvPr/>
          </p:nvCxnSpPr>
          <p:spPr>
            <a:xfrm>
              <a:off x="6266364" y="5950799"/>
              <a:ext cx="190142" cy="1747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>
              <a:stCxn id="128" idx="4"/>
              <a:endCxn id="126" idx="0"/>
            </p:cNvCxnSpPr>
            <p:nvPr/>
          </p:nvCxnSpPr>
          <p:spPr>
            <a:xfrm flipH="1">
              <a:off x="6858093" y="5950799"/>
              <a:ext cx="204960" cy="174769"/>
            </a:xfrm>
            <a:prstGeom prst="straightConnector1">
              <a:avLst/>
            </a:prstGeom>
            <a:ln w="952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>
              <a:stCxn id="128" idx="4"/>
              <a:endCxn id="135" idx="0"/>
            </p:cNvCxnSpPr>
            <p:nvPr/>
          </p:nvCxnSpPr>
          <p:spPr>
            <a:xfrm>
              <a:off x="7063053" y="5950799"/>
              <a:ext cx="196627" cy="1747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5" name="Rectangle 134"/>
            <p:cNvSpPr/>
            <p:nvPr/>
          </p:nvSpPr>
          <p:spPr>
            <a:xfrm>
              <a:off x="7129051" y="6125568"/>
              <a:ext cx="261257" cy="26125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136" name="Straight Arrow Connector 135"/>
            <p:cNvCxnSpPr>
              <a:stCxn id="124" idx="2"/>
              <a:endCxn id="127" idx="0"/>
            </p:cNvCxnSpPr>
            <p:nvPr/>
          </p:nvCxnSpPr>
          <p:spPr>
            <a:xfrm flipH="1">
              <a:off x="6266364" y="5479284"/>
              <a:ext cx="398345" cy="166715"/>
            </a:xfrm>
            <a:prstGeom prst="straightConnector1">
              <a:avLst/>
            </a:prstGeom>
            <a:ln w="952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7" name="Oval 136"/>
            <p:cNvSpPr/>
            <p:nvPr/>
          </p:nvSpPr>
          <p:spPr>
            <a:xfrm>
              <a:off x="8103375" y="4751478"/>
              <a:ext cx="304800" cy="3048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dirty="0" smtClean="0"/>
                <a:t>Y</a:t>
              </a:r>
              <a:endParaRPr lang="en-US" dirty="0"/>
            </a:p>
          </p:txBody>
        </p:sp>
        <p:cxnSp>
          <p:nvCxnSpPr>
            <p:cNvPr id="140" name="Straight Arrow Connector 139"/>
            <p:cNvCxnSpPr>
              <a:stCxn id="122" idx="2"/>
              <a:endCxn id="137" idx="0"/>
            </p:cNvCxnSpPr>
            <p:nvPr/>
          </p:nvCxnSpPr>
          <p:spPr>
            <a:xfrm>
              <a:off x="8255069" y="4586611"/>
              <a:ext cx="706" cy="164867"/>
            </a:xfrm>
            <a:prstGeom prst="straightConnector1">
              <a:avLst/>
            </a:prstGeom>
            <a:ln w="952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2" name="Straight Arrow Connector 151"/>
            <p:cNvCxnSpPr>
              <a:stCxn id="120" idx="4"/>
              <a:endCxn id="122" idx="0"/>
            </p:cNvCxnSpPr>
            <p:nvPr/>
          </p:nvCxnSpPr>
          <p:spPr>
            <a:xfrm>
              <a:off x="7462159" y="4160486"/>
              <a:ext cx="792910" cy="164868"/>
            </a:xfrm>
            <a:prstGeom prst="straightConnector1">
              <a:avLst/>
            </a:prstGeom>
            <a:ln w="952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3" name="Straight Arrow Connector 152"/>
            <p:cNvCxnSpPr>
              <a:stCxn id="120" idx="4"/>
              <a:endCxn id="121" idx="0"/>
            </p:cNvCxnSpPr>
            <p:nvPr/>
          </p:nvCxnSpPr>
          <p:spPr>
            <a:xfrm flipH="1">
              <a:off x="6669250" y="4160486"/>
              <a:ext cx="792909" cy="164868"/>
            </a:xfrm>
            <a:prstGeom prst="straightConnector1">
              <a:avLst/>
            </a:prstGeom>
            <a:ln w="952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4" name="Straight Arrow Connector 153"/>
            <p:cNvCxnSpPr>
              <a:stCxn id="121" idx="2"/>
              <a:endCxn id="123" idx="0"/>
            </p:cNvCxnSpPr>
            <p:nvPr/>
          </p:nvCxnSpPr>
          <p:spPr>
            <a:xfrm>
              <a:off x="6669250" y="4586611"/>
              <a:ext cx="3957" cy="164867"/>
            </a:xfrm>
            <a:prstGeom prst="straightConnector1">
              <a:avLst/>
            </a:prstGeom>
            <a:ln w="952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>
              <a:stCxn id="137" idx="4"/>
              <a:endCxn id="124" idx="0"/>
            </p:cNvCxnSpPr>
            <p:nvPr/>
          </p:nvCxnSpPr>
          <p:spPr>
            <a:xfrm flipH="1">
              <a:off x="6664709" y="5056278"/>
              <a:ext cx="1591066" cy="161749"/>
            </a:xfrm>
            <a:prstGeom prst="straightConnector1">
              <a:avLst/>
            </a:prstGeom>
            <a:ln w="38100" cmpd="sng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Straight Arrow Connector 155"/>
            <p:cNvCxnSpPr>
              <a:stCxn id="123" idx="4"/>
              <a:endCxn id="124" idx="0"/>
            </p:cNvCxnSpPr>
            <p:nvPr/>
          </p:nvCxnSpPr>
          <p:spPr>
            <a:xfrm flipH="1">
              <a:off x="6664709" y="5056278"/>
              <a:ext cx="8498" cy="161749"/>
            </a:xfrm>
            <a:prstGeom prst="straightConnector1">
              <a:avLst/>
            </a:prstGeom>
            <a:ln w="952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504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Merge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369716" cy="253898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Requires comparing </a:t>
            </a:r>
            <a:r>
              <a:rPr lang="en-US" sz="2400" dirty="0" err="1" smtClean="0"/>
              <a:t>subtrees</a:t>
            </a:r>
            <a:r>
              <a:rPr lang="en-US" sz="2400" dirty="0" smtClean="0"/>
              <a:t>…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which requires generating the full tree…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But we can do better!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G</a:t>
            </a:r>
            <a:r>
              <a:rPr lang="en-US" sz="2400" baseline="30000" dirty="0" smtClean="0">
                <a:latin typeface="Apple Chancery"/>
                <a:cs typeface="Apple Chancery"/>
              </a:rPr>
              <a:t>𝒯</a:t>
            </a:r>
            <a:r>
              <a:rPr lang="en-US" sz="2400" dirty="0" smtClean="0"/>
              <a:t>: Extended graph of G relative to </a:t>
            </a:r>
            <a:r>
              <a:rPr lang="en-US" sz="2400" dirty="0" smtClean="0">
                <a:latin typeface="Apple Chancery"/>
                <a:cs typeface="Apple Chancery"/>
              </a:rPr>
              <a:t>𝒯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G</a:t>
            </a:r>
            <a:r>
              <a:rPr lang="en-US" sz="2400" baseline="30000" dirty="0" smtClean="0"/>
              <a:t>*</a:t>
            </a:r>
            <a:r>
              <a:rPr lang="en-US" sz="2400" baseline="30000" dirty="0" smtClean="0">
                <a:latin typeface="Apple Chancery"/>
                <a:cs typeface="Apple Chancery"/>
              </a:rPr>
              <a:t>𝒯</a:t>
            </a:r>
            <a:r>
              <a:rPr lang="en-US" sz="2400" dirty="0" smtClean="0"/>
              <a:t>: Extended graph of G induced by marrying parents, relative to </a:t>
            </a:r>
            <a:r>
              <a:rPr lang="en-US" sz="2400" dirty="0" smtClean="0">
                <a:latin typeface="Apple Chancery"/>
                <a:cs typeface="Apple Chancery"/>
              </a:rPr>
              <a:t>𝒯</a:t>
            </a:r>
            <a:endParaRPr lang="en-US" sz="20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839B-9C79-4E63-9D27-5385265D1786}" type="datetime1">
              <a:rPr lang="en-US" smtClean="0"/>
              <a:t>3/8/2013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AND/OR Search Spaces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86F-4F53-460C-83BF-F797240580C2}" type="slidenum">
              <a:rPr lang="en-US" smtClean="0"/>
              <a:t>16</a:t>
            </a:fld>
            <a:endParaRPr lang="en-US"/>
          </a:p>
        </p:txBody>
      </p:sp>
      <p:sp>
        <p:nvSpPr>
          <p:cNvPr id="9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707970"/>
            <a:ext cx="5536846" cy="121232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accent1"/>
                </a:solidFill>
              </a:rPr>
              <a:t>parents (</a:t>
            </a:r>
            <a:r>
              <a:rPr lang="en-US" sz="2400" dirty="0" err="1" smtClean="0">
                <a:solidFill>
                  <a:schemeClr val="accent1"/>
                </a:solidFill>
              </a:rPr>
              <a:t>ps</a:t>
            </a:r>
            <a:r>
              <a:rPr lang="en-US" sz="2400" baseline="-25000" dirty="0" err="1" smtClean="0">
                <a:solidFill>
                  <a:schemeClr val="accent1"/>
                </a:solidFill>
              </a:rPr>
              <a:t>X</a:t>
            </a:r>
            <a:r>
              <a:rPr lang="en-US" sz="2400" dirty="0" smtClean="0">
                <a:solidFill>
                  <a:schemeClr val="accent1"/>
                </a:solidFill>
              </a:rPr>
              <a:t>)</a:t>
            </a:r>
            <a:r>
              <a:rPr lang="en-US" sz="2400" dirty="0" smtClean="0"/>
              <a:t>: {Ancestors of X that have connections in G</a:t>
            </a:r>
            <a:r>
              <a:rPr lang="en-US" sz="2400" baseline="30000" dirty="0" smtClean="0"/>
              <a:t>*</a:t>
            </a:r>
            <a:r>
              <a:rPr lang="en-US" sz="2400" baseline="30000" dirty="0" smtClean="0"/>
              <a:t>𝒯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to </a:t>
            </a:r>
            <a:r>
              <a:rPr lang="en-US" sz="2000" dirty="0" smtClean="0"/>
              <a:t>X </a:t>
            </a:r>
            <a:r>
              <a:rPr lang="en-US" sz="2000" dirty="0" smtClean="0"/>
              <a:t>or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to </a:t>
            </a:r>
            <a:r>
              <a:rPr lang="en-US" sz="2000" dirty="0" smtClean="0"/>
              <a:t>descendants of X in </a:t>
            </a:r>
            <a:r>
              <a:rPr lang="en-US" sz="2000" dirty="0" smtClean="0">
                <a:latin typeface="Apple Chancery"/>
                <a:cs typeface="Apple Chancery"/>
              </a:rPr>
              <a:t>𝒯</a:t>
            </a:r>
            <a:r>
              <a:rPr lang="en-US" sz="2000" dirty="0" smtClean="0">
                <a:cs typeface="Apple Chancery"/>
              </a:rPr>
              <a:t>}</a:t>
            </a:r>
            <a:endParaRPr lang="en-US" sz="2000" baseline="30000" dirty="0"/>
          </a:p>
        </p:txBody>
      </p:sp>
      <p:sp>
        <p:nvSpPr>
          <p:cNvPr id="96" name="Oval 95"/>
          <p:cNvSpPr/>
          <p:nvPr/>
        </p:nvSpPr>
        <p:spPr>
          <a:xfrm>
            <a:off x="6583318" y="199545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97" name="Oval 96"/>
          <p:cNvSpPr/>
          <p:nvPr/>
        </p:nvSpPr>
        <p:spPr>
          <a:xfrm>
            <a:off x="6171204" y="816872"/>
            <a:ext cx="331940" cy="33194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100" name="Oval 99"/>
          <p:cNvSpPr/>
          <p:nvPr/>
        </p:nvSpPr>
        <p:spPr>
          <a:xfrm>
            <a:off x="6995433" y="816872"/>
            <a:ext cx="331940" cy="33194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Z</a:t>
            </a:r>
            <a:endParaRPr lang="en-US" sz="2400" dirty="0"/>
          </a:p>
        </p:txBody>
      </p:sp>
      <p:sp>
        <p:nvSpPr>
          <p:cNvPr id="101" name="Oval 100"/>
          <p:cNvSpPr/>
          <p:nvPr/>
        </p:nvSpPr>
        <p:spPr>
          <a:xfrm>
            <a:off x="5963670" y="1434199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02" name="Oval 101"/>
          <p:cNvSpPr/>
          <p:nvPr/>
        </p:nvSpPr>
        <p:spPr>
          <a:xfrm>
            <a:off x="6378737" y="1434199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R</a:t>
            </a:r>
            <a:endParaRPr lang="en-US" sz="2400" dirty="0"/>
          </a:p>
        </p:txBody>
      </p:sp>
      <p:sp>
        <p:nvSpPr>
          <p:cNvPr id="103" name="Oval 102"/>
          <p:cNvSpPr/>
          <p:nvPr/>
        </p:nvSpPr>
        <p:spPr>
          <a:xfrm>
            <a:off x="6790722" y="1431475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L</a:t>
            </a:r>
            <a:endParaRPr lang="en-US" sz="2400" dirty="0"/>
          </a:p>
        </p:txBody>
      </p:sp>
      <p:sp>
        <p:nvSpPr>
          <p:cNvPr id="104" name="Oval 103"/>
          <p:cNvSpPr/>
          <p:nvPr/>
        </p:nvSpPr>
        <p:spPr>
          <a:xfrm>
            <a:off x="7200144" y="1431475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M</a:t>
            </a:r>
            <a:endParaRPr lang="en-US" sz="2400" dirty="0"/>
          </a:p>
        </p:txBody>
      </p:sp>
      <p:cxnSp>
        <p:nvCxnSpPr>
          <p:cNvPr id="105" name="Straight Arrow Connector 104"/>
          <p:cNvCxnSpPr>
            <a:stCxn id="96" idx="4"/>
            <a:endCxn id="97" idx="0"/>
          </p:cNvCxnSpPr>
          <p:nvPr/>
        </p:nvCxnSpPr>
        <p:spPr>
          <a:xfrm flipH="1">
            <a:off x="6337174" y="531485"/>
            <a:ext cx="412114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96" idx="4"/>
            <a:endCxn id="100" idx="0"/>
          </p:cNvCxnSpPr>
          <p:nvPr/>
        </p:nvCxnSpPr>
        <p:spPr>
          <a:xfrm>
            <a:off x="6749288" y="531485"/>
            <a:ext cx="412115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97" idx="4"/>
            <a:endCxn id="101" idx="0"/>
          </p:cNvCxnSpPr>
          <p:nvPr/>
        </p:nvCxnSpPr>
        <p:spPr>
          <a:xfrm flipH="1">
            <a:off x="6129640" y="1148812"/>
            <a:ext cx="207534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97" idx="4"/>
            <a:endCxn id="102" idx="0"/>
          </p:cNvCxnSpPr>
          <p:nvPr/>
        </p:nvCxnSpPr>
        <p:spPr>
          <a:xfrm>
            <a:off x="6337174" y="1148812"/>
            <a:ext cx="207533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stCxn id="100" idx="4"/>
            <a:endCxn id="103" idx="0"/>
          </p:cNvCxnSpPr>
          <p:nvPr/>
        </p:nvCxnSpPr>
        <p:spPr>
          <a:xfrm flipH="1">
            <a:off x="6956692" y="1148812"/>
            <a:ext cx="204711" cy="28266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>
            <a:stCxn id="100" idx="4"/>
            <a:endCxn id="104" idx="0"/>
          </p:cNvCxnSpPr>
          <p:nvPr/>
        </p:nvCxnSpPr>
        <p:spPr>
          <a:xfrm>
            <a:off x="7161403" y="1148812"/>
            <a:ext cx="204711" cy="28266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>
            <a:stCxn id="96" idx="4"/>
            <a:endCxn id="97" idx="0"/>
          </p:cNvCxnSpPr>
          <p:nvPr/>
        </p:nvCxnSpPr>
        <p:spPr>
          <a:xfrm flipH="1">
            <a:off x="6337174" y="531485"/>
            <a:ext cx="412114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stCxn id="96" idx="4"/>
            <a:endCxn id="100" idx="0"/>
          </p:cNvCxnSpPr>
          <p:nvPr/>
        </p:nvCxnSpPr>
        <p:spPr>
          <a:xfrm>
            <a:off x="6749288" y="531485"/>
            <a:ext cx="412115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stCxn id="97" idx="4"/>
            <a:endCxn id="101" idx="0"/>
          </p:cNvCxnSpPr>
          <p:nvPr/>
        </p:nvCxnSpPr>
        <p:spPr>
          <a:xfrm flipH="1">
            <a:off x="6129640" y="1148812"/>
            <a:ext cx="207534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>
            <a:stCxn id="97" idx="4"/>
            <a:endCxn id="102" idx="0"/>
          </p:cNvCxnSpPr>
          <p:nvPr/>
        </p:nvCxnSpPr>
        <p:spPr>
          <a:xfrm>
            <a:off x="6337174" y="1148812"/>
            <a:ext cx="207533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>
            <a:stCxn id="100" idx="4"/>
            <a:endCxn id="103" idx="0"/>
          </p:cNvCxnSpPr>
          <p:nvPr/>
        </p:nvCxnSpPr>
        <p:spPr>
          <a:xfrm flipH="1">
            <a:off x="6956692" y="1148812"/>
            <a:ext cx="204711" cy="28266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stCxn id="100" idx="4"/>
            <a:endCxn id="104" idx="0"/>
          </p:cNvCxnSpPr>
          <p:nvPr/>
        </p:nvCxnSpPr>
        <p:spPr>
          <a:xfrm>
            <a:off x="7161403" y="1148812"/>
            <a:ext cx="204711" cy="28266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5" name="Oval 174"/>
          <p:cNvSpPr/>
          <p:nvPr/>
        </p:nvSpPr>
        <p:spPr>
          <a:xfrm>
            <a:off x="8233740" y="199545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tIns="0" bIns="0" rtlCol="0" anchor="ctr" anchorCtr="0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76" name="Oval 175"/>
          <p:cNvSpPr/>
          <p:nvPr/>
        </p:nvSpPr>
        <p:spPr>
          <a:xfrm>
            <a:off x="8231640" y="722130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tIns="0" bIns="0" rtlCol="0" anchor="ctr" anchorCtr="0"/>
          <a:lstStyle/>
          <a:p>
            <a:pPr algn="ctr"/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177" name="Oval 176"/>
          <p:cNvSpPr/>
          <p:nvPr/>
        </p:nvSpPr>
        <p:spPr>
          <a:xfrm>
            <a:off x="8231640" y="2289885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tIns="0" bIns="0" rtlCol="0" anchor="ctr" anchorCtr="0"/>
          <a:lstStyle/>
          <a:p>
            <a:pPr algn="ctr"/>
            <a:r>
              <a:rPr lang="en-US" sz="2400" dirty="0" smtClean="0"/>
              <a:t>Z</a:t>
            </a:r>
            <a:endParaRPr lang="en-US" sz="2400" dirty="0"/>
          </a:p>
        </p:txBody>
      </p:sp>
      <p:sp>
        <p:nvSpPr>
          <p:cNvPr id="178" name="Oval 177"/>
          <p:cNvSpPr/>
          <p:nvPr/>
        </p:nvSpPr>
        <p:spPr>
          <a:xfrm>
            <a:off x="8231640" y="1244715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tIns="0" bIns="0" rtlCol="0" anchor="ctr" anchorCtr="0"/>
          <a:lstStyle/>
          <a:p>
            <a:pPr algn="ctr"/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79" name="Oval 178"/>
          <p:cNvSpPr/>
          <p:nvPr/>
        </p:nvSpPr>
        <p:spPr>
          <a:xfrm>
            <a:off x="8231640" y="1767300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tIns="0" bIns="0" rtlCol="0" anchor="ctr" anchorCtr="0"/>
          <a:lstStyle/>
          <a:p>
            <a:pPr algn="ctr"/>
            <a:r>
              <a:rPr lang="en-US" sz="2400" dirty="0" smtClean="0"/>
              <a:t>R</a:t>
            </a:r>
            <a:endParaRPr lang="en-US" sz="2400" dirty="0"/>
          </a:p>
        </p:txBody>
      </p:sp>
      <p:sp>
        <p:nvSpPr>
          <p:cNvPr id="180" name="Oval 179"/>
          <p:cNvSpPr/>
          <p:nvPr/>
        </p:nvSpPr>
        <p:spPr>
          <a:xfrm>
            <a:off x="8231640" y="2812470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tIns="0" bIns="0" rtlCol="0" anchor="ctr" anchorCtr="0"/>
          <a:lstStyle/>
          <a:p>
            <a:pPr algn="ctr"/>
            <a:r>
              <a:rPr lang="en-US" sz="2400" dirty="0" smtClean="0"/>
              <a:t>L</a:t>
            </a:r>
            <a:endParaRPr lang="en-US" sz="2400" dirty="0"/>
          </a:p>
        </p:txBody>
      </p:sp>
      <p:sp>
        <p:nvSpPr>
          <p:cNvPr id="181" name="Oval 180"/>
          <p:cNvSpPr/>
          <p:nvPr/>
        </p:nvSpPr>
        <p:spPr>
          <a:xfrm>
            <a:off x="8231640" y="3335052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tIns="0" bIns="0" rtlCol="0" anchor="ctr" anchorCtr="0"/>
          <a:lstStyle/>
          <a:p>
            <a:pPr algn="ctr"/>
            <a:r>
              <a:rPr lang="en-US" sz="2400" dirty="0" smtClean="0"/>
              <a:t>M</a:t>
            </a:r>
            <a:endParaRPr lang="en-US" sz="2400" dirty="0"/>
          </a:p>
        </p:txBody>
      </p:sp>
      <p:cxnSp>
        <p:nvCxnSpPr>
          <p:cNvPr id="182" name="Straight Arrow Connector 181"/>
          <p:cNvCxnSpPr>
            <a:stCxn id="175" idx="4"/>
            <a:endCxn id="176" idx="0"/>
          </p:cNvCxnSpPr>
          <p:nvPr/>
        </p:nvCxnSpPr>
        <p:spPr>
          <a:xfrm flipH="1">
            <a:off x="8397610" y="531485"/>
            <a:ext cx="2100" cy="190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76" idx="4"/>
            <a:endCxn id="178" idx="0"/>
          </p:cNvCxnSpPr>
          <p:nvPr/>
        </p:nvCxnSpPr>
        <p:spPr>
          <a:xfrm>
            <a:off x="8397610" y="1054070"/>
            <a:ext cx="0" cy="190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78" idx="4"/>
            <a:endCxn id="179" idx="0"/>
          </p:cNvCxnSpPr>
          <p:nvPr/>
        </p:nvCxnSpPr>
        <p:spPr>
          <a:xfrm>
            <a:off x="8397610" y="1576655"/>
            <a:ext cx="0" cy="190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>
            <a:stCxn id="179" idx="4"/>
            <a:endCxn id="177" idx="0"/>
          </p:cNvCxnSpPr>
          <p:nvPr/>
        </p:nvCxnSpPr>
        <p:spPr>
          <a:xfrm>
            <a:off x="8397610" y="2099240"/>
            <a:ext cx="0" cy="190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stCxn id="177" idx="4"/>
            <a:endCxn id="180" idx="0"/>
          </p:cNvCxnSpPr>
          <p:nvPr/>
        </p:nvCxnSpPr>
        <p:spPr>
          <a:xfrm>
            <a:off x="8397610" y="2621825"/>
            <a:ext cx="0" cy="190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>
            <a:stCxn id="180" idx="4"/>
            <a:endCxn id="181" idx="0"/>
          </p:cNvCxnSpPr>
          <p:nvPr/>
        </p:nvCxnSpPr>
        <p:spPr>
          <a:xfrm>
            <a:off x="8397610" y="3144410"/>
            <a:ext cx="0" cy="1906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5" name="TextBox 194"/>
          <p:cNvSpPr txBox="1"/>
          <p:nvPr/>
        </p:nvSpPr>
        <p:spPr>
          <a:xfrm>
            <a:off x="6133336" y="2113286"/>
            <a:ext cx="991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ps</a:t>
            </a:r>
            <a:r>
              <a:rPr lang="en-US" sz="2000" baseline="-25000" dirty="0" err="1"/>
              <a:t>T</a:t>
            </a:r>
            <a:r>
              <a:rPr lang="en-US" sz="2000" dirty="0" smtClean="0"/>
              <a:t> = </a:t>
            </a:r>
            <a:endParaRPr lang="en-US" sz="2000" dirty="0"/>
          </a:p>
        </p:txBody>
      </p:sp>
      <p:sp>
        <p:nvSpPr>
          <p:cNvPr id="196" name="TextBox 195"/>
          <p:cNvSpPr txBox="1"/>
          <p:nvPr/>
        </p:nvSpPr>
        <p:spPr>
          <a:xfrm>
            <a:off x="6902391" y="2113286"/>
            <a:ext cx="991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{Y,X}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6133336" y="2494286"/>
            <a:ext cx="991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psa</a:t>
            </a:r>
            <a:r>
              <a:rPr lang="en-US" sz="2000" baseline="-25000" dirty="0" err="1" smtClean="0"/>
              <a:t>T</a:t>
            </a:r>
            <a:r>
              <a:rPr lang="en-US" sz="2000" dirty="0" smtClean="0"/>
              <a:t> = </a:t>
            </a:r>
            <a:endParaRPr lang="en-US" sz="2000" dirty="0"/>
          </a:p>
        </p:txBody>
      </p:sp>
      <p:sp>
        <p:nvSpPr>
          <p:cNvPr id="198" name="TextBox 197"/>
          <p:cNvSpPr txBox="1"/>
          <p:nvPr/>
        </p:nvSpPr>
        <p:spPr>
          <a:xfrm>
            <a:off x="6902391" y="2494286"/>
            <a:ext cx="991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{Y,X,T}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6133336" y="3133782"/>
            <a:ext cx="991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ps</a:t>
            </a:r>
            <a:r>
              <a:rPr lang="en-US" sz="2000" baseline="-25000" dirty="0" err="1"/>
              <a:t>R</a:t>
            </a:r>
            <a:r>
              <a:rPr lang="en-US" sz="2000" dirty="0" smtClean="0"/>
              <a:t> = </a:t>
            </a:r>
            <a:endParaRPr lang="en-US" sz="2000" dirty="0"/>
          </a:p>
        </p:txBody>
      </p:sp>
      <p:sp>
        <p:nvSpPr>
          <p:cNvPr id="200" name="TextBox 199"/>
          <p:cNvSpPr txBox="1"/>
          <p:nvPr/>
        </p:nvSpPr>
        <p:spPr>
          <a:xfrm>
            <a:off x="6902391" y="3133782"/>
            <a:ext cx="991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{Y,T,X}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6133336" y="3514782"/>
            <a:ext cx="991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psa</a:t>
            </a:r>
            <a:r>
              <a:rPr lang="en-US" sz="2000" baseline="-25000" dirty="0" err="1"/>
              <a:t>R</a:t>
            </a:r>
            <a:r>
              <a:rPr lang="en-US" sz="2000" dirty="0" smtClean="0"/>
              <a:t> = </a:t>
            </a:r>
            <a:endParaRPr lang="en-US" sz="2000" dirty="0"/>
          </a:p>
        </p:txBody>
      </p:sp>
      <p:sp>
        <p:nvSpPr>
          <p:cNvPr id="202" name="TextBox 201"/>
          <p:cNvSpPr txBox="1"/>
          <p:nvPr/>
        </p:nvSpPr>
        <p:spPr>
          <a:xfrm>
            <a:off x="6902391" y="3514782"/>
            <a:ext cx="991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{X,R}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6133336" y="4139181"/>
            <a:ext cx="991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ps</a:t>
            </a:r>
            <a:r>
              <a:rPr lang="en-US" sz="2000" baseline="-25000" dirty="0" err="1" smtClean="0"/>
              <a:t>Z</a:t>
            </a:r>
            <a:r>
              <a:rPr lang="en-US" sz="2000" dirty="0" smtClean="0"/>
              <a:t> = </a:t>
            </a:r>
            <a:endParaRPr lang="en-US" sz="2000" dirty="0"/>
          </a:p>
        </p:txBody>
      </p:sp>
      <p:sp>
        <p:nvSpPr>
          <p:cNvPr id="204" name="TextBox 203"/>
          <p:cNvSpPr txBox="1"/>
          <p:nvPr/>
        </p:nvSpPr>
        <p:spPr>
          <a:xfrm>
            <a:off x="6902391" y="4139181"/>
            <a:ext cx="991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{R,X}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6133336" y="4520181"/>
            <a:ext cx="991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psa</a:t>
            </a:r>
            <a:r>
              <a:rPr lang="en-US" sz="2000" baseline="-25000" dirty="0" err="1" smtClean="0"/>
              <a:t>Z</a:t>
            </a:r>
            <a:r>
              <a:rPr lang="en-US" sz="2000" dirty="0" smtClean="0"/>
              <a:t> = </a:t>
            </a:r>
            <a:endParaRPr lang="en-US" sz="2000" dirty="0"/>
          </a:p>
        </p:txBody>
      </p:sp>
      <p:sp>
        <p:nvSpPr>
          <p:cNvPr id="206" name="TextBox 205"/>
          <p:cNvSpPr txBox="1"/>
          <p:nvPr/>
        </p:nvSpPr>
        <p:spPr>
          <a:xfrm>
            <a:off x="6902391" y="4520181"/>
            <a:ext cx="991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{Z}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6133336" y="5162784"/>
            <a:ext cx="991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ps</a:t>
            </a:r>
            <a:r>
              <a:rPr lang="en-US" sz="2000" baseline="-25000" dirty="0" err="1" smtClean="0"/>
              <a:t>M</a:t>
            </a:r>
            <a:r>
              <a:rPr lang="en-US" sz="2000" dirty="0" smtClean="0"/>
              <a:t> = </a:t>
            </a:r>
            <a:endParaRPr lang="en-US" sz="2000" dirty="0"/>
          </a:p>
        </p:txBody>
      </p:sp>
      <p:sp>
        <p:nvSpPr>
          <p:cNvPr id="208" name="TextBox 207"/>
          <p:cNvSpPr txBox="1"/>
          <p:nvPr/>
        </p:nvSpPr>
        <p:spPr>
          <a:xfrm>
            <a:off x="6902391" y="5162784"/>
            <a:ext cx="991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{L,Z}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6133336" y="5543784"/>
            <a:ext cx="991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psa</a:t>
            </a:r>
            <a:r>
              <a:rPr lang="en-US" sz="2000" baseline="-25000" dirty="0" err="1" smtClean="0"/>
              <a:t>M</a:t>
            </a:r>
            <a:r>
              <a:rPr lang="en-US" sz="2000" dirty="0" smtClean="0"/>
              <a:t> = </a:t>
            </a:r>
            <a:endParaRPr lang="en-US" sz="2000" dirty="0"/>
          </a:p>
        </p:txBody>
      </p:sp>
      <p:sp>
        <p:nvSpPr>
          <p:cNvPr id="210" name="TextBox 209"/>
          <p:cNvSpPr txBox="1"/>
          <p:nvPr/>
        </p:nvSpPr>
        <p:spPr>
          <a:xfrm>
            <a:off x="6902391" y="5543784"/>
            <a:ext cx="991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{M}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27066" y="1471922"/>
            <a:ext cx="11743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233819" y="3718124"/>
            <a:ext cx="460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dirty="0">
                <a:latin typeface="Apple Chancery"/>
                <a:cs typeface="Apple Chancery"/>
              </a:rPr>
              <a:t>𝒯</a:t>
            </a:r>
            <a:endParaRPr lang="en-US" sz="2000" dirty="0"/>
          </a:p>
        </p:txBody>
      </p:sp>
      <p:sp>
        <p:nvSpPr>
          <p:cNvPr id="66" name="TextBox 65"/>
          <p:cNvSpPr txBox="1"/>
          <p:nvPr/>
        </p:nvSpPr>
        <p:spPr>
          <a:xfrm>
            <a:off x="8527955" y="3718124"/>
            <a:ext cx="546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accent2"/>
                </a:solidFill>
                <a:cs typeface="Apple Chancery"/>
              </a:rPr>
              <a:t>G</a:t>
            </a:r>
            <a:r>
              <a:rPr lang="en-US" sz="2000" baseline="30000" dirty="0" smtClean="0">
                <a:solidFill>
                  <a:schemeClr val="accent2"/>
                </a:solidFill>
                <a:latin typeface="Apple Chancery"/>
                <a:cs typeface="Apple Chancery"/>
              </a:rPr>
              <a:t>𝒯</a:t>
            </a:r>
            <a:endParaRPr lang="en-US" sz="2000" baseline="30000" dirty="0">
              <a:solidFill>
                <a:schemeClr val="accent2"/>
              </a:solidFill>
            </a:endParaRPr>
          </a:p>
        </p:txBody>
      </p:sp>
      <p:cxnSp>
        <p:nvCxnSpPr>
          <p:cNvPr id="9" name="Curved Connector 8"/>
          <p:cNvCxnSpPr>
            <a:stCxn id="181" idx="6"/>
            <a:endCxn id="177" idx="6"/>
          </p:cNvCxnSpPr>
          <p:nvPr/>
        </p:nvCxnSpPr>
        <p:spPr>
          <a:xfrm flipV="1">
            <a:off x="8563580" y="2455855"/>
            <a:ext cx="12700" cy="1045167"/>
          </a:xfrm>
          <a:prstGeom prst="curvedConnector3">
            <a:avLst>
              <a:gd name="adj1" fmla="val 1800000"/>
            </a:avLst>
          </a:prstGeom>
          <a:ln>
            <a:solidFill>
              <a:schemeClr val="accent2"/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Curved Connector 68"/>
          <p:cNvCxnSpPr>
            <a:stCxn id="177" idx="6"/>
            <a:endCxn id="175" idx="6"/>
          </p:cNvCxnSpPr>
          <p:nvPr/>
        </p:nvCxnSpPr>
        <p:spPr>
          <a:xfrm flipV="1">
            <a:off x="8563580" y="365515"/>
            <a:ext cx="2100" cy="2090340"/>
          </a:xfrm>
          <a:prstGeom prst="curvedConnector3">
            <a:avLst>
              <a:gd name="adj1" fmla="val 10985714"/>
            </a:avLst>
          </a:prstGeom>
          <a:ln>
            <a:solidFill>
              <a:schemeClr val="accent2"/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7750501" y="3718124"/>
            <a:ext cx="546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accent1"/>
                </a:solidFill>
                <a:cs typeface="Apple Chancery"/>
              </a:rPr>
              <a:t>G</a:t>
            </a:r>
            <a:r>
              <a:rPr lang="en-US" sz="2000" baseline="30000" dirty="0" smtClean="0">
                <a:solidFill>
                  <a:schemeClr val="accent1"/>
                </a:solidFill>
                <a:cs typeface="Apple Chancery"/>
              </a:rPr>
              <a:t>*</a:t>
            </a:r>
            <a:r>
              <a:rPr lang="en-US" sz="2000" baseline="30000" dirty="0" smtClean="0">
                <a:solidFill>
                  <a:schemeClr val="accent1"/>
                </a:solidFill>
                <a:latin typeface="Apple Chancery"/>
                <a:cs typeface="Apple Chancery"/>
              </a:rPr>
              <a:t>𝒯</a:t>
            </a:r>
            <a:endParaRPr lang="en-US" sz="2000" baseline="30000" dirty="0">
              <a:solidFill>
                <a:schemeClr val="accent1"/>
              </a:solidFill>
            </a:endParaRPr>
          </a:p>
        </p:txBody>
      </p:sp>
      <p:cxnSp>
        <p:nvCxnSpPr>
          <p:cNvPr id="74" name="Curved Connector 73"/>
          <p:cNvCxnSpPr>
            <a:stCxn id="179" idx="2"/>
            <a:endCxn id="175" idx="2"/>
          </p:cNvCxnSpPr>
          <p:nvPr/>
        </p:nvCxnSpPr>
        <p:spPr>
          <a:xfrm rot="10800000" flipH="1">
            <a:off x="8231640" y="365516"/>
            <a:ext cx="2100" cy="1567755"/>
          </a:xfrm>
          <a:prstGeom prst="curvedConnector3">
            <a:avLst>
              <a:gd name="adj1" fmla="val -15409619"/>
            </a:avLst>
          </a:prstGeom>
          <a:ln>
            <a:solidFill>
              <a:schemeClr val="accent1"/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urved Connector 76"/>
          <p:cNvCxnSpPr>
            <a:stCxn id="178" idx="2"/>
            <a:endCxn id="175" idx="2"/>
          </p:cNvCxnSpPr>
          <p:nvPr/>
        </p:nvCxnSpPr>
        <p:spPr>
          <a:xfrm rot="10800000" flipH="1">
            <a:off x="8231640" y="365515"/>
            <a:ext cx="2100" cy="1045170"/>
          </a:xfrm>
          <a:prstGeom prst="curvedConnector3">
            <a:avLst>
              <a:gd name="adj1" fmla="val -3534333"/>
            </a:avLst>
          </a:prstGeom>
          <a:ln>
            <a:solidFill>
              <a:schemeClr val="accent1"/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826916" y="4139181"/>
            <a:ext cx="32827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2000" dirty="0" err="1" smtClean="0"/>
              <a:t>ps</a:t>
            </a:r>
            <a:r>
              <a:rPr lang="en-US" sz="2000" baseline="-25000" dirty="0" err="1" smtClean="0"/>
              <a:t>R</a:t>
            </a:r>
            <a:r>
              <a:rPr lang="en-US" sz="2000" dirty="0" smtClean="0"/>
              <a:t> is a clique in the graph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2000" dirty="0" smtClean="0"/>
              <a:t>‘Latest’ variable in the clique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2000" dirty="0" smtClean="0"/>
              <a:t>{R} ∪ </a:t>
            </a:r>
            <a:r>
              <a:rPr lang="en-US" sz="2000" dirty="0" err="1" smtClean="0"/>
              <a:t>ps</a:t>
            </a:r>
            <a:r>
              <a:rPr lang="en-US" sz="2000" baseline="-25000" dirty="0" err="1" smtClean="0"/>
              <a:t>R</a:t>
            </a:r>
            <a:r>
              <a:rPr lang="en-US" sz="2000" dirty="0" smtClean="0"/>
              <a:t> ≠ </a:t>
            </a:r>
            <a:r>
              <a:rPr lang="en-US" sz="2000" dirty="0" err="1" smtClean="0"/>
              <a:t>psa</a:t>
            </a:r>
            <a:r>
              <a:rPr lang="en-US" sz="2000" baseline="-25000" dirty="0" err="1" smtClean="0"/>
              <a:t>R</a:t>
            </a:r>
            <a:endParaRPr lang="en-US" sz="2000" baseline="-25000" dirty="0" smtClean="0"/>
          </a:p>
        </p:txBody>
      </p:sp>
      <p:cxnSp>
        <p:nvCxnSpPr>
          <p:cNvPr id="83" name="Curved Connector 82"/>
          <p:cNvCxnSpPr>
            <a:stCxn id="179" idx="6"/>
            <a:endCxn id="176" idx="6"/>
          </p:cNvCxnSpPr>
          <p:nvPr/>
        </p:nvCxnSpPr>
        <p:spPr>
          <a:xfrm flipV="1">
            <a:off x="8563580" y="888100"/>
            <a:ext cx="12700" cy="1045170"/>
          </a:xfrm>
          <a:prstGeom prst="curvedConnector3">
            <a:avLst>
              <a:gd name="adj1" fmla="val 1145449"/>
            </a:avLst>
          </a:prstGeom>
          <a:ln>
            <a:solidFill>
              <a:schemeClr val="accent2"/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947569"/>
            <a:ext cx="5536846" cy="123064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accent1"/>
                </a:solidFill>
              </a:rPr>
              <a:t>parent-separator (</a:t>
            </a:r>
            <a:r>
              <a:rPr lang="en-US" sz="2400" dirty="0" err="1" smtClean="0">
                <a:solidFill>
                  <a:schemeClr val="accent1"/>
                </a:solidFill>
              </a:rPr>
              <a:t>psa</a:t>
            </a:r>
            <a:r>
              <a:rPr lang="en-US" sz="2400" baseline="-25000" dirty="0" err="1" smtClean="0">
                <a:solidFill>
                  <a:schemeClr val="accent1"/>
                </a:solidFill>
              </a:rPr>
              <a:t>X</a:t>
            </a:r>
            <a:r>
              <a:rPr lang="en-US" sz="2400" dirty="0" smtClean="0">
                <a:solidFill>
                  <a:schemeClr val="accent1"/>
                </a:solidFill>
              </a:rPr>
              <a:t>)</a:t>
            </a:r>
            <a:r>
              <a:rPr lang="en-US" sz="2400" dirty="0" smtClean="0"/>
              <a:t>: {X} ∪ {ancestors </a:t>
            </a:r>
            <a:r>
              <a:rPr lang="en-US" sz="2400" dirty="0"/>
              <a:t>of X that have connections in G</a:t>
            </a:r>
            <a:r>
              <a:rPr lang="en-US" sz="2400" baseline="30000" dirty="0"/>
              <a:t>*𝒯 </a:t>
            </a:r>
            <a:r>
              <a:rPr lang="en-US" sz="2400" dirty="0" smtClean="0"/>
              <a:t>to </a:t>
            </a:r>
            <a:r>
              <a:rPr lang="en-US" sz="2400" dirty="0"/>
              <a:t>descendants of X in </a:t>
            </a:r>
            <a:r>
              <a:rPr lang="en-US" sz="2400" dirty="0" smtClean="0">
                <a:latin typeface="Apple Chancery"/>
                <a:cs typeface="Apple Chancery"/>
              </a:rPr>
              <a:t>𝒯</a:t>
            </a:r>
            <a:r>
              <a:rPr lang="en-US" sz="2400" dirty="0" smtClean="0">
                <a:cs typeface="Apple Chancery"/>
              </a:rPr>
              <a:t>}</a:t>
            </a:r>
            <a:endParaRPr lang="en-US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389705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indefinite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indefinite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indefinite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indefinite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indefinite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indefinite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indefinite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indefinite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indefinite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indefinite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indefinite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indefinite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1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5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indefinite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9" dur="indefinite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indefinite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indefinite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" dur="indefinite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indefinite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indefinite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3" dur="indefinite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indefinite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indefinite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7" dur="indefinite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indefinite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indefinit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1" dur="indefinit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indefinit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5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195" grpId="0"/>
      <p:bldP spid="196" grpId="0"/>
      <p:bldP spid="197" grpId="0"/>
      <p:bldP spid="198" grpId="0"/>
      <p:bldP spid="199" grpId="0"/>
      <p:bldP spid="200" grpId="0"/>
      <p:bldP spid="201" grpId="0"/>
      <p:bldP spid="202" grpId="0"/>
      <p:bldP spid="203" grpId="0"/>
      <p:bldP spid="204" grpId="0"/>
      <p:bldP spid="205" grpId="0"/>
      <p:bldP spid="206" grpId="0"/>
      <p:bldP spid="207" grpId="0"/>
      <p:bldP spid="208" grpId="0"/>
      <p:bldP spid="209" grpId="0"/>
      <p:bldP spid="210" grpId="0"/>
      <p:bldP spid="66" grpId="0"/>
      <p:bldP spid="73" grpId="0"/>
      <p:bldP spid="18" grpId="0"/>
      <p:bldP spid="18" grpId="1"/>
      <p:bldP spid="6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Merging Nodes Example (I)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FDB42-2049-498D-A44D-DAB154C5F88B}" type="datetime1">
              <a:rPr lang="en-US" smtClean="0"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AND/OR Search Spaces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86F-4F53-460C-83BF-F797240580C2}" type="slidenum">
              <a:rPr lang="en-US" smtClean="0"/>
              <a:t>17</a:t>
            </a:fld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289023" y="199545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1" name="Oval 10"/>
          <p:cNvSpPr/>
          <p:nvPr/>
        </p:nvSpPr>
        <p:spPr>
          <a:xfrm>
            <a:off x="6876909" y="816872"/>
            <a:ext cx="331940" cy="33194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12" name="Oval 11"/>
          <p:cNvSpPr/>
          <p:nvPr/>
        </p:nvSpPr>
        <p:spPr>
          <a:xfrm>
            <a:off x="7701138" y="816872"/>
            <a:ext cx="331940" cy="33194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Z</a:t>
            </a:r>
            <a:endParaRPr lang="en-US" sz="2400" dirty="0"/>
          </a:p>
        </p:txBody>
      </p:sp>
      <p:sp>
        <p:nvSpPr>
          <p:cNvPr id="13" name="Oval 12"/>
          <p:cNvSpPr/>
          <p:nvPr/>
        </p:nvSpPr>
        <p:spPr>
          <a:xfrm>
            <a:off x="6669375" y="1434199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4" name="Oval 13"/>
          <p:cNvSpPr/>
          <p:nvPr/>
        </p:nvSpPr>
        <p:spPr>
          <a:xfrm>
            <a:off x="7084442" y="1434199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R</a:t>
            </a:r>
            <a:endParaRPr lang="en-US" sz="2400" dirty="0"/>
          </a:p>
        </p:txBody>
      </p:sp>
      <p:sp>
        <p:nvSpPr>
          <p:cNvPr id="15" name="Oval 14"/>
          <p:cNvSpPr/>
          <p:nvPr/>
        </p:nvSpPr>
        <p:spPr>
          <a:xfrm>
            <a:off x="7496427" y="1431475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L</a:t>
            </a:r>
            <a:endParaRPr lang="en-US" sz="2400" dirty="0"/>
          </a:p>
        </p:txBody>
      </p:sp>
      <p:sp>
        <p:nvSpPr>
          <p:cNvPr id="16" name="Oval 15"/>
          <p:cNvSpPr/>
          <p:nvPr/>
        </p:nvSpPr>
        <p:spPr>
          <a:xfrm>
            <a:off x="7905849" y="1431475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M</a:t>
            </a:r>
            <a:endParaRPr lang="en-US" sz="2400" dirty="0"/>
          </a:p>
        </p:txBody>
      </p:sp>
      <p:cxnSp>
        <p:nvCxnSpPr>
          <p:cNvPr id="17" name="Straight Arrow Connector 16"/>
          <p:cNvCxnSpPr>
            <a:stCxn id="10" idx="4"/>
            <a:endCxn id="11" idx="0"/>
          </p:cNvCxnSpPr>
          <p:nvPr/>
        </p:nvCxnSpPr>
        <p:spPr>
          <a:xfrm flipH="1">
            <a:off x="7042879" y="531485"/>
            <a:ext cx="412114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4"/>
            <a:endCxn id="12" idx="0"/>
          </p:cNvCxnSpPr>
          <p:nvPr/>
        </p:nvCxnSpPr>
        <p:spPr>
          <a:xfrm>
            <a:off x="7454993" y="531485"/>
            <a:ext cx="412115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4"/>
            <a:endCxn id="13" idx="0"/>
          </p:cNvCxnSpPr>
          <p:nvPr/>
        </p:nvCxnSpPr>
        <p:spPr>
          <a:xfrm flipH="1">
            <a:off x="6835345" y="1148812"/>
            <a:ext cx="207534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4"/>
            <a:endCxn id="14" idx="0"/>
          </p:cNvCxnSpPr>
          <p:nvPr/>
        </p:nvCxnSpPr>
        <p:spPr>
          <a:xfrm>
            <a:off x="7042879" y="1148812"/>
            <a:ext cx="207533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4"/>
            <a:endCxn id="15" idx="0"/>
          </p:cNvCxnSpPr>
          <p:nvPr/>
        </p:nvCxnSpPr>
        <p:spPr>
          <a:xfrm flipH="1">
            <a:off x="7662397" y="1148812"/>
            <a:ext cx="204711" cy="28266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2" idx="4"/>
            <a:endCxn id="16" idx="0"/>
          </p:cNvCxnSpPr>
          <p:nvPr/>
        </p:nvCxnSpPr>
        <p:spPr>
          <a:xfrm>
            <a:off x="7867108" y="1148812"/>
            <a:ext cx="204711" cy="28266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0" idx="4"/>
            <a:endCxn id="11" idx="0"/>
          </p:cNvCxnSpPr>
          <p:nvPr/>
        </p:nvCxnSpPr>
        <p:spPr>
          <a:xfrm flipH="1">
            <a:off x="7042879" y="531485"/>
            <a:ext cx="412114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4"/>
            <a:endCxn id="12" idx="0"/>
          </p:cNvCxnSpPr>
          <p:nvPr/>
        </p:nvCxnSpPr>
        <p:spPr>
          <a:xfrm>
            <a:off x="7454993" y="531485"/>
            <a:ext cx="412115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4"/>
            <a:endCxn id="13" idx="0"/>
          </p:cNvCxnSpPr>
          <p:nvPr/>
        </p:nvCxnSpPr>
        <p:spPr>
          <a:xfrm flipH="1">
            <a:off x="6835345" y="1148812"/>
            <a:ext cx="207534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4"/>
            <a:endCxn id="14" idx="0"/>
          </p:cNvCxnSpPr>
          <p:nvPr/>
        </p:nvCxnSpPr>
        <p:spPr>
          <a:xfrm>
            <a:off x="7042879" y="1148812"/>
            <a:ext cx="207533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4"/>
            <a:endCxn id="15" idx="0"/>
          </p:cNvCxnSpPr>
          <p:nvPr/>
        </p:nvCxnSpPr>
        <p:spPr>
          <a:xfrm flipH="1">
            <a:off x="7662397" y="1148812"/>
            <a:ext cx="204711" cy="28266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2" idx="4"/>
            <a:endCxn id="16" idx="0"/>
          </p:cNvCxnSpPr>
          <p:nvPr/>
        </p:nvCxnSpPr>
        <p:spPr>
          <a:xfrm>
            <a:off x="7867108" y="1148812"/>
            <a:ext cx="204711" cy="28266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8659684" y="134591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tIns="0" bIns="0" rtlCol="0" anchor="ctr" anchorCtr="0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30" name="Oval 29"/>
          <p:cNvSpPr/>
          <p:nvPr/>
        </p:nvSpPr>
        <p:spPr>
          <a:xfrm>
            <a:off x="8657584" y="657176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tIns="0" bIns="0" rtlCol="0" anchor="ctr" anchorCtr="0"/>
          <a:lstStyle/>
          <a:p>
            <a:pPr algn="ctr"/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31" name="Oval 30"/>
          <p:cNvSpPr/>
          <p:nvPr/>
        </p:nvSpPr>
        <p:spPr>
          <a:xfrm>
            <a:off x="8657584" y="2224931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tIns="0" bIns="0" rtlCol="0" anchor="ctr" anchorCtr="0"/>
          <a:lstStyle/>
          <a:p>
            <a:pPr algn="ctr"/>
            <a:r>
              <a:rPr lang="en-US" sz="2400" dirty="0" smtClean="0"/>
              <a:t>Z</a:t>
            </a:r>
            <a:endParaRPr lang="en-US" sz="2400" dirty="0"/>
          </a:p>
        </p:txBody>
      </p:sp>
      <p:sp>
        <p:nvSpPr>
          <p:cNvPr id="32" name="Oval 31"/>
          <p:cNvSpPr/>
          <p:nvPr/>
        </p:nvSpPr>
        <p:spPr>
          <a:xfrm>
            <a:off x="8657584" y="1179761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tIns="0" bIns="0" rtlCol="0" anchor="ctr" anchorCtr="0"/>
          <a:lstStyle/>
          <a:p>
            <a:pPr algn="ctr"/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3" name="Oval 32"/>
          <p:cNvSpPr/>
          <p:nvPr/>
        </p:nvSpPr>
        <p:spPr>
          <a:xfrm>
            <a:off x="8657584" y="1702346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tIns="0" bIns="0" rtlCol="0" anchor="ctr" anchorCtr="0"/>
          <a:lstStyle/>
          <a:p>
            <a:pPr algn="ctr"/>
            <a:r>
              <a:rPr lang="en-US" sz="2400" dirty="0" smtClean="0"/>
              <a:t>R</a:t>
            </a:r>
            <a:endParaRPr lang="en-US" sz="2400" dirty="0"/>
          </a:p>
        </p:txBody>
      </p:sp>
      <p:sp>
        <p:nvSpPr>
          <p:cNvPr id="34" name="Oval 33"/>
          <p:cNvSpPr/>
          <p:nvPr/>
        </p:nvSpPr>
        <p:spPr>
          <a:xfrm>
            <a:off x="8657584" y="2747516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tIns="0" bIns="0" rtlCol="0" anchor="ctr" anchorCtr="0"/>
          <a:lstStyle/>
          <a:p>
            <a:pPr algn="ctr"/>
            <a:r>
              <a:rPr lang="en-US" sz="2400" dirty="0" smtClean="0"/>
              <a:t>L</a:t>
            </a:r>
            <a:endParaRPr lang="en-US" sz="2400" dirty="0"/>
          </a:p>
        </p:txBody>
      </p:sp>
      <p:sp>
        <p:nvSpPr>
          <p:cNvPr id="35" name="Oval 34"/>
          <p:cNvSpPr/>
          <p:nvPr/>
        </p:nvSpPr>
        <p:spPr>
          <a:xfrm>
            <a:off x="8657584" y="3270098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tIns="0" bIns="0" rtlCol="0" anchor="ctr" anchorCtr="0"/>
          <a:lstStyle/>
          <a:p>
            <a:pPr algn="ctr"/>
            <a:r>
              <a:rPr lang="en-US" sz="2400" dirty="0" smtClean="0"/>
              <a:t>M</a:t>
            </a:r>
            <a:endParaRPr lang="en-US" sz="2400" dirty="0"/>
          </a:p>
        </p:txBody>
      </p:sp>
      <p:cxnSp>
        <p:nvCxnSpPr>
          <p:cNvPr id="36" name="Straight Arrow Connector 35"/>
          <p:cNvCxnSpPr>
            <a:stCxn id="29" idx="4"/>
            <a:endCxn id="30" idx="0"/>
          </p:cNvCxnSpPr>
          <p:nvPr/>
        </p:nvCxnSpPr>
        <p:spPr>
          <a:xfrm flipH="1">
            <a:off x="8823554" y="466531"/>
            <a:ext cx="2100" cy="190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0" idx="4"/>
            <a:endCxn id="32" idx="0"/>
          </p:cNvCxnSpPr>
          <p:nvPr/>
        </p:nvCxnSpPr>
        <p:spPr>
          <a:xfrm>
            <a:off x="8823554" y="989116"/>
            <a:ext cx="0" cy="190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2" idx="4"/>
            <a:endCxn id="33" idx="0"/>
          </p:cNvCxnSpPr>
          <p:nvPr/>
        </p:nvCxnSpPr>
        <p:spPr>
          <a:xfrm>
            <a:off x="8823554" y="1511701"/>
            <a:ext cx="0" cy="190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3" idx="4"/>
            <a:endCxn id="31" idx="0"/>
          </p:cNvCxnSpPr>
          <p:nvPr/>
        </p:nvCxnSpPr>
        <p:spPr>
          <a:xfrm>
            <a:off x="8823554" y="2034286"/>
            <a:ext cx="0" cy="190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1" idx="4"/>
            <a:endCxn id="34" idx="0"/>
          </p:cNvCxnSpPr>
          <p:nvPr/>
        </p:nvCxnSpPr>
        <p:spPr>
          <a:xfrm>
            <a:off x="8823554" y="2556871"/>
            <a:ext cx="0" cy="190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4" idx="4"/>
            <a:endCxn id="35" idx="0"/>
          </p:cNvCxnSpPr>
          <p:nvPr/>
        </p:nvCxnSpPr>
        <p:spPr>
          <a:xfrm>
            <a:off x="8823554" y="3079456"/>
            <a:ext cx="0" cy="1906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Content Placeholder 2"/>
          <p:cNvSpPr>
            <a:spLocks noGrp="1"/>
          </p:cNvSpPr>
          <p:nvPr>
            <p:ph sz="half" idx="1"/>
          </p:nvPr>
        </p:nvSpPr>
        <p:spPr>
          <a:xfrm>
            <a:off x="152376" y="1248610"/>
            <a:ext cx="5648972" cy="2417202"/>
          </a:xfrm>
        </p:spPr>
        <p:txBody>
          <a:bodyPr>
            <a:noAutofit/>
          </a:bodyPr>
          <a:lstStyle/>
          <a:p>
            <a:r>
              <a:rPr lang="en-US" sz="2800" dirty="0" smtClean="0"/>
              <a:t>Two partial paths of assignments</a:t>
            </a:r>
          </a:p>
          <a:p>
            <a:pPr lvl="1"/>
            <a:r>
              <a:rPr lang="en-US" sz="2400" dirty="0">
                <a:solidFill>
                  <a:schemeClr val="accent1"/>
                </a:solidFill>
              </a:rPr>
              <a:t>s</a:t>
            </a:r>
            <a:r>
              <a:rPr lang="en-US" sz="2400" baseline="-25000" dirty="0" smtClean="0">
                <a:solidFill>
                  <a:schemeClr val="accent1"/>
                </a:solidFill>
              </a:rPr>
              <a:t>1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chemeClr val="accent2"/>
                </a:solidFill>
              </a:rPr>
              <a:t>s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2</a:t>
            </a:r>
            <a:r>
              <a:rPr lang="en-US" sz="2400" dirty="0" smtClean="0"/>
              <a:t> ending at </a:t>
            </a:r>
            <a:r>
              <a:rPr lang="en-US" sz="2400" dirty="0"/>
              <a:t>〈</a:t>
            </a:r>
            <a:r>
              <a:rPr lang="en-US" sz="2400" dirty="0" err="1"/>
              <a:t>X,v</a:t>
            </a:r>
            <a:r>
              <a:rPr lang="en-US" sz="2400" dirty="0"/>
              <a:t>〉</a:t>
            </a:r>
          </a:p>
          <a:p>
            <a:pPr lvl="1"/>
            <a:r>
              <a:rPr lang="en-US" sz="2400" dirty="0" smtClean="0"/>
              <a:t>Called the context</a:t>
            </a:r>
          </a:p>
          <a:p>
            <a:r>
              <a:rPr lang="en-US" sz="2800" dirty="0" smtClean="0"/>
              <a:t>Merge when:</a:t>
            </a:r>
          </a:p>
          <a:p>
            <a:pPr lvl="1"/>
            <a:r>
              <a:rPr lang="en-US" sz="2400" dirty="0" smtClean="0">
                <a:solidFill>
                  <a:schemeClr val="accent1"/>
                </a:solidFill>
              </a:rPr>
              <a:t>s</a:t>
            </a:r>
            <a:r>
              <a:rPr lang="en-US" sz="2400" baseline="-25000" dirty="0" smtClean="0">
                <a:solidFill>
                  <a:schemeClr val="accent1"/>
                </a:solidFill>
              </a:rPr>
              <a:t>1</a:t>
            </a:r>
            <a:r>
              <a:rPr lang="en-US" sz="2400" dirty="0" smtClean="0"/>
              <a:t>[</a:t>
            </a:r>
            <a:r>
              <a:rPr lang="en-US" sz="2400" dirty="0" err="1" smtClean="0"/>
              <a:t>psa</a:t>
            </a:r>
            <a:r>
              <a:rPr lang="en-US" sz="2400" baseline="-25000" dirty="0" err="1" smtClean="0"/>
              <a:t>X</a:t>
            </a:r>
            <a:r>
              <a:rPr lang="en-US" sz="2400" dirty="0" smtClean="0"/>
              <a:t>] </a:t>
            </a:r>
            <a:r>
              <a:rPr lang="en-US" sz="2400" dirty="0"/>
              <a:t>= </a:t>
            </a:r>
            <a:r>
              <a:rPr lang="en-US" sz="2400" dirty="0" smtClean="0">
                <a:solidFill>
                  <a:schemeClr val="accent2"/>
                </a:solidFill>
              </a:rPr>
              <a:t>s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2</a:t>
            </a:r>
            <a:r>
              <a:rPr lang="en-US" sz="2400" dirty="0" smtClean="0"/>
              <a:t>[</a:t>
            </a:r>
            <a:r>
              <a:rPr lang="en-US" sz="2400" dirty="0" err="1" smtClean="0"/>
              <a:t>psa</a:t>
            </a:r>
            <a:r>
              <a:rPr lang="en-US" sz="2400" baseline="-25000" dirty="0" err="1" smtClean="0"/>
              <a:t>X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50" name="Oval 49"/>
          <p:cNvSpPr/>
          <p:nvPr/>
        </p:nvSpPr>
        <p:spPr>
          <a:xfrm>
            <a:off x="5888447" y="1889416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4017913" y="2396652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6886079" y="2396652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53" name="Rectangle 52"/>
          <p:cNvSpPr/>
          <p:nvPr/>
        </p:nvSpPr>
        <p:spPr>
          <a:xfrm>
            <a:off x="8067996" y="2396652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3997784" y="2880664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3288642" y="3405101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750470" y="3405101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3266871" y="3890961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2917883" y="4987007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485231" y="4439656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3092054" y="4439656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66" name="Straight Arrow Connector 65"/>
          <p:cNvCxnSpPr>
            <a:stCxn id="50" idx="4"/>
            <a:endCxn id="51" idx="0"/>
          </p:cNvCxnSpPr>
          <p:nvPr/>
        </p:nvCxnSpPr>
        <p:spPr>
          <a:xfrm flipH="1">
            <a:off x="4148542" y="2194216"/>
            <a:ext cx="1892305" cy="202436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0" idx="4"/>
            <a:endCxn id="52" idx="0"/>
          </p:cNvCxnSpPr>
          <p:nvPr/>
        </p:nvCxnSpPr>
        <p:spPr>
          <a:xfrm>
            <a:off x="6040847" y="2194216"/>
            <a:ext cx="975861" cy="202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0" idx="4"/>
            <a:endCxn id="53" idx="0"/>
          </p:cNvCxnSpPr>
          <p:nvPr/>
        </p:nvCxnSpPr>
        <p:spPr>
          <a:xfrm>
            <a:off x="6040847" y="2194216"/>
            <a:ext cx="2157778" cy="202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1" idx="2"/>
            <a:endCxn id="54" idx="0"/>
          </p:cNvCxnSpPr>
          <p:nvPr/>
        </p:nvCxnSpPr>
        <p:spPr>
          <a:xfrm>
            <a:off x="4148542" y="2657909"/>
            <a:ext cx="1642" cy="222755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54" idx="4"/>
            <a:endCxn id="56" idx="0"/>
          </p:cNvCxnSpPr>
          <p:nvPr/>
        </p:nvCxnSpPr>
        <p:spPr>
          <a:xfrm flipH="1">
            <a:off x="3419271" y="3185464"/>
            <a:ext cx="730913" cy="219637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54" idx="4"/>
            <a:endCxn id="57" idx="0"/>
          </p:cNvCxnSpPr>
          <p:nvPr/>
        </p:nvCxnSpPr>
        <p:spPr>
          <a:xfrm>
            <a:off x="4150184" y="3185464"/>
            <a:ext cx="730915" cy="219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56" idx="2"/>
            <a:endCxn id="60" idx="0"/>
          </p:cNvCxnSpPr>
          <p:nvPr/>
        </p:nvCxnSpPr>
        <p:spPr>
          <a:xfrm>
            <a:off x="3419271" y="3666358"/>
            <a:ext cx="0" cy="224603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65" idx="2"/>
            <a:endCxn id="61" idx="0"/>
          </p:cNvCxnSpPr>
          <p:nvPr/>
        </p:nvCxnSpPr>
        <p:spPr>
          <a:xfrm flipH="1">
            <a:off x="3070283" y="4700913"/>
            <a:ext cx="152400" cy="286094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60" idx="4"/>
            <a:endCxn id="65" idx="0"/>
          </p:cNvCxnSpPr>
          <p:nvPr/>
        </p:nvCxnSpPr>
        <p:spPr>
          <a:xfrm flipH="1">
            <a:off x="3222683" y="4195761"/>
            <a:ext cx="196588" cy="243895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60" idx="4"/>
            <a:endCxn id="64" idx="0"/>
          </p:cNvCxnSpPr>
          <p:nvPr/>
        </p:nvCxnSpPr>
        <p:spPr>
          <a:xfrm>
            <a:off x="3419271" y="4195761"/>
            <a:ext cx="196589" cy="243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61" idx="4"/>
            <a:endCxn id="84" idx="0"/>
          </p:cNvCxnSpPr>
          <p:nvPr/>
        </p:nvCxnSpPr>
        <p:spPr>
          <a:xfrm flipH="1">
            <a:off x="2882340" y="5291807"/>
            <a:ext cx="187943" cy="243895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61" idx="4"/>
            <a:endCxn id="83" idx="0"/>
          </p:cNvCxnSpPr>
          <p:nvPr/>
        </p:nvCxnSpPr>
        <p:spPr>
          <a:xfrm>
            <a:off x="3070283" y="5291807"/>
            <a:ext cx="157464" cy="243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3097118" y="5535702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2751711" y="5535702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2988646" y="5535702"/>
            <a:ext cx="261257" cy="2612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Oval 93"/>
          <p:cNvSpPr/>
          <p:nvPr/>
        </p:nvSpPr>
        <p:spPr>
          <a:xfrm>
            <a:off x="4728699" y="3890961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96" name="Rectangle 95"/>
          <p:cNvSpPr/>
          <p:nvPr/>
        </p:nvSpPr>
        <p:spPr>
          <a:xfrm>
            <a:off x="4925261" y="4439656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7" name="Rectangle 96"/>
          <p:cNvSpPr/>
          <p:nvPr/>
        </p:nvSpPr>
        <p:spPr>
          <a:xfrm>
            <a:off x="4575681" y="4439656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99" name="Straight Arrow Connector 98"/>
          <p:cNvCxnSpPr>
            <a:stCxn id="94" idx="4"/>
            <a:endCxn id="97" idx="0"/>
          </p:cNvCxnSpPr>
          <p:nvPr/>
        </p:nvCxnSpPr>
        <p:spPr>
          <a:xfrm flipH="1">
            <a:off x="4706310" y="4195761"/>
            <a:ext cx="174789" cy="243895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94" idx="4"/>
            <a:endCxn id="96" idx="0"/>
          </p:cNvCxnSpPr>
          <p:nvPr/>
        </p:nvCxnSpPr>
        <p:spPr>
          <a:xfrm>
            <a:off x="4881099" y="4195761"/>
            <a:ext cx="174791" cy="243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57" idx="2"/>
            <a:endCxn id="94" idx="0"/>
          </p:cNvCxnSpPr>
          <p:nvPr/>
        </p:nvCxnSpPr>
        <p:spPr>
          <a:xfrm>
            <a:off x="4881099" y="3666358"/>
            <a:ext cx="0" cy="224603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8028685" y="2657909"/>
            <a:ext cx="357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 </a:t>
            </a:r>
            <a:endParaRPr lang="en-US" dirty="0"/>
          </a:p>
        </p:txBody>
      </p:sp>
      <p:cxnSp>
        <p:nvCxnSpPr>
          <p:cNvPr id="140" name="Straight Arrow Connector 139"/>
          <p:cNvCxnSpPr>
            <a:stCxn id="52" idx="2"/>
            <a:endCxn id="196" idx="0"/>
          </p:cNvCxnSpPr>
          <p:nvPr/>
        </p:nvCxnSpPr>
        <p:spPr>
          <a:xfrm flipH="1">
            <a:off x="7016134" y="2657909"/>
            <a:ext cx="574" cy="222755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9" name="Oval 158"/>
          <p:cNvSpPr/>
          <p:nvPr/>
        </p:nvSpPr>
        <p:spPr>
          <a:xfrm>
            <a:off x="3599622" y="4987007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160" name="Straight Arrow Connector 159"/>
          <p:cNvCxnSpPr>
            <a:stCxn id="64" idx="2"/>
            <a:endCxn id="159" idx="0"/>
          </p:cNvCxnSpPr>
          <p:nvPr/>
        </p:nvCxnSpPr>
        <p:spPr>
          <a:xfrm>
            <a:off x="3615860" y="4700913"/>
            <a:ext cx="136162" cy="286094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159" idx="4"/>
            <a:endCxn id="164" idx="0"/>
          </p:cNvCxnSpPr>
          <p:nvPr/>
        </p:nvCxnSpPr>
        <p:spPr>
          <a:xfrm flipH="1">
            <a:off x="3564079" y="5291807"/>
            <a:ext cx="187943" cy="243895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stCxn id="159" idx="4"/>
            <a:endCxn id="163" idx="0"/>
          </p:cNvCxnSpPr>
          <p:nvPr/>
        </p:nvCxnSpPr>
        <p:spPr>
          <a:xfrm>
            <a:off x="3752022" y="5291807"/>
            <a:ext cx="157464" cy="243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3" name="Rectangle 162"/>
          <p:cNvSpPr/>
          <p:nvPr/>
        </p:nvSpPr>
        <p:spPr>
          <a:xfrm>
            <a:off x="3778857" y="5535702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64" name="Rectangle 163"/>
          <p:cNvSpPr/>
          <p:nvPr/>
        </p:nvSpPr>
        <p:spPr>
          <a:xfrm>
            <a:off x="3433450" y="5535702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5" name="Rectangle 164"/>
          <p:cNvSpPr/>
          <p:nvPr/>
        </p:nvSpPr>
        <p:spPr>
          <a:xfrm>
            <a:off x="3670385" y="5535702"/>
            <a:ext cx="261257" cy="2612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3" name="Oval 172"/>
          <p:cNvSpPr/>
          <p:nvPr/>
        </p:nvSpPr>
        <p:spPr>
          <a:xfrm>
            <a:off x="4403432" y="4987007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174" name="Straight Arrow Connector 173"/>
          <p:cNvCxnSpPr>
            <a:stCxn id="97" idx="2"/>
            <a:endCxn id="173" idx="0"/>
          </p:cNvCxnSpPr>
          <p:nvPr/>
        </p:nvCxnSpPr>
        <p:spPr>
          <a:xfrm flipH="1">
            <a:off x="4555832" y="4700913"/>
            <a:ext cx="150478" cy="286094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stCxn id="173" idx="4"/>
            <a:endCxn id="178" idx="0"/>
          </p:cNvCxnSpPr>
          <p:nvPr/>
        </p:nvCxnSpPr>
        <p:spPr>
          <a:xfrm flipH="1">
            <a:off x="4367889" y="5291807"/>
            <a:ext cx="187943" cy="243895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stCxn id="173" idx="4"/>
            <a:endCxn id="177" idx="0"/>
          </p:cNvCxnSpPr>
          <p:nvPr/>
        </p:nvCxnSpPr>
        <p:spPr>
          <a:xfrm>
            <a:off x="4555832" y="5291807"/>
            <a:ext cx="157464" cy="243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7" name="Rectangle 176"/>
          <p:cNvSpPr/>
          <p:nvPr/>
        </p:nvSpPr>
        <p:spPr>
          <a:xfrm>
            <a:off x="4582667" y="5535702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78" name="Rectangle 177"/>
          <p:cNvSpPr/>
          <p:nvPr/>
        </p:nvSpPr>
        <p:spPr>
          <a:xfrm>
            <a:off x="4237260" y="5535702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9" name="Rectangle 178"/>
          <p:cNvSpPr/>
          <p:nvPr/>
        </p:nvSpPr>
        <p:spPr>
          <a:xfrm>
            <a:off x="4474195" y="5535702"/>
            <a:ext cx="261257" cy="2612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0" name="Oval 179"/>
          <p:cNvSpPr/>
          <p:nvPr/>
        </p:nvSpPr>
        <p:spPr>
          <a:xfrm>
            <a:off x="5085171" y="4987007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181" name="Straight Arrow Connector 180"/>
          <p:cNvCxnSpPr>
            <a:stCxn id="96" idx="2"/>
            <a:endCxn id="180" idx="0"/>
          </p:cNvCxnSpPr>
          <p:nvPr/>
        </p:nvCxnSpPr>
        <p:spPr>
          <a:xfrm>
            <a:off x="5055890" y="4700913"/>
            <a:ext cx="181681" cy="286094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>
            <a:stCxn id="180" idx="4"/>
            <a:endCxn id="185" idx="0"/>
          </p:cNvCxnSpPr>
          <p:nvPr/>
        </p:nvCxnSpPr>
        <p:spPr>
          <a:xfrm flipH="1">
            <a:off x="5049628" y="5291807"/>
            <a:ext cx="187943" cy="243895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80" idx="4"/>
            <a:endCxn id="184" idx="0"/>
          </p:cNvCxnSpPr>
          <p:nvPr/>
        </p:nvCxnSpPr>
        <p:spPr>
          <a:xfrm>
            <a:off x="5237571" y="5291807"/>
            <a:ext cx="157464" cy="243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4" name="Rectangle 183"/>
          <p:cNvSpPr/>
          <p:nvPr/>
        </p:nvSpPr>
        <p:spPr>
          <a:xfrm>
            <a:off x="5264406" y="5535702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85" name="Rectangle 184"/>
          <p:cNvSpPr/>
          <p:nvPr/>
        </p:nvSpPr>
        <p:spPr>
          <a:xfrm>
            <a:off x="4918999" y="5535702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6" name="Rectangle 185"/>
          <p:cNvSpPr/>
          <p:nvPr/>
        </p:nvSpPr>
        <p:spPr>
          <a:xfrm>
            <a:off x="5155934" y="5535702"/>
            <a:ext cx="261257" cy="2612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6" name="Oval 195"/>
          <p:cNvSpPr/>
          <p:nvPr/>
        </p:nvSpPr>
        <p:spPr>
          <a:xfrm>
            <a:off x="6863734" y="2880664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97" name="Rectangle 196"/>
          <p:cNvSpPr/>
          <p:nvPr/>
        </p:nvSpPr>
        <p:spPr>
          <a:xfrm>
            <a:off x="6154592" y="3405101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98" name="Rectangle 197"/>
          <p:cNvSpPr/>
          <p:nvPr/>
        </p:nvSpPr>
        <p:spPr>
          <a:xfrm>
            <a:off x="7616420" y="3405101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99" name="Oval 198"/>
          <p:cNvSpPr/>
          <p:nvPr/>
        </p:nvSpPr>
        <p:spPr>
          <a:xfrm>
            <a:off x="6132821" y="3890961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200" name="Oval 199"/>
          <p:cNvSpPr/>
          <p:nvPr/>
        </p:nvSpPr>
        <p:spPr>
          <a:xfrm>
            <a:off x="5783833" y="4987007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201" name="Rectangle 200"/>
          <p:cNvSpPr/>
          <p:nvPr/>
        </p:nvSpPr>
        <p:spPr>
          <a:xfrm>
            <a:off x="6351181" y="4439656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02" name="Rectangle 201"/>
          <p:cNvSpPr/>
          <p:nvPr/>
        </p:nvSpPr>
        <p:spPr>
          <a:xfrm>
            <a:off x="5958004" y="4439656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203" name="Straight Arrow Connector 202"/>
          <p:cNvCxnSpPr>
            <a:stCxn id="196" idx="4"/>
            <a:endCxn id="197" idx="0"/>
          </p:cNvCxnSpPr>
          <p:nvPr/>
        </p:nvCxnSpPr>
        <p:spPr>
          <a:xfrm flipH="1">
            <a:off x="6285221" y="3185464"/>
            <a:ext cx="730913" cy="219637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>
            <a:stCxn id="196" idx="4"/>
            <a:endCxn id="198" idx="0"/>
          </p:cNvCxnSpPr>
          <p:nvPr/>
        </p:nvCxnSpPr>
        <p:spPr>
          <a:xfrm>
            <a:off x="7016134" y="3185464"/>
            <a:ext cx="730915" cy="219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5" name="Straight Arrow Connector 204"/>
          <p:cNvCxnSpPr>
            <a:stCxn id="197" idx="2"/>
            <a:endCxn id="199" idx="0"/>
          </p:cNvCxnSpPr>
          <p:nvPr/>
        </p:nvCxnSpPr>
        <p:spPr>
          <a:xfrm>
            <a:off x="6285221" y="3666358"/>
            <a:ext cx="0" cy="224603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6" name="Straight Arrow Connector 205"/>
          <p:cNvCxnSpPr>
            <a:stCxn id="202" idx="2"/>
            <a:endCxn id="200" idx="0"/>
          </p:cNvCxnSpPr>
          <p:nvPr/>
        </p:nvCxnSpPr>
        <p:spPr>
          <a:xfrm flipH="1">
            <a:off x="5936233" y="4700913"/>
            <a:ext cx="152400" cy="286094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>
            <a:stCxn id="199" idx="4"/>
            <a:endCxn id="202" idx="0"/>
          </p:cNvCxnSpPr>
          <p:nvPr/>
        </p:nvCxnSpPr>
        <p:spPr>
          <a:xfrm flipH="1">
            <a:off x="6088633" y="4195761"/>
            <a:ext cx="196588" cy="243895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>
            <a:stCxn id="199" idx="4"/>
            <a:endCxn id="201" idx="0"/>
          </p:cNvCxnSpPr>
          <p:nvPr/>
        </p:nvCxnSpPr>
        <p:spPr>
          <a:xfrm>
            <a:off x="6285221" y="4195761"/>
            <a:ext cx="196589" cy="243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>
            <a:stCxn id="200" idx="4"/>
            <a:endCxn id="212" idx="0"/>
          </p:cNvCxnSpPr>
          <p:nvPr/>
        </p:nvCxnSpPr>
        <p:spPr>
          <a:xfrm flipH="1">
            <a:off x="5748290" y="5291807"/>
            <a:ext cx="187943" cy="243895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>
            <a:stCxn id="200" idx="4"/>
            <a:endCxn id="211" idx="0"/>
          </p:cNvCxnSpPr>
          <p:nvPr/>
        </p:nvCxnSpPr>
        <p:spPr>
          <a:xfrm>
            <a:off x="5936233" y="5291807"/>
            <a:ext cx="157464" cy="243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1" name="Rectangle 210"/>
          <p:cNvSpPr/>
          <p:nvPr/>
        </p:nvSpPr>
        <p:spPr>
          <a:xfrm>
            <a:off x="5963068" y="5535702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12" name="Rectangle 211"/>
          <p:cNvSpPr/>
          <p:nvPr/>
        </p:nvSpPr>
        <p:spPr>
          <a:xfrm>
            <a:off x="5617661" y="5535702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3" name="Rectangle 212"/>
          <p:cNvSpPr/>
          <p:nvPr/>
        </p:nvSpPr>
        <p:spPr>
          <a:xfrm>
            <a:off x="5854596" y="5535702"/>
            <a:ext cx="261257" cy="2612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4" name="Oval 213"/>
          <p:cNvSpPr/>
          <p:nvPr/>
        </p:nvSpPr>
        <p:spPr>
          <a:xfrm>
            <a:off x="7594649" y="3890961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215" name="Rectangle 214"/>
          <p:cNvSpPr/>
          <p:nvPr/>
        </p:nvSpPr>
        <p:spPr>
          <a:xfrm>
            <a:off x="7791211" y="4439656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16" name="Rectangle 215"/>
          <p:cNvSpPr/>
          <p:nvPr/>
        </p:nvSpPr>
        <p:spPr>
          <a:xfrm>
            <a:off x="7441631" y="4439656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217" name="Straight Arrow Connector 216"/>
          <p:cNvCxnSpPr>
            <a:stCxn id="214" idx="4"/>
            <a:endCxn id="216" idx="0"/>
          </p:cNvCxnSpPr>
          <p:nvPr/>
        </p:nvCxnSpPr>
        <p:spPr>
          <a:xfrm flipH="1">
            <a:off x="7572260" y="4195761"/>
            <a:ext cx="174789" cy="243895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8" name="Straight Arrow Connector 217"/>
          <p:cNvCxnSpPr>
            <a:stCxn id="214" idx="4"/>
            <a:endCxn id="215" idx="0"/>
          </p:cNvCxnSpPr>
          <p:nvPr/>
        </p:nvCxnSpPr>
        <p:spPr>
          <a:xfrm>
            <a:off x="7747049" y="4195761"/>
            <a:ext cx="174791" cy="243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9" name="Straight Arrow Connector 218"/>
          <p:cNvCxnSpPr>
            <a:stCxn id="198" idx="2"/>
            <a:endCxn id="214" idx="0"/>
          </p:cNvCxnSpPr>
          <p:nvPr/>
        </p:nvCxnSpPr>
        <p:spPr>
          <a:xfrm>
            <a:off x="7747049" y="3666358"/>
            <a:ext cx="0" cy="224603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" name="Oval 219"/>
          <p:cNvSpPr/>
          <p:nvPr/>
        </p:nvSpPr>
        <p:spPr>
          <a:xfrm>
            <a:off x="6465572" y="4987007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221" name="Straight Arrow Connector 220"/>
          <p:cNvCxnSpPr>
            <a:stCxn id="201" idx="2"/>
            <a:endCxn id="220" idx="0"/>
          </p:cNvCxnSpPr>
          <p:nvPr/>
        </p:nvCxnSpPr>
        <p:spPr>
          <a:xfrm>
            <a:off x="6481810" y="4700913"/>
            <a:ext cx="136162" cy="286094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2" name="Straight Arrow Connector 221"/>
          <p:cNvCxnSpPr>
            <a:stCxn id="220" idx="4"/>
            <a:endCxn id="225" idx="0"/>
          </p:cNvCxnSpPr>
          <p:nvPr/>
        </p:nvCxnSpPr>
        <p:spPr>
          <a:xfrm flipH="1">
            <a:off x="6430029" y="5291807"/>
            <a:ext cx="187943" cy="243895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>
            <a:stCxn id="220" idx="4"/>
            <a:endCxn id="224" idx="0"/>
          </p:cNvCxnSpPr>
          <p:nvPr/>
        </p:nvCxnSpPr>
        <p:spPr>
          <a:xfrm>
            <a:off x="6617972" y="5291807"/>
            <a:ext cx="157464" cy="243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4" name="Rectangle 223"/>
          <p:cNvSpPr/>
          <p:nvPr/>
        </p:nvSpPr>
        <p:spPr>
          <a:xfrm>
            <a:off x="6644807" y="5535702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25" name="Rectangle 224"/>
          <p:cNvSpPr/>
          <p:nvPr/>
        </p:nvSpPr>
        <p:spPr>
          <a:xfrm>
            <a:off x="6299400" y="5535702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6" name="Rectangle 225"/>
          <p:cNvSpPr/>
          <p:nvPr/>
        </p:nvSpPr>
        <p:spPr>
          <a:xfrm>
            <a:off x="6536335" y="5535702"/>
            <a:ext cx="261257" cy="2612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7" name="Oval 226"/>
          <p:cNvSpPr/>
          <p:nvPr/>
        </p:nvSpPr>
        <p:spPr>
          <a:xfrm>
            <a:off x="7269382" y="4987007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228" name="Straight Arrow Connector 227"/>
          <p:cNvCxnSpPr>
            <a:stCxn id="216" idx="2"/>
            <a:endCxn id="227" idx="0"/>
          </p:cNvCxnSpPr>
          <p:nvPr/>
        </p:nvCxnSpPr>
        <p:spPr>
          <a:xfrm flipH="1">
            <a:off x="7421782" y="4700913"/>
            <a:ext cx="150478" cy="286094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>
            <a:stCxn id="227" idx="4"/>
            <a:endCxn id="232" idx="0"/>
          </p:cNvCxnSpPr>
          <p:nvPr/>
        </p:nvCxnSpPr>
        <p:spPr>
          <a:xfrm flipH="1">
            <a:off x="7233839" y="5291807"/>
            <a:ext cx="187943" cy="243895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>
            <a:stCxn id="227" idx="4"/>
            <a:endCxn id="231" idx="0"/>
          </p:cNvCxnSpPr>
          <p:nvPr/>
        </p:nvCxnSpPr>
        <p:spPr>
          <a:xfrm>
            <a:off x="7421782" y="5291807"/>
            <a:ext cx="157464" cy="243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1" name="Rectangle 230"/>
          <p:cNvSpPr/>
          <p:nvPr/>
        </p:nvSpPr>
        <p:spPr>
          <a:xfrm>
            <a:off x="7448617" y="5535702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32" name="Rectangle 231"/>
          <p:cNvSpPr/>
          <p:nvPr/>
        </p:nvSpPr>
        <p:spPr>
          <a:xfrm>
            <a:off x="7103210" y="5535702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33" name="Rectangle 232"/>
          <p:cNvSpPr/>
          <p:nvPr/>
        </p:nvSpPr>
        <p:spPr>
          <a:xfrm>
            <a:off x="7340145" y="5535702"/>
            <a:ext cx="261257" cy="2612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4" name="Oval 233"/>
          <p:cNvSpPr/>
          <p:nvPr/>
        </p:nvSpPr>
        <p:spPr>
          <a:xfrm>
            <a:off x="7951121" y="4987007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235" name="Straight Arrow Connector 234"/>
          <p:cNvCxnSpPr>
            <a:stCxn id="215" idx="2"/>
            <a:endCxn id="234" idx="0"/>
          </p:cNvCxnSpPr>
          <p:nvPr/>
        </p:nvCxnSpPr>
        <p:spPr>
          <a:xfrm>
            <a:off x="7921840" y="4700913"/>
            <a:ext cx="181681" cy="286094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6" name="Straight Arrow Connector 235"/>
          <p:cNvCxnSpPr>
            <a:stCxn id="234" idx="4"/>
            <a:endCxn id="239" idx="0"/>
          </p:cNvCxnSpPr>
          <p:nvPr/>
        </p:nvCxnSpPr>
        <p:spPr>
          <a:xfrm flipH="1">
            <a:off x="7915578" y="5291807"/>
            <a:ext cx="187943" cy="243895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7" name="Straight Arrow Connector 236"/>
          <p:cNvCxnSpPr>
            <a:stCxn id="234" idx="4"/>
            <a:endCxn id="238" idx="0"/>
          </p:cNvCxnSpPr>
          <p:nvPr/>
        </p:nvCxnSpPr>
        <p:spPr>
          <a:xfrm>
            <a:off x="8103521" y="5291807"/>
            <a:ext cx="157464" cy="243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8" name="Rectangle 237"/>
          <p:cNvSpPr/>
          <p:nvPr/>
        </p:nvSpPr>
        <p:spPr>
          <a:xfrm>
            <a:off x="8130356" y="5535702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39" name="Rectangle 238"/>
          <p:cNvSpPr/>
          <p:nvPr/>
        </p:nvSpPr>
        <p:spPr>
          <a:xfrm>
            <a:off x="7784949" y="5535702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40" name="Rectangle 239"/>
          <p:cNvSpPr/>
          <p:nvPr/>
        </p:nvSpPr>
        <p:spPr>
          <a:xfrm>
            <a:off x="8021884" y="5535702"/>
            <a:ext cx="261257" cy="2612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3" name="Isosceles Triangle 242"/>
          <p:cNvSpPr/>
          <p:nvPr/>
        </p:nvSpPr>
        <p:spPr>
          <a:xfrm>
            <a:off x="2751711" y="5796959"/>
            <a:ext cx="261257" cy="45129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44" name="Isosceles Triangle 243"/>
          <p:cNvSpPr/>
          <p:nvPr/>
        </p:nvSpPr>
        <p:spPr>
          <a:xfrm>
            <a:off x="3097118" y="5796959"/>
            <a:ext cx="261257" cy="45129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45" name="Isosceles Triangle 244"/>
          <p:cNvSpPr/>
          <p:nvPr/>
        </p:nvSpPr>
        <p:spPr>
          <a:xfrm>
            <a:off x="3433450" y="5796959"/>
            <a:ext cx="261257" cy="45129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46" name="Isosceles Triangle 245"/>
          <p:cNvSpPr/>
          <p:nvPr/>
        </p:nvSpPr>
        <p:spPr>
          <a:xfrm>
            <a:off x="3778857" y="5796959"/>
            <a:ext cx="261257" cy="45129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47" name="Isosceles Triangle 246"/>
          <p:cNvSpPr/>
          <p:nvPr/>
        </p:nvSpPr>
        <p:spPr>
          <a:xfrm>
            <a:off x="4235905" y="5796959"/>
            <a:ext cx="261257" cy="45129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48" name="Isosceles Triangle 247"/>
          <p:cNvSpPr/>
          <p:nvPr/>
        </p:nvSpPr>
        <p:spPr>
          <a:xfrm>
            <a:off x="4572237" y="5796959"/>
            <a:ext cx="261257" cy="45129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49" name="Isosceles Triangle 248"/>
          <p:cNvSpPr/>
          <p:nvPr/>
        </p:nvSpPr>
        <p:spPr>
          <a:xfrm>
            <a:off x="4906838" y="5796959"/>
            <a:ext cx="261257" cy="45129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50" name="Isosceles Triangle 249"/>
          <p:cNvSpPr/>
          <p:nvPr/>
        </p:nvSpPr>
        <p:spPr>
          <a:xfrm>
            <a:off x="5272254" y="5796959"/>
            <a:ext cx="261257" cy="45129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51" name="Isosceles Triangle 250"/>
          <p:cNvSpPr/>
          <p:nvPr/>
        </p:nvSpPr>
        <p:spPr>
          <a:xfrm>
            <a:off x="5599224" y="5796959"/>
            <a:ext cx="261257" cy="45129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52" name="Isosceles Triangle 251"/>
          <p:cNvSpPr/>
          <p:nvPr/>
        </p:nvSpPr>
        <p:spPr>
          <a:xfrm>
            <a:off x="5944631" y="5796959"/>
            <a:ext cx="261257" cy="45129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53" name="Isosceles Triangle 252"/>
          <p:cNvSpPr/>
          <p:nvPr/>
        </p:nvSpPr>
        <p:spPr>
          <a:xfrm>
            <a:off x="6299817" y="5796959"/>
            <a:ext cx="261257" cy="45129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54" name="Isosceles Triangle 253"/>
          <p:cNvSpPr/>
          <p:nvPr/>
        </p:nvSpPr>
        <p:spPr>
          <a:xfrm>
            <a:off x="6634908" y="5796959"/>
            <a:ext cx="261257" cy="45129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55" name="Isosceles Triangle 254"/>
          <p:cNvSpPr/>
          <p:nvPr/>
        </p:nvSpPr>
        <p:spPr>
          <a:xfrm>
            <a:off x="7102685" y="5796959"/>
            <a:ext cx="261257" cy="45129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56" name="Isosceles Triangle 255"/>
          <p:cNvSpPr/>
          <p:nvPr/>
        </p:nvSpPr>
        <p:spPr>
          <a:xfrm>
            <a:off x="7438661" y="5796959"/>
            <a:ext cx="261257" cy="45129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57" name="Isosceles Triangle 256"/>
          <p:cNvSpPr/>
          <p:nvPr/>
        </p:nvSpPr>
        <p:spPr>
          <a:xfrm>
            <a:off x="7784068" y="5796959"/>
            <a:ext cx="261257" cy="45129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58" name="Isosceles Triangle 257"/>
          <p:cNvSpPr/>
          <p:nvPr/>
        </p:nvSpPr>
        <p:spPr>
          <a:xfrm>
            <a:off x="8118279" y="5796959"/>
            <a:ext cx="261257" cy="45129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64" name="TextBox 263"/>
          <p:cNvSpPr txBox="1"/>
          <p:nvPr/>
        </p:nvSpPr>
        <p:spPr>
          <a:xfrm>
            <a:off x="440270" y="3631764"/>
            <a:ext cx="991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ps</a:t>
            </a:r>
            <a:r>
              <a:rPr lang="en-US" sz="2000" baseline="-25000" dirty="0" err="1"/>
              <a:t>R</a:t>
            </a:r>
            <a:r>
              <a:rPr lang="en-US" sz="2000" dirty="0" smtClean="0"/>
              <a:t> = </a:t>
            </a:r>
            <a:endParaRPr lang="en-US" sz="2000" dirty="0"/>
          </a:p>
        </p:txBody>
      </p:sp>
      <p:sp>
        <p:nvSpPr>
          <p:cNvPr id="265" name="TextBox 264"/>
          <p:cNvSpPr txBox="1"/>
          <p:nvPr/>
        </p:nvSpPr>
        <p:spPr>
          <a:xfrm>
            <a:off x="1209325" y="3631764"/>
            <a:ext cx="991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{Y,T,X}</a:t>
            </a:r>
          </a:p>
        </p:txBody>
      </p:sp>
      <p:sp>
        <p:nvSpPr>
          <p:cNvPr id="266" name="TextBox 265"/>
          <p:cNvSpPr txBox="1"/>
          <p:nvPr/>
        </p:nvSpPr>
        <p:spPr>
          <a:xfrm>
            <a:off x="440270" y="4012764"/>
            <a:ext cx="991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psa</a:t>
            </a:r>
            <a:r>
              <a:rPr lang="en-US" sz="2000" baseline="-25000" dirty="0" err="1"/>
              <a:t>R</a:t>
            </a:r>
            <a:r>
              <a:rPr lang="en-US" sz="2000" dirty="0" smtClean="0"/>
              <a:t> = </a:t>
            </a:r>
            <a:endParaRPr lang="en-US" sz="2000" dirty="0"/>
          </a:p>
        </p:txBody>
      </p:sp>
      <p:sp>
        <p:nvSpPr>
          <p:cNvPr id="267" name="TextBox 266"/>
          <p:cNvSpPr txBox="1"/>
          <p:nvPr/>
        </p:nvSpPr>
        <p:spPr>
          <a:xfrm>
            <a:off x="1209325" y="4012764"/>
            <a:ext cx="991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{X,R}</a:t>
            </a:r>
          </a:p>
        </p:txBody>
      </p:sp>
      <p:sp>
        <p:nvSpPr>
          <p:cNvPr id="283" name="TextBox 282"/>
          <p:cNvSpPr txBox="1"/>
          <p:nvPr/>
        </p:nvSpPr>
        <p:spPr>
          <a:xfrm>
            <a:off x="152376" y="4517595"/>
            <a:ext cx="2568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Can we merge these two paths?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284" name="TextBox 283"/>
          <p:cNvSpPr txBox="1"/>
          <p:nvPr/>
        </p:nvSpPr>
        <p:spPr>
          <a:xfrm>
            <a:off x="152493" y="5169641"/>
            <a:ext cx="25673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NO! X values differ</a:t>
            </a:r>
            <a:endParaRPr lang="en-US" sz="2000" dirty="0"/>
          </a:p>
        </p:txBody>
      </p:sp>
      <p:grpSp>
        <p:nvGrpSpPr>
          <p:cNvPr id="2" name="Group 1"/>
          <p:cNvGrpSpPr/>
          <p:nvPr/>
        </p:nvGrpSpPr>
        <p:grpSpPr>
          <a:xfrm>
            <a:off x="2891640" y="2194216"/>
            <a:ext cx="4134368" cy="3341486"/>
            <a:chOff x="3034740" y="2346616"/>
            <a:chExt cx="4134368" cy="3341486"/>
          </a:xfrm>
        </p:grpSpPr>
        <p:cxnSp>
          <p:nvCxnSpPr>
            <p:cNvPr id="187" name="Straight Arrow Connector 186"/>
            <p:cNvCxnSpPr/>
            <p:nvPr/>
          </p:nvCxnSpPr>
          <p:spPr>
            <a:xfrm flipH="1">
              <a:off x="4300942" y="2346616"/>
              <a:ext cx="1892305" cy="202436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8" name="Straight Arrow Connector 187"/>
            <p:cNvCxnSpPr/>
            <p:nvPr/>
          </p:nvCxnSpPr>
          <p:spPr>
            <a:xfrm>
              <a:off x="6193247" y="2346616"/>
              <a:ext cx="975861" cy="202436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9" name="Straight Arrow Connector 188"/>
            <p:cNvCxnSpPr/>
            <p:nvPr/>
          </p:nvCxnSpPr>
          <p:spPr>
            <a:xfrm>
              <a:off x="4300942" y="2810309"/>
              <a:ext cx="1642" cy="222755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0" name="Straight Arrow Connector 189"/>
            <p:cNvCxnSpPr/>
            <p:nvPr/>
          </p:nvCxnSpPr>
          <p:spPr>
            <a:xfrm flipH="1">
              <a:off x="3571671" y="3337864"/>
              <a:ext cx="730913" cy="219637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1" name="Straight Arrow Connector 190"/>
            <p:cNvCxnSpPr/>
            <p:nvPr/>
          </p:nvCxnSpPr>
          <p:spPr>
            <a:xfrm>
              <a:off x="3571671" y="3818758"/>
              <a:ext cx="0" cy="224603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2" name="Straight Arrow Connector 191"/>
            <p:cNvCxnSpPr/>
            <p:nvPr/>
          </p:nvCxnSpPr>
          <p:spPr>
            <a:xfrm flipH="1">
              <a:off x="3222683" y="4853313"/>
              <a:ext cx="152400" cy="286094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3" name="Straight Arrow Connector 192"/>
            <p:cNvCxnSpPr/>
            <p:nvPr/>
          </p:nvCxnSpPr>
          <p:spPr>
            <a:xfrm flipH="1">
              <a:off x="3375083" y="4348161"/>
              <a:ext cx="196588" cy="243895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4" name="Straight Arrow Connector 193"/>
            <p:cNvCxnSpPr/>
            <p:nvPr/>
          </p:nvCxnSpPr>
          <p:spPr>
            <a:xfrm flipH="1">
              <a:off x="3034740" y="5444207"/>
              <a:ext cx="187943" cy="243895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5" name="Straight Arrow Connector 194"/>
            <p:cNvCxnSpPr/>
            <p:nvPr/>
          </p:nvCxnSpPr>
          <p:spPr>
            <a:xfrm flipH="1">
              <a:off x="7168534" y="2810309"/>
              <a:ext cx="574" cy="222755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1" name="Straight Arrow Connector 240"/>
            <p:cNvCxnSpPr/>
            <p:nvPr/>
          </p:nvCxnSpPr>
          <p:spPr>
            <a:xfrm flipH="1">
              <a:off x="6437621" y="3337864"/>
              <a:ext cx="730913" cy="219637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2" name="Straight Arrow Connector 241"/>
            <p:cNvCxnSpPr/>
            <p:nvPr/>
          </p:nvCxnSpPr>
          <p:spPr>
            <a:xfrm>
              <a:off x="6437621" y="3818758"/>
              <a:ext cx="0" cy="224603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9" name="Straight Arrow Connector 258"/>
            <p:cNvCxnSpPr/>
            <p:nvPr/>
          </p:nvCxnSpPr>
          <p:spPr>
            <a:xfrm flipH="1">
              <a:off x="6088633" y="4853313"/>
              <a:ext cx="152400" cy="286094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0" name="Straight Arrow Connector 259"/>
            <p:cNvCxnSpPr/>
            <p:nvPr/>
          </p:nvCxnSpPr>
          <p:spPr>
            <a:xfrm flipH="1">
              <a:off x="6241033" y="4348161"/>
              <a:ext cx="196588" cy="243895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1" name="Straight Arrow Connector 260"/>
            <p:cNvCxnSpPr/>
            <p:nvPr/>
          </p:nvCxnSpPr>
          <p:spPr>
            <a:xfrm flipH="1">
              <a:off x="5900690" y="5444207"/>
              <a:ext cx="187943" cy="243895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5750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" grpId="0"/>
      <p:bldP spid="265" grpId="0"/>
      <p:bldP spid="266" grpId="0"/>
      <p:bldP spid="267" grpId="0"/>
      <p:bldP spid="283" grpId="0"/>
      <p:bldP spid="28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Merging Nodes Example (II)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FDB42-2049-498D-A44D-DAB154C5F88B}" type="datetime1">
              <a:rPr lang="en-US" smtClean="0"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AND/OR Search Spaces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86F-4F53-460C-83BF-F797240580C2}" type="slidenum">
              <a:rPr lang="en-US" smtClean="0"/>
              <a:t>18</a:t>
            </a:fld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289023" y="199545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1" name="Oval 10"/>
          <p:cNvSpPr/>
          <p:nvPr/>
        </p:nvSpPr>
        <p:spPr>
          <a:xfrm>
            <a:off x="6876909" y="816872"/>
            <a:ext cx="331940" cy="33194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12" name="Oval 11"/>
          <p:cNvSpPr/>
          <p:nvPr/>
        </p:nvSpPr>
        <p:spPr>
          <a:xfrm>
            <a:off x="7701138" y="816872"/>
            <a:ext cx="331940" cy="33194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Z</a:t>
            </a:r>
            <a:endParaRPr lang="en-US" sz="2400" dirty="0"/>
          </a:p>
        </p:txBody>
      </p:sp>
      <p:sp>
        <p:nvSpPr>
          <p:cNvPr id="13" name="Oval 12"/>
          <p:cNvSpPr/>
          <p:nvPr/>
        </p:nvSpPr>
        <p:spPr>
          <a:xfrm>
            <a:off x="6669375" y="1434199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4" name="Oval 13"/>
          <p:cNvSpPr/>
          <p:nvPr/>
        </p:nvSpPr>
        <p:spPr>
          <a:xfrm>
            <a:off x="7084442" y="1434199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R</a:t>
            </a:r>
            <a:endParaRPr lang="en-US" sz="2400" dirty="0"/>
          </a:p>
        </p:txBody>
      </p:sp>
      <p:sp>
        <p:nvSpPr>
          <p:cNvPr id="15" name="Oval 14"/>
          <p:cNvSpPr/>
          <p:nvPr/>
        </p:nvSpPr>
        <p:spPr>
          <a:xfrm>
            <a:off x="7496427" y="1431475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L</a:t>
            </a:r>
            <a:endParaRPr lang="en-US" sz="2400" dirty="0"/>
          </a:p>
        </p:txBody>
      </p:sp>
      <p:sp>
        <p:nvSpPr>
          <p:cNvPr id="16" name="Oval 15"/>
          <p:cNvSpPr/>
          <p:nvPr/>
        </p:nvSpPr>
        <p:spPr>
          <a:xfrm>
            <a:off x="7905849" y="1431475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M</a:t>
            </a:r>
            <a:endParaRPr lang="en-US" sz="2400" dirty="0"/>
          </a:p>
        </p:txBody>
      </p:sp>
      <p:cxnSp>
        <p:nvCxnSpPr>
          <p:cNvPr id="17" name="Straight Arrow Connector 16"/>
          <p:cNvCxnSpPr>
            <a:stCxn id="10" idx="4"/>
            <a:endCxn id="11" idx="0"/>
          </p:cNvCxnSpPr>
          <p:nvPr/>
        </p:nvCxnSpPr>
        <p:spPr>
          <a:xfrm flipH="1">
            <a:off x="7042879" y="531485"/>
            <a:ext cx="412114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4"/>
            <a:endCxn id="12" idx="0"/>
          </p:cNvCxnSpPr>
          <p:nvPr/>
        </p:nvCxnSpPr>
        <p:spPr>
          <a:xfrm>
            <a:off x="7454993" y="531485"/>
            <a:ext cx="412115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4"/>
            <a:endCxn id="13" idx="0"/>
          </p:cNvCxnSpPr>
          <p:nvPr/>
        </p:nvCxnSpPr>
        <p:spPr>
          <a:xfrm flipH="1">
            <a:off x="6835345" y="1148812"/>
            <a:ext cx="207534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4"/>
            <a:endCxn id="14" idx="0"/>
          </p:cNvCxnSpPr>
          <p:nvPr/>
        </p:nvCxnSpPr>
        <p:spPr>
          <a:xfrm>
            <a:off x="7042879" y="1148812"/>
            <a:ext cx="207533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4"/>
            <a:endCxn id="15" idx="0"/>
          </p:cNvCxnSpPr>
          <p:nvPr/>
        </p:nvCxnSpPr>
        <p:spPr>
          <a:xfrm flipH="1">
            <a:off x="7662397" y="1148812"/>
            <a:ext cx="204711" cy="28266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2" idx="4"/>
            <a:endCxn id="16" idx="0"/>
          </p:cNvCxnSpPr>
          <p:nvPr/>
        </p:nvCxnSpPr>
        <p:spPr>
          <a:xfrm>
            <a:off x="7867108" y="1148812"/>
            <a:ext cx="204711" cy="28266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0" idx="4"/>
            <a:endCxn id="11" idx="0"/>
          </p:cNvCxnSpPr>
          <p:nvPr/>
        </p:nvCxnSpPr>
        <p:spPr>
          <a:xfrm flipH="1">
            <a:off x="7042879" y="531485"/>
            <a:ext cx="412114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4"/>
            <a:endCxn id="12" idx="0"/>
          </p:cNvCxnSpPr>
          <p:nvPr/>
        </p:nvCxnSpPr>
        <p:spPr>
          <a:xfrm>
            <a:off x="7454993" y="531485"/>
            <a:ext cx="412115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4"/>
            <a:endCxn id="13" idx="0"/>
          </p:cNvCxnSpPr>
          <p:nvPr/>
        </p:nvCxnSpPr>
        <p:spPr>
          <a:xfrm flipH="1">
            <a:off x="6835345" y="1148812"/>
            <a:ext cx="207534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4"/>
            <a:endCxn id="14" idx="0"/>
          </p:cNvCxnSpPr>
          <p:nvPr/>
        </p:nvCxnSpPr>
        <p:spPr>
          <a:xfrm>
            <a:off x="7042879" y="1148812"/>
            <a:ext cx="207533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4"/>
            <a:endCxn id="15" idx="0"/>
          </p:cNvCxnSpPr>
          <p:nvPr/>
        </p:nvCxnSpPr>
        <p:spPr>
          <a:xfrm flipH="1">
            <a:off x="7662397" y="1148812"/>
            <a:ext cx="204711" cy="28266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2" idx="4"/>
            <a:endCxn id="16" idx="0"/>
          </p:cNvCxnSpPr>
          <p:nvPr/>
        </p:nvCxnSpPr>
        <p:spPr>
          <a:xfrm>
            <a:off x="7867108" y="1148812"/>
            <a:ext cx="204711" cy="28266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8659684" y="134591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tIns="0" bIns="0" rtlCol="0" anchor="ctr" anchorCtr="0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30" name="Oval 29"/>
          <p:cNvSpPr/>
          <p:nvPr/>
        </p:nvSpPr>
        <p:spPr>
          <a:xfrm>
            <a:off x="8657584" y="657176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tIns="0" bIns="0" rtlCol="0" anchor="ctr" anchorCtr="0"/>
          <a:lstStyle/>
          <a:p>
            <a:pPr algn="ctr"/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31" name="Oval 30"/>
          <p:cNvSpPr/>
          <p:nvPr/>
        </p:nvSpPr>
        <p:spPr>
          <a:xfrm>
            <a:off x="8657584" y="2224931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tIns="0" bIns="0" rtlCol="0" anchor="ctr" anchorCtr="0"/>
          <a:lstStyle/>
          <a:p>
            <a:pPr algn="ctr"/>
            <a:r>
              <a:rPr lang="en-US" sz="2400" dirty="0" smtClean="0"/>
              <a:t>Z</a:t>
            </a:r>
            <a:endParaRPr lang="en-US" sz="2400" dirty="0"/>
          </a:p>
        </p:txBody>
      </p:sp>
      <p:sp>
        <p:nvSpPr>
          <p:cNvPr id="32" name="Oval 31"/>
          <p:cNvSpPr/>
          <p:nvPr/>
        </p:nvSpPr>
        <p:spPr>
          <a:xfrm>
            <a:off x="8657584" y="1179761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tIns="0" bIns="0" rtlCol="0" anchor="ctr" anchorCtr="0"/>
          <a:lstStyle/>
          <a:p>
            <a:pPr algn="ctr"/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3" name="Oval 32"/>
          <p:cNvSpPr/>
          <p:nvPr/>
        </p:nvSpPr>
        <p:spPr>
          <a:xfrm>
            <a:off x="8657584" y="1702346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tIns="0" bIns="0" rtlCol="0" anchor="ctr" anchorCtr="0"/>
          <a:lstStyle/>
          <a:p>
            <a:pPr algn="ctr"/>
            <a:r>
              <a:rPr lang="en-US" sz="2400" dirty="0" smtClean="0"/>
              <a:t>R</a:t>
            </a:r>
            <a:endParaRPr lang="en-US" sz="2400" dirty="0"/>
          </a:p>
        </p:txBody>
      </p:sp>
      <p:sp>
        <p:nvSpPr>
          <p:cNvPr id="34" name="Oval 33"/>
          <p:cNvSpPr/>
          <p:nvPr/>
        </p:nvSpPr>
        <p:spPr>
          <a:xfrm>
            <a:off x="8657584" y="2747516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tIns="0" bIns="0" rtlCol="0" anchor="ctr" anchorCtr="0"/>
          <a:lstStyle/>
          <a:p>
            <a:pPr algn="ctr"/>
            <a:r>
              <a:rPr lang="en-US" sz="2400" dirty="0" smtClean="0"/>
              <a:t>L</a:t>
            </a:r>
            <a:endParaRPr lang="en-US" sz="2400" dirty="0"/>
          </a:p>
        </p:txBody>
      </p:sp>
      <p:sp>
        <p:nvSpPr>
          <p:cNvPr id="35" name="Oval 34"/>
          <p:cNvSpPr/>
          <p:nvPr/>
        </p:nvSpPr>
        <p:spPr>
          <a:xfrm>
            <a:off x="8657584" y="3270098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tIns="0" bIns="0" rtlCol="0" anchor="ctr" anchorCtr="0"/>
          <a:lstStyle/>
          <a:p>
            <a:pPr algn="ctr"/>
            <a:r>
              <a:rPr lang="en-US" sz="2400" dirty="0" smtClean="0"/>
              <a:t>M</a:t>
            </a:r>
            <a:endParaRPr lang="en-US" sz="2400" dirty="0"/>
          </a:p>
        </p:txBody>
      </p:sp>
      <p:cxnSp>
        <p:nvCxnSpPr>
          <p:cNvPr id="36" name="Straight Arrow Connector 35"/>
          <p:cNvCxnSpPr>
            <a:stCxn id="29" idx="4"/>
            <a:endCxn id="30" idx="0"/>
          </p:cNvCxnSpPr>
          <p:nvPr/>
        </p:nvCxnSpPr>
        <p:spPr>
          <a:xfrm flipH="1">
            <a:off x="8823554" y="466531"/>
            <a:ext cx="2100" cy="190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0" idx="4"/>
            <a:endCxn id="32" idx="0"/>
          </p:cNvCxnSpPr>
          <p:nvPr/>
        </p:nvCxnSpPr>
        <p:spPr>
          <a:xfrm>
            <a:off x="8823554" y="989116"/>
            <a:ext cx="0" cy="190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2" idx="4"/>
            <a:endCxn id="33" idx="0"/>
          </p:cNvCxnSpPr>
          <p:nvPr/>
        </p:nvCxnSpPr>
        <p:spPr>
          <a:xfrm>
            <a:off x="8823554" y="1511701"/>
            <a:ext cx="0" cy="190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3" idx="4"/>
            <a:endCxn id="31" idx="0"/>
          </p:cNvCxnSpPr>
          <p:nvPr/>
        </p:nvCxnSpPr>
        <p:spPr>
          <a:xfrm>
            <a:off x="8823554" y="2034286"/>
            <a:ext cx="0" cy="190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1" idx="4"/>
            <a:endCxn id="34" idx="0"/>
          </p:cNvCxnSpPr>
          <p:nvPr/>
        </p:nvCxnSpPr>
        <p:spPr>
          <a:xfrm>
            <a:off x="8823554" y="2556871"/>
            <a:ext cx="0" cy="190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4" idx="4"/>
            <a:endCxn id="35" idx="0"/>
          </p:cNvCxnSpPr>
          <p:nvPr/>
        </p:nvCxnSpPr>
        <p:spPr>
          <a:xfrm>
            <a:off x="8823554" y="3079456"/>
            <a:ext cx="0" cy="1906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Content Placeholder 2"/>
          <p:cNvSpPr>
            <a:spLocks noGrp="1"/>
          </p:cNvSpPr>
          <p:nvPr>
            <p:ph sz="half" idx="1"/>
          </p:nvPr>
        </p:nvSpPr>
        <p:spPr>
          <a:xfrm>
            <a:off x="152376" y="1248610"/>
            <a:ext cx="5648972" cy="2417202"/>
          </a:xfrm>
        </p:spPr>
        <p:txBody>
          <a:bodyPr>
            <a:noAutofit/>
          </a:bodyPr>
          <a:lstStyle/>
          <a:p>
            <a:r>
              <a:rPr lang="en-US" sz="2800" dirty="0" smtClean="0"/>
              <a:t>Two partial paths of assignments</a:t>
            </a:r>
          </a:p>
          <a:p>
            <a:pPr lvl="1"/>
            <a:r>
              <a:rPr lang="en-US" sz="2400" dirty="0">
                <a:solidFill>
                  <a:schemeClr val="accent1"/>
                </a:solidFill>
              </a:rPr>
              <a:t>s</a:t>
            </a:r>
            <a:r>
              <a:rPr lang="en-US" sz="2400" baseline="-25000" dirty="0" smtClean="0">
                <a:solidFill>
                  <a:schemeClr val="accent1"/>
                </a:solidFill>
              </a:rPr>
              <a:t>1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chemeClr val="accent2"/>
                </a:solidFill>
              </a:rPr>
              <a:t>s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2</a:t>
            </a:r>
            <a:r>
              <a:rPr lang="en-US" sz="2400" dirty="0" smtClean="0"/>
              <a:t> ending at </a:t>
            </a:r>
            <a:r>
              <a:rPr lang="en-US" sz="2400" dirty="0"/>
              <a:t>〈</a:t>
            </a:r>
            <a:r>
              <a:rPr lang="en-US" sz="2400" dirty="0" err="1"/>
              <a:t>X,v</a:t>
            </a:r>
            <a:r>
              <a:rPr lang="en-US" sz="2400" dirty="0"/>
              <a:t>〉</a:t>
            </a:r>
          </a:p>
          <a:p>
            <a:pPr lvl="1"/>
            <a:r>
              <a:rPr lang="en-US" sz="2400" dirty="0" smtClean="0"/>
              <a:t>Called the context</a:t>
            </a:r>
          </a:p>
          <a:p>
            <a:r>
              <a:rPr lang="en-US" sz="2800" dirty="0" smtClean="0"/>
              <a:t>Merge when:</a:t>
            </a:r>
          </a:p>
          <a:p>
            <a:pPr lvl="1"/>
            <a:r>
              <a:rPr lang="en-US" sz="2400" dirty="0" smtClean="0">
                <a:solidFill>
                  <a:schemeClr val="accent1"/>
                </a:solidFill>
              </a:rPr>
              <a:t>s</a:t>
            </a:r>
            <a:r>
              <a:rPr lang="en-US" sz="2400" baseline="-25000" dirty="0" smtClean="0">
                <a:solidFill>
                  <a:schemeClr val="accent1"/>
                </a:solidFill>
              </a:rPr>
              <a:t>1</a:t>
            </a:r>
            <a:r>
              <a:rPr lang="en-US" sz="2400" dirty="0" smtClean="0"/>
              <a:t>[</a:t>
            </a:r>
            <a:r>
              <a:rPr lang="en-US" sz="2400" dirty="0" err="1" smtClean="0"/>
              <a:t>psa</a:t>
            </a:r>
            <a:r>
              <a:rPr lang="en-US" sz="2400" baseline="-25000" dirty="0" err="1" smtClean="0"/>
              <a:t>X</a:t>
            </a:r>
            <a:r>
              <a:rPr lang="en-US" sz="2400" dirty="0" smtClean="0"/>
              <a:t>] </a:t>
            </a:r>
            <a:r>
              <a:rPr lang="en-US" sz="2400" dirty="0"/>
              <a:t>= </a:t>
            </a:r>
            <a:r>
              <a:rPr lang="en-US" sz="2400" dirty="0" smtClean="0">
                <a:solidFill>
                  <a:schemeClr val="accent2"/>
                </a:solidFill>
              </a:rPr>
              <a:t>s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2</a:t>
            </a:r>
            <a:r>
              <a:rPr lang="en-US" sz="2400" dirty="0" smtClean="0"/>
              <a:t>[</a:t>
            </a:r>
            <a:r>
              <a:rPr lang="en-US" sz="2400" dirty="0" err="1" smtClean="0"/>
              <a:t>psa</a:t>
            </a:r>
            <a:r>
              <a:rPr lang="en-US" sz="2400" baseline="-25000" dirty="0" err="1" smtClean="0"/>
              <a:t>X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50" name="Oval 49"/>
          <p:cNvSpPr/>
          <p:nvPr/>
        </p:nvSpPr>
        <p:spPr>
          <a:xfrm>
            <a:off x="5888447" y="1889416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4017913" y="2396652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6886079" y="2396652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53" name="Rectangle 52"/>
          <p:cNvSpPr/>
          <p:nvPr/>
        </p:nvSpPr>
        <p:spPr>
          <a:xfrm>
            <a:off x="8067996" y="2396652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3997784" y="2880664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3288642" y="3405101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750470" y="3405101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3266871" y="3890961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2917883" y="4987007"/>
            <a:ext cx="304800" cy="304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485231" y="4439656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3092054" y="4439656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66" name="Straight Arrow Connector 65"/>
          <p:cNvCxnSpPr>
            <a:stCxn id="50" idx="4"/>
            <a:endCxn id="51" idx="0"/>
          </p:cNvCxnSpPr>
          <p:nvPr/>
        </p:nvCxnSpPr>
        <p:spPr>
          <a:xfrm flipH="1">
            <a:off x="4148542" y="2194216"/>
            <a:ext cx="1892305" cy="202436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0" idx="4"/>
            <a:endCxn id="52" idx="0"/>
          </p:cNvCxnSpPr>
          <p:nvPr/>
        </p:nvCxnSpPr>
        <p:spPr>
          <a:xfrm>
            <a:off x="6040847" y="2194216"/>
            <a:ext cx="975861" cy="202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0" idx="4"/>
            <a:endCxn id="53" idx="0"/>
          </p:cNvCxnSpPr>
          <p:nvPr/>
        </p:nvCxnSpPr>
        <p:spPr>
          <a:xfrm>
            <a:off x="6040847" y="2194216"/>
            <a:ext cx="2157778" cy="202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1" idx="2"/>
            <a:endCxn id="54" idx="0"/>
          </p:cNvCxnSpPr>
          <p:nvPr/>
        </p:nvCxnSpPr>
        <p:spPr>
          <a:xfrm>
            <a:off x="4148542" y="2657909"/>
            <a:ext cx="1642" cy="222755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54" idx="4"/>
            <a:endCxn id="56" idx="0"/>
          </p:cNvCxnSpPr>
          <p:nvPr/>
        </p:nvCxnSpPr>
        <p:spPr>
          <a:xfrm flipH="1">
            <a:off x="3419271" y="3185464"/>
            <a:ext cx="730913" cy="219637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54" idx="4"/>
            <a:endCxn id="57" idx="0"/>
          </p:cNvCxnSpPr>
          <p:nvPr/>
        </p:nvCxnSpPr>
        <p:spPr>
          <a:xfrm>
            <a:off x="4150184" y="3185464"/>
            <a:ext cx="730915" cy="219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56" idx="2"/>
            <a:endCxn id="60" idx="0"/>
          </p:cNvCxnSpPr>
          <p:nvPr/>
        </p:nvCxnSpPr>
        <p:spPr>
          <a:xfrm>
            <a:off x="3419271" y="3666358"/>
            <a:ext cx="0" cy="224603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65" idx="2"/>
            <a:endCxn id="61" idx="0"/>
          </p:cNvCxnSpPr>
          <p:nvPr/>
        </p:nvCxnSpPr>
        <p:spPr>
          <a:xfrm flipH="1">
            <a:off x="3070283" y="4700913"/>
            <a:ext cx="152400" cy="286094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60" idx="4"/>
            <a:endCxn id="65" idx="0"/>
          </p:cNvCxnSpPr>
          <p:nvPr/>
        </p:nvCxnSpPr>
        <p:spPr>
          <a:xfrm flipH="1">
            <a:off x="3222683" y="4195761"/>
            <a:ext cx="196588" cy="243895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60" idx="4"/>
            <a:endCxn id="64" idx="0"/>
          </p:cNvCxnSpPr>
          <p:nvPr/>
        </p:nvCxnSpPr>
        <p:spPr>
          <a:xfrm>
            <a:off x="3419271" y="4195761"/>
            <a:ext cx="196589" cy="243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61" idx="4"/>
            <a:endCxn id="84" idx="0"/>
          </p:cNvCxnSpPr>
          <p:nvPr/>
        </p:nvCxnSpPr>
        <p:spPr>
          <a:xfrm flipH="1">
            <a:off x="2882340" y="5291807"/>
            <a:ext cx="187943" cy="243895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61" idx="4"/>
            <a:endCxn id="83" idx="0"/>
          </p:cNvCxnSpPr>
          <p:nvPr/>
        </p:nvCxnSpPr>
        <p:spPr>
          <a:xfrm>
            <a:off x="3070283" y="5291807"/>
            <a:ext cx="157464" cy="243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3097118" y="5535702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2751711" y="5535702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2988646" y="5535702"/>
            <a:ext cx="261257" cy="2612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Oval 93"/>
          <p:cNvSpPr/>
          <p:nvPr/>
        </p:nvSpPr>
        <p:spPr>
          <a:xfrm>
            <a:off x="4728699" y="3890961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96" name="Rectangle 95"/>
          <p:cNvSpPr/>
          <p:nvPr/>
        </p:nvSpPr>
        <p:spPr>
          <a:xfrm>
            <a:off x="4925261" y="4439656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7" name="Rectangle 96"/>
          <p:cNvSpPr/>
          <p:nvPr/>
        </p:nvSpPr>
        <p:spPr>
          <a:xfrm>
            <a:off x="4575681" y="4439656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99" name="Straight Arrow Connector 98"/>
          <p:cNvCxnSpPr>
            <a:stCxn id="94" idx="4"/>
            <a:endCxn id="97" idx="0"/>
          </p:cNvCxnSpPr>
          <p:nvPr/>
        </p:nvCxnSpPr>
        <p:spPr>
          <a:xfrm flipH="1">
            <a:off x="4706310" y="4195761"/>
            <a:ext cx="174789" cy="243895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94" idx="4"/>
            <a:endCxn id="96" idx="0"/>
          </p:cNvCxnSpPr>
          <p:nvPr/>
        </p:nvCxnSpPr>
        <p:spPr>
          <a:xfrm>
            <a:off x="4881099" y="4195761"/>
            <a:ext cx="174791" cy="243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57" idx="2"/>
            <a:endCxn id="94" idx="0"/>
          </p:cNvCxnSpPr>
          <p:nvPr/>
        </p:nvCxnSpPr>
        <p:spPr>
          <a:xfrm>
            <a:off x="4881099" y="3666358"/>
            <a:ext cx="0" cy="224603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8028685" y="2657909"/>
            <a:ext cx="357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 </a:t>
            </a:r>
            <a:endParaRPr lang="en-US" dirty="0"/>
          </a:p>
        </p:txBody>
      </p:sp>
      <p:cxnSp>
        <p:nvCxnSpPr>
          <p:cNvPr id="140" name="Straight Arrow Connector 139"/>
          <p:cNvCxnSpPr>
            <a:stCxn id="52" idx="2"/>
            <a:endCxn id="196" idx="0"/>
          </p:cNvCxnSpPr>
          <p:nvPr/>
        </p:nvCxnSpPr>
        <p:spPr>
          <a:xfrm flipH="1">
            <a:off x="7016134" y="2657909"/>
            <a:ext cx="574" cy="222755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9" name="Oval 158"/>
          <p:cNvSpPr/>
          <p:nvPr/>
        </p:nvSpPr>
        <p:spPr>
          <a:xfrm>
            <a:off x="3599622" y="4987007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160" name="Straight Arrow Connector 159"/>
          <p:cNvCxnSpPr>
            <a:stCxn id="64" idx="2"/>
            <a:endCxn id="159" idx="0"/>
          </p:cNvCxnSpPr>
          <p:nvPr/>
        </p:nvCxnSpPr>
        <p:spPr>
          <a:xfrm>
            <a:off x="3615860" y="4700913"/>
            <a:ext cx="136162" cy="286094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159" idx="4"/>
            <a:endCxn id="164" idx="0"/>
          </p:cNvCxnSpPr>
          <p:nvPr/>
        </p:nvCxnSpPr>
        <p:spPr>
          <a:xfrm flipH="1">
            <a:off x="3564079" y="5291807"/>
            <a:ext cx="187943" cy="243895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stCxn id="159" idx="4"/>
            <a:endCxn id="163" idx="0"/>
          </p:cNvCxnSpPr>
          <p:nvPr/>
        </p:nvCxnSpPr>
        <p:spPr>
          <a:xfrm>
            <a:off x="3752022" y="5291807"/>
            <a:ext cx="157464" cy="243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3" name="Rectangle 162"/>
          <p:cNvSpPr/>
          <p:nvPr/>
        </p:nvSpPr>
        <p:spPr>
          <a:xfrm>
            <a:off x="3778857" y="5535702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64" name="Rectangle 163"/>
          <p:cNvSpPr/>
          <p:nvPr/>
        </p:nvSpPr>
        <p:spPr>
          <a:xfrm>
            <a:off x="3433450" y="5535702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5" name="Rectangle 164"/>
          <p:cNvSpPr/>
          <p:nvPr/>
        </p:nvSpPr>
        <p:spPr>
          <a:xfrm>
            <a:off x="3670385" y="5535702"/>
            <a:ext cx="261257" cy="2612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3" name="Oval 172"/>
          <p:cNvSpPr/>
          <p:nvPr/>
        </p:nvSpPr>
        <p:spPr>
          <a:xfrm>
            <a:off x="4403432" y="4987007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174" name="Straight Arrow Connector 173"/>
          <p:cNvCxnSpPr>
            <a:stCxn id="97" idx="2"/>
            <a:endCxn id="173" idx="0"/>
          </p:cNvCxnSpPr>
          <p:nvPr/>
        </p:nvCxnSpPr>
        <p:spPr>
          <a:xfrm flipH="1">
            <a:off x="4555832" y="4700913"/>
            <a:ext cx="150478" cy="286094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stCxn id="173" idx="4"/>
            <a:endCxn id="178" idx="0"/>
          </p:cNvCxnSpPr>
          <p:nvPr/>
        </p:nvCxnSpPr>
        <p:spPr>
          <a:xfrm flipH="1">
            <a:off x="4367889" y="5291807"/>
            <a:ext cx="187943" cy="243895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stCxn id="173" idx="4"/>
            <a:endCxn id="177" idx="0"/>
          </p:cNvCxnSpPr>
          <p:nvPr/>
        </p:nvCxnSpPr>
        <p:spPr>
          <a:xfrm>
            <a:off x="4555832" y="5291807"/>
            <a:ext cx="157464" cy="243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7" name="Rectangle 176"/>
          <p:cNvSpPr/>
          <p:nvPr/>
        </p:nvSpPr>
        <p:spPr>
          <a:xfrm>
            <a:off x="4582667" y="5535702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78" name="Rectangle 177"/>
          <p:cNvSpPr/>
          <p:nvPr/>
        </p:nvSpPr>
        <p:spPr>
          <a:xfrm>
            <a:off x="4237260" y="5535702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9" name="Rectangle 178"/>
          <p:cNvSpPr/>
          <p:nvPr/>
        </p:nvSpPr>
        <p:spPr>
          <a:xfrm>
            <a:off x="4474195" y="5535702"/>
            <a:ext cx="261257" cy="2612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0" name="Oval 179"/>
          <p:cNvSpPr/>
          <p:nvPr/>
        </p:nvSpPr>
        <p:spPr>
          <a:xfrm>
            <a:off x="5085171" y="4987007"/>
            <a:ext cx="304800" cy="304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181" name="Straight Arrow Connector 180"/>
          <p:cNvCxnSpPr>
            <a:stCxn id="96" idx="2"/>
            <a:endCxn id="180" idx="0"/>
          </p:cNvCxnSpPr>
          <p:nvPr/>
        </p:nvCxnSpPr>
        <p:spPr>
          <a:xfrm>
            <a:off x="5055890" y="4700913"/>
            <a:ext cx="181681" cy="286094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>
            <a:stCxn id="180" idx="4"/>
            <a:endCxn id="185" idx="0"/>
          </p:cNvCxnSpPr>
          <p:nvPr/>
        </p:nvCxnSpPr>
        <p:spPr>
          <a:xfrm flipH="1">
            <a:off x="5049628" y="5291807"/>
            <a:ext cx="187943" cy="243895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80" idx="4"/>
            <a:endCxn id="184" idx="0"/>
          </p:cNvCxnSpPr>
          <p:nvPr/>
        </p:nvCxnSpPr>
        <p:spPr>
          <a:xfrm>
            <a:off x="5237571" y="5291807"/>
            <a:ext cx="157464" cy="243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4" name="Rectangle 183"/>
          <p:cNvSpPr/>
          <p:nvPr/>
        </p:nvSpPr>
        <p:spPr>
          <a:xfrm>
            <a:off x="5264406" y="5535702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85" name="Rectangle 184"/>
          <p:cNvSpPr/>
          <p:nvPr/>
        </p:nvSpPr>
        <p:spPr>
          <a:xfrm>
            <a:off x="4918999" y="5535702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6" name="Rectangle 185"/>
          <p:cNvSpPr/>
          <p:nvPr/>
        </p:nvSpPr>
        <p:spPr>
          <a:xfrm>
            <a:off x="5155934" y="5535702"/>
            <a:ext cx="261257" cy="2612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6" name="Oval 195"/>
          <p:cNvSpPr/>
          <p:nvPr/>
        </p:nvSpPr>
        <p:spPr>
          <a:xfrm>
            <a:off x="6863734" y="2880664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97" name="Rectangle 196"/>
          <p:cNvSpPr/>
          <p:nvPr/>
        </p:nvSpPr>
        <p:spPr>
          <a:xfrm>
            <a:off x="6154592" y="3405101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98" name="Rectangle 197"/>
          <p:cNvSpPr/>
          <p:nvPr/>
        </p:nvSpPr>
        <p:spPr>
          <a:xfrm>
            <a:off x="7616420" y="3405101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99" name="Oval 198"/>
          <p:cNvSpPr/>
          <p:nvPr/>
        </p:nvSpPr>
        <p:spPr>
          <a:xfrm>
            <a:off x="6132821" y="3890961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200" name="Oval 199"/>
          <p:cNvSpPr/>
          <p:nvPr/>
        </p:nvSpPr>
        <p:spPr>
          <a:xfrm>
            <a:off x="5783833" y="4987007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201" name="Rectangle 200"/>
          <p:cNvSpPr/>
          <p:nvPr/>
        </p:nvSpPr>
        <p:spPr>
          <a:xfrm>
            <a:off x="6351181" y="4439656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02" name="Rectangle 201"/>
          <p:cNvSpPr/>
          <p:nvPr/>
        </p:nvSpPr>
        <p:spPr>
          <a:xfrm>
            <a:off x="5958004" y="4439656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203" name="Straight Arrow Connector 202"/>
          <p:cNvCxnSpPr>
            <a:stCxn id="196" idx="4"/>
            <a:endCxn id="197" idx="0"/>
          </p:cNvCxnSpPr>
          <p:nvPr/>
        </p:nvCxnSpPr>
        <p:spPr>
          <a:xfrm flipH="1">
            <a:off x="6285221" y="3185464"/>
            <a:ext cx="730913" cy="219637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>
            <a:stCxn id="196" idx="4"/>
            <a:endCxn id="198" idx="0"/>
          </p:cNvCxnSpPr>
          <p:nvPr/>
        </p:nvCxnSpPr>
        <p:spPr>
          <a:xfrm>
            <a:off x="7016134" y="3185464"/>
            <a:ext cx="730915" cy="219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5" name="Straight Arrow Connector 204"/>
          <p:cNvCxnSpPr>
            <a:stCxn id="197" idx="2"/>
            <a:endCxn id="199" idx="0"/>
          </p:cNvCxnSpPr>
          <p:nvPr/>
        </p:nvCxnSpPr>
        <p:spPr>
          <a:xfrm>
            <a:off x="6285221" y="3666358"/>
            <a:ext cx="0" cy="224603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6" name="Straight Arrow Connector 205"/>
          <p:cNvCxnSpPr>
            <a:stCxn id="202" idx="2"/>
            <a:endCxn id="200" idx="0"/>
          </p:cNvCxnSpPr>
          <p:nvPr/>
        </p:nvCxnSpPr>
        <p:spPr>
          <a:xfrm flipH="1">
            <a:off x="5936233" y="4700913"/>
            <a:ext cx="152400" cy="286094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>
            <a:stCxn id="199" idx="4"/>
            <a:endCxn id="202" idx="0"/>
          </p:cNvCxnSpPr>
          <p:nvPr/>
        </p:nvCxnSpPr>
        <p:spPr>
          <a:xfrm flipH="1">
            <a:off x="6088633" y="4195761"/>
            <a:ext cx="196588" cy="243895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>
            <a:stCxn id="199" idx="4"/>
            <a:endCxn id="201" idx="0"/>
          </p:cNvCxnSpPr>
          <p:nvPr/>
        </p:nvCxnSpPr>
        <p:spPr>
          <a:xfrm>
            <a:off x="6285221" y="4195761"/>
            <a:ext cx="196589" cy="243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>
            <a:stCxn id="200" idx="4"/>
            <a:endCxn id="212" idx="0"/>
          </p:cNvCxnSpPr>
          <p:nvPr/>
        </p:nvCxnSpPr>
        <p:spPr>
          <a:xfrm flipH="1">
            <a:off x="5748290" y="5291807"/>
            <a:ext cx="187943" cy="243895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>
            <a:stCxn id="200" idx="4"/>
            <a:endCxn id="211" idx="0"/>
          </p:cNvCxnSpPr>
          <p:nvPr/>
        </p:nvCxnSpPr>
        <p:spPr>
          <a:xfrm>
            <a:off x="5936233" y="5291807"/>
            <a:ext cx="157464" cy="243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1" name="Rectangle 210"/>
          <p:cNvSpPr/>
          <p:nvPr/>
        </p:nvSpPr>
        <p:spPr>
          <a:xfrm>
            <a:off x="5963068" y="5535702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12" name="Rectangle 211"/>
          <p:cNvSpPr/>
          <p:nvPr/>
        </p:nvSpPr>
        <p:spPr>
          <a:xfrm>
            <a:off x="5617661" y="5535702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3" name="Rectangle 212"/>
          <p:cNvSpPr/>
          <p:nvPr/>
        </p:nvSpPr>
        <p:spPr>
          <a:xfrm>
            <a:off x="5854596" y="5535702"/>
            <a:ext cx="261257" cy="2612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4" name="Oval 213"/>
          <p:cNvSpPr/>
          <p:nvPr/>
        </p:nvSpPr>
        <p:spPr>
          <a:xfrm>
            <a:off x="7594649" y="3890961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215" name="Rectangle 214"/>
          <p:cNvSpPr/>
          <p:nvPr/>
        </p:nvSpPr>
        <p:spPr>
          <a:xfrm>
            <a:off x="7791211" y="4439656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16" name="Rectangle 215"/>
          <p:cNvSpPr/>
          <p:nvPr/>
        </p:nvSpPr>
        <p:spPr>
          <a:xfrm>
            <a:off x="7441631" y="4439656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217" name="Straight Arrow Connector 216"/>
          <p:cNvCxnSpPr>
            <a:stCxn id="214" idx="4"/>
            <a:endCxn id="216" idx="0"/>
          </p:cNvCxnSpPr>
          <p:nvPr/>
        </p:nvCxnSpPr>
        <p:spPr>
          <a:xfrm flipH="1">
            <a:off x="7572260" y="4195761"/>
            <a:ext cx="174789" cy="243895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8" name="Straight Arrow Connector 217"/>
          <p:cNvCxnSpPr>
            <a:stCxn id="214" idx="4"/>
            <a:endCxn id="215" idx="0"/>
          </p:cNvCxnSpPr>
          <p:nvPr/>
        </p:nvCxnSpPr>
        <p:spPr>
          <a:xfrm>
            <a:off x="7747049" y="4195761"/>
            <a:ext cx="174791" cy="243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9" name="Straight Arrow Connector 218"/>
          <p:cNvCxnSpPr>
            <a:stCxn id="198" idx="2"/>
            <a:endCxn id="214" idx="0"/>
          </p:cNvCxnSpPr>
          <p:nvPr/>
        </p:nvCxnSpPr>
        <p:spPr>
          <a:xfrm>
            <a:off x="7747049" y="3666358"/>
            <a:ext cx="0" cy="224603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" name="Oval 219"/>
          <p:cNvSpPr/>
          <p:nvPr/>
        </p:nvSpPr>
        <p:spPr>
          <a:xfrm>
            <a:off x="6465572" y="4987007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221" name="Straight Arrow Connector 220"/>
          <p:cNvCxnSpPr>
            <a:stCxn id="201" idx="2"/>
            <a:endCxn id="220" idx="0"/>
          </p:cNvCxnSpPr>
          <p:nvPr/>
        </p:nvCxnSpPr>
        <p:spPr>
          <a:xfrm>
            <a:off x="6481810" y="4700913"/>
            <a:ext cx="136162" cy="286094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2" name="Straight Arrow Connector 221"/>
          <p:cNvCxnSpPr>
            <a:stCxn id="220" idx="4"/>
            <a:endCxn id="225" idx="0"/>
          </p:cNvCxnSpPr>
          <p:nvPr/>
        </p:nvCxnSpPr>
        <p:spPr>
          <a:xfrm flipH="1">
            <a:off x="6430029" y="5291807"/>
            <a:ext cx="187943" cy="243895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>
            <a:stCxn id="220" idx="4"/>
            <a:endCxn id="224" idx="0"/>
          </p:cNvCxnSpPr>
          <p:nvPr/>
        </p:nvCxnSpPr>
        <p:spPr>
          <a:xfrm>
            <a:off x="6617972" y="5291807"/>
            <a:ext cx="157464" cy="243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4" name="Rectangle 223"/>
          <p:cNvSpPr/>
          <p:nvPr/>
        </p:nvSpPr>
        <p:spPr>
          <a:xfrm>
            <a:off x="6644807" y="5535702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25" name="Rectangle 224"/>
          <p:cNvSpPr/>
          <p:nvPr/>
        </p:nvSpPr>
        <p:spPr>
          <a:xfrm>
            <a:off x="6299400" y="5535702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6" name="Rectangle 225"/>
          <p:cNvSpPr/>
          <p:nvPr/>
        </p:nvSpPr>
        <p:spPr>
          <a:xfrm>
            <a:off x="6536335" y="5535702"/>
            <a:ext cx="261257" cy="2612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7" name="Oval 226"/>
          <p:cNvSpPr/>
          <p:nvPr/>
        </p:nvSpPr>
        <p:spPr>
          <a:xfrm>
            <a:off x="7269382" y="4987007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228" name="Straight Arrow Connector 227"/>
          <p:cNvCxnSpPr>
            <a:stCxn id="216" idx="2"/>
            <a:endCxn id="227" idx="0"/>
          </p:cNvCxnSpPr>
          <p:nvPr/>
        </p:nvCxnSpPr>
        <p:spPr>
          <a:xfrm flipH="1">
            <a:off x="7421782" y="4700913"/>
            <a:ext cx="150478" cy="286094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>
            <a:stCxn id="227" idx="4"/>
            <a:endCxn id="232" idx="0"/>
          </p:cNvCxnSpPr>
          <p:nvPr/>
        </p:nvCxnSpPr>
        <p:spPr>
          <a:xfrm flipH="1">
            <a:off x="7233839" y="5291807"/>
            <a:ext cx="187943" cy="243895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>
            <a:stCxn id="227" idx="4"/>
            <a:endCxn id="231" idx="0"/>
          </p:cNvCxnSpPr>
          <p:nvPr/>
        </p:nvCxnSpPr>
        <p:spPr>
          <a:xfrm>
            <a:off x="7421782" y="5291807"/>
            <a:ext cx="157464" cy="243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1" name="Rectangle 230"/>
          <p:cNvSpPr/>
          <p:nvPr/>
        </p:nvSpPr>
        <p:spPr>
          <a:xfrm>
            <a:off x="7448617" y="5535702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32" name="Rectangle 231"/>
          <p:cNvSpPr/>
          <p:nvPr/>
        </p:nvSpPr>
        <p:spPr>
          <a:xfrm>
            <a:off x="7103210" y="5535702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33" name="Rectangle 232"/>
          <p:cNvSpPr/>
          <p:nvPr/>
        </p:nvSpPr>
        <p:spPr>
          <a:xfrm>
            <a:off x="7340145" y="5535702"/>
            <a:ext cx="261257" cy="2612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4" name="Oval 233"/>
          <p:cNvSpPr/>
          <p:nvPr/>
        </p:nvSpPr>
        <p:spPr>
          <a:xfrm>
            <a:off x="7951121" y="4987007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235" name="Straight Arrow Connector 234"/>
          <p:cNvCxnSpPr>
            <a:stCxn id="215" idx="2"/>
            <a:endCxn id="234" idx="0"/>
          </p:cNvCxnSpPr>
          <p:nvPr/>
        </p:nvCxnSpPr>
        <p:spPr>
          <a:xfrm>
            <a:off x="7921840" y="4700913"/>
            <a:ext cx="181681" cy="286094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6" name="Straight Arrow Connector 235"/>
          <p:cNvCxnSpPr>
            <a:stCxn id="234" idx="4"/>
            <a:endCxn id="239" idx="0"/>
          </p:cNvCxnSpPr>
          <p:nvPr/>
        </p:nvCxnSpPr>
        <p:spPr>
          <a:xfrm flipH="1">
            <a:off x="7915578" y="5291807"/>
            <a:ext cx="187943" cy="243895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7" name="Straight Arrow Connector 236"/>
          <p:cNvCxnSpPr>
            <a:stCxn id="234" idx="4"/>
            <a:endCxn id="238" idx="0"/>
          </p:cNvCxnSpPr>
          <p:nvPr/>
        </p:nvCxnSpPr>
        <p:spPr>
          <a:xfrm>
            <a:off x="8103521" y="5291807"/>
            <a:ext cx="157464" cy="243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8" name="Rectangle 237"/>
          <p:cNvSpPr/>
          <p:nvPr/>
        </p:nvSpPr>
        <p:spPr>
          <a:xfrm>
            <a:off x="8130356" y="5535702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39" name="Rectangle 238"/>
          <p:cNvSpPr/>
          <p:nvPr/>
        </p:nvSpPr>
        <p:spPr>
          <a:xfrm>
            <a:off x="7784949" y="5535702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40" name="Rectangle 239"/>
          <p:cNvSpPr/>
          <p:nvPr/>
        </p:nvSpPr>
        <p:spPr>
          <a:xfrm>
            <a:off x="8021884" y="5535702"/>
            <a:ext cx="261257" cy="2612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3" name="Isosceles Triangle 242"/>
          <p:cNvSpPr/>
          <p:nvPr/>
        </p:nvSpPr>
        <p:spPr>
          <a:xfrm>
            <a:off x="2751711" y="5796959"/>
            <a:ext cx="261257" cy="45129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44" name="Isosceles Triangle 243"/>
          <p:cNvSpPr/>
          <p:nvPr/>
        </p:nvSpPr>
        <p:spPr>
          <a:xfrm>
            <a:off x="3097118" y="5796959"/>
            <a:ext cx="261257" cy="45129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45" name="Isosceles Triangle 244"/>
          <p:cNvSpPr/>
          <p:nvPr/>
        </p:nvSpPr>
        <p:spPr>
          <a:xfrm>
            <a:off x="3433450" y="5796959"/>
            <a:ext cx="261257" cy="45129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46" name="Isosceles Triangle 245"/>
          <p:cNvSpPr/>
          <p:nvPr/>
        </p:nvSpPr>
        <p:spPr>
          <a:xfrm>
            <a:off x="3778857" y="5796959"/>
            <a:ext cx="261257" cy="45129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47" name="Isosceles Triangle 246"/>
          <p:cNvSpPr/>
          <p:nvPr/>
        </p:nvSpPr>
        <p:spPr>
          <a:xfrm>
            <a:off x="4235905" y="5796959"/>
            <a:ext cx="261257" cy="45129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48" name="Isosceles Triangle 247"/>
          <p:cNvSpPr/>
          <p:nvPr/>
        </p:nvSpPr>
        <p:spPr>
          <a:xfrm>
            <a:off x="4572237" y="5796959"/>
            <a:ext cx="261257" cy="45129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49" name="Isosceles Triangle 248"/>
          <p:cNvSpPr/>
          <p:nvPr/>
        </p:nvSpPr>
        <p:spPr>
          <a:xfrm>
            <a:off x="4906838" y="5796959"/>
            <a:ext cx="261257" cy="45129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50" name="Isosceles Triangle 249"/>
          <p:cNvSpPr/>
          <p:nvPr/>
        </p:nvSpPr>
        <p:spPr>
          <a:xfrm>
            <a:off x="5272254" y="5796959"/>
            <a:ext cx="261257" cy="45129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51" name="Isosceles Triangle 250"/>
          <p:cNvSpPr/>
          <p:nvPr/>
        </p:nvSpPr>
        <p:spPr>
          <a:xfrm>
            <a:off x="5599224" y="5796959"/>
            <a:ext cx="261257" cy="45129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52" name="Isosceles Triangle 251"/>
          <p:cNvSpPr/>
          <p:nvPr/>
        </p:nvSpPr>
        <p:spPr>
          <a:xfrm>
            <a:off x="5944631" y="5796959"/>
            <a:ext cx="261257" cy="45129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53" name="Isosceles Triangle 252"/>
          <p:cNvSpPr/>
          <p:nvPr/>
        </p:nvSpPr>
        <p:spPr>
          <a:xfrm>
            <a:off x="6299817" y="5796959"/>
            <a:ext cx="261257" cy="45129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54" name="Isosceles Triangle 253"/>
          <p:cNvSpPr/>
          <p:nvPr/>
        </p:nvSpPr>
        <p:spPr>
          <a:xfrm>
            <a:off x="6634908" y="5796959"/>
            <a:ext cx="261257" cy="45129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55" name="Isosceles Triangle 254"/>
          <p:cNvSpPr/>
          <p:nvPr/>
        </p:nvSpPr>
        <p:spPr>
          <a:xfrm>
            <a:off x="7102685" y="5796959"/>
            <a:ext cx="261257" cy="45129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56" name="Isosceles Triangle 255"/>
          <p:cNvSpPr/>
          <p:nvPr/>
        </p:nvSpPr>
        <p:spPr>
          <a:xfrm>
            <a:off x="7438661" y="5796959"/>
            <a:ext cx="261257" cy="45129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57" name="Isosceles Triangle 256"/>
          <p:cNvSpPr/>
          <p:nvPr/>
        </p:nvSpPr>
        <p:spPr>
          <a:xfrm>
            <a:off x="7784068" y="5796959"/>
            <a:ext cx="261257" cy="45129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58" name="Isosceles Triangle 257"/>
          <p:cNvSpPr/>
          <p:nvPr/>
        </p:nvSpPr>
        <p:spPr>
          <a:xfrm>
            <a:off x="8118279" y="5796959"/>
            <a:ext cx="261257" cy="45129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64" name="TextBox 263"/>
          <p:cNvSpPr txBox="1"/>
          <p:nvPr/>
        </p:nvSpPr>
        <p:spPr>
          <a:xfrm>
            <a:off x="440270" y="3631764"/>
            <a:ext cx="991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ps</a:t>
            </a:r>
            <a:r>
              <a:rPr lang="en-US" sz="2000" baseline="-25000" dirty="0" err="1"/>
              <a:t>R</a:t>
            </a:r>
            <a:r>
              <a:rPr lang="en-US" sz="2000" dirty="0" smtClean="0"/>
              <a:t> = </a:t>
            </a:r>
            <a:endParaRPr lang="en-US" sz="2000" dirty="0"/>
          </a:p>
        </p:txBody>
      </p:sp>
      <p:sp>
        <p:nvSpPr>
          <p:cNvPr id="265" name="TextBox 264"/>
          <p:cNvSpPr txBox="1"/>
          <p:nvPr/>
        </p:nvSpPr>
        <p:spPr>
          <a:xfrm>
            <a:off x="1209325" y="3631764"/>
            <a:ext cx="991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{Y,T,X}</a:t>
            </a:r>
          </a:p>
        </p:txBody>
      </p:sp>
      <p:sp>
        <p:nvSpPr>
          <p:cNvPr id="266" name="TextBox 265"/>
          <p:cNvSpPr txBox="1"/>
          <p:nvPr/>
        </p:nvSpPr>
        <p:spPr>
          <a:xfrm>
            <a:off x="440270" y="4012764"/>
            <a:ext cx="991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psa</a:t>
            </a:r>
            <a:r>
              <a:rPr lang="en-US" sz="2000" baseline="-25000" dirty="0" err="1"/>
              <a:t>R</a:t>
            </a:r>
            <a:r>
              <a:rPr lang="en-US" sz="2000" dirty="0" smtClean="0"/>
              <a:t> = </a:t>
            </a:r>
            <a:endParaRPr lang="en-US" sz="2000" dirty="0"/>
          </a:p>
        </p:txBody>
      </p:sp>
      <p:sp>
        <p:nvSpPr>
          <p:cNvPr id="267" name="TextBox 266"/>
          <p:cNvSpPr txBox="1"/>
          <p:nvPr/>
        </p:nvSpPr>
        <p:spPr>
          <a:xfrm>
            <a:off x="1209325" y="4012764"/>
            <a:ext cx="991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{X,R}</a:t>
            </a:r>
          </a:p>
        </p:txBody>
      </p:sp>
      <p:sp>
        <p:nvSpPr>
          <p:cNvPr id="283" name="TextBox 282"/>
          <p:cNvSpPr txBox="1"/>
          <p:nvPr/>
        </p:nvSpPr>
        <p:spPr>
          <a:xfrm>
            <a:off x="152376" y="4517595"/>
            <a:ext cx="2568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Can we merge these two paths?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284" name="TextBox 283"/>
          <p:cNvSpPr txBox="1"/>
          <p:nvPr/>
        </p:nvSpPr>
        <p:spPr>
          <a:xfrm>
            <a:off x="152493" y="5169641"/>
            <a:ext cx="25673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Yes!</a:t>
            </a:r>
            <a:endParaRPr lang="en-US" sz="2000" dirty="0"/>
          </a:p>
        </p:txBody>
      </p:sp>
      <p:cxnSp>
        <p:nvCxnSpPr>
          <p:cNvPr id="187" name="Straight Arrow Connector 186"/>
          <p:cNvCxnSpPr/>
          <p:nvPr/>
        </p:nvCxnSpPr>
        <p:spPr>
          <a:xfrm flipH="1">
            <a:off x="4157842" y="2194216"/>
            <a:ext cx="1892305" cy="202436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/>
          <p:nvPr/>
        </p:nvCxnSpPr>
        <p:spPr>
          <a:xfrm flipH="1">
            <a:off x="4217217" y="2241716"/>
            <a:ext cx="1892305" cy="202436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>
            <a:off x="4157842" y="2657909"/>
            <a:ext cx="1642" cy="222755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/>
          <p:nvPr/>
        </p:nvCxnSpPr>
        <p:spPr>
          <a:xfrm flipH="1">
            <a:off x="3428571" y="3185464"/>
            <a:ext cx="730913" cy="219637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>
            <a:off x="3428571" y="3666358"/>
            <a:ext cx="0" cy="224603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/>
          <p:nvPr/>
        </p:nvCxnSpPr>
        <p:spPr>
          <a:xfrm flipH="1">
            <a:off x="3079583" y="4700913"/>
            <a:ext cx="152400" cy="286094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/>
          <p:nvPr/>
        </p:nvCxnSpPr>
        <p:spPr>
          <a:xfrm flipH="1">
            <a:off x="3231983" y="4195761"/>
            <a:ext cx="196588" cy="243895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/>
          <p:nvPr/>
        </p:nvCxnSpPr>
        <p:spPr>
          <a:xfrm flipH="1">
            <a:off x="2891640" y="5291807"/>
            <a:ext cx="187943" cy="243895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/>
          <p:nvPr/>
        </p:nvCxnSpPr>
        <p:spPr>
          <a:xfrm>
            <a:off x="4219792" y="2657909"/>
            <a:ext cx="1642" cy="222755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1" name="Straight Arrow Connector 240"/>
          <p:cNvCxnSpPr/>
          <p:nvPr/>
        </p:nvCxnSpPr>
        <p:spPr>
          <a:xfrm>
            <a:off x="4157842" y="3185464"/>
            <a:ext cx="723257" cy="219637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Straight Arrow Connector 241"/>
          <p:cNvCxnSpPr>
            <a:stCxn id="57" idx="2"/>
            <a:endCxn id="94" idx="0"/>
          </p:cNvCxnSpPr>
          <p:nvPr/>
        </p:nvCxnSpPr>
        <p:spPr>
          <a:xfrm>
            <a:off x="4881099" y="3666358"/>
            <a:ext cx="0" cy="224603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9" name="Straight Arrow Connector 258"/>
          <p:cNvCxnSpPr>
            <a:stCxn id="96" idx="2"/>
            <a:endCxn id="180" idx="0"/>
          </p:cNvCxnSpPr>
          <p:nvPr/>
        </p:nvCxnSpPr>
        <p:spPr>
          <a:xfrm>
            <a:off x="5055890" y="4700913"/>
            <a:ext cx="181681" cy="286094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0" name="Straight Arrow Connector 259"/>
          <p:cNvCxnSpPr>
            <a:stCxn id="94" idx="4"/>
            <a:endCxn id="96" idx="0"/>
          </p:cNvCxnSpPr>
          <p:nvPr/>
        </p:nvCxnSpPr>
        <p:spPr>
          <a:xfrm>
            <a:off x="4881099" y="4195761"/>
            <a:ext cx="174791" cy="243895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1" name="Straight Arrow Connector 260"/>
          <p:cNvCxnSpPr/>
          <p:nvPr/>
        </p:nvCxnSpPr>
        <p:spPr>
          <a:xfrm flipH="1">
            <a:off x="5049628" y="5291807"/>
            <a:ext cx="187943" cy="243895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180" idx="4"/>
            <a:endCxn id="84" idx="0"/>
          </p:cNvCxnSpPr>
          <p:nvPr/>
        </p:nvCxnSpPr>
        <p:spPr>
          <a:xfrm flipH="1">
            <a:off x="2882340" y="5291807"/>
            <a:ext cx="2355231" cy="24389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044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" grpId="0" animBg="1"/>
      <p:bldP spid="249" grpId="0" animBg="1"/>
      <p:bldP spid="28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Sketch of Proof for Merging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8" y="1600200"/>
            <a:ext cx="5919245" cy="4516769"/>
          </a:xfrm>
        </p:spPr>
        <p:txBody>
          <a:bodyPr>
            <a:noAutofit/>
          </a:bodyPr>
          <a:lstStyle/>
          <a:p>
            <a:r>
              <a:rPr lang="en-US" sz="2600" dirty="0" smtClean="0"/>
              <a:t>Merge when: s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[</a:t>
            </a:r>
            <a:r>
              <a:rPr lang="en-US" sz="2600" dirty="0" err="1" smtClean="0"/>
              <a:t>psa</a:t>
            </a:r>
            <a:r>
              <a:rPr lang="en-US" sz="2600" baseline="-25000" dirty="0" err="1"/>
              <a:t>X</a:t>
            </a:r>
            <a:r>
              <a:rPr lang="en-US" sz="2600" dirty="0" smtClean="0"/>
              <a:t>] </a:t>
            </a:r>
            <a:r>
              <a:rPr lang="en-US" sz="2600" dirty="0"/>
              <a:t>= </a:t>
            </a:r>
            <a:r>
              <a:rPr lang="en-US" sz="2600" dirty="0" smtClean="0"/>
              <a:t>s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[</a:t>
            </a:r>
            <a:r>
              <a:rPr lang="en-US" sz="2600" dirty="0" err="1" smtClean="0"/>
              <a:t>psa</a:t>
            </a:r>
            <a:r>
              <a:rPr lang="en-US" sz="2600" baseline="-25000" dirty="0" err="1" smtClean="0"/>
              <a:t>X</a:t>
            </a:r>
            <a:r>
              <a:rPr lang="en-US" sz="2600" dirty="0" smtClean="0"/>
              <a:t>]</a:t>
            </a:r>
          </a:p>
          <a:p>
            <a:endParaRPr lang="en-US" sz="2600" dirty="0" smtClean="0"/>
          </a:p>
          <a:p>
            <a:r>
              <a:rPr lang="en-US" sz="2600" dirty="0" smtClean="0">
                <a:solidFill>
                  <a:schemeClr val="accent2"/>
                </a:solidFill>
              </a:rPr>
              <a:t>s</a:t>
            </a:r>
            <a:r>
              <a:rPr lang="en-US" sz="2600" baseline="-25000" dirty="0" smtClean="0">
                <a:solidFill>
                  <a:schemeClr val="accent2"/>
                </a:solidFill>
              </a:rPr>
              <a:t>1</a:t>
            </a:r>
            <a:r>
              <a:rPr lang="en-US" sz="2600" dirty="0" smtClean="0"/>
              <a:t> and </a:t>
            </a:r>
            <a:r>
              <a:rPr lang="en-US" sz="2600" dirty="0" smtClean="0">
                <a:solidFill>
                  <a:schemeClr val="accent1"/>
                </a:solidFill>
              </a:rPr>
              <a:t>s</a:t>
            </a:r>
            <a:r>
              <a:rPr lang="en-US" sz="2600" baseline="-25000" dirty="0" smtClean="0">
                <a:solidFill>
                  <a:schemeClr val="accent1"/>
                </a:solidFill>
              </a:rPr>
              <a:t>2</a:t>
            </a:r>
            <a:r>
              <a:rPr lang="en-US" sz="2600" dirty="0" smtClean="0"/>
              <a:t> are two conditioned </a:t>
            </a:r>
            <a:r>
              <a:rPr lang="en-US" sz="2600" dirty="0" err="1" smtClean="0"/>
              <a:t>subproblems</a:t>
            </a:r>
            <a:r>
              <a:rPr lang="en-US" sz="2600" dirty="0" smtClean="0"/>
              <a:t> are based on constraints that impacted the decisions</a:t>
            </a:r>
          </a:p>
          <a:p>
            <a:pPr lvl="1"/>
            <a:r>
              <a:rPr lang="en-US" sz="2200" dirty="0" smtClean="0"/>
              <a:t>Scope of these constraints determine connections in the </a:t>
            </a:r>
            <a:r>
              <a:rPr lang="en-US" sz="2200" i="1" dirty="0" smtClean="0"/>
              <a:t>primal graph</a:t>
            </a:r>
            <a:endParaRPr lang="en-US" sz="2200" dirty="0" smtClean="0"/>
          </a:p>
          <a:p>
            <a:pPr lvl="1"/>
            <a:r>
              <a:rPr lang="en-US" sz="2200" dirty="0" smtClean="0"/>
              <a:t>Only relevant assignments on the conditioned </a:t>
            </a:r>
            <a:r>
              <a:rPr lang="en-US" sz="2200" dirty="0" err="1" smtClean="0"/>
              <a:t>subproblem</a:t>
            </a:r>
            <a:r>
              <a:rPr lang="en-US" sz="2200" dirty="0" smtClean="0"/>
              <a:t> are those in </a:t>
            </a:r>
            <a:r>
              <a:rPr lang="en-US" sz="2200" dirty="0" err="1" smtClean="0"/>
              <a:t>psa</a:t>
            </a:r>
            <a:r>
              <a:rPr lang="en-US" sz="2200" baseline="-25000" dirty="0" err="1" smtClean="0"/>
              <a:t>X</a:t>
            </a:r>
            <a:endParaRPr lang="en-US" sz="2200" baseline="-250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839B-9C79-4E63-9D27-5385265D1786}" type="datetime1">
              <a:rPr lang="en-US" smtClean="0"/>
              <a:t>3/8/2013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AND/OR Search Spaces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86F-4F53-460C-83BF-F797240580C2}" type="slidenum">
              <a:rPr lang="en-US" smtClean="0"/>
              <a:t>19</a:t>
            </a:fld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137446" y="1838426"/>
            <a:ext cx="476137" cy="2007556"/>
          </a:xfrm>
          <a:custGeom>
            <a:avLst/>
            <a:gdLst>
              <a:gd name="connsiteX0" fmla="*/ 452387 w 452387"/>
              <a:gd name="connsiteY0" fmla="*/ 0 h 1876927"/>
              <a:gd name="connsiteX1" fmla="*/ 452387 w 452387"/>
              <a:gd name="connsiteY1" fmla="*/ 0 h 1876927"/>
              <a:gd name="connsiteX2" fmla="*/ 57751 w 452387"/>
              <a:gd name="connsiteY2" fmla="*/ 683394 h 1876927"/>
              <a:gd name="connsiteX3" fmla="*/ 279132 w 452387"/>
              <a:gd name="connsiteY3" fmla="*/ 1347537 h 1876927"/>
              <a:gd name="connsiteX4" fmla="*/ 0 w 452387"/>
              <a:gd name="connsiteY4" fmla="*/ 1876927 h 1876927"/>
              <a:gd name="connsiteX0" fmla="*/ 476137 w 476137"/>
              <a:gd name="connsiteY0" fmla="*/ 0 h 2007556"/>
              <a:gd name="connsiteX1" fmla="*/ 476137 w 476137"/>
              <a:gd name="connsiteY1" fmla="*/ 0 h 2007556"/>
              <a:gd name="connsiteX2" fmla="*/ 81501 w 476137"/>
              <a:gd name="connsiteY2" fmla="*/ 683394 h 2007556"/>
              <a:gd name="connsiteX3" fmla="*/ 302882 w 476137"/>
              <a:gd name="connsiteY3" fmla="*/ 1347537 h 2007556"/>
              <a:gd name="connsiteX4" fmla="*/ 0 w 476137"/>
              <a:gd name="connsiteY4" fmla="*/ 2007556 h 2007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6137" h="2007556">
                <a:moveTo>
                  <a:pt x="476137" y="0"/>
                </a:moveTo>
                <a:lnTo>
                  <a:pt x="476137" y="0"/>
                </a:lnTo>
                <a:lnTo>
                  <a:pt x="81501" y="683394"/>
                </a:lnTo>
                <a:lnTo>
                  <a:pt x="302882" y="1347537"/>
                </a:lnTo>
                <a:cubicBezTo>
                  <a:pt x="209838" y="1524000"/>
                  <a:pt x="93044" y="1831093"/>
                  <a:pt x="0" y="2007556"/>
                </a:cubicBezTo>
              </a:path>
            </a:pathLst>
          </a:custGeom>
          <a:noFill/>
          <a:ln w="381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7618396" y="1848053"/>
            <a:ext cx="385009" cy="2047681"/>
          </a:xfrm>
          <a:custGeom>
            <a:avLst/>
            <a:gdLst>
              <a:gd name="connsiteX0" fmla="*/ 452387 w 452387"/>
              <a:gd name="connsiteY0" fmla="*/ 0 h 1876927"/>
              <a:gd name="connsiteX1" fmla="*/ 452387 w 452387"/>
              <a:gd name="connsiteY1" fmla="*/ 0 h 1876927"/>
              <a:gd name="connsiteX2" fmla="*/ 57751 w 452387"/>
              <a:gd name="connsiteY2" fmla="*/ 683394 h 1876927"/>
              <a:gd name="connsiteX3" fmla="*/ 279132 w 452387"/>
              <a:gd name="connsiteY3" fmla="*/ 1347537 h 1876927"/>
              <a:gd name="connsiteX4" fmla="*/ 0 w 452387"/>
              <a:gd name="connsiteY4" fmla="*/ 1876927 h 1876927"/>
              <a:gd name="connsiteX0" fmla="*/ 452387 w 452387"/>
              <a:gd name="connsiteY0" fmla="*/ 0 h 1876927"/>
              <a:gd name="connsiteX1" fmla="*/ 57751 w 452387"/>
              <a:gd name="connsiteY1" fmla="*/ 683394 h 1876927"/>
              <a:gd name="connsiteX2" fmla="*/ 279132 w 452387"/>
              <a:gd name="connsiteY2" fmla="*/ 1347537 h 1876927"/>
              <a:gd name="connsiteX3" fmla="*/ 0 w 452387"/>
              <a:gd name="connsiteY3" fmla="*/ 1876927 h 1876927"/>
              <a:gd name="connsiteX0" fmla="*/ 202130 w 279132"/>
              <a:gd name="connsiteY0" fmla="*/ 0 h 1857676"/>
              <a:gd name="connsiteX1" fmla="*/ 57751 w 279132"/>
              <a:gd name="connsiteY1" fmla="*/ 664143 h 1857676"/>
              <a:gd name="connsiteX2" fmla="*/ 279132 w 279132"/>
              <a:gd name="connsiteY2" fmla="*/ 1328286 h 1857676"/>
              <a:gd name="connsiteX3" fmla="*/ 0 w 279132"/>
              <a:gd name="connsiteY3" fmla="*/ 1857676 h 1857676"/>
              <a:gd name="connsiteX0" fmla="*/ 202130 w 356134"/>
              <a:gd name="connsiteY0" fmla="*/ 0 h 1857676"/>
              <a:gd name="connsiteX1" fmla="*/ 356134 w 356134"/>
              <a:gd name="connsiteY1" fmla="*/ 693018 h 1857676"/>
              <a:gd name="connsiteX2" fmla="*/ 279132 w 356134"/>
              <a:gd name="connsiteY2" fmla="*/ 1328286 h 1857676"/>
              <a:gd name="connsiteX3" fmla="*/ 0 w 356134"/>
              <a:gd name="connsiteY3" fmla="*/ 1857676 h 1857676"/>
              <a:gd name="connsiteX0" fmla="*/ 202130 w 490888"/>
              <a:gd name="connsiteY0" fmla="*/ 0 h 1857676"/>
              <a:gd name="connsiteX1" fmla="*/ 356134 w 490888"/>
              <a:gd name="connsiteY1" fmla="*/ 693018 h 1857676"/>
              <a:gd name="connsiteX2" fmla="*/ 490888 w 490888"/>
              <a:gd name="connsiteY2" fmla="*/ 1318660 h 1857676"/>
              <a:gd name="connsiteX3" fmla="*/ 0 w 490888"/>
              <a:gd name="connsiteY3" fmla="*/ 1857676 h 1857676"/>
              <a:gd name="connsiteX0" fmla="*/ 19250 w 308008"/>
              <a:gd name="connsiteY0" fmla="*/ 0 h 1857676"/>
              <a:gd name="connsiteX1" fmla="*/ 173254 w 308008"/>
              <a:gd name="connsiteY1" fmla="*/ 693018 h 1857676"/>
              <a:gd name="connsiteX2" fmla="*/ 308008 w 308008"/>
              <a:gd name="connsiteY2" fmla="*/ 1318660 h 1857676"/>
              <a:gd name="connsiteX3" fmla="*/ 0 w 308008"/>
              <a:gd name="connsiteY3" fmla="*/ 1857676 h 1857676"/>
              <a:gd name="connsiteX0" fmla="*/ 19250 w 308008"/>
              <a:gd name="connsiteY0" fmla="*/ 0 h 1857676"/>
              <a:gd name="connsiteX1" fmla="*/ 173254 w 308008"/>
              <a:gd name="connsiteY1" fmla="*/ 693018 h 1857676"/>
              <a:gd name="connsiteX2" fmla="*/ 308008 w 308008"/>
              <a:gd name="connsiteY2" fmla="*/ 1318660 h 1857676"/>
              <a:gd name="connsiteX3" fmla="*/ 0 w 308008"/>
              <a:gd name="connsiteY3" fmla="*/ 1857676 h 1857676"/>
              <a:gd name="connsiteX0" fmla="*/ 0 w 308008"/>
              <a:gd name="connsiteY0" fmla="*/ 0 h 1848051"/>
              <a:gd name="connsiteX1" fmla="*/ 173254 w 308008"/>
              <a:gd name="connsiteY1" fmla="*/ 683393 h 1848051"/>
              <a:gd name="connsiteX2" fmla="*/ 308008 w 308008"/>
              <a:gd name="connsiteY2" fmla="*/ 1309035 h 1848051"/>
              <a:gd name="connsiteX3" fmla="*/ 0 w 308008"/>
              <a:gd name="connsiteY3" fmla="*/ 1848051 h 1848051"/>
              <a:gd name="connsiteX0" fmla="*/ 0 w 433136"/>
              <a:gd name="connsiteY0" fmla="*/ 0 h 1848051"/>
              <a:gd name="connsiteX1" fmla="*/ 433136 w 433136"/>
              <a:gd name="connsiteY1" fmla="*/ 664143 h 1848051"/>
              <a:gd name="connsiteX2" fmla="*/ 308008 w 433136"/>
              <a:gd name="connsiteY2" fmla="*/ 1309035 h 1848051"/>
              <a:gd name="connsiteX3" fmla="*/ 0 w 433136"/>
              <a:gd name="connsiteY3" fmla="*/ 1848051 h 1848051"/>
              <a:gd name="connsiteX0" fmla="*/ 48127 w 433136"/>
              <a:gd name="connsiteY0" fmla="*/ 0 h 1867301"/>
              <a:gd name="connsiteX1" fmla="*/ 433136 w 433136"/>
              <a:gd name="connsiteY1" fmla="*/ 683393 h 1867301"/>
              <a:gd name="connsiteX2" fmla="*/ 308008 w 433136"/>
              <a:gd name="connsiteY2" fmla="*/ 1328285 h 1867301"/>
              <a:gd name="connsiteX3" fmla="*/ 0 w 433136"/>
              <a:gd name="connsiteY3" fmla="*/ 1867301 h 1867301"/>
              <a:gd name="connsiteX0" fmla="*/ 0 w 385009"/>
              <a:gd name="connsiteY0" fmla="*/ 0 h 1838425"/>
              <a:gd name="connsiteX1" fmla="*/ 385009 w 385009"/>
              <a:gd name="connsiteY1" fmla="*/ 683393 h 1838425"/>
              <a:gd name="connsiteX2" fmla="*/ 259881 w 385009"/>
              <a:gd name="connsiteY2" fmla="*/ 1328285 h 1838425"/>
              <a:gd name="connsiteX3" fmla="*/ 202130 w 385009"/>
              <a:gd name="connsiteY3" fmla="*/ 1838425 h 1838425"/>
              <a:gd name="connsiteX0" fmla="*/ 0 w 385009"/>
              <a:gd name="connsiteY0" fmla="*/ 0 h 1838425"/>
              <a:gd name="connsiteX1" fmla="*/ 385009 w 385009"/>
              <a:gd name="connsiteY1" fmla="*/ 683393 h 1838425"/>
              <a:gd name="connsiteX2" fmla="*/ 77001 w 385009"/>
              <a:gd name="connsiteY2" fmla="*/ 1366786 h 1838425"/>
              <a:gd name="connsiteX3" fmla="*/ 202130 w 385009"/>
              <a:gd name="connsiteY3" fmla="*/ 1838425 h 1838425"/>
              <a:gd name="connsiteX0" fmla="*/ 0 w 385009"/>
              <a:gd name="connsiteY0" fmla="*/ 0 h 1857676"/>
              <a:gd name="connsiteX1" fmla="*/ 385009 w 385009"/>
              <a:gd name="connsiteY1" fmla="*/ 683393 h 1857676"/>
              <a:gd name="connsiteX2" fmla="*/ 77001 w 385009"/>
              <a:gd name="connsiteY2" fmla="*/ 1366786 h 1857676"/>
              <a:gd name="connsiteX3" fmla="*/ 336884 w 385009"/>
              <a:gd name="connsiteY3" fmla="*/ 1857676 h 1857676"/>
              <a:gd name="connsiteX0" fmla="*/ 0 w 385009"/>
              <a:gd name="connsiteY0" fmla="*/ 0 h 2047681"/>
              <a:gd name="connsiteX1" fmla="*/ 385009 w 385009"/>
              <a:gd name="connsiteY1" fmla="*/ 683393 h 2047681"/>
              <a:gd name="connsiteX2" fmla="*/ 77001 w 385009"/>
              <a:gd name="connsiteY2" fmla="*/ 1366786 h 2047681"/>
              <a:gd name="connsiteX3" fmla="*/ 289383 w 385009"/>
              <a:gd name="connsiteY3" fmla="*/ 2047681 h 2047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5009" h="2047681">
                <a:moveTo>
                  <a:pt x="0" y="0"/>
                </a:moveTo>
                <a:lnTo>
                  <a:pt x="385009" y="683393"/>
                </a:lnTo>
                <a:lnTo>
                  <a:pt x="77001" y="1366786"/>
                </a:lnTo>
                <a:cubicBezTo>
                  <a:pt x="163629" y="1530416"/>
                  <a:pt x="202755" y="1884051"/>
                  <a:pt x="289383" y="2047681"/>
                </a:cubicBezTo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7005863" y="3759148"/>
            <a:ext cx="310666" cy="3106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dirty="0" smtClean="0"/>
              <a:t>X</a:t>
            </a:r>
            <a:endParaRPr lang="en-US" baseline="-25000" dirty="0"/>
          </a:p>
        </p:txBody>
      </p:sp>
      <p:sp>
        <p:nvSpPr>
          <p:cNvPr id="118" name="Oval 117"/>
          <p:cNvSpPr/>
          <p:nvPr/>
        </p:nvSpPr>
        <p:spPr>
          <a:xfrm>
            <a:off x="7752909" y="3768775"/>
            <a:ext cx="310666" cy="3106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dirty="0" smtClean="0"/>
              <a:t>X</a:t>
            </a:r>
            <a:endParaRPr lang="en-US" baseline="-25000" dirty="0"/>
          </a:p>
        </p:txBody>
      </p:sp>
      <p:sp>
        <p:nvSpPr>
          <p:cNvPr id="16" name="Isosceles Triangle 15"/>
          <p:cNvSpPr/>
          <p:nvPr/>
        </p:nvSpPr>
        <p:spPr>
          <a:xfrm>
            <a:off x="6814685" y="4581387"/>
            <a:ext cx="673769" cy="1064779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30" name="Isosceles Triangle 129"/>
          <p:cNvSpPr/>
          <p:nvPr/>
        </p:nvSpPr>
        <p:spPr>
          <a:xfrm>
            <a:off x="7581499" y="4581387"/>
            <a:ext cx="673769" cy="1064779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7030567" y="4320130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8" name="Rectangle 167"/>
          <p:cNvSpPr/>
          <p:nvPr/>
        </p:nvSpPr>
        <p:spPr>
          <a:xfrm>
            <a:off x="7787754" y="4320130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20" name="Straight Connector 19"/>
          <p:cNvCxnSpPr>
            <a:stCxn id="167" idx="0"/>
            <a:endCxn id="117" idx="4"/>
          </p:cNvCxnSpPr>
          <p:nvPr/>
        </p:nvCxnSpPr>
        <p:spPr>
          <a:xfrm flipV="1">
            <a:off x="7161196" y="4069814"/>
            <a:ext cx="0" cy="250316"/>
          </a:xfrm>
          <a:prstGeom prst="line">
            <a:avLst/>
          </a:prstGeom>
          <a:ln w="38100">
            <a:solidFill>
              <a:schemeClr val="accent2"/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>
            <a:stCxn id="168" idx="0"/>
            <a:endCxn id="118" idx="4"/>
          </p:cNvCxnSpPr>
          <p:nvPr/>
        </p:nvCxnSpPr>
        <p:spPr>
          <a:xfrm flipH="1" flipV="1">
            <a:off x="7908242" y="4079441"/>
            <a:ext cx="10141" cy="240689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Left Brace 23"/>
          <p:cNvSpPr/>
          <p:nvPr/>
        </p:nvSpPr>
        <p:spPr>
          <a:xfrm flipH="1">
            <a:off x="7997437" y="2847540"/>
            <a:ext cx="125368" cy="663640"/>
          </a:xfrm>
          <a:prstGeom prst="leftBrace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8083659" y="2978026"/>
            <a:ext cx="729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psa</a:t>
            </a:r>
            <a:r>
              <a:rPr lang="en-US" baseline="-25000" dirty="0" err="1" smtClean="0"/>
              <a:t>X</a:t>
            </a:r>
            <a:endParaRPr lang="en-US" baseline="-25000" dirty="0"/>
          </a:p>
        </p:txBody>
      </p:sp>
      <p:sp>
        <p:nvSpPr>
          <p:cNvPr id="36" name="Freeform 35"/>
          <p:cNvSpPr/>
          <p:nvPr/>
        </p:nvSpPr>
        <p:spPr>
          <a:xfrm>
            <a:off x="6682360" y="2954956"/>
            <a:ext cx="690591" cy="2406316"/>
          </a:xfrm>
          <a:custGeom>
            <a:avLst/>
            <a:gdLst>
              <a:gd name="connsiteX0" fmla="*/ 548640 w 548640"/>
              <a:gd name="connsiteY0" fmla="*/ 0 h 2377440"/>
              <a:gd name="connsiteX1" fmla="*/ 0 w 548640"/>
              <a:gd name="connsiteY1" fmla="*/ 933650 h 2377440"/>
              <a:gd name="connsiteX2" fmla="*/ 346509 w 548640"/>
              <a:gd name="connsiteY2" fmla="*/ 2377440 h 2377440"/>
              <a:gd name="connsiteX0" fmla="*/ 551578 w 551578"/>
              <a:gd name="connsiteY0" fmla="*/ 0 h 2377440"/>
              <a:gd name="connsiteX1" fmla="*/ 2938 w 551578"/>
              <a:gd name="connsiteY1" fmla="*/ 933650 h 2377440"/>
              <a:gd name="connsiteX2" fmla="*/ 349447 w 551578"/>
              <a:gd name="connsiteY2" fmla="*/ 2377440 h 2377440"/>
              <a:gd name="connsiteX0" fmla="*/ 548713 w 548713"/>
              <a:gd name="connsiteY0" fmla="*/ 0 h 2377440"/>
              <a:gd name="connsiteX1" fmla="*/ 73 w 548713"/>
              <a:gd name="connsiteY1" fmla="*/ 933650 h 2377440"/>
              <a:gd name="connsiteX2" fmla="*/ 346582 w 548713"/>
              <a:gd name="connsiteY2" fmla="*/ 2377440 h 2377440"/>
              <a:gd name="connsiteX0" fmla="*/ 549039 w 549039"/>
              <a:gd name="connsiteY0" fmla="*/ 0 h 2377440"/>
              <a:gd name="connsiteX1" fmla="*/ 399 w 549039"/>
              <a:gd name="connsiteY1" fmla="*/ 933650 h 2377440"/>
              <a:gd name="connsiteX2" fmla="*/ 346908 w 549039"/>
              <a:gd name="connsiteY2" fmla="*/ 2377440 h 2377440"/>
              <a:gd name="connsiteX0" fmla="*/ 549005 w 549005"/>
              <a:gd name="connsiteY0" fmla="*/ 0 h 2377440"/>
              <a:gd name="connsiteX1" fmla="*/ 365 w 549005"/>
              <a:gd name="connsiteY1" fmla="*/ 933650 h 2377440"/>
              <a:gd name="connsiteX2" fmla="*/ 346874 w 549005"/>
              <a:gd name="connsiteY2" fmla="*/ 2377440 h 2377440"/>
              <a:gd name="connsiteX0" fmla="*/ 690591 w 690591"/>
              <a:gd name="connsiteY0" fmla="*/ 0 h 2406316"/>
              <a:gd name="connsiteX1" fmla="*/ 7198 w 690591"/>
              <a:gd name="connsiteY1" fmla="*/ 962526 h 2406316"/>
              <a:gd name="connsiteX2" fmla="*/ 353707 w 690591"/>
              <a:gd name="connsiteY2" fmla="*/ 2406316 h 240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0591" h="2406316">
                <a:moveTo>
                  <a:pt x="690591" y="0"/>
                </a:moveTo>
                <a:cubicBezTo>
                  <a:pt x="546212" y="99461"/>
                  <a:pt x="63345" y="561473"/>
                  <a:pt x="7198" y="962526"/>
                </a:cubicBezTo>
                <a:cubicBezTo>
                  <a:pt x="-48949" y="1363579"/>
                  <a:pt x="238204" y="1925053"/>
                  <a:pt x="353707" y="2406316"/>
                </a:cubicBezTo>
              </a:path>
            </a:pathLst>
          </a:cu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3"/>
          <p:cNvSpPr/>
          <p:nvPr/>
        </p:nvSpPr>
        <p:spPr>
          <a:xfrm>
            <a:off x="6816818" y="3338361"/>
            <a:ext cx="544903" cy="1791549"/>
          </a:xfrm>
          <a:custGeom>
            <a:avLst/>
            <a:gdLst>
              <a:gd name="connsiteX0" fmla="*/ 548640 w 548640"/>
              <a:gd name="connsiteY0" fmla="*/ 0 h 2377440"/>
              <a:gd name="connsiteX1" fmla="*/ 0 w 548640"/>
              <a:gd name="connsiteY1" fmla="*/ 933650 h 2377440"/>
              <a:gd name="connsiteX2" fmla="*/ 346509 w 548640"/>
              <a:gd name="connsiteY2" fmla="*/ 2377440 h 2377440"/>
              <a:gd name="connsiteX0" fmla="*/ 551578 w 551578"/>
              <a:gd name="connsiteY0" fmla="*/ 0 h 2377440"/>
              <a:gd name="connsiteX1" fmla="*/ 2938 w 551578"/>
              <a:gd name="connsiteY1" fmla="*/ 933650 h 2377440"/>
              <a:gd name="connsiteX2" fmla="*/ 349447 w 551578"/>
              <a:gd name="connsiteY2" fmla="*/ 2377440 h 2377440"/>
              <a:gd name="connsiteX0" fmla="*/ 548713 w 548713"/>
              <a:gd name="connsiteY0" fmla="*/ 0 h 2377440"/>
              <a:gd name="connsiteX1" fmla="*/ 73 w 548713"/>
              <a:gd name="connsiteY1" fmla="*/ 933650 h 2377440"/>
              <a:gd name="connsiteX2" fmla="*/ 346582 w 548713"/>
              <a:gd name="connsiteY2" fmla="*/ 2377440 h 2377440"/>
              <a:gd name="connsiteX0" fmla="*/ 549039 w 549039"/>
              <a:gd name="connsiteY0" fmla="*/ 0 h 2377440"/>
              <a:gd name="connsiteX1" fmla="*/ 399 w 549039"/>
              <a:gd name="connsiteY1" fmla="*/ 933650 h 2377440"/>
              <a:gd name="connsiteX2" fmla="*/ 346908 w 549039"/>
              <a:gd name="connsiteY2" fmla="*/ 2377440 h 2377440"/>
              <a:gd name="connsiteX0" fmla="*/ 336898 w 346522"/>
              <a:gd name="connsiteY0" fmla="*/ 0 h 2165684"/>
              <a:gd name="connsiteX1" fmla="*/ 13 w 346522"/>
              <a:gd name="connsiteY1" fmla="*/ 721894 h 2165684"/>
              <a:gd name="connsiteX2" fmla="*/ 346522 w 346522"/>
              <a:gd name="connsiteY2" fmla="*/ 2165684 h 2165684"/>
              <a:gd name="connsiteX0" fmla="*/ 337269 w 337269"/>
              <a:gd name="connsiteY0" fmla="*/ 0 h 1809549"/>
              <a:gd name="connsiteX1" fmla="*/ 384 w 337269"/>
              <a:gd name="connsiteY1" fmla="*/ 721894 h 1809549"/>
              <a:gd name="connsiteX2" fmla="*/ 279516 w 337269"/>
              <a:gd name="connsiteY2" fmla="*/ 1809549 h 1809549"/>
              <a:gd name="connsiteX0" fmla="*/ 337045 w 337045"/>
              <a:gd name="connsiteY0" fmla="*/ 0 h 1876925"/>
              <a:gd name="connsiteX1" fmla="*/ 160 w 337045"/>
              <a:gd name="connsiteY1" fmla="*/ 721894 h 1876925"/>
              <a:gd name="connsiteX2" fmla="*/ 298543 w 337045"/>
              <a:gd name="connsiteY2" fmla="*/ 1876925 h 1876925"/>
              <a:gd name="connsiteX0" fmla="*/ 337045 w 337045"/>
              <a:gd name="connsiteY0" fmla="*/ 0 h 1876925"/>
              <a:gd name="connsiteX1" fmla="*/ 160 w 337045"/>
              <a:gd name="connsiteY1" fmla="*/ 721894 h 1876925"/>
              <a:gd name="connsiteX2" fmla="*/ 298543 w 337045"/>
              <a:gd name="connsiteY2" fmla="*/ 1876925 h 1876925"/>
              <a:gd name="connsiteX0" fmla="*/ 523888 w 523888"/>
              <a:gd name="connsiteY0" fmla="*/ 0 h 1886551"/>
              <a:gd name="connsiteX1" fmla="*/ 4123 w 523888"/>
              <a:gd name="connsiteY1" fmla="*/ 731520 h 1886551"/>
              <a:gd name="connsiteX2" fmla="*/ 302506 w 523888"/>
              <a:gd name="connsiteY2" fmla="*/ 1886551 h 1886551"/>
              <a:gd name="connsiteX0" fmla="*/ 523888 w 523888"/>
              <a:gd name="connsiteY0" fmla="*/ 0 h 1886551"/>
              <a:gd name="connsiteX1" fmla="*/ 4123 w 523888"/>
              <a:gd name="connsiteY1" fmla="*/ 731520 h 1886551"/>
              <a:gd name="connsiteX2" fmla="*/ 302506 w 523888"/>
              <a:gd name="connsiteY2" fmla="*/ 1886551 h 1886551"/>
              <a:gd name="connsiteX0" fmla="*/ 523888 w 523888"/>
              <a:gd name="connsiteY0" fmla="*/ 0 h 1886551"/>
              <a:gd name="connsiteX1" fmla="*/ 4123 w 523888"/>
              <a:gd name="connsiteY1" fmla="*/ 731520 h 1886551"/>
              <a:gd name="connsiteX2" fmla="*/ 302506 w 523888"/>
              <a:gd name="connsiteY2" fmla="*/ 1886551 h 1886551"/>
              <a:gd name="connsiteX0" fmla="*/ 542845 w 542845"/>
              <a:gd name="connsiteY0" fmla="*/ 0 h 1886551"/>
              <a:gd name="connsiteX1" fmla="*/ 3829 w 542845"/>
              <a:gd name="connsiteY1" fmla="*/ 558265 h 1886551"/>
              <a:gd name="connsiteX2" fmla="*/ 321463 w 542845"/>
              <a:gd name="connsiteY2" fmla="*/ 1886551 h 1886551"/>
              <a:gd name="connsiteX0" fmla="*/ 544903 w 544903"/>
              <a:gd name="connsiteY0" fmla="*/ 0 h 1791549"/>
              <a:gd name="connsiteX1" fmla="*/ 5887 w 544903"/>
              <a:gd name="connsiteY1" fmla="*/ 558265 h 1791549"/>
              <a:gd name="connsiteX2" fmla="*/ 228519 w 544903"/>
              <a:gd name="connsiteY2" fmla="*/ 1791549 h 1791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4903" h="1791549">
                <a:moveTo>
                  <a:pt x="544903" y="0"/>
                </a:moveTo>
                <a:cubicBezTo>
                  <a:pt x="208019" y="12834"/>
                  <a:pt x="42784" y="243840"/>
                  <a:pt x="5887" y="558265"/>
                </a:cubicBezTo>
                <a:cubicBezTo>
                  <a:pt x="-31010" y="872690"/>
                  <a:pt x="113016" y="1310286"/>
                  <a:pt x="228519" y="1791549"/>
                </a:cubicBezTo>
              </a:path>
            </a:pathLst>
          </a:cu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 174"/>
          <p:cNvSpPr/>
          <p:nvPr/>
        </p:nvSpPr>
        <p:spPr>
          <a:xfrm flipH="1">
            <a:off x="7823277" y="3012119"/>
            <a:ext cx="666020" cy="2512194"/>
          </a:xfrm>
          <a:custGeom>
            <a:avLst/>
            <a:gdLst>
              <a:gd name="connsiteX0" fmla="*/ 548640 w 548640"/>
              <a:gd name="connsiteY0" fmla="*/ 0 h 2377440"/>
              <a:gd name="connsiteX1" fmla="*/ 0 w 548640"/>
              <a:gd name="connsiteY1" fmla="*/ 933650 h 2377440"/>
              <a:gd name="connsiteX2" fmla="*/ 346509 w 548640"/>
              <a:gd name="connsiteY2" fmla="*/ 2377440 h 2377440"/>
              <a:gd name="connsiteX0" fmla="*/ 551578 w 551578"/>
              <a:gd name="connsiteY0" fmla="*/ 0 h 2377440"/>
              <a:gd name="connsiteX1" fmla="*/ 2938 w 551578"/>
              <a:gd name="connsiteY1" fmla="*/ 933650 h 2377440"/>
              <a:gd name="connsiteX2" fmla="*/ 349447 w 551578"/>
              <a:gd name="connsiteY2" fmla="*/ 2377440 h 2377440"/>
              <a:gd name="connsiteX0" fmla="*/ 548713 w 548713"/>
              <a:gd name="connsiteY0" fmla="*/ 0 h 2377440"/>
              <a:gd name="connsiteX1" fmla="*/ 73 w 548713"/>
              <a:gd name="connsiteY1" fmla="*/ 933650 h 2377440"/>
              <a:gd name="connsiteX2" fmla="*/ 346582 w 548713"/>
              <a:gd name="connsiteY2" fmla="*/ 2377440 h 2377440"/>
              <a:gd name="connsiteX0" fmla="*/ 549039 w 549039"/>
              <a:gd name="connsiteY0" fmla="*/ 0 h 2377440"/>
              <a:gd name="connsiteX1" fmla="*/ 399 w 549039"/>
              <a:gd name="connsiteY1" fmla="*/ 933650 h 2377440"/>
              <a:gd name="connsiteX2" fmla="*/ 346908 w 549039"/>
              <a:gd name="connsiteY2" fmla="*/ 2377440 h 2377440"/>
              <a:gd name="connsiteX0" fmla="*/ 548967 w 548967"/>
              <a:gd name="connsiteY0" fmla="*/ 0 h 2531444"/>
              <a:gd name="connsiteX1" fmla="*/ 327 w 548967"/>
              <a:gd name="connsiteY1" fmla="*/ 933650 h 2531444"/>
              <a:gd name="connsiteX2" fmla="*/ 471964 w 548967"/>
              <a:gd name="connsiteY2" fmla="*/ 2531444 h 2531444"/>
              <a:gd name="connsiteX0" fmla="*/ 666020 w 666020"/>
              <a:gd name="connsiteY0" fmla="*/ 0 h 2512194"/>
              <a:gd name="connsiteX1" fmla="*/ 1877 w 666020"/>
              <a:gd name="connsiteY1" fmla="*/ 914400 h 2512194"/>
              <a:gd name="connsiteX2" fmla="*/ 473514 w 666020"/>
              <a:gd name="connsiteY2" fmla="*/ 2512194 h 2512194"/>
              <a:gd name="connsiteX0" fmla="*/ 666020 w 666020"/>
              <a:gd name="connsiteY0" fmla="*/ 0 h 2512194"/>
              <a:gd name="connsiteX1" fmla="*/ 1877 w 666020"/>
              <a:gd name="connsiteY1" fmla="*/ 914400 h 2512194"/>
              <a:gd name="connsiteX2" fmla="*/ 473514 w 666020"/>
              <a:gd name="connsiteY2" fmla="*/ 2512194 h 2512194"/>
              <a:gd name="connsiteX0" fmla="*/ 666020 w 666020"/>
              <a:gd name="connsiteY0" fmla="*/ 0 h 2512194"/>
              <a:gd name="connsiteX1" fmla="*/ 1877 w 666020"/>
              <a:gd name="connsiteY1" fmla="*/ 914400 h 2512194"/>
              <a:gd name="connsiteX2" fmla="*/ 473514 w 666020"/>
              <a:gd name="connsiteY2" fmla="*/ 2512194 h 251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020" h="2512194">
                <a:moveTo>
                  <a:pt x="666020" y="0"/>
                </a:moveTo>
                <a:cubicBezTo>
                  <a:pt x="502391" y="291966"/>
                  <a:pt x="33961" y="495701"/>
                  <a:pt x="1877" y="914400"/>
                </a:cubicBezTo>
                <a:cubicBezTo>
                  <a:pt x="-30207" y="1333099"/>
                  <a:pt x="358011" y="2030931"/>
                  <a:pt x="473514" y="2512194"/>
                </a:cubicBezTo>
              </a:path>
            </a:pathLst>
          </a:cu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Freeform 175"/>
          <p:cNvSpPr/>
          <p:nvPr/>
        </p:nvSpPr>
        <p:spPr>
          <a:xfrm flipH="1">
            <a:off x="7783408" y="3385902"/>
            <a:ext cx="645313" cy="1934676"/>
          </a:xfrm>
          <a:custGeom>
            <a:avLst/>
            <a:gdLst>
              <a:gd name="connsiteX0" fmla="*/ 548640 w 548640"/>
              <a:gd name="connsiteY0" fmla="*/ 0 h 2377440"/>
              <a:gd name="connsiteX1" fmla="*/ 0 w 548640"/>
              <a:gd name="connsiteY1" fmla="*/ 933650 h 2377440"/>
              <a:gd name="connsiteX2" fmla="*/ 346509 w 548640"/>
              <a:gd name="connsiteY2" fmla="*/ 2377440 h 2377440"/>
              <a:gd name="connsiteX0" fmla="*/ 551578 w 551578"/>
              <a:gd name="connsiteY0" fmla="*/ 0 h 2377440"/>
              <a:gd name="connsiteX1" fmla="*/ 2938 w 551578"/>
              <a:gd name="connsiteY1" fmla="*/ 933650 h 2377440"/>
              <a:gd name="connsiteX2" fmla="*/ 349447 w 551578"/>
              <a:gd name="connsiteY2" fmla="*/ 2377440 h 2377440"/>
              <a:gd name="connsiteX0" fmla="*/ 548713 w 548713"/>
              <a:gd name="connsiteY0" fmla="*/ 0 h 2377440"/>
              <a:gd name="connsiteX1" fmla="*/ 73 w 548713"/>
              <a:gd name="connsiteY1" fmla="*/ 933650 h 2377440"/>
              <a:gd name="connsiteX2" fmla="*/ 346582 w 548713"/>
              <a:gd name="connsiteY2" fmla="*/ 2377440 h 2377440"/>
              <a:gd name="connsiteX0" fmla="*/ 549039 w 549039"/>
              <a:gd name="connsiteY0" fmla="*/ 0 h 2377440"/>
              <a:gd name="connsiteX1" fmla="*/ 399 w 549039"/>
              <a:gd name="connsiteY1" fmla="*/ 933650 h 2377440"/>
              <a:gd name="connsiteX2" fmla="*/ 346908 w 549039"/>
              <a:gd name="connsiteY2" fmla="*/ 2377440 h 2377440"/>
              <a:gd name="connsiteX0" fmla="*/ 336898 w 346522"/>
              <a:gd name="connsiteY0" fmla="*/ 0 h 2165684"/>
              <a:gd name="connsiteX1" fmla="*/ 13 w 346522"/>
              <a:gd name="connsiteY1" fmla="*/ 721894 h 2165684"/>
              <a:gd name="connsiteX2" fmla="*/ 346522 w 346522"/>
              <a:gd name="connsiteY2" fmla="*/ 2165684 h 2165684"/>
              <a:gd name="connsiteX0" fmla="*/ 337269 w 337269"/>
              <a:gd name="connsiteY0" fmla="*/ 0 h 1809549"/>
              <a:gd name="connsiteX1" fmla="*/ 384 w 337269"/>
              <a:gd name="connsiteY1" fmla="*/ 721894 h 1809549"/>
              <a:gd name="connsiteX2" fmla="*/ 279516 w 337269"/>
              <a:gd name="connsiteY2" fmla="*/ 1809549 h 1809549"/>
              <a:gd name="connsiteX0" fmla="*/ 337045 w 337045"/>
              <a:gd name="connsiteY0" fmla="*/ 0 h 1876925"/>
              <a:gd name="connsiteX1" fmla="*/ 160 w 337045"/>
              <a:gd name="connsiteY1" fmla="*/ 721894 h 1876925"/>
              <a:gd name="connsiteX2" fmla="*/ 298543 w 337045"/>
              <a:gd name="connsiteY2" fmla="*/ 1876925 h 1876925"/>
              <a:gd name="connsiteX0" fmla="*/ 341163 w 552917"/>
              <a:gd name="connsiteY0" fmla="*/ 0 h 1963552"/>
              <a:gd name="connsiteX1" fmla="*/ 4278 w 552917"/>
              <a:gd name="connsiteY1" fmla="*/ 721894 h 1963552"/>
              <a:gd name="connsiteX2" fmla="*/ 552917 w 552917"/>
              <a:gd name="connsiteY2" fmla="*/ 1963552 h 1963552"/>
              <a:gd name="connsiteX0" fmla="*/ 558271 w 558271"/>
              <a:gd name="connsiteY0" fmla="*/ 0 h 1953927"/>
              <a:gd name="connsiteX1" fmla="*/ 5 w 558271"/>
              <a:gd name="connsiteY1" fmla="*/ 712269 h 1953927"/>
              <a:gd name="connsiteX2" fmla="*/ 548644 w 558271"/>
              <a:gd name="connsiteY2" fmla="*/ 1953927 h 1953927"/>
              <a:gd name="connsiteX0" fmla="*/ 645313 w 645313"/>
              <a:gd name="connsiteY0" fmla="*/ 0 h 1934676"/>
              <a:gd name="connsiteX1" fmla="*/ 419 w 645313"/>
              <a:gd name="connsiteY1" fmla="*/ 693018 h 1934676"/>
              <a:gd name="connsiteX2" fmla="*/ 549058 w 645313"/>
              <a:gd name="connsiteY2" fmla="*/ 1934676 h 1934676"/>
              <a:gd name="connsiteX0" fmla="*/ 645313 w 645313"/>
              <a:gd name="connsiteY0" fmla="*/ 0 h 1934676"/>
              <a:gd name="connsiteX1" fmla="*/ 419 w 645313"/>
              <a:gd name="connsiteY1" fmla="*/ 693018 h 1934676"/>
              <a:gd name="connsiteX2" fmla="*/ 549058 w 645313"/>
              <a:gd name="connsiteY2" fmla="*/ 1934676 h 193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5313" h="1934676">
                <a:moveTo>
                  <a:pt x="645313" y="0"/>
                </a:moveTo>
                <a:cubicBezTo>
                  <a:pt x="404682" y="214964"/>
                  <a:pt x="16461" y="370572"/>
                  <a:pt x="419" y="693018"/>
                </a:cubicBezTo>
                <a:cubicBezTo>
                  <a:pt x="-15623" y="1015464"/>
                  <a:pt x="433555" y="1453413"/>
                  <a:pt x="549058" y="1934676"/>
                </a:cubicBezTo>
              </a:path>
            </a:pathLst>
          </a:cu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176320" y="3233813"/>
            <a:ext cx="236386" cy="23638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70" name="Oval 169"/>
          <p:cNvSpPr/>
          <p:nvPr/>
        </p:nvSpPr>
        <p:spPr>
          <a:xfrm>
            <a:off x="7228410" y="2864446"/>
            <a:ext cx="236386" cy="23638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71" name="Oval 170"/>
          <p:cNvSpPr/>
          <p:nvPr/>
        </p:nvSpPr>
        <p:spPr>
          <a:xfrm>
            <a:off x="7628707" y="3233813"/>
            <a:ext cx="236386" cy="23638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72" name="Oval 171"/>
          <p:cNvSpPr/>
          <p:nvPr/>
        </p:nvSpPr>
        <p:spPr>
          <a:xfrm>
            <a:off x="7680797" y="2864446"/>
            <a:ext cx="236386" cy="23638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6929748" y="4025150"/>
            <a:ext cx="220485" cy="984028"/>
          </a:xfrm>
          <a:custGeom>
            <a:avLst/>
            <a:gdLst>
              <a:gd name="connsiteX0" fmla="*/ 548640 w 548640"/>
              <a:gd name="connsiteY0" fmla="*/ 0 h 2377440"/>
              <a:gd name="connsiteX1" fmla="*/ 0 w 548640"/>
              <a:gd name="connsiteY1" fmla="*/ 933650 h 2377440"/>
              <a:gd name="connsiteX2" fmla="*/ 346509 w 548640"/>
              <a:gd name="connsiteY2" fmla="*/ 2377440 h 2377440"/>
              <a:gd name="connsiteX0" fmla="*/ 551578 w 551578"/>
              <a:gd name="connsiteY0" fmla="*/ 0 h 2377440"/>
              <a:gd name="connsiteX1" fmla="*/ 2938 w 551578"/>
              <a:gd name="connsiteY1" fmla="*/ 933650 h 2377440"/>
              <a:gd name="connsiteX2" fmla="*/ 349447 w 551578"/>
              <a:gd name="connsiteY2" fmla="*/ 2377440 h 2377440"/>
              <a:gd name="connsiteX0" fmla="*/ 548713 w 548713"/>
              <a:gd name="connsiteY0" fmla="*/ 0 h 2377440"/>
              <a:gd name="connsiteX1" fmla="*/ 73 w 548713"/>
              <a:gd name="connsiteY1" fmla="*/ 933650 h 2377440"/>
              <a:gd name="connsiteX2" fmla="*/ 346582 w 548713"/>
              <a:gd name="connsiteY2" fmla="*/ 2377440 h 2377440"/>
              <a:gd name="connsiteX0" fmla="*/ 549039 w 549039"/>
              <a:gd name="connsiteY0" fmla="*/ 0 h 2377440"/>
              <a:gd name="connsiteX1" fmla="*/ 399 w 549039"/>
              <a:gd name="connsiteY1" fmla="*/ 933650 h 2377440"/>
              <a:gd name="connsiteX2" fmla="*/ 346908 w 549039"/>
              <a:gd name="connsiteY2" fmla="*/ 2377440 h 2377440"/>
              <a:gd name="connsiteX0" fmla="*/ 336898 w 346522"/>
              <a:gd name="connsiteY0" fmla="*/ 0 h 2165684"/>
              <a:gd name="connsiteX1" fmla="*/ 13 w 346522"/>
              <a:gd name="connsiteY1" fmla="*/ 721894 h 2165684"/>
              <a:gd name="connsiteX2" fmla="*/ 346522 w 346522"/>
              <a:gd name="connsiteY2" fmla="*/ 2165684 h 2165684"/>
              <a:gd name="connsiteX0" fmla="*/ 337269 w 337269"/>
              <a:gd name="connsiteY0" fmla="*/ 0 h 1809549"/>
              <a:gd name="connsiteX1" fmla="*/ 384 w 337269"/>
              <a:gd name="connsiteY1" fmla="*/ 721894 h 1809549"/>
              <a:gd name="connsiteX2" fmla="*/ 279516 w 337269"/>
              <a:gd name="connsiteY2" fmla="*/ 1809549 h 1809549"/>
              <a:gd name="connsiteX0" fmla="*/ 337045 w 337045"/>
              <a:gd name="connsiteY0" fmla="*/ 0 h 1876925"/>
              <a:gd name="connsiteX1" fmla="*/ 160 w 337045"/>
              <a:gd name="connsiteY1" fmla="*/ 721894 h 1876925"/>
              <a:gd name="connsiteX2" fmla="*/ 298543 w 337045"/>
              <a:gd name="connsiteY2" fmla="*/ 1876925 h 1876925"/>
              <a:gd name="connsiteX0" fmla="*/ 337045 w 337045"/>
              <a:gd name="connsiteY0" fmla="*/ 0 h 1876925"/>
              <a:gd name="connsiteX1" fmla="*/ 160 w 337045"/>
              <a:gd name="connsiteY1" fmla="*/ 721894 h 1876925"/>
              <a:gd name="connsiteX2" fmla="*/ 298543 w 337045"/>
              <a:gd name="connsiteY2" fmla="*/ 1876925 h 1876925"/>
              <a:gd name="connsiteX0" fmla="*/ 523888 w 523888"/>
              <a:gd name="connsiteY0" fmla="*/ 0 h 1886551"/>
              <a:gd name="connsiteX1" fmla="*/ 4123 w 523888"/>
              <a:gd name="connsiteY1" fmla="*/ 731520 h 1886551"/>
              <a:gd name="connsiteX2" fmla="*/ 302506 w 523888"/>
              <a:gd name="connsiteY2" fmla="*/ 1886551 h 1886551"/>
              <a:gd name="connsiteX0" fmla="*/ 523888 w 523888"/>
              <a:gd name="connsiteY0" fmla="*/ 0 h 1886551"/>
              <a:gd name="connsiteX1" fmla="*/ 4123 w 523888"/>
              <a:gd name="connsiteY1" fmla="*/ 731520 h 1886551"/>
              <a:gd name="connsiteX2" fmla="*/ 302506 w 523888"/>
              <a:gd name="connsiteY2" fmla="*/ 1886551 h 1886551"/>
              <a:gd name="connsiteX0" fmla="*/ 523888 w 523888"/>
              <a:gd name="connsiteY0" fmla="*/ 0 h 1886551"/>
              <a:gd name="connsiteX1" fmla="*/ 4123 w 523888"/>
              <a:gd name="connsiteY1" fmla="*/ 731520 h 1886551"/>
              <a:gd name="connsiteX2" fmla="*/ 302506 w 523888"/>
              <a:gd name="connsiteY2" fmla="*/ 1886551 h 1886551"/>
              <a:gd name="connsiteX0" fmla="*/ 542845 w 542845"/>
              <a:gd name="connsiteY0" fmla="*/ 0 h 1886551"/>
              <a:gd name="connsiteX1" fmla="*/ 3829 w 542845"/>
              <a:gd name="connsiteY1" fmla="*/ 558265 h 1886551"/>
              <a:gd name="connsiteX2" fmla="*/ 321463 w 542845"/>
              <a:gd name="connsiteY2" fmla="*/ 1886551 h 1886551"/>
              <a:gd name="connsiteX0" fmla="*/ 170036 w 388041"/>
              <a:gd name="connsiteY0" fmla="*/ 182791 h 1451825"/>
              <a:gd name="connsiteX1" fmla="*/ 70407 w 388041"/>
              <a:gd name="connsiteY1" fmla="*/ 123539 h 1451825"/>
              <a:gd name="connsiteX2" fmla="*/ 388041 w 388041"/>
              <a:gd name="connsiteY2" fmla="*/ 1451825 h 1451825"/>
              <a:gd name="connsiteX0" fmla="*/ 166103 w 384108"/>
              <a:gd name="connsiteY0" fmla="*/ 0 h 1269034"/>
              <a:gd name="connsiteX1" fmla="*/ 78349 w 384108"/>
              <a:gd name="connsiteY1" fmla="*/ 475138 h 1269034"/>
              <a:gd name="connsiteX2" fmla="*/ 384108 w 384108"/>
              <a:gd name="connsiteY2" fmla="*/ 1269034 h 1269034"/>
              <a:gd name="connsiteX0" fmla="*/ 158757 w 400513"/>
              <a:gd name="connsiteY0" fmla="*/ 48966 h 973616"/>
              <a:gd name="connsiteX1" fmla="*/ 94754 w 400513"/>
              <a:gd name="connsiteY1" fmla="*/ 179720 h 973616"/>
              <a:gd name="connsiteX2" fmla="*/ 400513 w 400513"/>
              <a:gd name="connsiteY2" fmla="*/ 973616 h 973616"/>
              <a:gd name="connsiteX0" fmla="*/ 132415 w 374171"/>
              <a:gd name="connsiteY0" fmla="*/ 0 h 924650"/>
              <a:gd name="connsiteX1" fmla="*/ 175290 w 374171"/>
              <a:gd name="connsiteY1" fmla="*/ 392011 h 924650"/>
              <a:gd name="connsiteX2" fmla="*/ 374171 w 374171"/>
              <a:gd name="connsiteY2" fmla="*/ 924650 h 924650"/>
              <a:gd name="connsiteX0" fmla="*/ 0 w 241756"/>
              <a:gd name="connsiteY0" fmla="*/ 0 h 924650"/>
              <a:gd name="connsiteX1" fmla="*/ 241756 w 241756"/>
              <a:gd name="connsiteY1" fmla="*/ 924650 h 924650"/>
              <a:gd name="connsiteX0" fmla="*/ 0 w 218005"/>
              <a:gd name="connsiteY0" fmla="*/ 0 h 936525"/>
              <a:gd name="connsiteX1" fmla="*/ 218005 w 218005"/>
              <a:gd name="connsiteY1" fmla="*/ 936525 h 936525"/>
              <a:gd name="connsiteX0" fmla="*/ 0 w 218005"/>
              <a:gd name="connsiteY0" fmla="*/ 0 h 877149"/>
              <a:gd name="connsiteX1" fmla="*/ 218005 w 218005"/>
              <a:gd name="connsiteY1" fmla="*/ 877149 h 877149"/>
              <a:gd name="connsiteX0" fmla="*/ 0 w 253631"/>
              <a:gd name="connsiteY0" fmla="*/ 0 h 889025"/>
              <a:gd name="connsiteX1" fmla="*/ 253631 w 253631"/>
              <a:gd name="connsiteY1" fmla="*/ 889025 h 889025"/>
              <a:gd name="connsiteX0" fmla="*/ 27826 w 281457"/>
              <a:gd name="connsiteY0" fmla="*/ 0 h 889025"/>
              <a:gd name="connsiteX1" fmla="*/ 281457 w 281457"/>
              <a:gd name="connsiteY1" fmla="*/ 889025 h 889025"/>
              <a:gd name="connsiteX0" fmla="*/ 40334 w 175211"/>
              <a:gd name="connsiteY0" fmla="*/ 0 h 568392"/>
              <a:gd name="connsiteX1" fmla="*/ 175211 w 175211"/>
              <a:gd name="connsiteY1" fmla="*/ 568392 h 568392"/>
              <a:gd name="connsiteX0" fmla="*/ 34231 w 216609"/>
              <a:gd name="connsiteY0" fmla="*/ 0 h 972153"/>
              <a:gd name="connsiteX1" fmla="*/ 216609 w 216609"/>
              <a:gd name="connsiteY1" fmla="*/ 972153 h 972153"/>
              <a:gd name="connsiteX0" fmla="*/ 43630 w 226008"/>
              <a:gd name="connsiteY0" fmla="*/ 0 h 972153"/>
              <a:gd name="connsiteX1" fmla="*/ 226008 w 226008"/>
              <a:gd name="connsiteY1" fmla="*/ 972153 h 972153"/>
              <a:gd name="connsiteX0" fmla="*/ 52351 w 175353"/>
              <a:gd name="connsiteY0" fmla="*/ 0 h 1007779"/>
              <a:gd name="connsiteX1" fmla="*/ 175353 w 175353"/>
              <a:gd name="connsiteY1" fmla="*/ 1007779 h 1007779"/>
              <a:gd name="connsiteX0" fmla="*/ 45145 w 215648"/>
              <a:gd name="connsiteY0" fmla="*/ 0 h 1019654"/>
              <a:gd name="connsiteX1" fmla="*/ 215648 w 215648"/>
              <a:gd name="connsiteY1" fmla="*/ 1019654 h 1019654"/>
              <a:gd name="connsiteX0" fmla="*/ 69818 w 240321"/>
              <a:gd name="connsiteY0" fmla="*/ 0 h 1019654"/>
              <a:gd name="connsiteX1" fmla="*/ 240321 w 240321"/>
              <a:gd name="connsiteY1" fmla="*/ 1019654 h 1019654"/>
              <a:gd name="connsiteX0" fmla="*/ 73732 w 220485"/>
              <a:gd name="connsiteY0" fmla="*/ 0 h 984028"/>
              <a:gd name="connsiteX1" fmla="*/ 220485 w 220485"/>
              <a:gd name="connsiteY1" fmla="*/ 984028 h 984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0485" h="984028">
                <a:moveTo>
                  <a:pt x="73732" y="0"/>
                </a:moveTo>
                <a:cubicBezTo>
                  <a:pt x="-126732" y="510097"/>
                  <a:pt x="135941" y="687686"/>
                  <a:pt x="220485" y="984028"/>
                </a:cubicBezTo>
              </a:path>
            </a:pathLst>
          </a:cu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922113" y="3916825"/>
            <a:ext cx="245876" cy="1019654"/>
          </a:xfrm>
          <a:custGeom>
            <a:avLst/>
            <a:gdLst>
              <a:gd name="connsiteX0" fmla="*/ 548640 w 548640"/>
              <a:gd name="connsiteY0" fmla="*/ 0 h 2377440"/>
              <a:gd name="connsiteX1" fmla="*/ 0 w 548640"/>
              <a:gd name="connsiteY1" fmla="*/ 933650 h 2377440"/>
              <a:gd name="connsiteX2" fmla="*/ 346509 w 548640"/>
              <a:gd name="connsiteY2" fmla="*/ 2377440 h 2377440"/>
              <a:gd name="connsiteX0" fmla="*/ 551578 w 551578"/>
              <a:gd name="connsiteY0" fmla="*/ 0 h 2377440"/>
              <a:gd name="connsiteX1" fmla="*/ 2938 w 551578"/>
              <a:gd name="connsiteY1" fmla="*/ 933650 h 2377440"/>
              <a:gd name="connsiteX2" fmla="*/ 349447 w 551578"/>
              <a:gd name="connsiteY2" fmla="*/ 2377440 h 2377440"/>
              <a:gd name="connsiteX0" fmla="*/ 548713 w 548713"/>
              <a:gd name="connsiteY0" fmla="*/ 0 h 2377440"/>
              <a:gd name="connsiteX1" fmla="*/ 73 w 548713"/>
              <a:gd name="connsiteY1" fmla="*/ 933650 h 2377440"/>
              <a:gd name="connsiteX2" fmla="*/ 346582 w 548713"/>
              <a:gd name="connsiteY2" fmla="*/ 2377440 h 2377440"/>
              <a:gd name="connsiteX0" fmla="*/ 549039 w 549039"/>
              <a:gd name="connsiteY0" fmla="*/ 0 h 2377440"/>
              <a:gd name="connsiteX1" fmla="*/ 399 w 549039"/>
              <a:gd name="connsiteY1" fmla="*/ 933650 h 2377440"/>
              <a:gd name="connsiteX2" fmla="*/ 346908 w 549039"/>
              <a:gd name="connsiteY2" fmla="*/ 2377440 h 2377440"/>
              <a:gd name="connsiteX0" fmla="*/ 336898 w 346522"/>
              <a:gd name="connsiteY0" fmla="*/ 0 h 2165684"/>
              <a:gd name="connsiteX1" fmla="*/ 13 w 346522"/>
              <a:gd name="connsiteY1" fmla="*/ 721894 h 2165684"/>
              <a:gd name="connsiteX2" fmla="*/ 346522 w 346522"/>
              <a:gd name="connsiteY2" fmla="*/ 2165684 h 2165684"/>
              <a:gd name="connsiteX0" fmla="*/ 337269 w 337269"/>
              <a:gd name="connsiteY0" fmla="*/ 0 h 1809549"/>
              <a:gd name="connsiteX1" fmla="*/ 384 w 337269"/>
              <a:gd name="connsiteY1" fmla="*/ 721894 h 1809549"/>
              <a:gd name="connsiteX2" fmla="*/ 279516 w 337269"/>
              <a:gd name="connsiteY2" fmla="*/ 1809549 h 1809549"/>
              <a:gd name="connsiteX0" fmla="*/ 337045 w 337045"/>
              <a:gd name="connsiteY0" fmla="*/ 0 h 1876925"/>
              <a:gd name="connsiteX1" fmla="*/ 160 w 337045"/>
              <a:gd name="connsiteY1" fmla="*/ 721894 h 1876925"/>
              <a:gd name="connsiteX2" fmla="*/ 298543 w 337045"/>
              <a:gd name="connsiteY2" fmla="*/ 1876925 h 1876925"/>
              <a:gd name="connsiteX0" fmla="*/ 337045 w 337045"/>
              <a:gd name="connsiteY0" fmla="*/ 0 h 1876925"/>
              <a:gd name="connsiteX1" fmla="*/ 160 w 337045"/>
              <a:gd name="connsiteY1" fmla="*/ 721894 h 1876925"/>
              <a:gd name="connsiteX2" fmla="*/ 298543 w 337045"/>
              <a:gd name="connsiteY2" fmla="*/ 1876925 h 1876925"/>
              <a:gd name="connsiteX0" fmla="*/ 523888 w 523888"/>
              <a:gd name="connsiteY0" fmla="*/ 0 h 1886551"/>
              <a:gd name="connsiteX1" fmla="*/ 4123 w 523888"/>
              <a:gd name="connsiteY1" fmla="*/ 731520 h 1886551"/>
              <a:gd name="connsiteX2" fmla="*/ 302506 w 523888"/>
              <a:gd name="connsiteY2" fmla="*/ 1886551 h 1886551"/>
              <a:gd name="connsiteX0" fmla="*/ 523888 w 523888"/>
              <a:gd name="connsiteY0" fmla="*/ 0 h 1886551"/>
              <a:gd name="connsiteX1" fmla="*/ 4123 w 523888"/>
              <a:gd name="connsiteY1" fmla="*/ 731520 h 1886551"/>
              <a:gd name="connsiteX2" fmla="*/ 302506 w 523888"/>
              <a:gd name="connsiteY2" fmla="*/ 1886551 h 1886551"/>
              <a:gd name="connsiteX0" fmla="*/ 523888 w 523888"/>
              <a:gd name="connsiteY0" fmla="*/ 0 h 1886551"/>
              <a:gd name="connsiteX1" fmla="*/ 4123 w 523888"/>
              <a:gd name="connsiteY1" fmla="*/ 731520 h 1886551"/>
              <a:gd name="connsiteX2" fmla="*/ 302506 w 523888"/>
              <a:gd name="connsiteY2" fmla="*/ 1886551 h 1886551"/>
              <a:gd name="connsiteX0" fmla="*/ 542845 w 542845"/>
              <a:gd name="connsiteY0" fmla="*/ 0 h 1886551"/>
              <a:gd name="connsiteX1" fmla="*/ 3829 w 542845"/>
              <a:gd name="connsiteY1" fmla="*/ 558265 h 1886551"/>
              <a:gd name="connsiteX2" fmla="*/ 321463 w 542845"/>
              <a:gd name="connsiteY2" fmla="*/ 1886551 h 1886551"/>
              <a:gd name="connsiteX0" fmla="*/ 170036 w 388041"/>
              <a:gd name="connsiteY0" fmla="*/ 182791 h 1451825"/>
              <a:gd name="connsiteX1" fmla="*/ 70407 w 388041"/>
              <a:gd name="connsiteY1" fmla="*/ 123539 h 1451825"/>
              <a:gd name="connsiteX2" fmla="*/ 388041 w 388041"/>
              <a:gd name="connsiteY2" fmla="*/ 1451825 h 1451825"/>
              <a:gd name="connsiteX0" fmla="*/ 166103 w 384108"/>
              <a:gd name="connsiteY0" fmla="*/ 0 h 1269034"/>
              <a:gd name="connsiteX1" fmla="*/ 78349 w 384108"/>
              <a:gd name="connsiteY1" fmla="*/ 475138 h 1269034"/>
              <a:gd name="connsiteX2" fmla="*/ 384108 w 384108"/>
              <a:gd name="connsiteY2" fmla="*/ 1269034 h 1269034"/>
              <a:gd name="connsiteX0" fmla="*/ 158757 w 400513"/>
              <a:gd name="connsiteY0" fmla="*/ 48966 h 973616"/>
              <a:gd name="connsiteX1" fmla="*/ 94754 w 400513"/>
              <a:gd name="connsiteY1" fmla="*/ 179720 h 973616"/>
              <a:gd name="connsiteX2" fmla="*/ 400513 w 400513"/>
              <a:gd name="connsiteY2" fmla="*/ 973616 h 973616"/>
              <a:gd name="connsiteX0" fmla="*/ 132415 w 374171"/>
              <a:gd name="connsiteY0" fmla="*/ 0 h 924650"/>
              <a:gd name="connsiteX1" fmla="*/ 175290 w 374171"/>
              <a:gd name="connsiteY1" fmla="*/ 392011 h 924650"/>
              <a:gd name="connsiteX2" fmla="*/ 374171 w 374171"/>
              <a:gd name="connsiteY2" fmla="*/ 924650 h 924650"/>
              <a:gd name="connsiteX0" fmla="*/ 0 w 241756"/>
              <a:gd name="connsiteY0" fmla="*/ 0 h 924650"/>
              <a:gd name="connsiteX1" fmla="*/ 241756 w 241756"/>
              <a:gd name="connsiteY1" fmla="*/ 924650 h 924650"/>
              <a:gd name="connsiteX0" fmla="*/ 0 w 218005"/>
              <a:gd name="connsiteY0" fmla="*/ 0 h 936525"/>
              <a:gd name="connsiteX1" fmla="*/ 218005 w 218005"/>
              <a:gd name="connsiteY1" fmla="*/ 936525 h 936525"/>
              <a:gd name="connsiteX0" fmla="*/ 0 w 218005"/>
              <a:gd name="connsiteY0" fmla="*/ 0 h 877149"/>
              <a:gd name="connsiteX1" fmla="*/ 218005 w 218005"/>
              <a:gd name="connsiteY1" fmla="*/ 877149 h 877149"/>
              <a:gd name="connsiteX0" fmla="*/ 0 w 253631"/>
              <a:gd name="connsiteY0" fmla="*/ 0 h 889025"/>
              <a:gd name="connsiteX1" fmla="*/ 253631 w 253631"/>
              <a:gd name="connsiteY1" fmla="*/ 889025 h 889025"/>
              <a:gd name="connsiteX0" fmla="*/ 27826 w 281457"/>
              <a:gd name="connsiteY0" fmla="*/ 0 h 889025"/>
              <a:gd name="connsiteX1" fmla="*/ 281457 w 281457"/>
              <a:gd name="connsiteY1" fmla="*/ 889025 h 889025"/>
              <a:gd name="connsiteX0" fmla="*/ 40334 w 175211"/>
              <a:gd name="connsiteY0" fmla="*/ 0 h 568392"/>
              <a:gd name="connsiteX1" fmla="*/ 175211 w 175211"/>
              <a:gd name="connsiteY1" fmla="*/ 568392 h 568392"/>
              <a:gd name="connsiteX0" fmla="*/ 130885 w 130885"/>
              <a:gd name="connsiteY0" fmla="*/ 0 h 461514"/>
              <a:gd name="connsiteX1" fmla="*/ 40131 w 130885"/>
              <a:gd name="connsiteY1" fmla="*/ 461514 h 461514"/>
              <a:gd name="connsiteX0" fmla="*/ 104392 w 151225"/>
              <a:gd name="connsiteY0" fmla="*/ 0 h 461514"/>
              <a:gd name="connsiteX1" fmla="*/ 13638 w 151225"/>
              <a:gd name="connsiteY1" fmla="*/ 461514 h 461514"/>
              <a:gd name="connsiteX0" fmla="*/ 90754 w 156229"/>
              <a:gd name="connsiteY0" fmla="*/ 0 h 461514"/>
              <a:gd name="connsiteX1" fmla="*/ 0 w 156229"/>
              <a:gd name="connsiteY1" fmla="*/ 461514 h 461514"/>
              <a:gd name="connsiteX0" fmla="*/ 90754 w 203181"/>
              <a:gd name="connsiteY0" fmla="*/ 0 h 461514"/>
              <a:gd name="connsiteX1" fmla="*/ 0 w 203181"/>
              <a:gd name="connsiteY1" fmla="*/ 461514 h 461514"/>
              <a:gd name="connsiteX0" fmla="*/ 150130 w 250980"/>
              <a:gd name="connsiteY0" fmla="*/ 0 h 520890"/>
              <a:gd name="connsiteX1" fmla="*/ 0 w 250980"/>
              <a:gd name="connsiteY1" fmla="*/ 520890 h 520890"/>
              <a:gd name="connsiteX0" fmla="*/ 221382 w 311071"/>
              <a:gd name="connsiteY0" fmla="*/ 0 h 1019654"/>
              <a:gd name="connsiteX1" fmla="*/ 0 w 311071"/>
              <a:gd name="connsiteY1" fmla="*/ 1019654 h 1019654"/>
              <a:gd name="connsiteX0" fmla="*/ 221382 w 306183"/>
              <a:gd name="connsiteY0" fmla="*/ 0 h 1019654"/>
              <a:gd name="connsiteX1" fmla="*/ 0 w 306183"/>
              <a:gd name="connsiteY1" fmla="*/ 1019654 h 1019654"/>
              <a:gd name="connsiteX0" fmla="*/ 150130 w 245876"/>
              <a:gd name="connsiteY0" fmla="*/ 0 h 1019654"/>
              <a:gd name="connsiteX1" fmla="*/ 0 w 245876"/>
              <a:gd name="connsiteY1" fmla="*/ 1019654 h 1019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5876" h="1019654">
                <a:moveTo>
                  <a:pt x="150130" y="0"/>
                </a:moveTo>
                <a:cubicBezTo>
                  <a:pt x="412803" y="498222"/>
                  <a:pt x="57960" y="830190"/>
                  <a:pt x="0" y="1019654"/>
                </a:cubicBezTo>
              </a:path>
            </a:pathLst>
          </a:cu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78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30" grpId="0" animBg="1"/>
      <p:bldP spid="24" grpId="0" animBg="1"/>
      <p:bldP spid="25" grpId="0"/>
      <p:bldP spid="36" grpId="0" animBg="1"/>
      <p:bldP spid="174" grpId="0" animBg="1"/>
      <p:bldP spid="175" grpId="0" animBg="1"/>
      <p:bldP spid="176" grpId="0" animBg="1"/>
      <p:bldP spid="23" grpId="0" animBg="1"/>
      <p:bldP spid="170" grpId="0" animBg="1"/>
      <p:bldP spid="171" grpId="0" animBg="1"/>
      <p:bldP spid="172" grpId="0" animBg="1"/>
      <p:bldP spid="29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5344"/>
            <a:ext cx="4566356" cy="3063577"/>
          </a:xfrm>
        </p:spPr>
        <p:txBody>
          <a:bodyPr>
            <a:noAutofit/>
          </a:bodyPr>
          <a:lstStyle/>
          <a:p>
            <a:r>
              <a:rPr lang="en-US" sz="1800" dirty="0" smtClean="0"/>
              <a:t>Graphical models</a:t>
            </a:r>
          </a:p>
          <a:p>
            <a:pPr lvl="1"/>
            <a:r>
              <a:rPr lang="en-US" sz="1600" dirty="0" smtClean="0"/>
              <a:t>Constraint network</a:t>
            </a:r>
          </a:p>
          <a:p>
            <a:pPr lvl="1"/>
            <a:r>
              <a:rPr lang="en-US" sz="1600" dirty="0"/>
              <a:t>C</a:t>
            </a:r>
            <a:r>
              <a:rPr lang="en-US" sz="1600" dirty="0" smtClean="0"/>
              <a:t>ost network</a:t>
            </a:r>
          </a:p>
          <a:p>
            <a:pPr lvl="1"/>
            <a:r>
              <a:rPr lang="en-US" sz="1600" dirty="0" smtClean="0"/>
              <a:t>Bayes network</a:t>
            </a:r>
          </a:p>
          <a:p>
            <a:pPr lvl="1"/>
            <a:r>
              <a:rPr lang="en-US" sz="1600" dirty="0" smtClean="0"/>
              <a:t>Markov random fields</a:t>
            </a:r>
            <a:endParaRPr lang="en-US" sz="1600" dirty="0"/>
          </a:p>
          <a:p>
            <a:pPr lvl="1"/>
            <a:r>
              <a:rPr lang="en-US" sz="1600" dirty="0" smtClean="0"/>
              <a:t>Influence diagrams</a:t>
            </a:r>
          </a:p>
          <a:p>
            <a:r>
              <a:rPr lang="en-US" sz="1800" dirty="0" smtClean="0"/>
              <a:t>Question</a:t>
            </a:r>
          </a:p>
          <a:p>
            <a:pPr lvl="1"/>
            <a:r>
              <a:rPr lang="en-US" sz="1600" dirty="0" smtClean="0"/>
              <a:t>Decide consistency</a:t>
            </a:r>
          </a:p>
          <a:p>
            <a:pPr lvl="1"/>
            <a:r>
              <a:rPr lang="en-US" sz="1600" dirty="0" smtClean="0"/>
              <a:t>Find a solutions</a:t>
            </a:r>
            <a:endParaRPr lang="en-US" sz="1600" dirty="0"/>
          </a:p>
          <a:p>
            <a:pPr lvl="1"/>
            <a:r>
              <a:rPr lang="en-US" sz="1600" dirty="0" smtClean="0"/>
              <a:t>Count solutions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D0ED-8A54-41BB-BCE5-2E6C76FC3DEE}" type="datetime1">
              <a:rPr lang="en-US" smtClean="0"/>
              <a:t>3/8/2013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86F-4F53-460C-83BF-F797240580C2}" type="slidenum">
              <a:rPr lang="en-US" smtClean="0"/>
              <a:t>2</a:t>
            </a:fld>
            <a:endParaRPr lang="en-US"/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7147009" y="767616"/>
            <a:ext cx="1590948" cy="1540027"/>
            <a:chOff x="6932612" y="2461418"/>
            <a:chExt cx="2033588" cy="1968500"/>
          </a:xfrm>
        </p:grpSpPr>
        <p:sp>
          <p:nvSpPr>
            <p:cNvPr id="10" name="Oval 9"/>
            <p:cNvSpPr/>
            <p:nvPr/>
          </p:nvSpPr>
          <p:spPr>
            <a:xfrm>
              <a:off x="8208963" y="4060031"/>
              <a:ext cx="757237" cy="33813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b" anchorCtr="0"/>
            <a:lstStyle/>
            <a:p>
              <a:pPr algn="ctr"/>
              <a:r>
                <a:rPr lang="en-US" dirty="0" err="1"/>
                <a:t>d,f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7361237" y="2461418"/>
              <a:ext cx="1182688" cy="43497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b" anchorCtr="0"/>
            <a:lstStyle/>
            <a:p>
              <a:pPr algn="ctr"/>
              <a:r>
                <a:rPr lang="en-US" dirty="0" err="1"/>
                <a:t>a,b,c</a:t>
              </a:r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7377112" y="3213893"/>
              <a:ext cx="1182688" cy="43656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b" anchorCtr="0"/>
            <a:lstStyle/>
            <a:p>
              <a:pPr algn="ctr"/>
              <a:r>
                <a:rPr lang="en-US" dirty="0" err="1"/>
                <a:t>b,c,d</a:t>
              </a:r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6932612" y="3993356"/>
              <a:ext cx="1181101" cy="43656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b" anchorCtr="0"/>
            <a:lstStyle/>
            <a:p>
              <a:pPr algn="ctr"/>
              <a:r>
                <a:rPr lang="en-US" dirty="0" err="1"/>
                <a:t>b,d,e</a:t>
              </a:r>
              <a:endParaRPr lang="en-US" dirty="0"/>
            </a:p>
          </p:txBody>
        </p:sp>
        <p:cxnSp>
          <p:nvCxnSpPr>
            <p:cNvPr id="14" name="Straight Connector 13"/>
            <p:cNvCxnSpPr>
              <a:stCxn id="11" idx="4"/>
              <a:endCxn id="12" idx="0"/>
            </p:cNvCxnSpPr>
            <p:nvPr/>
          </p:nvCxnSpPr>
          <p:spPr>
            <a:xfrm rot="16200000" flipH="1">
              <a:off x="7800976" y="3047205"/>
              <a:ext cx="317500" cy="15875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5" name="Straight Connector 14"/>
            <p:cNvCxnSpPr>
              <a:stCxn id="12" idx="4"/>
              <a:endCxn id="13" idx="0"/>
            </p:cNvCxnSpPr>
            <p:nvPr/>
          </p:nvCxnSpPr>
          <p:spPr>
            <a:xfrm rot="5400000">
              <a:off x="7573962" y="3599656"/>
              <a:ext cx="342900" cy="44450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6" name="Straight Connector 15"/>
            <p:cNvCxnSpPr>
              <a:stCxn id="12" idx="4"/>
              <a:endCxn id="10" idx="0"/>
            </p:cNvCxnSpPr>
            <p:nvPr/>
          </p:nvCxnSpPr>
          <p:spPr>
            <a:xfrm rot="16200000" flipH="1">
              <a:off x="8072438" y="3545681"/>
              <a:ext cx="409575" cy="619125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6861106" y="3870491"/>
            <a:ext cx="1946607" cy="1372893"/>
            <a:chOff x="7254523" y="2037950"/>
            <a:chExt cx="1946607" cy="1372893"/>
          </a:xfrm>
        </p:grpSpPr>
        <p:sp>
          <p:nvSpPr>
            <p:cNvPr id="17" name="TextBox 16"/>
            <p:cNvSpPr txBox="1"/>
            <p:nvPr/>
          </p:nvSpPr>
          <p:spPr>
            <a:xfrm>
              <a:off x="7849951" y="2037950"/>
              <a:ext cx="4607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8201926" y="2056900"/>
              <a:ext cx="331432" cy="33143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b" anchorCtr="0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7770899" y="2546467"/>
              <a:ext cx="331432" cy="33143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b" anchorCtr="0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8632953" y="2546467"/>
              <a:ext cx="331432" cy="33143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b" anchorCtr="0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7534154" y="3060461"/>
              <a:ext cx="331432" cy="33143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b" anchorCtr="0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8007645" y="3060461"/>
              <a:ext cx="331432" cy="33143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b" anchorCtr="0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8396207" y="3060461"/>
              <a:ext cx="331432" cy="33143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b" anchorCtr="0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8869698" y="3060461"/>
              <a:ext cx="331432" cy="33143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b" anchorCtr="0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cxnSp>
          <p:nvCxnSpPr>
            <p:cNvPr id="30" name="Straight Connector 29"/>
            <p:cNvCxnSpPr>
              <a:stCxn id="18" idx="4"/>
              <a:endCxn id="19" idx="0"/>
            </p:cNvCxnSpPr>
            <p:nvPr/>
          </p:nvCxnSpPr>
          <p:spPr>
            <a:xfrm flipH="1">
              <a:off x="7936615" y="2388332"/>
              <a:ext cx="431027" cy="1581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8" idx="4"/>
              <a:endCxn id="20" idx="0"/>
            </p:cNvCxnSpPr>
            <p:nvPr/>
          </p:nvCxnSpPr>
          <p:spPr>
            <a:xfrm>
              <a:off x="8367642" y="2388332"/>
              <a:ext cx="431027" cy="1581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19" idx="4"/>
              <a:endCxn id="23" idx="0"/>
            </p:cNvCxnSpPr>
            <p:nvPr/>
          </p:nvCxnSpPr>
          <p:spPr>
            <a:xfrm flipH="1">
              <a:off x="7699870" y="2877899"/>
              <a:ext cx="236745" cy="1825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19" idx="4"/>
              <a:endCxn id="24" idx="0"/>
            </p:cNvCxnSpPr>
            <p:nvPr/>
          </p:nvCxnSpPr>
          <p:spPr>
            <a:xfrm>
              <a:off x="7936615" y="2877899"/>
              <a:ext cx="236746" cy="1825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20" idx="4"/>
              <a:endCxn id="27" idx="0"/>
            </p:cNvCxnSpPr>
            <p:nvPr/>
          </p:nvCxnSpPr>
          <p:spPr>
            <a:xfrm flipH="1">
              <a:off x="8561923" y="2877899"/>
              <a:ext cx="236746" cy="1825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20" idx="4"/>
              <a:endCxn id="28" idx="0"/>
            </p:cNvCxnSpPr>
            <p:nvPr/>
          </p:nvCxnSpPr>
          <p:spPr>
            <a:xfrm>
              <a:off x="8798669" y="2877899"/>
              <a:ext cx="236745" cy="1825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7461013" y="2527517"/>
              <a:ext cx="4607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254523" y="3041511"/>
              <a:ext cx="4607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4750159" y="2385424"/>
            <a:ext cx="4447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lvl="1" indent="-112713">
              <a:buFont typeface="Arial" panose="020B0604020202020204" pitchFamily="34" charset="0"/>
              <a:buChar char="•"/>
            </a:pPr>
            <a:r>
              <a:rPr lang="en-US" dirty="0" smtClean="0"/>
              <a:t>E.g</a:t>
            </a:r>
            <a:r>
              <a:rPr lang="en-US" dirty="0"/>
              <a:t>., variable elimination, tree-clustering</a:t>
            </a:r>
          </a:p>
          <a:p>
            <a:pPr marL="112713" lvl="1" indent="-112713">
              <a:buFont typeface="Arial" panose="020B0604020202020204" pitchFamily="34" charset="0"/>
              <a:buChar char="•"/>
            </a:pPr>
            <a:r>
              <a:rPr lang="en-US" dirty="0" smtClean="0"/>
              <a:t>Time and space exponential </a:t>
            </a:r>
            <a:r>
              <a:rPr lang="en-US" dirty="0"/>
              <a:t>in </a:t>
            </a:r>
            <a:r>
              <a:rPr lang="en-US" dirty="0" smtClean="0"/>
              <a:t>tree-width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4750159" y="5090292"/>
            <a:ext cx="4320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lvl="1" indent="-112713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12713" lvl="1" indent="-112713">
              <a:buFont typeface="Arial" panose="020B0604020202020204" pitchFamily="34" charset="0"/>
              <a:buChar char="•"/>
            </a:pPr>
            <a:r>
              <a:rPr lang="en-US" dirty="0" smtClean="0"/>
              <a:t>E.g</a:t>
            </a:r>
            <a:r>
              <a:rPr lang="en-US" dirty="0"/>
              <a:t>., </a:t>
            </a:r>
            <a:r>
              <a:rPr lang="en-US" dirty="0" smtClean="0"/>
              <a:t>backtrack </a:t>
            </a:r>
            <a:r>
              <a:rPr lang="en-US" dirty="0"/>
              <a:t>search (OR search space)</a:t>
            </a:r>
          </a:p>
          <a:p>
            <a:pPr marL="112713" lvl="1" indent="-112713">
              <a:buFont typeface="Arial" panose="020B0604020202020204" pitchFamily="34" charset="0"/>
              <a:buChar char="•"/>
            </a:pPr>
            <a:r>
              <a:rPr lang="en-US" dirty="0"/>
              <a:t>Linear space, exponential </a:t>
            </a:r>
            <a:r>
              <a:rPr lang="en-US" dirty="0" smtClean="0"/>
              <a:t>time in |V|</a:t>
            </a:r>
            <a:endParaRPr lang="en-US" dirty="0"/>
          </a:p>
        </p:txBody>
      </p:sp>
      <p:sp>
        <p:nvSpPr>
          <p:cNvPr id="66" name="Footer Placeholder 6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AND/OR Search Spaces</a:t>
            </a:r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750159" y="957158"/>
            <a:ext cx="2762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Inference-</a:t>
            </a:r>
            <a:r>
              <a:rPr lang="en-US" b="1" dirty="0" smtClean="0"/>
              <a:t>Based Methods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750159" y="3881975"/>
            <a:ext cx="2681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Search-Based Methods</a:t>
            </a:r>
          </a:p>
        </p:txBody>
      </p:sp>
      <p:cxnSp>
        <p:nvCxnSpPr>
          <p:cNvPr id="32" name="Curved Connector 31"/>
          <p:cNvCxnSpPr/>
          <p:nvPr/>
        </p:nvCxnSpPr>
        <p:spPr>
          <a:xfrm rot="10800000" flipV="1">
            <a:off x="5493320" y="1952421"/>
            <a:ext cx="12700" cy="2924817"/>
          </a:xfrm>
          <a:prstGeom prst="curvedConnector3">
            <a:avLst>
              <a:gd name="adj1" fmla="val 9460142"/>
            </a:avLst>
          </a:prstGeom>
          <a:ln w="38100" cmpd="sng">
            <a:solidFill>
              <a:srgbClr val="4F81BD"/>
            </a:solidFill>
            <a:headEnd type="arrow"/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9" name="Content Placeholder 2"/>
          <p:cNvSpPr txBox="1">
            <a:spLocks/>
          </p:cNvSpPr>
          <p:nvPr/>
        </p:nvSpPr>
        <p:spPr>
          <a:xfrm>
            <a:off x="457200" y="4394065"/>
            <a:ext cx="4566356" cy="9552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Algorithms</a:t>
            </a:r>
          </a:p>
          <a:p>
            <a:pPr lvl="1"/>
            <a:r>
              <a:rPr lang="en-US" sz="1600" dirty="0" smtClean="0"/>
              <a:t>Inference based</a:t>
            </a:r>
          </a:p>
          <a:p>
            <a:pPr lvl="1"/>
            <a:r>
              <a:rPr lang="en-US" sz="1600" dirty="0" smtClean="0"/>
              <a:t>Search based</a:t>
            </a: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457200" y="5203202"/>
            <a:ext cx="4566356" cy="11435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Focus</a:t>
            </a:r>
          </a:p>
          <a:p>
            <a:pPr lvl="1"/>
            <a:r>
              <a:rPr lang="en-US" sz="1600" b="1" dirty="0" smtClean="0">
                <a:solidFill>
                  <a:schemeClr val="accent1"/>
                </a:solidFill>
              </a:rPr>
              <a:t>AND/OR search space for</a:t>
            </a:r>
          </a:p>
          <a:p>
            <a:pPr lvl="1"/>
            <a:r>
              <a:rPr lang="en-US" sz="1600" b="1" dirty="0" smtClean="0">
                <a:solidFill>
                  <a:schemeClr val="accent1"/>
                </a:solidFill>
              </a:rPr>
              <a:t>Constraint satisfaction &amp; counting</a:t>
            </a:r>
            <a:endParaRPr lang="en-US" sz="1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11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35" grpId="0"/>
      <p:bldP spid="38" grpId="0"/>
      <p:bldP spid="39" grpId="0"/>
      <p:bldP spid="4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of AND/OR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n</a:t>
            </a:r>
            <a:r>
              <a:rPr lang="en-US" dirty="0"/>
              <a:t>: number of variables</a:t>
            </a:r>
          </a:p>
          <a:p>
            <a:r>
              <a:rPr lang="en-US" i="1" dirty="0"/>
              <a:t>k</a:t>
            </a:r>
            <a:r>
              <a:rPr lang="en-US" dirty="0"/>
              <a:t>: domain size</a:t>
            </a:r>
          </a:p>
          <a:p>
            <a:r>
              <a:rPr lang="en-US" i="1" dirty="0"/>
              <a:t>w</a:t>
            </a:r>
            <a:r>
              <a:rPr lang="en-US" dirty="0"/>
              <a:t>: induced width of </a:t>
            </a:r>
            <a:r>
              <a:rPr lang="en-US" dirty="0" smtClean="0"/>
              <a:t>G</a:t>
            </a:r>
            <a:r>
              <a:rPr lang="en-US" baseline="30000" dirty="0">
                <a:latin typeface="Apple Chancery"/>
                <a:cs typeface="Apple Chancery"/>
              </a:rPr>
              <a:t>𝒯</a:t>
            </a:r>
            <a:r>
              <a:rPr lang="en-US" dirty="0" smtClean="0"/>
              <a:t> </a:t>
            </a:r>
            <a:r>
              <a:rPr lang="en-US" dirty="0"/>
              <a:t>along the </a:t>
            </a:r>
            <a:r>
              <a:rPr lang="en-US" dirty="0" smtClean="0"/>
              <a:t>ordering</a:t>
            </a:r>
          </a:p>
          <a:p>
            <a:r>
              <a:rPr lang="en-US" i="1" dirty="0" smtClean="0"/>
              <a:t>m</a:t>
            </a:r>
            <a:r>
              <a:rPr lang="en-US" dirty="0" smtClean="0"/>
              <a:t>: depth of legal tree (</a:t>
            </a:r>
            <a:r>
              <a:rPr lang="en-US" i="1" dirty="0" smtClean="0"/>
              <a:t>m</a:t>
            </a:r>
            <a:r>
              <a:rPr lang="en-US" dirty="0" smtClean="0"/>
              <a:t> ≤ </a:t>
            </a:r>
            <a:r>
              <a:rPr lang="en-US" i="1" dirty="0" smtClean="0"/>
              <a:t>w </a:t>
            </a:r>
            <a:r>
              <a:rPr lang="en-US" dirty="0" smtClean="0"/>
              <a:t>log(</a:t>
            </a:r>
            <a:r>
              <a:rPr lang="en-US" i="1" dirty="0" smtClean="0"/>
              <a:t>n</a:t>
            </a:r>
            <a:r>
              <a:rPr lang="en-US" dirty="0" smtClean="0"/>
              <a:t>))</a:t>
            </a:r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AND/OR tree: O(</a:t>
            </a:r>
            <a:r>
              <a:rPr lang="en-US" i="1" dirty="0" smtClean="0"/>
              <a:t>n k</a:t>
            </a:r>
            <a:r>
              <a:rPr lang="en-US" i="1" baseline="30000" dirty="0" smtClean="0"/>
              <a:t>w </a:t>
            </a:r>
            <a:r>
              <a:rPr lang="en-US" baseline="30000" dirty="0" smtClean="0"/>
              <a:t>log(</a:t>
            </a:r>
            <a:r>
              <a:rPr lang="en-US" i="1" baseline="30000" dirty="0" smtClean="0"/>
              <a:t>n</a:t>
            </a:r>
            <a:r>
              <a:rPr lang="en-US" baseline="30000" dirty="0" smtClean="0"/>
              <a:t>)</a:t>
            </a:r>
            <a:r>
              <a:rPr lang="en-US" dirty="0" smtClean="0"/>
              <a:t>)</a:t>
            </a:r>
          </a:p>
          <a:p>
            <a:r>
              <a:rPr lang="en-US" dirty="0" smtClean="0"/>
              <a:t>Minimal AND/OR tree: O(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i="1" baseline="30000" dirty="0" smtClean="0"/>
              <a:t>w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C15D-AA20-4980-9391-FA8413245986}" type="datetime1">
              <a:rPr lang="en-US" smtClean="0"/>
              <a:t>3/8/2013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86F-4F53-460C-83BF-F797240580C2}" type="slidenum">
              <a:rPr lang="en-US" smtClean="0"/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AND/OR Search Spaces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1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535"/>
            <a:ext cx="8229600" cy="507381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AND/OR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Search Space &amp; Search Tree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Example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Finding Solution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Subgraph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Legal Tree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Dynamic Variable Ordering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Minimal AND/OR Search Spaces [Day 2]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Merging Nodes &amp; Example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Sketch of Proof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Complexity</a:t>
            </a:r>
          </a:p>
          <a:p>
            <a:r>
              <a:rPr lang="en-US" dirty="0" smtClean="0"/>
              <a:t>Solution Counting</a:t>
            </a:r>
          </a:p>
          <a:p>
            <a:pPr lvl="1"/>
            <a:r>
              <a:rPr lang="en-US" dirty="0" smtClean="0"/>
              <a:t>Algorithm &amp; Empirical Evaluation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D37E-D8F2-4C60-B57D-A6AF13821982}" type="datetime1">
              <a:rPr lang="en-US" smtClean="0"/>
              <a:t>3/8/2013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86F-4F53-460C-83BF-F797240580C2}" type="slidenum">
              <a:rPr lang="en-US" smtClean="0"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AND/OR Search Spaces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1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Counting Algorithm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199" y="1035575"/>
            <a:ext cx="5961355" cy="536366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FE48-132B-4A4B-8DB3-6A9750E128B7}" type="datetime1">
              <a:rPr lang="en-US" smtClean="0"/>
              <a:t>3/8/2013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86F-4F53-460C-83BF-F797240580C2}" type="slidenum">
              <a:rPr lang="en-US" smtClean="0"/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AND/OR Search Spaces</a:t>
            </a: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57199" y="1642533"/>
            <a:ext cx="5071730" cy="254506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57199" y="1886646"/>
            <a:ext cx="3002281" cy="188574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57199" y="2073027"/>
            <a:ext cx="3002281" cy="14048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57199" y="2208879"/>
            <a:ext cx="3002281" cy="288027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57199" y="2496433"/>
            <a:ext cx="5071730" cy="288027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57199" y="2784461"/>
            <a:ext cx="5071730" cy="83614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7199" y="3623191"/>
            <a:ext cx="3002281" cy="44856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57199" y="4070821"/>
            <a:ext cx="3002281" cy="40963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57199" y="4480452"/>
            <a:ext cx="3002281" cy="714996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57199" y="5195447"/>
            <a:ext cx="4560462" cy="303111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57199" y="5493503"/>
            <a:ext cx="4560462" cy="418887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57199" y="5914258"/>
            <a:ext cx="2667001" cy="191021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57199" y="6105279"/>
            <a:ext cx="2667001" cy="154216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726838"/>
              </p:ext>
            </p:extLst>
          </p:nvPr>
        </p:nvGraphicFramePr>
        <p:xfrm>
          <a:off x="6935444" y="1173475"/>
          <a:ext cx="617142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14"/>
                <a:gridCol w="205714"/>
                <a:gridCol w="205714"/>
              </a:tblGrid>
              <a:tr h="395111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386477"/>
              </p:ext>
            </p:extLst>
          </p:nvPr>
        </p:nvGraphicFramePr>
        <p:xfrm>
          <a:off x="5643958" y="2469848"/>
          <a:ext cx="411510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55"/>
                <a:gridCol w="205755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Y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024451"/>
              </p:ext>
            </p:extLst>
          </p:nvPr>
        </p:nvGraphicFramePr>
        <p:xfrm>
          <a:off x="7932202" y="2469848"/>
          <a:ext cx="411510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55"/>
                <a:gridCol w="205755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Y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825928"/>
              </p:ext>
            </p:extLst>
          </p:nvPr>
        </p:nvGraphicFramePr>
        <p:xfrm>
          <a:off x="6788080" y="2469848"/>
          <a:ext cx="411510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55"/>
                <a:gridCol w="205755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Y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656473"/>
              </p:ext>
            </p:extLst>
          </p:nvPr>
        </p:nvGraphicFramePr>
        <p:xfrm>
          <a:off x="6216019" y="2469848"/>
          <a:ext cx="411510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55"/>
                <a:gridCol w="205755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Z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853703"/>
              </p:ext>
            </p:extLst>
          </p:nvPr>
        </p:nvGraphicFramePr>
        <p:xfrm>
          <a:off x="8504261" y="2469848"/>
          <a:ext cx="411510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55"/>
                <a:gridCol w="205755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Z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230746"/>
              </p:ext>
            </p:extLst>
          </p:nvPr>
        </p:nvGraphicFramePr>
        <p:xfrm>
          <a:off x="7360141" y="2469848"/>
          <a:ext cx="411510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55"/>
                <a:gridCol w="205755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Z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861589"/>
              </p:ext>
            </p:extLst>
          </p:nvPr>
        </p:nvGraphicFramePr>
        <p:xfrm>
          <a:off x="4877126" y="3690229"/>
          <a:ext cx="413452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726"/>
                <a:gridCol w="206726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350406"/>
              </p:ext>
            </p:extLst>
          </p:nvPr>
        </p:nvGraphicFramePr>
        <p:xfrm>
          <a:off x="5337200" y="3690229"/>
          <a:ext cx="413452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726"/>
                <a:gridCol w="206726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75067"/>
              </p:ext>
            </p:extLst>
          </p:nvPr>
        </p:nvGraphicFramePr>
        <p:xfrm>
          <a:off x="5797274" y="3690229"/>
          <a:ext cx="413452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726"/>
                <a:gridCol w="206726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167147"/>
              </p:ext>
            </p:extLst>
          </p:nvPr>
        </p:nvGraphicFramePr>
        <p:xfrm>
          <a:off x="6257348" y="3690229"/>
          <a:ext cx="413452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726"/>
                <a:gridCol w="206726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380643"/>
              </p:ext>
            </p:extLst>
          </p:nvPr>
        </p:nvGraphicFramePr>
        <p:xfrm>
          <a:off x="6717422" y="3690229"/>
          <a:ext cx="413452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726"/>
                <a:gridCol w="206726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L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088424"/>
              </p:ext>
            </p:extLst>
          </p:nvPr>
        </p:nvGraphicFramePr>
        <p:xfrm>
          <a:off x="7177496" y="3690229"/>
          <a:ext cx="413452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726"/>
                <a:gridCol w="206726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M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735795"/>
              </p:ext>
            </p:extLst>
          </p:nvPr>
        </p:nvGraphicFramePr>
        <p:xfrm>
          <a:off x="7637570" y="3690229"/>
          <a:ext cx="413452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726"/>
                <a:gridCol w="206726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L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121593"/>
              </p:ext>
            </p:extLst>
          </p:nvPr>
        </p:nvGraphicFramePr>
        <p:xfrm>
          <a:off x="8097644" y="3690229"/>
          <a:ext cx="413452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726"/>
                <a:gridCol w="206726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M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3" name="Straight Arrow Connector 52"/>
          <p:cNvCxnSpPr>
            <a:endCxn id="37" idx="0"/>
          </p:cNvCxnSpPr>
          <p:nvPr/>
        </p:nvCxnSpPr>
        <p:spPr>
          <a:xfrm flipH="1">
            <a:off x="5849713" y="1964556"/>
            <a:ext cx="1181132" cy="505292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40" idx="0"/>
          </p:cNvCxnSpPr>
          <p:nvPr/>
        </p:nvCxnSpPr>
        <p:spPr>
          <a:xfrm flipH="1">
            <a:off x="6421774" y="1964556"/>
            <a:ext cx="609072" cy="505292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36" idx="2"/>
            <a:endCxn id="39" idx="0"/>
          </p:cNvCxnSpPr>
          <p:nvPr/>
        </p:nvCxnSpPr>
        <p:spPr>
          <a:xfrm flipH="1">
            <a:off x="6993835" y="1963697"/>
            <a:ext cx="250180" cy="506151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6" idx="2"/>
            <a:endCxn id="42" idx="0"/>
          </p:cNvCxnSpPr>
          <p:nvPr/>
        </p:nvCxnSpPr>
        <p:spPr>
          <a:xfrm>
            <a:off x="7244015" y="1963697"/>
            <a:ext cx="321881" cy="506151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38" idx="0"/>
          </p:cNvCxnSpPr>
          <p:nvPr/>
        </p:nvCxnSpPr>
        <p:spPr>
          <a:xfrm>
            <a:off x="7457185" y="1963697"/>
            <a:ext cx="680772" cy="506151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41" idx="0"/>
          </p:cNvCxnSpPr>
          <p:nvPr/>
        </p:nvCxnSpPr>
        <p:spPr>
          <a:xfrm>
            <a:off x="7457185" y="1963697"/>
            <a:ext cx="1252831" cy="506151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43" idx="0"/>
          </p:cNvCxnSpPr>
          <p:nvPr/>
        </p:nvCxnSpPr>
        <p:spPr>
          <a:xfrm flipH="1">
            <a:off x="5083852" y="3256272"/>
            <a:ext cx="619289" cy="43395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44" idx="0"/>
          </p:cNvCxnSpPr>
          <p:nvPr/>
        </p:nvCxnSpPr>
        <p:spPr>
          <a:xfrm flipH="1">
            <a:off x="5543926" y="3269254"/>
            <a:ext cx="159215" cy="420975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45" idx="0"/>
          </p:cNvCxnSpPr>
          <p:nvPr/>
        </p:nvCxnSpPr>
        <p:spPr>
          <a:xfrm>
            <a:off x="6004000" y="3269254"/>
            <a:ext cx="0" cy="420975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endCxn id="46" idx="0"/>
          </p:cNvCxnSpPr>
          <p:nvPr/>
        </p:nvCxnSpPr>
        <p:spPr>
          <a:xfrm>
            <a:off x="6004000" y="3269254"/>
            <a:ext cx="460074" cy="420975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47" idx="0"/>
          </p:cNvCxnSpPr>
          <p:nvPr/>
        </p:nvCxnSpPr>
        <p:spPr>
          <a:xfrm>
            <a:off x="6304860" y="3269254"/>
            <a:ext cx="619288" cy="420975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endCxn id="48" idx="0"/>
          </p:cNvCxnSpPr>
          <p:nvPr/>
        </p:nvCxnSpPr>
        <p:spPr>
          <a:xfrm>
            <a:off x="6304860" y="3256272"/>
            <a:ext cx="1079362" cy="43395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endCxn id="49" idx="0"/>
          </p:cNvCxnSpPr>
          <p:nvPr/>
        </p:nvCxnSpPr>
        <p:spPr>
          <a:xfrm>
            <a:off x="6534897" y="3256272"/>
            <a:ext cx="1309399" cy="43395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endCxn id="51" idx="0"/>
          </p:cNvCxnSpPr>
          <p:nvPr/>
        </p:nvCxnSpPr>
        <p:spPr>
          <a:xfrm>
            <a:off x="6534897" y="3256272"/>
            <a:ext cx="1769473" cy="43395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8567544" y="3544039"/>
            <a:ext cx="491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83" name="Straight Arrow Connector 82"/>
          <p:cNvCxnSpPr/>
          <p:nvPr/>
        </p:nvCxnSpPr>
        <p:spPr>
          <a:xfrm>
            <a:off x="7064635" y="3255024"/>
            <a:ext cx="1645381" cy="381587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42" idx="2"/>
          </p:cNvCxnSpPr>
          <p:nvPr/>
        </p:nvCxnSpPr>
        <p:spPr>
          <a:xfrm>
            <a:off x="7565896" y="3260070"/>
            <a:ext cx="1302508" cy="372937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924148" y="1168400"/>
            <a:ext cx="641748" cy="397933"/>
          </a:xfrm>
          <a:prstGeom prst="rect">
            <a:avLst/>
          </a:prstGeom>
          <a:solidFill>
            <a:srgbClr val="00B050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5749160" y="4812751"/>
            <a:ext cx="641748" cy="397933"/>
          </a:xfrm>
          <a:prstGeom prst="rect">
            <a:avLst/>
          </a:prstGeom>
          <a:solidFill>
            <a:srgbClr val="00B050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OPEN</a:t>
            </a:r>
          </a:p>
        </p:txBody>
      </p:sp>
      <p:sp>
        <p:nvSpPr>
          <p:cNvPr id="86" name="Rectangle 85"/>
          <p:cNvSpPr/>
          <p:nvPr/>
        </p:nvSpPr>
        <p:spPr>
          <a:xfrm>
            <a:off x="6668237" y="4797514"/>
            <a:ext cx="760215" cy="397933"/>
          </a:xfrm>
          <a:prstGeom prst="rect">
            <a:avLst/>
          </a:prstGeom>
          <a:solidFill>
            <a:srgbClr val="C00000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CLOSED</a:t>
            </a:r>
          </a:p>
        </p:txBody>
      </p:sp>
      <p:sp>
        <p:nvSpPr>
          <p:cNvPr id="22" name="Oval 21"/>
          <p:cNvSpPr/>
          <p:nvPr/>
        </p:nvSpPr>
        <p:spPr>
          <a:xfrm>
            <a:off x="6924148" y="1168400"/>
            <a:ext cx="641748" cy="397933"/>
          </a:xfrm>
          <a:prstGeom prst="ellipse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8" name="Oval 87"/>
          <p:cNvSpPr/>
          <p:nvPr/>
        </p:nvSpPr>
        <p:spPr>
          <a:xfrm>
            <a:off x="7658943" y="4755281"/>
            <a:ext cx="641748" cy="397933"/>
          </a:xfrm>
          <a:prstGeom prst="ellipse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b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89" name="Rectangle 88"/>
          <p:cNvSpPr/>
          <p:nvPr/>
        </p:nvSpPr>
        <p:spPr>
          <a:xfrm flipH="1">
            <a:off x="6947267" y="1566049"/>
            <a:ext cx="200603" cy="397933"/>
          </a:xfrm>
          <a:prstGeom prst="rect">
            <a:avLst/>
          </a:prstGeom>
          <a:solidFill>
            <a:srgbClr val="00B050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 flipH="1">
            <a:off x="7146951" y="1566049"/>
            <a:ext cx="193208" cy="397933"/>
          </a:xfrm>
          <a:prstGeom prst="rect">
            <a:avLst/>
          </a:prstGeom>
          <a:solidFill>
            <a:srgbClr val="00B050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 flipH="1">
            <a:off x="7347553" y="1566049"/>
            <a:ext cx="218341" cy="397933"/>
          </a:xfrm>
          <a:prstGeom prst="rect">
            <a:avLst/>
          </a:prstGeom>
          <a:solidFill>
            <a:srgbClr val="00B050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6933781" y="1579315"/>
            <a:ext cx="213168" cy="397933"/>
          </a:xfrm>
          <a:prstGeom prst="ellipse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5649801" y="2464368"/>
            <a:ext cx="397849" cy="397933"/>
          </a:xfrm>
          <a:prstGeom prst="rect">
            <a:avLst/>
          </a:prstGeom>
          <a:solidFill>
            <a:srgbClr val="00B050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233875" y="2464368"/>
            <a:ext cx="397849" cy="397933"/>
          </a:xfrm>
          <a:prstGeom prst="rect">
            <a:avLst/>
          </a:prstGeom>
          <a:solidFill>
            <a:srgbClr val="00B050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04991" y="5304344"/>
            <a:ext cx="3439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g(n): stores label of node</a:t>
            </a:r>
          </a:p>
          <a:p>
            <a:r>
              <a:rPr lang="en-US" dirty="0" smtClean="0"/>
              <a:t>c(v): stores context of node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36269" y="2701112"/>
            <a:ext cx="4037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5649801" y="2866760"/>
            <a:ext cx="193827" cy="397933"/>
          </a:xfrm>
          <a:prstGeom prst="rect">
            <a:avLst/>
          </a:prstGeom>
          <a:solidFill>
            <a:srgbClr val="00B050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5" name="Oval 94"/>
          <p:cNvSpPr/>
          <p:nvPr/>
        </p:nvSpPr>
        <p:spPr>
          <a:xfrm>
            <a:off x="5663112" y="2471617"/>
            <a:ext cx="384538" cy="397933"/>
          </a:xfrm>
          <a:prstGeom prst="ellipse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5840350" y="2866760"/>
            <a:ext cx="193827" cy="397933"/>
          </a:xfrm>
          <a:prstGeom prst="rect">
            <a:avLst/>
          </a:prstGeom>
          <a:solidFill>
            <a:srgbClr val="00B050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7" name="Oval 96"/>
          <p:cNvSpPr/>
          <p:nvPr/>
        </p:nvSpPr>
        <p:spPr>
          <a:xfrm>
            <a:off x="5649800" y="2861747"/>
            <a:ext cx="177077" cy="397933"/>
          </a:xfrm>
          <a:prstGeom prst="ellipse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4884927" y="3698713"/>
            <a:ext cx="397849" cy="397933"/>
          </a:xfrm>
          <a:prstGeom prst="rect">
            <a:avLst/>
          </a:prstGeom>
          <a:solidFill>
            <a:srgbClr val="00B050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4878726" y="4085515"/>
            <a:ext cx="193827" cy="397933"/>
          </a:xfrm>
          <a:prstGeom prst="rect">
            <a:avLst/>
          </a:prstGeom>
          <a:solidFill>
            <a:srgbClr val="00B050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5088949" y="4085515"/>
            <a:ext cx="193827" cy="397933"/>
          </a:xfrm>
          <a:prstGeom prst="rect">
            <a:avLst/>
          </a:prstGeom>
          <a:solidFill>
            <a:srgbClr val="00B050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4890303" y="3681273"/>
            <a:ext cx="384538" cy="397933"/>
          </a:xfrm>
          <a:prstGeom prst="ellipse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4878725" y="4073467"/>
            <a:ext cx="177077" cy="397933"/>
          </a:xfrm>
          <a:prstGeom prst="ellipse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5107309" y="4073467"/>
            <a:ext cx="177077" cy="397933"/>
          </a:xfrm>
          <a:prstGeom prst="ellipse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948854" y="4010025"/>
            <a:ext cx="114300" cy="204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H="1" flipV="1">
            <a:off x="5121705" y="3982836"/>
            <a:ext cx="95804" cy="208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27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indefinite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3" dur="indefinite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indefinite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indefinite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7" dur="indefinite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indefinite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3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9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0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indefinite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5" dur="indefinite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indefinite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" presetClass="exit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1" presetClass="exit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ntr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indefinite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5" dur="indefinite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" dur="indefinite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xit" presetSubtype="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ntr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ntr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1" presetClass="exit" presetSubtype="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52" grpId="0" animBg="1"/>
      <p:bldP spid="52" grpId="1" animBg="1"/>
      <p:bldP spid="52" grpId="2" animBg="1"/>
      <p:bldP spid="52" grpId="3" animBg="1"/>
      <p:bldP spid="52" grpId="4" animBg="1"/>
      <p:bldP spid="52" grpId="5" animBg="1"/>
      <p:bldP spid="52" grpId="6" animBg="1"/>
      <p:bldP spid="52" grpId="7" animBg="1"/>
      <p:bldP spid="52" grpId="8" animBg="1"/>
      <p:bldP spid="52" grpId="9" animBg="1"/>
      <p:bldP spid="52" grpId="10" animBg="1"/>
      <p:bldP spid="52" grpId="11" animBg="1"/>
      <p:bldP spid="54" grpId="0" animBg="1"/>
      <p:bldP spid="54" grpId="1" animBg="1"/>
      <p:bldP spid="54" grpId="2" animBg="1"/>
      <p:bldP spid="54" grpId="3" animBg="1"/>
      <p:bldP spid="54" grpId="4" animBg="1"/>
      <p:bldP spid="54" grpId="5" animBg="1"/>
      <p:bldP spid="54" grpId="6" animBg="1"/>
      <p:bldP spid="54" grpId="7" animBg="1"/>
      <p:bldP spid="54" grpId="8" animBg="1"/>
      <p:bldP spid="54" grpId="9" animBg="1"/>
      <p:bldP spid="54" grpId="10" animBg="1"/>
      <p:bldP spid="54" grpId="11" animBg="1"/>
      <p:bldP spid="54" grpId="12" animBg="1"/>
      <p:bldP spid="54" grpId="13" animBg="1"/>
      <p:bldP spid="57" grpId="0" animBg="1"/>
      <p:bldP spid="57" grpId="1" animBg="1"/>
      <p:bldP spid="57" grpId="2" animBg="1"/>
      <p:bldP spid="57" grpId="3" animBg="1"/>
      <p:bldP spid="57" grpId="4" animBg="1"/>
      <p:bldP spid="57" grpId="5" animBg="1"/>
      <p:bldP spid="59" grpId="0" animBg="1"/>
      <p:bldP spid="59" grpId="1" animBg="1"/>
      <p:bldP spid="59" grpId="2" animBg="1"/>
      <p:bldP spid="59" grpId="3" animBg="1"/>
      <p:bldP spid="59" grpId="4" animBg="1"/>
      <p:bldP spid="59" grpId="5" animBg="1"/>
      <p:bldP spid="59" grpId="6" animBg="1"/>
      <p:bldP spid="68" grpId="0" animBg="1"/>
      <p:bldP spid="68" grpId="1" animBg="1"/>
      <p:bldP spid="68" grpId="2" animBg="1"/>
      <p:bldP spid="68" grpId="3" animBg="1"/>
      <p:bldP spid="68" grpId="4" animBg="1"/>
      <p:bldP spid="68" grpId="5" animBg="1"/>
      <p:bldP spid="70" grpId="0" animBg="1"/>
      <p:bldP spid="70" grpId="1" animBg="1"/>
      <p:bldP spid="70" grpId="2" animBg="1"/>
      <p:bldP spid="70" grpId="3" animBg="1"/>
      <p:bldP spid="70" grpId="4" animBg="1"/>
      <p:bldP spid="70" grpId="5" animBg="1"/>
      <p:bldP spid="70" grpId="6" animBg="1"/>
      <p:bldP spid="70" grpId="7" animBg="1"/>
      <p:bldP spid="71" grpId="0" animBg="1"/>
      <p:bldP spid="71" grpId="1" animBg="1"/>
      <p:bldP spid="71" grpId="2" animBg="1"/>
      <p:bldP spid="71" grpId="3" animBg="1"/>
      <p:bldP spid="71" grpId="4" animBg="1"/>
      <p:bldP spid="71" grpId="5" animBg="1"/>
      <p:bldP spid="71" grpId="6" animBg="1"/>
      <p:bldP spid="71" grpId="7" animBg="1"/>
      <p:bldP spid="72" grpId="0" animBg="1"/>
      <p:bldP spid="72" grpId="1" animBg="1"/>
      <p:bldP spid="72" grpId="2" animBg="1"/>
      <p:bldP spid="72" grpId="3" animBg="1"/>
      <p:bldP spid="72" grpId="4" animBg="1"/>
      <p:bldP spid="72" grpId="5" animBg="1"/>
      <p:bldP spid="72" grpId="6" animBg="1"/>
      <p:bldP spid="72" grpId="7" animBg="1"/>
      <p:bldP spid="72" grpId="8" animBg="1"/>
      <p:bldP spid="72" grpId="9" animBg="1"/>
      <p:bldP spid="72" grpId="10" animBg="1"/>
      <p:bldP spid="72" grpId="11" animBg="1"/>
      <p:bldP spid="72" grpId="12" animBg="1"/>
      <p:bldP spid="72" grpId="13" animBg="1"/>
      <p:bldP spid="73" grpId="0" animBg="1"/>
      <p:bldP spid="73" grpId="1" animBg="1"/>
      <p:bldP spid="73" grpId="2" animBg="1"/>
      <p:bldP spid="73" grpId="3" animBg="1"/>
      <p:bldP spid="73" grpId="4" animBg="1"/>
      <p:bldP spid="73" grpId="5" animBg="1"/>
      <p:bldP spid="73" grpId="6" animBg="1"/>
      <p:bldP spid="73" grpId="7" animBg="1"/>
      <p:bldP spid="73" grpId="8" animBg="1"/>
      <p:bldP spid="73" grpId="9" animBg="1"/>
      <p:bldP spid="73" grpId="10" animBg="1"/>
      <p:bldP spid="73" grpId="11" animBg="1"/>
      <p:bldP spid="73" grpId="12" animBg="1"/>
      <p:bldP spid="73" grpId="13" animBg="1"/>
      <p:bldP spid="74" grpId="0" animBg="1"/>
      <p:bldP spid="74" grpId="1" animBg="1"/>
      <p:bldP spid="74" grpId="2" animBg="1"/>
      <p:bldP spid="74" grpId="3" animBg="1"/>
      <p:bldP spid="74" grpId="4" animBg="1"/>
      <p:bldP spid="74" grpId="5" animBg="1"/>
      <p:bldP spid="74" grpId="6" animBg="1"/>
      <p:bldP spid="74" grpId="7" animBg="1"/>
      <p:bldP spid="74" grpId="8" animBg="1"/>
      <p:bldP spid="74" grpId="9" animBg="1"/>
      <p:bldP spid="74" grpId="10" animBg="1"/>
      <p:bldP spid="74" grpId="11" animBg="1"/>
      <p:bldP spid="75" grpId="0" animBg="1"/>
      <p:bldP spid="75" grpId="1" animBg="1"/>
      <p:bldP spid="75" grpId="2" animBg="1"/>
      <p:bldP spid="75" grpId="3" animBg="1"/>
      <p:bldP spid="75" grpId="4" animBg="1"/>
      <p:bldP spid="75" grpId="5" animBg="1"/>
      <p:bldP spid="75" grpId="6" animBg="1"/>
      <p:bldP spid="75" grpId="7" animBg="1"/>
      <p:bldP spid="75" grpId="8" animBg="1"/>
      <p:bldP spid="75" grpId="9" animBg="1"/>
      <p:bldP spid="75" grpId="10" animBg="1"/>
      <p:bldP spid="75" grpId="11" animBg="1"/>
      <p:bldP spid="76" grpId="0" animBg="1"/>
      <p:bldP spid="76" grpId="1" animBg="1"/>
      <p:bldP spid="76" grpId="2" animBg="1"/>
      <p:bldP spid="76" grpId="3" animBg="1"/>
      <p:bldP spid="76" grpId="4" animBg="1"/>
      <p:bldP spid="76" grpId="5" animBg="1"/>
      <p:bldP spid="76" grpId="6" animBg="1"/>
      <p:bldP spid="76" grpId="7" animBg="1"/>
      <p:bldP spid="76" grpId="8" animBg="1"/>
      <p:bldP spid="76" grpId="9" animBg="1"/>
      <p:bldP spid="76" grpId="10" animBg="1"/>
      <p:bldP spid="76" grpId="11" animBg="1"/>
      <p:bldP spid="19" grpId="0" animBg="1"/>
      <p:bldP spid="22" grpId="0" animBg="1"/>
      <p:bldP spid="22" grpId="1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69" grpId="0" animBg="1"/>
      <p:bldP spid="95" grpId="0" animBg="1"/>
      <p:bldP spid="95" grpId="1" animBg="1"/>
      <p:bldP spid="96" grpId="0" animBg="1"/>
      <p:bldP spid="97" grpId="0" animBg="1"/>
      <p:bldP spid="97" grpId="1" animBg="1"/>
      <p:bldP spid="98" grpId="0" animBg="1"/>
      <p:bldP spid="99" grpId="0" animBg="1"/>
      <p:bldP spid="100" grpId="0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Forward Checking (FC)</a:t>
            </a:r>
          </a:p>
          <a:p>
            <a:pPr lvl="1"/>
            <a:r>
              <a:rPr lang="en-US" dirty="0" smtClean="0"/>
              <a:t>filters when </a:t>
            </a:r>
            <a:r>
              <a:rPr lang="en-US" dirty="0"/>
              <a:t>constraint scope </a:t>
            </a:r>
            <a:r>
              <a:rPr lang="en-US" dirty="0" smtClean="0"/>
              <a:t>has one future variable</a:t>
            </a:r>
          </a:p>
          <a:p>
            <a:r>
              <a:rPr lang="en-US" dirty="0" smtClean="0"/>
              <a:t>Relational Forward Checking (RFC)</a:t>
            </a:r>
          </a:p>
          <a:p>
            <a:pPr lvl="1"/>
            <a:r>
              <a:rPr lang="en-US" dirty="0" smtClean="0"/>
              <a:t>Projects constraint onto future variables</a:t>
            </a:r>
          </a:p>
          <a:p>
            <a:r>
              <a:rPr lang="en-US" dirty="0" smtClean="0"/>
              <a:t>Compare</a:t>
            </a:r>
          </a:p>
          <a:p>
            <a:pPr lvl="1"/>
            <a:r>
              <a:rPr lang="en-US" dirty="0" smtClean="0"/>
              <a:t>AND/OR </a:t>
            </a:r>
          </a:p>
          <a:p>
            <a:pPr lvl="1"/>
            <a:r>
              <a:rPr lang="en-US" dirty="0" smtClean="0"/>
              <a:t>OR search spaces, </a:t>
            </a:r>
          </a:p>
          <a:p>
            <a:pPr lvl="1"/>
            <a:r>
              <a:rPr lang="en-US" dirty="0" smtClean="0"/>
              <a:t>Bucket Elimination (when space allows)</a:t>
            </a:r>
          </a:p>
          <a:p>
            <a:r>
              <a:rPr lang="en-US" dirty="0" smtClean="0"/>
              <a:t>Also compare caching (learning clauses)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8C7E5-BE6B-4A52-A1FF-67C049C07AB7}" type="datetime1">
              <a:rPr lang="en-US" smtClean="0"/>
              <a:t>3/8/2013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86F-4F53-460C-83BF-F797240580C2}" type="slidenum">
              <a:rPr lang="en-US" smtClean="0"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AND/OR Search Spaces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3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Evaluations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7901F-E207-4343-A7B1-01BC41D9A7BD}" type="datetime1">
              <a:rPr lang="en-US" smtClean="0"/>
              <a:t>3/8/2013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86F-4F53-460C-83BF-F797240580C2}" type="slidenum">
              <a:rPr lang="en-US" smtClean="0"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AND/OR Search Spaces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9829" y="1111648"/>
            <a:ext cx="6270171" cy="55533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50145" y="52360"/>
            <a:ext cx="38655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82775" algn="l"/>
              </a:tabLst>
            </a:pPr>
            <a:r>
              <a:rPr lang="en-US" sz="1600" dirty="0" smtClean="0"/>
              <a:t>N=number variables	K=domain size</a:t>
            </a:r>
          </a:p>
          <a:p>
            <a:pPr>
              <a:tabLst>
                <a:tab pos="1882775" algn="l"/>
              </a:tabLst>
            </a:pPr>
            <a:r>
              <a:rPr lang="en-US" sz="1600" dirty="0" smtClean="0"/>
              <a:t>C=number constraints	w*=induced width</a:t>
            </a:r>
          </a:p>
          <a:p>
            <a:pPr>
              <a:tabLst>
                <a:tab pos="1882775" algn="l"/>
              </a:tabLst>
            </a:pPr>
            <a:r>
              <a:rPr lang="en-US" sz="1600" dirty="0" smtClean="0"/>
              <a:t>S=</a:t>
            </a:r>
            <a:r>
              <a:rPr lang="en-US" sz="1600" dirty="0" err="1" smtClean="0"/>
              <a:t>arity</a:t>
            </a:r>
            <a:r>
              <a:rPr lang="en-US" sz="1600" dirty="0" smtClean="0"/>
              <a:t>	h=height of legal tree</a:t>
            </a:r>
          </a:p>
          <a:p>
            <a:pPr>
              <a:tabLst>
                <a:tab pos="1882775" algn="l"/>
              </a:tabLst>
            </a:pPr>
            <a:r>
              <a:rPr lang="en-US" sz="1600" dirty="0" err="1" smtClean="0"/>
              <a:t>i</a:t>
            </a:r>
            <a:r>
              <a:rPr lang="en-US" sz="1600" dirty="0" smtClean="0"/>
              <a:t>=Maximum </a:t>
            </a:r>
            <a:r>
              <a:rPr lang="en-US" sz="1600" dirty="0"/>
              <a:t>caching </a:t>
            </a:r>
            <a:r>
              <a:rPr lang="en-US" sz="1600" dirty="0" smtClean="0"/>
              <a:t>size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1322934" y="2178424"/>
            <a:ext cx="6270171" cy="36755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87035" y="2178424"/>
            <a:ext cx="1506070" cy="1846729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21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Caching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6226-60B0-461F-8AAB-365900EDB265}" type="datetime1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AND/OR Search Spaces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86F-4F53-460C-83BF-F797240580C2}" type="slidenum">
              <a:rPr lang="en-US" smtClean="0"/>
              <a:t>25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176" y="1204687"/>
            <a:ext cx="8712904" cy="517747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262282" y="2178424"/>
            <a:ext cx="1021977" cy="1075764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62282" y="3477092"/>
            <a:ext cx="1021977" cy="1075764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62282" y="4775760"/>
            <a:ext cx="1021977" cy="1075764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84259" y="3039034"/>
            <a:ext cx="2617694" cy="215153"/>
          </a:xfrm>
          <a:prstGeom prst="rect">
            <a:avLst/>
          </a:prstGeom>
          <a:solidFill>
            <a:schemeClr val="accent2">
              <a:alpha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33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 of AND/OR search spaces can be great</a:t>
            </a:r>
          </a:p>
          <a:p>
            <a:pPr lvl="1"/>
            <a:r>
              <a:rPr lang="en-US" dirty="0" smtClean="0"/>
              <a:t>Better than Bucket Elimination</a:t>
            </a:r>
          </a:p>
          <a:p>
            <a:pPr lvl="1"/>
            <a:r>
              <a:rPr lang="en-US" dirty="0" smtClean="0"/>
              <a:t>Always better than traditional OR space</a:t>
            </a:r>
          </a:p>
          <a:p>
            <a:r>
              <a:rPr lang="en-US" dirty="0" smtClean="0"/>
              <a:t>Saves time by merging nodes (minimal AND/OR Search tree)</a:t>
            </a:r>
          </a:p>
          <a:p>
            <a:r>
              <a:rPr lang="en-US" dirty="0" smtClean="0"/>
              <a:t>Existing constraint propagation techniques can work for AND/OR search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E630D-3725-4CFD-819A-76321246B3F7}" type="datetime1">
              <a:rPr lang="en-US" smtClean="0"/>
              <a:t>3/8/2013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86F-4F53-460C-83BF-F797240580C2}" type="slidenum">
              <a:rPr lang="en-US" smtClean="0"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AND/OR Search Spaces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4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97C5-883F-41C5-B8BF-3194B4FEB39C}" type="datetime1">
              <a:rPr lang="en-US" smtClean="0"/>
              <a:t>3/8/2013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86F-4F53-460C-83BF-F797240580C2}" type="slidenum">
              <a:rPr lang="en-US" smtClean="0"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AND/OR Search Spaces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6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 Networks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2543" y="2500842"/>
            <a:ext cx="3661684" cy="2822529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6226-60B0-461F-8AAB-365900EDB265}" type="datetime1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AND/OR Search Spaces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86F-4F53-460C-83BF-F797240580C2}" type="slidenum">
              <a:rPr lang="en-US" smtClean="0"/>
              <a:t>28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2623131"/>
            <a:ext cx="4287110" cy="270024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712594" y="780112"/>
            <a:ext cx="3431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AIMA 3</a:t>
            </a:r>
            <a:r>
              <a:rPr lang="en-US" baseline="30000" dirty="0" smtClean="0">
                <a:solidFill>
                  <a:schemeClr val="accent1"/>
                </a:solidFill>
              </a:rPr>
              <a:t>rd</a:t>
            </a:r>
            <a:r>
              <a:rPr lang="en-US" dirty="0" smtClean="0">
                <a:solidFill>
                  <a:schemeClr val="accent1"/>
                </a:solidFill>
              </a:rPr>
              <a:t>, page 529, Figure 14.12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9882" y="5378048"/>
            <a:ext cx="3484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multiply connected network with conditional probability tables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0" y="5378048"/>
            <a:ext cx="4223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clustered equivalent of the multiply connected network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149444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 (Daniel </a:t>
            </a:r>
            <a:r>
              <a:rPr lang="en-US" dirty="0" err="1" smtClean="0"/>
              <a:t>Geschwender</a:t>
            </a:r>
            <a:r>
              <a:rPr lang="en-US" dirty="0" smtClean="0"/>
              <a:t>): </a:t>
            </a:r>
            <a:r>
              <a:rPr lang="en-US" dirty="0"/>
              <a:t>Are constraint networks a subset of reasoning graphical models or just an alternate name? In what ways do they differ? How do AND/OR graphs of constraint networks differ from AND/OR graphs of reasoning graphical models?</a:t>
            </a:r>
          </a:p>
        </p:txBody>
      </p:sp>
      <p:sp>
        <p:nvSpPr>
          <p:cNvPr id="3" name="Right Arrow 2"/>
          <p:cNvSpPr/>
          <p:nvPr/>
        </p:nvSpPr>
        <p:spPr>
          <a:xfrm>
            <a:off x="3852793" y="3141086"/>
            <a:ext cx="1438414" cy="712016"/>
          </a:xfrm>
          <a:prstGeom prst="rightArrow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Cluster</a:t>
            </a:r>
          </a:p>
        </p:txBody>
      </p:sp>
    </p:spTree>
    <p:extLst>
      <p:ext uri="{BB962C8B-B14F-4D97-AF65-F5344CB8AC3E}">
        <p14:creationId xmlns:p14="http://schemas.microsoft.com/office/powerpoint/2010/main" val="267657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41300" y="1263622"/>
            <a:ext cx="3200400" cy="5275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Generalization of Bayes Networks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Two types of nodes </a:t>
            </a:r>
            <a:endParaRPr lang="en-US" sz="2400" dirty="0">
              <a:solidFill>
                <a:prstClr val="black"/>
              </a:solidFill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dirty="0" smtClean="0">
                <a:solidFill>
                  <a:prstClr val="black"/>
                </a:solidFill>
              </a:rPr>
              <a:t> 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dirty="0" smtClean="0">
                <a:solidFill>
                  <a:prstClr val="black"/>
                </a:solidFill>
              </a:rPr>
              <a:t> </a:t>
            </a:r>
          </a:p>
          <a:p>
            <a:pPr marL="635000" lvl="1">
              <a:spcBef>
                <a:spcPct val="20000"/>
              </a:spcBef>
            </a:pPr>
            <a:r>
              <a:rPr lang="en-US" sz="2000" dirty="0" smtClean="0">
                <a:solidFill>
                  <a:prstClr val="black"/>
                </a:solidFill>
              </a:rPr>
              <a:t>Bayes Networks do not have decision nodes</a:t>
            </a:r>
            <a:endParaRPr lang="en-US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Optimal policy: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>
                <a:solidFill>
                  <a:prstClr val="black"/>
                </a:solidFill>
              </a:rPr>
              <a:t>Perform test</a:t>
            </a:r>
            <a:endParaRPr lang="en-US" sz="2400" dirty="0">
              <a:solidFill>
                <a:prstClr val="black"/>
              </a:solidFill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>
                <a:solidFill>
                  <a:prstClr val="black"/>
                </a:solidFill>
              </a:rPr>
              <a:t>Drill only if open or closed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>
                <a:solidFill>
                  <a:prstClr val="black"/>
                </a:solidFill>
              </a:rPr>
              <a:t>Utility: 22.5</a:t>
            </a:r>
            <a:endParaRPr lang="en-US" sz="2400" dirty="0">
              <a:solidFill>
                <a:prstClr val="black"/>
              </a:solidFill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 Diagrams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316901" y="1447800"/>
            <a:ext cx="5821666" cy="4394199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6226-60B0-461F-8AAB-365900EDB265}" type="datetime1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AND/OR Search Spaces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86F-4F53-460C-83BF-F797240580C2}" type="slidenum">
              <a:rPr lang="en-US" smtClean="0"/>
              <a:t>29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7618" y="6048573"/>
            <a:ext cx="6355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</a:rPr>
              <a:t>[</a:t>
            </a:r>
            <a:r>
              <a:rPr lang="en-US" sz="1400" dirty="0" err="1" smtClean="0">
                <a:solidFill>
                  <a:schemeClr val="accent1"/>
                </a:solidFill>
              </a:rPr>
              <a:t>Marinescu</a:t>
            </a:r>
            <a:r>
              <a:rPr lang="en-US" sz="1400" dirty="0">
                <a:solidFill>
                  <a:schemeClr val="accent1"/>
                </a:solidFill>
              </a:rPr>
              <a:t>, </a:t>
            </a:r>
            <a:r>
              <a:rPr lang="en-US" sz="1400" dirty="0" err="1" smtClean="0">
                <a:solidFill>
                  <a:schemeClr val="accent1"/>
                </a:solidFill>
              </a:rPr>
              <a:t>Razak</a:t>
            </a:r>
            <a:r>
              <a:rPr lang="en-US" sz="1400" dirty="0">
                <a:solidFill>
                  <a:schemeClr val="accent1"/>
                </a:solidFill>
              </a:rPr>
              <a:t>, </a:t>
            </a:r>
            <a:r>
              <a:rPr lang="en-US" sz="1400" dirty="0" smtClean="0">
                <a:solidFill>
                  <a:schemeClr val="accent1"/>
                </a:solidFill>
              </a:rPr>
              <a:t>Wilson</a:t>
            </a:r>
            <a:r>
              <a:rPr lang="en-US" sz="1400" dirty="0">
                <a:solidFill>
                  <a:schemeClr val="accent1"/>
                </a:solidFill>
              </a:rPr>
              <a:t>: Multi-objective Influence Diagrams. UAI 2012: </a:t>
            </a:r>
            <a:r>
              <a:rPr lang="en-US" sz="1400" dirty="0" smtClean="0">
                <a:solidFill>
                  <a:schemeClr val="accent1"/>
                </a:solidFill>
              </a:rPr>
              <a:t>574-583]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85715" y="2904733"/>
            <a:ext cx="1362868" cy="29391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decision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985715" y="2551288"/>
            <a:ext cx="1362868" cy="293914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chance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2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C198-894F-4807-B18A-F5397D413D2E}" type="datetime1">
              <a:rPr lang="en-US" smtClean="0"/>
              <a:t>3/8/2013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86F-4F53-460C-83BF-F797240580C2}" type="slidenum">
              <a:rPr lang="en-US" smtClean="0"/>
              <a:t>3</a:t>
            </a:fld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1275114"/>
            <a:ext cx="23609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Constraint Graph </a:t>
            </a:r>
            <a:r>
              <a:rPr lang="en-US" sz="2000" dirty="0" smtClean="0"/>
              <a:t>Graph Coloring</a:t>
            </a:r>
          </a:p>
          <a:p>
            <a:pPr algn="ctr"/>
            <a:r>
              <a:rPr lang="en-US" sz="2000" dirty="0" smtClean="0"/>
              <a:t>Domains {1,2,3}</a:t>
            </a:r>
            <a:endParaRPr lang="en-US" sz="2000" dirty="0"/>
          </a:p>
        </p:txBody>
      </p:sp>
      <p:sp>
        <p:nvSpPr>
          <p:cNvPr id="6" name="Oval 5"/>
          <p:cNvSpPr/>
          <p:nvPr/>
        </p:nvSpPr>
        <p:spPr>
          <a:xfrm>
            <a:off x="916798" y="2501420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7" name="Oval 6"/>
          <p:cNvSpPr/>
          <p:nvPr/>
        </p:nvSpPr>
        <p:spPr>
          <a:xfrm>
            <a:off x="504684" y="3118747"/>
            <a:ext cx="331940" cy="33194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8" name="Oval 7"/>
          <p:cNvSpPr/>
          <p:nvPr/>
        </p:nvSpPr>
        <p:spPr>
          <a:xfrm>
            <a:off x="1328913" y="3118747"/>
            <a:ext cx="331940" cy="33194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Z</a:t>
            </a:r>
            <a:endParaRPr lang="en-US" sz="2400" dirty="0"/>
          </a:p>
        </p:txBody>
      </p:sp>
      <p:sp>
        <p:nvSpPr>
          <p:cNvPr id="9" name="Oval 8"/>
          <p:cNvSpPr/>
          <p:nvPr/>
        </p:nvSpPr>
        <p:spPr>
          <a:xfrm>
            <a:off x="297150" y="3736074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0" name="Oval 9"/>
          <p:cNvSpPr/>
          <p:nvPr/>
        </p:nvSpPr>
        <p:spPr>
          <a:xfrm>
            <a:off x="712217" y="3736074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R</a:t>
            </a:r>
            <a:endParaRPr lang="en-US" sz="2400" dirty="0"/>
          </a:p>
        </p:txBody>
      </p:sp>
      <p:sp>
        <p:nvSpPr>
          <p:cNvPr id="11" name="Oval 10"/>
          <p:cNvSpPr/>
          <p:nvPr/>
        </p:nvSpPr>
        <p:spPr>
          <a:xfrm>
            <a:off x="1124202" y="3733350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L</a:t>
            </a:r>
            <a:endParaRPr lang="en-US" sz="2400" dirty="0"/>
          </a:p>
        </p:txBody>
      </p:sp>
      <p:sp>
        <p:nvSpPr>
          <p:cNvPr id="12" name="Oval 11"/>
          <p:cNvSpPr/>
          <p:nvPr/>
        </p:nvSpPr>
        <p:spPr>
          <a:xfrm>
            <a:off x="1533624" y="3733350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M</a:t>
            </a:r>
            <a:endParaRPr lang="en-US" sz="2400" dirty="0"/>
          </a:p>
        </p:txBody>
      </p:sp>
      <p:cxnSp>
        <p:nvCxnSpPr>
          <p:cNvPr id="13" name="Straight Arrow Connector 12"/>
          <p:cNvCxnSpPr>
            <a:stCxn id="6" idx="4"/>
            <a:endCxn id="7" idx="0"/>
          </p:cNvCxnSpPr>
          <p:nvPr/>
        </p:nvCxnSpPr>
        <p:spPr>
          <a:xfrm flipH="1">
            <a:off x="670654" y="2833360"/>
            <a:ext cx="412114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4"/>
            <a:endCxn id="8" idx="0"/>
          </p:cNvCxnSpPr>
          <p:nvPr/>
        </p:nvCxnSpPr>
        <p:spPr>
          <a:xfrm>
            <a:off x="1082768" y="2833360"/>
            <a:ext cx="412115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4"/>
            <a:endCxn id="9" idx="0"/>
          </p:cNvCxnSpPr>
          <p:nvPr/>
        </p:nvCxnSpPr>
        <p:spPr>
          <a:xfrm flipH="1">
            <a:off x="463120" y="3450687"/>
            <a:ext cx="207534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4"/>
            <a:endCxn id="10" idx="0"/>
          </p:cNvCxnSpPr>
          <p:nvPr/>
        </p:nvCxnSpPr>
        <p:spPr>
          <a:xfrm>
            <a:off x="670654" y="3450687"/>
            <a:ext cx="207533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4"/>
            <a:endCxn id="11" idx="0"/>
          </p:cNvCxnSpPr>
          <p:nvPr/>
        </p:nvCxnSpPr>
        <p:spPr>
          <a:xfrm flipH="1">
            <a:off x="1290172" y="3450687"/>
            <a:ext cx="204711" cy="28266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4"/>
            <a:endCxn id="12" idx="0"/>
          </p:cNvCxnSpPr>
          <p:nvPr/>
        </p:nvCxnSpPr>
        <p:spPr>
          <a:xfrm>
            <a:off x="1494883" y="3450687"/>
            <a:ext cx="204711" cy="28266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6" idx="4"/>
            <a:endCxn id="7" idx="0"/>
          </p:cNvCxnSpPr>
          <p:nvPr/>
        </p:nvCxnSpPr>
        <p:spPr>
          <a:xfrm flipH="1">
            <a:off x="670654" y="2833360"/>
            <a:ext cx="412114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6" idx="4"/>
            <a:endCxn id="8" idx="0"/>
          </p:cNvCxnSpPr>
          <p:nvPr/>
        </p:nvCxnSpPr>
        <p:spPr>
          <a:xfrm>
            <a:off x="1082768" y="2833360"/>
            <a:ext cx="412115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7" idx="4"/>
            <a:endCxn id="9" idx="0"/>
          </p:cNvCxnSpPr>
          <p:nvPr/>
        </p:nvCxnSpPr>
        <p:spPr>
          <a:xfrm flipH="1">
            <a:off x="463120" y="3450687"/>
            <a:ext cx="207534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7" idx="4"/>
            <a:endCxn id="10" idx="0"/>
          </p:cNvCxnSpPr>
          <p:nvPr/>
        </p:nvCxnSpPr>
        <p:spPr>
          <a:xfrm>
            <a:off x="670654" y="3450687"/>
            <a:ext cx="207533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8" idx="4"/>
            <a:endCxn id="11" idx="0"/>
          </p:cNvCxnSpPr>
          <p:nvPr/>
        </p:nvCxnSpPr>
        <p:spPr>
          <a:xfrm flipH="1">
            <a:off x="1290172" y="3450687"/>
            <a:ext cx="204711" cy="28266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8" idx="4"/>
            <a:endCxn id="12" idx="0"/>
          </p:cNvCxnSpPr>
          <p:nvPr/>
        </p:nvCxnSpPr>
        <p:spPr>
          <a:xfrm>
            <a:off x="1494883" y="3450687"/>
            <a:ext cx="204711" cy="28266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367414" y="1275114"/>
            <a:ext cx="2386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OR Search Tree</a:t>
            </a:r>
            <a:endParaRPr lang="en-US" sz="2400" b="1" dirty="0"/>
          </a:p>
        </p:txBody>
      </p:sp>
      <p:sp>
        <p:nvSpPr>
          <p:cNvPr id="328" name="TextBox 327"/>
          <p:cNvSpPr txBox="1"/>
          <p:nvPr/>
        </p:nvSpPr>
        <p:spPr>
          <a:xfrm>
            <a:off x="5750381" y="1275114"/>
            <a:ext cx="2853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AND/OR Search Tree</a:t>
            </a:r>
            <a:endParaRPr lang="en-US" sz="24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2373816" y="2141482"/>
            <a:ext cx="451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2373816" y="2769186"/>
            <a:ext cx="4512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373816" y="3396890"/>
            <a:ext cx="451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</a:t>
            </a:r>
            <a:endParaRPr lang="en-US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2373816" y="4021475"/>
            <a:ext cx="451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</a:t>
            </a:r>
            <a:endParaRPr lang="en-US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2373816" y="4651027"/>
            <a:ext cx="4512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Z</a:t>
            </a:r>
            <a:endParaRPr lang="en-US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2373816" y="5280002"/>
            <a:ext cx="451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</a:t>
            </a:r>
            <a:endParaRPr lang="en-US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2373816" y="5907705"/>
            <a:ext cx="451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</a:t>
            </a:r>
            <a:endParaRPr lang="en-US" b="1" dirty="0"/>
          </a:p>
        </p:txBody>
      </p:sp>
      <p:sp>
        <p:nvSpPr>
          <p:cNvPr id="71" name="Oval 70"/>
          <p:cNvSpPr/>
          <p:nvPr/>
        </p:nvSpPr>
        <p:spPr>
          <a:xfrm>
            <a:off x="3654113" y="1743001"/>
            <a:ext cx="95003" cy="9500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Arrow Connector 72"/>
          <p:cNvCxnSpPr>
            <a:stCxn id="71" idx="4"/>
          </p:cNvCxnSpPr>
          <p:nvPr/>
        </p:nvCxnSpPr>
        <p:spPr>
          <a:xfrm flipH="1">
            <a:off x="3203963" y="1838004"/>
            <a:ext cx="497652" cy="353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71" idx="4"/>
          </p:cNvCxnSpPr>
          <p:nvPr/>
        </p:nvCxnSpPr>
        <p:spPr>
          <a:xfrm>
            <a:off x="3701615" y="1838004"/>
            <a:ext cx="1" cy="353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71" idx="4"/>
            <a:endCxn id="193" idx="0"/>
          </p:cNvCxnSpPr>
          <p:nvPr/>
        </p:nvCxnSpPr>
        <p:spPr>
          <a:xfrm>
            <a:off x="3701615" y="1838004"/>
            <a:ext cx="497955" cy="3492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20" idx="4"/>
            <a:endCxn id="194" idx="0"/>
          </p:cNvCxnSpPr>
          <p:nvPr/>
        </p:nvCxnSpPr>
        <p:spPr>
          <a:xfrm>
            <a:off x="3255551" y="2455333"/>
            <a:ext cx="0" cy="354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20" idx="4"/>
            <a:endCxn id="232" idx="0"/>
          </p:cNvCxnSpPr>
          <p:nvPr/>
        </p:nvCxnSpPr>
        <p:spPr>
          <a:xfrm>
            <a:off x="3255551" y="2455333"/>
            <a:ext cx="399704" cy="356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194" idx="4"/>
            <a:endCxn id="236" idx="0"/>
          </p:cNvCxnSpPr>
          <p:nvPr/>
        </p:nvCxnSpPr>
        <p:spPr>
          <a:xfrm>
            <a:off x="3255551" y="3078158"/>
            <a:ext cx="0" cy="3800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194" idx="4"/>
            <a:endCxn id="251" idx="0"/>
          </p:cNvCxnSpPr>
          <p:nvPr/>
        </p:nvCxnSpPr>
        <p:spPr>
          <a:xfrm>
            <a:off x="3255551" y="3078158"/>
            <a:ext cx="449634" cy="3800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236" idx="4"/>
            <a:endCxn id="224" idx="0"/>
          </p:cNvCxnSpPr>
          <p:nvPr/>
        </p:nvCxnSpPr>
        <p:spPr>
          <a:xfrm>
            <a:off x="3255551" y="3726297"/>
            <a:ext cx="0" cy="355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236" idx="4"/>
            <a:endCxn id="225" idx="0"/>
          </p:cNvCxnSpPr>
          <p:nvPr/>
        </p:nvCxnSpPr>
        <p:spPr>
          <a:xfrm>
            <a:off x="3255551" y="3726297"/>
            <a:ext cx="341054" cy="355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224" idx="4"/>
            <a:endCxn id="216" idx="0"/>
          </p:cNvCxnSpPr>
          <p:nvPr/>
        </p:nvCxnSpPr>
        <p:spPr>
          <a:xfrm>
            <a:off x="3255551" y="4349866"/>
            <a:ext cx="0" cy="365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224" idx="4"/>
            <a:endCxn id="222" idx="0"/>
          </p:cNvCxnSpPr>
          <p:nvPr/>
        </p:nvCxnSpPr>
        <p:spPr>
          <a:xfrm>
            <a:off x="3255551" y="4349866"/>
            <a:ext cx="408069" cy="365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7" name="Straight Arrow Connector 246"/>
          <p:cNvCxnSpPr>
            <a:stCxn id="216" idx="4"/>
            <a:endCxn id="202" idx="0"/>
          </p:cNvCxnSpPr>
          <p:nvPr/>
        </p:nvCxnSpPr>
        <p:spPr>
          <a:xfrm flipH="1">
            <a:off x="2980367" y="4983531"/>
            <a:ext cx="275184" cy="353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8" name="Straight Arrow Connector 247"/>
          <p:cNvCxnSpPr>
            <a:stCxn id="216" idx="4"/>
            <a:endCxn id="203" idx="0"/>
          </p:cNvCxnSpPr>
          <p:nvPr/>
        </p:nvCxnSpPr>
        <p:spPr>
          <a:xfrm>
            <a:off x="3255551" y="4983531"/>
            <a:ext cx="392040" cy="353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6" name="Straight Arrow Connector 255"/>
          <p:cNvCxnSpPr>
            <a:stCxn id="202" idx="4"/>
            <a:endCxn id="195" idx="0"/>
          </p:cNvCxnSpPr>
          <p:nvPr/>
        </p:nvCxnSpPr>
        <p:spPr>
          <a:xfrm flipH="1">
            <a:off x="2813454" y="5605468"/>
            <a:ext cx="166913" cy="367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7" name="Straight Arrow Connector 256"/>
          <p:cNvCxnSpPr>
            <a:stCxn id="202" idx="4"/>
            <a:endCxn id="196" idx="0"/>
          </p:cNvCxnSpPr>
          <p:nvPr/>
        </p:nvCxnSpPr>
        <p:spPr>
          <a:xfrm>
            <a:off x="2980367" y="5605468"/>
            <a:ext cx="157525" cy="367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1" name="Straight Arrow Connector 320"/>
          <p:cNvCxnSpPr>
            <a:stCxn id="192" idx="4"/>
          </p:cNvCxnSpPr>
          <p:nvPr/>
        </p:nvCxnSpPr>
        <p:spPr>
          <a:xfrm>
            <a:off x="3692518" y="2455333"/>
            <a:ext cx="313813" cy="37421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4" name="Straight Arrow Connector 323"/>
          <p:cNvCxnSpPr>
            <a:stCxn id="193" idx="4"/>
          </p:cNvCxnSpPr>
          <p:nvPr/>
        </p:nvCxnSpPr>
        <p:spPr>
          <a:xfrm flipH="1">
            <a:off x="4184698" y="2455333"/>
            <a:ext cx="14872" cy="394607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9" name="TextBox 518"/>
          <p:cNvSpPr txBox="1"/>
          <p:nvPr/>
        </p:nvSpPr>
        <p:spPr>
          <a:xfrm>
            <a:off x="3951434" y="2743399"/>
            <a:ext cx="491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29" name="TextBox 328"/>
          <p:cNvSpPr txBox="1"/>
          <p:nvPr/>
        </p:nvSpPr>
        <p:spPr>
          <a:xfrm>
            <a:off x="4460287" y="2283304"/>
            <a:ext cx="657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330" name="TextBox 329"/>
          <p:cNvSpPr txBox="1"/>
          <p:nvPr/>
        </p:nvSpPr>
        <p:spPr>
          <a:xfrm>
            <a:off x="4460287" y="2694842"/>
            <a:ext cx="657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</a:t>
            </a:r>
            <a:endParaRPr lang="en-US" dirty="0"/>
          </a:p>
        </p:txBody>
      </p:sp>
      <p:sp>
        <p:nvSpPr>
          <p:cNvPr id="331" name="TextBox 330"/>
          <p:cNvSpPr txBox="1"/>
          <p:nvPr/>
        </p:nvSpPr>
        <p:spPr>
          <a:xfrm>
            <a:off x="4460287" y="3548684"/>
            <a:ext cx="657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332" name="TextBox 331"/>
          <p:cNvSpPr txBox="1"/>
          <p:nvPr/>
        </p:nvSpPr>
        <p:spPr>
          <a:xfrm>
            <a:off x="4460287" y="3956327"/>
            <a:ext cx="657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</a:t>
            </a:r>
            <a:endParaRPr lang="en-US" dirty="0"/>
          </a:p>
        </p:txBody>
      </p:sp>
      <p:sp>
        <p:nvSpPr>
          <p:cNvPr id="333" name="TextBox 332"/>
          <p:cNvSpPr txBox="1"/>
          <p:nvPr/>
        </p:nvSpPr>
        <p:spPr>
          <a:xfrm>
            <a:off x="4460287" y="4791112"/>
            <a:ext cx="657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334" name="TextBox 333"/>
          <p:cNvSpPr txBox="1"/>
          <p:nvPr/>
        </p:nvSpPr>
        <p:spPr>
          <a:xfrm>
            <a:off x="4460287" y="5189275"/>
            <a:ext cx="657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AND/OR Search Spaces</a:t>
            </a: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122963" y="2187222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587767"/>
              </p:ext>
            </p:extLst>
          </p:nvPr>
        </p:nvGraphicFramePr>
        <p:xfrm>
          <a:off x="7081724" y="2244110"/>
          <a:ext cx="617142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14"/>
                <a:gridCol w="205714"/>
                <a:gridCol w="205714"/>
              </a:tblGrid>
              <a:tr h="395111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8" name="Table 1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07222"/>
              </p:ext>
            </p:extLst>
          </p:nvPr>
        </p:nvGraphicFramePr>
        <p:xfrm>
          <a:off x="5790238" y="3540483"/>
          <a:ext cx="411510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55"/>
                <a:gridCol w="205755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Y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9" name="Table 1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237749"/>
              </p:ext>
            </p:extLst>
          </p:nvPr>
        </p:nvGraphicFramePr>
        <p:xfrm>
          <a:off x="8078482" y="3540483"/>
          <a:ext cx="411510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55"/>
                <a:gridCol w="205755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Y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0" name="Table 1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353617"/>
              </p:ext>
            </p:extLst>
          </p:nvPr>
        </p:nvGraphicFramePr>
        <p:xfrm>
          <a:off x="6934360" y="3540483"/>
          <a:ext cx="411510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55"/>
                <a:gridCol w="205755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Y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1" name="Table 1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888847"/>
              </p:ext>
            </p:extLst>
          </p:nvPr>
        </p:nvGraphicFramePr>
        <p:xfrm>
          <a:off x="6362299" y="3540483"/>
          <a:ext cx="411510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55"/>
                <a:gridCol w="205755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Z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2" name="Table 1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143576"/>
              </p:ext>
            </p:extLst>
          </p:nvPr>
        </p:nvGraphicFramePr>
        <p:xfrm>
          <a:off x="8650541" y="3540483"/>
          <a:ext cx="411510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55"/>
                <a:gridCol w="205755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Z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3" name="Table 1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425031"/>
              </p:ext>
            </p:extLst>
          </p:nvPr>
        </p:nvGraphicFramePr>
        <p:xfrm>
          <a:off x="7506421" y="3540483"/>
          <a:ext cx="411510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55"/>
                <a:gridCol w="205755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Z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4" name="Table 1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011441"/>
              </p:ext>
            </p:extLst>
          </p:nvPr>
        </p:nvGraphicFramePr>
        <p:xfrm>
          <a:off x="5023406" y="4760864"/>
          <a:ext cx="413452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726"/>
                <a:gridCol w="206726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5" name="Table 1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405388"/>
              </p:ext>
            </p:extLst>
          </p:nvPr>
        </p:nvGraphicFramePr>
        <p:xfrm>
          <a:off x="5483480" y="4760864"/>
          <a:ext cx="413452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726"/>
                <a:gridCol w="206726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6" name="Table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400589"/>
              </p:ext>
            </p:extLst>
          </p:nvPr>
        </p:nvGraphicFramePr>
        <p:xfrm>
          <a:off x="5943554" y="4760864"/>
          <a:ext cx="413452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726"/>
                <a:gridCol w="206726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7" name="Table 1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558765"/>
              </p:ext>
            </p:extLst>
          </p:nvPr>
        </p:nvGraphicFramePr>
        <p:xfrm>
          <a:off x="6403628" y="4760864"/>
          <a:ext cx="413452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726"/>
                <a:gridCol w="206726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8" name="Table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188544"/>
              </p:ext>
            </p:extLst>
          </p:nvPr>
        </p:nvGraphicFramePr>
        <p:xfrm>
          <a:off x="6863702" y="4760864"/>
          <a:ext cx="413452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726"/>
                <a:gridCol w="206726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L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9" name="Table 1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466325"/>
              </p:ext>
            </p:extLst>
          </p:nvPr>
        </p:nvGraphicFramePr>
        <p:xfrm>
          <a:off x="7323776" y="4760864"/>
          <a:ext cx="413452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726"/>
                <a:gridCol w="206726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M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0" name="Table 1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317824"/>
              </p:ext>
            </p:extLst>
          </p:nvPr>
        </p:nvGraphicFramePr>
        <p:xfrm>
          <a:off x="7783850" y="4760864"/>
          <a:ext cx="413452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726"/>
                <a:gridCol w="206726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L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1" name="Table 1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64765"/>
              </p:ext>
            </p:extLst>
          </p:nvPr>
        </p:nvGraphicFramePr>
        <p:xfrm>
          <a:off x="8243924" y="4760864"/>
          <a:ext cx="413452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726"/>
                <a:gridCol w="206726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M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04" name="Straight Arrow Connector 103"/>
          <p:cNvCxnSpPr>
            <a:endCxn id="178" idx="0"/>
          </p:cNvCxnSpPr>
          <p:nvPr/>
        </p:nvCxnSpPr>
        <p:spPr>
          <a:xfrm flipH="1">
            <a:off x="5995993" y="3035191"/>
            <a:ext cx="1181132" cy="505292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endCxn id="181" idx="0"/>
          </p:cNvCxnSpPr>
          <p:nvPr/>
        </p:nvCxnSpPr>
        <p:spPr>
          <a:xfrm flipH="1">
            <a:off x="6568054" y="3035191"/>
            <a:ext cx="609071" cy="505292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21" idx="2"/>
            <a:endCxn id="180" idx="0"/>
          </p:cNvCxnSpPr>
          <p:nvPr/>
        </p:nvCxnSpPr>
        <p:spPr>
          <a:xfrm flipH="1">
            <a:off x="7140115" y="3034332"/>
            <a:ext cx="250180" cy="506151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21" idx="2"/>
            <a:endCxn id="183" idx="0"/>
          </p:cNvCxnSpPr>
          <p:nvPr/>
        </p:nvCxnSpPr>
        <p:spPr>
          <a:xfrm>
            <a:off x="7390295" y="3034332"/>
            <a:ext cx="321881" cy="506151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endCxn id="179" idx="0"/>
          </p:cNvCxnSpPr>
          <p:nvPr/>
        </p:nvCxnSpPr>
        <p:spPr>
          <a:xfrm>
            <a:off x="7603465" y="3034332"/>
            <a:ext cx="680772" cy="506151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endCxn id="182" idx="0"/>
          </p:cNvCxnSpPr>
          <p:nvPr/>
        </p:nvCxnSpPr>
        <p:spPr>
          <a:xfrm>
            <a:off x="7603465" y="3034332"/>
            <a:ext cx="1252831" cy="506151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endCxn id="184" idx="0"/>
          </p:cNvCxnSpPr>
          <p:nvPr/>
        </p:nvCxnSpPr>
        <p:spPr>
          <a:xfrm flipH="1">
            <a:off x="5230132" y="4326907"/>
            <a:ext cx="619289" cy="43395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endCxn id="185" idx="0"/>
          </p:cNvCxnSpPr>
          <p:nvPr/>
        </p:nvCxnSpPr>
        <p:spPr>
          <a:xfrm flipH="1">
            <a:off x="5690206" y="4339889"/>
            <a:ext cx="159215" cy="420975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endCxn id="186" idx="0"/>
          </p:cNvCxnSpPr>
          <p:nvPr/>
        </p:nvCxnSpPr>
        <p:spPr>
          <a:xfrm>
            <a:off x="6150280" y="4339889"/>
            <a:ext cx="0" cy="420975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endCxn id="187" idx="0"/>
          </p:cNvCxnSpPr>
          <p:nvPr/>
        </p:nvCxnSpPr>
        <p:spPr>
          <a:xfrm>
            <a:off x="6150280" y="4339889"/>
            <a:ext cx="460074" cy="420975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endCxn id="188" idx="0"/>
          </p:cNvCxnSpPr>
          <p:nvPr/>
        </p:nvCxnSpPr>
        <p:spPr>
          <a:xfrm>
            <a:off x="6451140" y="4339889"/>
            <a:ext cx="619288" cy="420975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endCxn id="189" idx="0"/>
          </p:cNvCxnSpPr>
          <p:nvPr/>
        </p:nvCxnSpPr>
        <p:spPr>
          <a:xfrm>
            <a:off x="6451140" y="4326907"/>
            <a:ext cx="1079362" cy="43395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endCxn id="190" idx="0"/>
          </p:cNvCxnSpPr>
          <p:nvPr/>
        </p:nvCxnSpPr>
        <p:spPr>
          <a:xfrm>
            <a:off x="6681177" y="4326907"/>
            <a:ext cx="1309399" cy="43395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endCxn id="191" idx="0"/>
          </p:cNvCxnSpPr>
          <p:nvPr/>
        </p:nvCxnSpPr>
        <p:spPr>
          <a:xfrm>
            <a:off x="6681177" y="4326907"/>
            <a:ext cx="1769473" cy="43395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8713824" y="4614674"/>
            <a:ext cx="491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164" name="Straight Arrow Connector 163"/>
          <p:cNvCxnSpPr>
            <a:stCxn id="203" idx="4"/>
            <a:endCxn id="197" idx="0"/>
          </p:cNvCxnSpPr>
          <p:nvPr/>
        </p:nvCxnSpPr>
        <p:spPr>
          <a:xfrm flipH="1">
            <a:off x="3509765" y="5605468"/>
            <a:ext cx="137826" cy="367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stCxn id="203" idx="4"/>
            <a:endCxn id="198" idx="0"/>
          </p:cNvCxnSpPr>
          <p:nvPr/>
        </p:nvCxnSpPr>
        <p:spPr>
          <a:xfrm>
            <a:off x="3647591" y="5605468"/>
            <a:ext cx="186612" cy="367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>
            <a:off x="7210915" y="4325659"/>
            <a:ext cx="1645381" cy="381587"/>
          </a:xfrm>
          <a:prstGeom prst="straightConnector1">
            <a:avLst/>
          </a:prstGeom>
          <a:ln>
            <a:prstDash val="dash"/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stCxn id="183" idx="2"/>
          </p:cNvCxnSpPr>
          <p:nvPr/>
        </p:nvCxnSpPr>
        <p:spPr>
          <a:xfrm>
            <a:off x="7712176" y="4330705"/>
            <a:ext cx="1302508" cy="372937"/>
          </a:xfrm>
          <a:prstGeom prst="straightConnector1">
            <a:avLst/>
          </a:prstGeom>
          <a:ln>
            <a:prstDash val="dash"/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2" name="Oval 191"/>
          <p:cNvSpPr/>
          <p:nvPr/>
        </p:nvSpPr>
        <p:spPr>
          <a:xfrm>
            <a:off x="3559930" y="2187222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3" name="Oval 192"/>
          <p:cNvSpPr/>
          <p:nvPr/>
        </p:nvSpPr>
        <p:spPr>
          <a:xfrm>
            <a:off x="4066982" y="2187222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94" name="Oval 193"/>
          <p:cNvSpPr/>
          <p:nvPr/>
        </p:nvSpPr>
        <p:spPr>
          <a:xfrm>
            <a:off x="3122963" y="2810047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5" name="Oval 194"/>
          <p:cNvSpPr/>
          <p:nvPr/>
        </p:nvSpPr>
        <p:spPr>
          <a:xfrm>
            <a:off x="2680866" y="5972825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6" name="Oval 195"/>
          <p:cNvSpPr/>
          <p:nvPr/>
        </p:nvSpPr>
        <p:spPr>
          <a:xfrm>
            <a:off x="3005304" y="5972825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97" name="Oval 196"/>
          <p:cNvSpPr/>
          <p:nvPr/>
        </p:nvSpPr>
        <p:spPr>
          <a:xfrm>
            <a:off x="3377177" y="5972825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8" name="Oval 197"/>
          <p:cNvSpPr/>
          <p:nvPr/>
        </p:nvSpPr>
        <p:spPr>
          <a:xfrm>
            <a:off x="3701615" y="5972825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02" name="Oval 201"/>
          <p:cNvSpPr/>
          <p:nvPr/>
        </p:nvSpPr>
        <p:spPr>
          <a:xfrm>
            <a:off x="2847779" y="5337357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3" name="Oval 202"/>
          <p:cNvSpPr/>
          <p:nvPr/>
        </p:nvSpPr>
        <p:spPr>
          <a:xfrm>
            <a:off x="3515003" y="5337357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16" name="Oval 215"/>
          <p:cNvSpPr/>
          <p:nvPr/>
        </p:nvSpPr>
        <p:spPr>
          <a:xfrm>
            <a:off x="3122963" y="4715420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2" name="Oval 221"/>
          <p:cNvSpPr/>
          <p:nvPr/>
        </p:nvSpPr>
        <p:spPr>
          <a:xfrm>
            <a:off x="3531032" y="4715420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24" name="Oval 223"/>
          <p:cNvSpPr/>
          <p:nvPr/>
        </p:nvSpPr>
        <p:spPr>
          <a:xfrm>
            <a:off x="3122963" y="4081755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5" name="Oval 224"/>
          <p:cNvSpPr/>
          <p:nvPr/>
        </p:nvSpPr>
        <p:spPr>
          <a:xfrm>
            <a:off x="3464017" y="4081755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2" name="Oval 231"/>
          <p:cNvSpPr/>
          <p:nvPr/>
        </p:nvSpPr>
        <p:spPr>
          <a:xfrm>
            <a:off x="3522667" y="2811513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6" name="Oval 235"/>
          <p:cNvSpPr/>
          <p:nvPr/>
        </p:nvSpPr>
        <p:spPr>
          <a:xfrm>
            <a:off x="3122963" y="3458186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1" name="Oval 250"/>
          <p:cNvSpPr/>
          <p:nvPr/>
        </p:nvSpPr>
        <p:spPr>
          <a:xfrm>
            <a:off x="3572597" y="3458186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52" name="Straight Arrow Connector 251"/>
          <p:cNvCxnSpPr>
            <a:stCxn id="232" idx="4"/>
          </p:cNvCxnSpPr>
          <p:nvPr/>
        </p:nvCxnSpPr>
        <p:spPr>
          <a:xfrm>
            <a:off x="3655255" y="3079624"/>
            <a:ext cx="391504" cy="364182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3" name="Straight Arrow Connector 252"/>
          <p:cNvCxnSpPr>
            <a:stCxn id="251" idx="4"/>
          </p:cNvCxnSpPr>
          <p:nvPr/>
        </p:nvCxnSpPr>
        <p:spPr>
          <a:xfrm>
            <a:off x="3705185" y="3726297"/>
            <a:ext cx="231179" cy="349647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0" name="Straight Arrow Connector 259"/>
          <p:cNvCxnSpPr>
            <a:stCxn id="225" idx="4"/>
          </p:cNvCxnSpPr>
          <p:nvPr/>
        </p:nvCxnSpPr>
        <p:spPr>
          <a:xfrm>
            <a:off x="3596605" y="4349866"/>
            <a:ext cx="437494" cy="359743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1" name="Straight Arrow Connector 260"/>
          <p:cNvCxnSpPr>
            <a:stCxn id="222" idx="4"/>
          </p:cNvCxnSpPr>
          <p:nvPr/>
        </p:nvCxnSpPr>
        <p:spPr>
          <a:xfrm>
            <a:off x="3663620" y="4983531"/>
            <a:ext cx="349554" cy="31310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81073" y="1283447"/>
            <a:ext cx="2188882" cy="3134314"/>
          </a:xfrm>
          <a:prstGeom prst="rect">
            <a:avLst/>
          </a:prstGeom>
          <a:noFill/>
          <a:ln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2324001" y="1287237"/>
            <a:ext cx="2094304" cy="5157020"/>
          </a:xfrm>
          <a:prstGeom prst="rect">
            <a:avLst/>
          </a:prstGeom>
          <a:noFill/>
          <a:ln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47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7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1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4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7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0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328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71" grpId="0" animBg="1"/>
      <p:bldP spid="519" grpId="0"/>
      <p:bldP spid="329" grpId="0"/>
      <p:bldP spid="330" grpId="0"/>
      <p:bldP spid="331" grpId="0"/>
      <p:bldP spid="332" grpId="0"/>
      <p:bldP spid="333" grpId="0"/>
      <p:bldP spid="334" grpId="0"/>
      <p:bldP spid="20" grpId="0" animBg="1"/>
      <p:bldP spid="161" grpId="0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202" grpId="0" animBg="1"/>
      <p:bldP spid="203" grpId="0" animBg="1"/>
      <p:bldP spid="216" grpId="0" animBg="1"/>
      <p:bldP spid="222" grpId="0" animBg="1"/>
      <p:bldP spid="224" grpId="0" animBg="1"/>
      <p:bldP spid="225" grpId="0" animBg="1"/>
      <p:bldP spid="232" grpId="0" animBg="1"/>
      <p:bldP spid="236" grpId="0" animBg="1"/>
      <p:bldP spid="251" grpId="0" animBg="1"/>
      <p:bldP spid="1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535"/>
            <a:ext cx="8229600" cy="507381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r>
              <a:rPr lang="en-US" dirty="0" smtClean="0"/>
              <a:t>AND/OR</a:t>
            </a:r>
          </a:p>
          <a:p>
            <a:pPr lvl="1"/>
            <a:r>
              <a:rPr lang="en-US" dirty="0" smtClean="0"/>
              <a:t>Search Space &amp; Search Tree</a:t>
            </a:r>
          </a:p>
          <a:p>
            <a:pPr lvl="1"/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Finding Solution </a:t>
            </a:r>
            <a:r>
              <a:rPr lang="en-US" dirty="0" err="1" smtClean="0"/>
              <a:t>Subgraph</a:t>
            </a:r>
            <a:endParaRPr lang="en-US" dirty="0" smtClean="0"/>
          </a:p>
          <a:p>
            <a:pPr lvl="1"/>
            <a:r>
              <a:rPr lang="en-US" dirty="0" smtClean="0"/>
              <a:t>Legal Tree</a:t>
            </a:r>
          </a:p>
          <a:p>
            <a:pPr lvl="1"/>
            <a:r>
              <a:rPr lang="en-US" dirty="0"/>
              <a:t>Dynamic Variable Ordering</a:t>
            </a:r>
            <a:endParaRPr lang="en-US" dirty="0" smtClean="0"/>
          </a:p>
          <a:p>
            <a:r>
              <a:rPr lang="en-US" dirty="0"/>
              <a:t>Minimal AND/OR Search Spaces [Day 2]</a:t>
            </a:r>
          </a:p>
          <a:p>
            <a:pPr lvl="1"/>
            <a:r>
              <a:rPr lang="en-US" dirty="0"/>
              <a:t>Merging Nodes &amp; Example</a:t>
            </a:r>
          </a:p>
          <a:p>
            <a:pPr lvl="1"/>
            <a:r>
              <a:rPr lang="en-US" dirty="0"/>
              <a:t>Sketch of Proof</a:t>
            </a:r>
          </a:p>
          <a:p>
            <a:pPr lvl="1"/>
            <a:r>
              <a:rPr lang="en-US" dirty="0"/>
              <a:t>Complexity</a:t>
            </a:r>
          </a:p>
          <a:p>
            <a:r>
              <a:rPr lang="en-US" dirty="0" smtClean="0"/>
              <a:t>Solution Counting</a:t>
            </a:r>
          </a:p>
          <a:p>
            <a:pPr lvl="1"/>
            <a:r>
              <a:rPr lang="en-US" dirty="0" smtClean="0"/>
              <a:t>Algorithm &amp; Empirical Evaluation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D37E-D8F2-4C60-B57D-A6AF13821982}" type="datetime1">
              <a:rPr lang="en-US" smtClean="0"/>
              <a:t>3/8/2013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86F-4F53-460C-83BF-F797240580C2}" type="slidenum">
              <a:rPr lang="en-US" smtClean="0"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AND/OR Search Spaces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0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7943850" algn="r"/>
              </a:tabLst>
            </a:pPr>
            <a:r>
              <a:rPr lang="en-US" dirty="0" smtClean="0"/>
              <a:t>Terminology 	</a:t>
            </a:r>
            <a:r>
              <a:rPr lang="en-US" sz="3200" dirty="0" smtClean="0"/>
              <a:t>(as in AI search)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508376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State Space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Set </a:t>
            </a:r>
            <a:r>
              <a:rPr lang="en-US" dirty="0" smtClean="0"/>
              <a:t>of all </a:t>
            </a:r>
            <a:r>
              <a:rPr lang="en-US" dirty="0"/>
              <a:t>reachable states </a:t>
            </a:r>
            <a:endParaRPr lang="en-US" dirty="0" smtClean="0"/>
          </a:p>
          <a:p>
            <a:r>
              <a:rPr lang="en-US" dirty="0" smtClean="0"/>
              <a:t>State Graph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Directed network:</a:t>
            </a:r>
            <a:r>
              <a:rPr lang="en-US" dirty="0" smtClean="0"/>
              <a:t> nodes are states, actions are transitions between nodes</a:t>
            </a:r>
          </a:p>
          <a:p>
            <a:pPr lvl="1"/>
            <a:r>
              <a:rPr lang="en-US" dirty="0" smtClean="0"/>
              <a:t>Explicit representation of the state space</a:t>
            </a:r>
          </a:p>
          <a:p>
            <a:r>
              <a:rPr lang="en-US" dirty="0" smtClean="0"/>
              <a:t>Search Tree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Tree traversal </a:t>
            </a:r>
            <a:r>
              <a:rPr lang="en-US" dirty="0" smtClean="0"/>
              <a:t>through the state graph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6226-60B0-461F-8AAB-365900EDB265}" type="datetime1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AND/OR Search Spaces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86F-4F53-460C-83BF-F797240580C2}" type="slidenum">
              <a:rPr lang="en-US" smtClean="0"/>
              <a:t>5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673788" y="2251146"/>
            <a:ext cx="349624" cy="349624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8" name="Oval 7"/>
          <p:cNvSpPr/>
          <p:nvPr/>
        </p:nvSpPr>
        <p:spPr>
          <a:xfrm>
            <a:off x="8511988" y="2913926"/>
            <a:ext cx="349624" cy="349624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9" name="Oval 8"/>
          <p:cNvSpPr/>
          <p:nvPr/>
        </p:nvSpPr>
        <p:spPr>
          <a:xfrm>
            <a:off x="7324164" y="3362558"/>
            <a:ext cx="349624" cy="349624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0" name="Oval 9"/>
          <p:cNvSpPr/>
          <p:nvPr/>
        </p:nvSpPr>
        <p:spPr>
          <a:xfrm>
            <a:off x="7620000" y="4545690"/>
            <a:ext cx="349624" cy="349624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1" name="Oval 10"/>
          <p:cNvSpPr/>
          <p:nvPr/>
        </p:nvSpPr>
        <p:spPr>
          <a:xfrm>
            <a:off x="8511988" y="4759839"/>
            <a:ext cx="349624" cy="349624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</a:p>
        </p:txBody>
      </p:sp>
      <p:cxnSp>
        <p:nvCxnSpPr>
          <p:cNvPr id="13" name="Straight Connector 12"/>
          <p:cNvCxnSpPr>
            <a:stCxn id="7" idx="4"/>
            <a:endCxn id="9" idx="0"/>
          </p:cNvCxnSpPr>
          <p:nvPr/>
        </p:nvCxnSpPr>
        <p:spPr>
          <a:xfrm flipH="1">
            <a:off x="7498976" y="2600770"/>
            <a:ext cx="349624" cy="761788"/>
          </a:xfrm>
          <a:prstGeom prst="line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4"/>
            <a:endCxn id="8" idx="0"/>
          </p:cNvCxnSpPr>
          <p:nvPr/>
        </p:nvCxnSpPr>
        <p:spPr>
          <a:xfrm>
            <a:off x="7848600" y="2600770"/>
            <a:ext cx="838200" cy="313156"/>
          </a:xfrm>
          <a:prstGeom prst="line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9" idx="4"/>
            <a:endCxn id="10" idx="0"/>
          </p:cNvCxnSpPr>
          <p:nvPr/>
        </p:nvCxnSpPr>
        <p:spPr>
          <a:xfrm>
            <a:off x="7498976" y="3712182"/>
            <a:ext cx="295836" cy="833508"/>
          </a:xfrm>
          <a:prstGeom prst="line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8" idx="4"/>
            <a:endCxn id="11" idx="0"/>
          </p:cNvCxnSpPr>
          <p:nvPr/>
        </p:nvCxnSpPr>
        <p:spPr>
          <a:xfrm>
            <a:off x="8686800" y="3263550"/>
            <a:ext cx="0" cy="1496289"/>
          </a:xfrm>
          <a:prstGeom prst="line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5"/>
            <a:endCxn id="11" idx="2"/>
          </p:cNvCxnSpPr>
          <p:nvPr/>
        </p:nvCxnSpPr>
        <p:spPr>
          <a:xfrm>
            <a:off x="7918423" y="4844113"/>
            <a:ext cx="593565" cy="90538"/>
          </a:xfrm>
          <a:prstGeom prst="line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0" idx="7"/>
            <a:endCxn id="8" idx="3"/>
          </p:cNvCxnSpPr>
          <p:nvPr/>
        </p:nvCxnSpPr>
        <p:spPr>
          <a:xfrm flipV="1">
            <a:off x="7918423" y="3212349"/>
            <a:ext cx="644766" cy="1384542"/>
          </a:xfrm>
          <a:prstGeom prst="line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7498976" y="2599721"/>
            <a:ext cx="1187824" cy="2333881"/>
            <a:chOff x="7651376" y="2753170"/>
            <a:chExt cx="1187824" cy="2333881"/>
          </a:xfrm>
        </p:grpSpPr>
        <p:cxnSp>
          <p:nvCxnSpPr>
            <p:cNvPr id="31" name="Straight Connector 30"/>
            <p:cNvCxnSpPr/>
            <p:nvPr/>
          </p:nvCxnSpPr>
          <p:spPr>
            <a:xfrm flipH="1">
              <a:off x="7651376" y="2753170"/>
              <a:ext cx="349624" cy="761788"/>
            </a:xfrm>
            <a:prstGeom prst="line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8001000" y="2753170"/>
              <a:ext cx="838200" cy="313156"/>
            </a:xfrm>
            <a:prstGeom prst="line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7651376" y="3864582"/>
              <a:ext cx="295836" cy="833508"/>
            </a:xfrm>
            <a:prstGeom prst="line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8070823" y="4996513"/>
              <a:ext cx="593565" cy="90538"/>
            </a:xfrm>
            <a:prstGeom prst="line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4014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AND/OR Search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Is a 4-tuple (S,O,S</a:t>
            </a:r>
            <a:r>
              <a:rPr lang="en-US" baseline="-25000" dirty="0" smtClean="0"/>
              <a:t>g</a:t>
            </a:r>
            <a:r>
              <a:rPr lang="en-US" dirty="0" smtClean="0"/>
              <a:t>,s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S: Set of state</a:t>
            </a:r>
          </a:p>
          <a:p>
            <a:pPr lvl="2"/>
            <a:r>
              <a:rPr lang="en-US" dirty="0" smtClean="0"/>
              <a:t>OR state: alternative ways for solving the problem</a:t>
            </a:r>
          </a:p>
          <a:p>
            <a:pPr lvl="2"/>
            <a:r>
              <a:rPr lang="en-US" dirty="0" smtClean="0"/>
              <a:t>AND state: problem decomposition into </a:t>
            </a:r>
            <a:r>
              <a:rPr lang="en-US" dirty="0" err="1" smtClean="0"/>
              <a:t>subproblems</a:t>
            </a:r>
            <a:endParaRPr lang="en-US" dirty="0" smtClean="0"/>
          </a:p>
          <a:p>
            <a:pPr lvl="1"/>
            <a:r>
              <a:rPr lang="en-US" dirty="0" smtClean="0"/>
              <a:t>O: Set of operators</a:t>
            </a:r>
          </a:p>
          <a:p>
            <a:pPr lvl="2"/>
            <a:r>
              <a:rPr lang="en-US" dirty="0" smtClean="0"/>
              <a:t>OR operator transforms an OR state into a disjunction of other states</a:t>
            </a:r>
          </a:p>
          <a:p>
            <a:pPr lvl="2"/>
            <a:r>
              <a:rPr lang="en-US" dirty="0" smtClean="0"/>
              <a:t>AND operator transforms an AND state into a conjunction of other states</a:t>
            </a:r>
          </a:p>
          <a:p>
            <a:pPr lvl="1"/>
            <a:r>
              <a:rPr lang="en-US" dirty="0" err="1" smtClean="0"/>
              <a:t>S</a:t>
            </a:r>
            <a:r>
              <a:rPr lang="en-US" baseline="-25000" dirty="0" err="1" smtClean="0"/>
              <a:t>g</a:t>
            </a:r>
            <a:r>
              <a:rPr lang="en-US" dirty="0" smtClean="0"/>
              <a:t> ⊆ S: Set of goal states</a:t>
            </a:r>
          </a:p>
          <a:p>
            <a:pPr lvl="1"/>
            <a:r>
              <a:rPr lang="en-US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: Start node</a:t>
            </a:r>
          </a:p>
          <a:p>
            <a:r>
              <a:rPr lang="en-US" dirty="0" smtClean="0"/>
              <a:t>AND/OR State </a:t>
            </a:r>
            <a:r>
              <a:rPr lang="en-US" dirty="0" smtClean="0">
                <a:solidFill>
                  <a:schemeClr val="accent1"/>
                </a:solidFill>
              </a:rPr>
              <a:t>Graph</a:t>
            </a:r>
          </a:p>
          <a:p>
            <a:pPr lvl="1"/>
            <a:r>
              <a:rPr lang="en-US" dirty="0" smtClean="0"/>
              <a:t>Each node is a state</a:t>
            </a:r>
          </a:p>
          <a:p>
            <a:pPr lvl="2"/>
            <a:r>
              <a:rPr lang="en-US" dirty="0" smtClean="0"/>
              <a:t>children are those obtained by AND/OR operators</a:t>
            </a:r>
          </a:p>
          <a:p>
            <a:pPr lvl="1"/>
            <a:r>
              <a:rPr lang="en-US" dirty="0" smtClean="0"/>
              <a:t>Terminal nodes (no children nodes) labeled </a:t>
            </a:r>
            <a:r>
              <a:rPr lang="en-US" dirty="0" smtClean="0">
                <a:solidFill>
                  <a:srgbClr val="4F81BD"/>
                </a:solidFill>
              </a:rPr>
              <a:t>Solved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4F81BD"/>
                </a:solidFill>
              </a:rPr>
              <a:t>Unsolved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27FD-E24A-435F-A83F-8AF5A8FD7731}" type="datetime1">
              <a:rPr lang="en-US" smtClean="0"/>
              <a:t>3/8/2013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86F-4F53-460C-83BF-F797240580C2}" type="slidenum">
              <a:rPr lang="en-US" smtClean="0"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AND/OR Search Spaces</a:t>
            </a:r>
            <a:endParaRPr lang="en-US"/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4900" y="109538"/>
            <a:ext cx="2959100" cy="211310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832533" y="109126"/>
            <a:ext cx="371639" cy="278538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38832" y="373906"/>
            <a:ext cx="371639" cy="210471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40893" y="932755"/>
            <a:ext cx="264194" cy="213523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00526" y="932755"/>
            <a:ext cx="264194" cy="213523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737683" y="932755"/>
            <a:ext cx="264194" cy="213523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097318" y="932755"/>
            <a:ext cx="264194" cy="213523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434476" y="932755"/>
            <a:ext cx="264194" cy="213523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782872" y="932755"/>
            <a:ext cx="264194" cy="213523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47191" y="1168755"/>
            <a:ext cx="235417" cy="219828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407328" y="1168755"/>
            <a:ext cx="235417" cy="219828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754829" y="1168755"/>
            <a:ext cx="235417" cy="219828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102329" y="1168755"/>
            <a:ext cx="235417" cy="219828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462466" y="1168755"/>
            <a:ext cx="235417" cy="219828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809966" y="1168755"/>
            <a:ext cx="235417" cy="219828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552692" y="1696941"/>
            <a:ext cx="2247125" cy="208590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81468" y="1932938"/>
            <a:ext cx="2218350" cy="214897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27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AND/OR Search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199"/>
            <a:ext cx="8464857" cy="4630469"/>
          </a:xfrm>
        </p:spPr>
        <p:txBody>
          <a:bodyPr>
            <a:normAutofit/>
          </a:bodyPr>
          <a:lstStyle/>
          <a:p>
            <a:r>
              <a:rPr lang="en-US" sz="2800" dirty="0"/>
              <a:t>Given a CSP </a:t>
            </a:r>
            <a:r>
              <a:rPr lang="en-US" sz="2800" dirty="0" smtClean="0"/>
              <a:t>&amp; a </a:t>
            </a:r>
            <a:r>
              <a:rPr lang="en-US" sz="2800" dirty="0"/>
              <a:t>DFS spanning tree </a:t>
            </a:r>
            <a:r>
              <a:rPr lang="en-US" sz="2800" dirty="0" smtClean="0">
                <a:latin typeface="Apple Chancery"/>
                <a:cs typeface="Apple Chancery"/>
              </a:rPr>
              <a:t>T</a:t>
            </a:r>
            <a:r>
              <a:rPr lang="en-US" sz="2800" dirty="0" smtClean="0"/>
              <a:t> of its graph</a:t>
            </a:r>
            <a:endParaRPr lang="en-US" sz="2800" dirty="0"/>
          </a:p>
          <a:p>
            <a:r>
              <a:rPr lang="en-US" sz="2800" dirty="0"/>
              <a:t>Nodes are either</a:t>
            </a:r>
          </a:p>
          <a:p>
            <a:pPr lvl="1"/>
            <a:r>
              <a:rPr lang="en-US" sz="2400" dirty="0">
                <a:solidFill>
                  <a:schemeClr val="accent1"/>
                </a:solidFill>
              </a:rPr>
              <a:t>OR nodes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= variables</a:t>
            </a:r>
          </a:p>
          <a:p>
            <a:pPr lvl="1"/>
            <a:r>
              <a:rPr lang="en-US" sz="2400" dirty="0">
                <a:solidFill>
                  <a:schemeClr val="accent1"/>
                </a:solidFill>
              </a:rPr>
              <a:t>AND nodes </a:t>
            </a:r>
            <a:r>
              <a:rPr lang="en-US" sz="2400" dirty="0"/>
              <a:t>= </a:t>
            </a:r>
            <a:r>
              <a:rPr lang="en-US" sz="2400" dirty="0" smtClean="0"/>
              <a:t>variable-value pairs (assignments)</a:t>
            </a:r>
            <a:endParaRPr lang="en-US" sz="2400" dirty="0"/>
          </a:p>
          <a:p>
            <a:r>
              <a:rPr lang="en-US" sz="2800" dirty="0"/>
              <a:t>Successor nodes</a:t>
            </a:r>
          </a:p>
          <a:p>
            <a:pPr lvl="1"/>
            <a:r>
              <a:rPr lang="en-US" sz="2400" dirty="0"/>
              <a:t>of </a:t>
            </a:r>
            <a:r>
              <a:rPr lang="en-US" sz="2400" dirty="0" smtClean="0"/>
              <a:t>an OR </a:t>
            </a:r>
            <a:r>
              <a:rPr lang="en-US" sz="2400" dirty="0"/>
              <a:t>node X: are all </a:t>
            </a:r>
            <a:r>
              <a:rPr lang="en-US" sz="2400" dirty="0" smtClean="0"/>
              <a:t>consistent value </a:t>
            </a:r>
            <a:r>
              <a:rPr lang="en-US" sz="2400" dirty="0"/>
              <a:t>assignments 〈</a:t>
            </a:r>
            <a:r>
              <a:rPr lang="en-US" sz="2400" dirty="0" err="1"/>
              <a:t>X,v</a:t>
            </a:r>
            <a:r>
              <a:rPr lang="en-US" sz="2400" dirty="0" smtClean="0"/>
              <a:t>〉</a:t>
            </a:r>
            <a:endParaRPr lang="en-US" sz="2400" dirty="0"/>
          </a:p>
          <a:p>
            <a:pPr lvl="1"/>
            <a:r>
              <a:rPr lang="en-US" sz="2400" dirty="0"/>
              <a:t>of </a:t>
            </a:r>
            <a:r>
              <a:rPr lang="en-US" sz="2400" dirty="0" smtClean="0"/>
              <a:t>an AND node </a:t>
            </a:r>
            <a:r>
              <a:rPr lang="en-US" sz="2400" dirty="0"/>
              <a:t>〈</a:t>
            </a:r>
            <a:r>
              <a:rPr lang="en-US" sz="2400" dirty="0" err="1"/>
              <a:t>X,v</a:t>
            </a:r>
            <a:r>
              <a:rPr lang="en-US" sz="2400" dirty="0"/>
              <a:t>〉: are all children nodes of X in </a:t>
            </a:r>
            <a:r>
              <a:rPr lang="en-US" sz="2400" dirty="0">
                <a:latin typeface="Apple Chancery"/>
                <a:cs typeface="Apple Chancery"/>
              </a:rPr>
              <a:t>T</a:t>
            </a:r>
            <a:endParaRPr lang="en-US" dirty="0">
              <a:latin typeface="Apple Chancery"/>
              <a:cs typeface="Apple Chancery"/>
            </a:endParaRPr>
          </a:p>
          <a:p>
            <a:r>
              <a:rPr lang="en-US" sz="2800" dirty="0" smtClean="0"/>
              <a:t>OR nodes do not count in depth </a:t>
            </a:r>
            <a:r>
              <a:rPr lang="en-US" sz="2800" dirty="0"/>
              <a:t>of </a:t>
            </a:r>
            <a:r>
              <a:rPr lang="en-US" sz="2800" dirty="0" smtClean="0"/>
              <a:t>tree</a:t>
            </a:r>
            <a:endParaRPr lang="en-US" sz="2800" dirty="0"/>
          </a:p>
          <a:p>
            <a:pPr lvl="1"/>
            <a:r>
              <a:rPr lang="en-US" sz="2400" dirty="0" smtClean="0"/>
              <a:t>Think of AND/OR nodes as </a:t>
            </a:r>
            <a:r>
              <a:rPr lang="en-US" sz="2400" dirty="0"/>
              <a:t>a </a:t>
            </a:r>
            <a:r>
              <a:rPr lang="en-US" sz="2400" i="1" dirty="0" smtClean="0"/>
              <a:t>meta-node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7997-32F6-4A33-AA3B-C669D6916123}" type="datetime1">
              <a:rPr lang="en-US" smtClean="0"/>
              <a:t>3/8/2013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86F-4F53-460C-83BF-F797240580C2}" type="slidenum">
              <a:rPr lang="en-US" smtClean="0"/>
              <a:t>7</a:t>
            </a:fld>
            <a:endParaRPr lang="en-US"/>
          </a:p>
        </p:txBody>
      </p:sp>
      <p:grpSp>
        <p:nvGrpSpPr>
          <p:cNvPr id="203" name="Group 202"/>
          <p:cNvGrpSpPr/>
          <p:nvPr/>
        </p:nvGrpSpPr>
        <p:grpSpPr>
          <a:xfrm>
            <a:off x="6865279" y="5356035"/>
            <a:ext cx="743004" cy="772724"/>
            <a:chOff x="1062862" y="5457945"/>
            <a:chExt cx="743004" cy="772724"/>
          </a:xfrm>
        </p:grpSpPr>
        <p:sp>
          <p:nvSpPr>
            <p:cNvPr id="10" name="Oval 9"/>
            <p:cNvSpPr/>
            <p:nvPr/>
          </p:nvSpPr>
          <p:spPr>
            <a:xfrm>
              <a:off x="1281964" y="5457945"/>
              <a:ext cx="304800" cy="3048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b" anchorCtr="0"/>
            <a:lstStyle/>
            <a:p>
              <a:pPr algn="ctr"/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62862" y="5969412"/>
              <a:ext cx="261257" cy="26125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544609" y="5969411"/>
              <a:ext cx="261257" cy="26125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cxnSp>
          <p:nvCxnSpPr>
            <p:cNvPr id="13" name="Straight Arrow Connector 12"/>
            <p:cNvCxnSpPr>
              <a:stCxn id="10" idx="4"/>
              <a:endCxn id="11" idx="0"/>
            </p:cNvCxnSpPr>
            <p:nvPr/>
          </p:nvCxnSpPr>
          <p:spPr>
            <a:xfrm flipH="1">
              <a:off x="1193491" y="5762745"/>
              <a:ext cx="240873" cy="20666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0" idx="4"/>
              <a:endCxn id="12" idx="0"/>
            </p:cNvCxnSpPr>
            <p:nvPr/>
          </p:nvCxnSpPr>
          <p:spPr>
            <a:xfrm>
              <a:off x="1434364" y="5762745"/>
              <a:ext cx="240874" cy="2066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7998160" y="5338645"/>
            <a:ext cx="790113" cy="790113"/>
            <a:chOff x="2175029" y="4655940"/>
            <a:chExt cx="790113" cy="790113"/>
          </a:xfrm>
        </p:grpSpPr>
        <p:sp>
          <p:nvSpPr>
            <p:cNvPr id="19" name="Rectangle 18"/>
            <p:cNvSpPr/>
            <p:nvPr/>
          </p:nvSpPr>
          <p:spPr>
            <a:xfrm>
              <a:off x="2175029" y="4655940"/>
              <a:ext cx="790113" cy="79011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>
              <a:stCxn id="19" idx="1"/>
              <a:endCxn id="19" idx="3"/>
            </p:cNvCxnSpPr>
            <p:nvPr/>
          </p:nvCxnSpPr>
          <p:spPr>
            <a:xfrm>
              <a:off x="2175029" y="5050997"/>
              <a:ext cx="79011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564166" y="5050997"/>
              <a:ext cx="0" cy="39505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2423604" y="4668803"/>
              <a:ext cx="3018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218677" y="5063859"/>
              <a:ext cx="3018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607815" y="5063859"/>
              <a:ext cx="3018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AND/OR Search Spaces</a:t>
            </a: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054311" y="2693517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b" anchorCtr="0"/>
          <a:lstStyle/>
          <a:p>
            <a:pPr algn="ctr"/>
            <a:r>
              <a:rPr lang="en-US" dirty="0"/>
              <a:t>X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347025" y="3151137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b" anchorCtr="0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780551" y="3151137"/>
            <a:ext cx="261257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b" anchorCtr="0"/>
          <a:lstStyle/>
          <a:p>
            <a:pPr algn="ctr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7329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C198-894F-4807-B18A-F5397D413D2E}" type="datetime1">
              <a:rPr lang="en-US" smtClean="0"/>
              <a:t>3/8/2013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86F-4F53-460C-83BF-F797240580C2}" type="slidenum">
              <a:rPr lang="en-US" smtClean="0"/>
              <a:t>8</a:t>
            </a:fld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1275114"/>
            <a:ext cx="23609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Constraint Graph </a:t>
            </a:r>
            <a:r>
              <a:rPr lang="en-US" sz="2000" dirty="0" smtClean="0"/>
              <a:t>Graph Coloring</a:t>
            </a:r>
          </a:p>
          <a:p>
            <a:pPr algn="ctr"/>
            <a:r>
              <a:rPr lang="en-US" sz="2000" dirty="0" smtClean="0"/>
              <a:t>Domains {1,2,3}</a:t>
            </a:r>
            <a:endParaRPr lang="en-US" sz="2000" dirty="0"/>
          </a:p>
        </p:txBody>
      </p:sp>
      <p:sp>
        <p:nvSpPr>
          <p:cNvPr id="6" name="Oval 5"/>
          <p:cNvSpPr/>
          <p:nvPr/>
        </p:nvSpPr>
        <p:spPr>
          <a:xfrm>
            <a:off x="916798" y="2501420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7" name="Oval 6"/>
          <p:cNvSpPr/>
          <p:nvPr/>
        </p:nvSpPr>
        <p:spPr>
          <a:xfrm>
            <a:off x="504684" y="3118747"/>
            <a:ext cx="331940" cy="33194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8" name="Oval 7"/>
          <p:cNvSpPr/>
          <p:nvPr/>
        </p:nvSpPr>
        <p:spPr>
          <a:xfrm>
            <a:off x="1328913" y="3118747"/>
            <a:ext cx="331940" cy="33194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Z</a:t>
            </a:r>
            <a:endParaRPr lang="en-US" sz="2400" dirty="0"/>
          </a:p>
        </p:txBody>
      </p:sp>
      <p:sp>
        <p:nvSpPr>
          <p:cNvPr id="9" name="Oval 8"/>
          <p:cNvSpPr/>
          <p:nvPr/>
        </p:nvSpPr>
        <p:spPr>
          <a:xfrm>
            <a:off x="297150" y="3736074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0" name="Oval 9"/>
          <p:cNvSpPr/>
          <p:nvPr/>
        </p:nvSpPr>
        <p:spPr>
          <a:xfrm>
            <a:off x="712217" y="3736074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R</a:t>
            </a:r>
            <a:endParaRPr lang="en-US" sz="2400" dirty="0"/>
          </a:p>
        </p:txBody>
      </p:sp>
      <p:sp>
        <p:nvSpPr>
          <p:cNvPr id="11" name="Oval 10"/>
          <p:cNvSpPr/>
          <p:nvPr/>
        </p:nvSpPr>
        <p:spPr>
          <a:xfrm>
            <a:off x="1124202" y="3733350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L</a:t>
            </a:r>
            <a:endParaRPr lang="en-US" sz="2400" dirty="0"/>
          </a:p>
        </p:txBody>
      </p:sp>
      <p:sp>
        <p:nvSpPr>
          <p:cNvPr id="12" name="Oval 11"/>
          <p:cNvSpPr/>
          <p:nvPr/>
        </p:nvSpPr>
        <p:spPr>
          <a:xfrm>
            <a:off x="1533624" y="3733350"/>
            <a:ext cx="331940" cy="3319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M</a:t>
            </a:r>
            <a:endParaRPr lang="en-US" sz="2400" dirty="0"/>
          </a:p>
        </p:txBody>
      </p:sp>
      <p:cxnSp>
        <p:nvCxnSpPr>
          <p:cNvPr id="13" name="Straight Arrow Connector 12"/>
          <p:cNvCxnSpPr>
            <a:stCxn id="6" idx="4"/>
            <a:endCxn id="7" idx="0"/>
          </p:cNvCxnSpPr>
          <p:nvPr/>
        </p:nvCxnSpPr>
        <p:spPr>
          <a:xfrm flipH="1">
            <a:off x="670654" y="2833360"/>
            <a:ext cx="412114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4"/>
            <a:endCxn id="8" idx="0"/>
          </p:cNvCxnSpPr>
          <p:nvPr/>
        </p:nvCxnSpPr>
        <p:spPr>
          <a:xfrm>
            <a:off x="1082768" y="2833360"/>
            <a:ext cx="412115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4"/>
            <a:endCxn id="9" idx="0"/>
          </p:cNvCxnSpPr>
          <p:nvPr/>
        </p:nvCxnSpPr>
        <p:spPr>
          <a:xfrm flipH="1">
            <a:off x="463120" y="3450687"/>
            <a:ext cx="207534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4"/>
            <a:endCxn id="10" idx="0"/>
          </p:cNvCxnSpPr>
          <p:nvPr/>
        </p:nvCxnSpPr>
        <p:spPr>
          <a:xfrm>
            <a:off x="670654" y="3450687"/>
            <a:ext cx="207533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4"/>
            <a:endCxn id="11" idx="0"/>
          </p:cNvCxnSpPr>
          <p:nvPr/>
        </p:nvCxnSpPr>
        <p:spPr>
          <a:xfrm flipH="1">
            <a:off x="1290172" y="3450687"/>
            <a:ext cx="204711" cy="28266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4"/>
            <a:endCxn id="12" idx="0"/>
          </p:cNvCxnSpPr>
          <p:nvPr/>
        </p:nvCxnSpPr>
        <p:spPr>
          <a:xfrm>
            <a:off x="1494883" y="3450687"/>
            <a:ext cx="204711" cy="28266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6" idx="4"/>
            <a:endCxn id="7" idx="0"/>
          </p:cNvCxnSpPr>
          <p:nvPr/>
        </p:nvCxnSpPr>
        <p:spPr>
          <a:xfrm flipH="1">
            <a:off x="670654" y="2833360"/>
            <a:ext cx="412114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6" idx="4"/>
            <a:endCxn id="8" idx="0"/>
          </p:cNvCxnSpPr>
          <p:nvPr/>
        </p:nvCxnSpPr>
        <p:spPr>
          <a:xfrm>
            <a:off x="1082768" y="2833360"/>
            <a:ext cx="412115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7" idx="4"/>
            <a:endCxn id="9" idx="0"/>
          </p:cNvCxnSpPr>
          <p:nvPr/>
        </p:nvCxnSpPr>
        <p:spPr>
          <a:xfrm flipH="1">
            <a:off x="463120" y="3450687"/>
            <a:ext cx="207534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7" idx="4"/>
            <a:endCxn id="10" idx="0"/>
          </p:cNvCxnSpPr>
          <p:nvPr/>
        </p:nvCxnSpPr>
        <p:spPr>
          <a:xfrm>
            <a:off x="670654" y="3450687"/>
            <a:ext cx="207533" cy="2853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8" idx="4"/>
            <a:endCxn id="11" idx="0"/>
          </p:cNvCxnSpPr>
          <p:nvPr/>
        </p:nvCxnSpPr>
        <p:spPr>
          <a:xfrm flipH="1">
            <a:off x="1290172" y="3450687"/>
            <a:ext cx="204711" cy="28266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8" idx="4"/>
            <a:endCxn id="12" idx="0"/>
          </p:cNvCxnSpPr>
          <p:nvPr/>
        </p:nvCxnSpPr>
        <p:spPr>
          <a:xfrm>
            <a:off x="1494883" y="3450687"/>
            <a:ext cx="204711" cy="28266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367414" y="1275114"/>
            <a:ext cx="2386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OR Search Tree</a:t>
            </a:r>
            <a:endParaRPr lang="en-US" sz="2400" b="1" dirty="0"/>
          </a:p>
        </p:txBody>
      </p:sp>
      <p:sp>
        <p:nvSpPr>
          <p:cNvPr id="328" name="TextBox 327"/>
          <p:cNvSpPr txBox="1"/>
          <p:nvPr/>
        </p:nvSpPr>
        <p:spPr>
          <a:xfrm>
            <a:off x="5750381" y="1275114"/>
            <a:ext cx="2853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AND/OR Search Tree</a:t>
            </a:r>
            <a:endParaRPr lang="en-US" sz="24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2373816" y="2141482"/>
            <a:ext cx="451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2373816" y="2769186"/>
            <a:ext cx="4512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373816" y="3396890"/>
            <a:ext cx="451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</a:t>
            </a:r>
            <a:endParaRPr lang="en-US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2373816" y="4021475"/>
            <a:ext cx="451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</a:t>
            </a:r>
            <a:endParaRPr lang="en-US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2373816" y="4651027"/>
            <a:ext cx="4512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Z</a:t>
            </a:r>
            <a:endParaRPr lang="en-US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2373816" y="5280002"/>
            <a:ext cx="451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</a:t>
            </a:r>
            <a:endParaRPr lang="en-US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2373816" y="5907705"/>
            <a:ext cx="451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</a:t>
            </a:r>
            <a:endParaRPr lang="en-US" b="1" dirty="0"/>
          </a:p>
        </p:txBody>
      </p:sp>
      <p:sp>
        <p:nvSpPr>
          <p:cNvPr id="71" name="Oval 70"/>
          <p:cNvSpPr/>
          <p:nvPr/>
        </p:nvSpPr>
        <p:spPr>
          <a:xfrm>
            <a:off x="3654113" y="1743001"/>
            <a:ext cx="95003" cy="9500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Arrow Connector 72"/>
          <p:cNvCxnSpPr>
            <a:stCxn id="71" idx="4"/>
          </p:cNvCxnSpPr>
          <p:nvPr/>
        </p:nvCxnSpPr>
        <p:spPr>
          <a:xfrm flipH="1">
            <a:off x="3203963" y="1838004"/>
            <a:ext cx="497652" cy="353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71" idx="4"/>
          </p:cNvCxnSpPr>
          <p:nvPr/>
        </p:nvCxnSpPr>
        <p:spPr>
          <a:xfrm>
            <a:off x="3701615" y="1838004"/>
            <a:ext cx="1" cy="353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71" idx="4"/>
            <a:endCxn id="193" idx="0"/>
          </p:cNvCxnSpPr>
          <p:nvPr/>
        </p:nvCxnSpPr>
        <p:spPr>
          <a:xfrm>
            <a:off x="3701615" y="1838004"/>
            <a:ext cx="497955" cy="3492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20" idx="4"/>
            <a:endCxn id="194" idx="0"/>
          </p:cNvCxnSpPr>
          <p:nvPr/>
        </p:nvCxnSpPr>
        <p:spPr>
          <a:xfrm>
            <a:off x="3255551" y="2455333"/>
            <a:ext cx="0" cy="354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20" idx="4"/>
            <a:endCxn id="232" idx="0"/>
          </p:cNvCxnSpPr>
          <p:nvPr/>
        </p:nvCxnSpPr>
        <p:spPr>
          <a:xfrm>
            <a:off x="3255551" y="2455333"/>
            <a:ext cx="399704" cy="356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194" idx="4"/>
            <a:endCxn id="236" idx="0"/>
          </p:cNvCxnSpPr>
          <p:nvPr/>
        </p:nvCxnSpPr>
        <p:spPr>
          <a:xfrm>
            <a:off x="3255551" y="3078158"/>
            <a:ext cx="0" cy="3800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194" idx="4"/>
            <a:endCxn id="251" idx="0"/>
          </p:cNvCxnSpPr>
          <p:nvPr/>
        </p:nvCxnSpPr>
        <p:spPr>
          <a:xfrm>
            <a:off x="3255551" y="3078158"/>
            <a:ext cx="449634" cy="3800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236" idx="4"/>
            <a:endCxn id="224" idx="0"/>
          </p:cNvCxnSpPr>
          <p:nvPr/>
        </p:nvCxnSpPr>
        <p:spPr>
          <a:xfrm>
            <a:off x="3255551" y="3726297"/>
            <a:ext cx="0" cy="355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236" idx="4"/>
            <a:endCxn id="225" idx="0"/>
          </p:cNvCxnSpPr>
          <p:nvPr/>
        </p:nvCxnSpPr>
        <p:spPr>
          <a:xfrm>
            <a:off x="3255551" y="3726297"/>
            <a:ext cx="341054" cy="355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224" idx="4"/>
            <a:endCxn id="216" idx="0"/>
          </p:cNvCxnSpPr>
          <p:nvPr/>
        </p:nvCxnSpPr>
        <p:spPr>
          <a:xfrm>
            <a:off x="3255551" y="4349866"/>
            <a:ext cx="0" cy="365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224" idx="4"/>
            <a:endCxn id="222" idx="0"/>
          </p:cNvCxnSpPr>
          <p:nvPr/>
        </p:nvCxnSpPr>
        <p:spPr>
          <a:xfrm>
            <a:off x="3255551" y="4349866"/>
            <a:ext cx="408069" cy="365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7" name="Straight Arrow Connector 246"/>
          <p:cNvCxnSpPr>
            <a:stCxn id="216" idx="4"/>
            <a:endCxn id="202" idx="0"/>
          </p:cNvCxnSpPr>
          <p:nvPr/>
        </p:nvCxnSpPr>
        <p:spPr>
          <a:xfrm flipH="1">
            <a:off x="2980367" y="4983531"/>
            <a:ext cx="275184" cy="353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8" name="Straight Arrow Connector 247"/>
          <p:cNvCxnSpPr>
            <a:stCxn id="216" idx="4"/>
            <a:endCxn id="203" idx="0"/>
          </p:cNvCxnSpPr>
          <p:nvPr/>
        </p:nvCxnSpPr>
        <p:spPr>
          <a:xfrm>
            <a:off x="3255551" y="4983531"/>
            <a:ext cx="392040" cy="353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6" name="Straight Arrow Connector 255"/>
          <p:cNvCxnSpPr>
            <a:stCxn id="202" idx="4"/>
            <a:endCxn id="195" idx="0"/>
          </p:cNvCxnSpPr>
          <p:nvPr/>
        </p:nvCxnSpPr>
        <p:spPr>
          <a:xfrm flipH="1">
            <a:off x="2813454" y="5605468"/>
            <a:ext cx="166913" cy="367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7" name="Straight Arrow Connector 256"/>
          <p:cNvCxnSpPr>
            <a:stCxn id="202" idx="4"/>
            <a:endCxn id="196" idx="0"/>
          </p:cNvCxnSpPr>
          <p:nvPr/>
        </p:nvCxnSpPr>
        <p:spPr>
          <a:xfrm>
            <a:off x="2980367" y="5605468"/>
            <a:ext cx="157525" cy="367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1" name="Straight Arrow Connector 320"/>
          <p:cNvCxnSpPr>
            <a:stCxn id="192" idx="4"/>
          </p:cNvCxnSpPr>
          <p:nvPr/>
        </p:nvCxnSpPr>
        <p:spPr>
          <a:xfrm>
            <a:off x="3692518" y="2455333"/>
            <a:ext cx="313813" cy="37421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4" name="Straight Arrow Connector 323"/>
          <p:cNvCxnSpPr>
            <a:stCxn id="193" idx="4"/>
          </p:cNvCxnSpPr>
          <p:nvPr/>
        </p:nvCxnSpPr>
        <p:spPr>
          <a:xfrm flipH="1">
            <a:off x="4184698" y="2455333"/>
            <a:ext cx="14872" cy="394607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9" name="TextBox 518"/>
          <p:cNvSpPr txBox="1"/>
          <p:nvPr/>
        </p:nvSpPr>
        <p:spPr>
          <a:xfrm>
            <a:off x="3951434" y="2743399"/>
            <a:ext cx="491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29" name="TextBox 328"/>
          <p:cNvSpPr txBox="1"/>
          <p:nvPr/>
        </p:nvSpPr>
        <p:spPr>
          <a:xfrm>
            <a:off x="4460287" y="2283304"/>
            <a:ext cx="657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330" name="TextBox 329"/>
          <p:cNvSpPr txBox="1"/>
          <p:nvPr/>
        </p:nvSpPr>
        <p:spPr>
          <a:xfrm>
            <a:off x="4460287" y="2694842"/>
            <a:ext cx="657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</a:t>
            </a:r>
            <a:endParaRPr lang="en-US" dirty="0"/>
          </a:p>
        </p:txBody>
      </p:sp>
      <p:sp>
        <p:nvSpPr>
          <p:cNvPr id="331" name="TextBox 330"/>
          <p:cNvSpPr txBox="1"/>
          <p:nvPr/>
        </p:nvSpPr>
        <p:spPr>
          <a:xfrm>
            <a:off x="4460287" y="3548684"/>
            <a:ext cx="657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332" name="TextBox 331"/>
          <p:cNvSpPr txBox="1"/>
          <p:nvPr/>
        </p:nvSpPr>
        <p:spPr>
          <a:xfrm>
            <a:off x="4460287" y="3956327"/>
            <a:ext cx="657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</a:t>
            </a:r>
            <a:endParaRPr lang="en-US" dirty="0"/>
          </a:p>
        </p:txBody>
      </p:sp>
      <p:sp>
        <p:nvSpPr>
          <p:cNvPr id="333" name="TextBox 332"/>
          <p:cNvSpPr txBox="1"/>
          <p:nvPr/>
        </p:nvSpPr>
        <p:spPr>
          <a:xfrm>
            <a:off x="4460287" y="4791112"/>
            <a:ext cx="657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334" name="TextBox 333"/>
          <p:cNvSpPr txBox="1"/>
          <p:nvPr/>
        </p:nvSpPr>
        <p:spPr>
          <a:xfrm>
            <a:off x="4460287" y="5189275"/>
            <a:ext cx="657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AND/OR Search Spaces</a:t>
            </a: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122963" y="2187222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/>
          </p:nvPr>
        </p:nvGraphicFramePr>
        <p:xfrm>
          <a:off x="7081724" y="2244110"/>
          <a:ext cx="617142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14"/>
                <a:gridCol w="205714"/>
                <a:gridCol w="205714"/>
              </a:tblGrid>
              <a:tr h="395111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8" name="Table 177"/>
          <p:cNvGraphicFramePr>
            <a:graphicFrameLocks noGrp="1"/>
          </p:cNvGraphicFramePr>
          <p:nvPr>
            <p:extLst/>
          </p:nvPr>
        </p:nvGraphicFramePr>
        <p:xfrm>
          <a:off x="5790238" y="3540483"/>
          <a:ext cx="411510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55"/>
                <a:gridCol w="205755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Y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9" name="Table 178"/>
          <p:cNvGraphicFramePr>
            <a:graphicFrameLocks noGrp="1"/>
          </p:cNvGraphicFramePr>
          <p:nvPr>
            <p:extLst/>
          </p:nvPr>
        </p:nvGraphicFramePr>
        <p:xfrm>
          <a:off x="8078482" y="3540483"/>
          <a:ext cx="411510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55"/>
                <a:gridCol w="205755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Y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0" name="Table 179"/>
          <p:cNvGraphicFramePr>
            <a:graphicFrameLocks noGrp="1"/>
          </p:cNvGraphicFramePr>
          <p:nvPr>
            <p:extLst/>
          </p:nvPr>
        </p:nvGraphicFramePr>
        <p:xfrm>
          <a:off x="6934360" y="3540483"/>
          <a:ext cx="411510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55"/>
                <a:gridCol w="205755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Y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1" name="Table 1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373902"/>
              </p:ext>
            </p:extLst>
          </p:nvPr>
        </p:nvGraphicFramePr>
        <p:xfrm>
          <a:off x="6362299" y="3540483"/>
          <a:ext cx="411510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55"/>
                <a:gridCol w="205755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Z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2" name="Table 1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206782"/>
              </p:ext>
            </p:extLst>
          </p:nvPr>
        </p:nvGraphicFramePr>
        <p:xfrm>
          <a:off x="8650541" y="3540483"/>
          <a:ext cx="411510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55"/>
                <a:gridCol w="205755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Z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3" name="Table 1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945083"/>
              </p:ext>
            </p:extLst>
          </p:nvPr>
        </p:nvGraphicFramePr>
        <p:xfrm>
          <a:off x="7506421" y="3540483"/>
          <a:ext cx="411510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55"/>
                <a:gridCol w="205755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Z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4" name="Table 183"/>
          <p:cNvGraphicFramePr>
            <a:graphicFrameLocks noGrp="1"/>
          </p:cNvGraphicFramePr>
          <p:nvPr>
            <p:extLst/>
          </p:nvPr>
        </p:nvGraphicFramePr>
        <p:xfrm>
          <a:off x="5023406" y="4760864"/>
          <a:ext cx="413452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726"/>
                <a:gridCol w="206726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5" name="Table 184"/>
          <p:cNvGraphicFramePr>
            <a:graphicFrameLocks noGrp="1"/>
          </p:cNvGraphicFramePr>
          <p:nvPr>
            <p:extLst/>
          </p:nvPr>
        </p:nvGraphicFramePr>
        <p:xfrm>
          <a:off x="5483480" y="4760864"/>
          <a:ext cx="413452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726"/>
                <a:gridCol w="206726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6" name="Table 185"/>
          <p:cNvGraphicFramePr>
            <a:graphicFrameLocks noGrp="1"/>
          </p:cNvGraphicFramePr>
          <p:nvPr>
            <p:extLst/>
          </p:nvPr>
        </p:nvGraphicFramePr>
        <p:xfrm>
          <a:off x="5943554" y="4760864"/>
          <a:ext cx="413452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726"/>
                <a:gridCol w="206726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7" name="Table 186"/>
          <p:cNvGraphicFramePr>
            <a:graphicFrameLocks noGrp="1"/>
          </p:cNvGraphicFramePr>
          <p:nvPr>
            <p:extLst/>
          </p:nvPr>
        </p:nvGraphicFramePr>
        <p:xfrm>
          <a:off x="6403628" y="4760864"/>
          <a:ext cx="413452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726"/>
                <a:gridCol w="206726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8" name="Table 187"/>
          <p:cNvGraphicFramePr>
            <a:graphicFrameLocks noGrp="1"/>
          </p:cNvGraphicFramePr>
          <p:nvPr>
            <p:extLst/>
          </p:nvPr>
        </p:nvGraphicFramePr>
        <p:xfrm>
          <a:off x="6863702" y="4760864"/>
          <a:ext cx="413452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726"/>
                <a:gridCol w="206726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L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9" name="Table 188"/>
          <p:cNvGraphicFramePr>
            <a:graphicFrameLocks noGrp="1"/>
          </p:cNvGraphicFramePr>
          <p:nvPr>
            <p:extLst/>
          </p:nvPr>
        </p:nvGraphicFramePr>
        <p:xfrm>
          <a:off x="7323776" y="4760864"/>
          <a:ext cx="413452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726"/>
                <a:gridCol w="206726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M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0" name="Table 189"/>
          <p:cNvGraphicFramePr>
            <a:graphicFrameLocks noGrp="1"/>
          </p:cNvGraphicFramePr>
          <p:nvPr>
            <p:extLst/>
          </p:nvPr>
        </p:nvGraphicFramePr>
        <p:xfrm>
          <a:off x="7783850" y="4760864"/>
          <a:ext cx="413452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726"/>
                <a:gridCol w="206726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L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1" name="Table 190"/>
          <p:cNvGraphicFramePr>
            <a:graphicFrameLocks noGrp="1"/>
          </p:cNvGraphicFramePr>
          <p:nvPr>
            <p:extLst/>
          </p:nvPr>
        </p:nvGraphicFramePr>
        <p:xfrm>
          <a:off x="8243924" y="4760864"/>
          <a:ext cx="413452" cy="7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726"/>
                <a:gridCol w="206726"/>
              </a:tblGrid>
              <a:tr h="39511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M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04" name="Straight Arrow Connector 103"/>
          <p:cNvCxnSpPr>
            <a:endCxn id="178" idx="0"/>
          </p:cNvCxnSpPr>
          <p:nvPr/>
        </p:nvCxnSpPr>
        <p:spPr>
          <a:xfrm flipH="1">
            <a:off x="5995993" y="3035191"/>
            <a:ext cx="1181132" cy="505292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endCxn id="181" idx="0"/>
          </p:cNvCxnSpPr>
          <p:nvPr/>
        </p:nvCxnSpPr>
        <p:spPr>
          <a:xfrm flipH="1">
            <a:off x="6568054" y="3035191"/>
            <a:ext cx="609071" cy="505292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21" idx="2"/>
            <a:endCxn id="180" idx="0"/>
          </p:cNvCxnSpPr>
          <p:nvPr/>
        </p:nvCxnSpPr>
        <p:spPr>
          <a:xfrm flipH="1">
            <a:off x="7140115" y="3034332"/>
            <a:ext cx="250180" cy="506151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21" idx="2"/>
            <a:endCxn id="183" idx="0"/>
          </p:cNvCxnSpPr>
          <p:nvPr/>
        </p:nvCxnSpPr>
        <p:spPr>
          <a:xfrm>
            <a:off x="7390295" y="3034332"/>
            <a:ext cx="321881" cy="506151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endCxn id="179" idx="0"/>
          </p:cNvCxnSpPr>
          <p:nvPr/>
        </p:nvCxnSpPr>
        <p:spPr>
          <a:xfrm>
            <a:off x="7603465" y="3034332"/>
            <a:ext cx="680772" cy="506151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endCxn id="182" idx="0"/>
          </p:cNvCxnSpPr>
          <p:nvPr/>
        </p:nvCxnSpPr>
        <p:spPr>
          <a:xfrm>
            <a:off x="7603465" y="3034332"/>
            <a:ext cx="1252831" cy="506151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endCxn id="184" idx="0"/>
          </p:cNvCxnSpPr>
          <p:nvPr/>
        </p:nvCxnSpPr>
        <p:spPr>
          <a:xfrm flipH="1">
            <a:off x="5230132" y="4326907"/>
            <a:ext cx="619289" cy="43395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endCxn id="185" idx="0"/>
          </p:cNvCxnSpPr>
          <p:nvPr/>
        </p:nvCxnSpPr>
        <p:spPr>
          <a:xfrm flipH="1">
            <a:off x="5690206" y="4339889"/>
            <a:ext cx="159215" cy="420975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endCxn id="186" idx="0"/>
          </p:cNvCxnSpPr>
          <p:nvPr/>
        </p:nvCxnSpPr>
        <p:spPr>
          <a:xfrm>
            <a:off x="6150280" y="4339889"/>
            <a:ext cx="0" cy="420975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endCxn id="187" idx="0"/>
          </p:cNvCxnSpPr>
          <p:nvPr/>
        </p:nvCxnSpPr>
        <p:spPr>
          <a:xfrm>
            <a:off x="6150280" y="4339889"/>
            <a:ext cx="460074" cy="420975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endCxn id="188" idx="0"/>
          </p:cNvCxnSpPr>
          <p:nvPr/>
        </p:nvCxnSpPr>
        <p:spPr>
          <a:xfrm>
            <a:off x="6451140" y="4339889"/>
            <a:ext cx="619288" cy="420975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endCxn id="189" idx="0"/>
          </p:cNvCxnSpPr>
          <p:nvPr/>
        </p:nvCxnSpPr>
        <p:spPr>
          <a:xfrm>
            <a:off x="6451140" y="4326907"/>
            <a:ext cx="1079362" cy="43395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endCxn id="190" idx="0"/>
          </p:cNvCxnSpPr>
          <p:nvPr/>
        </p:nvCxnSpPr>
        <p:spPr>
          <a:xfrm>
            <a:off x="6681177" y="4326907"/>
            <a:ext cx="1309399" cy="43395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endCxn id="191" idx="0"/>
          </p:cNvCxnSpPr>
          <p:nvPr/>
        </p:nvCxnSpPr>
        <p:spPr>
          <a:xfrm>
            <a:off x="6681177" y="4326907"/>
            <a:ext cx="1769473" cy="43395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8713824" y="4614674"/>
            <a:ext cx="491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164" name="Straight Arrow Connector 163"/>
          <p:cNvCxnSpPr>
            <a:stCxn id="203" idx="4"/>
            <a:endCxn id="197" idx="0"/>
          </p:cNvCxnSpPr>
          <p:nvPr/>
        </p:nvCxnSpPr>
        <p:spPr>
          <a:xfrm flipH="1">
            <a:off x="3509765" y="5605468"/>
            <a:ext cx="137826" cy="367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stCxn id="203" idx="4"/>
            <a:endCxn id="198" idx="0"/>
          </p:cNvCxnSpPr>
          <p:nvPr/>
        </p:nvCxnSpPr>
        <p:spPr>
          <a:xfrm>
            <a:off x="3647591" y="5605468"/>
            <a:ext cx="186612" cy="367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>
            <a:off x="7210915" y="4325659"/>
            <a:ext cx="1645381" cy="381587"/>
          </a:xfrm>
          <a:prstGeom prst="straightConnector1">
            <a:avLst/>
          </a:prstGeom>
          <a:ln>
            <a:prstDash val="dash"/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stCxn id="183" idx="2"/>
          </p:cNvCxnSpPr>
          <p:nvPr/>
        </p:nvCxnSpPr>
        <p:spPr>
          <a:xfrm>
            <a:off x="7712176" y="4330705"/>
            <a:ext cx="1302508" cy="372937"/>
          </a:xfrm>
          <a:prstGeom prst="straightConnector1">
            <a:avLst/>
          </a:prstGeom>
          <a:ln>
            <a:prstDash val="dash"/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2" name="Oval 191"/>
          <p:cNvSpPr/>
          <p:nvPr/>
        </p:nvSpPr>
        <p:spPr>
          <a:xfrm>
            <a:off x="3559930" y="2187222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3" name="Oval 192"/>
          <p:cNvSpPr/>
          <p:nvPr/>
        </p:nvSpPr>
        <p:spPr>
          <a:xfrm>
            <a:off x="4066982" y="2187222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94" name="Oval 193"/>
          <p:cNvSpPr/>
          <p:nvPr/>
        </p:nvSpPr>
        <p:spPr>
          <a:xfrm>
            <a:off x="3122963" y="2810047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5" name="Oval 194"/>
          <p:cNvSpPr/>
          <p:nvPr/>
        </p:nvSpPr>
        <p:spPr>
          <a:xfrm>
            <a:off x="2680866" y="5972825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6" name="Oval 195"/>
          <p:cNvSpPr/>
          <p:nvPr/>
        </p:nvSpPr>
        <p:spPr>
          <a:xfrm>
            <a:off x="3005304" y="5972825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97" name="Oval 196"/>
          <p:cNvSpPr/>
          <p:nvPr/>
        </p:nvSpPr>
        <p:spPr>
          <a:xfrm>
            <a:off x="3377177" y="5972825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8" name="Oval 197"/>
          <p:cNvSpPr/>
          <p:nvPr/>
        </p:nvSpPr>
        <p:spPr>
          <a:xfrm>
            <a:off x="3701615" y="5972825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02" name="Oval 201"/>
          <p:cNvSpPr/>
          <p:nvPr/>
        </p:nvSpPr>
        <p:spPr>
          <a:xfrm>
            <a:off x="2847779" y="5337357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3" name="Oval 202"/>
          <p:cNvSpPr/>
          <p:nvPr/>
        </p:nvSpPr>
        <p:spPr>
          <a:xfrm>
            <a:off x="3515003" y="5337357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16" name="Oval 215"/>
          <p:cNvSpPr/>
          <p:nvPr/>
        </p:nvSpPr>
        <p:spPr>
          <a:xfrm>
            <a:off x="3122963" y="4715420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2" name="Oval 221"/>
          <p:cNvSpPr/>
          <p:nvPr/>
        </p:nvSpPr>
        <p:spPr>
          <a:xfrm>
            <a:off x="3531032" y="4715420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24" name="Oval 223"/>
          <p:cNvSpPr/>
          <p:nvPr/>
        </p:nvSpPr>
        <p:spPr>
          <a:xfrm>
            <a:off x="3122963" y="4081755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5" name="Oval 224"/>
          <p:cNvSpPr/>
          <p:nvPr/>
        </p:nvSpPr>
        <p:spPr>
          <a:xfrm>
            <a:off x="3464017" y="4081755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2" name="Oval 231"/>
          <p:cNvSpPr/>
          <p:nvPr/>
        </p:nvSpPr>
        <p:spPr>
          <a:xfrm>
            <a:off x="3522667" y="2811513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6" name="Oval 235"/>
          <p:cNvSpPr/>
          <p:nvPr/>
        </p:nvSpPr>
        <p:spPr>
          <a:xfrm>
            <a:off x="3122963" y="3458186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1" name="Oval 250"/>
          <p:cNvSpPr/>
          <p:nvPr/>
        </p:nvSpPr>
        <p:spPr>
          <a:xfrm>
            <a:off x="3572597" y="3458186"/>
            <a:ext cx="265176" cy="26811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52" name="Straight Arrow Connector 251"/>
          <p:cNvCxnSpPr>
            <a:stCxn id="232" idx="4"/>
          </p:cNvCxnSpPr>
          <p:nvPr/>
        </p:nvCxnSpPr>
        <p:spPr>
          <a:xfrm>
            <a:off x="3655255" y="3079624"/>
            <a:ext cx="391504" cy="364182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3" name="Straight Arrow Connector 252"/>
          <p:cNvCxnSpPr>
            <a:stCxn id="251" idx="4"/>
          </p:cNvCxnSpPr>
          <p:nvPr/>
        </p:nvCxnSpPr>
        <p:spPr>
          <a:xfrm>
            <a:off x="3705185" y="3726297"/>
            <a:ext cx="231179" cy="349647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0" name="Straight Arrow Connector 259"/>
          <p:cNvCxnSpPr>
            <a:stCxn id="225" idx="4"/>
          </p:cNvCxnSpPr>
          <p:nvPr/>
        </p:nvCxnSpPr>
        <p:spPr>
          <a:xfrm>
            <a:off x="3596605" y="4349866"/>
            <a:ext cx="437494" cy="359743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1" name="Straight Arrow Connector 260"/>
          <p:cNvCxnSpPr>
            <a:stCxn id="222" idx="4"/>
          </p:cNvCxnSpPr>
          <p:nvPr/>
        </p:nvCxnSpPr>
        <p:spPr>
          <a:xfrm>
            <a:off x="3663620" y="4983531"/>
            <a:ext cx="349554" cy="31310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81073" y="1283447"/>
            <a:ext cx="2188882" cy="3134314"/>
          </a:xfrm>
          <a:prstGeom prst="rect">
            <a:avLst/>
          </a:prstGeom>
          <a:noFill/>
          <a:ln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2324001" y="1287237"/>
            <a:ext cx="2094304" cy="5157020"/>
          </a:xfrm>
          <a:prstGeom prst="rect">
            <a:avLst/>
          </a:prstGeom>
          <a:noFill/>
          <a:ln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43558" y="5205005"/>
            <a:ext cx="2157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 tree: O(2</a:t>
            </a:r>
            <a:r>
              <a:rPr lang="en-US" baseline="30000" dirty="0" smtClean="0"/>
              <a:t>7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3" name="TextBox 122"/>
          <p:cNvSpPr txBox="1"/>
          <p:nvPr/>
        </p:nvSpPr>
        <p:spPr>
          <a:xfrm>
            <a:off x="43557" y="5609596"/>
            <a:ext cx="2295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AND/OR tree: O(2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2190" y="4835506"/>
            <a:ext cx="2465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Size of:</a:t>
            </a:r>
            <a:endParaRPr lang="en-US" sz="2400" dirty="0"/>
          </a:p>
        </p:txBody>
      </p:sp>
      <p:sp>
        <p:nvSpPr>
          <p:cNvPr id="129" name="TextBox 128"/>
          <p:cNvSpPr txBox="1"/>
          <p:nvPr/>
        </p:nvSpPr>
        <p:spPr>
          <a:xfrm>
            <a:off x="-2735" y="4048603"/>
            <a:ext cx="2465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Also the DFS tree</a:t>
            </a:r>
            <a:endParaRPr lang="en-US" sz="2400" i="1" dirty="0"/>
          </a:p>
        </p:txBody>
      </p:sp>
      <p:sp>
        <p:nvSpPr>
          <p:cNvPr id="126" name="Oval 125"/>
          <p:cNvSpPr/>
          <p:nvPr/>
        </p:nvSpPr>
        <p:spPr>
          <a:xfrm>
            <a:off x="745315" y="2352332"/>
            <a:ext cx="710827" cy="614603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27" name="Oval 126"/>
          <p:cNvSpPr/>
          <p:nvPr/>
        </p:nvSpPr>
        <p:spPr>
          <a:xfrm>
            <a:off x="322985" y="2989443"/>
            <a:ext cx="1542579" cy="559241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154711" y="3598462"/>
            <a:ext cx="1943080" cy="559241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76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" grpId="0"/>
      <p:bldP spid="332" grpId="0"/>
      <p:bldP spid="333" grpId="0"/>
      <p:bldP spid="334" grpId="0"/>
      <p:bldP spid="161" grpId="0"/>
      <p:bldP spid="119" grpId="0"/>
      <p:bldP spid="123" grpId="0"/>
      <p:bldP spid="124" grpId="0"/>
      <p:bldP spid="129" grpId="0"/>
      <p:bldP spid="126" grpId="0" animBg="1"/>
      <p:bldP spid="126" grpId="1" animBg="1"/>
      <p:bldP spid="127" grpId="0" animBg="1"/>
      <p:bldP spid="127" grpId="1" animBg="1"/>
      <p:bldP spid="1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Labeling AND/OR Search Tree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99576"/>
          </a:xfrm>
        </p:spPr>
        <p:txBody>
          <a:bodyPr>
            <a:noAutofit/>
          </a:bodyPr>
          <a:lstStyle/>
          <a:p>
            <a:r>
              <a:rPr lang="en-US" dirty="0" smtClean="0"/>
              <a:t>Terminal nodes</a:t>
            </a:r>
          </a:p>
          <a:p>
            <a:pPr lvl="1"/>
            <a:r>
              <a:rPr lang="en-US" dirty="0"/>
              <a:t>OR: “Unsolved”/0</a:t>
            </a:r>
          </a:p>
          <a:p>
            <a:pPr lvl="1"/>
            <a:r>
              <a:rPr lang="en-US" dirty="0" smtClean="0"/>
              <a:t>AND: “Solved”/1</a:t>
            </a:r>
          </a:p>
          <a:p>
            <a:r>
              <a:rPr lang="en-US" dirty="0" smtClean="0"/>
              <a:t>Internal nodes</a:t>
            </a:r>
          </a:p>
          <a:p>
            <a:pPr lvl="1"/>
            <a:r>
              <a:rPr lang="en-US" dirty="0" smtClean="0"/>
              <a:t>OR: 1 </a:t>
            </a:r>
            <a:r>
              <a:rPr lang="en-US" i="1" dirty="0" err="1" smtClean="0"/>
              <a:t>iff</a:t>
            </a:r>
            <a:r>
              <a:rPr lang="en-US" dirty="0" smtClean="0"/>
              <a:t> one of its successor nodes is 1</a:t>
            </a:r>
          </a:p>
          <a:p>
            <a:pPr lvl="1"/>
            <a:r>
              <a:rPr lang="en-US" dirty="0" smtClean="0"/>
              <a:t>AND: 1 </a:t>
            </a:r>
            <a:r>
              <a:rPr lang="en-US" i="1" dirty="0" err="1" smtClean="0"/>
              <a:t>iff</a:t>
            </a:r>
            <a:r>
              <a:rPr lang="en-US" dirty="0" smtClean="0"/>
              <a:t> all of its successor nodes are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9913-8BD8-4E18-85B8-F7B3E9F2415A}" type="datetime1">
              <a:rPr lang="en-US" smtClean="0"/>
              <a:t>3/8/2013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86F-4F53-460C-83BF-F797240580C2}" type="slidenum">
              <a:rPr lang="en-US" smtClean="0"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AND/OR Search Spaces</a:t>
            </a:r>
            <a:endParaRPr lang="en-US"/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3888" y="1370013"/>
            <a:ext cx="2959100" cy="2113106"/>
          </a:xfrm>
          <a:prstGeom prst="rect">
            <a:avLst/>
          </a:prstGeom>
        </p:spPr>
      </p:pic>
      <p:sp>
        <p:nvSpPr>
          <p:cNvPr id="55" name="Rectangle 54"/>
          <p:cNvSpPr/>
          <p:nvPr/>
        </p:nvSpPr>
        <p:spPr>
          <a:xfrm>
            <a:off x="6275293" y="3173506"/>
            <a:ext cx="2312895" cy="28687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275293" y="3405529"/>
            <a:ext cx="2088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Label 1</a:t>
            </a:r>
            <a:endParaRPr lang="en-US" sz="1400" dirty="0"/>
          </a:p>
        </p:txBody>
      </p:sp>
      <p:sp>
        <p:nvSpPr>
          <p:cNvPr id="57" name="Rectangle 56"/>
          <p:cNvSpPr/>
          <p:nvPr/>
        </p:nvSpPr>
        <p:spPr>
          <a:xfrm>
            <a:off x="6293223" y="2904565"/>
            <a:ext cx="277907" cy="268941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683623" y="2749717"/>
            <a:ext cx="1154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Label 1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6589060" y="2904565"/>
            <a:ext cx="277907" cy="268941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64867" y="2401682"/>
            <a:ext cx="161714" cy="278538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67717" y="2280948"/>
            <a:ext cx="8964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Label 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058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/>
      <p:bldP spid="57" grpId="0" animBg="1"/>
      <p:bldP spid="58" grpId="0"/>
      <p:bldP spid="14" grpId="0" animBg="1"/>
      <p:bldP spid="15" grpId="0" animBg="1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lIns="0" tIns="0" rIns="0" bIns="0" rtlCol="0" anchor="b" anchorCtr="0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tailEnd type="non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1993</TotalTime>
  <Words>2249</Words>
  <Application>Microsoft Office PowerPoint</Application>
  <PresentationFormat>On-screen Show (4:3)</PresentationFormat>
  <Paragraphs>929</Paragraphs>
  <Slides>29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Apple Chancery</vt:lpstr>
      <vt:lpstr>Arial</vt:lpstr>
      <vt:lpstr>Calibri</vt:lpstr>
      <vt:lpstr>Cambria Math</vt:lpstr>
      <vt:lpstr>Office Theme</vt:lpstr>
      <vt:lpstr>The Impact of AND/OR Search Spaces on Constraint Satisfaction and Counting</vt:lpstr>
      <vt:lpstr>Motivation</vt:lpstr>
      <vt:lpstr>Intuition</vt:lpstr>
      <vt:lpstr>Overview</vt:lpstr>
      <vt:lpstr>Terminology  (as in AI search)</vt:lpstr>
      <vt:lpstr>AND/OR Search Space</vt:lpstr>
      <vt:lpstr>AND/OR Search Tree</vt:lpstr>
      <vt:lpstr>Example</vt:lpstr>
      <vt:lpstr>Labeling AND/OR Search Tree Nodes</vt:lpstr>
      <vt:lpstr>Labeling AND/OR Search Tree Nodes</vt:lpstr>
      <vt:lpstr>Solution Subtree Example</vt:lpstr>
      <vt:lpstr>Legal Tree of a Graph</vt:lpstr>
      <vt:lpstr>Dynamic Variable Ordering</vt:lpstr>
      <vt:lpstr>Overview</vt:lpstr>
      <vt:lpstr>Minimal AND/OR Search Graphs (Idea)</vt:lpstr>
      <vt:lpstr>How To Merge Nodes</vt:lpstr>
      <vt:lpstr>Merging Nodes Example (I)</vt:lpstr>
      <vt:lpstr>Merging Nodes Example (II)</vt:lpstr>
      <vt:lpstr>Sketch of Proof for Merging Nodes</vt:lpstr>
      <vt:lpstr>Size of AND/OR</vt:lpstr>
      <vt:lpstr>Overview</vt:lpstr>
      <vt:lpstr>Solution Counting Algorithm</vt:lpstr>
      <vt:lpstr>Empirical Evaluations</vt:lpstr>
      <vt:lpstr>Empirical Evaluations</vt:lpstr>
      <vt:lpstr>Use of Caching</vt:lpstr>
      <vt:lpstr>Conclusions</vt:lpstr>
      <vt:lpstr>Thank You!</vt:lpstr>
      <vt:lpstr>Bayes Networks</vt:lpstr>
      <vt:lpstr>Influence Diagrams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Compiling Constraint Networks into AND/OR Multi-Valued Decision Diagrams (AOMDDs)</dc:title>
  <dc:creator>Robert Woodward</dc:creator>
  <cp:lastModifiedBy>Robert Woodward</cp:lastModifiedBy>
  <cp:revision>233</cp:revision>
  <dcterms:created xsi:type="dcterms:W3CDTF">2013-02-18T18:06:14Z</dcterms:created>
  <dcterms:modified xsi:type="dcterms:W3CDTF">2013-03-09T02:08:15Z</dcterms:modified>
</cp:coreProperties>
</file>