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78" r:id="rId2"/>
  </p:sldMasterIdLst>
  <p:notesMasterIdLst>
    <p:notesMasterId r:id="rId62"/>
  </p:notesMasterIdLst>
  <p:sldIdLst>
    <p:sldId id="326" r:id="rId3"/>
    <p:sldId id="257" r:id="rId4"/>
    <p:sldId id="267" r:id="rId5"/>
    <p:sldId id="258" r:id="rId6"/>
    <p:sldId id="288" r:id="rId7"/>
    <p:sldId id="259" r:id="rId8"/>
    <p:sldId id="293" r:id="rId9"/>
    <p:sldId id="268" r:id="rId10"/>
    <p:sldId id="327" r:id="rId11"/>
    <p:sldId id="329" r:id="rId12"/>
    <p:sldId id="294" r:id="rId13"/>
    <p:sldId id="287" r:id="rId14"/>
    <p:sldId id="328" r:id="rId15"/>
    <p:sldId id="286" r:id="rId16"/>
    <p:sldId id="285" r:id="rId17"/>
    <p:sldId id="297" r:id="rId18"/>
    <p:sldId id="296" r:id="rId19"/>
    <p:sldId id="284" r:id="rId20"/>
    <p:sldId id="289" r:id="rId21"/>
    <p:sldId id="283" r:id="rId22"/>
    <p:sldId id="298" r:id="rId23"/>
    <p:sldId id="300" r:id="rId24"/>
    <p:sldId id="299" r:id="rId25"/>
    <p:sldId id="301" r:id="rId26"/>
    <p:sldId id="302" r:id="rId27"/>
    <p:sldId id="303" r:id="rId28"/>
    <p:sldId id="307" r:id="rId29"/>
    <p:sldId id="308" r:id="rId30"/>
    <p:sldId id="304" r:id="rId31"/>
    <p:sldId id="330" r:id="rId32"/>
    <p:sldId id="305" r:id="rId33"/>
    <p:sldId id="306" r:id="rId34"/>
    <p:sldId id="290" r:id="rId35"/>
    <p:sldId id="282" r:id="rId36"/>
    <p:sldId id="310" r:id="rId37"/>
    <p:sldId id="311" r:id="rId38"/>
    <p:sldId id="316" r:id="rId39"/>
    <p:sldId id="317" r:id="rId40"/>
    <p:sldId id="312" r:id="rId41"/>
    <p:sldId id="318" r:id="rId42"/>
    <p:sldId id="319" r:id="rId43"/>
    <p:sldId id="320" r:id="rId44"/>
    <p:sldId id="313" r:id="rId45"/>
    <p:sldId id="322" r:id="rId46"/>
    <p:sldId id="314" r:id="rId47"/>
    <p:sldId id="315" r:id="rId48"/>
    <p:sldId id="331" r:id="rId49"/>
    <p:sldId id="323" r:id="rId50"/>
    <p:sldId id="291" r:id="rId51"/>
    <p:sldId id="281" r:id="rId52"/>
    <p:sldId id="324" r:id="rId53"/>
    <p:sldId id="325" r:id="rId54"/>
    <p:sldId id="292" r:id="rId55"/>
    <p:sldId id="280" r:id="rId56"/>
    <p:sldId id="332" r:id="rId57"/>
    <p:sldId id="334" r:id="rId58"/>
    <p:sldId id="333" r:id="rId59"/>
    <p:sldId id="335" r:id="rId60"/>
    <p:sldId id="266" r:id="rId6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0" autoAdjust="0"/>
    <p:restoredTop sz="90764" autoAdjust="0"/>
  </p:normalViewPr>
  <p:slideViewPr>
    <p:cSldViewPr>
      <p:cViewPr>
        <p:scale>
          <a:sx n="70" d="100"/>
          <a:sy n="70" d="100"/>
        </p:scale>
        <p:origin x="-1398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447E72A-D913-4DC2-9E0A-E520CE8FCC86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5D78FC6-CE17-4259-A63C-DDFC12E048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6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commonly used criterion is </a:t>
            </a:r>
            <a:r>
              <a:rPr lang="en-US" dirty="0" err="1" smtClean="0"/>
              <a:t>Makespan</a:t>
            </a:r>
            <a:r>
              <a:rPr lang="en-US" dirty="0" smtClean="0"/>
              <a:t>. It is commonly modeled as some</a:t>
            </a:r>
            <a:r>
              <a:rPr lang="en-US" baseline="0" dirty="0" smtClean="0"/>
              <a:t> extra activity L, which gets a precedence constraint from other activities with no successor to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221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>
                <a:solidFill>
                  <a:prstClr val="black"/>
                </a:solidFill>
              </a:rPr>
              <a:pPr/>
              <a:t>33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If the sum of the minimal processing time of set union A is greater than max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lct</a:t>
            </a:r>
            <a:r>
              <a:rPr lang="en-US" baseline="0" dirty="0" smtClean="0"/>
              <a:t> of  set union A minus min </a:t>
            </a:r>
            <a:r>
              <a:rPr lang="en-US" baseline="0" dirty="0" err="1" smtClean="0"/>
              <a:t>est</a:t>
            </a:r>
            <a:r>
              <a:rPr lang="en-US" baseline="0" dirty="0" smtClean="0"/>
              <a:t> set then A </a:t>
            </a:r>
            <a:r>
              <a:rPr lang="en-US" baseline="0" dirty="0" err="1" smtClean="0"/>
              <a:t>preceeds</a:t>
            </a:r>
            <a:r>
              <a:rPr lang="en-US" baseline="0" dirty="0" smtClean="0"/>
              <a:t> set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smtClean="0"/>
              <a:t>If A </a:t>
            </a:r>
            <a:r>
              <a:rPr lang="en-US" dirty="0" err="1" smtClean="0"/>
              <a:t>preceeds</a:t>
            </a:r>
            <a:r>
              <a:rPr lang="en-US" dirty="0" smtClean="0"/>
              <a:t> set, then the</a:t>
            </a:r>
            <a:r>
              <a:rPr lang="en-US" baseline="0" dirty="0" smtClean="0"/>
              <a:t> end of A is less than or equals the min of (max </a:t>
            </a:r>
            <a:r>
              <a:rPr lang="en-US" baseline="0" dirty="0" err="1" smtClean="0"/>
              <a:t>lct</a:t>
            </a:r>
            <a:r>
              <a:rPr lang="en-US" baseline="0" dirty="0" smtClean="0"/>
              <a:t> of set minus sum of minimal </a:t>
            </a:r>
            <a:r>
              <a:rPr lang="en-US" baseline="0" dirty="0" err="1" smtClean="0"/>
              <a:t>proc</a:t>
            </a:r>
            <a:r>
              <a:rPr lang="en-US" baseline="0" dirty="0" smtClean="0"/>
              <a:t> time of set).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baseline="0" dirty="0" smtClean="0"/>
              <a:t>Set’ is what is left after a rule has been applied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dirty="0" smtClean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065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propagation mainly consists of maintaining for any time t arc-B-consistency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737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formula is used to maintain arc-B-consistency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788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>
                <a:solidFill>
                  <a:prstClr val="black"/>
                </a:solidFill>
              </a:rPr>
              <a:pPr/>
              <a:t>49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Qualitative relations between time points.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92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>
                <a:solidFill>
                  <a:prstClr val="black"/>
                </a:solidFill>
              </a:rPr>
              <a:pPr/>
              <a:t>53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Other regular criteria include: </a:t>
            </a:r>
            <a:r>
              <a:rPr lang="en-US" dirty="0" err="1" smtClean="0"/>
              <a:t>avg</a:t>
            </a:r>
            <a:r>
              <a:rPr lang="en-US" dirty="0" smtClean="0"/>
              <a:t> completion time, maximal or weighted tardiness, weighted</a:t>
            </a:r>
            <a:r>
              <a:rPr lang="en-US" baseline="0" dirty="0" smtClean="0"/>
              <a:t> number of late activities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0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Example</a:t>
            </a:r>
            <a:r>
              <a:rPr lang="en-US" baseline="0" dirty="0" smtClean="0"/>
              <a:t>: sum of setup times and the sum of setup cost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03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Critical path: a sequence of activities where </a:t>
            </a:r>
            <a:r>
              <a:rPr lang="en-US" dirty="0" err="1" smtClean="0"/>
              <a:t>i</a:t>
            </a:r>
            <a:r>
              <a:rPr lang="en-US" dirty="0" smtClean="0"/>
              <a:t>) for each activity A that appears</a:t>
            </a:r>
            <a:r>
              <a:rPr lang="en-US" baseline="0" dirty="0" smtClean="0"/>
              <a:t> before activity B in the sequence A indeed precedes B in the schedule and ii) the sum of the processing times of the activities in the sequence equals the </a:t>
            </a:r>
            <a:r>
              <a:rPr lang="en-US" baseline="0" dirty="0" err="1" smtClean="0"/>
              <a:t>makespan</a:t>
            </a:r>
            <a:r>
              <a:rPr lang="en-US" baseline="0" dirty="0" smtClean="0"/>
              <a:t> of the schedule.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5896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Critical path: a sequence of activities where </a:t>
            </a:r>
            <a:r>
              <a:rPr lang="en-US" dirty="0" err="1" smtClean="0"/>
              <a:t>i</a:t>
            </a:r>
            <a:r>
              <a:rPr lang="en-US" dirty="0" smtClean="0"/>
              <a:t>) for each activity A that appears</a:t>
            </a:r>
            <a:r>
              <a:rPr lang="en-US" baseline="0" dirty="0" smtClean="0"/>
              <a:t> before activity B in the sequence A indeed precedes B in the schedule and ii) the sum of the processing times of the activities in the sequence equals the </a:t>
            </a:r>
            <a:r>
              <a:rPr lang="en-US" baseline="0" dirty="0" err="1" smtClean="0"/>
              <a:t>makespan</a:t>
            </a:r>
            <a:r>
              <a:rPr lang="en-US" baseline="0" dirty="0" smtClean="0"/>
              <a:t> of </a:t>
            </a:r>
            <a:r>
              <a:rPr lang="en-US" baseline="0" smtClean="0"/>
              <a:t>the schedule.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5896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70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precedence constraint: Activity B is to be started after Activity</a:t>
            </a:r>
            <a:r>
              <a:rPr lang="en-US" baseline="0" dirty="0" smtClean="0"/>
              <a:t> A has ended</a:t>
            </a:r>
          </a:p>
          <a:p>
            <a:r>
              <a:rPr lang="en-US" baseline="0" dirty="0" smtClean="0"/>
              <a:t>For Disjunctive: This is the constraint involved in the Disjunctive scheduling of resources. Where any 2 non-preemptive activities are related by the disjunctive constraint.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898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Cumulative resource is a special case of reservoir that is</a:t>
            </a:r>
            <a:r>
              <a:rPr lang="en-US" baseline="0" dirty="0" smtClean="0"/>
              <a:t> consumed at the beginning of the activity and produced in the same quantity at the end of the activity when the activity releases the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58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smtClean="0"/>
              <a:t>4/08/2013 </a:t>
            </a: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mtClean="0">
                <a:solidFill>
                  <a:schemeClr val="tx2"/>
                </a:solidFill>
              </a:rPr>
              <a:t>Olufikayo Adetunji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chemeClr val="tx2"/>
                </a:solidFill>
              </a:rPr>
              <a:t>4/08/2013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chemeClr val="tx2"/>
                </a:solidFill>
              </a:rPr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8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>
                <a:solidFill>
                  <a:schemeClr val="tx2"/>
                </a:solidFill>
              </a:rPr>
              <a:t>4/08/2013 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r>
              <a:rPr lang="en-US" sz="1400" smtClean="0">
                <a:solidFill>
                  <a:schemeClr val="tx2"/>
                </a:solidFill>
              </a:rPr>
              <a:t>Olufikayo Adetunji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algn="ctr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382000" cy="2362200"/>
          </a:xfrm>
        </p:spPr>
        <p:txBody>
          <a:bodyPr>
            <a:noAutofit/>
          </a:bodyPr>
          <a:lstStyle/>
          <a:p>
            <a:r>
              <a:rPr lang="en-US" sz="4400" dirty="0" smtClean="0"/>
              <a:t>CONSTRAINT-BASED SCHEDULING and PLANNING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4400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81000" y="49530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Speaker: </a:t>
            </a:r>
            <a:r>
              <a:rPr lang="en-US" dirty="0" err="1" smtClean="0"/>
              <a:t>Olufikayo</a:t>
            </a:r>
            <a:r>
              <a:rPr lang="en-US" dirty="0" smtClean="0"/>
              <a:t> </a:t>
            </a:r>
            <a:r>
              <a:rPr lang="en-US" dirty="0" err="1" smtClean="0"/>
              <a:t>Adetunji</a:t>
            </a:r>
            <a:endParaRPr lang="en-US" dirty="0" smtClean="0"/>
          </a:p>
          <a:p>
            <a:r>
              <a:rPr lang="en-US" dirty="0" smtClean="0"/>
              <a:t>CSCE 921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n-US" smtClean="0"/>
              <a:t>4/08/2013 </a:t>
            </a: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mtClean="0">
                <a:solidFill>
                  <a:schemeClr val="tx2"/>
                </a:solidFill>
              </a:rPr>
              <a:t>Olufikayo Adetunji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mtClean="0"/>
              <a:pPr/>
              <a:t>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481626"/>
            <a:ext cx="80772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Authors: Philippe </a:t>
            </a:r>
            <a:r>
              <a:rPr lang="en-US" dirty="0">
                <a:solidFill>
                  <a:srgbClr val="C00000"/>
                </a:solidFill>
              </a:rPr>
              <a:t>B</a:t>
            </a:r>
            <a:r>
              <a:rPr lang="en-US" dirty="0" smtClean="0">
                <a:solidFill>
                  <a:srgbClr val="C00000"/>
                </a:solidFill>
              </a:rPr>
              <a:t>aptiste</a:t>
            </a:r>
            <a:r>
              <a:rPr lang="en-US" dirty="0">
                <a:solidFill>
                  <a:srgbClr val="C00000"/>
                </a:solidFill>
              </a:rPr>
              <a:t>, P</a:t>
            </a:r>
            <a:r>
              <a:rPr lang="en-US" dirty="0" smtClean="0">
                <a:solidFill>
                  <a:srgbClr val="C00000"/>
                </a:solidFill>
              </a:rPr>
              <a:t>hilippe </a:t>
            </a:r>
            <a:r>
              <a:rPr lang="en-US" dirty="0" err="1">
                <a:solidFill>
                  <a:srgbClr val="C00000"/>
                </a:solidFill>
              </a:rPr>
              <a:t>L</a:t>
            </a:r>
            <a:r>
              <a:rPr lang="en-US" dirty="0" err="1" smtClean="0">
                <a:solidFill>
                  <a:srgbClr val="C00000"/>
                </a:solidFill>
              </a:rPr>
              <a:t>aborie</a:t>
            </a:r>
            <a:r>
              <a:rPr lang="en-US" dirty="0">
                <a:solidFill>
                  <a:srgbClr val="C00000"/>
                </a:solidFill>
              </a:rPr>
              <a:t>, C</a:t>
            </a:r>
            <a:r>
              <a:rPr lang="en-US" dirty="0" smtClean="0">
                <a:solidFill>
                  <a:srgbClr val="C00000"/>
                </a:solidFill>
              </a:rPr>
              <a:t>laude Le </a:t>
            </a:r>
            <a:r>
              <a:rPr lang="en-US" dirty="0" err="1" smtClean="0">
                <a:solidFill>
                  <a:srgbClr val="C00000"/>
                </a:solidFill>
              </a:rPr>
              <a:t>Pape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W</a:t>
            </a:r>
            <a:r>
              <a:rPr lang="en-US" dirty="0" err="1" smtClean="0">
                <a:solidFill>
                  <a:srgbClr val="C00000"/>
                </a:solidFill>
              </a:rPr>
              <a:t>im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Nuijten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CP Handbook, Chapter 22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18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Preemptive &amp; non-preemptive activities</a:t>
            </a:r>
          </a:p>
          <a:p>
            <a:r>
              <a:rPr lang="en-US" dirty="0" smtClean="0"/>
              <a:t>Disjunctive &amp; cumulative scheduling</a:t>
            </a:r>
          </a:p>
          <a:p>
            <a:r>
              <a:rPr lang="en-US" dirty="0" smtClean="0"/>
              <a:t>Temporal constraints</a:t>
            </a:r>
          </a:p>
          <a:p>
            <a:pPr lvl="1"/>
            <a:r>
              <a:rPr lang="en-US" dirty="0" smtClean="0"/>
              <a:t>Precedence constraints (before, after)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isjunctive constraints (not at the same time)</a:t>
            </a:r>
          </a:p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Alternative resources</a:t>
            </a:r>
          </a:p>
          <a:p>
            <a:pPr lvl="1"/>
            <a:r>
              <a:rPr lang="en-US" dirty="0" smtClean="0"/>
              <a:t>Reservoirs</a:t>
            </a:r>
          </a:p>
          <a:p>
            <a:pPr lvl="1"/>
            <a:r>
              <a:rPr lang="en-US" dirty="0" smtClean="0"/>
              <a:t>Breakable activities &amp; calendars</a:t>
            </a:r>
          </a:p>
          <a:p>
            <a:pPr lvl="1"/>
            <a:r>
              <a:rPr lang="en-US" dirty="0" smtClean="0"/>
              <a:t>State resources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10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100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Activities: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447800"/>
            <a:ext cx="8378952" cy="5181600"/>
          </a:xfrm>
        </p:spPr>
        <p:txBody>
          <a:bodyPr>
            <a:normAutofit fontScale="92500" lnSpcReduction="10000"/>
          </a:bodyPr>
          <a:lstStyle/>
          <a:p>
            <a:pPr marL="182880" lvl="1"/>
            <a:r>
              <a:rPr lang="en-US" sz="2000" b="1" dirty="0" smtClean="0"/>
              <a:t>Non-preemptive </a:t>
            </a:r>
            <a:r>
              <a:rPr lang="en-US" sz="2000" dirty="0" smtClean="0"/>
              <a:t>activity</a:t>
            </a:r>
            <a:r>
              <a:rPr lang="en-US" sz="2000" b="1" dirty="0" smtClean="0"/>
              <a:t> </a:t>
            </a:r>
            <a:r>
              <a:rPr lang="en-US" sz="2000" dirty="0" smtClean="0"/>
              <a:t>cannot be interrupted: </a:t>
            </a:r>
            <a:r>
              <a:rPr lang="en-US" sz="1700" dirty="0" smtClean="0"/>
              <a:t>end</a:t>
            </a:r>
            <a:r>
              <a:rPr lang="en-US" sz="1700" dirty="0"/>
              <a:t>(A) – start(A) = </a:t>
            </a:r>
            <a:r>
              <a:rPr lang="en-US" sz="1700" dirty="0" err="1"/>
              <a:t>proc</a:t>
            </a:r>
            <a:r>
              <a:rPr lang="en-US" sz="1700" dirty="0"/>
              <a:t>(A</a:t>
            </a:r>
            <a:r>
              <a:rPr lang="en-US" sz="1700" dirty="0" smtClean="0"/>
              <a:t>)</a:t>
            </a:r>
            <a:endParaRPr lang="en-US" sz="2000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pPr marL="182880" lvl="1"/>
            <a:r>
              <a:rPr lang="en-US" sz="2000" b="1" dirty="0" smtClean="0"/>
              <a:t>Preemptive </a:t>
            </a:r>
            <a:r>
              <a:rPr lang="en-US" sz="2000" dirty="0" smtClean="0"/>
              <a:t>activity</a:t>
            </a:r>
            <a:r>
              <a:rPr lang="en-US" sz="2000" b="1" dirty="0" smtClean="0"/>
              <a:t> </a:t>
            </a:r>
            <a:r>
              <a:rPr lang="en-US" sz="2000" dirty="0" smtClean="0"/>
              <a:t>can be interrupted: </a:t>
            </a:r>
            <a:r>
              <a:rPr lang="en-US" sz="1700" dirty="0"/>
              <a:t>end(A) – start(A) </a:t>
            </a:r>
            <a:r>
              <a:rPr lang="en-US" sz="1700" dirty="0">
                <a:latin typeface="Times New Roman"/>
                <a:cs typeface="Times New Roman"/>
              </a:rPr>
              <a:t>≥ </a:t>
            </a:r>
            <a:r>
              <a:rPr lang="en-US" sz="1700" dirty="0" err="1">
                <a:latin typeface="Times New Roman"/>
                <a:cs typeface="Times New Roman"/>
              </a:rPr>
              <a:t>proc</a:t>
            </a:r>
            <a:r>
              <a:rPr lang="en-US" sz="1700" dirty="0">
                <a:latin typeface="Times New Roman"/>
                <a:cs typeface="Times New Roman"/>
              </a:rPr>
              <a:t>(A</a:t>
            </a:r>
            <a:r>
              <a:rPr lang="en-US" sz="1700" dirty="0" smtClean="0">
                <a:latin typeface="Times New Roman"/>
                <a:cs typeface="Times New Roman"/>
              </a:rPr>
              <a:t>)</a:t>
            </a:r>
            <a:endParaRPr lang="en-US" sz="2000" b="1" dirty="0" smtClean="0"/>
          </a:p>
          <a:p>
            <a:pPr lvl="1"/>
            <a:endParaRPr lang="en-US" sz="1700" dirty="0">
              <a:latin typeface="Times New Roman"/>
              <a:cs typeface="Times New Roman"/>
            </a:endParaRPr>
          </a:p>
          <a:p>
            <a:pPr lvl="1"/>
            <a:endParaRPr lang="en-US" sz="1700" dirty="0" smtClean="0">
              <a:latin typeface="Times New Roman"/>
              <a:cs typeface="Times New Roman"/>
            </a:endParaRPr>
          </a:p>
          <a:p>
            <a:pPr lvl="1"/>
            <a:endParaRPr lang="en-US" sz="1700" dirty="0">
              <a:latin typeface="Times New Roman"/>
              <a:cs typeface="Times New Roman"/>
            </a:endParaRPr>
          </a:p>
          <a:p>
            <a:pPr lvl="1"/>
            <a:endParaRPr lang="en-US" sz="1700" dirty="0" smtClean="0">
              <a:latin typeface="Times New Roman"/>
              <a:cs typeface="Times New Roman"/>
            </a:endParaRPr>
          </a:p>
          <a:p>
            <a:pPr lvl="1"/>
            <a:endParaRPr lang="en-US" sz="1700" dirty="0" smtClean="0">
              <a:latin typeface="Times New Roman"/>
              <a:cs typeface="Times New Roman"/>
            </a:endParaRPr>
          </a:p>
          <a:p>
            <a:pPr lvl="1"/>
            <a:endParaRPr lang="en-US" sz="1700" dirty="0">
              <a:latin typeface="Times New Roman"/>
              <a:cs typeface="Times New Roman"/>
            </a:endParaRPr>
          </a:p>
          <a:p>
            <a:pPr marL="365760" lvl="1" indent="0">
              <a:buNone/>
            </a:pPr>
            <a:endParaRPr lang="en-US" sz="1700" dirty="0" smtClean="0">
              <a:latin typeface="Times New Roman"/>
              <a:cs typeface="Times New Roman"/>
            </a:endParaRPr>
          </a:p>
          <a:p>
            <a:pPr marL="365760" lvl="1" indent="0">
              <a:buNone/>
            </a:pPr>
            <a:r>
              <a:rPr lang="en-US" sz="1700" dirty="0" smtClean="0">
                <a:latin typeface="Times New Roman"/>
                <a:cs typeface="Times New Roman"/>
              </a:rPr>
              <a:t>  </a:t>
            </a:r>
            <a:r>
              <a:rPr lang="en-US" sz="1700" dirty="0" err="1" smtClean="0">
                <a:latin typeface="Times New Roman"/>
                <a:cs typeface="Times New Roman"/>
              </a:rPr>
              <a:t>proc</a:t>
            </a:r>
            <a:r>
              <a:rPr lang="en-US" sz="1700" dirty="0" smtClean="0">
                <a:latin typeface="Times New Roman"/>
                <a:cs typeface="Times New Roman"/>
              </a:rPr>
              <a:t>(A) = </a:t>
            </a:r>
            <a:r>
              <a:rPr lang="en-US" sz="1700" dirty="0" err="1" smtClean="0">
                <a:latin typeface="Times New Roman"/>
                <a:cs typeface="Times New Roman"/>
              </a:rPr>
              <a:t>proc</a:t>
            </a:r>
            <a:r>
              <a:rPr lang="en-US" sz="1700" dirty="0">
                <a:latin typeface="Times New Roman"/>
                <a:cs typeface="Times New Roman"/>
              </a:rPr>
              <a:t>(A[1]) + </a:t>
            </a:r>
            <a:r>
              <a:rPr lang="en-US" sz="1700" dirty="0" err="1" smtClean="0">
                <a:latin typeface="Times New Roman"/>
                <a:cs typeface="Times New Roman"/>
              </a:rPr>
              <a:t>proc</a:t>
            </a:r>
            <a:r>
              <a:rPr lang="en-US" sz="1700" dirty="0" smtClean="0">
                <a:latin typeface="Times New Roman"/>
                <a:cs typeface="Times New Roman"/>
              </a:rPr>
              <a:t>(A[2]) + </a:t>
            </a:r>
            <a:r>
              <a:rPr lang="en-US" sz="1700" dirty="0" err="1" smtClean="0">
                <a:latin typeface="Times New Roman"/>
                <a:cs typeface="Times New Roman"/>
              </a:rPr>
              <a:t>proc</a:t>
            </a:r>
            <a:r>
              <a:rPr lang="en-US" sz="1700" dirty="0" smtClean="0">
                <a:latin typeface="Times New Roman"/>
                <a:cs typeface="Times New Roman"/>
              </a:rPr>
              <a:t>(A[3]) + </a:t>
            </a:r>
            <a:r>
              <a:rPr lang="en-US" sz="1700" dirty="0" err="1" smtClean="0">
                <a:latin typeface="Times New Roman"/>
                <a:cs typeface="Times New Roman"/>
              </a:rPr>
              <a:t>proc</a:t>
            </a:r>
            <a:r>
              <a:rPr lang="en-US" sz="1700" dirty="0" smtClean="0">
                <a:latin typeface="Times New Roman"/>
                <a:cs typeface="Times New Roman"/>
              </a:rPr>
              <a:t>(A[4])</a:t>
            </a:r>
            <a:endParaRPr lang="en-US" sz="1700" dirty="0"/>
          </a:p>
          <a:p>
            <a:pPr marL="365760" lvl="1" indent="0">
              <a:buNone/>
            </a:pPr>
            <a:endParaRPr lang="en-US" sz="1700" dirty="0"/>
          </a:p>
          <a:p>
            <a:pPr marL="365760" lvl="1" indent="0">
              <a:buNone/>
            </a:pPr>
            <a:endParaRPr lang="en-US" sz="1700" dirty="0"/>
          </a:p>
          <a:p>
            <a:pPr marL="365760" lvl="1" indent="0">
              <a:buNone/>
            </a:pPr>
            <a:endParaRPr lang="en-US" sz="1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11</a:t>
            </a:fld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133600" y="3352800"/>
            <a:ext cx="4876800" cy="241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81200" y="3288268"/>
            <a:ext cx="430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0    1    2    3    4    5    6    7    8    9    10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95600" y="2209800"/>
            <a:ext cx="2667000" cy="3810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895600" y="2667000"/>
            <a:ext cx="0" cy="5334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5562600" y="2667000"/>
            <a:ext cx="0" cy="5334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895600" y="2933700"/>
            <a:ext cx="2667000" cy="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514600" y="2362200"/>
            <a:ext cx="276999" cy="1038999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start(A)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562600" y="2362201"/>
            <a:ext cx="276999" cy="1066800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end(A)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810000" y="2667000"/>
            <a:ext cx="8382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p(A)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477000" y="3114532"/>
            <a:ext cx="8382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time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981200" y="5646193"/>
            <a:ext cx="5334000" cy="3873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828800" y="5646193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0    1    2    3    4    5    6    7    8    9    10    11    12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1981200" y="4960393"/>
            <a:ext cx="0" cy="5334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6324600" y="4960393"/>
            <a:ext cx="0" cy="5334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600200" y="4724401"/>
            <a:ext cx="276999" cy="970192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start(A)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400800" y="4953000"/>
            <a:ext cx="276999" cy="769393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>
            <a:defPPr>
              <a:defRPr lang="en-US"/>
            </a:defPPr>
          </a:lstStyle>
          <a:p>
            <a:r>
              <a:rPr lang="en-US" dirty="0"/>
              <a:t> end(A)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05600" y="5407925"/>
            <a:ext cx="8382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1981200" y="4579393"/>
            <a:ext cx="4343400" cy="3810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981200" y="4579393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A[1]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276600" y="4579393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A[2]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495800" y="4579393"/>
            <a:ext cx="762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A[3]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5791200" y="4572000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A[4]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45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26" grpId="0"/>
      <p:bldP spid="27" grpId="0"/>
      <p:bldP spid="28" grpId="0"/>
      <p:bldP spid="29" grpId="0"/>
      <p:bldP spid="35" grpId="0"/>
      <p:bldP spid="39" grpId="0"/>
      <p:bldP spid="40" grpId="0"/>
      <p:bldP spid="41" grpId="0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Resources: </a:t>
            </a:r>
            <a:r>
              <a:rPr lang="en-US" sz="2000" b="1" dirty="0" smtClean="0"/>
              <a:t>disjunctive scheduling </a:t>
            </a:r>
            <a:r>
              <a:rPr lang="en-US" sz="2000" dirty="0" smtClean="0"/>
              <a:t>and </a:t>
            </a:r>
            <a:r>
              <a:rPr lang="en-US" sz="2000" b="1" dirty="0" smtClean="0"/>
              <a:t>cumulative scheduling</a:t>
            </a:r>
            <a:endParaRPr lang="en-US" sz="2000" dirty="0" smtClean="0"/>
          </a:p>
          <a:p>
            <a:r>
              <a:rPr lang="en-US" sz="2000" b="1" dirty="0" smtClean="0"/>
              <a:t>Disjunctive scheduling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All resources have a unary capacity. i.e., cap(A) = 1</a:t>
            </a:r>
          </a:p>
          <a:p>
            <a:pPr lvl="1"/>
            <a:r>
              <a:rPr lang="en-US" sz="2000" dirty="0" smtClean="0"/>
              <a:t>Resources are called machines</a:t>
            </a:r>
          </a:p>
          <a:p>
            <a:pPr lvl="1"/>
            <a:r>
              <a:rPr lang="en-US" sz="2000" dirty="0" smtClean="0"/>
              <a:t>At most one activity can be executed at a time</a:t>
            </a:r>
          </a:p>
          <a:p>
            <a:pPr marL="365760" lvl="1" indent="0">
              <a:buNone/>
            </a:pPr>
            <a:endParaRPr lang="en-US" sz="2000" dirty="0"/>
          </a:p>
          <a:p>
            <a:pPr marL="365760" lvl="1" indent="0">
              <a:buNone/>
            </a:pPr>
            <a:endParaRPr lang="en-US" sz="2000" dirty="0" smtClean="0"/>
          </a:p>
          <a:p>
            <a:r>
              <a:rPr lang="en-US" sz="2000" b="1" dirty="0" smtClean="0"/>
              <a:t>Cumulative scheduling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Each activity uses some capacity of the resource cap(A)</a:t>
            </a:r>
          </a:p>
          <a:p>
            <a:pPr lvl="1"/>
            <a:r>
              <a:rPr lang="en-US" sz="2000" dirty="0" smtClean="0"/>
              <a:t>Resources can execute several activities in parallel if the resource capacity is not exceeded </a:t>
            </a:r>
          </a:p>
          <a:p>
            <a:pPr marL="365760" lvl="1" indent="0">
              <a:buNone/>
            </a:pPr>
            <a:r>
              <a:rPr lang="en-US" sz="2000" dirty="0" smtClean="0"/>
              <a:t>                            3 </a:t>
            </a:r>
          </a:p>
          <a:p>
            <a:pPr marL="365760" lvl="1" indent="0">
              <a:buNone/>
            </a:pPr>
            <a:r>
              <a:rPr lang="en-US" sz="2000" dirty="0" smtClean="0"/>
              <a:t>                            2 </a:t>
            </a:r>
          </a:p>
          <a:p>
            <a:pPr marL="365760" lvl="1" indent="0">
              <a:buNone/>
            </a:pPr>
            <a:r>
              <a:rPr lang="en-US" sz="2000" dirty="0" smtClean="0"/>
              <a:t>                            1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Olufikayo</a:t>
            </a:r>
            <a:r>
              <a:rPr lang="en-US" dirty="0" smtClean="0"/>
              <a:t> </a:t>
            </a:r>
            <a:r>
              <a:rPr lang="en-US" dirty="0" err="1" smtClean="0"/>
              <a:t>Adetunji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12</a:t>
            </a:fld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295400" y="3733800"/>
            <a:ext cx="6553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43000" y="36576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0    1    2    3    4    5    6    7    8    9    10    11    12    13    14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95400" y="33528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14600" y="33528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352800" y="3352800"/>
            <a:ext cx="1371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34000" y="3352800"/>
            <a:ext cx="1143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934200" y="3352800"/>
            <a:ext cx="685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044536" y="5410200"/>
            <a:ext cx="43434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048000" y="6019800"/>
            <a:ext cx="2168236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105400" y="6019800"/>
            <a:ext cx="2282536" cy="381000"/>
          </a:xfrm>
          <a:prstGeom prst="rect">
            <a:avLst/>
          </a:prstGeom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572000" y="5410200"/>
            <a:ext cx="2057400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581400" y="5410200"/>
            <a:ext cx="990600" cy="609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629400" y="5410200"/>
            <a:ext cx="758536" cy="609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928504" y="6336268"/>
            <a:ext cx="4575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0      1      2      3      4      5      6      7      8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83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Resource Constraints: </a:t>
            </a:r>
            <a:r>
              <a:rPr lang="en-US" sz="3200" dirty="0"/>
              <a:t>disjunctive </a:t>
            </a:r>
            <a:r>
              <a:rPr lang="en-US" sz="3200" dirty="0" err="1" smtClean="0"/>
              <a:t>vs</a:t>
            </a:r>
            <a:r>
              <a:rPr lang="en-US" sz="3200" dirty="0" smtClean="0"/>
              <a:t> cumulative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Disjunctive scheduling</a:t>
            </a:r>
            <a:endParaRPr lang="en-US" sz="2000" dirty="0" smtClean="0"/>
          </a:p>
          <a:p>
            <a:pPr lvl="1"/>
            <a:r>
              <a:rPr lang="en-US" sz="2000" dirty="0" smtClean="0"/>
              <a:t>All resources have a unary capacity, cap(A) = 1</a:t>
            </a:r>
          </a:p>
          <a:p>
            <a:pPr lvl="1"/>
            <a:r>
              <a:rPr lang="en-US" sz="2000" dirty="0" smtClean="0"/>
              <a:t>Resources are called machines</a:t>
            </a:r>
          </a:p>
          <a:p>
            <a:pPr lvl="1"/>
            <a:r>
              <a:rPr lang="en-US" sz="2000" dirty="0" smtClean="0"/>
              <a:t>At most one activity can be executed at a time</a:t>
            </a:r>
          </a:p>
          <a:p>
            <a:pPr marL="365760" lvl="1" indent="0">
              <a:buNone/>
            </a:pPr>
            <a:endParaRPr lang="en-US" sz="2000" dirty="0"/>
          </a:p>
          <a:p>
            <a:pPr marL="365760" lvl="1" indent="0">
              <a:buNone/>
            </a:pPr>
            <a:endParaRPr lang="en-US" sz="2000" dirty="0" smtClean="0"/>
          </a:p>
          <a:p>
            <a:r>
              <a:rPr lang="en-US" sz="2000" b="1" dirty="0" smtClean="0"/>
              <a:t>Cumulative scheduling</a:t>
            </a:r>
            <a:endParaRPr lang="en-US" sz="2000" dirty="0" smtClean="0"/>
          </a:p>
          <a:p>
            <a:pPr lvl="1"/>
            <a:r>
              <a:rPr lang="en-US" sz="2000" dirty="0" smtClean="0"/>
              <a:t>Each activity uses some capacity of the resource cap(A)</a:t>
            </a:r>
          </a:p>
          <a:p>
            <a:pPr lvl="1"/>
            <a:r>
              <a:rPr lang="en-US" sz="2000" dirty="0" smtClean="0"/>
              <a:t>Resources can handle several activities </a:t>
            </a:r>
            <a:r>
              <a:rPr lang="en-US" dirty="0" smtClean="0"/>
              <a:t>at the same time </a:t>
            </a:r>
            <a:r>
              <a:rPr lang="en-US" sz="2000" dirty="0" smtClean="0"/>
              <a:t>up to resource capacity</a:t>
            </a:r>
          </a:p>
          <a:p>
            <a:pPr marL="365760" lvl="1" indent="0">
              <a:buNone/>
            </a:pPr>
            <a:r>
              <a:rPr lang="en-US" sz="2000" dirty="0" smtClean="0"/>
              <a:t>                            3 </a:t>
            </a:r>
          </a:p>
          <a:p>
            <a:pPr marL="365760" lvl="1" indent="0">
              <a:buNone/>
            </a:pPr>
            <a:r>
              <a:rPr lang="en-US" sz="2000" dirty="0" smtClean="0"/>
              <a:t>                            2 </a:t>
            </a:r>
          </a:p>
          <a:p>
            <a:pPr marL="365760" lvl="1" indent="0">
              <a:buNone/>
            </a:pPr>
            <a:r>
              <a:rPr lang="en-US" sz="2000" dirty="0" smtClean="0"/>
              <a:t>                            1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Olufikayo</a:t>
            </a:r>
            <a:r>
              <a:rPr lang="en-US" dirty="0" smtClean="0"/>
              <a:t> </a:t>
            </a:r>
            <a:r>
              <a:rPr lang="en-US" dirty="0" err="1" smtClean="0"/>
              <a:t>Adetunji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13</a:t>
            </a:fld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295400" y="3581400"/>
            <a:ext cx="6553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43000" y="35052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0    1    2    3    4    5    6    7    8    9    10    11    12    13    14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95400" y="32004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14600" y="32004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352800" y="3200400"/>
            <a:ext cx="1371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34000" y="3200400"/>
            <a:ext cx="1143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934200" y="3200400"/>
            <a:ext cx="685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044536" y="5410200"/>
            <a:ext cx="43434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048000" y="6019800"/>
            <a:ext cx="2168236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105400" y="6019800"/>
            <a:ext cx="2282536" cy="381000"/>
          </a:xfrm>
          <a:prstGeom prst="rect">
            <a:avLst/>
          </a:prstGeom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572000" y="5410200"/>
            <a:ext cx="2057400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581400" y="5410200"/>
            <a:ext cx="990600" cy="609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629400" y="5410200"/>
            <a:ext cx="758536" cy="609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928504" y="6336268"/>
            <a:ext cx="4575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0      1      2      3      4      5      6      7      8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71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Temporal relations between activities expressed by linear constraints between start and end variables of activities</a:t>
            </a:r>
          </a:p>
          <a:p>
            <a:r>
              <a:rPr lang="en-US" sz="2000" b="1" dirty="0" smtClean="0"/>
              <a:t>Precedence constraint </a:t>
            </a:r>
            <a:r>
              <a:rPr lang="en-US" sz="2000" dirty="0" smtClean="0"/>
              <a:t>between activities A, B (</a:t>
            </a:r>
            <a:r>
              <a:rPr lang="en-US" sz="2000" b="1" dirty="0" smtClean="0"/>
              <a:t>sequencing A</a:t>
            </a:r>
            <a:r>
              <a:rPr lang="en-US" sz="2000" b="1" dirty="0" smtClean="0">
                <a:latin typeface="Times New Roman"/>
                <a:cs typeface="Times New Roman"/>
              </a:rPr>
              <a:t>‹‹</a:t>
            </a:r>
            <a:r>
              <a:rPr lang="en-US" sz="2000" b="1" dirty="0" smtClean="0">
                <a:cs typeface="Times New Roman"/>
              </a:rPr>
              <a:t>B </a:t>
            </a:r>
            <a:r>
              <a:rPr lang="en-US" sz="2000" dirty="0" smtClean="0">
                <a:cs typeface="Times New Roman"/>
              </a:rPr>
              <a:t>of activities A,B</a:t>
            </a:r>
            <a:r>
              <a:rPr lang="en-US" sz="2000" dirty="0" smtClean="0"/>
              <a:t>)</a:t>
            </a:r>
          </a:p>
          <a:p>
            <a:pPr lvl="1"/>
            <a:r>
              <a:rPr lang="en-US" sz="1700" dirty="0"/>
              <a:t>end(A) ≤ </a:t>
            </a:r>
            <a:r>
              <a:rPr lang="en-US" sz="1700" dirty="0" smtClean="0"/>
              <a:t>start(B)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Disjunctive constraint</a:t>
            </a:r>
            <a:r>
              <a:rPr lang="en-US" sz="2000" dirty="0" smtClean="0"/>
              <a:t>: activities A and B cannot overlap</a:t>
            </a:r>
          </a:p>
          <a:p>
            <a:pPr lvl="1"/>
            <a:r>
              <a:rPr lang="en-US" sz="1700" dirty="0" smtClean="0"/>
              <a:t>A</a:t>
            </a:r>
            <a:r>
              <a:rPr lang="en-US" sz="1700" dirty="0" smtClean="0">
                <a:latin typeface="Times New Roman"/>
                <a:cs typeface="Times New Roman"/>
              </a:rPr>
              <a:t>‹‹</a:t>
            </a:r>
            <a:r>
              <a:rPr lang="en-US" sz="1700" dirty="0" smtClean="0"/>
              <a:t>B or B</a:t>
            </a:r>
            <a:r>
              <a:rPr lang="en-US" sz="1700" dirty="0" smtClean="0">
                <a:latin typeface="Times New Roman"/>
                <a:cs typeface="Times New Roman"/>
              </a:rPr>
              <a:t>‹‹</a:t>
            </a:r>
            <a:r>
              <a:rPr lang="en-US" sz="1700" dirty="0" smtClean="0"/>
              <a:t>A</a:t>
            </a:r>
          </a:p>
          <a:p>
            <a:pPr lvl="1"/>
            <a:r>
              <a:rPr lang="en-US" sz="1700" dirty="0"/>
              <a:t>end(A) ≤ start(B) or end(B) ≤ start(A)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14</a:t>
            </a:fld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362200" y="4050268"/>
            <a:ext cx="51054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09800" y="397406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0    1    2    3    4    5    6    7    8    9    10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355272" y="3674008"/>
            <a:ext cx="1911927" cy="300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029200" y="36576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86600" y="3745468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03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Extensions: Alternative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Activity A can be scheduled on </a:t>
            </a:r>
            <a:r>
              <a:rPr lang="en-US" i="1" dirty="0" smtClean="0"/>
              <a:t>any one </a:t>
            </a:r>
            <a:r>
              <a:rPr lang="en-US" dirty="0" smtClean="0"/>
              <a:t>resource from a set S of resources</a:t>
            </a:r>
          </a:p>
          <a:p>
            <a:pPr lvl="1"/>
            <a:r>
              <a:rPr lang="en-US" dirty="0" smtClean="0"/>
              <a:t>S is the set of </a:t>
            </a:r>
            <a:r>
              <a:rPr lang="en-US" b="1" dirty="0" smtClean="0"/>
              <a:t>alternative resources </a:t>
            </a:r>
            <a:r>
              <a:rPr lang="en-US" dirty="0" smtClean="0"/>
              <a:t>for A</a:t>
            </a:r>
            <a:endParaRPr lang="en-US" dirty="0"/>
          </a:p>
          <a:p>
            <a:pPr lvl="1"/>
            <a:r>
              <a:rPr lang="en-US" dirty="0" smtClean="0"/>
              <a:t>S is defined by domain variable </a:t>
            </a:r>
            <a:r>
              <a:rPr lang="en-US" i="1" dirty="0" err="1" smtClean="0"/>
              <a:t>altern</a:t>
            </a:r>
            <a:r>
              <a:rPr lang="en-US" i="1" dirty="0" smtClean="0"/>
              <a:t>(A)</a:t>
            </a:r>
          </a:p>
          <a:p>
            <a:pPr lvl="1"/>
            <a:r>
              <a:rPr lang="en-US" dirty="0"/>
              <a:t>Example: Any of the persons can process a set of tasks.</a:t>
            </a:r>
          </a:p>
          <a:p>
            <a:pPr lvl="1"/>
            <a:r>
              <a:rPr lang="en-US" dirty="0" smtClean="0"/>
              <a:t>Resources are unrelated</a:t>
            </a:r>
          </a:p>
          <a:p>
            <a:pPr lvl="1"/>
            <a:r>
              <a:rPr lang="en-US" dirty="0" smtClean="0"/>
              <a:t>Different alternatives can have different costs</a:t>
            </a:r>
          </a:p>
          <a:p>
            <a:r>
              <a:rPr lang="en-US" dirty="0" smtClean="0"/>
              <a:t>Disjunctive scheduling ≡ Alternative </a:t>
            </a:r>
            <a:r>
              <a:rPr lang="en-US" dirty="0"/>
              <a:t>unary resources</a:t>
            </a:r>
          </a:p>
          <a:p>
            <a:pPr lvl="1"/>
            <a:r>
              <a:rPr lang="en-US" dirty="0" smtClean="0"/>
              <a:t>Activity </a:t>
            </a:r>
            <a:r>
              <a:rPr lang="en-US" dirty="0"/>
              <a:t>can be processed on any of the unary </a:t>
            </a:r>
            <a:r>
              <a:rPr lang="en-US" dirty="0" smtClean="0"/>
              <a:t>resources</a:t>
            </a:r>
          </a:p>
          <a:p>
            <a:r>
              <a:rPr lang="en-US" dirty="0" smtClean="0"/>
              <a:t>Cumulative </a:t>
            </a:r>
            <a:r>
              <a:rPr lang="en-US" dirty="0"/>
              <a:t>scheduling </a:t>
            </a:r>
            <a:r>
              <a:rPr lang="en-US" dirty="0" smtClean="0"/>
              <a:t>≡ </a:t>
            </a:r>
            <a:r>
              <a:rPr lang="en-US" dirty="0"/>
              <a:t>O</a:t>
            </a:r>
            <a:r>
              <a:rPr lang="en-US" dirty="0" smtClean="0"/>
              <a:t>ne </a:t>
            </a:r>
            <a:r>
              <a:rPr lang="en-US" dirty="0"/>
              <a:t>cumulative resource with resource capacity corresponding to the number of </a:t>
            </a:r>
            <a:r>
              <a:rPr lang="en-US" dirty="0" smtClean="0"/>
              <a:t>alternative unary </a:t>
            </a:r>
            <a:r>
              <a:rPr lang="en-US" dirty="0"/>
              <a:t>resources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15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89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Extensions: Reservoirs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Reservoir resource can be consumed and/or produced by activities</a:t>
            </a:r>
          </a:p>
          <a:p>
            <a:pPr lvl="1"/>
            <a:r>
              <a:rPr lang="en-US" sz="2200" dirty="0"/>
              <a:t>Activity consumes some quantity of the resource cap(A)&lt;</a:t>
            </a:r>
            <a:r>
              <a:rPr lang="en-US" sz="2200" dirty="0" smtClean="0"/>
              <a:t>0</a:t>
            </a:r>
          </a:p>
          <a:p>
            <a:pPr lvl="1"/>
            <a:r>
              <a:rPr lang="en-US" sz="2200" dirty="0" smtClean="0"/>
              <a:t>Activity </a:t>
            </a:r>
            <a:r>
              <a:rPr lang="en-US" sz="2200" dirty="0"/>
              <a:t>produces some quantity of the resource cap(A)&gt;</a:t>
            </a:r>
            <a:r>
              <a:rPr lang="en-US" sz="2200" dirty="0" smtClean="0"/>
              <a:t>0</a:t>
            </a:r>
          </a:p>
          <a:p>
            <a:r>
              <a:rPr lang="en-US" sz="2600" dirty="0" smtClean="0"/>
              <a:t>Cumulative resource is a special case of reservoir</a:t>
            </a: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Can 6"/>
          <p:cNvSpPr/>
          <p:nvPr/>
        </p:nvSpPr>
        <p:spPr>
          <a:xfrm>
            <a:off x="1371600" y="4218801"/>
            <a:ext cx="762000" cy="12192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n 7"/>
          <p:cNvSpPr/>
          <p:nvPr/>
        </p:nvSpPr>
        <p:spPr>
          <a:xfrm>
            <a:off x="3048000" y="4218801"/>
            <a:ext cx="762000" cy="762000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>
            <a:off x="4800600" y="4218801"/>
            <a:ext cx="762000" cy="1219200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n 9"/>
          <p:cNvSpPr/>
          <p:nvPr/>
        </p:nvSpPr>
        <p:spPr>
          <a:xfrm>
            <a:off x="6705600" y="4828401"/>
            <a:ext cx="762000" cy="609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n 10"/>
          <p:cNvSpPr/>
          <p:nvPr/>
        </p:nvSpPr>
        <p:spPr>
          <a:xfrm>
            <a:off x="3048000" y="4676001"/>
            <a:ext cx="762000" cy="762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n 11"/>
          <p:cNvSpPr/>
          <p:nvPr/>
        </p:nvSpPr>
        <p:spPr>
          <a:xfrm>
            <a:off x="6705600" y="4218801"/>
            <a:ext cx="762000" cy="762000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10800000">
            <a:off x="2209800" y="5438001"/>
            <a:ext cx="685800" cy="533400"/>
          </a:xfrm>
          <a:prstGeom prst="triangle">
            <a:avLst>
              <a:gd name="adj" fmla="val 4747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5867400" y="5438001"/>
            <a:ext cx="685800" cy="533400"/>
          </a:xfrm>
          <a:prstGeom prst="triangle">
            <a:avLst>
              <a:gd name="adj" fmla="val 4747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 rot="10800000">
            <a:off x="4048991" y="5438001"/>
            <a:ext cx="685800" cy="533400"/>
          </a:xfrm>
          <a:prstGeom prst="triangle">
            <a:avLst>
              <a:gd name="adj" fmla="val 4747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895600" y="5704701"/>
            <a:ext cx="10668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800600" y="5666601"/>
            <a:ext cx="10668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742801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400800" y="5666601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+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95800" y="5742801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89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Extensions: Other types of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Breakable activities &amp; calendars</a:t>
            </a:r>
            <a:endParaRPr lang="en-US" dirty="0"/>
          </a:p>
          <a:p>
            <a:pPr lvl="1"/>
            <a:r>
              <a:rPr lang="en-US" dirty="0" smtClean="0"/>
              <a:t>Resources are governed by a calendar </a:t>
            </a:r>
          </a:p>
          <a:p>
            <a:pPr lvl="1"/>
            <a:r>
              <a:rPr lang="en-US" dirty="0" smtClean="0"/>
              <a:t>Calendar consists of breaks and productivity profile under which activities scheduled on the resource are executed </a:t>
            </a:r>
          </a:p>
          <a:p>
            <a:r>
              <a:rPr lang="en-US" dirty="0" smtClean="0"/>
              <a:t>State resources</a:t>
            </a:r>
          </a:p>
          <a:p>
            <a:pPr lvl="1"/>
            <a:r>
              <a:rPr lang="en-US" dirty="0" smtClean="0"/>
              <a:t>Resource of infinite capacity, with varying state over time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17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0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Optimization: Objective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24695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Optimization problems optimize an objective function</a:t>
            </a:r>
          </a:p>
          <a:p>
            <a:r>
              <a:rPr lang="en-US" dirty="0" smtClean="0"/>
              <a:t>An objective function uses a variable </a:t>
            </a:r>
            <a:r>
              <a:rPr lang="en-US" dirty="0" smtClean="0">
                <a:solidFill>
                  <a:srgbClr val="A53926"/>
                </a:solidFill>
              </a:rPr>
              <a:t>criterion</a:t>
            </a:r>
            <a:r>
              <a:rPr lang="en-US" dirty="0" smtClean="0"/>
              <a:t> (equals the value of objective function</a:t>
            </a:r>
          </a:p>
          <a:p>
            <a:r>
              <a:rPr lang="en-US" dirty="0" err="1" smtClean="0">
                <a:solidFill>
                  <a:srgbClr val="A53926"/>
                </a:solidFill>
              </a:rPr>
              <a:t>Makespan</a:t>
            </a:r>
            <a:r>
              <a:rPr lang="en-US" dirty="0" smtClean="0">
                <a:solidFill>
                  <a:srgbClr val="A53926"/>
                </a:solidFill>
              </a:rPr>
              <a:t> </a:t>
            </a:r>
            <a:r>
              <a:rPr lang="en-US" dirty="0" smtClean="0"/>
              <a:t>(criterion): completion time of the last activity</a:t>
            </a:r>
          </a:p>
          <a:p>
            <a:r>
              <a:rPr lang="en-US" dirty="0" smtClean="0"/>
              <a:t>Modeling the </a:t>
            </a:r>
            <a:r>
              <a:rPr lang="en-US" dirty="0" err="1" smtClean="0"/>
              <a:t>makespan</a:t>
            </a:r>
            <a:endParaRPr lang="en-US" dirty="0" smtClean="0"/>
          </a:p>
          <a:p>
            <a:pPr lvl="1"/>
            <a:r>
              <a:rPr lang="en-US" dirty="0" smtClean="0"/>
              <a:t>Introduce L, </a:t>
            </a:r>
            <a:r>
              <a:rPr lang="en-US" dirty="0" err="1" smtClean="0"/>
              <a:t>proc</a:t>
            </a:r>
            <a:r>
              <a:rPr lang="en-US" dirty="0" smtClean="0"/>
              <a:t>(L) = 0</a:t>
            </a:r>
          </a:p>
          <a:p>
            <a:pPr lvl="1"/>
            <a:r>
              <a:rPr lang="en-US" dirty="0" smtClean="0"/>
              <a:t>Add precedence constraint for each T with no successor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lowchart: Connector 6"/>
          <p:cNvSpPr/>
          <p:nvPr/>
        </p:nvSpPr>
        <p:spPr>
          <a:xfrm>
            <a:off x="3124200" y="41910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8" name="Flowchart: Connector 7"/>
          <p:cNvSpPr/>
          <p:nvPr/>
        </p:nvSpPr>
        <p:spPr>
          <a:xfrm>
            <a:off x="4031675" y="59817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9" name="Flowchart: Connector 8"/>
          <p:cNvSpPr/>
          <p:nvPr/>
        </p:nvSpPr>
        <p:spPr>
          <a:xfrm>
            <a:off x="4495800" y="4572001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0" name="Flowchart: Connector 9"/>
          <p:cNvSpPr/>
          <p:nvPr/>
        </p:nvSpPr>
        <p:spPr>
          <a:xfrm>
            <a:off x="2559626" y="59436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F</a:t>
            </a:r>
            <a:endParaRPr lang="en-US" dirty="0"/>
          </a:p>
        </p:txBody>
      </p:sp>
      <p:sp>
        <p:nvSpPr>
          <p:cNvPr id="11" name="Flowchart: Connector 10"/>
          <p:cNvSpPr/>
          <p:nvPr/>
        </p:nvSpPr>
        <p:spPr>
          <a:xfrm>
            <a:off x="3505200" y="51054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12" name="Flowchart: Connector 11"/>
          <p:cNvSpPr/>
          <p:nvPr/>
        </p:nvSpPr>
        <p:spPr>
          <a:xfrm>
            <a:off x="2105890" y="494261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2" idx="7"/>
            <a:endCxn id="7" idx="3"/>
          </p:cNvCxnSpPr>
          <p:nvPr/>
        </p:nvCxnSpPr>
        <p:spPr>
          <a:xfrm flipV="1">
            <a:off x="2561175" y="4646285"/>
            <a:ext cx="641140" cy="374440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9" idx="2"/>
          </p:cNvCxnSpPr>
          <p:nvPr/>
        </p:nvCxnSpPr>
        <p:spPr>
          <a:xfrm>
            <a:off x="3579485" y="4646285"/>
            <a:ext cx="916315" cy="192416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" idx="7"/>
            <a:endCxn id="11" idx="3"/>
          </p:cNvCxnSpPr>
          <p:nvPr/>
        </p:nvCxnSpPr>
        <p:spPr>
          <a:xfrm flipV="1">
            <a:off x="3014911" y="5560685"/>
            <a:ext cx="568404" cy="461030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7"/>
            <a:endCxn id="9" idx="3"/>
          </p:cNvCxnSpPr>
          <p:nvPr/>
        </p:nvCxnSpPr>
        <p:spPr>
          <a:xfrm flipV="1">
            <a:off x="3960485" y="5027286"/>
            <a:ext cx="613430" cy="156229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6"/>
            <a:endCxn id="8" idx="2"/>
          </p:cNvCxnSpPr>
          <p:nvPr/>
        </p:nvCxnSpPr>
        <p:spPr>
          <a:xfrm>
            <a:off x="3093026" y="6210300"/>
            <a:ext cx="938649" cy="38100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Connector 17"/>
          <p:cNvSpPr/>
          <p:nvPr/>
        </p:nvSpPr>
        <p:spPr>
          <a:xfrm>
            <a:off x="6400800" y="4572001"/>
            <a:ext cx="533400" cy="533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L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9" idx="6"/>
            <a:endCxn id="18" idx="2"/>
          </p:cNvCxnSpPr>
          <p:nvPr/>
        </p:nvCxnSpPr>
        <p:spPr>
          <a:xfrm>
            <a:off x="5029200" y="4838701"/>
            <a:ext cx="1371600" cy="0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8" idx="7"/>
          </p:cNvCxnSpPr>
          <p:nvPr/>
        </p:nvCxnSpPr>
        <p:spPr>
          <a:xfrm flipV="1">
            <a:off x="4486960" y="4991101"/>
            <a:ext cx="2066240" cy="1068714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90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Preliminaries</a:t>
            </a:r>
          </a:p>
          <a:p>
            <a:r>
              <a:rPr lang="en-US" dirty="0" smtClean="0"/>
              <a:t>Constraint Programming Model for Scheduling</a:t>
            </a:r>
          </a:p>
          <a:p>
            <a:pPr lvl="1"/>
            <a:r>
              <a:rPr lang="en-US" dirty="0" smtClean="0"/>
              <a:t>Activities</a:t>
            </a:r>
          </a:p>
          <a:p>
            <a:pPr lvl="1"/>
            <a:r>
              <a:rPr lang="en-US" dirty="0" smtClean="0"/>
              <a:t>Resource Constraints</a:t>
            </a:r>
          </a:p>
          <a:p>
            <a:pPr lvl="1"/>
            <a:r>
              <a:rPr lang="en-US" dirty="0" smtClean="0"/>
              <a:t>Temporal Constraints</a:t>
            </a:r>
          </a:p>
          <a:p>
            <a:pPr lvl="1"/>
            <a:r>
              <a:rPr lang="en-US" dirty="0" smtClean="0"/>
              <a:t>Extensions</a:t>
            </a:r>
          </a:p>
          <a:p>
            <a:pPr lvl="1"/>
            <a:r>
              <a:rPr lang="en-US" dirty="0" smtClean="0"/>
              <a:t>Objective Function</a:t>
            </a:r>
          </a:p>
          <a:p>
            <a:r>
              <a:rPr lang="en-US" dirty="0">
                <a:solidFill>
                  <a:srgbClr val="A53926"/>
                </a:solidFill>
              </a:rPr>
              <a:t>Examples</a:t>
            </a:r>
          </a:p>
          <a:p>
            <a:pPr lvl="1"/>
            <a:r>
              <a:rPr lang="en-US" dirty="0">
                <a:solidFill>
                  <a:srgbClr val="A53926"/>
                </a:solidFill>
              </a:rPr>
              <a:t>Timetabling</a:t>
            </a:r>
          </a:p>
          <a:p>
            <a:pPr lvl="1"/>
            <a:r>
              <a:rPr lang="en-US" dirty="0">
                <a:solidFill>
                  <a:srgbClr val="A53926"/>
                </a:solidFill>
              </a:rPr>
              <a:t>Machine scheduling with disjunctive scheduling</a:t>
            </a:r>
          </a:p>
          <a:p>
            <a:pPr lvl="1"/>
            <a:r>
              <a:rPr lang="en-US" dirty="0">
                <a:solidFill>
                  <a:srgbClr val="A53926"/>
                </a:solidFill>
              </a:rPr>
              <a:t>Machine scheduling with cumulative scheduling 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Constraint Propagation for Resource Constraints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Unary Resource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Cumulative Resource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Conjunctive Reasoning between Temporal and Resource Constraint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Heuristic Search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19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04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Preliminaries</a:t>
            </a:r>
          </a:p>
          <a:p>
            <a:r>
              <a:rPr lang="en-US" dirty="0" smtClean="0"/>
              <a:t>Constraint Programming Model for Scheduling</a:t>
            </a:r>
          </a:p>
          <a:p>
            <a:pPr lvl="1"/>
            <a:r>
              <a:rPr lang="en-US" dirty="0" smtClean="0"/>
              <a:t>Activities</a:t>
            </a:r>
          </a:p>
          <a:p>
            <a:pPr lvl="1"/>
            <a:r>
              <a:rPr lang="en-US" dirty="0" smtClean="0"/>
              <a:t>Resource Constraints</a:t>
            </a:r>
          </a:p>
          <a:p>
            <a:pPr lvl="1"/>
            <a:r>
              <a:rPr lang="en-US" dirty="0" smtClean="0"/>
              <a:t>Temporal Constraints</a:t>
            </a:r>
          </a:p>
          <a:p>
            <a:pPr lvl="1"/>
            <a:r>
              <a:rPr lang="en-US" dirty="0" smtClean="0"/>
              <a:t>Extensions</a:t>
            </a:r>
          </a:p>
          <a:p>
            <a:pPr lvl="1"/>
            <a:r>
              <a:rPr lang="en-US" dirty="0" smtClean="0"/>
              <a:t>Objective Function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Timetabling</a:t>
            </a:r>
          </a:p>
          <a:p>
            <a:pPr lvl="1"/>
            <a:r>
              <a:rPr lang="en-US" dirty="0" smtClean="0"/>
              <a:t>Machine scheduling with disjunctive scheduling</a:t>
            </a:r>
          </a:p>
          <a:p>
            <a:pPr lvl="1"/>
            <a:r>
              <a:rPr lang="en-US" dirty="0" smtClean="0"/>
              <a:t>Machine scheduling with cumulative scheduling </a:t>
            </a:r>
          </a:p>
          <a:p>
            <a:r>
              <a:rPr lang="en-US" dirty="0" smtClean="0"/>
              <a:t>Constraint Propagation for Resource Constraints</a:t>
            </a:r>
          </a:p>
          <a:p>
            <a:pPr lvl="1"/>
            <a:r>
              <a:rPr lang="en-US" dirty="0" smtClean="0"/>
              <a:t>Unary Resource</a:t>
            </a:r>
          </a:p>
          <a:p>
            <a:pPr lvl="1"/>
            <a:r>
              <a:rPr lang="en-US" dirty="0" smtClean="0"/>
              <a:t>Cumulative Resource</a:t>
            </a:r>
          </a:p>
          <a:p>
            <a:r>
              <a:rPr lang="en-US" dirty="0" smtClean="0"/>
              <a:t>Conjunctive Reasoning between Temporal and Resource Constraint</a:t>
            </a:r>
          </a:p>
          <a:p>
            <a:r>
              <a:rPr lang="en-US" dirty="0" smtClean="0"/>
              <a:t>Heuristic Search</a:t>
            </a:r>
          </a:p>
          <a:p>
            <a:r>
              <a:rPr lang="en-US" dirty="0" smtClean="0"/>
              <a:t>Conclusion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Timetabling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a schedule of N periods for classes with</a:t>
            </a:r>
          </a:p>
          <a:p>
            <a:pPr lvl="1"/>
            <a:r>
              <a:rPr lang="en-US" dirty="0" smtClean="0"/>
              <a:t>Given durations</a:t>
            </a:r>
          </a:p>
          <a:p>
            <a:pPr lvl="1"/>
            <a:r>
              <a:rPr lang="en-US" dirty="0" smtClean="0"/>
              <a:t>Given lecturers</a:t>
            </a:r>
          </a:p>
          <a:p>
            <a:pPr lvl="1"/>
            <a:r>
              <a:rPr lang="en-US" dirty="0" smtClean="0"/>
              <a:t>Given number of enrolled students</a:t>
            </a:r>
          </a:p>
          <a:p>
            <a:pPr lvl="1"/>
            <a:r>
              <a:rPr lang="en-US" dirty="0" smtClean="0"/>
              <a:t>Prohibited time periods</a:t>
            </a:r>
          </a:p>
          <a:p>
            <a:r>
              <a:rPr lang="en-US" dirty="0" smtClean="0"/>
              <a:t>M classrooms with specified seat capacities</a:t>
            </a:r>
          </a:p>
          <a:p>
            <a:r>
              <a:rPr lang="en-US" dirty="0" smtClean="0"/>
              <a:t>Where there are sets of classes creating a curriculum</a:t>
            </a:r>
          </a:p>
          <a:p>
            <a:pPr lvl="1"/>
            <a:r>
              <a:rPr lang="en-US" dirty="0" smtClean="0"/>
              <a:t>No class time overlap within the classes of a curriculum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20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8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Timetabling: Variable and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Class = Activity with given duration</a:t>
            </a:r>
          </a:p>
          <a:p>
            <a:r>
              <a:rPr lang="en-US" dirty="0" smtClean="0"/>
              <a:t>Start time variable for each class </a:t>
            </a:r>
            <a:r>
              <a:rPr lang="en-US" dirty="0" smtClean="0">
                <a:solidFill>
                  <a:srgbClr val="FF0000"/>
                </a:solidFill>
              </a:rPr>
              <a:t>start(A)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tart(A) = {0, 1, … , N-1}</a:t>
            </a:r>
          </a:p>
          <a:p>
            <a:pPr lvl="1"/>
            <a:r>
              <a:rPr lang="en-US" dirty="0" smtClean="0"/>
              <a:t>start(A) </a:t>
            </a:r>
            <a:r>
              <a:rPr lang="en-US" dirty="0" smtClean="0">
                <a:latin typeface="Times New Roman"/>
                <a:cs typeface="Times New Roman"/>
              </a:rPr>
              <a:t>≠ </a:t>
            </a:r>
            <a:r>
              <a:rPr lang="en-US" dirty="0" smtClean="0">
                <a:cs typeface="Times New Roman"/>
              </a:rPr>
              <a:t>prohibited(A)</a:t>
            </a:r>
          </a:p>
          <a:p>
            <a:r>
              <a:rPr lang="en-US" dirty="0" smtClean="0">
                <a:cs typeface="Times New Roman"/>
              </a:rPr>
              <a:t>Classrooms = resources</a:t>
            </a:r>
          </a:p>
          <a:p>
            <a:r>
              <a:rPr lang="en-US" dirty="0" smtClean="0">
                <a:cs typeface="Times New Roman"/>
              </a:rPr>
              <a:t>Classrooms are ordered by seat capacity: 0 to M-1</a:t>
            </a:r>
          </a:p>
          <a:p>
            <a:r>
              <a:rPr lang="en-US" dirty="0" smtClean="0">
                <a:cs typeface="Times New Roman"/>
              </a:rPr>
              <a:t>Classroom variable for each class </a:t>
            </a:r>
            <a:r>
              <a:rPr lang="en-US" dirty="0" smtClean="0">
                <a:solidFill>
                  <a:srgbClr val="FF0000"/>
                </a:solidFill>
                <a:cs typeface="Times New Roman"/>
              </a:rPr>
              <a:t>resource(A)</a:t>
            </a:r>
          </a:p>
          <a:p>
            <a:pPr lvl="1"/>
            <a:r>
              <a:rPr lang="en-US" dirty="0"/>
              <a:t>resource(A) = {K, . . . , M-1} such that K is the smallest </a:t>
            </a:r>
            <a:r>
              <a:rPr lang="en-US" dirty="0" smtClean="0"/>
              <a:t>classroom where </a:t>
            </a:r>
            <a:r>
              <a:rPr lang="en-US" dirty="0"/>
              <a:t>the class </a:t>
            </a:r>
            <a:r>
              <a:rPr lang="en-US" dirty="0" smtClean="0"/>
              <a:t>fits </a:t>
            </a:r>
            <a:r>
              <a:rPr lang="en-US" dirty="0"/>
              <a:t>by the number of </a:t>
            </a:r>
            <a:r>
              <a:rPr lang="en-US" dirty="0" smtClean="0"/>
              <a:t>students</a:t>
            </a:r>
          </a:p>
          <a:p>
            <a:pPr lvl="1"/>
            <a:r>
              <a:rPr lang="en-US" dirty="0"/>
              <a:t>4 classrooms with sizes </a:t>
            </a:r>
            <a:r>
              <a:rPr lang="en-US" dirty="0" smtClean="0"/>
              <a:t>25, 30</a:t>
            </a:r>
            <a:r>
              <a:rPr lang="en-US" dirty="0"/>
              <a:t>, 40, </a:t>
            </a:r>
            <a:r>
              <a:rPr lang="en-US" dirty="0" smtClean="0"/>
              <a:t>75 </a:t>
            </a:r>
            <a:r>
              <a:rPr lang="en-US" dirty="0"/>
              <a:t>corresponding to 0,1,2,3</a:t>
            </a:r>
            <a:br>
              <a:rPr lang="en-US" dirty="0"/>
            </a:br>
            <a:r>
              <a:rPr lang="en-US" dirty="0"/>
              <a:t>class A wants a room </a:t>
            </a:r>
            <a:r>
              <a:rPr lang="en-US" dirty="0" smtClean="0"/>
              <a:t>with capacity 25: </a:t>
            </a:r>
            <a:r>
              <a:rPr lang="en-US" dirty="0"/>
              <a:t>resource(A)={0,1,2,3}</a:t>
            </a:r>
            <a:br>
              <a:rPr lang="en-US" dirty="0"/>
            </a:br>
            <a:r>
              <a:rPr lang="en-US" dirty="0"/>
              <a:t>class B wants a room with </a:t>
            </a:r>
            <a:r>
              <a:rPr lang="en-US" dirty="0" smtClean="0"/>
              <a:t>capacity 35: </a:t>
            </a:r>
            <a:r>
              <a:rPr lang="en-US" dirty="0"/>
              <a:t>resource(B)={2,3}</a:t>
            </a:r>
            <a:br>
              <a:rPr lang="en-US" dirty="0"/>
            </a:br>
            <a:r>
              <a:rPr lang="en-US" dirty="0"/>
              <a:t>class C wants a room with </a:t>
            </a:r>
            <a:r>
              <a:rPr lang="en-US" dirty="0" smtClean="0"/>
              <a:t>capacity 70</a:t>
            </a:r>
            <a:r>
              <a:rPr lang="en-US" dirty="0"/>
              <a:t>: resource(C)=3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55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Timetabling: Resource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Teacher represents a </a:t>
            </a:r>
            <a:r>
              <a:rPr lang="en-US" dirty="0" smtClean="0"/>
              <a:t>unary/disjunctive </a:t>
            </a:r>
            <a:r>
              <a:rPr lang="en-US" dirty="0"/>
              <a:t>resource</a:t>
            </a:r>
          </a:p>
          <a:p>
            <a:pPr lvl="1"/>
            <a:r>
              <a:rPr lang="en-US" dirty="0" smtClean="0"/>
              <a:t>a lecturer can teach only one class at a time (no overlap)</a:t>
            </a:r>
            <a:endParaRPr lang="en-US" dirty="0"/>
          </a:p>
          <a:p>
            <a:pPr lvl="1"/>
            <a:r>
              <a:rPr lang="en-US" dirty="0"/>
              <a:t>all classes of each </a:t>
            </a:r>
            <a:r>
              <a:rPr lang="en-US" dirty="0" smtClean="0"/>
              <a:t>lecturer </a:t>
            </a:r>
            <a:r>
              <a:rPr lang="en-US" dirty="0"/>
              <a:t>are constrained by unary resource </a:t>
            </a:r>
            <a:r>
              <a:rPr lang="en-US" dirty="0" smtClean="0"/>
              <a:t>constraint</a:t>
            </a:r>
          </a:p>
          <a:p>
            <a:pPr lvl="1"/>
            <a:r>
              <a:rPr lang="en-US" dirty="0" smtClean="0"/>
              <a:t>classes </a:t>
            </a:r>
            <a:r>
              <a:rPr lang="en-US" dirty="0"/>
              <a:t>are represented with their start(A) and </a:t>
            </a:r>
            <a:r>
              <a:rPr lang="en-US" dirty="0" err="1" smtClean="0"/>
              <a:t>proc</a:t>
            </a:r>
            <a:r>
              <a:rPr lang="en-US" dirty="0" smtClean="0"/>
              <a:t>(A</a:t>
            </a:r>
            <a:r>
              <a:rPr lang="en-US" dirty="0"/>
              <a:t>) </a:t>
            </a:r>
            <a:r>
              <a:rPr lang="en-US" dirty="0" smtClean="0"/>
              <a:t>variables</a:t>
            </a:r>
          </a:p>
          <a:p>
            <a:r>
              <a:rPr lang="en-US" dirty="0"/>
              <a:t>Curriculum represents a unary </a:t>
            </a:r>
            <a:r>
              <a:rPr lang="en-US" dirty="0" smtClean="0"/>
              <a:t>resource</a:t>
            </a:r>
          </a:p>
          <a:p>
            <a:pPr lvl="1"/>
            <a:r>
              <a:rPr lang="en-US" dirty="0"/>
              <a:t>classes of one curriculum cannot overlap</a:t>
            </a:r>
          </a:p>
          <a:p>
            <a:pPr lvl="1"/>
            <a:r>
              <a:rPr lang="en-US" dirty="0"/>
              <a:t>classes of one curriculum </a:t>
            </a:r>
            <a:r>
              <a:rPr lang="en-US" dirty="0" smtClean="0"/>
              <a:t>define </a:t>
            </a:r>
            <a:r>
              <a:rPr lang="en-US" dirty="0"/>
              <a:t>one unary resource </a:t>
            </a:r>
            <a:r>
              <a:rPr lang="en-US" dirty="0" smtClean="0"/>
              <a:t>constraint</a:t>
            </a:r>
          </a:p>
          <a:p>
            <a:pPr lvl="1"/>
            <a:r>
              <a:rPr lang="en-US" dirty="0" smtClean="0"/>
              <a:t>classes </a:t>
            </a:r>
            <a:r>
              <a:rPr lang="en-US" dirty="0"/>
              <a:t>are represented with their start(A) and </a:t>
            </a:r>
            <a:r>
              <a:rPr lang="en-US" dirty="0" err="1" smtClean="0"/>
              <a:t>proc</a:t>
            </a:r>
            <a:r>
              <a:rPr lang="en-US" dirty="0" smtClean="0"/>
              <a:t>(A</a:t>
            </a:r>
            <a:r>
              <a:rPr lang="en-US" dirty="0"/>
              <a:t>) variables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Olufikayo</a:t>
            </a:r>
            <a:r>
              <a:rPr lang="en-US" dirty="0" smtClean="0"/>
              <a:t> </a:t>
            </a:r>
            <a:r>
              <a:rPr lang="en-US" dirty="0" err="1" smtClean="0"/>
              <a:t>Adetunji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22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28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Timetabling: Time &amp; classrooms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8074152" cy="1981200"/>
          </a:xfrm>
        </p:spPr>
        <p:txBody>
          <a:bodyPr lIns="0" tIns="0" rIns="0" bIns="0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Constraint:</a:t>
            </a:r>
          </a:p>
          <a:p>
            <a:r>
              <a:rPr lang="en-US" sz="1900" dirty="0" smtClean="0"/>
              <a:t>At most one course must be taught at any classroom at each time slot</a:t>
            </a:r>
          </a:p>
          <a:p>
            <a:pPr marL="0" indent="0">
              <a:buNone/>
            </a:pPr>
            <a:r>
              <a:rPr lang="en-US" sz="1900" dirty="0" smtClean="0"/>
              <a:t>All classrooms together represents one unary resource</a:t>
            </a:r>
          </a:p>
          <a:p>
            <a:r>
              <a:rPr lang="en-US" sz="1900" dirty="0"/>
              <a:t>all classes request this resource</a:t>
            </a:r>
          </a:p>
          <a:p>
            <a:r>
              <a:rPr lang="en-US" sz="1900" dirty="0"/>
              <a:t>each class is encoded by activity with the starting time</a:t>
            </a:r>
            <a:br>
              <a:rPr lang="en-US" sz="1900" dirty="0"/>
            </a:br>
            <a:r>
              <a:rPr lang="en-US" sz="1900" dirty="0">
                <a:solidFill>
                  <a:srgbClr val="C00000"/>
                </a:solidFill>
              </a:rPr>
              <a:t>start-resource(A) = start(A) + resource(A) * N</a:t>
            </a:r>
            <a:r>
              <a:rPr lang="en-US" sz="1900" dirty="0"/>
              <a:t/>
            </a:r>
            <a:br>
              <a:rPr lang="en-US" sz="1900" dirty="0"/>
            </a:br>
            <a:r>
              <a:rPr lang="en-US" sz="1900" dirty="0"/>
              <a:t>and duration </a:t>
            </a:r>
            <a:r>
              <a:rPr lang="en-US" sz="1900" dirty="0" err="1" smtClean="0"/>
              <a:t>proc</a:t>
            </a:r>
            <a:r>
              <a:rPr lang="en-US" sz="1900" dirty="0" smtClean="0"/>
              <a:t>(A</a:t>
            </a:r>
            <a:r>
              <a:rPr lang="en-US" sz="1900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23</a:t>
            </a:fld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057400" y="3657600"/>
            <a:ext cx="0" cy="1828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057400" y="5486400"/>
            <a:ext cx="4343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955125"/>
              </p:ext>
            </p:extLst>
          </p:nvPr>
        </p:nvGraphicFramePr>
        <p:xfrm>
          <a:off x="2133600" y="3886200"/>
          <a:ext cx="34290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5"/>
                <a:gridCol w="428625"/>
                <a:gridCol w="428625"/>
                <a:gridCol w="428625"/>
                <a:gridCol w="428625"/>
                <a:gridCol w="428625"/>
                <a:gridCol w="428625"/>
                <a:gridCol w="428625"/>
              </a:tblGrid>
              <a:tr h="400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600200" y="3962400"/>
            <a:ext cx="392415" cy="1521338"/>
          </a:xfrm>
          <a:prstGeom prst="rect">
            <a:avLst/>
          </a:prstGeom>
          <a:noFill/>
        </p:spPr>
        <p:txBody>
          <a:bodyPr vert="vert270" wrap="square" lIns="0" tIns="0" rIns="0" bIns="0" rtlCol="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  0    1    2    3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133600" y="5492744"/>
            <a:ext cx="4142288" cy="374656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01234567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447800" y="3581400"/>
            <a:ext cx="6096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rooms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943600" y="5057001"/>
            <a:ext cx="762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periods</a:t>
            </a:r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527125"/>
              </p:ext>
            </p:extLst>
          </p:nvPr>
        </p:nvGraphicFramePr>
        <p:xfrm>
          <a:off x="1142988" y="5791200"/>
          <a:ext cx="70866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294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447800" y="6096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Room 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781800" y="61076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Room 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904288" y="61076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Room 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200400" y="6096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Room 1</a:t>
            </a:r>
            <a:endParaRPr lang="en-US" dirty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255362"/>
              </p:ext>
            </p:extLst>
          </p:nvPr>
        </p:nvGraphicFramePr>
        <p:xfrm>
          <a:off x="3429000" y="3858398"/>
          <a:ext cx="381000" cy="16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</a:tblGrid>
              <a:tr h="407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07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07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07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1600200" y="5791200"/>
            <a:ext cx="184666" cy="3228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086600" y="5791200"/>
            <a:ext cx="184666" cy="3228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651858" y="5791200"/>
            <a:ext cx="184666" cy="3228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551988" y="5791200"/>
            <a:ext cx="184666" cy="3228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52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3" grpId="0" animBg="1"/>
      <p:bldP spid="24" grpId="0" animBg="1"/>
      <p:bldP spid="25" grpId="0" animBg="1"/>
      <p:bldP spid="2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Machine scheduling with disjunctive scheduling: </a:t>
            </a:r>
            <a:r>
              <a:rPr lang="en-US" dirty="0" smtClean="0"/>
              <a:t>Problem &amp;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3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Given</a:t>
            </a:r>
          </a:p>
          <a:p>
            <a:r>
              <a:rPr lang="en-US" sz="2000" dirty="0" smtClean="0"/>
              <a:t>A set of tasks with </a:t>
            </a:r>
            <a:r>
              <a:rPr lang="en-US" sz="2000" i="1" dirty="0" err="1" smtClean="0"/>
              <a:t>est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lct</a:t>
            </a:r>
            <a:r>
              <a:rPr lang="en-US" sz="2000" dirty="0" smtClean="0"/>
              <a:t>, </a:t>
            </a:r>
            <a:r>
              <a:rPr lang="en-US" sz="2000" i="1" dirty="0" err="1" smtClean="0"/>
              <a:t>proc</a:t>
            </a:r>
            <a:endParaRPr lang="en-US" sz="2000" i="1" dirty="0" smtClean="0"/>
          </a:p>
          <a:p>
            <a:r>
              <a:rPr lang="en-US" sz="2000" dirty="0" smtClean="0"/>
              <a:t>Precedence constraints from graph</a:t>
            </a:r>
          </a:p>
          <a:p>
            <a:r>
              <a:rPr lang="en-US" sz="2000" dirty="0" smtClean="0"/>
              <a:t>One machine of a unity capacity</a:t>
            </a:r>
          </a:p>
          <a:p>
            <a:pPr marL="0" indent="0">
              <a:buNone/>
            </a:pPr>
            <a:r>
              <a:rPr lang="en-US" b="1" dirty="0" smtClean="0"/>
              <a:t>Question</a:t>
            </a:r>
            <a:r>
              <a:rPr lang="en-US" dirty="0" smtClean="0"/>
              <a:t>: </a:t>
            </a:r>
            <a:r>
              <a:rPr lang="en-US" sz="2000" dirty="0"/>
              <a:t>Create a schedule </a:t>
            </a:r>
            <a:r>
              <a:rPr lang="en-US" sz="2000" dirty="0" smtClean="0"/>
              <a:t>while minimizing the </a:t>
            </a:r>
            <a:r>
              <a:rPr lang="en-US" sz="2000" dirty="0" err="1" smtClean="0"/>
              <a:t>makespan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24</a:t>
            </a:fld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301855"/>
              </p:ext>
            </p:extLst>
          </p:nvPr>
        </p:nvGraphicFramePr>
        <p:xfrm>
          <a:off x="990600" y="3886201"/>
          <a:ext cx="4038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104900"/>
                <a:gridCol w="1009650"/>
                <a:gridCol w="1009650"/>
              </a:tblGrid>
              <a:tr h="35538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est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lct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proc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Flowchart: Connector 7"/>
          <p:cNvSpPr/>
          <p:nvPr/>
        </p:nvSpPr>
        <p:spPr>
          <a:xfrm>
            <a:off x="6677891" y="382385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9" name="Flowchart: Connector 8"/>
          <p:cNvSpPr/>
          <p:nvPr/>
        </p:nvSpPr>
        <p:spPr>
          <a:xfrm>
            <a:off x="7564585" y="591589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10" name="Flowchart: Connector 9"/>
          <p:cNvSpPr/>
          <p:nvPr/>
        </p:nvSpPr>
        <p:spPr>
          <a:xfrm>
            <a:off x="8028710" y="4506191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1" name="Flowchart: Connector 10"/>
          <p:cNvSpPr/>
          <p:nvPr/>
        </p:nvSpPr>
        <p:spPr>
          <a:xfrm>
            <a:off x="6092536" y="56388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F</a:t>
            </a:r>
            <a:endParaRPr lang="en-US" dirty="0"/>
          </a:p>
        </p:txBody>
      </p:sp>
      <p:sp>
        <p:nvSpPr>
          <p:cNvPr id="12" name="Flowchart: Connector 11"/>
          <p:cNvSpPr/>
          <p:nvPr/>
        </p:nvSpPr>
        <p:spPr>
          <a:xfrm>
            <a:off x="6944591" y="4769427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638800" y="44958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7"/>
            <a:endCxn id="8" idx="3"/>
          </p:cNvCxnSpPr>
          <p:nvPr/>
        </p:nvCxnSpPr>
        <p:spPr>
          <a:xfrm flipV="1">
            <a:off x="6094085" y="4279140"/>
            <a:ext cx="661921" cy="294775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5"/>
            <a:endCxn id="10" idx="2"/>
          </p:cNvCxnSpPr>
          <p:nvPr/>
        </p:nvCxnSpPr>
        <p:spPr>
          <a:xfrm>
            <a:off x="7133176" y="4279140"/>
            <a:ext cx="895534" cy="4937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1" idx="0"/>
            <a:endCxn id="12" idx="3"/>
          </p:cNvCxnSpPr>
          <p:nvPr/>
        </p:nvCxnSpPr>
        <p:spPr>
          <a:xfrm flipV="1">
            <a:off x="6359236" y="5224712"/>
            <a:ext cx="663470" cy="414088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6"/>
            <a:endCxn id="10" idx="3"/>
          </p:cNvCxnSpPr>
          <p:nvPr/>
        </p:nvCxnSpPr>
        <p:spPr>
          <a:xfrm flipV="1">
            <a:off x="7477991" y="4961476"/>
            <a:ext cx="628834" cy="746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0"/>
            <a:endCxn id="10" idx="4"/>
          </p:cNvCxnSpPr>
          <p:nvPr/>
        </p:nvCxnSpPr>
        <p:spPr>
          <a:xfrm flipV="1">
            <a:off x="7831285" y="5039591"/>
            <a:ext cx="464125" cy="876299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59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Machine scheduling with disjunctive scheduling: </a:t>
            </a:r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time variables start</a:t>
            </a:r>
            <a:r>
              <a:rPr lang="en-US" dirty="0" smtClean="0"/>
              <a:t>(T) </a:t>
            </a:r>
            <a:r>
              <a:rPr lang="en-US" dirty="0"/>
              <a:t>for each task T</a:t>
            </a:r>
          </a:p>
          <a:p>
            <a:r>
              <a:rPr lang="en-US" dirty="0" smtClean="0"/>
              <a:t>Start(T) </a:t>
            </a:r>
            <a:r>
              <a:rPr lang="en-US" dirty="0"/>
              <a:t>= {</a:t>
            </a:r>
            <a:r>
              <a:rPr lang="en-US" dirty="0" err="1"/>
              <a:t>est</a:t>
            </a:r>
            <a:r>
              <a:rPr lang="en-US" dirty="0" smtClean="0"/>
              <a:t>(T)</a:t>
            </a:r>
            <a:r>
              <a:rPr lang="en-US" dirty="0"/>
              <a:t>, . . . , </a:t>
            </a:r>
            <a:r>
              <a:rPr lang="en-US" dirty="0" err="1"/>
              <a:t>lct</a:t>
            </a:r>
            <a:r>
              <a:rPr lang="en-US" dirty="0" smtClean="0"/>
              <a:t>(T)</a:t>
            </a:r>
            <a:r>
              <a:rPr lang="en-US" dirty="0"/>
              <a:t>-</a:t>
            </a:r>
            <a:r>
              <a:rPr lang="en-US" dirty="0" err="1" smtClean="0"/>
              <a:t>proc</a:t>
            </a:r>
            <a:r>
              <a:rPr lang="en-US" dirty="0" smtClean="0"/>
              <a:t>(T)}</a:t>
            </a:r>
          </a:p>
          <a:p>
            <a:pPr marL="0" indent="0">
              <a:buNone/>
            </a:pPr>
            <a:r>
              <a:rPr lang="en-US" dirty="0" smtClean="0"/>
              <a:t>Example</a:t>
            </a:r>
          </a:p>
          <a:p>
            <a:pPr marL="0" indent="0">
              <a:buNone/>
            </a:pPr>
            <a:endParaRPr lang="en-US" dirty="0" smtClean="0">
              <a:solidFill>
                <a:srgbClr val="A53926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A53926"/>
                </a:solidFill>
              </a:rPr>
              <a:t>Domains of tasks</a:t>
            </a:r>
          </a:p>
          <a:p>
            <a:pPr marL="0" indent="0">
              <a:buNone/>
            </a:pPr>
            <a:r>
              <a:rPr lang="en-US" sz="2000" dirty="0" smtClean="0"/>
              <a:t>A=</a:t>
            </a:r>
            <a:r>
              <a:rPr lang="en-US" sz="2000" dirty="0"/>
              <a:t>{0..8}, B={0..2}, C={5..21}</a:t>
            </a:r>
            <a:r>
              <a:rPr lang="en-US" sz="2000" dirty="0" smtClean="0"/>
              <a:t>,</a:t>
            </a:r>
            <a:endParaRPr lang="en-US" dirty="0"/>
          </a:p>
          <a:p>
            <a:pPr marL="0" indent="0">
              <a:buNone/>
            </a:pPr>
            <a:r>
              <a:rPr lang="en-US" sz="2000" dirty="0" smtClean="0"/>
              <a:t>D={0..19}, E={10..20}, F={0..2}</a:t>
            </a:r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25</a:t>
            </a:fld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186223"/>
              </p:ext>
            </p:extLst>
          </p:nvPr>
        </p:nvGraphicFramePr>
        <p:xfrm>
          <a:off x="4572000" y="2819400"/>
          <a:ext cx="4038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104900"/>
                <a:gridCol w="1009650"/>
                <a:gridCol w="1009650"/>
              </a:tblGrid>
              <a:tr h="35538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est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lct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proc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33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Machine scheduling with disjunctive scheduling:</a:t>
            </a:r>
            <a:r>
              <a:rPr lang="en-US" dirty="0" smtClean="0"/>
              <a:t>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62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Precedence constraints for each tasks </a:t>
            </a:r>
            <a:r>
              <a:rPr lang="en-US" dirty="0" smtClean="0"/>
              <a:t>T1</a:t>
            </a:r>
            <a:r>
              <a:rPr lang="en-US" dirty="0" smtClean="0">
                <a:latin typeface="Times New Roman"/>
                <a:cs typeface="Times New Roman"/>
              </a:rPr>
              <a:t>‹‹</a:t>
            </a:r>
            <a:r>
              <a:rPr lang="en-US" dirty="0" smtClean="0"/>
              <a:t>T2</a:t>
            </a:r>
            <a:endParaRPr lang="en-US" dirty="0"/>
          </a:p>
          <a:p>
            <a:r>
              <a:rPr lang="en-US" dirty="0"/>
              <a:t>start(T1) + </a:t>
            </a:r>
            <a:r>
              <a:rPr lang="en-US" dirty="0" err="1" smtClean="0"/>
              <a:t>proc</a:t>
            </a:r>
            <a:r>
              <a:rPr lang="en-US" dirty="0" smtClean="0"/>
              <a:t>(</a:t>
            </a:r>
            <a:r>
              <a:rPr lang="en-US" dirty="0"/>
              <a:t>T1) ≤ start(T2)</a:t>
            </a:r>
          </a:p>
          <a:p>
            <a:r>
              <a:rPr lang="en-US" dirty="0"/>
              <a:t>E</a:t>
            </a:r>
            <a:r>
              <a:rPr lang="en-US" dirty="0" smtClean="0"/>
              <a:t>xample</a:t>
            </a:r>
            <a:r>
              <a:rPr lang="en-US" dirty="0"/>
              <a:t>:  A+2 ≤ B, B+3 ≤ C</a:t>
            </a:r>
            <a:r>
              <a:rPr lang="en-US" dirty="0" smtClean="0"/>
              <a:t>, F+3 </a:t>
            </a:r>
            <a:r>
              <a:rPr lang="en-US" dirty="0"/>
              <a:t>≤ E, E+5 ≤ C, D+1 ≤ </a:t>
            </a:r>
            <a:r>
              <a:rPr lang="en-US" dirty="0" smtClean="0"/>
              <a:t>C,</a:t>
            </a:r>
          </a:p>
          <a:p>
            <a:pPr marL="0" indent="0">
              <a:buNone/>
            </a:pPr>
            <a:r>
              <a:rPr lang="en-US" dirty="0"/>
              <a:t>Unary resource for all tasks T given </a:t>
            </a:r>
            <a:r>
              <a:rPr lang="en-US" dirty="0" smtClean="0"/>
              <a:t>by</a:t>
            </a:r>
          </a:p>
          <a:p>
            <a:r>
              <a:rPr lang="en-US" dirty="0" smtClean="0"/>
              <a:t>start </a:t>
            </a:r>
            <a:r>
              <a:rPr lang="en-US" dirty="0"/>
              <a:t>time variables start(T)</a:t>
            </a:r>
          </a:p>
          <a:p>
            <a:r>
              <a:rPr lang="en-US" dirty="0"/>
              <a:t>duration </a:t>
            </a:r>
            <a:r>
              <a:rPr lang="en-US" dirty="0" smtClean="0"/>
              <a:t>p(T)</a:t>
            </a:r>
          </a:p>
          <a:p>
            <a:r>
              <a:rPr lang="en-US" dirty="0"/>
              <a:t>E</a:t>
            </a:r>
            <a:r>
              <a:rPr lang="en-US" dirty="0" smtClean="0"/>
              <a:t>xample</a:t>
            </a:r>
            <a:r>
              <a:rPr lang="en-US" dirty="0"/>
              <a:t>: </a:t>
            </a:r>
            <a:r>
              <a:rPr lang="en-US" dirty="0" smtClean="0"/>
              <a:t>serialized</a:t>
            </a:r>
            <a:r>
              <a:rPr lang="en-US" dirty="0"/>
              <a:t>([A,B,C,D,E,F],[2,3,4,1,5,3])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Flowchart: Connector 7"/>
          <p:cNvSpPr/>
          <p:nvPr/>
        </p:nvSpPr>
        <p:spPr>
          <a:xfrm>
            <a:off x="6677891" y="36576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9" name="Flowchart: Connector 8"/>
          <p:cNvSpPr/>
          <p:nvPr/>
        </p:nvSpPr>
        <p:spPr>
          <a:xfrm>
            <a:off x="7564585" y="574963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10" name="Flowchart: Connector 9"/>
          <p:cNvSpPr/>
          <p:nvPr/>
        </p:nvSpPr>
        <p:spPr>
          <a:xfrm>
            <a:off x="8028710" y="4339936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1" name="Flowchart: Connector 10"/>
          <p:cNvSpPr/>
          <p:nvPr/>
        </p:nvSpPr>
        <p:spPr>
          <a:xfrm>
            <a:off x="6092536" y="601633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F</a:t>
            </a:r>
            <a:endParaRPr lang="en-US" dirty="0"/>
          </a:p>
        </p:txBody>
      </p:sp>
      <p:sp>
        <p:nvSpPr>
          <p:cNvPr id="12" name="Flowchart: Connector 11"/>
          <p:cNvSpPr/>
          <p:nvPr/>
        </p:nvSpPr>
        <p:spPr>
          <a:xfrm>
            <a:off x="6944591" y="4603172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638800" y="471054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3" idx="7"/>
            <a:endCxn id="8" idx="3"/>
          </p:cNvCxnSpPr>
          <p:nvPr/>
        </p:nvCxnSpPr>
        <p:spPr>
          <a:xfrm flipV="1">
            <a:off x="6094085" y="4112885"/>
            <a:ext cx="661921" cy="675775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5"/>
            <a:endCxn id="10" idx="2"/>
          </p:cNvCxnSpPr>
          <p:nvPr/>
        </p:nvCxnSpPr>
        <p:spPr>
          <a:xfrm>
            <a:off x="7133176" y="4112885"/>
            <a:ext cx="895534" cy="4937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0"/>
            <a:endCxn id="12" idx="3"/>
          </p:cNvCxnSpPr>
          <p:nvPr/>
        </p:nvCxnSpPr>
        <p:spPr>
          <a:xfrm flipV="1">
            <a:off x="6359236" y="5058457"/>
            <a:ext cx="663470" cy="957878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2" idx="6"/>
            <a:endCxn id="10" idx="3"/>
          </p:cNvCxnSpPr>
          <p:nvPr/>
        </p:nvCxnSpPr>
        <p:spPr>
          <a:xfrm flipV="1">
            <a:off x="7477991" y="4795221"/>
            <a:ext cx="628834" cy="746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0"/>
            <a:endCxn id="10" idx="4"/>
          </p:cNvCxnSpPr>
          <p:nvPr/>
        </p:nvCxnSpPr>
        <p:spPr>
          <a:xfrm flipV="1">
            <a:off x="7831285" y="4873336"/>
            <a:ext cx="464125" cy="876299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387466"/>
              </p:ext>
            </p:extLst>
          </p:nvPr>
        </p:nvGraphicFramePr>
        <p:xfrm>
          <a:off x="762000" y="4114800"/>
          <a:ext cx="4038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104900"/>
                <a:gridCol w="1009650"/>
                <a:gridCol w="1009650"/>
              </a:tblGrid>
              <a:tr h="35538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est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lct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proc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344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40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Machine scheduling with disjunctive scheduling: </a:t>
            </a:r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62200"/>
          </a:xfrm>
        </p:spPr>
        <p:txBody>
          <a:bodyPr>
            <a:normAutofit/>
          </a:bodyPr>
          <a:lstStyle/>
          <a:p>
            <a:r>
              <a:rPr lang="en-US" dirty="0"/>
              <a:t>New task L with </a:t>
            </a:r>
            <a:r>
              <a:rPr lang="en-US" dirty="0" err="1" smtClean="0"/>
              <a:t>proc</a:t>
            </a:r>
            <a:r>
              <a:rPr lang="en-US" dirty="0" smtClean="0"/>
              <a:t>(</a:t>
            </a:r>
            <a:r>
              <a:rPr lang="en-US" dirty="0"/>
              <a:t>L)=0 added</a:t>
            </a:r>
          </a:p>
          <a:p>
            <a:r>
              <a:rPr lang="en-US" dirty="0"/>
              <a:t>Precedence constraints</a:t>
            </a:r>
          </a:p>
          <a:p>
            <a:pPr lvl="1"/>
            <a:r>
              <a:rPr lang="en-US" dirty="0" smtClean="0"/>
              <a:t>between </a:t>
            </a:r>
            <a:r>
              <a:rPr lang="en-US" dirty="0"/>
              <a:t>L and tasks with no successor </a:t>
            </a:r>
            <a:r>
              <a:rPr lang="en-US" dirty="0" smtClean="0"/>
              <a:t>added</a:t>
            </a:r>
          </a:p>
          <a:p>
            <a:r>
              <a:rPr lang="en-US" dirty="0"/>
              <a:t>Example: C+4 ≤ 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Flowchart: Connector 7"/>
          <p:cNvSpPr/>
          <p:nvPr/>
        </p:nvSpPr>
        <p:spPr>
          <a:xfrm>
            <a:off x="5791200" y="34290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9" name="Flowchart: Connector 8"/>
          <p:cNvSpPr/>
          <p:nvPr/>
        </p:nvSpPr>
        <p:spPr>
          <a:xfrm>
            <a:off x="6393875" y="536863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10" name="Flowchart: Connector 9"/>
          <p:cNvSpPr/>
          <p:nvPr/>
        </p:nvSpPr>
        <p:spPr>
          <a:xfrm>
            <a:off x="6858000" y="3958936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1" name="Flowchart: Connector 10"/>
          <p:cNvSpPr/>
          <p:nvPr/>
        </p:nvSpPr>
        <p:spPr>
          <a:xfrm>
            <a:off x="4876800" y="45720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F</a:t>
            </a:r>
            <a:endParaRPr lang="en-US" dirty="0"/>
          </a:p>
        </p:txBody>
      </p:sp>
      <p:sp>
        <p:nvSpPr>
          <p:cNvPr id="12" name="Flowchart: Connector 11"/>
          <p:cNvSpPr/>
          <p:nvPr/>
        </p:nvSpPr>
        <p:spPr>
          <a:xfrm>
            <a:off x="5867400" y="42672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4648200" y="35814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3" idx="6"/>
            <a:endCxn id="8" idx="2"/>
          </p:cNvCxnSpPr>
          <p:nvPr/>
        </p:nvCxnSpPr>
        <p:spPr>
          <a:xfrm flipV="1">
            <a:off x="5181600" y="3695700"/>
            <a:ext cx="609600" cy="152400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5"/>
            <a:endCxn id="10" idx="1"/>
          </p:cNvCxnSpPr>
          <p:nvPr/>
        </p:nvCxnSpPr>
        <p:spPr>
          <a:xfrm>
            <a:off x="6246485" y="3884285"/>
            <a:ext cx="689630" cy="152766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7"/>
            <a:endCxn id="12" idx="2"/>
          </p:cNvCxnSpPr>
          <p:nvPr/>
        </p:nvCxnSpPr>
        <p:spPr>
          <a:xfrm flipV="1">
            <a:off x="5332085" y="4533900"/>
            <a:ext cx="535315" cy="116215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2" idx="6"/>
            <a:endCxn id="10" idx="3"/>
          </p:cNvCxnSpPr>
          <p:nvPr/>
        </p:nvCxnSpPr>
        <p:spPr>
          <a:xfrm flipV="1">
            <a:off x="6400800" y="4414221"/>
            <a:ext cx="535315" cy="119679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0"/>
            <a:endCxn id="10" idx="4"/>
          </p:cNvCxnSpPr>
          <p:nvPr/>
        </p:nvCxnSpPr>
        <p:spPr>
          <a:xfrm flipV="1">
            <a:off x="6660575" y="4492336"/>
            <a:ext cx="464125" cy="876299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Connector 18"/>
          <p:cNvSpPr/>
          <p:nvPr/>
        </p:nvSpPr>
        <p:spPr>
          <a:xfrm>
            <a:off x="8077200" y="3962400"/>
            <a:ext cx="533400" cy="533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L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0" idx="6"/>
            <a:endCxn id="19" idx="2"/>
          </p:cNvCxnSpPr>
          <p:nvPr/>
        </p:nvCxnSpPr>
        <p:spPr>
          <a:xfrm>
            <a:off x="7391400" y="4225636"/>
            <a:ext cx="685800" cy="3464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33400" y="532953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A53926"/>
                </a:solidFill>
              </a:rPr>
              <a:t>Minimize(</a:t>
            </a:r>
            <a:r>
              <a:rPr lang="en-US" sz="2400" dirty="0" err="1" smtClean="0">
                <a:solidFill>
                  <a:srgbClr val="A53926"/>
                </a:solidFill>
              </a:rPr>
              <a:t>makespan</a:t>
            </a:r>
            <a:r>
              <a:rPr lang="en-US" sz="2400" dirty="0" smtClean="0">
                <a:solidFill>
                  <a:srgbClr val="A53926"/>
                </a:solidFill>
              </a:rPr>
              <a:t>) = Minimize(</a:t>
            </a:r>
            <a:r>
              <a:rPr lang="en-US" sz="2400" dirty="0" err="1" smtClean="0">
                <a:solidFill>
                  <a:srgbClr val="A53926"/>
                </a:solidFill>
              </a:rPr>
              <a:t>startL</a:t>
            </a:r>
            <a:r>
              <a:rPr lang="en-US" sz="2400" dirty="0" smtClean="0">
                <a:solidFill>
                  <a:srgbClr val="A53926"/>
                </a:solidFill>
              </a:rPr>
              <a:t>)</a:t>
            </a:r>
            <a:endParaRPr lang="en-US" sz="2400" dirty="0">
              <a:solidFill>
                <a:srgbClr val="A539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64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9" grpId="0" animBg="1"/>
      <p:bldP spid="2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Machine scheduling with disjunctive scheduling: </a:t>
            </a:r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28</a:t>
            </a:fld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811887"/>
              </p:ext>
            </p:extLst>
          </p:nvPr>
        </p:nvGraphicFramePr>
        <p:xfrm>
          <a:off x="609600" y="3663498"/>
          <a:ext cx="4343400" cy="2737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850"/>
                <a:gridCol w="1085850"/>
                <a:gridCol w="1085850"/>
                <a:gridCol w="1085850"/>
              </a:tblGrid>
              <a:tr h="30480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est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lct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proc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</a:tr>
              <a:tr h="3952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952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952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952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52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952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Flowchart: Connector 7"/>
          <p:cNvSpPr/>
          <p:nvPr/>
        </p:nvSpPr>
        <p:spPr>
          <a:xfrm>
            <a:off x="6677891" y="36576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9" name="Flowchart: Connector 8"/>
          <p:cNvSpPr/>
          <p:nvPr/>
        </p:nvSpPr>
        <p:spPr>
          <a:xfrm>
            <a:off x="7564585" y="574963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10" name="Flowchart: Connector 9"/>
          <p:cNvSpPr/>
          <p:nvPr/>
        </p:nvSpPr>
        <p:spPr>
          <a:xfrm>
            <a:off x="8028710" y="4339936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1" name="Flowchart: Connector 10"/>
          <p:cNvSpPr/>
          <p:nvPr/>
        </p:nvSpPr>
        <p:spPr>
          <a:xfrm>
            <a:off x="6092536" y="601633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F</a:t>
            </a:r>
            <a:endParaRPr lang="en-US" dirty="0"/>
          </a:p>
        </p:txBody>
      </p:sp>
      <p:sp>
        <p:nvSpPr>
          <p:cNvPr id="12" name="Flowchart: Connector 11"/>
          <p:cNvSpPr/>
          <p:nvPr/>
        </p:nvSpPr>
        <p:spPr>
          <a:xfrm>
            <a:off x="6944591" y="4603172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13" name="Flowchart: Connector 12"/>
          <p:cNvSpPr/>
          <p:nvPr/>
        </p:nvSpPr>
        <p:spPr>
          <a:xfrm>
            <a:off x="5638800" y="471054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3" idx="7"/>
            <a:endCxn id="8" idx="3"/>
          </p:cNvCxnSpPr>
          <p:nvPr/>
        </p:nvCxnSpPr>
        <p:spPr>
          <a:xfrm flipV="1">
            <a:off x="6094085" y="4112885"/>
            <a:ext cx="661921" cy="675775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5"/>
            <a:endCxn id="10" idx="2"/>
          </p:cNvCxnSpPr>
          <p:nvPr/>
        </p:nvCxnSpPr>
        <p:spPr>
          <a:xfrm>
            <a:off x="7133176" y="4112885"/>
            <a:ext cx="895534" cy="4937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0"/>
            <a:endCxn id="12" idx="3"/>
          </p:cNvCxnSpPr>
          <p:nvPr/>
        </p:nvCxnSpPr>
        <p:spPr>
          <a:xfrm flipV="1">
            <a:off x="6359236" y="5058457"/>
            <a:ext cx="663470" cy="957878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2" idx="6"/>
            <a:endCxn id="10" idx="3"/>
          </p:cNvCxnSpPr>
          <p:nvPr/>
        </p:nvCxnSpPr>
        <p:spPr>
          <a:xfrm flipV="1">
            <a:off x="7477991" y="4795221"/>
            <a:ext cx="628834" cy="746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0"/>
            <a:endCxn id="10" idx="4"/>
          </p:cNvCxnSpPr>
          <p:nvPr/>
        </p:nvCxnSpPr>
        <p:spPr>
          <a:xfrm flipV="1">
            <a:off x="7831285" y="4873336"/>
            <a:ext cx="464125" cy="876299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09600" y="2514600"/>
            <a:ext cx="7924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57200" y="2514600"/>
            <a:ext cx="8077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0   1   2   3   4   5   6   7   8   9   10   11   12   13   14   15   16   17   18   19   20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09600" y="2209800"/>
            <a:ext cx="990600" cy="304800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F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634836" y="2209800"/>
            <a:ext cx="574964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158836" y="2209800"/>
            <a:ext cx="346364" cy="297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886200" y="2209800"/>
            <a:ext cx="2206336" cy="304800"/>
          </a:xfrm>
          <a:prstGeom prst="rect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244436" y="2209800"/>
            <a:ext cx="879764" cy="304800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107939" y="2209800"/>
            <a:ext cx="1723345" cy="297872"/>
          </a:xfrm>
          <a:prstGeom prst="rect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106825" y="2133600"/>
            <a:ext cx="884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11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04910" cy="7620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Machine scheduling with cumulative scheduling: </a:t>
            </a:r>
            <a:r>
              <a:rPr lang="en-US" sz="3600" dirty="0" smtClean="0"/>
              <a:t>Problem and 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510" y="1385455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Problem: Create a schedule for several tasks with:</a:t>
            </a:r>
          </a:p>
          <a:p>
            <a:r>
              <a:rPr lang="en-US" sz="1800" dirty="0"/>
              <a:t>earliest start time (</a:t>
            </a:r>
            <a:r>
              <a:rPr lang="en-US" sz="1800" i="1" dirty="0" err="1"/>
              <a:t>est</a:t>
            </a:r>
            <a:r>
              <a:rPr lang="en-US" sz="1800" dirty="0"/>
              <a:t>) and latest completion time (</a:t>
            </a:r>
            <a:r>
              <a:rPr lang="en-US" sz="1800" i="1" dirty="0" err="1"/>
              <a:t>lct</a:t>
            </a:r>
            <a:r>
              <a:rPr lang="en-US" sz="1800" dirty="0"/>
              <a:t>)</a:t>
            </a:r>
          </a:p>
          <a:p>
            <a:r>
              <a:rPr lang="en-US" sz="1800" dirty="0"/>
              <a:t>processing time </a:t>
            </a:r>
            <a:r>
              <a:rPr lang="en-US" sz="1800" i="1" dirty="0" err="1" smtClean="0"/>
              <a:t>proc</a:t>
            </a:r>
            <a:endParaRPr lang="en-US" sz="1800" i="1" dirty="0" smtClean="0"/>
          </a:p>
          <a:p>
            <a:r>
              <a:rPr lang="en-US" sz="1800" dirty="0" smtClean="0">
                <a:solidFill>
                  <a:srgbClr val="C00000"/>
                </a:solidFill>
              </a:rPr>
              <a:t>capacity of resource </a:t>
            </a:r>
            <a:r>
              <a:rPr lang="en-US" sz="1800" i="1" dirty="0" smtClean="0">
                <a:solidFill>
                  <a:srgbClr val="C00000"/>
                </a:solidFill>
              </a:rPr>
              <a:t>cap</a:t>
            </a:r>
            <a:endParaRPr lang="en-US" sz="1800" i="1" dirty="0">
              <a:solidFill>
                <a:srgbClr val="C00000"/>
              </a:solidFill>
            </a:endParaRPr>
          </a:p>
          <a:p>
            <a:r>
              <a:rPr lang="en-US" sz="1800" dirty="0"/>
              <a:t>precedence constraints from graph</a:t>
            </a:r>
          </a:p>
          <a:p>
            <a:pPr marL="0" indent="0">
              <a:buNone/>
            </a:pPr>
            <a:r>
              <a:rPr lang="en-US" dirty="0"/>
              <a:t>on machine of  </a:t>
            </a:r>
            <a:r>
              <a:rPr lang="en-US" dirty="0" smtClean="0">
                <a:solidFill>
                  <a:srgbClr val="C00000"/>
                </a:solidFill>
              </a:rPr>
              <a:t>capacity 3 </a:t>
            </a:r>
            <a:r>
              <a:rPr lang="en-US" dirty="0"/>
              <a:t>such that the </a:t>
            </a:r>
            <a:r>
              <a:rPr lang="en-US" dirty="0" err="1"/>
              <a:t>makespan</a:t>
            </a:r>
            <a:r>
              <a:rPr lang="en-US" dirty="0"/>
              <a:t> is minimized.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lowchart: Connector 6"/>
          <p:cNvSpPr/>
          <p:nvPr/>
        </p:nvSpPr>
        <p:spPr>
          <a:xfrm>
            <a:off x="6677891" y="382385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8" name="Flowchart: Connector 7"/>
          <p:cNvSpPr/>
          <p:nvPr/>
        </p:nvSpPr>
        <p:spPr>
          <a:xfrm>
            <a:off x="7564585" y="591589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9" name="Flowchart: Connector 8"/>
          <p:cNvSpPr/>
          <p:nvPr/>
        </p:nvSpPr>
        <p:spPr>
          <a:xfrm>
            <a:off x="8028710" y="4506191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0" name="Flowchart: Connector 9"/>
          <p:cNvSpPr/>
          <p:nvPr/>
        </p:nvSpPr>
        <p:spPr>
          <a:xfrm>
            <a:off x="6092536" y="618259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F</a:t>
            </a:r>
            <a:endParaRPr lang="en-US" dirty="0"/>
          </a:p>
        </p:txBody>
      </p:sp>
      <p:sp>
        <p:nvSpPr>
          <p:cNvPr id="11" name="Flowchart: Connector 10"/>
          <p:cNvSpPr/>
          <p:nvPr/>
        </p:nvSpPr>
        <p:spPr>
          <a:xfrm>
            <a:off x="6944591" y="4769427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12" name="Flowchart: Connector 11"/>
          <p:cNvSpPr/>
          <p:nvPr/>
        </p:nvSpPr>
        <p:spPr>
          <a:xfrm>
            <a:off x="5638800" y="48768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2" idx="7"/>
            <a:endCxn id="7" idx="3"/>
          </p:cNvCxnSpPr>
          <p:nvPr/>
        </p:nvCxnSpPr>
        <p:spPr>
          <a:xfrm flipV="1">
            <a:off x="6094085" y="4279140"/>
            <a:ext cx="661921" cy="675775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9" idx="2"/>
          </p:cNvCxnSpPr>
          <p:nvPr/>
        </p:nvCxnSpPr>
        <p:spPr>
          <a:xfrm>
            <a:off x="7133176" y="4279140"/>
            <a:ext cx="895534" cy="4937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" idx="0"/>
            <a:endCxn id="11" idx="3"/>
          </p:cNvCxnSpPr>
          <p:nvPr/>
        </p:nvCxnSpPr>
        <p:spPr>
          <a:xfrm flipV="1">
            <a:off x="6359236" y="5224712"/>
            <a:ext cx="663470" cy="957878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6"/>
            <a:endCxn id="9" idx="3"/>
          </p:cNvCxnSpPr>
          <p:nvPr/>
        </p:nvCxnSpPr>
        <p:spPr>
          <a:xfrm flipV="1">
            <a:off x="7477991" y="4961476"/>
            <a:ext cx="628834" cy="746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0"/>
            <a:endCxn id="9" idx="4"/>
          </p:cNvCxnSpPr>
          <p:nvPr/>
        </p:nvCxnSpPr>
        <p:spPr>
          <a:xfrm flipV="1">
            <a:off x="7831285" y="5039591"/>
            <a:ext cx="464125" cy="876299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53383"/>
              </p:ext>
            </p:extLst>
          </p:nvPr>
        </p:nvGraphicFramePr>
        <p:xfrm>
          <a:off x="228600" y="3962400"/>
          <a:ext cx="5257800" cy="2893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"/>
                <a:gridCol w="1051560"/>
                <a:gridCol w="1051560"/>
                <a:gridCol w="1051560"/>
                <a:gridCol w="105156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est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lct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proc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cap(T)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73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Introduction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Preliminaries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Constraint Programming Model for Scheduling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Activities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Resource Constraints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Temporal Constraints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Extensions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Objective Function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Examples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Timetabling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Machine scheduling with disjunctive scheduling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Machine scheduling with cumulative scheduling 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Constraint Propagation for Resource Constraints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Unary Resource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Cumulative Resource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Conjunctive Reasoning between Temporal and Resource Constraint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Heuristic Search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Olufikayo</a:t>
            </a:r>
            <a:r>
              <a:rPr lang="en-US" dirty="0" smtClean="0"/>
              <a:t> </a:t>
            </a:r>
            <a:r>
              <a:rPr lang="en-US" dirty="0" err="1" smtClean="0"/>
              <a:t>Adetunji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23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04910" cy="7620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Machine scheduling with cumulative scheduling: </a:t>
            </a:r>
            <a:r>
              <a:rPr lang="en-US" sz="3600" dirty="0" smtClean="0"/>
              <a:t>Problem &amp; Example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lowchart: Connector 6"/>
          <p:cNvSpPr/>
          <p:nvPr/>
        </p:nvSpPr>
        <p:spPr>
          <a:xfrm>
            <a:off x="6677891" y="382385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8" name="Flowchart: Connector 7"/>
          <p:cNvSpPr/>
          <p:nvPr/>
        </p:nvSpPr>
        <p:spPr>
          <a:xfrm>
            <a:off x="7564585" y="591589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9" name="Flowchart: Connector 8"/>
          <p:cNvSpPr/>
          <p:nvPr/>
        </p:nvSpPr>
        <p:spPr>
          <a:xfrm>
            <a:off x="8028710" y="4506191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0" name="Flowchart: Connector 9"/>
          <p:cNvSpPr/>
          <p:nvPr/>
        </p:nvSpPr>
        <p:spPr>
          <a:xfrm>
            <a:off x="6092536" y="618259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F</a:t>
            </a:r>
            <a:endParaRPr lang="en-US" dirty="0"/>
          </a:p>
        </p:txBody>
      </p:sp>
      <p:sp>
        <p:nvSpPr>
          <p:cNvPr id="11" name="Flowchart: Connector 10"/>
          <p:cNvSpPr/>
          <p:nvPr/>
        </p:nvSpPr>
        <p:spPr>
          <a:xfrm>
            <a:off x="6944591" y="4769427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12" name="Flowchart: Connector 11"/>
          <p:cNvSpPr/>
          <p:nvPr/>
        </p:nvSpPr>
        <p:spPr>
          <a:xfrm>
            <a:off x="5638800" y="48768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2" idx="7"/>
            <a:endCxn id="7" idx="3"/>
          </p:cNvCxnSpPr>
          <p:nvPr/>
        </p:nvCxnSpPr>
        <p:spPr>
          <a:xfrm flipV="1">
            <a:off x="6094085" y="4279140"/>
            <a:ext cx="661921" cy="675775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9" idx="2"/>
          </p:cNvCxnSpPr>
          <p:nvPr/>
        </p:nvCxnSpPr>
        <p:spPr>
          <a:xfrm>
            <a:off x="7133176" y="4279140"/>
            <a:ext cx="895534" cy="4937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" idx="0"/>
            <a:endCxn id="11" idx="3"/>
          </p:cNvCxnSpPr>
          <p:nvPr/>
        </p:nvCxnSpPr>
        <p:spPr>
          <a:xfrm flipV="1">
            <a:off x="6359236" y="5224712"/>
            <a:ext cx="663470" cy="957878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6"/>
            <a:endCxn id="9" idx="3"/>
          </p:cNvCxnSpPr>
          <p:nvPr/>
        </p:nvCxnSpPr>
        <p:spPr>
          <a:xfrm flipV="1">
            <a:off x="7477991" y="4961476"/>
            <a:ext cx="628834" cy="746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0"/>
            <a:endCxn id="9" idx="4"/>
          </p:cNvCxnSpPr>
          <p:nvPr/>
        </p:nvCxnSpPr>
        <p:spPr>
          <a:xfrm flipV="1">
            <a:off x="7831285" y="5039591"/>
            <a:ext cx="464125" cy="876299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521166"/>
              </p:ext>
            </p:extLst>
          </p:nvPr>
        </p:nvGraphicFramePr>
        <p:xfrm>
          <a:off x="228600" y="3962400"/>
          <a:ext cx="5257800" cy="2893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"/>
                <a:gridCol w="1051560"/>
                <a:gridCol w="1051560"/>
                <a:gridCol w="1051560"/>
                <a:gridCol w="105156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est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lct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proc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cap(T)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06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>
          <a:xfrm>
            <a:off x="457200" y="1524000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smtClean="0"/>
              <a:t>Given</a:t>
            </a:r>
          </a:p>
          <a:p>
            <a:r>
              <a:rPr lang="en-US" sz="2000" dirty="0" smtClean="0"/>
              <a:t>A set of tasks with </a:t>
            </a:r>
            <a:r>
              <a:rPr lang="en-US" sz="2000" i="1" dirty="0" err="1" smtClean="0"/>
              <a:t>est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lct</a:t>
            </a:r>
            <a:r>
              <a:rPr lang="en-US" sz="2000" dirty="0" smtClean="0"/>
              <a:t>, </a:t>
            </a:r>
            <a:r>
              <a:rPr lang="en-US" sz="2000" i="1" dirty="0" err="1" smtClean="0"/>
              <a:t>proc</a:t>
            </a:r>
            <a:endParaRPr lang="en-US" sz="2000" i="1" dirty="0" smtClean="0"/>
          </a:p>
          <a:p>
            <a:r>
              <a:rPr lang="en-US" sz="2000" dirty="0" smtClean="0">
                <a:solidFill>
                  <a:srgbClr val="C00000"/>
                </a:solidFill>
              </a:rPr>
              <a:t>Capacity </a:t>
            </a:r>
            <a:r>
              <a:rPr lang="en-US" sz="2000" dirty="0">
                <a:solidFill>
                  <a:srgbClr val="C00000"/>
                </a:solidFill>
              </a:rPr>
              <a:t>of resource </a:t>
            </a:r>
            <a:r>
              <a:rPr lang="en-US" sz="2000" i="1" dirty="0" smtClean="0">
                <a:solidFill>
                  <a:srgbClr val="C00000"/>
                </a:solidFill>
              </a:rPr>
              <a:t>cap </a:t>
            </a:r>
            <a:r>
              <a:rPr lang="en-US" sz="2000" dirty="0" smtClean="0">
                <a:solidFill>
                  <a:srgbClr val="C00000"/>
                </a:solidFill>
              </a:rPr>
              <a:t>= 3</a:t>
            </a:r>
            <a:endParaRPr lang="en-US" sz="2000" dirty="0">
              <a:solidFill>
                <a:srgbClr val="C00000"/>
              </a:solidFill>
            </a:endParaRPr>
          </a:p>
          <a:p>
            <a:r>
              <a:rPr lang="en-US" sz="2000" dirty="0" smtClean="0"/>
              <a:t>Precedence constraints from graph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/>
              <a:t>Question</a:t>
            </a:r>
            <a:r>
              <a:rPr lang="en-US" dirty="0" smtClean="0"/>
              <a:t>: </a:t>
            </a:r>
            <a:r>
              <a:rPr lang="en-US" sz="2000" dirty="0" smtClean="0"/>
              <a:t>Create a schedule while minimizing the </a:t>
            </a:r>
            <a:r>
              <a:rPr lang="en-US" sz="2000" dirty="0" err="1" smtClean="0"/>
              <a:t>makespan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8189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Machine scheduling with cumulative scheduling: </a:t>
            </a:r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2438400"/>
          </a:xfrm>
        </p:spPr>
        <p:txBody>
          <a:bodyPr lIns="0" tIns="0" rIns="0" bIns="0">
            <a:normAutofit fontScale="92500" lnSpcReduction="10000"/>
          </a:bodyPr>
          <a:lstStyle/>
          <a:p>
            <a:r>
              <a:rPr lang="en-US" dirty="0"/>
              <a:t>Same model as for scheduling with unary resource with</a:t>
            </a:r>
          </a:p>
          <a:p>
            <a:pPr lvl="1"/>
            <a:r>
              <a:rPr lang="en-US" dirty="0"/>
              <a:t>unary resource replaced by cumulative resource</a:t>
            </a:r>
          </a:p>
          <a:p>
            <a:r>
              <a:rPr lang="en-US" dirty="0"/>
              <a:t>Cumulative resource for all tasks T given by</a:t>
            </a:r>
          </a:p>
          <a:p>
            <a:pPr lvl="1"/>
            <a:r>
              <a:rPr lang="en-US" dirty="0"/>
              <a:t>start time variables start(T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duration </a:t>
            </a:r>
            <a:r>
              <a:rPr lang="en-US" dirty="0" err="1" smtClean="0"/>
              <a:t>proc</a:t>
            </a:r>
            <a:r>
              <a:rPr lang="en-US" dirty="0" smtClean="0"/>
              <a:t>(T</a:t>
            </a:r>
            <a:r>
              <a:rPr lang="en-US" dirty="0"/>
              <a:t>)</a:t>
            </a:r>
          </a:p>
          <a:p>
            <a:pPr lvl="1"/>
            <a:r>
              <a:rPr lang="en-US" dirty="0" smtClean="0"/>
              <a:t>requested </a:t>
            </a:r>
            <a:r>
              <a:rPr lang="en-US" dirty="0"/>
              <a:t>capacity of the resource</a:t>
            </a:r>
          </a:p>
          <a:p>
            <a:r>
              <a:rPr lang="en-US" dirty="0"/>
              <a:t>E</a:t>
            </a:r>
            <a:r>
              <a:rPr lang="en-US" dirty="0" smtClean="0"/>
              <a:t>xample: cumulative</a:t>
            </a:r>
            <a:r>
              <a:rPr lang="en-US" dirty="0"/>
              <a:t>([A,B,C,D,E,F],[2,3,4,1,5,3],[1,2,2,3,2,2],3</a:t>
            </a:r>
            <a:r>
              <a:rPr lang="en-US" dirty="0" smtClean="0"/>
              <a:t>)               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31</a:t>
            </a:fld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749386"/>
              </p:ext>
            </p:extLst>
          </p:nvPr>
        </p:nvGraphicFramePr>
        <p:xfrm>
          <a:off x="2209800" y="4114800"/>
          <a:ext cx="4724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880"/>
                <a:gridCol w="883920"/>
                <a:gridCol w="838200"/>
                <a:gridCol w="1112520"/>
                <a:gridCol w="944880"/>
              </a:tblGrid>
              <a:tr h="35279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est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lct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proc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cap(T)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07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04910" cy="7620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Machine scheduling with cumulative scheduling:</a:t>
            </a:r>
            <a:r>
              <a:rPr lang="en-US" dirty="0" smtClean="0"/>
              <a:t> Solution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32</a:t>
            </a:fld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57200" y="3212068"/>
            <a:ext cx="7924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4800" y="3212068"/>
            <a:ext cx="8077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0   1   2   3   4   5   6   7   8   9   10   11   12   13   14   15   16   17   18   19   20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57200" y="2667000"/>
            <a:ext cx="990600" cy="545068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F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2359276"/>
            <a:ext cx="574964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27564" y="2362200"/>
            <a:ext cx="346364" cy="845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733800" y="2667000"/>
            <a:ext cx="2206336" cy="545068"/>
          </a:xfrm>
          <a:prstGeom prst="rect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447800" y="2667000"/>
            <a:ext cx="879764" cy="533400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955539" y="2664076"/>
            <a:ext cx="1723345" cy="541064"/>
          </a:xfrm>
          <a:prstGeom prst="rect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954425" y="2831068"/>
            <a:ext cx="884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6" name="Flowchart: Connector 15"/>
          <p:cNvSpPr/>
          <p:nvPr/>
        </p:nvSpPr>
        <p:spPr>
          <a:xfrm>
            <a:off x="6677891" y="3733800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17" name="Flowchart: Connector 16"/>
          <p:cNvSpPr/>
          <p:nvPr/>
        </p:nvSpPr>
        <p:spPr>
          <a:xfrm>
            <a:off x="7564585" y="582583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D</a:t>
            </a:r>
            <a:endParaRPr lang="en-US" dirty="0"/>
          </a:p>
        </p:txBody>
      </p:sp>
      <p:sp>
        <p:nvSpPr>
          <p:cNvPr id="18" name="Flowchart: Connector 17"/>
          <p:cNvSpPr/>
          <p:nvPr/>
        </p:nvSpPr>
        <p:spPr>
          <a:xfrm>
            <a:off x="8028710" y="4416136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19" name="Flowchart: Connector 18"/>
          <p:cNvSpPr/>
          <p:nvPr/>
        </p:nvSpPr>
        <p:spPr>
          <a:xfrm>
            <a:off x="6092536" y="609253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F</a:t>
            </a:r>
            <a:endParaRPr lang="en-US" dirty="0"/>
          </a:p>
        </p:txBody>
      </p:sp>
      <p:sp>
        <p:nvSpPr>
          <p:cNvPr id="20" name="Flowchart: Connector 19"/>
          <p:cNvSpPr/>
          <p:nvPr/>
        </p:nvSpPr>
        <p:spPr>
          <a:xfrm>
            <a:off x="6944591" y="4679372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E</a:t>
            </a:r>
            <a:endParaRPr lang="en-US" dirty="0"/>
          </a:p>
        </p:txBody>
      </p:sp>
      <p:sp>
        <p:nvSpPr>
          <p:cNvPr id="21" name="Flowchart: Connector 20"/>
          <p:cNvSpPr/>
          <p:nvPr/>
        </p:nvSpPr>
        <p:spPr>
          <a:xfrm>
            <a:off x="5638800" y="4786745"/>
            <a:ext cx="5334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A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1" idx="7"/>
            <a:endCxn id="16" idx="3"/>
          </p:cNvCxnSpPr>
          <p:nvPr/>
        </p:nvCxnSpPr>
        <p:spPr>
          <a:xfrm flipV="1">
            <a:off x="6094085" y="4189085"/>
            <a:ext cx="661921" cy="675775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6" idx="5"/>
            <a:endCxn id="18" idx="2"/>
          </p:cNvCxnSpPr>
          <p:nvPr/>
        </p:nvCxnSpPr>
        <p:spPr>
          <a:xfrm>
            <a:off x="7133176" y="4189085"/>
            <a:ext cx="895534" cy="4937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9" idx="0"/>
            <a:endCxn id="20" idx="3"/>
          </p:cNvCxnSpPr>
          <p:nvPr/>
        </p:nvCxnSpPr>
        <p:spPr>
          <a:xfrm flipV="1">
            <a:off x="6359236" y="5134657"/>
            <a:ext cx="663470" cy="957878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0" idx="6"/>
            <a:endCxn id="18" idx="3"/>
          </p:cNvCxnSpPr>
          <p:nvPr/>
        </p:nvCxnSpPr>
        <p:spPr>
          <a:xfrm flipV="1">
            <a:off x="7477991" y="4871421"/>
            <a:ext cx="628834" cy="74651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7" idx="0"/>
            <a:endCxn id="18" idx="4"/>
          </p:cNvCxnSpPr>
          <p:nvPr/>
        </p:nvCxnSpPr>
        <p:spPr>
          <a:xfrm flipV="1">
            <a:off x="7831285" y="4949536"/>
            <a:ext cx="464125" cy="876299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457200" y="1905000"/>
            <a:ext cx="0" cy="1295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16200000">
            <a:off x="-297596" y="2598003"/>
            <a:ext cx="1292662" cy="36933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0 1 2 3 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64369" y="1905000"/>
            <a:ext cx="197883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resource capacity</a:t>
            </a:r>
            <a:endParaRPr lang="en-US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457200" y="2359276"/>
            <a:ext cx="757151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57303"/>
              </p:ext>
            </p:extLst>
          </p:nvPr>
        </p:nvGraphicFramePr>
        <p:xfrm>
          <a:off x="533400" y="3840480"/>
          <a:ext cx="4724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880"/>
                <a:gridCol w="883920"/>
                <a:gridCol w="838200"/>
                <a:gridCol w="1112520"/>
                <a:gridCol w="944880"/>
              </a:tblGrid>
              <a:tr h="35279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est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lct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proc</a:t>
                      </a:r>
                      <a:r>
                        <a:rPr lang="en-US" dirty="0" smtClean="0"/>
                        <a:t>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cap(T)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349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08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Preliminaries</a:t>
            </a:r>
          </a:p>
          <a:p>
            <a:r>
              <a:rPr lang="en-US" dirty="0" smtClean="0"/>
              <a:t>Constraint Programming Model for Scheduling</a:t>
            </a:r>
          </a:p>
          <a:p>
            <a:pPr lvl="1"/>
            <a:r>
              <a:rPr lang="en-US" dirty="0" smtClean="0"/>
              <a:t>Activities</a:t>
            </a:r>
          </a:p>
          <a:p>
            <a:pPr lvl="1"/>
            <a:r>
              <a:rPr lang="en-US" dirty="0" smtClean="0"/>
              <a:t>Resource Constraints</a:t>
            </a:r>
          </a:p>
          <a:p>
            <a:pPr lvl="1"/>
            <a:r>
              <a:rPr lang="en-US" dirty="0" smtClean="0"/>
              <a:t>Temporal Constraints</a:t>
            </a:r>
          </a:p>
          <a:p>
            <a:pPr lvl="1"/>
            <a:r>
              <a:rPr lang="en-US" dirty="0" smtClean="0"/>
              <a:t>Extensions</a:t>
            </a:r>
          </a:p>
          <a:p>
            <a:pPr lvl="1"/>
            <a:r>
              <a:rPr lang="en-US" dirty="0" smtClean="0"/>
              <a:t>Objective Function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Timetabling</a:t>
            </a:r>
          </a:p>
          <a:p>
            <a:pPr lvl="1"/>
            <a:r>
              <a:rPr lang="en-US" dirty="0"/>
              <a:t>Machine scheduling with disjunctive scheduling</a:t>
            </a:r>
          </a:p>
          <a:p>
            <a:pPr lvl="1"/>
            <a:r>
              <a:rPr lang="en-US" dirty="0"/>
              <a:t>Machine scheduling with cumulative scheduling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Constraint Propagation for Resource Constraints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Unary Resource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Cumulative Resource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Conjunctive Reasoning between Temporal and Resource Constraint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Heuristic Search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33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04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Constraint Propagation for Resource Constraints: Unary resources - Notations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>
                <a:solidFill>
                  <a:srgbClr val="000000"/>
                </a:solidFill>
                <a:latin typeface="Times New Roman"/>
                <a:cs typeface="Times New Roman"/>
              </a:rPr>
              <a:t>est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(A) earliest start time of activity A</a:t>
            </a:r>
          </a:p>
          <a:p>
            <a:r>
              <a:rPr lang="en-CA" dirty="0" err="1">
                <a:solidFill>
                  <a:srgbClr val="000000"/>
                </a:solidFill>
                <a:latin typeface="Times New Roman"/>
                <a:cs typeface="Times New Roman"/>
              </a:rPr>
              <a:t>ect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(A) earliest completion time of activity 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endParaRPr lang="en-CA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en-CA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lst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(A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) latest start time of activity 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endParaRPr lang="en-CA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en-CA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lct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(A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) latest completion time of activity 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</a:p>
          <a:p>
            <a:endParaRPr lang="en-CA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 is the set of 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activities</a:t>
            </a:r>
          </a:p>
          <a:p>
            <a:r>
              <a:rPr lang="en-CA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lang="en-CA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= ∑</a:t>
            </a:r>
            <a:r>
              <a:rPr lang="en-CA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A∈</a:t>
            </a:r>
            <a:r>
              <a:rPr lang="el-GR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l-GR" dirty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p(A)</a:t>
            </a:r>
          </a:p>
          <a:p>
            <a:r>
              <a:rPr lang="en-CA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en-CA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=</a:t>
            </a:r>
            <a:r>
              <a:rPr lang="en-CA" sz="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min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{</a:t>
            </a:r>
            <a:r>
              <a:rPr lang="en-CA" dirty="0" err="1">
                <a:solidFill>
                  <a:srgbClr val="000000"/>
                </a:solidFill>
                <a:latin typeface="Times New Roman"/>
                <a:cs typeface="Times New Roman"/>
              </a:rPr>
              <a:t>est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 (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) |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 A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 ∈ Ω}</a:t>
            </a:r>
          </a:p>
          <a:p>
            <a:r>
              <a:rPr lang="en-CA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CA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=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max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{</a:t>
            </a:r>
            <a:r>
              <a:rPr lang="en-CA" dirty="0" err="1">
                <a:solidFill>
                  <a:srgbClr val="000000"/>
                </a:solidFill>
                <a:latin typeface="Times New Roman"/>
                <a:cs typeface="Times New Roman"/>
              </a:rPr>
              <a:t>lct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 (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) |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 A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 ∈ Ω}</a:t>
            </a:r>
          </a:p>
          <a:p>
            <a:endParaRPr lang="en-CA" dirty="0" smtClean="0">
              <a:solidFill>
                <a:srgbClr val="000000"/>
              </a:solidFill>
              <a:latin typeface="Arial Unicode MS"/>
              <a:cs typeface="Arial Unicode MS"/>
            </a:endParaRPr>
          </a:p>
          <a:p>
            <a:endParaRPr lang="en-CA" dirty="0">
              <a:solidFill>
                <a:srgbClr val="000000"/>
              </a:solidFill>
              <a:latin typeface="Arial Unicode MS"/>
              <a:cs typeface="Arial Unicode MS"/>
            </a:endParaRPr>
          </a:p>
          <a:p>
            <a:endParaRPr lang="en-CA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CA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34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33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Unary resources: disjunctive constraint 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 activities A and B, requiring the same unary resource cannot overlap in time.</a:t>
            </a:r>
          </a:p>
          <a:p>
            <a:pPr marL="0" indent="0">
              <a:buNone/>
            </a:pPr>
            <a:r>
              <a:rPr lang="en-US" dirty="0" smtClean="0"/>
              <a:t>Solution:</a:t>
            </a:r>
            <a:endParaRPr lang="en-US" dirty="0"/>
          </a:p>
          <a:p>
            <a:r>
              <a:rPr lang="en-US" dirty="0"/>
              <a:t>A</a:t>
            </a:r>
            <a:r>
              <a:rPr lang="en-US" dirty="0">
                <a:latin typeface="Times New Roman"/>
                <a:cs typeface="Times New Roman"/>
              </a:rPr>
              <a:t>‹‹B ˅ </a:t>
            </a:r>
            <a:r>
              <a:rPr lang="en-US" dirty="0"/>
              <a:t>B</a:t>
            </a:r>
            <a:r>
              <a:rPr lang="en-US" dirty="0">
                <a:latin typeface="Times New Roman"/>
                <a:cs typeface="Times New Roman"/>
              </a:rPr>
              <a:t>‹‹</a:t>
            </a:r>
            <a:r>
              <a:rPr lang="en-US" dirty="0" smtClean="0">
                <a:latin typeface="Times New Roman"/>
                <a:cs typeface="Times New Roman"/>
              </a:rPr>
              <a:t>A</a:t>
            </a:r>
          </a:p>
          <a:p>
            <a:pPr marL="0" indent="0">
              <a:buNone/>
            </a:pPr>
            <a:r>
              <a:rPr lang="en-US" dirty="0" smtClean="0"/>
              <a:t>Ensure no overlap with formula: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	</a:t>
            </a:r>
            <a:r>
              <a:rPr lang="en-US" dirty="0" smtClean="0">
                <a:latin typeface="Times New Roman"/>
                <a:cs typeface="Times New Roman"/>
              </a:rPr>
              <a:t>[end(A) ≤ start(B</a:t>
            </a:r>
            <a:r>
              <a:rPr lang="en-US" dirty="0">
                <a:latin typeface="Times New Roman"/>
                <a:cs typeface="Times New Roman"/>
              </a:rPr>
              <a:t>)] ˅ [</a:t>
            </a:r>
            <a:r>
              <a:rPr lang="en-US" dirty="0" smtClean="0">
                <a:latin typeface="Times New Roman"/>
                <a:cs typeface="Times New Roman"/>
              </a:rPr>
              <a:t>end(B) </a:t>
            </a:r>
            <a:r>
              <a:rPr lang="en-US" dirty="0">
                <a:latin typeface="Times New Roman"/>
                <a:cs typeface="Times New Roman"/>
              </a:rPr>
              <a:t>≤ </a:t>
            </a:r>
            <a:r>
              <a:rPr lang="en-US" dirty="0" smtClean="0">
                <a:latin typeface="Times New Roman"/>
                <a:cs typeface="Times New Roman"/>
              </a:rPr>
              <a:t>start(A)] </a:t>
            </a: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Whenever:</a:t>
            </a:r>
          </a:p>
          <a:p>
            <a:pPr marL="182880" lvl="1"/>
            <a:r>
              <a:rPr lang="en-US" sz="2400" dirty="0" smtClean="0">
                <a:latin typeface="Times New Roman"/>
                <a:cs typeface="Times New Roman"/>
              </a:rPr>
              <a:t>d(A) &gt; r(B)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⇒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&lt;&lt;A</a:t>
            </a:r>
          </a:p>
          <a:p>
            <a:pPr marL="182880" lvl="1"/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d(B) &gt; r(A) ⇒ 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&lt;&lt;B</a:t>
            </a:r>
            <a:endParaRPr lang="en-CA" sz="2400" dirty="0">
              <a:solidFill>
                <a:srgbClr val="000000"/>
              </a:solidFill>
              <a:latin typeface="Arial Unicode MS"/>
              <a:cs typeface="Arial Unicode MS"/>
            </a:endParaRPr>
          </a:p>
          <a:p>
            <a:pPr marL="182880" lvl="1"/>
            <a:endParaRPr lang="en-CA" dirty="0">
              <a:solidFill>
                <a:srgbClr val="000000"/>
              </a:solidFill>
              <a:latin typeface="Arial Unicode MS"/>
              <a:cs typeface="Arial Unicode MS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0" y="46482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none holds then there is a contradiction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1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Unary resources: Edge-finding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we notice?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do we fix this?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36</a:t>
            </a:fld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371600" y="2590800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14600" y="3276600"/>
            <a:ext cx="39901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71600" y="22860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14600" y="29718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490855" y="30099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504709" y="22860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514600" y="3009900"/>
            <a:ext cx="2133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B(6)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447800" y="50673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590800" y="5753100"/>
            <a:ext cx="39901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47800" y="47625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90800" y="54483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567055" y="54864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800600" y="47625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454726" y="4752109"/>
            <a:ext cx="2660074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A(9)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114800" y="5448300"/>
            <a:ext cx="2133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B(6)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648200" y="2286000"/>
            <a:ext cx="2660074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A(9)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504709" y="2286000"/>
            <a:ext cx="803565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219200" y="2819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296891" y="1828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324600" y="3516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362200" y="35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95400" y="5334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09531" y="44312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400800" y="6031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438400" y="60682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96217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4" grpId="0" animBg="1"/>
      <p:bldP spid="25" grpId="0" animBg="1"/>
      <p:bldP spid="26" grpId="0" animBg="1"/>
      <p:bldP spid="27" grpId="0" animBg="1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Unary resources: Edge-finding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Edge-finding involves deducing that some activity from a given set 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Ω must, can, or cannot execute first (last) in Ω</a:t>
            </a:r>
          </a:p>
          <a:p>
            <a:pPr marL="0" lvl="1" indent="0">
              <a:buNone/>
            </a:pP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The basic rules are as follows (</a:t>
            </a:r>
            <a:r>
              <a:rPr lang="en-CA" sz="2400" i="1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for all Ω, and for all A not in Ω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):</a:t>
            </a:r>
          </a:p>
          <a:p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Edge-finding rules</a:t>
            </a:r>
          </a:p>
          <a:p>
            <a:pPr lvl="1"/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∪ {</a:t>
            </a:r>
            <a:r>
              <a:rPr lang="en-CA" sz="24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}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&gt;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∪ {</a:t>
            </a:r>
            <a:r>
              <a:rPr lang="en-CA" sz="24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}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−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⇒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A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&lt;&lt;Ω</a:t>
            </a:r>
          </a:p>
          <a:p>
            <a:pPr lvl="1"/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 &lt;&lt; Ω 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⇒</a:t>
            </a:r>
            <a:r>
              <a:rPr lang="en-US" sz="2400" baseline="-25000" dirty="0"/>
              <a:t> 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end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) ≤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min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{</a:t>
            </a:r>
            <a:r>
              <a:rPr lang="en-CA" sz="24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d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′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−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′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| Ω′ ⊆ Ω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}</a:t>
            </a:r>
          </a:p>
          <a:p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Edge-finding (symmetrical rules)</a:t>
            </a:r>
          </a:p>
          <a:p>
            <a:pPr lvl="1"/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∪ {</a:t>
            </a:r>
            <a:r>
              <a:rPr lang="en-CA" sz="24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}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&gt;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(Ω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−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∪ {</a:t>
            </a:r>
            <a:r>
              <a:rPr lang="en-CA" sz="24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} 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⇒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&lt;&lt;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</a:p>
          <a:p>
            <a:pPr lvl="1"/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Ω &lt;&lt;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A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⇒ 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start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) ≤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max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{</a:t>
            </a:r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′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+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′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| Ω′ ⊆ Ω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} </a:t>
            </a:r>
            <a:endParaRPr lang="en-CA" sz="2400" dirty="0">
              <a:solidFill>
                <a:srgbClr val="000000"/>
              </a:solidFill>
              <a:latin typeface="Arial Unicode MS"/>
              <a:cs typeface="Arial Unicode MS"/>
            </a:endParaRPr>
          </a:p>
          <a:p>
            <a:pPr lvl="1"/>
            <a:endParaRPr lang="en-CA" sz="2400" dirty="0">
              <a:solidFill>
                <a:srgbClr val="000000"/>
              </a:solidFill>
              <a:latin typeface="Arial Unicode MS"/>
              <a:cs typeface="Arial Unicode M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37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53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Unary resources: Edge-finding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Applying a rule to the example</a:t>
            </a:r>
          </a:p>
          <a:p>
            <a:pPr marL="182880" lvl="1"/>
            <a:r>
              <a:rPr lang="en-CA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lang="en-CA" sz="2400" baseline="-25000" dirty="0" err="1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 ∪ {</a:t>
            </a:r>
            <a:r>
              <a:rPr lang="en-CA" sz="24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}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&gt;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CA" sz="2400" baseline="-25000" dirty="0" err="1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 ∪ {</a:t>
            </a:r>
            <a:r>
              <a:rPr lang="en-CA" sz="24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}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−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en-CA" sz="2400" baseline="-25000" dirty="0" err="1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⇒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 A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&lt;&lt;Ω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182880" lvl="1"/>
            <a:endParaRPr lang="en-CA" sz="240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182880" lvl="1"/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&lt;&lt; Ω ⇒</a:t>
            </a:r>
            <a:r>
              <a:rPr lang="en-US" sz="2400" baseline="-25000" dirty="0"/>
              <a:t> 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end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) ≤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min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{</a:t>
            </a:r>
            <a:r>
              <a:rPr lang="en-CA" sz="2400" dirty="0" err="1">
                <a:solidFill>
                  <a:srgbClr val="000000"/>
                </a:solidFill>
                <a:latin typeface="Arial Unicode MS"/>
                <a:cs typeface="Arial Unicode MS"/>
              </a:rPr>
              <a:t>d</a:t>
            </a:r>
            <a:r>
              <a:rPr lang="en-CA" sz="2400" baseline="-25000" dirty="0" err="1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′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−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lang="en-CA" sz="2400" baseline="-25000" dirty="0" err="1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′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| Ω′ ⊆ Ω}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38</a:t>
            </a:fld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371600" y="2858777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14600" y="3544577"/>
            <a:ext cx="39901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25539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14600" y="32397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490855" y="32778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504709" y="25539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3277877"/>
            <a:ext cx="2133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B(6)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447800" y="5335277"/>
            <a:ext cx="2667000" cy="21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590800" y="6021077"/>
            <a:ext cx="39901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447800" y="50304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90800" y="57162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567055" y="57543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114800" y="4883705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454726" y="5020086"/>
            <a:ext cx="2660074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A(9)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114800" y="5716277"/>
            <a:ext cx="2133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B(6)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648200" y="2553977"/>
            <a:ext cx="2660074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A(9)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504709" y="2553977"/>
            <a:ext cx="803565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219200" y="308737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324600" y="378484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362200" y="38216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95400" y="560197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962400" y="469903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400800" y="629944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438400" y="63362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24600" y="2209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010400" y="3277877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17&gt;(20-7)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010400" y="51932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12≤(20-6)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34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534400" cy="7503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Unary resources: Not-first and Not-last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1332"/>
            <a:ext cx="8229600" cy="5345668"/>
          </a:xfrm>
        </p:spPr>
        <p:txBody>
          <a:bodyPr/>
          <a:lstStyle/>
          <a:p>
            <a:r>
              <a:rPr lang="en-US" dirty="0" smtClean="0"/>
              <a:t>What of this?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do we fix it?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39</a:t>
            </a:fld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1226126" y="4812268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81200" y="5498068"/>
            <a:ext cx="4378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226126" y="45074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981200" y="51932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324600" y="52313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359235" y="45074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226126" y="4545568"/>
            <a:ext cx="1884217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A(8)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110343" y="5231368"/>
            <a:ext cx="1440874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B(5)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073726" y="50789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151417" y="40883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179126" y="577643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828800" y="57253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2597726" y="6221968"/>
            <a:ext cx="37268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597726" y="5953991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6333257" y="59552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551217" y="5917168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C(5)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150551" y="64886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2445326" y="63743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67" name="Straight Connector 66"/>
          <p:cNvCxnSpPr/>
          <p:nvPr/>
        </p:nvCxnSpPr>
        <p:spPr>
          <a:xfrm>
            <a:off x="1073726" y="1830077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828800" y="2515877"/>
            <a:ext cx="4378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073726" y="15252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828800" y="22110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172200" y="22491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206835" y="15252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4724400" y="1492350"/>
            <a:ext cx="1884217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A(8)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1835726" y="2249177"/>
            <a:ext cx="1440874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B(5)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6233028" y="1475510"/>
            <a:ext cx="482746" cy="5502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921326" y="209677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999017" y="110617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6026726" y="279424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1676400" y="2743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2445326" y="3239777"/>
            <a:ext cx="3706091" cy="10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2445326" y="29718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172200" y="29834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3276600" y="2896877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C(5)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6255326" y="348004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2292926" y="3516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22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/>
      <p:bldP spid="54" grpId="0"/>
      <p:bldP spid="55" grpId="0"/>
      <p:bldP spid="56" grpId="0"/>
      <p:bldP spid="60" grpId="0" animBg="1"/>
      <p:bldP spid="61" grpId="0"/>
      <p:bldP spid="62" grpId="0"/>
      <p:bldP spid="73" grpId="0" animBg="1"/>
      <p:bldP spid="74" grpId="0" animBg="1"/>
      <p:bldP spid="75" grpId="0" animBg="1"/>
      <p:bldP spid="76" grpId="0"/>
      <p:bldP spid="77" grpId="0"/>
      <p:bldP spid="78" grpId="0"/>
      <p:bldP spid="79" grpId="0"/>
      <p:bldP spid="83" grpId="0" animBg="1"/>
      <p:bldP spid="84" grpId="0"/>
      <p:bldP spid="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b="1" dirty="0"/>
              <a:t>scheduling task </a:t>
            </a:r>
            <a:r>
              <a:rPr lang="en-US" dirty="0"/>
              <a:t>is </a:t>
            </a:r>
            <a:endParaRPr lang="en-US" dirty="0" smtClean="0"/>
          </a:p>
          <a:p>
            <a:pPr lvl="1"/>
            <a:r>
              <a:rPr lang="en-US" dirty="0" smtClean="0"/>
              <a:t>to </a:t>
            </a:r>
            <a:r>
              <a:rPr lang="en-US" dirty="0"/>
              <a:t>allocate </a:t>
            </a:r>
            <a:r>
              <a:rPr lang="en-US" dirty="0" smtClean="0"/>
              <a:t>known activities 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available </a:t>
            </a:r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over time</a:t>
            </a:r>
          </a:p>
          <a:p>
            <a:pPr lvl="1"/>
            <a:r>
              <a:rPr lang="en-US" dirty="0" smtClean="0"/>
              <a:t>respecting </a:t>
            </a:r>
            <a:r>
              <a:rPr lang="en-US" dirty="0"/>
              <a:t>capacity, precedence (and </a:t>
            </a:r>
            <a:r>
              <a:rPr lang="en-US" dirty="0" smtClean="0"/>
              <a:t>other) constraints</a:t>
            </a:r>
          </a:p>
          <a:p>
            <a:r>
              <a:rPr lang="en-US" dirty="0"/>
              <a:t>The </a:t>
            </a:r>
            <a:r>
              <a:rPr lang="en-US" b="1" dirty="0"/>
              <a:t>planning task </a:t>
            </a:r>
            <a:r>
              <a:rPr lang="en-US" dirty="0"/>
              <a:t>is </a:t>
            </a:r>
            <a:endParaRPr lang="en-US" dirty="0" smtClean="0"/>
          </a:p>
          <a:p>
            <a:pPr lvl="1"/>
            <a:r>
              <a:rPr lang="en-US" dirty="0" smtClean="0"/>
              <a:t>to </a:t>
            </a:r>
            <a:r>
              <a:rPr lang="en-US" dirty="0"/>
              <a:t>construct a </a:t>
            </a:r>
            <a:r>
              <a:rPr lang="en-US" dirty="0" smtClean="0"/>
              <a:t>sequence of </a:t>
            </a:r>
            <a:r>
              <a:rPr lang="en-US" dirty="0"/>
              <a:t>actions </a:t>
            </a:r>
            <a:endParaRPr lang="en-US" dirty="0" smtClean="0"/>
          </a:p>
          <a:p>
            <a:pPr lvl="1"/>
            <a:r>
              <a:rPr lang="en-US" dirty="0" smtClean="0"/>
              <a:t>that </a:t>
            </a:r>
            <a:r>
              <a:rPr lang="en-US" dirty="0"/>
              <a:t>will transfer the initial state of </a:t>
            </a:r>
            <a:r>
              <a:rPr lang="en-US" dirty="0" smtClean="0"/>
              <a:t>the world </a:t>
            </a:r>
          </a:p>
          <a:p>
            <a:pPr lvl="1"/>
            <a:r>
              <a:rPr lang="en-US" dirty="0" smtClean="0"/>
              <a:t>into </a:t>
            </a:r>
            <a:r>
              <a:rPr lang="en-US" dirty="0"/>
              <a:t>a state where the desired goal </a:t>
            </a:r>
            <a:r>
              <a:rPr lang="en-US" dirty="0" smtClean="0"/>
              <a:t>is satisfied</a:t>
            </a:r>
          </a:p>
          <a:p>
            <a:pPr marL="274320" lvl="1" indent="0">
              <a:buNone/>
            </a:pPr>
            <a:r>
              <a:rPr lang="en-US" dirty="0" smtClean="0">
                <a:sym typeface="Wingdings"/>
              </a:rPr>
              <a:t>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sym typeface="Wingdings"/>
              </a:rPr>
              <a:t>Tasks are not known in advance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/>
              <a:t>Constraint-Based Scheduling &amp; Constraint-Based Planning</a:t>
            </a:r>
          </a:p>
          <a:p>
            <a:pPr lvl="1"/>
            <a:r>
              <a:rPr lang="en-US" dirty="0"/>
              <a:t>Solving these problems using Constraint Programming (CP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Unary resources: Not-first and Not-last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Negative counterpart to edge-finding.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Deduces that an activity A cannot be first (or last) to execute in </a:t>
            </a:r>
            <a:r>
              <a:rPr lang="el-GR" dirty="0"/>
              <a:t>Ω ∪ {</a:t>
            </a:r>
            <a:r>
              <a:rPr lang="en-US" dirty="0"/>
              <a:t>A}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“not first” </a:t>
            </a:r>
            <a:r>
              <a:rPr lang="en-US" dirty="0"/>
              <a:t>rules (</a:t>
            </a:r>
            <a:r>
              <a:rPr lang="en-CA" i="1" dirty="0">
                <a:solidFill>
                  <a:srgbClr val="000000"/>
                </a:solidFill>
                <a:latin typeface="Arial Unicode MS"/>
                <a:cs typeface="Arial Unicode MS"/>
              </a:rPr>
              <a:t>for all Ω, and for all A not in Ω</a:t>
            </a:r>
            <a:r>
              <a:rPr lang="en-US" dirty="0" smtClean="0"/>
              <a:t>):</a:t>
            </a:r>
          </a:p>
          <a:p>
            <a:pPr lvl="1"/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(Ω ∪ {</a:t>
            </a:r>
            <a:r>
              <a:rPr lang="en-CA" sz="24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})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&gt;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−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en-CA" sz="2400" baseline="-250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⇒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start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) ≥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min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{</a:t>
            </a:r>
            <a:r>
              <a:rPr lang="en-CA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ect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 )|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 ∈ Ω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}</a:t>
            </a:r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smtClean="0"/>
              <a:t>“not last” rules (</a:t>
            </a:r>
            <a:r>
              <a:rPr lang="en-CA" i="1" dirty="0">
                <a:solidFill>
                  <a:srgbClr val="000000"/>
                </a:solidFill>
                <a:latin typeface="Arial Unicode MS"/>
                <a:cs typeface="Arial Unicode MS"/>
              </a:rPr>
              <a:t>for all Ω, and for all A not in Ω</a:t>
            </a:r>
            <a:r>
              <a:rPr lang="en-US" dirty="0" smtClean="0"/>
              <a:t>):</a:t>
            </a:r>
          </a:p>
          <a:p>
            <a:pPr lvl="1"/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(Ω ∪ {</a:t>
            </a:r>
            <a:r>
              <a:rPr lang="en-CA" sz="24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})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&gt;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CA" sz="2400" baseline="-250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−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en-CA" sz="2400" baseline="-25000" dirty="0" err="1" smtClean="0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⇒ 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end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) ≤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 max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{</a:t>
            </a:r>
            <a:r>
              <a:rPr lang="en-CA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lst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 )|</a:t>
            </a:r>
            <a:r>
              <a:rPr lang="en-CA" sz="2400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CA" sz="2400" dirty="0">
                <a:solidFill>
                  <a:srgbClr val="000000"/>
                </a:solidFill>
                <a:latin typeface="Arial Unicode MS"/>
                <a:cs typeface="Arial Unicode MS"/>
              </a:rPr>
              <a:t> ∈ Ω}</a:t>
            </a:r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40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94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Unary resources: Not-first and Not-last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/>
          <a:lstStyle/>
          <a:p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lang="en-CA" sz="28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(Ω ∪ {</a:t>
            </a:r>
            <a:r>
              <a:rPr lang="en-CA" sz="2800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800" baseline="-25000" dirty="0">
                <a:solidFill>
                  <a:srgbClr val="000000"/>
                </a:solidFill>
                <a:latin typeface="Arial Unicode MS"/>
                <a:cs typeface="Arial Unicode MS"/>
              </a:rPr>
              <a:t>}) </a:t>
            </a:r>
            <a:r>
              <a:rPr lang="en-CA" sz="2800" dirty="0">
                <a:solidFill>
                  <a:srgbClr val="000000"/>
                </a:solidFill>
                <a:latin typeface="Arial Unicode MS"/>
                <a:cs typeface="Arial Unicode MS"/>
              </a:rPr>
              <a:t>&gt;</a:t>
            </a:r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CA" sz="2800" baseline="-25000" dirty="0" err="1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800" dirty="0">
                <a:solidFill>
                  <a:srgbClr val="000000"/>
                </a:solidFill>
                <a:latin typeface="Arial Unicode MS"/>
                <a:cs typeface="Arial Unicode MS"/>
              </a:rPr>
              <a:t> −</a:t>
            </a:r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en-CA" sz="2800" baseline="-25000" dirty="0" err="1">
                <a:solidFill>
                  <a:srgbClr val="000000"/>
                </a:solidFill>
                <a:latin typeface="Arial Unicode MS"/>
                <a:cs typeface="Arial Unicode MS"/>
              </a:rPr>
              <a:t>Ω</a:t>
            </a:r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2800" dirty="0">
                <a:solidFill>
                  <a:srgbClr val="000000"/>
                </a:solidFill>
                <a:latin typeface="Arial Unicode MS"/>
                <a:cs typeface="Arial Unicode MS"/>
              </a:rPr>
              <a:t>⇒ </a:t>
            </a:r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end</a:t>
            </a:r>
            <a:r>
              <a:rPr lang="en-CA" sz="2800" dirty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2800" dirty="0">
                <a:solidFill>
                  <a:srgbClr val="000000"/>
                </a:solidFill>
                <a:latin typeface="Arial Unicode MS"/>
                <a:cs typeface="Arial Unicode MS"/>
              </a:rPr>
              <a:t>) ≤</a:t>
            </a:r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 max</a:t>
            </a:r>
            <a:r>
              <a:rPr lang="en-CA" sz="2800" dirty="0">
                <a:solidFill>
                  <a:srgbClr val="000000"/>
                </a:solidFill>
                <a:latin typeface="Arial Unicode MS"/>
                <a:cs typeface="Arial Unicode MS"/>
              </a:rPr>
              <a:t>{</a:t>
            </a:r>
            <a:r>
              <a:rPr lang="en-CA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lst</a:t>
            </a:r>
            <a:r>
              <a:rPr lang="en-CA" sz="2800" dirty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CA" sz="2800" dirty="0">
                <a:solidFill>
                  <a:srgbClr val="000000"/>
                </a:solidFill>
                <a:latin typeface="Arial Unicode MS"/>
                <a:cs typeface="Arial Unicode MS"/>
              </a:rPr>
              <a:t> )|</a:t>
            </a:r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CA" sz="2800" dirty="0">
                <a:solidFill>
                  <a:srgbClr val="000000"/>
                </a:solidFill>
                <a:latin typeface="Arial Unicode MS"/>
                <a:cs typeface="Arial Unicode MS"/>
              </a:rPr>
              <a:t> ∈ Ω}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18 &gt; </a:t>
            </a:r>
            <a:r>
              <a:rPr lang="en-US" dirty="0" smtClean="0"/>
              <a:t>(</a:t>
            </a:r>
            <a:r>
              <a:rPr lang="en-US" dirty="0" smtClean="0"/>
              <a:t>20</a:t>
            </a:r>
            <a:r>
              <a:rPr lang="en-US" dirty="0" smtClean="0"/>
              <a:t>-7) 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⇒ 11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 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≤ 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15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7" name="Content Placeholder 2"/>
          <p:cNvSpPr txBox="1">
            <a:spLocks/>
          </p:cNvSpPr>
          <p:nvPr/>
        </p:nvSpPr>
        <p:spPr>
          <a:xfrm>
            <a:off x="457200" y="1207532"/>
            <a:ext cx="8229600" cy="5345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8" name="Straight Connector 67"/>
          <p:cNvCxnSpPr/>
          <p:nvPr/>
        </p:nvCxnSpPr>
        <p:spPr>
          <a:xfrm>
            <a:off x="1226126" y="4888468"/>
            <a:ext cx="34982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981200" y="5574268"/>
            <a:ext cx="4378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226126" y="45836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981200" y="52694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324600" y="53075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724400" y="45836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1226126" y="4621768"/>
            <a:ext cx="1884217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A(8)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3110343" y="5307568"/>
            <a:ext cx="1440874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B(5)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1073726" y="51551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536062" y="419373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6179126" y="585263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1828800" y="58015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2597726" y="6298168"/>
            <a:ext cx="37268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2597726" y="6030191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333257" y="60314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551217" y="5993368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C(5)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6150551" y="6564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2445326" y="64505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86" name="Straight Connector 85"/>
          <p:cNvCxnSpPr/>
          <p:nvPr/>
        </p:nvCxnSpPr>
        <p:spPr>
          <a:xfrm>
            <a:off x="1073726" y="1906277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1828800" y="2592077"/>
            <a:ext cx="4378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1073726" y="16014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1828800" y="22872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172200" y="23253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6206835" y="1601477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4724400" y="1568550"/>
            <a:ext cx="1884217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A(8)</a:t>
            </a:r>
            <a:endParaRPr lang="en-US" dirty="0"/>
          </a:p>
        </p:txBody>
      </p:sp>
      <p:sp>
        <p:nvSpPr>
          <p:cNvPr id="93" name="Rectangle 92"/>
          <p:cNvSpPr/>
          <p:nvPr/>
        </p:nvSpPr>
        <p:spPr>
          <a:xfrm>
            <a:off x="1835726" y="2325377"/>
            <a:ext cx="1440874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B(5)</a:t>
            </a:r>
            <a:endParaRPr lang="en-US" dirty="0"/>
          </a:p>
        </p:txBody>
      </p:sp>
      <p:sp>
        <p:nvSpPr>
          <p:cNvPr id="94" name="Rectangle 93"/>
          <p:cNvSpPr/>
          <p:nvPr/>
        </p:nvSpPr>
        <p:spPr>
          <a:xfrm>
            <a:off x="6233028" y="1551710"/>
            <a:ext cx="482746" cy="5502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921326" y="217297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928228" y="203983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6026726" y="287044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1676400" y="2819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cxnSp>
        <p:nvCxnSpPr>
          <p:cNvPr id="99" name="Straight Connector 98"/>
          <p:cNvCxnSpPr/>
          <p:nvPr/>
        </p:nvCxnSpPr>
        <p:spPr>
          <a:xfrm>
            <a:off x="2445326" y="3315977"/>
            <a:ext cx="3706091" cy="10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2445326" y="30480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6172200" y="3059668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3276600" y="2973077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C(5)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6255326" y="355624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2292926" y="35930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5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6" grpId="0"/>
      <p:bldP spid="77" grpId="0"/>
      <p:bldP spid="78" grpId="0"/>
      <p:bldP spid="79" grpId="0"/>
      <p:bldP spid="83" grpId="0" animBg="1"/>
      <p:bldP spid="84" grpId="0"/>
      <p:bldP spid="85" grpId="0"/>
      <p:bldP spid="92" grpId="0" animBg="1"/>
      <p:bldP spid="93" grpId="0" animBg="1"/>
      <p:bldP spid="94" grpId="0" animBg="1"/>
      <p:bldP spid="95" grpId="0"/>
      <p:bldP spid="96" grpId="0"/>
      <p:bldP spid="97" grpId="0"/>
      <p:bldP spid="98" grpId="0"/>
      <p:bldP spid="102" grpId="0" animBg="1"/>
      <p:bldP spid="103" grpId="0"/>
      <p:bldP spid="10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839200" cy="990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Constraint Propagation for Resource Constraints: Cumulative resources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Each activity uses some capacity of the resource cap(A</a:t>
            </a:r>
            <a:r>
              <a:rPr lang="en-CA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</a:p>
          <a:p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Activities can be processed in parallel</a:t>
            </a:r>
            <a:r>
              <a:rPr lang="en-CA" sz="28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CA" sz="2800" dirty="0">
                <a:solidFill>
                  <a:srgbClr val="000000"/>
                </a:solidFill>
                <a:latin typeface="Times New Roman"/>
                <a:cs typeface="Times New Roman"/>
              </a:rPr>
              <a:t>if a resource capacity is not exceeded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42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4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Cumulative resources: Timetable Constraint (Example)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case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Restrictions caused by capacity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28774" y="2724150"/>
            <a:ext cx="11430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0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771774" y="2724150"/>
            <a:ext cx="3095626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{0,1}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867400" y="2724150"/>
            <a:ext cx="1295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0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771774" y="2209800"/>
            <a:ext cx="30956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867400" y="19812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43200" y="19812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31870" y="1981200"/>
            <a:ext cx="1103904" cy="457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2743200" y="2438400"/>
            <a:ext cx="9144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612943" y="1937982"/>
            <a:ext cx="1254457" cy="511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514600" y="23622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r(A)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5600700" y="1673423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</a:t>
            </a:r>
            <a:r>
              <a:rPr lang="en-US" sz="1400" dirty="0" smtClean="0"/>
              <a:t>(A)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4419600" y="1673423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lst</a:t>
            </a:r>
            <a:r>
              <a:rPr lang="en-US" sz="1400" dirty="0" smtClean="0"/>
              <a:t>(a)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3200400" y="24384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ect</a:t>
            </a:r>
            <a:r>
              <a:rPr lang="en-US" sz="1400" dirty="0" smtClean="0"/>
              <a:t>(A)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7162800" y="272415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X{</a:t>
            </a:r>
            <a:r>
              <a:rPr lang="en-US" dirty="0" err="1" smtClean="0"/>
              <a:t>A,t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628283" y="4648200"/>
            <a:ext cx="11430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0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771283" y="4648200"/>
            <a:ext cx="93394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{0,1}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866909" y="4648200"/>
            <a:ext cx="1295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0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2771283" y="4133850"/>
            <a:ext cx="30956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66909" y="390525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742709" y="390525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603009" y="3905250"/>
            <a:ext cx="1173707" cy="457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2742709" y="4362450"/>
            <a:ext cx="9144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514109" y="428625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r(A)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5600209" y="3597473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</a:t>
            </a:r>
            <a:r>
              <a:rPr lang="en-US" sz="1400" dirty="0" smtClean="0"/>
              <a:t>(A)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4572000" y="3597473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lst</a:t>
            </a:r>
            <a:r>
              <a:rPr lang="en-US" sz="1400" dirty="0" smtClean="0"/>
              <a:t>(a)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3199909" y="436245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ect</a:t>
            </a:r>
            <a:r>
              <a:rPr lang="en-US" sz="1400" dirty="0" smtClean="0"/>
              <a:t>(A)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7162309" y="464820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X{</a:t>
            </a:r>
            <a:r>
              <a:rPr lang="en-US" dirty="0" err="1" smtClean="0"/>
              <a:t>A,t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4495801" y="46482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{0,1}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705226" y="4648200"/>
            <a:ext cx="790575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0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600200" y="6172200"/>
            <a:ext cx="2333626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0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495799" y="6172200"/>
            <a:ext cx="45670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{0,1}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838826" y="6172200"/>
            <a:ext cx="12954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0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4421875" y="5657850"/>
            <a:ext cx="14169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838826" y="542925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495800" y="542925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087411" y="5754236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r(A)</a:t>
            </a:r>
            <a:endParaRPr lang="en-US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5572126" y="5121473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</a:t>
            </a:r>
            <a:r>
              <a:rPr lang="en-US" sz="1400" dirty="0" smtClean="0"/>
              <a:t>(A)</a:t>
            </a:r>
            <a:endParaRPr lang="en-US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4419600" y="5121473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lst</a:t>
            </a:r>
            <a:r>
              <a:rPr lang="en-US" sz="1400" dirty="0" smtClean="0"/>
              <a:t>(a)</a:t>
            </a:r>
            <a:endParaRPr lang="en-US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5029200" y="57912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ect</a:t>
            </a:r>
            <a:r>
              <a:rPr lang="en-US" sz="1400" dirty="0" smtClean="0"/>
              <a:t>(A)</a:t>
            </a:r>
            <a:endParaRPr lang="en-US" sz="1400" dirty="0"/>
          </a:p>
        </p:txBody>
      </p:sp>
      <p:sp>
        <p:nvSpPr>
          <p:cNvPr id="69" name="TextBox 68"/>
          <p:cNvSpPr txBox="1"/>
          <p:nvPr/>
        </p:nvSpPr>
        <p:spPr>
          <a:xfrm>
            <a:off x="7134226" y="617220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X{</a:t>
            </a:r>
            <a:r>
              <a:rPr lang="en-US" dirty="0" err="1" smtClean="0"/>
              <a:t>A,t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5409709" y="6172200"/>
            <a:ext cx="42960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{0,1}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953000" y="6166366"/>
            <a:ext cx="457199" cy="381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>
            <a:off x="4634061" y="3886200"/>
            <a:ext cx="1254457" cy="511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4617493" y="5429250"/>
            <a:ext cx="1173707" cy="457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/>
          <p:nvPr/>
        </p:nvCxnSpPr>
        <p:spPr>
          <a:xfrm>
            <a:off x="4572000" y="5406788"/>
            <a:ext cx="1254457" cy="511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495800" y="5886450"/>
            <a:ext cx="914400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85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6" grpId="0" animBg="1"/>
      <p:bldP spid="21" grpId="0"/>
      <p:bldP spid="22" grpId="0"/>
      <p:bldP spid="23" grpId="0"/>
      <p:bldP spid="24" grpId="0"/>
      <p:bldP spid="25" grpId="0"/>
      <p:bldP spid="26" grpId="0" animBg="1"/>
      <p:bldP spid="27" grpId="0" animBg="1"/>
      <p:bldP spid="28" grpId="0" animBg="1"/>
      <p:bldP spid="32" grpId="0" animBg="1"/>
      <p:bldP spid="35" grpId="0"/>
      <p:bldP spid="36" grpId="0"/>
      <p:bldP spid="37" grpId="0"/>
      <p:bldP spid="38" grpId="0"/>
      <p:bldP spid="39" grpId="0"/>
      <p:bldP spid="54" grpId="0" animBg="1"/>
      <p:bldP spid="55" grpId="0" animBg="1"/>
      <p:bldP spid="56" grpId="0" animBg="1"/>
      <p:bldP spid="57" grpId="0" animBg="1"/>
      <p:bldP spid="58" grpId="0" animBg="1"/>
      <p:bldP spid="65" grpId="0"/>
      <p:bldP spid="66" grpId="0"/>
      <p:bldP spid="67" grpId="0"/>
      <p:bldP spid="68" grpId="0"/>
      <p:bldP spid="69" grpId="0"/>
      <p:bldP spid="70" grpId="0" animBg="1"/>
      <p:bldP spid="71" grpId="0" animBg="1"/>
      <p:bldP spid="7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Cumulative resources: Timetable Constraint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timetable is used to maintain information about resource utilization and resource availability over time.</a:t>
            </a:r>
          </a:p>
          <a:p>
            <a:r>
              <a:rPr lang="en-US" dirty="0" smtClean="0"/>
              <a:t>Time must be discrete</a:t>
            </a:r>
          </a:p>
          <a:p>
            <a:r>
              <a:rPr lang="en-US" dirty="0" smtClean="0"/>
              <a:t>We do not want the capacity to be exceeded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∀</a:t>
            </a:r>
            <a:r>
              <a:rPr lang="en-CA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/>
              <a:t>       ∑        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cap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≤ </a:t>
            </a:r>
            <a:r>
              <a:rPr lang="en-CA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MaxCapacity</a:t>
            </a:r>
            <a:endParaRPr lang="en-CA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Timetable for activity A is a set of Boolean domain variables X (A, t )</a:t>
            </a:r>
          </a:p>
          <a:p>
            <a:pPr marL="0" indent="0">
              <a:buNone/>
            </a:pPr>
            <a:r>
              <a:rPr lang="en-US" dirty="0" smtClean="0"/>
              <a:t>                    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∀</a:t>
            </a:r>
            <a:r>
              <a:rPr lang="en-CA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dirty="0"/>
              <a:t>       ∑   </a:t>
            </a:r>
            <a:r>
              <a:rPr lang="en-US" dirty="0" smtClean="0"/>
              <a:t>  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cap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) ≤ </a:t>
            </a:r>
            <a:r>
              <a:rPr lang="en-CA" dirty="0" err="1">
                <a:solidFill>
                  <a:srgbClr val="000000"/>
                </a:solidFill>
                <a:latin typeface="Times New Roman"/>
                <a:cs typeface="Times New Roman"/>
              </a:rPr>
              <a:t>MaxCapacity</a:t>
            </a:r>
            <a:endParaRPr lang="en-US" dirty="0" smtClean="0"/>
          </a:p>
          <a:p>
            <a:pPr marL="0" indent="0">
              <a:buNone/>
            </a:pP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	</a:t>
            </a:r>
          </a:p>
          <a:p>
            <a:pPr marL="0" indent="0">
              <a:buNone/>
            </a:pP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	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	where, 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start</a:t>
            </a:r>
            <a:r>
              <a:rPr lang="en-CA" dirty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≤ t ≤ end(A</a:t>
            </a:r>
            <a:r>
              <a:rPr lang="en-CA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CA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en-CA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⇔ </a:t>
            </a:r>
            <a:r>
              <a:rPr lang="en-US" dirty="0"/>
              <a:t>X </a:t>
            </a:r>
            <a:r>
              <a:rPr lang="en-US" dirty="0" smtClean="0"/>
              <a:t>(</a:t>
            </a:r>
            <a:r>
              <a:rPr lang="en-CA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baseline="-25000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dirty="0" smtClean="0"/>
              <a:t>, t)</a:t>
            </a:r>
            <a:endParaRPr lang="en-US" dirty="0"/>
          </a:p>
          <a:p>
            <a:pPr marL="0" indent="0">
              <a:buNone/>
            </a:pPr>
            <a:endParaRPr lang="en-CA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2667000" y="3803823"/>
            <a:ext cx="1524000" cy="3462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1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start</a:t>
            </a:r>
            <a:r>
              <a:rPr lang="en-CA" sz="1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(</a:t>
            </a:r>
            <a:r>
              <a:rPr lang="en-CA" sz="1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1400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CA" sz="1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lang="en-CA" sz="1400" dirty="0">
                <a:solidFill>
                  <a:srgbClr val="000000"/>
                </a:solidFill>
                <a:latin typeface="Times New Roman"/>
                <a:cs typeface="Times New Roman"/>
              </a:rPr>
              <a:t>≤</a:t>
            </a:r>
            <a:r>
              <a:rPr lang="en-CA" sz="1400" dirty="0" err="1">
                <a:solidFill>
                  <a:srgbClr val="000000"/>
                </a:solidFill>
                <a:latin typeface="Times New Roman"/>
                <a:cs typeface="Times New Roman"/>
              </a:rPr>
              <a:t>t≤end</a:t>
            </a:r>
            <a:r>
              <a:rPr lang="en-CA" sz="1400" dirty="0">
                <a:solidFill>
                  <a:srgbClr val="000000"/>
                </a:solidFill>
                <a:latin typeface="Times New Roman"/>
                <a:cs typeface="Times New Roman"/>
              </a:rPr>
              <a:t> (</a:t>
            </a:r>
            <a:r>
              <a:rPr lang="en-CA" sz="1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1400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CA" sz="1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endParaRPr lang="en-CA" sz="1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ts val="920"/>
              </a:lnSpc>
            </a:pPr>
            <a:endParaRPr lang="en-CA" sz="140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ts val="920"/>
              </a:lnSpc>
            </a:pPr>
            <a:endParaRPr lang="en-CA" sz="744" dirty="0" smtClean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200400" y="5444951"/>
            <a:ext cx="381000" cy="3462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1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CA" sz="1400" baseline="-25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endParaRPr lang="en-CA" sz="1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ts val="920"/>
              </a:lnSpc>
            </a:pPr>
            <a:endParaRPr lang="en-CA" sz="140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ts val="920"/>
              </a:lnSpc>
            </a:pPr>
            <a:endParaRPr lang="en-CA" sz="744" dirty="0" smtClean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1473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Cumulative resources: Disjunctive constraint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pPr marL="0" indent="0">
              <a:buNone/>
            </a:pPr>
            <a:r>
              <a:rPr lang="en-US" dirty="0" smtClean="0"/>
              <a:t>A and B are activities: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min(cap(A)) + min(cap(B)) &gt; </a:t>
            </a:r>
            <a:r>
              <a:rPr lang="en-US" dirty="0" err="1" smtClean="0"/>
              <a:t>MaxCapacity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and B cannot overlap: A</a:t>
            </a:r>
            <a:r>
              <a:rPr lang="en-US" dirty="0" smtClean="0">
                <a:latin typeface="Times New Roman"/>
                <a:cs typeface="Times New Roman"/>
              </a:rPr>
              <a:t>‹‹B ˅ </a:t>
            </a:r>
            <a:r>
              <a:rPr lang="en-US" dirty="0" smtClean="0"/>
              <a:t>B</a:t>
            </a:r>
            <a:r>
              <a:rPr lang="en-US" dirty="0" smtClean="0">
                <a:latin typeface="Times New Roman"/>
                <a:cs typeface="Times New Roman"/>
              </a:rPr>
              <a:t>‹‹A (disjunctive constraint)</a:t>
            </a: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latin typeface="Times New Roman"/>
                <a:cs typeface="Times New Roman"/>
              </a:rPr>
              <a:t>[cap(A) + cap(B) ≤ </a:t>
            </a:r>
            <a:r>
              <a:rPr lang="en-US" sz="2000" dirty="0" err="1" smtClean="0">
                <a:latin typeface="Times New Roman"/>
                <a:cs typeface="Times New Roman"/>
              </a:rPr>
              <a:t>MaxCapacity</a:t>
            </a:r>
            <a:r>
              <a:rPr lang="en-US" sz="2000" dirty="0" smtClean="0">
                <a:latin typeface="Times New Roman"/>
                <a:cs typeface="Times New Roman"/>
              </a:rPr>
              <a:t>] ˅ [end(A) ≤ start(B)]</a:t>
            </a:r>
            <a:r>
              <a:rPr lang="en-US" sz="2000" dirty="0">
                <a:latin typeface="Times New Roman"/>
                <a:cs typeface="Times New Roman"/>
              </a:rPr>
              <a:t> ˅ [</a:t>
            </a:r>
            <a:r>
              <a:rPr lang="en-US" sz="2000" dirty="0" smtClean="0">
                <a:latin typeface="Times New Roman"/>
                <a:cs typeface="Times New Roman"/>
              </a:rPr>
              <a:t>end(B) </a:t>
            </a:r>
            <a:r>
              <a:rPr lang="en-US" sz="2000" dirty="0">
                <a:latin typeface="Times New Roman"/>
                <a:cs typeface="Times New Roman"/>
              </a:rPr>
              <a:t>≤ </a:t>
            </a:r>
            <a:r>
              <a:rPr lang="en-US" sz="2000" dirty="0" smtClean="0">
                <a:latin typeface="Times New Roman"/>
                <a:cs typeface="Times New Roman"/>
              </a:rPr>
              <a:t>start(A)]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45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12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Cumulative resources: Energy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tIns="0" rIns="0" bIns="0">
            <a:normAutofit/>
          </a:bodyPr>
          <a:lstStyle/>
          <a:p>
            <a:r>
              <a:rPr lang="en-US" sz="2800" dirty="0" smtClean="0"/>
              <a:t>Compares the amount of energy provided by a resource </a:t>
            </a:r>
          </a:p>
          <a:p>
            <a:pPr lvl="1"/>
            <a:r>
              <a:rPr lang="en-US" sz="2400" dirty="0" smtClean="0"/>
              <a:t>over some interval [t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t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 </a:t>
            </a:r>
          </a:p>
          <a:p>
            <a:pPr lvl="1"/>
            <a:r>
              <a:rPr lang="en-US" sz="2400" dirty="0" smtClean="0"/>
              <a:t>to the amount of energy required by activities that have to be processed over this interval</a:t>
            </a:r>
          </a:p>
          <a:p>
            <a:pPr lvl="1"/>
            <a:r>
              <a:rPr lang="en-US" sz="2400" dirty="0" smtClean="0"/>
              <a:t>i.e., the minimal contribution </a:t>
            </a:r>
            <a:r>
              <a:rPr lang="en-US" sz="2400" dirty="0" err="1"/>
              <a:t>W</a:t>
            </a:r>
            <a:r>
              <a:rPr lang="en-US" sz="2400" baseline="-25000" dirty="0" err="1"/>
              <a:t>Sh</a:t>
            </a:r>
            <a:r>
              <a:rPr lang="en-US" sz="2400" dirty="0"/>
              <a:t>(A, t</a:t>
            </a:r>
            <a:r>
              <a:rPr lang="en-US" sz="2400" baseline="-25000" dirty="0"/>
              <a:t>1</a:t>
            </a:r>
            <a:r>
              <a:rPr lang="en-US" sz="2400" dirty="0"/>
              <a:t>, t</a:t>
            </a:r>
            <a:r>
              <a:rPr lang="en-US" sz="2400" baseline="-25000" dirty="0"/>
              <a:t>2</a:t>
            </a:r>
            <a:r>
              <a:rPr lang="en-US" sz="2400" dirty="0"/>
              <a:t>) </a:t>
            </a:r>
            <a:r>
              <a:rPr lang="en-US" sz="2400" dirty="0" smtClean="0"/>
              <a:t>of each activity to a given interval.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46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15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Cumulative resources: Energy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tIns="0" rIns="0" bIns="0">
            <a:normAutofit/>
          </a:bodyPr>
          <a:lstStyle/>
          <a:p>
            <a:pPr marL="0" indent="0">
              <a:buNone/>
            </a:pPr>
            <a:r>
              <a:rPr lang="en-US" dirty="0" smtClean="0"/>
              <a:t>Given A and </a:t>
            </a:r>
            <a:r>
              <a:rPr lang="en-US" dirty="0"/>
              <a:t>[t</a:t>
            </a:r>
            <a:r>
              <a:rPr lang="en-US" baseline="-25000" dirty="0"/>
              <a:t>1</a:t>
            </a:r>
            <a:r>
              <a:rPr lang="en-US" dirty="0"/>
              <a:t>, t</a:t>
            </a:r>
            <a:r>
              <a:rPr lang="en-US" baseline="-25000" dirty="0"/>
              <a:t>2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sz="2000" dirty="0" smtClean="0"/>
              <a:t>“Left-Shift/Right-Shift” </a:t>
            </a:r>
            <a:r>
              <a:rPr lang="en-US" sz="2000" dirty="0" err="1" smtClean="0"/>
              <a:t>W</a:t>
            </a:r>
            <a:r>
              <a:rPr lang="en-US" sz="2000" baseline="-25000" dirty="0" err="1" smtClean="0"/>
              <a:t>Sh</a:t>
            </a:r>
            <a:r>
              <a:rPr lang="en-US" sz="2000" dirty="0" smtClean="0"/>
              <a:t>(A, </a:t>
            </a:r>
            <a:r>
              <a:rPr lang="en-US" sz="2000" dirty="0"/>
              <a:t>t</a:t>
            </a:r>
            <a:r>
              <a:rPr lang="en-US" sz="2000" baseline="-25000" dirty="0"/>
              <a:t>1</a:t>
            </a:r>
            <a:r>
              <a:rPr lang="en-US" sz="2000" dirty="0"/>
              <a:t>, t</a:t>
            </a:r>
            <a:r>
              <a:rPr lang="en-US" sz="2000" baseline="-25000" dirty="0"/>
              <a:t>2</a:t>
            </a:r>
            <a:r>
              <a:rPr lang="en-US" sz="2000" dirty="0" smtClean="0"/>
              <a:t>) = min(cap(A))*min(t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-t</a:t>
            </a:r>
            <a:r>
              <a:rPr lang="en-US" sz="2000" baseline="-25000" dirty="0"/>
              <a:t>1</a:t>
            </a:r>
            <a:r>
              <a:rPr lang="en-US" sz="2000" dirty="0" smtClean="0"/>
              <a:t>, p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(</a:t>
            </a:r>
            <a:r>
              <a:rPr lang="en-US" sz="2000" dirty="0"/>
              <a:t>t</a:t>
            </a:r>
            <a:r>
              <a:rPr lang="en-US" sz="2000" baseline="-25000" dirty="0"/>
              <a:t>1</a:t>
            </a:r>
            <a:r>
              <a:rPr lang="en-US" sz="2000" dirty="0" smtClean="0"/>
              <a:t>), p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(</a:t>
            </a:r>
            <a:r>
              <a:rPr lang="en-US" sz="2000" dirty="0"/>
              <a:t>t</a:t>
            </a:r>
            <a:r>
              <a:rPr lang="en-US" sz="2000" baseline="-25000" dirty="0"/>
              <a:t>2</a:t>
            </a:r>
            <a:r>
              <a:rPr lang="en-US" sz="2000" dirty="0" smtClean="0"/>
              <a:t>))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2</a:t>
            </a:r>
            <a:r>
              <a:rPr lang="en-US" dirty="0" smtClean="0"/>
              <a:t>-t</a:t>
            </a:r>
            <a:r>
              <a:rPr lang="en-US" baseline="-25000" dirty="0" smtClean="0"/>
              <a:t>1</a:t>
            </a:r>
            <a:r>
              <a:rPr lang="en-US" dirty="0" smtClean="0"/>
              <a:t>: the length of the interval</a:t>
            </a:r>
          </a:p>
          <a:p>
            <a:pPr lvl="1"/>
            <a:r>
              <a:rPr lang="en-US" dirty="0"/>
              <a:t>p+(t</a:t>
            </a:r>
            <a:r>
              <a:rPr lang="en-US" baseline="-25000" dirty="0"/>
              <a:t>1</a:t>
            </a:r>
            <a:r>
              <a:rPr lang="en-US" dirty="0" smtClean="0"/>
              <a:t>) = max(0, p – max(0, t</a:t>
            </a:r>
            <a:r>
              <a:rPr lang="en-US" baseline="-25000" dirty="0" smtClean="0"/>
              <a:t>1</a:t>
            </a:r>
            <a:r>
              <a:rPr lang="en-US" dirty="0" smtClean="0"/>
              <a:t> - r)): No of time units during which A executes after time t</a:t>
            </a:r>
            <a:r>
              <a:rPr lang="en-US" baseline="-25000" dirty="0" smtClean="0"/>
              <a:t>1</a:t>
            </a:r>
            <a:r>
              <a:rPr lang="en-US" dirty="0" smtClean="0"/>
              <a:t> if A is left-shifted, i.e., scheduled as soon as possible</a:t>
            </a:r>
          </a:p>
          <a:p>
            <a:pPr lvl="1"/>
            <a:r>
              <a:rPr lang="en-US" dirty="0" smtClean="0"/>
              <a:t> p</a:t>
            </a:r>
            <a:r>
              <a:rPr lang="en-US" baseline="30000" dirty="0" smtClean="0"/>
              <a:t>-</a:t>
            </a:r>
            <a:r>
              <a:rPr lang="en-US" dirty="0" smtClean="0"/>
              <a:t>(t</a:t>
            </a:r>
            <a:r>
              <a:rPr lang="en-US" baseline="-25000" dirty="0" smtClean="0"/>
              <a:t>1</a:t>
            </a:r>
            <a:r>
              <a:rPr lang="en-US" dirty="0"/>
              <a:t>) = max(0, p – max(0, </a:t>
            </a:r>
            <a:r>
              <a:rPr lang="en-US" dirty="0" smtClean="0"/>
              <a:t>d - t</a:t>
            </a:r>
            <a:r>
              <a:rPr lang="en-US" baseline="-25000" dirty="0" smtClean="0"/>
              <a:t>1</a:t>
            </a:r>
            <a:r>
              <a:rPr lang="en-US" dirty="0" smtClean="0"/>
              <a:t>)): </a:t>
            </a:r>
            <a:r>
              <a:rPr lang="en-US" dirty="0"/>
              <a:t>No of time units during which A executes after time t</a:t>
            </a:r>
            <a:r>
              <a:rPr lang="en-US" baseline="-25000" dirty="0"/>
              <a:t>1</a:t>
            </a:r>
            <a:r>
              <a:rPr lang="en-US" dirty="0"/>
              <a:t> if A is left-shifted, i.e., scheduled as soon as possible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47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06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Cumulative resources: Energy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pPr marL="0" indent="0">
              <a:buNone/>
            </a:pPr>
            <a:r>
              <a:rPr lang="en-US" dirty="0" smtClean="0"/>
              <a:t>Given A and </a:t>
            </a:r>
            <a:r>
              <a:rPr lang="en-US" dirty="0"/>
              <a:t>[t</a:t>
            </a:r>
            <a:r>
              <a:rPr lang="en-US" baseline="-25000" dirty="0"/>
              <a:t>1</a:t>
            </a:r>
            <a:r>
              <a:rPr lang="en-US" dirty="0"/>
              <a:t>, t</a:t>
            </a:r>
            <a:r>
              <a:rPr lang="en-US" baseline="-25000" dirty="0"/>
              <a:t>2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sz="2000" dirty="0" smtClean="0"/>
              <a:t>“Left-Shift/Right-Shift” </a:t>
            </a:r>
            <a:r>
              <a:rPr lang="en-US" sz="2000" dirty="0" err="1" smtClean="0"/>
              <a:t>W</a:t>
            </a:r>
            <a:r>
              <a:rPr lang="en-US" sz="2000" baseline="-25000" dirty="0" err="1" smtClean="0"/>
              <a:t>Sh</a:t>
            </a:r>
            <a:r>
              <a:rPr lang="en-US" sz="2000" dirty="0" smtClean="0"/>
              <a:t>(A, </a:t>
            </a:r>
            <a:r>
              <a:rPr lang="en-US" sz="2000" dirty="0"/>
              <a:t>t</a:t>
            </a:r>
            <a:r>
              <a:rPr lang="en-US" sz="2000" baseline="-25000" dirty="0"/>
              <a:t>1</a:t>
            </a:r>
            <a:r>
              <a:rPr lang="en-US" sz="2000" dirty="0"/>
              <a:t>, t</a:t>
            </a:r>
            <a:r>
              <a:rPr lang="en-US" sz="2000" baseline="-25000" dirty="0"/>
              <a:t>2</a:t>
            </a:r>
            <a:r>
              <a:rPr lang="en-US" sz="2000" dirty="0" smtClean="0"/>
              <a:t>) = min(cap(A))*min(t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-t</a:t>
            </a:r>
            <a:r>
              <a:rPr lang="en-US" sz="2000" baseline="-25000" dirty="0"/>
              <a:t>1</a:t>
            </a:r>
            <a:r>
              <a:rPr lang="en-US" sz="2000" dirty="0" smtClean="0"/>
              <a:t>, p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(</a:t>
            </a:r>
            <a:r>
              <a:rPr lang="en-US" sz="2000" dirty="0"/>
              <a:t>t</a:t>
            </a:r>
            <a:r>
              <a:rPr lang="en-US" sz="2000" baseline="-25000" dirty="0"/>
              <a:t>1</a:t>
            </a:r>
            <a:r>
              <a:rPr lang="en-US" sz="2000" dirty="0" smtClean="0"/>
              <a:t>), p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(</a:t>
            </a:r>
            <a:r>
              <a:rPr lang="en-US" sz="2000" dirty="0"/>
              <a:t>t</a:t>
            </a:r>
            <a:r>
              <a:rPr lang="en-US" sz="2000" baseline="-25000" dirty="0"/>
              <a:t>2</a:t>
            </a:r>
            <a:r>
              <a:rPr lang="en-US" sz="2000" dirty="0" smtClean="0"/>
              <a:t>))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/>
          </a:p>
          <a:p>
            <a:pPr marL="274320" lvl="1" indent="0" algn="ctr">
              <a:buNone/>
            </a:pPr>
            <a:r>
              <a:rPr lang="en-US" dirty="0" err="1" smtClean="0"/>
              <a:t>W</a:t>
            </a:r>
            <a:r>
              <a:rPr lang="en-US" baseline="-25000" dirty="0" err="1" smtClean="0"/>
              <a:t>Sh</a:t>
            </a:r>
            <a:r>
              <a:rPr lang="en-US" dirty="0" smtClean="0"/>
              <a:t>(A, 2, 7) = 2 min(5,5,4) = 8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48</a:t>
            </a:fld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456962"/>
              </p:ext>
            </p:extLst>
          </p:nvPr>
        </p:nvGraphicFramePr>
        <p:xfrm>
          <a:off x="1447800" y="25146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min(cap)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15809"/>
              </p:ext>
            </p:extLst>
          </p:nvPr>
        </p:nvGraphicFramePr>
        <p:xfrm>
          <a:off x="1752600" y="36576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1893"/>
              </p:ext>
            </p:extLst>
          </p:nvPr>
        </p:nvGraphicFramePr>
        <p:xfrm>
          <a:off x="1752600" y="42672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675138"/>
              </p:ext>
            </p:extLst>
          </p:nvPr>
        </p:nvGraphicFramePr>
        <p:xfrm>
          <a:off x="1752600" y="4953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752600" y="3380601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3352800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95600" y="3370687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05200" y="3370685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24400" y="3380601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800" y="3380601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34000" y="3380601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380601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53200" y="3370686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62800" y="3370687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96200" y="3380600"/>
            <a:ext cx="304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971800" y="3352800"/>
            <a:ext cx="0" cy="20574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019800" y="3328987"/>
            <a:ext cx="0" cy="20574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043309"/>
              </p:ext>
            </p:extLst>
          </p:nvPr>
        </p:nvGraphicFramePr>
        <p:xfrm>
          <a:off x="2362200" y="3657600"/>
          <a:ext cx="60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304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941474"/>
              </p:ext>
            </p:extLst>
          </p:nvPr>
        </p:nvGraphicFramePr>
        <p:xfrm>
          <a:off x="6629400" y="3657599"/>
          <a:ext cx="609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304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689223"/>
              </p:ext>
            </p:extLst>
          </p:nvPr>
        </p:nvGraphicFramePr>
        <p:xfrm>
          <a:off x="1752600" y="564896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66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Preliminaries</a:t>
            </a:r>
          </a:p>
          <a:p>
            <a:r>
              <a:rPr lang="en-US" dirty="0" smtClean="0"/>
              <a:t>Constraint Programming Model for Scheduling</a:t>
            </a:r>
          </a:p>
          <a:p>
            <a:pPr lvl="1"/>
            <a:r>
              <a:rPr lang="en-US" dirty="0" smtClean="0"/>
              <a:t>Activities</a:t>
            </a:r>
          </a:p>
          <a:p>
            <a:pPr lvl="1"/>
            <a:r>
              <a:rPr lang="en-US" dirty="0" smtClean="0"/>
              <a:t>Resource Constraints</a:t>
            </a:r>
          </a:p>
          <a:p>
            <a:pPr lvl="1"/>
            <a:r>
              <a:rPr lang="en-US" dirty="0" smtClean="0"/>
              <a:t>Temporal Constraints</a:t>
            </a:r>
          </a:p>
          <a:p>
            <a:pPr lvl="1"/>
            <a:r>
              <a:rPr lang="en-US" dirty="0" smtClean="0"/>
              <a:t>Extensions</a:t>
            </a:r>
          </a:p>
          <a:p>
            <a:pPr lvl="1"/>
            <a:r>
              <a:rPr lang="en-US" dirty="0" smtClean="0"/>
              <a:t>Objective Function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Timetabling</a:t>
            </a:r>
          </a:p>
          <a:p>
            <a:pPr lvl="1"/>
            <a:r>
              <a:rPr lang="en-US" dirty="0"/>
              <a:t>Machine scheduling with disjunctive scheduling</a:t>
            </a:r>
          </a:p>
          <a:p>
            <a:pPr lvl="1"/>
            <a:r>
              <a:rPr lang="en-US" dirty="0"/>
              <a:t>Machine scheduling with cumulative scheduling </a:t>
            </a:r>
          </a:p>
          <a:p>
            <a:r>
              <a:rPr lang="en-US" dirty="0" smtClean="0"/>
              <a:t>Constraint Propagation for Resource Constraints</a:t>
            </a:r>
          </a:p>
          <a:p>
            <a:pPr lvl="1"/>
            <a:r>
              <a:rPr lang="en-US" dirty="0" smtClean="0"/>
              <a:t>Unary Resource</a:t>
            </a:r>
          </a:p>
          <a:p>
            <a:pPr lvl="1"/>
            <a:r>
              <a:rPr lang="en-US" dirty="0" smtClean="0"/>
              <a:t>Cumulative Resource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Conjunctive Reasoning between Temporal and Resource Constraint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Heuristic Search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49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04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Preliminaries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Constraint Programming Model for Scheduling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Activities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Resource Constraints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Temporal Constraints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Extensions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Objective Function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Examples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Timetabling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Machine scheduling with disjunctive scheduling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Machine scheduling with cumulative scheduling 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Constraint Propagation for Resource Constraints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Unary Resource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Cumulative Resource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Conjunctive Reasoning between Temporal and Resource Constraint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Heuristic Search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04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Conjunctive Reasoning between Temporal and Resources Constraint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Propagation techniques that reason on </a:t>
            </a:r>
          </a:p>
          <a:p>
            <a:pPr lvl="1"/>
            <a:r>
              <a:rPr lang="en-US" dirty="0" smtClean="0"/>
              <a:t>the combination of time bounds of activities on multiple unary resources and </a:t>
            </a:r>
          </a:p>
          <a:p>
            <a:pPr lvl="1"/>
            <a:r>
              <a:rPr lang="en-US" dirty="0" smtClean="0"/>
              <a:t>the temporal constraints linking these activities</a:t>
            </a:r>
          </a:p>
          <a:p>
            <a:pPr lvl="1"/>
            <a:r>
              <a:rPr lang="en-US" dirty="0" smtClean="0"/>
              <a:t>Precedence Graph</a:t>
            </a:r>
          </a:p>
          <a:p>
            <a:r>
              <a:rPr lang="en-US" dirty="0" smtClean="0"/>
              <a:t>Propagation techniques that reason on </a:t>
            </a:r>
          </a:p>
          <a:p>
            <a:pPr lvl="1"/>
            <a:r>
              <a:rPr lang="en-US" dirty="0" smtClean="0"/>
              <a:t>the combination of activity time bounds and temporal constraints </a:t>
            </a:r>
          </a:p>
          <a:p>
            <a:pPr lvl="1"/>
            <a:r>
              <a:rPr lang="en-US" dirty="0" smtClean="0"/>
              <a:t>on one cumulative resource.</a:t>
            </a:r>
          </a:p>
          <a:p>
            <a:pPr lvl="1"/>
            <a:r>
              <a:rPr lang="en-US" dirty="0" smtClean="0"/>
              <a:t>Energy precedence constraint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50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39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Precedence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Maintenance of  a temporal network representing the relations between time points of all activities (start and end times) using the point algebra</a:t>
            </a:r>
          </a:p>
          <a:p>
            <a:endParaRPr lang="en-US" dirty="0"/>
          </a:p>
          <a:p>
            <a:r>
              <a:rPr lang="en-US" dirty="0" smtClean="0"/>
              <a:t>Relations between time points are denoted by: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{</a:t>
            </a:r>
            <a:r>
              <a:rPr lang="en-US" dirty="0" smtClean="0">
                <a:latin typeface="Times New Roman"/>
                <a:cs typeface="Times New Roman"/>
              </a:rPr>
              <a:t>≠, =, </a:t>
            </a:r>
            <a:r>
              <a:rPr lang="zh-CN" altLang="en-US" dirty="0" smtClean="0">
                <a:latin typeface="Times New Roman" pitchFamily="18" charset="0"/>
                <a:cs typeface="Times New Roman" pitchFamily="18" charset="0"/>
              </a:rPr>
              <a:t>≾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zh-CN" altLang="en-US" dirty="0" smtClean="0">
                <a:latin typeface="Times New Roman" pitchFamily="18" charset="0"/>
                <a:cs typeface="Times New Roman" pitchFamily="18" charset="0"/>
              </a:rPr>
              <a:t>≿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zh-CN" altLang="en-US" dirty="0" smtClean="0">
                <a:latin typeface="Times New Roman" pitchFamily="18" charset="0"/>
                <a:cs typeface="Times New Roman" pitchFamily="18" charset="0"/>
              </a:rPr>
              <a:t>≺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zh-CN" altLang="en-US" dirty="0">
                <a:latin typeface="Times New Roman" pitchFamily="18" charset="0"/>
                <a:cs typeface="Times New Roman" pitchFamily="18" charset="0"/>
              </a:rPr>
              <a:t>≻</a:t>
            </a:r>
            <a:r>
              <a:rPr lang="en-US" dirty="0" smtClean="0">
                <a:latin typeface="Times New Roman"/>
                <a:cs typeface="Times New Roman"/>
              </a:rPr>
              <a:t>, ?, </a:t>
            </a:r>
            <a:r>
              <a:rPr lang="zh-CN" altLang="en-US" dirty="0" smtClean="0"/>
              <a:t>∅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For example: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	</a:t>
            </a:r>
            <a:r>
              <a:rPr lang="en-US" dirty="0" smtClean="0">
                <a:latin typeface="Times New Roman"/>
                <a:cs typeface="Times New Roman"/>
              </a:rPr>
              <a:t>end(B) ≤ start(A) implies there is a temporal relation 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	</a:t>
            </a:r>
            <a:r>
              <a:rPr lang="en-US" dirty="0" smtClean="0">
                <a:latin typeface="Times New Roman"/>
                <a:cs typeface="Times New Roman"/>
              </a:rPr>
              <a:t>in the precedence </a:t>
            </a:r>
            <a:r>
              <a:rPr lang="en-US" dirty="0">
                <a:latin typeface="Times New Roman"/>
                <a:cs typeface="Times New Roman"/>
              </a:rPr>
              <a:t>graph where e(B) </a:t>
            </a:r>
            <a:r>
              <a:rPr lang="zh-CN" altLang="en-US" dirty="0">
                <a:latin typeface="Times New Roman" pitchFamily="18" charset="0"/>
                <a:cs typeface="Times New Roman" pitchFamily="18" charset="0"/>
              </a:rPr>
              <a:t>≾</a:t>
            </a:r>
            <a:r>
              <a:rPr lang="en-US" dirty="0" smtClean="0">
                <a:latin typeface="Times New Roman"/>
                <a:cs typeface="Times New Roman"/>
              </a:rPr>
              <a:t> s(A)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06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Energy Precedence Constraint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Energy precedence propagation for an activity A on a cumulative resource R</a:t>
            </a:r>
          </a:p>
          <a:p>
            <a:pPr lvl="1"/>
            <a:r>
              <a:rPr lang="en-US" dirty="0" smtClean="0"/>
              <a:t>Ensures that for each subset </a:t>
            </a:r>
            <a:r>
              <a:rPr lang="en-GB" dirty="0" smtClean="0"/>
              <a:t>Φ of predecessor activities of A</a:t>
            </a:r>
          </a:p>
          <a:p>
            <a:pPr lvl="1"/>
            <a:r>
              <a:rPr lang="en-GB" dirty="0" smtClean="0"/>
              <a:t>The resource provides enough energy to execute all activities</a:t>
            </a:r>
          </a:p>
          <a:p>
            <a:pPr lvl="1"/>
            <a:r>
              <a:rPr lang="en-GB" dirty="0" smtClean="0"/>
              <a:t>In Φ between  </a:t>
            </a:r>
            <a:r>
              <a:rPr lang="en-GB" dirty="0" err="1" smtClean="0"/>
              <a:t>r</a:t>
            </a:r>
            <a:r>
              <a:rPr lang="en-GB" baseline="-25000" dirty="0" err="1" smtClean="0"/>
              <a:t>Φ</a:t>
            </a:r>
            <a:r>
              <a:rPr lang="en-GB" baseline="-25000" dirty="0" smtClean="0"/>
              <a:t> </a:t>
            </a:r>
            <a:r>
              <a:rPr lang="en-GB" dirty="0" smtClean="0"/>
              <a:t>and s.</a:t>
            </a:r>
            <a:endParaRPr lang="en-US" baseline="-25000" dirty="0" smtClean="0"/>
          </a:p>
          <a:p>
            <a:pPr marL="0" indent="0">
              <a:buNone/>
            </a:pPr>
            <a:endParaRPr lang="en-US" baseline="-25000" dirty="0"/>
          </a:p>
          <a:p>
            <a:pPr marL="0" indent="0">
              <a:buNone/>
            </a:pPr>
            <a:r>
              <a:rPr lang="en-US" baseline="-25000" dirty="0" smtClean="0"/>
              <a:t>	</a:t>
            </a:r>
            <a:r>
              <a:rPr lang="zh-CN" altLang="en-US" dirty="0"/>
              <a:t> </a:t>
            </a:r>
            <a:r>
              <a:rPr lang="zh-CN" altLang="en-US" dirty="0" smtClean="0"/>
              <a:t>∀</a:t>
            </a:r>
            <a:r>
              <a:rPr lang="en-GB" sz="1800" dirty="0"/>
              <a:t>Φ</a:t>
            </a:r>
            <a:r>
              <a:rPr lang="en-GB" sz="1800" dirty="0" smtClean="0"/>
              <a:t>⊆{B | </a:t>
            </a:r>
            <a:r>
              <a:rPr lang="en-GB" sz="1800" dirty="0" err="1" smtClean="0"/>
              <a:t>e</a:t>
            </a:r>
            <a:r>
              <a:rPr lang="en-GB" sz="1800" baseline="-25000" dirty="0" err="1" smtClean="0"/>
              <a:t>B</a:t>
            </a:r>
            <a:r>
              <a:rPr lang="zh-CN" altLang="en-US" sz="1800" dirty="0" smtClean="0"/>
              <a:t>≾</a:t>
            </a:r>
            <a:r>
              <a:rPr lang="en-GB" sz="1800" dirty="0" err="1" smtClean="0"/>
              <a:t>s</a:t>
            </a:r>
            <a:r>
              <a:rPr lang="en-GB" sz="1800" baseline="-25000" dirty="0" err="1" smtClean="0"/>
              <a:t>A</a:t>
            </a:r>
            <a:r>
              <a:rPr lang="en-GB" sz="1800" dirty="0" smtClean="0"/>
              <a:t>} start(A) </a:t>
            </a:r>
            <a:r>
              <a:rPr lang="en-GB" sz="1800" dirty="0">
                <a:latin typeface="Times New Roman"/>
                <a:cs typeface="Times New Roman"/>
              </a:rPr>
              <a:t>≥ r</a:t>
            </a:r>
            <a:r>
              <a:rPr lang="el-GR" sz="1800" baseline="-25000" dirty="0">
                <a:latin typeface="Times New Roman"/>
                <a:cs typeface="Times New Roman"/>
              </a:rPr>
              <a:t>Φ</a:t>
            </a:r>
            <a:r>
              <a:rPr lang="el-GR" sz="1800" dirty="0">
                <a:latin typeface="Times New Roman"/>
                <a:cs typeface="Times New Roman"/>
              </a:rPr>
              <a:t> </a:t>
            </a:r>
            <a:r>
              <a:rPr lang="en-GB" sz="1800" dirty="0" smtClean="0">
                <a:latin typeface="Times New Roman"/>
                <a:cs typeface="Times New Roman"/>
              </a:rPr>
              <a:t>+ ┌E</a:t>
            </a:r>
            <a:r>
              <a:rPr lang="el-GR" sz="1800" baseline="-25000" dirty="0" smtClean="0">
                <a:latin typeface="Times New Roman"/>
                <a:cs typeface="Times New Roman"/>
              </a:rPr>
              <a:t>Φ</a:t>
            </a:r>
            <a:r>
              <a:rPr lang="en-US" sz="1800" dirty="0" smtClean="0">
                <a:latin typeface="Times New Roman"/>
                <a:cs typeface="Times New Roman"/>
              </a:rPr>
              <a:t>/cap(</a:t>
            </a:r>
            <a:r>
              <a:rPr lang="en-US" sz="1800" dirty="0" err="1" smtClean="0">
                <a:latin typeface="Times New Roman"/>
                <a:cs typeface="Times New Roman"/>
              </a:rPr>
              <a:t>R</a:t>
            </a:r>
            <a:r>
              <a:rPr lang="en-US" sz="1800" baseline="-25000" dirty="0" err="1" smtClean="0">
                <a:latin typeface="Times New Roman"/>
                <a:cs typeface="Times New Roman"/>
              </a:rPr>
              <a:t>k</a:t>
            </a:r>
            <a:r>
              <a:rPr lang="en-US" sz="1800" dirty="0" smtClean="0">
                <a:latin typeface="Times New Roman"/>
                <a:cs typeface="Times New Roman"/>
              </a:rPr>
              <a:t>)</a:t>
            </a:r>
            <a:r>
              <a:rPr lang="en-GB" sz="1800" dirty="0" smtClean="0">
                <a:latin typeface="Times New Roman"/>
                <a:cs typeface="Times New Roman"/>
              </a:rPr>
              <a:t>┐ 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52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22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Preliminaries</a:t>
            </a:r>
          </a:p>
          <a:p>
            <a:r>
              <a:rPr lang="en-US" dirty="0" smtClean="0"/>
              <a:t>Constraint Programming Model for Scheduling</a:t>
            </a:r>
          </a:p>
          <a:p>
            <a:pPr lvl="1"/>
            <a:r>
              <a:rPr lang="en-US" dirty="0" smtClean="0"/>
              <a:t>Activities</a:t>
            </a:r>
          </a:p>
          <a:p>
            <a:pPr lvl="1"/>
            <a:r>
              <a:rPr lang="en-US" dirty="0" smtClean="0"/>
              <a:t>Resource Constraints</a:t>
            </a:r>
          </a:p>
          <a:p>
            <a:pPr lvl="1"/>
            <a:r>
              <a:rPr lang="en-US" dirty="0" smtClean="0"/>
              <a:t>Temporal Constraints</a:t>
            </a:r>
          </a:p>
          <a:p>
            <a:pPr lvl="1"/>
            <a:r>
              <a:rPr lang="en-US" dirty="0" smtClean="0"/>
              <a:t>Extensions</a:t>
            </a:r>
          </a:p>
          <a:p>
            <a:pPr lvl="1"/>
            <a:r>
              <a:rPr lang="en-US" dirty="0" smtClean="0"/>
              <a:t>Objective Function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Timetabling</a:t>
            </a:r>
          </a:p>
          <a:p>
            <a:pPr lvl="1"/>
            <a:r>
              <a:rPr lang="en-US" dirty="0"/>
              <a:t>Machine scheduling with disjunctive scheduling</a:t>
            </a:r>
          </a:p>
          <a:p>
            <a:pPr lvl="1"/>
            <a:r>
              <a:rPr lang="en-US" dirty="0"/>
              <a:t>Machine scheduling with cumulative scheduling </a:t>
            </a:r>
          </a:p>
          <a:p>
            <a:r>
              <a:rPr lang="en-US" dirty="0" smtClean="0"/>
              <a:t>Constraint Propagation for Resource Constraints</a:t>
            </a:r>
          </a:p>
          <a:p>
            <a:pPr lvl="1"/>
            <a:r>
              <a:rPr lang="en-US" dirty="0" smtClean="0"/>
              <a:t>Unary Resource</a:t>
            </a:r>
          </a:p>
          <a:p>
            <a:pPr lvl="1"/>
            <a:r>
              <a:rPr lang="en-US" dirty="0" smtClean="0"/>
              <a:t>Cumulative Resource</a:t>
            </a:r>
          </a:p>
          <a:p>
            <a:r>
              <a:rPr lang="en-US" dirty="0" smtClean="0"/>
              <a:t>Conjunctive Reasoning between Temporal and Resource Constraint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Heuristic Search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53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04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principles around search in CP</a:t>
            </a:r>
          </a:p>
          <a:p>
            <a:r>
              <a:rPr lang="en-US" dirty="0" smtClean="0"/>
              <a:t>Constraint propagation is not enough</a:t>
            </a:r>
          </a:p>
          <a:p>
            <a:pPr lvl="1"/>
            <a:r>
              <a:rPr lang="en-US" dirty="0" smtClean="0"/>
              <a:t>Use heuristic search to generate solutions</a:t>
            </a:r>
          </a:p>
          <a:p>
            <a:r>
              <a:rPr lang="en-US" dirty="0" smtClean="0"/>
              <a:t>When solution is found, heuristic search will either stop (if solution is ok) or continue (require a lower cost)</a:t>
            </a:r>
          </a:p>
          <a:p>
            <a:r>
              <a:rPr lang="en-US" dirty="0" smtClean="0"/>
              <a:t>If continuing, add a constraint that states the need for a solution with a lower cost</a:t>
            </a:r>
          </a:p>
          <a:p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ultiple criteria </a:t>
            </a:r>
            <a:r>
              <a:rPr lang="zh-CN" altLang="en-US" dirty="0" smtClean="0"/>
              <a:t>⇒ </a:t>
            </a:r>
            <a:r>
              <a:rPr lang="en-US" altLang="zh-CN" dirty="0" smtClean="0"/>
              <a:t>set of constraints</a:t>
            </a:r>
          </a:p>
          <a:p>
            <a:pPr lvl="1"/>
            <a:r>
              <a:rPr lang="en-US" dirty="0" smtClean="0"/>
              <a:t>Slow-down some criteria if it improves others</a:t>
            </a:r>
          </a:p>
          <a:p>
            <a:r>
              <a:rPr lang="en-US" dirty="0" smtClean="0"/>
              <a:t>Basic heuristic: Focus on the more constrained variables first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54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09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Search: Branching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876800"/>
          </a:xfrm>
        </p:spPr>
        <p:txBody>
          <a:bodyPr lIns="0" tIns="0" rIns="0" bIns="0"/>
          <a:lstStyle/>
          <a:p>
            <a:pPr marL="0" indent="0">
              <a:buNone/>
            </a:pPr>
            <a:r>
              <a:rPr lang="en-US" dirty="0" smtClean="0"/>
              <a:t>Choosing the right branching strategy depends on the optimization criteria</a:t>
            </a:r>
          </a:p>
          <a:p>
            <a:r>
              <a:rPr lang="en-US" dirty="0" smtClean="0"/>
              <a:t>Regular: An optimization criteria to minimize (e.g. </a:t>
            </a:r>
            <a:r>
              <a:rPr lang="en-US" dirty="0" err="1" smtClean="0"/>
              <a:t>makespan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If it increases with the end times of the activities</a:t>
            </a:r>
          </a:p>
          <a:p>
            <a:pPr lvl="1"/>
            <a:r>
              <a:rPr lang="en-US" dirty="0" smtClean="0"/>
              <a:t>Solution S1 is strictly better than S2 if some activity A finishes earlier in S1</a:t>
            </a:r>
          </a:p>
          <a:p>
            <a:pPr lvl="1"/>
            <a:r>
              <a:rPr lang="en-US" dirty="0" smtClean="0"/>
              <a:t>Solve resource constraints by ordering activities</a:t>
            </a:r>
          </a:p>
          <a:p>
            <a:pPr lvl="1"/>
            <a:r>
              <a:rPr lang="en-US" dirty="0" smtClean="0"/>
              <a:t>On any given branch, the value of criterion obtained by replacing each end time variable  by its lower bound is a lower bound for the optimization function.</a:t>
            </a:r>
          </a:p>
          <a:p>
            <a:pPr lvl="1"/>
            <a:r>
              <a:rPr lang="en-US" dirty="0" smtClean="0"/>
              <a:t>Possibility of the dominance properties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55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96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Search: Branching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876800"/>
          </a:xfrm>
        </p:spPr>
        <p:txBody>
          <a:bodyPr lIns="0" tIns="0" rIns="0" bIns="0"/>
          <a:lstStyle/>
          <a:p>
            <a:pPr marL="0" indent="0">
              <a:buNone/>
            </a:pPr>
            <a:r>
              <a:rPr lang="en-US" dirty="0" smtClean="0"/>
              <a:t>Choosing the right branching strategy depends on the optimization criteria</a:t>
            </a:r>
          </a:p>
          <a:p>
            <a:r>
              <a:rPr lang="en-US" dirty="0" smtClean="0"/>
              <a:t>Sequence-dependent: if it depends only on the relative order in which activities are executed</a:t>
            </a:r>
          </a:p>
          <a:p>
            <a:pPr lvl="1"/>
            <a:r>
              <a:rPr lang="en-US" dirty="0" smtClean="0"/>
              <a:t>Solve resource constraints by ordering activities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est</a:t>
            </a:r>
            <a:r>
              <a:rPr lang="en-US" dirty="0" smtClean="0"/>
              <a:t> and </a:t>
            </a:r>
            <a:r>
              <a:rPr lang="en-US" dirty="0" err="1" smtClean="0"/>
              <a:t>ect</a:t>
            </a:r>
            <a:r>
              <a:rPr lang="en-US" dirty="0" smtClean="0"/>
              <a:t> that result from constraint propagation can be used as a solution</a:t>
            </a:r>
          </a:p>
          <a:p>
            <a:pPr lvl="1"/>
            <a:r>
              <a:rPr lang="en-US" dirty="0" smtClean="0"/>
              <a:t>Dominance properties cannot be applied</a:t>
            </a:r>
          </a:p>
          <a:p>
            <a:pPr lvl="1"/>
            <a:r>
              <a:rPr lang="en-US" dirty="0" smtClean="0"/>
              <a:t>After  solving, a linear program can be used to determine the optimal solution for the chosen sequences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56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98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Search: Local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large search spaces</a:t>
            </a:r>
          </a:p>
          <a:p>
            <a:r>
              <a:rPr lang="en-US" dirty="0" smtClean="0"/>
              <a:t>Look for “good” solutions</a:t>
            </a:r>
          </a:p>
          <a:p>
            <a:r>
              <a:rPr lang="en-US" dirty="0" smtClean="0"/>
              <a:t>Local-search is used by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ixing constraint-based search with Local search (taken as alternative to explore search space)</a:t>
            </a:r>
          </a:p>
          <a:p>
            <a:pPr lvl="1"/>
            <a:r>
              <a:rPr lang="en-US" dirty="0" smtClean="0"/>
              <a:t>Implementing local search with constraint</a:t>
            </a:r>
          </a:p>
          <a:p>
            <a:r>
              <a:rPr lang="en-US" dirty="0" smtClean="0"/>
              <a:t>Local moves considered are</a:t>
            </a:r>
          </a:p>
          <a:p>
            <a:pPr lvl="1"/>
            <a:r>
              <a:rPr lang="en-US" dirty="0" smtClean="0"/>
              <a:t>“Repair” moves swap two activities scheduled on same machine to shrink or reduce the number of critical paths</a:t>
            </a:r>
          </a:p>
          <a:p>
            <a:pPr lvl="1"/>
            <a:r>
              <a:rPr lang="en-US" dirty="0" smtClean="0"/>
              <a:t>“Shuffle” moves keep part of the solution and search through the rest of the solution space to complete 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57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75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990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Heuristic Search: Mixed Integer Programming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Hybrid combination of CP and MIP.</a:t>
            </a:r>
          </a:p>
          <a:p>
            <a:r>
              <a:rPr lang="en-US" dirty="0" smtClean="0"/>
              <a:t>More efficient in most cases than the individual ones</a:t>
            </a:r>
          </a:p>
          <a:p>
            <a:r>
              <a:rPr lang="en-US" dirty="0" smtClean="0"/>
              <a:t>The optimal continuous solution of the linear sub-problem is guaranteed to be integral</a:t>
            </a:r>
          </a:p>
          <a:p>
            <a:pPr lvl="1"/>
            <a:r>
              <a:rPr lang="en-US" dirty="0" smtClean="0"/>
              <a:t>Solution either satisfies all resource constraints and is optimal; or</a:t>
            </a:r>
          </a:p>
          <a:p>
            <a:pPr lvl="1"/>
            <a:r>
              <a:rPr lang="en-US" dirty="0" smtClean="0"/>
              <a:t>Violates some resource constraint which can be used to branch on the order of two conflicting activities</a:t>
            </a:r>
          </a:p>
          <a:p>
            <a:r>
              <a:rPr lang="en-US" dirty="0" smtClean="0"/>
              <a:t>CP is used to limit and select the explored branches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58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75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Discussion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84210" y="2967335"/>
            <a:ext cx="37755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Thank You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CP Model for Scheduling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Notations</a:t>
            </a:r>
          </a:p>
          <a:p>
            <a:pPr lvl="1"/>
            <a:r>
              <a:rPr lang="en-US" dirty="0" smtClean="0"/>
              <a:t>Set of Activities: {A</a:t>
            </a:r>
            <a:r>
              <a:rPr lang="en-US" baseline="-25000" dirty="0" smtClean="0"/>
              <a:t>1</a:t>
            </a:r>
            <a:r>
              <a:rPr lang="en-US" dirty="0" smtClean="0"/>
              <a:t>, … , A</a:t>
            </a:r>
            <a:r>
              <a:rPr lang="en-US" baseline="-25000" dirty="0" smtClean="0"/>
              <a:t>n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Set of Resources: {R</a:t>
            </a:r>
            <a:r>
              <a:rPr lang="en-US" baseline="-25000" dirty="0" smtClean="0"/>
              <a:t>1</a:t>
            </a:r>
            <a:r>
              <a:rPr lang="en-US" dirty="0"/>
              <a:t>, … , </a:t>
            </a:r>
            <a:r>
              <a:rPr lang="en-US" dirty="0" err="1" smtClean="0"/>
              <a:t>R</a:t>
            </a:r>
            <a:r>
              <a:rPr lang="en-US" baseline="-25000" dirty="0" err="1"/>
              <a:t>m</a:t>
            </a:r>
            <a:r>
              <a:rPr lang="en-US" dirty="0" smtClean="0"/>
              <a:t>}</a:t>
            </a:r>
            <a:endParaRPr lang="en-US" dirty="0"/>
          </a:p>
          <a:p>
            <a:r>
              <a:rPr lang="en-US" dirty="0" smtClean="0"/>
              <a:t>Scheduling Problem</a:t>
            </a:r>
          </a:p>
          <a:p>
            <a:pPr lvl="1"/>
            <a:r>
              <a:rPr lang="en-US" dirty="0"/>
              <a:t>A set of </a:t>
            </a:r>
            <a:r>
              <a:rPr lang="en-US" i="1" dirty="0"/>
              <a:t>activities</a:t>
            </a:r>
            <a:r>
              <a:rPr lang="en-US" dirty="0"/>
              <a:t> has to be processed</a:t>
            </a:r>
          </a:p>
          <a:p>
            <a:pPr lvl="1"/>
            <a:r>
              <a:rPr lang="en-US" dirty="0"/>
              <a:t>By a </a:t>
            </a:r>
            <a:r>
              <a:rPr lang="en-US" i="1" dirty="0"/>
              <a:t>limited</a:t>
            </a:r>
            <a:r>
              <a:rPr lang="en-US" dirty="0"/>
              <a:t> number of </a:t>
            </a:r>
            <a:r>
              <a:rPr lang="en-US" i="1" dirty="0"/>
              <a:t>resources</a:t>
            </a:r>
          </a:p>
          <a:p>
            <a:pPr lvl="1"/>
            <a:r>
              <a:rPr lang="en-US" dirty="0"/>
              <a:t>In a </a:t>
            </a:r>
            <a:r>
              <a:rPr lang="en-US" i="1" dirty="0"/>
              <a:t>limited</a:t>
            </a:r>
            <a:r>
              <a:rPr lang="en-US" dirty="0"/>
              <a:t> amount of </a:t>
            </a:r>
            <a:r>
              <a:rPr lang="en-US" i="1" dirty="0"/>
              <a:t>time</a:t>
            </a:r>
            <a:endParaRPr lang="en-US" dirty="0"/>
          </a:p>
          <a:p>
            <a:pPr lvl="1"/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6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Bicycle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524000"/>
            <a:ext cx="6473952" cy="2971800"/>
          </a:xfrm>
        </p:spPr>
        <p:txBody>
          <a:bodyPr>
            <a:normAutofit/>
          </a:bodyPr>
          <a:lstStyle/>
          <a:p>
            <a:r>
              <a:rPr lang="en-US" dirty="0"/>
              <a:t>3 workers who can perform tasks</a:t>
            </a:r>
          </a:p>
          <a:p>
            <a:r>
              <a:rPr lang="en-US" dirty="0"/>
              <a:t>10 tasks with its own duration</a:t>
            </a:r>
          </a:p>
          <a:p>
            <a:r>
              <a:rPr lang="en-US" dirty="0"/>
              <a:t>Precedence constraints (</a:t>
            </a:r>
            <a:r>
              <a:rPr lang="en-US" dirty="0" smtClean="0"/>
              <a:t>T</a:t>
            </a:r>
            <a:r>
              <a:rPr lang="en-US" baseline="-25000" dirty="0" smtClean="0"/>
              <a:t>i</a:t>
            </a:r>
            <a:r>
              <a:rPr lang="en-US" dirty="0"/>
              <a:t> </a:t>
            </a:r>
            <a:r>
              <a:rPr lang="en-US" dirty="0" smtClean="0">
                <a:latin typeface="Times New Roman"/>
                <a:cs typeface="Times New Roman"/>
              </a:rPr>
              <a:t>‹‹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j</a:t>
            </a:r>
            <a:r>
              <a:rPr lang="en-US" dirty="0"/>
              <a:t>)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i</a:t>
            </a:r>
            <a:r>
              <a:rPr lang="en-US" dirty="0" smtClean="0"/>
              <a:t> must </a:t>
            </a:r>
            <a:r>
              <a:rPr lang="en-US" dirty="0"/>
              <a:t>be </a:t>
            </a:r>
            <a:r>
              <a:rPr lang="en-US" dirty="0" smtClean="0"/>
              <a:t>processed before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j</a:t>
            </a:r>
            <a:endParaRPr lang="en-US" baseline="-25000" dirty="0"/>
          </a:p>
          <a:p>
            <a:r>
              <a:rPr lang="en-US" dirty="0"/>
              <a:t>No preemption</a:t>
            </a:r>
          </a:p>
          <a:p>
            <a:pPr lvl="1"/>
            <a:r>
              <a:rPr lang="en-US" dirty="0"/>
              <a:t>activity </a:t>
            </a:r>
            <a:r>
              <a:rPr lang="en-US" dirty="0">
                <a:solidFill>
                  <a:srgbClr val="A53926"/>
                </a:solidFill>
              </a:rPr>
              <a:t>cannot</a:t>
            </a:r>
            <a:r>
              <a:rPr lang="en-US" dirty="0"/>
              <a:t> be interrupted </a:t>
            </a:r>
          </a:p>
          <a:p>
            <a:pPr lvl="1" indent="0">
              <a:buNone/>
            </a:pPr>
            <a:r>
              <a:rPr lang="en-US" dirty="0" smtClean="0"/>
              <a:t>during processing</a:t>
            </a:r>
            <a:endParaRPr lang="en-US" dirty="0"/>
          </a:p>
        </p:txBody>
      </p:sp>
      <p:sp>
        <p:nvSpPr>
          <p:cNvPr id="34" name="Date Placeholder 3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38" name="Footer Placehold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32676" y="2678668"/>
            <a:ext cx="221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90076" y="3821668"/>
            <a:ext cx="221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26688" y="4202668"/>
            <a:ext cx="221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95824" y="3974068"/>
            <a:ext cx="221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47040" y="3346123"/>
            <a:ext cx="221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85276" y="2754868"/>
            <a:ext cx="221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0" name="Flowchart: Connector 9"/>
          <p:cNvSpPr/>
          <p:nvPr/>
        </p:nvSpPr>
        <p:spPr>
          <a:xfrm>
            <a:off x="7801972" y="4056796"/>
            <a:ext cx="723331" cy="59140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10</a:t>
            </a:r>
            <a:endParaRPr lang="en-US" baseline="-25000" dirty="0"/>
          </a:p>
        </p:txBody>
      </p:sp>
      <p:sp>
        <p:nvSpPr>
          <p:cNvPr id="11" name="Flowchart: Connector 10"/>
          <p:cNvSpPr/>
          <p:nvPr/>
        </p:nvSpPr>
        <p:spPr>
          <a:xfrm>
            <a:off x="7039972" y="4495800"/>
            <a:ext cx="6096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baseline="-25000" dirty="0"/>
              <a:t>8</a:t>
            </a:r>
          </a:p>
        </p:txBody>
      </p:sp>
      <p:sp>
        <p:nvSpPr>
          <p:cNvPr id="12" name="Flowchart: Connector 11"/>
          <p:cNvSpPr/>
          <p:nvPr/>
        </p:nvSpPr>
        <p:spPr>
          <a:xfrm>
            <a:off x="6201772" y="4267200"/>
            <a:ext cx="6096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6</a:t>
            </a:r>
            <a:endParaRPr lang="en-US" baseline="-25000" dirty="0"/>
          </a:p>
        </p:txBody>
      </p:sp>
      <p:sp>
        <p:nvSpPr>
          <p:cNvPr id="13" name="Flowchart: Connector 12"/>
          <p:cNvSpPr/>
          <p:nvPr/>
        </p:nvSpPr>
        <p:spPr>
          <a:xfrm>
            <a:off x="5562600" y="3657600"/>
            <a:ext cx="6096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14" name="Flowchart: Connector 13"/>
          <p:cNvSpPr/>
          <p:nvPr/>
        </p:nvSpPr>
        <p:spPr>
          <a:xfrm>
            <a:off x="7517643" y="2955878"/>
            <a:ext cx="6096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baseline="-25000" dirty="0"/>
              <a:t>9</a:t>
            </a:r>
          </a:p>
        </p:txBody>
      </p:sp>
      <p:sp>
        <p:nvSpPr>
          <p:cNvPr id="15" name="Flowchart: Connector 14"/>
          <p:cNvSpPr/>
          <p:nvPr/>
        </p:nvSpPr>
        <p:spPr>
          <a:xfrm>
            <a:off x="6003878" y="2955878"/>
            <a:ext cx="6096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baseline="-25000" dirty="0"/>
              <a:t>5</a:t>
            </a:r>
          </a:p>
        </p:txBody>
      </p:sp>
      <p:sp>
        <p:nvSpPr>
          <p:cNvPr id="16" name="Flowchart: Connector 15"/>
          <p:cNvSpPr/>
          <p:nvPr/>
        </p:nvSpPr>
        <p:spPr>
          <a:xfrm>
            <a:off x="6558888" y="2438400"/>
            <a:ext cx="6096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baseline="-25000" dirty="0"/>
              <a:t>3</a:t>
            </a:r>
          </a:p>
        </p:txBody>
      </p:sp>
      <p:sp>
        <p:nvSpPr>
          <p:cNvPr id="17" name="Flowchart: Connector 16"/>
          <p:cNvSpPr/>
          <p:nvPr/>
        </p:nvSpPr>
        <p:spPr>
          <a:xfrm>
            <a:off x="6558888" y="1219200"/>
            <a:ext cx="6096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8" name="Flowchart: Connector 17"/>
          <p:cNvSpPr/>
          <p:nvPr/>
        </p:nvSpPr>
        <p:spPr>
          <a:xfrm>
            <a:off x="7192372" y="1752600"/>
            <a:ext cx="6096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baseline="-25000" dirty="0"/>
              <a:t>7</a:t>
            </a:r>
          </a:p>
        </p:txBody>
      </p:sp>
      <p:sp>
        <p:nvSpPr>
          <p:cNvPr id="19" name="Flowchart: Connector 18"/>
          <p:cNvSpPr/>
          <p:nvPr/>
        </p:nvSpPr>
        <p:spPr>
          <a:xfrm>
            <a:off x="5744572" y="1752600"/>
            <a:ext cx="6096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20" name="Straight Arrow Connector 19"/>
          <p:cNvCxnSpPr>
            <a:stCxn id="19" idx="5"/>
            <a:endCxn id="16" idx="1"/>
          </p:cNvCxnSpPr>
          <p:nvPr/>
        </p:nvCxnSpPr>
        <p:spPr>
          <a:xfrm>
            <a:off x="6264898" y="2142845"/>
            <a:ext cx="383264" cy="36251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7" idx="6"/>
            <a:endCxn id="18" idx="0"/>
          </p:cNvCxnSpPr>
          <p:nvPr/>
        </p:nvCxnSpPr>
        <p:spPr>
          <a:xfrm>
            <a:off x="7168488" y="1447800"/>
            <a:ext cx="328684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5" idx="7"/>
            <a:endCxn id="16" idx="3"/>
          </p:cNvCxnSpPr>
          <p:nvPr/>
        </p:nvCxnSpPr>
        <p:spPr>
          <a:xfrm flipV="1">
            <a:off x="6524204" y="2828645"/>
            <a:ext cx="123958" cy="1941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6" idx="7"/>
            <a:endCxn id="18" idx="4"/>
          </p:cNvCxnSpPr>
          <p:nvPr/>
        </p:nvCxnSpPr>
        <p:spPr>
          <a:xfrm flipV="1">
            <a:off x="7079214" y="2209800"/>
            <a:ext cx="417958" cy="29555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3" idx="0"/>
            <a:endCxn id="15" idx="3"/>
          </p:cNvCxnSpPr>
          <p:nvPr/>
        </p:nvCxnSpPr>
        <p:spPr>
          <a:xfrm flipV="1">
            <a:off x="5867400" y="3346123"/>
            <a:ext cx="225752" cy="31147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6"/>
          </p:cNvCxnSpPr>
          <p:nvPr/>
        </p:nvCxnSpPr>
        <p:spPr>
          <a:xfrm>
            <a:off x="6811372" y="4495800"/>
            <a:ext cx="228600" cy="2286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0"/>
            <a:endCxn id="14" idx="4"/>
          </p:cNvCxnSpPr>
          <p:nvPr/>
        </p:nvCxnSpPr>
        <p:spPr>
          <a:xfrm flipV="1">
            <a:off x="7344772" y="3413078"/>
            <a:ext cx="477671" cy="108272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" idx="5"/>
            <a:endCxn id="12" idx="2"/>
          </p:cNvCxnSpPr>
          <p:nvPr/>
        </p:nvCxnSpPr>
        <p:spPr>
          <a:xfrm>
            <a:off x="6082926" y="4047845"/>
            <a:ext cx="118846" cy="44795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5" idx="5"/>
            <a:endCxn id="10" idx="2"/>
          </p:cNvCxnSpPr>
          <p:nvPr/>
        </p:nvCxnSpPr>
        <p:spPr>
          <a:xfrm>
            <a:off x="6524204" y="3346123"/>
            <a:ext cx="1277768" cy="100637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6" idx="6"/>
            <a:endCxn id="14" idx="1"/>
          </p:cNvCxnSpPr>
          <p:nvPr/>
        </p:nvCxnSpPr>
        <p:spPr>
          <a:xfrm>
            <a:off x="7168488" y="2667000"/>
            <a:ext cx="438429" cy="35583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9" idx="7"/>
            <a:endCxn id="17" idx="2"/>
          </p:cNvCxnSpPr>
          <p:nvPr/>
        </p:nvCxnSpPr>
        <p:spPr>
          <a:xfrm flipV="1">
            <a:off x="6264898" y="1447800"/>
            <a:ext cx="293990" cy="37175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980276" y="1371600"/>
            <a:ext cx="221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963772" y="990600"/>
            <a:ext cx="221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 flipH="1">
            <a:off x="7606917" y="1535668"/>
            <a:ext cx="520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254188" y="4752109"/>
            <a:ext cx="58389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28600" y="5181600"/>
            <a:ext cx="58389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93712" y="5562600"/>
            <a:ext cx="58389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81000" y="4387334"/>
            <a:ext cx="1219200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1600200" y="4387334"/>
            <a:ext cx="1066800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2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2667000" y="4387334"/>
            <a:ext cx="3090788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7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406588" y="4842164"/>
            <a:ext cx="507812" cy="339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4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1828800" y="4842164"/>
            <a:ext cx="1143000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10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1371600" y="4842165"/>
            <a:ext cx="505691" cy="339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8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921327" y="4842164"/>
            <a:ext cx="450273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T</a:t>
            </a:r>
            <a:r>
              <a:rPr lang="en-US" baseline="-25000" dirty="0" smtClean="0"/>
              <a:t>6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921327" y="5225534"/>
            <a:ext cx="526473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/>
              <a:t>5</a:t>
            </a:r>
          </a:p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2119745" y="5225534"/>
            <a:ext cx="1207467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/>
              <a:t>3</a:t>
            </a:r>
          </a:p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327213" y="5181600"/>
            <a:ext cx="132098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/>
              <a:t>9</a:t>
            </a:r>
          </a:p>
          <a:p>
            <a:pPr algn="ctr"/>
            <a:endParaRPr lang="en-US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152400" y="6705599"/>
            <a:ext cx="58389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330388" y="6366163"/>
            <a:ext cx="507812" cy="339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4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4724400" y="6368533"/>
            <a:ext cx="1142999" cy="334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10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048000" y="6366164"/>
            <a:ext cx="505691" cy="339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8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371600" y="6366163"/>
            <a:ext cx="450273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T</a:t>
            </a:r>
            <a:r>
              <a:rPr lang="en-US" baseline="-25000" dirty="0" smtClean="0"/>
              <a:t>6</a:t>
            </a:r>
            <a:endParaRPr lang="en-US" baseline="-25000" dirty="0"/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845127" y="6368533"/>
            <a:ext cx="526473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/>
              <a:t>5</a:t>
            </a:r>
          </a:p>
          <a:p>
            <a:pPr algn="ctr"/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1828800" y="6368533"/>
            <a:ext cx="1207467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/>
              <a:t>3</a:t>
            </a:r>
          </a:p>
          <a:p>
            <a:pPr algn="ctr"/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3581401" y="6368533"/>
            <a:ext cx="1143000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/>
              <a:t>9</a:t>
            </a:r>
          </a:p>
          <a:p>
            <a:pPr algn="ctr"/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5943600" y="4953000"/>
            <a:ext cx="1669296" cy="383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019800" y="6096000"/>
            <a:ext cx="2044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optimal schedule</a:t>
            </a:r>
            <a:endParaRPr lang="en-US" dirty="0"/>
          </a:p>
        </p:txBody>
      </p:sp>
      <p:cxnSp>
        <p:nvCxnSpPr>
          <p:cNvPr id="62" name="Straight Connector 61"/>
          <p:cNvCxnSpPr/>
          <p:nvPr/>
        </p:nvCxnSpPr>
        <p:spPr>
          <a:xfrm>
            <a:off x="152400" y="6172200"/>
            <a:ext cx="58389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279212" y="5807425"/>
            <a:ext cx="1219200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 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1498412" y="5807425"/>
            <a:ext cx="1066800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2</a:t>
            </a:r>
            <a:endParaRPr lang="en-US" baseline="-25000" dirty="0"/>
          </a:p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2565211" y="5807425"/>
            <a:ext cx="3302187" cy="337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</a:t>
            </a:r>
            <a:r>
              <a:rPr lang="en-US" baseline="-25000" dirty="0" smtClean="0"/>
              <a:t>7</a:t>
            </a:r>
            <a:endParaRPr lang="en-US" baseline="-250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31" grpId="0"/>
      <p:bldP spid="32" grpId="0"/>
      <p:bldP spid="33" grpId="0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/>
      <p:bldP spid="61" grpId="0"/>
      <p:bldP spid="63" grpId="0" animBg="1"/>
      <p:bldP spid="64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Activity</a:t>
            </a:r>
            <a:r>
              <a:rPr lang="en-US" dirty="0"/>
              <a:t> A is an entity </a:t>
            </a:r>
            <a:r>
              <a:rPr lang="en-US" dirty="0" smtClean="0"/>
              <a:t>needing some resources &amp; </a:t>
            </a:r>
            <a:r>
              <a:rPr lang="en-US" dirty="0"/>
              <a:t>time</a:t>
            </a:r>
          </a:p>
          <a:p>
            <a:r>
              <a:rPr lang="en-US" dirty="0" smtClean="0"/>
              <a:t>Variables: start(A), end(A), </a:t>
            </a:r>
            <a:r>
              <a:rPr lang="en-US" dirty="0" err="1" smtClean="0"/>
              <a:t>proc</a:t>
            </a:r>
            <a:r>
              <a:rPr lang="en-US" dirty="0" smtClean="0"/>
              <a:t>(A)</a:t>
            </a:r>
          </a:p>
          <a:p>
            <a:pPr lvl="1"/>
            <a:r>
              <a:rPr lang="en-US" b="1" dirty="0"/>
              <a:t>start(A): </a:t>
            </a:r>
            <a:r>
              <a:rPr lang="en-US" dirty="0"/>
              <a:t>start time of the activity</a:t>
            </a:r>
          </a:p>
          <a:p>
            <a:pPr lvl="1"/>
            <a:r>
              <a:rPr lang="en-US" b="1" dirty="0"/>
              <a:t>end(A): </a:t>
            </a:r>
            <a:r>
              <a:rPr lang="en-US" dirty="0"/>
              <a:t>completion time of the activity</a:t>
            </a:r>
          </a:p>
          <a:p>
            <a:pPr lvl="1"/>
            <a:r>
              <a:rPr lang="en-US" b="1" dirty="0" err="1"/>
              <a:t>proc</a:t>
            </a:r>
            <a:r>
              <a:rPr lang="en-US" b="1" dirty="0"/>
              <a:t>(A</a:t>
            </a:r>
            <a:r>
              <a:rPr lang="en-US" dirty="0"/>
              <a:t>): processing time (duration) of the activity</a:t>
            </a:r>
          </a:p>
          <a:p>
            <a:pPr lvl="2"/>
            <a:endParaRPr lang="en-US" baseline="-25000" dirty="0" smtClean="0"/>
          </a:p>
          <a:p>
            <a:r>
              <a:rPr lang="en-US" sz="2600" dirty="0" smtClean="0"/>
              <a:t>Domains:  [</a:t>
            </a:r>
            <a:r>
              <a:rPr lang="en-US" sz="2600" dirty="0" err="1" smtClean="0"/>
              <a:t>r,d</a:t>
            </a:r>
            <a:r>
              <a:rPr lang="en-US" sz="2600" dirty="0" smtClean="0"/>
              <a:t>], time interval A which has to execute</a:t>
            </a: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8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66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CSP variables &amp;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/>
              <a:t>start(A): </a:t>
            </a:r>
            <a:r>
              <a:rPr lang="en-US" sz="2600" dirty="0" smtClean="0"/>
              <a:t>start time of the activity</a:t>
            </a:r>
          </a:p>
          <a:p>
            <a:pPr lvl="1"/>
            <a:r>
              <a:rPr lang="en-US" sz="2400" dirty="0" smtClean="0"/>
              <a:t>activity A </a:t>
            </a:r>
            <a:r>
              <a:rPr lang="en-US" sz="2400" dirty="0"/>
              <a:t>cannot start before its release date</a:t>
            </a:r>
          </a:p>
          <a:p>
            <a:pPr lvl="1"/>
            <a:r>
              <a:rPr lang="en-US" sz="2400" dirty="0" err="1"/>
              <a:t>l</a:t>
            </a:r>
            <a:r>
              <a:rPr lang="en-US" sz="2400" dirty="0" err="1" smtClean="0"/>
              <a:t>st</a:t>
            </a:r>
            <a:r>
              <a:rPr lang="en-US" sz="2400" dirty="0" smtClean="0"/>
              <a:t>(A</a:t>
            </a:r>
            <a:r>
              <a:rPr lang="en-US" sz="2400" dirty="0"/>
              <a:t>) = </a:t>
            </a:r>
            <a:r>
              <a:rPr lang="en-US" sz="2400" dirty="0" smtClean="0"/>
              <a:t>max(start(A</a:t>
            </a:r>
            <a:r>
              <a:rPr lang="en-US" sz="2400" dirty="0"/>
              <a:t>)), </a:t>
            </a:r>
            <a:r>
              <a:rPr lang="en-US" sz="2400" dirty="0" smtClean="0"/>
              <a:t>latest </a:t>
            </a:r>
            <a:r>
              <a:rPr lang="en-US" sz="2400" dirty="0"/>
              <a:t>start </a:t>
            </a:r>
            <a:r>
              <a:rPr lang="en-US" sz="2400" dirty="0" smtClean="0"/>
              <a:t>time</a:t>
            </a:r>
          </a:p>
          <a:p>
            <a:pPr lvl="1"/>
            <a:r>
              <a:rPr lang="en-US" sz="2400" dirty="0" err="1"/>
              <a:t>est</a:t>
            </a:r>
            <a:r>
              <a:rPr lang="en-US" sz="2400" dirty="0"/>
              <a:t>(A) = min(start(A)), earliest start time</a:t>
            </a:r>
          </a:p>
          <a:p>
            <a:r>
              <a:rPr lang="en-US" sz="2600" b="1" dirty="0" smtClean="0"/>
              <a:t>end(A): </a:t>
            </a:r>
            <a:r>
              <a:rPr lang="en-US" sz="2600" dirty="0" smtClean="0"/>
              <a:t>completion time of the activity</a:t>
            </a:r>
          </a:p>
          <a:p>
            <a:pPr lvl="1"/>
            <a:r>
              <a:rPr lang="en-US" sz="2400" dirty="0" smtClean="0"/>
              <a:t>activity </a:t>
            </a:r>
            <a:r>
              <a:rPr lang="en-US" sz="2400" dirty="0" err="1" smtClean="0"/>
              <a:t>Amust</a:t>
            </a:r>
            <a:r>
              <a:rPr lang="en-US" sz="2400" dirty="0" smtClean="0"/>
              <a:t> finish </a:t>
            </a:r>
            <a:r>
              <a:rPr lang="en-US" sz="2400" dirty="0"/>
              <a:t>before the deadline</a:t>
            </a:r>
          </a:p>
          <a:p>
            <a:pPr lvl="1"/>
            <a:r>
              <a:rPr lang="en-US" sz="2400" dirty="0" err="1" smtClean="0"/>
              <a:t>eet</a:t>
            </a:r>
            <a:r>
              <a:rPr lang="en-US" sz="2400" dirty="0" smtClean="0"/>
              <a:t>(A</a:t>
            </a:r>
            <a:r>
              <a:rPr lang="en-US" sz="2400" dirty="0"/>
              <a:t>) = </a:t>
            </a:r>
            <a:r>
              <a:rPr lang="en-US" sz="2400" dirty="0" smtClean="0"/>
              <a:t>min(end(A</a:t>
            </a:r>
            <a:r>
              <a:rPr lang="en-US" sz="2400" dirty="0"/>
              <a:t>), </a:t>
            </a:r>
            <a:r>
              <a:rPr lang="en-US" sz="2400" dirty="0" smtClean="0"/>
              <a:t>earliest end time</a:t>
            </a:r>
          </a:p>
          <a:p>
            <a:pPr lvl="1"/>
            <a:r>
              <a:rPr lang="en-US" sz="2400" dirty="0" err="1"/>
              <a:t>lct</a:t>
            </a:r>
            <a:r>
              <a:rPr lang="en-US" sz="2400" dirty="0"/>
              <a:t>(A) = max(end(A), latest completion time</a:t>
            </a:r>
          </a:p>
          <a:p>
            <a:r>
              <a:rPr lang="en-US" sz="2600" b="1" dirty="0" err="1" smtClean="0"/>
              <a:t>proc</a:t>
            </a:r>
            <a:r>
              <a:rPr lang="en-US" sz="2600" b="1" dirty="0" smtClean="0"/>
              <a:t>(A</a:t>
            </a:r>
            <a:r>
              <a:rPr lang="en-US" sz="2600" dirty="0"/>
              <a:t>): processing time (duration) of the </a:t>
            </a:r>
            <a:r>
              <a:rPr lang="en-US" sz="2600" dirty="0" smtClean="0"/>
              <a:t>activity</a:t>
            </a: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4/08/2013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Olufikayo Adetunji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9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55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9000B0E-F247-42DE-B4C8-953FA55828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4624</Words>
  <Application>Microsoft Office PowerPoint</Application>
  <PresentationFormat>On-screen Show (4:3)</PresentationFormat>
  <Paragraphs>1322</Paragraphs>
  <Slides>59</Slides>
  <Notes>23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Clarity</vt:lpstr>
      <vt:lpstr>CONSTRAINT-BASED SCHEDULING and PLANNING </vt:lpstr>
      <vt:lpstr>Overview</vt:lpstr>
      <vt:lpstr>Overview</vt:lpstr>
      <vt:lpstr>Preliminaries</vt:lpstr>
      <vt:lpstr>Overview</vt:lpstr>
      <vt:lpstr>CP Model for Scheduling</vt:lpstr>
      <vt:lpstr>Example: Bicycle Assembly</vt:lpstr>
      <vt:lpstr>Activity A</vt:lpstr>
      <vt:lpstr>CSP variables &amp; Domains</vt:lpstr>
      <vt:lpstr>Terminology</vt:lpstr>
      <vt:lpstr>Activities: Types</vt:lpstr>
      <vt:lpstr>Resource Constraints</vt:lpstr>
      <vt:lpstr>Resource Constraints: disjunctive vs cumulative</vt:lpstr>
      <vt:lpstr>Temporal Constraints</vt:lpstr>
      <vt:lpstr>Extensions: Alternative Resources</vt:lpstr>
      <vt:lpstr>Extensions: Reservoirs</vt:lpstr>
      <vt:lpstr>Extensions: Other types of resources</vt:lpstr>
      <vt:lpstr>Optimization: Objective Functions</vt:lpstr>
      <vt:lpstr>Overview</vt:lpstr>
      <vt:lpstr>Example: Timetabling Problem</vt:lpstr>
      <vt:lpstr>Timetabling: Variable and Domains</vt:lpstr>
      <vt:lpstr>Timetabling: Resource Constraints</vt:lpstr>
      <vt:lpstr>Timetabling: Time &amp; classrooms</vt:lpstr>
      <vt:lpstr>Machine scheduling with disjunctive scheduling: Problem &amp; example</vt:lpstr>
      <vt:lpstr>Machine scheduling with disjunctive scheduling: Variables</vt:lpstr>
      <vt:lpstr>Machine scheduling with disjunctive scheduling: Constraints</vt:lpstr>
      <vt:lpstr>Machine scheduling with disjunctive scheduling: Optimization</vt:lpstr>
      <vt:lpstr>Machine scheduling with disjunctive scheduling: Solution</vt:lpstr>
      <vt:lpstr>Machine scheduling with cumulative scheduling: Problem and Example</vt:lpstr>
      <vt:lpstr>Machine scheduling with cumulative scheduling: Problem &amp; Example</vt:lpstr>
      <vt:lpstr>Machine scheduling with cumulative scheduling: Modeling</vt:lpstr>
      <vt:lpstr>Machine scheduling with cumulative scheduling: Solution</vt:lpstr>
      <vt:lpstr>Overview</vt:lpstr>
      <vt:lpstr>Constraint Propagation for Resource Constraints: Unary resources - Notations</vt:lpstr>
      <vt:lpstr>Unary resources: disjunctive constraint propagation</vt:lpstr>
      <vt:lpstr>Unary resources: Edge-finding</vt:lpstr>
      <vt:lpstr>Unary resources: Edge-finding</vt:lpstr>
      <vt:lpstr>Unary resources: Edge-finding</vt:lpstr>
      <vt:lpstr>Unary resources: Not-first and Not-last rules</vt:lpstr>
      <vt:lpstr>Unary resources: Not-first and Not-last rules</vt:lpstr>
      <vt:lpstr>Unary resources: Not-first and Not-last rules</vt:lpstr>
      <vt:lpstr>Constraint Propagation for Resource Constraints: Cumulative resources</vt:lpstr>
      <vt:lpstr>Cumulative resources: Timetable Constraint (Example)</vt:lpstr>
      <vt:lpstr>Cumulative resources: Timetable Constraint</vt:lpstr>
      <vt:lpstr>Cumulative resources: Disjunctive constraint</vt:lpstr>
      <vt:lpstr>Cumulative resources: Energy Reasoning</vt:lpstr>
      <vt:lpstr>Cumulative resources: Energy Reasoning</vt:lpstr>
      <vt:lpstr>Cumulative resources: Energy Reasoning</vt:lpstr>
      <vt:lpstr>Overview</vt:lpstr>
      <vt:lpstr>Conjunctive Reasoning between Temporal and Resources Constraint</vt:lpstr>
      <vt:lpstr>Precedence Graph</vt:lpstr>
      <vt:lpstr>Energy Precedence Constraint</vt:lpstr>
      <vt:lpstr>Overview</vt:lpstr>
      <vt:lpstr>Heuristic Search</vt:lpstr>
      <vt:lpstr>Heuristic Search: Branching Strategy</vt:lpstr>
      <vt:lpstr>Heuristic Search: Branching Strategy</vt:lpstr>
      <vt:lpstr>Heuristic Search: Local search</vt:lpstr>
      <vt:lpstr>Heuristic Search: Mixed Integer Programming</vt:lpstr>
      <vt:lpstr>Questions and 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2013-04-01T03:11:48Z</dcterms:created>
  <dcterms:modified xsi:type="dcterms:W3CDTF">2013-04-13T01:25:45Z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TC101671259990</vt:lpwstr>
  </property>
</Properties>
</file>