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53"/>
  </p:notesMasterIdLst>
  <p:sldIdLst>
    <p:sldId id="256" r:id="rId2"/>
    <p:sldId id="296" r:id="rId3"/>
    <p:sldId id="312" r:id="rId4"/>
    <p:sldId id="308" r:id="rId5"/>
    <p:sldId id="310" r:id="rId6"/>
    <p:sldId id="311" r:id="rId7"/>
    <p:sldId id="345" r:id="rId8"/>
    <p:sldId id="307" r:id="rId9"/>
    <p:sldId id="314" r:id="rId10"/>
    <p:sldId id="315" r:id="rId11"/>
    <p:sldId id="317" r:id="rId12"/>
    <p:sldId id="316" r:id="rId13"/>
    <p:sldId id="318" r:id="rId14"/>
    <p:sldId id="321" r:id="rId15"/>
    <p:sldId id="322" r:id="rId16"/>
    <p:sldId id="375" r:id="rId17"/>
    <p:sldId id="346" r:id="rId18"/>
    <p:sldId id="319" r:id="rId19"/>
    <p:sldId id="349" r:id="rId20"/>
    <p:sldId id="350" r:id="rId21"/>
    <p:sldId id="351" r:id="rId22"/>
    <p:sldId id="320" r:id="rId23"/>
    <p:sldId id="347" r:id="rId24"/>
    <p:sldId id="348" r:id="rId25"/>
    <p:sldId id="328" r:id="rId26"/>
    <p:sldId id="352" r:id="rId27"/>
    <p:sldId id="353" r:id="rId28"/>
    <p:sldId id="357" r:id="rId29"/>
    <p:sldId id="358" r:id="rId30"/>
    <p:sldId id="360" r:id="rId31"/>
    <p:sldId id="362" r:id="rId32"/>
    <p:sldId id="363" r:id="rId33"/>
    <p:sldId id="330" r:id="rId34"/>
    <p:sldId id="336" r:id="rId35"/>
    <p:sldId id="331" r:id="rId36"/>
    <p:sldId id="337" r:id="rId37"/>
    <p:sldId id="364" r:id="rId38"/>
    <p:sldId id="370" r:id="rId39"/>
    <p:sldId id="371" r:id="rId40"/>
    <p:sldId id="372" r:id="rId41"/>
    <p:sldId id="373" r:id="rId42"/>
    <p:sldId id="369" r:id="rId43"/>
    <p:sldId id="338" r:id="rId44"/>
    <p:sldId id="333" r:id="rId45"/>
    <p:sldId id="339" r:id="rId46"/>
    <p:sldId id="374" r:id="rId47"/>
    <p:sldId id="342" r:id="rId48"/>
    <p:sldId id="343" r:id="rId49"/>
    <p:sldId id="334" r:id="rId50"/>
    <p:sldId id="344" r:id="rId51"/>
    <p:sldId id="309" r:id="rId5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863" autoAdjust="0"/>
    <p:restoredTop sz="97665" autoAdjust="0"/>
  </p:normalViewPr>
  <p:slideViewPr>
    <p:cSldViewPr snapToGrid="0">
      <p:cViewPr varScale="1">
        <p:scale>
          <a:sx n="84" d="100"/>
          <a:sy n="84" d="100"/>
        </p:scale>
        <p:origin x="-72" y="-10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B0BA5E-5628-441A-8F00-9C9FCE1E40FF}" type="datetimeFigureOut">
              <a:rPr lang="en-US" smtClean="0"/>
              <a:pPr/>
              <a:t>4/4/2013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3096D7-C6BF-42BC-9043-B5A6BD5BAC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583880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cs.uci.edu/~dechter/publications/r117.html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://www.ics.uci.edu/~csp/r117a.pdf" TargetMode="External"/><Relationship Id="rId5" Type="http://schemas.openxmlformats.org/officeDocument/2006/relationships/hyperlink" Target="http://www.ics.uci.edu/~dechter/publications/r117a.html" TargetMode="External"/><Relationship Id="rId4" Type="http://schemas.openxmlformats.org/officeDocument/2006/relationships/hyperlink" Target="http://www.ics.uci.edu/~csp/r117.pdf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[R117]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Abstract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| </a:t>
            </a: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4"/>
              </a:rPr>
              <a:t>PDF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1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Rina</a:t>
            </a: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Dechter</a:t>
            </a: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Robert </a:t>
            </a:r>
            <a:r>
              <a:rPr lang="en-US" sz="1200" b="1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Mateescu</a:t>
            </a: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 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"The Impact of AND/OR Search Spaces on Constraint Satisfaction and Counting". </a:t>
            </a:r>
            <a:r>
              <a:rPr lang="en-US" sz="1200" b="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Constraint Programming, CP'2004.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Longer version: </a:t>
            </a: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[R117a]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5"/>
              </a:rPr>
              <a:t>Abstract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| </a:t>
            </a:r>
            <a:r>
              <a:rPr lang="en-US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6"/>
              </a:rPr>
              <a:t>PDF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3096D7-C6BF-42BC-9043-B5A6BD5BAC7A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418829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3/25/2013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Constraint Optimization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E86F-4F53-460C-83BF-F797240580C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068455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3/25/2013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Constraint Optimization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E86F-4F53-460C-83BF-F797240580C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45152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3/25/2013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Constraint Optimization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E86F-4F53-460C-83BF-F797240580C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43581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3/25/2013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Constraint Optimization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E86F-4F53-460C-83BF-F797240580C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83065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3/25/2013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Constraint Optimization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E86F-4F53-460C-83BF-F797240580C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15378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dirty="0" smtClean="0"/>
              <a:t>3/25/2013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Constraint Optimization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E86F-4F53-460C-83BF-F797240580C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92859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dirty="0" smtClean="0"/>
              <a:t>3/25/2013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Constraint Optimization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E86F-4F53-460C-83BF-F797240580C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74273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dirty="0" smtClean="0"/>
              <a:t>3/25/2013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Constraint Optimization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E86F-4F53-460C-83BF-F797240580C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6259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dirty="0" smtClean="0"/>
              <a:t>3/25/2013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Constraint Optimization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E86F-4F53-460C-83BF-F797240580C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48241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3/25/2013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Constraint Optimization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E86F-4F53-460C-83BF-F797240580C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284308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r>
              <a:rPr lang="en-US" dirty="0" smtClean="0"/>
              <a:t>3/25/2013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Constraint Optimization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E86F-4F53-460C-83BF-F797240580C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48100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3/25/2013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Constraint Optimization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9FE86F-4F53-460C-83BF-F797240580C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4621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12" Type="http://schemas.openxmlformats.org/officeDocument/2006/relationships/image" Target="../media/image31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11" Type="http://schemas.openxmlformats.org/officeDocument/2006/relationships/image" Target="../media/image30.png"/><Relationship Id="rId5" Type="http://schemas.openxmlformats.org/officeDocument/2006/relationships/image" Target="../media/image24.png"/><Relationship Id="rId10" Type="http://schemas.openxmlformats.org/officeDocument/2006/relationships/image" Target="../media/image29.png"/><Relationship Id="rId4" Type="http://schemas.openxmlformats.org/officeDocument/2006/relationships/image" Target="../media/image23.png"/><Relationship Id="rId9" Type="http://schemas.openxmlformats.org/officeDocument/2006/relationships/image" Target="../media/image28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3" Type="http://schemas.openxmlformats.org/officeDocument/2006/relationships/image" Target="../media/image33.png"/><Relationship Id="rId7" Type="http://schemas.openxmlformats.org/officeDocument/2006/relationships/image" Target="../media/image37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6.png"/><Relationship Id="rId5" Type="http://schemas.openxmlformats.org/officeDocument/2006/relationships/image" Target="../media/image35.png"/><Relationship Id="rId4" Type="http://schemas.openxmlformats.org/officeDocument/2006/relationships/image" Target="../media/image34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png"/><Relationship Id="rId13" Type="http://schemas.openxmlformats.org/officeDocument/2006/relationships/image" Target="../media/image50.png"/><Relationship Id="rId3" Type="http://schemas.openxmlformats.org/officeDocument/2006/relationships/image" Target="../media/image40.png"/><Relationship Id="rId7" Type="http://schemas.openxmlformats.org/officeDocument/2006/relationships/image" Target="../media/image44.png"/><Relationship Id="rId12" Type="http://schemas.openxmlformats.org/officeDocument/2006/relationships/image" Target="../media/image49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3.png"/><Relationship Id="rId11" Type="http://schemas.openxmlformats.org/officeDocument/2006/relationships/image" Target="../media/image48.png"/><Relationship Id="rId5" Type="http://schemas.openxmlformats.org/officeDocument/2006/relationships/image" Target="../media/image42.png"/><Relationship Id="rId15" Type="http://schemas.openxmlformats.org/officeDocument/2006/relationships/image" Target="../media/image52.png"/><Relationship Id="rId10" Type="http://schemas.openxmlformats.org/officeDocument/2006/relationships/image" Target="../media/image47.png"/><Relationship Id="rId4" Type="http://schemas.openxmlformats.org/officeDocument/2006/relationships/image" Target="../media/image41.png"/><Relationship Id="rId9" Type="http://schemas.openxmlformats.org/officeDocument/2006/relationships/image" Target="../media/image46.png"/><Relationship Id="rId14" Type="http://schemas.openxmlformats.org/officeDocument/2006/relationships/image" Target="../media/image51.png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png"/><Relationship Id="rId13" Type="http://schemas.openxmlformats.org/officeDocument/2006/relationships/image" Target="../media/image55.png"/><Relationship Id="rId3" Type="http://schemas.openxmlformats.org/officeDocument/2006/relationships/image" Target="../media/image40.png"/><Relationship Id="rId7" Type="http://schemas.openxmlformats.org/officeDocument/2006/relationships/image" Target="../media/image44.png"/><Relationship Id="rId12" Type="http://schemas.openxmlformats.org/officeDocument/2006/relationships/image" Target="../media/image54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3.png"/><Relationship Id="rId11" Type="http://schemas.openxmlformats.org/officeDocument/2006/relationships/image" Target="../media/image53.png"/><Relationship Id="rId5" Type="http://schemas.openxmlformats.org/officeDocument/2006/relationships/image" Target="../media/image42.png"/><Relationship Id="rId15" Type="http://schemas.openxmlformats.org/officeDocument/2006/relationships/image" Target="../media/image57.png"/><Relationship Id="rId10" Type="http://schemas.openxmlformats.org/officeDocument/2006/relationships/image" Target="../media/image47.png"/><Relationship Id="rId4" Type="http://schemas.openxmlformats.org/officeDocument/2006/relationships/image" Target="../media/image41.png"/><Relationship Id="rId9" Type="http://schemas.openxmlformats.org/officeDocument/2006/relationships/image" Target="../media/image46.png"/><Relationship Id="rId14" Type="http://schemas.openxmlformats.org/officeDocument/2006/relationships/image" Target="../media/image56.png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png"/><Relationship Id="rId13" Type="http://schemas.openxmlformats.org/officeDocument/2006/relationships/image" Target="../media/image55.png"/><Relationship Id="rId3" Type="http://schemas.openxmlformats.org/officeDocument/2006/relationships/image" Target="../media/image40.png"/><Relationship Id="rId7" Type="http://schemas.openxmlformats.org/officeDocument/2006/relationships/image" Target="../media/image44.png"/><Relationship Id="rId12" Type="http://schemas.openxmlformats.org/officeDocument/2006/relationships/image" Target="../media/image54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3.png"/><Relationship Id="rId11" Type="http://schemas.openxmlformats.org/officeDocument/2006/relationships/image" Target="../media/image53.png"/><Relationship Id="rId5" Type="http://schemas.openxmlformats.org/officeDocument/2006/relationships/image" Target="../media/image42.png"/><Relationship Id="rId15" Type="http://schemas.openxmlformats.org/officeDocument/2006/relationships/image" Target="../media/image57.png"/><Relationship Id="rId10" Type="http://schemas.openxmlformats.org/officeDocument/2006/relationships/image" Target="../media/image47.png"/><Relationship Id="rId4" Type="http://schemas.openxmlformats.org/officeDocument/2006/relationships/image" Target="../media/image41.png"/><Relationship Id="rId9" Type="http://schemas.openxmlformats.org/officeDocument/2006/relationships/image" Target="../media/image46.png"/><Relationship Id="rId14" Type="http://schemas.openxmlformats.org/officeDocument/2006/relationships/image" Target="../media/image56.png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png"/><Relationship Id="rId13" Type="http://schemas.openxmlformats.org/officeDocument/2006/relationships/image" Target="../media/image55.png"/><Relationship Id="rId3" Type="http://schemas.openxmlformats.org/officeDocument/2006/relationships/image" Target="../media/image40.png"/><Relationship Id="rId7" Type="http://schemas.openxmlformats.org/officeDocument/2006/relationships/image" Target="../media/image44.png"/><Relationship Id="rId12" Type="http://schemas.openxmlformats.org/officeDocument/2006/relationships/image" Target="../media/image54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3.png"/><Relationship Id="rId11" Type="http://schemas.openxmlformats.org/officeDocument/2006/relationships/image" Target="../media/image53.png"/><Relationship Id="rId5" Type="http://schemas.openxmlformats.org/officeDocument/2006/relationships/image" Target="../media/image42.png"/><Relationship Id="rId15" Type="http://schemas.openxmlformats.org/officeDocument/2006/relationships/image" Target="../media/image57.png"/><Relationship Id="rId10" Type="http://schemas.openxmlformats.org/officeDocument/2006/relationships/image" Target="../media/image47.png"/><Relationship Id="rId4" Type="http://schemas.openxmlformats.org/officeDocument/2006/relationships/image" Target="../media/image41.png"/><Relationship Id="rId9" Type="http://schemas.openxmlformats.org/officeDocument/2006/relationships/image" Target="../media/image46.png"/><Relationship Id="rId14" Type="http://schemas.openxmlformats.org/officeDocument/2006/relationships/image" Target="../media/image56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png"/><Relationship Id="rId13" Type="http://schemas.openxmlformats.org/officeDocument/2006/relationships/image" Target="../media/image55.png"/><Relationship Id="rId3" Type="http://schemas.openxmlformats.org/officeDocument/2006/relationships/image" Target="../media/image40.png"/><Relationship Id="rId7" Type="http://schemas.openxmlformats.org/officeDocument/2006/relationships/image" Target="../media/image44.png"/><Relationship Id="rId12" Type="http://schemas.openxmlformats.org/officeDocument/2006/relationships/image" Target="../media/image54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3.png"/><Relationship Id="rId11" Type="http://schemas.openxmlformats.org/officeDocument/2006/relationships/image" Target="../media/image53.png"/><Relationship Id="rId5" Type="http://schemas.openxmlformats.org/officeDocument/2006/relationships/image" Target="../media/image42.png"/><Relationship Id="rId15" Type="http://schemas.openxmlformats.org/officeDocument/2006/relationships/image" Target="../media/image57.png"/><Relationship Id="rId10" Type="http://schemas.openxmlformats.org/officeDocument/2006/relationships/image" Target="../media/image47.png"/><Relationship Id="rId4" Type="http://schemas.openxmlformats.org/officeDocument/2006/relationships/image" Target="../media/image41.png"/><Relationship Id="rId9" Type="http://schemas.openxmlformats.org/officeDocument/2006/relationships/image" Target="../media/image46.png"/><Relationship Id="rId14" Type="http://schemas.openxmlformats.org/officeDocument/2006/relationships/image" Target="../media/image56.png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png"/><Relationship Id="rId13" Type="http://schemas.openxmlformats.org/officeDocument/2006/relationships/image" Target="../media/image55.png"/><Relationship Id="rId3" Type="http://schemas.openxmlformats.org/officeDocument/2006/relationships/image" Target="../media/image40.png"/><Relationship Id="rId7" Type="http://schemas.openxmlformats.org/officeDocument/2006/relationships/image" Target="../media/image44.png"/><Relationship Id="rId12" Type="http://schemas.openxmlformats.org/officeDocument/2006/relationships/image" Target="../media/image54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3.png"/><Relationship Id="rId11" Type="http://schemas.openxmlformats.org/officeDocument/2006/relationships/image" Target="../media/image53.png"/><Relationship Id="rId5" Type="http://schemas.openxmlformats.org/officeDocument/2006/relationships/image" Target="../media/image42.png"/><Relationship Id="rId15" Type="http://schemas.openxmlformats.org/officeDocument/2006/relationships/image" Target="../media/image57.png"/><Relationship Id="rId10" Type="http://schemas.openxmlformats.org/officeDocument/2006/relationships/image" Target="../media/image47.png"/><Relationship Id="rId4" Type="http://schemas.openxmlformats.org/officeDocument/2006/relationships/image" Target="../media/image41.png"/><Relationship Id="rId9" Type="http://schemas.openxmlformats.org/officeDocument/2006/relationships/image" Target="../media/image46.png"/><Relationship Id="rId14" Type="http://schemas.openxmlformats.org/officeDocument/2006/relationships/image" Target="../media/image56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png"/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7.png"/><Relationship Id="rId5" Type="http://schemas.openxmlformats.org/officeDocument/2006/relationships/image" Target="../media/image56.png"/><Relationship Id="rId4" Type="http://schemas.openxmlformats.org/officeDocument/2006/relationships/image" Target="../media/image55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png"/><Relationship Id="rId13" Type="http://schemas.openxmlformats.org/officeDocument/2006/relationships/image" Target="../media/image69.png"/><Relationship Id="rId18" Type="http://schemas.openxmlformats.org/officeDocument/2006/relationships/image" Target="../media/image74.png"/><Relationship Id="rId3" Type="http://schemas.openxmlformats.org/officeDocument/2006/relationships/image" Target="../media/image59.png"/><Relationship Id="rId21" Type="http://schemas.openxmlformats.org/officeDocument/2006/relationships/image" Target="../media/image77.png"/><Relationship Id="rId7" Type="http://schemas.openxmlformats.org/officeDocument/2006/relationships/image" Target="../media/image63.png"/><Relationship Id="rId12" Type="http://schemas.openxmlformats.org/officeDocument/2006/relationships/image" Target="../media/image68.png"/><Relationship Id="rId17" Type="http://schemas.openxmlformats.org/officeDocument/2006/relationships/image" Target="../media/image73.png"/><Relationship Id="rId2" Type="http://schemas.openxmlformats.org/officeDocument/2006/relationships/image" Target="../media/image58.png"/><Relationship Id="rId16" Type="http://schemas.openxmlformats.org/officeDocument/2006/relationships/image" Target="../media/image72.png"/><Relationship Id="rId20" Type="http://schemas.openxmlformats.org/officeDocument/2006/relationships/image" Target="../media/image7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2.png"/><Relationship Id="rId11" Type="http://schemas.openxmlformats.org/officeDocument/2006/relationships/image" Target="../media/image67.png"/><Relationship Id="rId5" Type="http://schemas.openxmlformats.org/officeDocument/2006/relationships/image" Target="../media/image61.png"/><Relationship Id="rId15" Type="http://schemas.openxmlformats.org/officeDocument/2006/relationships/image" Target="../media/image71.png"/><Relationship Id="rId23" Type="http://schemas.openxmlformats.org/officeDocument/2006/relationships/image" Target="../media/image79.png"/><Relationship Id="rId10" Type="http://schemas.openxmlformats.org/officeDocument/2006/relationships/image" Target="../media/image66.png"/><Relationship Id="rId19" Type="http://schemas.openxmlformats.org/officeDocument/2006/relationships/image" Target="../media/image75.png"/><Relationship Id="rId4" Type="http://schemas.openxmlformats.org/officeDocument/2006/relationships/image" Target="../media/image60.png"/><Relationship Id="rId9" Type="http://schemas.openxmlformats.org/officeDocument/2006/relationships/image" Target="../media/image65.png"/><Relationship Id="rId14" Type="http://schemas.openxmlformats.org/officeDocument/2006/relationships/image" Target="../media/image70.png"/><Relationship Id="rId22" Type="http://schemas.openxmlformats.org/officeDocument/2006/relationships/image" Target="../media/image78.pn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png"/><Relationship Id="rId13" Type="http://schemas.openxmlformats.org/officeDocument/2006/relationships/image" Target="../media/image50.png"/><Relationship Id="rId3" Type="http://schemas.openxmlformats.org/officeDocument/2006/relationships/image" Target="../media/image81.png"/><Relationship Id="rId7" Type="http://schemas.openxmlformats.org/officeDocument/2006/relationships/image" Target="../media/image40.png"/><Relationship Id="rId12" Type="http://schemas.openxmlformats.org/officeDocument/2006/relationships/image" Target="../media/image49.png"/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9.png"/><Relationship Id="rId11" Type="http://schemas.openxmlformats.org/officeDocument/2006/relationships/image" Target="../media/image48.png"/><Relationship Id="rId5" Type="http://schemas.openxmlformats.org/officeDocument/2006/relationships/image" Target="../media/image83.png"/><Relationship Id="rId15" Type="http://schemas.openxmlformats.org/officeDocument/2006/relationships/image" Target="../media/image52.png"/><Relationship Id="rId10" Type="http://schemas.openxmlformats.org/officeDocument/2006/relationships/image" Target="../media/image43.png"/><Relationship Id="rId4" Type="http://schemas.openxmlformats.org/officeDocument/2006/relationships/image" Target="../media/image82.png"/><Relationship Id="rId9" Type="http://schemas.openxmlformats.org/officeDocument/2006/relationships/image" Target="../media/image42.png"/><Relationship Id="rId14" Type="http://schemas.openxmlformats.org/officeDocument/2006/relationships/image" Target="../media/image51.png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png"/><Relationship Id="rId13" Type="http://schemas.openxmlformats.org/officeDocument/2006/relationships/image" Target="../media/image55.png"/><Relationship Id="rId3" Type="http://schemas.openxmlformats.org/officeDocument/2006/relationships/image" Target="../media/image81.png"/><Relationship Id="rId7" Type="http://schemas.openxmlformats.org/officeDocument/2006/relationships/image" Target="../media/image40.png"/><Relationship Id="rId12" Type="http://schemas.openxmlformats.org/officeDocument/2006/relationships/image" Target="../media/image54.png"/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9.png"/><Relationship Id="rId11" Type="http://schemas.openxmlformats.org/officeDocument/2006/relationships/image" Target="../media/image53.png"/><Relationship Id="rId5" Type="http://schemas.openxmlformats.org/officeDocument/2006/relationships/image" Target="../media/image83.png"/><Relationship Id="rId15" Type="http://schemas.openxmlformats.org/officeDocument/2006/relationships/image" Target="../media/image57.png"/><Relationship Id="rId10" Type="http://schemas.openxmlformats.org/officeDocument/2006/relationships/image" Target="../media/image43.png"/><Relationship Id="rId4" Type="http://schemas.openxmlformats.org/officeDocument/2006/relationships/image" Target="../media/image82.png"/><Relationship Id="rId9" Type="http://schemas.openxmlformats.org/officeDocument/2006/relationships/image" Target="../media/image42.png"/><Relationship Id="rId14" Type="http://schemas.openxmlformats.org/officeDocument/2006/relationships/image" Target="../media/image56.png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png"/><Relationship Id="rId13" Type="http://schemas.openxmlformats.org/officeDocument/2006/relationships/image" Target="../media/image55.png"/><Relationship Id="rId3" Type="http://schemas.openxmlformats.org/officeDocument/2006/relationships/image" Target="../media/image81.png"/><Relationship Id="rId7" Type="http://schemas.openxmlformats.org/officeDocument/2006/relationships/image" Target="../media/image40.png"/><Relationship Id="rId12" Type="http://schemas.openxmlformats.org/officeDocument/2006/relationships/image" Target="../media/image54.png"/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9.png"/><Relationship Id="rId11" Type="http://schemas.openxmlformats.org/officeDocument/2006/relationships/image" Target="../media/image53.png"/><Relationship Id="rId5" Type="http://schemas.openxmlformats.org/officeDocument/2006/relationships/image" Target="../media/image83.png"/><Relationship Id="rId15" Type="http://schemas.openxmlformats.org/officeDocument/2006/relationships/image" Target="../media/image57.png"/><Relationship Id="rId10" Type="http://schemas.openxmlformats.org/officeDocument/2006/relationships/image" Target="../media/image43.png"/><Relationship Id="rId4" Type="http://schemas.openxmlformats.org/officeDocument/2006/relationships/image" Target="../media/image82.png"/><Relationship Id="rId9" Type="http://schemas.openxmlformats.org/officeDocument/2006/relationships/image" Target="../media/image42.png"/><Relationship Id="rId14" Type="http://schemas.openxmlformats.org/officeDocument/2006/relationships/image" Target="../media/image56.png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png"/><Relationship Id="rId13" Type="http://schemas.openxmlformats.org/officeDocument/2006/relationships/image" Target="../media/image55.png"/><Relationship Id="rId3" Type="http://schemas.openxmlformats.org/officeDocument/2006/relationships/image" Target="../media/image81.png"/><Relationship Id="rId7" Type="http://schemas.openxmlformats.org/officeDocument/2006/relationships/image" Target="../media/image40.png"/><Relationship Id="rId12" Type="http://schemas.openxmlformats.org/officeDocument/2006/relationships/image" Target="../media/image54.png"/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9.png"/><Relationship Id="rId11" Type="http://schemas.openxmlformats.org/officeDocument/2006/relationships/image" Target="../media/image53.png"/><Relationship Id="rId5" Type="http://schemas.openxmlformats.org/officeDocument/2006/relationships/image" Target="../media/image83.png"/><Relationship Id="rId15" Type="http://schemas.openxmlformats.org/officeDocument/2006/relationships/image" Target="../media/image57.png"/><Relationship Id="rId10" Type="http://schemas.openxmlformats.org/officeDocument/2006/relationships/image" Target="../media/image43.png"/><Relationship Id="rId4" Type="http://schemas.openxmlformats.org/officeDocument/2006/relationships/image" Target="../media/image82.png"/><Relationship Id="rId9" Type="http://schemas.openxmlformats.org/officeDocument/2006/relationships/image" Target="../media/image42.png"/><Relationship Id="rId14" Type="http://schemas.openxmlformats.org/officeDocument/2006/relationships/image" Target="../media/image56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png"/><Relationship Id="rId13" Type="http://schemas.openxmlformats.org/officeDocument/2006/relationships/image" Target="../media/image55.png"/><Relationship Id="rId3" Type="http://schemas.openxmlformats.org/officeDocument/2006/relationships/image" Target="../media/image81.png"/><Relationship Id="rId7" Type="http://schemas.openxmlformats.org/officeDocument/2006/relationships/image" Target="../media/image40.png"/><Relationship Id="rId12" Type="http://schemas.openxmlformats.org/officeDocument/2006/relationships/image" Target="../media/image54.png"/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9.png"/><Relationship Id="rId11" Type="http://schemas.openxmlformats.org/officeDocument/2006/relationships/image" Target="../media/image53.png"/><Relationship Id="rId5" Type="http://schemas.openxmlformats.org/officeDocument/2006/relationships/image" Target="../media/image83.png"/><Relationship Id="rId15" Type="http://schemas.openxmlformats.org/officeDocument/2006/relationships/image" Target="../media/image57.png"/><Relationship Id="rId10" Type="http://schemas.openxmlformats.org/officeDocument/2006/relationships/image" Target="../media/image43.png"/><Relationship Id="rId4" Type="http://schemas.openxmlformats.org/officeDocument/2006/relationships/image" Target="../media/image82.png"/><Relationship Id="rId9" Type="http://schemas.openxmlformats.org/officeDocument/2006/relationships/image" Target="../media/image42.png"/><Relationship Id="rId14" Type="http://schemas.openxmlformats.org/officeDocument/2006/relationships/image" Target="../media/image56.png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png"/><Relationship Id="rId13" Type="http://schemas.openxmlformats.org/officeDocument/2006/relationships/image" Target="../media/image55.png"/><Relationship Id="rId3" Type="http://schemas.openxmlformats.org/officeDocument/2006/relationships/image" Target="../media/image81.png"/><Relationship Id="rId7" Type="http://schemas.openxmlformats.org/officeDocument/2006/relationships/image" Target="../media/image40.png"/><Relationship Id="rId12" Type="http://schemas.openxmlformats.org/officeDocument/2006/relationships/image" Target="../media/image54.png"/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9.png"/><Relationship Id="rId11" Type="http://schemas.openxmlformats.org/officeDocument/2006/relationships/image" Target="../media/image53.png"/><Relationship Id="rId5" Type="http://schemas.openxmlformats.org/officeDocument/2006/relationships/image" Target="../media/image83.png"/><Relationship Id="rId15" Type="http://schemas.openxmlformats.org/officeDocument/2006/relationships/image" Target="../media/image57.png"/><Relationship Id="rId10" Type="http://schemas.openxmlformats.org/officeDocument/2006/relationships/image" Target="../media/image43.png"/><Relationship Id="rId4" Type="http://schemas.openxmlformats.org/officeDocument/2006/relationships/image" Target="../media/image82.png"/><Relationship Id="rId9" Type="http://schemas.openxmlformats.org/officeDocument/2006/relationships/image" Target="../media/image42.png"/><Relationship Id="rId14" Type="http://schemas.openxmlformats.org/officeDocument/2006/relationships/image" Target="../media/image56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png"/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7.png"/><Relationship Id="rId5" Type="http://schemas.openxmlformats.org/officeDocument/2006/relationships/image" Target="../media/image56.png"/><Relationship Id="rId4" Type="http://schemas.openxmlformats.org/officeDocument/2006/relationships/image" Target="../media/image55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5.png"/><Relationship Id="rId2" Type="http://schemas.openxmlformats.org/officeDocument/2006/relationships/image" Target="../media/image8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6.png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png"/><Relationship Id="rId13" Type="http://schemas.openxmlformats.org/officeDocument/2006/relationships/image" Target="../media/image81.png"/><Relationship Id="rId18" Type="http://schemas.openxmlformats.org/officeDocument/2006/relationships/image" Target="../media/image41.png"/><Relationship Id="rId3" Type="http://schemas.openxmlformats.org/officeDocument/2006/relationships/image" Target="../media/image88.png"/><Relationship Id="rId7" Type="http://schemas.openxmlformats.org/officeDocument/2006/relationships/image" Target="../media/image53.png"/><Relationship Id="rId12" Type="http://schemas.openxmlformats.org/officeDocument/2006/relationships/image" Target="../media/image80.png"/><Relationship Id="rId17" Type="http://schemas.openxmlformats.org/officeDocument/2006/relationships/image" Target="../media/image40.png"/><Relationship Id="rId2" Type="http://schemas.openxmlformats.org/officeDocument/2006/relationships/image" Target="../media/image87.png"/><Relationship Id="rId16" Type="http://schemas.openxmlformats.org/officeDocument/2006/relationships/image" Target="../media/image39.png"/><Relationship Id="rId20" Type="http://schemas.openxmlformats.org/officeDocument/2006/relationships/image" Target="../media/image4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1.png"/><Relationship Id="rId11" Type="http://schemas.openxmlformats.org/officeDocument/2006/relationships/image" Target="../media/image57.png"/><Relationship Id="rId5" Type="http://schemas.openxmlformats.org/officeDocument/2006/relationships/image" Target="../media/image90.png"/><Relationship Id="rId15" Type="http://schemas.openxmlformats.org/officeDocument/2006/relationships/image" Target="../media/image83.png"/><Relationship Id="rId10" Type="http://schemas.openxmlformats.org/officeDocument/2006/relationships/image" Target="../media/image56.png"/><Relationship Id="rId19" Type="http://schemas.openxmlformats.org/officeDocument/2006/relationships/image" Target="../media/image42.png"/><Relationship Id="rId4" Type="http://schemas.openxmlformats.org/officeDocument/2006/relationships/image" Target="../media/image89.png"/><Relationship Id="rId9" Type="http://schemas.openxmlformats.org/officeDocument/2006/relationships/image" Target="../media/image55.png"/><Relationship Id="rId14" Type="http://schemas.openxmlformats.org/officeDocument/2006/relationships/image" Target="../media/image82.png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3.png"/><Relationship Id="rId2" Type="http://schemas.openxmlformats.org/officeDocument/2006/relationships/image" Target="../media/image92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8.png"/><Relationship Id="rId2" Type="http://schemas.openxmlformats.org/officeDocument/2006/relationships/image" Target="../media/image8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1.png"/><Relationship Id="rId5" Type="http://schemas.openxmlformats.org/officeDocument/2006/relationships/image" Target="../media/image90.png"/><Relationship Id="rId4" Type="http://schemas.openxmlformats.org/officeDocument/2006/relationships/image" Target="../media/image89.png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5467" y="2130425"/>
            <a:ext cx="8873066" cy="1470025"/>
          </a:xfrm>
        </p:spPr>
        <p:txBody>
          <a:bodyPr>
            <a:normAutofit/>
          </a:bodyPr>
          <a:lstStyle/>
          <a:p>
            <a:r>
              <a:rPr lang="en-US" sz="4400" dirty="0" smtClean="0"/>
              <a:t>Constraint Optimization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5467" y="3903133"/>
            <a:ext cx="8873066" cy="1752600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Presentation by Nathan </a:t>
            </a:r>
            <a:r>
              <a:rPr lang="en-US" sz="4000" b="1" dirty="0" err="1" smtClean="0"/>
              <a:t>Stender</a:t>
            </a:r>
            <a:endParaRPr lang="en-US" sz="4000" b="1" dirty="0" smtClean="0"/>
          </a:p>
          <a:p>
            <a:r>
              <a:rPr lang="en-US" sz="2400" dirty="0" smtClean="0"/>
              <a:t>Chapter 13 of Constraint Processing by </a:t>
            </a:r>
            <a:r>
              <a:rPr lang="en-US" sz="2400" dirty="0" err="1" smtClean="0"/>
              <a:t>Rina</a:t>
            </a:r>
            <a:r>
              <a:rPr lang="en-US" sz="2400" dirty="0" smtClean="0"/>
              <a:t> </a:t>
            </a:r>
            <a:r>
              <a:rPr lang="en-US" sz="2400" dirty="0" err="1" smtClean="0"/>
              <a:t>Dechter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3/25/2013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E86F-4F53-460C-83BF-F797240580C2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Constraint Optimization</a:t>
            </a:r>
          </a:p>
        </p:txBody>
      </p:sp>
    </p:spTree>
    <p:extLst>
      <p:ext uri="{BB962C8B-B14F-4D97-AF65-F5344CB8AC3E}">
        <p14:creationId xmlns:p14="http://schemas.microsoft.com/office/powerpoint/2010/main" xmlns="" val="921763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Solving COP as a Series of CSPs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545689" cy="4761411"/>
          </a:xfrm>
        </p:spPr>
        <p:txBody>
          <a:bodyPr>
            <a:normAutofit/>
          </a:bodyPr>
          <a:lstStyle/>
          <a:p>
            <a:r>
              <a:rPr lang="en-US" dirty="0" smtClean="0"/>
              <a:t>With cost </a:t>
            </a:r>
            <a:r>
              <a:rPr lang="en-US" i="1" dirty="0" err="1" smtClean="0"/>
              <a:t>C</a:t>
            </a:r>
            <a:r>
              <a:rPr lang="en-US" i="1" baseline="30000" dirty="0" err="1" smtClean="0"/>
              <a:t>j</a:t>
            </a:r>
            <a:r>
              <a:rPr lang="en-US" dirty="0" smtClean="0"/>
              <a:t> = 1, we have 4 solutions</a:t>
            </a:r>
          </a:p>
          <a:p>
            <a:r>
              <a:rPr lang="en-US" i="1" dirty="0" smtClean="0"/>
              <a:t>C</a:t>
            </a:r>
            <a:r>
              <a:rPr lang="en-US" i="1" baseline="30000" dirty="0" smtClean="0"/>
              <a:t>2</a:t>
            </a:r>
            <a:r>
              <a:rPr lang="en-US" dirty="0" smtClean="0"/>
              <a:t> = 11, 1 solution</a:t>
            </a:r>
          </a:p>
          <a:p>
            <a:r>
              <a:rPr lang="en-US" i="1" dirty="0" smtClean="0"/>
              <a:t>C</a:t>
            </a:r>
            <a:r>
              <a:rPr lang="en-US" i="1" baseline="30000" dirty="0" smtClean="0"/>
              <a:t>1</a:t>
            </a:r>
            <a:r>
              <a:rPr lang="en-US" dirty="0" smtClean="0"/>
              <a:t> = 12, 0 solutions</a:t>
            </a:r>
          </a:p>
          <a:p>
            <a:r>
              <a:rPr lang="en-US" dirty="0" smtClean="0"/>
              <a:t>Backtrack to previous solution, which is optimal</a:t>
            </a:r>
          </a:p>
          <a:p>
            <a:endParaRPr lang="en-US" dirty="0" smtClean="0"/>
          </a:p>
          <a:p>
            <a:r>
              <a:rPr lang="en-US" dirty="0" smtClean="0"/>
              <a:t>The cost of solving so many CSPs is prohibitive</a:t>
            </a:r>
          </a:p>
          <a:p>
            <a:r>
              <a:rPr lang="en-US" dirty="0" smtClean="0"/>
              <a:t>Instead, we use search &amp; inference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3/25/2013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Constraint Optimization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E86F-4F53-460C-83BF-F797240580C2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0" y="1006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607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1006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61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5612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5613" name="Rectangle 13"/>
          <p:cNvSpPr>
            <a:spLocks noChangeArrowheads="1"/>
          </p:cNvSpPr>
          <p:nvPr/>
        </p:nvSpPr>
        <p:spPr bwMode="auto">
          <a:xfrm>
            <a:off x="0" y="1006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615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5616" name="Rectangle 16"/>
          <p:cNvSpPr>
            <a:spLocks noChangeArrowheads="1"/>
          </p:cNvSpPr>
          <p:nvPr/>
        </p:nvSpPr>
        <p:spPr bwMode="auto">
          <a:xfrm>
            <a:off x="0" y="10128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618" name="Rectangle 1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5619" name="Rectangle 19"/>
          <p:cNvSpPr>
            <a:spLocks noChangeArrowheads="1"/>
          </p:cNvSpPr>
          <p:nvPr/>
        </p:nvSpPr>
        <p:spPr bwMode="auto">
          <a:xfrm>
            <a:off x="0" y="10128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0" y="1028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112" tIns="914112" rIns="914112" bIns="914112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0" y="10128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3/25/2013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Constraint Optimization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E86F-4F53-460C-83BF-F797240580C2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>
            <a:normAutofit/>
          </a:bodyPr>
          <a:lstStyle/>
          <a:p>
            <a:pPr>
              <a:tabLst>
                <a:tab pos="8115300" algn="r"/>
              </a:tabLst>
            </a:pPr>
            <a:r>
              <a:rPr lang="en-US" sz="2800" dirty="0" smtClean="0">
                <a:solidFill>
                  <a:schemeClr val="bg1">
                    <a:lumMod val="65000"/>
                  </a:schemeClr>
                </a:solidFill>
              </a:rPr>
              <a:t>Motivation</a:t>
            </a:r>
          </a:p>
          <a:p>
            <a:pPr>
              <a:tabLst>
                <a:tab pos="8115300" algn="r"/>
              </a:tabLst>
            </a:pPr>
            <a:r>
              <a:rPr lang="en-US" sz="2800" dirty="0" smtClean="0">
                <a:solidFill>
                  <a:schemeClr val="bg1">
                    <a:lumMod val="65000"/>
                  </a:schemeClr>
                </a:solidFill>
              </a:rPr>
              <a:t>Constraint Optimization and Cost Networks </a:t>
            </a:r>
            <a:r>
              <a:rPr lang="en-US" dirty="0" smtClean="0"/>
              <a:t>	</a:t>
            </a:r>
            <a:r>
              <a:rPr lang="en-US" sz="2000" dirty="0" smtClean="0">
                <a:solidFill>
                  <a:srgbClr val="3366FF"/>
                </a:solidFill>
              </a:rPr>
              <a:t>Section 13.1</a:t>
            </a:r>
            <a:endParaRPr lang="en-US" sz="2000" dirty="0" smtClean="0"/>
          </a:p>
          <a:p>
            <a:pPr>
              <a:tabLst>
                <a:tab pos="8115300" algn="r"/>
              </a:tabLst>
            </a:pPr>
            <a:r>
              <a:rPr lang="en-US" dirty="0" smtClean="0"/>
              <a:t>Branch-and-Bound Search	</a:t>
            </a:r>
            <a:r>
              <a:rPr lang="en-US" sz="2000" dirty="0" smtClean="0">
                <a:solidFill>
                  <a:srgbClr val="3366FF"/>
                </a:solidFill>
              </a:rPr>
              <a:t>Section 13.2</a:t>
            </a:r>
            <a:endParaRPr lang="en-US" dirty="0" smtClean="0">
              <a:solidFill>
                <a:srgbClr val="3366FF"/>
              </a:solidFill>
            </a:endParaRPr>
          </a:p>
          <a:p>
            <a:pPr>
              <a:tabLst>
                <a:tab pos="8115300" algn="r"/>
              </a:tabLst>
            </a:pPr>
            <a:r>
              <a:rPr lang="en-US" dirty="0" smtClean="0"/>
              <a:t>Bucket Elimination for Optimization</a:t>
            </a:r>
            <a:r>
              <a:rPr lang="en-US" dirty="0"/>
              <a:t>	</a:t>
            </a:r>
            <a:r>
              <a:rPr lang="en-US" sz="2000" dirty="0" smtClean="0">
                <a:solidFill>
                  <a:srgbClr val="3366FF"/>
                </a:solidFill>
              </a:rPr>
              <a:t>Section 13.3</a:t>
            </a:r>
            <a:endParaRPr lang="en-US" sz="2000" dirty="0" smtClean="0"/>
          </a:p>
          <a:p>
            <a:pPr>
              <a:tabLst>
                <a:tab pos="8115300" algn="r"/>
              </a:tabLst>
            </a:pPr>
            <a:r>
              <a:rPr lang="en-US" dirty="0" smtClean="0"/>
              <a:t>Mini-bucket Elimination	</a:t>
            </a:r>
            <a:r>
              <a:rPr lang="en-US" sz="2000" dirty="0" smtClean="0">
                <a:solidFill>
                  <a:srgbClr val="3366FF"/>
                </a:solidFill>
              </a:rPr>
              <a:t>Section 13.4</a:t>
            </a:r>
            <a:endParaRPr lang="en-US" dirty="0" smtClean="0"/>
          </a:p>
          <a:p>
            <a:pPr>
              <a:tabLst>
                <a:tab pos="8115300" algn="r"/>
              </a:tabLst>
            </a:pPr>
            <a:r>
              <a:rPr lang="en-US" dirty="0" smtClean="0"/>
              <a:t>Search with Mini-bucket Heuristics	</a:t>
            </a:r>
            <a:r>
              <a:rPr lang="en-US" sz="2000" dirty="0" smtClean="0">
                <a:solidFill>
                  <a:srgbClr val="3366FF"/>
                </a:solidFill>
              </a:rPr>
              <a:t>Section 13.5</a:t>
            </a:r>
            <a:endParaRPr lang="en-US" sz="2000" dirty="0" smtClean="0"/>
          </a:p>
          <a:p>
            <a:pPr>
              <a:tabLst>
                <a:tab pos="8001000" algn="r"/>
              </a:tabLst>
            </a:pPr>
            <a:r>
              <a:rPr lang="en-US" dirty="0" smtClean="0"/>
              <a:t>Summary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Branch-and-Bound 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Extends backtracking search</a:t>
            </a:r>
          </a:p>
          <a:p>
            <a:pPr lvl="1"/>
            <a:r>
              <a:rPr lang="en-US" dirty="0" smtClean="0"/>
              <a:t>Traverses hard constraint search tree with DFS</a:t>
            </a:r>
          </a:p>
          <a:p>
            <a:pPr lvl="1"/>
            <a:r>
              <a:rPr lang="en-US" dirty="0" smtClean="0"/>
              <a:t>Keeps track of two bounds using cost function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Bounds</a:t>
            </a:r>
          </a:p>
          <a:p>
            <a:pPr lvl="1"/>
            <a:r>
              <a:rPr lang="en-US" dirty="0" smtClean="0"/>
              <a:t>Lower bound    : cost of best solution so far</a:t>
            </a:r>
          </a:p>
          <a:p>
            <a:pPr lvl="1"/>
            <a:r>
              <a:rPr lang="en-US" dirty="0" smtClean="0"/>
              <a:t>Upper bound using </a:t>
            </a:r>
            <a:r>
              <a:rPr lang="en-US" i="1" dirty="0" smtClean="0"/>
              <a:t>bounding evaluation function</a:t>
            </a:r>
          </a:p>
          <a:p>
            <a:pPr lvl="1"/>
            <a:r>
              <a:rPr lang="en-US" dirty="0" smtClean="0"/>
              <a:t>For partial assignment,    :</a:t>
            </a:r>
          </a:p>
          <a:p>
            <a:pPr lvl="1"/>
            <a:r>
              <a:rPr lang="en-US" dirty="0" smtClean="0"/>
              <a:t>If                  , backtrack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3/25/2013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Constraint Optimization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E86F-4F53-460C-83BF-F797240580C2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42815" y="4077710"/>
            <a:ext cx="190348" cy="473815"/>
          </a:xfrm>
          <a:prstGeom prst="rect">
            <a:avLst/>
          </a:prstGeom>
          <a:noFill/>
        </p:spPr>
      </p:pic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1006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34161" y="5036669"/>
            <a:ext cx="266312" cy="426592"/>
          </a:xfrm>
          <a:prstGeom prst="rect">
            <a:avLst/>
          </a:prstGeom>
          <a:noFill/>
        </p:spPr>
      </p:pic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0" y="1006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69149" y="5034866"/>
            <a:ext cx="763480" cy="457482"/>
          </a:xfrm>
          <a:prstGeom prst="rect">
            <a:avLst/>
          </a:prstGeom>
          <a:noFill/>
        </p:spPr>
      </p:pic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0" y="936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2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61" name="Picture 13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10705" y="5503800"/>
            <a:ext cx="1331651" cy="436181"/>
          </a:xfrm>
          <a:prstGeom prst="rect">
            <a:avLst/>
          </a:prstGeom>
          <a:noFill/>
        </p:spPr>
      </p:pic>
      <p:sp>
        <p:nvSpPr>
          <p:cNvPr id="2063" name="Rectangle 15"/>
          <p:cNvSpPr>
            <a:spLocks noChangeArrowheads="1"/>
          </p:cNvSpPr>
          <p:nvPr/>
        </p:nvSpPr>
        <p:spPr bwMode="auto">
          <a:xfrm>
            <a:off x="0" y="936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5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66" name="Rectangle 18"/>
          <p:cNvSpPr>
            <a:spLocks noChangeArrowheads="1"/>
          </p:cNvSpPr>
          <p:nvPr/>
        </p:nvSpPr>
        <p:spPr bwMode="auto">
          <a:xfrm>
            <a:off x="0" y="1006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Combinatorial Auction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3/25/2013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Constraint Optimization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E86F-4F53-460C-83BF-F797240580C2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9700" name="Picture 4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2710" y="1442622"/>
            <a:ext cx="5166803" cy="892996"/>
          </a:xfrm>
          <a:prstGeom prst="rect">
            <a:avLst/>
          </a:prstGeom>
          <a:noFill/>
        </p:spPr>
      </p:pic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0" y="1562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9704" name="Picture 8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84893" y="2534562"/>
            <a:ext cx="1393825" cy="525463"/>
          </a:xfrm>
          <a:prstGeom prst="rect">
            <a:avLst/>
          </a:prstGeom>
          <a:noFill/>
        </p:spPr>
      </p:pic>
      <p:pic>
        <p:nvPicPr>
          <p:cNvPr id="29703" name="Picture 7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19396" y="2909138"/>
            <a:ext cx="563563" cy="479425"/>
          </a:xfrm>
          <a:prstGeom prst="rect">
            <a:avLst/>
          </a:prstGeom>
          <a:noFill/>
        </p:spPr>
      </p:pic>
      <p:sp>
        <p:nvSpPr>
          <p:cNvPr id="29705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9706" name="Rectangle 10"/>
          <p:cNvSpPr>
            <a:spLocks noChangeArrowheads="1"/>
          </p:cNvSpPr>
          <p:nvPr/>
        </p:nvSpPr>
        <p:spPr bwMode="auto">
          <a:xfrm>
            <a:off x="0" y="9826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707" name="Rectangle 11"/>
          <p:cNvSpPr>
            <a:spLocks noChangeArrowheads="1"/>
          </p:cNvSpPr>
          <p:nvPr/>
        </p:nvSpPr>
        <p:spPr bwMode="auto">
          <a:xfrm>
            <a:off x="0" y="14620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709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9710" name="Rectangle 14"/>
          <p:cNvSpPr>
            <a:spLocks noChangeArrowheads="1"/>
          </p:cNvSpPr>
          <p:nvPr/>
        </p:nvSpPr>
        <p:spPr bwMode="auto">
          <a:xfrm>
            <a:off x="0" y="936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715" name="Rectangle 1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9716" name="Rectangle 20"/>
          <p:cNvSpPr>
            <a:spLocks noChangeArrowheads="1"/>
          </p:cNvSpPr>
          <p:nvPr/>
        </p:nvSpPr>
        <p:spPr bwMode="auto">
          <a:xfrm>
            <a:off x="0" y="936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717" name="Rectangle 21"/>
          <p:cNvSpPr>
            <a:spLocks noChangeArrowheads="1"/>
          </p:cNvSpPr>
          <p:nvPr/>
        </p:nvSpPr>
        <p:spPr bwMode="auto">
          <a:xfrm>
            <a:off x="0" y="1416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718" name="Rectangle 22"/>
          <p:cNvSpPr>
            <a:spLocks noChangeArrowheads="1"/>
          </p:cNvSpPr>
          <p:nvPr/>
        </p:nvSpPr>
        <p:spPr bwMode="auto">
          <a:xfrm>
            <a:off x="0" y="1895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719" name="Rectangle 23"/>
          <p:cNvSpPr>
            <a:spLocks noChangeArrowheads="1"/>
          </p:cNvSpPr>
          <p:nvPr/>
        </p:nvSpPr>
        <p:spPr bwMode="auto">
          <a:xfrm>
            <a:off x="0" y="23749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8" name="Straight Connector 47"/>
          <p:cNvCxnSpPr>
            <a:endCxn id="53" idx="7"/>
          </p:cNvCxnSpPr>
          <p:nvPr/>
        </p:nvCxnSpPr>
        <p:spPr>
          <a:xfrm flipH="1">
            <a:off x="5447239" y="2364377"/>
            <a:ext cx="1175631" cy="458913"/>
          </a:xfrm>
          <a:prstGeom prst="line">
            <a:avLst/>
          </a:prstGeom>
          <a:ln w="254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5723275" y="226074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1" name="Oval 50"/>
          <p:cNvSpPr/>
          <p:nvPr/>
        </p:nvSpPr>
        <p:spPr>
          <a:xfrm>
            <a:off x="6557554" y="2286001"/>
            <a:ext cx="130628" cy="1306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53" name="Oval 52"/>
          <p:cNvSpPr/>
          <p:nvPr/>
        </p:nvSpPr>
        <p:spPr>
          <a:xfrm>
            <a:off x="5335741" y="2804160"/>
            <a:ext cx="130628" cy="1306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cxnSp>
        <p:nvCxnSpPr>
          <p:cNvPr id="54" name="Straight Connector 53"/>
          <p:cNvCxnSpPr/>
          <p:nvPr/>
        </p:nvCxnSpPr>
        <p:spPr>
          <a:xfrm flipH="1" flipV="1">
            <a:off x="5414119" y="2869473"/>
            <a:ext cx="200297" cy="824703"/>
          </a:xfrm>
          <a:prstGeom prst="line">
            <a:avLst/>
          </a:prstGeom>
          <a:ln w="254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6" name="Oval 55"/>
          <p:cNvSpPr/>
          <p:nvPr/>
        </p:nvSpPr>
        <p:spPr>
          <a:xfrm>
            <a:off x="5551714" y="3621025"/>
            <a:ext cx="130628" cy="1306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5583067" y="29678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cxnSp>
        <p:nvCxnSpPr>
          <p:cNvPr id="61" name="Straight Connector 60"/>
          <p:cNvCxnSpPr/>
          <p:nvPr/>
        </p:nvCxnSpPr>
        <p:spPr>
          <a:xfrm flipH="1" flipV="1">
            <a:off x="5596999" y="3643665"/>
            <a:ext cx="200297" cy="824703"/>
          </a:xfrm>
          <a:prstGeom prst="line">
            <a:avLst/>
          </a:prstGeom>
          <a:ln w="254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2" name="Oval 61"/>
          <p:cNvSpPr/>
          <p:nvPr/>
        </p:nvSpPr>
        <p:spPr>
          <a:xfrm>
            <a:off x="5734594" y="4395217"/>
            <a:ext cx="130628" cy="1306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5765947" y="374207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cxnSp>
        <p:nvCxnSpPr>
          <p:cNvPr id="64" name="Straight Connector 63"/>
          <p:cNvCxnSpPr/>
          <p:nvPr/>
        </p:nvCxnSpPr>
        <p:spPr>
          <a:xfrm flipH="1" flipV="1">
            <a:off x="5785975" y="4417857"/>
            <a:ext cx="200297" cy="824703"/>
          </a:xfrm>
          <a:prstGeom prst="line">
            <a:avLst/>
          </a:prstGeom>
          <a:ln w="254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5" name="Oval 64"/>
          <p:cNvSpPr/>
          <p:nvPr/>
        </p:nvSpPr>
        <p:spPr>
          <a:xfrm>
            <a:off x="5923570" y="5169409"/>
            <a:ext cx="130628" cy="1306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5607451" y="54062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cxnSp>
        <p:nvCxnSpPr>
          <p:cNvPr id="67" name="Straight Connector 66"/>
          <p:cNvCxnSpPr/>
          <p:nvPr/>
        </p:nvCxnSpPr>
        <p:spPr>
          <a:xfrm flipV="1">
            <a:off x="5742432" y="5228626"/>
            <a:ext cx="238616" cy="751550"/>
          </a:xfrm>
          <a:prstGeom prst="line">
            <a:avLst/>
          </a:prstGeom>
          <a:ln w="254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9" name="Rectangle 68"/>
          <p:cNvSpPr/>
          <p:nvPr/>
        </p:nvSpPr>
        <p:spPr>
          <a:xfrm>
            <a:off x="5650992" y="5949696"/>
            <a:ext cx="103632" cy="10363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cxnSp>
        <p:nvCxnSpPr>
          <p:cNvPr id="70" name="Straight Connector 69"/>
          <p:cNvCxnSpPr/>
          <p:nvPr/>
        </p:nvCxnSpPr>
        <p:spPr>
          <a:xfrm flipH="1" flipV="1">
            <a:off x="5968855" y="5198145"/>
            <a:ext cx="200297" cy="824703"/>
          </a:xfrm>
          <a:prstGeom prst="line">
            <a:avLst/>
          </a:prstGeom>
          <a:ln w="25400">
            <a:prstDash val="dash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1" name="Oval 70"/>
          <p:cNvSpPr/>
          <p:nvPr/>
        </p:nvSpPr>
        <p:spPr>
          <a:xfrm>
            <a:off x="6106450" y="5931409"/>
            <a:ext cx="130628" cy="1306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5869579" y="46381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73" name="TextBox 72"/>
          <p:cNvSpPr txBox="1"/>
          <p:nvPr/>
        </p:nvSpPr>
        <p:spPr>
          <a:xfrm>
            <a:off x="6040267" y="543066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cxnSp>
        <p:nvCxnSpPr>
          <p:cNvPr id="74" name="Straight Connector 73"/>
          <p:cNvCxnSpPr>
            <a:stCxn id="76" idx="0"/>
          </p:cNvCxnSpPr>
          <p:nvPr/>
        </p:nvCxnSpPr>
        <p:spPr>
          <a:xfrm flipH="1" flipV="1">
            <a:off x="6609372" y="2349136"/>
            <a:ext cx="1150835" cy="455024"/>
          </a:xfrm>
          <a:prstGeom prst="line">
            <a:avLst/>
          </a:prstGeom>
          <a:ln w="254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6" name="Oval 75"/>
          <p:cNvSpPr/>
          <p:nvPr/>
        </p:nvSpPr>
        <p:spPr>
          <a:xfrm>
            <a:off x="7694893" y="2804160"/>
            <a:ext cx="130628" cy="1306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cxnSp>
        <p:nvCxnSpPr>
          <p:cNvPr id="81" name="Straight Connector 80"/>
          <p:cNvCxnSpPr/>
          <p:nvPr/>
        </p:nvCxnSpPr>
        <p:spPr>
          <a:xfrm flipV="1">
            <a:off x="7522464" y="2899954"/>
            <a:ext cx="238616" cy="751550"/>
          </a:xfrm>
          <a:prstGeom prst="line">
            <a:avLst/>
          </a:prstGeom>
          <a:ln w="254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2" name="Oval 81"/>
          <p:cNvSpPr/>
          <p:nvPr/>
        </p:nvSpPr>
        <p:spPr>
          <a:xfrm>
            <a:off x="7459762" y="3614929"/>
            <a:ext cx="130628" cy="1306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7363099" y="30471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87" name="TextBox 86"/>
          <p:cNvSpPr txBox="1"/>
          <p:nvPr/>
        </p:nvSpPr>
        <p:spPr>
          <a:xfrm>
            <a:off x="7174123" y="231560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cxnSp>
        <p:nvCxnSpPr>
          <p:cNvPr id="88" name="Straight Connector 87"/>
          <p:cNvCxnSpPr/>
          <p:nvPr/>
        </p:nvCxnSpPr>
        <p:spPr>
          <a:xfrm flipV="1">
            <a:off x="7278624" y="3680242"/>
            <a:ext cx="238616" cy="751550"/>
          </a:xfrm>
          <a:prstGeom prst="line">
            <a:avLst/>
          </a:prstGeom>
          <a:ln w="254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9" name="Oval 88"/>
          <p:cNvSpPr/>
          <p:nvPr/>
        </p:nvSpPr>
        <p:spPr>
          <a:xfrm>
            <a:off x="7215922" y="4395217"/>
            <a:ext cx="130628" cy="1306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7143643" y="381522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cxnSp>
        <p:nvCxnSpPr>
          <p:cNvPr id="92" name="Straight Connector 91"/>
          <p:cNvCxnSpPr/>
          <p:nvPr/>
        </p:nvCxnSpPr>
        <p:spPr>
          <a:xfrm flipH="1" flipV="1">
            <a:off x="7261207" y="4417857"/>
            <a:ext cx="200297" cy="824703"/>
          </a:xfrm>
          <a:prstGeom prst="line">
            <a:avLst/>
          </a:prstGeom>
          <a:ln w="254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3" name="Oval 92"/>
          <p:cNvSpPr/>
          <p:nvPr/>
        </p:nvSpPr>
        <p:spPr>
          <a:xfrm>
            <a:off x="7398802" y="5169409"/>
            <a:ext cx="130628" cy="1306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7332619" y="461989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cxnSp>
        <p:nvCxnSpPr>
          <p:cNvPr id="96" name="Straight Connector 95"/>
          <p:cNvCxnSpPr/>
          <p:nvPr/>
        </p:nvCxnSpPr>
        <p:spPr>
          <a:xfrm flipH="1" flipV="1">
            <a:off x="7437991" y="5149377"/>
            <a:ext cx="200297" cy="824703"/>
          </a:xfrm>
          <a:prstGeom prst="line">
            <a:avLst/>
          </a:prstGeom>
          <a:ln w="254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8" name="TextBox 97"/>
          <p:cNvSpPr txBox="1"/>
          <p:nvPr/>
        </p:nvSpPr>
        <p:spPr>
          <a:xfrm>
            <a:off x="7564267" y="54062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00" name="Rectangle 99"/>
          <p:cNvSpPr/>
          <p:nvPr/>
        </p:nvSpPr>
        <p:spPr>
          <a:xfrm>
            <a:off x="7595616" y="5937504"/>
            <a:ext cx="103632" cy="10363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102" name="Oval 101"/>
          <p:cNvSpPr/>
          <p:nvPr/>
        </p:nvSpPr>
        <p:spPr>
          <a:xfrm>
            <a:off x="7916962" y="3627121"/>
            <a:ext cx="130628" cy="1306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7850779" y="307760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04" name="TextBox 103"/>
          <p:cNvSpPr txBox="1"/>
          <p:nvPr/>
        </p:nvSpPr>
        <p:spPr>
          <a:xfrm>
            <a:off x="2714395" y="2464870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23</a:t>
            </a:r>
            <a:endParaRPr lang="en-US" sz="3200" dirty="0"/>
          </a:p>
        </p:txBody>
      </p:sp>
      <p:sp>
        <p:nvSpPr>
          <p:cNvPr id="105" name="TextBox 104"/>
          <p:cNvSpPr txBox="1"/>
          <p:nvPr/>
        </p:nvSpPr>
        <p:spPr>
          <a:xfrm>
            <a:off x="2705515" y="2856614"/>
            <a:ext cx="7080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10</a:t>
            </a:r>
            <a:endParaRPr lang="en-US" sz="3200" dirty="0"/>
          </a:p>
        </p:txBody>
      </p:sp>
      <p:sp>
        <p:nvSpPr>
          <p:cNvPr id="106" name="TextBox 105"/>
          <p:cNvSpPr txBox="1"/>
          <p:nvPr/>
        </p:nvSpPr>
        <p:spPr>
          <a:xfrm>
            <a:off x="2705517" y="2464870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17</a:t>
            </a:r>
            <a:endParaRPr lang="en-US" sz="3200" dirty="0"/>
          </a:p>
        </p:txBody>
      </p:sp>
      <p:sp>
        <p:nvSpPr>
          <p:cNvPr id="107" name="TextBox 106"/>
          <p:cNvSpPr txBox="1"/>
          <p:nvPr/>
        </p:nvSpPr>
        <p:spPr>
          <a:xfrm>
            <a:off x="2705520" y="2467649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12</a:t>
            </a:r>
            <a:endParaRPr lang="en-US" sz="3200" dirty="0"/>
          </a:p>
        </p:txBody>
      </p:sp>
      <p:sp>
        <p:nvSpPr>
          <p:cNvPr id="108" name="TextBox 107"/>
          <p:cNvSpPr txBox="1"/>
          <p:nvPr/>
        </p:nvSpPr>
        <p:spPr>
          <a:xfrm>
            <a:off x="2708303" y="2464869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10</a:t>
            </a:r>
            <a:endParaRPr lang="en-US" sz="3200" dirty="0"/>
          </a:p>
        </p:txBody>
      </p:sp>
      <p:sp>
        <p:nvSpPr>
          <p:cNvPr id="109" name="TextBox 108"/>
          <p:cNvSpPr txBox="1"/>
          <p:nvPr/>
        </p:nvSpPr>
        <p:spPr>
          <a:xfrm>
            <a:off x="2705514" y="2464869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10</a:t>
            </a:r>
            <a:endParaRPr lang="en-US" sz="3200" dirty="0"/>
          </a:p>
        </p:txBody>
      </p:sp>
      <p:sp>
        <p:nvSpPr>
          <p:cNvPr id="110" name="TextBox 109"/>
          <p:cNvSpPr txBox="1"/>
          <p:nvPr/>
        </p:nvSpPr>
        <p:spPr>
          <a:xfrm>
            <a:off x="2717174" y="2455992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8</a:t>
            </a:r>
            <a:endParaRPr lang="en-US" sz="3200" dirty="0"/>
          </a:p>
        </p:txBody>
      </p:sp>
      <p:sp>
        <p:nvSpPr>
          <p:cNvPr id="111" name="TextBox 110"/>
          <p:cNvSpPr txBox="1"/>
          <p:nvPr/>
        </p:nvSpPr>
        <p:spPr>
          <a:xfrm>
            <a:off x="2705522" y="2464867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15</a:t>
            </a:r>
            <a:endParaRPr lang="en-US" sz="3200" dirty="0"/>
          </a:p>
        </p:txBody>
      </p:sp>
      <p:sp>
        <p:nvSpPr>
          <p:cNvPr id="112" name="TextBox 111"/>
          <p:cNvSpPr txBox="1"/>
          <p:nvPr/>
        </p:nvSpPr>
        <p:spPr>
          <a:xfrm>
            <a:off x="2708301" y="2464871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15</a:t>
            </a:r>
            <a:endParaRPr lang="en-US" sz="3200" dirty="0"/>
          </a:p>
        </p:txBody>
      </p:sp>
      <p:sp>
        <p:nvSpPr>
          <p:cNvPr id="116" name="TextBox 115"/>
          <p:cNvSpPr txBox="1"/>
          <p:nvPr/>
        </p:nvSpPr>
        <p:spPr>
          <a:xfrm>
            <a:off x="2708294" y="2464874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15</a:t>
            </a:r>
            <a:endParaRPr lang="en-US" sz="3200" dirty="0"/>
          </a:p>
        </p:txBody>
      </p:sp>
      <p:sp>
        <p:nvSpPr>
          <p:cNvPr id="117" name="TextBox 116"/>
          <p:cNvSpPr txBox="1"/>
          <p:nvPr/>
        </p:nvSpPr>
        <p:spPr>
          <a:xfrm>
            <a:off x="2702196" y="2464874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13</a:t>
            </a:r>
            <a:endParaRPr lang="en-US" sz="3200" dirty="0"/>
          </a:p>
        </p:txBody>
      </p:sp>
      <p:sp>
        <p:nvSpPr>
          <p:cNvPr id="118" name="TextBox 117"/>
          <p:cNvSpPr txBox="1"/>
          <p:nvPr/>
        </p:nvSpPr>
        <p:spPr>
          <a:xfrm>
            <a:off x="2708300" y="2464872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11</a:t>
            </a:r>
            <a:endParaRPr lang="en-US" sz="3200" dirty="0"/>
          </a:p>
        </p:txBody>
      </p:sp>
      <p:sp>
        <p:nvSpPr>
          <p:cNvPr id="120" name="Rectangle 119"/>
          <p:cNvSpPr/>
          <p:nvPr/>
        </p:nvSpPr>
        <p:spPr>
          <a:xfrm>
            <a:off x="2743496" y="2912349"/>
            <a:ext cx="542544" cy="49987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119" name="TextBox 118"/>
          <p:cNvSpPr txBox="1"/>
          <p:nvPr/>
        </p:nvSpPr>
        <p:spPr>
          <a:xfrm>
            <a:off x="2705495" y="2856602"/>
            <a:ext cx="7080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11</a:t>
            </a:r>
            <a:endParaRPr lang="en-US" sz="3200" dirty="0"/>
          </a:p>
        </p:txBody>
      </p:sp>
      <p:sp>
        <p:nvSpPr>
          <p:cNvPr id="121" name="TextBox 120"/>
          <p:cNvSpPr txBox="1"/>
          <p:nvPr/>
        </p:nvSpPr>
        <p:spPr>
          <a:xfrm>
            <a:off x="2723247" y="2455981"/>
            <a:ext cx="3930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9</a:t>
            </a:r>
            <a:endParaRPr lang="en-US" sz="3200" dirty="0"/>
          </a:p>
        </p:txBody>
      </p:sp>
      <p:cxnSp>
        <p:nvCxnSpPr>
          <p:cNvPr id="84" name="Straight Connector 83"/>
          <p:cNvCxnSpPr/>
          <p:nvPr/>
        </p:nvCxnSpPr>
        <p:spPr>
          <a:xfrm flipH="1" flipV="1">
            <a:off x="7559438" y="3672665"/>
            <a:ext cx="200297" cy="824703"/>
          </a:xfrm>
          <a:prstGeom prst="line">
            <a:avLst/>
          </a:prstGeom>
          <a:ln w="25400">
            <a:prstDash val="dash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5" name="Oval 84"/>
          <p:cNvSpPr/>
          <p:nvPr/>
        </p:nvSpPr>
        <p:spPr>
          <a:xfrm>
            <a:off x="7697033" y="4405929"/>
            <a:ext cx="130628" cy="1306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7630850" y="39051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95" name="TextBox 94"/>
          <p:cNvSpPr txBox="1"/>
          <p:nvPr/>
        </p:nvSpPr>
        <p:spPr>
          <a:xfrm>
            <a:off x="2698095" y="2466340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10</a:t>
            </a:r>
            <a:endParaRPr lang="en-US" sz="3200" dirty="0"/>
          </a:p>
        </p:txBody>
      </p:sp>
      <p:cxnSp>
        <p:nvCxnSpPr>
          <p:cNvPr id="97" name="Straight Connector 96"/>
          <p:cNvCxnSpPr/>
          <p:nvPr/>
        </p:nvCxnSpPr>
        <p:spPr>
          <a:xfrm flipH="1" flipV="1">
            <a:off x="7782860" y="2910665"/>
            <a:ext cx="200297" cy="824703"/>
          </a:xfrm>
          <a:prstGeom prst="line">
            <a:avLst/>
          </a:prstGeom>
          <a:ln w="25400">
            <a:prstDash val="dash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9" name="TextBox 98"/>
          <p:cNvSpPr txBox="1"/>
          <p:nvPr/>
        </p:nvSpPr>
        <p:spPr>
          <a:xfrm>
            <a:off x="4963929" y="2709236"/>
            <a:ext cx="4441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23</a:t>
            </a:r>
            <a:endParaRPr lang="en-US" dirty="0"/>
          </a:p>
        </p:txBody>
      </p:sp>
      <p:sp>
        <p:nvSpPr>
          <p:cNvPr id="113" name="TextBox 112"/>
          <p:cNvSpPr txBox="1"/>
          <p:nvPr/>
        </p:nvSpPr>
        <p:spPr>
          <a:xfrm>
            <a:off x="5168581" y="3540904"/>
            <a:ext cx="4441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17</a:t>
            </a:r>
            <a:endParaRPr lang="en-US" dirty="0"/>
          </a:p>
        </p:txBody>
      </p:sp>
      <p:sp>
        <p:nvSpPr>
          <p:cNvPr id="114" name="TextBox 113"/>
          <p:cNvSpPr txBox="1"/>
          <p:nvPr/>
        </p:nvSpPr>
        <p:spPr>
          <a:xfrm>
            <a:off x="5373232" y="4307258"/>
            <a:ext cx="4441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12</a:t>
            </a:r>
            <a:endParaRPr lang="en-US" dirty="0"/>
          </a:p>
        </p:txBody>
      </p:sp>
      <p:sp>
        <p:nvSpPr>
          <p:cNvPr id="115" name="TextBox 114"/>
          <p:cNvSpPr txBox="1"/>
          <p:nvPr/>
        </p:nvSpPr>
        <p:spPr>
          <a:xfrm>
            <a:off x="5486443" y="5047486"/>
            <a:ext cx="4441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10</a:t>
            </a:r>
            <a:endParaRPr lang="en-US" dirty="0"/>
          </a:p>
        </p:txBody>
      </p:sp>
      <p:sp>
        <p:nvSpPr>
          <p:cNvPr id="127" name="TextBox 126"/>
          <p:cNvSpPr txBox="1"/>
          <p:nvPr/>
        </p:nvSpPr>
        <p:spPr>
          <a:xfrm>
            <a:off x="5482089" y="6035909"/>
            <a:ext cx="4441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10</a:t>
            </a:r>
            <a:endParaRPr lang="en-US" dirty="0"/>
          </a:p>
        </p:txBody>
      </p:sp>
      <p:sp>
        <p:nvSpPr>
          <p:cNvPr id="128" name="TextBox 127"/>
          <p:cNvSpPr txBox="1"/>
          <p:nvPr/>
        </p:nvSpPr>
        <p:spPr>
          <a:xfrm>
            <a:off x="6039438" y="6057680"/>
            <a:ext cx="3744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129" name="TextBox 128"/>
          <p:cNvSpPr txBox="1"/>
          <p:nvPr/>
        </p:nvSpPr>
        <p:spPr>
          <a:xfrm>
            <a:off x="7789859" y="2713589"/>
            <a:ext cx="4441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15</a:t>
            </a:r>
            <a:endParaRPr lang="en-US" dirty="0"/>
          </a:p>
        </p:txBody>
      </p:sp>
      <p:sp>
        <p:nvSpPr>
          <p:cNvPr id="130" name="TextBox 129"/>
          <p:cNvSpPr txBox="1"/>
          <p:nvPr/>
        </p:nvSpPr>
        <p:spPr>
          <a:xfrm>
            <a:off x="7524248" y="3493007"/>
            <a:ext cx="4441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15</a:t>
            </a:r>
            <a:endParaRPr lang="en-US" dirty="0"/>
          </a:p>
        </p:txBody>
      </p:sp>
      <p:sp>
        <p:nvSpPr>
          <p:cNvPr id="131" name="TextBox 130"/>
          <p:cNvSpPr txBox="1"/>
          <p:nvPr/>
        </p:nvSpPr>
        <p:spPr>
          <a:xfrm>
            <a:off x="7276053" y="4289841"/>
            <a:ext cx="4441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15</a:t>
            </a:r>
            <a:endParaRPr lang="en-US" dirty="0"/>
          </a:p>
        </p:txBody>
      </p:sp>
      <p:sp>
        <p:nvSpPr>
          <p:cNvPr id="132" name="TextBox 131"/>
          <p:cNvSpPr txBox="1"/>
          <p:nvPr/>
        </p:nvSpPr>
        <p:spPr>
          <a:xfrm>
            <a:off x="7485059" y="5060549"/>
            <a:ext cx="4441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13</a:t>
            </a:r>
            <a:endParaRPr lang="en-US" dirty="0"/>
          </a:p>
        </p:txBody>
      </p:sp>
      <p:sp>
        <p:nvSpPr>
          <p:cNvPr id="133" name="TextBox 132"/>
          <p:cNvSpPr txBox="1"/>
          <p:nvPr/>
        </p:nvSpPr>
        <p:spPr>
          <a:xfrm>
            <a:off x="7441517" y="6022847"/>
            <a:ext cx="4441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11</a:t>
            </a:r>
            <a:endParaRPr lang="en-US" dirty="0"/>
          </a:p>
        </p:txBody>
      </p:sp>
      <p:sp>
        <p:nvSpPr>
          <p:cNvPr id="134" name="Rectangle 133"/>
          <p:cNvSpPr/>
          <p:nvPr/>
        </p:nvSpPr>
        <p:spPr>
          <a:xfrm>
            <a:off x="7915786" y="3727660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135" name="Rectangle 134"/>
          <p:cNvSpPr/>
          <p:nvPr/>
        </p:nvSpPr>
        <p:spPr>
          <a:xfrm>
            <a:off x="7663236" y="4467888"/>
            <a:ext cx="4187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10</a:t>
            </a:r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56449" y="3394459"/>
            <a:ext cx="936475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sz="2400" i="1" dirty="0" smtClean="0">
                <a:latin typeface="Cambria Math" pitchFamily="18" charset="0"/>
                <a:ea typeface="Cambria Math" pitchFamily="18" charset="0"/>
              </a:rPr>
              <a:t>r</a:t>
            </a:r>
            <a:r>
              <a:rPr lang="en-US" sz="2400" baseline="-25000" dirty="0" smtClean="0">
                <a:latin typeface="Cambria Math" pitchFamily="18" charset="0"/>
                <a:ea typeface="Cambria Math" pitchFamily="18" charset="0"/>
              </a:rPr>
              <a:t>1 </a:t>
            </a:r>
            <a:r>
              <a:rPr lang="en-US" sz="2400" dirty="0" smtClean="0">
                <a:latin typeface="Cambria Math" pitchFamily="18" charset="0"/>
                <a:ea typeface="Cambria Math" pitchFamily="18" charset="0"/>
              </a:rPr>
              <a:t>= 8</a:t>
            </a:r>
          </a:p>
          <a:p>
            <a:pPr>
              <a:spcAft>
                <a:spcPts val="600"/>
              </a:spcAft>
            </a:pPr>
            <a:r>
              <a:rPr lang="en-US" sz="2400" i="1" dirty="0" smtClean="0">
                <a:latin typeface="Cambria Math" pitchFamily="18" charset="0"/>
                <a:ea typeface="Cambria Math" pitchFamily="18" charset="0"/>
              </a:rPr>
              <a:t>r</a:t>
            </a:r>
            <a:r>
              <a:rPr lang="en-US" sz="2400" baseline="-25000" dirty="0" smtClean="0">
                <a:latin typeface="Cambria Math" pitchFamily="18" charset="0"/>
                <a:ea typeface="Cambria Math" pitchFamily="18" charset="0"/>
              </a:rPr>
              <a:t>2 </a:t>
            </a:r>
            <a:r>
              <a:rPr lang="en-US" sz="2400" dirty="0" smtClean="0">
                <a:latin typeface="Cambria Math" pitchFamily="18" charset="0"/>
                <a:ea typeface="Cambria Math" pitchFamily="18" charset="0"/>
              </a:rPr>
              <a:t>= 6</a:t>
            </a:r>
            <a:endParaRPr lang="en-US" sz="2400" dirty="0" smtClean="0"/>
          </a:p>
          <a:p>
            <a:pPr>
              <a:spcAft>
                <a:spcPts val="600"/>
              </a:spcAft>
            </a:pPr>
            <a:r>
              <a:rPr lang="en-US" sz="2400" i="1" dirty="0" smtClean="0">
                <a:latin typeface="Cambria Math" pitchFamily="18" charset="0"/>
                <a:ea typeface="Cambria Math" pitchFamily="18" charset="0"/>
              </a:rPr>
              <a:t>r</a:t>
            </a:r>
            <a:r>
              <a:rPr lang="en-US" sz="2400" baseline="-25000" dirty="0" smtClean="0">
                <a:latin typeface="Cambria Math" pitchFamily="18" charset="0"/>
                <a:ea typeface="Cambria Math" pitchFamily="18" charset="0"/>
              </a:rPr>
              <a:t>3 </a:t>
            </a:r>
            <a:r>
              <a:rPr lang="en-US" sz="2400" dirty="0" smtClean="0">
                <a:latin typeface="Cambria Math" pitchFamily="18" charset="0"/>
                <a:ea typeface="Cambria Math" pitchFamily="18" charset="0"/>
              </a:rPr>
              <a:t>= 5</a:t>
            </a:r>
            <a:endParaRPr lang="en-US" sz="2400" dirty="0" smtClean="0"/>
          </a:p>
          <a:p>
            <a:pPr>
              <a:spcAft>
                <a:spcPts val="600"/>
              </a:spcAft>
            </a:pPr>
            <a:r>
              <a:rPr lang="en-US" sz="2400" i="1" dirty="0" smtClean="0">
                <a:latin typeface="Cambria Math" pitchFamily="18" charset="0"/>
                <a:ea typeface="Cambria Math" pitchFamily="18" charset="0"/>
              </a:rPr>
              <a:t>r</a:t>
            </a:r>
            <a:r>
              <a:rPr lang="en-US" sz="2400" baseline="-25000" dirty="0" smtClean="0">
                <a:latin typeface="Cambria Math" pitchFamily="18" charset="0"/>
                <a:ea typeface="Cambria Math" pitchFamily="18" charset="0"/>
              </a:rPr>
              <a:t>4 </a:t>
            </a:r>
            <a:r>
              <a:rPr lang="en-US" sz="2400" dirty="0" smtClean="0">
                <a:latin typeface="Cambria Math" pitchFamily="18" charset="0"/>
                <a:ea typeface="Cambria Math" pitchFamily="18" charset="0"/>
              </a:rPr>
              <a:t>= 2</a:t>
            </a:r>
            <a:endParaRPr lang="en-US" sz="2400" dirty="0" smtClean="0"/>
          </a:p>
          <a:p>
            <a:pPr>
              <a:spcAft>
                <a:spcPts val="600"/>
              </a:spcAft>
            </a:pPr>
            <a:r>
              <a:rPr lang="en-US" sz="2400" i="1" dirty="0" smtClean="0">
                <a:latin typeface="Cambria Math" pitchFamily="18" charset="0"/>
                <a:ea typeface="Cambria Math" pitchFamily="18" charset="0"/>
              </a:rPr>
              <a:t>r</a:t>
            </a:r>
            <a:r>
              <a:rPr lang="en-US" sz="2400" baseline="-25000" dirty="0" smtClean="0">
                <a:latin typeface="Cambria Math" pitchFamily="18" charset="0"/>
                <a:ea typeface="Cambria Math" pitchFamily="18" charset="0"/>
              </a:rPr>
              <a:t>5 </a:t>
            </a:r>
            <a:r>
              <a:rPr lang="en-US" sz="2400" dirty="0" smtClean="0">
                <a:latin typeface="Cambria Math" pitchFamily="18" charset="0"/>
                <a:ea typeface="Cambria Math" pitchFamily="18" charset="0"/>
              </a:rPr>
              <a:t>= 2</a:t>
            </a:r>
            <a:endParaRPr lang="en-US" sz="2400" dirty="0" smtClean="0"/>
          </a:p>
        </p:txBody>
      </p:sp>
      <p:sp>
        <p:nvSpPr>
          <p:cNvPr id="136" name="Rectangle 135"/>
          <p:cNvSpPr/>
          <p:nvPr/>
        </p:nvSpPr>
        <p:spPr>
          <a:xfrm>
            <a:off x="461991" y="5798753"/>
            <a:ext cx="334573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400" i="1" dirty="0" smtClean="0">
                <a:latin typeface="Cambria Math" pitchFamily="18" charset="0"/>
                <a:ea typeface="Cambria Math" pitchFamily="18" charset="0"/>
              </a:rPr>
              <a:t>R</a:t>
            </a:r>
            <a:r>
              <a:rPr lang="en-US" sz="2400" baseline="-25000" dirty="0" smtClean="0">
                <a:latin typeface="Cambria Math" pitchFamily="18" charset="0"/>
                <a:ea typeface="Cambria Math" pitchFamily="18" charset="0"/>
              </a:rPr>
              <a:t>12</a:t>
            </a:r>
            <a:r>
              <a:rPr lang="en-US" sz="2400" dirty="0" smtClean="0">
                <a:latin typeface="Cambria Math" pitchFamily="18" charset="0"/>
                <a:ea typeface="Cambria Math" pitchFamily="18" charset="0"/>
              </a:rPr>
              <a:t>, </a:t>
            </a:r>
            <a:r>
              <a:rPr lang="en-US" sz="2400" i="1" dirty="0" smtClean="0">
                <a:latin typeface="Cambria Math" pitchFamily="18" charset="0"/>
                <a:ea typeface="Cambria Math" pitchFamily="18" charset="0"/>
              </a:rPr>
              <a:t>R</a:t>
            </a:r>
            <a:r>
              <a:rPr lang="en-US" sz="2400" baseline="-25000" dirty="0" smtClean="0">
                <a:latin typeface="Cambria Math" pitchFamily="18" charset="0"/>
                <a:ea typeface="Cambria Math" pitchFamily="18" charset="0"/>
              </a:rPr>
              <a:t>13</a:t>
            </a:r>
            <a:r>
              <a:rPr lang="en-US" sz="2400" dirty="0" smtClean="0">
                <a:latin typeface="Cambria Math" pitchFamily="18" charset="0"/>
                <a:ea typeface="Cambria Math" pitchFamily="18" charset="0"/>
              </a:rPr>
              <a:t>,</a:t>
            </a:r>
            <a:r>
              <a:rPr lang="en-US" sz="2400" i="1" dirty="0" smtClean="0">
                <a:latin typeface="Cambria Math" pitchFamily="18" charset="0"/>
                <a:ea typeface="Cambria Math" pitchFamily="18" charset="0"/>
              </a:rPr>
              <a:t> R</a:t>
            </a:r>
            <a:r>
              <a:rPr lang="en-US" sz="2400" baseline="-25000" dirty="0" smtClean="0">
                <a:latin typeface="Cambria Math" pitchFamily="18" charset="0"/>
                <a:ea typeface="Cambria Math" pitchFamily="18" charset="0"/>
              </a:rPr>
              <a:t>14</a:t>
            </a:r>
            <a:r>
              <a:rPr lang="en-US" sz="2400" dirty="0" smtClean="0">
                <a:latin typeface="Cambria Math" pitchFamily="18" charset="0"/>
                <a:ea typeface="Cambria Math" pitchFamily="18" charset="0"/>
              </a:rPr>
              <a:t>,</a:t>
            </a:r>
            <a:r>
              <a:rPr lang="en-US" sz="2400" i="1" dirty="0" smtClean="0">
                <a:latin typeface="Cambria Math" pitchFamily="18" charset="0"/>
                <a:ea typeface="Cambria Math" pitchFamily="18" charset="0"/>
              </a:rPr>
              <a:t> R</a:t>
            </a:r>
            <a:r>
              <a:rPr lang="en-US" sz="2400" baseline="-25000" dirty="0" smtClean="0">
                <a:latin typeface="Cambria Math" pitchFamily="18" charset="0"/>
                <a:ea typeface="Cambria Math" pitchFamily="18" charset="0"/>
              </a:rPr>
              <a:t>24</a:t>
            </a:r>
            <a:r>
              <a:rPr lang="en-US" sz="2400" dirty="0" smtClean="0">
                <a:latin typeface="Cambria Math" pitchFamily="18" charset="0"/>
                <a:ea typeface="Cambria Math" pitchFamily="18" charset="0"/>
              </a:rPr>
              <a:t>,</a:t>
            </a:r>
            <a:r>
              <a:rPr lang="en-US" sz="2400" i="1" dirty="0" smtClean="0">
                <a:latin typeface="Cambria Math" pitchFamily="18" charset="0"/>
                <a:ea typeface="Cambria Math" pitchFamily="18" charset="0"/>
              </a:rPr>
              <a:t> R</a:t>
            </a:r>
            <a:r>
              <a:rPr lang="en-US" sz="2400" baseline="-25000" dirty="0" smtClean="0">
                <a:latin typeface="Cambria Math" pitchFamily="18" charset="0"/>
                <a:ea typeface="Cambria Math" pitchFamily="18" charset="0"/>
              </a:rPr>
              <a:t>25</a:t>
            </a:r>
            <a:r>
              <a:rPr lang="en-US" sz="2400" dirty="0" smtClean="0">
                <a:latin typeface="Cambria Math" pitchFamily="18" charset="0"/>
                <a:ea typeface="Cambria Math" pitchFamily="18" charset="0"/>
              </a:rPr>
              <a:t>,</a:t>
            </a:r>
            <a:r>
              <a:rPr lang="en-US" sz="2400" i="1" dirty="0" smtClean="0">
                <a:latin typeface="Cambria Math" pitchFamily="18" charset="0"/>
                <a:ea typeface="Cambria Math" pitchFamily="18" charset="0"/>
              </a:rPr>
              <a:t> R</a:t>
            </a:r>
            <a:r>
              <a:rPr lang="en-US" sz="2400" baseline="-25000" dirty="0" smtClean="0">
                <a:latin typeface="Cambria Math" pitchFamily="18" charset="0"/>
                <a:ea typeface="Cambria Math" pitchFamily="18" charset="0"/>
              </a:rPr>
              <a:t>35</a:t>
            </a:r>
            <a:endParaRPr lang="en-US" sz="2400" dirty="0" smtClean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137" name="Rectangle 136"/>
          <p:cNvSpPr/>
          <p:nvPr/>
        </p:nvSpPr>
        <p:spPr>
          <a:xfrm>
            <a:off x="4443862" y="2741636"/>
            <a:ext cx="605802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3000"/>
              </a:spcAft>
            </a:pPr>
            <a:r>
              <a:rPr lang="en-US" sz="2400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sz="2400" baseline="-25000" dirty="0" smtClean="0">
                <a:latin typeface="Cambria Math" pitchFamily="18" charset="0"/>
                <a:ea typeface="Cambria Math" pitchFamily="18" charset="0"/>
              </a:rPr>
              <a:t>1 </a:t>
            </a:r>
            <a:endParaRPr lang="en-US" sz="2400" dirty="0" smtClean="0">
              <a:latin typeface="Cambria Math" pitchFamily="18" charset="0"/>
              <a:ea typeface="Cambria Math" pitchFamily="18" charset="0"/>
            </a:endParaRPr>
          </a:p>
          <a:p>
            <a:pPr>
              <a:spcAft>
                <a:spcPts val="3000"/>
              </a:spcAft>
            </a:pPr>
            <a:r>
              <a:rPr lang="en-US" sz="2400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sz="2400" baseline="-25000" dirty="0" smtClean="0">
                <a:latin typeface="Cambria Math" pitchFamily="18" charset="0"/>
                <a:ea typeface="Cambria Math" pitchFamily="18" charset="0"/>
              </a:rPr>
              <a:t>2 </a:t>
            </a:r>
            <a:endParaRPr lang="en-US" sz="2400" dirty="0" smtClean="0"/>
          </a:p>
          <a:p>
            <a:pPr>
              <a:spcAft>
                <a:spcPts val="3000"/>
              </a:spcAft>
            </a:pPr>
            <a:r>
              <a:rPr lang="en-US" sz="2400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sz="2400" baseline="-25000" dirty="0" smtClean="0">
                <a:latin typeface="Cambria Math" pitchFamily="18" charset="0"/>
                <a:ea typeface="Cambria Math" pitchFamily="18" charset="0"/>
              </a:rPr>
              <a:t>3 </a:t>
            </a:r>
            <a:endParaRPr lang="en-US" sz="2400" dirty="0" smtClean="0"/>
          </a:p>
          <a:p>
            <a:pPr>
              <a:spcAft>
                <a:spcPts val="3000"/>
              </a:spcAft>
            </a:pPr>
            <a:r>
              <a:rPr lang="en-US" sz="2400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sz="2400" baseline="-25000" dirty="0" smtClean="0">
                <a:latin typeface="Cambria Math" pitchFamily="18" charset="0"/>
                <a:ea typeface="Cambria Math" pitchFamily="18" charset="0"/>
              </a:rPr>
              <a:t>4 </a:t>
            </a:r>
            <a:endParaRPr lang="en-US" sz="2400" dirty="0" smtClean="0"/>
          </a:p>
          <a:p>
            <a:pPr>
              <a:spcAft>
                <a:spcPts val="3000"/>
              </a:spcAft>
            </a:pPr>
            <a:r>
              <a:rPr lang="en-US" sz="2400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sz="2400" baseline="-25000" dirty="0" smtClean="0">
                <a:latin typeface="Cambria Math" pitchFamily="18" charset="0"/>
                <a:ea typeface="Cambria Math" pitchFamily="18" charset="0"/>
              </a:rPr>
              <a:t>5 </a:t>
            </a: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53" grpId="0" animBg="1"/>
      <p:bldP spid="56" grpId="0" animBg="1"/>
      <p:bldP spid="57" grpId="0"/>
      <p:bldP spid="62" grpId="0" animBg="1"/>
      <p:bldP spid="63" grpId="0"/>
      <p:bldP spid="65" grpId="0" animBg="1"/>
      <p:bldP spid="66" grpId="0"/>
      <p:bldP spid="69" grpId="0" animBg="1"/>
      <p:bldP spid="71" grpId="0" animBg="1"/>
      <p:bldP spid="72" grpId="0"/>
      <p:bldP spid="73" grpId="0"/>
      <p:bldP spid="76" grpId="0" animBg="1"/>
      <p:bldP spid="82" grpId="0" animBg="1"/>
      <p:bldP spid="86" grpId="0"/>
      <p:bldP spid="87" grpId="0"/>
      <p:bldP spid="89" grpId="0" animBg="1"/>
      <p:bldP spid="91" grpId="0"/>
      <p:bldP spid="93" grpId="0" animBg="1"/>
      <p:bldP spid="94" grpId="0"/>
      <p:bldP spid="98" grpId="0"/>
      <p:bldP spid="100" grpId="0" animBg="1"/>
      <p:bldP spid="102" grpId="0" animBg="1"/>
      <p:bldP spid="103" grpId="0"/>
      <p:bldP spid="104" grpId="0"/>
      <p:bldP spid="105" grpId="0"/>
      <p:bldP spid="106" grpId="0"/>
      <p:bldP spid="107" grpId="0"/>
      <p:bldP spid="108" grpId="0"/>
      <p:bldP spid="109" grpId="0"/>
      <p:bldP spid="110" grpId="0"/>
      <p:bldP spid="111" grpId="0"/>
      <p:bldP spid="112" grpId="0"/>
      <p:bldP spid="116" grpId="0"/>
      <p:bldP spid="117" grpId="0"/>
      <p:bldP spid="118" grpId="0"/>
      <p:bldP spid="120" grpId="0" animBg="1"/>
      <p:bldP spid="119" grpId="0"/>
      <p:bldP spid="121" grpId="0"/>
      <p:bldP spid="85" grpId="1" animBg="1"/>
      <p:bldP spid="90" grpId="1"/>
      <p:bldP spid="95" grpId="1"/>
      <p:bldP spid="99" grpId="0"/>
      <p:bldP spid="113" grpId="0"/>
      <p:bldP spid="114" grpId="0"/>
      <p:bldP spid="115" grpId="0"/>
      <p:bldP spid="127" grpId="0"/>
      <p:bldP spid="128" grpId="0"/>
      <p:bldP spid="129" grpId="0"/>
      <p:bldP spid="130" grpId="0"/>
      <p:bldP spid="131" grpId="0"/>
      <p:bldP spid="132" grpId="0"/>
      <p:bldP spid="133" grpId="0"/>
      <p:bldP spid="134" grpId="0"/>
      <p:bldP spid="13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Russian Doll 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02542"/>
            <a:ext cx="8229600" cy="4853866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Run </a:t>
            </a:r>
            <a:r>
              <a:rPr lang="en-US" i="1" dirty="0" smtClean="0"/>
              <a:t>n </a:t>
            </a:r>
            <a:r>
              <a:rPr lang="en-US" dirty="0" smtClean="0"/>
              <a:t>successive </a:t>
            </a:r>
            <a:r>
              <a:rPr lang="en-US" dirty="0" err="1" smtClean="0"/>
              <a:t>BnB</a:t>
            </a:r>
            <a:r>
              <a:rPr lang="en-US" dirty="0" smtClean="0"/>
              <a:t> searches</a:t>
            </a:r>
          </a:p>
          <a:p>
            <a:pPr lvl="1"/>
            <a:r>
              <a:rPr lang="en-US" dirty="0" smtClean="0"/>
              <a:t>Each search involves a single additional variable</a:t>
            </a:r>
          </a:p>
          <a:p>
            <a:pPr lvl="1"/>
            <a:r>
              <a:rPr lang="en-US" dirty="0" smtClean="0"/>
              <a:t>First </a:t>
            </a:r>
            <a:r>
              <a:rPr lang="en-US" dirty="0" err="1" smtClean="0"/>
              <a:t>subproblem</a:t>
            </a:r>
            <a:r>
              <a:rPr lang="en-US" dirty="0" smtClean="0"/>
              <a:t> includes just </a:t>
            </a:r>
            <a:r>
              <a:rPr lang="en-US" i="1" dirty="0" smtClean="0"/>
              <a:t>n</a:t>
            </a:r>
            <a:r>
              <a:rPr lang="en-US" dirty="0" smtClean="0"/>
              <a:t>th variable</a:t>
            </a:r>
          </a:p>
          <a:p>
            <a:pPr lvl="1"/>
            <a:r>
              <a:rPr lang="en-US" dirty="0" smtClean="0"/>
              <a:t>The (</a:t>
            </a:r>
            <a:r>
              <a:rPr lang="en-US" i="1" dirty="0" smtClean="0"/>
              <a:t>n-i+1</a:t>
            </a:r>
            <a:r>
              <a:rPr lang="en-US" dirty="0" smtClean="0"/>
              <a:t>)</a:t>
            </a:r>
            <a:r>
              <a:rPr lang="en-US" dirty="0" err="1" smtClean="0"/>
              <a:t>th</a:t>
            </a:r>
            <a:r>
              <a:rPr lang="en-US" dirty="0" smtClean="0"/>
              <a:t> </a:t>
            </a:r>
            <a:r>
              <a:rPr lang="en-US" dirty="0" err="1" smtClean="0"/>
              <a:t>subproblem</a:t>
            </a:r>
            <a:r>
              <a:rPr lang="en-US" dirty="0" smtClean="0"/>
              <a:t> involves </a:t>
            </a:r>
            <a:r>
              <a:rPr lang="en-US" i="1" dirty="0" smtClean="0"/>
              <a:t>x</a:t>
            </a:r>
            <a:r>
              <a:rPr lang="en-US" i="1" baseline="-25000" dirty="0" smtClean="0"/>
              <a:t>i</a:t>
            </a:r>
            <a:r>
              <a:rPr lang="en-US" i="1" dirty="0" smtClean="0"/>
              <a:t>,…,</a:t>
            </a:r>
            <a:r>
              <a:rPr lang="en-US" i="1" dirty="0" err="1" smtClean="0"/>
              <a:t>x</a:t>
            </a:r>
            <a:r>
              <a:rPr lang="en-US" i="1" baseline="-25000" dirty="0" err="1" smtClean="0"/>
              <a:t>n</a:t>
            </a:r>
            <a:endParaRPr lang="en-US" i="1" baseline="-25000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Bounds are augmented by previous searches</a:t>
            </a:r>
          </a:p>
          <a:p>
            <a:endParaRPr lang="en-US" dirty="0" smtClean="0"/>
          </a:p>
          <a:p>
            <a:r>
              <a:rPr lang="en-US" dirty="0" smtClean="0"/>
              <a:t>Previous solutions can also heuristically guide search</a:t>
            </a:r>
          </a:p>
          <a:p>
            <a:endParaRPr lang="en-US" dirty="0" smtClean="0"/>
          </a:p>
          <a:p>
            <a:r>
              <a:rPr lang="en-US" dirty="0" smtClean="0"/>
              <a:t>Extra pruning power is often worth extra cost of doing </a:t>
            </a:r>
            <a:r>
              <a:rPr lang="en-US" i="1" dirty="0" smtClean="0"/>
              <a:t>n </a:t>
            </a:r>
            <a:r>
              <a:rPr lang="en-US" dirty="0" smtClean="0"/>
              <a:t>searches</a:t>
            </a:r>
          </a:p>
          <a:p>
            <a:pPr lvl="1"/>
            <a:endParaRPr lang="en-US" i="1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3/25/2013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Constraint Optimization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E86F-4F53-460C-83BF-F797240580C2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0" y="1539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0" y="1036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Combinatorial Auction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3/25/2013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Constraint Optimization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E86F-4F53-460C-83BF-F797240580C2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0" y="1562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705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9706" name="Rectangle 10"/>
          <p:cNvSpPr>
            <a:spLocks noChangeArrowheads="1"/>
          </p:cNvSpPr>
          <p:nvPr/>
        </p:nvSpPr>
        <p:spPr bwMode="auto">
          <a:xfrm>
            <a:off x="0" y="9826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707" name="Rectangle 11"/>
          <p:cNvSpPr>
            <a:spLocks noChangeArrowheads="1"/>
          </p:cNvSpPr>
          <p:nvPr/>
        </p:nvSpPr>
        <p:spPr bwMode="auto">
          <a:xfrm>
            <a:off x="0" y="14620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709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9710" name="Rectangle 14"/>
          <p:cNvSpPr>
            <a:spLocks noChangeArrowheads="1"/>
          </p:cNvSpPr>
          <p:nvPr/>
        </p:nvSpPr>
        <p:spPr bwMode="auto">
          <a:xfrm>
            <a:off x="0" y="936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715" name="Rectangle 1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9716" name="Rectangle 20"/>
          <p:cNvSpPr>
            <a:spLocks noChangeArrowheads="1"/>
          </p:cNvSpPr>
          <p:nvPr/>
        </p:nvSpPr>
        <p:spPr bwMode="auto">
          <a:xfrm>
            <a:off x="0" y="936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717" name="Rectangle 21"/>
          <p:cNvSpPr>
            <a:spLocks noChangeArrowheads="1"/>
          </p:cNvSpPr>
          <p:nvPr/>
        </p:nvSpPr>
        <p:spPr bwMode="auto">
          <a:xfrm>
            <a:off x="0" y="1416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718" name="Rectangle 22"/>
          <p:cNvSpPr>
            <a:spLocks noChangeArrowheads="1"/>
          </p:cNvSpPr>
          <p:nvPr/>
        </p:nvSpPr>
        <p:spPr bwMode="auto">
          <a:xfrm>
            <a:off x="0" y="1895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719" name="Rectangle 23"/>
          <p:cNvSpPr>
            <a:spLocks noChangeArrowheads="1"/>
          </p:cNvSpPr>
          <p:nvPr/>
        </p:nvSpPr>
        <p:spPr bwMode="auto">
          <a:xfrm>
            <a:off x="0" y="23749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8" name="Straight Connector 47"/>
          <p:cNvCxnSpPr>
            <a:endCxn id="53" idx="7"/>
          </p:cNvCxnSpPr>
          <p:nvPr/>
        </p:nvCxnSpPr>
        <p:spPr>
          <a:xfrm flipH="1">
            <a:off x="5897623" y="2364377"/>
            <a:ext cx="1175631" cy="458913"/>
          </a:xfrm>
          <a:prstGeom prst="line">
            <a:avLst/>
          </a:prstGeom>
          <a:ln w="254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6173659" y="226074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1" name="Oval 50"/>
          <p:cNvSpPr/>
          <p:nvPr/>
        </p:nvSpPr>
        <p:spPr>
          <a:xfrm>
            <a:off x="7007938" y="2286001"/>
            <a:ext cx="130628" cy="1306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53" name="Oval 52"/>
          <p:cNvSpPr/>
          <p:nvPr/>
        </p:nvSpPr>
        <p:spPr>
          <a:xfrm>
            <a:off x="5786125" y="2804160"/>
            <a:ext cx="130628" cy="1306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cxnSp>
        <p:nvCxnSpPr>
          <p:cNvPr id="54" name="Straight Connector 53"/>
          <p:cNvCxnSpPr/>
          <p:nvPr/>
        </p:nvCxnSpPr>
        <p:spPr>
          <a:xfrm flipH="1" flipV="1">
            <a:off x="5864503" y="2869473"/>
            <a:ext cx="200297" cy="824703"/>
          </a:xfrm>
          <a:prstGeom prst="line">
            <a:avLst/>
          </a:prstGeom>
          <a:ln w="254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6" name="Oval 55"/>
          <p:cNvSpPr/>
          <p:nvPr/>
        </p:nvSpPr>
        <p:spPr>
          <a:xfrm>
            <a:off x="6002098" y="3621025"/>
            <a:ext cx="130628" cy="1306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6033451" y="29678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cxnSp>
        <p:nvCxnSpPr>
          <p:cNvPr id="61" name="Straight Connector 60"/>
          <p:cNvCxnSpPr/>
          <p:nvPr/>
        </p:nvCxnSpPr>
        <p:spPr>
          <a:xfrm flipH="1" flipV="1">
            <a:off x="6047383" y="3643665"/>
            <a:ext cx="200297" cy="824703"/>
          </a:xfrm>
          <a:prstGeom prst="line">
            <a:avLst/>
          </a:prstGeom>
          <a:ln w="254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2" name="Oval 61"/>
          <p:cNvSpPr/>
          <p:nvPr/>
        </p:nvSpPr>
        <p:spPr>
          <a:xfrm>
            <a:off x="6184978" y="4395217"/>
            <a:ext cx="130628" cy="1306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6216331" y="374207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65" name="Oval 64"/>
          <p:cNvSpPr/>
          <p:nvPr/>
        </p:nvSpPr>
        <p:spPr>
          <a:xfrm>
            <a:off x="6373954" y="5169409"/>
            <a:ext cx="130628" cy="1306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6319963" y="46381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cxnSp>
        <p:nvCxnSpPr>
          <p:cNvPr id="74" name="Straight Connector 73"/>
          <p:cNvCxnSpPr>
            <a:stCxn id="76" idx="0"/>
          </p:cNvCxnSpPr>
          <p:nvPr/>
        </p:nvCxnSpPr>
        <p:spPr>
          <a:xfrm flipH="1" flipV="1">
            <a:off x="7059756" y="2349136"/>
            <a:ext cx="1150835" cy="455024"/>
          </a:xfrm>
          <a:prstGeom prst="line">
            <a:avLst/>
          </a:prstGeom>
          <a:ln w="254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6" name="Oval 75"/>
          <p:cNvSpPr/>
          <p:nvPr/>
        </p:nvSpPr>
        <p:spPr>
          <a:xfrm>
            <a:off x="8145277" y="2804160"/>
            <a:ext cx="130628" cy="1306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cxnSp>
        <p:nvCxnSpPr>
          <p:cNvPr id="81" name="Straight Connector 80"/>
          <p:cNvCxnSpPr/>
          <p:nvPr/>
        </p:nvCxnSpPr>
        <p:spPr>
          <a:xfrm flipV="1">
            <a:off x="7972848" y="2899954"/>
            <a:ext cx="238616" cy="751550"/>
          </a:xfrm>
          <a:prstGeom prst="line">
            <a:avLst/>
          </a:prstGeom>
          <a:ln w="254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2" name="Oval 81"/>
          <p:cNvSpPr/>
          <p:nvPr/>
        </p:nvSpPr>
        <p:spPr>
          <a:xfrm>
            <a:off x="7910146" y="3614929"/>
            <a:ext cx="130628" cy="1306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7813483" y="30471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87" name="TextBox 86"/>
          <p:cNvSpPr txBox="1"/>
          <p:nvPr/>
        </p:nvSpPr>
        <p:spPr>
          <a:xfrm>
            <a:off x="7624507" y="231560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cxnSp>
        <p:nvCxnSpPr>
          <p:cNvPr id="88" name="Straight Connector 87"/>
          <p:cNvCxnSpPr/>
          <p:nvPr/>
        </p:nvCxnSpPr>
        <p:spPr>
          <a:xfrm flipV="1">
            <a:off x="7729008" y="3680242"/>
            <a:ext cx="238616" cy="751550"/>
          </a:xfrm>
          <a:prstGeom prst="line">
            <a:avLst/>
          </a:prstGeom>
          <a:ln w="254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9" name="Oval 88"/>
          <p:cNvSpPr/>
          <p:nvPr/>
        </p:nvSpPr>
        <p:spPr>
          <a:xfrm>
            <a:off x="7666306" y="4395217"/>
            <a:ext cx="130628" cy="1306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7594027" y="381522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cxnSp>
        <p:nvCxnSpPr>
          <p:cNvPr id="92" name="Straight Connector 91"/>
          <p:cNvCxnSpPr/>
          <p:nvPr/>
        </p:nvCxnSpPr>
        <p:spPr>
          <a:xfrm flipH="1" flipV="1">
            <a:off x="7711591" y="4417857"/>
            <a:ext cx="200297" cy="824703"/>
          </a:xfrm>
          <a:prstGeom prst="line">
            <a:avLst/>
          </a:prstGeom>
          <a:ln w="254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3" name="Oval 92"/>
          <p:cNvSpPr/>
          <p:nvPr/>
        </p:nvSpPr>
        <p:spPr>
          <a:xfrm>
            <a:off x="7849186" y="5169409"/>
            <a:ext cx="130628" cy="1306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7783003" y="461989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cxnSp>
        <p:nvCxnSpPr>
          <p:cNvPr id="96" name="Straight Connector 95"/>
          <p:cNvCxnSpPr/>
          <p:nvPr/>
        </p:nvCxnSpPr>
        <p:spPr>
          <a:xfrm flipH="1" flipV="1">
            <a:off x="7888375" y="5149377"/>
            <a:ext cx="200297" cy="824703"/>
          </a:xfrm>
          <a:prstGeom prst="line">
            <a:avLst/>
          </a:prstGeom>
          <a:ln w="254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8" name="TextBox 97"/>
          <p:cNvSpPr txBox="1"/>
          <p:nvPr/>
        </p:nvSpPr>
        <p:spPr>
          <a:xfrm>
            <a:off x="8014651" y="54062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00" name="Rectangle 99"/>
          <p:cNvSpPr/>
          <p:nvPr/>
        </p:nvSpPr>
        <p:spPr>
          <a:xfrm>
            <a:off x="8046000" y="5937504"/>
            <a:ext cx="103632" cy="10363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102" name="Oval 101"/>
          <p:cNvSpPr/>
          <p:nvPr/>
        </p:nvSpPr>
        <p:spPr>
          <a:xfrm>
            <a:off x="8367346" y="3627121"/>
            <a:ext cx="130628" cy="1306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8301163" y="307760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cxnSp>
        <p:nvCxnSpPr>
          <p:cNvPr id="84" name="Straight Connector 83"/>
          <p:cNvCxnSpPr/>
          <p:nvPr/>
        </p:nvCxnSpPr>
        <p:spPr>
          <a:xfrm flipH="1" flipV="1">
            <a:off x="8009822" y="3672665"/>
            <a:ext cx="200297" cy="824703"/>
          </a:xfrm>
          <a:prstGeom prst="line">
            <a:avLst/>
          </a:prstGeom>
          <a:ln w="25400">
            <a:prstDash val="dash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5" name="Oval 84"/>
          <p:cNvSpPr/>
          <p:nvPr/>
        </p:nvSpPr>
        <p:spPr>
          <a:xfrm>
            <a:off x="8147417" y="4405929"/>
            <a:ext cx="130628" cy="1306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8081234" y="39051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cxnSp>
        <p:nvCxnSpPr>
          <p:cNvPr id="97" name="Straight Connector 96"/>
          <p:cNvCxnSpPr/>
          <p:nvPr/>
        </p:nvCxnSpPr>
        <p:spPr>
          <a:xfrm flipH="1" flipV="1">
            <a:off x="8233244" y="2910665"/>
            <a:ext cx="200297" cy="824703"/>
          </a:xfrm>
          <a:prstGeom prst="line">
            <a:avLst/>
          </a:prstGeom>
          <a:ln w="25400">
            <a:prstDash val="dash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5" name="TextBox 174"/>
          <p:cNvSpPr txBox="1"/>
          <p:nvPr/>
        </p:nvSpPr>
        <p:spPr>
          <a:xfrm>
            <a:off x="4817668" y="2675198"/>
            <a:ext cx="10344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8+11=19</a:t>
            </a:r>
            <a:endParaRPr lang="en-US" dirty="0"/>
          </a:p>
        </p:txBody>
      </p:sp>
      <p:sp>
        <p:nvSpPr>
          <p:cNvPr id="176" name="TextBox 175"/>
          <p:cNvSpPr txBox="1"/>
          <p:nvPr/>
        </p:nvSpPr>
        <p:spPr>
          <a:xfrm>
            <a:off x="5131566" y="3506866"/>
            <a:ext cx="9252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8+7=15</a:t>
            </a:r>
            <a:endParaRPr lang="en-US" dirty="0"/>
          </a:p>
        </p:txBody>
      </p:sp>
      <p:sp>
        <p:nvSpPr>
          <p:cNvPr id="177" name="TextBox 176"/>
          <p:cNvSpPr txBox="1"/>
          <p:nvPr/>
        </p:nvSpPr>
        <p:spPr>
          <a:xfrm>
            <a:off x="5322635" y="4273220"/>
            <a:ext cx="9388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8+4=12</a:t>
            </a:r>
            <a:endParaRPr lang="en-US" dirty="0"/>
          </a:p>
        </p:txBody>
      </p:sp>
      <p:sp>
        <p:nvSpPr>
          <p:cNvPr id="178" name="TextBox 177"/>
          <p:cNvSpPr txBox="1"/>
          <p:nvPr/>
        </p:nvSpPr>
        <p:spPr>
          <a:xfrm>
            <a:off x="5732068" y="5253143"/>
            <a:ext cx="9533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8+2=10</a:t>
            </a:r>
            <a:endParaRPr lang="en-US" dirty="0"/>
          </a:p>
        </p:txBody>
      </p:sp>
      <p:sp>
        <p:nvSpPr>
          <p:cNvPr id="181" name="TextBox 180"/>
          <p:cNvSpPr txBox="1"/>
          <p:nvPr/>
        </p:nvSpPr>
        <p:spPr>
          <a:xfrm>
            <a:off x="8233951" y="2679551"/>
            <a:ext cx="4441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11</a:t>
            </a:r>
            <a:endParaRPr lang="en-US" dirty="0"/>
          </a:p>
        </p:txBody>
      </p:sp>
      <p:sp>
        <p:nvSpPr>
          <p:cNvPr id="182" name="TextBox 181"/>
          <p:cNvSpPr txBox="1"/>
          <p:nvPr/>
        </p:nvSpPr>
        <p:spPr>
          <a:xfrm>
            <a:off x="7968340" y="3458969"/>
            <a:ext cx="4441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11</a:t>
            </a:r>
            <a:endParaRPr lang="en-US" dirty="0"/>
          </a:p>
        </p:txBody>
      </p:sp>
      <p:sp>
        <p:nvSpPr>
          <p:cNvPr id="183" name="TextBox 182"/>
          <p:cNvSpPr txBox="1"/>
          <p:nvPr/>
        </p:nvSpPr>
        <p:spPr>
          <a:xfrm>
            <a:off x="7720145" y="4255803"/>
            <a:ext cx="4441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11</a:t>
            </a:r>
            <a:endParaRPr lang="en-US" dirty="0"/>
          </a:p>
        </p:txBody>
      </p:sp>
      <p:sp>
        <p:nvSpPr>
          <p:cNvPr id="184" name="TextBox 183"/>
          <p:cNvSpPr txBox="1"/>
          <p:nvPr/>
        </p:nvSpPr>
        <p:spPr>
          <a:xfrm>
            <a:off x="7929151" y="5026511"/>
            <a:ext cx="4441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11</a:t>
            </a:r>
            <a:endParaRPr lang="en-US" dirty="0"/>
          </a:p>
        </p:txBody>
      </p:sp>
      <p:sp>
        <p:nvSpPr>
          <p:cNvPr id="185" name="TextBox 184"/>
          <p:cNvSpPr txBox="1"/>
          <p:nvPr/>
        </p:nvSpPr>
        <p:spPr>
          <a:xfrm>
            <a:off x="7885609" y="5988809"/>
            <a:ext cx="4441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11</a:t>
            </a:r>
            <a:endParaRPr lang="en-US" dirty="0"/>
          </a:p>
        </p:txBody>
      </p:sp>
      <p:sp>
        <p:nvSpPr>
          <p:cNvPr id="186" name="Rectangle 185"/>
          <p:cNvSpPr/>
          <p:nvPr/>
        </p:nvSpPr>
        <p:spPr>
          <a:xfrm>
            <a:off x="8359878" y="3693622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187" name="Rectangle 186"/>
          <p:cNvSpPr/>
          <p:nvPr/>
        </p:nvSpPr>
        <p:spPr>
          <a:xfrm>
            <a:off x="8107328" y="4433850"/>
            <a:ext cx="4187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10</a:t>
            </a:r>
            <a:endParaRPr lang="en-US" dirty="0"/>
          </a:p>
        </p:txBody>
      </p:sp>
      <p:cxnSp>
        <p:nvCxnSpPr>
          <p:cNvPr id="188" name="Straight Connector 187"/>
          <p:cNvCxnSpPr/>
          <p:nvPr/>
        </p:nvCxnSpPr>
        <p:spPr>
          <a:xfrm flipH="1" flipV="1">
            <a:off x="6243164" y="4462776"/>
            <a:ext cx="200297" cy="824703"/>
          </a:xfrm>
          <a:prstGeom prst="line">
            <a:avLst/>
          </a:prstGeom>
          <a:ln w="25400">
            <a:prstDash val="dash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0" y="10207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3" name="Rectangle 192"/>
          <p:cNvSpPr/>
          <p:nvPr/>
        </p:nvSpPr>
        <p:spPr>
          <a:xfrm>
            <a:off x="5992503" y="1630076"/>
            <a:ext cx="200813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Russian Doll: </a:t>
            </a:r>
            <a:endParaRPr lang="en-US" sz="2400" dirty="0"/>
          </a:p>
        </p:txBody>
      </p:sp>
      <p:sp>
        <p:nvSpPr>
          <p:cNvPr id="180" name="Rounded Rectangle 179"/>
          <p:cNvSpPr/>
          <p:nvPr/>
        </p:nvSpPr>
        <p:spPr>
          <a:xfrm>
            <a:off x="4804020" y="2184400"/>
            <a:ext cx="4028364" cy="4216400"/>
          </a:xfrm>
          <a:prstGeom prst="round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385547" y="1386687"/>
            <a:ext cx="37425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u="sng" dirty="0" smtClean="0"/>
              <a:t>Previous searches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80" name="Rounded Rectangle 79"/>
          <p:cNvSpPr/>
          <p:nvPr/>
        </p:nvSpPr>
        <p:spPr>
          <a:xfrm>
            <a:off x="406720" y="2242612"/>
            <a:ext cx="3353078" cy="385174"/>
          </a:xfrm>
          <a:prstGeom prst="round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sz="1400" dirty="0" smtClean="0">
              <a:solidFill>
                <a:schemeClr val="tx1"/>
              </a:solidFill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383727" y="1891897"/>
            <a:ext cx="290949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Cambria Math" pitchFamily="18" charset="0"/>
                <a:ea typeface="Cambria Math" pitchFamily="18" charset="0"/>
              </a:rPr>
              <a:t>Over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 b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,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3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,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4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,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5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:</a:t>
            </a:r>
            <a:endParaRPr lang="en-US" dirty="0" smtClean="0"/>
          </a:p>
        </p:txBody>
      </p:sp>
      <p:sp>
        <p:nvSpPr>
          <p:cNvPr id="104" name="Rectangle 103"/>
          <p:cNvSpPr/>
          <p:nvPr/>
        </p:nvSpPr>
        <p:spPr>
          <a:xfrm>
            <a:off x="477433" y="2253615"/>
            <a:ext cx="23989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=1,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3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=1,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4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=0,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5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=0</a:t>
            </a:r>
            <a:endParaRPr lang="en-US" dirty="0" smtClean="0"/>
          </a:p>
        </p:txBody>
      </p:sp>
      <p:sp>
        <p:nvSpPr>
          <p:cNvPr id="108" name="Rectangle 107"/>
          <p:cNvSpPr/>
          <p:nvPr/>
        </p:nvSpPr>
        <p:spPr>
          <a:xfrm>
            <a:off x="3309915" y="2251122"/>
            <a:ext cx="44533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Cambria Math" pitchFamily="18" charset="0"/>
                <a:ea typeface="Cambria Math" pitchFamily="18" charset="0"/>
              </a:rPr>
              <a:t>11</a:t>
            </a:r>
            <a:endParaRPr lang="en-US" dirty="0" smtClean="0"/>
          </a:p>
        </p:txBody>
      </p:sp>
      <p:sp>
        <p:nvSpPr>
          <p:cNvPr id="111" name="Rectangle 110"/>
          <p:cNvSpPr/>
          <p:nvPr/>
        </p:nvSpPr>
        <p:spPr>
          <a:xfrm>
            <a:off x="3072469" y="1871092"/>
            <a:ext cx="7626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Cambria Math" pitchFamily="18" charset="0"/>
                <a:ea typeface="Cambria Math" pitchFamily="18" charset="0"/>
              </a:rPr>
              <a:t>Cost:</a:t>
            </a:r>
            <a:endParaRPr lang="en-US" dirty="0" smtClean="0"/>
          </a:p>
        </p:txBody>
      </p:sp>
      <p:cxnSp>
        <p:nvCxnSpPr>
          <p:cNvPr id="114" name="Straight Arrow Connector 113"/>
          <p:cNvCxnSpPr/>
          <p:nvPr/>
        </p:nvCxnSpPr>
        <p:spPr>
          <a:xfrm>
            <a:off x="3630967" y="2556769"/>
            <a:ext cx="1526959" cy="20418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6" name="Straight Arrow Connector 115"/>
          <p:cNvCxnSpPr/>
          <p:nvPr/>
        </p:nvCxnSpPr>
        <p:spPr>
          <a:xfrm>
            <a:off x="3657599" y="3160452"/>
            <a:ext cx="1784413" cy="42612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9" name="Straight Arrow Connector 118"/>
          <p:cNvCxnSpPr/>
          <p:nvPr/>
        </p:nvCxnSpPr>
        <p:spPr>
          <a:xfrm>
            <a:off x="3667957" y="3916532"/>
            <a:ext cx="2004874" cy="44240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1" name="Straight Arrow Connector 120"/>
          <p:cNvCxnSpPr/>
          <p:nvPr/>
        </p:nvCxnSpPr>
        <p:spPr>
          <a:xfrm>
            <a:off x="3676835" y="4653379"/>
            <a:ext cx="2351103" cy="66434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3" name="Rectangle 122"/>
          <p:cNvSpPr/>
          <p:nvPr/>
        </p:nvSpPr>
        <p:spPr>
          <a:xfrm>
            <a:off x="3698399" y="1246124"/>
            <a:ext cx="196555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solidFill>
                  <a:srgbClr val="0070C0"/>
                </a:solidFill>
              </a:rPr>
              <a:t>Initial lower bound given by previous optimal solution</a:t>
            </a:r>
            <a:endParaRPr lang="en-US" sz="1200" dirty="0">
              <a:solidFill>
                <a:srgbClr val="0070C0"/>
              </a:solidFill>
            </a:endParaRPr>
          </a:p>
        </p:txBody>
      </p:sp>
      <p:cxnSp>
        <p:nvCxnSpPr>
          <p:cNvPr id="124" name="Straight Arrow Connector 123"/>
          <p:cNvCxnSpPr/>
          <p:nvPr/>
        </p:nvCxnSpPr>
        <p:spPr>
          <a:xfrm flipH="1">
            <a:off x="3639845" y="1651247"/>
            <a:ext cx="656947" cy="727969"/>
          </a:xfrm>
          <a:prstGeom prst="straightConnector1">
            <a:avLst/>
          </a:prstGeom>
          <a:ln>
            <a:solidFill>
              <a:srgbClr val="0070C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4" name="Rounded Rectangle 133"/>
          <p:cNvSpPr/>
          <p:nvPr/>
        </p:nvSpPr>
        <p:spPr>
          <a:xfrm>
            <a:off x="408199" y="2980963"/>
            <a:ext cx="3353078" cy="385174"/>
          </a:xfrm>
          <a:prstGeom prst="round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sz="1400" dirty="0" smtClean="0">
              <a:solidFill>
                <a:schemeClr val="tx1"/>
              </a:solidFill>
            </a:endParaRPr>
          </a:p>
        </p:txBody>
      </p:sp>
      <p:sp>
        <p:nvSpPr>
          <p:cNvPr id="135" name="Rectangle 134"/>
          <p:cNvSpPr/>
          <p:nvPr/>
        </p:nvSpPr>
        <p:spPr>
          <a:xfrm>
            <a:off x="385206" y="2630248"/>
            <a:ext cx="290949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Cambria Math" pitchFamily="18" charset="0"/>
                <a:ea typeface="Cambria Math" pitchFamily="18" charset="0"/>
              </a:rPr>
              <a:t>Over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3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,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4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,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5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:</a:t>
            </a:r>
            <a:endParaRPr lang="en-US" dirty="0" smtClean="0"/>
          </a:p>
        </p:txBody>
      </p:sp>
      <p:sp>
        <p:nvSpPr>
          <p:cNvPr id="136" name="Rectangle 135"/>
          <p:cNvSpPr/>
          <p:nvPr/>
        </p:nvSpPr>
        <p:spPr>
          <a:xfrm>
            <a:off x="478912" y="2991966"/>
            <a:ext cx="23989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3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=1,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4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=0,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5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=1</a:t>
            </a:r>
            <a:endParaRPr lang="en-US" dirty="0" smtClean="0"/>
          </a:p>
        </p:txBody>
      </p:sp>
      <p:sp>
        <p:nvSpPr>
          <p:cNvPr id="137" name="Rectangle 136"/>
          <p:cNvSpPr/>
          <p:nvPr/>
        </p:nvSpPr>
        <p:spPr>
          <a:xfrm>
            <a:off x="3311394" y="2989473"/>
            <a:ext cx="44533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Cambria Math" pitchFamily="18" charset="0"/>
                <a:ea typeface="Cambria Math" pitchFamily="18" charset="0"/>
              </a:rPr>
              <a:t>  7</a:t>
            </a:r>
            <a:endParaRPr lang="en-US" dirty="0" smtClean="0"/>
          </a:p>
        </p:txBody>
      </p:sp>
      <p:sp>
        <p:nvSpPr>
          <p:cNvPr id="138" name="Rounded Rectangle 137"/>
          <p:cNvSpPr/>
          <p:nvPr/>
        </p:nvSpPr>
        <p:spPr>
          <a:xfrm>
            <a:off x="408194" y="3717834"/>
            <a:ext cx="3353078" cy="385174"/>
          </a:xfrm>
          <a:prstGeom prst="round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sz="1400" dirty="0" smtClean="0">
              <a:solidFill>
                <a:schemeClr val="tx1"/>
              </a:solidFill>
            </a:endParaRPr>
          </a:p>
        </p:txBody>
      </p:sp>
      <p:sp>
        <p:nvSpPr>
          <p:cNvPr id="139" name="Rectangle 138"/>
          <p:cNvSpPr/>
          <p:nvPr/>
        </p:nvSpPr>
        <p:spPr>
          <a:xfrm>
            <a:off x="385201" y="3367119"/>
            <a:ext cx="290949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Cambria Math" pitchFamily="18" charset="0"/>
                <a:ea typeface="Cambria Math" pitchFamily="18" charset="0"/>
              </a:rPr>
              <a:t>Over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 b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4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,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5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:</a:t>
            </a:r>
            <a:endParaRPr lang="en-US" dirty="0" smtClean="0"/>
          </a:p>
        </p:txBody>
      </p:sp>
      <p:sp>
        <p:nvSpPr>
          <p:cNvPr id="140" name="Rectangle 139"/>
          <p:cNvSpPr/>
          <p:nvPr/>
        </p:nvSpPr>
        <p:spPr>
          <a:xfrm>
            <a:off x="478907" y="3728837"/>
            <a:ext cx="23989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4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=1,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5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=1</a:t>
            </a:r>
            <a:endParaRPr lang="en-US" dirty="0" smtClean="0"/>
          </a:p>
        </p:txBody>
      </p:sp>
      <p:sp>
        <p:nvSpPr>
          <p:cNvPr id="141" name="Rectangle 140"/>
          <p:cNvSpPr/>
          <p:nvPr/>
        </p:nvSpPr>
        <p:spPr>
          <a:xfrm>
            <a:off x="3311389" y="3726344"/>
            <a:ext cx="44533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Cambria Math" pitchFamily="18" charset="0"/>
                <a:ea typeface="Cambria Math" pitchFamily="18" charset="0"/>
              </a:rPr>
              <a:t>  4</a:t>
            </a:r>
            <a:endParaRPr lang="en-US" dirty="0" smtClean="0"/>
          </a:p>
        </p:txBody>
      </p:sp>
      <p:sp>
        <p:nvSpPr>
          <p:cNvPr id="142" name="Rounded Rectangle 141"/>
          <p:cNvSpPr/>
          <p:nvPr/>
        </p:nvSpPr>
        <p:spPr>
          <a:xfrm>
            <a:off x="408200" y="4454649"/>
            <a:ext cx="3353078" cy="385174"/>
          </a:xfrm>
          <a:prstGeom prst="round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sz="1400" dirty="0" smtClean="0">
              <a:solidFill>
                <a:schemeClr val="tx1"/>
              </a:solidFill>
            </a:endParaRPr>
          </a:p>
        </p:txBody>
      </p:sp>
      <p:sp>
        <p:nvSpPr>
          <p:cNvPr id="143" name="Rectangle 142"/>
          <p:cNvSpPr/>
          <p:nvPr/>
        </p:nvSpPr>
        <p:spPr>
          <a:xfrm>
            <a:off x="385207" y="4103934"/>
            <a:ext cx="290949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Cambria Math" pitchFamily="18" charset="0"/>
                <a:ea typeface="Cambria Math" pitchFamily="18" charset="0"/>
              </a:rPr>
              <a:t>Over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 b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5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:</a:t>
            </a:r>
            <a:endParaRPr lang="en-US" dirty="0" smtClean="0"/>
          </a:p>
        </p:txBody>
      </p:sp>
      <p:sp>
        <p:nvSpPr>
          <p:cNvPr id="144" name="Rectangle 143"/>
          <p:cNvSpPr/>
          <p:nvPr/>
        </p:nvSpPr>
        <p:spPr>
          <a:xfrm>
            <a:off x="478913" y="4465652"/>
            <a:ext cx="23989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5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=1</a:t>
            </a:r>
            <a:endParaRPr lang="en-US" dirty="0" smtClean="0"/>
          </a:p>
        </p:txBody>
      </p:sp>
      <p:sp>
        <p:nvSpPr>
          <p:cNvPr id="145" name="Rectangle 144"/>
          <p:cNvSpPr/>
          <p:nvPr/>
        </p:nvSpPr>
        <p:spPr>
          <a:xfrm>
            <a:off x="3311395" y="4463159"/>
            <a:ext cx="44533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Cambria Math" pitchFamily="18" charset="0"/>
                <a:ea typeface="Cambria Math" pitchFamily="18" charset="0"/>
              </a:rPr>
              <a:t>  2</a:t>
            </a:r>
            <a:endParaRPr lang="en-US" dirty="0" smtClean="0"/>
          </a:p>
        </p:txBody>
      </p:sp>
      <p:sp>
        <p:nvSpPr>
          <p:cNvPr id="153" name="Rectangle 152"/>
          <p:cNvSpPr/>
          <p:nvPr/>
        </p:nvSpPr>
        <p:spPr>
          <a:xfrm>
            <a:off x="2474761" y="5020612"/>
            <a:ext cx="221265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solidFill>
                  <a:srgbClr val="FF0000"/>
                </a:solidFill>
              </a:rPr>
              <a:t>Optimal solutions from previous searches estimate upper bound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154" name="Rectangle 153"/>
          <p:cNvSpPr/>
          <p:nvPr/>
        </p:nvSpPr>
        <p:spPr>
          <a:xfrm>
            <a:off x="665827" y="5812108"/>
            <a:ext cx="348892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r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1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= 8,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r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2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= 6</a:t>
            </a:r>
            <a:r>
              <a:rPr lang="en-US" dirty="0" smtClean="0"/>
              <a:t>,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r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3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= 5</a:t>
            </a:r>
            <a:r>
              <a:rPr lang="en-US" dirty="0" smtClean="0"/>
              <a:t>,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r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4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= 2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, r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5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= 2</a:t>
            </a:r>
            <a:endParaRPr lang="en-US" dirty="0" smtClean="0"/>
          </a:p>
        </p:txBody>
      </p:sp>
      <p:cxnSp>
        <p:nvCxnSpPr>
          <p:cNvPr id="155" name="Straight Arrow Connector 154"/>
          <p:cNvCxnSpPr/>
          <p:nvPr/>
        </p:nvCxnSpPr>
        <p:spPr>
          <a:xfrm>
            <a:off x="3632446" y="2558249"/>
            <a:ext cx="4659298" cy="20270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7" name="Straight Arrow Connector 156"/>
          <p:cNvCxnSpPr/>
          <p:nvPr/>
        </p:nvCxnSpPr>
        <p:spPr>
          <a:xfrm>
            <a:off x="3642804" y="3145655"/>
            <a:ext cx="4764349" cy="66286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Combinatorial Auction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3/25/2013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Constraint Optimization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E86F-4F53-460C-83BF-F797240580C2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0" y="1562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705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9706" name="Rectangle 10"/>
          <p:cNvSpPr>
            <a:spLocks noChangeArrowheads="1"/>
          </p:cNvSpPr>
          <p:nvPr/>
        </p:nvSpPr>
        <p:spPr bwMode="auto">
          <a:xfrm>
            <a:off x="0" y="9826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707" name="Rectangle 11"/>
          <p:cNvSpPr>
            <a:spLocks noChangeArrowheads="1"/>
          </p:cNvSpPr>
          <p:nvPr/>
        </p:nvSpPr>
        <p:spPr bwMode="auto">
          <a:xfrm>
            <a:off x="0" y="14620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709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9710" name="Rectangle 14"/>
          <p:cNvSpPr>
            <a:spLocks noChangeArrowheads="1"/>
          </p:cNvSpPr>
          <p:nvPr/>
        </p:nvSpPr>
        <p:spPr bwMode="auto">
          <a:xfrm>
            <a:off x="0" y="936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715" name="Rectangle 1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9716" name="Rectangle 20"/>
          <p:cNvSpPr>
            <a:spLocks noChangeArrowheads="1"/>
          </p:cNvSpPr>
          <p:nvPr/>
        </p:nvSpPr>
        <p:spPr bwMode="auto">
          <a:xfrm>
            <a:off x="0" y="936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717" name="Rectangle 21"/>
          <p:cNvSpPr>
            <a:spLocks noChangeArrowheads="1"/>
          </p:cNvSpPr>
          <p:nvPr/>
        </p:nvSpPr>
        <p:spPr bwMode="auto">
          <a:xfrm>
            <a:off x="0" y="1416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718" name="Rectangle 22"/>
          <p:cNvSpPr>
            <a:spLocks noChangeArrowheads="1"/>
          </p:cNvSpPr>
          <p:nvPr/>
        </p:nvSpPr>
        <p:spPr bwMode="auto">
          <a:xfrm>
            <a:off x="0" y="1895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719" name="Rectangle 23"/>
          <p:cNvSpPr>
            <a:spLocks noChangeArrowheads="1"/>
          </p:cNvSpPr>
          <p:nvPr/>
        </p:nvSpPr>
        <p:spPr bwMode="auto">
          <a:xfrm>
            <a:off x="0" y="23749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8" name="Straight Connector 47"/>
          <p:cNvCxnSpPr>
            <a:endCxn id="53" idx="7"/>
          </p:cNvCxnSpPr>
          <p:nvPr/>
        </p:nvCxnSpPr>
        <p:spPr>
          <a:xfrm flipH="1">
            <a:off x="5447239" y="2364377"/>
            <a:ext cx="1175631" cy="458913"/>
          </a:xfrm>
          <a:prstGeom prst="line">
            <a:avLst/>
          </a:prstGeom>
          <a:ln w="254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5723275" y="226074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51" name="Oval 50"/>
          <p:cNvSpPr/>
          <p:nvPr/>
        </p:nvSpPr>
        <p:spPr>
          <a:xfrm>
            <a:off x="6557554" y="2286001"/>
            <a:ext cx="130628" cy="1306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53" name="Oval 52"/>
          <p:cNvSpPr/>
          <p:nvPr/>
        </p:nvSpPr>
        <p:spPr>
          <a:xfrm>
            <a:off x="5335741" y="2804160"/>
            <a:ext cx="130628" cy="1306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cxnSp>
        <p:nvCxnSpPr>
          <p:cNvPr id="54" name="Straight Connector 53"/>
          <p:cNvCxnSpPr/>
          <p:nvPr/>
        </p:nvCxnSpPr>
        <p:spPr>
          <a:xfrm flipH="1" flipV="1">
            <a:off x="5414119" y="2869473"/>
            <a:ext cx="200297" cy="824703"/>
          </a:xfrm>
          <a:prstGeom prst="line">
            <a:avLst/>
          </a:prstGeom>
          <a:ln w="254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6" name="Oval 55"/>
          <p:cNvSpPr/>
          <p:nvPr/>
        </p:nvSpPr>
        <p:spPr>
          <a:xfrm>
            <a:off x="5551714" y="3621025"/>
            <a:ext cx="130628" cy="1306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5583067" y="29678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cxnSp>
        <p:nvCxnSpPr>
          <p:cNvPr id="61" name="Straight Connector 60"/>
          <p:cNvCxnSpPr/>
          <p:nvPr/>
        </p:nvCxnSpPr>
        <p:spPr>
          <a:xfrm flipH="1" flipV="1">
            <a:off x="5596999" y="3643665"/>
            <a:ext cx="200297" cy="824703"/>
          </a:xfrm>
          <a:prstGeom prst="line">
            <a:avLst/>
          </a:prstGeom>
          <a:ln w="254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2" name="Oval 61"/>
          <p:cNvSpPr/>
          <p:nvPr/>
        </p:nvSpPr>
        <p:spPr>
          <a:xfrm>
            <a:off x="5734594" y="4395217"/>
            <a:ext cx="130628" cy="1306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5765947" y="374207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65" name="Oval 64"/>
          <p:cNvSpPr/>
          <p:nvPr/>
        </p:nvSpPr>
        <p:spPr>
          <a:xfrm>
            <a:off x="5923570" y="5169409"/>
            <a:ext cx="130628" cy="1306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5869579" y="46381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cxnSp>
        <p:nvCxnSpPr>
          <p:cNvPr id="74" name="Straight Connector 73"/>
          <p:cNvCxnSpPr>
            <a:stCxn id="76" idx="0"/>
          </p:cNvCxnSpPr>
          <p:nvPr/>
        </p:nvCxnSpPr>
        <p:spPr>
          <a:xfrm flipH="1" flipV="1">
            <a:off x="6609372" y="2349136"/>
            <a:ext cx="1150835" cy="455024"/>
          </a:xfrm>
          <a:prstGeom prst="line">
            <a:avLst/>
          </a:prstGeom>
          <a:ln w="254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6" name="Oval 75"/>
          <p:cNvSpPr/>
          <p:nvPr/>
        </p:nvSpPr>
        <p:spPr>
          <a:xfrm>
            <a:off x="7694893" y="2804160"/>
            <a:ext cx="130628" cy="1306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cxnSp>
        <p:nvCxnSpPr>
          <p:cNvPr id="81" name="Straight Connector 80"/>
          <p:cNvCxnSpPr/>
          <p:nvPr/>
        </p:nvCxnSpPr>
        <p:spPr>
          <a:xfrm flipV="1">
            <a:off x="7522464" y="2899954"/>
            <a:ext cx="238616" cy="751550"/>
          </a:xfrm>
          <a:prstGeom prst="line">
            <a:avLst/>
          </a:prstGeom>
          <a:ln w="254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2" name="Oval 81"/>
          <p:cNvSpPr/>
          <p:nvPr/>
        </p:nvSpPr>
        <p:spPr>
          <a:xfrm>
            <a:off x="7459762" y="3614929"/>
            <a:ext cx="130628" cy="1306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7363099" y="304712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87" name="TextBox 86"/>
          <p:cNvSpPr txBox="1"/>
          <p:nvPr/>
        </p:nvSpPr>
        <p:spPr>
          <a:xfrm>
            <a:off x="7174123" y="231560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cxnSp>
        <p:nvCxnSpPr>
          <p:cNvPr id="88" name="Straight Connector 87"/>
          <p:cNvCxnSpPr/>
          <p:nvPr/>
        </p:nvCxnSpPr>
        <p:spPr>
          <a:xfrm flipV="1">
            <a:off x="7278624" y="3680242"/>
            <a:ext cx="238616" cy="751550"/>
          </a:xfrm>
          <a:prstGeom prst="line">
            <a:avLst/>
          </a:prstGeom>
          <a:ln w="254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9" name="Oval 88"/>
          <p:cNvSpPr/>
          <p:nvPr/>
        </p:nvSpPr>
        <p:spPr>
          <a:xfrm>
            <a:off x="7215922" y="4395217"/>
            <a:ext cx="130628" cy="1306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7143643" y="381522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cxnSp>
        <p:nvCxnSpPr>
          <p:cNvPr id="92" name="Straight Connector 91"/>
          <p:cNvCxnSpPr/>
          <p:nvPr/>
        </p:nvCxnSpPr>
        <p:spPr>
          <a:xfrm flipH="1" flipV="1">
            <a:off x="7261207" y="4417857"/>
            <a:ext cx="200297" cy="824703"/>
          </a:xfrm>
          <a:prstGeom prst="line">
            <a:avLst/>
          </a:prstGeom>
          <a:ln w="254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3" name="Oval 92"/>
          <p:cNvSpPr/>
          <p:nvPr/>
        </p:nvSpPr>
        <p:spPr>
          <a:xfrm>
            <a:off x="7398802" y="5169409"/>
            <a:ext cx="130628" cy="1306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7332619" y="461989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cxnSp>
        <p:nvCxnSpPr>
          <p:cNvPr id="96" name="Straight Connector 95"/>
          <p:cNvCxnSpPr/>
          <p:nvPr/>
        </p:nvCxnSpPr>
        <p:spPr>
          <a:xfrm flipH="1" flipV="1">
            <a:off x="7437991" y="5149377"/>
            <a:ext cx="200297" cy="824703"/>
          </a:xfrm>
          <a:prstGeom prst="line">
            <a:avLst/>
          </a:prstGeom>
          <a:ln w="254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8" name="TextBox 97"/>
          <p:cNvSpPr txBox="1"/>
          <p:nvPr/>
        </p:nvSpPr>
        <p:spPr>
          <a:xfrm>
            <a:off x="7564267" y="540628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00" name="Rectangle 99"/>
          <p:cNvSpPr/>
          <p:nvPr/>
        </p:nvSpPr>
        <p:spPr>
          <a:xfrm>
            <a:off x="7595616" y="5937504"/>
            <a:ext cx="103632" cy="10363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102" name="Oval 101"/>
          <p:cNvSpPr/>
          <p:nvPr/>
        </p:nvSpPr>
        <p:spPr>
          <a:xfrm>
            <a:off x="7916962" y="3627121"/>
            <a:ext cx="130628" cy="1306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7850779" y="307760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cxnSp>
        <p:nvCxnSpPr>
          <p:cNvPr id="84" name="Straight Connector 83"/>
          <p:cNvCxnSpPr/>
          <p:nvPr/>
        </p:nvCxnSpPr>
        <p:spPr>
          <a:xfrm flipH="1" flipV="1">
            <a:off x="7559438" y="3672665"/>
            <a:ext cx="200297" cy="824703"/>
          </a:xfrm>
          <a:prstGeom prst="line">
            <a:avLst/>
          </a:prstGeom>
          <a:ln w="25400">
            <a:prstDash val="dash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5" name="Oval 84"/>
          <p:cNvSpPr/>
          <p:nvPr/>
        </p:nvSpPr>
        <p:spPr>
          <a:xfrm>
            <a:off x="7697033" y="4405929"/>
            <a:ext cx="130628" cy="1306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7630850" y="390518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cxnSp>
        <p:nvCxnSpPr>
          <p:cNvPr id="97" name="Straight Connector 96"/>
          <p:cNvCxnSpPr/>
          <p:nvPr/>
        </p:nvCxnSpPr>
        <p:spPr>
          <a:xfrm flipH="1" flipV="1">
            <a:off x="7782860" y="2910665"/>
            <a:ext cx="200297" cy="824703"/>
          </a:xfrm>
          <a:prstGeom prst="line">
            <a:avLst/>
          </a:prstGeom>
          <a:ln w="25400">
            <a:prstDash val="dash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5" name="TextBox 174"/>
          <p:cNvSpPr txBox="1"/>
          <p:nvPr/>
        </p:nvSpPr>
        <p:spPr>
          <a:xfrm>
            <a:off x="4957637" y="2675198"/>
            <a:ext cx="4441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19</a:t>
            </a:r>
            <a:endParaRPr lang="en-US" dirty="0"/>
          </a:p>
        </p:txBody>
      </p:sp>
      <p:sp>
        <p:nvSpPr>
          <p:cNvPr id="176" name="TextBox 175"/>
          <p:cNvSpPr txBox="1"/>
          <p:nvPr/>
        </p:nvSpPr>
        <p:spPr>
          <a:xfrm>
            <a:off x="5162289" y="3506866"/>
            <a:ext cx="4441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15</a:t>
            </a:r>
            <a:endParaRPr lang="en-US" dirty="0"/>
          </a:p>
        </p:txBody>
      </p:sp>
      <p:sp>
        <p:nvSpPr>
          <p:cNvPr id="177" name="TextBox 176"/>
          <p:cNvSpPr txBox="1"/>
          <p:nvPr/>
        </p:nvSpPr>
        <p:spPr>
          <a:xfrm>
            <a:off x="5366940" y="4273220"/>
            <a:ext cx="4441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12</a:t>
            </a:r>
            <a:endParaRPr lang="en-US" dirty="0"/>
          </a:p>
        </p:txBody>
      </p:sp>
      <p:sp>
        <p:nvSpPr>
          <p:cNvPr id="178" name="TextBox 177"/>
          <p:cNvSpPr txBox="1"/>
          <p:nvPr/>
        </p:nvSpPr>
        <p:spPr>
          <a:xfrm>
            <a:off x="5790869" y="5253143"/>
            <a:ext cx="4441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10</a:t>
            </a:r>
            <a:endParaRPr lang="en-US" dirty="0"/>
          </a:p>
        </p:txBody>
      </p:sp>
      <p:sp>
        <p:nvSpPr>
          <p:cNvPr id="181" name="TextBox 180"/>
          <p:cNvSpPr txBox="1"/>
          <p:nvPr/>
        </p:nvSpPr>
        <p:spPr>
          <a:xfrm>
            <a:off x="7783567" y="2679551"/>
            <a:ext cx="4441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11</a:t>
            </a:r>
            <a:endParaRPr lang="en-US" dirty="0"/>
          </a:p>
        </p:txBody>
      </p:sp>
      <p:sp>
        <p:nvSpPr>
          <p:cNvPr id="182" name="TextBox 181"/>
          <p:cNvSpPr txBox="1"/>
          <p:nvPr/>
        </p:nvSpPr>
        <p:spPr>
          <a:xfrm>
            <a:off x="7517956" y="3458969"/>
            <a:ext cx="4441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11</a:t>
            </a:r>
            <a:endParaRPr lang="en-US" dirty="0"/>
          </a:p>
        </p:txBody>
      </p:sp>
      <p:sp>
        <p:nvSpPr>
          <p:cNvPr id="183" name="TextBox 182"/>
          <p:cNvSpPr txBox="1"/>
          <p:nvPr/>
        </p:nvSpPr>
        <p:spPr>
          <a:xfrm>
            <a:off x="7269761" y="4255803"/>
            <a:ext cx="4441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11</a:t>
            </a:r>
            <a:endParaRPr lang="en-US" dirty="0"/>
          </a:p>
        </p:txBody>
      </p:sp>
      <p:sp>
        <p:nvSpPr>
          <p:cNvPr id="184" name="TextBox 183"/>
          <p:cNvSpPr txBox="1"/>
          <p:nvPr/>
        </p:nvSpPr>
        <p:spPr>
          <a:xfrm>
            <a:off x="7478767" y="5026511"/>
            <a:ext cx="4441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11</a:t>
            </a:r>
            <a:endParaRPr lang="en-US" dirty="0"/>
          </a:p>
        </p:txBody>
      </p:sp>
      <p:sp>
        <p:nvSpPr>
          <p:cNvPr id="185" name="TextBox 184"/>
          <p:cNvSpPr txBox="1"/>
          <p:nvPr/>
        </p:nvSpPr>
        <p:spPr>
          <a:xfrm>
            <a:off x="7435225" y="5988809"/>
            <a:ext cx="4441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11</a:t>
            </a:r>
            <a:endParaRPr lang="en-US" dirty="0"/>
          </a:p>
        </p:txBody>
      </p:sp>
      <p:sp>
        <p:nvSpPr>
          <p:cNvPr id="186" name="Rectangle 185"/>
          <p:cNvSpPr/>
          <p:nvPr/>
        </p:nvSpPr>
        <p:spPr>
          <a:xfrm>
            <a:off x="7909494" y="3693622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187" name="Rectangle 186"/>
          <p:cNvSpPr/>
          <p:nvPr/>
        </p:nvSpPr>
        <p:spPr>
          <a:xfrm>
            <a:off x="7656944" y="4433850"/>
            <a:ext cx="4187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10</a:t>
            </a:r>
            <a:endParaRPr lang="en-US" dirty="0"/>
          </a:p>
        </p:txBody>
      </p:sp>
      <p:cxnSp>
        <p:nvCxnSpPr>
          <p:cNvPr id="188" name="Straight Connector 187"/>
          <p:cNvCxnSpPr/>
          <p:nvPr/>
        </p:nvCxnSpPr>
        <p:spPr>
          <a:xfrm flipH="1" flipV="1">
            <a:off x="5792780" y="4462776"/>
            <a:ext cx="200297" cy="824703"/>
          </a:xfrm>
          <a:prstGeom prst="line">
            <a:avLst/>
          </a:prstGeom>
          <a:ln w="25400">
            <a:prstDash val="dash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0" y="10207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3" name="Rectangle 192"/>
          <p:cNvSpPr/>
          <p:nvPr/>
        </p:nvSpPr>
        <p:spPr>
          <a:xfrm>
            <a:off x="5733191" y="1630076"/>
            <a:ext cx="200813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Russian Doll: </a:t>
            </a:r>
            <a:endParaRPr lang="en-US" sz="2400" dirty="0"/>
          </a:p>
        </p:txBody>
      </p:sp>
      <p:sp>
        <p:nvSpPr>
          <p:cNvPr id="105" name="TextBox 104"/>
          <p:cNvSpPr txBox="1"/>
          <p:nvPr/>
        </p:nvSpPr>
        <p:spPr>
          <a:xfrm>
            <a:off x="2705515" y="2856614"/>
            <a:ext cx="7080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10</a:t>
            </a:r>
            <a:endParaRPr lang="en-US" sz="3200" dirty="0"/>
          </a:p>
        </p:txBody>
      </p:sp>
      <p:sp>
        <p:nvSpPr>
          <p:cNvPr id="120" name="Rectangle 119"/>
          <p:cNvSpPr/>
          <p:nvPr/>
        </p:nvSpPr>
        <p:spPr>
          <a:xfrm>
            <a:off x="2743496" y="2912349"/>
            <a:ext cx="542544" cy="49987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cxnSp>
        <p:nvCxnSpPr>
          <p:cNvPr id="99" name="Straight Connector 98"/>
          <p:cNvCxnSpPr>
            <a:endCxn id="114" idx="7"/>
          </p:cNvCxnSpPr>
          <p:nvPr/>
        </p:nvCxnSpPr>
        <p:spPr>
          <a:xfrm flipH="1">
            <a:off x="1732993" y="2386148"/>
            <a:ext cx="1175631" cy="458913"/>
          </a:xfrm>
          <a:prstGeom prst="line">
            <a:avLst/>
          </a:prstGeom>
          <a:ln w="254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1" name="TextBox 100"/>
          <p:cNvSpPr txBox="1"/>
          <p:nvPr/>
        </p:nvSpPr>
        <p:spPr>
          <a:xfrm>
            <a:off x="2009029" y="228251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13" name="Oval 112"/>
          <p:cNvSpPr/>
          <p:nvPr/>
        </p:nvSpPr>
        <p:spPr>
          <a:xfrm>
            <a:off x="2843308" y="2307772"/>
            <a:ext cx="130628" cy="1306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114" name="Oval 113"/>
          <p:cNvSpPr/>
          <p:nvPr/>
        </p:nvSpPr>
        <p:spPr>
          <a:xfrm>
            <a:off x="1621495" y="2825931"/>
            <a:ext cx="130628" cy="1306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cxnSp>
        <p:nvCxnSpPr>
          <p:cNvPr id="115" name="Straight Connector 114"/>
          <p:cNvCxnSpPr/>
          <p:nvPr/>
        </p:nvCxnSpPr>
        <p:spPr>
          <a:xfrm flipH="1" flipV="1">
            <a:off x="1699873" y="2891244"/>
            <a:ext cx="200297" cy="824703"/>
          </a:xfrm>
          <a:prstGeom prst="line">
            <a:avLst/>
          </a:prstGeom>
          <a:ln w="254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7" name="Oval 126"/>
          <p:cNvSpPr/>
          <p:nvPr/>
        </p:nvSpPr>
        <p:spPr>
          <a:xfrm>
            <a:off x="1837468" y="3642796"/>
            <a:ext cx="130628" cy="1306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128" name="TextBox 127"/>
          <p:cNvSpPr txBox="1"/>
          <p:nvPr/>
        </p:nvSpPr>
        <p:spPr>
          <a:xfrm>
            <a:off x="1868821" y="298965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cxnSp>
        <p:nvCxnSpPr>
          <p:cNvPr id="129" name="Straight Connector 128"/>
          <p:cNvCxnSpPr/>
          <p:nvPr/>
        </p:nvCxnSpPr>
        <p:spPr>
          <a:xfrm flipH="1" flipV="1">
            <a:off x="1882753" y="3665436"/>
            <a:ext cx="200297" cy="824703"/>
          </a:xfrm>
          <a:prstGeom prst="line">
            <a:avLst/>
          </a:prstGeom>
          <a:ln w="254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0" name="Oval 129"/>
          <p:cNvSpPr/>
          <p:nvPr/>
        </p:nvSpPr>
        <p:spPr>
          <a:xfrm>
            <a:off x="2020348" y="4416988"/>
            <a:ext cx="130628" cy="1306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131" name="TextBox 130"/>
          <p:cNvSpPr txBox="1"/>
          <p:nvPr/>
        </p:nvSpPr>
        <p:spPr>
          <a:xfrm>
            <a:off x="2051701" y="3763843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32" name="Oval 131"/>
          <p:cNvSpPr/>
          <p:nvPr/>
        </p:nvSpPr>
        <p:spPr>
          <a:xfrm>
            <a:off x="2209324" y="5191180"/>
            <a:ext cx="130628" cy="1306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133" name="TextBox 132"/>
          <p:cNvSpPr txBox="1"/>
          <p:nvPr/>
        </p:nvSpPr>
        <p:spPr>
          <a:xfrm>
            <a:off x="1893205" y="542805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cxnSp>
        <p:nvCxnSpPr>
          <p:cNvPr id="134" name="Straight Connector 133"/>
          <p:cNvCxnSpPr/>
          <p:nvPr/>
        </p:nvCxnSpPr>
        <p:spPr>
          <a:xfrm flipV="1">
            <a:off x="2028186" y="5250397"/>
            <a:ext cx="238616" cy="751550"/>
          </a:xfrm>
          <a:prstGeom prst="line">
            <a:avLst/>
          </a:prstGeom>
          <a:ln w="254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5" name="Straight Connector 134"/>
          <p:cNvCxnSpPr/>
          <p:nvPr/>
        </p:nvCxnSpPr>
        <p:spPr>
          <a:xfrm flipH="1" flipV="1">
            <a:off x="2254609" y="5219916"/>
            <a:ext cx="200297" cy="824703"/>
          </a:xfrm>
          <a:prstGeom prst="line">
            <a:avLst/>
          </a:prstGeom>
          <a:ln w="25400">
            <a:prstDash val="dash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6" name="TextBox 135"/>
          <p:cNvSpPr txBox="1"/>
          <p:nvPr/>
        </p:nvSpPr>
        <p:spPr>
          <a:xfrm>
            <a:off x="2155333" y="465995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37" name="TextBox 136"/>
          <p:cNvSpPr txBox="1"/>
          <p:nvPr/>
        </p:nvSpPr>
        <p:spPr>
          <a:xfrm>
            <a:off x="2326021" y="545243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cxnSp>
        <p:nvCxnSpPr>
          <p:cNvPr id="138" name="Straight Connector 137"/>
          <p:cNvCxnSpPr/>
          <p:nvPr/>
        </p:nvCxnSpPr>
        <p:spPr>
          <a:xfrm flipH="1" flipV="1">
            <a:off x="2895126" y="2370907"/>
            <a:ext cx="1150835" cy="455024"/>
          </a:xfrm>
          <a:prstGeom prst="line">
            <a:avLst/>
          </a:prstGeom>
          <a:ln w="254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9" name="Straight Connector 138"/>
          <p:cNvCxnSpPr/>
          <p:nvPr/>
        </p:nvCxnSpPr>
        <p:spPr>
          <a:xfrm flipV="1">
            <a:off x="3808218" y="2921725"/>
            <a:ext cx="238616" cy="751550"/>
          </a:xfrm>
          <a:prstGeom prst="line">
            <a:avLst/>
          </a:prstGeom>
          <a:ln w="254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0" name="TextBox 139"/>
          <p:cNvSpPr txBox="1"/>
          <p:nvPr/>
        </p:nvSpPr>
        <p:spPr>
          <a:xfrm>
            <a:off x="3648853" y="306889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41" name="TextBox 140"/>
          <p:cNvSpPr txBox="1"/>
          <p:nvPr/>
        </p:nvSpPr>
        <p:spPr>
          <a:xfrm>
            <a:off x="3459877" y="233737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42" name="Oval 141"/>
          <p:cNvSpPr/>
          <p:nvPr/>
        </p:nvSpPr>
        <p:spPr>
          <a:xfrm>
            <a:off x="3501676" y="4416988"/>
            <a:ext cx="130628" cy="1306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143" name="TextBox 142"/>
          <p:cNvSpPr txBox="1"/>
          <p:nvPr/>
        </p:nvSpPr>
        <p:spPr>
          <a:xfrm>
            <a:off x="3429397" y="383699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cxnSp>
        <p:nvCxnSpPr>
          <p:cNvPr id="144" name="Straight Connector 143"/>
          <p:cNvCxnSpPr/>
          <p:nvPr/>
        </p:nvCxnSpPr>
        <p:spPr>
          <a:xfrm flipH="1" flipV="1">
            <a:off x="3546961" y="4439628"/>
            <a:ext cx="200297" cy="824703"/>
          </a:xfrm>
          <a:prstGeom prst="line">
            <a:avLst/>
          </a:prstGeom>
          <a:ln w="254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5" name="TextBox 144"/>
          <p:cNvSpPr txBox="1"/>
          <p:nvPr/>
        </p:nvSpPr>
        <p:spPr>
          <a:xfrm>
            <a:off x="3618373" y="464166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cxnSp>
        <p:nvCxnSpPr>
          <p:cNvPr id="146" name="Straight Connector 145"/>
          <p:cNvCxnSpPr/>
          <p:nvPr/>
        </p:nvCxnSpPr>
        <p:spPr>
          <a:xfrm flipH="1" flipV="1">
            <a:off x="3723745" y="5171148"/>
            <a:ext cx="200297" cy="824703"/>
          </a:xfrm>
          <a:prstGeom prst="line">
            <a:avLst/>
          </a:prstGeom>
          <a:ln w="254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7" name="TextBox 146"/>
          <p:cNvSpPr txBox="1"/>
          <p:nvPr/>
        </p:nvSpPr>
        <p:spPr>
          <a:xfrm>
            <a:off x="3850021" y="542805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48" name="TextBox 147"/>
          <p:cNvSpPr txBox="1"/>
          <p:nvPr/>
        </p:nvSpPr>
        <p:spPr>
          <a:xfrm>
            <a:off x="4136533" y="309937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49" name="Oval 148"/>
          <p:cNvSpPr/>
          <p:nvPr/>
        </p:nvSpPr>
        <p:spPr>
          <a:xfrm>
            <a:off x="3982787" y="4427700"/>
            <a:ext cx="130628" cy="1306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150" name="TextBox 149"/>
          <p:cNvSpPr txBox="1"/>
          <p:nvPr/>
        </p:nvSpPr>
        <p:spPr>
          <a:xfrm>
            <a:off x="3916604" y="392695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cxnSp>
        <p:nvCxnSpPr>
          <p:cNvPr id="151" name="Straight Connector 150"/>
          <p:cNvCxnSpPr/>
          <p:nvPr/>
        </p:nvCxnSpPr>
        <p:spPr>
          <a:xfrm flipH="1" flipV="1">
            <a:off x="4068614" y="2932436"/>
            <a:ext cx="200297" cy="824703"/>
          </a:xfrm>
          <a:prstGeom prst="line">
            <a:avLst/>
          </a:prstGeom>
          <a:ln w="25400">
            <a:prstDash val="dash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2" name="Straight Connector 151"/>
          <p:cNvCxnSpPr/>
          <p:nvPr/>
        </p:nvCxnSpPr>
        <p:spPr>
          <a:xfrm flipH="1" flipV="1">
            <a:off x="2084790" y="4439627"/>
            <a:ext cx="200297" cy="824703"/>
          </a:xfrm>
          <a:prstGeom prst="line">
            <a:avLst/>
          </a:prstGeom>
          <a:ln w="254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3" name="Rectangle 152"/>
          <p:cNvSpPr/>
          <p:nvPr/>
        </p:nvSpPr>
        <p:spPr>
          <a:xfrm>
            <a:off x="1949807" y="5971466"/>
            <a:ext cx="103632" cy="10363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154" name="Oval 153"/>
          <p:cNvSpPr/>
          <p:nvPr/>
        </p:nvSpPr>
        <p:spPr>
          <a:xfrm>
            <a:off x="2405265" y="5953179"/>
            <a:ext cx="130628" cy="1306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155" name="Oval 154"/>
          <p:cNvSpPr/>
          <p:nvPr/>
        </p:nvSpPr>
        <p:spPr>
          <a:xfrm>
            <a:off x="3993708" y="2825930"/>
            <a:ext cx="130628" cy="1306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156" name="Oval 155"/>
          <p:cNvSpPr/>
          <p:nvPr/>
        </p:nvSpPr>
        <p:spPr>
          <a:xfrm>
            <a:off x="3758577" y="3636699"/>
            <a:ext cx="130628" cy="1306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cxnSp>
        <p:nvCxnSpPr>
          <p:cNvPr id="157" name="Straight Connector 156"/>
          <p:cNvCxnSpPr/>
          <p:nvPr/>
        </p:nvCxnSpPr>
        <p:spPr>
          <a:xfrm flipV="1">
            <a:off x="3577439" y="3702012"/>
            <a:ext cx="238616" cy="751550"/>
          </a:xfrm>
          <a:prstGeom prst="line">
            <a:avLst/>
          </a:prstGeom>
          <a:ln w="254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8" name="Oval 157"/>
          <p:cNvSpPr/>
          <p:nvPr/>
        </p:nvSpPr>
        <p:spPr>
          <a:xfrm>
            <a:off x="3697617" y="5191179"/>
            <a:ext cx="130628" cy="1306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159" name="Rectangle 158"/>
          <p:cNvSpPr/>
          <p:nvPr/>
        </p:nvSpPr>
        <p:spPr>
          <a:xfrm>
            <a:off x="3894431" y="5959274"/>
            <a:ext cx="103632" cy="10363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160" name="Oval 159"/>
          <p:cNvSpPr/>
          <p:nvPr/>
        </p:nvSpPr>
        <p:spPr>
          <a:xfrm>
            <a:off x="4215777" y="3648891"/>
            <a:ext cx="130628" cy="1306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cxnSp>
        <p:nvCxnSpPr>
          <p:cNvPr id="161" name="Straight Connector 160"/>
          <p:cNvCxnSpPr/>
          <p:nvPr/>
        </p:nvCxnSpPr>
        <p:spPr>
          <a:xfrm flipH="1" flipV="1">
            <a:off x="3858253" y="3694435"/>
            <a:ext cx="200297" cy="824703"/>
          </a:xfrm>
          <a:prstGeom prst="line">
            <a:avLst/>
          </a:prstGeom>
          <a:ln w="25400">
            <a:prstDash val="dash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2" name="TextBox 161"/>
          <p:cNvSpPr txBox="1"/>
          <p:nvPr/>
        </p:nvSpPr>
        <p:spPr>
          <a:xfrm>
            <a:off x="1254037" y="2709236"/>
            <a:ext cx="4441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23</a:t>
            </a:r>
            <a:endParaRPr lang="en-US" dirty="0"/>
          </a:p>
        </p:txBody>
      </p:sp>
      <p:sp>
        <p:nvSpPr>
          <p:cNvPr id="163" name="TextBox 162"/>
          <p:cNvSpPr txBox="1"/>
          <p:nvPr/>
        </p:nvSpPr>
        <p:spPr>
          <a:xfrm>
            <a:off x="1458689" y="3540904"/>
            <a:ext cx="4441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17</a:t>
            </a:r>
            <a:endParaRPr lang="en-US" dirty="0"/>
          </a:p>
        </p:txBody>
      </p:sp>
      <p:sp>
        <p:nvSpPr>
          <p:cNvPr id="164" name="TextBox 163"/>
          <p:cNvSpPr txBox="1"/>
          <p:nvPr/>
        </p:nvSpPr>
        <p:spPr>
          <a:xfrm>
            <a:off x="1663340" y="4307258"/>
            <a:ext cx="4441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12</a:t>
            </a:r>
            <a:endParaRPr lang="en-US" dirty="0"/>
          </a:p>
        </p:txBody>
      </p:sp>
      <p:sp>
        <p:nvSpPr>
          <p:cNvPr id="165" name="TextBox 164"/>
          <p:cNvSpPr txBox="1"/>
          <p:nvPr/>
        </p:nvSpPr>
        <p:spPr>
          <a:xfrm>
            <a:off x="1776551" y="5047486"/>
            <a:ext cx="4441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10</a:t>
            </a:r>
            <a:endParaRPr lang="en-US" dirty="0"/>
          </a:p>
        </p:txBody>
      </p:sp>
      <p:sp>
        <p:nvSpPr>
          <p:cNvPr id="166" name="TextBox 165"/>
          <p:cNvSpPr txBox="1"/>
          <p:nvPr/>
        </p:nvSpPr>
        <p:spPr>
          <a:xfrm>
            <a:off x="1772197" y="6035909"/>
            <a:ext cx="4441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10</a:t>
            </a:r>
            <a:endParaRPr lang="en-US" dirty="0"/>
          </a:p>
        </p:txBody>
      </p:sp>
      <p:sp>
        <p:nvSpPr>
          <p:cNvPr id="167" name="TextBox 166"/>
          <p:cNvSpPr txBox="1"/>
          <p:nvPr/>
        </p:nvSpPr>
        <p:spPr>
          <a:xfrm>
            <a:off x="2329546" y="6057680"/>
            <a:ext cx="3744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168" name="TextBox 167"/>
          <p:cNvSpPr txBox="1"/>
          <p:nvPr/>
        </p:nvSpPr>
        <p:spPr>
          <a:xfrm>
            <a:off x="4079967" y="2713589"/>
            <a:ext cx="4441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15</a:t>
            </a:r>
            <a:endParaRPr lang="en-US" dirty="0"/>
          </a:p>
        </p:txBody>
      </p:sp>
      <p:sp>
        <p:nvSpPr>
          <p:cNvPr id="169" name="TextBox 168"/>
          <p:cNvSpPr txBox="1"/>
          <p:nvPr/>
        </p:nvSpPr>
        <p:spPr>
          <a:xfrm>
            <a:off x="3814356" y="3493007"/>
            <a:ext cx="4441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15</a:t>
            </a:r>
            <a:endParaRPr lang="en-US" dirty="0"/>
          </a:p>
        </p:txBody>
      </p:sp>
      <p:sp>
        <p:nvSpPr>
          <p:cNvPr id="170" name="TextBox 169"/>
          <p:cNvSpPr txBox="1"/>
          <p:nvPr/>
        </p:nvSpPr>
        <p:spPr>
          <a:xfrm>
            <a:off x="3566161" y="4289841"/>
            <a:ext cx="4441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15</a:t>
            </a:r>
            <a:endParaRPr lang="en-US" dirty="0"/>
          </a:p>
        </p:txBody>
      </p:sp>
      <p:sp>
        <p:nvSpPr>
          <p:cNvPr id="171" name="TextBox 170"/>
          <p:cNvSpPr txBox="1"/>
          <p:nvPr/>
        </p:nvSpPr>
        <p:spPr>
          <a:xfrm>
            <a:off x="3775167" y="5060549"/>
            <a:ext cx="4441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13</a:t>
            </a:r>
            <a:endParaRPr lang="en-US" dirty="0"/>
          </a:p>
        </p:txBody>
      </p:sp>
      <p:sp>
        <p:nvSpPr>
          <p:cNvPr id="172" name="TextBox 171"/>
          <p:cNvSpPr txBox="1"/>
          <p:nvPr/>
        </p:nvSpPr>
        <p:spPr>
          <a:xfrm>
            <a:off x="3731625" y="6022847"/>
            <a:ext cx="4441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11</a:t>
            </a:r>
            <a:endParaRPr lang="en-US" dirty="0"/>
          </a:p>
        </p:txBody>
      </p:sp>
      <p:sp>
        <p:nvSpPr>
          <p:cNvPr id="173" name="Rectangle 172"/>
          <p:cNvSpPr/>
          <p:nvPr/>
        </p:nvSpPr>
        <p:spPr>
          <a:xfrm>
            <a:off x="4205894" y="3727660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9</a:t>
            </a:r>
            <a:endParaRPr lang="en-US" dirty="0"/>
          </a:p>
        </p:txBody>
      </p:sp>
      <p:sp>
        <p:nvSpPr>
          <p:cNvPr id="174" name="Rectangle 173"/>
          <p:cNvSpPr/>
          <p:nvPr/>
        </p:nvSpPr>
        <p:spPr>
          <a:xfrm>
            <a:off x="3953344" y="4467888"/>
            <a:ext cx="4187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10</a:t>
            </a:r>
            <a:endParaRPr lang="en-US" dirty="0"/>
          </a:p>
        </p:txBody>
      </p:sp>
      <p:sp>
        <p:nvSpPr>
          <p:cNvPr id="192" name="Rectangle 191"/>
          <p:cNvSpPr/>
          <p:nvPr/>
        </p:nvSpPr>
        <p:spPr>
          <a:xfrm>
            <a:off x="2260542" y="1575331"/>
            <a:ext cx="145032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Original: </a:t>
            </a:r>
            <a:endParaRPr lang="en-US" sz="2400" dirty="0"/>
          </a:p>
        </p:txBody>
      </p:sp>
      <p:sp>
        <p:nvSpPr>
          <p:cNvPr id="179" name="Rounded Rectangle 178"/>
          <p:cNvSpPr/>
          <p:nvPr/>
        </p:nvSpPr>
        <p:spPr>
          <a:xfrm>
            <a:off x="1168400" y="2184400"/>
            <a:ext cx="3484880" cy="4216400"/>
          </a:xfrm>
          <a:prstGeom prst="round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180" name="Rounded Rectangle 179"/>
          <p:cNvSpPr/>
          <p:nvPr/>
        </p:nvSpPr>
        <p:spPr>
          <a:xfrm>
            <a:off x="4897120" y="2184400"/>
            <a:ext cx="3484880" cy="4216400"/>
          </a:xfrm>
          <a:prstGeom prst="round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189" name="Rectangle 188"/>
          <p:cNvSpPr/>
          <p:nvPr/>
        </p:nvSpPr>
        <p:spPr>
          <a:xfrm>
            <a:off x="567900" y="2714341"/>
            <a:ext cx="605802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3000"/>
              </a:spcAft>
            </a:pPr>
            <a:r>
              <a:rPr lang="en-US" sz="2400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sz="2400" baseline="-25000" dirty="0" smtClean="0">
                <a:latin typeface="Cambria Math" pitchFamily="18" charset="0"/>
                <a:ea typeface="Cambria Math" pitchFamily="18" charset="0"/>
              </a:rPr>
              <a:t>1 </a:t>
            </a:r>
            <a:endParaRPr lang="en-US" sz="2400" dirty="0" smtClean="0">
              <a:latin typeface="Cambria Math" pitchFamily="18" charset="0"/>
              <a:ea typeface="Cambria Math" pitchFamily="18" charset="0"/>
            </a:endParaRPr>
          </a:p>
          <a:p>
            <a:pPr>
              <a:spcAft>
                <a:spcPts val="3000"/>
              </a:spcAft>
            </a:pPr>
            <a:r>
              <a:rPr lang="en-US" sz="2400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sz="2400" baseline="-25000" dirty="0" smtClean="0">
                <a:latin typeface="Cambria Math" pitchFamily="18" charset="0"/>
                <a:ea typeface="Cambria Math" pitchFamily="18" charset="0"/>
              </a:rPr>
              <a:t>2 </a:t>
            </a:r>
            <a:endParaRPr lang="en-US" sz="2400" dirty="0" smtClean="0"/>
          </a:p>
          <a:p>
            <a:pPr>
              <a:spcAft>
                <a:spcPts val="3000"/>
              </a:spcAft>
            </a:pPr>
            <a:r>
              <a:rPr lang="en-US" sz="2400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sz="2400" baseline="-25000" dirty="0" smtClean="0">
                <a:latin typeface="Cambria Math" pitchFamily="18" charset="0"/>
                <a:ea typeface="Cambria Math" pitchFamily="18" charset="0"/>
              </a:rPr>
              <a:t>3 </a:t>
            </a:r>
            <a:endParaRPr lang="en-US" sz="2400" dirty="0" smtClean="0"/>
          </a:p>
          <a:p>
            <a:pPr>
              <a:spcAft>
                <a:spcPts val="3000"/>
              </a:spcAft>
            </a:pPr>
            <a:r>
              <a:rPr lang="en-US" sz="2400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sz="2400" baseline="-25000" dirty="0" smtClean="0">
                <a:latin typeface="Cambria Math" pitchFamily="18" charset="0"/>
                <a:ea typeface="Cambria Math" pitchFamily="18" charset="0"/>
              </a:rPr>
              <a:t>4 </a:t>
            </a:r>
            <a:endParaRPr lang="en-US" sz="2400" dirty="0" smtClean="0"/>
          </a:p>
          <a:p>
            <a:pPr>
              <a:spcAft>
                <a:spcPts val="3000"/>
              </a:spcAft>
            </a:pPr>
            <a:r>
              <a:rPr lang="en-US" sz="2400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sz="2400" baseline="-25000" dirty="0" smtClean="0">
                <a:latin typeface="Cambria Math" pitchFamily="18" charset="0"/>
                <a:ea typeface="Cambria Math" pitchFamily="18" charset="0"/>
              </a:rPr>
              <a:t>5 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xmlns="" val="1359253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Improving Branch-and-Bound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Substantial work on </a:t>
            </a:r>
            <a:r>
              <a:rPr lang="en-US" dirty="0" err="1" smtClean="0"/>
              <a:t>BnB</a:t>
            </a:r>
            <a:r>
              <a:rPr lang="en-US" dirty="0" smtClean="0"/>
              <a:t> has been done for </a:t>
            </a:r>
            <a:r>
              <a:rPr lang="en-US" i="1" dirty="0" smtClean="0"/>
              <a:t>integer programs </a:t>
            </a:r>
            <a:r>
              <a:rPr lang="en-US" dirty="0" smtClean="0"/>
              <a:t>by OR community</a:t>
            </a:r>
          </a:p>
          <a:p>
            <a:endParaRPr lang="en-US" dirty="0" smtClean="0"/>
          </a:p>
          <a:p>
            <a:r>
              <a:rPr lang="en-US" dirty="0" smtClean="0"/>
              <a:t>Primary way to improve </a:t>
            </a:r>
            <a:r>
              <a:rPr lang="en-US" dirty="0" err="1" smtClean="0"/>
              <a:t>BnB</a:t>
            </a:r>
            <a:r>
              <a:rPr lang="en-US" dirty="0" smtClean="0"/>
              <a:t> is to improve accuracy of bounding function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Constraint community extends same ideas to general constraints and cost functions</a:t>
            </a:r>
          </a:p>
          <a:p>
            <a:endParaRPr lang="en-US" dirty="0" smtClean="0"/>
          </a:p>
          <a:p>
            <a:r>
              <a:rPr lang="en-US" dirty="0" smtClean="0"/>
              <a:t>Generate bounding functions using Bucket Elimination</a:t>
            </a:r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3/25/2013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Constraint Optimization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E86F-4F53-460C-83BF-F797240580C2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3/25/2013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Constraint Optimization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E86F-4F53-460C-83BF-F797240580C2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>
            <a:normAutofit/>
          </a:bodyPr>
          <a:lstStyle/>
          <a:p>
            <a:pPr>
              <a:tabLst>
                <a:tab pos="8115300" algn="r"/>
              </a:tabLst>
            </a:pPr>
            <a:r>
              <a:rPr lang="en-US" sz="2800" dirty="0" smtClean="0">
                <a:solidFill>
                  <a:schemeClr val="bg1">
                    <a:lumMod val="65000"/>
                  </a:schemeClr>
                </a:solidFill>
              </a:rPr>
              <a:t>Motivation</a:t>
            </a:r>
          </a:p>
          <a:p>
            <a:pPr>
              <a:tabLst>
                <a:tab pos="8115300" algn="r"/>
              </a:tabLst>
            </a:pPr>
            <a:r>
              <a:rPr lang="en-US" sz="2800" dirty="0" smtClean="0">
                <a:solidFill>
                  <a:schemeClr val="bg1">
                    <a:lumMod val="65000"/>
                  </a:schemeClr>
                </a:solidFill>
              </a:rPr>
              <a:t>Constraint Optimization and Cost Networks </a:t>
            </a:r>
            <a:r>
              <a:rPr lang="en-US" dirty="0" smtClean="0"/>
              <a:t>	</a:t>
            </a:r>
            <a:r>
              <a:rPr lang="en-US" sz="2000" dirty="0" smtClean="0">
                <a:solidFill>
                  <a:srgbClr val="3366FF"/>
                </a:solidFill>
              </a:rPr>
              <a:t>Section 13.1</a:t>
            </a:r>
            <a:endParaRPr lang="en-US" sz="2000" dirty="0" smtClean="0"/>
          </a:p>
          <a:p>
            <a:pPr>
              <a:tabLst>
                <a:tab pos="8115300" algn="r"/>
              </a:tabLst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Branch-and-Bound Search</a:t>
            </a:r>
            <a:r>
              <a:rPr lang="en-US" dirty="0" smtClean="0"/>
              <a:t>	</a:t>
            </a:r>
            <a:r>
              <a:rPr lang="en-US" sz="2000" dirty="0" smtClean="0">
                <a:solidFill>
                  <a:srgbClr val="3366FF"/>
                </a:solidFill>
              </a:rPr>
              <a:t>Section 13.2</a:t>
            </a:r>
            <a:endParaRPr lang="en-US" dirty="0" smtClean="0">
              <a:solidFill>
                <a:srgbClr val="3366FF"/>
              </a:solidFill>
            </a:endParaRPr>
          </a:p>
          <a:p>
            <a:pPr>
              <a:tabLst>
                <a:tab pos="8115300" algn="r"/>
              </a:tabLst>
            </a:pPr>
            <a:r>
              <a:rPr lang="en-US" dirty="0" smtClean="0"/>
              <a:t>Bucket Elimination for Optimization</a:t>
            </a:r>
            <a:r>
              <a:rPr lang="en-US" dirty="0"/>
              <a:t>	</a:t>
            </a:r>
            <a:r>
              <a:rPr lang="en-US" sz="2000" dirty="0" smtClean="0">
                <a:solidFill>
                  <a:srgbClr val="3366FF"/>
                </a:solidFill>
              </a:rPr>
              <a:t>Section 13.3</a:t>
            </a:r>
            <a:endParaRPr lang="en-US" sz="2000" dirty="0" smtClean="0"/>
          </a:p>
          <a:p>
            <a:pPr>
              <a:tabLst>
                <a:tab pos="8115300" algn="r"/>
              </a:tabLst>
            </a:pPr>
            <a:r>
              <a:rPr lang="en-US" dirty="0" smtClean="0"/>
              <a:t>Mini-bucket Elimination	</a:t>
            </a:r>
            <a:r>
              <a:rPr lang="en-US" sz="2000" dirty="0" smtClean="0">
                <a:solidFill>
                  <a:srgbClr val="3366FF"/>
                </a:solidFill>
              </a:rPr>
              <a:t>Section 13.4</a:t>
            </a:r>
            <a:endParaRPr lang="en-US" dirty="0" smtClean="0"/>
          </a:p>
          <a:p>
            <a:pPr>
              <a:tabLst>
                <a:tab pos="8115300" algn="r"/>
              </a:tabLst>
            </a:pPr>
            <a:r>
              <a:rPr lang="en-US" dirty="0" smtClean="0"/>
              <a:t>Search with Mini-bucket Heuristics	</a:t>
            </a:r>
            <a:r>
              <a:rPr lang="en-US" sz="2000" dirty="0" smtClean="0">
                <a:solidFill>
                  <a:srgbClr val="3366FF"/>
                </a:solidFill>
              </a:rPr>
              <a:t>Section 13.5</a:t>
            </a:r>
            <a:endParaRPr lang="en-US" sz="2000" dirty="0" smtClean="0"/>
          </a:p>
          <a:p>
            <a:pPr>
              <a:tabLst>
                <a:tab pos="8001000" algn="r"/>
              </a:tabLst>
            </a:pPr>
            <a:r>
              <a:rPr lang="en-US" dirty="0" smtClean="0"/>
              <a:t>Summary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All soft constraints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0567" y="1600201"/>
            <a:ext cx="8229600" cy="654728"/>
          </a:xfrm>
        </p:spPr>
        <p:txBody>
          <a:bodyPr/>
          <a:lstStyle/>
          <a:p>
            <a:pPr>
              <a:buNone/>
            </a:pPr>
            <a:r>
              <a:rPr lang="en-US" sz="2800" dirty="0" smtClean="0"/>
              <a:t>Consider the following cost network: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3/25/2013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Constraint Optimization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E86F-4F53-460C-83BF-F797240580C2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" name="Group 88"/>
          <p:cNvGrpSpPr/>
          <p:nvPr/>
        </p:nvGrpSpPr>
        <p:grpSpPr>
          <a:xfrm>
            <a:off x="523759" y="2543458"/>
            <a:ext cx="3177018" cy="2573714"/>
            <a:chOff x="639173" y="2543458"/>
            <a:chExt cx="3177018" cy="2573714"/>
          </a:xfrm>
        </p:grpSpPr>
        <p:pic>
          <p:nvPicPr>
            <p:cNvPr id="33802" name="Picture 10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887746" y="2543458"/>
              <a:ext cx="2260517" cy="812307"/>
            </a:xfrm>
            <a:prstGeom prst="rect">
              <a:avLst/>
            </a:prstGeom>
            <a:noFill/>
          </p:spPr>
        </p:pic>
        <p:pic>
          <p:nvPicPr>
            <p:cNvPr id="33801" name="Picture 9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39173" y="3529824"/>
              <a:ext cx="860676" cy="492221"/>
            </a:xfrm>
            <a:prstGeom prst="rect">
              <a:avLst/>
            </a:prstGeom>
            <a:noFill/>
          </p:spPr>
        </p:pic>
        <p:pic>
          <p:nvPicPr>
            <p:cNvPr id="33800" name="Picture 8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39173" y="4061344"/>
              <a:ext cx="1194987" cy="492221"/>
            </a:xfrm>
            <a:prstGeom prst="rect">
              <a:avLst/>
            </a:prstGeom>
            <a:noFill/>
          </p:spPr>
        </p:pic>
        <p:pic>
          <p:nvPicPr>
            <p:cNvPr id="33799" name="Picture 7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39173" y="4610618"/>
              <a:ext cx="1175071" cy="492221"/>
            </a:xfrm>
            <a:prstGeom prst="rect">
              <a:avLst/>
            </a:prstGeom>
            <a:noFill/>
          </p:spPr>
        </p:pic>
        <p:pic>
          <p:nvPicPr>
            <p:cNvPr id="33798" name="Picture 6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272666" y="3526401"/>
              <a:ext cx="1516496" cy="492221"/>
            </a:xfrm>
            <a:prstGeom prst="rect">
              <a:avLst/>
            </a:prstGeom>
            <a:noFill/>
          </p:spPr>
        </p:pic>
        <p:pic>
          <p:nvPicPr>
            <p:cNvPr id="33797" name="Picture 5"/>
            <p:cNvPicPr>
              <a:picLocks noChangeAspect="1" noChangeArrowheads="1"/>
            </p:cNvPicPr>
            <p:nvPr/>
          </p:nvPicPr>
          <p:blipFill>
            <a:blip r:embed="rId7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272665" y="4075676"/>
              <a:ext cx="1543526" cy="492221"/>
            </a:xfrm>
            <a:prstGeom prst="rect">
              <a:avLst/>
            </a:prstGeom>
            <a:noFill/>
          </p:spPr>
        </p:pic>
        <p:pic>
          <p:nvPicPr>
            <p:cNvPr id="33796" name="Picture 4"/>
            <p:cNvPicPr>
              <a:picLocks noChangeAspect="1" noChangeArrowheads="1"/>
            </p:cNvPicPr>
            <p:nvPr/>
          </p:nvPicPr>
          <p:blipFill>
            <a:blip r:embed="rId8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272665" y="4624951"/>
              <a:ext cx="1229130" cy="492221"/>
            </a:xfrm>
            <a:prstGeom prst="rect">
              <a:avLst/>
            </a:prstGeom>
            <a:noFill/>
          </p:spPr>
        </p:pic>
      </p:grpSp>
      <p:sp>
        <p:nvSpPr>
          <p:cNvPr id="33803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3804" name="Rectangle 12"/>
          <p:cNvSpPr>
            <a:spLocks noChangeArrowheads="1"/>
          </p:cNvSpPr>
          <p:nvPr/>
        </p:nvSpPr>
        <p:spPr bwMode="auto">
          <a:xfrm>
            <a:off x="0" y="13636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3806" name="Rectangle 14"/>
          <p:cNvSpPr>
            <a:spLocks noChangeArrowheads="1"/>
          </p:cNvSpPr>
          <p:nvPr/>
        </p:nvSpPr>
        <p:spPr bwMode="auto">
          <a:xfrm>
            <a:off x="0" y="24622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3807" name="Rectangle 15"/>
          <p:cNvSpPr>
            <a:spLocks noChangeArrowheads="1"/>
          </p:cNvSpPr>
          <p:nvPr/>
        </p:nvSpPr>
        <p:spPr bwMode="auto">
          <a:xfrm>
            <a:off x="0" y="30114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Group 87"/>
          <p:cNvGrpSpPr/>
          <p:nvPr/>
        </p:nvGrpSpPr>
        <p:grpSpPr>
          <a:xfrm>
            <a:off x="4437143" y="2420305"/>
            <a:ext cx="1930848" cy="2876410"/>
            <a:chOff x="5644509" y="2455816"/>
            <a:chExt cx="1930848" cy="2876410"/>
          </a:xfrm>
        </p:grpSpPr>
        <p:sp>
          <p:nvSpPr>
            <p:cNvPr id="26" name="Oval 25"/>
            <p:cNvSpPr/>
            <p:nvPr/>
          </p:nvSpPr>
          <p:spPr>
            <a:xfrm>
              <a:off x="6335486" y="2455816"/>
              <a:ext cx="535577" cy="53557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r>
                <a:rPr lang="en-US" sz="3600" dirty="0">
                  <a:solidFill>
                    <a:srgbClr val="000000"/>
                  </a:solidFill>
                </a:rPr>
                <a:t>a</a:t>
              </a:r>
              <a:endParaRPr lang="en-US" sz="3600" dirty="0" smtClean="0">
                <a:solidFill>
                  <a:srgbClr val="000000"/>
                </a:solidFill>
              </a:endParaRPr>
            </a:p>
          </p:txBody>
        </p:sp>
        <p:cxnSp>
          <p:nvCxnSpPr>
            <p:cNvPr id="28" name="Straight Connector 27"/>
            <p:cNvCxnSpPr>
              <a:stCxn id="26" idx="3"/>
              <a:endCxn id="30" idx="7"/>
            </p:cNvCxnSpPr>
            <p:nvPr/>
          </p:nvCxnSpPr>
          <p:spPr>
            <a:xfrm flipH="1">
              <a:off x="6101653" y="2912960"/>
              <a:ext cx="312266" cy="270838"/>
            </a:xfrm>
            <a:prstGeom prst="line">
              <a:avLst/>
            </a:prstGeom>
            <a:ln w="25400"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0" name="Oval 29"/>
            <p:cNvSpPr/>
            <p:nvPr/>
          </p:nvSpPr>
          <p:spPr>
            <a:xfrm>
              <a:off x="5644509" y="3105365"/>
              <a:ext cx="535577" cy="53557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r>
                <a:rPr lang="en-US" sz="3200" dirty="0" smtClean="0">
                  <a:solidFill>
                    <a:srgbClr val="000000"/>
                  </a:solidFill>
                </a:rPr>
                <a:t>b</a:t>
              </a:r>
            </a:p>
          </p:txBody>
        </p:sp>
        <p:sp>
          <p:nvSpPr>
            <p:cNvPr id="33" name="Oval 32"/>
            <p:cNvSpPr/>
            <p:nvPr/>
          </p:nvSpPr>
          <p:spPr>
            <a:xfrm>
              <a:off x="7039780" y="3089090"/>
              <a:ext cx="535577" cy="53557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r>
                <a:rPr lang="en-US" sz="3600" dirty="0" smtClean="0">
                  <a:solidFill>
                    <a:schemeClr val="tx1"/>
                  </a:solidFill>
                </a:rPr>
                <a:t>c</a:t>
              </a:r>
            </a:p>
          </p:txBody>
        </p:sp>
        <p:sp>
          <p:nvSpPr>
            <p:cNvPr id="36" name="Oval 35"/>
            <p:cNvSpPr/>
            <p:nvPr/>
          </p:nvSpPr>
          <p:spPr>
            <a:xfrm>
              <a:off x="6348801" y="3800833"/>
              <a:ext cx="535577" cy="53557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r>
                <a:rPr lang="en-US" sz="3200" dirty="0" smtClean="0">
                  <a:solidFill>
                    <a:schemeClr val="tx1"/>
                  </a:solidFill>
                </a:rPr>
                <a:t>f</a:t>
              </a:r>
            </a:p>
          </p:txBody>
        </p:sp>
        <p:cxnSp>
          <p:nvCxnSpPr>
            <p:cNvPr id="41" name="Straight Connector 40"/>
            <p:cNvCxnSpPr>
              <a:stCxn id="33" idx="1"/>
              <a:endCxn id="26" idx="5"/>
            </p:cNvCxnSpPr>
            <p:nvPr/>
          </p:nvCxnSpPr>
          <p:spPr>
            <a:xfrm flipH="1" flipV="1">
              <a:off x="6792630" y="2912960"/>
              <a:ext cx="325583" cy="254563"/>
            </a:xfrm>
            <a:prstGeom prst="line">
              <a:avLst/>
            </a:prstGeom>
            <a:ln w="25400"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>
              <a:stCxn id="33" idx="3"/>
              <a:endCxn id="36" idx="7"/>
            </p:cNvCxnSpPr>
            <p:nvPr/>
          </p:nvCxnSpPr>
          <p:spPr>
            <a:xfrm flipH="1">
              <a:off x="6805945" y="3546234"/>
              <a:ext cx="312268" cy="333032"/>
            </a:xfrm>
            <a:prstGeom prst="line">
              <a:avLst/>
            </a:prstGeom>
            <a:ln w="25400"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>
              <a:stCxn id="36" idx="1"/>
              <a:endCxn id="30" idx="5"/>
            </p:cNvCxnSpPr>
            <p:nvPr/>
          </p:nvCxnSpPr>
          <p:spPr>
            <a:xfrm flipH="1" flipV="1">
              <a:off x="6101653" y="3562509"/>
              <a:ext cx="325581" cy="316757"/>
            </a:xfrm>
            <a:prstGeom prst="line">
              <a:avLst/>
            </a:prstGeom>
            <a:ln w="25400"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>
              <a:stCxn id="33" idx="2"/>
              <a:endCxn id="30" idx="6"/>
            </p:cNvCxnSpPr>
            <p:nvPr/>
          </p:nvCxnSpPr>
          <p:spPr>
            <a:xfrm flipH="1">
              <a:off x="6180086" y="3356879"/>
              <a:ext cx="859694" cy="16275"/>
            </a:xfrm>
            <a:prstGeom prst="line">
              <a:avLst/>
            </a:prstGeom>
            <a:ln w="25400"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0" name="Oval 59"/>
            <p:cNvSpPr/>
            <p:nvPr/>
          </p:nvSpPr>
          <p:spPr>
            <a:xfrm>
              <a:off x="6350281" y="4796649"/>
              <a:ext cx="535577" cy="53557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r>
                <a:rPr lang="en-US" sz="3200" dirty="0" smtClean="0">
                  <a:solidFill>
                    <a:schemeClr val="tx1"/>
                  </a:solidFill>
                </a:rPr>
                <a:t>g</a:t>
              </a:r>
            </a:p>
          </p:txBody>
        </p:sp>
        <p:cxnSp>
          <p:nvCxnSpPr>
            <p:cNvPr id="62" name="Straight Connector 61"/>
            <p:cNvCxnSpPr>
              <a:stCxn id="60" idx="0"/>
              <a:endCxn id="36" idx="4"/>
            </p:cNvCxnSpPr>
            <p:nvPr/>
          </p:nvCxnSpPr>
          <p:spPr>
            <a:xfrm flipH="1" flipV="1">
              <a:off x="6616590" y="4336410"/>
              <a:ext cx="1480" cy="460239"/>
            </a:xfrm>
            <a:prstGeom prst="line">
              <a:avLst/>
            </a:prstGeom>
            <a:ln w="25400"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6" name="Oval 65"/>
            <p:cNvSpPr/>
            <p:nvPr/>
          </p:nvSpPr>
          <p:spPr>
            <a:xfrm>
              <a:off x="5650426" y="4132304"/>
              <a:ext cx="535577" cy="53557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r>
                <a:rPr lang="en-US" sz="3200" dirty="0" smtClean="0">
                  <a:solidFill>
                    <a:schemeClr val="tx1"/>
                  </a:solidFill>
                </a:rPr>
                <a:t>d</a:t>
              </a:r>
            </a:p>
          </p:txBody>
        </p:sp>
        <p:cxnSp>
          <p:nvCxnSpPr>
            <p:cNvPr id="68" name="Straight Connector 67"/>
            <p:cNvCxnSpPr>
              <a:stCxn id="66" idx="0"/>
              <a:endCxn id="30" idx="4"/>
            </p:cNvCxnSpPr>
            <p:nvPr/>
          </p:nvCxnSpPr>
          <p:spPr>
            <a:xfrm flipH="1" flipV="1">
              <a:off x="5912298" y="3640942"/>
              <a:ext cx="5917" cy="491362"/>
            </a:xfrm>
            <a:prstGeom prst="line">
              <a:avLst/>
            </a:prstGeom>
            <a:ln w="25400"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>
              <a:stCxn id="66" idx="7"/>
              <a:endCxn id="26" idx="4"/>
            </p:cNvCxnSpPr>
            <p:nvPr/>
          </p:nvCxnSpPr>
          <p:spPr>
            <a:xfrm flipV="1">
              <a:off x="6107570" y="2991393"/>
              <a:ext cx="495705" cy="1219344"/>
            </a:xfrm>
            <a:prstGeom prst="line">
              <a:avLst/>
            </a:prstGeom>
            <a:ln w="25400"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7" name="Content Placeholder 2"/>
          <p:cNvSpPr txBox="1">
            <a:spLocks/>
          </p:cNvSpPr>
          <p:nvPr/>
        </p:nvSpPr>
        <p:spPr>
          <a:xfrm>
            <a:off x="432046" y="5472489"/>
            <a:ext cx="8229600" cy="6547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noProof="0" dirty="0" smtClean="0"/>
              <a:t>and ordering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 a,</a:t>
            </a:r>
            <a:r>
              <a:rPr lang="en-US" sz="2800" dirty="0"/>
              <a:t>c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</a:t>
            </a:r>
            <a:r>
              <a:rPr lang="en-US" sz="2800" dirty="0"/>
              <a:t>b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</a:t>
            </a:r>
            <a:r>
              <a:rPr lang="en-US" sz="2800" noProof="0" dirty="0" smtClean="0"/>
              <a:t>f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</a:t>
            </a:r>
            <a:r>
              <a:rPr lang="en-US" sz="2800" dirty="0"/>
              <a:t>d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</a:t>
            </a:r>
            <a:r>
              <a:rPr lang="en-US" sz="2800" dirty="0"/>
              <a:t>g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2" name="Oval 51"/>
          <p:cNvSpPr/>
          <p:nvPr/>
        </p:nvSpPr>
        <p:spPr>
          <a:xfrm>
            <a:off x="7386311" y="1638767"/>
            <a:ext cx="429426" cy="429426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g</a:t>
            </a:r>
          </a:p>
        </p:txBody>
      </p:sp>
      <p:sp>
        <p:nvSpPr>
          <p:cNvPr id="55" name="Oval 54"/>
          <p:cNvSpPr/>
          <p:nvPr/>
        </p:nvSpPr>
        <p:spPr>
          <a:xfrm>
            <a:off x="7387791" y="2368242"/>
            <a:ext cx="429426" cy="429426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58" name="Oval 57"/>
          <p:cNvSpPr/>
          <p:nvPr/>
        </p:nvSpPr>
        <p:spPr>
          <a:xfrm>
            <a:off x="7389271" y="3097692"/>
            <a:ext cx="429426" cy="429426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f</a:t>
            </a:r>
          </a:p>
        </p:txBody>
      </p:sp>
      <p:sp>
        <p:nvSpPr>
          <p:cNvPr id="69" name="Oval 68"/>
          <p:cNvSpPr/>
          <p:nvPr/>
        </p:nvSpPr>
        <p:spPr>
          <a:xfrm>
            <a:off x="7389271" y="3825659"/>
            <a:ext cx="429426" cy="429426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72" name="Oval 71"/>
          <p:cNvSpPr/>
          <p:nvPr/>
        </p:nvSpPr>
        <p:spPr>
          <a:xfrm>
            <a:off x="7390751" y="4555109"/>
            <a:ext cx="429426" cy="429426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76" name="Oval 75"/>
          <p:cNvSpPr/>
          <p:nvPr/>
        </p:nvSpPr>
        <p:spPr>
          <a:xfrm>
            <a:off x="7390752" y="5283103"/>
            <a:ext cx="429426" cy="429426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79" name="Arc 78"/>
          <p:cNvSpPr/>
          <p:nvPr/>
        </p:nvSpPr>
        <p:spPr>
          <a:xfrm rot="10800000">
            <a:off x="7061003" y="1872892"/>
            <a:ext cx="621437" cy="1438182"/>
          </a:xfrm>
          <a:prstGeom prst="arc">
            <a:avLst>
              <a:gd name="adj1" fmla="val 16200000"/>
              <a:gd name="adj2" fmla="val 5419987"/>
            </a:avLst>
          </a:prstGeom>
          <a:ln w="254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Arc 79"/>
          <p:cNvSpPr/>
          <p:nvPr/>
        </p:nvSpPr>
        <p:spPr>
          <a:xfrm rot="10800000">
            <a:off x="7071361" y="3339188"/>
            <a:ext cx="621437" cy="1438182"/>
          </a:xfrm>
          <a:prstGeom prst="arc">
            <a:avLst>
              <a:gd name="adj1" fmla="val 16200000"/>
              <a:gd name="adj2" fmla="val 5419987"/>
            </a:avLst>
          </a:prstGeom>
          <a:ln w="254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Arc 80"/>
          <p:cNvSpPr/>
          <p:nvPr/>
        </p:nvSpPr>
        <p:spPr>
          <a:xfrm>
            <a:off x="7515244" y="2593462"/>
            <a:ext cx="621437" cy="1438182"/>
          </a:xfrm>
          <a:prstGeom prst="arc">
            <a:avLst>
              <a:gd name="adj1" fmla="val 16157461"/>
              <a:gd name="adj2" fmla="val 5419987"/>
            </a:avLst>
          </a:prstGeom>
          <a:ln w="254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Arc 81"/>
          <p:cNvSpPr/>
          <p:nvPr/>
        </p:nvSpPr>
        <p:spPr>
          <a:xfrm>
            <a:off x="7516723" y="4033125"/>
            <a:ext cx="621437" cy="1438182"/>
          </a:xfrm>
          <a:prstGeom prst="arc">
            <a:avLst>
              <a:gd name="adj1" fmla="val 16200000"/>
              <a:gd name="adj2" fmla="val 5419987"/>
            </a:avLst>
          </a:prstGeom>
          <a:ln w="254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Arc 82"/>
          <p:cNvSpPr/>
          <p:nvPr/>
        </p:nvSpPr>
        <p:spPr>
          <a:xfrm>
            <a:off x="7185289" y="2574228"/>
            <a:ext cx="1322773" cy="2894121"/>
          </a:xfrm>
          <a:prstGeom prst="arc">
            <a:avLst>
              <a:gd name="adj1" fmla="val 16157501"/>
              <a:gd name="adj2" fmla="val 5419987"/>
            </a:avLst>
          </a:prstGeom>
          <a:ln w="254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4" name="Straight Connector 83"/>
          <p:cNvCxnSpPr/>
          <p:nvPr/>
        </p:nvCxnSpPr>
        <p:spPr>
          <a:xfrm>
            <a:off x="7603984" y="3527117"/>
            <a:ext cx="0" cy="298541"/>
          </a:xfrm>
          <a:prstGeom prst="line">
            <a:avLst/>
          </a:prstGeom>
          <a:ln w="254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>
            <a:off x="7605463" y="4238810"/>
            <a:ext cx="0" cy="298541"/>
          </a:xfrm>
          <a:prstGeom prst="line">
            <a:avLst/>
          </a:prstGeom>
          <a:ln w="254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>
            <a:off x="7615820" y="4994892"/>
            <a:ext cx="0" cy="298541"/>
          </a:xfrm>
          <a:prstGeom prst="line">
            <a:avLst/>
          </a:prstGeom>
          <a:ln w="254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0" name="Rounded Rectangle 89"/>
          <p:cNvSpPr/>
          <p:nvPr/>
        </p:nvSpPr>
        <p:spPr>
          <a:xfrm>
            <a:off x="406400" y="2296160"/>
            <a:ext cx="3383280" cy="2966720"/>
          </a:xfrm>
          <a:prstGeom prst="round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3/25/2013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E86F-4F53-460C-83BF-F797240580C2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6" name="Footer Placeholder 6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Constraint Optimization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94068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Real-life problems often have both </a:t>
            </a:r>
            <a:r>
              <a:rPr lang="en-US" i="1" dirty="0" smtClean="0"/>
              <a:t>hard</a:t>
            </a:r>
            <a:r>
              <a:rPr lang="en-US" dirty="0" smtClean="0"/>
              <a:t> and </a:t>
            </a:r>
            <a:r>
              <a:rPr lang="en-US" i="1" dirty="0" smtClean="0"/>
              <a:t>soft</a:t>
            </a:r>
            <a:r>
              <a:rPr lang="en-US" dirty="0" smtClean="0"/>
              <a:t> constraints</a:t>
            </a:r>
          </a:p>
          <a:p>
            <a:pPr lvl="1"/>
            <a:r>
              <a:rPr lang="en-US" dirty="0" smtClean="0"/>
              <a:t>Hard constraints </a:t>
            </a:r>
            <a:r>
              <a:rPr lang="en-US" dirty="0" smtClean="0">
                <a:solidFill>
                  <a:srgbClr val="FF0000"/>
                </a:solidFill>
              </a:rPr>
              <a:t>must</a:t>
            </a:r>
            <a:r>
              <a:rPr lang="en-US" dirty="0" smtClean="0"/>
              <a:t> be satisfied</a:t>
            </a:r>
          </a:p>
          <a:p>
            <a:pPr lvl="1"/>
            <a:r>
              <a:rPr lang="en-US" dirty="0" smtClean="0"/>
              <a:t>Soft constraints </a:t>
            </a:r>
            <a:r>
              <a:rPr lang="en-US" dirty="0" smtClean="0">
                <a:solidFill>
                  <a:srgbClr val="FF0000"/>
                </a:solidFill>
              </a:rPr>
              <a:t>would like </a:t>
            </a:r>
            <a:r>
              <a:rPr lang="en-US" dirty="0" smtClean="0"/>
              <a:t>to be satisfied</a:t>
            </a:r>
          </a:p>
          <a:p>
            <a:r>
              <a:rPr lang="en-US" dirty="0" smtClean="0"/>
              <a:t>Goal is to 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optimize</a:t>
            </a:r>
            <a:r>
              <a:rPr lang="en-US" dirty="0" smtClean="0"/>
              <a:t> soft constraints </a:t>
            </a:r>
          </a:p>
          <a:p>
            <a:pPr lvl="1"/>
            <a:r>
              <a:rPr lang="en-US" dirty="0" smtClean="0"/>
              <a:t>while </a:t>
            </a:r>
            <a:r>
              <a:rPr lang="en-US" dirty="0">
                <a:solidFill>
                  <a:srgbClr val="FF0000"/>
                </a:solidFill>
              </a:rPr>
              <a:t>satisfying</a:t>
            </a:r>
            <a:r>
              <a:rPr lang="en-US" dirty="0" smtClean="0"/>
              <a:t> hard constraints</a:t>
            </a:r>
          </a:p>
          <a:p>
            <a:r>
              <a:rPr lang="en-US" dirty="0" smtClean="0"/>
              <a:t>Applications</a:t>
            </a:r>
          </a:p>
          <a:p>
            <a:pPr lvl="1"/>
            <a:r>
              <a:rPr lang="en-US" dirty="0" smtClean="0"/>
              <a:t>Planning</a:t>
            </a:r>
          </a:p>
          <a:p>
            <a:pPr lvl="1"/>
            <a:r>
              <a:rPr lang="en-US" dirty="0" smtClean="0"/>
              <a:t>Scheduling</a:t>
            </a:r>
          </a:p>
          <a:p>
            <a:pPr lvl="1"/>
            <a:r>
              <a:rPr lang="en-US" dirty="0" smtClean="0"/>
              <a:t>Design</a:t>
            </a:r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0" y="936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27115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All soft constraints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3/25/2013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Constraint Optimization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E86F-4F53-460C-83BF-F797240580C2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36871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6872" name="Rectangle 8"/>
          <p:cNvSpPr>
            <a:spLocks noChangeArrowheads="1"/>
          </p:cNvSpPr>
          <p:nvPr/>
        </p:nvSpPr>
        <p:spPr bwMode="auto">
          <a:xfrm>
            <a:off x="0" y="7318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6873" name="Rectangle 9"/>
          <p:cNvSpPr>
            <a:spLocks noChangeArrowheads="1"/>
          </p:cNvSpPr>
          <p:nvPr/>
        </p:nvSpPr>
        <p:spPr bwMode="auto">
          <a:xfrm>
            <a:off x="0" y="1006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6874" name="Rectangle 10"/>
          <p:cNvSpPr>
            <a:spLocks noChangeArrowheads="1"/>
          </p:cNvSpPr>
          <p:nvPr/>
        </p:nvSpPr>
        <p:spPr bwMode="auto">
          <a:xfrm>
            <a:off x="0" y="1281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6875" name="Rectangle 11"/>
          <p:cNvSpPr>
            <a:spLocks noChangeArrowheads="1"/>
          </p:cNvSpPr>
          <p:nvPr/>
        </p:nvSpPr>
        <p:spPr bwMode="auto">
          <a:xfrm>
            <a:off x="0" y="1555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6876" name="Rectangle 12"/>
          <p:cNvSpPr>
            <a:spLocks noChangeArrowheads="1"/>
          </p:cNvSpPr>
          <p:nvPr/>
        </p:nvSpPr>
        <p:spPr bwMode="auto">
          <a:xfrm>
            <a:off x="0" y="18303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6877" name="Rectangle 13"/>
          <p:cNvSpPr>
            <a:spLocks noChangeArrowheads="1"/>
          </p:cNvSpPr>
          <p:nvPr/>
        </p:nvSpPr>
        <p:spPr bwMode="auto">
          <a:xfrm>
            <a:off x="0" y="2105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6884" name="Rectangle 2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6885" name="Rectangle 21"/>
          <p:cNvSpPr>
            <a:spLocks noChangeArrowheads="1"/>
          </p:cNvSpPr>
          <p:nvPr/>
        </p:nvSpPr>
        <p:spPr bwMode="auto">
          <a:xfrm>
            <a:off x="0" y="7318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6886" name="Rectangle 22"/>
          <p:cNvSpPr>
            <a:spLocks noChangeArrowheads="1"/>
          </p:cNvSpPr>
          <p:nvPr/>
        </p:nvSpPr>
        <p:spPr bwMode="auto">
          <a:xfrm>
            <a:off x="0" y="1006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6887" name="Rectangle 23"/>
          <p:cNvSpPr>
            <a:spLocks noChangeArrowheads="1"/>
          </p:cNvSpPr>
          <p:nvPr/>
        </p:nvSpPr>
        <p:spPr bwMode="auto">
          <a:xfrm>
            <a:off x="0" y="1281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6888" name="Rectangle 24"/>
          <p:cNvSpPr>
            <a:spLocks noChangeArrowheads="1"/>
          </p:cNvSpPr>
          <p:nvPr/>
        </p:nvSpPr>
        <p:spPr bwMode="auto">
          <a:xfrm>
            <a:off x="0" y="1555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6889" name="Rectangle 25"/>
          <p:cNvSpPr>
            <a:spLocks noChangeArrowheads="1"/>
          </p:cNvSpPr>
          <p:nvPr/>
        </p:nvSpPr>
        <p:spPr bwMode="auto">
          <a:xfrm>
            <a:off x="0" y="18303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6890" name="Rectangle 26"/>
          <p:cNvSpPr>
            <a:spLocks noChangeArrowheads="1"/>
          </p:cNvSpPr>
          <p:nvPr/>
        </p:nvSpPr>
        <p:spPr bwMode="auto">
          <a:xfrm>
            <a:off x="0" y="2105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6897" name="Rectangle 3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6898" name="Rectangle 34"/>
          <p:cNvSpPr>
            <a:spLocks noChangeArrowheads="1"/>
          </p:cNvSpPr>
          <p:nvPr/>
        </p:nvSpPr>
        <p:spPr bwMode="auto">
          <a:xfrm>
            <a:off x="0" y="7318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6899" name="Rectangle 35"/>
          <p:cNvSpPr>
            <a:spLocks noChangeArrowheads="1"/>
          </p:cNvSpPr>
          <p:nvPr/>
        </p:nvSpPr>
        <p:spPr bwMode="auto">
          <a:xfrm>
            <a:off x="0" y="1006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6900" name="Rectangle 36"/>
          <p:cNvSpPr>
            <a:spLocks noChangeArrowheads="1"/>
          </p:cNvSpPr>
          <p:nvPr/>
        </p:nvSpPr>
        <p:spPr bwMode="auto">
          <a:xfrm>
            <a:off x="0" y="1281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6901" name="Rectangle 37"/>
          <p:cNvSpPr>
            <a:spLocks noChangeArrowheads="1"/>
          </p:cNvSpPr>
          <p:nvPr/>
        </p:nvSpPr>
        <p:spPr bwMode="auto">
          <a:xfrm>
            <a:off x="0" y="1555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6902" name="Rectangle 38"/>
          <p:cNvSpPr>
            <a:spLocks noChangeArrowheads="1"/>
          </p:cNvSpPr>
          <p:nvPr/>
        </p:nvSpPr>
        <p:spPr bwMode="auto">
          <a:xfrm>
            <a:off x="0" y="18303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6903" name="Rectangle 39"/>
          <p:cNvSpPr>
            <a:spLocks noChangeArrowheads="1"/>
          </p:cNvSpPr>
          <p:nvPr/>
        </p:nvSpPr>
        <p:spPr bwMode="auto">
          <a:xfrm>
            <a:off x="0" y="2105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6905" name="Rectangle 4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6906" name="Rectangle 42"/>
          <p:cNvSpPr>
            <a:spLocks noChangeArrowheads="1"/>
          </p:cNvSpPr>
          <p:nvPr/>
        </p:nvSpPr>
        <p:spPr bwMode="auto">
          <a:xfrm>
            <a:off x="0" y="739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6908" name="Rectangle 4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6909" name="Rectangle 45"/>
          <p:cNvSpPr>
            <a:spLocks noChangeArrowheads="1"/>
          </p:cNvSpPr>
          <p:nvPr/>
        </p:nvSpPr>
        <p:spPr bwMode="auto">
          <a:xfrm>
            <a:off x="0" y="7318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6911" name="Rectangle 4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6912" name="Rectangle 48"/>
          <p:cNvSpPr>
            <a:spLocks noChangeArrowheads="1"/>
          </p:cNvSpPr>
          <p:nvPr/>
        </p:nvSpPr>
        <p:spPr bwMode="auto">
          <a:xfrm>
            <a:off x="0" y="7318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6914" name="Rectangle 5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6915" name="Rectangle 51"/>
          <p:cNvSpPr>
            <a:spLocks noChangeArrowheads="1"/>
          </p:cNvSpPr>
          <p:nvPr/>
        </p:nvSpPr>
        <p:spPr bwMode="auto">
          <a:xfrm>
            <a:off x="0" y="7318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6917" name="Rectangle 5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6910" name="Picture 46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681773" y="3937248"/>
            <a:ext cx="677863" cy="274638"/>
          </a:xfrm>
          <a:prstGeom prst="rect">
            <a:avLst/>
          </a:prstGeom>
          <a:noFill/>
        </p:spPr>
      </p:pic>
      <p:pic>
        <p:nvPicPr>
          <p:cNvPr id="36883" name="Picture 19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1418" y="2170598"/>
            <a:ext cx="1592263" cy="274638"/>
          </a:xfrm>
          <a:prstGeom prst="rect">
            <a:avLst/>
          </a:prstGeom>
          <a:noFill/>
        </p:spPr>
      </p:pic>
      <p:pic>
        <p:nvPicPr>
          <p:cNvPr id="36882" name="Picture 18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1418" y="2747088"/>
            <a:ext cx="1782763" cy="274637"/>
          </a:xfrm>
          <a:prstGeom prst="rect">
            <a:avLst/>
          </a:prstGeom>
          <a:noFill/>
        </p:spPr>
      </p:pic>
      <p:pic>
        <p:nvPicPr>
          <p:cNvPr id="36881" name="Picture 17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1418" y="3341333"/>
            <a:ext cx="1752600" cy="274638"/>
          </a:xfrm>
          <a:prstGeom prst="rect">
            <a:avLst/>
          </a:prstGeom>
          <a:noFill/>
        </p:spPr>
      </p:pic>
      <p:pic>
        <p:nvPicPr>
          <p:cNvPr id="36880" name="Picture 16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1418" y="3944457"/>
            <a:ext cx="1577975" cy="274637"/>
          </a:xfrm>
          <a:prstGeom prst="rect">
            <a:avLst/>
          </a:prstGeom>
          <a:noFill/>
        </p:spPr>
      </p:pic>
      <p:pic>
        <p:nvPicPr>
          <p:cNvPr id="36879" name="Picture 15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1418" y="4538702"/>
            <a:ext cx="1562100" cy="274638"/>
          </a:xfrm>
          <a:prstGeom prst="rect">
            <a:avLst/>
          </a:prstGeom>
          <a:noFill/>
        </p:spPr>
      </p:pic>
      <p:pic>
        <p:nvPicPr>
          <p:cNvPr id="36878" name="Picture 14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1418" y="5079680"/>
            <a:ext cx="1387475" cy="274637"/>
          </a:xfrm>
          <a:prstGeom prst="rect">
            <a:avLst/>
          </a:prstGeom>
          <a:noFill/>
        </p:spPr>
      </p:pic>
      <p:pic>
        <p:nvPicPr>
          <p:cNvPr id="36896" name="Picture 3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60526" y="2170598"/>
            <a:ext cx="1592263" cy="274638"/>
          </a:xfrm>
          <a:prstGeom prst="rect">
            <a:avLst/>
          </a:prstGeom>
          <a:noFill/>
        </p:spPr>
      </p:pic>
      <p:pic>
        <p:nvPicPr>
          <p:cNvPr id="36895" name="Picture 3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60526" y="2747088"/>
            <a:ext cx="1782763" cy="274637"/>
          </a:xfrm>
          <a:prstGeom prst="rect">
            <a:avLst/>
          </a:prstGeom>
          <a:noFill/>
        </p:spPr>
      </p:pic>
      <p:pic>
        <p:nvPicPr>
          <p:cNvPr id="36894" name="Picture 30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60526" y="3341333"/>
            <a:ext cx="1752600" cy="274638"/>
          </a:xfrm>
          <a:prstGeom prst="rect">
            <a:avLst/>
          </a:prstGeom>
          <a:noFill/>
        </p:spPr>
      </p:pic>
      <p:pic>
        <p:nvPicPr>
          <p:cNvPr id="36893" name="Picture 29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60526" y="3944457"/>
            <a:ext cx="1577975" cy="274637"/>
          </a:xfrm>
          <a:prstGeom prst="rect">
            <a:avLst/>
          </a:prstGeom>
          <a:noFill/>
        </p:spPr>
      </p:pic>
      <p:pic>
        <p:nvPicPr>
          <p:cNvPr id="36892" name="Picture 28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60526" y="4538702"/>
            <a:ext cx="1562100" cy="274638"/>
          </a:xfrm>
          <a:prstGeom prst="rect">
            <a:avLst/>
          </a:prstGeom>
          <a:noFill/>
        </p:spPr>
      </p:pic>
      <p:pic>
        <p:nvPicPr>
          <p:cNvPr id="36891" name="Picture 27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60526" y="5079680"/>
            <a:ext cx="1387475" cy="274637"/>
          </a:xfrm>
          <a:prstGeom prst="rect">
            <a:avLst/>
          </a:prstGeom>
          <a:noFill/>
        </p:spPr>
      </p:pic>
      <p:sp>
        <p:nvSpPr>
          <p:cNvPr id="48" name="Right Brace 47"/>
          <p:cNvSpPr/>
          <p:nvPr/>
        </p:nvSpPr>
        <p:spPr>
          <a:xfrm rot="5400000">
            <a:off x="4352235" y="2128478"/>
            <a:ext cx="133231" cy="696896"/>
          </a:xfrm>
          <a:prstGeom prst="rightBrace">
            <a:avLst/>
          </a:prstGeom>
          <a:ln w="19050"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6904" name="Picture 40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84581" y="3333588"/>
            <a:ext cx="511175" cy="282575"/>
          </a:xfrm>
          <a:prstGeom prst="rect">
            <a:avLst/>
          </a:prstGeom>
          <a:noFill/>
        </p:spPr>
      </p:pic>
      <p:sp>
        <p:nvSpPr>
          <p:cNvPr id="67" name="Right Brace 66"/>
          <p:cNvSpPr/>
          <p:nvPr/>
        </p:nvSpPr>
        <p:spPr>
          <a:xfrm rot="5400000">
            <a:off x="4414150" y="2626879"/>
            <a:ext cx="161801" cy="846339"/>
          </a:xfrm>
          <a:prstGeom prst="rightBrace">
            <a:avLst/>
          </a:prstGeom>
          <a:ln w="19050"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8" name="Straight Arrow Connector 67"/>
          <p:cNvCxnSpPr>
            <a:stCxn id="67" idx="1"/>
          </p:cNvCxnSpPr>
          <p:nvPr/>
        </p:nvCxnSpPr>
        <p:spPr>
          <a:xfrm rot="16200000" flipH="1">
            <a:off x="4381959" y="3244039"/>
            <a:ext cx="800971" cy="574790"/>
          </a:xfrm>
          <a:prstGeom prst="bentConnector3">
            <a:avLst>
              <a:gd name="adj1" fmla="val 4930"/>
            </a:avLst>
          </a:prstGeom>
          <a:ln w="19050"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pic>
        <p:nvPicPr>
          <p:cNvPr id="36907" name="Picture 43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38353" y="3937270"/>
            <a:ext cx="708025" cy="274638"/>
          </a:xfrm>
          <a:prstGeom prst="rect">
            <a:avLst/>
          </a:prstGeom>
          <a:noFill/>
        </p:spPr>
      </p:pic>
      <p:cxnSp>
        <p:nvCxnSpPr>
          <p:cNvPr id="81" name="Straight Arrow Connector 67"/>
          <p:cNvCxnSpPr>
            <a:stCxn id="48" idx="1"/>
          </p:cNvCxnSpPr>
          <p:nvPr/>
        </p:nvCxnSpPr>
        <p:spPr>
          <a:xfrm rot="16200000" flipH="1">
            <a:off x="4531273" y="2431120"/>
            <a:ext cx="741652" cy="966496"/>
          </a:xfrm>
          <a:prstGeom prst="bentConnector4">
            <a:avLst>
              <a:gd name="adj1" fmla="val 11073"/>
              <a:gd name="adj2" fmla="val 100292"/>
            </a:avLst>
          </a:prstGeom>
          <a:ln w="190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5" name="Right Brace 84"/>
          <p:cNvSpPr/>
          <p:nvPr/>
        </p:nvSpPr>
        <p:spPr>
          <a:xfrm rot="5400000">
            <a:off x="4371242" y="3205407"/>
            <a:ext cx="161801" cy="846339"/>
          </a:xfrm>
          <a:prstGeom prst="rightBrace">
            <a:avLst/>
          </a:prstGeom>
          <a:ln w="19050">
            <a:tailEnd type="non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6" name="Straight Arrow Connector 67"/>
          <p:cNvCxnSpPr>
            <a:stCxn id="85" idx="1"/>
          </p:cNvCxnSpPr>
          <p:nvPr/>
        </p:nvCxnSpPr>
        <p:spPr>
          <a:xfrm rot="16200000" flipH="1">
            <a:off x="5154993" y="3006626"/>
            <a:ext cx="178966" cy="1584669"/>
          </a:xfrm>
          <a:prstGeom prst="bentConnector4">
            <a:avLst>
              <a:gd name="adj1" fmla="val 21083"/>
              <a:gd name="adj2" fmla="val 100172"/>
            </a:avLst>
          </a:prstGeom>
          <a:ln w="19050"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08" name="Right Brace 107"/>
          <p:cNvSpPr/>
          <p:nvPr/>
        </p:nvSpPr>
        <p:spPr>
          <a:xfrm rot="5400000">
            <a:off x="5112560" y="3159505"/>
            <a:ext cx="206122" cy="2246052"/>
          </a:xfrm>
          <a:prstGeom prst="rightBrace">
            <a:avLst/>
          </a:prstGeom>
          <a:ln w="19050">
            <a:tailEnd type="non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0" name="Straight Arrow Connector 109"/>
          <p:cNvCxnSpPr>
            <a:stCxn id="108" idx="1"/>
          </p:cNvCxnSpPr>
          <p:nvPr/>
        </p:nvCxnSpPr>
        <p:spPr>
          <a:xfrm flipH="1">
            <a:off x="5211184" y="4385592"/>
            <a:ext cx="4437" cy="150921"/>
          </a:xfrm>
          <a:prstGeom prst="straightConnector1">
            <a:avLst/>
          </a:prstGeom>
          <a:ln w="19050"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pic>
        <p:nvPicPr>
          <p:cNvPr id="36913" name="Picture 49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64987" y="4532074"/>
            <a:ext cx="693738" cy="274638"/>
          </a:xfrm>
          <a:prstGeom prst="rect">
            <a:avLst/>
          </a:prstGeom>
          <a:noFill/>
        </p:spPr>
      </p:pic>
      <p:sp>
        <p:nvSpPr>
          <p:cNvPr id="114" name="Right Brace 113"/>
          <p:cNvSpPr/>
          <p:nvPr/>
        </p:nvSpPr>
        <p:spPr>
          <a:xfrm rot="5400000">
            <a:off x="4722912" y="4094107"/>
            <a:ext cx="179032" cy="1507727"/>
          </a:xfrm>
          <a:prstGeom prst="rightBrace">
            <a:avLst/>
          </a:prstGeom>
          <a:ln w="19050">
            <a:tailEnd type="non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5" name="Straight Arrow Connector 114"/>
          <p:cNvCxnSpPr/>
          <p:nvPr/>
        </p:nvCxnSpPr>
        <p:spPr>
          <a:xfrm flipH="1">
            <a:off x="4820567" y="4893099"/>
            <a:ext cx="739" cy="149441"/>
          </a:xfrm>
          <a:prstGeom prst="straightConnector1">
            <a:avLst/>
          </a:prstGeom>
          <a:ln w="19050"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pic>
        <p:nvPicPr>
          <p:cNvPr id="36916" name="Picture 52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16402" y="5082490"/>
            <a:ext cx="503238" cy="282575"/>
          </a:xfrm>
          <a:prstGeom prst="rect">
            <a:avLst/>
          </a:prstGeom>
          <a:noFill/>
        </p:spPr>
      </p:pic>
      <p:sp>
        <p:nvSpPr>
          <p:cNvPr id="36918" name="Rectangle 54"/>
          <p:cNvSpPr>
            <a:spLocks noChangeArrowheads="1"/>
          </p:cNvSpPr>
          <p:nvPr/>
        </p:nvSpPr>
        <p:spPr bwMode="auto">
          <a:xfrm>
            <a:off x="0" y="739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6" name="Oval 125"/>
          <p:cNvSpPr/>
          <p:nvPr/>
        </p:nvSpPr>
        <p:spPr>
          <a:xfrm>
            <a:off x="7374178" y="1630185"/>
            <a:ext cx="429426" cy="429426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132" name="Oval 131"/>
          <p:cNvSpPr/>
          <p:nvPr/>
        </p:nvSpPr>
        <p:spPr>
          <a:xfrm>
            <a:off x="7375658" y="2359660"/>
            <a:ext cx="429426" cy="429426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137" name="Oval 136"/>
          <p:cNvSpPr/>
          <p:nvPr/>
        </p:nvSpPr>
        <p:spPr>
          <a:xfrm>
            <a:off x="7377138" y="3089110"/>
            <a:ext cx="429426" cy="429426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145" name="Oval 144"/>
          <p:cNvSpPr/>
          <p:nvPr/>
        </p:nvSpPr>
        <p:spPr>
          <a:xfrm>
            <a:off x="7377138" y="3817077"/>
            <a:ext cx="429426" cy="429426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f</a:t>
            </a:r>
          </a:p>
        </p:txBody>
      </p:sp>
      <p:sp>
        <p:nvSpPr>
          <p:cNvPr id="148" name="Oval 147"/>
          <p:cNvSpPr/>
          <p:nvPr/>
        </p:nvSpPr>
        <p:spPr>
          <a:xfrm>
            <a:off x="7378618" y="4546527"/>
            <a:ext cx="429426" cy="429426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57" name="Oval 156"/>
          <p:cNvSpPr/>
          <p:nvPr/>
        </p:nvSpPr>
        <p:spPr>
          <a:xfrm>
            <a:off x="7378619" y="5274521"/>
            <a:ext cx="429426" cy="429426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g</a:t>
            </a:r>
          </a:p>
        </p:txBody>
      </p:sp>
      <p:sp>
        <p:nvSpPr>
          <p:cNvPr id="161" name="Arc 160"/>
          <p:cNvSpPr/>
          <p:nvPr/>
        </p:nvSpPr>
        <p:spPr>
          <a:xfrm rot="10800000">
            <a:off x="7048870" y="1864310"/>
            <a:ext cx="621437" cy="1438182"/>
          </a:xfrm>
          <a:prstGeom prst="arc">
            <a:avLst>
              <a:gd name="adj1" fmla="val 16200000"/>
              <a:gd name="adj2" fmla="val 5419987"/>
            </a:avLst>
          </a:prstGeom>
          <a:ln w="19050"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Arc 161"/>
          <p:cNvSpPr/>
          <p:nvPr/>
        </p:nvSpPr>
        <p:spPr>
          <a:xfrm rot="10800000">
            <a:off x="7059228" y="3330606"/>
            <a:ext cx="621437" cy="1438182"/>
          </a:xfrm>
          <a:prstGeom prst="arc">
            <a:avLst>
              <a:gd name="adj1" fmla="val 16200000"/>
              <a:gd name="adj2" fmla="val 5419987"/>
            </a:avLst>
          </a:prstGeom>
          <a:ln w="19050">
            <a:tailEnd type="non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" name="Arc 162"/>
          <p:cNvSpPr/>
          <p:nvPr/>
        </p:nvSpPr>
        <p:spPr>
          <a:xfrm>
            <a:off x="7503111" y="2584880"/>
            <a:ext cx="621437" cy="1438182"/>
          </a:xfrm>
          <a:prstGeom prst="arc">
            <a:avLst>
              <a:gd name="adj1" fmla="val 16157461"/>
              <a:gd name="adj2" fmla="val 5419987"/>
            </a:avLst>
          </a:prstGeom>
          <a:ln w="19050"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4" name="Arc 163"/>
          <p:cNvSpPr/>
          <p:nvPr/>
        </p:nvSpPr>
        <p:spPr>
          <a:xfrm>
            <a:off x="7504590" y="4024543"/>
            <a:ext cx="621437" cy="1438182"/>
          </a:xfrm>
          <a:prstGeom prst="arc">
            <a:avLst>
              <a:gd name="adj1" fmla="val 16200000"/>
              <a:gd name="adj2" fmla="val 5419987"/>
            </a:avLst>
          </a:prstGeom>
          <a:ln w="19050">
            <a:tailEnd type="non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5" name="Arc 164"/>
          <p:cNvSpPr/>
          <p:nvPr/>
        </p:nvSpPr>
        <p:spPr>
          <a:xfrm>
            <a:off x="7173156" y="2565646"/>
            <a:ext cx="1322773" cy="2894121"/>
          </a:xfrm>
          <a:prstGeom prst="arc">
            <a:avLst>
              <a:gd name="adj1" fmla="val 16157501"/>
              <a:gd name="adj2" fmla="val 5419987"/>
            </a:avLst>
          </a:prstGeom>
          <a:ln w="19050"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7" name="Straight Connector 166"/>
          <p:cNvCxnSpPr/>
          <p:nvPr/>
        </p:nvCxnSpPr>
        <p:spPr>
          <a:xfrm>
            <a:off x="7591851" y="3518535"/>
            <a:ext cx="0" cy="298541"/>
          </a:xfrm>
          <a:prstGeom prst="line">
            <a:avLst/>
          </a:prstGeom>
          <a:ln w="19050">
            <a:tailEnd type="non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69" name="Straight Connector 168"/>
          <p:cNvCxnSpPr/>
          <p:nvPr/>
        </p:nvCxnSpPr>
        <p:spPr>
          <a:xfrm>
            <a:off x="7593330" y="4230228"/>
            <a:ext cx="0" cy="298541"/>
          </a:xfrm>
          <a:prstGeom prst="line">
            <a:avLst/>
          </a:prstGeom>
          <a:ln w="19050">
            <a:tailEnd type="non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70" name="Straight Connector 169"/>
          <p:cNvCxnSpPr/>
          <p:nvPr/>
        </p:nvCxnSpPr>
        <p:spPr>
          <a:xfrm>
            <a:off x="7603687" y="4986310"/>
            <a:ext cx="0" cy="298541"/>
          </a:xfrm>
          <a:prstGeom prst="line">
            <a:avLst/>
          </a:prstGeom>
          <a:ln w="19050">
            <a:tailEnd type="non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92" name="Rounded Rectangle 91"/>
          <p:cNvSpPr/>
          <p:nvPr/>
        </p:nvSpPr>
        <p:spPr>
          <a:xfrm>
            <a:off x="355600" y="1910080"/>
            <a:ext cx="6197600" cy="3718560"/>
          </a:xfrm>
          <a:prstGeom prst="round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Derivation of Bucket Elimination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3/25/2013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Constraint Optimization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E86F-4F53-460C-83BF-F797240580C2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5843" name="Rectangle 3"/>
          <p:cNvSpPr>
            <a:spLocks noChangeArrowheads="1"/>
          </p:cNvSpPr>
          <p:nvPr/>
        </p:nvSpPr>
        <p:spPr bwMode="auto">
          <a:xfrm>
            <a:off x="0" y="9604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584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5846" name="Rectangle 6"/>
          <p:cNvSpPr>
            <a:spLocks noChangeArrowheads="1"/>
          </p:cNvSpPr>
          <p:nvPr/>
        </p:nvSpPr>
        <p:spPr bwMode="auto">
          <a:xfrm>
            <a:off x="0" y="898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584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5849" name="Rectangle 9"/>
          <p:cNvSpPr>
            <a:spLocks noChangeArrowheads="1"/>
          </p:cNvSpPr>
          <p:nvPr/>
        </p:nvSpPr>
        <p:spPr bwMode="auto">
          <a:xfrm>
            <a:off x="0" y="860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5851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5852" name="Rectangle 12"/>
          <p:cNvSpPr>
            <a:spLocks noChangeArrowheads="1"/>
          </p:cNvSpPr>
          <p:nvPr/>
        </p:nvSpPr>
        <p:spPr bwMode="auto">
          <a:xfrm>
            <a:off x="0" y="860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5854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5855" name="Rectangle 15"/>
          <p:cNvSpPr>
            <a:spLocks noChangeArrowheads="1"/>
          </p:cNvSpPr>
          <p:nvPr/>
        </p:nvSpPr>
        <p:spPr bwMode="auto">
          <a:xfrm>
            <a:off x="0" y="860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5857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5858" name="Rectangle 18"/>
          <p:cNvSpPr>
            <a:spLocks noChangeArrowheads="1"/>
          </p:cNvSpPr>
          <p:nvPr/>
        </p:nvSpPr>
        <p:spPr bwMode="auto">
          <a:xfrm>
            <a:off x="0" y="860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5860" name="Rectangle 2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5861" name="Rectangle 21"/>
          <p:cNvSpPr>
            <a:spLocks noChangeArrowheads="1"/>
          </p:cNvSpPr>
          <p:nvPr/>
        </p:nvSpPr>
        <p:spPr bwMode="auto">
          <a:xfrm>
            <a:off x="0" y="860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5863" name="Rectangle 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5864" name="Rectangle 24"/>
          <p:cNvSpPr>
            <a:spLocks noChangeArrowheads="1"/>
          </p:cNvSpPr>
          <p:nvPr/>
        </p:nvSpPr>
        <p:spPr bwMode="auto">
          <a:xfrm>
            <a:off x="0" y="860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238390" y="1344512"/>
            <a:ext cx="14949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Cost function:</a:t>
            </a:r>
            <a:endParaRPr lang="en-US" dirty="0"/>
          </a:p>
        </p:txBody>
      </p:sp>
      <p:sp>
        <p:nvSpPr>
          <p:cNvPr id="34" name="Rectangle 33"/>
          <p:cNvSpPr/>
          <p:nvPr/>
        </p:nvSpPr>
        <p:spPr>
          <a:xfrm>
            <a:off x="237939" y="2232312"/>
            <a:ext cx="507978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Move each function into lowest (leftmost) bucket:</a:t>
            </a:r>
            <a:endParaRPr lang="en-US" dirty="0"/>
          </a:p>
        </p:txBody>
      </p:sp>
      <p:sp>
        <p:nvSpPr>
          <p:cNvPr id="35" name="Rectangle 34"/>
          <p:cNvSpPr/>
          <p:nvPr/>
        </p:nvSpPr>
        <p:spPr>
          <a:xfrm>
            <a:off x="239418" y="3103824"/>
            <a:ext cx="851396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Maximize functions in highest bucket for bucket variable and move to new lowest bucket: </a:t>
            </a:r>
            <a:endParaRPr lang="en-US" dirty="0"/>
          </a:p>
        </p:txBody>
      </p:sp>
      <p:sp>
        <p:nvSpPr>
          <p:cNvPr id="36" name="Rectangle 35"/>
          <p:cNvSpPr/>
          <p:nvPr/>
        </p:nvSpPr>
        <p:spPr>
          <a:xfrm>
            <a:off x="240895" y="3975323"/>
            <a:ext cx="9398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Repeat: </a:t>
            </a:r>
            <a:endParaRPr lang="en-US" dirty="0"/>
          </a:p>
        </p:txBody>
      </p:sp>
      <p:sp>
        <p:nvSpPr>
          <p:cNvPr id="35866" name="Rectangle 2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5867" name="Rectangle 27"/>
          <p:cNvSpPr>
            <a:spLocks noChangeArrowheads="1"/>
          </p:cNvSpPr>
          <p:nvPr/>
        </p:nvSpPr>
        <p:spPr bwMode="auto">
          <a:xfrm>
            <a:off x="0" y="1196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5869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5873" name="Rectangle 3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5872" name="Picture 3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4582" y="1854926"/>
            <a:ext cx="5761038" cy="334963"/>
          </a:xfrm>
          <a:prstGeom prst="rect">
            <a:avLst/>
          </a:prstGeom>
          <a:noFill/>
        </p:spPr>
      </p:pic>
      <p:sp>
        <p:nvSpPr>
          <p:cNvPr id="35874" name="Rectangle 34"/>
          <p:cNvSpPr>
            <a:spLocks noChangeArrowheads="1"/>
          </p:cNvSpPr>
          <p:nvPr/>
        </p:nvSpPr>
        <p:spPr bwMode="auto">
          <a:xfrm>
            <a:off x="0" y="792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5876" name="Rectangle 3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5877" name="Rectangle 37"/>
          <p:cNvSpPr>
            <a:spLocks noChangeArrowheads="1"/>
          </p:cNvSpPr>
          <p:nvPr/>
        </p:nvSpPr>
        <p:spPr bwMode="auto">
          <a:xfrm>
            <a:off x="0" y="1127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5882" name="Rectangle 4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5881" name="Picture 4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4602" y="2704011"/>
            <a:ext cx="7234462" cy="332184"/>
          </a:xfrm>
          <a:prstGeom prst="rect">
            <a:avLst/>
          </a:prstGeom>
          <a:noFill/>
        </p:spPr>
      </p:pic>
      <p:sp>
        <p:nvSpPr>
          <p:cNvPr id="35883" name="Rectangle 43"/>
          <p:cNvSpPr>
            <a:spLocks noChangeArrowheads="1"/>
          </p:cNvSpPr>
          <p:nvPr/>
        </p:nvSpPr>
        <p:spPr bwMode="auto">
          <a:xfrm>
            <a:off x="0" y="69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5885" name="Rectangle 4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5884" name="Picture 44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31520" y="3600028"/>
            <a:ext cx="7419703" cy="372623"/>
          </a:xfrm>
          <a:prstGeom prst="rect">
            <a:avLst/>
          </a:prstGeom>
          <a:noFill/>
        </p:spPr>
      </p:pic>
      <p:sp>
        <p:nvSpPr>
          <p:cNvPr id="35887" name="Rectangle 4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5888" name="Rectangle 48"/>
          <p:cNvSpPr>
            <a:spLocks noChangeArrowheads="1"/>
          </p:cNvSpPr>
          <p:nvPr/>
        </p:nvSpPr>
        <p:spPr bwMode="auto">
          <a:xfrm>
            <a:off x="0" y="1036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5890" name="Rectangle 5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5889" name="Picture 49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31519" y="4467498"/>
            <a:ext cx="6791051" cy="367302"/>
          </a:xfrm>
          <a:prstGeom prst="rect">
            <a:avLst/>
          </a:prstGeom>
          <a:noFill/>
        </p:spPr>
      </p:pic>
      <p:sp>
        <p:nvSpPr>
          <p:cNvPr id="35891" name="Rectangle 51"/>
          <p:cNvSpPr>
            <a:spLocks noChangeArrowheads="1"/>
          </p:cNvSpPr>
          <p:nvPr/>
        </p:nvSpPr>
        <p:spPr bwMode="auto">
          <a:xfrm>
            <a:off x="0" y="746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5893" name="Rectangle 5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5894" name="Rectangle 54"/>
          <p:cNvSpPr>
            <a:spLocks noChangeArrowheads="1"/>
          </p:cNvSpPr>
          <p:nvPr/>
        </p:nvSpPr>
        <p:spPr bwMode="auto">
          <a:xfrm>
            <a:off x="0" y="76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5896" name="Rectangle 5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5897" name="Rectangle 57"/>
          <p:cNvSpPr>
            <a:spLocks noChangeArrowheads="1"/>
          </p:cNvSpPr>
          <p:nvPr/>
        </p:nvSpPr>
        <p:spPr bwMode="auto">
          <a:xfrm>
            <a:off x="0" y="76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5899" name="Rectangle 5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5898" name="Picture 58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31520" y="5434148"/>
            <a:ext cx="3108325" cy="312738"/>
          </a:xfrm>
          <a:prstGeom prst="rect">
            <a:avLst/>
          </a:prstGeom>
          <a:noFill/>
        </p:spPr>
      </p:pic>
      <p:sp>
        <p:nvSpPr>
          <p:cNvPr id="35900" name="Rectangle 60"/>
          <p:cNvSpPr>
            <a:spLocks noChangeArrowheads="1"/>
          </p:cNvSpPr>
          <p:nvPr/>
        </p:nvSpPr>
        <p:spPr bwMode="auto">
          <a:xfrm>
            <a:off x="0" y="76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5902" name="Rectangle 6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5901" name="Picture 61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31520" y="5891349"/>
            <a:ext cx="1812925" cy="312738"/>
          </a:xfrm>
          <a:prstGeom prst="rect">
            <a:avLst/>
          </a:prstGeom>
          <a:noFill/>
        </p:spPr>
      </p:pic>
      <p:sp>
        <p:nvSpPr>
          <p:cNvPr id="35903" name="Rectangle 63"/>
          <p:cNvSpPr>
            <a:spLocks noChangeArrowheads="1"/>
          </p:cNvSpPr>
          <p:nvPr/>
        </p:nvSpPr>
        <p:spPr bwMode="auto">
          <a:xfrm>
            <a:off x="0" y="76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5905" name="Rectangle 6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5906" name="Rectangle 66"/>
          <p:cNvSpPr>
            <a:spLocks noChangeArrowheads="1"/>
          </p:cNvSpPr>
          <p:nvPr/>
        </p:nvSpPr>
        <p:spPr bwMode="auto">
          <a:xfrm>
            <a:off x="0" y="76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5908" name="Rectangle 6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5907" name="Picture 67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36846" y="4967055"/>
            <a:ext cx="5083175" cy="312738"/>
          </a:xfrm>
          <a:prstGeom prst="rect">
            <a:avLst/>
          </a:prstGeom>
          <a:noFill/>
        </p:spPr>
      </p:pic>
      <p:sp>
        <p:nvSpPr>
          <p:cNvPr id="35909" name="Rectangle 69"/>
          <p:cNvSpPr>
            <a:spLocks noChangeArrowheads="1"/>
          </p:cNvSpPr>
          <p:nvPr/>
        </p:nvSpPr>
        <p:spPr bwMode="auto">
          <a:xfrm>
            <a:off x="0" y="76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58326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Bucket Elimination for Optimization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11420"/>
            <a:ext cx="8229600" cy="4898254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Inference algorithm for COP</a:t>
            </a:r>
          </a:p>
          <a:p>
            <a:endParaRPr lang="en-US" dirty="0" smtClean="0"/>
          </a:p>
          <a:p>
            <a:r>
              <a:rPr lang="en-US" dirty="0" smtClean="0"/>
              <a:t>Analogous to normal bucket-elimination</a:t>
            </a:r>
          </a:p>
          <a:p>
            <a:pPr lvl="1"/>
            <a:r>
              <a:rPr lang="en-US" dirty="0" smtClean="0"/>
              <a:t>Each bucket holds a set of cost functions</a:t>
            </a:r>
          </a:p>
          <a:p>
            <a:pPr lvl="1"/>
            <a:r>
              <a:rPr lang="en-US" dirty="0" smtClean="0"/>
              <a:t>Join operation replaced with summation</a:t>
            </a:r>
          </a:p>
          <a:p>
            <a:pPr lvl="1"/>
            <a:r>
              <a:rPr lang="en-US" dirty="0" smtClean="0"/>
              <a:t>Projection replaced with maximization (or min)</a:t>
            </a:r>
          </a:p>
          <a:p>
            <a:pPr lvl="1"/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Forward direction </a:t>
            </a:r>
            <a:r>
              <a:rPr lang="en-US" dirty="0" smtClean="0"/>
              <a:t>generates an augmented cost network representation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Backward direction </a:t>
            </a:r>
            <a:r>
              <a:rPr lang="en-US" dirty="0" smtClean="0"/>
              <a:t>generates optimal solution in linear time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3/25/2013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Constraint Optimization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E86F-4F53-460C-83BF-F797240580C2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1006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0" y="1006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0" y="936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2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63" name="Rectangle 15"/>
          <p:cNvSpPr>
            <a:spLocks noChangeArrowheads="1"/>
          </p:cNvSpPr>
          <p:nvPr/>
        </p:nvSpPr>
        <p:spPr bwMode="auto">
          <a:xfrm>
            <a:off x="0" y="936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5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66" name="Rectangle 18"/>
          <p:cNvSpPr>
            <a:spLocks noChangeArrowheads="1"/>
          </p:cNvSpPr>
          <p:nvPr/>
        </p:nvSpPr>
        <p:spPr bwMode="auto">
          <a:xfrm>
            <a:off x="0" y="1006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Joining Soft Constraints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Joining is replaced by summation: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3/25/2013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Constraint Optimization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E86F-4F53-460C-83BF-F797240580C2}" type="slidenum">
              <a:rPr lang="en-US" smtClean="0"/>
              <a:pPr/>
              <a:t>23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857253205"/>
              </p:ext>
            </p:extLst>
          </p:nvPr>
        </p:nvGraphicFramePr>
        <p:xfrm>
          <a:off x="944881" y="3042920"/>
          <a:ext cx="1828800" cy="26627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609600"/>
                <a:gridCol w="609600"/>
              </a:tblGrid>
              <a:tr h="53255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r>
                        <a:rPr lang="en-US" baseline="-25000" dirty="0" smtClean="0"/>
                        <a:t>1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x</a:t>
                      </a:r>
                      <a:r>
                        <a:rPr lang="en-US" baseline="-25000" dirty="0" smtClean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Cost</a:t>
                      </a:r>
                      <a:endParaRPr lang="en-US" baseline="-25000" dirty="0" smtClean="0"/>
                    </a:p>
                  </a:txBody>
                  <a:tcPr/>
                </a:tc>
              </a:tr>
              <a:tr h="53255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  <a:tr h="53255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  <a:tr h="53255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53255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800958955"/>
              </p:ext>
            </p:extLst>
          </p:nvPr>
        </p:nvGraphicFramePr>
        <p:xfrm>
          <a:off x="3332481" y="3042920"/>
          <a:ext cx="1828800" cy="26627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609600"/>
                <a:gridCol w="609600"/>
              </a:tblGrid>
              <a:tr h="53255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r>
                        <a:rPr lang="en-US" baseline="-25000" dirty="0" smtClean="0"/>
                        <a:t>2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x</a:t>
                      </a:r>
                      <a:r>
                        <a:rPr lang="en-US" baseline="-25000" dirty="0" smtClean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Cost</a:t>
                      </a:r>
                      <a:endParaRPr lang="en-US" baseline="-25000" dirty="0" smtClean="0"/>
                    </a:p>
                  </a:txBody>
                  <a:tcPr/>
                </a:tc>
              </a:tr>
              <a:tr h="53255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53255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53255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53255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274260591"/>
              </p:ext>
            </p:extLst>
          </p:nvPr>
        </p:nvGraphicFramePr>
        <p:xfrm>
          <a:off x="5831839" y="2727960"/>
          <a:ext cx="2397760" cy="31953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9440"/>
                <a:gridCol w="599440"/>
                <a:gridCol w="599440"/>
                <a:gridCol w="599440"/>
              </a:tblGrid>
              <a:tr h="53255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r>
                        <a:rPr lang="en-US" baseline="-25000" dirty="0" smtClean="0"/>
                        <a:t>1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r>
                        <a:rPr lang="en-US" baseline="-25000" dirty="0" smtClean="0"/>
                        <a:t>2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x</a:t>
                      </a:r>
                      <a:r>
                        <a:rPr lang="en-US" baseline="-25000" dirty="0" smtClean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Cost</a:t>
                      </a:r>
                      <a:endParaRPr lang="en-US" baseline="-25000" dirty="0" smtClean="0"/>
                    </a:p>
                  </a:txBody>
                  <a:tcPr/>
                </a:tc>
              </a:tr>
              <a:tr h="53255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</a:tr>
              <a:tr h="53255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</a:tr>
              <a:tr h="53255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</a:tr>
              <a:tr h="53255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532553">
                <a:tc gridSpan="4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7782557" y="488696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Projecting Soft Constraints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Projection is replaced by maximization: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3/25/2013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Constraint Optimization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E86F-4F53-460C-83BF-F797240580C2}" type="slidenum">
              <a:rPr lang="en-US" smtClean="0"/>
              <a:pPr/>
              <a:t>24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674165471"/>
              </p:ext>
            </p:extLst>
          </p:nvPr>
        </p:nvGraphicFramePr>
        <p:xfrm>
          <a:off x="1351279" y="2606040"/>
          <a:ext cx="2397760" cy="31953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9440"/>
                <a:gridCol w="599440"/>
                <a:gridCol w="599440"/>
                <a:gridCol w="599440"/>
              </a:tblGrid>
              <a:tr h="53255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r>
                        <a:rPr lang="en-US" baseline="-25000" dirty="0" smtClean="0"/>
                        <a:t>1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r>
                        <a:rPr lang="en-US" baseline="-25000" dirty="0" smtClean="0"/>
                        <a:t>2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x</a:t>
                      </a:r>
                      <a:r>
                        <a:rPr lang="en-US" baseline="-25000" dirty="0" smtClean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Cost</a:t>
                      </a:r>
                      <a:endParaRPr lang="en-US" baseline="-25000" dirty="0" smtClean="0"/>
                    </a:p>
                  </a:txBody>
                  <a:tcPr/>
                </a:tc>
              </a:tr>
              <a:tr h="532553"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</a:tr>
              <a:tr h="53255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</a:tr>
              <a:tr h="53255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</a:tr>
              <a:tr h="53255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  <a:tr h="532553">
                <a:tc gridSpan="4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516107549"/>
              </p:ext>
            </p:extLst>
          </p:nvPr>
        </p:nvGraphicFramePr>
        <p:xfrm>
          <a:off x="5161279" y="3042920"/>
          <a:ext cx="1798320" cy="21302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9440"/>
                <a:gridCol w="599440"/>
                <a:gridCol w="599440"/>
              </a:tblGrid>
              <a:tr h="53255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r>
                        <a:rPr lang="en-US" baseline="-25000" dirty="0" smtClean="0"/>
                        <a:t>1</a:t>
                      </a:r>
                      <a:endParaRPr lang="en-US"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x</a:t>
                      </a:r>
                      <a:r>
                        <a:rPr lang="en-US" baseline="-25000" dirty="0" smtClean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Cost</a:t>
                      </a:r>
                      <a:endParaRPr lang="en-US" baseline="-25000" dirty="0" smtClean="0"/>
                    </a:p>
                  </a:txBody>
                  <a:tcPr/>
                </a:tc>
              </a:tr>
              <a:tr h="53255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</a:tr>
              <a:tr h="53255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532553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512557" y="413512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6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Bucket Elimination for Opt: Properties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09204"/>
            <a:ext cx="8229600" cy="483833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Can incorporate hard constraints by adding back </a:t>
            </a:r>
            <a:r>
              <a:rPr lang="en-US" dirty="0" smtClean="0">
                <a:solidFill>
                  <a:srgbClr val="FF0000"/>
                </a:solidFill>
              </a:rPr>
              <a:t>join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FF0000"/>
                </a:solidFill>
              </a:rPr>
              <a:t>project</a:t>
            </a:r>
            <a:r>
              <a:rPr lang="en-US" dirty="0" smtClean="0"/>
              <a:t> operations</a:t>
            </a:r>
          </a:p>
          <a:p>
            <a:endParaRPr lang="en-US" dirty="0" smtClean="0"/>
          </a:p>
          <a:p>
            <a:r>
              <a:rPr lang="en-US" dirty="0" smtClean="0"/>
              <a:t>It is always possible to treat hard constraints as cost functions, but not optimal</a:t>
            </a:r>
          </a:p>
          <a:p>
            <a:pPr lvl="1"/>
            <a:r>
              <a:rPr lang="en-US" dirty="0" smtClean="0"/>
              <a:t>Hard constraints have stronger properties that can only be exploited if expressed explicitly</a:t>
            </a:r>
          </a:p>
          <a:p>
            <a:pPr lvl="1"/>
            <a:r>
              <a:rPr lang="en-US" dirty="0" smtClean="0"/>
              <a:t>Hard constraints permit use of local consistency enforcing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Complexity is based on induced width</a:t>
            </a:r>
          </a:p>
          <a:p>
            <a:pPr lvl="1"/>
            <a:r>
              <a:rPr lang="en-US" dirty="0" smtClean="0"/>
              <a:t>For </a:t>
            </a:r>
            <a:r>
              <a:rPr lang="en-US" i="1" dirty="0" smtClean="0"/>
              <a:t>r</a:t>
            </a:r>
            <a:r>
              <a:rPr lang="en-US" dirty="0" smtClean="0"/>
              <a:t> hard and soft constraints and ordering </a:t>
            </a:r>
            <a:r>
              <a:rPr lang="en-US" i="1" dirty="0" smtClean="0"/>
              <a:t>d </a:t>
            </a:r>
            <a:r>
              <a:rPr lang="en-US" dirty="0" smtClean="0"/>
              <a:t>with induced width </a:t>
            </a:r>
            <a:r>
              <a:rPr lang="en-US" i="1" dirty="0" smtClean="0"/>
              <a:t>w*(d)</a:t>
            </a:r>
            <a:endParaRPr lang="en-US" dirty="0" smtClean="0"/>
          </a:p>
          <a:p>
            <a:pPr lvl="1"/>
            <a:r>
              <a:rPr lang="en-US" dirty="0" smtClean="0"/>
              <a:t>Time and space: O(</a:t>
            </a:r>
            <a:r>
              <a:rPr lang="en-US" i="1" dirty="0" err="1" smtClean="0"/>
              <a:t>r</a:t>
            </a:r>
            <a:r>
              <a:rPr lang="en-US" sz="1900" dirty="0" err="1" smtClean="0"/>
              <a:t>•</a:t>
            </a:r>
            <a:r>
              <a:rPr lang="en-US" i="1" dirty="0" err="1" smtClean="0"/>
              <a:t>exp</a:t>
            </a:r>
            <a:r>
              <a:rPr lang="en-US" i="1" baseline="30000" dirty="0" err="1" smtClean="0"/>
              <a:t>w</a:t>
            </a:r>
            <a:r>
              <a:rPr lang="en-US" i="1" baseline="30000" dirty="0" smtClean="0"/>
              <a:t>*(d)+1</a:t>
            </a:r>
            <a:r>
              <a:rPr lang="en-US" dirty="0" smtClean="0"/>
              <a:t>)</a:t>
            </a:r>
          </a:p>
          <a:p>
            <a:pPr lvl="1">
              <a:buNone/>
            </a:pPr>
            <a:endParaRPr lang="en-US" dirty="0" smtClean="0"/>
          </a:p>
          <a:p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3/25/2013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Constraint Optimization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E86F-4F53-460C-83BF-F797240580C2}" type="slidenum">
              <a:rPr lang="en-US" smtClean="0"/>
              <a:pPr/>
              <a:t>25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Combinatorial Auction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3/25/2013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88430"/>
            <a:ext cx="2895600" cy="365125"/>
          </a:xfrm>
        </p:spPr>
        <p:txBody>
          <a:bodyPr/>
          <a:lstStyle/>
          <a:p>
            <a:r>
              <a:rPr lang="en-US" dirty="0" smtClean="0"/>
              <a:t>Constraint Optimization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E86F-4F53-460C-83BF-F797240580C2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3803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3804" name="Rectangle 12"/>
          <p:cNvSpPr>
            <a:spLocks noChangeArrowheads="1"/>
          </p:cNvSpPr>
          <p:nvPr/>
        </p:nvSpPr>
        <p:spPr bwMode="auto">
          <a:xfrm>
            <a:off x="0" y="13636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3805" name="Rectangle 13"/>
          <p:cNvSpPr>
            <a:spLocks noChangeArrowheads="1"/>
          </p:cNvSpPr>
          <p:nvPr/>
        </p:nvSpPr>
        <p:spPr bwMode="auto">
          <a:xfrm>
            <a:off x="0" y="1912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3806" name="Rectangle 14"/>
          <p:cNvSpPr>
            <a:spLocks noChangeArrowheads="1"/>
          </p:cNvSpPr>
          <p:nvPr/>
        </p:nvSpPr>
        <p:spPr bwMode="auto">
          <a:xfrm>
            <a:off x="0" y="24622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3807" name="Rectangle 15"/>
          <p:cNvSpPr>
            <a:spLocks noChangeArrowheads="1"/>
          </p:cNvSpPr>
          <p:nvPr/>
        </p:nvSpPr>
        <p:spPr bwMode="auto">
          <a:xfrm>
            <a:off x="0" y="30114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3808" name="Rectangle 16"/>
          <p:cNvSpPr>
            <a:spLocks noChangeArrowheads="1"/>
          </p:cNvSpPr>
          <p:nvPr/>
        </p:nvSpPr>
        <p:spPr bwMode="auto">
          <a:xfrm>
            <a:off x="0" y="35607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3809" name="Rectangle 17"/>
          <p:cNvSpPr>
            <a:spLocks noChangeArrowheads="1"/>
          </p:cNvSpPr>
          <p:nvPr/>
        </p:nvSpPr>
        <p:spPr bwMode="auto">
          <a:xfrm>
            <a:off x="0" y="41100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3810" name="Rectangle 18"/>
          <p:cNvSpPr>
            <a:spLocks noChangeArrowheads="1"/>
          </p:cNvSpPr>
          <p:nvPr/>
        </p:nvSpPr>
        <p:spPr bwMode="auto">
          <a:xfrm>
            <a:off x="0" y="46593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8918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8919" name="Rectangle 7"/>
          <p:cNvSpPr>
            <a:spLocks noChangeArrowheads="1"/>
          </p:cNvSpPr>
          <p:nvPr/>
        </p:nvSpPr>
        <p:spPr bwMode="auto">
          <a:xfrm>
            <a:off x="0" y="7318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8920" name="Rectangle 8"/>
          <p:cNvSpPr>
            <a:spLocks noChangeArrowheads="1"/>
          </p:cNvSpPr>
          <p:nvPr/>
        </p:nvSpPr>
        <p:spPr bwMode="auto">
          <a:xfrm>
            <a:off x="0" y="1006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8921" name="Rectangle 9"/>
          <p:cNvSpPr>
            <a:spLocks noChangeArrowheads="1"/>
          </p:cNvSpPr>
          <p:nvPr/>
        </p:nvSpPr>
        <p:spPr bwMode="auto">
          <a:xfrm>
            <a:off x="0" y="1281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8922" name="Rectangle 10"/>
          <p:cNvSpPr>
            <a:spLocks noChangeArrowheads="1"/>
          </p:cNvSpPr>
          <p:nvPr/>
        </p:nvSpPr>
        <p:spPr bwMode="auto">
          <a:xfrm>
            <a:off x="0" y="1555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8923" name="Rectangle 11"/>
          <p:cNvSpPr>
            <a:spLocks noChangeArrowheads="1"/>
          </p:cNvSpPr>
          <p:nvPr/>
        </p:nvSpPr>
        <p:spPr bwMode="auto">
          <a:xfrm>
            <a:off x="0" y="18303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8925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8926" name="Rectangle 14"/>
          <p:cNvSpPr>
            <a:spLocks noChangeArrowheads="1"/>
          </p:cNvSpPr>
          <p:nvPr/>
        </p:nvSpPr>
        <p:spPr bwMode="auto">
          <a:xfrm>
            <a:off x="0" y="7318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8928" name="Rectangle 1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8929" name="Rectangle 17"/>
          <p:cNvSpPr>
            <a:spLocks noChangeArrowheads="1"/>
          </p:cNvSpPr>
          <p:nvPr/>
        </p:nvSpPr>
        <p:spPr bwMode="auto">
          <a:xfrm>
            <a:off x="0" y="8683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8935" name="Rectangle 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8936" name="Rectangle 24"/>
          <p:cNvSpPr>
            <a:spLocks noChangeArrowheads="1"/>
          </p:cNvSpPr>
          <p:nvPr/>
        </p:nvSpPr>
        <p:spPr bwMode="auto">
          <a:xfrm>
            <a:off x="0" y="8683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8937" name="Rectangle 25"/>
          <p:cNvSpPr>
            <a:spLocks noChangeArrowheads="1"/>
          </p:cNvSpPr>
          <p:nvPr/>
        </p:nvSpPr>
        <p:spPr bwMode="auto">
          <a:xfrm>
            <a:off x="0" y="1279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8938" name="Rectangle 26"/>
          <p:cNvSpPr>
            <a:spLocks noChangeArrowheads="1"/>
          </p:cNvSpPr>
          <p:nvPr/>
        </p:nvSpPr>
        <p:spPr bwMode="auto">
          <a:xfrm>
            <a:off x="0" y="1690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8939" name="Rectangle 27"/>
          <p:cNvSpPr>
            <a:spLocks noChangeArrowheads="1"/>
          </p:cNvSpPr>
          <p:nvPr/>
        </p:nvSpPr>
        <p:spPr bwMode="auto">
          <a:xfrm>
            <a:off x="0" y="2101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8940" name="Rectangle 28"/>
          <p:cNvSpPr>
            <a:spLocks noChangeArrowheads="1"/>
          </p:cNvSpPr>
          <p:nvPr/>
        </p:nvSpPr>
        <p:spPr bwMode="auto">
          <a:xfrm>
            <a:off x="0" y="25130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8946" name="Rectangle 3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8947" name="Rectangle 35"/>
          <p:cNvSpPr>
            <a:spLocks noChangeArrowheads="1"/>
          </p:cNvSpPr>
          <p:nvPr/>
        </p:nvSpPr>
        <p:spPr bwMode="auto">
          <a:xfrm>
            <a:off x="0" y="8683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8948" name="Rectangle 36"/>
          <p:cNvSpPr>
            <a:spLocks noChangeArrowheads="1"/>
          </p:cNvSpPr>
          <p:nvPr/>
        </p:nvSpPr>
        <p:spPr bwMode="auto">
          <a:xfrm>
            <a:off x="0" y="1279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8949" name="Rectangle 37"/>
          <p:cNvSpPr>
            <a:spLocks noChangeArrowheads="1"/>
          </p:cNvSpPr>
          <p:nvPr/>
        </p:nvSpPr>
        <p:spPr bwMode="auto">
          <a:xfrm>
            <a:off x="0" y="1690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8950" name="Rectangle 38"/>
          <p:cNvSpPr>
            <a:spLocks noChangeArrowheads="1"/>
          </p:cNvSpPr>
          <p:nvPr/>
        </p:nvSpPr>
        <p:spPr bwMode="auto">
          <a:xfrm>
            <a:off x="0" y="2101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8951" name="Rectangle 39"/>
          <p:cNvSpPr>
            <a:spLocks noChangeArrowheads="1"/>
          </p:cNvSpPr>
          <p:nvPr/>
        </p:nvSpPr>
        <p:spPr bwMode="auto">
          <a:xfrm>
            <a:off x="0" y="25130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8958" name="Rectangle 4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8959" name="Rectangle 47"/>
          <p:cNvSpPr>
            <a:spLocks noChangeArrowheads="1"/>
          </p:cNvSpPr>
          <p:nvPr/>
        </p:nvSpPr>
        <p:spPr bwMode="auto">
          <a:xfrm>
            <a:off x="0" y="762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8960" name="Rectangle 48"/>
          <p:cNvSpPr>
            <a:spLocks noChangeArrowheads="1"/>
          </p:cNvSpPr>
          <p:nvPr/>
        </p:nvSpPr>
        <p:spPr bwMode="auto">
          <a:xfrm>
            <a:off x="0" y="1066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8961" name="Rectangle 49"/>
          <p:cNvSpPr>
            <a:spLocks noChangeArrowheads="1"/>
          </p:cNvSpPr>
          <p:nvPr/>
        </p:nvSpPr>
        <p:spPr bwMode="auto">
          <a:xfrm>
            <a:off x="0" y="1371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8962" name="Rectangle 50"/>
          <p:cNvSpPr>
            <a:spLocks noChangeArrowheads="1"/>
          </p:cNvSpPr>
          <p:nvPr/>
        </p:nvSpPr>
        <p:spPr bwMode="auto">
          <a:xfrm>
            <a:off x="0" y="1676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8963" name="Rectangle 51"/>
          <p:cNvSpPr>
            <a:spLocks noChangeArrowheads="1"/>
          </p:cNvSpPr>
          <p:nvPr/>
        </p:nvSpPr>
        <p:spPr bwMode="auto">
          <a:xfrm>
            <a:off x="0" y="1981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8964" name="Rectangle 52"/>
          <p:cNvSpPr>
            <a:spLocks noChangeArrowheads="1"/>
          </p:cNvSpPr>
          <p:nvPr/>
        </p:nvSpPr>
        <p:spPr bwMode="auto">
          <a:xfrm>
            <a:off x="0" y="2286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8969" name="Rectangle 5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8970" name="Rectangle 58"/>
          <p:cNvSpPr>
            <a:spLocks noChangeArrowheads="1"/>
          </p:cNvSpPr>
          <p:nvPr/>
        </p:nvSpPr>
        <p:spPr bwMode="auto">
          <a:xfrm>
            <a:off x="0" y="76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8971" name="Rectangle 59"/>
          <p:cNvSpPr>
            <a:spLocks noChangeArrowheads="1"/>
          </p:cNvSpPr>
          <p:nvPr/>
        </p:nvSpPr>
        <p:spPr bwMode="auto">
          <a:xfrm>
            <a:off x="0" y="1082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8972" name="Rectangle 60"/>
          <p:cNvSpPr>
            <a:spLocks noChangeArrowheads="1"/>
          </p:cNvSpPr>
          <p:nvPr/>
        </p:nvSpPr>
        <p:spPr bwMode="auto">
          <a:xfrm>
            <a:off x="0" y="13954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8973" name="Rectangle 61"/>
          <p:cNvSpPr>
            <a:spLocks noChangeArrowheads="1"/>
          </p:cNvSpPr>
          <p:nvPr/>
        </p:nvSpPr>
        <p:spPr bwMode="auto">
          <a:xfrm>
            <a:off x="0" y="17160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8975" name="Rectangle 6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8977" name="Rectangle 6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8979" name="Rectangle 6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8981" name="Rectangle 6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8983" name="Rectangle 7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8988" name="Rectangle 7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8989" name="Rectangle 77"/>
          <p:cNvSpPr>
            <a:spLocks noChangeArrowheads="1"/>
          </p:cNvSpPr>
          <p:nvPr/>
        </p:nvSpPr>
        <p:spPr bwMode="auto">
          <a:xfrm>
            <a:off x="0" y="10207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8990" name="Rectangle 78"/>
          <p:cNvSpPr>
            <a:spLocks noChangeArrowheads="1"/>
          </p:cNvSpPr>
          <p:nvPr/>
        </p:nvSpPr>
        <p:spPr bwMode="auto">
          <a:xfrm>
            <a:off x="0" y="1584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8991" name="Rectangle 79"/>
          <p:cNvSpPr>
            <a:spLocks noChangeArrowheads="1"/>
          </p:cNvSpPr>
          <p:nvPr/>
        </p:nvSpPr>
        <p:spPr bwMode="auto">
          <a:xfrm>
            <a:off x="0" y="2711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8992" name="Rectangle 80"/>
          <p:cNvSpPr>
            <a:spLocks noChangeArrowheads="1"/>
          </p:cNvSpPr>
          <p:nvPr/>
        </p:nvSpPr>
        <p:spPr bwMode="auto">
          <a:xfrm>
            <a:off x="0" y="32750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8994" name="Rectangle 8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8995" name="Rectangle 83"/>
          <p:cNvSpPr>
            <a:spLocks noChangeArrowheads="1"/>
          </p:cNvSpPr>
          <p:nvPr/>
        </p:nvSpPr>
        <p:spPr bwMode="auto">
          <a:xfrm>
            <a:off x="0" y="898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8998" name="Rectangle 8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8999" name="Rectangle 87"/>
          <p:cNvSpPr>
            <a:spLocks noChangeArrowheads="1"/>
          </p:cNvSpPr>
          <p:nvPr/>
        </p:nvSpPr>
        <p:spPr bwMode="auto">
          <a:xfrm>
            <a:off x="0" y="10207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9000" name="Rectangle 88"/>
          <p:cNvSpPr>
            <a:spLocks noChangeArrowheads="1"/>
          </p:cNvSpPr>
          <p:nvPr/>
        </p:nvSpPr>
        <p:spPr bwMode="auto">
          <a:xfrm>
            <a:off x="0" y="1584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9002" name="Rectangle 9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9003" name="Rectangle 91"/>
          <p:cNvSpPr>
            <a:spLocks noChangeArrowheads="1"/>
          </p:cNvSpPr>
          <p:nvPr/>
        </p:nvSpPr>
        <p:spPr bwMode="auto">
          <a:xfrm>
            <a:off x="0" y="9604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8957" name="Picture 45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4711" y="2278230"/>
            <a:ext cx="2553112" cy="320040"/>
          </a:xfrm>
          <a:prstGeom prst="rect">
            <a:avLst/>
          </a:prstGeom>
          <a:noFill/>
        </p:spPr>
      </p:pic>
      <p:pic>
        <p:nvPicPr>
          <p:cNvPr id="38956" name="Picture 4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4711" y="2868606"/>
            <a:ext cx="2553112" cy="320040"/>
          </a:xfrm>
          <a:prstGeom prst="rect">
            <a:avLst/>
          </a:prstGeom>
          <a:noFill/>
        </p:spPr>
      </p:pic>
      <p:pic>
        <p:nvPicPr>
          <p:cNvPr id="38955" name="Picture 4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4711" y="3486946"/>
            <a:ext cx="2553112" cy="320040"/>
          </a:xfrm>
          <a:prstGeom prst="rect">
            <a:avLst/>
          </a:prstGeom>
          <a:noFill/>
        </p:spPr>
      </p:pic>
      <p:pic>
        <p:nvPicPr>
          <p:cNvPr id="38954" name="Picture 42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4711" y="4086644"/>
            <a:ext cx="1675429" cy="320040"/>
          </a:xfrm>
          <a:prstGeom prst="rect">
            <a:avLst/>
          </a:prstGeom>
          <a:noFill/>
        </p:spPr>
      </p:pic>
      <p:pic>
        <p:nvPicPr>
          <p:cNvPr id="38953" name="Picture 41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4711" y="4695662"/>
            <a:ext cx="1660745" cy="320040"/>
          </a:xfrm>
          <a:prstGeom prst="rect">
            <a:avLst/>
          </a:prstGeom>
          <a:noFill/>
        </p:spPr>
      </p:pic>
      <p:sp>
        <p:nvSpPr>
          <p:cNvPr id="106" name="Right Brace 105"/>
          <p:cNvSpPr/>
          <p:nvPr/>
        </p:nvSpPr>
        <p:spPr>
          <a:xfrm rot="5400000">
            <a:off x="2244935" y="1897650"/>
            <a:ext cx="214396" cy="1432321"/>
          </a:xfrm>
          <a:prstGeom prst="rightBrace">
            <a:avLst/>
          </a:prstGeom>
          <a:ln w="19050"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7" name="Straight Arrow Connector 67"/>
          <p:cNvCxnSpPr/>
          <p:nvPr/>
        </p:nvCxnSpPr>
        <p:spPr>
          <a:xfrm>
            <a:off x="2354406" y="2697798"/>
            <a:ext cx="2173578" cy="703682"/>
          </a:xfrm>
          <a:prstGeom prst="bentConnector3">
            <a:avLst>
              <a:gd name="adj1" fmla="val 99947"/>
            </a:avLst>
          </a:prstGeom>
          <a:ln w="19050"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38968" name="Picture 56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17195" y="3490038"/>
            <a:ext cx="970672" cy="328374"/>
          </a:xfrm>
          <a:prstGeom prst="rect">
            <a:avLst/>
          </a:prstGeom>
          <a:noFill/>
        </p:spPr>
      </p:pic>
      <p:pic>
        <p:nvPicPr>
          <p:cNvPr id="38967" name="Picture 55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95379" y="4079413"/>
            <a:ext cx="970672" cy="328373"/>
          </a:xfrm>
          <a:prstGeom prst="rect">
            <a:avLst/>
          </a:prstGeom>
          <a:noFill/>
        </p:spPr>
      </p:pic>
      <p:pic>
        <p:nvPicPr>
          <p:cNvPr id="38966" name="Picture 54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75088" y="4081534"/>
            <a:ext cx="970672" cy="328374"/>
          </a:xfrm>
          <a:prstGeom prst="rect">
            <a:avLst/>
          </a:prstGeom>
          <a:noFill/>
        </p:spPr>
      </p:pic>
      <p:pic>
        <p:nvPicPr>
          <p:cNvPr id="38965" name="Picture 53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86242" y="4689556"/>
            <a:ext cx="657447" cy="336709"/>
          </a:xfrm>
          <a:prstGeom prst="rect">
            <a:avLst/>
          </a:prstGeom>
          <a:noFill/>
        </p:spPr>
      </p:pic>
      <p:sp>
        <p:nvSpPr>
          <p:cNvPr id="122" name="Right Brace 121"/>
          <p:cNvSpPr/>
          <p:nvPr/>
        </p:nvSpPr>
        <p:spPr>
          <a:xfrm rot="5400000">
            <a:off x="2297443" y="2454118"/>
            <a:ext cx="138270" cy="1458170"/>
          </a:xfrm>
          <a:prstGeom prst="rightBrace">
            <a:avLst/>
          </a:prstGeom>
          <a:ln w="19050"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Right Brace 122"/>
          <p:cNvSpPr/>
          <p:nvPr/>
        </p:nvSpPr>
        <p:spPr>
          <a:xfrm rot="5400000">
            <a:off x="3269146" y="2125400"/>
            <a:ext cx="128952" cy="3374016"/>
          </a:xfrm>
          <a:prstGeom prst="rightBrace">
            <a:avLst/>
          </a:prstGeom>
          <a:ln w="19050">
            <a:tailEnd type="non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Right Brace 123"/>
          <p:cNvSpPr/>
          <p:nvPr/>
        </p:nvSpPr>
        <p:spPr>
          <a:xfrm rot="5400000">
            <a:off x="3720243" y="2206227"/>
            <a:ext cx="175557" cy="4377551"/>
          </a:xfrm>
          <a:prstGeom prst="rightBrace">
            <a:avLst/>
          </a:prstGeom>
          <a:ln w="19050">
            <a:tailEnd type="non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6" name="Straight Arrow Connector 67"/>
          <p:cNvCxnSpPr>
            <a:endCxn id="38967" idx="0"/>
          </p:cNvCxnSpPr>
          <p:nvPr/>
        </p:nvCxnSpPr>
        <p:spPr>
          <a:xfrm>
            <a:off x="2365048" y="3258645"/>
            <a:ext cx="1115666" cy="820768"/>
          </a:xfrm>
          <a:prstGeom prst="bentConnector2">
            <a:avLst/>
          </a:prstGeom>
          <a:ln w="19050"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29" name="Straight Arrow Connector 67"/>
          <p:cNvCxnSpPr>
            <a:stCxn id="123" idx="1"/>
          </p:cNvCxnSpPr>
          <p:nvPr/>
        </p:nvCxnSpPr>
        <p:spPr>
          <a:xfrm rot="16200000" flipH="1">
            <a:off x="4306714" y="2903790"/>
            <a:ext cx="253233" cy="2199421"/>
          </a:xfrm>
          <a:prstGeom prst="bentConnector4">
            <a:avLst>
              <a:gd name="adj1" fmla="val 4602"/>
              <a:gd name="adj2" fmla="val 99551"/>
            </a:avLst>
          </a:prstGeom>
          <a:ln w="19050"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35" name="Straight Arrow Connector 67"/>
          <p:cNvCxnSpPr>
            <a:endCxn id="38965" idx="0"/>
          </p:cNvCxnSpPr>
          <p:nvPr/>
        </p:nvCxnSpPr>
        <p:spPr>
          <a:xfrm rot="10800000" flipV="1">
            <a:off x="3314968" y="4484339"/>
            <a:ext cx="503695" cy="205215"/>
          </a:xfrm>
          <a:prstGeom prst="bentConnector2">
            <a:avLst/>
          </a:prstGeom>
          <a:ln w="19050"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10" name="Rounded Rectangle 109"/>
          <p:cNvSpPr/>
          <p:nvPr/>
        </p:nvSpPr>
        <p:spPr>
          <a:xfrm>
            <a:off x="223520" y="2092960"/>
            <a:ext cx="5951278" cy="3596640"/>
          </a:xfrm>
          <a:prstGeom prst="round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cxnSp>
        <p:nvCxnSpPr>
          <p:cNvPr id="173" name="Straight Connector 172"/>
          <p:cNvCxnSpPr>
            <a:stCxn id="154" idx="4"/>
            <a:endCxn id="38982" idx="0"/>
          </p:cNvCxnSpPr>
          <p:nvPr/>
        </p:nvCxnSpPr>
        <p:spPr>
          <a:xfrm>
            <a:off x="7522468" y="2674931"/>
            <a:ext cx="719" cy="192546"/>
          </a:xfrm>
          <a:prstGeom prst="line">
            <a:avLst/>
          </a:prstGeom>
          <a:ln w="19050">
            <a:tailEnd type="non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38" name="Oval 137"/>
          <p:cNvSpPr/>
          <p:nvPr/>
        </p:nvSpPr>
        <p:spPr>
          <a:xfrm>
            <a:off x="7374178" y="1333735"/>
            <a:ext cx="326163" cy="326163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152" name="Oval 151"/>
          <p:cNvSpPr/>
          <p:nvPr/>
        </p:nvSpPr>
        <p:spPr>
          <a:xfrm>
            <a:off x="7366781" y="1841261"/>
            <a:ext cx="326163" cy="326163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154" name="Oval 153"/>
          <p:cNvSpPr/>
          <p:nvPr/>
        </p:nvSpPr>
        <p:spPr>
          <a:xfrm>
            <a:off x="7359386" y="2348768"/>
            <a:ext cx="326163" cy="326163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156" name="Oval 155"/>
          <p:cNvSpPr/>
          <p:nvPr/>
        </p:nvSpPr>
        <p:spPr>
          <a:xfrm>
            <a:off x="7350507" y="2854796"/>
            <a:ext cx="326163" cy="326163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157" name="Oval 156"/>
          <p:cNvSpPr/>
          <p:nvPr/>
        </p:nvSpPr>
        <p:spPr>
          <a:xfrm>
            <a:off x="7343112" y="3362303"/>
            <a:ext cx="326163" cy="326163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pic>
        <p:nvPicPr>
          <p:cNvPr id="38974" name="Picture 62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12854" y="3373504"/>
            <a:ext cx="212725" cy="304800"/>
          </a:xfrm>
          <a:prstGeom prst="rect">
            <a:avLst/>
          </a:prstGeom>
          <a:noFill/>
        </p:spPr>
      </p:pic>
      <p:pic>
        <p:nvPicPr>
          <p:cNvPr id="38976" name="Picture 64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21731" y="2361449"/>
            <a:ext cx="220663" cy="304800"/>
          </a:xfrm>
          <a:prstGeom prst="rect">
            <a:avLst/>
          </a:prstGeom>
          <a:noFill/>
        </p:spPr>
      </p:pic>
      <p:pic>
        <p:nvPicPr>
          <p:cNvPr id="38978" name="Picture 66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39487" y="1855422"/>
            <a:ext cx="220663" cy="304800"/>
          </a:xfrm>
          <a:prstGeom prst="rect">
            <a:avLst/>
          </a:prstGeom>
          <a:noFill/>
        </p:spPr>
      </p:pic>
      <p:pic>
        <p:nvPicPr>
          <p:cNvPr id="38980" name="Picture 68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39488" y="1349394"/>
            <a:ext cx="220663" cy="304800"/>
          </a:xfrm>
          <a:prstGeom prst="rect">
            <a:avLst/>
          </a:prstGeom>
          <a:noFill/>
        </p:spPr>
      </p:pic>
      <p:pic>
        <p:nvPicPr>
          <p:cNvPr id="38982" name="Picture 70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12855" y="2867477"/>
            <a:ext cx="220663" cy="304800"/>
          </a:xfrm>
          <a:prstGeom prst="rect">
            <a:avLst/>
          </a:prstGeom>
          <a:noFill/>
        </p:spPr>
      </p:pic>
      <p:sp>
        <p:nvSpPr>
          <p:cNvPr id="168" name="Arc 167"/>
          <p:cNvSpPr/>
          <p:nvPr/>
        </p:nvSpPr>
        <p:spPr>
          <a:xfrm rot="10800000">
            <a:off x="7137644" y="1491437"/>
            <a:ext cx="452760" cy="1047566"/>
          </a:xfrm>
          <a:prstGeom prst="arc">
            <a:avLst>
              <a:gd name="adj1" fmla="val 16200000"/>
              <a:gd name="adj2" fmla="val 5419987"/>
            </a:avLst>
          </a:prstGeom>
          <a:ln w="19050"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9" name="Arc 168"/>
          <p:cNvSpPr/>
          <p:nvPr/>
        </p:nvSpPr>
        <p:spPr>
          <a:xfrm rot="10800000">
            <a:off x="7130247" y="2531603"/>
            <a:ext cx="452760" cy="1047566"/>
          </a:xfrm>
          <a:prstGeom prst="arc">
            <a:avLst>
              <a:gd name="adj1" fmla="val 16200000"/>
              <a:gd name="adj2" fmla="val 5419987"/>
            </a:avLst>
          </a:prstGeom>
          <a:ln w="19050">
            <a:tailEnd type="non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0" name="Arc 169"/>
          <p:cNvSpPr/>
          <p:nvPr/>
        </p:nvSpPr>
        <p:spPr>
          <a:xfrm rot="10800000">
            <a:off x="6791420" y="1494390"/>
            <a:ext cx="1109717" cy="2065541"/>
          </a:xfrm>
          <a:prstGeom prst="arc">
            <a:avLst>
              <a:gd name="adj1" fmla="val 16200000"/>
              <a:gd name="adj2" fmla="val 5419987"/>
            </a:avLst>
          </a:prstGeom>
          <a:ln w="19050"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1" name="Arc 170"/>
          <p:cNvSpPr/>
          <p:nvPr/>
        </p:nvSpPr>
        <p:spPr>
          <a:xfrm>
            <a:off x="7467598" y="1963433"/>
            <a:ext cx="452760" cy="1047566"/>
          </a:xfrm>
          <a:prstGeom prst="arc">
            <a:avLst>
              <a:gd name="adj1" fmla="val 16200000"/>
              <a:gd name="adj2" fmla="val 5419987"/>
            </a:avLst>
          </a:prstGeom>
          <a:ln w="19050"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2" name="Arc 171"/>
          <p:cNvSpPr/>
          <p:nvPr/>
        </p:nvSpPr>
        <p:spPr>
          <a:xfrm>
            <a:off x="7229370" y="1964912"/>
            <a:ext cx="902565" cy="1568389"/>
          </a:xfrm>
          <a:prstGeom prst="arc">
            <a:avLst>
              <a:gd name="adj1" fmla="val 16200000"/>
              <a:gd name="adj2" fmla="val 5419987"/>
            </a:avLst>
          </a:prstGeom>
          <a:ln w="19050"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6" name="Straight Connector 175"/>
          <p:cNvCxnSpPr/>
          <p:nvPr/>
        </p:nvCxnSpPr>
        <p:spPr>
          <a:xfrm>
            <a:off x="7515070" y="3182437"/>
            <a:ext cx="719" cy="192546"/>
          </a:xfrm>
          <a:prstGeom prst="line">
            <a:avLst/>
          </a:prstGeom>
          <a:ln w="25400">
            <a:prstDash val="sysDot"/>
            <a:tailEnd type="non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11" name="Rounded Rectangle 110"/>
          <p:cNvSpPr/>
          <p:nvPr/>
        </p:nvSpPr>
        <p:spPr>
          <a:xfrm>
            <a:off x="6624320" y="1229360"/>
            <a:ext cx="1686560" cy="2570480"/>
          </a:xfrm>
          <a:prstGeom prst="round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116" name="Oval 115"/>
          <p:cNvSpPr/>
          <p:nvPr/>
        </p:nvSpPr>
        <p:spPr>
          <a:xfrm>
            <a:off x="7393551" y="4274457"/>
            <a:ext cx="315405" cy="315405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b</a:t>
            </a:r>
            <a:r>
              <a:rPr lang="en-US" sz="1400" baseline="-25000" dirty="0" smtClean="0">
                <a:solidFill>
                  <a:schemeClr val="tx1"/>
                </a:solidFill>
              </a:rPr>
              <a:t>1</a:t>
            </a:r>
          </a:p>
        </p:txBody>
      </p:sp>
      <p:cxnSp>
        <p:nvCxnSpPr>
          <p:cNvPr id="117" name="Straight Connector 116"/>
          <p:cNvCxnSpPr>
            <a:stCxn id="116" idx="2"/>
            <a:endCxn id="125" idx="0"/>
          </p:cNvCxnSpPr>
          <p:nvPr/>
        </p:nvCxnSpPr>
        <p:spPr>
          <a:xfrm flipH="1">
            <a:off x="6825566" y="4432160"/>
            <a:ext cx="567985" cy="378229"/>
          </a:xfrm>
          <a:prstGeom prst="line">
            <a:avLst/>
          </a:prstGeom>
          <a:ln w="19050">
            <a:tailEnd type="non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>
            <a:stCxn id="116" idx="6"/>
            <a:endCxn id="127" idx="0"/>
          </p:cNvCxnSpPr>
          <p:nvPr/>
        </p:nvCxnSpPr>
        <p:spPr>
          <a:xfrm>
            <a:off x="7708956" y="4432160"/>
            <a:ext cx="491058" cy="444900"/>
          </a:xfrm>
          <a:prstGeom prst="line">
            <a:avLst/>
          </a:prstGeom>
          <a:ln w="19050"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>
            <a:stCxn id="116" idx="3"/>
          </p:cNvCxnSpPr>
          <p:nvPr/>
        </p:nvCxnSpPr>
        <p:spPr>
          <a:xfrm flipH="1">
            <a:off x="7161485" y="4543672"/>
            <a:ext cx="278256" cy="1071896"/>
          </a:xfrm>
          <a:prstGeom prst="line">
            <a:avLst/>
          </a:prstGeom>
          <a:ln w="19050"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Oval 124"/>
          <p:cNvSpPr/>
          <p:nvPr/>
        </p:nvSpPr>
        <p:spPr>
          <a:xfrm>
            <a:off x="6667863" y="4810389"/>
            <a:ext cx="315405" cy="315405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b</a:t>
            </a:r>
            <a:r>
              <a:rPr lang="en-US" sz="1400" baseline="-25000" dirty="0" smtClean="0">
                <a:solidFill>
                  <a:schemeClr val="tx1"/>
                </a:solidFill>
              </a:rPr>
              <a:t>2</a:t>
            </a:r>
            <a:endParaRPr lang="en-US" sz="1400" baseline="-25000" dirty="0">
              <a:solidFill>
                <a:schemeClr val="tx1"/>
              </a:solidFill>
            </a:endParaRPr>
          </a:p>
        </p:txBody>
      </p:sp>
      <p:sp>
        <p:nvSpPr>
          <p:cNvPr id="127" name="Oval 126"/>
          <p:cNvSpPr/>
          <p:nvPr/>
        </p:nvSpPr>
        <p:spPr>
          <a:xfrm>
            <a:off x="8042311" y="4877059"/>
            <a:ext cx="315405" cy="315405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b</a:t>
            </a:r>
            <a:r>
              <a:rPr lang="en-US" sz="1400" baseline="-25000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28" name="Oval 127"/>
          <p:cNvSpPr/>
          <p:nvPr/>
        </p:nvSpPr>
        <p:spPr>
          <a:xfrm>
            <a:off x="7034554" y="5607876"/>
            <a:ext cx="315405" cy="315405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b</a:t>
            </a:r>
            <a:r>
              <a:rPr lang="en-US" sz="1400" baseline="-25000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30" name="Oval 129"/>
          <p:cNvSpPr/>
          <p:nvPr/>
        </p:nvSpPr>
        <p:spPr>
          <a:xfrm>
            <a:off x="7693570" y="5597619"/>
            <a:ext cx="315405" cy="315405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b</a:t>
            </a:r>
            <a:r>
              <a:rPr lang="en-US" sz="1400" baseline="-25000" dirty="0">
                <a:solidFill>
                  <a:schemeClr val="tx1"/>
                </a:solidFill>
              </a:rPr>
              <a:t>5</a:t>
            </a:r>
          </a:p>
        </p:txBody>
      </p:sp>
      <p:cxnSp>
        <p:nvCxnSpPr>
          <p:cNvPr id="131" name="Straight Connector 130"/>
          <p:cNvCxnSpPr>
            <a:stCxn id="125" idx="4"/>
            <a:endCxn id="128" idx="1"/>
          </p:cNvCxnSpPr>
          <p:nvPr/>
        </p:nvCxnSpPr>
        <p:spPr>
          <a:xfrm>
            <a:off x="6825566" y="5125794"/>
            <a:ext cx="255177" cy="528272"/>
          </a:xfrm>
          <a:prstGeom prst="line">
            <a:avLst/>
          </a:prstGeom>
          <a:ln w="19050"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/>
          <p:cNvCxnSpPr>
            <a:stCxn id="125" idx="5"/>
            <a:endCxn id="130" idx="1"/>
          </p:cNvCxnSpPr>
          <p:nvPr/>
        </p:nvCxnSpPr>
        <p:spPr>
          <a:xfrm>
            <a:off x="6937078" y="5079604"/>
            <a:ext cx="802682" cy="564205"/>
          </a:xfrm>
          <a:prstGeom prst="line">
            <a:avLst/>
          </a:prstGeom>
          <a:ln w="19050">
            <a:tailEnd type="non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33" name="Straight Connector 132"/>
          <p:cNvCxnSpPr>
            <a:stCxn id="127" idx="4"/>
            <a:endCxn id="130" idx="7"/>
          </p:cNvCxnSpPr>
          <p:nvPr/>
        </p:nvCxnSpPr>
        <p:spPr>
          <a:xfrm flipH="1">
            <a:off x="7962786" y="5192464"/>
            <a:ext cx="237228" cy="451345"/>
          </a:xfrm>
          <a:prstGeom prst="line">
            <a:avLst/>
          </a:prstGeom>
          <a:ln w="19050"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34" name="Rounded Rectangle 133"/>
          <p:cNvSpPr/>
          <p:nvPr/>
        </p:nvSpPr>
        <p:spPr>
          <a:xfrm>
            <a:off x="6593840" y="4155440"/>
            <a:ext cx="1889760" cy="1920240"/>
          </a:xfrm>
          <a:prstGeom prst="round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115" name="Right Brace 114"/>
          <p:cNvSpPr/>
          <p:nvPr/>
        </p:nvSpPr>
        <p:spPr>
          <a:xfrm rot="5400000">
            <a:off x="2566995" y="3999556"/>
            <a:ext cx="92056" cy="2048514"/>
          </a:xfrm>
          <a:prstGeom prst="rightBrace">
            <a:avLst/>
          </a:prstGeom>
          <a:ln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8" name="Straight Arrow Connector 67"/>
          <p:cNvCxnSpPr>
            <a:stCxn id="115" idx="1"/>
            <a:endCxn id="141" idx="0"/>
          </p:cNvCxnSpPr>
          <p:nvPr/>
        </p:nvCxnSpPr>
        <p:spPr>
          <a:xfrm rot="16200000" flipH="1">
            <a:off x="2534245" y="5148618"/>
            <a:ext cx="162559" cy="5005"/>
          </a:xfrm>
          <a:prstGeom prst="bentConnector3">
            <a:avLst>
              <a:gd name="adj1" fmla="val 57232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1" name="TextBox 140"/>
          <p:cNvSpPr txBox="1"/>
          <p:nvPr/>
        </p:nvSpPr>
        <p:spPr>
          <a:xfrm>
            <a:off x="2346960" y="5232400"/>
            <a:ext cx="5421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Opt</a:t>
            </a:r>
            <a:endParaRPr lang="en-US" i="1" dirty="0">
              <a:latin typeface="Cambria Math" pitchFamily="18" charset="0"/>
              <a:ea typeface="Cambria Math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581844630"/>
              </p:ext>
            </p:extLst>
          </p:nvPr>
        </p:nvGraphicFramePr>
        <p:xfrm>
          <a:off x="427570" y="2318053"/>
          <a:ext cx="694944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7472"/>
                <a:gridCol w="347472"/>
              </a:tblGrid>
              <a:tr h="27432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R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41</a:t>
                      </a:r>
                      <a:endParaRPr lang="en-US" sz="1400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baseline="0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4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826729" y="4048393"/>
          <a:ext cx="694944" cy="121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7472"/>
                <a:gridCol w="347472"/>
              </a:tblGrid>
              <a:tr h="274320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baseline="0" dirty="0" smtClean="0">
                          <a:latin typeface="Cambria Math" pitchFamily="18" charset="0"/>
                          <a:ea typeface="Cambria Math" pitchFamily="18" charset="0"/>
                        </a:rPr>
                        <a:t>r</a:t>
                      </a:r>
                      <a:r>
                        <a:rPr lang="en-US" sz="1400" i="0" baseline="0" dirty="0" smtClean="0">
                          <a:latin typeface="Cambria Math" pitchFamily="18" charset="0"/>
                          <a:ea typeface="Cambria Math" pitchFamily="18" charset="0"/>
                        </a:rPr>
                        <a:t>(</a:t>
                      </a: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4</a:t>
                      </a:r>
                      <a:r>
                        <a:rPr lang="en-US" sz="1400" i="0" baseline="0" dirty="0" smtClean="0">
                          <a:latin typeface="Cambria Math" pitchFamily="18" charset="0"/>
                          <a:ea typeface="Cambria Math" pitchFamily="18" charset="0"/>
                        </a:rPr>
                        <a:t>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i="0" baseline="0" dirty="0" smtClean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0" baseline="0" dirty="0" smtClean="0">
                          <a:latin typeface="Cambria Math" pitchFamily="18" charset="0"/>
                          <a:ea typeface="Cambria Math" pitchFamily="18" charset="0"/>
                        </a:rPr>
                        <a:t>C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5" name="Table 6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581844630"/>
              </p:ext>
            </p:extLst>
          </p:nvPr>
        </p:nvGraphicFramePr>
        <p:xfrm>
          <a:off x="1183286" y="2319624"/>
          <a:ext cx="694944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7472"/>
                <a:gridCol w="347472"/>
              </a:tblGrid>
              <a:tr h="27432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R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42</a:t>
                      </a:r>
                      <a:endParaRPr lang="en-US" sz="1400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baseline="0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4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2090472" y="2316478"/>
          <a:ext cx="1042416" cy="213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7472"/>
                <a:gridCol w="347472"/>
                <a:gridCol w="347472"/>
              </a:tblGrid>
              <a:tr h="274320">
                <a:tc gridSpan="3">
                  <a:txBody>
                    <a:bodyPr/>
                    <a:lstStyle/>
                    <a:p>
                      <a:pPr algn="ctr"/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R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124</a:t>
                      </a:r>
                      <a:endParaRPr lang="en-US" sz="1400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4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8" name="Table 47"/>
          <p:cNvGraphicFramePr>
            <a:graphicFrameLocks noGrp="1"/>
          </p:cNvGraphicFramePr>
          <p:nvPr/>
        </p:nvGraphicFramePr>
        <p:xfrm>
          <a:off x="4894814" y="2318677"/>
          <a:ext cx="1042416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7472"/>
                <a:gridCol w="347472"/>
                <a:gridCol w="347472"/>
              </a:tblGrid>
              <a:tr h="274320">
                <a:tc gridSpan="3">
                  <a:txBody>
                    <a:bodyPr/>
                    <a:lstStyle/>
                    <a:p>
                      <a:pPr algn="ctr"/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h</a:t>
                      </a:r>
                      <a:r>
                        <a:rPr lang="en-US" sz="1400" i="0" baseline="30000" dirty="0" smtClean="0">
                          <a:latin typeface="Cambria Math" pitchFamily="18" charset="0"/>
                          <a:ea typeface="Cambria Math" pitchFamily="18" charset="0"/>
                        </a:rPr>
                        <a:t>4</a:t>
                      </a:r>
                      <a:r>
                        <a:rPr lang="en-US" sz="1400" i="0" dirty="0" smtClean="0">
                          <a:latin typeface="Cambria Math" pitchFamily="18" charset="0"/>
                          <a:ea typeface="Cambria Math" pitchFamily="18" charset="0"/>
                        </a:rPr>
                        <a:t>(</a:t>
                      </a: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  <a:r>
                        <a:rPr lang="en-US" sz="1400" i="0" dirty="0" smtClean="0">
                          <a:latin typeface="Cambria Math" pitchFamily="18" charset="0"/>
                          <a:ea typeface="Cambria Math" pitchFamily="18" charset="0"/>
                        </a:rPr>
                        <a:t>,</a:t>
                      </a: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2</a:t>
                      </a:r>
                      <a:r>
                        <a:rPr lang="en-US" sz="1400" i="0" baseline="0" dirty="0" smtClean="0">
                          <a:latin typeface="Cambria Math" pitchFamily="18" charset="0"/>
                          <a:ea typeface="Cambria Math" pitchFamily="18" charset="0"/>
                        </a:rPr>
                        <a:t>)</a:t>
                      </a:r>
                      <a:endParaRPr lang="en-US" sz="1400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0" dirty="0" smtClean="0">
                          <a:latin typeface="Cambria Math" pitchFamily="18" charset="0"/>
                          <a:ea typeface="Cambria Math" pitchFamily="18" charset="0"/>
                        </a:rPr>
                        <a:t>C</a:t>
                      </a:r>
                      <a:endParaRPr lang="en-US" sz="1400" i="0" baseline="-25000" dirty="0" smtClean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9" name="Rectangle 38"/>
          <p:cNvSpPr/>
          <p:nvPr/>
        </p:nvSpPr>
        <p:spPr>
          <a:xfrm>
            <a:off x="4851244" y="2292494"/>
            <a:ext cx="1134778" cy="1902434"/>
          </a:xfrm>
          <a:prstGeom prst="rect">
            <a:avLst/>
          </a:prstGeom>
          <a:solidFill>
            <a:schemeClr val="tx2">
              <a:lumMod val="60000"/>
              <a:lumOff val="40000"/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graphicFrame>
        <p:nvGraphicFramePr>
          <p:cNvPr id="47" name="Table 46"/>
          <p:cNvGraphicFramePr>
            <a:graphicFrameLocks noGrp="1"/>
          </p:cNvGraphicFramePr>
          <p:nvPr/>
        </p:nvGraphicFramePr>
        <p:xfrm>
          <a:off x="3342749" y="2317944"/>
          <a:ext cx="1389888" cy="213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7472"/>
                <a:gridCol w="347472"/>
                <a:gridCol w="347472"/>
                <a:gridCol w="347472"/>
              </a:tblGrid>
              <a:tr h="274320">
                <a:tc gridSpan="4">
                  <a:txBody>
                    <a:bodyPr/>
                    <a:lstStyle/>
                    <a:p>
                      <a:pPr algn="ctr"/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h</a:t>
                      </a:r>
                      <a:r>
                        <a:rPr lang="en-US" sz="1400" i="0" baseline="30000" dirty="0" smtClean="0">
                          <a:latin typeface="Cambria Math" pitchFamily="18" charset="0"/>
                          <a:ea typeface="Cambria Math" pitchFamily="18" charset="0"/>
                        </a:rPr>
                        <a:t>4</a:t>
                      </a:r>
                      <a:r>
                        <a:rPr lang="en-US" sz="1400" i="0" dirty="0" smtClean="0">
                          <a:latin typeface="Cambria Math" pitchFamily="18" charset="0"/>
                          <a:ea typeface="Cambria Math" pitchFamily="18" charset="0"/>
                        </a:rPr>
                        <a:t>(</a:t>
                      </a: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  <a:r>
                        <a:rPr lang="en-US" sz="1400" i="0" dirty="0" smtClean="0">
                          <a:latin typeface="Cambria Math" pitchFamily="18" charset="0"/>
                          <a:ea typeface="Cambria Math" pitchFamily="18" charset="0"/>
                        </a:rPr>
                        <a:t>,</a:t>
                      </a: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2</a:t>
                      </a:r>
                      <a:r>
                        <a:rPr lang="en-US" sz="1400" i="0" dirty="0" smtClean="0">
                          <a:latin typeface="Cambria Math" pitchFamily="18" charset="0"/>
                          <a:ea typeface="Cambria Math" pitchFamily="18" charset="0"/>
                        </a:rPr>
                        <a:t>,</a:t>
                      </a: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4</a:t>
                      </a:r>
                      <a:r>
                        <a:rPr lang="en-US" sz="1400" i="0" baseline="0" dirty="0" smtClean="0">
                          <a:latin typeface="Cambria Math" pitchFamily="18" charset="0"/>
                          <a:ea typeface="Cambria Math" pitchFamily="18" charset="0"/>
                        </a:rPr>
                        <a:t>)</a:t>
                      </a:r>
                      <a:endParaRPr lang="en-US" sz="1400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0" dirty="0" smtClean="0">
                          <a:latin typeface="Cambria Math" pitchFamily="18" charset="0"/>
                          <a:ea typeface="Cambria Math" pitchFamily="18" charset="0"/>
                        </a:rPr>
                        <a:t>C</a:t>
                      </a:r>
                      <a:endParaRPr lang="en-US" sz="1400" i="0" baseline="-25000" dirty="0" smtClean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3" name="Rectangle 32"/>
          <p:cNvSpPr/>
          <p:nvPr/>
        </p:nvSpPr>
        <p:spPr>
          <a:xfrm>
            <a:off x="381228" y="2293682"/>
            <a:ext cx="1551267" cy="1609016"/>
          </a:xfrm>
          <a:prstGeom prst="rect">
            <a:avLst/>
          </a:prstGeom>
          <a:solidFill>
            <a:schemeClr val="tx2">
              <a:lumMod val="60000"/>
              <a:lumOff val="40000"/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3296973" y="2281601"/>
            <a:ext cx="1472989" cy="2224411"/>
          </a:xfrm>
          <a:prstGeom prst="rect">
            <a:avLst/>
          </a:prstGeom>
          <a:solidFill>
            <a:schemeClr val="tx2">
              <a:lumMod val="60000"/>
              <a:lumOff val="40000"/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799813" y="4024409"/>
            <a:ext cx="755611" cy="1273456"/>
          </a:xfrm>
          <a:prstGeom prst="rect">
            <a:avLst/>
          </a:prstGeom>
          <a:solidFill>
            <a:schemeClr val="tx2">
              <a:lumMod val="60000"/>
              <a:lumOff val="40000"/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2045407" y="2279401"/>
            <a:ext cx="1150280" cy="2236038"/>
          </a:xfrm>
          <a:prstGeom prst="rect">
            <a:avLst/>
          </a:prstGeom>
          <a:solidFill>
            <a:schemeClr val="tx2">
              <a:lumMod val="60000"/>
              <a:lumOff val="40000"/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4041688" y="2637306"/>
            <a:ext cx="347472" cy="1830999"/>
          </a:xfrm>
          <a:prstGeom prst="rect">
            <a:avLst/>
          </a:prstGeom>
          <a:solidFill>
            <a:srgbClr val="FF0000">
              <a:alpha val="4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3343478" y="2936343"/>
            <a:ext cx="1388778" cy="603504"/>
          </a:xfrm>
          <a:prstGeom prst="rect">
            <a:avLst/>
          </a:prstGeom>
          <a:solidFill>
            <a:schemeClr val="tx2">
              <a:lumMod val="60000"/>
              <a:lumOff val="40000"/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4904242" y="2927651"/>
            <a:ext cx="1042416" cy="301752"/>
          </a:xfrm>
          <a:prstGeom prst="rect">
            <a:avLst/>
          </a:prstGeom>
          <a:solidFill>
            <a:srgbClr val="00B050">
              <a:alpha val="4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Combinatorial Auction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3/25/2013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Constraint Optimization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E86F-4F53-460C-83BF-F797240580C2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1682998" y="1602244"/>
            <a:ext cx="1508746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R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21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,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R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42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,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r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(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4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)</a:t>
            </a:r>
            <a:endParaRPr lang="en-US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651837" y="1602244"/>
            <a:ext cx="1111202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h</a:t>
            </a:r>
            <a:r>
              <a:rPr lang="en-US" baseline="30000" dirty="0" smtClean="0">
                <a:latin typeface="Cambria Math" pitchFamily="18" charset="0"/>
                <a:ea typeface="Cambria Math" pitchFamily="18" charset="0"/>
              </a:rPr>
              <a:t>4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(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,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)</a:t>
            </a:r>
            <a:endParaRPr lang="en-US" dirty="0">
              <a:latin typeface="Cambria Math" pitchFamily="18" charset="0"/>
              <a:ea typeface="Cambria Math" pitchFamily="18" charset="0"/>
            </a:endParaRPr>
          </a:p>
        </p:txBody>
      </p:sp>
      <p:cxnSp>
        <p:nvCxnSpPr>
          <p:cNvPr id="23" name="Straight Arrow Connector 22"/>
          <p:cNvCxnSpPr>
            <a:stCxn id="17" idx="3"/>
            <a:endCxn id="20" idx="1"/>
          </p:cNvCxnSpPr>
          <p:nvPr/>
        </p:nvCxnSpPr>
        <p:spPr>
          <a:xfrm>
            <a:off x="3191744" y="1786910"/>
            <a:ext cx="460093" cy="0"/>
          </a:xfrm>
          <a:prstGeom prst="straightConnector1">
            <a:avLst/>
          </a:prstGeom>
          <a:ln w="190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2575197" y="5056118"/>
            <a:ext cx="40335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Join hard constraints</a:t>
            </a:r>
            <a:endParaRPr lang="en-US" sz="2000" dirty="0"/>
          </a:p>
        </p:txBody>
      </p:sp>
      <p:sp>
        <p:nvSpPr>
          <p:cNvPr id="69" name="TextBox 68"/>
          <p:cNvSpPr txBox="1"/>
          <p:nvPr/>
        </p:nvSpPr>
        <p:spPr>
          <a:xfrm>
            <a:off x="2554877" y="5442198"/>
            <a:ext cx="44297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Sum soft constraints (cost)</a:t>
            </a:r>
            <a:endParaRPr lang="en-US" sz="2000" dirty="0"/>
          </a:p>
        </p:txBody>
      </p:sp>
      <p:sp>
        <p:nvSpPr>
          <p:cNvPr id="70" name="TextBox 69"/>
          <p:cNvSpPr txBox="1"/>
          <p:nvPr/>
        </p:nvSpPr>
        <p:spPr>
          <a:xfrm>
            <a:off x="2534556" y="5828278"/>
            <a:ext cx="49038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Maximize over bucket variable</a:t>
            </a:r>
            <a:endParaRPr lang="en-US" sz="2000" dirty="0"/>
          </a:p>
        </p:txBody>
      </p:sp>
      <p:sp>
        <p:nvSpPr>
          <p:cNvPr id="71" name="Rectangle 70"/>
          <p:cNvSpPr/>
          <p:nvPr/>
        </p:nvSpPr>
        <p:spPr>
          <a:xfrm>
            <a:off x="2615103" y="5106918"/>
            <a:ext cx="2211424" cy="313494"/>
          </a:xfrm>
          <a:prstGeom prst="rect">
            <a:avLst/>
          </a:prstGeom>
          <a:solidFill>
            <a:schemeClr val="tx2">
              <a:lumMod val="60000"/>
              <a:lumOff val="40000"/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2605677" y="5494465"/>
            <a:ext cx="2805312" cy="340726"/>
          </a:xfrm>
          <a:prstGeom prst="rect">
            <a:avLst/>
          </a:prstGeom>
          <a:solidFill>
            <a:schemeClr val="tx2">
              <a:lumMod val="60000"/>
              <a:lumOff val="40000"/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2605677" y="5882011"/>
            <a:ext cx="3191811" cy="311399"/>
          </a:xfrm>
          <a:prstGeom prst="rect">
            <a:avLst/>
          </a:prstGeom>
          <a:solidFill>
            <a:schemeClr val="tx2">
              <a:lumMod val="60000"/>
              <a:lumOff val="40000"/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grpSp>
        <p:nvGrpSpPr>
          <p:cNvPr id="74" name="Group 73"/>
          <p:cNvGrpSpPr/>
          <p:nvPr/>
        </p:nvGrpSpPr>
        <p:grpSpPr>
          <a:xfrm>
            <a:off x="6233788" y="4091447"/>
            <a:ext cx="2768810" cy="2281073"/>
            <a:chOff x="292230" y="2092961"/>
            <a:chExt cx="4468305" cy="3581976"/>
          </a:xfrm>
        </p:grpSpPr>
        <p:pic>
          <p:nvPicPr>
            <p:cNvPr id="75" name="Picture 45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04711" y="2278230"/>
              <a:ext cx="2553112" cy="320040"/>
            </a:xfrm>
            <a:prstGeom prst="rect">
              <a:avLst/>
            </a:prstGeom>
            <a:noFill/>
          </p:spPr>
        </p:pic>
        <p:pic>
          <p:nvPicPr>
            <p:cNvPr id="76" name="Picture 44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04711" y="2868606"/>
              <a:ext cx="2553112" cy="320040"/>
            </a:xfrm>
            <a:prstGeom prst="rect">
              <a:avLst/>
            </a:prstGeom>
            <a:noFill/>
          </p:spPr>
        </p:pic>
        <p:pic>
          <p:nvPicPr>
            <p:cNvPr id="77" name="Picture 43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04711" y="3486946"/>
              <a:ext cx="2553112" cy="320040"/>
            </a:xfrm>
            <a:prstGeom prst="rect">
              <a:avLst/>
            </a:prstGeom>
            <a:noFill/>
          </p:spPr>
        </p:pic>
        <p:pic>
          <p:nvPicPr>
            <p:cNvPr id="78" name="Picture 42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04711" y="4086644"/>
              <a:ext cx="1675429" cy="320040"/>
            </a:xfrm>
            <a:prstGeom prst="rect">
              <a:avLst/>
            </a:prstGeom>
            <a:noFill/>
          </p:spPr>
        </p:pic>
        <p:pic>
          <p:nvPicPr>
            <p:cNvPr id="79" name="Picture 41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04711" y="4695662"/>
              <a:ext cx="1660745" cy="320040"/>
            </a:xfrm>
            <a:prstGeom prst="rect">
              <a:avLst/>
            </a:prstGeom>
            <a:noFill/>
          </p:spPr>
        </p:pic>
        <p:sp>
          <p:nvSpPr>
            <p:cNvPr id="80" name="Right Brace 79"/>
            <p:cNvSpPr/>
            <p:nvPr/>
          </p:nvSpPr>
          <p:spPr>
            <a:xfrm rot="5400000">
              <a:off x="2244935" y="1897650"/>
              <a:ext cx="214396" cy="1432321"/>
            </a:xfrm>
            <a:prstGeom prst="rightBrace">
              <a:avLst/>
            </a:prstGeom>
            <a:ln w="19050">
              <a:tailEnd type="non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1" name="Straight Arrow Connector 67"/>
            <p:cNvCxnSpPr>
              <a:stCxn id="80" idx="1"/>
              <a:endCxn id="82" idx="0"/>
            </p:cNvCxnSpPr>
            <p:nvPr/>
          </p:nvCxnSpPr>
          <p:spPr>
            <a:xfrm rot="16200000" flipH="1">
              <a:off x="2618602" y="2454539"/>
              <a:ext cx="769029" cy="1301968"/>
            </a:xfrm>
            <a:prstGeom prst="bentConnector3">
              <a:avLst>
                <a:gd name="adj1" fmla="val 9080"/>
              </a:avLst>
            </a:prstGeom>
            <a:ln w="19050"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pic>
          <p:nvPicPr>
            <p:cNvPr id="82" name="Picture 56"/>
            <p:cNvPicPr>
              <a:picLocks noChangeAspect="1" noChangeArrowheads="1"/>
            </p:cNvPicPr>
            <p:nvPr/>
          </p:nvPicPr>
          <p:blipFill>
            <a:blip r:embed="rId7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168765" y="3490038"/>
              <a:ext cx="970672" cy="328374"/>
            </a:xfrm>
            <a:prstGeom prst="rect">
              <a:avLst/>
            </a:prstGeom>
            <a:noFill/>
          </p:spPr>
        </p:pic>
        <p:pic>
          <p:nvPicPr>
            <p:cNvPr id="83" name="Picture 55"/>
            <p:cNvPicPr>
              <a:picLocks noChangeAspect="1" noChangeArrowheads="1"/>
            </p:cNvPicPr>
            <p:nvPr/>
          </p:nvPicPr>
          <p:blipFill>
            <a:blip r:embed="rId8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608872" y="4079413"/>
              <a:ext cx="970672" cy="328373"/>
            </a:xfrm>
            <a:prstGeom prst="rect">
              <a:avLst/>
            </a:prstGeom>
            <a:noFill/>
          </p:spPr>
        </p:pic>
        <p:pic>
          <p:nvPicPr>
            <p:cNvPr id="84" name="Picture 54"/>
            <p:cNvPicPr>
              <a:picLocks noChangeAspect="1" noChangeArrowheads="1"/>
            </p:cNvPicPr>
            <p:nvPr/>
          </p:nvPicPr>
          <p:blipFill>
            <a:blip r:embed="rId9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655308" y="4081534"/>
              <a:ext cx="970672" cy="328374"/>
            </a:xfrm>
            <a:prstGeom prst="rect">
              <a:avLst/>
            </a:prstGeom>
            <a:noFill/>
          </p:spPr>
        </p:pic>
        <p:pic>
          <p:nvPicPr>
            <p:cNvPr id="85" name="Picture 84"/>
            <p:cNvPicPr>
              <a:picLocks noChangeAspect="1" noChangeArrowheads="1"/>
            </p:cNvPicPr>
            <p:nvPr/>
          </p:nvPicPr>
          <p:blipFill>
            <a:blip r:embed="rId10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562027" y="4689556"/>
              <a:ext cx="657447" cy="336709"/>
            </a:xfrm>
            <a:prstGeom prst="rect">
              <a:avLst/>
            </a:prstGeom>
            <a:noFill/>
          </p:spPr>
        </p:pic>
        <p:sp>
          <p:nvSpPr>
            <p:cNvPr id="86" name="Right Brace 85"/>
            <p:cNvSpPr/>
            <p:nvPr/>
          </p:nvSpPr>
          <p:spPr>
            <a:xfrm rot="5400000">
              <a:off x="2297443" y="2454118"/>
              <a:ext cx="138270" cy="1458170"/>
            </a:xfrm>
            <a:prstGeom prst="rightBrace">
              <a:avLst/>
            </a:prstGeom>
            <a:ln w="19050">
              <a:tailEnd type="non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Right Brace 86"/>
            <p:cNvSpPr/>
            <p:nvPr/>
          </p:nvSpPr>
          <p:spPr>
            <a:xfrm rot="5400000">
              <a:off x="2838675" y="2555870"/>
              <a:ext cx="135911" cy="2520033"/>
            </a:xfrm>
            <a:prstGeom prst="rightBrace">
              <a:avLst/>
            </a:prstGeom>
            <a:ln w="19050">
              <a:tailEnd type="none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Right Brace 87"/>
            <p:cNvSpPr/>
            <p:nvPr/>
          </p:nvSpPr>
          <p:spPr>
            <a:xfrm rot="5400000">
              <a:off x="3043363" y="2883108"/>
              <a:ext cx="170508" cy="3018742"/>
            </a:xfrm>
            <a:prstGeom prst="rightBrace">
              <a:avLst/>
            </a:prstGeom>
            <a:ln w="19050">
              <a:tailEnd type="none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9" name="Straight Arrow Connector 67"/>
            <p:cNvCxnSpPr>
              <a:stCxn id="86" idx="1"/>
              <a:endCxn id="83" idx="0"/>
            </p:cNvCxnSpPr>
            <p:nvPr/>
          </p:nvCxnSpPr>
          <p:spPr>
            <a:xfrm rot="16200000" flipH="1">
              <a:off x="2316855" y="3302060"/>
              <a:ext cx="827075" cy="727630"/>
            </a:xfrm>
            <a:prstGeom prst="bentConnector3">
              <a:avLst>
                <a:gd name="adj1" fmla="val 9203"/>
              </a:avLst>
            </a:prstGeom>
            <a:ln w="19050"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0" name="Straight Arrow Connector 67"/>
            <p:cNvCxnSpPr>
              <a:stCxn id="87" idx="1"/>
              <a:endCxn id="84" idx="0"/>
            </p:cNvCxnSpPr>
            <p:nvPr/>
          </p:nvCxnSpPr>
          <p:spPr>
            <a:xfrm rot="16200000" flipH="1">
              <a:off x="3424791" y="3365681"/>
              <a:ext cx="197692" cy="1234014"/>
            </a:xfrm>
            <a:prstGeom prst="bentConnector3">
              <a:avLst>
                <a:gd name="adj1" fmla="val 4187"/>
              </a:avLst>
            </a:prstGeom>
            <a:ln w="19050">
              <a:tailEnd type="triangle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91" name="Straight Arrow Connector 67"/>
            <p:cNvCxnSpPr>
              <a:stCxn id="88" idx="1"/>
              <a:endCxn id="85" idx="0"/>
            </p:cNvCxnSpPr>
            <p:nvPr/>
          </p:nvCxnSpPr>
          <p:spPr>
            <a:xfrm rot="16200000" flipH="1" flipV="1">
              <a:off x="2903772" y="4464711"/>
              <a:ext cx="211823" cy="237866"/>
            </a:xfrm>
            <a:prstGeom prst="bentConnector3">
              <a:avLst>
                <a:gd name="adj1" fmla="val 47136"/>
              </a:avLst>
            </a:prstGeom>
            <a:ln w="19050">
              <a:tailEnd type="triangle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sp>
          <p:nvSpPr>
            <p:cNvPr id="92" name="Rounded Rectangle 91"/>
            <p:cNvSpPr/>
            <p:nvPr/>
          </p:nvSpPr>
          <p:spPr>
            <a:xfrm>
              <a:off x="292230" y="2092961"/>
              <a:ext cx="4468305" cy="3581976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93" name="Right Brace 92"/>
            <p:cNvSpPr/>
            <p:nvPr/>
          </p:nvSpPr>
          <p:spPr>
            <a:xfrm rot="5400000">
              <a:off x="2331168" y="4235383"/>
              <a:ext cx="84409" cy="1569213"/>
            </a:xfrm>
            <a:prstGeom prst="rightBrac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4" name="Straight Arrow Connector 67"/>
            <p:cNvCxnSpPr>
              <a:stCxn id="93" idx="1"/>
              <a:endCxn id="95" idx="0"/>
            </p:cNvCxnSpPr>
            <p:nvPr/>
          </p:nvCxnSpPr>
          <p:spPr>
            <a:xfrm rot="16200000" flipH="1">
              <a:off x="2431027" y="5004540"/>
              <a:ext cx="170205" cy="285514"/>
            </a:xfrm>
            <a:prstGeom prst="bentConnector3">
              <a:avLst>
                <a:gd name="adj1" fmla="val 19925"/>
              </a:avLst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5" name="TextBox 94"/>
            <p:cNvSpPr txBox="1"/>
            <p:nvPr/>
          </p:nvSpPr>
          <p:spPr>
            <a:xfrm>
              <a:off x="2346960" y="5232400"/>
              <a:ext cx="623854" cy="4095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i="1" dirty="0" smtClean="0">
                  <a:latin typeface="Cambria Math" pitchFamily="18" charset="0"/>
                  <a:ea typeface="Cambria Math" pitchFamily="18" charset="0"/>
                </a:rPr>
                <a:t>Opt</a:t>
              </a:r>
              <a:endParaRPr lang="en-US" sz="1200" i="1" dirty="0">
                <a:latin typeface="Cambria Math" pitchFamily="18" charset="0"/>
                <a:ea typeface="Cambria Math" pitchFamily="18" charset="0"/>
              </a:endParaRPr>
            </a:p>
          </p:txBody>
        </p:sp>
      </p:grpSp>
      <p:pic>
        <p:nvPicPr>
          <p:cNvPr id="128" name="Picture 16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19270" y="1679344"/>
            <a:ext cx="579638" cy="294202"/>
          </a:xfrm>
          <a:prstGeom prst="rect">
            <a:avLst/>
          </a:prstGeom>
          <a:noFill/>
        </p:spPr>
      </p:pic>
      <p:pic>
        <p:nvPicPr>
          <p:cNvPr id="129" name="Picture 19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19270" y="2123482"/>
            <a:ext cx="584508" cy="294202"/>
          </a:xfrm>
          <a:prstGeom prst="rect">
            <a:avLst/>
          </a:prstGeom>
          <a:noFill/>
        </p:spPr>
      </p:pic>
      <p:pic>
        <p:nvPicPr>
          <p:cNvPr id="130" name="Picture 25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19270" y="2580683"/>
            <a:ext cx="584508" cy="294202"/>
          </a:xfrm>
          <a:prstGeom prst="rect">
            <a:avLst/>
          </a:prstGeom>
          <a:noFill/>
        </p:spPr>
      </p:pic>
      <p:pic>
        <p:nvPicPr>
          <p:cNvPr id="131" name="Picture 28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19270" y="3024818"/>
            <a:ext cx="574766" cy="294201"/>
          </a:xfrm>
          <a:prstGeom prst="rect">
            <a:avLst/>
          </a:prstGeom>
          <a:noFill/>
        </p:spPr>
      </p:pic>
      <p:pic>
        <p:nvPicPr>
          <p:cNvPr id="132" name="Picture 31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19270" y="3468955"/>
            <a:ext cx="584508" cy="294202"/>
          </a:xfrm>
          <a:prstGeom prst="rect">
            <a:avLst/>
          </a:prstGeom>
          <a:noFill/>
        </p:spPr>
      </p:pic>
      <p:grpSp>
        <p:nvGrpSpPr>
          <p:cNvPr id="133" name="Group 132"/>
          <p:cNvGrpSpPr/>
          <p:nvPr/>
        </p:nvGrpSpPr>
        <p:grpSpPr>
          <a:xfrm>
            <a:off x="6480723" y="1996700"/>
            <a:ext cx="1560316" cy="1585483"/>
            <a:chOff x="6273329" y="1883580"/>
            <a:chExt cx="1889760" cy="1920240"/>
          </a:xfrm>
        </p:grpSpPr>
        <p:sp>
          <p:nvSpPr>
            <p:cNvPr id="134" name="Oval 133"/>
            <p:cNvSpPr/>
            <p:nvPr/>
          </p:nvSpPr>
          <p:spPr>
            <a:xfrm>
              <a:off x="7073040" y="2002597"/>
              <a:ext cx="315405" cy="31540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</a:rPr>
                <a:t>b</a:t>
              </a:r>
              <a:r>
                <a:rPr lang="en-US" sz="1400" baseline="-25000" dirty="0" smtClean="0">
                  <a:solidFill>
                    <a:schemeClr val="tx1"/>
                  </a:solidFill>
                </a:rPr>
                <a:t>1</a:t>
              </a:r>
            </a:p>
          </p:txBody>
        </p:sp>
        <p:cxnSp>
          <p:nvCxnSpPr>
            <p:cNvPr id="135" name="Straight Connector 134"/>
            <p:cNvCxnSpPr>
              <a:stCxn id="134" idx="2"/>
              <a:endCxn id="138" idx="0"/>
            </p:cNvCxnSpPr>
            <p:nvPr/>
          </p:nvCxnSpPr>
          <p:spPr>
            <a:xfrm flipH="1">
              <a:off x="6505055" y="2160300"/>
              <a:ext cx="567985" cy="378229"/>
            </a:xfrm>
            <a:prstGeom prst="line">
              <a:avLst/>
            </a:prstGeom>
            <a:ln w="19050">
              <a:tailEnd type="none"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36" name="Straight Connector 135"/>
            <p:cNvCxnSpPr>
              <a:stCxn id="134" idx="6"/>
              <a:endCxn id="139" idx="0"/>
            </p:cNvCxnSpPr>
            <p:nvPr/>
          </p:nvCxnSpPr>
          <p:spPr>
            <a:xfrm>
              <a:off x="7388445" y="2160300"/>
              <a:ext cx="491058" cy="444900"/>
            </a:xfrm>
            <a:prstGeom prst="line">
              <a:avLst/>
            </a:prstGeom>
            <a:ln w="19050">
              <a:tailEnd type="non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7" name="Straight Connector 136"/>
            <p:cNvCxnSpPr>
              <a:stCxn id="134" idx="3"/>
            </p:cNvCxnSpPr>
            <p:nvPr/>
          </p:nvCxnSpPr>
          <p:spPr>
            <a:xfrm flipH="1">
              <a:off x="6840974" y="2271812"/>
              <a:ext cx="278256" cy="1071896"/>
            </a:xfrm>
            <a:prstGeom prst="line">
              <a:avLst/>
            </a:prstGeom>
            <a:ln w="19050"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8" name="Oval 137"/>
            <p:cNvSpPr/>
            <p:nvPr/>
          </p:nvSpPr>
          <p:spPr>
            <a:xfrm>
              <a:off x="6347352" y="2538529"/>
              <a:ext cx="315405" cy="31540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</a:rPr>
                <a:t>b</a:t>
              </a:r>
              <a:r>
                <a:rPr lang="en-US" sz="1400" baseline="-25000" dirty="0" smtClean="0">
                  <a:solidFill>
                    <a:schemeClr val="tx1"/>
                  </a:solidFill>
                </a:rPr>
                <a:t>2</a:t>
              </a:r>
              <a:endParaRPr lang="en-US" sz="1400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139" name="Oval 138"/>
            <p:cNvSpPr/>
            <p:nvPr/>
          </p:nvSpPr>
          <p:spPr>
            <a:xfrm>
              <a:off x="7721800" y="2605199"/>
              <a:ext cx="315405" cy="31540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b</a:t>
              </a:r>
              <a:r>
                <a:rPr lang="en-US" sz="1400" baseline="-25000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140" name="Oval 139"/>
            <p:cNvSpPr/>
            <p:nvPr/>
          </p:nvSpPr>
          <p:spPr>
            <a:xfrm>
              <a:off x="6714043" y="3336016"/>
              <a:ext cx="315405" cy="31540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</a:rPr>
                <a:t>b</a:t>
              </a:r>
              <a:r>
                <a:rPr lang="en-US" sz="1400" baseline="-25000" dirty="0">
                  <a:solidFill>
                    <a:schemeClr val="tx1"/>
                  </a:solidFill>
                </a:rPr>
                <a:t>4</a:t>
              </a:r>
            </a:p>
          </p:txBody>
        </p:sp>
        <p:sp>
          <p:nvSpPr>
            <p:cNvPr id="141" name="Oval 140"/>
            <p:cNvSpPr/>
            <p:nvPr/>
          </p:nvSpPr>
          <p:spPr>
            <a:xfrm>
              <a:off x="7373059" y="3325759"/>
              <a:ext cx="315405" cy="31540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b</a:t>
              </a:r>
              <a:r>
                <a:rPr lang="en-US" sz="1400" baseline="-25000" dirty="0">
                  <a:solidFill>
                    <a:schemeClr val="tx1"/>
                  </a:solidFill>
                </a:rPr>
                <a:t>5</a:t>
              </a:r>
            </a:p>
          </p:txBody>
        </p:sp>
        <p:cxnSp>
          <p:nvCxnSpPr>
            <p:cNvPr id="142" name="Straight Connector 141"/>
            <p:cNvCxnSpPr>
              <a:stCxn id="138" idx="4"/>
              <a:endCxn id="140" idx="1"/>
            </p:cNvCxnSpPr>
            <p:nvPr/>
          </p:nvCxnSpPr>
          <p:spPr>
            <a:xfrm>
              <a:off x="6505055" y="2853934"/>
              <a:ext cx="255177" cy="528272"/>
            </a:xfrm>
            <a:prstGeom prst="line">
              <a:avLst/>
            </a:prstGeom>
            <a:ln w="19050"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Connector 142"/>
            <p:cNvCxnSpPr>
              <a:stCxn id="138" idx="5"/>
              <a:endCxn id="141" idx="1"/>
            </p:cNvCxnSpPr>
            <p:nvPr/>
          </p:nvCxnSpPr>
          <p:spPr>
            <a:xfrm>
              <a:off x="6616567" y="2807744"/>
              <a:ext cx="802682" cy="564205"/>
            </a:xfrm>
            <a:prstGeom prst="line">
              <a:avLst/>
            </a:prstGeom>
            <a:ln w="19050">
              <a:tailEnd type="none"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44" name="Straight Connector 143"/>
            <p:cNvCxnSpPr>
              <a:stCxn id="139" idx="4"/>
              <a:endCxn id="141" idx="7"/>
            </p:cNvCxnSpPr>
            <p:nvPr/>
          </p:nvCxnSpPr>
          <p:spPr>
            <a:xfrm flipH="1">
              <a:off x="7642275" y="2920604"/>
              <a:ext cx="237228" cy="451345"/>
            </a:xfrm>
            <a:prstGeom prst="line">
              <a:avLst/>
            </a:prstGeom>
            <a:ln w="19050">
              <a:tailEnd type="non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145" name="Rounded Rectangle 144"/>
            <p:cNvSpPr/>
            <p:nvPr/>
          </p:nvSpPr>
          <p:spPr>
            <a:xfrm>
              <a:off x="6273329" y="1883580"/>
              <a:ext cx="1889760" cy="192024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</p:grpSp>
      <p:sp>
        <p:nvSpPr>
          <p:cNvPr id="146" name="Rounded Rectangle 145"/>
          <p:cNvSpPr/>
          <p:nvPr/>
        </p:nvSpPr>
        <p:spPr>
          <a:xfrm>
            <a:off x="8248458" y="1602556"/>
            <a:ext cx="744718" cy="2224725"/>
          </a:xfrm>
          <a:prstGeom prst="round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33" grpId="0" animBg="1"/>
      <p:bldP spid="38" grpId="0" animBg="1"/>
      <p:bldP spid="37" grpId="0" animBg="1"/>
      <p:bldP spid="34" grpId="0" animBg="1"/>
      <p:bldP spid="26" grpId="0" animBg="1"/>
      <p:bldP spid="27" grpId="0" animBg="1"/>
      <p:bldP spid="28" grpId="0" animBg="1"/>
      <p:bldP spid="71" grpId="0" animBg="1"/>
      <p:bldP spid="72" grpId="0" animBg="1"/>
      <p:bldP spid="73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7" name="Table 46"/>
          <p:cNvGraphicFramePr>
            <a:graphicFrameLocks noGrp="1"/>
          </p:cNvGraphicFramePr>
          <p:nvPr/>
        </p:nvGraphicFramePr>
        <p:xfrm>
          <a:off x="3333277" y="2336797"/>
          <a:ext cx="1389888" cy="213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7472"/>
                <a:gridCol w="347472"/>
                <a:gridCol w="347472"/>
                <a:gridCol w="347472"/>
              </a:tblGrid>
              <a:tr h="274320">
                <a:tc gridSpan="4">
                  <a:txBody>
                    <a:bodyPr/>
                    <a:lstStyle/>
                    <a:p>
                      <a:pPr algn="ctr"/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h</a:t>
                      </a:r>
                      <a:r>
                        <a:rPr lang="en-US" sz="1400" i="0" baseline="30000" dirty="0" smtClean="0">
                          <a:latin typeface="Cambria Math" pitchFamily="18" charset="0"/>
                          <a:ea typeface="Cambria Math" pitchFamily="18" charset="0"/>
                        </a:rPr>
                        <a:t>3</a:t>
                      </a:r>
                      <a:r>
                        <a:rPr lang="en-US" sz="1400" i="0" dirty="0" smtClean="0">
                          <a:latin typeface="Cambria Math" pitchFamily="18" charset="0"/>
                          <a:ea typeface="Cambria Math" pitchFamily="18" charset="0"/>
                        </a:rPr>
                        <a:t>(</a:t>
                      </a: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  <a:r>
                        <a:rPr lang="en-US" sz="1400" i="0" dirty="0" smtClean="0">
                          <a:latin typeface="Cambria Math" pitchFamily="18" charset="0"/>
                          <a:ea typeface="Cambria Math" pitchFamily="18" charset="0"/>
                        </a:rPr>
                        <a:t>,</a:t>
                      </a: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3</a:t>
                      </a:r>
                      <a:r>
                        <a:rPr lang="en-US" sz="1400" i="0" dirty="0" smtClean="0">
                          <a:latin typeface="Cambria Math" pitchFamily="18" charset="0"/>
                          <a:ea typeface="Cambria Math" pitchFamily="18" charset="0"/>
                        </a:rPr>
                        <a:t>,</a:t>
                      </a: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5</a:t>
                      </a:r>
                      <a:r>
                        <a:rPr lang="en-US" sz="1400" i="0" baseline="0" dirty="0" smtClean="0">
                          <a:latin typeface="Cambria Math" pitchFamily="18" charset="0"/>
                          <a:ea typeface="Cambria Math" pitchFamily="18" charset="0"/>
                        </a:rPr>
                        <a:t>)</a:t>
                      </a:r>
                      <a:endParaRPr lang="en-US" sz="1400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0" dirty="0" smtClean="0">
                          <a:latin typeface="Cambria Math" pitchFamily="18" charset="0"/>
                          <a:ea typeface="Cambria Math" pitchFamily="18" charset="0"/>
                        </a:rPr>
                        <a:t>C</a:t>
                      </a:r>
                      <a:endParaRPr lang="en-US" sz="1400" i="0" baseline="-25000" dirty="0" smtClean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5</a:t>
                      </a:r>
                      <a:endParaRPr lang="en-US" sz="1400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9" name="Rectangle 48"/>
          <p:cNvSpPr/>
          <p:nvPr/>
        </p:nvSpPr>
        <p:spPr>
          <a:xfrm>
            <a:off x="3296973" y="2281601"/>
            <a:ext cx="1472989" cy="2224411"/>
          </a:xfrm>
          <a:prstGeom prst="rect">
            <a:avLst/>
          </a:prstGeom>
          <a:solidFill>
            <a:schemeClr val="tx2">
              <a:lumMod val="60000"/>
              <a:lumOff val="40000"/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3683462" y="2646733"/>
            <a:ext cx="347472" cy="1830999"/>
          </a:xfrm>
          <a:prstGeom prst="rect">
            <a:avLst/>
          </a:prstGeom>
          <a:solidFill>
            <a:srgbClr val="FF0000">
              <a:alpha val="4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3343478" y="2936343"/>
            <a:ext cx="1388778" cy="315904"/>
          </a:xfrm>
          <a:prstGeom prst="rect">
            <a:avLst/>
          </a:prstGeom>
          <a:solidFill>
            <a:schemeClr val="tx2">
              <a:lumMod val="60000"/>
              <a:lumOff val="40000"/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graphicFrame>
        <p:nvGraphicFramePr>
          <p:cNvPr id="48" name="Table 47"/>
          <p:cNvGraphicFramePr>
            <a:graphicFrameLocks noGrp="1"/>
          </p:cNvGraphicFramePr>
          <p:nvPr/>
        </p:nvGraphicFramePr>
        <p:xfrm>
          <a:off x="4894762" y="2337530"/>
          <a:ext cx="1042416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7472"/>
                <a:gridCol w="347472"/>
                <a:gridCol w="347472"/>
              </a:tblGrid>
              <a:tr h="274320">
                <a:tc gridSpan="3">
                  <a:txBody>
                    <a:bodyPr/>
                    <a:lstStyle/>
                    <a:p>
                      <a:pPr algn="ctr"/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h</a:t>
                      </a:r>
                      <a:r>
                        <a:rPr lang="en-US" sz="1400" i="0" baseline="30000" dirty="0" smtClean="0">
                          <a:latin typeface="Cambria Math" pitchFamily="18" charset="0"/>
                          <a:ea typeface="Cambria Math" pitchFamily="18" charset="0"/>
                        </a:rPr>
                        <a:t>3</a:t>
                      </a:r>
                      <a:r>
                        <a:rPr lang="en-US" sz="1400" i="0" dirty="0" smtClean="0">
                          <a:latin typeface="Cambria Math" pitchFamily="18" charset="0"/>
                          <a:ea typeface="Cambria Math" pitchFamily="18" charset="0"/>
                        </a:rPr>
                        <a:t>(</a:t>
                      </a: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  <a:r>
                        <a:rPr lang="en-US" sz="1400" i="0" dirty="0" smtClean="0">
                          <a:latin typeface="Cambria Math" pitchFamily="18" charset="0"/>
                          <a:ea typeface="Cambria Math" pitchFamily="18" charset="0"/>
                        </a:rPr>
                        <a:t>,</a:t>
                      </a: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5</a:t>
                      </a:r>
                      <a:r>
                        <a:rPr lang="en-US" sz="1400" i="0" baseline="0" dirty="0" smtClean="0">
                          <a:latin typeface="Cambria Math" pitchFamily="18" charset="0"/>
                          <a:ea typeface="Cambria Math" pitchFamily="18" charset="0"/>
                        </a:rPr>
                        <a:t>)</a:t>
                      </a:r>
                      <a:endParaRPr lang="en-US" sz="1400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0" dirty="0" smtClean="0">
                          <a:latin typeface="Cambria Math" pitchFamily="18" charset="0"/>
                          <a:ea typeface="Cambria Math" pitchFamily="18" charset="0"/>
                        </a:rPr>
                        <a:t>C</a:t>
                      </a:r>
                      <a:endParaRPr lang="en-US" sz="1400" i="0" baseline="-25000" dirty="0" smtClean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5</a:t>
                      </a:r>
                      <a:endParaRPr lang="en-US" sz="1400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2090417" y="2316477"/>
          <a:ext cx="1042416" cy="213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7472"/>
                <a:gridCol w="347472"/>
                <a:gridCol w="347472"/>
              </a:tblGrid>
              <a:tr h="274320">
                <a:tc gridSpan="3">
                  <a:txBody>
                    <a:bodyPr/>
                    <a:lstStyle/>
                    <a:p>
                      <a:pPr algn="ctr"/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R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135</a:t>
                      </a:r>
                      <a:endParaRPr lang="en-US" sz="1400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5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836154" y="4057811"/>
          <a:ext cx="694944" cy="121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7472"/>
                <a:gridCol w="347472"/>
              </a:tblGrid>
              <a:tr h="274320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baseline="0" dirty="0" smtClean="0">
                          <a:latin typeface="Cambria Math" pitchFamily="18" charset="0"/>
                          <a:ea typeface="Cambria Math" pitchFamily="18" charset="0"/>
                        </a:rPr>
                        <a:t>r</a:t>
                      </a:r>
                      <a:r>
                        <a:rPr lang="en-US" sz="1400" i="0" baseline="0" dirty="0" smtClean="0">
                          <a:latin typeface="Cambria Math" pitchFamily="18" charset="0"/>
                          <a:ea typeface="Cambria Math" pitchFamily="18" charset="0"/>
                        </a:rPr>
                        <a:t>(</a:t>
                      </a: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3</a:t>
                      </a:r>
                      <a:r>
                        <a:rPr lang="en-US" sz="1400" i="0" baseline="0" dirty="0" smtClean="0">
                          <a:latin typeface="Cambria Math" pitchFamily="18" charset="0"/>
                          <a:ea typeface="Cambria Math" pitchFamily="18" charset="0"/>
                        </a:rPr>
                        <a:t>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i="0" baseline="0" dirty="0" smtClean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0" baseline="0" dirty="0" smtClean="0">
                          <a:latin typeface="Cambria Math" pitchFamily="18" charset="0"/>
                          <a:ea typeface="Cambria Math" pitchFamily="18" charset="0"/>
                        </a:rPr>
                        <a:t>C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5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426720" y="2316480"/>
          <a:ext cx="694944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7472"/>
                <a:gridCol w="347472"/>
              </a:tblGrid>
              <a:tr h="27432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R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31</a:t>
                      </a:r>
                      <a:endParaRPr lang="en-US" sz="1400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3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1184832" y="2316480"/>
          <a:ext cx="694944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7472"/>
                <a:gridCol w="347472"/>
              </a:tblGrid>
              <a:tr h="27432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R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35</a:t>
                      </a:r>
                      <a:endParaRPr lang="en-US" sz="1400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5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Combinatorial Auction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3/25/2013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Constraint Optimization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E86F-4F53-460C-83BF-F797240580C2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1692427" y="1602242"/>
            <a:ext cx="1508746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R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31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,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R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35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,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r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(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3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)</a:t>
            </a:r>
            <a:endParaRPr lang="en-US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661265" y="1602242"/>
            <a:ext cx="1111202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h</a:t>
            </a:r>
            <a:r>
              <a:rPr lang="en-US" baseline="30000" dirty="0" smtClean="0">
                <a:latin typeface="Cambria Math" pitchFamily="18" charset="0"/>
                <a:ea typeface="Cambria Math" pitchFamily="18" charset="0"/>
              </a:rPr>
              <a:t>3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(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,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5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)</a:t>
            </a:r>
            <a:endParaRPr lang="en-US" dirty="0">
              <a:latin typeface="Cambria Math" pitchFamily="18" charset="0"/>
              <a:ea typeface="Cambria Math" pitchFamily="18" charset="0"/>
            </a:endParaRPr>
          </a:p>
        </p:txBody>
      </p:sp>
      <p:cxnSp>
        <p:nvCxnSpPr>
          <p:cNvPr id="28" name="Straight Arrow Connector 27"/>
          <p:cNvCxnSpPr>
            <a:stCxn id="26" idx="3"/>
            <a:endCxn id="27" idx="1"/>
          </p:cNvCxnSpPr>
          <p:nvPr/>
        </p:nvCxnSpPr>
        <p:spPr>
          <a:xfrm>
            <a:off x="3201173" y="1786908"/>
            <a:ext cx="460092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sp>
        <p:nvSpPr>
          <p:cNvPr id="45" name="Rectangle 44"/>
          <p:cNvSpPr/>
          <p:nvPr/>
        </p:nvSpPr>
        <p:spPr>
          <a:xfrm>
            <a:off x="4851244" y="2292494"/>
            <a:ext cx="1134778" cy="1902434"/>
          </a:xfrm>
          <a:prstGeom prst="rect">
            <a:avLst/>
          </a:prstGeom>
          <a:solidFill>
            <a:schemeClr val="tx2">
              <a:lumMod val="60000"/>
              <a:lumOff val="40000"/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381228" y="2293682"/>
            <a:ext cx="1551267" cy="1609016"/>
          </a:xfrm>
          <a:prstGeom prst="rect">
            <a:avLst/>
          </a:prstGeom>
          <a:solidFill>
            <a:schemeClr val="tx2">
              <a:lumMod val="60000"/>
              <a:lumOff val="40000"/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799813" y="4024409"/>
            <a:ext cx="755611" cy="1273456"/>
          </a:xfrm>
          <a:prstGeom prst="rect">
            <a:avLst/>
          </a:prstGeom>
          <a:solidFill>
            <a:schemeClr val="tx2">
              <a:lumMod val="60000"/>
              <a:lumOff val="40000"/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2045407" y="2279401"/>
            <a:ext cx="1150280" cy="2236038"/>
          </a:xfrm>
          <a:prstGeom prst="rect">
            <a:avLst/>
          </a:prstGeom>
          <a:solidFill>
            <a:schemeClr val="tx2">
              <a:lumMod val="60000"/>
              <a:lumOff val="40000"/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4904242" y="2955932"/>
            <a:ext cx="1042416" cy="301752"/>
          </a:xfrm>
          <a:prstGeom prst="rect">
            <a:avLst/>
          </a:prstGeom>
          <a:solidFill>
            <a:srgbClr val="00B050">
              <a:alpha val="4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2575197" y="5056118"/>
            <a:ext cx="40335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Join hard constraints</a:t>
            </a:r>
            <a:endParaRPr lang="en-US" sz="2000" dirty="0"/>
          </a:p>
        </p:txBody>
      </p:sp>
      <p:sp>
        <p:nvSpPr>
          <p:cNvPr id="84" name="TextBox 83"/>
          <p:cNvSpPr txBox="1"/>
          <p:nvPr/>
        </p:nvSpPr>
        <p:spPr>
          <a:xfrm>
            <a:off x="2554877" y="5442198"/>
            <a:ext cx="44297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Sum soft constraints (cost)</a:t>
            </a:r>
            <a:endParaRPr lang="en-US" sz="2000" dirty="0"/>
          </a:p>
        </p:txBody>
      </p:sp>
      <p:sp>
        <p:nvSpPr>
          <p:cNvPr id="85" name="TextBox 84"/>
          <p:cNvSpPr txBox="1"/>
          <p:nvPr/>
        </p:nvSpPr>
        <p:spPr>
          <a:xfrm>
            <a:off x="2534556" y="5828278"/>
            <a:ext cx="49038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Maximize over bucket variable</a:t>
            </a:r>
            <a:endParaRPr lang="en-US" sz="2000" dirty="0"/>
          </a:p>
        </p:txBody>
      </p:sp>
      <p:sp>
        <p:nvSpPr>
          <p:cNvPr id="86" name="Rectangle 85"/>
          <p:cNvSpPr/>
          <p:nvPr/>
        </p:nvSpPr>
        <p:spPr>
          <a:xfrm>
            <a:off x="2615103" y="5106918"/>
            <a:ext cx="2211424" cy="313494"/>
          </a:xfrm>
          <a:prstGeom prst="rect">
            <a:avLst/>
          </a:prstGeom>
          <a:solidFill>
            <a:schemeClr val="tx2">
              <a:lumMod val="60000"/>
              <a:lumOff val="40000"/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2605677" y="5494465"/>
            <a:ext cx="2805312" cy="340726"/>
          </a:xfrm>
          <a:prstGeom prst="rect">
            <a:avLst/>
          </a:prstGeom>
          <a:solidFill>
            <a:schemeClr val="tx2">
              <a:lumMod val="60000"/>
              <a:lumOff val="40000"/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2605677" y="5882011"/>
            <a:ext cx="3191811" cy="311399"/>
          </a:xfrm>
          <a:prstGeom prst="rect">
            <a:avLst/>
          </a:prstGeom>
          <a:solidFill>
            <a:schemeClr val="tx2">
              <a:lumMod val="60000"/>
              <a:lumOff val="40000"/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grpSp>
        <p:nvGrpSpPr>
          <p:cNvPr id="89" name="Group 88"/>
          <p:cNvGrpSpPr/>
          <p:nvPr/>
        </p:nvGrpSpPr>
        <p:grpSpPr>
          <a:xfrm>
            <a:off x="6233788" y="4091447"/>
            <a:ext cx="2768810" cy="2281073"/>
            <a:chOff x="292230" y="2092961"/>
            <a:chExt cx="4468305" cy="3581976"/>
          </a:xfrm>
        </p:grpSpPr>
        <p:pic>
          <p:nvPicPr>
            <p:cNvPr id="90" name="Picture 45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04711" y="2278230"/>
              <a:ext cx="2553112" cy="320040"/>
            </a:xfrm>
            <a:prstGeom prst="rect">
              <a:avLst/>
            </a:prstGeom>
            <a:noFill/>
          </p:spPr>
        </p:pic>
        <p:pic>
          <p:nvPicPr>
            <p:cNvPr id="91" name="Picture 44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04711" y="2868606"/>
              <a:ext cx="2553112" cy="320040"/>
            </a:xfrm>
            <a:prstGeom prst="rect">
              <a:avLst/>
            </a:prstGeom>
            <a:noFill/>
          </p:spPr>
        </p:pic>
        <p:pic>
          <p:nvPicPr>
            <p:cNvPr id="92" name="Picture 43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04711" y="3486946"/>
              <a:ext cx="2553112" cy="320040"/>
            </a:xfrm>
            <a:prstGeom prst="rect">
              <a:avLst/>
            </a:prstGeom>
            <a:noFill/>
          </p:spPr>
        </p:pic>
        <p:pic>
          <p:nvPicPr>
            <p:cNvPr id="93" name="Picture 42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04711" y="4086644"/>
              <a:ext cx="1675429" cy="320040"/>
            </a:xfrm>
            <a:prstGeom prst="rect">
              <a:avLst/>
            </a:prstGeom>
            <a:noFill/>
          </p:spPr>
        </p:pic>
        <p:pic>
          <p:nvPicPr>
            <p:cNvPr id="94" name="Picture 41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04711" y="4695662"/>
              <a:ext cx="1660745" cy="320040"/>
            </a:xfrm>
            <a:prstGeom prst="rect">
              <a:avLst/>
            </a:prstGeom>
            <a:noFill/>
          </p:spPr>
        </p:pic>
        <p:sp>
          <p:nvSpPr>
            <p:cNvPr id="95" name="Right Brace 94"/>
            <p:cNvSpPr/>
            <p:nvPr/>
          </p:nvSpPr>
          <p:spPr>
            <a:xfrm rot="5400000">
              <a:off x="2244935" y="1897650"/>
              <a:ext cx="214396" cy="1432321"/>
            </a:xfrm>
            <a:prstGeom prst="rightBrace">
              <a:avLst/>
            </a:prstGeom>
            <a:ln w="19050">
              <a:tailEnd type="non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6" name="Straight Arrow Connector 67"/>
            <p:cNvCxnSpPr>
              <a:stCxn id="95" idx="1"/>
              <a:endCxn id="97" idx="0"/>
            </p:cNvCxnSpPr>
            <p:nvPr/>
          </p:nvCxnSpPr>
          <p:spPr>
            <a:xfrm rot="16200000" flipH="1">
              <a:off x="2618602" y="2454539"/>
              <a:ext cx="769029" cy="1301968"/>
            </a:xfrm>
            <a:prstGeom prst="bentConnector3">
              <a:avLst>
                <a:gd name="adj1" fmla="val 9080"/>
              </a:avLst>
            </a:prstGeom>
            <a:ln w="19050"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pic>
          <p:nvPicPr>
            <p:cNvPr id="97" name="Picture 56"/>
            <p:cNvPicPr>
              <a:picLocks noChangeAspect="1" noChangeArrowheads="1"/>
            </p:cNvPicPr>
            <p:nvPr/>
          </p:nvPicPr>
          <p:blipFill>
            <a:blip r:embed="rId7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168765" y="3490038"/>
              <a:ext cx="970672" cy="328374"/>
            </a:xfrm>
            <a:prstGeom prst="rect">
              <a:avLst/>
            </a:prstGeom>
            <a:noFill/>
          </p:spPr>
        </p:pic>
        <p:pic>
          <p:nvPicPr>
            <p:cNvPr id="98" name="Picture 55"/>
            <p:cNvPicPr>
              <a:picLocks noChangeAspect="1" noChangeArrowheads="1"/>
            </p:cNvPicPr>
            <p:nvPr/>
          </p:nvPicPr>
          <p:blipFill>
            <a:blip r:embed="rId8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608872" y="4079413"/>
              <a:ext cx="970672" cy="328373"/>
            </a:xfrm>
            <a:prstGeom prst="rect">
              <a:avLst/>
            </a:prstGeom>
            <a:noFill/>
          </p:spPr>
        </p:pic>
        <p:pic>
          <p:nvPicPr>
            <p:cNvPr id="99" name="Picture 54"/>
            <p:cNvPicPr>
              <a:picLocks noChangeAspect="1" noChangeArrowheads="1"/>
            </p:cNvPicPr>
            <p:nvPr/>
          </p:nvPicPr>
          <p:blipFill>
            <a:blip r:embed="rId9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655308" y="4081534"/>
              <a:ext cx="970672" cy="328374"/>
            </a:xfrm>
            <a:prstGeom prst="rect">
              <a:avLst/>
            </a:prstGeom>
            <a:noFill/>
          </p:spPr>
        </p:pic>
        <p:pic>
          <p:nvPicPr>
            <p:cNvPr id="100" name="Picture 99"/>
            <p:cNvPicPr>
              <a:picLocks noChangeAspect="1" noChangeArrowheads="1"/>
            </p:cNvPicPr>
            <p:nvPr/>
          </p:nvPicPr>
          <p:blipFill>
            <a:blip r:embed="rId10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562027" y="4689556"/>
              <a:ext cx="657447" cy="336709"/>
            </a:xfrm>
            <a:prstGeom prst="rect">
              <a:avLst/>
            </a:prstGeom>
            <a:noFill/>
          </p:spPr>
        </p:pic>
        <p:sp>
          <p:nvSpPr>
            <p:cNvPr id="101" name="Right Brace 100"/>
            <p:cNvSpPr/>
            <p:nvPr/>
          </p:nvSpPr>
          <p:spPr>
            <a:xfrm rot="5400000">
              <a:off x="2297443" y="2454118"/>
              <a:ext cx="138270" cy="1458170"/>
            </a:xfrm>
            <a:prstGeom prst="rightBrace">
              <a:avLst/>
            </a:prstGeom>
            <a:ln w="19050">
              <a:tailEnd type="non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Right Brace 101"/>
            <p:cNvSpPr/>
            <p:nvPr/>
          </p:nvSpPr>
          <p:spPr>
            <a:xfrm rot="5400000">
              <a:off x="2838675" y="2555870"/>
              <a:ext cx="135911" cy="2520033"/>
            </a:xfrm>
            <a:prstGeom prst="rightBrace">
              <a:avLst/>
            </a:prstGeom>
            <a:ln w="19050">
              <a:tailEnd type="none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Right Brace 102"/>
            <p:cNvSpPr/>
            <p:nvPr/>
          </p:nvSpPr>
          <p:spPr>
            <a:xfrm rot="5400000">
              <a:off x="3043363" y="2883108"/>
              <a:ext cx="170508" cy="3018742"/>
            </a:xfrm>
            <a:prstGeom prst="rightBrace">
              <a:avLst/>
            </a:prstGeom>
            <a:ln w="19050">
              <a:tailEnd type="none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4" name="Straight Arrow Connector 67"/>
            <p:cNvCxnSpPr>
              <a:stCxn id="101" idx="1"/>
              <a:endCxn id="98" idx="0"/>
            </p:cNvCxnSpPr>
            <p:nvPr/>
          </p:nvCxnSpPr>
          <p:spPr>
            <a:xfrm rot="16200000" flipH="1">
              <a:off x="2316855" y="3302060"/>
              <a:ext cx="827075" cy="727630"/>
            </a:xfrm>
            <a:prstGeom prst="bentConnector3">
              <a:avLst>
                <a:gd name="adj1" fmla="val 9203"/>
              </a:avLst>
            </a:prstGeom>
            <a:ln w="19050"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5" name="Straight Arrow Connector 67"/>
            <p:cNvCxnSpPr>
              <a:stCxn id="102" idx="1"/>
              <a:endCxn id="99" idx="0"/>
            </p:cNvCxnSpPr>
            <p:nvPr/>
          </p:nvCxnSpPr>
          <p:spPr>
            <a:xfrm rot="16200000" flipH="1">
              <a:off x="3424791" y="3365681"/>
              <a:ext cx="197692" cy="1234014"/>
            </a:xfrm>
            <a:prstGeom prst="bentConnector3">
              <a:avLst>
                <a:gd name="adj1" fmla="val 4187"/>
              </a:avLst>
            </a:prstGeom>
            <a:ln w="19050">
              <a:tailEnd type="triangle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06" name="Straight Arrow Connector 67"/>
            <p:cNvCxnSpPr>
              <a:stCxn id="103" idx="1"/>
              <a:endCxn id="100" idx="0"/>
            </p:cNvCxnSpPr>
            <p:nvPr/>
          </p:nvCxnSpPr>
          <p:spPr>
            <a:xfrm rot="16200000" flipH="1" flipV="1">
              <a:off x="2903772" y="4464711"/>
              <a:ext cx="211823" cy="237866"/>
            </a:xfrm>
            <a:prstGeom prst="bentConnector3">
              <a:avLst>
                <a:gd name="adj1" fmla="val 47136"/>
              </a:avLst>
            </a:prstGeom>
            <a:ln w="19050">
              <a:tailEnd type="triangle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sp>
          <p:nvSpPr>
            <p:cNvPr id="107" name="Rounded Rectangle 106"/>
            <p:cNvSpPr/>
            <p:nvPr/>
          </p:nvSpPr>
          <p:spPr>
            <a:xfrm>
              <a:off x="292230" y="2092961"/>
              <a:ext cx="4468305" cy="3581976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108" name="Right Brace 107"/>
            <p:cNvSpPr/>
            <p:nvPr/>
          </p:nvSpPr>
          <p:spPr>
            <a:xfrm rot="5400000">
              <a:off x="2331168" y="4235383"/>
              <a:ext cx="84409" cy="1569213"/>
            </a:xfrm>
            <a:prstGeom prst="rightBrac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9" name="Straight Arrow Connector 67"/>
            <p:cNvCxnSpPr>
              <a:stCxn id="108" idx="1"/>
              <a:endCxn id="110" idx="0"/>
            </p:cNvCxnSpPr>
            <p:nvPr/>
          </p:nvCxnSpPr>
          <p:spPr>
            <a:xfrm rot="16200000" flipH="1">
              <a:off x="2431027" y="5004540"/>
              <a:ext cx="170205" cy="285514"/>
            </a:xfrm>
            <a:prstGeom prst="bentConnector3">
              <a:avLst>
                <a:gd name="adj1" fmla="val 19925"/>
              </a:avLst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10" name="TextBox 109"/>
            <p:cNvSpPr txBox="1"/>
            <p:nvPr/>
          </p:nvSpPr>
          <p:spPr>
            <a:xfrm>
              <a:off x="2346960" y="5232400"/>
              <a:ext cx="623854" cy="4095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i="1" dirty="0" smtClean="0">
                  <a:latin typeface="Cambria Math" pitchFamily="18" charset="0"/>
                  <a:ea typeface="Cambria Math" pitchFamily="18" charset="0"/>
                </a:rPr>
                <a:t>Opt</a:t>
              </a:r>
              <a:endParaRPr lang="en-US" sz="1200" i="1" dirty="0">
                <a:latin typeface="Cambria Math" pitchFamily="18" charset="0"/>
                <a:ea typeface="Cambria Math" pitchFamily="18" charset="0"/>
              </a:endParaRPr>
            </a:p>
          </p:txBody>
        </p:sp>
      </p:grpSp>
      <p:pic>
        <p:nvPicPr>
          <p:cNvPr id="130" name="Picture 16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19270" y="1679344"/>
            <a:ext cx="579638" cy="294202"/>
          </a:xfrm>
          <a:prstGeom prst="rect">
            <a:avLst/>
          </a:prstGeom>
          <a:noFill/>
        </p:spPr>
      </p:pic>
      <p:pic>
        <p:nvPicPr>
          <p:cNvPr id="131" name="Picture 19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19270" y="2123482"/>
            <a:ext cx="584508" cy="294202"/>
          </a:xfrm>
          <a:prstGeom prst="rect">
            <a:avLst/>
          </a:prstGeom>
          <a:noFill/>
        </p:spPr>
      </p:pic>
      <p:pic>
        <p:nvPicPr>
          <p:cNvPr id="132" name="Picture 25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19270" y="2580683"/>
            <a:ext cx="584508" cy="294202"/>
          </a:xfrm>
          <a:prstGeom prst="rect">
            <a:avLst/>
          </a:prstGeom>
          <a:noFill/>
        </p:spPr>
      </p:pic>
      <p:pic>
        <p:nvPicPr>
          <p:cNvPr id="133" name="Picture 28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19270" y="3024818"/>
            <a:ext cx="574766" cy="294201"/>
          </a:xfrm>
          <a:prstGeom prst="rect">
            <a:avLst/>
          </a:prstGeom>
          <a:noFill/>
        </p:spPr>
      </p:pic>
      <p:pic>
        <p:nvPicPr>
          <p:cNvPr id="134" name="Picture 31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19270" y="3468955"/>
            <a:ext cx="584508" cy="294202"/>
          </a:xfrm>
          <a:prstGeom prst="rect">
            <a:avLst/>
          </a:prstGeom>
          <a:noFill/>
        </p:spPr>
      </p:pic>
      <p:grpSp>
        <p:nvGrpSpPr>
          <p:cNvPr id="135" name="Group 134"/>
          <p:cNvGrpSpPr/>
          <p:nvPr/>
        </p:nvGrpSpPr>
        <p:grpSpPr>
          <a:xfrm>
            <a:off x="6480723" y="1996700"/>
            <a:ext cx="1560316" cy="1585483"/>
            <a:chOff x="6273329" y="1883580"/>
            <a:chExt cx="1889760" cy="1920240"/>
          </a:xfrm>
        </p:grpSpPr>
        <p:sp>
          <p:nvSpPr>
            <p:cNvPr id="136" name="Oval 135"/>
            <p:cNvSpPr/>
            <p:nvPr/>
          </p:nvSpPr>
          <p:spPr>
            <a:xfrm>
              <a:off x="7073040" y="2002597"/>
              <a:ext cx="315405" cy="31540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</a:rPr>
                <a:t>b</a:t>
              </a:r>
              <a:r>
                <a:rPr lang="en-US" sz="1400" baseline="-25000" dirty="0" smtClean="0">
                  <a:solidFill>
                    <a:schemeClr val="tx1"/>
                  </a:solidFill>
                </a:rPr>
                <a:t>1</a:t>
              </a:r>
            </a:p>
          </p:txBody>
        </p:sp>
        <p:cxnSp>
          <p:nvCxnSpPr>
            <p:cNvPr id="137" name="Straight Connector 136"/>
            <p:cNvCxnSpPr>
              <a:stCxn id="136" idx="2"/>
              <a:endCxn id="140" idx="0"/>
            </p:cNvCxnSpPr>
            <p:nvPr/>
          </p:nvCxnSpPr>
          <p:spPr>
            <a:xfrm flipH="1">
              <a:off x="6505055" y="2160300"/>
              <a:ext cx="567985" cy="378229"/>
            </a:xfrm>
            <a:prstGeom prst="line">
              <a:avLst/>
            </a:prstGeom>
            <a:ln w="19050">
              <a:tailEnd type="none"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38" name="Straight Connector 137"/>
            <p:cNvCxnSpPr>
              <a:stCxn id="136" idx="6"/>
              <a:endCxn id="141" idx="0"/>
            </p:cNvCxnSpPr>
            <p:nvPr/>
          </p:nvCxnSpPr>
          <p:spPr>
            <a:xfrm>
              <a:off x="7388445" y="2160300"/>
              <a:ext cx="491058" cy="444900"/>
            </a:xfrm>
            <a:prstGeom prst="line">
              <a:avLst/>
            </a:prstGeom>
            <a:ln w="19050">
              <a:tailEnd type="non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9" name="Straight Connector 138"/>
            <p:cNvCxnSpPr>
              <a:stCxn id="136" idx="3"/>
            </p:cNvCxnSpPr>
            <p:nvPr/>
          </p:nvCxnSpPr>
          <p:spPr>
            <a:xfrm flipH="1">
              <a:off x="6840974" y="2271812"/>
              <a:ext cx="278256" cy="1071896"/>
            </a:xfrm>
            <a:prstGeom prst="line">
              <a:avLst/>
            </a:prstGeom>
            <a:ln w="19050"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0" name="Oval 139"/>
            <p:cNvSpPr/>
            <p:nvPr/>
          </p:nvSpPr>
          <p:spPr>
            <a:xfrm>
              <a:off x="6347352" y="2538529"/>
              <a:ext cx="315405" cy="31540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</a:rPr>
                <a:t>b</a:t>
              </a:r>
              <a:r>
                <a:rPr lang="en-US" sz="1400" baseline="-25000" dirty="0" smtClean="0">
                  <a:solidFill>
                    <a:schemeClr val="tx1"/>
                  </a:solidFill>
                </a:rPr>
                <a:t>2</a:t>
              </a:r>
              <a:endParaRPr lang="en-US" sz="1400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141" name="Oval 140"/>
            <p:cNvSpPr/>
            <p:nvPr/>
          </p:nvSpPr>
          <p:spPr>
            <a:xfrm>
              <a:off x="7721800" y="2605199"/>
              <a:ext cx="315405" cy="31540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b</a:t>
              </a:r>
              <a:r>
                <a:rPr lang="en-US" sz="1400" baseline="-25000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142" name="Oval 141"/>
            <p:cNvSpPr/>
            <p:nvPr/>
          </p:nvSpPr>
          <p:spPr>
            <a:xfrm>
              <a:off x="6714043" y="3336016"/>
              <a:ext cx="315405" cy="31540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</a:rPr>
                <a:t>b</a:t>
              </a:r>
              <a:r>
                <a:rPr lang="en-US" sz="1400" baseline="-25000" dirty="0">
                  <a:solidFill>
                    <a:schemeClr val="tx1"/>
                  </a:solidFill>
                </a:rPr>
                <a:t>4</a:t>
              </a:r>
            </a:p>
          </p:txBody>
        </p:sp>
        <p:sp>
          <p:nvSpPr>
            <p:cNvPr id="143" name="Oval 142"/>
            <p:cNvSpPr/>
            <p:nvPr/>
          </p:nvSpPr>
          <p:spPr>
            <a:xfrm>
              <a:off x="7373059" y="3325759"/>
              <a:ext cx="315405" cy="31540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b</a:t>
              </a:r>
              <a:r>
                <a:rPr lang="en-US" sz="1400" baseline="-25000" dirty="0">
                  <a:solidFill>
                    <a:schemeClr val="tx1"/>
                  </a:solidFill>
                </a:rPr>
                <a:t>5</a:t>
              </a:r>
            </a:p>
          </p:txBody>
        </p:sp>
        <p:cxnSp>
          <p:nvCxnSpPr>
            <p:cNvPr id="144" name="Straight Connector 143"/>
            <p:cNvCxnSpPr>
              <a:stCxn id="140" idx="4"/>
              <a:endCxn id="142" idx="1"/>
            </p:cNvCxnSpPr>
            <p:nvPr/>
          </p:nvCxnSpPr>
          <p:spPr>
            <a:xfrm>
              <a:off x="6505055" y="2853934"/>
              <a:ext cx="255177" cy="528272"/>
            </a:xfrm>
            <a:prstGeom prst="line">
              <a:avLst/>
            </a:prstGeom>
            <a:ln w="19050"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>
              <a:stCxn id="140" idx="5"/>
              <a:endCxn id="143" idx="1"/>
            </p:cNvCxnSpPr>
            <p:nvPr/>
          </p:nvCxnSpPr>
          <p:spPr>
            <a:xfrm>
              <a:off x="6616567" y="2807744"/>
              <a:ext cx="802682" cy="564205"/>
            </a:xfrm>
            <a:prstGeom prst="line">
              <a:avLst/>
            </a:prstGeom>
            <a:ln w="19050">
              <a:tailEnd type="none"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46" name="Straight Connector 145"/>
            <p:cNvCxnSpPr>
              <a:stCxn id="141" idx="4"/>
              <a:endCxn id="143" idx="7"/>
            </p:cNvCxnSpPr>
            <p:nvPr/>
          </p:nvCxnSpPr>
          <p:spPr>
            <a:xfrm flipH="1">
              <a:off x="7642275" y="2920604"/>
              <a:ext cx="237228" cy="451345"/>
            </a:xfrm>
            <a:prstGeom prst="line">
              <a:avLst/>
            </a:prstGeom>
            <a:ln w="19050">
              <a:tailEnd type="non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147" name="Rounded Rectangle 146"/>
            <p:cNvSpPr/>
            <p:nvPr/>
          </p:nvSpPr>
          <p:spPr>
            <a:xfrm>
              <a:off x="6273329" y="1883580"/>
              <a:ext cx="1889760" cy="192024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</p:grpSp>
      <p:sp>
        <p:nvSpPr>
          <p:cNvPr id="148" name="Rounded Rectangle 147"/>
          <p:cNvSpPr/>
          <p:nvPr/>
        </p:nvSpPr>
        <p:spPr>
          <a:xfrm>
            <a:off x="8248458" y="1602556"/>
            <a:ext cx="744718" cy="2224725"/>
          </a:xfrm>
          <a:prstGeom prst="round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3326196" y="3550657"/>
            <a:ext cx="1388778" cy="315904"/>
          </a:xfrm>
          <a:prstGeom prst="rect">
            <a:avLst/>
          </a:prstGeom>
          <a:solidFill>
            <a:schemeClr val="tx2">
              <a:lumMod val="60000"/>
              <a:lumOff val="40000"/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52" grpId="0" animBg="1"/>
      <p:bldP spid="53" grpId="0" animBg="1"/>
      <p:bldP spid="45" grpId="0" animBg="1"/>
      <p:bldP spid="46" grpId="0" animBg="1"/>
      <p:bldP spid="50" grpId="0" animBg="1"/>
      <p:bldP spid="51" grpId="0" animBg="1"/>
      <p:bldP spid="54" grpId="0" animBg="1"/>
      <p:bldP spid="86" grpId="0" animBg="1"/>
      <p:bldP spid="87" grpId="0" animBg="1"/>
      <p:bldP spid="88" grpId="0" animBg="1"/>
      <p:bldP spid="70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2382654" y="2340258"/>
          <a:ext cx="1042416" cy="213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7472"/>
                <a:gridCol w="347472"/>
                <a:gridCol w="347472"/>
              </a:tblGrid>
              <a:tr h="274320">
                <a:tc gridSpan="3">
                  <a:txBody>
                    <a:bodyPr/>
                    <a:lstStyle/>
                    <a:p>
                      <a:pPr algn="ctr"/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R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125</a:t>
                      </a:r>
                      <a:endParaRPr lang="en-US" sz="1400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5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7" name="Table 46"/>
          <p:cNvGraphicFramePr>
            <a:graphicFrameLocks noGrp="1"/>
          </p:cNvGraphicFramePr>
          <p:nvPr/>
        </p:nvGraphicFramePr>
        <p:xfrm>
          <a:off x="3625514" y="2341724"/>
          <a:ext cx="1389888" cy="213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7472"/>
                <a:gridCol w="347472"/>
                <a:gridCol w="347472"/>
                <a:gridCol w="347472"/>
              </a:tblGrid>
              <a:tr h="274320">
                <a:tc gridSpan="4">
                  <a:txBody>
                    <a:bodyPr/>
                    <a:lstStyle/>
                    <a:p>
                      <a:pPr algn="ctr"/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h</a:t>
                      </a:r>
                      <a:r>
                        <a:rPr lang="en-US" sz="1400" i="0" baseline="30000" dirty="0" smtClean="0">
                          <a:latin typeface="Cambria Math" pitchFamily="18" charset="0"/>
                          <a:ea typeface="Cambria Math" pitchFamily="18" charset="0"/>
                        </a:rPr>
                        <a:t>2</a:t>
                      </a:r>
                      <a:r>
                        <a:rPr lang="en-US" sz="1400" i="0" dirty="0" smtClean="0">
                          <a:latin typeface="Cambria Math" pitchFamily="18" charset="0"/>
                          <a:ea typeface="Cambria Math" pitchFamily="18" charset="0"/>
                        </a:rPr>
                        <a:t>(</a:t>
                      </a: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  <a:r>
                        <a:rPr lang="en-US" sz="1400" i="0" dirty="0" smtClean="0">
                          <a:latin typeface="Cambria Math" pitchFamily="18" charset="0"/>
                          <a:ea typeface="Cambria Math" pitchFamily="18" charset="0"/>
                        </a:rPr>
                        <a:t>,</a:t>
                      </a: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 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2</a:t>
                      </a:r>
                      <a:r>
                        <a:rPr lang="en-US" sz="1400" i="0" dirty="0" smtClean="0">
                          <a:latin typeface="Cambria Math" pitchFamily="18" charset="0"/>
                          <a:ea typeface="Cambria Math" pitchFamily="18" charset="0"/>
                        </a:rPr>
                        <a:t>,</a:t>
                      </a: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5</a:t>
                      </a:r>
                      <a:r>
                        <a:rPr lang="en-US" sz="1400" i="0" baseline="0" dirty="0" smtClean="0">
                          <a:latin typeface="Cambria Math" pitchFamily="18" charset="0"/>
                          <a:ea typeface="Cambria Math" pitchFamily="18" charset="0"/>
                        </a:rPr>
                        <a:t>)</a:t>
                      </a:r>
                      <a:endParaRPr lang="en-US" sz="1400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0" dirty="0" smtClean="0">
                          <a:latin typeface="Cambria Math" pitchFamily="18" charset="0"/>
                          <a:ea typeface="Cambria Math" pitchFamily="18" charset="0"/>
                        </a:rPr>
                        <a:t>C</a:t>
                      </a:r>
                      <a:endParaRPr lang="en-US" sz="1400" i="0" baseline="-25000" dirty="0" smtClean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6</a:t>
                      </a:r>
                      <a:endParaRPr lang="en-US" sz="1400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9" name="Rectangle 48"/>
          <p:cNvSpPr/>
          <p:nvPr/>
        </p:nvSpPr>
        <p:spPr>
          <a:xfrm>
            <a:off x="3589210" y="2281601"/>
            <a:ext cx="1472989" cy="2224411"/>
          </a:xfrm>
          <a:prstGeom prst="rect">
            <a:avLst/>
          </a:prstGeom>
          <a:solidFill>
            <a:schemeClr val="tx2">
              <a:lumMod val="60000"/>
              <a:lumOff val="40000"/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2337644" y="2279401"/>
            <a:ext cx="1150280" cy="2236038"/>
          </a:xfrm>
          <a:prstGeom prst="rect">
            <a:avLst/>
          </a:prstGeom>
          <a:solidFill>
            <a:schemeClr val="tx2">
              <a:lumMod val="60000"/>
              <a:lumOff val="40000"/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graphicFrame>
        <p:nvGraphicFramePr>
          <p:cNvPr id="31" name="Table 30"/>
          <p:cNvGraphicFramePr>
            <a:graphicFrameLocks noGrp="1"/>
          </p:cNvGraphicFramePr>
          <p:nvPr/>
        </p:nvGraphicFramePr>
        <p:xfrm>
          <a:off x="1210297" y="3990277"/>
          <a:ext cx="1042416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7472"/>
                <a:gridCol w="347472"/>
                <a:gridCol w="347472"/>
              </a:tblGrid>
              <a:tr h="274320">
                <a:tc gridSpan="3">
                  <a:txBody>
                    <a:bodyPr/>
                    <a:lstStyle/>
                    <a:p>
                      <a:pPr algn="ctr"/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h</a:t>
                      </a:r>
                      <a:r>
                        <a:rPr lang="en-US" sz="1400" i="0" baseline="30000" dirty="0" smtClean="0">
                          <a:latin typeface="Cambria Math" pitchFamily="18" charset="0"/>
                          <a:ea typeface="Cambria Math" pitchFamily="18" charset="0"/>
                        </a:rPr>
                        <a:t>4</a:t>
                      </a:r>
                      <a:r>
                        <a:rPr lang="en-US" sz="1400" i="0" dirty="0" smtClean="0">
                          <a:latin typeface="Cambria Math" pitchFamily="18" charset="0"/>
                          <a:ea typeface="Cambria Math" pitchFamily="18" charset="0"/>
                        </a:rPr>
                        <a:t>(</a:t>
                      </a: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  <a:r>
                        <a:rPr lang="en-US" sz="1400" i="0" dirty="0" smtClean="0">
                          <a:latin typeface="Cambria Math" pitchFamily="18" charset="0"/>
                          <a:ea typeface="Cambria Math" pitchFamily="18" charset="0"/>
                        </a:rPr>
                        <a:t>,</a:t>
                      </a: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2</a:t>
                      </a:r>
                      <a:r>
                        <a:rPr lang="en-US" sz="1400" i="0" baseline="0" dirty="0" smtClean="0">
                          <a:latin typeface="Cambria Math" pitchFamily="18" charset="0"/>
                          <a:ea typeface="Cambria Math" pitchFamily="18" charset="0"/>
                        </a:rPr>
                        <a:t>)</a:t>
                      </a:r>
                      <a:endParaRPr lang="en-US" sz="1400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0" dirty="0" smtClean="0">
                          <a:latin typeface="Cambria Math" pitchFamily="18" charset="0"/>
                          <a:ea typeface="Cambria Math" pitchFamily="18" charset="0"/>
                        </a:rPr>
                        <a:t>C</a:t>
                      </a:r>
                      <a:endParaRPr lang="en-US" sz="1400" i="0" baseline="-25000" dirty="0" smtClean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8" name="Table 47"/>
          <p:cNvGraphicFramePr>
            <a:graphicFrameLocks noGrp="1"/>
          </p:cNvGraphicFramePr>
          <p:nvPr/>
        </p:nvGraphicFramePr>
        <p:xfrm>
          <a:off x="5205853" y="2342457"/>
          <a:ext cx="1042416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7472"/>
                <a:gridCol w="347472"/>
                <a:gridCol w="347472"/>
              </a:tblGrid>
              <a:tr h="274320">
                <a:tc gridSpan="3">
                  <a:txBody>
                    <a:bodyPr/>
                    <a:lstStyle/>
                    <a:p>
                      <a:pPr algn="ctr"/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h</a:t>
                      </a:r>
                      <a:r>
                        <a:rPr lang="en-US" sz="1400" i="0" baseline="30000" dirty="0" smtClean="0">
                          <a:latin typeface="Cambria Math" pitchFamily="18" charset="0"/>
                          <a:ea typeface="Cambria Math" pitchFamily="18" charset="0"/>
                        </a:rPr>
                        <a:t>2</a:t>
                      </a:r>
                      <a:r>
                        <a:rPr lang="en-US" sz="1400" i="0" dirty="0" smtClean="0">
                          <a:latin typeface="Cambria Math" pitchFamily="18" charset="0"/>
                          <a:ea typeface="Cambria Math" pitchFamily="18" charset="0"/>
                        </a:rPr>
                        <a:t>(</a:t>
                      </a: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  <a:r>
                        <a:rPr lang="en-US" sz="1400" i="0" dirty="0" smtClean="0">
                          <a:latin typeface="Cambria Math" pitchFamily="18" charset="0"/>
                          <a:ea typeface="Cambria Math" pitchFamily="18" charset="0"/>
                        </a:rPr>
                        <a:t>,</a:t>
                      </a: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5</a:t>
                      </a:r>
                      <a:r>
                        <a:rPr lang="en-US" sz="1400" i="0" baseline="0" dirty="0" smtClean="0">
                          <a:latin typeface="Cambria Math" pitchFamily="18" charset="0"/>
                          <a:ea typeface="Cambria Math" pitchFamily="18" charset="0"/>
                        </a:rPr>
                        <a:t>)</a:t>
                      </a:r>
                      <a:endParaRPr lang="en-US" sz="1400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0" dirty="0" smtClean="0">
                          <a:latin typeface="Cambria Math" pitchFamily="18" charset="0"/>
                          <a:ea typeface="Cambria Math" pitchFamily="18" charset="0"/>
                        </a:rPr>
                        <a:t>C</a:t>
                      </a:r>
                      <a:endParaRPr lang="en-US" sz="1400" i="0" baseline="-25000" dirty="0" smtClean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6</a:t>
                      </a:r>
                      <a:endParaRPr lang="en-US" sz="1400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428818" y="3990266"/>
          <a:ext cx="694944" cy="121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7472"/>
                <a:gridCol w="347472"/>
              </a:tblGrid>
              <a:tr h="274320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baseline="0" dirty="0" smtClean="0">
                          <a:latin typeface="Cambria Math" pitchFamily="18" charset="0"/>
                          <a:ea typeface="Cambria Math" pitchFamily="18" charset="0"/>
                        </a:rPr>
                        <a:t>r</a:t>
                      </a:r>
                      <a:r>
                        <a:rPr lang="en-US" sz="1400" i="0" baseline="0" dirty="0" smtClean="0">
                          <a:latin typeface="Cambria Math" pitchFamily="18" charset="0"/>
                          <a:ea typeface="Cambria Math" pitchFamily="18" charset="0"/>
                        </a:rPr>
                        <a:t>(</a:t>
                      </a: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2</a:t>
                      </a:r>
                      <a:r>
                        <a:rPr lang="en-US" sz="1400" i="0" baseline="0" dirty="0" smtClean="0">
                          <a:latin typeface="Cambria Math" pitchFamily="18" charset="0"/>
                          <a:ea typeface="Cambria Math" pitchFamily="18" charset="0"/>
                        </a:rPr>
                        <a:t>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i="0" baseline="0" dirty="0" smtClean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0" baseline="0" dirty="0" smtClean="0">
                          <a:latin typeface="Cambria Math" pitchFamily="18" charset="0"/>
                          <a:ea typeface="Cambria Math" pitchFamily="18" charset="0"/>
                        </a:rPr>
                        <a:t>C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6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426720" y="2349688"/>
          <a:ext cx="694944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7472"/>
                <a:gridCol w="347472"/>
              </a:tblGrid>
              <a:tr h="27432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R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12</a:t>
                      </a:r>
                      <a:endParaRPr lang="en-US" sz="1400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2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1194259" y="2349688"/>
          <a:ext cx="694944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7472"/>
                <a:gridCol w="347472"/>
              </a:tblGrid>
              <a:tr h="27432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R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25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5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Combinatorial Auction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3/25/2013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Constraint Optimization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E86F-4F53-460C-83BF-F797240580C2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1153736" y="1639949"/>
            <a:ext cx="2596362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R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12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,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R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25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,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r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(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),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 h</a:t>
            </a:r>
            <a:r>
              <a:rPr lang="en-US" baseline="30000" dirty="0" smtClean="0">
                <a:latin typeface="Cambria Math" pitchFamily="18" charset="0"/>
                <a:ea typeface="Cambria Math" pitchFamily="18" charset="0"/>
              </a:rPr>
              <a:t>4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(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,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)</a:t>
            </a:r>
            <a:endParaRPr lang="en-US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210411" y="1639949"/>
            <a:ext cx="1111202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h</a:t>
            </a:r>
            <a:r>
              <a:rPr lang="en-US" baseline="30000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(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,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5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)</a:t>
            </a:r>
            <a:endParaRPr lang="en-US" dirty="0">
              <a:latin typeface="Cambria Math" pitchFamily="18" charset="0"/>
              <a:ea typeface="Cambria Math" pitchFamily="18" charset="0"/>
            </a:endParaRPr>
          </a:p>
        </p:txBody>
      </p:sp>
      <p:cxnSp>
        <p:nvCxnSpPr>
          <p:cNvPr id="28" name="Straight Arrow Connector 27"/>
          <p:cNvCxnSpPr>
            <a:stCxn id="26" idx="3"/>
            <a:endCxn id="27" idx="1"/>
          </p:cNvCxnSpPr>
          <p:nvPr/>
        </p:nvCxnSpPr>
        <p:spPr>
          <a:xfrm>
            <a:off x="3750098" y="1824615"/>
            <a:ext cx="46031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cxnSp>
      <p:sp>
        <p:nvSpPr>
          <p:cNvPr id="45" name="Rectangle 44"/>
          <p:cNvSpPr/>
          <p:nvPr/>
        </p:nvSpPr>
        <p:spPr>
          <a:xfrm>
            <a:off x="5143481" y="2292494"/>
            <a:ext cx="1134778" cy="1902434"/>
          </a:xfrm>
          <a:prstGeom prst="rect">
            <a:avLst/>
          </a:prstGeom>
          <a:solidFill>
            <a:schemeClr val="tx2">
              <a:lumMod val="60000"/>
              <a:lumOff val="40000"/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381228" y="2293682"/>
            <a:ext cx="1551267" cy="1609016"/>
          </a:xfrm>
          <a:prstGeom prst="rect">
            <a:avLst/>
          </a:prstGeom>
          <a:solidFill>
            <a:schemeClr val="tx2">
              <a:lumMod val="60000"/>
              <a:lumOff val="40000"/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386499" y="3930977"/>
            <a:ext cx="1913641" cy="1923068"/>
          </a:xfrm>
          <a:prstGeom prst="rect">
            <a:avLst/>
          </a:prstGeom>
          <a:solidFill>
            <a:schemeClr val="tx2">
              <a:lumMod val="60000"/>
              <a:lumOff val="40000"/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3975699" y="2665587"/>
            <a:ext cx="347472" cy="1830999"/>
          </a:xfrm>
          <a:prstGeom prst="rect">
            <a:avLst/>
          </a:prstGeom>
          <a:solidFill>
            <a:srgbClr val="FF0000">
              <a:alpha val="4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3635715" y="2936343"/>
            <a:ext cx="1388778" cy="344185"/>
          </a:xfrm>
          <a:prstGeom prst="rect">
            <a:avLst/>
          </a:prstGeom>
          <a:solidFill>
            <a:schemeClr val="tx2">
              <a:lumMod val="60000"/>
              <a:lumOff val="40000"/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5205906" y="2946505"/>
            <a:ext cx="1042416" cy="301752"/>
          </a:xfrm>
          <a:prstGeom prst="rect">
            <a:avLst/>
          </a:prstGeom>
          <a:solidFill>
            <a:srgbClr val="00B050">
              <a:alpha val="4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2575197" y="5056118"/>
            <a:ext cx="40335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Join hard constraints</a:t>
            </a:r>
            <a:endParaRPr lang="en-US" sz="2000" dirty="0"/>
          </a:p>
        </p:txBody>
      </p:sp>
      <p:sp>
        <p:nvSpPr>
          <p:cNvPr id="56" name="TextBox 55"/>
          <p:cNvSpPr txBox="1"/>
          <p:nvPr/>
        </p:nvSpPr>
        <p:spPr>
          <a:xfrm>
            <a:off x="2554877" y="5442198"/>
            <a:ext cx="44297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Sum soft constraints (cost)</a:t>
            </a:r>
            <a:endParaRPr lang="en-US" sz="2000" dirty="0"/>
          </a:p>
        </p:txBody>
      </p:sp>
      <p:sp>
        <p:nvSpPr>
          <p:cNvPr id="57" name="TextBox 56"/>
          <p:cNvSpPr txBox="1"/>
          <p:nvPr/>
        </p:nvSpPr>
        <p:spPr>
          <a:xfrm>
            <a:off x="2534556" y="5828278"/>
            <a:ext cx="49038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Maximize over bucket variable</a:t>
            </a:r>
            <a:endParaRPr lang="en-US" sz="2000" dirty="0"/>
          </a:p>
        </p:txBody>
      </p:sp>
      <p:sp>
        <p:nvSpPr>
          <p:cNvPr id="58" name="Rectangle 57"/>
          <p:cNvSpPr/>
          <p:nvPr/>
        </p:nvSpPr>
        <p:spPr>
          <a:xfrm>
            <a:off x="2615103" y="5106918"/>
            <a:ext cx="2211424" cy="313494"/>
          </a:xfrm>
          <a:prstGeom prst="rect">
            <a:avLst/>
          </a:prstGeom>
          <a:solidFill>
            <a:schemeClr val="tx2">
              <a:lumMod val="60000"/>
              <a:lumOff val="40000"/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2605677" y="5494465"/>
            <a:ext cx="2805312" cy="340726"/>
          </a:xfrm>
          <a:prstGeom prst="rect">
            <a:avLst/>
          </a:prstGeom>
          <a:solidFill>
            <a:schemeClr val="tx2">
              <a:lumMod val="60000"/>
              <a:lumOff val="40000"/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2605677" y="5882011"/>
            <a:ext cx="3191811" cy="311399"/>
          </a:xfrm>
          <a:prstGeom prst="rect">
            <a:avLst/>
          </a:prstGeom>
          <a:solidFill>
            <a:schemeClr val="tx2">
              <a:lumMod val="60000"/>
              <a:lumOff val="40000"/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grpSp>
        <p:nvGrpSpPr>
          <p:cNvPr id="61" name="Group 60"/>
          <p:cNvGrpSpPr/>
          <p:nvPr/>
        </p:nvGrpSpPr>
        <p:grpSpPr>
          <a:xfrm>
            <a:off x="6233788" y="4091447"/>
            <a:ext cx="2768810" cy="2281073"/>
            <a:chOff x="292230" y="2092961"/>
            <a:chExt cx="4468305" cy="3581976"/>
          </a:xfrm>
        </p:grpSpPr>
        <p:pic>
          <p:nvPicPr>
            <p:cNvPr id="62" name="Picture 45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04711" y="2278230"/>
              <a:ext cx="2553112" cy="320040"/>
            </a:xfrm>
            <a:prstGeom prst="rect">
              <a:avLst/>
            </a:prstGeom>
            <a:noFill/>
          </p:spPr>
        </p:pic>
        <p:pic>
          <p:nvPicPr>
            <p:cNvPr id="63" name="Picture 44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04711" y="2868606"/>
              <a:ext cx="2553112" cy="320040"/>
            </a:xfrm>
            <a:prstGeom prst="rect">
              <a:avLst/>
            </a:prstGeom>
            <a:noFill/>
          </p:spPr>
        </p:pic>
        <p:pic>
          <p:nvPicPr>
            <p:cNvPr id="64" name="Picture 43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04711" y="3486946"/>
              <a:ext cx="2553112" cy="320040"/>
            </a:xfrm>
            <a:prstGeom prst="rect">
              <a:avLst/>
            </a:prstGeom>
            <a:noFill/>
          </p:spPr>
        </p:pic>
        <p:pic>
          <p:nvPicPr>
            <p:cNvPr id="65" name="Picture 42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04711" y="4086644"/>
              <a:ext cx="1675429" cy="320040"/>
            </a:xfrm>
            <a:prstGeom prst="rect">
              <a:avLst/>
            </a:prstGeom>
            <a:noFill/>
          </p:spPr>
        </p:pic>
        <p:pic>
          <p:nvPicPr>
            <p:cNvPr id="66" name="Picture 41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04711" y="4695662"/>
              <a:ext cx="1660745" cy="320040"/>
            </a:xfrm>
            <a:prstGeom prst="rect">
              <a:avLst/>
            </a:prstGeom>
            <a:noFill/>
          </p:spPr>
        </p:pic>
        <p:sp>
          <p:nvSpPr>
            <p:cNvPr id="67" name="Right Brace 66"/>
            <p:cNvSpPr/>
            <p:nvPr/>
          </p:nvSpPr>
          <p:spPr>
            <a:xfrm rot="5400000">
              <a:off x="2244935" y="1897650"/>
              <a:ext cx="214396" cy="1432321"/>
            </a:xfrm>
            <a:prstGeom prst="rightBrace">
              <a:avLst/>
            </a:prstGeom>
            <a:ln w="19050">
              <a:tailEnd type="non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8" name="Straight Arrow Connector 67"/>
            <p:cNvCxnSpPr>
              <a:stCxn id="67" idx="1"/>
              <a:endCxn id="69" idx="0"/>
            </p:cNvCxnSpPr>
            <p:nvPr/>
          </p:nvCxnSpPr>
          <p:spPr>
            <a:xfrm rot="16200000" flipH="1">
              <a:off x="2618602" y="2454539"/>
              <a:ext cx="769029" cy="1301968"/>
            </a:xfrm>
            <a:prstGeom prst="bentConnector3">
              <a:avLst>
                <a:gd name="adj1" fmla="val 9080"/>
              </a:avLst>
            </a:prstGeom>
            <a:ln w="19050"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pic>
          <p:nvPicPr>
            <p:cNvPr id="69" name="Picture 56"/>
            <p:cNvPicPr>
              <a:picLocks noChangeAspect="1" noChangeArrowheads="1"/>
            </p:cNvPicPr>
            <p:nvPr/>
          </p:nvPicPr>
          <p:blipFill>
            <a:blip r:embed="rId7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168765" y="3490038"/>
              <a:ext cx="970672" cy="328374"/>
            </a:xfrm>
            <a:prstGeom prst="rect">
              <a:avLst/>
            </a:prstGeom>
            <a:noFill/>
          </p:spPr>
        </p:pic>
        <p:pic>
          <p:nvPicPr>
            <p:cNvPr id="70" name="Picture 55"/>
            <p:cNvPicPr>
              <a:picLocks noChangeAspect="1" noChangeArrowheads="1"/>
            </p:cNvPicPr>
            <p:nvPr/>
          </p:nvPicPr>
          <p:blipFill>
            <a:blip r:embed="rId8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608872" y="4079413"/>
              <a:ext cx="970672" cy="328373"/>
            </a:xfrm>
            <a:prstGeom prst="rect">
              <a:avLst/>
            </a:prstGeom>
            <a:noFill/>
          </p:spPr>
        </p:pic>
        <p:pic>
          <p:nvPicPr>
            <p:cNvPr id="71" name="Picture 54"/>
            <p:cNvPicPr>
              <a:picLocks noChangeAspect="1" noChangeArrowheads="1"/>
            </p:cNvPicPr>
            <p:nvPr/>
          </p:nvPicPr>
          <p:blipFill>
            <a:blip r:embed="rId9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655308" y="4081534"/>
              <a:ext cx="970672" cy="328374"/>
            </a:xfrm>
            <a:prstGeom prst="rect">
              <a:avLst/>
            </a:prstGeom>
            <a:noFill/>
          </p:spPr>
        </p:pic>
        <p:pic>
          <p:nvPicPr>
            <p:cNvPr id="72" name="Picture 71"/>
            <p:cNvPicPr>
              <a:picLocks noChangeAspect="1" noChangeArrowheads="1"/>
            </p:cNvPicPr>
            <p:nvPr/>
          </p:nvPicPr>
          <p:blipFill>
            <a:blip r:embed="rId10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562027" y="4689556"/>
              <a:ext cx="657447" cy="336709"/>
            </a:xfrm>
            <a:prstGeom prst="rect">
              <a:avLst/>
            </a:prstGeom>
            <a:noFill/>
          </p:spPr>
        </p:pic>
        <p:sp>
          <p:nvSpPr>
            <p:cNvPr id="73" name="Right Brace 72"/>
            <p:cNvSpPr/>
            <p:nvPr/>
          </p:nvSpPr>
          <p:spPr>
            <a:xfrm rot="5400000">
              <a:off x="2297443" y="2454118"/>
              <a:ext cx="138270" cy="1458170"/>
            </a:xfrm>
            <a:prstGeom prst="rightBrace">
              <a:avLst/>
            </a:prstGeom>
            <a:ln w="19050">
              <a:tailEnd type="non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ight Brace 73"/>
            <p:cNvSpPr/>
            <p:nvPr/>
          </p:nvSpPr>
          <p:spPr>
            <a:xfrm rot="5400000">
              <a:off x="2838675" y="2555870"/>
              <a:ext cx="135911" cy="2520033"/>
            </a:xfrm>
            <a:prstGeom prst="rightBrace">
              <a:avLst/>
            </a:prstGeom>
            <a:ln w="19050">
              <a:tailEnd type="none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ight Brace 74"/>
            <p:cNvSpPr/>
            <p:nvPr/>
          </p:nvSpPr>
          <p:spPr>
            <a:xfrm rot="5400000">
              <a:off x="3043363" y="2883108"/>
              <a:ext cx="170508" cy="3018742"/>
            </a:xfrm>
            <a:prstGeom prst="rightBrace">
              <a:avLst/>
            </a:prstGeom>
            <a:ln w="19050">
              <a:tailEnd type="none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6" name="Straight Arrow Connector 67"/>
            <p:cNvCxnSpPr>
              <a:stCxn id="73" idx="1"/>
              <a:endCxn id="70" idx="0"/>
            </p:cNvCxnSpPr>
            <p:nvPr/>
          </p:nvCxnSpPr>
          <p:spPr>
            <a:xfrm rot="16200000" flipH="1">
              <a:off x="2316855" y="3302060"/>
              <a:ext cx="827075" cy="727630"/>
            </a:xfrm>
            <a:prstGeom prst="bentConnector3">
              <a:avLst>
                <a:gd name="adj1" fmla="val 9203"/>
              </a:avLst>
            </a:prstGeom>
            <a:ln w="19050"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7" name="Straight Arrow Connector 67"/>
            <p:cNvCxnSpPr>
              <a:stCxn id="74" idx="1"/>
              <a:endCxn id="71" idx="0"/>
            </p:cNvCxnSpPr>
            <p:nvPr/>
          </p:nvCxnSpPr>
          <p:spPr>
            <a:xfrm rot="16200000" flipH="1">
              <a:off x="3424791" y="3365681"/>
              <a:ext cx="197692" cy="1234014"/>
            </a:xfrm>
            <a:prstGeom prst="bentConnector3">
              <a:avLst>
                <a:gd name="adj1" fmla="val 4187"/>
              </a:avLst>
            </a:prstGeom>
            <a:ln w="19050">
              <a:tailEnd type="triangle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78" name="Straight Arrow Connector 67"/>
            <p:cNvCxnSpPr>
              <a:stCxn id="75" idx="1"/>
              <a:endCxn id="72" idx="0"/>
            </p:cNvCxnSpPr>
            <p:nvPr/>
          </p:nvCxnSpPr>
          <p:spPr>
            <a:xfrm rot="16200000" flipH="1" flipV="1">
              <a:off x="2903772" y="4464711"/>
              <a:ext cx="211823" cy="237866"/>
            </a:xfrm>
            <a:prstGeom prst="bentConnector3">
              <a:avLst>
                <a:gd name="adj1" fmla="val 47136"/>
              </a:avLst>
            </a:prstGeom>
            <a:ln w="19050">
              <a:tailEnd type="triangle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sp>
          <p:nvSpPr>
            <p:cNvPr id="79" name="Rounded Rectangle 78"/>
            <p:cNvSpPr/>
            <p:nvPr/>
          </p:nvSpPr>
          <p:spPr>
            <a:xfrm>
              <a:off x="292230" y="2092961"/>
              <a:ext cx="4468305" cy="3581976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80" name="Right Brace 79"/>
            <p:cNvSpPr/>
            <p:nvPr/>
          </p:nvSpPr>
          <p:spPr>
            <a:xfrm rot="5400000">
              <a:off x="2331168" y="4235383"/>
              <a:ext cx="84409" cy="1569213"/>
            </a:xfrm>
            <a:prstGeom prst="rightBrac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1" name="Straight Arrow Connector 67"/>
            <p:cNvCxnSpPr>
              <a:stCxn id="80" idx="1"/>
              <a:endCxn id="82" idx="0"/>
            </p:cNvCxnSpPr>
            <p:nvPr/>
          </p:nvCxnSpPr>
          <p:spPr>
            <a:xfrm rot="16200000" flipH="1">
              <a:off x="2431027" y="5004540"/>
              <a:ext cx="170205" cy="285514"/>
            </a:xfrm>
            <a:prstGeom prst="bentConnector3">
              <a:avLst>
                <a:gd name="adj1" fmla="val 19925"/>
              </a:avLst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2" name="TextBox 81"/>
            <p:cNvSpPr txBox="1"/>
            <p:nvPr/>
          </p:nvSpPr>
          <p:spPr>
            <a:xfrm>
              <a:off x="2346960" y="5232400"/>
              <a:ext cx="623854" cy="4095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i="1" dirty="0" smtClean="0">
                  <a:latin typeface="Cambria Math" pitchFamily="18" charset="0"/>
                  <a:ea typeface="Cambria Math" pitchFamily="18" charset="0"/>
                </a:rPr>
                <a:t>Opt</a:t>
              </a:r>
              <a:endParaRPr lang="en-US" sz="1200" i="1" dirty="0">
                <a:latin typeface="Cambria Math" pitchFamily="18" charset="0"/>
                <a:ea typeface="Cambria Math" pitchFamily="18" charset="0"/>
              </a:endParaRPr>
            </a:p>
          </p:txBody>
        </p:sp>
      </p:grpSp>
      <p:pic>
        <p:nvPicPr>
          <p:cNvPr id="102" name="Picture 16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19270" y="1679344"/>
            <a:ext cx="579638" cy="294202"/>
          </a:xfrm>
          <a:prstGeom prst="rect">
            <a:avLst/>
          </a:prstGeom>
          <a:noFill/>
        </p:spPr>
      </p:pic>
      <p:pic>
        <p:nvPicPr>
          <p:cNvPr id="103" name="Picture 19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19270" y="2123482"/>
            <a:ext cx="584508" cy="294202"/>
          </a:xfrm>
          <a:prstGeom prst="rect">
            <a:avLst/>
          </a:prstGeom>
          <a:noFill/>
        </p:spPr>
      </p:pic>
      <p:pic>
        <p:nvPicPr>
          <p:cNvPr id="104" name="Picture 25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19270" y="2580683"/>
            <a:ext cx="584508" cy="294202"/>
          </a:xfrm>
          <a:prstGeom prst="rect">
            <a:avLst/>
          </a:prstGeom>
          <a:noFill/>
        </p:spPr>
      </p:pic>
      <p:pic>
        <p:nvPicPr>
          <p:cNvPr id="105" name="Picture 28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19270" y="3024818"/>
            <a:ext cx="574766" cy="294201"/>
          </a:xfrm>
          <a:prstGeom prst="rect">
            <a:avLst/>
          </a:prstGeom>
          <a:noFill/>
        </p:spPr>
      </p:pic>
      <p:pic>
        <p:nvPicPr>
          <p:cNvPr id="106" name="Picture 31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19270" y="3468955"/>
            <a:ext cx="584508" cy="294202"/>
          </a:xfrm>
          <a:prstGeom prst="rect">
            <a:avLst/>
          </a:prstGeom>
          <a:noFill/>
        </p:spPr>
      </p:pic>
      <p:grpSp>
        <p:nvGrpSpPr>
          <p:cNvPr id="107" name="Group 106"/>
          <p:cNvGrpSpPr/>
          <p:nvPr/>
        </p:nvGrpSpPr>
        <p:grpSpPr>
          <a:xfrm>
            <a:off x="6480723" y="1996700"/>
            <a:ext cx="1560316" cy="1585483"/>
            <a:chOff x="6273329" y="1883580"/>
            <a:chExt cx="1889760" cy="1920240"/>
          </a:xfrm>
        </p:grpSpPr>
        <p:sp>
          <p:nvSpPr>
            <p:cNvPr id="108" name="Oval 107"/>
            <p:cNvSpPr/>
            <p:nvPr/>
          </p:nvSpPr>
          <p:spPr>
            <a:xfrm>
              <a:off x="7073040" y="2002597"/>
              <a:ext cx="315405" cy="31540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</a:rPr>
                <a:t>b</a:t>
              </a:r>
              <a:r>
                <a:rPr lang="en-US" sz="1400" baseline="-25000" dirty="0" smtClean="0">
                  <a:solidFill>
                    <a:schemeClr val="tx1"/>
                  </a:solidFill>
                </a:rPr>
                <a:t>1</a:t>
              </a:r>
            </a:p>
          </p:txBody>
        </p:sp>
        <p:cxnSp>
          <p:nvCxnSpPr>
            <p:cNvPr id="109" name="Straight Connector 108"/>
            <p:cNvCxnSpPr>
              <a:stCxn id="108" idx="2"/>
              <a:endCxn id="112" idx="0"/>
            </p:cNvCxnSpPr>
            <p:nvPr/>
          </p:nvCxnSpPr>
          <p:spPr>
            <a:xfrm flipH="1">
              <a:off x="6505055" y="2160300"/>
              <a:ext cx="567985" cy="378229"/>
            </a:xfrm>
            <a:prstGeom prst="line">
              <a:avLst/>
            </a:prstGeom>
            <a:ln w="19050">
              <a:tailEnd type="none"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>
              <a:stCxn id="108" idx="6"/>
              <a:endCxn id="113" idx="0"/>
            </p:cNvCxnSpPr>
            <p:nvPr/>
          </p:nvCxnSpPr>
          <p:spPr>
            <a:xfrm>
              <a:off x="7388445" y="2160300"/>
              <a:ext cx="491058" cy="444900"/>
            </a:xfrm>
            <a:prstGeom prst="line">
              <a:avLst/>
            </a:prstGeom>
            <a:ln w="19050">
              <a:tailEnd type="non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>
              <a:stCxn id="108" idx="3"/>
            </p:cNvCxnSpPr>
            <p:nvPr/>
          </p:nvCxnSpPr>
          <p:spPr>
            <a:xfrm flipH="1">
              <a:off x="6840974" y="2271812"/>
              <a:ext cx="278256" cy="1071896"/>
            </a:xfrm>
            <a:prstGeom prst="line">
              <a:avLst/>
            </a:prstGeom>
            <a:ln w="19050"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2" name="Oval 111"/>
            <p:cNvSpPr/>
            <p:nvPr/>
          </p:nvSpPr>
          <p:spPr>
            <a:xfrm>
              <a:off x="6347352" y="2538529"/>
              <a:ext cx="315405" cy="31540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</a:rPr>
                <a:t>b</a:t>
              </a:r>
              <a:r>
                <a:rPr lang="en-US" sz="1400" baseline="-25000" dirty="0" smtClean="0">
                  <a:solidFill>
                    <a:schemeClr val="tx1"/>
                  </a:solidFill>
                </a:rPr>
                <a:t>2</a:t>
              </a:r>
              <a:endParaRPr lang="en-US" sz="1400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113" name="Oval 112"/>
            <p:cNvSpPr/>
            <p:nvPr/>
          </p:nvSpPr>
          <p:spPr>
            <a:xfrm>
              <a:off x="7721800" y="2605199"/>
              <a:ext cx="315405" cy="31540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b</a:t>
              </a:r>
              <a:r>
                <a:rPr lang="en-US" sz="1400" baseline="-25000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114" name="Oval 113"/>
            <p:cNvSpPr/>
            <p:nvPr/>
          </p:nvSpPr>
          <p:spPr>
            <a:xfrm>
              <a:off x="6714043" y="3336016"/>
              <a:ext cx="315405" cy="31540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</a:rPr>
                <a:t>b</a:t>
              </a:r>
              <a:r>
                <a:rPr lang="en-US" sz="1400" baseline="-25000" dirty="0">
                  <a:solidFill>
                    <a:schemeClr val="tx1"/>
                  </a:solidFill>
                </a:rPr>
                <a:t>4</a:t>
              </a:r>
            </a:p>
          </p:txBody>
        </p:sp>
        <p:sp>
          <p:nvSpPr>
            <p:cNvPr id="115" name="Oval 114"/>
            <p:cNvSpPr/>
            <p:nvPr/>
          </p:nvSpPr>
          <p:spPr>
            <a:xfrm>
              <a:off x="7373059" y="3325759"/>
              <a:ext cx="315405" cy="31540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b</a:t>
              </a:r>
              <a:r>
                <a:rPr lang="en-US" sz="1400" baseline="-25000" dirty="0">
                  <a:solidFill>
                    <a:schemeClr val="tx1"/>
                  </a:solidFill>
                </a:rPr>
                <a:t>5</a:t>
              </a:r>
            </a:p>
          </p:txBody>
        </p:sp>
        <p:cxnSp>
          <p:nvCxnSpPr>
            <p:cNvPr id="116" name="Straight Connector 115"/>
            <p:cNvCxnSpPr>
              <a:stCxn id="112" idx="4"/>
              <a:endCxn id="114" idx="1"/>
            </p:cNvCxnSpPr>
            <p:nvPr/>
          </p:nvCxnSpPr>
          <p:spPr>
            <a:xfrm>
              <a:off x="6505055" y="2853934"/>
              <a:ext cx="255177" cy="528272"/>
            </a:xfrm>
            <a:prstGeom prst="line">
              <a:avLst/>
            </a:prstGeom>
            <a:ln w="19050"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Connector 116"/>
            <p:cNvCxnSpPr>
              <a:stCxn id="112" idx="5"/>
              <a:endCxn id="115" idx="1"/>
            </p:cNvCxnSpPr>
            <p:nvPr/>
          </p:nvCxnSpPr>
          <p:spPr>
            <a:xfrm>
              <a:off x="6616567" y="2807744"/>
              <a:ext cx="802682" cy="564205"/>
            </a:xfrm>
            <a:prstGeom prst="line">
              <a:avLst/>
            </a:prstGeom>
            <a:ln w="19050">
              <a:tailEnd type="none"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>
              <a:stCxn id="113" idx="4"/>
              <a:endCxn id="115" idx="7"/>
            </p:cNvCxnSpPr>
            <p:nvPr/>
          </p:nvCxnSpPr>
          <p:spPr>
            <a:xfrm flipH="1">
              <a:off x="7642275" y="2920604"/>
              <a:ext cx="237228" cy="451345"/>
            </a:xfrm>
            <a:prstGeom prst="line">
              <a:avLst/>
            </a:prstGeom>
            <a:ln w="19050">
              <a:tailEnd type="non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119" name="Rounded Rectangle 118"/>
            <p:cNvSpPr/>
            <p:nvPr/>
          </p:nvSpPr>
          <p:spPr>
            <a:xfrm>
              <a:off x="6273329" y="1883580"/>
              <a:ext cx="1889760" cy="192024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</p:grpSp>
      <p:sp>
        <p:nvSpPr>
          <p:cNvPr id="120" name="Rounded Rectangle 119"/>
          <p:cNvSpPr/>
          <p:nvPr/>
        </p:nvSpPr>
        <p:spPr>
          <a:xfrm>
            <a:off x="8248458" y="1602556"/>
            <a:ext cx="744718" cy="2224725"/>
          </a:xfrm>
          <a:prstGeom prst="round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3646713" y="3541230"/>
            <a:ext cx="1388778" cy="344185"/>
          </a:xfrm>
          <a:prstGeom prst="rect">
            <a:avLst/>
          </a:prstGeom>
          <a:solidFill>
            <a:schemeClr val="tx2">
              <a:lumMod val="60000"/>
              <a:lumOff val="40000"/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51" grpId="0" animBg="1"/>
      <p:bldP spid="45" grpId="0" animBg="1"/>
      <p:bldP spid="46" grpId="0" animBg="1"/>
      <p:bldP spid="50" grpId="0" animBg="1"/>
      <p:bldP spid="52" grpId="0" animBg="1"/>
      <p:bldP spid="53" grpId="0" animBg="1"/>
      <p:bldP spid="54" grpId="0" animBg="1"/>
      <p:bldP spid="58" grpId="0" animBg="1"/>
      <p:bldP spid="59" grpId="0" animBg="1"/>
      <p:bldP spid="60" grpId="0" animBg="1"/>
      <p:bldP spid="8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Combinatorial Auction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Bidders place a bid on a set of items</a:t>
            </a:r>
          </a:p>
          <a:p>
            <a:endParaRPr lang="en-US" dirty="0" smtClean="0"/>
          </a:p>
          <a:p>
            <a:r>
              <a:rPr lang="en-US" dirty="0" smtClean="0"/>
              <a:t>Hard constraints: no two bids sharing an item can be selected</a:t>
            </a:r>
          </a:p>
          <a:p>
            <a:endParaRPr lang="en-US" dirty="0" smtClean="0"/>
          </a:p>
          <a:p>
            <a:r>
              <a:rPr lang="en-US" dirty="0" smtClean="0"/>
              <a:t>Soft constraints: cost of selecting each bid</a:t>
            </a:r>
          </a:p>
          <a:p>
            <a:endParaRPr lang="en-US" dirty="0" smtClean="0"/>
          </a:p>
          <a:p>
            <a:r>
              <a:rPr lang="en-US" dirty="0" smtClean="0"/>
              <a:t>Auctioneer must select bids to maximize revenue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3/25/2013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Constraint Optimization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E86F-4F53-460C-83BF-F797240580C2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Table 19"/>
          <p:cNvGraphicFramePr>
            <a:graphicFrameLocks noGrp="1"/>
          </p:cNvGraphicFramePr>
          <p:nvPr/>
        </p:nvGraphicFramePr>
        <p:xfrm>
          <a:off x="5446709" y="2345109"/>
          <a:ext cx="713232" cy="121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7472"/>
                <a:gridCol w="365760"/>
              </a:tblGrid>
              <a:tr h="27432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h</a:t>
                      </a:r>
                      <a:r>
                        <a:rPr lang="en-US" sz="1400" i="0" baseline="30000" dirty="0" smtClean="0">
                          <a:latin typeface="Cambria Math" pitchFamily="18" charset="0"/>
                          <a:ea typeface="Cambria Math" pitchFamily="18" charset="0"/>
                        </a:rPr>
                        <a:t>5</a:t>
                      </a:r>
                      <a:r>
                        <a:rPr lang="en-US" sz="1400" i="0" dirty="0" smtClean="0">
                          <a:latin typeface="Cambria Math" pitchFamily="18" charset="0"/>
                          <a:ea typeface="Cambria Math" pitchFamily="18" charset="0"/>
                        </a:rPr>
                        <a:t>(</a:t>
                      </a: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  <a:r>
                        <a:rPr lang="en-US" sz="1400" i="0" baseline="0" dirty="0" smtClean="0">
                          <a:latin typeface="Cambria Math" pitchFamily="18" charset="0"/>
                          <a:ea typeface="Cambria Math" pitchFamily="18" charset="0"/>
                        </a:rPr>
                        <a:t>)</a:t>
                      </a:r>
                      <a:endParaRPr lang="en-US" sz="1400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0" dirty="0" smtClean="0">
                          <a:latin typeface="Cambria Math" pitchFamily="18" charset="0"/>
                          <a:ea typeface="Cambria Math" pitchFamily="18" charset="0"/>
                        </a:rPr>
                        <a:t>C</a:t>
                      </a:r>
                      <a:endParaRPr lang="en-US" sz="1400" i="0" baseline="-25000" dirty="0" smtClean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11</a:t>
                      </a:r>
                      <a:endParaRPr lang="en-US" sz="1400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9" name="Rectangle 38"/>
          <p:cNvSpPr/>
          <p:nvPr/>
        </p:nvSpPr>
        <p:spPr>
          <a:xfrm>
            <a:off x="5399468" y="2292807"/>
            <a:ext cx="822223" cy="1317659"/>
          </a:xfrm>
          <a:prstGeom prst="rect">
            <a:avLst/>
          </a:prstGeom>
          <a:solidFill>
            <a:schemeClr val="tx2">
              <a:lumMod val="60000"/>
              <a:lumOff val="40000"/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graphicFrame>
        <p:nvGraphicFramePr>
          <p:cNvPr id="47" name="Table 46"/>
          <p:cNvGraphicFramePr>
            <a:graphicFrameLocks noGrp="1"/>
          </p:cNvGraphicFramePr>
          <p:nvPr/>
        </p:nvGraphicFramePr>
        <p:xfrm>
          <a:off x="4188005" y="2341195"/>
          <a:ext cx="1060704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7472"/>
                <a:gridCol w="347472"/>
                <a:gridCol w="365760"/>
              </a:tblGrid>
              <a:tr h="274320">
                <a:tc gridSpan="3">
                  <a:txBody>
                    <a:bodyPr/>
                    <a:lstStyle/>
                    <a:p>
                      <a:pPr algn="ctr"/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h</a:t>
                      </a:r>
                      <a:r>
                        <a:rPr lang="en-US" sz="1400" i="0" baseline="30000" dirty="0" smtClean="0">
                          <a:latin typeface="Cambria Math" pitchFamily="18" charset="0"/>
                          <a:ea typeface="Cambria Math" pitchFamily="18" charset="0"/>
                        </a:rPr>
                        <a:t>5</a:t>
                      </a:r>
                      <a:r>
                        <a:rPr lang="en-US" sz="1400" i="0" dirty="0" smtClean="0">
                          <a:latin typeface="Cambria Math" pitchFamily="18" charset="0"/>
                          <a:ea typeface="Cambria Math" pitchFamily="18" charset="0"/>
                        </a:rPr>
                        <a:t>(</a:t>
                      </a: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  <a:r>
                        <a:rPr lang="en-US" sz="1400" i="0" dirty="0" smtClean="0">
                          <a:latin typeface="Cambria Math" pitchFamily="18" charset="0"/>
                          <a:ea typeface="Cambria Math" pitchFamily="18" charset="0"/>
                        </a:rPr>
                        <a:t>,</a:t>
                      </a: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5</a:t>
                      </a:r>
                      <a:r>
                        <a:rPr lang="en-US" sz="1400" i="0" baseline="0" dirty="0" smtClean="0">
                          <a:latin typeface="Cambria Math" pitchFamily="18" charset="0"/>
                          <a:ea typeface="Cambria Math" pitchFamily="18" charset="0"/>
                        </a:rPr>
                        <a:t>)</a:t>
                      </a:r>
                      <a:endParaRPr lang="en-US" sz="1400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0" dirty="0" smtClean="0">
                          <a:latin typeface="Cambria Math" pitchFamily="18" charset="0"/>
                          <a:ea typeface="Cambria Math" pitchFamily="18" charset="0"/>
                        </a:rPr>
                        <a:t>C</a:t>
                      </a:r>
                      <a:endParaRPr lang="en-US" sz="1400" i="0" baseline="-25000" dirty="0" smtClean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11</a:t>
                      </a:r>
                      <a:endParaRPr lang="en-US" sz="1400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4</a:t>
                      </a:r>
                      <a:endParaRPr lang="en-US" sz="1400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8" name="Rectangle 37"/>
          <p:cNvSpPr/>
          <p:nvPr/>
        </p:nvSpPr>
        <p:spPr>
          <a:xfrm>
            <a:off x="4132807" y="2286000"/>
            <a:ext cx="1193338" cy="1965489"/>
          </a:xfrm>
          <a:prstGeom prst="rect">
            <a:avLst/>
          </a:prstGeom>
          <a:solidFill>
            <a:schemeClr val="tx2">
              <a:lumMod val="60000"/>
              <a:lumOff val="40000"/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5466290" y="3257485"/>
            <a:ext cx="694944" cy="301752"/>
          </a:xfrm>
          <a:prstGeom prst="rect">
            <a:avLst/>
          </a:prstGeom>
          <a:solidFill>
            <a:srgbClr val="00B050">
              <a:alpha val="4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456863" y="2956980"/>
            <a:ext cx="694944" cy="301752"/>
          </a:xfrm>
          <a:prstGeom prst="rect">
            <a:avLst/>
          </a:prstGeom>
          <a:solidFill>
            <a:srgbClr val="00B050">
              <a:alpha val="4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531361" y="2661292"/>
            <a:ext cx="347472" cy="1505355"/>
          </a:xfrm>
          <a:prstGeom prst="rect">
            <a:avLst/>
          </a:prstGeom>
          <a:solidFill>
            <a:srgbClr val="FF0000">
              <a:alpha val="4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190216" y="2950171"/>
            <a:ext cx="1042416" cy="603504"/>
          </a:xfrm>
          <a:prstGeom prst="rect">
            <a:avLst/>
          </a:prstGeom>
          <a:solidFill>
            <a:schemeClr val="tx2">
              <a:lumMod val="60000"/>
              <a:lumOff val="40000"/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4190215" y="3549715"/>
            <a:ext cx="1042416" cy="603504"/>
          </a:xfrm>
          <a:prstGeom prst="rect">
            <a:avLst/>
          </a:prstGeom>
          <a:solidFill>
            <a:schemeClr val="tx2">
              <a:lumMod val="60000"/>
              <a:lumOff val="40000"/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3247958" y="2350098"/>
          <a:ext cx="694944" cy="121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7472"/>
                <a:gridCol w="347472"/>
              </a:tblGrid>
              <a:tr h="274320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baseline="0" dirty="0" smtClean="0">
                          <a:latin typeface="Cambria Math" pitchFamily="18" charset="0"/>
                          <a:ea typeface="Cambria Math" pitchFamily="18" charset="0"/>
                        </a:rPr>
                        <a:t>r</a:t>
                      </a:r>
                      <a:r>
                        <a:rPr lang="en-US" sz="1400" i="0" baseline="0" dirty="0" smtClean="0">
                          <a:latin typeface="Cambria Math" pitchFamily="18" charset="0"/>
                          <a:ea typeface="Cambria Math" pitchFamily="18" charset="0"/>
                        </a:rPr>
                        <a:t>(</a:t>
                      </a: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5</a:t>
                      </a:r>
                      <a:r>
                        <a:rPr lang="en-US" sz="1400" i="0" baseline="0" dirty="0" smtClean="0">
                          <a:latin typeface="Cambria Math" pitchFamily="18" charset="0"/>
                          <a:ea typeface="Cambria Math" pitchFamily="18" charset="0"/>
                        </a:rPr>
                        <a:t>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i="0" baseline="0" dirty="0" smtClean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0" baseline="0" dirty="0" smtClean="0">
                          <a:latin typeface="Cambria Math" pitchFamily="18" charset="0"/>
                          <a:ea typeface="Cambria Math" pitchFamily="18" charset="0"/>
                        </a:rPr>
                        <a:t>C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8" name="Table 47"/>
          <p:cNvGraphicFramePr>
            <a:graphicFrameLocks noGrp="1"/>
          </p:cNvGraphicFramePr>
          <p:nvPr/>
        </p:nvGraphicFramePr>
        <p:xfrm>
          <a:off x="2149306" y="2348952"/>
          <a:ext cx="1042416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7472"/>
                <a:gridCol w="347472"/>
                <a:gridCol w="347472"/>
              </a:tblGrid>
              <a:tr h="274320">
                <a:tc gridSpan="3">
                  <a:txBody>
                    <a:bodyPr/>
                    <a:lstStyle/>
                    <a:p>
                      <a:pPr algn="ctr"/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h</a:t>
                      </a:r>
                      <a:r>
                        <a:rPr lang="en-US" sz="1400" i="0" baseline="30000" dirty="0" smtClean="0">
                          <a:latin typeface="Cambria Math" pitchFamily="18" charset="0"/>
                          <a:ea typeface="Cambria Math" pitchFamily="18" charset="0"/>
                        </a:rPr>
                        <a:t>2</a:t>
                      </a:r>
                      <a:r>
                        <a:rPr lang="en-US" sz="1400" i="0" dirty="0" smtClean="0">
                          <a:latin typeface="Cambria Math" pitchFamily="18" charset="0"/>
                          <a:ea typeface="Cambria Math" pitchFamily="18" charset="0"/>
                        </a:rPr>
                        <a:t>(</a:t>
                      </a: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  <a:r>
                        <a:rPr lang="en-US" sz="1400" i="0" dirty="0" smtClean="0">
                          <a:latin typeface="Cambria Math" pitchFamily="18" charset="0"/>
                          <a:ea typeface="Cambria Math" pitchFamily="18" charset="0"/>
                        </a:rPr>
                        <a:t>,</a:t>
                      </a: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5</a:t>
                      </a:r>
                      <a:r>
                        <a:rPr lang="en-US" sz="1400" i="0" baseline="0" dirty="0" smtClean="0">
                          <a:latin typeface="Cambria Math" pitchFamily="18" charset="0"/>
                          <a:ea typeface="Cambria Math" pitchFamily="18" charset="0"/>
                        </a:rPr>
                        <a:t>)</a:t>
                      </a:r>
                      <a:endParaRPr lang="en-US" sz="1400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0" dirty="0" smtClean="0">
                          <a:latin typeface="Cambria Math" pitchFamily="18" charset="0"/>
                          <a:ea typeface="Cambria Math" pitchFamily="18" charset="0"/>
                        </a:rPr>
                        <a:t>C</a:t>
                      </a:r>
                      <a:endParaRPr lang="en-US" sz="1400" i="0" baseline="-25000" dirty="0" smtClean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6</a:t>
                      </a:r>
                      <a:endParaRPr lang="en-US" sz="1400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0" name="Table 49"/>
          <p:cNvGraphicFramePr>
            <a:graphicFrameLocks noGrp="1"/>
          </p:cNvGraphicFramePr>
          <p:nvPr/>
        </p:nvGraphicFramePr>
        <p:xfrm>
          <a:off x="1025005" y="2348943"/>
          <a:ext cx="1042416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7472"/>
                <a:gridCol w="347472"/>
                <a:gridCol w="347472"/>
              </a:tblGrid>
              <a:tr h="274320">
                <a:tc gridSpan="3">
                  <a:txBody>
                    <a:bodyPr/>
                    <a:lstStyle/>
                    <a:p>
                      <a:pPr algn="ctr"/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h</a:t>
                      </a:r>
                      <a:r>
                        <a:rPr lang="en-US" sz="1400" i="0" baseline="30000" dirty="0" smtClean="0">
                          <a:latin typeface="Cambria Math" pitchFamily="18" charset="0"/>
                          <a:ea typeface="Cambria Math" pitchFamily="18" charset="0"/>
                        </a:rPr>
                        <a:t>3</a:t>
                      </a:r>
                      <a:r>
                        <a:rPr lang="en-US" sz="1400" i="0" dirty="0" smtClean="0">
                          <a:latin typeface="Cambria Math" pitchFamily="18" charset="0"/>
                          <a:ea typeface="Cambria Math" pitchFamily="18" charset="0"/>
                        </a:rPr>
                        <a:t>(</a:t>
                      </a: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  <a:r>
                        <a:rPr lang="en-US" sz="1400" i="0" dirty="0" smtClean="0">
                          <a:latin typeface="Cambria Math" pitchFamily="18" charset="0"/>
                          <a:ea typeface="Cambria Math" pitchFamily="18" charset="0"/>
                        </a:rPr>
                        <a:t>,</a:t>
                      </a: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5</a:t>
                      </a:r>
                      <a:r>
                        <a:rPr lang="en-US" sz="1400" i="0" baseline="0" dirty="0" smtClean="0">
                          <a:latin typeface="Cambria Math" pitchFamily="18" charset="0"/>
                          <a:ea typeface="Cambria Math" pitchFamily="18" charset="0"/>
                        </a:rPr>
                        <a:t>)</a:t>
                      </a:r>
                      <a:endParaRPr lang="en-US" sz="1400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0" dirty="0" smtClean="0">
                          <a:latin typeface="Cambria Math" pitchFamily="18" charset="0"/>
                          <a:ea typeface="Cambria Math" pitchFamily="18" charset="0"/>
                        </a:rPr>
                        <a:t>C</a:t>
                      </a:r>
                      <a:endParaRPr lang="en-US" sz="1400" i="0" baseline="-25000" dirty="0" smtClean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5</a:t>
                      </a:r>
                      <a:endParaRPr lang="en-US" sz="1400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Combinatorial Auction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3/25/2013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Constraint Optimization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E86F-4F53-460C-83BF-F797240580C2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1546101" y="1611669"/>
            <a:ext cx="2758922" cy="3693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r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(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5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),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 h</a:t>
            </a:r>
            <a:r>
              <a:rPr lang="en-US" baseline="30000" dirty="0" smtClean="0">
                <a:latin typeface="Cambria Math" pitchFamily="18" charset="0"/>
                <a:ea typeface="Cambria Math" pitchFamily="18" charset="0"/>
              </a:rPr>
              <a:t>3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(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,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5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),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 h</a:t>
            </a:r>
            <a:r>
              <a:rPr lang="en-US" baseline="30000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(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,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5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)</a:t>
            </a:r>
            <a:endParaRPr lang="en-US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765336" y="1611669"/>
            <a:ext cx="800219" cy="3693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h</a:t>
            </a:r>
            <a:r>
              <a:rPr lang="en-US" baseline="30000" dirty="0" smtClean="0">
                <a:latin typeface="Cambria Math" pitchFamily="18" charset="0"/>
                <a:ea typeface="Cambria Math" pitchFamily="18" charset="0"/>
              </a:rPr>
              <a:t>5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(b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)</a:t>
            </a:r>
            <a:endParaRPr lang="en-US" dirty="0">
              <a:latin typeface="Cambria Math" pitchFamily="18" charset="0"/>
              <a:ea typeface="Cambria Math" pitchFamily="18" charset="0"/>
            </a:endParaRPr>
          </a:p>
        </p:txBody>
      </p:sp>
      <p:cxnSp>
        <p:nvCxnSpPr>
          <p:cNvPr id="28" name="Straight Arrow Connector 27"/>
          <p:cNvCxnSpPr>
            <a:stCxn id="26" idx="3"/>
            <a:endCxn id="27" idx="1"/>
          </p:cNvCxnSpPr>
          <p:nvPr/>
        </p:nvCxnSpPr>
        <p:spPr>
          <a:xfrm>
            <a:off x="4305023" y="1796335"/>
            <a:ext cx="460313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</p:cxnSp>
      <p:sp>
        <p:nvSpPr>
          <p:cNvPr id="30" name="TextBox 29"/>
          <p:cNvSpPr txBox="1"/>
          <p:nvPr/>
        </p:nvSpPr>
        <p:spPr>
          <a:xfrm>
            <a:off x="2554877" y="5442198"/>
            <a:ext cx="44297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Sum soft constraints (cost)</a:t>
            </a:r>
            <a:endParaRPr lang="en-US" sz="2000" dirty="0"/>
          </a:p>
        </p:txBody>
      </p:sp>
      <p:sp>
        <p:nvSpPr>
          <p:cNvPr id="31" name="TextBox 30"/>
          <p:cNvSpPr txBox="1"/>
          <p:nvPr/>
        </p:nvSpPr>
        <p:spPr>
          <a:xfrm>
            <a:off x="2534556" y="5828278"/>
            <a:ext cx="49038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Maximize over bucket variable</a:t>
            </a:r>
            <a:endParaRPr lang="en-US" sz="2000" dirty="0"/>
          </a:p>
        </p:txBody>
      </p:sp>
      <p:sp>
        <p:nvSpPr>
          <p:cNvPr id="34" name="Rectangle 33"/>
          <p:cNvSpPr/>
          <p:nvPr/>
        </p:nvSpPr>
        <p:spPr>
          <a:xfrm>
            <a:off x="2605677" y="5494465"/>
            <a:ext cx="2805312" cy="340726"/>
          </a:xfrm>
          <a:prstGeom prst="rect">
            <a:avLst/>
          </a:prstGeom>
          <a:solidFill>
            <a:schemeClr val="tx2">
              <a:lumMod val="60000"/>
              <a:lumOff val="40000"/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2605677" y="5882011"/>
            <a:ext cx="3191811" cy="311399"/>
          </a:xfrm>
          <a:prstGeom prst="rect">
            <a:avLst/>
          </a:prstGeom>
          <a:solidFill>
            <a:schemeClr val="tx2">
              <a:lumMod val="60000"/>
              <a:lumOff val="40000"/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grpSp>
        <p:nvGrpSpPr>
          <p:cNvPr id="37" name="Group 36"/>
          <p:cNvGrpSpPr/>
          <p:nvPr/>
        </p:nvGrpSpPr>
        <p:grpSpPr>
          <a:xfrm>
            <a:off x="6233788" y="4091447"/>
            <a:ext cx="2768810" cy="2281073"/>
            <a:chOff x="292230" y="2092961"/>
            <a:chExt cx="4468305" cy="3581976"/>
          </a:xfrm>
        </p:grpSpPr>
        <p:pic>
          <p:nvPicPr>
            <p:cNvPr id="41" name="Picture 45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04711" y="2278230"/>
              <a:ext cx="2553112" cy="320040"/>
            </a:xfrm>
            <a:prstGeom prst="rect">
              <a:avLst/>
            </a:prstGeom>
            <a:noFill/>
          </p:spPr>
        </p:pic>
        <p:pic>
          <p:nvPicPr>
            <p:cNvPr id="42" name="Picture 44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04711" y="2868606"/>
              <a:ext cx="2553112" cy="320040"/>
            </a:xfrm>
            <a:prstGeom prst="rect">
              <a:avLst/>
            </a:prstGeom>
            <a:noFill/>
          </p:spPr>
        </p:pic>
        <p:pic>
          <p:nvPicPr>
            <p:cNvPr id="45" name="Picture 43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04711" y="3486946"/>
              <a:ext cx="2553112" cy="320040"/>
            </a:xfrm>
            <a:prstGeom prst="rect">
              <a:avLst/>
            </a:prstGeom>
            <a:noFill/>
          </p:spPr>
        </p:pic>
        <p:pic>
          <p:nvPicPr>
            <p:cNvPr id="46" name="Picture 42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04711" y="4086644"/>
              <a:ext cx="1675429" cy="320040"/>
            </a:xfrm>
            <a:prstGeom prst="rect">
              <a:avLst/>
            </a:prstGeom>
            <a:noFill/>
          </p:spPr>
        </p:pic>
        <p:pic>
          <p:nvPicPr>
            <p:cNvPr id="49" name="Picture 41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04711" y="4695662"/>
              <a:ext cx="1660745" cy="320040"/>
            </a:xfrm>
            <a:prstGeom prst="rect">
              <a:avLst/>
            </a:prstGeom>
            <a:noFill/>
          </p:spPr>
        </p:pic>
        <p:sp>
          <p:nvSpPr>
            <p:cNvPr id="51" name="Right Brace 50"/>
            <p:cNvSpPr/>
            <p:nvPr/>
          </p:nvSpPr>
          <p:spPr>
            <a:xfrm rot="5400000">
              <a:off x="2244935" y="1897650"/>
              <a:ext cx="214396" cy="1432321"/>
            </a:xfrm>
            <a:prstGeom prst="rightBrace">
              <a:avLst/>
            </a:prstGeom>
            <a:ln w="19050">
              <a:tailEnd type="non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2" name="Straight Arrow Connector 67"/>
            <p:cNvCxnSpPr>
              <a:stCxn id="51" idx="1"/>
              <a:endCxn id="53" idx="0"/>
            </p:cNvCxnSpPr>
            <p:nvPr/>
          </p:nvCxnSpPr>
          <p:spPr>
            <a:xfrm rot="16200000" flipH="1">
              <a:off x="2618602" y="2454539"/>
              <a:ext cx="769029" cy="1301968"/>
            </a:xfrm>
            <a:prstGeom prst="bentConnector3">
              <a:avLst>
                <a:gd name="adj1" fmla="val 9080"/>
              </a:avLst>
            </a:prstGeom>
            <a:ln w="19050"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pic>
          <p:nvPicPr>
            <p:cNvPr id="53" name="Picture 56"/>
            <p:cNvPicPr>
              <a:picLocks noChangeAspect="1" noChangeArrowheads="1"/>
            </p:cNvPicPr>
            <p:nvPr/>
          </p:nvPicPr>
          <p:blipFill>
            <a:blip r:embed="rId7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168765" y="3490038"/>
              <a:ext cx="970672" cy="328374"/>
            </a:xfrm>
            <a:prstGeom prst="rect">
              <a:avLst/>
            </a:prstGeom>
            <a:noFill/>
          </p:spPr>
        </p:pic>
        <p:pic>
          <p:nvPicPr>
            <p:cNvPr id="54" name="Picture 55"/>
            <p:cNvPicPr>
              <a:picLocks noChangeAspect="1" noChangeArrowheads="1"/>
            </p:cNvPicPr>
            <p:nvPr/>
          </p:nvPicPr>
          <p:blipFill>
            <a:blip r:embed="rId8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608872" y="4079413"/>
              <a:ext cx="970672" cy="328373"/>
            </a:xfrm>
            <a:prstGeom prst="rect">
              <a:avLst/>
            </a:prstGeom>
            <a:noFill/>
          </p:spPr>
        </p:pic>
        <p:pic>
          <p:nvPicPr>
            <p:cNvPr id="55" name="Picture 54"/>
            <p:cNvPicPr>
              <a:picLocks noChangeAspect="1" noChangeArrowheads="1"/>
            </p:cNvPicPr>
            <p:nvPr/>
          </p:nvPicPr>
          <p:blipFill>
            <a:blip r:embed="rId9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655308" y="4081534"/>
              <a:ext cx="970672" cy="328374"/>
            </a:xfrm>
            <a:prstGeom prst="rect">
              <a:avLst/>
            </a:prstGeom>
            <a:noFill/>
          </p:spPr>
        </p:pic>
        <p:pic>
          <p:nvPicPr>
            <p:cNvPr id="56" name="Picture 55"/>
            <p:cNvPicPr>
              <a:picLocks noChangeAspect="1" noChangeArrowheads="1"/>
            </p:cNvPicPr>
            <p:nvPr/>
          </p:nvPicPr>
          <p:blipFill>
            <a:blip r:embed="rId10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562027" y="4689556"/>
              <a:ext cx="657447" cy="336709"/>
            </a:xfrm>
            <a:prstGeom prst="rect">
              <a:avLst/>
            </a:prstGeom>
            <a:noFill/>
          </p:spPr>
        </p:pic>
        <p:sp>
          <p:nvSpPr>
            <p:cNvPr id="57" name="Right Brace 56"/>
            <p:cNvSpPr/>
            <p:nvPr/>
          </p:nvSpPr>
          <p:spPr>
            <a:xfrm rot="5400000">
              <a:off x="2297443" y="2454118"/>
              <a:ext cx="138270" cy="1458170"/>
            </a:xfrm>
            <a:prstGeom prst="rightBrace">
              <a:avLst/>
            </a:prstGeom>
            <a:ln w="19050">
              <a:tailEnd type="non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ight Brace 57"/>
            <p:cNvSpPr/>
            <p:nvPr/>
          </p:nvSpPr>
          <p:spPr>
            <a:xfrm rot="5400000">
              <a:off x="2838675" y="2555870"/>
              <a:ext cx="135911" cy="2520033"/>
            </a:xfrm>
            <a:prstGeom prst="rightBrace">
              <a:avLst/>
            </a:prstGeom>
            <a:ln w="19050">
              <a:tailEnd type="none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ight Brace 58"/>
            <p:cNvSpPr/>
            <p:nvPr/>
          </p:nvSpPr>
          <p:spPr>
            <a:xfrm rot="5400000">
              <a:off x="3043363" y="2883108"/>
              <a:ext cx="170508" cy="3018742"/>
            </a:xfrm>
            <a:prstGeom prst="rightBrace">
              <a:avLst/>
            </a:prstGeom>
            <a:ln w="19050">
              <a:tailEnd type="none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0" name="Straight Arrow Connector 67"/>
            <p:cNvCxnSpPr>
              <a:stCxn id="57" idx="1"/>
              <a:endCxn id="54" idx="0"/>
            </p:cNvCxnSpPr>
            <p:nvPr/>
          </p:nvCxnSpPr>
          <p:spPr>
            <a:xfrm rot="16200000" flipH="1">
              <a:off x="2316855" y="3302060"/>
              <a:ext cx="827075" cy="727630"/>
            </a:xfrm>
            <a:prstGeom prst="bentConnector3">
              <a:avLst>
                <a:gd name="adj1" fmla="val 9203"/>
              </a:avLst>
            </a:prstGeom>
            <a:ln w="19050"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1" name="Straight Arrow Connector 67"/>
            <p:cNvCxnSpPr>
              <a:stCxn id="58" idx="1"/>
              <a:endCxn id="55" idx="0"/>
            </p:cNvCxnSpPr>
            <p:nvPr/>
          </p:nvCxnSpPr>
          <p:spPr>
            <a:xfrm rot="16200000" flipH="1">
              <a:off x="3424791" y="3365681"/>
              <a:ext cx="197692" cy="1234014"/>
            </a:xfrm>
            <a:prstGeom prst="bentConnector3">
              <a:avLst>
                <a:gd name="adj1" fmla="val 4187"/>
              </a:avLst>
            </a:prstGeom>
            <a:ln w="19050">
              <a:tailEnd type="triangle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62" name="Straight Arrow Connector 67"/>
            <p:cNvCxnSpPr>
              <a:stCxn id="59" idx="1"/>
              <a:endCxn id="56" idx="0"/>
            </p:cNvCxnSpPr>
            <p:nvPr/>
          </p:nvCxnSpPr>
          <p:spPr>
            <a:xfrm rot="16200000" flipH="1" flipV="1">
              <a:off x="2903772" y="4464711"/>
              <a:ext cx="211823" cy="237866"/>
            </a:xfrm>
            <a:prstGeom prst="bentConnector3">
              <a:avLst>
                <a:gd name="adj1" fmla="val 47136"/>
              </a:avLst>
            </a:prstGeom>
            <a:ln w="19050">
              <a:tailEnd type="triangle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sp>
          <p:nvSpPr>
            <p:cNvPr id="63" name="Rounded Rectangle 62"/>
            <p:cNvSpPr/>
            <p:nvPr/>
          </p:nvSpPr>
          <p:spPr>
            <a:xfrm>
              <a:off x="292230" y="2092961"/>
              <a:ext cx="4468305" cy="3581976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64" name="Right Brace 63"/>
            <p:cNvSpPr/>
            <p:nvPr/>
          </p:nvSpPr>
          <p:spPr>
            <a:xfrm rot="5400000">
              <a:off x="2331168" y="4235383"/>
              <a:ext cx="84409" cy="1569213"/>
            </a:xfrm>
            <a:prstGeom prst="rightBrac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5" name="Straight Arrow Connector 67"/>
            <p:cNvCxnSpPr>
              <a:stCxn id="64" idx="1"/>
              <a:endCxn id="66" idx="0"/>
            </p:cNvCxnSpPr>
            <p:nvPr/>
          </p:nvCxnSpPr>
          <p:spPr>
            <a:xfrm rot="16200000" flipH="1">
              <a:off x="2431027" y="5004540"/>
              <a:ext cx="170205" cy="285514"/>
            </a:xfrm>
            <a:prstGeom prst="bentConnector3">
              <a:avLst>
                <a:gd name="adj1" fmla="val 19925"/>
              </a:avLst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6" name="TextBox 65"/>
            <p:cNvSpPr txBox="1"/>
            <p:nvPr/>
          </p:nvSpPr>
          <p:spPr>
            <a:xfrm>
              <a:off x="2346960" y="5232400"/>
              <a:ext cx="623854" cy="4095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i="1" dirty="0" smtClean="0">
                  <a:latin typeface="Cambria Math" pitchFamily="18" charset="0"/>
                  <a:ea typeface="Cambria Math" pitchFamily="18" charset="0"/>
                </a:rPr>
                <a:t>Opt</a:t>
              </a:r>
              <a:endParaRPr lang="en-US" sz="1200" i="1" dirty="0">
                <a:latin typeface="Cambria Math" pitchFamily="18" charset="0"/>
                <a:ea typeface="Cambria Math" pitchFamily="18" charset="0"/>
              </a:endParaRPr>
            </a:p>
          </p:txBody>
        </p:sp>
      </p:grpSp>
      <p:sp>
        <p:nvSpPr>
          <p:cNvPr id="33" name="Rectangle 32"/>
          <p:cNvSpPr/>
          <p:nvPr/>
        </p:nvSpPr>
        <p:spPr>
          <a:xfrm>
            <a:off x="973372" y="2293025"/>
            <a:ext cx="3051874" cy="1949038"/>
          </a:xfrm>
          <a:prstGeom prst="rect">
            <a:avLst/>
          </a:prstGeom>
          <a:solidFill>
            <a:schemeClr val="tx2">
              <a:lumMod val="60000"/>
              <a:lumOff val="40000"/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pic>
        <p:nvPicPr>
          <p:cNvPr id="68" name="Picture 16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19270" y="1679344"/>
            <a:ext cx="579638" cy="294202"/>
          </a:xfrm>
          <a:prstGeom prst="rect">
            <a:avLst/>
          </a:prstGeom>
          <a:noFill/>
        </p:spPr>
      </p:pic>
      <p:pic>
        <p:nvPicPr>
          <p:cNvPr id="69" name="Picture 19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19270" y="2123482"/>
            <a:ext cx="584508" cy="294202"/>
          </a:xfrm>
          <a:prstGeom prst="rect">
            <a:avLst/>
          </a:prstGeom>
          <a:noFill/>
        </p:spPr>
      </p:pic>
      <p:pic>
        <p:nvPicPr>
          <p:cNvPr id="70" name="Picture 25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19270" y="2580683"/>
            <a:ext cx="584508" cy="294202"/>
          </a:xfrm>
          <a:prstGeom prst="rect">
            <a:avLst/>
          </a:prstGeom>
          <a:noFill/>
        </p:spPr>
      </p:pic>
      <p:pic>
        <p:nvPicPr>
          <p:cNvPr id="71" name="Picture 28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19270" y="3024818"/>
            <a:ext cx="574766" cy="294201"/>
          </a:xfrm>
          <a:prstGeom prst="rect">
            <a:avLst/>
          </a:prstGeom>
          <a:noFill/>
        </p:spPr>
      </p:pic>
      <p:pic>
        <p:nvPicPr>
          <p:cNvPr id="72" name="Picture 31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19270" y="3468955"/>
            <a:ext cx="584508" cy="294202"/>
          </a:xfrm>
          <a:prstGeom prst="rect">
            <a:avLst/>
          </a:prstGeom>
          <a:noFill/>
        </p:spPr>
      </p:pic>
      <p:grpSp>
        <p:nvGrpSpPr>
          <p:cNvPr id="73" name="Group 72"/>
          <p:cNvGrpSpPr/>
          <p:nvPr/>
        </p:nvGrpSpPr>
        <p:grpSpPr>
          <a:xfrm>
            <a:off x="6480723" y="1996700"/>
            <a:ext cx="1560316" cy="1585483"/>
            <a:chOff x="6273329" y="1883580"/>
            <a:chExt cx="1889760" cy="1920240"/>
          </a:xfrm>
        </p:grpSpPr>
        <p:sp>
          <p:nvSpPr>
            <p:cNvPr id="74" name="Oval 73"/>
            <p:cNvSpPr/>
            <p:nvPr/>
          </p:nvSpPr>
          <p:spPr>
            <a:xfrm>
              <a:off x="7073040" y="2002597"/>
              <a:ext cx="315405" cy="31540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</a:rPr>
                <a:t>b</a:t>
              </a:r>
              <a:r>
                <a:rPr lang="en-US" sz="1400" baseline="-25000" dirty="0" smtClean="0">
                  <a:solidFill>
                    <a:schemeClr val="tx1"/>
                  </a:solidFill>
                </a:rPr>
                <a:t>1</a:t>
              </a:r>
            </a:p>
          </p:txBody>
        </p:sp>
        <p:cxnSp>
          <p:nvCxnSpPr>
            <p:cNvPr id="75" name="Straight Connector 74"/>
            <p:cNvCxnSpPr>
              <a:stCxn id="74" idx="2"/>
              <a:endCxn id="78" idx="0"/>
            </p:cNvCxnSpPr>
            <p:nvPr/>
          </p:nvCxnSpPr>
          <p:spPr>
            <a:xfrm flipH="1">
              <a:off x="6505055" y="2160300"/>
              <a:ext cx="567985" cy="378229"/>
            </a:xfrm>
            <a:prstGeom prst="line">
              <a:avLst/>
            </a:prstGeom>
            <a:ln w="19050">
              <a:tailEnd type="none"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>
              <a:stCxn id="74" idx="6"/>
              <a:endCxn id="79" idx="0"/>
            </p:cNvCxnSpPr>
            <p:nvPr/>
          </p:nvCxnSpPr>
          <p:spPr>
            <a:xfrm>
              <a:off x="7388445" y="2160300"/>
              <a:ext cx="491058" cy="444900"/>
            </a:xfrm>
            <a:prstGeom prst="line">
              <a:avLst/>
            </a:prstGeom>
            <a:ln w="19050">
              <a:tailEnd type="non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>
              <a:stCxn id="74" idx="3"/>
            </p:cNvCxnSpPr>
            <p:nvPr/>
          </p:nvCxnSpPr>
          <p:spPr>
            <a:xfrm flipH="1">
              <a:off x="6840974" y="2271812"/>
              <a:ext cx="278256" cy="1071896"/>
            </a:xfrm>
            <a:prstGeom prst="line">
              <a:avLst/>
            </a:prstGeom>
            <a:ln w="19050"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8" name="Oval 77"/>
            <p:cNvSpPr/>
            <p:nvPr/>
          </p:nvSpPr>
          <p:spPr>
            <a:xfrm>
              <a:off x="6347352" y="2538529"/>
              <a:ext cx="315405" cy="31540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</a:rPr>
                <a:t>b</a:t>
              </a:r>
              <a:r>
                <a:rPr lang="en-US" sz="1400" baseline="-25000" dirty="0" smtClean="0">
                  <a:solidFill>
                    <a:schemeClr val="tx1"/>
                  </a:solidFill>
                </a:rPr>
                <a:t>2</a:t>
              </a:r>
              <a:endParaRPr lang="en-US" sz="1400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79" name="Oval 78"/>
            <p:cNvSpPr/>
            <p:nvPr/>
          </p:nvSpPr>
          <p:spPr>
            <a:xfrm>
              <a:off x="7721800" y="2605199"/>
              <a:ext cx="315405" cy="31540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b</a:t>
              </a:r>
              <a:r>
                <a:rPr lang="en-US" sz="1400" baseline="-25000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80" name="Oval 79"/>
            <p:cNvSpPr/>
            <p:nvPr/>
          </p:nvSpPr>
          <p:spPr>
            <a:xfrm>
              <a:off x="6714043" y="3336016"/>
              <a:ext cx="315405" cy="31540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</a:rPr>
                <a:t>b</a:t>
              </a:r>
              <a:r>
                <a:rPr lang="en-US" sz="1400" baseline="-25000" dirty="0">
                  <a:solidFill>
                    <a:schemeClr val="tx1"/>
                  </a:solidFill>
                </a:rPr>
                <a:t>4</a:t>
              </a:r>
            </a:p>
          </p:txBody>
        </p:sp>
        <p:sp>
          <p:nvSpPr>
            <p:cNvPr id="81" name="Oval 80"/>
            <p:cNvSpPr/>
            <p:nvPr/>
          </p:nvSpPr>
          <p:spPr>
            <a:xfrm>
              <a:off x="7373059" y="3325759"/>
              <a:ext cx="315405" cy="31540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b</a:t>
              </a:r>
              <a:r>
                <a:rPr lang="en-US" sz="1400" baseline="-25000" dirty="0">
                  <a:solidFill>
                    <a:schemeClr val="tx1"/>
                  </a:solidFill>
                </a:rPr>
                <a:t>5</a:t>
              </a:r>
            </a:p>
          </p:txBody>
        </p:sp>
        <p:cxnSp>
          <p:nvCxnSpPr>
            <p:cNvPr id="82" name="Straight Connector 81"/>
            <p:cNvCxnSpPr>
              <a:stCxn id="78" idx="4"/>
              <a:endCxn id="80" idx="1"/>
            </p:cNvCxnSpPr>
            <p:nvPr/>
          </p:nvCxnSpPr>
          <p:spPr>
            <a:xfrm>
              <a:off x="6505055" y="2853934"/>
              <a:ext cx="255177" cy="528272"/>
            </a:xfrm>
            <a:prstGeom prst="line">
              <a:avLst/>
            </a:prstGeom>
            <a:ln w="19050"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>
              <a:stCxn id="78" idx="5"/>
              <a:endCxn id="81" idx="1"/>
            </p:cNvCxnSpPr>
            <p:nvPr/>
          </p:nvCxnSpPr>
          <p:spPr>
            <a:xfrm>
              <a:off x="6616567" y="2807744"/>
              <a:ext cx="802682" cy="564205"/>
            </a:xfrm>
            <a:prstGeom prst="line">
              <a:avLst/>
            </a:prstGeom>
            <a:ln w="19050">
              <a:tailEnd type="none"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>
              <a:stCxn id="79" idx="4"/>
              <a:endCxn id="81" idx="7"/>
            </p:cNvCxnSpPr>
            <p:nvPr/>
          </p:nvCxnSpPr>
          <p:spPr>
            <a:xfrm flipH="1">
              <a:off x="7642275" y="2920604"/>
              <a:ext cx="237228" cy="451345"/>
            </a:xfrm>
            <a:prstGeom prst="line">
              <a:avLst/>
            </a:prstGeom>
            <a:ln w="19050">
              <a:tailEnd type="non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85" name="Rounded Rectangle 84"/>
            <p:cNvSpPr/>
            <p:nvPr/>
          </p:nvSpPr>
          <p:spPr>
            <a:xfrm>
              <a:off x="6273329" y="1883580"/>
              <a:ext cx="1889760" cy="192024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</p:grpSp>
      <p:sp>
        <p:nvSpPr>
          <p:cNvPr id="86" name="Rounded Rectangle 85"/>
          <p:cNvSpPr/>
          <p:nvPr/>
        </p:nvSpPr>
        <p:spPr>
          <a:xfrm>
            <a:off x="8248458" y="1602556"/>
            <a:ext cx="744718" cy="2224725"/>
          </a:xfrm>
          <a:prstGeom prst="round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38" grpId="0" animBg="1"/>
      <p:bldP spid="25" grpId="0" animBg="1"/>
      <p:bldP spid="24" grpId="0" animBg="1"/>
      <p:bldP spid="21" grpId="0" animBg="1"/>
      <p:bldP spid="22" grpId="0" animBg="1"/>
      <p:bldP spid="23" grpId="0" animBg="1"/>
      <p:bldP spid="34" grpId="0" animBg="1"/>
      <p:bldP spid="35" grpId="0" animBg="1"/>
      <p:bldP spid="33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Table 19"/>
          <p:cNvGraphicFramePr>
            <a:graphicFrameLocks noGrp="1"/>
          </p:cNvGraphicFramePr>
          <p:nvPr/>
        </p:nvGraphicFramePr>
        <p:xfrm>
          <a:off x="5269270" y="2755071"/>
          <a:ext cx="457200" cy="60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"/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400" i="1" baseline="0" dirty="0" smtClean="0">
                          <a:latin typeface="Cambria Math" pitchFamily="18" charset="0"/>
                          <a:ea typeface="Cambria Math" pitchFamily="18" charset="0"/>
                        </a:rPr>
                        <a:t>Opt</a:t>
                      </a:r>
                      <a:endParaRPr lang="en-US" sz="1400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11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5" name="Table 24"/>
          <p:cNvGraphicFramePr>
            <a:graphicFrameLocks noGrp="1"/>
          </p:cNvGraphicFramePr>
          <p:nvPr/>
        </p:nvGraphicFramePr>
        <p:xfrm>
          <a:off x="4373408" y="2769317"/>
          <a:ext cx="713232" cy="121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7472"/>
                <a:gridCol w="365760"/>
              </a:tblGrid>
              <a:tr h="27432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h</a:t>
                      </a:r>
                      <a:r>
                        <a:rPr lang="en-US" sz="1400" i="0" baseline="30000" dirty="0" smtClean="0"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  <a:r>
                        <a:rPr lang="en-US" sz="1400" i="0" dirty="0" smtClean="0">
                          <a:latin typeface="Cambria Math" pitchFamily="18" charset="0"/>
                          <a:ea typeface="Cambria Math" pitchFamily="18" charset="0"/>
                        </a:rPr>
                        <a:t>(</a:t>
                      </a: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  <a:r>
                        <a:rPr lang="en-US" sz="1400" i="0" baseline="0" dirty="0" smtClean="0">
                          <a:latin typeface="Cambria Math" pitchFamily="18" charset="0"/>
                          <a:ea typeface="Cambria Math" pitchFamily="18" charset="0"/>
                        </a:rPr>
                        <a:t>)</a:t>
                      </a:r>
                      <a:endParaRPr lang="en-US" sz="1400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0" dirty="0" smtClean="0">
                          <a:latin typeface="Cambria Math" pitchFamily="18" charset="0"/>
                          <a:ea typeface="Cambria Math" pitchFamily="18" charset="0"/>
                        </a:rPr>
                        <a:t>C</a:t>
                      </a:r>
                      <a:endParaRPr lang="en-US" sz="1400" i="0" baseline="-25000" dirty="0" smtClean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11</a:t>
                      </a:r>
                      <a:endParaRPr lang="en-US" sz="1400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10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8" name="Rectangle 37"/>
          <p:cNvSpPr/>
          <p:nvPr/>
        </p:nvSpPr>
        <p:spPr>
          <a:xfrm>
            <a:off x="4316012" y="2709054"/>
            <a:ext cx="831023" cy="1344472"/>
          </a:xfrm>
          <a:prstGeom prst="rect">
            <a:avLst/>
          </a:prstGeom>
          <a:solidFill>
            <a:schemeClr val="tx2">
              <a:lumMod val="60000"/>
              <a:lumOff val="40000"/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5204643" y="2708529"/>
            <a:ext cx="583415" cy="722828"/>
          </a:xfrm>
          <a:prstGeom prst="rect">
            <a:avLst/>
          </a:prstGeom>
          <a:solidFill>
            <a:schemeClr val="tx2">
              <a:lumMod val="60000"/>
              <a:lumOff val="40000"/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4374140" y="3092307"/>
            <a:ext cx="358115" cy="904659"/>
          </a:xfrm>
          <a:prstGeom prst="rect">
            <a:avLst/>
          </a:prstGeom>
          <a:solidFill>
            <a:srgbClr val="FF0000">
              <a:alpha val="4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2672918" y="2777243"/>
          <a:ext cx="694944" cy="121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7472"/>
                <a:gridCol w="347472"/>
              </a:tblGrid>
              <a:tr h="274320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baseline="0" dirty="0" smtClean="0">
                          <a:latin typeface="Cambria Math" pitchFamily="18" charset="0"/>
                          <a:ea typeface="Cambria Math" pitchFamily="18" charset="0"/>
                        </a:rPr>
                        <a:t>r</a:t>
                      </a:r>
                      <a:r>
                        <a:rPr lang="en-US" sz="1400" i="0" baseline="0" dirty="0" smtClean="0">
                          <a:latin typeface="Cambria Math" pitchFamily="18" charset="0"/>
                          <a:ea typeface="Cambria Math" pitchFamily="18" charset="0"/>
                        </a:rPr>
                        <a:t>(</a:t>
                      </a: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  <a:r>
                        <a:rPr lang="en-US" sz="1400" i="0" baseline="0" dirty="0" smtClean="0">
                          <a:latin typeface="Cambria Math" pitchFamily="18" charset="0"/>
                          <a:ea typeface="Cambria Math" pitchFamily="18" charset="0"/>
                        </a:rPr>
                        <a:t>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i="0" baseline="0" dirty="0" smtClean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0" baseline="0" dirty="0" smtClean="0">
                          <a:latin typeface="Cambria Math" pitchFamily="18" charset="0"/>
                          <a:ea typeface="Cambria Math" pitchFamily="18" charset="0"/>
                        </a:rPr>
                        <a:t>C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8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4" name="Table 23"/>
          <p:cNvGraphicFramePr>
            <a:graphicFrameLocks noGrp="1"/>
          </p:cNvGraphicFramePr>
          <p:nvPr/>
        </p:nvGraphicFramePr>
        <p:xfrm>
          <a:off x="3438584" y="2778743"/>
          <a:ext cx="713232" cy="121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7472"/>
                <a:gridCol w="365760"/>
              </a:tblGrid>
              <a:tr h="27432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h</a:t>
                      </a:r>
                      <a:r>
                        <a:rPr lang="en-US" sz="1400" i="0" baseline="30000" dirty="0" smtClean="0">
                          <a:latin typeface="Cambria Math" pitchFamily="18" charset="0"/>
                          <a:ea typeface="Cambria Math" pitchFamily="18" charset="0"/>
                        </a:rPr>
                        <a:t>5</a:t>
                      </a:r>
                      <a:r>
                        <a:rPr lang="en-US" sz="1400" i="0" dirty="0" smtClean="0">
                          <a:latin typeface="Cambria Math" pitchFamily="18" charset="0"/>
                          <a:ea typeface="Cambria Math" pitchFamily="18" charset="0"/>
                        </a:rPr>
                        <a:t>(</a:t>
                      </a: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  <a:r>
                        <a:rPr lang="en-US" sz="1400" i="0" baseline="0" dirty="0" smtClean="0">
                          <a:latin typeface="Cambria Math" pitchFamily="18" charset="0"/>
                          <a:ea typeface="Cambria Math" pitchFamily="18" charset="0"/>
                        </a:rPr>
                        <a:t>)</a:t>
                      </a:r>
                      <a:endParaRPr lang="en-US" sz="1400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0" dirty="0" smtClean="0">
                          <a:latin typeface="Cambria Math" pitchFamily="18" charset="0"/>
                          <a:ea typeface="Cambria Math" pitchFamily="18" charset="0"/>
                        </a:rPr>
                        <a:t>C</a:t>
                      </a:r>
                      <a:endParaRPr lang="en-US" sz="1400" i="0" baseline="-25000" dirty="0" smtClean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11</a:t>
                      </a:r>
                      <a:endParaRPr lang="en-US" sz="1400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Combinatorial Auction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3/25/2013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Constraint Optimization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E86F-4F53-460C-83BF-F797240580C2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2959702" y="1790779"/>
            <a:ext cx="1458442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r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(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),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 h</a:t>
            </a:r>
            <a:r>
              <a:rPr lang="en-US" baseline="30000" dirty="0" smtClean="0">
                <a:latin typeface="Cambria Math" pitchFamily="18" charset="0"/>
                <a:ea typeface="Cambria Math" pitchFamily="18" charset="0"/>
              </a:rPr>
              <a:t>5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(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)</a:t>
            </a:r>
            <a:endParaRPr lang="en-US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875015" y="1790779"/>
            <a:ext cx="54213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Opt</a:t>
            </a:r>
            <a:endParaRPr lang="en-US" dirty="0">
              <a:latin typeface="Cambria Math" pitchFamily="18" charset="0"/>
              <a:ea typeface="Cambria Math" pitchFamily="18" charset="0"/>
            </a:endParaRPr>
          </a:p>
        </p:txBody>
      </p:sp>
      <p:cxnSp>
        <p:nvCxnSpPr>
          <p:cNvPr id="23" name="Straight Arrow Connector 22"/>
          <p:cNvCxnSpPr>
            <a:stCxn id="21" idx="3"/>
            <a:endCxn id="22" idx="1"/>
          </p:cNvCxnSpPr>
          <p:nvPr/>
        </p:nvCxnSpPr>
        <p:spPr>
          <a:xfrm>
            <a:off x="4418144" y="1975445"/>
            <a:ext cx="456871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27" name="TextBox 26"/>
          <p:cNvSpPr txBox="1"/>
          <p:nvPr/>
        </p:nvSpPr>
        <p:spPr>
          <a:xfrm>
            <a:off x="2554877" y="5442198"/>
            <a:ext cx="44297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Sum soft constraints (cost)</a:t>
            </a:r>
            <a:endParaRPr lang="en-US" sz="2000" dirty="0"/>
          </a:p>
        </p:txBody>
      </p:sp>
      <p:sp>
        <p:nvSpPr>
          <p:cNvPr id="28" name="TextBox 27"/>
          <p:cNvSpPr txBox="1"/>
          <p:nvPr/>
        </p:nvSpPr>
        <p:spPr>
          <a:xfrm>
            <a:off x="2534556" y="5828278"/>
            <a:ext cx="49038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Maximize over bucket variable</a:t>
            </a:r>
            <a:endParaRPr lang="en-US" sz="2000" dirty="0"/>
          </a:p>
        </p:txBody>
      </p:sp>
      <p:sp>
        <p:nvSpPr>
          <p:cNvPr id="31" name="Rectangle 30"/>
          <p:cNvSpPr/>
          <p:nvPr/>
        </p:nvSpPr>
        <p:spPr>
          <a:xfrm>
            <a:off x="2605677" y="5494465"/>
            <a:ext cx="2805312" cy="340726"/>
          </a:xfrm>
          <a:prstGeom prst="rect">
            <a:avLst/>
          </a:prstGeom>
          <a:solidFill>
            <a:schemeClr val="tx2">
              <a:lumMod val="60000"/>
              <a:lumOff val="40000"/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2605677" y="5882011"/>
            <a:ext cx="3191811" cy="311399"/>
          </a:xfrm>
          <a:prstGeom prst="rect">
            <a:avLst/>
          </a:prstGeom>
          <a:solidFill>
            <a:schemeClr val="tx2">
              <a:lumMod val="60000"/>
              <a:lumOff val="40000"/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grpSp>
        <p:nvGrpSpPr>
          <p:cNvPr id="34" name="Group 33"/>
          <p:cNvGrpSpPr/>
          <p:nvPr/>
        </p:nvGrpSpPr>
        <p:grpSpPr>
          <a:xfrm>
            <a:off x="6233788" y="4091447"/>
            <a:ext cx="2768810" cy="2281073"/>
            <a:chOff x="292230" y="2092961"/>
            <a:chExt cx="4468305" cy="3581976"/>
          </a:xfrm>
        </p:grpSpPr>
        <p:pic>
          <p:nvPicPr>
            <p:cNvPr id="35" name="Picture 45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04711" y="2278230"/>
              <a:ext cx="2553112" cy="320040"/>
            </a:xfrm>
            <a:prstGeom prst="rect">
              <a:avLst/>
            </a:prstGeom>
            <a:noFill/>
          </p:spPr>
        </p:pic>
        <p:pic>
          <p:nvPicPr>
            <p:cNvPr id="37" name="Picture 44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04711" y="2868606"/>
              <a:ext cx="2553112" cy="320040"/>
            </a:xfrm>
            <a:prstGeom prst="rect">
              <a:avLst/>
            </a:prstGeom>
            <a:noFill/>
          </p:spPr>
        </p:pic>
        <p:pic>
          <p:nvPicPr>
            <p:cNvPr id="41" name="Picture 43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04711" y="3486946"/>
              <a:ext cx="2553112" cy="320040"/>
            </a:xfrm>
            <a:prstGeom prst="rect">
              <a:avLst/>
            </a:prstGeom>
            <a:noFill/>
          </p:spPr>
        </p:pic>
        <p:pic>
          <p:nvPicPr>
            <p:cNvPr id="42" name="Picture 42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04711" y="4086644"/>
              <a:ext cx="1675429" cy="320040"/>
            </a:xfrm>
            <a:prstGeom prst="rect">
              <a:avLst/>
            </a:prstGeom>
            <a:noFill/>
          </p:spPr>
        </p:pic>
        <p:pic>
          <p:nvPicPr>
            <p:cNvPr id="45" name="Picture 41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04711" y="4695662"/>
              <a:ext cx="1660745" cy="320040"/>
            </a:xfrm>
            <a:prstGeom prst="rect">
              <a:avLst/>
            </a:prstGeom>
            <a:noFill/>
          </p:spPr>
        </p:pic>
        <p:sp>
          <p:nvSpPr>
            <p:cNvPr id="46" name="Right Brace 45"/>
            <p:cNvSpPr/>
            <p:nvPr/>
          </p:nvSpPr>
          <p:spPr>
            <a:xfrm rot="5400000">
              <a:off x="2244935" y="1897650"/>
              <a:ext cx="214396" cy="1432321"/>
            </a:xfrm>
            <a:prstGeom prst="rightBrace">
              <a:avLst/>
            </a:prstGeom>
            <a:ln w="19050">
              <a:tailEnd type="non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7" name="Straight Arrow Connector 67"/>
            <p:cNvCxnSpPr>
              <a:stCxn id="46" idx="1"/>
              <a:endCxn id="48" idx="0"/>
            </p:cNvCxnSpPr>
            <p:nvPr/>
          </p:nvCxnSpPr>
          <p:spPr>
            <a:xfrm rot="16200000" flipH="1">
              <a:off x="2618602" y="2454539"/>
              <a:ext cx="769029" cy="1301968"/>
            </a:xfrm>
            <a:prstGeom prst="bentConnector3">
              <a:avLst>
                <a:gd name="adj1" fmla="val 9080"/>
              </a:avLst>
            </a:prstGeom>
            <a:ln w="19050">
              <a:tailEnd type="triangle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pic>
          <p:nvPicPr>
            <p:cNvPr id="48" name="Picture 56"/>
            <p:cNvPicPr>
              <a:picLocks noChangeAspect="1" noChangeArrowheads="1"/>
            </p:cNvPicPr>
            <p:nvPr/>
          </p:nvPicPr>
          <p:blipFill>
            <a:blip r:embed="rId7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168765" y="3490038"/>
              <a:ext cx="970672" cy="328374"/>
            </a:xfrm>
            <a:prstGeom prst="rect">
              <a:avLst/>
            </a:prstGeom>
            <a:noFill/>
          </p:spPr>
        </p:pic>
        <p:pic>
          <p:nvPicPr>
            <p:cNvPr id="49" name="Picture 55"/>
            <p:cNvPicPr>
              <a:picLocks noChangeAspect="1" noChangeArrowheads="1"/>
            </p:cNvPicPr>
            <p:nvPr/>
          </p:nvPicPr>
          <p:blipFill>
            <a:blip r:embed="rId8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608872" y="4079413"/>
              <a:ext cx="970672" cy="328373"/>
            </a:xfrm>
            <a:prstGeom prst="rect">
              <a:avLst/>
            </a:prstGeom>
            <a:noFill/>
          </p:spPr>
        </p:pic>
        <p:pic>
          <p:nvPicPr>
            <p:cNvPr id="50" name="Picture 54"/>
            <p:cNvPicPr>
              <a:picLocks noChangeAspect="1" noChangeArrowheads="1"/>
            </p:cNvPicPr>
            <p:nvPr/>
          </p:nvPicPr>
          <p:blipFill>
            <a:blip r:embed="rId9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655308" y="4081534"/>
              <a:ext cx="970672" cy="328374"/>
            </a:xfrm>
            <a:prstGeom prst="rect">
              <a:avLst/>
            </a:prstGeom>
            <a:noFill/>
          </p:spPr>
        </p:pic>
        <p:pic>
          <p:nvPicPr>
            <p:cNvPr id="51" name="Picture 50"/>
            <p:cNvPicPr>
              <a:picLocks noChangeAspect="1" noChangeArrowheads="1"/>
            </p:cNvPicPr>
            <p:nvPr/>
          </p:nvPicPr>
          <p:blipFill>
            <a:blip r:embed="rId10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562027" y="4689556"/>
              <a:ext cx="657447" cy="336709"/>
            </a:xfrm>
            <a:prstGeom prst="rect">
              <a:avLst/>
            </a:prstGeom>
            <a:noFill/>
          </p:spPr>
        </p:pic>
        <p:sp>
          <p:nvSpPr>
            <p:cNvPr id="52" name="Right Brace 51"/>
            <p:cNvSpPr/>
            <p:nvPr/>
          </p:nvSpPr>
          <p:spPr>
            <a:xfrm rot="5400000">
              <a:off x="2297443" y="2454118"/>
              <a:ext cx="138270" cy="1458170"/>
            </a:xfrm>
            <a:prstGeom prst="rightBrace">
              <a:avLst/>
            </a:prstGeom>
            <a:ln w="19050">
              <a:tailEnd type="non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ight Brace 52"/>
            <p:cNvSpPr/>
            <p:nvPr/>
          </p:nvSpPr>
          <p:spPr>
            <a:xfrm rot="5400000">
              <a:off x="2838675" y="2555870"/>
              <a:ext cx="135911" cy="2520033"/>
            </a:xfrm>
            <a:prstGeom prst="rightBrace">
              <a:avLst/>
            </a:prstGeom>
            <a:ln w="19050">
              <a:tailEnd type="none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ight Brace 53"/>
            <p:cNvSpPr/>
            <p:nvPr/>
          </p:nvSpPr>
          <p:spPr>
            <a:xfrm rot="5400000">
              <a:off x="3043363" y="2883108"/>
              <a:ext cx="170508" cy="3018742"/>
            </a:xfrm>
            <a:prstGeom prst="rightBrace">
              <a:avLst/>
            </a:prstGeom>
            <a:ln w="19050">
              <a:tailEnd type="none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5" name="Straight Arrow Connector 67"/>
            <p:cNvCxnSpPr>
              <a:stCxn id="52" idx="1"/>
              <a:endCxn id="49" idx="0"/>
            </p:cNvCxnSpPr>
            <p:nvPr/>
          </p:nvCxnSpPr>
          <p:spPr>
            <a:xfrm rot="16200000" flipH="1">
              <a:off x="2316855" y="3302060"/>
              <a:ext cx="827075" cy="727630"/>
            </a:xfrm>
            <a:prstGeom prst="bentConnector3">
              <a:avLst>
                <a:gd name="adj1" fmla="val 9203"/>
              </a:avLst>
            </a:prstGeom>
            <a:ln w="19050">
              <a:tailEnd type="triangle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6" name="Straight Arrow Connector 67"/>
            <p:cNvCxnSpPr>
              <a:stCxn id="53" idx="1"/>
              <a:endCxn id="50" idx="0"/>
            </p:cNvCxnSpPr>
            <p:nvPr/>
          </p:nvCxnSpPr>
          <p:spPr>
            <a:xfrm rot="16200000" flipH="1">
              <a:off x="3424791" y="3365681"/>
              <a:ext cx="197692" cy="1234014"/>
            </a:xfrm>
            <a:prstGeom prst="bentConnector3">
              <a:avLst>
                <a:gd name="adj1" fmla="val 4187"/>
              </a:avLst>
            </a:prstGeom>
            <a:ln w="19050">
              <a:tailEnd type="triangle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57" name="Straight Arrow Connector 67"/>
            <p:cNvCxnSpPr>
              <a:stCxn id="54" idx="1"/>
              <a:endCxn id="51" idx="0"/>
            </p:cNvCxnSpPr>
            <p:nvPr/>
          </p:nvCxnSpPr>
          <p:spPr>
            <a:xfrm rot="16200000" flipH="1" flipV="1">
              <a:off x="2903772" y="4464711"/>
              <a:ext cx="211823" cy="237866"/>
            </a:xfrm>
            <a:prstGeom prst="bentConnector3">
              <a:avLst>
                <a:gd name="adj1" fmla="val 47136"/>
              </a:avLst>
            </a:prstGeom>
            <a:ln w="19050">
              <a:tailEnd type="triangle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sp>
          <p:nvSpPr>
            <p:cNvPr id="58" name="Rounded Rectangle 57"/>
            <p:cNvSpPr/>
            <p:nvPr/>
          </p:nvSpPr>
          <p:spPr>
            <a:xfrm>
              <a:off x="292230" y="2092961"/>
              <a:ext cx="4468305" cy="3581976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59" name="Right Brace 58"/>
            <p:cNvSpPr/>
            <p:nvPr/>
          </p:nvSpPr>
          <p:spPr>
            <a:xfrm rot="5400000">
              <a:off x="2331168" y="4235383"/>
              <a:ext cx="84409" cy="1569213"/>
            </a:xfrm>
            <a:prstGeom prst="rightBrace">
              <a:avLst/>
            </a:prstGeom>
            <a:ln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0" name="Straight Arrow Connector 67"/>
            <p:cNvCxnSpPr>
              <a:stCxn id="59" idx="1"/>
              <a:endCxn id="61" idx="0"/>
            </p:cNvCxnSpPr>
            <p:nvPr/>
          </p:nvCxnSpPr>
          <p:spPr>
            <a:xfrm rot="16200000" flipH="1">
              <a:off x="2431027" y="5004540"/>
              <a:ext cx="170205" cy="285514"/>
            </a:xfrm>
            <a:prstGeom prst="bentConnector3">
              <a:avLst>
                <a:gd name="adj1" fmla="val 19925"/>
              </a:avLst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1" name="TextBox 60"/>
            <p:cNvSpPr txBox="1"/>
            <p:nvPr/>
          </p:nvSpPr>
          <p:spPr>
            <a:xfrm>
              <a:off x="2346960" y="5232400"/>
              <a:ext cx="623854" cy="40958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i="1" dirty="0" smtClean="0">
                  <a:latin typeface="Cambria Math" pitchFamily="18" charset="0"/>
                  <a:ea typeface="Cambria Math" pitchFamily="18" charset="0"/>
                </a:rPr>
                <a:t>Opt</a:t>
              </a:r>
              <a:endParaRPr lang="en-US" sz="1200" i="1" dirty="0">
                <a:latin typeface="Cambria Math" pitchFamily="18" charset="0"/>
                <a:ea typeface="Cambria Math" pitchFamily="18" charset="0"/>
              </a:endParaRPr>
            </a:p>
          </p:txBody>
        </p:sp>
      </p:grpSp>
      <p:sp>
        <p:nvSpPr>
          <p:cNvPr id="33" name="Rectangle 32"/>
          <p:cNvSpPr/>
          <p:nvPr/>
        </p:nvSpPr>
        <p:spPr>
          <a:xfrm>
            <a:off x="2609025" y="2712615"/>
            <a:ext cx="1623610" cy="1350338"/>
          </a:xfrm>
          <a:prstGeom prst="rect">
            <a:avLst/>
          </a:prstGeom>
          <a:solidFill>
            <a:schemeClr val="tx2">
              <a:lumMod val="60000"/>
              <a:lumOff val="40000"/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pic>
        <p:nvPicPr>
          <p:cNvPr id="63" name="Picture 16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19270" y="1679344"/>
            <a:ext cx="579638" cy="294202"/>
          </a:xfrm>
          <a:prstGeom prst="rect">
            <a:avLst/>
          </a:prstGeom>
          <a:noFill/>
        </p:spPr>
      </p:pic>
      <p:pic>
        <p:nvPicPr>
          <p:cNvPr id="64" name="Picture 19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19270" y="2123482"/>
            <a:ext cx="584508" cy="294202"/>
          </a:xfrm>
          <a:prstGeom prst="rect">
            <a:avLst/>
          </a:prstGeom>
          <a:noFill/>
        </p:spPr>
      </p:pic>
      <p:pic>
        <p:nvPicPr>
          <p:cNvPr id="65" name="Picture 25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19270" y="2580683"/>
            <a:ext cx="584508" cy="294202"/>
          </a:xfrm>
          <a:prstGeom prst="rect">
            <a:avLst/>
          </a:prstGeom>
          <a:noFill/>
        </p:spPr>
      </p:pic>
      <p:pic>
        <p:nvPicPr>
          <p:cNvPr id="66" name="Picture 28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19270" y="3024818"/>
            <a:ext cx="574766" cy="294201"/>
          </a:xfrm>
          <a:prstGeom prst="rect">
            <a:avLst/>
          </a:prstGeom>
          <a:noFill/>
        </p:spPr>
      </p:pic>
      <p:pic>
        <p:nvPicPr>
          <p:cNvPr id="67" name="Picture 31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19270" y="3468955"/>
            <a:ext cx="584508" cy="294202"/>
          </a:xfrm>
          <a:prstGeom prst="rect">
            <a:avLst/>
          </a:prstGeom>
          <a:noFill/>
        </p:spPr>
      </p:pic>
      <p:grpSp>
        <p:nvGrpSpPr>
          <p:cNvPr id="68" name="Group 67"/>
          <p:cNvGrpSpPr/>
          <p:nvPr/>
        </p:nvGrpSpPr>
        <p:grpSpPr>
          <a:xfrm>
            <a:off x="6480723" y="1996700"/>
            <a:ext cx="1560316" cy="1585483"/>
            <a:chOff x="6273329" y="1883580"/>
            <a:chExt cx="1889760" cy="1920240"/>
          </a:xfrm>
        </p:grpSpPr>
        <p:sp>
          <p:nvSpPr>
            <p:cNvPr id="69" name="Oval 68"/>
            <p:cNvSpPr/>
            <p:nvPr/>
          </p:nvSpPr>
          <p:spPr>
            <a:xfrm>
              <a:off x="7073040" y="2002597"/>
              <a:ext cx="315405" cy="31540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</a:rPr>
                <a:t>b</a:t>
              </a:r>
              <a:r>
                <a:rPr lang="en-US" sz="1400" baseline="-25000" dirty="0" smtClean="0">
                  <a:solidFill>
                    <a:schemeClr val="tx1"/>
                  </a:solidFill>
                </a:rPr>
                <a:t>1</a:t>
              </a:r>
            </a:p>
          </p:txBody>
        </p:sp>
        <p:cxnSp>
          <p:nvCxnSpPr>
            <p:cNvPr id="70" name="Straight Connector 69"/>
            <p:cNvCxnSpPr>
              <a:stCxn id="69" idx="2"/>
              <a:endCxn id="73" idx="0"/>
            </p:cNvCxnSpPr>
            <p:nvPr/>
          </p:nvCxnSpPr>
          <p:spPr>
            <a:xfrm flipH="1">
              <a:off x="6505055" y="2160300"/>
              <a:ext cx="567985" cy="378229"/>
            </a:xfrm>
            <a:prstGeom prst="line">
              <a:avLst/>
            </a:prstGeom>
            <a:ln w="19050">
              <a:tailEnd type="none"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>
              <a:stCxn id="69" idx="6"/>
              <a:endCxn id="74" idx="0"/>
            </p:cNvCxnSpPr>
            <p:nvPr/>
          </p:nvCxnSpPr>
          <p:spPr>
            <a:xfrm>
              <a:off x="7388445" y="2160300"/>
              <a:ext cx="491058" cy="444900"/>
            </a:xfrm>
            <a:prstGeom prst="line">
              <a:avLst/>
            </a:prstGeom>
            <a:ln w="19050">
              <a:tailEnd type="non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>
              <a:stCxn id="69" idx="3"/>
            </p:cNvCxnSpPr>
            <p:nvPr/>
          </p:nvCxnSpPr>
          <p:spPr>
            <a:xfrm flipH="1">
              <a:off x="6840974" y="2271812"/>
              <a:ext cx="278256" cy="1071896"/>
            </a:xfrm>
            <a:prstGeom prst="line">
              <a:avLst/>
            </a:prstGeom>
            <a:ln w="19050"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Oval 72"/>
            <p:cNvSpPr/>
            <p:nvPr/>
          </p:nvSpPr>
          <p:spPr>
            <a:xfrm>
              <a:off x="6347352" y="2538529"/>
              <a:ext cx="315405" cy="31540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</a:rPr>
                <a:t>b</a:t>
              </a:r>
              <a:r>
                <a:rPr lang="en-US" sz="1400" baseline="-25000" dirty="0" smtClean="0">
                  <a:solidFill>
                    <a:schemeClr val="tx1"/>
                  </a:solidFill>
                </a:rPr>
                <a:t>2</a:t>
              </a:r>
              <a:endParaRPr lang="en-US" sz="1400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74" name="Oval 73"/>
            <p:cNvSpPr/>
            <p:nvPr/>
          </p:nvSpPr>
          <p:spPr>
            <a:xfrm>
              <a:off x="7721800" y="2605199"/>
              <a:ext cx="315405" cy="31540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b</a:t>
              </a:r>
              <a:r>
                <a:rPr lang="en-US" sz="1400" baseline="-25000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75" name="Oval 74"/>
            <p:cNvSpPr/>
            <p:nvPr/>
          </p:nvSpPr>
          <p:spPr>
            <a:xfrm>
              <a:off x="6714043" y="3336016"/>
              <a:ext cx="315405" cy="31540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</a:rPr>
                <a:t>b</a:t>
              </a:r>
              <a:r>
                <a:rPr lang="en-US" sz="1400" baseline="-25000" dirty="0">
                  <a:solidFill>
                    <a:schemeClr val="tx1"/>
                  </a:solidFill>
                </a:rPr>
                <a:t>4</a:t>
              </a:r>
            </a:p>
          </p:txBody>
        </p:sp>
        <p:sp>
          <p:nvSpPr>
            <p:cNvPr id="76" name="Oval 75"/>
            <p:cNvSpPr/>
            <p:nvPr/>
          </p:nvSpPr>
          <p:spPr>
            <a:xfrm>
              <a:off x="7373059" y="3325759"/>
              <a:ext cx="315405" cy="31540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b</a:t>
              </a:r>
              <a:r>
                <a:rPr lang="en-US" sz="1400" baseline="-25000" dirty="0">
                  <a:solidFill>
                    <a:schemeClr val="tx1"/>
                  </a:solidFill>
                </a:rPr>
                <a:t>5</a:t>
              </a:r>
            </a:p>
          </p:txBody>
        </p:sp>
        <p:cxnSp>
          <p:nvCxnSpPr>
            <p:cNvPr id="77" name="Straight Connector 76"/>
            <p:cNvCxnSpPr>
              <a:stCxn id="73" idx="4"/>
              <a:endCxn id="75" idx="1"/>
            </p:cNvCxnSpPr>
            <p:nvPr/>
          </p:nvCxnSpPr>
          <p:spPr>
            <a:xfrm>
              <a:off x="6505055" y="2853934"/>
              <a:ext cx="255177" cy="528272"/>
            </a:xfrm>
            <a:prstGeom prst="line">
              <a:avLst/>
            </a:prstGeom>
            <a:ln w="19050"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>
              <a:stCxn id="73" idx="5"/>
              <a:endCxn id="76" idx="1"/>
            </p:cNvCxnSpPr>
            <p:nvPr/>
          </p:nvCxnSpPr>
          <p:spPr>
            <a:xfrm>
              <a:off x="6616567" y="2807744"/>
              <a:ext cx="802682" cy="564205"/>
            </a:xfrm>
            <a:prstGeom prst="line">
              <a:avLst/>
            </a:prstGeom>
            <a:ln w="19050">
              <a:tailEnd type="none"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>
              <a:stCxn id="74" idx="4"/>
              <a:endCxn id="76" idx="7"/>
            </p:cNvCxnSpPr>
            <p:nvPr/>
          </p:nvCxnSpPr>
          <p:spPr>
            <a:xfrm flipH="1">
              <a:off x="7642275" y="2920604"/>
              <a:ext cx="237228" cy="451345"/>
            </a:xfrm>
            <a:prstGeom prst="line">
              <a:avLst/>
            </a:prstGeom>
            <a:ln w="19050">
              <a:tailEnd type="non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80" name="Rounded Rectangle 79"/>
            <p:cNvSpPr/>
            <p:nvPr/>
          </p:nvSpPr>
          <p:spPr>
            <a:xfrm>
              <a:off x="6273329" y="1883580"/>
              <a:ext cx="1889760" cy="192024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</p:grpSp>
      <p:sp>
        <p:nvSpPr>
          <p:cNvPr id="81" name="Rounded Rectangle 80"/>
          <p:cNvSpPr/>
          <p:nvPr/>
        </p:nvSpPr>
        <p:spPr>
          <a:xfrm>
            <a:off x="8248458" y="1602556"/>
            <a:ext cx="744718" cy="2224725"/>
          </a:xfrm>
          <a:prstGeom prst="round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39" grpId="0" animBg="1"/>
      <p:bldP spid="29" grpId="0" animBg="1"/>
      <p:bldP spid="31" grpId="0" animBg="1"/>
      <p:bldP spid="32" grpId="0" animBg="1"/>
      <p:bldP spid="33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538480" y="2576684"/>
          <a:ext cx="713232" cy="121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7472"/>
                <a:gridCol w="365760"/>
              </a:tblGrid>
              <a:tr h="27432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h</a:t>
                      </a:r>
                      <a:r>
                        <a:rPr lang="en-US" sz="1400" i="0" baseline="30000" dirty="0" smtClean="0"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  <a:r>
                        <a:rPr lang="en-US" sz="1400" i="0" dirty="0" smtClean="0">
                          <a:latin typeface="Cambria Math" pitchFamily="18" charset="0"/>
                          <a:ea typeface="Cambria Math" pitchFamily="18" charset="0"/>
                        </a:rPr>
                        <a:t>(</a:t>
                      </a: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  <a:r>
                        <a:rPr lang="en-US" sz="1400" i="0" baseline="0" dirty="0" smtClean="0">
                          <a:latin typeface="Cambria Math" pitchFamily="18" charset="0"/>
                          <a:ea typeface="Cambria Math" pitchFamily="18" charset="0"/>
                        </a:rPr>
                        <a:t>)</a:t>
                      </a:r>
                      <a:endParaRPr lang="en-US" sz="1400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0" dirty="0" smtClean="0">
                          <a:latin typeface="Cambria Math" pitchFamily="18" charset="0"/>
                          <a:ea typeface="Cambria Math" pitchFamily="18" charset="0"/>
                        </a:rPr>
                        <a:t>C</a:t>
                      </a:r>
                      <a:endParaRPr lang="en-US" sz="1400" i="0" baseline="-25000" dirty="0" smtClean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11</a:t>
                      </a:r>
                      <a:endParaRPr lang="en-US" sz="1400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10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1489428" y="2580312"/>
          <a:ext cx="1060704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7472"/>
                <a:gridCol w="347472"/>
                <a:gridCol w="365760"/>
              </a:tblGrid>
              <a:tr h="274320">
                <a:tc gridSpan="3">
                  <a:txBody>
                    <a:bodyPr/>
                    <a:lstStyle/>
                    <a:p>
                      <a:pPr algn="ctr"/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h</a:t>
                      </a:r>
                      <a:r>
                        <a:rPr lang="en-US" sz="1400" i="0" baseline="30000" dirty="0" smtClean="0">
                          <a:latin typeface="Cambria Math" pitchFamily="18" charset="0"/>
                          <a:ea typeface="Cambria Math" pitchFamily="18" charset="0"/>
                        </a:rPr>
                        <a:t>5</a:t>
                      </a:r>
                      <a:r>
                        <a:rPr lang="en-US" sz="1400" i="0" dirty="0" smtClean="0">
                          <a:latin typeface="Cambria Math" pitchFamily="18" charset="0"/>
                          <a:ea typeface="Cambria Math" pitchFamily="18" charset="0"/>
                        </a:rPr>
                        <a:t>(</a:t>
                      </a: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  <a:r>
                        <a:rPr lang="en-US" sz="1400" i="0" dirty="0" smtClean="0">
                          <a:latin typeface="Cambria Math" pitchFamily="18" charset="0"/>
                          <a:ea typeface="Cambria Math" pitchFamily="18" charset="0"/>
                        </a:rPr>
                        <a:t>,</a:t>
                      </a: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5</a:t>
                      </a:r>
                      <a:r>
                        <a:rPr lang="en-US" sz="1400" i="0" baseline="0" dirty="0" smtClean="0">
                          <a:latin typeface="Cambria Math" pitchFamily="18" charset="0"/>
                          <a:ea typeface="Cambria Math" pitchFamily="18" charset="0"/>
                        </a:rPr>
                        <a:t>)</a:t>
                      </a:r>
                      <a:endParaRPr lang="en-US" sz="1400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0" dirty="0" smtClean="0">
                          <a:latin typeface="Cambria Math" pitchFamily="18" charset="0"/>
                          <a:ea typeface="Cambria Math" pitchFamily="18" charset="0"/>
                        </a:rPr>
                        <a:t>C</a:t>
                      </a:r>
                      <a:endParaRPr lang="en-US" sz="1400" i="0" baseline="-25000" dirty="0" smtClean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11</a:t>
                      </a:r>
                      <a:endParaRPr lang="en-US" sz="1400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4</a:t>
                      </a:r>
                      <a:endParaRPr lang="en-US" sz="1400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2796607" y="2580312"/>
          <a:ext cx="1389888" cy="213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7472"/>
                <a:gridCol w="347472"/>
                <a:gridCol w="347472"/>
                <a:gridCol w="347472"/>
              </a:tblGrid>
              <a:tr h="274320">
                <a:tc gridSpan="4">
                  <a:txBody>
                    <a:bodyPr/>
                    <a:lstStyle/>
                    <a:p>
                      <a:pPr algn="ctr"/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h</a:t>
                      </a:r>
                      <a:r>
                        <a:rPr lang="en-US" sz="1400" i="0" baseline="30000" dirty="0" smtClean="0">
                          <a:latin typeface="Cambria Math" pitchFamily="18" charset="0"/>
                          <a:ea typeface="Cambria Math" pitchFamily="18" charset="0"/>
                        </a:rPr>
                        <a:t>2</a:t>
                      </a:r>
                      <a:r>
                        <a:rPr lang="en-US" sz="1400" i="0" dirty="0" smtClean="0">
                          <a:latin typeface="Cambria Math" pitchFamily="18" charset="0"/>
                          <a:ea typeface="Cambria Math" pitchFamily="18" charset="0"/>
                        </a:rPr>
                        <a:t>(</a:t>
                      </a: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  <a:r>
                        <a:rPr lang="en-US" sz="1400" i="0" dirty="0" smtClean="0">
                          <a:latin typeface="Cambria Math" pitchFamily="18" charset="0"/>
                          <a:ea typeface="Cambria Math" pitchFamily="18" charset="0"/>
                        </a:rPr>
                        <a:t>,</a:t>
                      </a: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 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2</a:t>
                      </a:r>
                      <a:r>
                        <a:rPr lang="en-US" sz="1400" i="0" dirty="0" smtClean="0">
                          <a:latin typeface="Cambria Math" pitchFamily="18" charset="0"/>
                          <a:ea typeface="Cambria Math" pitchFamily="18" charset="0"/>
                        </a:rPr>
                        <a:t>,</a:t>
                      </a: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5</a:t>
                      </a:r>
                      <a:r>
                        <a:rPr lang="en-US" sz="1400" i="0" baseline="0" dirty="0" smtClean="0">
                          <a:latin typeface="Cambria Math" pitchFamily="18" charset="0"/>
                          <a:ea typeface="Cambria Math" pitchFamily="18" charset="0"/>
                        </a:rPr>
                        <a:t>)</a:t>
                      </a:r>
                      <a:endParaRPr lang="en-US" sz="1400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0" dirty="0" smtClean="0">
                          <a:latin typeface="Cambria Math" pitchFamily="18" charset="0"/>
                          <a:ea typeface="Cambria Math" pitchFamily="18" charset="0"/>
                        </a:rPr>
                        <a:t>C</a:t>
                      </a:r>
                      <a:endParaRPr lang="en-US" sz="1400" i="0" baseline="-25000" dirty="0" smtClean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6</a:t>
                      </a:r>
                      <a:endParaRPr lang="en-US" sz="1400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4444095" y="2580312"/>
          <a:ext cx="1389888" cy="213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7472"/>
                <a:gridCol w="347472"/>
                <a:gridCol w="347472"/>
                <a:gridCol w="347472"/>
              </a:tblGrid>
              <a:tr h="274320">
                <a:tc gridSpan="4">
                  <a:txBody>
                    <a:bodyPr/>
                    <a:lstStyle/>
                    <a:p>
                      <a:pPr algn="ctr"/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h</a:t>
                      </a:r>
                      <a:r>
                        <a:rPr lang="en-US" sz="1400" i="0" baseline="30000" dirty="0" smtClean="0">
                          <a:latin typeface="Cambria Math" pitchFamily="18" charset="0"/>
                          <a:ea typeface="Cambria Math" pitchFamily="18" charset="0"/>
                        </a:rPr>
                        <a:t>3</a:t>
                      </a:r>
                      <a:r>
                        <a:rPr lang="en-US" sz="1400" i="0" dirty="0" smtClean="0">
                          <a:latin typeface="Cambria Math" pitchFamily="18" charset="0"/>
                          <a:ea typeface="Cambria Math" pitchFamily="18" charset="0"/>
                        </a:rPr>
                        <a:t>(</a:t>
                      </a: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  <a:r>
                        <a:rPr lang="en-US" sz="1400" i="0" dirty="0" smtClean="0">
                          <a:latin typeface="Cambria Math" pitchFamily="18" charset="0"/>
                          <a:ea typeface="Cambria Math" pitchFamily="18" charset="0"/>
                        </a:rPr>
                        <a:t>,</a:t>
                      </a: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3</a:t>
                      </a:r>
                      <a:r>
                        <a:rPr lang="en-US" sz="1400" i="0" dirty="0" smtClean="0">
                          <a:latin typeface="Cambria Math" pitchFamily="18" charset="0"/>
                          <a:ea typeface="Cambria Math" pitchFamily="18" charset="0"/>
                        </a:rPr>
                        <a:t>,</a:t>
                      </a: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5</a:t>
                      </a:r>
                      <a:r>
                        <a:rPr lang="en-US" sz="1400" i="0" baseline="0" dirty="0" smtClean="0">
                          <a:latin typeface="Cambria Math" pitchFamily="18" charset="0"/>
                          <a:ea typeface="Cambria Math" pitchFamily="18" charset="0"/>
                        </a:rPr>
                        <a:t>)</a:t>
                      </a:r>
                      <a:endParaRPr lang="en-US" sz="1400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0" dirty="0" smtClean="0">
                          <a:latin typeface="Cambria Math" pitchFamily="18" charset="0"/>
                          <a:ea typeface="Cambria Math" pitchFamily="18" charset="0"/>
                        </a:rPr>
                        <a:t>C</a:t>
                      </a:r>
                      <a:endParaRPr lang="en-US" sz="1400" i="0" baseline="-25000" dirty="0" smtClean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5</a:t>
                      </a:r>
                      <a:endParaRPr lang="en-US" sz="1400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6045181" y="2580312"/>
          <a:ext cx="1389888" cy="213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7472"/>
                <a:gridCol w="347472"/>
                <a:gridCol w="347472"/>
                <a:gridCol w="347472"/>
              </a:tblGrid>
              <a:tr h="274320">
                <a:tc gridSpan="4">
                  <a:txBody>
                    <a:bodyPr/>
                    <a:lstStyle/>
                    <a:p>
                      <a:pPr algn="ctr"/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h</a:t>
                      </a:r>
                      <a:r>
                        <a:rPr lang="en-US" sz="1400" i="0" baseline="30000" dirty="0" smtClean="0">
                          <a:latin typeface="Cambria Math" pitchFamily="18" charset="0"/>
                          <a:ea typeface="Cambria Math" pitchFamily="18" charset="0"/>
                        </a:rPr>
                        <a:t>4</a:t>
                      </a:r>
                      <a:r>
                        <a:rPr lang="en-US" sz="1400" i="0" dirty="0" smtClean="0">
                          <a:latin typeface="Cambria Math" pitchFamily="18" charset="0"/>
                          <a:ea typeface="Cambria Math" pitchFamily="18" charset="0"/>
                        </a:rPr>
                        <a:t>(</a:t>
                      </a: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  <a:r>
                        <a:rPr lang="en-US" sz="1400" i="0" dirty="0" smtClean="0">
                          <a:latin typeface="Cambria Math" pitchFamily="18" charset="0"/>
                          <a:ea typeface="Cambria Math" pitchFamily="18" charset="0"/>
                        </a:rPr>
                        <a:t>,</a:t>
                      </a: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2</a:t>
                      </a:r>
                      <a:r>
                        <a:rPr lang="en-US" sz="1400" i="0" dirty="0" smtClean="0">
                          <a:latin typeface="Cambria Math" pitchFamily="18" charset="0"/>
                          <a:ea typeface="Cambria Math" pitchFamily="18" charset="0"/>
                        </a:rPr>
                        <a:t>,</a:t>
                      </a: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4</a:t>
                      </a:r>
                      <a:r>
                        <a:rPr lang="en-US" sz="1400" i="0" baseline="0" dirty="0" smtClean="0">
                          <a:latin typeface="Cambria Math" pitchFamily="18" charset="0"/>
                          <a:ea typeface="Cambria Math" pitchFamily="18" charset="0"/>
                        </a:rPr>
                        <a:t>)</a:t>
                      </a:r>
                      <a:endParaRPr lang="en-US" sz="1400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1400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0" dirty="0" smtClean="0">
                          <a:latin typeface="Cambria Math" pitchFamily="18" charset="0"/>
                          <a:ea typeface="Cambria Math" pitchFamily="18" charset="0"/>
                        </a:rPr>
                        <a:t>C</a:t>
                      </a:r>
                      <a:endParaRPr lang="en-US" sz="1400" i="0" baseline="-25000" dirty="0" smtClean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Combinatorial Auction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3/25/2013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Constraint Optimization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E86F-4F53-460C-83BF-F797240580C2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83099" y="1578094"/>
            <a:ext cx="537089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/>
              <a:t>Go in the reverse direction to generate a solution:</a:t>
            </a:r>
            <a:endParaRPr lang="en-US" sz="2000" dirty="0"/>
          </a:p>
        </p:txBody>
      </p:sp>
      <p:sp>
        <p:nvSpPr>
          <p:cNvPr id="14" name="TextBox 13"/>
          <p:cNvSpPr txBox="1"/>
          <p:nvPr/>
        </p:nvSpPr>
        <p:spPr>
          <a:xfrm>
            <a:off x="599545" y="2133070"/>
            <a:ext cx="61651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sz="1400" baseline="-25000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sz="1400" dirty="0" smtClean="0">
                <a:latin typeface="Cambria Math" pitchFamily="18" charset="0"/>
                <a:ea typeface="Cambria Math" pitchFamily="18" charset="0"/>
              </a:rPr>
              <a:t>=0</a:t>
            </a:r>
            <a:endParaRPr lang="en-US" sz="1400" dirty="0"/>
          </a:p>
        </p:txBody>
      </p:sp>
      <p:sp>
        <p:nvSpPr>
          <p:cNvPr id="15" name="TextBox 14"/>
          <p:cNvSpPr txBox="1"/>
          <p:nvPr/>
        </p:nvSpPr>
        <p:spPr>
          <a:xfrm>
            <a:off x="1726043" y="2133070"/>
            <a:ext cx="61651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sz="1400" baseline="-25000" dirty="0" smtClean="0">
                <a:latin typeface="Cambria Math" pitchFamily="18" charset="0"/>
                <a:ea typeface="Cambria Math" pitchFamily="18" charset="0"/>
              </a:rPr>
              <a:t>5</a:t>
            </a:r>
            <a:r>
              <a:rPr lang="en-US" sz="1400" dirty="0" smtClean="0">
                <a:latin typeface="Cambria Math" pitchFamily="18" charset="0"/>
                <a:ea typeface="Cambria Math" pitchFamily="18" charset="0"/>
              </a:rPr>
              <a:t>=0</a:t>
            </a:r>
            <a:endParaRPr lang="en-US" sz="1400" dirty="0"/>
          </a:p>
        </p:txBody>
      </p:sp>
      <p:sp>
        <p:nvSpPr>
          <p:cNvPr id="17" name="TextBox 16"/>
          <p:cNvSpPr txBox="1"/>
          <p:nvPr/>
        </p:nvSpPr>
        <p:spPr>
          <a:xfrm>
            <a:off x="3147953" y="2133071"/>
            <a:ext cx="61651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sz="1400" baseline="-25000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sz="1400" dirty="0" smtClean="0">
                <a:latin typeface="Cambria Math" pitchFamily="18" charset="0"/>
                <a:ea typeface="Cambria Math" pitchFamily="18" charset="0"/>
              </a:rPr>
              <a:t>=1</a:t>
            </a:r>
            <a:endParaRPr lang="en-US" sz="1400" dirty="0"/>
          </a:p>
        </p:txBody>
      </p:sp>
      <p:sp>
        <p:nvSpPr>
          <p:cNvPr id="19" name="TextBox 18"/>
          <p:cNvSpPr txBox="1"/>
          <p:nvPr/>
        </p:nvSpPr>
        <p:spPr>
          <a:xfrm>
            <a:off x="4767121" y="2133070"/>
            <a:ext cx="61651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sz="1400" baseline="-25000" dirty="0" smtClean="0">
                <a:latin typeface="Cambria Math" pitchFamily="18" charset="0"/>
                <a:ea typeface="Cambria Math" pitchFamily="18" charset="0"/>
              </a:rPr>
              <a:t>3</a:t>
            </a:r>
            <a:r>
              <a:rPr lang="en-US" sz="1400" dirty="0" smtClean="0">
                <a:latin typeface="Cambria Math" pitchFamily="18" charset="0"/>
                <a:ea typeface="Cambria Math" pitchFamily="18" charset="0"/>
              </a:rPr>
              <a:t>=1</a:t>
            </a:r>
            <a:endParaRPr lang="en-US" sz="1400" dirty="0"/>
          </a:p>
        </p:txBody>
      </p:sp>
      <p:sp>
        <p:nvSpPr>
          <p:cNvPr id="20" name="TextBox 19"/>
          <p:cNvSpPr txBox="1"/>
          <p:nvPr/>
        </p:nvSpPr>
        <p:spPr>
          <a:xfrm>
            <a:off x="6319606" y="2133070"/>
            <a:ext cx="61651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sz="1400" baseline="-25000" dirty="0" smtClean="0">
                <a:latin typeface="Cambria Math" pitchFamily="18" charset="0"/>
                <a:ea typeface="Cambria Math" pitchFamily="18" charset="0"/>
              </a:rPr>
              <a:t>4</a:t>
            </a:r>
            <a:r>
              <a:rPr lang="en-US" sz="1400" dirty="0" smtClean="0">
                <a:latin typeface="Cambria Math" pitchFamily="18" charset="0"/>
                <a:ea typeface="Cambria Math" pitchFamily="18" charset="0"/>
              </a:rPr>
              <a:t>=0</a:t>
            </a:r>
            <a:endParaRPr lang="en-US" sz="1400" dirty="0"/>
          </a:p>
        </p:txBody>
      </p:sp>
      <p:sp>
        <p:nvSpPr>
          <p:cNvPr id="21" name="Rectangle 20"/>
          <p:cNvSpPr/>
          <p:nvPr/>
        </p:nvSpPr>
        <p:spPr>
          <a:xfrm>
            <a:off x="539214" y="3188553"/>
            <a:ext cx="714551" cy="308791"/>
          </a:xfrm>
          <a:prstGeom prst="rect">
            <a:avLst/>
          </a:prstGeom>
          <a:solidFill>
            <a:schemeClr val="tx2">
              <a:lumMod val="60000"/>
              <a:lumOff val="40000"/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500328" y="3198713"/>
            <a:ext cx="1073190" cy="308058"/>
          </a:xfrm>
          <a:prstGeom prst="rect">
            <a:avLst/>
          </a:prstGeom>
          <a:solidFill>
            <a:schemeClr val="tx2">
              <a:lumMod val="60000"/>
              <a:lumOff val="40000"/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806045" y="3807685"/>
            <a:ext cx="1388883" cy="311828"/>
          </a:xfrm>
          <a:prstGeom prst="rect">
            <a:avLst/>
          </a:prstGeom>
          <a:solidFill>
            <a:schemeClr val="tx2">
              <a:lumMod val="60000"/>
              <a:lumOff val="40000"/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4454269" y="3798258"/>
            <a:ext cx="1371496" cy="321255"/>
          </a:xfrm>
          <a:prstGeom prst="rect">
            <a:avLst/>
          </a:prstGeom>
          <a:solidFill>
            <a:schemeClr val="tx2">
              <a:lumMod val="60000"/>
              <a:lumOff val="40000"/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6055360" y="3817112"/>
            <a:ext cx="1372962" cy="283548"/>
          </a:xfrm>
          <a:prstGeom prst="rect">
            <a:avLst/>
          </a:prstGeom>
          <a:solidFill>
            <a:schemeClr val="tx2">
              <a:lumMod val="60000"/>
              <a:lumOff val="40000"/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518449" y="3807686"/>
            <a:ext cx="1045642" cy="613485"/>
          </a:xfrm>
          <a:prstGeom prst="rect">
            <a:avLst/>
          </a:prstGeom>
          <a:solidFill>
            <a:srgbClr val="FF0000">
              <a:alpha val="4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806046" y="4116884"/>
            <a:ext cx="1388882" cy="605945"/>
          </a:xfrm>
          <a:prstGeom prst="rect">
            <a:avLst/>
          </a:prstGeom>
          <a:solidFill>
            <a:srgbClr val="FF0000">
              <a:alpha val="4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2815472" y="3508652"/>
            <a:ext cx="1370029" cy="299783"/>
          </a:xfrm>
          <a:prstGeom prst="rect">
            <a:avLst/>
          </a:prstGeom>
          <a:solidFill>
            <a:srgbClr val="FF0000">
              <a:alpha val="4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4445576" y="4116151"/>
            <a:ext cx="1380189" cy="597251"/>
          </a:xfrm>
          <a:prstGeom prst="rect">
            <a:avLst/>
          </a:prstGeom>
          <a:solidFill>
            <a:srgbClr val="FF0000">
              <a:alpha val="4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4445576" y="3499219"/>
            <a:ext cx="1389616" cy="290356"/>
          </a:xfrm>
          <a:prstGeom prst="rect">
            <a:avLst/>
          </a:prstGeom>
          <a:solidFill>
            <a:srgbClr val="FF0000">
              <a:alpha val="4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6045933" y="4119084"/>
            <a:ext cx="1372962" cy="575464"/>
          </a:xfrm>
          <a:prstGeom prst="rect">
            <a:avLst/>
          </a:prstGeom>
          <a:solidFill>
            <a:srgbClr val="FF0000">
              <a:alpha val="4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6055360" y="3198713"/>
            <a:ext cx="1372962" cy="600289"/>
          </a:xfrm>
          <a:prstGeom prst="rect">
            <a:avLst/>
          </a:prstGeom>
          <a:solidFill>
            <a:srgbClr val="FF0000">
              <a:alpha val="4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pic>
        <p:nvPicPr>
          <p:cNvPr id="33" name="Picture 16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979905" y="2593744"/>
            <a:ext cx="579638" cy="294202"/>
          </a:xfrm>
          <a:prstGeom prst="rect">
            <a:avLst/>
          </a:prstGeom>
          <a:noFill/>
        </p:spPr>
      </p:pic>
      <p:pic>
        <p:nvPicPr>
          <p:cNvPr id="34" name="Picture 19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979905" y="3037882"/>
            <a:ext cx="584508" cy="294202"/>
          </a:xfrm>
          <a:prstGeom prst="rect">
            <a:avLst/>
          </a:prstGeom>
          <a:noFill/>
        </p:spPr>
      </p:pic>
      <p:pic>
        <p:nvPicPr>
          <p:cNvPr id="35" name="Picture 2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979905" y="3495083"/>
            <a:ext cx="584508" cy="294202"/>
          </a:xfrm>
          <a:prstGeom prst="rect">
            <a:avLst/>
          </a:prstGeom>
          <a:noFill/>
        </p:spPr>
      </p:pic>
      <p:pic>
        <p:nvPicPr>
          <p:cNvPr id="36" name="Picture 28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979905" y="3939218"/>
            <a:ext cx="574766" cy="294201"/>
          </a:xfrm>
          <a:prstGeom prst="rect">
            <a:avLst/>
          </a:prstGeom>
          <a:noFill/>
        </p:spPr>
      </p:pic>
      <p:pic>
        <p:nvPicPr>
          <p:cNvPr id="37" name="Picture 31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979905" y="4383355"/>
            <a:ext cx="584508" cy="294202"/>
          </a:xfrm>
          <a:prstGeom prst="rect">
            <a:avLst/>
          </a:prstGeom>
          <a:noFill/>
        </p:spPr>
      </p:pic>
      <p:sp>
        <p:nvSpPr>
          <p:cNvPr id="38" name="Rounded Rectangle 37"/>
          <p:cNvSpPr/>
          <p:nvPr/>
        </p:nvSpPr>
        <p:spPr>
          <a:xfrm>
            <a:off x="7909093" y="2516956"/>
            <a:ext cx="744718" cy="2224725"/>
          </a:xfrm>
          <a:prstGeom prst="round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494909" y="5123248"/>
            <a:ext cx="45672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Cost of optimal solution = 0 + 0 + 6 + 5 + 0 = 11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7" grpId="0"/>
      <p:bldP spid="19" grpId="0"/>
      <p:bldP spid="20" grpId="0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9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3/25/2013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Constraint Optimization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E86F-4F53-460C-83BF-F797240580C2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>
            <a:normAutofit/>
          </a:bodyPr>
          <a:lstStyle/>
          <a:p>
            <a:pPr>
              <a:tabLst>
                <a:tab pos="8115300" algn="r"/>
              </a:tabLst>
            </a:pPr>
            <a:r>
              <a:rPr lang="en-US" sz="2800" dirty="0" smtClean="0">
                <a:solidFill>
                  <a:schemeClr val="bg1">
                    <a:lumMod val="65000"/>
                  </a:schemeClr>
                </a:solidFill>
              </a:rPr>
              <a:t>Motivation</a:t>
            </a:r>
          </a:p>
          <a:p>
            <a:pPr>
              <a:tabLst>
                <a:tab pos="8115300" algn="r"/>
              </a:tabLst>
            </a:pPr>
            <a:r>
              <a:rPr lang="en-US" sz="2800" dirty="0" smtClean="0">
                <a:solidFill>
                  <a:schemeClr val="bg1">
                    <a:lumMod val="65000"/>
                  </a:schemeClr>
                </a:solidFill>
              </a:rPr>
              <a:t>Constraint Optimization and Cost Networks </a:t>
            </a:r>
            <a:r>
              <a:rPr lang="en-US" dirty="0" smtClean="0"/>
              <a:t>	</a:t>
            </a:r>
            <a:r>
              <a:rPr lang="en-US" sz="2000" dirty="0" smtClean="0">
                <a:solidFill>
                  <a:srgbClr val="3366FF"/>
                </a:solidFill>
              </a:rPr>
              <a:t>Section 13.1</a:t>
            </a:r>
            <a:endParaRPr lang="en-US" sz="2000" dirty="0" smtClean="0"/>
          </a:p>
          <a:p>
            <a:pPr>
              <a:tabLst>
                <a:tab pos="8115300" algn="r"/>
              </a:tabLst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Branch-and-Bound Search</a:t>
            </a:r>
            <a:r>
              <a:rPr lang="en-US" dirty="0" smtClean="0"/>
              <a:t>	</a:t>
            </a:r>
            <a:r>
              <a:rPr lang="en-US" sz="2000" dirty="0" smtClean="0">
                <a:solidFill>
                  <a:srgbClr val="3366FF"/>
                </a:solidFill>
              </a:rPr>
              <a:t>Section 13.2</a:t>
            </a:r>
            <a:endParaRPr lang="en-US" dirty="0" smtClean="0">
              <a:solidFill>
                <a:srgbClr val="3366FF"/>
              </a:solidFill>
            </a:endParaRPr>
          </a:p>
          <a:p>
            <a:pPr>
              <a:tabLst>
                <a:tab pos="8115300" algn="r"/>
              </a:tabLst>
            </a:pP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Bucket Elimination for Optimization</a:t>
            </a:r>
            <a:r>
              <a:rPr lang="en-US" dirty="0"/>
              <a:t>	</a:t>
            </a:r>
            <a:r>
              <a:rPr lang="en-US" sz="2000" dirty="0" smtClean="0">
                <a:solidFill>
                  <a:srgbClr val="3366FF"/>
                </a:solidFill>
              </a:rPr>
              <a:t>Section 13.3</a:t>
            </a:r>
            <a:endParaRPr lang="en-US" sz="2000" dirty="0" smtClean="0"/>
          </a:p>
          <a:p>
            <a:pPr>
              <a:tabLst>
                <a:tab pos="8115300" algn="r"/>
              </a:tabLst>
            </a:pPr>
            <a:r>
              <a:rPr lang="en-US" dirty="0" smtClean="0"/>
              <a:t>Mini-bucket Elimination	</a:t>
            </a:r>
            <a:r>
              <a:rPr lang="en-US" sz="2000" dirty="0" smtClean="0">
                <a:solidFill>
                  <a:srgbClr val="3366FF"/>
                </a:solidFill>
              </a:rPr>
              <a:t>Section 13.4</a:t>
            </a:r>
            <a:endParaRPr lang="en-US" dirty="0" smtClean="0"/>
          </a:p>
          <a:p>
            <a:pPr>
              <a:tabLst>
                <a:tab pos="8115300" algn="r"/>
              </a:tabLst>
            </a:pPr>
            <a:r>
              <a:rPr lang="en-US" dirty="0" smtClean="0"/>
              <a:t>Search with Mini-bucket Heuristics	</a:t>
            </a:r>
            <a:r>
              <a:rPr lang="en-US" sz="2000" dirty="0" smtClean="0">
                <a:solidFill>
                  <a:srgbClr val="3366FF"/>
                </a:solidFill>
              </a:rPr>
              <a:t>Section 13.5</a:t>
            </a:r>
            <a:endParaRPr lang="en-US" sz="2000" dirty="0" smtClean="0"/>
          </a:p>
          <a:p>
            <a:pPr>
              <a:tabLst>
                <a:tab pos="8001000" algn="r"/>
              </a:tabLst>
            </a:pPr>
            <a:r>
              <a:rPr lang="en-US" dirty="0" smtClean="0"/>
              <a:t>Summary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All Soft Constraints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3/25/2013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Constraint Optimization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E86F-4F53-460C-83BF-F797240580C2}" type="slidenum">
              <a:rPr lang="en-US" smtClean="0"/>
              <a:pPr/>
              <a:t>34</a:t>
            </a:fld>
            <a:endParaRPr lang="en-US" dirty="0"/>
          </a:p>
        </p:txBody>
      </p:sp>
      <p:sp>
        <p:nvSpPr>
          <p:cNvPr id="36871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6872" name="Rectangle 8"/>
          <p:cNvSpPr>
            <a:spLocks noChangeArrowheads="1"/>
          </p:cNvSpPr>
          <p:nvPr/>
        </p:nvSpPr>
        <p:spPr bwMode="auto">
          <a:xfrm>
            <a:off x="0" y="7318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6873" name="Rectangle 9"/>
          <p:cNvSpPr>
            <a:spLocks noChangeArrowheads="1"/>
          </p:cNvSpPr>
          <p:nvPr/>
        </p:nvSpPr>
        <p:spPr bwMode="auto">
          <a:xfrm>
            <a:off x="0" y="1006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6874" name="Rectangle 10"/>
          <p:cNvSpPr>
            <a:spLocks noChangeArrowheads="1"/>
          </p:cNvSpPr>
          <p:nvPr/>
        </p:nvSpPr>
        <p:spPr bwMode="auto">
          <a:xfrm>
            <a:off x="0" y="1281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6875" name="Rectangle 11"/>
          <p:cNvSpPr>
            <a:spLocks noChangeArrowheads="1"/>
          </p:cNvSpPr>
          <p:nvPr/>
        </p:nvSpPr>
        <p:spPr bwMode="auto">
          <a:xfrm>
            <a:off x="0" y="1555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6876" name="Rectangle 12"/>
          <p:cNvSpPr>
            <a:spLocks noChangeArrowheads="1"/>
          </p:cNvSpPr>
          <p:nvPr/>
        </p:nvSpPr>
        <p:spPr bwMode="auto">
          <a:xfrm>
            <a:off x="0" y="18303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6877" name="Rectangle 13"/>
          <p:cNvSpPr>
            <a:spLocks noChangeArrowheads="1"/>
          </p:cNvSpPr>
          <p:nvPr/>
        </p:nvSpPr>
        <p:spPr bwMode="auto">
          <a:xfrm>
            <a:off x="0" y="2105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6884" name="Rectangle 2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6885" name="Rectangle 21"/>
          <p:cNvSpPr>
            <a:spLocks noChangeArrowheads="1"/>
          </p:cNvSpPr>
          <p:nvPr/>
        </p:nvSpPr>
        <p:spPr bwMode="auto">
          <a:xfrm>
            <a:off x="0" y="7318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6886" name="Rectangle 22"/>
          <p:cNvSpPr>
            <a:spLocks noChangeArrowheads="1"/>
          </p:cNvSpPr>
          <p:nvPr/>
        </p:nvSpPr>
        <p:spPr bwMode="auto">
          <a:xfrm>
            <a:off x="0" y="1006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6887" name="Rectangle 23"/>
          <p:cNvSpPr>
            <a:spLocks noChangeArrowheads="1"/>
          </p:cNvSpPr>
          <p:nvPr/>
        </p:nvSpPr>
        <p:spPr bwMode="auto">
          <a:xfrm>
            <a:off x="0" y="1281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6888" name="Rectangle 24"/>
          <p:cNvSpPr>
            <a:spLocks noChangeArrowheads="1"/>
          </p:cNvSpPr>
          <p:nvPr/>
        </p:nvSpPr>
        <p:spPr bwMode="auto">
          <a:xfrm>
            <a:off x="0" y="1555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6889" name="Rectangle 25"/>
          <p:cNvSpPr>
            <a:spLocks noChangeArrowheads="1"/>
          </p:cNvSpPr>
          <p:nvPr/>
        </p:nvSpPr>
        <p:spPr bwMode="auto">
          <a:xfrm>
            <a:off x="0" y="18303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6890" name="Rectangle 26"/>
          <p:cNvSpPr>
            <a:spLocks noChangeArrowheads="1"/>
          </p:cNvSpPr>
          <p:nvPr/>
        </p:nvSpPr>
        <p:spPr bwMode="auto">
          <a:xfrm>
            <a:off x="0" y="2105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6897" name="Rectangle 3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6898" name="Rectangle 34"/>
          <p:cNvSpPr>
            <a:spLocks noChangeArrowheads="1"/>
          </p:cNvSpPr>
          <p:nvPr/>
        </p:nvSpPr>
        <p:spPr bwMode="auto">
          <a:xfrm>
            <a:off x="0" y="7318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6899" name="Rectangle 35"/>
          <p:cNvSpPr>
            <a:spLocks noChangeArrowheads="1"/>
          </p:cNvSpPr>
          <p:nvPr/>
        </p:nvSpPr>
        <p:spPr bwMode="auto">
          <a:xfrm>
            <a:off x="0" y="1006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6900" name="Rectangle 36"/>
          <p:cNvSpPr>
            <a:spLocks noChangeArrowheads="1"/>
          </p:cNvSpPr>
          <p:nvPr/>
        </p:nvSpPr>
        <p:spPr bwMode="auto">
          <a:xfrm>
            <a:off x="0" y="1281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6901" name="Rectangle 37"/>
          <p:cNvSpPr>
            <a:spLocks noChangeArrowheads="1"/>
          </p:cNvSpPr>
          <p:nvPr/>
        </p:nvSpPr>
        <p:spPr bwMode="auto">
          <a:xfrm>
            <a:off x="0" y="1555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6902" name="Rectangle 38"/>
          <p:cNvSpPr>
            <a:spLocks noChangeArrowheads="1"/>
          </p:cNvSpPr>
          <p:nvPr/>
        </p:nvSpPr>
        <p:spPr bwMode="auto">
          <a:xfrm>
            <a:off x="0" y="18303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6903" name="Rectangle 39"/>
          <p:cNvSpPr>
            <a:spLocks noChangeArrowheads="1"/>
          </p:cNvSpPr>
          <p:nvPr/>
        </p:nvSpPr>
        <p:spPr bwMode="auto">
          <a:xfrm>
            <a:off x="0" y="2105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6905" name="Rectangle 4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6906" name="Rectangle 42"/>
          <p:cNvSpPr>
            <a:spLocks noChangeArrowheads="1"/>
          </p:cNvSpPr>
          <p:nvPr/>
        </p:nvSpPr>
        <p:spPr bwMode="auto">
          <a:xfrm>
            <a:off x="0" y="739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6908" name="Rectangle 4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6909" name="Rectangle 45"/>
          <p:cNvSpPr>
            <a:spLocks noChangeArrowheads="1"/>
          </p:cNvSpPr>
          <p:nvPr/>
        </p:nvSpPr>
        <p:spPr bwMode="auto">
          <a:xfrm>
            <a:off x="0" y="7318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6911" name="Rectangle 4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6912" name="Rectangle 48"/>
          <p:cNvSpPr>
            <a:spLocks noChangeArrowheads="1"/>
          </p:cNvSpPr>
          <p:nvPr/>
        </p:nvSpPr>
        <p:spPr bwMode="auto">
          <a:xfrm>
            <a:off x="0" y="7318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6914" name="Rectangle 5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6915" name="Rectangle 51"/>
          <p:cNvSpPr>
            <a:spLocks noChangeArrowheads="1"/>
          </p:cNvSpPr>
          <p:nvPr/>
        </p:nvSpPr>
        <p:spPr bwMode="auto">
          <a:xfrm>
            <a:off x="0" y="7318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6917" name="Rectangle 5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6918" name="Rectangle 54"/>
          <p:cNvSpPr>
            <a:spLocks noChangeArrowheads="1"/>
          </p:cNvSpPr>
          <p:nvPr/>
        </p:nvSpPr>
        <p:spPr bwMode="auto">
          <a:xfrm>
            <a:off x="0" y="739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63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5064" name="Rectangle 8"/>
          <p:cNvSpPr>
            <a:spLocks noChangeArrowheads="1"/>
          </p:cNvSpPr>
          <p:nvPr/>
        </p:nvSpPr>
        <p:spPr bwMode="auto">
          <a:xfrm>
            <a:off x="0" y="8683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65" name="Rectangle 9"/>
          <p:cNvSpPr>
            <a:spLocks noChangeArrowheads="1"/>
          </p:cNvSpPr>
          <p:nvPr/>
        </p:nvSpPr>
        <p:spPr bwMode="auto">
          <a:xfrm>
            <a:off x="0" y="1279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66" name="Rectangle 10"/>
          <p:cNvSpPr>
            <a:spLocks noChangeArrowheads="1"/>
          </p:cNvSpPr>
          <p:nvPr/>
        </p:nvSpPr>
        <p:spPr bwMode="auto">
          <a:xfrm>
            <a:off x="0" y="1690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67" name="Rectangle 11"/>
          <p:cNvSpPr>
            <a:spLocks noChangeArrowheads="1"/>
          </p:cNvSpPr>
          <p:nvPr/>
        </p:nvSpPr>
        <p:spPr bwMode="auto">
          <a:xfrm>
            <a:off x="0" y="2101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68" name="Rectangle 12"/>
          <p:cNvSpPr>
            <a:spLocks noChangeArrowheads="1"/>
          </p:cNvSpPr>
          <p:nvPr/>
        </p:nvSpPr>
        <p:spPr bwMode="auto">
          <a:xfrm>
            <a:off x="0" y="25130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69" name="Rectangle 13"/>
          <p:cNvSpPr>
            <a:spLocks noChangeArrowheads="1"/>
          </p:cNvSpPr>
          <p:nvPr/>
        </p:nvSpPr>
        <p:spPr bwMode="auto">
          <a:xfrm>
            <a:off x="0" y="2924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76" name="Rectangle 2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5077" name="Rectangle 21"/>
          <p:cNvSpPr>
            <a:spLocks noChangeArrowheads="1"/>
          </p:cNvSpPr>
          <p:nvPr/>
        </p:nvSpPr>
        <p:spPr bwMode="auto">
          <a:xfrm>
            <a:off x="0" y="762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78" name="Rectangle 22"/>
          <p:cNvSpPr>
            <a:spLocks noChangeArrowheads="1"/>
          </p:cNvSpPr>
          <p:nvPr/>
        </p:nvSpPr>
        <p:spPr bwMode="auto">
          <a:xfrm>
            <a:off x="0" y="1066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79" name="Rectangle 23"/>
          <p:cNvSpPr>
            <a:spLocks noChangeArrowheads="1"/>
          </p:cNvSpPr>
          <p:nvPr/>
        </p:nvSpPr>
        <p:spPr bwMode="auto">
          <a:xfrm>
            <a:off x="0" y="1371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80" name="Rectangle 24"/>
          <p:cNvSpPr>
            <a:spLocks noChangeArrowheads="1"/>
          </p:cNvSpPr>
          <p:nvPr/>
        </p:nvSpPr>
        <p:spPr bwMode="auto">
          <a:xfrm>
            <a:off x="0" y="1676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81" name="Rectangle 25"/>
          <p:cNvSpPr>
            <a:spLocks noChangeArrowheads="1"/>
          </p:cNvSpPr>
          <p:nvPr/>
        </p:nvSpPr>
        <p:spPr bwMode="auto">
          <a:xfrm>
            <a:off x="0" y="1981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82" name="Rectangle 26"/>
          <p:cNvSpPr>
            <a:spLocks noChangeArrowheads="1"/>
          </p:cNvSpPr>
          <p:nvPr/>
        </p:nvSpPr>
        <p:spPr bwMode="auto">
          <a:xfrm>
            <a:off x="0" y="2286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89" name="Rectangle 3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5090" name="Rectangle 34"/>
          <p:cNvSpPr>
            <a:spLocks noChangeArrowheads="1"/>
          </p:cNvSpPr>
          <p:nvPr/>
        </p:nvSpPr>
        <p:spPr bwMode="auto">
          <a:xfrm>
            <a:off x="0" y="762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91" name="Rectangle 35"/>
          <p:cNvSpPr>
            <a:spLocks noChangeArrowheads="1"/>
          </p:cNvSpPr>
          <p:nvPr/>
        </p:nvSpPr>
        <p:spPr bwMode="auto">
          <a:xfrm>
            <a:off x="0" y="1066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92" name="Rectangle 36"/>
          <p:cNvSpPr>
            <a:spLocks noChangeArrowheads="1"/>
          </p:cNvSpPr>
          <p:nvPr/>
        </p:nvSpPr>
        <p:spPr bwMode="auto">
          <a:xfrm>
            <a:off x="0" y="1371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	</a:t>
            </a:r>
            <a:r>
              <a:rPr kumimoji="0" lang="en-US" sz="18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en-US" sz="18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Times New Roman" pitchFamily="18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93" name="Rectangle 37"/>
          <p:cNvSpPr>
            <a:spLocks noChangeArrowheads="1"/>
          </p:cNvSpPr>
          <p:nvPr/>
        </p:nvSpPr>
        <p:spPr bwMode="auto">
          <a:xfrm>
            <a:off x="0" y="1676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94" name="Rectangle 38"/>
          <p:cNvSpPr>
            <a:spLocks noChangeArrowheads="1"/>
          </p:cNvSpPr>
          <p:nvPr/>
        </p:nvSpPr>
        <p:spPr bwMode="auto">
          <a:xfrm>
            <a:off x="0" y="1981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95" name="Rectangle 39"/>
          <p:cNvSpPr>
            <a:spLocks noChangeArrowheads="1"/>
          </p:cNvSpPr>
          <p:nvPr/>
        </p:nvSpPr>
        <p:spPr bwMode="auto">
          <a:xfrm>
            <a:off x="0" y="2286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107" name="Rectangle 5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5108" name="Rectangle 52"/>
          <p:cNvSpPr>
            <a:spLocks noChangeArrowheads="1"/>
          </p:cNvSpPr>
          <p:nvPr/>
        </p:nvSpPr>
        <p:spPr bwMode="auto">
          <a:xfrm>
            <a:off x="0" y="76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109" name="Rectangle 53"/>
          <p:cNvSpPr>
            <a:spLocks noChangeArrowheads="1"/>
          </p:cNvSpPr>
          <p:nvPr/>
        </p:nvSpPr>
        <p:spPr bwMode="auto">
          <a:xfrm>
            <a:off x="0" y="1082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110" name="Rectangle 54"/>
          <p:cNvSpPr>
            <a:spLocks noChangeArrowheads="1"/>
          </p:cNvSpPr>
          <p:nvPr/>
        </p:nvSpPr>
        <p:spPr bwMode="auto">
          <a:xfrm>
            <a:off x="0" y="13954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111" name="Rectangle 55"/>
          <p:cNvSpPr>
            <a:spLocks noChangeArrowheads="1"/>
          </p:cNvSpPr>
          <p:nvPr/>
        </p:nvSpPr>
        <p:spPr bwMode="auto">
          <a:xfrm>
            <a:off x="0" y="1708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112" name="Rectangle 56"/>
          <p:cNvSpPr>
            <a:spLocks noChangeArrowheads="1"/>
          </p:cNvSpPr>
          <p:nvPr/>
        </p:nvSpPr>
        <p:spPr bwMode="auto">
          <a:xfrm>
            <a:off x="0" y="202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113" name="Rectangle 57"/>
          <p:cNvSpPr>
            <a:spLocks noChangeArrowheads="1"/>
          </p:cNvSpPr>
          <p:nvPr/>
        </p:nvSpPr>
        <p:spPr bwMode="auto">
          <a:xfrm>
            <a:off x="0" y="2333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114" name="Rectangle 58"/>
          <p:cNvSpPr>
            <a:spLocks noChangeArrowheads="1"/>
          </p:cNvSpPr>
          <p:nvPr/>
        </p:nvSpPr>
        <p:spPr bwMode="auto">
          <a:xfrm>
            <a:off x="0" y="26463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115" name="Rectangle 59"/>
          <p:cNvSpPr>
            <a:spLocks noChangeArrowheads="1"/>
          </p:cNvSpPr>
          <p:nvPr/>
        </p:nvSpPr>
        <p:spPr bwMode="auto">
          <a:xfrm>
            <a:off x="0" y="2959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116" name="Rectangle 60"/>
          <p:cNvSpPr>
            <a:spLocks noChangeArrowheads="1"/>
          </p:cNvSpPr>
          <p:nvPr/>
        </p:nvSpPr>
        <p:spPr bwMode="auto">
          <a:xfrm>
            <a:off x="0" y="32718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117" name="Rectangle 61"/>
          <p:cNvSpPr>
            <a:spLocks noChangeArrowheads="1"/>
          </p:cNvSpPr>
          <p:nvPr/>
        </p:nvSpPr>
        <p:spPr bwMode="auto">
          <a:xfrm>
            <a:off x="0" y="3584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118" name="Rectangle 62"/>
          <p:cNvSpPr>
            <a:spLocks noChangeArrowheads="1"/>
          </p:cNvSpPr>
          <p:nvPr/>
        </p:nvSpPr>
        <p:spPr bwMode="auto">
          <a:xfrm>
            <a:off x="0" y="38973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37" name="Shape 236"/>
          <p:cNvCxnSpPr>
            <a:endCxn id="45106" idx="0"/>
          </p:cNvCxnSpPr>
          <p:nvPr/>
        </p:nvCxnSpPr>
        <p:spPr>
          <a:xfrm>
            <a:off x="2813928" y="3380198"/>
            <a:ext cx="668338" cy="204013"/>
          </a:xfrm>
          <a:prstGeom prst="bentConnector2">
            <a:avLst/>
          </a:prstGeom>
          <a:ln w="19050"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45120" name="Rectangle 6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5121" name="Rectangle 65"/>
          <p:cNvSpPr>
            <a:spLocks noChangeArrowheads="1"/>
          </p:cNvSpPr>
          <p:nvPr/>
        </p:nvSpPr>
        <p:spPr bwMode="auto">
          <a:xfrm>
            <a:off x="0" y="762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40" name="Shape 236"/>
          <p:cNvCxnSpPr/>
          <p:nvPr/>
        </p:nvCxnSpPr>
        <p:spPr>
          <a:xfrm>
            <a:off x="2775828" y="3974558"/>
            <a:ext cx="602047" cy="170966"/>
          </a:xfrm>
          <a:prstGeom prst="bentConnector2">
            <a:avLst/>
          </a:prstGeom>
          <a:ln w="19050"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pic>
        <p:nvPicPr>
          <p:cNvPr id="45075" name="Picture 19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6919" y="2421222"/>
            <a:ext cx="982663" cy="304800"/>
          </a:xfrm>
          <a:prstGeom prst="rect">
            <a:avLst/>
          </a:prstGeom>
          <a:noFill/>
        </p:spPr>
      </p:pic>
      <p:pic>
        <p:nvPicPr>
          <p:cNvPr id="45074" name="Picture 18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6919" y="2992362"/>
            <a:ext cx="990600" cy="304800"/>
          </a:xfrm>
          <a:prstGeom prst="rect">
            <a:avLst/>
          </a:prstGeom>
          <a:noFill/>
        </p:spPr>
      </p:pic>
      <p:pic>
        <p:nvPicPr>
          <p:cNvPr id="45073" name="Picture 17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6919" y="3572380"/>
            <a:ext cx="974725" cy="304800"/>
          </a:xfrm>
          <a:prstGeom prst="rect">
            <a:avLst/>
          </a:prstGeom>
          <a:noFill/>
        </p:spPr>
      </p:pic>
      <p:pic>
        <p:nvPicPr>
          <p:cNvPr id="45072" name="Picture 16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6919" y="4143520"/>
            <a:ext cx="998538" cy="304800"/>
          </a:xfrm>
          <a:prstGeom prst="rect">
            <a:avLst/>
          </a:prstGeom>
          <a:noFill/>
        </p:spPr>
      </p:pic>
      <p:pic>
        <p:nvPicPr>
          <p:cNvPr id="45071" name="Picture 15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6919" y="4714660"/>
            <a:ext cx="982663" cy="304800"/>
          </a:xfrm>
          <a:prstGeom prst="rect">
            <a:avLst/>
          </a:prstGeom>
          <a:noFill/>
        </p:spPr>
      </p:pic>
      <p:pic>
        <p:nvPicPr>
          <p:cNvPr id="45070" name="Picture 14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6919" y="5285800"/>
            <a:ext cx="982663" cy="304800"/>
          </a:xfrm>
          <a:prstGeom prst="rect">
            <a:avLst/>
          </a:prstGeom>
          <a:noFill/>
        </p:spPr>
      </p:pic>
      <p:pic>
        <p:nvPicPr>
          <p:cNvPr id="45088" name="Picture 32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25610" y="2421237"/>
            <a:ext cx="769938" cy="304800"/>
          </a:xfrm>
          <a:prstGeom prst="rect">
            <a:avLst/>
          </a:prstGeom>
          <a:noFill/>
        </p:spPr>
      </p:pic>
      <p:pic>
        <p:nvPicPr>
          <p:cNvPr id="45086" name="Picture 30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07851" y="3572376"/>
            <a:ext cx="739775" cy="304800"/>
          </a:xfrm>
          <a:prstGeom prst="rect">
            <a:avLst/>
          </a:prstGeom>
          <a:noFill/>
        </p:spPr>
      </p:pic>
      <p:pic>
        <p:nvPicPr>
          <p:cNvPr id="45084" name="Picture 28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67497" y="3001245"/>
            <a:ext cx="746125" cy="304800"/>
          </a:xfrm>
          <a:prstGeom prst="rect">
            <a:avLst/>
          </a:prstGeom>
          <a:noFill/>
        </p:spPr>
      </p:pic>
      <p:pic>
        <p:nvPicPr>
          <p:cNvPr id="45083" name="Picture 27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25607" y="5285765"/>
            <a:ext cx="541338" cy="304800"/>
          </a:xfrm>
          <a:prstGeom prst="rect">
            <a:avLst/>
          </a:prstGeom>
          <a:noFill/>
        </p:spPr>
      </p:pic>
      <p:sp>
        <p:nvSpPr>
          <p:cNvPr id="188" name="Left Brace 187"/>
          <p:cNvSpPr/>
          <p:nvPr/>
        </p:nvSpPr>
        <p:spPr>
          <a:xfrm rot="5400000" flipH="1" flipV="1">
            <a:off x="2743941" y="1941843"/>
            <a:ext cx="142044" cy="2743203"/>
          </a:xfrm>
          <a:prstGeom prst="leftBrace">
            <a:avLst/>
          </a:prstGeom>
          <a:ln w="19050"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9" name="Left Brace 188"/>
          <p:cNvSpPr/>
          <p:nvPr/>
        </p:nvSpPr>
        <p:spPr>
          <a:xfrm rot="5400000" flipH="1" flipV="1">
            <a:off x="1742246" y="2342817"/>
            <a:ext cx="131683" cy="779757"/>
          </a:xfrm>
          <a:prstGeom prst="leftBrace">
            <a:avLst/>
          </a:prstGeom>
          <a:ln w="19050"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0" name="Left Brace 189"/>
          <p:cNvSpPr/>
          <p:nvPr/>
        </p:nvSpPr>
        <p:spPr>
          <a:xfrm rot="5400000" flipH="1" flipV="1">
            <a:off x="2701034" y="2529249"/>
            <a:ext cx="142044" cy="2743203"/>
          </a:xfrm>
          <a:prstGeom prst="leftBrace">
            <a:avLst/>
          </a:prstGeom>
          <a:ln w="19050">
            <a:tailEnd type="non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5106" name="Picture 50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72666" y="3584211"/>
            <a:ext cx="1219200" cy="312738"/>
          </a:xfrm>
          <a:prstGeom prst="rect">
            <a:avLst/>
          </a:prstGeom>
          <a:noFill/>
        </p:spPr>
      </p:pic>
      <p:pic>
        <p:nvPicPr>
          <p:cNvPr id="45105" name="Picture 49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63842" y="4145524"/>
            <a:ext cx="1012825" cy="312737"/>
          </a:xfrm>
          <a:prstGeom prst="rect">
            <a:avLst/>
          </a:prstGeom>
          <a:noFill/>
        </p:spPr>
      </p:pic>
      <p:pic>
        <p:nvPicPr>
          <p:cNvPr id="45104" name="Picture 48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08235" y="4706836"/>
            <a:ext cx="800100" cy="312738"/>
          </a:xfrm>
          <a:prstGeom prst="rect">
            <a:avLst/>
          </a:prstGeom>
          <a:noFill/>
        </p:spPr>
      </p:pic>
      <p:pic>
        <p:nvPicPr>
          <p:cNvPr id="45103" name="Picture 47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56133" y="4708854"/>
            <a:ext cx="579438" cy="312737"/>
          </a:xfrm>
          <a:prstGeom prst="rect">
            <a:avLst/>
          </a:prstGeom>
          <a:noFill/>
        </p:spPr>
      </p:pic>
      <p:pic>
        <p:nvPicPr>
          <p:cNvPr id="45102" name="Picture 46"/>
          <p:cNvPicPr>
            <a:picLocks noChangeAspect="1" noChangeArrowheads="1"/>
          </p:cNvPicPr>
          <p:nvPr/>
        </p:nvPicPr>
        <p:blipFill>
          <a:blip r:embed="rId1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25974" y="5305677"/>
            <a:ext cx="571500" cy="312738"/>
          </a:xfrm>
          <a:prstGeom prst="rect">
            <a:avLst/>
          </a:prstGeom>
          <a:noFill/>
        </p:spPr>
      </p:pic>
      <p:sp>
        <p:nvSpPr>
          <p:cNvPr id="214" name="Left Brace 213"/>
          <p:cNvSpPr/>
          <p:nvPr/>
        </p:nvSpPr>
        <p:spPr>
          <a:xfrm rot="5400000" flipH="1" flipV="1">
            <a:off x="3288441" y="3942278"/>
            <a:ext cx="112449" cy="1009095"/>
          </a:xfrm>
          <a:prstGeom prst="leftBrace">
            <a:avLst/>
          </a:prstGeom>
          <a:ln w="19050">
            <a:tailEnd type="non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5" name="Left Brace 214"/>
          <p:cNvSpPr/>
          <p:nvPr/>
        </p:nvSpPr>
        <p:spPr>
          <a:xfrm rot="5400000" flipH="1" flipV="1">
            <a:off x="2817925" y="4190854"/>
            <a:ext cx="139081" cy="1621653"/>
          </a:xfrm>
          <a:prstGeom prst="leftBrace">
            <a:avLst/>
          </a:prstGeom>
          <a:ln w="19050">
            <a:tailEnd type="non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6" name="Left Brace 215"/>
          <p:cNvSpPr/>
          <p:nvPr/>
        </p:nvSpPr>
        <p:spPr>
          <a:xfrm rot="5400000" flipH="1" flipV="1">
            <a:off x="2353327" y="4534126"/>
            <a:ext cx="137601" cy="2143953"/>
          </a:xfrm>
          <a:prstGeom prst="leftBrace">
            <a:avLst/>
          </a:prstGeom>
          <a:ln w="1905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4" name="Shape 223"/>
          <p:cNvCxnSpPr>
            <a:stCxn id="189" idx="1"/>
            <a:endCxn id="45103" idx="0"/>
          </p:cNvCxnSpPr>
          <p:nvPr/>
        </p:nvCxnSpPr>
        <p:spPr>
          <a:xfrm rot="16200000" flipH="1">
            <a:off x="1171812" y="3434813"/>
            <a:ext cx="1910317" cy="637764"/>
          </a:xfrm>
          <a:prstGeom prst="bentConnector3">
            <a:avLst>
              <a:gd name="adj1" fmla="val 5325"/>
            </a:avLst>
          </a:prstGeom>
          <a:ln w="190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2" name="Shape 236"/>
          <p:cNvCxnSpPr>
            <a:endCxn id="45104" idx="0"/>
          </p:cNvCxnSpPr>
          <p:nvPr/>
        </p:nvCxnSpPr>
        <p:spPr>
          <a:xfrm rot="5400000">
            <a:off x="3227098" y="4591686"/>
            <a:ext cx="196338" cy="33963"/>
          </a:xfrm>
          <a:prstGeom prst="bentConnector3">
            <a:avLst>
              <a:gd name="adj1" fmla="val 50000"/>
            </a:avLst>
          </a:prstGeom>
          <a:ln w="19050"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45" name="Shape 236"/>
          <p:cNvCxnSpPr>
            <a:stCxn id="215" idx="1"/>
            <a:endCxn id="45102" idx="0"/>
          </p:cNvCxnSpPr>
          <p:nvPr/>
        </p:nvCxnSpPr>
        <p:spPr>
          <a:xfrm rot="16200000" flipH="1">
            <a:off x="2932367" y="5026320"/>
            <a:ext cx="234456" cy="324258"/>
          </a:xfrm>
          <a:prstGeom prst="bentConnector5">
            <a:avLst>
              <a:gd name="adj1" fmla="val 2167"/>
              <a:gd name="adj2" fmla="val 41642"/>
              <a:gd name="adj3" fmla="val 2498"/>
            </a:avLst>
          </a:prstGeom>
          <a:ln w="19050"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pic>
        <p:nvPicPr>
          <p:cNvPr id="268" name="Picture 31"/>
          <p:cNvPicPr>
            <a:picLocks noChangeAspect="1" noChangeArrowheads="1"/>
          </p:cNvPicPr>
          <p:nvPr/>
        </p:nvPicPr>
        <p:blipFill>
          <a:blip r:embed="rId1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15937" y="3009091"/>
            <a:ext cx="968375" cy="304800"/>
          </a:xfrm>
          <a:prstGeom prst="rect">
            <a:avLst/>
          </a:prstGeom>
          <a:noFill/>
        </p:spPr>
      </p:pic>
      <p:pic>
        <p:nvPicPr>
          <p:cNvPr id="269" name="Picture 29"/>
          <p:cNvPicPr>
            <a:picLocks noChangeAspect="1" noChangeArrowheads="1"/>
          </p:cNvPicPr>
          <p:nvPr/>
        </p:nvPicPr>
        <p:blipFill>
          <a:blip r:embed="rId1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50248" y="3006129"/>
            <a:ext cx="952500" cy="304800"/>
          </a:xfrm>
          <a:prstGeom prst="rect">
            <a:avLst/>
          </a:prstGeom>
          <a:noFill/>
        </p:spPr>
      </p:pic>
      <p:pic>
        <p:nvPicPr>
          <p:cNvPr id="45119" name="Picture 63"/>
          <p:cNvPicPr>
            <a:picLocks noChangeAspect="1" noChangeArrowheads="1"/>
          </p:cNvPicPr>
          <p:nvPr/>
        </p:nvPicPr>
        <p:blipFill>
          <a:blip r:embed="rId1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40280" y="5966460"/>
            <a:ext cx="381000" cy="304800"/>
          </a:xfrm>
          <a:prstGeom prst="rect">
            <a:avLst/>
          </a:prstGeom>
          <a:noFill/>
        </p:spPr>
      </p:pic>
      <p:cxnSp>
        <p:nvCxnSpPr>
          <p:cNvPr id="312" name="Straight Arrow Connector 311"/>
          <p:cNvCxnSpPr>
            <a:stCxn id="216" idx="1"/>
            <a:endCxn id="45119" idx="0"/>
          </p:cNvCxnSpPr>
          <p:nvPr/>
        </p:nvCxnSpPr>
        <p:spPr>
          <a:xfrm>
            <a:off x="2422128" y="5674903"/>
            <a:ext cx="8652" cy="291557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1" name="Shape 236"/>
          <p:cNvCxnSpPr>
            <a:stCxn id="221" idx="1"/>
            <a:endCxn id="45100" idx="0"/>
          </p:cNvCxnSpPr>
          <p:nvPr/>
        </p:nvCxnSpPr>
        <p:spPr>
          <a:xfrm rot="5400000">
            <a:off x="7240542" y="3697401"/>
            <a:ext cx="777443" cy="103481"/>
          </a:xfrm>
          <a:prstGeom prst="bentConnector5">
            <a:avLst>
              <a:gd name="adj1" fmla="val 980"/>
              <a:gd name="adj2" fmla="val -776123"/>
              <a:gd name="adj3" fmla="val 75497"/>
            </a:avLst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79" name="Shape 236"/>
          <p:cNvCxnSpPr>
            <a:stCxn id="270" idx="1"/>
            <a:endCxn id="45101" idx="0"/>
          </p:cNvCxnSpPr>
          <p:nvPr/>
        </p:nvCxnSpPr>
        <p:spPr>
          <a:xfrm rot="16200000" flipH="1">
            <a:off x="6926335" y="2674163"/>
            <a:ext cx="180621" cy="1553132"/>
          </a:xfrm>
          <a:prstGeom prst="bentConnector5">
            <a:avLst>
              <a:gd name="adj1" fmla="val 37967"/>
              <a:gd name="adj2" fmla="val 39679"/>
              <a:gd name="adj3" fmla="val 36719"/>
            </a:avLst>
          </a:prstGeom>
          <a:ln w="19050"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pic>
        <p:nvPicPr>
          <p:cNvPr id="175" name="Picture 19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42446" y="2422702"/>
            <a:ext cx="982663" cy="304800"/>
          </a:xfrm>
          <a:prstGeom prst="rect">
            <a:avLst/>
          </a:prstGeom>
          <a:noFill/>
        </p:spPr>
      </p:pic>
      <p:pic>
        <p:nvPicPr>
          <p:cNvPr id="176" name="Picture 18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42446" y="2993842"/>
            <a:ext cx="990600" cy="304800"/>
          </a:xfrm>
          <a:prstGeom prst="rect">
            <a:avLst/>
          </a:prstGeom>
          <a:noFill/>
        </p:spPr>
      </p:pic>
      <p:pic>
        <p:nvPicPr>
          <p:cNvPr id="177" name="Picture 17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42446" y="3573860"/>
            <a:ext cx="974725" cy="304800"/>
          </a:xfrm>
          <a:prstGeom prst="rect">
            <a:avLst/>
          </a:prstGeom>
          <a:noFill/>
        </p:spPr>
      </p:pic>
      <p:pic>
        <p:nvPicPr>
          <p:cNvPr id="178" name="Picture 16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42446" y="4145000"/>
            <a:ext cx="998538" cy="304800"/>
          </a:xfrm>
          <a:prstGeom prst="rect">
            <a:avLst/>
          </a:prstGeom>
          <a:noFill/>
        </p:spPr>
      </p:pic>
      <p:pic>
        <p:nvPicPr>
          <p:cNvPr id="179" name="Picture 15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42446" y="4716140"/>
            <a:ext cx="982663" cy="304800"/>
          </a:xfrm>
          <a:prstGeom prst="rect">
            <a:avLst/>
          </a:prstGeom>
          <a:noFill/>
        </p:spPr>
      </p:pic>
      <p:pic>
        <p:nvPicPr>
          <p:cNvPr id="180" name="Picture 14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42446" y="5287280"/>
            <a:ext cx="982663" cy="304800"/>
          </a:xfrm>
          <a:prstGeom prst="rect">
            <a:avLst/>
          </a:prstGeom>
          <a:noFill/>
        </p:spPr>
      </p:pic>
      <p:pic>
        <p:nvPicPr>
          <p:cNvPr id="182" name="Picture 32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34412" y="2413839"/>
            <a:ext cx="769938" cy="304800"/>
          </a:xfrm>
          <a:prstGeom prst="rect">
            <a:avLst/>
          </a:prstGeom>
          <a:noFill/>
        </p:spPr>
      </p:pic>
      <p:pic>
        <p:nvPicPr>
          <p:cNvPr id="183" name="Picture 31"/>
          <p:cNvPicPr>
            <a:picLocks noChangeAspect="1" noChangeArrowheads="1"/>
          </p:cNvPicPr>
          <p:nvPr/>
        </p:nvPicPr>
        <p:blipFill>
          <a:blip r:embed="rId1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1717" y="2993851"/>
            <a:ext cx="968375" cy="304800"/>
          </a:xfrm>
          <a:prstGeom prst="rect">
            <a:avLst/>
          </a:prstGeom>
          <a:noFill/>
        </p:spPr>
      </p:pic>
      <p:pic>
        <p:nvPicPr>
          <p:cNvPr id="184" name="Picture 30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81140" y="3564980"/>
            <a:ext cx="739775" cy="304800"/>
          </a:xfrm>
          <a:prstGeom prst="rect">
            <a:avLst/>
          </a:prstGeom>
          <a:noFill/>
        </p:spPr>
      </p:pic>
      <p:pic>
        <p:nvPicPr>
          <p:cNvPr id="185" name="Picture 29"/>
          <p:cNvPicPr>
            <a:picLocks noChangeAspect="1" noChangeArrowheads="1"/>
          </p:cNvPicPr>
          <p:nvPr/>
        </p:nvPicPr>
        <p:blipFill>
          <a:blip r:embed="rId1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86028" y="2990889"/>
            <a:ext cx="952500" cy="304800"/>
          </a:xfrm>
          <a:prstGeom prst="rect">
            <a:avLst/>
          </a:prstGeom>
          <a:noFill/>
        </p:spPr>
      </p:pic>
      <p:pic>
        <p:nvPicPr>
          <p:cNvPr id="186" name="Picture 28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40786" y="2993849"/>
            <a:ext cx="746125" cy="304800"/>
          </a:xfrm>
          <a:prstGeom prst="rect">
            <a:avLst/>
          </a:prstGeom>
          <a:noFill/>
        </p:spPr>
      </p:pic>
      <p:pic>
        <p:nvPicPr>
          <p:cNvPr id="187" name="Picture 27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98896" y="5278369"/>
            <a:ext cx="541338" cy="304800"/>
          </a:xfrm>
          <a:prstGeom prst="rect">
            <a:avLst/>
          </a:prstGeom>
          <a:noFill/>
        </p:spPr>
      </p:pic>
      <p:pic>
        <p:nvPicPr>
          <p:cNvPr id="45101" name="Picture 45"/>
          <p:cNvPicPr>
            <a:picLocks noChangeAspect="1" noChangeArrowheads="1"/>
          </p:cNvPicPr>
          <p:nvPr/>
        </p:nvPicPr>
        <p:blipFill>
          <a:blip r:embed="rId2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04273" y="3541040"/>
            <a:ext cx="777875" cy="312737"/>
          </a:xfrm>
          <a:prstGeom prst="rect">
            <a:avLst/>
          </a:prstGeom>
          <a:noFill/>
        </p:spPr>
      </p:pic>
      <p:pic>
        <p:nvPicPr>
          <p:cNvPr id="45100" name="Picture 44"/>
          <p:cNvPicPr>
            <a:picLocks noChangeAspect="1" noChangeArrowheads="1"/>
          </p:cNvPicPr>
          <p:nvPr/>
        </p:nvPicPr>
        <p:blipFill>
          <a:blip r:embed="rId2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73503" y="4137863"/>
            <a:ext cx="808038" cy="312738"/>
          </a:xfrm>
          <a:prstGeom prst="rect">
            <a:avLst/>
          </a:prstGeom>
          <a:noFill/>
        </p:spPr>
      </p:pic>
      <p:pic>
        <p:nvPicPr>
          <p:cNvPr id="45099" name="Picture 43"/>
          <p:cNvPicPr>
            <a:picLocks noChangeAspect="1" noChangeArrowheads="1"/>
          </p:cNvPicPr>
          <p:nvPr/>
        </p:nvPicPr>
        <p:blipFill>
          <a:blip r:embed="rId2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59564" y="4699177"/>
            <a:ext cx="784225" cy="312737"/>
          </a:xfrm>
          <a:prstGeom prst="rect">
            <a:avLst/>
          </a:prstGeom>
          <a:noFill/>
        </p:spPr>
      </p:pic>
      <p:pic>
        <p:nvPicPr>
          <p:cNvPr id="45098" name="Picture 42"/>
          <p:cNvPicPr>
            <a:picLocks noChangeAspect="1" noChangeArrowheads="1"/>
          </p:cNvPicPr>
          <p:nvPr/>
        </p:nvPicPr>
        <p:blipFill>
          <a:blip r:embed="rId2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715027" y="5278244"/>
            <a:ext cx="587375" cy="312738"/>
          </a:xfrm>
          <a:prstGeom prst="rect">
            <a:avLst/>
          </a:prstGeom>
          <a:noFill/>
        </p:spPr>
      </p:pic>
      <p:pic>
        <p:nvPicPr>
          <p:cNvPr id="45097" name="Picture 41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29576" y="4703211"/>
            <a:ext cx="579438" cy="312737"/>
          </a:xfrm>
          <a:prstGeom prst="rect">
            <a:avLst/>
          </a:prstGeom>
          <a:noFill/>
        </p:spPr>
      </p:pic>
      <p:pic>
        <p:nvPicPr>
          <p:cNvPr id="45096" name="Picture 40"/>
          <p:cNvPicPr>
            <a:picLocks noChangeAspect="1" noChangeArrowheads="1"/>
          </p:cNvPicPr>
          <p:nvPr/>
        </p:nvPicPr>
        <p:blipFill>
          <a:blip r:embed="rId1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91746" y="5282281"/>
            <a:ext cx="571500" cy="312738"/>
          </a:xfrm>
          <a:prstGeom prst="rect">
            <a:avLst/>
          </a:prstGeom>
          <a:noFill/>
        </p:spPr>
      </p:pic>
      <p:sp>
        <p:nvSpPr>
          <p:cNvPr id="217" name="Left Brace 216"/>
          <p:cNvSpPr/>
          <p:nvPr/>
        </p:nvSpPr>
        <p:spPr>
          <a:xfrm rot="5400000" flipH="1" flipV="1">
            <a:off x="6997384" y="4318103"/>
            <a:ext cx="100610" cy="2524212"/>
          </a:xfrm>
          <a:prstGeom prst="leftBrace">
            <a:avLst/>
          </a:prstGeom>
          <a:ln w="1905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8" name="Left Brace 217"/>
          <p:cNvSpPr/>
          <p:nvPr/>
        </p:nvSpPr>
        <p:spPr>
          <a:xfrm rot="5400000" flipH="1" flipV="1">
            <a:off x="6512071" y="4258917"/>
            <a:ext cx="119846" cy="1487006"/>
          </a:xfrm>
          <a:prstGeom prst="leftBrace">
            <a:avLst/>
          </a:prstGeom>
          <a:ln w="19050">
            <a:tailEnd type="non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9" name="Left Brace 218"/>
          <p:cNvSpPr/>
          <p:nvPr/>
        </p:nvSpPr>
        <p:spPr>
          <a:xfrm rot="5400000" flipH="1" flipV="1">
            <a:off x="7524125" y="4019219"/>
            <a:ext cx="128724" cy="838936"/>
          </a:xfrm>
          <a:prstGeom prst="leftBrace">
            <a:avLst/>
          </a:prstGeom>
          <a:ln w="19050">
            <a:tailEnd type="non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0" name="Left Brace 219"/>
          <p:cNvSpPr/>
          <p:nvPr/>
        </p:nvSpPr>
        <p:spPr>
          <a:xfrm rot="5400000" flipH="1" flipV="1">
            <a:off x="6923403" y="2628384"/>
            <a:ext cx="112449" cy="2429522"/>
          </a:xfrm>
          <a:prstGeom prst="leftBrace">
            <a:avLst/>
          </a:prstGeom>
          <a:ln w="19050">
            <a:tailEnd type="non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1" name="Left Brace 220"/>
          <p:cNvSpPr/>
          <p:nvPr/>
        </p:nvSpPr>
        <p:spPr>
          <a:xfrm rot="5400000" flipH="1" flipV="1">
            <a:off x="7600548" y="2418868"/>
            <a:ext cx="160908" cy="1722195"/>
          </a:xfrm>
          <a:prstGeom prst="leftBrace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2" name="Left Brace 221"/>
          <p:cNvSpPr/>
          <p:nvPr/>
        </p:nvSpPr>
        <p:spPr>
          <a:xfrm rot="5400000" flipH="1" flipV="1">
            <a:off x="6151045" y="2317662"/>
            <a:ext cx="131683" cy="779757"/>
          </a:xfrm>
          <a:prstGeom prst="leftBrace">
            <a:avLst/>
          </a:prstGeom>
          <a:ln w="19050"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7" name="Shape 223"/>
          <p:cNvCxnSpPr/>
          <p:nvPr/>
        </p:nvCxnSpPr>
        <p:spPr>
          <a:xfrm rot="16200000" flipH="1">
            <a:off x="5550503" y="3439765"/>
            <a:ext cx="1897681" cy="564913"/>
          </a:xfrm>
          <a:prstGeom prst="bentConnector3">
            <a:avLst>
              <a:gd name="adj1" fmla="val 3421"/>
            </a:avLst>
          </a:prstGeom>
          <a:ln w="190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0" name="Left Brace 269"/>
          <p:cNvSpPr/>
          <p:nvPr/>
        </p:nvSpPr>
        <p:spPr>
          <a:xfrm rot="5400000" flipH="1" flipV="1">
            <a:off x="6171721" y="2818921"/>
            <a:ext cx="136715" cy="946281"/>
          </a:xfrm>
          <a:prstGeom prst="leftBrace">
            <a:avLst/>
          </a:prstGeom>
          <a:ln w="19050"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9" name="Shape 236"/>
          <p:cNvCxnSpPr>
            <a:stCxn id="220" idx="1"/>
            <a:endCxn id="45099" idx="0"/>
          </p:cNvCxnSpPr>
          <p:nvPr/>
        </p:nvCxnSpPr>
        <p:spPr>
          <a:xfrm rot="5400000">
            <a:off x="6215750" y="3935298"/>
            <a:ext cx="799807" cy="727951"/>
          </a:xfrm>
          <a:prstGeom prst="bentConnector5">
            <a:avLst>
              <a:gd name="adj1" fmla="val 12385"/>
              <a:gd name="adj2" fmla="val 26929"/>
              <a:gd name="adj3" fmla="val 12349"/>
            </a:avLst>
          </a:prstGeom>
          <a:ln w="19050"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295" name="Shape 236"/>
          <p:cNvCxnSpPr>
            <a:stCxn id="219" idx="1"/>
            <a:endCxn id="45098" idx="0"/>
          </p:cNvCxnSpPr>
          <p:nvPr/>
        </p:nvCxnSpPr>
        <p:spPr>
          <a:xfrm rot="16200000" flipH="1">
            <a:off x="7411004" y="4680532"/>
            <a:ext cx="775195" cy="420228"/>
          </a:xfrm>
          <a:prstGeom prst="bentConnector3">
            <a:avLst>
              <a:gd name="adj1" fmla="val 50000"/>
            </a:avLst>
          </a:prstGeom>
          <a:ln w="19050"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98" name="Shape 236"/>
          <p:cNvCxnSpPr>
            <a:stCxn id="218" idx="1"/>
            <a:endCxn id="45096" idx="0"/>
          </p:cNvCxnSpPr>
          <p:nvPr/>
        </p:nvCxnSpPr>
        <p:spPr>
          <a:xfrm rot="16200000" flipH="1">
            <a:off x="6714776" y="4919561"/>
            <a:ext cx="219938" cy="505502"/>
          </a:xfrm>
          <a:prstGeom prst="bentConnector5">
            <a:avLst>
              <a:gd name="adj1" fmla="val 41575"/>
              <a:gd name="adj2" fmla="val 27663"/>
              <a:gd name="adj3" fmla="val 41102"/>
            </a:avLst>
          </a:prstGeom>
          <a:ln w="19050"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14" name="Straight Arrow Connector 313"/>
          <p:cNvCxnSpPr/>
          <p:nvPr/>
        </p:nvCxnSpPr>
        <p:spPr>
          <a:xfrm>
            <a:off x="7047468" y="5629183"/>
            <a:ext cx="8652" cy="291557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8" name="Rectangle 327"/>
          <p:cNvSpPr/>
          <p:nvPr/>
        </p:nvSpPr>
        <p:spPr>
          <a:xfrm>
            <a:off x="2016702" y="1628671"/>
            <a:ext cx="116083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Bucket: </a:t>
            </a:r>
            <a:endParaRPr lang="en-US" sz="2400" dirty="0"/>
          </a:p>
        </p:txBody>
      </p:sp>
      <p:sp>
        <p:nvSpPr>
          <p:cNvPr id="329" name="Rectangle 328"/>
          <p:cNvSpPr/>
          <p:nvPr/>
        </p:nvSpPr>
        <p:spPr>
          <a:xfrm>
            <a:off x="5387750" y="1691036"/>
            <a:ext cx="248117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Mini-bucket (</a:t>
            </a:r>
            <a:r>
              <a:rPr lang="en-US" sz="2400" i="1" dirty="0" err="1" smtClean="0"/>
              <a:t>i</a:t>
            </a:r>
            <a:r>
              <a:rPr lang="en-US" sz="2400" i="1" dirty="0" smtClean="0"/>
              <a:t>=3</a:t>
            </a:r>
            <a:r>
              <a:rPr lang="en-US" sz="2400" dirty="0" smtClean="0"/>
              <a:t>):</a:t>
            </a:r>
            <a:endParaRPr lang="en-US" sz="2400" dirty="0"/>
          </a:p>
        </p:txBody>
      </p:sp>
      <p:sp>
        <p:nvSpPr>
          <p:cNvPr id="330" name="Rounded Rectangle 329"/>
          <p:cNvSpPr/>
          <p:nvPr/>
        </p:nvSpPr>
        <p:spPr>
          <a:xfrm>
            <a:off x="162560" y="2204720"/>
            <a:ext cx="4236720" cy="4074160"/>
          </a:xfrm>
          <a:prstGeom prst="round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331" name="Rounded Rectangle 330"/>
          <p:cNvSpPr/>
          <p:nvPr/>
        </p:nvSpPr>
        <p:spPr>
          <a:xfrm>
            <a:off x="4531360" y="2194560"/>
            <a:ext cx="4236720" cy="4074160"/>
          </a:xfrm>
          <a:prstGeom prst="round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143" name="TextBox 142"/>
          <p:cNvSpPr txBox="1"/>
          <p:nvPr/>
        </p:nvSpPr>
        <p:spPr>
          <a:xfrm>
            <a:off x="5440946" y="5802432"/>
            <a:ext cx="3181683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Upper Bound</a:t>
            </a:r>
            <a:endParaRPr lang="en-US" sz="1100" i="1" dirty="0" smtClean="0">
              <a:latin typeface="Cambria Math" pitchFamily="18" charset="0"/>
              <a:ea typeface="Cambria Math" pitchFamily="18" charset="0"/>
            </a:endParaRPr>
          </a:p>
          <a:p>
            <a:pPr algn="ctr"/>
            <a:endParaRPr lang="en-US" sz="1100" i="1" dirty="0" smtClean="0">
              <a:latin typeface="Cambria Math" pitchFamily="18" charset="0"/>
              <a:ea typeface="Cambria Math" pitchFamily="18" charset="0"/>
            </a:endParaRPr>
          </a:p>
          <a:p>
            <a:r>
              <a:rPr lang="en-US" sz="1400" dirty="0" smtClean="0">
                <a:latin typeface="Cambria Math" pitchFamily="18" charset="0"/>
                <a:ea typeface="Cambria Math" pitchFamily="18" charset="0"/>
              </a:rPr>
              <a:t>(constraints are ignored, thus, the bound is optimistic)</a:t>
            </a:r>
            <a:endParaRPr lang="en-US" dirty="0">
              <a:latin typeface="Cambria Math" pitchFamily="18" charset="0"/>
              <a:ea typeface="Cambria Math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Mini-bucket Elimination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9176"/>
            <a:ext cx="8310880" cy="4853866"/>
          </a:xfrm>
        </p:spPr>
        <p:txBody>
          <a:bodyPr>
            <a:normAutofit/>
          </a:bodyPr>
          <a:lstStyle/>
          <a:p>
            <a:r>
              <a:rPr lang="en-US" dirty="0" smtClean="0"/>
              <a:t>BE is exponential in separator size (space)</a:t>
            </a:r>
          </a:p>
          <a:p>
            <a:endParaRPr lang="en-US" dirty="0" smtClean="0"/>
          </a:p>
          <a:p>
            <a:r>
              <a:rPr lang="en-US" dirty="0" smtClean="0"/>
              <a:t>Instead use mini-bucket elimination</a:t>
            </a:r>
          </a:p>
          <a:p>
            <a:pPr lvl="1"/>
            <a:r>
              <a:rPr lang="en-US" sz="2400" dirty="0"/>
              <a:t>B</a:t>
            </a:r>
            <a:r>
              <a:rPr lang="en-US" sz="2400" dirty="0" smtClean="0"/>
              <a:t>ucket are partitioned to restrict arity of projected constraints to at most </a:t>
            </a:r>
            <a:r>
              <a:rPr lang="en-US" sz="2400" i="1" dirty="0" err="1" smtClean="0"/>
              <a:t>i</a:t>
            </a:r>
            <a:r>
              <a:rPr lang="en-US" sz="2400" dirty="0" smtClean="0"/>
              <a:t> (variables)</a:t>
            </a:r>
          </a:p>
          <a:p>
            <a:pPr lvl="1"/>
            <a:r>
              <a:rPr lang="en-US" sz="2400" dirty="0" smtClean="0"/>
              <a:t>Result generates an </a:t>
            </a:r>
            <a:r>
              <a:rPr lang="en-US" sz="2400" i="1" u="sng" dirty="0" smtClean="0"/>
              <a:t>estimation</a:t>
            </a:r>
            <a:r>
              <a:rPr lang="en-US" sz="2400" dirty="0" smtClean="0"/>
              <a:t> of optimal solution</a:t>
            </a:r>
          </a:p>
          <a:p>
            <a:pPr lvl="1"/>
            <a:r>
              <a:rPr lang="en-US" sz="2400" dirty="0" smtClean="0"/>
              <a:t>Size of mini-buckets</a:t>
            </a:r>
            <a:r>
              <a:rPr lang="en-US" sz="2400" i="1" dirty="0" smtClean="0"/>
              <a:t> </a:t>
            </a:r>
            <a:r>
              <a:rPr lang="en-US" sz="2400" dirty="0" smtClean="0"/>
              <a:t>limits complexity and accuracy of estimation</a:t>
            </a:r>
          </a:p>
          <a:p>
            <a:pPr lvl="1"/>
            <a:r>
              <a:rPr lang="en-US" sz="2400" dirty="0" smtClean="0"/>
              <a:t>Selection of partition will also affect results, so a good heuristic is needed</a:t>
            </a:r>
          </a:p>
          <a:p>
            <a:pPr lvl="1"/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3/25/2013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Constraint Optimization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E86F-4F53-460C-83BF-F797240580C2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44035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4036" name="Rectangle 4"/>
          <p:cNvSpPr>
            <a:spLocks noChangeArrowheads="1"/>
          </p:cNvSpPr>
          <p:nvPr/>
        </p:nvSpPr>
        <p:spPr bwMode="auto">
          <a:xfrm>
            <a:off x="0" y="998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4037" name="Rectangle 5"/>
          <p:cNvSpPr>
            <a:spLocks noChangeArrowheads="1"/>
          </p:cNvSpPr>
          <p:nvPr/>
        </p:nvSpPr>
        <p:spPr bwMode="auto">
          <a:xfrm>
            <a:off x="0" y="15398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4039" name="Rectangle 7"/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b="1" dirty="0"/>
          </a:p>
        </p:txBody>
      </p:sp>
      <p:sp>
        <p:nvSpPr>
          <p:cNvPr id="44040" name="Rectangle 8"/>
          <p:cNvSpPr>
            <a:spLocks noChangeArrowheads="1"/>
          </p:cNvSpPr>
          <p:nvPr/>
        </p:nvSpPr>
        <p:spPr bwMode="auto">
          <a:xfrm>
            <a:off x="0" y="998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4042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4043" name="Rectangle 11"/>
          <p:cNvSpPr>
            <a:spLocks noChangeArrowheads="1"/>
          </p:cNvSpPr>
          <p:nvPr/>
        </p:nvSpPr>
        <p:spPr bwMode="auto">
          <a:xfrm>
            <a:off x="0" y="8302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4045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4046" name="Rectangle 14"/>
          <p:cNvSpPr>
            <a:spLocks noChangeArrowheads="1"/>
          </p:cNvSpPr>
          <p:nvPr/>
        </p:nvSpPr>
        <p:spPr bwMode="auto">
          <a:xfrm>
            <a:off x="0" y="10128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0" y="10207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Combinatorial Auction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3/25/2013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Constraint Optimization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E86F-4F53-460C-83BF-F797240580C2}" type="slidenum">
              <a:rPr lang="en-US" smtClean="0"/>
              <a:pPr/>
              <a:t>36</a:t>
            </a:fld>
            <a:endParaRPr lang="en-US"/>
          </a:p>
        </p:txBody>
      </p:sp>
      <p:sp>
        <p:nvSpPr>
          <p:cNvPr id="47125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7126" name="Rectangle 22"/>
          <p:cNvSpPr>
            <a:spLocks noChangeArrowheads="1"/>
          </p:cNvSpPr>
          <p:nvPr/>
        </p:nvSpPr>
        <p:spPr bwMode="auto">
          <a:xfrm>
            <a:off x="0" y="762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7127" name="Rectangle 23"/>
          <p:cNvSpPr>
            <a:spLocks noChangeArrowheads="1"/>
          </p:cNvSpPr>
          <p:nvPr/>
        </p:nvSpPr>
        <p:spPr bwMode="auto">
          <a:xfrm>
            <a:off x="0" y="1066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7128" name="Rectangle 24"/>
          <p:cNvSpPr>
            <a:spLocks noChangeArrowheads="1"/>
          </p:cNvSpPr>
          <p:nvPr/>
        </p:nvSpPr>
        <p:spPr bwMode="auto">
          <a:xfrm>
            <a:off x="0" y="1371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7129" name="Rectangle 25"/>
          <p:cNvSpPr>
            <a:spLocks noChangeArrowheads="1"/>
          </p:cNvSpPr>
          <p:nvPr/>
        </p:nvSpPr>
        <p:spPr bwMode="auto">
          <a:xfrm>
            <a:off x="0" y="1676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7130" name="Rectangle 26"/>
          <p:cNvSpPr>
            <a:spLocks noChangeArrowheads="1"/>
          </p:cNvSpPr>
          <p:nvPr/>
        </p:nvSpPr>
        <p:spPr bwMode="auto">
          <a:xfrm>
            <a:off x="0" y="1981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7131" name="Rectangle 27"/>
          <p:cNvSpPr>
            <a:spLocks noChangeArrowheads="1"/>
          </p:cNvSpPr>
          <p:nvPr/>
        </p:nvSpPr>
        <p:spPr bwMode="auto">
          <a:xfrm>
            <a:off x="0" y="2286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7132" name="Rectangle 28"/>
          <p:cNvSpPr>
            <a:spLocks noChangeArrowheads="1"/>
          </p:cNvSpPr>
          <p:nvPr/>
        </p:nvSpPr>
        <p:spPr bwMode="auto">
          <a:xfrm>
            <a:off x="0" y="2590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7133" name="Rectangle 29"/>
          <p:cNvSpPr>
            <a:spLocks noChangeArrowheads="1"/>
          </p:cNvSpPr>
          <p:nvPr/>
        </p:nvSpPr>
        <p:spPr bwMode="auto">
          <a:xfrm>
            <a:off x="0" y="2895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7134" name="Rectangle 30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7135" name="Rectangle 31"/>
          <p:cNvSpPr>
            <a:spLocks noChangeArrowheads="1"/>
          </p:cNvSpPr>
          <p:nvPr/>
        </p:nvSpPr>
        <p:spPr bwMode="auto">
          <a:xfrm>
            <a:off x="0" y="3505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7136" name="Rectangle 32"/>
          <p:cNvSpPr>
            <a:spLocks noChangeArrowheads="1"/>
          </p:cNvSpPr>
          <p:nvPr/>
        </p:nvSpPr>
        <p:spPr bwMode="auto">
          <a:xfrm>
            <a:off x="0" y="3810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7137" name="Rectangle 33"/>
          <p:cNvSpPr>
            <a:spLocks noChangeArrowheads="1"/>
          </p:cNvSpPr>
          <p:nvPr/>
        </p:nvSpPr>
        <p:spPr bwMode="auto">
          <a:xfrm>
            <a:off x="0" y="4114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7138" name="Rectangle 34"/>
          <p:cNvSpPr>
            <a:spLocks noChangeArrowheads="1"/>
          </p:cNvSpPr>
          <p:nvPr/>
        </p:nvSpPr>
        <p:spPr bwMode="auto">
          <a:xfrm>
            <a:off x="0" y="4419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7139" name="Rectangle 35"/>
          <p:cNvSpPr>
            <a:spLocks noChangeArrowheads="1"/>
          </p:cNvSpPr>
          <p:nvPr/>
        </p:nvSpPr>
        <p:spPr bwMode="auto">
          <a:xfrm>
            <a:off x="0" y="4724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7140" name="Rectangle 36"/>
          <p:cNvSpPr>
            <a:spLocks noChangeArrowheads="1"/>
          </p:cNvSpPr>
          <p:nvPr/>
        </p:nvSpPr>
        <p:spPr bwMode="auto">
          <a:xfrm>
            <a:off x="0" y="5029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7141" name="Rectangle 37"/>
          <p:cNvSpPr>
            <a:spLocks noChangeArrowheads="1"/>
          </p:cNvSpPr>
          <p:nvPr/>
        </p:nvSpPr>
        <p:spPr bwMode="auto">
          <a:xfrm>
            <a:off x="0" y="5334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7142" name="Rectangle 38"/>
          <p:cNvSpPr>
            <a:spLocks noChangeArrowheads="1"/>
          </p:cNvSpPr>
          <p:nvPr/>
        </p:nvSpPr>
        <p:spPr bwMode="auto">
          <a:xfrm>
            <a:off x="0" y="5646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7143" name="Rectangle 39"/>
          <p:cNvSpPr>
            <a:spLocks noChangeArrowheads="1"/>
          </p:cNvSpPr>
          <p:nvPr/>
        </p:nvSpPr>
        <p:spPr bwMode="auto">
          <a:xfrm>
            <a:off x="0" y="5959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7144" name="Rectangle 40"/>
          <p:cNvSpPr>
            <a:spLocks noChangeArrowheads="1"/>
          </p:cNvSpPr>
          <p:nvPr/>
        </p:nvSpPr>
        <p:spPr bwMode="auto">
          <a:xfrm>
            <a:off x="0" y="62722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7145" name="Rectangle 41"/>
          <p:cNvSpPr>
            <a:spLocks noChangeArrowheads="1"/>
          </p:cNvSpPr>
          <p:nvPr/>
        </p:nvSpPr>
        <p:spPr bwMode="auto">
          <a:xfrm>
            <a:off x="0" y="6592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7147" name="Rectangle 4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7148" name="Rectangle 44"/>
          <p:cNvSpPr>
            <a:spLocks noChangeArrowheads="1"/>
          </p:cNvSpPr>
          <p:nvPr/>
        </p:nvSpPr>
        <p:spPr bwMode="auto">
          <a:xfrm>
            <a:off x="0" y="76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7108" name="Picture 4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29652" y="3291483"/>
            <a:ext cx="817008" cy="394487"/>
          </a:xfrm>
          <a:prstGeom prst="rect">
            <a:avLst/>
          </a:prstGeom>
          <a:noFill/>
        </p:spPr>
      </p:pic>
      <p:pic>
        <p:nvPicPr>
          <p:cNvPr id="47107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89045" y="3980734"/>
            <a:ext cx="817008" cy="394486"/>
          </a:xfrm>
          <a:prstGeom prst="rect">
            <a:avLst/>
          </a:prstGeom>
          <a:noFill/>
        </p:spPr>
      </p:pic>
      <p:pic>
        <p:nvPicPr>
          <p:cNvPr id="47106" name="Picture 2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37415" y="4003561"/>
            <a:ext cx="817008" cy="394487"/>
          </a:xfrm>
          <a:prstGeom prst="rect">
            <a:avLst/>
          </a:prstGeom>
          <a:noFill/>
        </p:spPr>
      </p:pic>
      <p:pic>
        <p:nvPicPr>
          <p:cNvPr id="47105" name="Picture 1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40309" y="4756891"/>
            <a:ext cx="298369" cy="404499"/>
          </a:xfrm>
          <a:prstGeom prst="rect">
            <a:avLst/>
          </a:prstGeom>
          <a:noFill/>
        </p:spPr>
      </p:pic>
      <p:pic>
        <p:nvPicPr>
          <p:cNvPr id="49" name="Picture 45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60747" y="1822368"/>
            <a:ext cx="3133866" cy="384474"/>
          </a:xfrm>
          <a:prstGeom prst="rect">
            <a:avLst/>
          </a:prstGeom>
          <a:noFill/>
        </p:spPr>
      </p:pic>
      <p:pic>
        <p:nvPicPr>
          <p:cNvPr id="50" name="Picture 44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60747" y="2531604"/>
            <a:ext cx="3133866" cy="384474"/>
          </a:xfrm>
          <a:prstGeom prst="rect">
            <a:avLst/>
          </a:prstGeom>
          <a:noFill/>
        </p:spPr>
      </p:pic>
      <p:pic>
        <p:nvPicPr>
          <p:cNvPr id="51" name="Picture 43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60747" y="3274437"/>
            <a:ext cx="3133866" cy="384474"/>
          </a:xfrm>
          <a:prstGeom prst="rect">
            <a:avLst/>
          </a:prstGeom>
          <a:noFill/>
        </p:spPr>
      </p:pic>
      <p:pic>
        <p:nvPicPr>
          <p:cNvPr id="52" name="Picture 42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60747" y="3994872"/>
            <a:ext cx="2056537" cy="384474"/>
          </a:xfrm>
          <a:prstGeom prst="rect">
            <a:avLst/>
          </a:prstGeom>
          <a:noFill/>
        </p:spPr>
      </p:pic>
      <p:pic>
        <p:nvPicPr>
          <p:cNvPr id="53" name="Picture 41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60747" y="4726505"/>
            <a:ext cx="2038515" cy="384474"/>
          </a:xfrm>
          <a:prstGeom prst="rect">
            <a:avLst/>
          </a:prstGeom>
          <a:noFill/>
        </p:spPr>
      </p:pic>
      <p:sp>
        <p:nvSpPr>
          <p:cNvPr id="54" name="Right Brace 53"/>
          <p:cNvSpPr/>
          <p:nvPr/>
        </p:nvSpPr>
        <p:spPr>
          <a:xfrm rot="5400000">
            <a:off x="3836616" y="1582555"/>
            <a:ext cx="156672" cy="1185026"/>
          </a:xfrm>
          <a:prstGeom prst="rightBrace">
            <a:avLst/>
          </a:prstGeom>
          <a:ln w="19050"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5" name="Straight Arrow Connector 67"/>
          <p:cNvCxnSpPr>
            <a:stCxn id="54" idx="1"/>
            <a:endCxn id="47108" idx="0"/>
          </p:cNvCxnSpPr>
          <p:nvPr/>
        </p:nvCxnSpPr>
        <p:spPr>
          <a:xfrm rot="16200000" flipH="1">
            <a:off x="3957514" y="2210842"/>
            <a:ext cx="1038079" cy="1123203"/>
          </a:xfrm>
          <a:prstGeom prst="bentConnector3">
            <a:avLst>
              <a:gd name="adj1" fmla="val 16240"/>
            </a:avLst>
          </a:prstGeom>
          <a:ln w="190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Right Brace 59"/>
          <p:cNvSpPr/>
          <p:nvPr/>
        </p:nvSpPr>
        <p:spPr>
          <a:xfrm rot="5400000">
            <a:off x="3872263" y="2302295"/>
            <a:ext cx="144605" cy="1192990"/>
          </a:xfrm>
          <a:prstGeom prst="rightBrace">
            <a:avLst/>
          </a:prstGeom>
          <a:ln w="19050"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ight Brace 60"/>
          <p:cNvSpPr/>
          <p:nvPr/>
        </p:nvSpPr>
        <p:spPr>
          <a:xfrm rot="5400000">
            <a:off x="4297302" y="2625920"/>
            <a:ext cx="190517" cy="2114610"/>
          </a:xfrm>
          <a:prstGeom prst="rightBrace">
            <a:avLst/>
          </a:prstGeom>
          <a:ln w="19050">
            <a:tailEnd type="non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ight Brace 61"/>
          <p:cNvSpPr/>
          <p:nvPr/>
        </p:nvSpPr>
        <p:spPr>
          <a:xfrm rot="5400000">
            <a:off x="3900693" y="3087973"/>
            <a:ext cx="210675" cy="2554454"/>
          </a:xfrm>
          <a:prstGeom prst="rightBrace">
            <a:avLst/>
          </a:prstGeom>
          <a:ln w="19050">
            <a:tailEnd type="non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3" name="Straight Arrow Connector 67"/>
          <p:cNvCxnSpPr>
            <a:stCxn id="60" idx="1"/>
            <a:endCxn id="47107" idx="0"/>
          </p:cNvCxnSpPr>
          <p:nvPr/>
        </p:nvCxnSpPr>
        <p:spPr>
          <a:xfrm rot="16200000" flipH="1" flipV="1">
            <a:off x="3416237" y="3452405"/>
            <a:ext cx="1009641" cy="47017"/>
          </a:xfrm>
          <a:prstGeom prst="bentConnector5">
            <a:avLst>
              <a:gd name="adj1" fmla="val 14598"/>
              <a:gd name="adj2" fmla="val -1257714"/>
              <a:gd name="adj3" fmla="val 86350"/>
            </a:avLst>
          </a:prstGeom>
          <a:ln w="1905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7" name="Straight Arrow Connector 67"/>
          <p:cNvCxnSpPr>
            <a:stCxn id="61" idx="1"/>
            <a:endCxn id="47106" idx="0"/>
          </p:cNvCxnSpPr>
          <p:nvPr/>
        </p:nvCxnSpPr>
        <p:spPr>
          <a:xfrm rot="16200000" flipH="1">
            <a:off x="4506700" y="3664342"/>
            <a:ext cx="225078" cy="453359"/>
          </a:xfrm>
          <a:prstGeom prst="bentConnector3">
            <a:avLst>
              <a:gd name="adj1" fmla="val -2466"/>
            </a:avLst>
          </a:prstGeom>
          <a:ln w="19050"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89" name="Straight Arrow Connector 67"/>
          <p:cNvCxnSpPr>
            <a:stCxn id="62" idx="1"/>
            <a:endCxn id="47105" idx="0"/>
          </p:cNvCxnSpPr>
          <p:nvPr/>
        </p:nvCxnSpPr>
        <p:spPr>
          <a:xfrm rot="16200000" flipH="1" flipV="1">
            <a:off x="3704584" y="4455445"/>
            <a:ext cx="286354" cy="316537"/>
          </a:xfrm>
          <a:prstGeom prst="bentConnector3">
            <a:avLst>
              <a:gd name="adj1" fmla="val 34105"/>
            </a:avLst>
          </a:prstGeom>
          <a:ln w="19050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97" name="Right Brace 96"/>
          <p:cNvSpPr/>
          <p:nvPr/>
        </p:nvSpPr>
        <p:spPr>
          <a:xfrm rot="5400000">
            <a:off x="3195826" y="4517376"/>
            <a:ext cx="156672" cy="1185026"/>
          </a:xfrm>
          <a:prstGeom prst="rightBrace">
            <a:avLst/>
          </a:prstGeom>
          <a:ln w="1905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8" name="Straight Arrow Connector 67"/>
          <p:cNvCxnSpPr>
            <a:stCxn id="97" idx="1"/>
          </p:cNvCxnSpPr>
          <p:nvPr/>
        </p:nvCxnSpPr>
        <p:spPr>
          <a:xfrm rot="16200000" flipH="1">
            <a:off x="3146114" y="5316273"/>
            <a:ext cx="256314" cy="218"/>
          </a:xfrm>
          <a:prstGeom prst="bentConnector3">
            <a:avLst>
              <a:gd name="adj1" fmla="val 65773"/>
            </a:avLst>
          </a:prstGeom>
          <a:ln w="190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7153" name="Rectangle 4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7154" name="Rectangle 50"/>
          <p:cNvSpPr>
            <a:spLocks noChangeArrowheads="1"/>
          </p:cNvSpPr>
          <p:nvPr/>
        </p:nvSpPr>
        <p:spPr bwMode="auto">
          <a:xfrm>
            <a:off x="0" y="10207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7155" name="Rectangle 51"/>
          <p:cNvSpPr>
            <a:spLocks noChangeArrowheads="1"/>
          </p:cNvSpPr>
          <p:nvPr/>
        </p:nvSpPr>
        <p:spPr bwMode="auto">
          <a:xfrm>
            <a:off x="0" y="1584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7156" name="Rectangle 52"/>
          <p:cNvSpPr>
            <a:spLocks noChangeArrowheads="1"/>
          </p:cNvSpPr>
          <p:nvPr/>
        </p:nvSpPr>
        <p:spPr bwMode="auto">
          <a:xfrm>
            <a:off x="0" y="2147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7157" name="Rectangle 53"/>
          <p:cNvSpPr>
            <a:spLocks noChangeArrowheads="1"/>
          </p:cNvSpPr>
          <p:nvPr/>
        </p:nvSpPr>
        <p:spPr bwMode="auto">
          <a:xfrm>
            <a:off x="0" y="24685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7159" name="Rectangle 5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7160" name="Rectangle 56"/>
          <p:cNvSpPr>
            <a:spLocks noChangeArrowheads="1"/>
          </p:cNvSpPr>
          <p:nvPr/>
        </p:nvSpPr>
        <p:spPr bwMode="auto">
          <a:xfrm>
            <a:off x="0" y="76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7163" name="Rectangle 5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7164" name="Rectangle 60"/>
          <p:cNvSpPr>
            <a:spLocks noChangeArrowheads="1"/>
          </p:cNvSpPr>
          <p:nvPr/>
        </p:nvSpPr>
        <p:spPr bwMode="auto">
          <a:xfrm>
            <a:off x="0" y="762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7165" name="Rectangle 61"/>
          <p:cNvSpPr>
            <a:spLocks noChangeArrowheads="1"/>
          </p:cNvSpPr>
          <p:nvPr/>
        </p:nvSpPr>
        <p:spPr bwMode="auto">
          <a:xfrm>
            <a:off x="0" y="1066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7167" name="Rectangle 6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7168" name="Rectangle 64"/>
          <p:cNvSpPr>
            <a:spLocks noChangeArrowheads="1"/>
          </p:cNvSpPr>
          <p:nvPr/>
        </p:nvSpPr>
        <p:spPr bwMode="auto">
          <a:xfrm>
            <a:off x="0" y="762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2" name="Rounded Rectangle 131"/>
          <p:cNvSpPr/>
          <p:nvPr/>
        </p:nvSpPr>
        <p:spPr>
          <a:xfrm>
            <a:off x="1127759" y="1635760"/>
            <a:ext cx="4549611" cy="4216400"/>
          </a:xfrm>
          <a:prstGeom prst="round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cxnSp>
        <p:nvCxnSpPr>
          <p:cNvPr id="79" name="Straight Connector 78"/>
          <p:cNvCxnSpPr>
            <a:stCxn id="82" idx="4"/>
            <a:endCxn id="90" idx="0"/>
          </p:cNvCxnSpPr>
          <p:nvPr/>
        </p:nvCxnSpPr>
        <p:spPr>
          <a:xfrm>
            <a:off x="7522468" y="2674931"/>
            <a:ext cx="719" cy="192546"/>
          </a:xfrm>
          <a:prstGeom prst="line">
            <a:avLst/>
          </a:prstGeom>
          <a:ln w="19050">
            <a:tailEnd type="non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80" name="Oval 79"/>
          <p:cNvSpPr/>
          <p:nvPr/>
        </p:nvSpPr>
        <p:spPr>
          <a:xfrm>
            <a:off x="7374178" y="1333735"/>
            <a:ext cx="326163" cy="326163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81" name="Oval 80"/>
          <p:cNvSpPr/>
          <p:nvPr/>
        </p:nvSpPr>
        <p:spPr>
          <a:xfrm>
            <a:off x="7366781" y="1841261"/>
            <a:ext cx="326163" cy="326163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82" name="Oval 81"/>
          <p:cNvSpPr/>
          <p:nvPr/>
        </p:nvSpPr>
        <p:spPr>
          <a:xfrm>
            <a:off x="7359386" y="2348768"/>
            <a:ext cx="326163" cy="326163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83" name="Oval 82"/>
          <p:cNvSpPr/>
          <p:nvPr/>
        </p:nvSpPr>
        <p:spPr>
          <a:xfrm>
            <a:off x="7350507" y="2854796"/>
            <a:ext cx="326163" cy="326163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84" name="Oval 83"/>
          <p:cNvSpPr/>
          <p:nvPr/>
        </p:nvSpPr>
        <p:spPr>
          <a:xfrm>
            <a:off x="7343112" y="3362303"/>
            <a:ext cx="326163" cy="326163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pic>
        <p:nvPicPr>
          <p:cNvPr id="85" name="Picture 62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12854" y="3373504"/>
            <a:ext cx="212725" cy="304800"/>
          </a:xfrm>
          <a:prstGeom prst="rect">
            <a:avLst/>
          </a:prstGeom>
          <a:noFill/>
        </p:spPr>
      </p:pic>
      <p:pic>
        <p:nvPicPr>
          <p:cNvPr id="86" name="Picture 64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21731" y="2361449"/>
            <a:ext cx="220663" cy="304800"/>
          </a:xfrm>
          <a:prstGeom prst="rect">
            <a:avLst/>
          </a:prstGeom>
          <a:noFill/>
        </p:spPr>
      </p:pic>
      <p:pic>
        <p:nvPicPr>
          <p:cNvPr id="87" name="Picture 66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39487" y="1855422"/>
            <a:ext cx="220663" cy="304800"/>
          </a:xfrm>
          <a:prstGeom prst="rect">
            <a:avLst/>
          </a:prstGeom>
          <a:noFill/>
        </p:spPr>
      </p:pic>
      <p:pic>
        <p:nvPicPr>
          <p:cNvPr id="88" name="Picture 68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39488" y="1349394"/>
            <a:ext cx="220663" cy="304800"/>
          </a:xfrm>
          <a:prstGeom prst="rect">
            <a:avLst/>
          </a:prstGeom>
          <a:noFill/>
        </p:spPr>
      </p:pic>
      <p:pic>
        <p:nvPicPr>
          <p:cNvPr id="90" name="Picture 70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12855" y="2867477"/>
            <a:ext cx="220663" cy="304800"/>
          </a:xfrm>
          <a:prstGeom prst="rect">
            <a:avLst/>
          </a:prstGeom>
          <a:noFill/>
        </p:spPr>
      </p:pic>
      <p:sp>
        <p:nvSpPr>
          <p:cNvPr id="91" name="Arc 90"/>
          <p:cNvSpPr/>
          <p:nvPr/>
        </p:nvSpPr>
        <p:spPr>
          <a:xfrm rot="10800000">
            <a:off x="7137644" y="1491437"/>
            <a:ext cx="452760" cy="1047566"/>
          </a:xfrm>
          <a:prstGeom prst="arc">
            <a:avLst>
              <a:gd name="adj1" fmla="val 16200000"/>
              <a:gd name="adj2" fmla="val 5419987"/>
            </a:avLst>
          </a:prstGeom>
          <a:ln w="19050"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Arc 91"/>
          <p:cNvSpPr/>
          <p:nvPr/>
        </p:nvSpPr>
        <p:spPr>
          <a:xfrm rot="10800000">
            <a:off x="7130247" y="2531603"/>
            <a:ext cx="452760" cy="1047566"/>
          </a:xfrm>
          <a:prstGeom prst="arc">
            <a:avLst>
              <a:gd name="adj1" fmla="val 16200000"/>
              <a:gd name="adj2" fmla="val 5419987"/>
            </a:avLst>
          </a:prstGeom>
          <a:ln w="19050">
            <a:tailEnd type="non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Arc 92"/>
          <p:cNvSpPr/>
          <p:nvPr/>
        </p:nvSpPr>
        <p:spPr>
          <a:xfrm rot="10800000">
            <a:off x="6791420" y="1494390"/>
            <a:ext cx="1109717" cy="2065541"/>
          </a:xfrm>
          <a:prstGeom prst="arc">
            <a:avLst>
              <a:gd name="adj1" fmla="val 16200000"/>
              <a:gd name="adj2" fmla="val 5419987"/>
            </a:avLst>
          </a:prstGeom>
          <a:ln w="19050">
            <a:tailEnd type="non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Arc 93"/>
          <p:cNvSpPr/>
          <p:nvPr/>
        </p:nvSpPr>
        <p:spPr>
          <a:xfrm>
            <a:off x="7467598" y="1963433"/>
            <a:ext cx="452760" cy="1047566"/>
          </a:xfrm>
          <a:prstGeom prst="arc">
            <a:avLst>
              <a:gd name="adj1" fmla="val 16200000"/>
              <a:gd name="adj2" fmla="val 5419987"/>
            </a:avLst>
          </a:prstGeom>
          <a:ln w="19050"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Arc 94"/>
          <p:cNvSpPr/>
          <p:nvPr/>
        </p:nvSpPr>
        <p:spPr>
          <a:xfrm>
            <a:off x="7229370" y="1964912"/>
            <a:ext cx="902565" cy="1568389"/>
          </a:xfrm>
          <a:prstGeom prst="arc">
            <a:avLst>
              <a:gd name="adj1" fmla="val 16200000"/>
              <a:gd name="adj2" fmla="val 5419987"/>
            </a:avLst>
          </a:prstGeom>
          <a:ln w="19050"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6" name="Straight Connector 95"/>
          <p:cNvCxnSpPr/>
          <p:nvPr/>
        </p:nvCxnSpPr>
        <p:spPr>
          <a:xfrm>
            <a:off x="7515070" y="3182437"/>
            <a:ext cx="719" cy="192546"/>
          </a:xfrm>
          <a:prstGeom prst="line">
            <a:avLst/>
          </a:prstGeom>
          <a:ln w="25400">
            <a:prstDash val="sysDot"/>
            <a:tailEnd type="non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99" name="Rounded Rectangle 98"/>
          <p:cNvSpPr/>
          <p:nvPr/>
        </p:nvSpPr>
        <p:spPr>
          <a:xfrm>
            <a:off x="6624320" y="1229360"/>
            <a:ext cx="1686560" cy="2570480"/>
          </a:xfrm>
          <a:prstGeom prst="round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grpSp>
        <p:nvGrpSpPr>
          <p:cNvPr id="115" name="Group 114"/>
          <p:cNvGrpSpPr/>
          <p:nvPr/>
        </p:nvGrpSpPr>
        <p:grpSpPr>
          <a:xfrm>
            <a:off x="6593840" y="4155440"/>
            <a:ext cx="1889760" cy="1920240"/>
            <a:chOff x="6593840" y="4155440"/>
            <a:chExt cx="1889760" cy="1920240"/>
          </a:xfrm>
        </p:grpSpPr>
        <p:sp>
          <p:nvSpPr>
            <p:cNvPr id="100" name="Oval 99"/>
            <p:cNvSpPr/>
            <p:nvPr/>
          </p:nvSpPr>
          <p:spPr>
            <a:xfrm>
              <a:off x="7393551" y="4274457"/>
              <a:ext cx="315405" cy="31540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</a:rPr>
                <a:t>b</a:t>
              </a:r>
              <a:r>
                <a:rPr lang="en-US" sz="1400" baseline="-25000" dirty="0" smtClean="0">
                  <a:solidFill>
                    <a:schemeClr val="tx1"/>
                  </a:solidFill>
                </a:rPr>
                <a:t>1</a:t>
              </a:r>
            </a:p>
          </p:txBody>
        </p:sp>
        <p:cxnSp>
          <p:nvCxnSpPr>
            <p:cNvPr id="101" name="Straight Connector 100"/>
            <p:cNvCxnSpPr>
              <a:stCxn id="100" idx="2"/>
              <a:endCxn id="106" idx="0"/>
            </p:cNvCxnSpPr>
            <p:nvPr/>
          </p:nvCxnSpPr>
          <p:spPr>
            <a:xfrm flipH="1">
              <a:off x="6825566" y="4432160"/>
              <a:ext cx="567985" cy="378229"/>
            </a:xfrm>
            <a:prstGeom prst="line">
              <a:avLst/>
            </a:prstGeom>
            <a:ln w="19050">
              <a:tailEnd type="none"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>
              <a:stCxn id="100" idx="6"/>
              <a:endCxn id="107" idx="0"/>
            </p:cNvCxnSpPr>
            <p:nvPr/>
          </p:nvCxnSpPr>
          <p:spPr>
            <a:xfrm>
              <a:off x="7708956" y="4432160"/>
              <a:ext cx="491058" cy="444900"/>
            </a:xfrm>
            <a:prstGeom prst="line">
              <a:avLst/>
            </a:prstGeom>
            <a:ln w="19050">
              <a:tailEnd type="non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>
              <a:stCxn id="100" idx="3"/>
            </p:cNvCxnSpPr>
            <p:nvPr/>
          </p:nvCxnSpPr>
          <p:spPr>
            <a:xfrm flipH="1">
              <a:off x="7161485" y="4543672"/>
              <a:ext cx="278256" cy="1071896"/>
            </a:xfrm>
            <a:prstGeom prst="line">
              <a:avLst/>
            </a:prstGeom>
            <a:ln w="19050"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6" name="Oval 105"/>
            <p:cNvSpPr/>
            <p:nvPr/>
          </p:nvSpPr>
          <p:spPr>
            <a:xfrm>
              <a:off x="6667863" y="4810389"/>
              <a:ext cx="315405" cy="31540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</a:rPr>
                <a:t>b</a:t>
              </a:r>
              <a:r>
                <a:rPr lang="en-US" sz="1400" baseline="-25000" dirty="0" smtClean="0">
                  <a:solidFill>
                    <a:schemeClr val="tx1"/>
                  </a:solidFill>
                </a:rPr>
                <a:t>2</a:t>
              </a:r>
              <a:endParaRPr lang="en-US" sz="1400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107" name="Oval 106"/>
            <p:cNvSpPr/>
            <p:nvPr/>
          </p:nvSpPr>
          <p:spPr>
            <a:xfrm>
              <a:off x="8042311" y="4877059"/>
              <a:ext cx="315405" cy="31540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b</a:t>
              </a:r>
              <a:r>
                <a:rPr lang="en-US" sz="1400" baseline="-25000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108" name="Oval 107"/>
            <p:cNvSpPr/>
            <p:nvPr/>
          </p:nvSpPr>
          <p:spPr>
            <a:xfrm>
              <a:off x="7034554" y="5607876"/>
              <a:ext cx="315405" cy="31540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</a:rPr>
                <a:t>b</a:t>
              </a:r>
              <a:r>
                <a:rPr lang="en-US" sz="1400" baseline="-25000" dirty="0">
                  <a:solidFill>
                    <a:schemeClr val="tx1"/>
                  </a:solidFill>
                </a:rPr>
                <a:t>4</a:t>
              </a:r>
            </a:p>
          </p:txBody>
        </p:sp>
        <p:sp>
          <p:nvSpPr>
            <p:cNvPr id="109" name="Oval 108"/>
            <p:cNvSpPr/>
            <p:nvPr/>
          </p:nvSpPr>
          <p:spPr>
            <a:xfrm>
              <a:off x="7693570" y="5597619"/>
              <a:ext cx="315405" cy="31540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b</a:t>
              </a:r>
              <a:r>
                <a:rPr lang="en-US" sz="1400" baseline="-25000" dirty="0">
                  <a:solidFill>
                    <a:schemeClr val="tx1"/>
                  </a:solidFill>
                </a:rPr>
                <a:t>5</a:t>
              </a:r>
            </a:p>
          </p:txBody>
        </p:sp>
        <p:cxnSp>
          <p:nvCxnSpPr>
            <p:cNvPr id="110" name="Straight Connector 109"/>
            <p:cNvCxnSpPr>
              <a:stCxn id="106" idx="4"/>
              <a:endCxn id="108" idx="1"/>
            </p:cNvCxnSpPr>
            <p:nvPr/>
          </p:nvCxnSpPr>
          <p:spPr>
            <a:xfrm>
              <a:off x="6825566" y="5125794"/>
              <a:ext cx="255177" cy="528272"/>
            </a:xfrm>
            <a:prstGeom prst="line">
              <a:avLst/>
            </a:prstGeom>
            <a:ln w="19050"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>
              <a:stCxn id="106" idx="5"/>
              <a:endCxn id="109" idx="1"/>
            </p:cNvCxnSpPr>
            <p:nvPr/>
          </p:nvCxnSpPr>
          <p:spPr>
            <a:xfrm>
              <a:off x="6937078" y="5079604"/>
              <a:ext cx="802682" cy="564205"/>
            </a:xfrm>
            <a:prstGeom prst="line">
              <a:avLst/>
            </a:prstGeom>
            <a:ln w="19050">
              <a:tailEnd type="none"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>
              <a:stCxn id="107" idx="4"/>
              <a:endCxn id="109" idx="7"/>
            </p:cNvCxnSpPr>
            <p:nvPr/>
          </p:nvCxnSpPr>
          <p:spPr>
            <a:xfrm flipH="1">
              <a:off x="7962786" y="5192464"/>
              <a:ext cx="237228" cy="451345"/>
            </a:xfrm>
            <a:prstGeom prst="line">
              <a:avLst/>
            </a:prstGeom>
            <a:ln w="19050">
              <a:tailEnd type="non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113" name="Rounded Rectangle 112"/>
            <p:cNvSpPr/>
            <p:nvPr/>
          </p:nvSpPr>
          <p:spPr>
            <a:xfrm>
              <a:off x="6593840" y="4155440"/>
              <a:ext cx="1889760" cy="192024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</p:grpSp>
      <p:sp>
        <p:nvSpPr>
          <p:cNvPr id="114" name="TextBox 113"/>
          <p:cNvSpPr txBox="1"/>
          <p:nvPr/>
        </p:nvSpPr>
        <p:spPr>
          <a:xfrm>
            <a:off x="2463007" y="5405120"/>
            <a:ext cx="16411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Upper Bound</a:t>
            </a:r>
            <a:endParaRPr lang="en-US" i="1" dirty="0">
              <a:latin typeface="Cambria Math" pitchFamily="18" charset="0"/>
              <a:ea typeface="Cambria Math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7" name="Table 46"/>
          <p:cNvGraphicFramePr>
            <a:graphicFrameLocks noGrp="1"/>
          </p:cNvGraphicFramePr>
          <p:nvPr/>
        </p:nvGraphicFramePr>
        <p:xfrm>
          <a:off x="3033140" y="2559480"/>
          <a:ext cx="1207008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2336"/>
                <a:gridCol w="402336"/>
                <a:gridCol w="402336"/>
              </a:tblGrid>
              <a:tr h="274320">
                <a:tc gridSpan="3"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latin typeface="Cambria Math" pitchFamily="18" charset="0"/>
                          <a:ea typeface="Cambria Math" pitchFamily="18" charset="0"/>
                        </a:rPr>
                        <a:t>h</a:t>
                      </a:r>
                      <a:r>
                        <a:rPr lang="en-US" i="0" baseline="30000" dirty="0" smtClean="0">
                          <a:latin typeface="Cambria Math" pitchFamily="18" charset="0"/>
                          <a:ea typeface="Cambria Math" pitchFamily="18" charset="0"/>
                        </a:rPr>
                        <a:t>4</a:t>
                      </a:r>
                      <a:r>
                        <a:rPr lang="en-US" i="0" dirty="0" smtClean="0">
                          <a:latin typeface="Cambria Math" pitchFamily="18" charset="0"/>
                          <a:ea typeface="Cambria Math" pitchFamily="18" charset="0"/>
                        </a:rPr>
                        <a:t>(</a:t>
                      </a:r>
                      <a:r>
                        <a:rPr lang="en-US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2</a:t>
                      </a:r>
                      <a:r>
                        <a:rPr lang="en-US" i="0" dirty="0" smtClean="0">
                          <a:latin typeface="Cambria Math" pitchFamily="18" charset="0"/>
                          <a:ea typeface="Cambria Math" pitchFamily="18" charset="0"/>
                        </a:rPr>
                        <a:t>,</a:t>
                      </a:r>
                      <a:r>
                        <a:rPr lang="en-US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4</a:t>
                      </a:r>
                      <a:r>
                        <a:rPr lang="en-US" i="0" baseline="0" dirty="0" smtClean="0">
                          <a:latin typeface="Cambria Math" pitchFamily="18" charset="0"/>
                          <a:ea typeface="Cambria Math" pitchFamily="18" charset="0"/>
                        </a:rPr>
                        <a:t>)</a:t>
                      </a:r>
                      <a:endParaRPr lang="en-US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0" dirty="0" smtClean="0">
                          <a:latin typeface="Cambria Math" pitchFamily="18" charset="0"/>
                          <a:ea typeface="Cambria Math" pitchFamily="18" charset="0"/>
                        </a:rPr>
                        <a:t>C</a:t>
                      </a:r>
                      <a:endParaRPr lang="en-US" i="0" baseline="-25000" dirty="0" smtClean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8" name="Table 47"/>
          <p:cNvGraphicFramePr>
            <a:graphicFrameLocks noGrp="1"/>
          </p:cNvGraphicFramePr>
          <p:nvPr/>
        </p:nvGraphicFramePr>
        <p:xfrm>
          <a:off x="4518479" y="2595826"/>
          <a:ext cx="797560" cy="14688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8780"/>
                <a:gridCol w="398780"/>
              </a:tblGrid>
              <a:tr h="367212">
                <a:tc gridSpan="2"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latin typeface="Cambria Math" pitchFamily="18" charset="0"/>
                          <a:ea typeface="Cambria Math" pitchFamily="18" charset="0"/>
                        </a:rPr>
                        <a:t>h</a:t>
                      </a:r>
                      <a:r>
                        <a:rPr lang="en-US" i="0" baseline="30000" dirty="0" smtClean="0">
                          <a:latin typeface="Cambria Math" pitchFamily="18" charset="0"/>
                          <a:ea typeface="Cambria Math" pitchFamily="18" charset="0"/>
                        </a:rPr>
                        <a:t>4</a:t>
                      </a:r>
                      <a:r>
                        <a:rPr lang="en-US" i="0" dirty="0" smtClean="0">
                          <a:latin typeface="Cambria Math" pitchFamily="18" charset="0"/>
                          <a:ea typeface="Cambria Math" pitchFamily="18" charset="0"/>
                        </a:rPr>
                        <a:t>(</a:t>
                      </a:r>
                      <a:r>
                        <a:rPr lang="en-US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2</a:t>
                      </a:r>
                      <a:r>
                        <a:rPr lang="en-US" i="0" baseline="0" dirty="0" smtClean="0">
                          <a:latin typeface="Cambria Math" pitchFamily="18" charset="0"/>
                          <a:ea typeface="Cambria Math" pitchFamily="18" charset="0"/>
                        </a:rPr>
                        <a:t>)</a:t>
                      </a:r>
                      <a:endParaRPr lang="en-US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  <a:tr h="36721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0" dirty="0" smtClean="0">
                          <a:latin typeface="Cambria Math" pitchFamily="18" charset="0"/>
                          <a:ea typeface="Cambria Math" pitchFamily="18" charset="0"/>
                        </a:rPr>
                        <a:t>C</a:t>
                      </a:r>
                      <a:endParaRPr lang="en-US" i="0" baseline="-25000" dirty="0" smtClean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  <a:tr h="36721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36721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2005289" y="2562416"/>
          <a:ext cx="804672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2336"/>
                <a:gridCol w="402336"/>
              </a:tblGrid>
              <a:tr h="274320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baseline="0" dirty="0" smtClean="0">
                          <a:latin typeface="Cambria Math" pitchFamily="18" charset="0"/>
                          <a:ea typeface="Cambria Math" pitchFamily="18" charset="0"/>
                        </a:rPr>
                        <a:t>r</a:t>
                      </a:r>
                      <a:r>
                        <a:rPr lang="en-US" i="0" baseline="0" dirty="0" smtClean="0">
                          <a:latin typeface="Cambria Math" pitchFamily="18" charset="0"/>
                          <a:ea typeface="Cambria Math" pitchFamily="18" charset="0"/>
                        </a:rPr>
                        <a:t>(</a:t>
                      </a:r>
                      <a:r>
                        <a:rPr lang="en-US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4</a:t>
                      </a:r>
                      <a:r>
                        <a:rPr lang="en-US" i="0" baseline="0" dirty="0" smtClean="0">
                          <a:latin typeface="Cambria Math" pitchFamily="18" charset="0"/>
                          <a:ea typeface="Cambria Math" pitchFamily="18" charset="0"/>
                        </a:rPr>
                        <a:t>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i="0" baseline="0" dirty="0" smtClean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0" baseline="0" dirty="0" smtClean="0">
                          <a:latin typeface="Cambria Math" pitchFamily="18" charset="0"/>
                          <a:ea typeface="Cambria Math" pitchFamily="18" charset="0"/>
                        </a:rPr>
                        <a:t>C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1142005" y="2544924"/>
          <a:ext cx="804672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2336"/>
                <a:gridCol w="402336"/>
              </a:tblGrid>
              <a:tr h="274320">
                <a:tc gridSpan="2"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latin typeface="Cambria Math" pitchFamily="18" charset="0"/>
                          <a:ea typeface="Cambria Math" pitchFamily="18" charset="0"/>
                        </a:rPr>
                        <a:t>R</a:t>
                      </a:r>
                      <a:r>
                        <a:rPr lang="en-US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42</a:t>
                      </a:r>
                      <a:endParaRPr lang="en-US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4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8" name="Rectangle 37"/>
          <p:cNvSpPr/>
          <p:nvPr/>
        </p:nvSpPr>
        <p:spPr>
          <a:xfrm>
            <a:off x="2977932" y="2502817"/>
            <a:ext cx="1339544" cy="1956062"/>
          </a:xfrm>
          <a:prstGeom prst="rect">
            <a:avLst/>
          </a:prstGeom>
          <a:solidFill>
            <a:schemeClr val="tx2">
              <a:lumMod val="60000"/>
              <a:lumOff val="40000"/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4437199" y="2494229"/>
            <a:ext cx="1005840" cy="1706880"/>
          </a:xfrm>
          <a:prstGeom prst="rect">
            <a:avLst/>
          </a:prstGeom>
          <a:solidFill>
            <a:schemeClr val="tx2">
              <a:lumMod val="60000"/>
              <a:lumOff val="40000"/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107126" y="2495485"/>
            <a:ext cx="1777476" cy="1944541"/>
          </a:xfrm>
          <a:prstGeom prst="rect">
            <a:avLst/>
          </a:prstGeom>
          <a:solidFill>
            <a:schemeClr val="tx2">
              <a:lumMod val="60000"/>
              <a:lumOff val="40000"/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Combinatorial Auction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3/25/2013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Constraint Optimization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E86F-4F53-460C-83BF-F797240580C2}" type="slidenum">
              <a:rPr lang="en-US" smtClean="0"/>
              <a:pPr/>
              <a:t>37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302339" y="1866193"/>
            <a:ext cx="1096775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R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42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,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r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(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4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)</a:t>
            </a:r>
            <a:endParaRPr lang="en-US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859222" y="1866193"/>
            <a:ext cx="800219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h</a:t>
            </a:r>
            <a:r>
              <a:rPr lang="en-US" baseline="30000" dirty="0" smtClean="0">
                <a:latin typeface="Cambria Math" pitchFamily="18" charset="0"/>
                <a:ea typeface="Cambria Math" pitchFamily="18" charset="0"/>
              </a:rPr>
              <a:t>4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(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)</a:t>
            </a:r>
            <a:endParaRPr lang="en-US" dirty="0">
              <a:latin typeface="Cambria Math" pitchFamily="18" charset="0"/>
              <a:ea typeface="Cambria Math" pitchFamily="18" charset="0"/>
            </a:endParaRPr>
          </a:p>
        </p:txBody>
      </p:sp>
      <p:cxnSp>
        <p:nvCxnSpPr>
          <p:cNvPr id="23" name="Straight Arrow Connector 22"/>
          <p:cNvCxnSpPr>
            <a:stCxn id="17" idx="3"/>
            <a:endCxn id="20" idx="1"/>
          </p:cNvCxnSpPr>
          <p:nvPr/>
        </p:nvCxnSpPr>
        <p:spPr>
          <a:xfrm>
            <a:off x="3399114" y="2050859"/>
            <a:ext cx="460108" cy="0"/>
          </a:xfrm>
          <a:prstGeom prst="straightConnector1">
            <a:avLst/>
          </a:prstGeom>
          <a:ln w="1905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3448224" y="2935401"/>
            <a:ext cx="388485" cy="1463040"/>
          </a:xfrm>
          <a:prstGeom prst="rect">
            <a:avLst/>
          </a:prstGeom>
          <a:solidFill>
            <a:srgbClr val="FF0000">
              <a:alpha val="4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3043290" y="3281574"/>
            <a:ext cx="1217626" cy="731520"/>
          </a:xfrm>
          <a:prstGeom prst="rect">
            <a:avLst/>
          </a:prstGeom>
          <a:solidFill>
            <a:schemeClr val="tx2">
              <a:lumMod val="60000"/>
              <a:lumOff val="40000"/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4518479" y="3327349"/>
            <a:ext cx="802640" cy="375920"/>
          </a:xfrm>
          <a:prstGeom prst="rect">
            <a:avLst/>
          </a:prstGeom>
          <a:solidFill>
            <a:srgbClr val="00B050">
              <a:alpha val="4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2554877" y="5442198"/>
            <a:ext cx="44297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Sum soft constraints (cost)</a:t>
            </a:r>
            <a:endParaRPr lang="en-US" sz="2000" dirty="0"/>
          </a:p>
        </p:txBody>
      </p:sp>
      <p:sp>
        <p:nvSpPr>
          <p:cNvPr id="59" name="TextBox 58"/>
          <p:cNvSpPr txBox="1"/>
          <p:nvPr/>
        </p:nvSpPr>
        <p:spPr>
          <a:xfrm>
            <a:off x="2534556" y="5828278"/>
            <a:ext cx="49038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Maximize over bucket variable</a:t>
            </a:r>
            <a:endParaRPr lang="en-US" sz="2000" dirty="0"/>
          </a:p>
        </p:txBody>
      </p:sp>
      <p:sp>
        <p:nvSpPr>
          <p:cNvPr id="60" name="Rectangle 59"/>
          <p:cNvSpPr/>
          <p:nvPr/>
        </p:nvSpPr>
        <p:spPr>
          <a:xfrm>
            <a:off x="2605677" y="5494465"/>
            <a:ext cx="2805312" cy="340726"/>
          </a:xfrm>
          <a:prstGeom prst="rect">
            <a:avLst/>
          </a:prstGeom>
          <a:solidFill>
            <a:schemeClr val="tx2">
              <a:lumMod val="60000"/>
              <a:lumOff val="40000"/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2605677" y="5882011"/>
            <a:ext cx="3191811" cy="311399"/>
          </a:xfrm>
          <a:prstGeom prst="rect">
            <a:avLst/>
          </a:prstGeom>
          <a:solidFill>
            <a:schemeClr val="tx2">
              <a:lumMod val="60000"/>
              <a:lumOff val="40000"/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grpSp>
        <p:nvGrpSpPr>
          <p:cNvPr id="62" name="Group 61"/>
          <p:cNvGrpSpPr/>
          <p:nvPr/>
        </p:nvGrpSpPr>
        <p:grpSpPr>
          <a:xfrm>
            <a:off x="6391376" y="3908967"/>
            <a:ext cx="2597211" cy="2406993"/>
            <a:chOff x="1127759" y="1635760"/>
            <a:chExt cx="4549611" cy="4216400"/>
          </a:xfrm>
        </p:grpSpPr>
        <p:pic>
          <p:nvPicPr>
            <p:cNvPr id="63" name="Picture 4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4629652" y="3291483"/>
              <a:ext cx="817008" cy="394487"/>
            </a:xfrm>
            <a:prstGeom prst="rect">
              <a:avLst/>
            </a:prstGeom>
            <a:noFill/>
          </p:spPr>
        </p:pic>
        <p:pic>
          <p:nvPicPr>
            <p:cNvPr id="64" name="Picture 3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489045" y="3980734"/>
              <a:ext cx="817008" cy="394486"/>
            </a:xfrm>
            <a:prstGeom prst="rect">
              <a:avLst/>
            </a:prstGeom>
            <a:noFill/>
          </p:spPr>
        </p:pic>
        <p:pic>
          <p:nvPicPr>
            <p:cNvPr id="65" name="Picture 2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4437415" y="4003561"/>
              <a:ext cx="817008" cy="394487"/>
            </a:xfrm>
            <a:prstGeom prst="rect">
              <a:avLst/>
            </a:prstGeom>
            <a:noFill/>
          </p:spPr>
        </p:pic>
        <p:pic>
          <p:nvPicPr>
            <p:cNvPr id="66" name="Picture 1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540309" y="4756891"/>
              <a:ext cx="298369" cy="404499"/>
            </a:xfrm>
            <a:prstGeom prst="rect">
              <a:avLst/>
            </a:prstGeom>
            <a:noFill/>
          </p:spPr>
        </p:pic>
        <p:pic>
          <p:nvPicPr>
            <p:cNvPr id="67" name="Picture 45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360747" y="1822368"/>
              <a:ext cx="3133866" cy="384474"/>
            </a:xfrm>
            <a:prstGeom prst="rect">
              <a:avLst/>
            </a:prstGeom>
            <a:noFill/>
          </p:spPr>
        </p:pic>
        <p:pic>
          <p:nvPicPr>
            <p:cNvPr id="68" name="Picture 44"/>
            <p:cNvPicPr>
              <a:picLocks noChangeAspect="1" noChangeArrowheads="1"/>
            </p:cNvPicPr>
            <p:nvPr/>
          </p:nvPicPr>
          <p:blipFill>
            <a:blip r:embed="rId7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360747" y="2531604"/>
              <a:ext cx="3133866" cy="384474"/>
            </a:xfrm>
            <a:prstGeom prst="rect">
              <a:avLst/>
            </a:prstGeom>
            <a:noFill/>
          </p:spPr>
        </p:pic>
        <p:pic>
          <p:nvPicPr>
            <p:cNvPr id="69" name="Picture 43"/>
            <p:cNvPicPr>
              <a:picLocks noChangeAspect="1" noChangeArrowheads="1"/>
            </p:cNvPicPr>
            <p:nvPr/>
          </p:nvPicPr>
          <p:blipFill>
            <a:blip r:embed="rId8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360747" y="3274437"/>
              <a:ext cx="3133866" cy="384474"/>
            </a:xfrm>
            <a:prstGeom prst="rect">
              <a:avLst/>
            </a:prstGeom>
            <a:noFill/>
          </p:spPr>
        </p:pic>
        <p:pic>
          <p:nvPicPr>
            <p:cNvPr id="70" name="Picture 42"/>
            <p:cNvPicPr>
              <a:picLocks noChangeAspect="1" noChangeArrowheads="1"/>
            </p:cNvPicPr>
            <p:nvPr/>
          </p:nvPicPr>
          <p:blipFill>
            <a:blip r:embed="rId9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360747" y="3994872"/>
              <a:ext cx="2056537" cy="384474"/>
            </a:xfrm>
            <a:prstGeom prst="rect">
              <a:avLst/>
            </a:prstGeom>
            <a:noFill/>
          </p:spPr>
        </p:pic>
        <p:pic>
          <p:nvPicPr>
            <p:cNvPr id="71" name="Picture 41"/>
            <p:cNvPicPr>
              <a:picLocks noChangeAspect="1" noChangeArrowheads="1"/>
            </p:cNvPicPr>
            <p:nvPr/>
          </p:nvPicPr>
          <p:blipFill>
            <a:blip r:embed="rId10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360747" y="4726505"/>
              <a:ext cx="2038515" cy="384474"/>
            </a:xfrm>
            <a:prstGeom prst="rect">
              <a:avLst/>
            </a:prstGeom>
            <a:noFill/>
          </p:spPr>
        </p:pic>
        <p:sp>
          <p:nvSpPr>
            <p:cNvPr id="72" name="Right Brace 71"/>
            <p:cNvSpPr/>
            <p:nvPr/>
          </p:nvSpPr>
          <p:spPr>
            <a:xfrm rot="5400000">
              <a:off x="3836616" y="1582555"/>
              <a:ext cx="156672" cy="1185026"/>
            </a:xfrm>
            <a:prstGeom prst="rightBrace">
              <a:avLst/>
            </a:prstGeom>
            <a:ln w="19050"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3" name="Straight Arrow Connector 67"/>
            <p:cNvCxnSpPr>
              <a:stCxn id="72" idx="1"/>
              <a:endCxn id="63" idx="0"/>
            </p:cNvCxnSpPr>
            <p:nvPr/>
          </p:nvCxnSpPr>
          <p:spPr>
            <a:xfrm rot="16200000" flipH="1">
              <a:off x="3957514" y="2210842"/>
              <a:ext cx="1038079" cy="1123203"/>
            </a:xfrm>
            <a:prstGeom prst="bentConnector3">
              <a:avLst>
                <a:gd name="adj1" fmla="val 16240"/>
              </a:avLst>
            </a:prstGeom>
            <a:ln w="1905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4" name="Right Brace 73"/>
            <p:cNvSpPr/>
            <p:nvPr/>
          </p:nvSpPr>
          <p:spPr>
            <a:xfrm rot="5400000">
              <a:off x="3872263" y="2302295"/>
              <a:ext cx="144605" cy="1192990"/>
            </a:xfrm>
            <a:prstGeom prst="rightBrace">
              <a:avLst/>
            </a:prstGeom>
            <a:ln w="19050">
              <a:tailEnd type="non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ight Brace 74"/>
            <p:cNvSpPr/>
            <p:nvPr/>
          </p:nvSpPr>
          <p:spPr>
            <a:xfrm rot="5400000">
              <a:off x="4297302" y="2625920"/>
              <a:ext cx="190517" cy="2114610"/>
            </a:xfrm>
            <a:prstGeom prst="rightBrace">
              <a:avLst/>
            </a:prstGeom>
            <a:ln w="19050">
              <a:tailEnd type="none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Right Brace 75"/>
            <p:cNvSpPr/>
            <p:nvPr/>
          </p:nvSpPr>
          <p:spPr>
            <a:xfrm rot="5400000">
              <a:off x="3900693" y="3087973"/>
              <a:ext cx="210675" cy="2554454"/>
            </a:xfrm>
            <a:prstGeom prst="rightBrace">
              <a:avLst/>
            </a:prstGeom>
            <a:ln w="19050">
              <a:tailEnd type="none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7" name="Straight Arrow Connector 67"/>
            <p:cNvCxnSpPr>
              <a:stCxn id="74" idx="1"/>
              <a:endCxn id="64" idx="0"/>
            </p:cNvCxnSpPr>
            <p:nvPr/>
          </p:nvCxnSpPr>
          <p:spPr>
            <a:xfrm rot="16200000" flipH="1" flipV="1">
              <a:off x="3416237" y="3452405"/>
              <a:ext cx="1009641" cy="47017"/>
            </a:xfrm>
            <a:prstGeom prst="bentConnector5">
              <a:avLst>
                <a:gd name="adj1" fmla="val 14598"/>
                <a:gd name="adj2" fmla="val -1257714"/>
                <a:gd name="adj3" fmla="val 86350"/>
              </a:avLst>
            </a:prstGeom>
            <a:ln w="19050"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8" name="Straight Arrow Connector 67"/>
            <p:cNvCxnSpPr>
              <a:stCxn id="75" idx="1"/>
              <a:endCxn id="65" idx="0"/>
            </p:cNvCxnSpPr>
            <p:nvPr/>
          </p:nvCxnSpPr>
          <p:spPr>
            <a:xfrm rot="16200000" flipH="1">
              <a:off x="4506700" y="3664342"/>
              <a:ext cx="225078" cy="453359"/>
            </a:xfrm>
            <a:prstGeom prst="bentConnector3">
              <a:avLst>
                <a:gd name="adj1" fmla="val -2466"/>
              </a:avLst>
            </a:prstGeom>
            <a:ln w="19050">
              <a:tailEnd type="triangle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79" name="Straight Arrow Connector 67"/>
            <p:cNvCxnSpPr>
              <a:stCxn id="76" idx="1"/>
              <a:endCxn id="66" idx="0"/>
            </p:cNvCxnSpPr>
            <p:nvPr/>
          </p:nvCxnSpPr>
          <p:spPr>
            <a:xfrm rot="16200000" flipH="1" flipV="1">
              <a:off x="3704584" y="4455445"/>
              <a:ext cx="286354" cy="316537"/>
            </a:xfrm>
            <a:prstGeom prst="bentConnector3">
              <a:avLst>
                <a:gd name="adj1" fmla="val 34105"/>
              </a:avLst>
            </a:prstGeom>
            <a:ln w="19050">
              <a:tailEnd type="triangle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sp>
          <p:nvSpPr>
            <p:cNvPr id="80" name="Right Brace 79"/>
            <p:cNvSpPr/>
            <p:nvPr/>
          </p:nvSpPr>
          <p:spPr>
            <a:xfrm rot="5400000">
              <a:off x="3195826" y="4517376"/>
              <a:ext cx="156672" cy="1185026"/>
            </a:xfrm>
            <a:prstGeom prst="rightBrace">
              <a:avLst/>
            </a:prstGeom>
            <a:ln w="19050"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1" name="Straight Arrow Connector 67"/>
            <p:cNvCxnSpPr>
              <a:stCxn id="80" idx="1"/>
            </p:cNvCxnSpPr>
            <p:nvPr/>
          </p:nvCxnSpPr>
          <p:spPr>
            <a:xfrm rot="16200000" flipH="1">
              <a:off x="3146114" y="5316273"/>
              <a:ext cx="256314" cy="218"/>
            </a:xfrm>
            <a:prstGeom prst="bentConnector3">
              <a:avLst>
                <a:gd name="adj1" fmla="val 65773"/>
              </a:avLst>
            </a:prstGeom>
            <a:ln w="1905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2" name="Rounded Rectangle 81"/>
            <p:cNvSpPr/>
            <p:nvPr/>
          </p:nvSpPr>
          <p:spPr>
            <a:xfrm>
              <a:off x="1127759" y="1635760"/>
              <a:ext cx="4549611" cy="42164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2783839" y="5405120"/>
              <a:ext cx="985519" cy="4447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50" i="1" dirty="0" smtClean="0">
                  <a:latin typeface="Cambria Math" pitchFamily="18" charset="0"/>
                  <a:ea typeface="Cambria Math" pitchFamily="18" charset="0"/>
                </a:rPr>
                <a:t>Bound</a:t>
              </a:r>
              <a:endParaRPr lang="en-US" sz="1050" i="1" dirty="0">
                <a:latin typeface="Cambria Math" pitchFamily="18" charset="0"/>
                <a:ea typeface="Cambria Math" pitchFamily="18" charset="0"/>
              </a:endParaRPr>
            </a:p>
          </p:txBody>
        </p:sp>
      </p:grpSp>
      <p:pic>
        <p:nvPicPr>
          <p:cNvPr id="84" name="Picture 16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19270" y="1500231"/>
            <a:ext cx="579638" cy="294202"/>
          </a:xfrm>
          <a:prstGeom prst="rect">
            <a:avLst/>
          </a:prstGeom>
          <a:noFill/>
        </p:spPr>
      </p:pic>
      <p:pic>
        <p:nvPicPr>
          <p:cNvPr id="85" name="Picture 19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19270" y="1944369"/>
            <a:ext cx="584508" cy="294202"/>
          </a:xfrm>
          <a:prstGeom prst="rect">
            <a:avLst/>
          </a:prstGeom>
          <a:noFill/>
        </p:spPr>
      </p:pic>
      <p:pic>
        <p:nvPicPr>
          <p:cNvPr id="86" name="Picture 25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19270" y="2401570"/>
            <a:ext cx="584508" cy="294202"/>
          </a:xfrm>
          <a:prstGeom prst="rect">
            <a:avLst/>
          </a:prstGeom>
          <a:noFill/>
        </p:spPr>
      </p:pic>
      <p:pic>
        <p:nvPicPr>
          <p:cNvPr id="87" name="Picture 28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19270" y="2845705"/>
            <a:ext cx="574766" cy="294201"/>
          </a:xfrm>
          <a:prstGeom prst="rect">
            <a:avLst/>
          </a:prstGeom>
          <a:noFill/>
        </p:spPr>
      </p:pic>
      <p:pic>
        <p:nvPicPr>
          <p:cNvPr id="88" name="Picture 31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19270" y="3289842"/>
            <a:ext cx="584508" cy="294202"/>
          </a:xfrm>
          <a:prstGeom prst="rect">
            <a:avLst/>
          </a:prstGeom>
          <a:noFill/>
        </p:spPr>
      </p:pic>
      <p:grpSp>
        <p:nvGrpSpPr>
          <p:cNvPr id="89" name="Group 88"/>
          <p:cNvGrpSpPr/>
          <p:nvPr/>
        </p:nvGrpSpPr>
        <p:grpSpPr>
          <a:xfrm>
            <a:off x="6480723" y="1817587"/>
            <a:ext cx="1560316" cy="1585483"/>
            <a:chOff x="6273329" y="1883580"/>
            <a:chExt cx="1889760" cy="1920240"/>
          </a:xfrm>
        </p:grpSpPr>
        <p:sp>
          <p:nvSpPr>
            <p:cNvPr id="90" name="Oval 89"/>
            <p:cNvSpPr/>
            <p:nvPr/>
          </p:nvSpPr>
          <p:spPr>
            <a:xfrm>
              <a:off x="7073040" y="2002597"/>
              <a:ext cx="315405" cy="31540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</a:rPr>
                <a:t>b</a:t>
              </a:r>
              <a:r>
                <a:rPr lang="en-US" sz="1400" baseline="-25000" dirty="0" smtClean="0">
                  <a:solidFill>
                    <a:schemeClr val="tx1"/>
                  </a:solidFill>
                </a:rPr>
                <a:t>1</a:t>
              </a:r>
            </a:p>
          </p:txBody>
        </p:sp>
        <p:cxnSp>
          <p:nvCxnSpPr>
            <p:cNvPr id="91" name="Straight Connector 90"/>
            <p:cNvCxnSpPr>
              <a:stCxn id="90" idx="2"/>
              <a:endCxn id="94" idx="0"/>
            </p:cNvCxnSpPr>
            <p:nvPr/>
          </p:nvCxnSpPr>
          <p:spPr>
            <a:xfrm flipH="1">
              <a:off x="6505055" y="2160300"/>
              <a:ext cx="567985" cy="378229"/>
            </a:xfrm>
            <a:prstGeom prst="line">
              <a:avLst/>
            </a:prstGeom>
            <a:ln w="19050">
              <a:tailEnd type="none"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>
              <a:stCxn id="90" idx="6"/>
              <a:endCxn id="95" idx="0"/>
            </p:cNvCxnSpPr>
            <p:nvPr/>
          </p:nvCxnSpPr>
          <p:spPr>
            <a:xfrm>
              <a:off x="7388445" y="2160300"/>
              <a:ext cx="491058" cy="444900"/>
            </a:xfrm>
            <a:prstGeom prst="line">
              <a:avLst/>
            </a:prstGeom>
            <a:ln w="19050">
              <a:tailEnd type="non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>
              <a:stCxn id="90" idx="3"/>
            </p:cNvCxnSpPr>
            <p:nvPr/>
          </p:nvCxnSpPr>
          <p:spPr>
            <a:xfrm flipH="1">
              <a:off x="6840974" y="2271812"/>
              <a:ext cx="278256" cy="1071896"/>
            </a:xfrm>
            <a:prstGeom prst="line">
              <a:avLst/>
            </a:prstGeom>
            <a:ln w="19050"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4" name="Oval 93"/>
            <p:cNvSpPr/>
            <p:nvPr/>
          </p:nvSpPr>
          <p:spPr>
            <a:xfrm>
              <a:off x="6347352" y="2538529"/>
              <a:ext cx="315405" cy="31540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</a:rPr>
                <a:t>b</a:t>
              </a:r>
              <a:r>
                <a:rPr lang="en-US" sz="1400" baseline="-25000" dirty="0" smtClean="0">
                  <a:solidFill>
                    <a:schemeClr val="tx1"/>
                  </a:solidFill>
                </a:rPr>
                <a:t>2</a:t>
              </a:r>
              <a:endParaRPr lang="en-US" sz="1400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95" name="Oval 94"/>
            <p:cNvSpPr/>
            <p:nvPr/>
          </p:nvSpPr>
          <p:spPr>
            <a:xfrm>
              <a:off x="7721800" y="2605199"/>
              <a:ext cx="315405" cy="31540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b</a:t>
              </a:r>
              <a:r>
                <a:rPr lang="en-US" sz="1400" baseline="-25000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96" name="Oval 95"/>
            <p:cNvSpPr/>
            <p:nvPr/>
          </p:nvSpPr>
          <p:spPr>
            <a:xfrm>
              <a:off x="6714043" y="3336016"/>
              <a:ext cx="315405" cy="31540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</a:rPr>
                <a:t>b</a:t>
              </a:r>
              <a:r>
                <a:rPr lang="en-US" sz="1400" baseline="-25000" dirty="0">
                  <a:solidFill>
                    <a:schemeClr val="tx1"/>
                  </a:solidFill>
                </a:rPr>
                <a:t>4</a:t>
              </a:r>
            </a:p>
          </p:txBody>
        </p:sp>
        <p:sp>
          <p:nvSpPr>
            <p:cNvPr id="97" name="Oval 96"/>
            <p:cNvSpPr/>
            <p:nvPr/>
          </p:nvSpPr>
          <p:spPr>
            <a:xfrm>
              <a:off x="7373059" y="3325759"/>
              <a:ext cx="315405" cy="31540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b</a:t>
              </a:r>
              <a:r>
                <a:rPr lang="en-US" sz="1400" baseline="-25000" dirty="0">
                  <a:solidFill>
                    <a:schemeClr val="tx1"/>
                  </a:solidFill>
                </a:rPr>
                <a:t>5</a:t>
              </a:r>
            </a:p>
          </p:txBody>
        </p:sp>
        <p:cxnSp>
          <p:nvCxnSpPr>
            <p:cNvPr id="98" name="Straight Connector 97"/>
            <p:cNvCxnSpPr>
              <a:stCxn id="94" idx="4"/>
              <a:endCxn id="96" idx="1"/>
            </p:cNvCxnSpPr>
            <p:nvPr/>
          </p:nvCxnSpPr>
          <p:spPr>
            <a:xfrm>
              <a:off x="6505055" y="2853934"/>
              <a:ext cx="255177" cy="528272"/>
            </a:xfrm>
            <a:prstGeom prst="line">
              <a:avLst/>
            </a:prstGeom>
            <a:ln w="19050"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>
              <a:stCxn id="94" idx="5"/>
              <a:endCxn id="97" idx="1"/>
            </p:cNvCxnSpPr>
            <p:nvPr/>
          </p:nvCxnSpPr>
          <p:spPr>
            <a:xfrm>
              <a:off x="6616567" y="2807744"/>
              <a:ext cx="802682" cy="564205"/>
            </a:xfrm>
            <a:prstGeom prst="line">
              <a:avLst/>
            </a:prstGeom>
            <a:ln w="19050">
              <a:tailEnd type="none"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>
              <a:stCxn id="95" idx="4"/>
              <a:endCxn id="97" idx="7"/>
            </p:cNvCxnSpPr>
            <p:nvPr/>
          </p:nvCxnSpPr>
          <p:spPr>
            <a:xfrm flipH="1">
              <a:off x="7642275" y="2920604"/>
              <a:ext cx="237228" cy="451345"/>
            </a:xfrm>
            <a:prstGeom prst="line">
              <a:avLst/>
            </a:prstGeom>
            <a:ln w="19050">
              <a:tailEnd type="non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101" name="Rounded Rectangle 100"/>
            <p:cNvSpPr/>
            <p:nvPr/>
          </p:nvSpPr>
          <p:spPr>
            <a:xfrm>
              <a:off x="6273329" y="1883580"/>
              <a:ext cx="1889760" cy="192024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</p:grpSp>
      <p:sp>
        <p:nvSpPr>
          <p:cNvPr id="102" name="Rounded Rectangle 101"/>
          <p:cNvSpPr/>
          <p:nvPr/>
        </p:nvSpPr>
        <p:spPr>
          <a:xfrm>
            <a:off x="8248458" y="1423443"/>
            <a:ext cx="744718" cy="2224725"/>
          </a:xfrm>
          <a:prstGeom prst="round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39" grpId="0" animBg="1"/>
      <p:bldP spid="33" grpId="0" animBg="1"/>
      <p:bldP spid="26" grpId="0" animBg="1"/>
      <p:bldP spid="27" grpId="0" animBg="1"/>
      <p:bldP spid="28" grpId="0" animBg="1"/>
      <p:bldP spid="60" grpId="0" animBg="1"/>
      <p:bldP spid="61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7" name="Table 46"/>
          <p:cNvGraphicFramePr>
            <a:graphicFrameLocks noGrp="1"/>
          </p:cNvGraphicFramePr>
          <p:nvPr/>
        </p:nvGraphicFramePr>
        <p:xfrm>
          <a:off x="3014279" y="2700882"/>
          <a:ext cx="1196340" cy="18360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8780"/>
                <a:gridCol w="398780"/>
                <a:gridCol w="398780"/>
              </a:tblGrid>
              <a:tr h="367212">
                <a:tc gridSpan="3"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latin typeface="Cambria Math" pitchFamily="18" charset="0"/>
                          <a:ea typeface="Cambria Math" pitchFamily="18" charset="0"/>
                        </a:rPr>
                        <a:t>h</a:t>
                      </a:r>
                      <a:r>
                        <a:rPr lang="en-US" i="0" baseline="30000" dirty="0" smtClean="0">
                          <a:latin typeface="Cambria Math" pitchFamily="18" charset="0"/>
                          <a:ea typeface="Cambria Math" pitchFamily="18" charset="0"/>
                        </a:rPr>
                        <a:t>3</a:t>
                      </a:r>
                      <a:r>
                        <a:rPr lang="en-US" i="0" dirty="0" smtClean="0">
                          <a:latin typeface="Cambria Math" pitchFamily="18" charset="0"/>
                          <a:ea typeface="Cambria Math" pitchFamily="18" charset="0"/>
                        </a:rPr>
                        <a:t>(</a:t>
                      </a:r>
                      <a:r>
                        <a:rPr lang="en-US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3</a:t>
                      </a:r>
                      <a:r>
                        <a:rPr lang="en-US" i="0" dirty="0" smtClean="0">
                          <a:latin typeface="Cambria Math" pitchFamily="18" charset="0"/>
                          <a:ea typeface="Cambria Math" pitchFamily="18" charset="0"/>
                        </a:rPr>
                        <a:t>,</a:t>
                      </a:r>
                      <a:r>
                        <a:rPr lang="en-US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5</a:t>
                      </a:r>
                      <a:r>
                        <a:rPr lang="en-US" i="0" baseline="0" dirty="0" smtClean="0">
                          <a:latin typeface="Cambria Math" pitchFamily="18" charset="0"/>
                          <a:ea typeface="Cambria Math" pitchFamily="18" charset="0"/>
                        </a:rPr>
                        <a:t>)</a:t>
                      </a:r>
                      <a:endParaRPr lang="en-US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  <a:tr h="36721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0" dirty="0" smtClean="0">
                          <a:latin typeface="Cambria Math" pitchFamily="18" charset="0"/>
                          <a:ea typeface="Cambria Math" pitchFamily="18" charset="0"/>
                        </a:rPr>
                        <a:t>C</a:t>
                      </a:r>
                      <a:endParaRPr lang="en-US" i="0" baseline="-25000" dirty="0" smtClean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  <a:tr h="36721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6721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6721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8" name="Table 47"/>
          <p:cNvGraphicFramePr>
            <a:graphicFrameLocks noGrp="1"/>
          </p:cNvGraphicFramePr>
          <p:nvPr/>
        </p:nvGraphicFramePr>
        <p:xfrm>
          <a:off x="4452490" y="2708946"/>
          <a:ext cx="804672" cy="14688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2336"/>
                <a:gridCol w="402336"/>
              </a:tblGrid>
              <a:tr h="367212">
                <a:tc gridSpan="2"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latin typeface="Cambria Math" pitchFamily="18" charset="0"/>
                          <a:ea typeface="Cambria Math" pitchFamily="18" charset="0"/>
                        </a:rPr>
                        <a:t>h</a:t>
                      </a:r>
                      <a:r>
                        <a:rPr lang="en-US" i="0" baseline="30000" dirty="0" smtClean="0">
                          <a:latin typeface="Cambria Math" pitchFamily="18" charset="0"/>
                          <a:ea typeface="Cambria Math" pitchFamily="18" charset="0"/>
                        </a:rPr>
                        <a:t>3</a:t>
                      </a:r>
                      <a:r>
                        <a:rPr lang="en-US" i="0" dirty="0" smtClean="0">
                          <a:latin typeface="Cambria Math" pitchFamily="18" charset="0"/>
                          <a:ea typeface="Cambria Math" pitchFamily="18" charset="0"/>
                        </a:rPr>
                        <a:t>(</a:t>
                      </a:r>
                      <a:r>
                        <a:rPr lang="en-US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5</a:t>
                      </a:r>
                      <a:r>
                        <a:rPr lang="en-US" i="0" baseline="0" dirty="0" smtClean="0">
                          <a:latin typeface="Cambria Math" pitchFamily="18" charset="0"/>
                          <a:ea typeface="Cambria Math" pitchFamily="18" charset="0"/>
                        </a:rPr>
                        <a:t>)</a:t>
                      </a:r>
                      <a:endParaRPr lang="en-US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  <a:tr h="36721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0" dirty="0" smtClean="0">
                          <a:latin typeface="Cambria Math" pitchFamily="18" charset="0"/>
                          <a:ea typeface="Cambria Math" pitchFamily="18" charset="0"/>
                        </a:rPr>
                        <a:t>C</a:t>
                      </a:r>
                      <a:endParaRPr lang="en-US" i="0" baseline="-25000" dirty="0" smtClean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  <a:tr h="36721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  <a:tr h="36721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9" name="Rectangle 38"/>
          <p:cNvSpPr/>
          <p:nvPr/>
        </p:nvSpPr>
        <p:spPr>
          <a:xfrm>
            <a:off x="4380645" y="2654483"/>
            <a:ext cx="945499" cy="1597005"/>
          </a:xfrm>
          <a:prstGeom prst="rect">
            <a:avLst/>
          </a:prstGeom>
          <a:solidFill>
            <a:schemeClr val="tx2">
              <a:lumMod val="60000"/>
              <a:lumOff val="40000"/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2968500" y="2653644"/>
            <a:ext cx="1330123" cy="1956063"/>
          </a:xfrm>
          <a:prstGeom prst="rect">
            <a:avLst/>
          </a:prstGeom>
          <a:solidFill>
            <a:schemeClr val="tx2">
              <a:lumMod val="60000"/>
              <a:lumOff val="40000"/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2042999" y="2703816"/>
          <a:ext cx="804672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2336"/>
                <a:gridCol w="402336"/>
              </a:tblGrid>
              <a:tr h="274320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baseline="0" dirty="0" smtClean="0">
                          <a:latin typeface="Cambria Math" pitchFamily="18" charset="0"/>
                          <a:ea typeface="Cambria Math" pitchFamily="18" charset="0"/>
                        </a:rPr>
                        <a:t>r</a:t>
                      </a:r>
                      <a:r>
                        <a:rPr lang="en-US" i="0" baseline="0" dirty="0" smtClean="0">
                          <a:latin typeface="Cambria Math" pitchFamily="18" charset="0"/>
                          <a:ea typeface="Cambria Math" pitchFamily="18" charset="0"/>
                        </a:rPr>
                        <a:t>(</a:t>
                      </a:r>
                      <a:r>
                        <a:rPr lang="en-US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3</a:t>
                      </a:r>
                      <a:r>
                        <a:rPr lang="en-US" i="0" baseline="0" dirty="0" smtClean="0">
                          <a:latin typeface="Cambria Math" pitchFamily="18" charset="0"/>
                          <a:ea typeface="Cambria Math" pitchFamily="18" charset="0"/>
                        </a:rPr>
                        <a:t>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i="0" baseline="0" dirty="0" smtClean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0" baseline="0" dirty="0" smtClean="0">
                          <a:latin typeface="Cambria Math" pitchFamily="18" charset="0"/>
                          <a:ea typeface="Cambria Math" pitchFamily="18" charset="0"/>
                        </a:rPr>
                        <a:t>C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1179712" y="2705178"/>
          <a:ext cx="804672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2336"/>
                <a:gridCol w="402336"/>
              </a:tblGrid>
              <a:tr h="274320">
                <a:tc gridSpan="2"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latin typeface="Cambria Math" pitchFamily="18" charset="0"/>
                          <a:ea typeface="Cambria Math" pitchFamily="18" charset="0"/>
                        </a:rPr>
                        <a:t>R</a:t>
                      </a:r>
                      <a:r>
                        <a:rPr lang="en-US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35</a:t>
                      </a:r>
                      <a:endParaRPr lang="en-US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5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3" name="Rectangle 32"/>
          <p:cNvSpPr/>
          <p:nvPr/>
        </p:nvSpPr>
        <p:spPr>
          <a:xfrm>
            <a:off x="1125979" y="2646312"/>
            <a:ext cx="1777477" cy="1935114"/>
          </a:xfrm>
          <a:prstGeom prst="rect">
            <a:avLst/>
          </a:prstGeom>
          <a:solidFill>
            <a:schemeClr val="tx2">
              <a:lumMod val="60000"/>
              <a:lumOff val="40000"/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Combinatorial Auction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3/25/2013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Constraint Optimization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E86F-4F53-460C-83BF-F797240580C2}" type="slidenum">
              <a:rPr lang="en-US" smtClean="0"/>
              <a:pPr/>
              <a:t>38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324649" y="1988742"/>
            <a:ext cx="1096775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R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35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,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r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(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3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)</a:t>
            </a:r>
            <a:endParaRPr lang="en-US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878071" y="1988742"/>
            <a:ext cx="800219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h</a:t>
            </a:r>
            <a:r>
              <a:rPr lang="en-US" baseline="30000" dirty="0" smtClean="0">
                <a:latin typeface="Cambria Math" pitchFamily="18" charset="0"/>
                <a:ea typeface="Cambria Math" pitchFamily="18" charset="0"/>
              </a:rPr>
              <a:t>3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(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5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)</a:t>
            </a:r>
            <a:endParaRPr lang="en-US" dirty="0">
              <a:latin typeface="Cambria Math" pitchFamily="18" charset="0"/>
              <a:ea typeface="Cambria Math" pitchFamily="18" charset="0"/>
            </a:endParaRPr>
          </a:p>
        </p:txBody>
      </p:sp>
      <p:cxnSp>
        <p:nvCxnSpPr>
          <p:cNvPr id="23" name="Straight Arrow Connector 22"/>
          <p:cNvCxnSpPr>
            <a:stCxn id="17" idx="3"/>
            <a:endCxn id="20" idx="1"/>
          </p:cNvCxnSpPr>
          <p:nvPr/>
        </p:nvCxnSpPr>
        <p:spPr>
          <a:xfrm>
            <a:off x="3421424" y="2173408"/>
            <a:ext cx="456647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sp>
        <p:nvSpPr>
          <p:cNvPr id="26" name="Rectangle 25"/>
          <p:cNvSpPr/>
          <p:nvPr/>
        </p:nvSpPr>
        <p:spPr>
          <a:xfrm>
            <a:off x="3033859" y="3086230"/>
            <a:ext cx="369217" cy="1463040"/>
          </a:xfrm>
          <a:prstGeom prst="rect">
            <a:avLst/>
          </a:prstGeom>
          <a:solidFill>
            <a:srgbClr val="FF0000">
              <a:alpha val="4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3024433" y="3432403"/>
            <a:ext cx="1198880" cy="375920"/>
          </a:xfrm>
          <a:prstGeom prst="rect">
            <a:avLst/>
          </a:prstGeom>
          <a:solidFill>
            <a:schemeClr val="tx2">
              <a:lumMod val="60000"/>
              <a:lumOff val="40000"/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4452489" y="3440774"/>
            <a:ext cx="807668" cy="375613"/>
          </a:xfrm>
          <a:prstGeom prst="rect">
            <a:avLst/>
          </a:prstGeom>
          <a:solidFill>
            <a:srgbClr val="00B050">
              <a:alpha val="4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3023700" y="4163190"/>
            <a:ext cx="1198880" cy="375920"/>
          </a:xfrm>
          <a:prstGeom prst="rect">
            <a:avLst/>
          </a:prstGeom>
          <a:solidFill>
            <a:schemeClr val="tx2">
              <a:lumMod val="60000"/>
              <a:lumOff val="40000"/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554877" y="5442198"/>
            <a:ext cx="44297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Sum soft constraints (cost)</a:t>
            </a:r>
            <a:endParaRPr lang="en-US" sz="2000" dirty="0"/>
          </a:p>
        </p:txBody>
      </p:sp>
      <p:sp>
        <p:nvSpPr>
          <p:cNvPr id="29" name="TextBox 28"/>
          <p:cNvSpPr txBox="1"/>
          <p:nvPr/>
        </p:nvSpPr>
        <p:spPr>
          <a:xfrm>
            <a:off x="2534556" y="5828278"/>
            <a:ext cx="49038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Maximize over bucket variable</a:t>
            </a:r>
            <a:endParaRPr lang="en-US" sz="2000" dirty="0"/>
          </a:p>
        </p:txBody>
      </p:sp>
      <p:sp>
        <p:nvSpPr>
          <p:cNvPr id="30" name="Rectangle 29"/>
          <p:cNvSpPr/>
          <p:nvPr/>
        </p:nvSpPr>
        <p:spPr>
          <a:xfrm>
            <a:off x="2605677" y="5494465"/>
            <a:ext cx="2805312" cy="340726"/>
          </a:xfrm>
          <a:prstGeom prst="rect">
            <a:avLst/>
          </a:prstGeom>
          <a:solidFill>
            <a:schemeClr val="tx2">
              <a:lumMod val="60000"/>
              <a:lumOff val="40000"/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2605677" y="5882011"/>
            <a:ext cx="3191811" cy="311399"/>
          </a:xfrm>
          <a:prstGeom prst="rect">
            <a:avLst/>
          </a:prstGeom>
          <a:solidFill>
            <a:schemeClr val="tx2">
              <a:lumMod val="60000"/>
              <a:lumOff val="40000"/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grpSp>
        <p:nvGrpSpPr>
          <p:cNvPr id="32" name="Group 31"/>
          <p:cNvGrpSpPr/>
          <p:nvPr/>
        </p:nvGrpSpPr>
        <p:grpSpPr>
          <a:xfrm>
            <a:off x="6391376" y="3908967"/>
            <a:ext cx="2597211" cy="2406993"/>
            <a:chOff x="1127759" y="1635760"/>
            <a:chExt cx="4549611" cy="4216400"/>
          </a:xfrm>
        </p:grpSpPr>
        <p:pic>
          <p:nvPicPr>
            <p:cNvPr id="34" name="Picture 4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4629652" y="3291483"/>
              <a:ext cx="817008" cy="394487"/>
            </a:xfrm>
            <a:prstGeom prst="rect">
              <a:avLst/>
            </a:prstGeom>
            <a:noFill/>
          </p:spPr>
        </p:pic>
        <p:pic>
          <p:nvPicPr>
            <p:cNvPr id="35" name="Picture 3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489045" y="3980734"/>
              <a:ext cx="817008" cy="394486"/>
            </a:xfrm>
            <a:prstGeom prst="rect">
              <a:avLst/>
            </a:prstGeom>
            <a:noFill/>
          </p:spPr>
        </p:pic>
        <p:pic>
          <p:nvPicPr>
            <p:cNvPr id="37" name="Picture 2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4437415" y="4003561"/>
              <a:ext cx="817008" cy="394487"/>
            </a:xfrm>
            <a:prstGeom prst="rect">
              <a:avLst/>
            </a:prstGeom>
            <a:noFill/>
          </p:spPr>
        </p:pic>
        <p:pic>
          <p:nvPicPr>
            <p:cNvPr id="41" name="Picture 1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540309" y="4756891"/>
              <a:ext cx="298369" cy="404499"/>
            </a:xfrm>
            <a:prstGeom prst="rect">
              <a:avLst/>
            </a:prstGeom>
            <a:noFill/>
          </p:spPr>
        </p:pic>
        <p:pic>
          <p:nvPicPr>
            <p:cNvPr id="42" name="Picture 45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360747" y="1822368"/>
              <a:ext cx="3133866" cy="384474"/>
            </a:xfrm>
            <a:prstGeom prst="rect">
              <a:avLst/>
            </a:prstGeom>
            <a:noFill/>
          </p:spPr>
        </p:pic>
        <p:pic>
          <p:nvPicPr>
            <p:cNvPr id="45" name="Picture 44"/>
            <p:cNvPicPr>
              <a:picLocks noChangeAspect="1" noChangeArrowheads="1"/>
            </p:cNvPicPr>
            <p:nvPr/>
          </p:nvPicPr>
          <p:blipFill>
            <a:blip r:embed="rId7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360747" y="2531604"/>
              <a:ext cx="3133866" cy="384474"/>
            </a:xfrm>
            <a:prstGeom prst="rect">
              <a:avLst/>
            </a:prstGeom>
            <a:noFill/>
          </p:spPr>
        </p:pic>
        <p:pic>
          <p:nvPicPr>
            <p:cNvPr id="46" name="Picture 43"/>
            <p:cNvPicPr>
              <a:picLocks noChangeAspect="1" noChangeArrowheads="1"/>
            </p:cNvPicPr>
            <p:nvPr/>
          </p:nvPicPr>
          <p:blipFill>
            <a:blip r:embed="rId8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360747" y="3274437"/>
              <a:ext cx="3133866" cy="384474"/>
            </a:xfrm>
            <a:prstGeom prst="rect">
              <a:avLst/>
            </a:prstGeom>
            <a:noFill/>
          </p:spPr>
        </p:pic>
        <p:pic>
          <p:nvPicPr>
            <p:cNvPr id="49" name="Picture 42"/>
            <p:cNvPicPr>
              <a:picLocks noChangeAspect="1" noChangeArrowheads="1"/>
            </p:cNvPicPr>
            <p:nvPr/>
          </p:nvPicPr>
          <p:blipFill>
            <a:blip r:embed="rId9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360747" y="3994872"/>
              <a:ext cx="2056537" cy="384474"/>
            </a:xfrm>
            <a:prstGeom prst="rect">
              <a:avLst/>
            </a:prstGeom>
            <a:noFill/>
          </p:spPr>
        </p:pic>
        <p:pic>
          <p:nvPicPr>
            <p:cNvPr id="50" name="Picture 41"/>
            <p:cNvPicPr>
              <a:picLocks noChangeAspect="1" noChangeArrowheads="1"/>
            </p:cNvPicPr>
            <p:nvPr/>
          </p:nvPicPr>
          <p:blipFill>
            <a:blip r:embed="rId10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360747" y="4726505"/>
              <a:ext cx="2038515" cy="384474"/>
            </a:xfrm>
            <a:prstGeom prst="rect">
              <a:avLst/>
            </a:prstGeom>
            <a:noFill/>
          </p:spPr>
        </p:pic>
        <p:sp>
          <p:nvSpPr>
            <p:cNvPr id="51" name="Right Brace 50"/>
            <p:cNvSpPr/>
            <p:nvPr/>
          </p:nvSpPr>
          <p:spPr>
            <a:xfrm rot="5400000">
              <a:off x="3836616" y="1582555"/>
              <a:ext cx="156672" cy="1185026"/>
            </a:xfrm>
            <a:prstGeom prst="rightBrace">
              <a:avLst/>
            </a:prstGeom>
            <a:ln w="19050"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2" name="Straight Arrow Connector 67"/>
            <p:cNvCxnSpPr>
              <a:stCxn id="51" idx="1"/>
              <a:endCxn id="34" idx="0"/>
            </p:cNvCxnSpPr>
            <p:nvPr/>
          </p:nvCxnSpPr>
          <p:spPr>
            <a:xfrm rot="16200000" flipH="1">
              <a:off x="3957514" y="2210842"/>
              <a:ext cx="1038079" cy="1123203"/>
            </a:xfrm>
            <a:prstGeom prst="bentConnector3">
              <a:avLst>
                <a:gd name="adj1" fmla="val 16240"/>
              </a:avLst>
            </a:prstGeom>
            <a:ln w="1905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Right Brace 52"/>
            <p:cNvSpPr/>
            <p:nvPr/>
          </p:nvSpPr>
          <p:spPr>
            <a:xfrm rot="5400000">
              <a:off x="3872263" y="2302295"/>
              <a:ext cx="144605" cy="1192990"/>
            </a:xfrm>
            <a:prstGeom prst="rightBrace">
              <a:avLst/>
            </a:prstGeom>
            <a:ln w="19050">
              <a:tailEnd type="non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ight Brace 53"/>
            <p:cNvSpPr/>
            <p:nvPr/>
          </p:nvSpPr>
          <p:spPr>
            <a:xfrm rot="5400000">
              <a:off x="4297302" y="2625920"/>
              <a:ext cx="190517" cy="2114610"/>
            </a:xfrm>
            <a:prstGeom prst="rightBrace">
              <a:avLst/>
            </a:prstGeom>
            <a:ln w="19050">
              <a:tailEnd type="none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ight Brace 54"/>
            <p:cNvSpPr/>
            <p:nvPr/>
          </p:nvSpPr>
          <p:spPr>
            <a:xfrm rot="5400000">
              <a:off x="3900693" y="3087973"/>
              <a:ext cx="210675" cy="2554454"/>
            </a:xfrm>
            <a:prstGeom prst="rightBrace">
              <a:avLst/>
            </a:prstGeom>
            <a:ln w="19050">
              <a:tailEnd type="none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6" name="Straight Arrow Connector 67"/>
            <p:cNvCxnSpPr>
              <a:stCxn id="53" idx="1"/>
              <a:endCxn id="35" idx="0"/>
            </p:cNvCxnSpPr>
            <p:nvPr/>
          </p:nvCxnSpPr>
          <p:spPr>
            <a:xfrm rot="16200000" flipH="1" flipV="1">
              <a:off x="3416237" y="3452405"/>
              <a:ext cx="1009641" cy="47017"/>
            </a:xfrm>
            <a:prstGeom prst="bentConnector5">
              <a:avLst>
                <a:gd name="adj1" fmla="val 14598"/>
                <a:gd name="adj2" fmla="val -1257714"/>
                <a:gd name="adj3" fmla="val 86350"/>
              </a:avLst>
            </a:prstGeom>
            <a:ln w="19050"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7" name="Straight Arrow Connector 67"/>
            <p:cNvCxnSpPr>
              <a:stCxn id="54" idx="1"/>
              <a:endCxn id="37" idx="0"/>
            </p:cNvCxnSpPr>
            <p:nvPr/>
          </p:nvCxnSpPr>
          <p:spPr>
            <a:xfrm rot="16200000" flipH="1">
              <a:off x="4506700" y="3664342"/>
              <a:ext cx="225078" cy="453359"/>
            </a:xfrm>
            <a:prstGeom prst="bentConnector3">
              <a:avLst>
                <a:gd name="adj1" fmla="val -2466"/>
              </a:avLst>
            </a:prstGeom>
            <a:ln w="19050">
              <a:tailEnd type="triangle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58" name="Straight Arrow Connector 67"/>
            <p:cNvCxnSpPr>
              <a:stCxn id="55" idx="1"/>
              <a:endCxn id="41" idx="0"/>
            </p:cNvCxnSpPr>
            <p:nvPr/>
          </p:nvCxnSpPr>
          <p:spPr>
            <a:xfrm rot="16200000" flipH="1" flipV="1">
              <a:off x="3704584" y="4455445"/>
              <a:ext cx="286354" cy="316537"/>
            </a:xfrm>
            <a:prstGeom prst="bentConnector3">
              <a:avLst>
                <a:gd name="adj1" fmla="val 34105"/>
              </a:avLst>
            </a:prstGeom>
            <a:ln w="19050">
              <a:tailEnd type="triangle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sp>
          <p:nvSpPr>
            <p:cNvPr id="59" name="Right Brace 58"/>
            <p:cNvSpPr/>
            <p:nvPr/>
          </p:nvSpPr>
          <p:spPr>
            <a:xfrm rot="5400000">
              <a:off x="3195826" y="4517376"/>
              <a:ext cx="156672" cy="1185026"/>
            </a:xfrm>
            <a:prstGeom prst="rightBrace">
              <a:avLst/>
            </a:prstGeom>
            <a:ln w="19050"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0" name="Straight Arrow Connector 67"/>
            <p:cNvCxnSpPr>
              <a:stCxn id="59" idx="1"/>
            </p:cNvCxnSpPr>
            <p:nvPr/>
          </p:nvCxnSpPr>
          <p:spPr>
            <a:xfrm rot="16200000" flipH="1">
              <a:off x="3146114" y="5316273"/>
              <a:ext cx="256314" cy="218"/>
            </a:xfrm>
            <a:prstGeom prst="bentConnector3">
              <a:avLst>
                <a:gd name="adj1" fmla="val 65773"/>
              </a:avLst>
            </a:prstGeom>
            <a:ln w="1905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1" name="Rounded Rectangle 60"/>
            <p:cNvSpPr/>
            <p:nvPr/>
          </p:nvSpPr>
          <p:spPr>
            <a:xfrm>
              <a:off x="1127759" y="1635760"/>
              <a:ext cx="4549611" cy="42164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2783839" y="5405120"/>
              <a:ext cx="985519" cy="4447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50" i="1" dirty="0" smtClean="0">
                  <a:latin typeface="Cambria Math" pitchFamily="18" charset="0"/>
                  <a:ea typeface="Cambria Math" pitchFamily="18" charset="0"/>
                </a:rPr>
                <a:t>Bound</a:t>
              </a:r>
              <a:endParaRPr lang="en-US" sz="1050" i="1" dirty="0">
                <a:latin typeface="Cambria Math" pitchFamily="18" charset="0"/>
                <a:ea typeface="Cambria Math" pitchFamily="18" charset="0"/>
              </a:endParaRPr>
            </a:p>
          </p:txBody>
        </p:sp>
      </p:grpSp>
      <p:pic>
        <p:nvPicPr>
          <p:cNvPr id="63" name="Picture 16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19270" y="1500231"/>
            <a:ext cx="579638" cy="294202"/>
          </a:xfrm>
          <a:prstGeom prst="rect">
            <a:avLst/>
          </a:prstGeom>
          <a:noFill/>
        </p:spPr>
      </p:pic>
      <p:pic>
        <p:nvPicPr>
          <p:cNvPr id="64" name="Picture 19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19270" y="1944369"/>
            <a:ext cx="584508" cy="294202"/>
          </a:xfrm>
          <a:prstGeom prst="rect">
            <a:avLst/>
          </a:prstGeom>
          <a:noFill/>
        </p:spPr>
      </p:pic>
      <p:pic>
        <p:nvPicPr>
          <p:cNvPr id="65" name="Picture 25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19270" y="2401570"/>
            <a:ext cx="584508" cy="294202"/>
          </a:xfrm>
          <a:prstGeom prst="rect">
            <a:avLst/>
          </a:prstGeom>
          <a:noFill/>
        </p:spPr>
      </p:pic>
      <p:pic>
        <p:nvPicPr>
          <p:cNvPr id="66" name="Picture 28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19270" y="2845705"/>
            <a:ext cx="574766" cy="294201"/>
          </a:xfrm>
          <a:prstGeom prst="rect">
            <a:avLst/>
          </a:prstGeom>
          <a:noFill/>
        </p:spPr>
      </p:pic>
      <p:pic>
        <p:nvPicPr>
          <p:cNvPr id="67" name="Picture 31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19270" y="3289842"/>
            <a:ext cx="584508" cy="294202"/>
          </a:xfrm>
          <a:prstGeom prst="rect">
            <a:avLst/>
          </a:prstGeom>
          <a:noFill/>
        </p:spPr>
      </p:pic>
      <p:grpSp>
        <p:nvGrpSpPr>
          <p:cNvPr id="68" name="Group 67"/>
          <p:cNvGrpSpPr/>
          <p:nvPr/>
        </p:nvGrpSpPr>
        <p:grpSpPr>
          <a:xfrm>
            <a:off x="6480723" y="1817587"/>
            <a:ext cx="1560316" cy="1585483"/>
            <a:chOff x="6273329" y="1883580"/>
            <a:chExt cx="1889760" cy="1920240"/>
          </a:xfrm>
        </p:grpSpPr>
        <p:sp>
          <p:nvSpPr>
            <p:cNvPr id="69" name="Oval 68"/>
            <p:cNvSpPr/>
            <p:nvPr/>
          </p:nvSpPr>
          <p:spPr>
            <a:xfrm>
              <a:off x="7073040" y="2002597"/>
              <a:ext cx="315405" cy="31540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</a:rPr>
                <a:t>b</a:t>
              </a:r>
              <a:r>
                <a:rPr lang="en-US" sz="1400" baseline="-25000" dirty="0" smtClean="0">
                  <a:solidFill>
                    <a:schemeClr val="tx1"/>
                  </a:solidFill>
                </a:rPr>
                <a:t>1</a:t>
              </a:r>
            </a:p>
          </p:txBody>
        </p:sp>
        <p:cxnSp>
          <p:nvCxnSpPr>
            <p:cNvPr id="70" name="Straight Connector 69"/>
            <p:cNvCxnSpPr>
              <a:stCxn id="69" idx="2"/>
              <a:endCxn id="73" idx="0"/>
            </p:cNvCxnSpPr>
            <p:nvPr/>
          </p:nvCxnSpPr>
          <p:spPr>
            <a:xfrm flipH="1">
              <a:off x="6505055" y="2160300"/>
              <a:ext cx="567985" cy="378229"/>
            </a:xfrm>
            <a:prstGeom prst="line">
              <a:avLst/>
            </a:prstGeom>
            <a:ln w="19050">
              <a:tailEnd type="none"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>
              <a:stCxn id="69" idx="6"/>
              <a:endCxn id="74" idx="0"/>
            </p:cNvCxnSpPr>
            <p:nvPr/>
          </p:nvCxnSpPr>
          <p:spPr>
            <a:xfrm>
              <a:off x="7388445" y="2160300"/>
              <a:ext cx="491058" cy="444900"/>
            </a:xfrm>
            <a:prstGeom prst="line">
              <a:avLst/>
            </a:prstGeom>
            <a:ln w="19050">
              <a:tailEnd type="non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>
              <a:stCxn id="69" idx="3"/>
            </p:cNvCxnSpPr>
            <p:nvPr/>
          </p:nvCxnSpPr>
          <p:spPr>
            <a:xfrm flipH="1">
              <a:off x="6840974" y="2271812"/>
              <a:ext cx="278256" cy="1071896"/>
            </a:xfrm>
            <a:prstGeom prst="line">
              <a:avLst/>
            </a:prstGeom>
            <a:ln w="19050"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Oval 72"/>
            <p:cNvSpPr/>
            <p:nvPr/>
          </p:nvSpPr>
          <p:spPr>
            <a:xfrm>
              <a:off x="6347352" y="2538529"/>
              <a:ext cx="315405" cy="31540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</a:rPr>
                <a:t>b</a:t>
              </a:r>
              <a:r>
                <a:rPr lang="en-US" sz="1400" baseline="-25000" dirty="0" smtClean="0">
                  <a:solidFill>
                    <a:schemeClr val="tx1"/>
                  </a:solidFill>
                </a:rPr>
                <a:t>2</a:t>
              </a:r>
              <a:endParaRPr lang="en-US" sz="1400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74" name="Oval 73"/>
            <p:cNvSpPr/>
            <p:nvPr/>
          </p:nvSpPr>
          <p:spPr>
            <a:xfrm>
              <a:off x="7721800" y="2605199"/>
              <a:ext cx="315405" cy="31540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b</a:t>
              </a:r>
              <a:r>
                <a:rPr lang="en-US" sz="1400" baseline="-25000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75" name="Oval 74"/>
            <p:cNvSpPr/>
            <p:nvPr/>
          </p:nvSpPr>
          <p:spPr>
            <a:xfrm>
              <a:off x="6714043" y="3336016"/>
              <a:ext cx="315405" cy="31540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</a:rPr>
                <a:t>b</a:t>
              </a:r>
              <a:r>
                <a:rPr lang="en-US" sz="1400" baseline="-25000" dirty="0">
                  <a:solidFill>
                    <a:schemeClr val="tx1"/>
                  </a:solidFill>
                </a:rPr>
                <a:t>4</a:t>
              </a:r>
            </a:p>
          </p:txBody>
        </p:sp>
        <p:sp>
          <p:nvSpPr>
            <p:cNvPr id="76" name="Oval 75"/>
            <p:cNvSpPr/>
            <p:nvPr/>
          </p:nvSpPr>
          <p:spPr>
            <a:xfrm>
              <a:off x="7373059" y="3325759"/>
              <a:ext cx="315405" cy="31540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b</a:t>
              </a:r>
              <a:r>
                <a:rPr lang="en-US" sz="1400" baseline="-25000" dirty="0">
                  <a:solidFill>
                    <a:schemeClr val="tx1"/>
                  </a:solidFill>
                </a:rPr>
                <a:t>5</a:t>
              </a:r>
            </a:p>
          </p:txBody>
        </p:sp>
        <p:cxnSp>
          <p:nvCxnSpPr>
            <p:cNvPr id="77" name="Straight Connector 76"/>
            <p:cNvCxnSpPr>
              <a:stCxn id="73" idx="4"/>
              <a:endCxn id="75" idx="1"/>
            </p:cNvCxnSpPr>
            <p:nvPr/>
          </p:nvCxnSpPr>
          <p:spPr>
            <a:xfrm>
              <a:off x="6505055" y="2853934"/>
              <a:ext cx="255177" cy="528272"/>
            </a:xfrm>
            <a:prstGeom prst="line">
              <a:avLst/>
            </a:prstGeom>
            <a:ln w="19050"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>
              <a:stCxn id="73" idx="5"/>
              <a:endCxn id="76" idx="1"/>
            </p:cNvCxnSpPr>
            <p:nvPr/>
          </p:nvCxnSpPr>
          <p:spPr>
            <a:xfrm>
              <a:off x="6616567" y="2807744"/>
              <a:ext cx="802682" cy="564205"/>
            </a:xfrm>
            <a:prstGeom prst="line">
              <a:avLst/>
            </a:prstGeom>
            <a:ln w="19050">
              <a:tailEnd type="none"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>
              <a:stCxn id="74" idx="4"/>
              <a:endCxn id="76" idx="7"/>
            </p:cNvCxnSpPr>
            <p:nvPr/>
          </p:nvCxnSpPr>
          <p:spPr>
            <a:xfrm flipH="1">
              <a:off x="7642275" y="2920604"/>
              <a:ext cx="237228" cy="451345"/>
            </a:xfrm>
            <a:prstGeom prst="line">
              <a:avLst/>
            </a:prstGeom>
            <a:ln w="19050">
              <a:tailEnd type="non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80" name="Rounded Rectangle 79"/>
            <p:cNvSpPr/>
            <p:nvPr/>
          </p:nvSpPr>
          <p:spPr>
            <a:xfrm>
              <a:off x="6273329" y="1883580"/>
              <a:ext cx="1889760" cy="192024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</p:grpSp>
      <p:sp>
        <p:nvSpPr>
          <p:cNvPr id="81" name="Rounded Rectangle 80"/>
          <p:cNvSpPr/>
          <p:nvPr/>
        </p:nvSpPr>
        <p:spPr>
          <a:xfrm>
            <a:off x="8248458" y="1423443"/>
            <a:ext cx="744718" cy="2224725"/>
          </a:xfrm>
          <a:prstGeom prst="round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38" grpId="0" animBg="1"/>
      <p:bldP spid="33" grpId="0" animBg="1"/>
      <p:bldP spid="26" grpId="0" animBg="1"/>
      <p:bldP spid="27" grpId="0" animBg="1"/>
      <p:bldP spid="28" grpId="0" animBg="1"/>
      <p:bldP spid="24" grpId="0" animBg="1"/>
      <p:bldP spid="30" grpId="0" animBg="1"/>
      <p:bldP spid="31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7" name="Table 46"/>
          <p:cNvGraphicFramePr>
            <a:graphicFrameLocks noGrp="1"/>
          </p:cNvGraphicFramePr>
          <p:nvPr/>
        </p:nvGraphicFramePr>
        <p:xfrm>
          <a:off x="3622405" y="2729162"/>
          <a:ext cx="1196340" cy="18360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8780"/>
                <a:gridCol w="398780"/>
                <a:gridCol w="398780"/>
              </a:tblGrid>
              <a:tr h="367212">
                <a:tc gridSpan="3"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latin typeface="Cambria Math" pitchFamily="18" charset="0"/>
                          <a:ea typeface="Cambria Math" pitchFamily="18" charset="0"/>
                        </a:rPr>
                        <a:t>h</a:t>
                      </a:r>
                      <a:r>
                        <a:rPr lang="en-US" i="0" baseline="30000" dirty="0" smtClean="0">
                          <a:latin typeface="Cambria Math" pitchFamily="18" charset="0"/>
                          <a:ea typeface="Cambria Math" pitchFamily="18" charset="0"/>
                        </a:rPr>
                        <a:t>2</a:t>
                      </a:r>
                      <a:r>
                        <a:rPr lang="en-US" i="0" dirty="0" smtClean="0">
                          <a:latin typeface="Cambria Math" pitchFamily="18" charset="0"/>
                          <a:ea typeface="Cambria Math" pitchFamily="18" charset="0"/>
                        </a:rPr>
                        <a:t>(</a:t>
                      </a:r>
                      <a:r>
                        <a:rPr lang="en-US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2</a:t>
                      </a:r>
                      <a:r>
                        <a:rPr lang="en-US" i="0" dirty="0" smtClean="0">
                          <a:latin typeface="Cambria Math" pitchFamily="18" charset="0"/>
                          <a:ea typeface="Cambria Math" pitchFamily="18" charset="0"/>
                        </a:rPr>
                        <a:t>,</a:t>
                      </a:r>
                      <a:r>
                        <a:rPr lang="en-US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5</a:t>
                      </a:r>
                      <a:r>
                        <a:rPr lang="en-US" i="0" baseline="0" dirty="0" smtClean="0">
                          <a:latin typeface="Cambria Math" pitchFamily="18" charset="0"/>
                          <a:ea typeface="Cambria Math" pitchFamily="18" charset="0"/>
                        </a:rPr>
                        <a:t>)</a:t>
                      </a:r>
                      <a:endParaRPr lang="en-US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  <a:tr h="36721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0" dirty="0" smtClean="0">
                          <a:latin typeface="Cambria Math" pitchFamily="18" charset="0"/>
                          <a:ea typeface="Cambria Math" pitchFamily="18" charset="0"/>
                        </a:rPr>
                        <a:t>C</a:t>
                      </a:r>
                      <a:endParaRPr lang="en-US" i="0" baseline="-25000" dirty="0" smtClean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  <a:tr h="36721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36721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36721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8" name="Table 47"/>
          <p:cNvGraphicFramePr>
            <a:graphicFrameLocks noGrp="1"/>
          </p:cNvGraphicFramePr>
          <p:nvPr/>
        </p:nvGraphicFramePr>
        <p:xfrm>
          <a:off x="5045958" y="2737227"/>
          <a:ext cx="804672" cy="14688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2336"/>
                <a:gridCol w="402336"/>
              </a:tblGrid>
              <a:tr h="367212">
                <a:tc gridSpan="2"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latin typeface="Cambria Math" pitchFamily="18" charset="0"/>
                          <a:ea typeface="Cambria Math" pitchFamily="18" charset="0"/>
                        </a:rPr>
                        <a:t>h</a:t>
                      </a:r>
                      <a:r>
                        <a:rPr lang="en-US" i="0" baseline="30000" dirty="0" smtClean="0">
                          <a:latin typeface="Cambria Math" pitchFamily="18" charset="0"/>
                          <a:ea typeface="Cambria Math" pitchFamily="18" charset="0"/>
                        </a:rPr>
                        <a:t>2</a:t>
                      </a:r>
                      <a:r>
                        <a:rPr lang="en-US" i="0" dirty="0" smtClean="0">
                          <a:latin typeface="Cambria Math" pitchFamily="18" charset="0"/>
                          <a:ea typeface="Cambria Math" pitchFamily="18" charset="0"/>
                        </a:rPr>
                        <a:t>(</a:t>
                      </a:r>
                      <a:r>
                        <a:rPr lang="en-US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5</a:t>
                      </a:r>
                      <a:r>
                        <a:rPr lang="en-US" i="0" baseline="0" dirty="0" smtClean="0">
                          <a:latin typeface="Cambria Math" pitchFamily="18" charset="0"/>
                          <a:ea typeface="Cambria Math" pitchFamily="18" charset="0"/>
                        </a:rPr>
                        <a:t>)</a:t>
                      </a:r>
                      <a:endParaRPr lang="en-US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  <a:tr h="36721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0" dirty="0" smtClean="0">
                          <a:latin typeface="Cambria Math" pitchFamily="18" charset="0"/>
                          <a:ea typeface="Cambria Math" pitchFamily="18" charset="0"/>
                        </a:rPr>
                        <a:t>C</a:t>
                      </a:r>
                      <a:endParaRPr lang="en-US" i="0" baseline="-25000" dirty="0" smtClean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  <a:tr h="36721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</a:tr>
              <a:tr h="36721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1705731" y="2741524"/>
          <a:ext cx="804672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2336"/>
                <a:gridCol w="402336"/>
              </a:tblGrid>
              <a:tr h="274320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baseline="0" dirty="0" smtClean="0">
                          <a:latin typeface="Cambria Math" pitchFamily="18" charset="0"/>
                          <a:ea typeface="Cambria Math" pitchFamily="18" charset="0"/>
                        </a:rPr>
                        <a:t>r</a:t>
                      </a:r>
                      <a:r>
                        <a:rPr lang="en-US" i="0" baseline="0" dirty="0" smtClean="0">
                          <a:latin typeface="Cambria Math" pitchFamily="18" charset="0"/>
                          <a:ea typeface="Cambria Math" pitchFamily="18" charset="0"/>
                        </a:rPr>
                        <a:t>(</a:t>
                      </a:r>
                      <a:r>
                        <a:rPr lang="en-US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2</a:t>
                      </a:r>
                      <a:r>
                        <a:rPr lang="en-US" i="0" baseline="0" dirty="0" smtClean="0">
                          <a:latin typeface="Cambria Math" pitchFamily="18" charset="0"/>
                          <a:ea typeface="Cambria Math" pitchFamily="18" charset="0"/>
                        </a:rPr>
                        <a:t>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i="0" baseline="0" dirty="0" smtClean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0" baseline="0" dirty="0" smtClean="0">
                          <a:latin typeface="Cambria Math" pitchFamily="18" charset="0"/>
                          <a:ea typeface="Cambria Math" pitchFamily="18" charset="0"/>
                        </a:rPr>
                        <a:t>C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813429" y="2742887"/>
          <a:ext cx="804672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2336"/>
                <a:gridCol w="402336"/>
              </a:tblGrid>
              <a:tr h="274320">
                <a:tc gridSpan="2"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latin typeface="Cambria Math" pitchFamily="18" charset="0"/>
                          <a:ea typeface="Cambria Math" pitchFamily="18" charset="0"/>
                        </a:rPr>
                        <a:t>R</a:t>
                      </a:r>
                      <a:r>
                        <a:rPr lang="en-US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25</a:t>
                      </a:r>
                      <a:endParaRPr lang="en-US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5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6" name="Table 45"/>
          <p:cNvGraphicFramePr>
            <a:graphicFrameLocks noGrp="1"/>
          </p:cNvGraphicFramePr>
          <p:nvPr/>
        </p:nvGraphicFramePr>
        <p:xfrm>
          <a:off x="2596668" y="2738696"/>
          <a:ext cx="797560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8780"/>
                <a:gridCol w="398780"/>
              </a:tblGrid>
              <a:tr h="191951">
                <a:tc gridSpan="2"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latin typeface="Cambria Math" pitchFamily="18" charset="0"/>
                          <a:ea typeface="Cambria Math" pitchFamily="18" charset="0"/>
                        </a:rPr>
                        <a:t>h</a:t>
                      </a:r>
                      <a:r>
                        <a:rPr lang="en-US" i="0" baseline="30000" dirty="0" smtClean="0">
                          <a:latin typeface="Cambria Math" pitchFamily="18" charset="0"/>
                          <a:ea typeface="Cambria Math" pitchFamily="18" charset="0"/>
                        </a:rPr>
                        <a:t>4</a:t>
                      </a:r>
                      <a:r>
                        <a:rPr lang="en-US" i="0" dirty="0" smtClean="0">
                          <a:latin typeface="Cambria Math" pitchFamily="18" charset="0"/>
                          <a:ea typeface="Cambria Math" pitchFamily="18" charset="0"/>
                        </a:rPr>
                        <a:t>(</a:t>
                      </a:r>
                      <a:r>
                        <a:rPr lang="en-US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2</a:t>
                      </a:r>
                      <a:r>
                        <a:rPr lang="en-US" i="0" baseline="0" dirty="0" smtClean="0">
                          <a:latin typeface="Cambria Math" pitchFamily="18" charset="0"/>
                          <a:ea typeface="Cambria Math" pitchFamily="18" charset="0"/>
                        </a:rPr>
                        <a:t>)</a:t>
                      </a:r>
                      <a:endParaRPr lang="en-US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  <a:tr h="19195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0" dirty="0" smtClean="0">
                          <a:latin typeface="Cambria Math" pitchFamily="18" charset="0"/>
                          <a:ea typeface="Cambria Math" pitchFamily="18" charset="0"/>
                        </a:rPr>
                        <a:t>C</a:t>
                      </a:r>
                      <a:endParaRPr lang="en-US" i="0" baseline="-25000" dirty="0" smtClean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  <a:tr h="19195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19195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8" name="Rectangle 37"/>
          <p:cNvSpPr/>
          <p:nvPr/>
        </p:nvSpPr>
        <p:spPr>
          <a:xfrm>
            <a:off x="3567213" y="2672498"/>
            <a:ext cx="1334725" cy="1956063"/>
          </a:xfrm>
          <a:prstGeom prst="rect">
            <a:avLst/>
          </a:prstGeom>
          <a:solidFill>
            <a:schemeClr val="tx2">
              <a:lumMod val="60000"/>
              <a:lumOff val="40000"/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4982074" y="2673337"/>
            <a:ext cx="947386" cy="1606432"/>
          </a:xfrm>
          <a:prstGeom prst="rect">
            <a:avLst/>
          </a:prstGeom>
          <a:solidFill>
            <a:schemeClr val="tx2">
              <a:lumMod val="60000"/>
              <a:lumOff val="40000"/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623140" y="3123938"/>
            <a:ext cx="396240" cy="1438635"/>
          </a:xfrm>
          <a:prstGeom prst="rect">
            <a:avLst/>
          </a:prstGeom>
          <a:solidFill>
            <a:srgbClr val="FF0000">
              <a:alpha val="4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3623140" y="3460684"/>
            <a:ext cx="1198880" cy="375920"/>
          </a:xfrm>
          <a:prstGeom prst="rect">
            <a:avLst/>
          </a:prstGeom>
          <a:solidFill>
            <a:schemeClr val="tx2">
              <a:lumMod val="60000"/>
              <a:lumOff val="40000"/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045958" y="3478176"/>
            <a:ext cx="808087" cy="375920"/>
          </a:xfrm>
          <a:prstGeom prst="rect">
            <a:avLst/>
          </a:prstGeom>
          <a:solidFill>
            <a:srgbClr val="00B050">
              <a:alpha val="4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3622408" y="4200899"/>
            <a:ext cx="1198880" cy="375920"/>
          </a:xfrm>
          <a:prstGeom prst="rect">
            <a:avLst/>
          </a:prstGeom>
          <a:solidFill>
            <a:schemeClr val="tx2">
              <a:lumMod val="60000"/>
              <a:lumOff val="40000"/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Combinatorial Auction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3/25/2013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Constraint Optimization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E86F-4F53-460C-83BF-F797240580C2}" type="slidenum">
              <a:rPr lang="en-US" smtClean="0"/>
              <a:pPr/>
              <a:t>39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302444" y="1998169"/>
            <a:ext cx="1828295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R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25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,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r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(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),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 h</a:t>
            </a:r>
            <a:r>
              <a:rPr lang="en-US" baseline="30000" dirty="0" smtClean="0">
                <a:latin typeface="Cambria Math" pitchFamily="18" charset="0"/>
                <a:ea typeface="Cambria Math" pitchFamily="18" charset="0"/>
              </a:rPr>
              <a:t>4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(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85085" y="1998168"/>
            <a:ext cx="800219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h</a:t>
            </a:r>
            <a:r>
              <a:rPr lang="en-US" baseline="30000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(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5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)</a:t>
            </a:r>
            <a:endParaRPr lang="en-US" dirty="0">
              <a:latin typeface="Cambria Math" pitchFamily="18" charset="0"/>
              <a:ea typeface="Cambria Math" pitchFamily="18" charset="0"/>
            </a:endParaRPr>
          </a:p>
        </p:txBody>
      </p:sp>
      <p:cxnSp>
        <p:nvCxnSpPr>
          <p:cNvPr id="23" name="Straight Arrow Connector 22"/>
          <p:cNvCxnSpPr>
            <a:stCxn id="17" idx="3"/>
            <a:endCxn id="20" idx="1"/>
          </p:cNvCxnSpPr>
          <p:nvPr/>
        </p:nvCxnSpPr>
        <p:spPr>
          <a:xfrm flipV="1">
            <a:off x="4130739" y="2182834"/>
            <a:ext cx="454346" cy="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</p:cxnSp>
      <p:sp>
        <p:nvSpPr>
          <p:cNvPr id="30" name="TextBox 29"/>
          <p:cNvSpPr txBox="1"/>
          <p:nvPr/>
        </p:nvSpPr>
        <p:spPr>
          <a:xfrm>
            <a:off x="2554877" y="5442198"/>
            <a:ext cx="44297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Sum soft constraints (cost)</a:t>
            </a:r>
            <a:endParaRPr lang="en-US" sz="2000" dirty="0"/>
          </a:p>
        </p:txBody>
      </p:sp>
      <p:sp>
        <p:nvSpPr>
          <p:cNvPr id="31" name="TextBox 30"/>
          <p:cNvSpPr txBox="1"/>
          <p:nvPr/>
        </p:nvSpPr>
        <p:spPr>
          <a:xfrm>
            <a:off x="2534556" y="5828278"/>
            <a:ext cx="49038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Maximize over bucket variable</a:t>
            </a:r>
            <a:endParaRPr lang="en-US" sz="2000" dirty="0"/>
          </a:p>
        </p:txBody>
      </p:sp>
      <p:sp>
        <p:nvSpPr>
          <p:cNvPr id="32" name="Rectangle 31"/>
          <p:cNvSpPr/>
          <p:nvPr/>
        </p:nvSpPr>
        <p:spPr>
          <a:xfrm>
            <a:off x="2605677" y="5494465"/>
            <a:ext cx="2805312" cy="340726"/>
          </a:xfrm>
          <a:prstGeom prst="rect">
            <a:avLst/>
          </a:prstGeom>
          <a:solidFill>
            <a:schemeClr val="tx2">
              <a:lumMod val="60000"/>
              <a:lumOff val="40000"/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2605677" y="5882011"/>
            <a:ext cx="3191811" cy="311399"/>
          </a:xfrm>
          <a:prstGeom prst="rect">
            <a:avLst/>
          </a:prstGeom>
          <a:solidFill>
            <a:schemeClr val="tx2">
              <a:lumMod val="60000"/>
              <a:lumOff val="40000"/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grpSp>
        <p:nvGrpSpPr>
          <p:cNvPr id="35" name="Group 34"/>
          <p:cNvGrpSpPr/>
          <p:nvPr/>
        </p:nvGrpSpPr>
        <p:grpSpPr>
          <a:xfrm>
            <a:off x="6391376" y="3908967"/>
            <a:ext cx="2597211" cy="2406993"/>
            <a:chOff x="1127759" y="1635760"/>
            <a:chExt cx="4549611" cy="4216400"/>
          </a:xfrm>
        </p:grpSpPr>
        <p:pic>
          <p:nvPicPr>
            <p:cNvPr id="37" name="Picture 4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4629652" y="3291483"/>
              <a:ext cx="817008" cy="394487"/>
            </a:xfrm>
            <a:prstGeom prst="rect">
              <a:avLst/>
            </a:prstGeom>
            <a:noFill/>
          </p:spPr>
        </p:pic>
        <p:pic>
          <p:nvPicPr>
            <p:cNvPr id="41" name="Picture 3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489045" y="3980734"/>
              <a:ext cx="817008" cy="394486"/>
            </a:xfrm>
            <a:prstGeom prst="rect">
              <a:avLst/>
            </a:prstGeom>
            <a:noFill/>
          </p:spPr>
        </p:pic>
        <p:pic>
          <p:nvPicPr>
            <p:cNvPr id="42" name="Picture 2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4437415" y="4003561"/>
              <a:ext cx="817008" cy="394487"/>
            </a:xfrm>
            <a:prstGeom prst="rect">
              <a:avLst/>
            </a:prstGeom>
            <a:noFill/>
          </p:spPr>
        </p:pic>
        <p:pic>
          <p:nvPicPr>
            <p:cNvPr id="45" name="Picture 1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540309" y="4756891"/>
              <a:ext cx="298369" cy="404499"/>
            </a:xfrm>
            <a:prstGeom prst="rect">
              <a:avLst/>
            </a:prstGeom>
            <a:noFill/>
          </p:spPr>
        </p:pic>
        <p:pic>
          <p:nvPicPr>
            <p:cNvPr id="49" name="Picture 45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360747" y="1822368"/>
              <a:ext cx="3133866" cy="384474"/>
            </a:xfrm>
            <a:prstGeom prst="rect">
              <a:avLst/>
            </a:prstGeom>
            <a:noFill/>
          </p:spPr>
        </p:pic>
        <p:pic>
          <p:nvPicPr>
            <p:cNvPr id="50" name="Picture 44"/>
            <p:cNvPicPr>
              <a:picLocks noChangeAspect="1" noChangeArrowheads="1"/>
            </p:cNvPicPr>
            <p:nvPr/>
          </p:nvPicPr>
          <p:blipFill>
            <a:blip r:embed="rId7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360747" y="2531604"/>
              <a:ext cx="3133866" cy="384474"/>
            </a:xfrm>
            <a:prstGeom prst="rect">
              <a:avLst/>
            </a:prstGeom>
            <a:noFill/>
          </p:spPr>
        </p:pic>
        <p:pic>
          <p:nvPicPr>
            <p:cNvPr id="51" name="Picture 43"/>
            <p:cNvPicPr>
              <a:picLocks noChangeAspect="1" noChangeArrowheads="1"/>
            </p:cNvPicPr>
            <p:nvPr/>
          </p:nvPicPr>
          <p:blipFill>
            <a:blip r:embed="rId8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360747" y="3274437"/>
              <a:ext cx="3133866" cy="384474"/>
            </a:xfrm>
            <a:prstGeom prst="rect">
              <a:avLst/>
            </a:prstGeom>
            <a:noFill/>
          </p:spPr>
        </p:pic>
        <p:pic>
          <p:nvPicPr>
            <p:cNvPr id="52" name="Picture 42"/>
            <p:cNvPicPr>
              <a:picLocks noChangeAspect="1" noChangeArrowheads="1"/>
            </p:cNvPicPr>
            <p:nvPr/>
          </p:nvPicPr>
          <p:blipFill>
            <a:blip r:embed="rId9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360747" y="3994872"/>
              <a:ext cx="2056537" cy="384474"/>
            </a:xfrm>
            <a:prstGeom prst="rect">
              <a:avLst/>
            </a:prstGeom>
            <a:noFill/>
          </p:spPr>
        </p:pic>
        <p:pic>
          <p:nvPicPr>
            <p:cNvPr id="53" name="Picture 41"/>
            <p:cNvPicPr>
              <a:picLocks noChangeAspect="1" noChangeArrowheads="1"/>
            </p:cNvPicPr>
            <p:nvPr/>
          </p:nvPicPr>
          <p:blipFill>
            <a:blip r:embed="rId10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360747" y="4726505"/>
              <a:ext cx="2038515" cy="384474"/>
            </a:xfrm>
            <a:prstGeom prst="rect">
              <a:avLst/>
            </a:prstGeom>
            <a:noFill/>
          </p:spPr>
        </p:pic>
        <p:sp>
          <p:nvSpPr>
            <p:cNvPr id="54" name="Right Brace 53"/>
            <p:cNvSpPr/>
            <p:nvPr/>
          </p:nvSpPr>
          <p:spPr>
            <a:xfrm rot="5400000">
              <a:off x="3836616" y="1582555"/>
              <a:ext cx="156672" cy="1185026"/>
            </a:xfrm>
            <a:prstGeom prst="rightBrace">
              <a:avLst/>
            </a:prstGeom>
            <a:ln w="19050"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5" name="Straight Arrow Connector 67"/>
            <p:cNvCxnSpPr>
              <a:stCxn id="54" idx="1"/>
              <a:endCxn id="37" idx="0"/>
            </p:cNvCxnSpPr>
            <p:nvPr/>
          </p:nvCxnSpPr>
          <p:spPr>
            <a:xfrm rot="16200000" flipH="1">
              <a:off x="3957514" y="2210842"/>
              <a:ext cx="1038079" cy="1123203"/>
            </a:xfrm>
            <a:prstGeom prst="bentConnector3">
              <a:avLst>
                <a:gd name="adj1" fmla="val 16240"/>
              </a:avLst>
            </a:prstGeom>
            <a:ln w="1905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Right Brace 55"/>
            <p:cNvSpPr/>
            <p:nvPr/>
          </p:nvSpPr>
          <p:spPr>
            <a:xfrm rot="5400000">
              <a:off x="3872263" y="2302295"/>
              <a:ext cx="144605" cy="1192990"/>
            </a:xfrm>
            <a:prstGeom prst="rightBrace">
              <a:avLst/>
            </a:prstGeom>
            <a:ln w="19050">
              <a:tailEnd type="non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ight Brace 56"/>
            <p:cNvSpPr/>
            <p:nvPr/>
          </p:nvSpPr>
          <p:spPr>
            <a:xfrm rot="5400000">
              <a:off x="4297302" y="2625920"/>
              <a:ext cx="190517" cy="2114610"/>
            </a:xfrm>
            <a:prstGeom prst="rightBrace">
              <a:avLst/>
            </a:prstGeom>
            <a:ln w="19050">
              <a:tailEnd type="none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ight Brace 57"/>
            <p:cNvSpPr/>
            <p:nvPr/>
          </p:nvSpPr>
          <p:spPr>
            <a:xfrm rot="5400000">
              <a:off x="3900693" y="3087973"/>
              <a:ext cx="210675" cy="2554454"/>
            </a:xfrm>
            <a:prstGeom prst="rightBrace">
              <a:avLst/>
            </a:prstGeom>
            <a:ln w="19050">
              <a:tailEnd type="none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9" name="Straight Arrow Connector 67"/>
            <p:cNvCxnSpPr>
              <a:stCxn id="56" idx="1"/>
              <a:endCxn id="41" idx="0"/>
            </p:cNvCxnSpPr>
            <p:nvPr/>
          </p:nvCxnSpPr>
          <p:spPr>
            <a:xfrm rot="16200000" flipH="1" flipV="1">
              <a:off x="3416237" y="3452405"/>
              <a:ext cx="1009641" cy="47017"/>
            </a:xfrm>
            <a:prstGeom prst="bentConnector5">
              <a:avLst>
                <a:gd name="adj1" fmla="val 14598"/>
                <a:gd name="adj2" fmla="val -1257714"/>
                <a:gd name="adj3" fmla="val 86350"/>
              </a:avLst>
            </a:prstGeom>
            <a:ln w="19050"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0" name="Straight Arrow Connector 67"/>
            <p:cNvCxnSpPr>
              <a:stCxn id="57" idx="1"/>
              <a:endCxn id="42" idx="0"/>
            </p:cNvCxnSpPr>
            <p:nvPr/>
          </p:nvCxnSpPr>
          <p:spPr>
            <a:xfrm rot="16200000" flipH="1">
              <a:off x="4506700" y="3664342"/>
              <a:ext cx="225078" cy="453359"/>
            </a:xfrm>
            <a:prstGeom prst="bentConnector3">
              <a:avLst>
                <a:gd name="adj1" fmla="val -2466"/>
              </a:avLst>
            </a:prstGeom>
            <a:ln w="19050">
              <a:tailEnd type="triangle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61" name="Straight Arrow Connector 67"/>
            <p:cNvCxnSpPr>
              <a:stCxn id="58" idx="1"/>
              <a:endCxn id="45" idx="0"/>
            </p:cNvCxnSpPr>
            <p:nvPr/>
          </p:nvCxnSpPr>
          <p:spPr>
            <a:xfrm rot="16200000" flipH="1" flipV="1">
              <a:off x="3704584" y="4455445"/>
              <a:ext cx="286354" cy="316537"/>
            </a:xfrm>
            <a:prstGeom prst="bentConnector3">
              <a:avLst>
                <a:gd name="adj1" fmla="val 34105"/>
              </a:avLst>
            </a:prstGeom>
            <a:ln w="19050">
              <a:tailEnd type="triangle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sp>
          <p:nvSpPr>
            <p:cNvPr id="62" name="Right Brace 61"/>
            <p:cNvSpPr/>
            <p:nvPr/>
          </p:nvSpPr>
          <p:spPr>
            <a:xfrm rot="5400000">
              <a:off x="3195826" y="4517376"/>
              <a:ext cx="156672" cy="1185026"/>
            </a:xfrm>
            <a:prstGeom prst="rightBrace">
              <a:avLst/>
            </a:prstGeom>
            <a:ln w="19050"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3" name="Straight Arrow Connector 67"/>
            <p:cNvCxnSpPr>
              <a:stCxn id="62" idx="1"/>
            </p:cNvCxnSpPr>
            <p:nvPr/>
          </p:nvCxnSpPr>
          <p:spPr>
            <a:xfrm rot="16200000" flipH="1">
              <a:off x="3146114" y="5316273"/>
              <a:ext cx="256314" cy="218"/>
            </a:xfrm>
            <a:prstGeom prst="bentConnector3">
              <a:avLst>
                <a:gd name="adj1" fmla="val 65773"/>
              </a:avLst>
            </a:prstGeom>
            <a:ln w="1905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4" name="Rounded Rectangle 63"/>
            <p:cNvSpPr/>
            <p:nvPr/>
          </p:nvSpPr>
          <p:spPr>
            <a:xfrm>
              <a:off x="1127759" y="1635760"/>
              <a:ext cx="4549611" cy="42164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2783839" y="5405120"/>
              <a:ext cx="985519" cy="4447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50" i="1" dirty="0" smtClean="0">
                  <a:latin typeface="Cambria Math" pitchFamily="18" charset="0"/>
                  <a:ea typeface="Cambria Math" pitchFamily="18" charset="0"/>
                </a:rPr>
                <a:t>Bound</a:t>
              </a:r>
              <a:endParaRPr lang="en-US" sz="1050" i="1" dirty="0">
                <a:latin typeface="Cambria Math" pitchFamily="18" charset="0"/>
                <a:ea typeface="Cambria Math" pitchFamily="18" charset="0"/>
              </a:endParaRPr>
            </a:p>
          </p:txBody>
        </p:sp>
      </p:grpSp>
      <p:pic>
        <p:nvPicPr>
          <p:cNvPr id="66" name="Picture 16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19270" y="1500231"/>
            <a:ext cx="579638" cy="294202"/>
          </a:xfrm>
          <a:prstGeom prst="rect">
            <a:avLst/>
          </a:prstGeom>
          <a:noFill/>
        </p:spPr>
      </p:pic>
      <p:pic>
        <p:nvPicPr>
          <p:cNvPr id="67" name="Picture 19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19270" y="1944369"/>
            <a:ext cx="584508" cy="294202"/>
          </a:xfrm>
          <a:prstGeom prst="rect">
            <a:avLst/>
          </a:prstGeom>
          <a:noFill/>
        </p:spPr>
      </p:pic>
      <p:pic>
        <p:nvPicPr>
          <p:cNvPr id="68" name="Picture 25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19270" y="2401570"/>
            <a:ext cx="584508" cy="294202"/>
          </a:xfrm>
          <a:prstGeom prst="rect">
            <a:avLst/>
          </a:prstGeom>
          <a:noFill/>
        </p:spPr>
      </p:pic>
      <p:pic>
        <p:nvPicPr>
          <p:cNvPr id="69" name="Picture 28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19270" y="2845705"/>
            <a:ext cx="574766" cy="294201"/>
          </a:xfrm>
          <a:prstGeom prst="rect">
            <a:avLst/>
          </a:prstGeom>
          <a:noFill/>
        </p:spPr>
      </p:pic>
      <p:pic>
        <p:nvPicPr>
          <p:cNvPr id="70" name="Picture 31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19270" y="3289842"/>
            <a:ext cx="584508" cy="294202"/>
          </a:xfrm>
          <a:prstGeom prst="rect">
            <a:avLst/>
          </a:prstGeom>
          <a:noFill/>
        </p:spPr>
      </p:pic>
      <p:grpSp>
        <p:nvGrpSpPr>
          <p:cNvPr id="71" name="Group 70"/>
          <p:cNvGrpSpPr/>
          <p:nvPr/>
        </p:nvGrpSpPr>
        <p:grpSpPr>
          <a:xfrm>
            <a:off x="6480723" y="1817587"/>
            <a:ext cx="1560316" cy="1585483"/>
            <a:chOff x="6273329" y="1883580"/>
            <a:chExt cx="1889760" cy="1920240"/>
          </a:xfrm>
        </p:grpSpPr>
        <p:sp>
          <p:nvSpPr>
            <p:cNvPr id="72" name="Oval 71"/>
            <p:cNvSpPr/>
            <p:nvPr/>
          </p:nvSpPr>
          <p:spPr>
            <a:xfrm>
              <a:off x="7073040" y="2002597"/>
              <a:ext cx="315405" cy="31540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</a:rPr>
                <a:t>b</a:t>
              </a:r>
              <a:r>
                <a:rPr lang="en-US" sz="1400" baseline="-25000" dirty="0" smtClean="0">
                  <a:solidFill>
                    <a:schemeClr val="tx1"/>
                  </a:solidFill>
                </a:rPr>
                <a:t>1</a:t>
              </a:r>
            </a:p>
          </p:txBody>
        </p:sp>
        <p:cxnSp>
          <p:nvCxnSpPr>
            <p:cNvPr id="73" name="Straight Connector 72"/>
            <p:cNvCxnSpPr>
              <a:stCxn id="72" idx="2"/>
              <a:endCxn id="76" idx="0"/>
            </p:cNvCxnSpPr>
            <p:nvPr/>
          </p:nvCxnSpPr>
          <p:spPr>
            <a:xfrm flipH="1">
              <a:off x="6505055" y="2160300"/>
              <a:ext cx="567985" cy="378229"/>
            </a:xfrm>
            <a:prstGeom prst="line">
              <a:avLst/>
            </a:prstGeom>
            <a:ln w="19050">
              <a:tailEnd type="none"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>
              <a:stCxn id="72" idx="6"/>
              <a:endCxn id="77" idx="0"/>
            </p:cNvCxnSpPr>
            <p:nvPr/>
          </p:nvCxnSpPr>
          <p:spPr>
            <a:xfrm>
              <a:off x="7388445" y="2160300"/>
              <a:ext cx="491058" cy="444900"/>
            </a:xfrm>
            <a:prstGeom prst="line">
              <a:avLst/>
            </a:prstGeom>
            <a:ln w="19050">
              <a:tailEnd type="non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>
              <a:stCxn id="72" idx="3"/>
            </p:cNvCxnSpPr>
            <p:nvPr/>
          </p:nvCxnSpPr>
          <p:spPr>
            <a:xfrm flipH="1">
              <a:off x="6840974" y="2271812"/>
              <a:ext cx="278256" cy="1071896"/>
            </a:xfrm>
            <a:prstGeom prst="line">
              <a:avLst/>
            </a:prstGeom>
            <a:ln w="19050"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6" name="Oval 75"/>
            <p:cNvSpPr/>
            <p:nvPr/>
          </p:nvSpPr>
          <p:spPr>
            <a:xfrm>
              <a:off x="6347352" y="2538529"/>
              <a:ext cx="315405" cy="31540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</a:rPr>
                <a:t>b</a:t>
              </a:r>
              <a:r>
                <a:rPr lang="en-US" sz="1400" baseline="-25000" dirty="0" smtClean="0">
                  <a:solidFill>
                    <a:schemeClr val="tx1"/>
                  </a:solidFill>
                </a:rPr>
                <a:t>2</a:t>
              </a:r>
              <a:endParaRPr lang="en-US" sz="1400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77" name="Oval 76"/>
            <p:cNvSpPr/>
            <p:nvPr/>
          </p:nvSpPr>
          <p:spPr>
            <a:xfrm>
              <a:off x="7721800" y="2605199"/>
              <a:ext cx="315405" cy="31540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b</a:t>
              </a:r>
              <a:r>
                <a:rPr lang="en-US" sz="1400" baseline="-25000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78" name="Oval 77"/>
            <p:cNvSpPr/>
            <p:nvPr/>
          </p:nvSpPr>
          <p:spPr>
            <a:xfrm>
              <a:off x="6714043" y="3336016"/>
              <a:ext cx="315405" cy="31540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</a:rPr>
                <a:t>b</a:t>
              </a:r>
              <a:r>
                <a:rPr lang="en-US" sz="1400" baseline="-25000" dirty="0">
                  <a:solidFill>
                    <a:schemeClr val="tx1"/>
                  </a:solidFill>
                </a:rPr>
                <a:t>4</a:t>
              </a:r>
            </a:p>
          </p:txBody>
        </p:sp>
        <p:sp>
          <p:nvSpPr>
            <p:cNvPr id="79" name="Oval 78"/>
            <p:cNvSpPr/>
            <p:nvPr/>
          </p:nvSpPr>
          <p:spPr>
            <a:xfrm>
              <a:off x="7373059" y="3325759"/>
              <a:ext cx="315405" cy="31540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b</a:t>
              </a:r>
              <a:r>
                <a:rPr lang="en-US" sz="1400" baseline="-25000" dirty="0">
                  <a:solidFill>
                    <a:schemeClr val="tx1"/>
                  </a:solidFill>
                </a:rPr>
                <a:t>5</a:t>
              </a:r>
            </a:p>
          </p:txBody>
        </p:sp>
        <p:cxnSp>
          <p:nvCxnSpPr>
            <p:cNvPr id="80" name="Straight Connector 79"/>
            <p:cNvCxnSpPr>
              <a:stCxn id="76" idx="4"/>
              <a:endCxn id="78" idx="1"/>
            </p:cNvCxnSpPr>
            <p:nvPr/>
          </p:nvCxnSpPr>
          <p:spPr>
            <a:xfrm>
              <a:off x="6505055" y="2853934"/>
              <a:ext cx="255177" cy="528272"/>
            </a:xfrm>
            <a:prstGeom prst="line">
              <a:avLst/>
            </a:prstGeom>
            <a:ln w="19050"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>
              <a:stCxn id="76" idx="5"/>
              <a:endCxn id="79" idx="1"/>
            </p:cNvCxnSpPr>
            <p:nvPr/>
          </p:nvCxnSpPr>
          <p:spPr>
            <a:xfrm>
              <a:off x="6616567" y="2807744"/>
              <a:ext cx="802682" cy="564205"/>
            </a:xfrm>
            <a:prstGeom prst="line">
              <a:avLst/>
            </a:prstGeom>
            <a:ln w="19050">
              <a:tailEnd type="none"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>
              <a:stCxn id="77" idx="4"/>
              <a:endCxn id="79" idx="7"/>
            </p:cNvCxnSpPr>
            <p:nvPr/>
          </p:nvCxnSpPr>
          <p:spPr>
            <a:xfrm flipH="1">
              <a:off x="7642275" y="2920604"/>
              <a:ext cx="237228" cy="451345"/>
            </a:xfrm>
            <a:prstGeom prst="line">
              <a:avLst/>
            </a:prstGeom>
            <a:ln w="19050">
              <a:tailEnd type="non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83" name="Rounded Rectangle 82"/>
            <p:cNvSpPr/>
            <p:nvPr/>
          </p:nvSpPr>
          <p:spPr>
            <a:xfrm>
              <a:off x="6273329" y="1883580"/>
              <a:ext cx="1889760" cy="192024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</p:grpSp>
      <p:sp>
        <p:nvSpPr>
          <p:cNvPr id="84" name="Rounded Rectangle 83"/>
          <p:cNvSpPr/>
          <p:nvPr/>
        </p:nvSpPr>
        <p:spPr>
          <a:xfrm>
            <a:off x="8248458" y="1423443"/>
            <a:ext cx="744718" cy="2224725"/>
          </a:xfrm>
          <a:prstGeom prst="round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757496" y="2668100"/>
            <a:ext cx="2720995" cy="1960461"/>
          </a:xfrm>
          <a:prstGeom prst="rect">
            <a:avLst/>
          </a:prstGeom>
          <a:solidFill>
            <a:schemeClr val="tx2">
              <a:lumMod val="60000"/>
              <a:lumOff val="40000"/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39" grpId="0" animBg="1"/>
      <p:bldP spid="26" grpId="0" animBg="1"/>
      <p:bldP spid="27" grpId="0" animBg="1"/>
      <p:bldP spid="28" grpId="0" animBg="1"/>
      <p:bldP spid="24" grpId="0" animBg="1"/>
      <p:bldP spid="32" grpId="0" animBg="1"/>
      <p:bldP spid="34" grpId="0" animBg="1"/>
      <p:bldP spid="3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3/25/2013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Constraint Optimization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E86F-4F53-460C-83BF-F797240580C2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>
            <a:normAutofit/>
          </a:bodyPr>
          <a:lstStyle/>
          <a:p>
            <a:pPr>
              <a:tabLst>
                <a:tab pos="8115300" algn="r"/>
              </a:tabLst>
            </a:pPr>
            <a:r>
              <a:rPr lang="en-US" sz="2800" dirty="0" smtClean="0">
                <a:solidFill>
                  <a:schemeClr val="bg1">
                    <a:lumMod val="65000"/>
                  </a:schemeClr>
                </a:solidFill>
              </a:rPr>
              <a:t>Motivation</a:t>
            </a:r>
          </a:p>
          <a:p>
            <a:pPr>
              <a:tabLst>
                <a:tab pos="8115300" algn="r"/>
              </a:tabLst>
            </a:pPr>
            <a:r>
              <a:rPr lang="en-US" sz="2800" dirty="0" smtClean="0"/>
              <a:t>Constraint Optimization and Cost Networks </a:t>
            </a:r>
            <a:r>
              <a:rPr lang="en-US" dirty="0" smtClean="0"/>
              <a:t>	</a:t>
            </a:r>
            <a:r>
              <a:rPr lang="en-US" sz="2000" dirty="0" smtClean="0">
                <a:solidFill>
                  <a:srgbClr val="3366FF"/>
                </a:solidFill>
              </a:rPr>
              <a:t>Section 13.1</a:t>
            </a:r>
            <a:endParaRPr lang="en-US" sz="2000" dirty="0" smtClean="0"/>
          </a:p>
          <a:p>
            <a:pPr>
              <a:tabLst>
                <a:tab pos="8115300" algn="r"/>
              </a:tabLst>
            </a:pPr>
            <a:r>
              <a:rPr lang="en-US" dirty="0" smtClean="0"/>
              <a:t>Branch-and-Bound Search	</a:t>
            </a:r>
            <a:r>
              <a:rPr lang="en-US" sz="2000" dirty="0" smtClean="0">
                <a:solidFill>
                  <a:srgbClr val="3366FF"/>
                </a:solidFill>
              </a:rPr>
              <a:t>Section 13.2</a:t>
            </a:r>
            <a:endParaRPr lang="en-US" dirty="0" smtClean="0">
              <a:solidFill>
                <a:srgbClr val="3366FF"/>
              </a:solidFill>
            </a:endParaRPr>
          </a:p>
          <a:p>
            <a:pPr>
              <a:tabLst>
                <a:tab pos="8115300" algn="r"/>
              </a:tabLst>
            </a:pPr>
            <a:r>
              <a:rPr lang="en-US" dirty="0" smtClean="0"/>
              <a:t>Bucket Elimination for Optimization</a:t>
            </a:r>
            <a:r>
              <a:rPr lang="en-US" dirty="0"/>
              <a:t>	</a:t>
            </a:r>
            <a:r>
              <a:rPr lang="en-US" sz="2000" dirty="0" smtClean="0">
                <a:solidFill>
                  <a:srgbClr val="3366FF"/>
                </a:solidFill>
              </a:rPr>
              <a:t>Section 13.3</a:t>
            </a:r>
            <a:endParaRPr lang="en-US" sz="2000" dirty="0" smtClean="0"/>
          </a:p>
          <a:p>
            <a:pPr>
              <a:tabLst>
                <a:tab pos="8115300" algn="r"/>
              </a:tabLst>
            </a:pPr>
            <a:r>
              <a:rPr lang="en-US" dirty="0" smtClean="0"/>
              <a:t>Mini-bucket Elimination	</a:t>
            </a:r>
            <a:r>
              <a:rPr lang="en-US" sz="2000" dirty="0" smtClean="0">
                <a:solidFill>
                  <a:srgbClr val="3366FF"/>
                </a:solidFill>
              </a:rPr>
              <a:t>Section 13.4</a:t>
            </a:r>
            <a:endParaRPr lang="en-US" dirty="0" smtClean="0"/>
          </a:p>
          <a:p>
            <a:pPr>
              <a:tabLst>
                <a:tab pos="8115300" algn="r"/>
              </a:tabLst>
            </a:pPr>
            <a:r>
              <a:rPr lang="en-US" dirty="0" smtClean="0"/>
              <a:t>Search with Mini-bucket Heuristics	</a:t>
            </a:r>
            <a:r>
              <a:rPr lang="en-US" sz="2000" dirty="0" smtClean="0">
                <a:solidFill>
                  <a:srgbClr val="3366FF"/>
                </a:solidFill>
              </a:rPr>
              <a:t>Section 13.5</a:t>
            </a:r>
            <a:endParaRPr lang="en-US" sz="2000" dirty="0" smtClean="0"/>
          </a:p>
          <a:p>
            <a:pPr>
              <a:tabLst>
                <a:tab pos="8001000" algn="r"/>
              </a:tabLst>
            </a:pPr>
            <a:r>
              <a:rPr lang="en-US" dirty="0" smtClean="0"/>
              <a:t>Summary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7" name="Table 46"/>
          <p:cNvGraphicFramePr>
            <a:graphicFrameLocks noGrp="1"/>
          </p:cNvGraphicFramePr>
          <p:nvPr/>
        </p:nvGraphicFramePr>
        <p:xfrm>
          <a:off x="4238295" y="2922936"/>
          <a:ext cx="822960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2336"/>
                <a:gridCol w="420624"/>
              </a:tblGrid>
              <a:tr h="274320">
                <a:tc gridSpan="2"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latin typeface="Cambria Math" pitchFamily="18" charset="0"/>
                          <a:ea typeface="Cambria Math" pitchFamily="18" charset="0"/>
                        </a:rPr>
                        <a:t>h</a:t>
                      </a:r>
                      <a:r>
                        <a:rPr lang="en-US" i="0" baseline="30000" dirty="0" smtClean="0">
                          <a:latin typeface="Cambria Math" pitchFamily="18" charset="0"/>
                          <a:ea typeface="Cambria Math" pitchFamily="18" charset="0"/>
                        </a:rPr>
                        <a:t>5</a:t>
                      </a:r>
                      <a:r>
                        <a:rPr lang="en-US" i="0" dirty="0" smtClean="0">
                          <a:latin typeface="Cambria Math" pitchFamily="18" charset="0"/>
                          <a:ea typeface="Cambria Math" pitchFamily="18" charset="0"/>
                        </a:rPr>
                        <a:t>(</a:t>
                      </a:r>
                      <a:r>
                        <a:rPr lang="en-US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5</a:t>
                      </a:r>
                      <a:r>
                        <a:rPr lang="en-US" i="0" baseline="0" dirty="0" smtClean="0">
                          <a:latin typeface="Cambria Math" pitchFamily="18" charset="0"/>
                          <a:ea typeface="Cambria Math" pitchFamily="18" charset="0"/>
                        </a:rPr>
                        <a:t>)</a:t>
                      </a:r>
                      <a:endParaRPr lang="en-US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0" dirty="0" smtClean="0">
                          <a:latin typeface="Cambria Math" pitchFamily="18" charset="0"/>
                          <a:ea typeface="Cambria Math" pitchFamily="18" charset="0"/>
                        </a:rPr>
                        <a:t>C</a:t>
                      </a:r>
                      <a:endParaRPr lang="en-US" i="0" baseline="-25000" dirty="0" smtClean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8" name="Table 47"/>
          <p:cNvGraphicFramePr>
            <a:graphicFrameLocks noGrp="1"/>
          </p:cNvGraphicFramePr>
          <p:nvPr/>
        </p:nvGraphicFramePr>
        <p:xfrm>
          <a:off x="5253454" y="2917383"/>
          <a:ext cx="438912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8912"/>
              </a:tblGrid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latin typeface="Cambria Math" pitchFamily="18" charset="0"/>
                          <a:ea typeface="Cambria Math" pitchFamily="18" charset="0"/>
                        </a:rPr>
                        <a:t>h</a:t>
                      </a:r>
                      <a:r>
                        <a:rPr lang="en-US" i="0" baseline="30000" dirty="0" smtClean="0">
                          <a:latin typeface="Cambria Math" pitchFamily="18" charset="0"/>
                          <a:ea typeface="Cambria Math" pitchFamily="18" charset="0"/>
                        </a:rPr>
                        <a:t>5</a:t>
                      </a:r>
                      <a:endParaRPr lang="en-US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0" dirty="0" smtClean="0">
                          <a:latin typeface="Cambria Math" pitchFamily="18" charset="0"/>
                          <a:ea typeface="Cambria Math" pitchFamily="18" charset="0"/>
                        </a:rPr>
                        <a:t>11</a:t>
                      </a:r>
                      <a:endParaRPr lang="en-US" i="0" baseline="-25000" dirty="0" smtClean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1374952" y="2920633"/>
          <a:ext cx="804672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2336"/>
                <a:gridCol w="402336"/>
              </a:tblGrid>
              <a:tr h="274320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baseline="0" dirty="0" smtClean="0">
                          <a:latin typeface="Cambria Math" pitchFamily="18" charset="0"/>
                          <a:ea typeface="Cambria Math" pitchFamily="18" charset="0"/>
                        </a:rPr>
                        <a:t>r</a:t>
                      </a:r>
                      <a:r>
                        <a:rPr lang="en-US" i="0" baseline="0" dirty="0" smtClean="0">
                          <a:latin typeface="Cambria Math" pitchFamily="18" charset="0"/>
                          <a:ea typeface="Cambria Math" pitchFamily="18" charset="0"/>
                        </a:rPr>
                        <a:t>(</a:t>
                      </a:r>
                      <a:r>
                        <a:rPr lang="en-US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5</a:t>
                      </a:r>
                      <a:r>
                        <a:rPr lang="en-US" i="0" baseline="0" dirty="0" smtClean="0">
                          <a:latin typeface="Cambria Math" pitchFamily="18" charset="0"/>
                          <a:ea typeface="Cambria Math" pitchFamily="18" charset="0"/>
                        </a:rPr>
                        <a:t>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i="0" baseline="0" dirty="0" smtClean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0" baseline="0" dirty="0" smtClean="0">
                          <a:latin typeface="Cambria Math" pitchFamily="18" charset="0"/>
                          <a:ea typeface="Cambria Math" pitchFamily="18" charset="0"/>
                        </a:rPr>
                        <a:t>C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6" name="Table 45"/>
          <p:cNvGraphicFramePr>
            <a:graphicFrameLocks noGrp="1"/>
          </p:cNvGraphicFramePr>
          <p:nvPr/>
        </p:nvGraphicFramePr>
        <p:xfrm>
          <a:off x="2265894" y="2927230"/>
          <a:ext cx="797560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8780"/>
                <a:gridCol w="398780"/>
              </a:tblGrid>
              <a:tr h="191951">
                <a:tc gridSpan="2"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latin typeface="Cambria Math" pitchFamily="18" charset="0"/>
                          <a:ea typeface="Cambria Math" pitchFamily="18" charset="0"/>
                        </a:rPr>
                        <a:t>h</a:t>
                      </a:r>
                      <a:r>
                        <a:rPr lang="en-US" i="0" baseline="30000" dirty="0" smtClean="0">
                          <a:latin typeface="Cambria Math" pitchFamily="18" charset="0"/>
                          <a:ea typeface="Cambria Math" pitchFamily="18" charset="0"/>
                        </a:rPr>
                        <a:t>3</a:t>
                      </a:r>
                      <a:r>
                        <a:rPr lang="en-US" i="0" dirty="0" smtClean="0">
                          <a:latin typeface="Cambria Math" pitchFamily="18" charset="0"/>
                          <a:ea typeface="Cambria Math" pitchFamily="18" charset="0"/>
                        </a:rPr>
                        <a:t>(</a:t>
                      </a:r>
                      <a:r>
                        <a:rPr lang="en-US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5</a:t>
                      </a:r>
                      <a:r>
                        <a:rPr lang="en-US" i="0" baseline="0" dirty="0" smtClean="0">
                          <a:latin typeface="Cambria Math" pitchFamily="18" charset="0"/>
                          <a:ea typeface="Cambria Math" pitchFamily="18" charset="0"/>
                        </a:rPr>
                        <a:t>)</a:t>
                      </a:r>
                      <a:endParaRPr lang="en-US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  <a:tr h="19195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0" dirty="0" smtClean="0">
                          <a:latin typeface="Cambria Math" pitchFamily="18" charset="0"/>
                          <a:ea typeface="Cambria Math" pitchFamily="18" charset="0"/>
                        </a:rPr>
                        <a:t>C</a:t>
                      </a:r>
                      <a:endParaRPr lang="en-US" i="0" baseline="-25000" dirty="0" smtClean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  <a:tr h="19195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  <a:tr h="19195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2" name="Table 41"/>
          <p:cNvGraphicFramePr>
            <a:graphicFrameLocks noGrp="1"/>
          </p:cNvGraphicFramePr>
          <p:nvPr/>
        </p:nvGraphicFramePr>
        <p:xfrm>
          <a:off x="3173070" y="2936657"/>
          <a:ext cx="797560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8780"/>
                <a:gridCol w="398780"/>
              </a:tblGrid>
              <a:tr h="191951">
                <a:tc gridSpan="2"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latin typeface="Cambria Math" pitchFamily="18" charset="0"/>
                          <a:ea typeface="Cambria Math" pitchFamily="18" charset="0"/>
                        </a:rPr>
                        <a:t>h</a:t>
                      </a:r>
                      <a:r>
                        <a:rPr lang="en-US" i="0" baseline="30000" dirty="0" smtClean="0">
                          <a:latin typeface="Cambria Math" pitchFamily="18" charset="0"/>
                          <a:ea typeface="Cambria Math" pitchFamily="18" charset="0"/>
                        </a:rPr>
                        <a:t>2</a:t>
                      </a:r>
                      <a:r>
                        <a:rPr lang="en-US" i="0" dirty="0" smtClean="0">
                          <a:latin typeface="Cambria Math" pitchFamily="18" charset="0"/>
                          <a:ea typeface="Cambria Math" pitchFamily="18" charset="0"/>
                        </a:rPr>
                        <a:t>(</a:t>
                      </a:r>
                      <a:r>
                        <a:rPr lang="en-US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5</a:t>
                      </a:r>
                      <a:r>
                        <a:rPr lang="en-US" i="0" baseline="0" dirty="0" smtClean="0">
                          <a:latin typeface="Cambria Math" pitchFamily="18" charset="0"/>
                          <a:ea typeface="Cambria Math" pitchFamily="18" charset="0"/>
                        </a:rPr>
                        <a:t>)</a:t>
                      </a:r>
                      <a:endParaRPr lang="en-US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  <a:tr h="19195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0" dirty="0" smtClean="0">
                          <a:latin typeface="Cambria Math" pitchFamily="18" charset="0"/>
                          <a:ea typeface="Cambria Math" pitchFamily="18" charset="0"/>
                        </a:rPr>
                        <a:t>C</a:t>
                      </a:r>
                      <a:endParaRPr lang="en-US" i="0" baseline="-25000" dirty="0" smtClean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  <a:tr h="19195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</a:tr>
              <a:tr h="19195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8" name="Rectangle 37"/>
          <p:cNvSpPr/>
          <p:nvPr/>
        </p:nvSpPr>
        <p:spPr>
          <a:xfrm>
            <a:off x="4172938" y="2869205"/>
            <a:ext cx="945818" cy="1580247"/>
          </a:xfrm>
          <a:prstGeom prst="rect">
            <a:avLst/>
          </a:prstGeom>
          <a:solidFill>
            <a:schemeClr val="tx2">
              <a:lumMod val="60000"/>
              <a:lumOff val="40000"/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5189563" y="2862921"/>
            <a:ext cx="589069" cy="860667"/>
          </a:xfrm>
          <a:prstGeom prst="rect">
            <a:avLst/>
          </a:prstGeom>
          <a:solidFill>
            <a:schemeClr val="tx2">
              <a:lumMod val="60000"/>
              <a:lumOff val="40000"/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Combinatorial Auction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3/25/2013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Constraint Optimization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E86F-4F53-460C-83BF-F797240580C2}" type="slidenum">
              <a:rPr lang="en-US" smtClean="0"/>
              <a:pPr/>
              <a:t>40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045512" y="2167851"/>
            <a:ext cx="2234695" cy="3693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r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(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),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 h</a:t>
            </a:r>
            <a:r>
              <a:rPr lang="en-US" baseline="30000" dirty="0" smtClean="0">
                <a:latin typeface="Cambria Math" pitchFamily="18" charset="0"/>
                <a:ea typeface="Cambria Math" pitchFamily="18" charset="0"/>
              </a:rPr>
              <a:t>3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(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5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) ,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 h</a:t>
            </a:r>
            <a:r>
              <a:rPr lang="en-US" baseline="30000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(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5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735917" y="2167850"/>
            <a:ext cx="396262" cy="3693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h</a:t>
            </a:r>
            <a:r>
              <a:rPr lang="en-US" baseline="30000" dirty="0" smtClean="0">
                <a:latin typeface="Cambria Math" pitchFamily="18" charset="0"/>
                <a:ea typeface="Cambria Math" pitchFamily="18" charset="0"/>
              </a:rPr>
              <a:t>5</a:t>
            </a:r>
            <a:endParaRPr lang="en-US" dirty="0">
              <a:latin typeface="Cambria Math" pitchFamily="18" charset="0"/>
              <a:ea typeface="Cambria Math" pitchFamily="18" charset="0"/>
            </a:endParaRPr>
          </a:p>
        </p:txBody>
      </p:sp>
      <p:cxnSp>
        <p:nvCxnSpPr>
          <p:cNvPr id="23" name="Straight Arrow Connector 22"/>
          <p:cNvCxnSpPr>
            <a:stCxn id="17" idx="3"/>
            <a:endCxn id="20" idx="1"/>
          </p:cNvCxnSpPr>
          <p:nvPr/>
        </p:nvCxnSpPr>
        <p:spPr>
          <a:xfrm flipV="1">
            <a:off x="4280207" y="2352516"/>
            <a:ext cx="455710" cy="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</p:cxnSp>
      <p:sp>
        <p:nvSpPr>
          <p:cNvPr id="26" name="Rectangle 25"/>
          <p:cNvSpPr/>
          <p:nvPr/>
        </p:nvSpPr>
        <p:spPr>
          <a:xfrm>
            <a:off x="4238292" y="3298858"/>
            <a:ext cx="418550" cy="1107440"/>
          </a:xfrm>
          <a:prstGeom prst="rect">
            <a:avLst/>
          </a:prstGeom>
          <a:solidFill>
            <a:srgbClr val="FF0000">
              <a:alpha val="4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554877" y="5442198"/>
            <a:ext cx="44297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Sum soft constraints (cost)</a:t>
            </a:r>
            <a:endParaRPr lang="en-US" sz="2000" dirty="0"/>
          </a:p>
        </p:txBody>
      </p:sp>
      <p:sp>
        <p:nvSpPr>
          <p:cNvPr id="24" name="TextBox 23"/>
          <p:cNvSpPr txBox="1"/>
          <p:nvPr/>
        </p:nvSpPr>
        <p:spPr>
          <a:xfrm>
            <a:off x="2534556" y="5828278"/>
            <a:ext cx="49038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Maximize over bucket variable</a:t>
            </a:r>
            <a:endParaRPr lang="en-US" sz="2000" dirty="0"/>
          </a:p>
        </p:txBody>
      </p:sp>
      <p:sp>
        <p:nvSpPr>
          <p:cNvPr id="25" name="Rectangle 24"/>
          <p:cNvSpPr/>
          <p:nvPr/>
        </p:nvSpPr>
        <p:spPr>
          <a:xfrm>
            <a:off x="2605677" y="5494465"/>
            <a:ext cx="2805312" cy="340726"/>
          </a:xfrm>
          <a:prstGeom prst="rect">
            <a:avLst/>
          </a:prstGeom>
          <a:solidFill>
            <a:schemeClr val="tx2">
              <a:lumMod val="60000"/>
              <a:lumOff val="40000"/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605677" y="5882011"/>
            <a:ext cx="3191811" cy="311399"/>
          </a:xfrm>
          <a:prstGeom prst="rect">
            <a:avLst/>
          </a:prstGeom>
          <a:solidFill>
            <a:schemeClr val="tx2">
              <a:lumMod val="60000"/>
              <a:lumOff val="40000"/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grpSp>
        <p:nvGrpSpPr>
          <p:cNvPr id="28" name="Group 27"/>
          <p:cNvGrpSpPr/>
          <p:nvPr/>
        </p:nvGrpSpPr>
        <p:grpSpPr>
          <a:xfrm>
            <a:off x="6391376" y="3908967"/>
            <a:ext cx="2597211" cy="2406993"/>
            <a:chOff x="1127759" y="1635760"/>
            <a:chExt cx="4549611" cy="4216400"/>
          </a:xfrm>
        </p:grpSpPr>
        <p:pic>
          <p:nvPicPr>
            <p:cNvPr id="29" name="Picture 4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4629652" y="3291483"/>
              <a:ext cx="817008" cy="394487"/>
            </a:xfrm>
            <a:prstGeom prst="rect">
              <a:avLst/>
            </a:prstGeom>
            <a:noFill/>
          </p:spPr>
        </p:pic>
        <p:pic>
          <p:nvPicPr>
            <p:cNvPr id="30" name="Picture 3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489045" y="3980734"/>
              <a:ext cx="817008" cy="394486"/>
            </a:xfrm>
            <a:prstGeom prst="rect">
              <a:avLst/>
            </a:prstGeom>
            <a:noFill/>
          </p:spPr>
        </p:pic>
        <p:pic>
          <p:nvPicPr>
            <p:cNvPr id="31" name="Picture 2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4437415" y="4003561"/>
              <a:ext cx="817008" cy="394487"/>
            </a:xfrm>
            <a:prstGeom prst="rect">
              <a:avLst/>
            </a:prstGeom>
            <a:noFill/>
          </p:spPr>
        </p:pic>
        <p:pic>
          <p:nvPicPr>
            <p:cNvPr id="32" name="Picture 1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540309" y="4756891"/>
              <a:ext cx="298369" cy="404499"/>
            </a:xfrm>
            <a:prstGeom prst="rect">
              <a:avLst/>
            </a:prstGeom>
            <a:noFill/>
          </p:spPr>
        </p:pic>
        <p:pic>
          <p:nvPicPr>
            <p:cNvPr id="34" name="Picture 45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360747" y="1822368"/>
              <a:ext cx="3133866" cy="384474"/>
            </a:xfrm>
            <a:prstGeom prst="rect">
              <a:avLst/>
            </a:prstGeom>
            <a:noFill/>
          </p:spPr>
        </p:pic>
        <p:pic>
          <p:nvPicPr>
            <p:cNvPr id="35" name="Picture 44"/>
            <p:cNvPicPr>
              <a:picLocks noChangeAspect="1" noChangeArrowheads="1"/>
            </p:cNvPicPr>
            <p:nvPr/>
          </p:nvPicPr>
          <p:blipFill>
            <a:blip r:embed="rId7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360747" y="2531604"/>
              <a:ext cx="3133866" cy="384474"/>
            </a:xfrm>
            <a:prstGeom prst="rect">
              <a:avLst/>
            </a:prstGeom>
            <a:noFill/>
          </p:spPr>
        </p:pic>
        <p:pic>
          <p:nvPicPr>
            <p:cNvPr id="37" name="Picture 43"/>
            <p:cNvPicPr>
              <a:picLocks noChangeAspect="1" noChangeArrowheads="1"/>
            </p:cNvPicPr>
            <p:nvPr/>
          </p:nvPicPr>
          <p:blipFill>
            <a:blip r:embed="rId8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360747" y="3274437"/>
              <a:ext cx="3133866" cy="384474"/>
            </a:xfrm>
            <a:prstGeom prst="rect">
              <a:avLst/>
            </a:prstGeom>
            <a:noFill/>
          </p:spPr>
        </p:pic>
        <p:pic>
          <p:nvPicPr>
            <p:cNvPr id="41" name="Picture 42"/>
            <p:cNvPicPr>
              <a:picLocks noChangeAspect="1" noChangeArrowheads="1"/>
            </p:cNvPicPr>
            <p:nvPr/>
          </p:nvPicPr>
          <p:blipFill>
            <a:blip r:embed="rId9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360747" y="3994872"/>
              <a:ext cx="2056537" cy="384474"/>
            </a:xfrm>
            <a:prstGeom prst="rect">
              <a:avLst/>
            </a:prstGeom>
            <a:noFill/>
          </p:spPr>
        </p:pic>
        <p:pic>
          <p:nvPicPr>
            <p:cNvPr id="45" name="Picture 41"/>
            <p:cNvPicPr>
              <a:picLocks noChangeAspect="1" noChangeArrowheads="1"/>
            </p:cNvPicPr>
            <p:nvPr/>
          </p:nvPicPr>
          <p:blipFill>
            <a:blip r:embed="rId10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360747" y="4726505"/>
              <a:ext cx="2038515" cy="384474"/>
            </a:xfrm>
            <a:prstGeom prst="rect">
              <a:avLst/>
            </a:prstGeom>
            <a:noFill/>
          </p:spPr>
        </p:pic>
        <p:sp>
          <p:nvSpPr>
            <p:cNvPr id="49" name="Right Brace 48"/>
            <p:cNvSpPr/>
            <p:nvPr/>
          </p:nvSpPr>
          <p:spPr>
            <a:xfrm rot="5400000">
              <a:off x="3836616" y="1582555"/>
              <a:ext cx="156672" cy="1185026"/>
            </a:xfrm>
            <a:prstGeom prst="rightBrace">
              <a:avLst/>
            </a:prstGeom>
            <a:ln w="19050"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0" name="Straight Arrow Connector 67"/>
            <p:cNvCxnSpPr>
              <a:stCxn id="49" idx="1"/>
              <a:endCxn id="29" idx="0"/>
            </p:cNvCxnSpPr>
            <p:nvPr/>
          </p:nvCxnSpPr>
          <p:spPr>
            <a:xfrm rot="16200000" flipH="1">
              <a:off x="3957514" y="2210842"/>
              <a:ext cx="1038079" cy="1123203"/>
            </a:xfrm>
            <a:prstGeom prst="bentConnector3">
              <a:avLst>
                <a:gd name="adj1" fmla="val 16240"/>
              </a:avLst>
            </a:prstGeom>
            <a:ln w="1905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Right Brace 50"/>
            <p:cNvSpPr/>
            <p:nvPr/>
          </p:nvSpPr>
          <p:spPr>
            <a:xfrm rot="5400000">
              <a:off x="3872263" y="2302295"/>
              <a:ext cx="144605" cy="1192990"/>
            </a:xfrm>
            <a:prstGeom prst="rightBrace">
              <a:avLst/>
            </a:prstGeom>
            <a:ln w="19050">
              <a:tailEnd type="non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ight Brace 51"/>
            <p:cNvSpPr/>
            <p:nvPr/>
          </p:nvSpPr>
          <p:spPr>
            <a:xfrm rot="5400000">
              <a:off x="4297302" y="2625920"/>
              <a:ext cx="190517" cy="2114610"/>
            </a:xfrm>
            <a:prstGeom prst="rightBrace">
              <a:avLst/>
            </a:prstGeom>
            <a:ln w="19050">
              <a:tailEnd type="none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ight Brace 52"/>
            <p:cNvSpPr/>
            <p:nvPr/>
          </p:nvSpPr>
          <p:spPr>
            <a:xfrm rot="5400000">
              <a:off x="3900693" y="3087973"/>
              <a:ext cx="210675" cy="2554454"/>
            </a:xfrm>
            <a:prstGeom prst="rightBrace">
              <a:avLst/>
            </a:prstGeom>
            <a:ln w="19050">
              <a:tailEnd type="none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4" name="Straight Arrow Connector 67"/>
            <p:cNvCxnSpPr>
              <a:stCxn id="51" idx="1"/>
              <a:endCxn id="30" idx="0"/>
            </p:cNvCxnSpPr>
            <p:nvPr/>
          </p:nvCxnSpPr>
          <p:spPr>
            <a:xfrm rot="16200000" flipH="1" flipV="1">
              <a:off x="3416237" y="3452405"/>
              <a:ext cx="1009641" cy="47017"/>
            </a:xfrm>
            <a:prstGeom prst="bentConnector5">
              <a:avLst>
                <a:gd name="adj1" fmla="val 14598"/>
                <a:gd name="adj2" fmla="val -1257714"/>
                <a:gd name="adj3" fmla="val 86350"/>
              </a:avLst>
            </a:prstGeom>
            <a:ln w="19050"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5" name="Straight Arrow Connector 67"/>
            <p:cNvCxnSpPr>
              <a:stCxn id="52" idx="1"/>
              <a:endCxn id="31" idx="0"/>
            </p:cNvCxnSpPr>
            <p:nvPr/>
          </p:nvCxnSpPr>
          <p:spPr>
            <a:xfrm rot="16200000" flipH="1">
              <a:off x="4506700" y="3664342"/>
              <a:ext cx="225078" cy="453359"/>
            </a:xfrm>
            <a:prstGeom prst="bentConnector3">
              <a:avLst>
                <a:gd name="adj1" fmla="val -2466"/>
              </a:avLst>
            </a:prstGeom>
            <a:ln w="19050">
              <a:tailEnd type="triangle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56" name="Straight Arrow Connector 67"/>
            <p:cNvCxnSpPr>
              <a:stCxn id="53" idx="1"/>
              <a:endCxn id="32" idx="0"/>
            </p:cNvCxnSpPr>
            <p:nvPr/>
          </p:nvCxnSpPr>
          <p:spPr>
            <a:xfrm rot="16200000" flipH="1" flipV="1">
              <a:off x="3704584" y="4455445"/>
              <a:ext cx="286354" cy="316537"/>
            </a:xfrm>
            <a:prstGeom prst="bentConnector3">
              <a:avLst>
                <a:gd name="adj1" fmla="val 34105"/>
              </a:avLst>
            </a:prstGeom>
            <a:ln w="19050">
              <a:tailEnd type="triangle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sp>
          <p:nvSpPr>
            <p:cNvPr id="57" name="Right Brace 56"/>
            <p:cNvSpPr/>
            <p:nvPr/>
          </p:nvSpPr>
          <p:spPr>
            <a:xfrm rot="5400000">
              <a:off x="3195826" y="4517376"/>
              <a:ext cx="156672" cy="1185026"/>
            </a:xfrm>
            <a:prstGeom prst="rightBrace">
              <a:avLst/>
            </a:prstGeom>
            <a:ln w="19050"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8" name="Straight Arrow Connector 67"/>
            <p:cNvCxnSpPr>
              <a:stCxn id="57" idx="1"/>
            </p:cNvCxnSpPr>
            <p:nvPr/>
          </p:nvCxnSpPr>
          <p:spPr>
            <a:xfrm rot="16200000" flipH="1">
              <a:off x="3146114" y="5316273"/>
              <a:ext cx="256314" cy="218"/>
            </a:xfrm>
            <a:prstGeom prst="bentConnector3">
              <a:avLst>
                <a:gd name="adj1" fmla="val 65773"/>
              </a:avLst>
            </a:prstGeom>
            <a:ln w="1905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9" name="Rounded Rectangle 58"/>
            <p:cNvSpPr/>
            <p:nvPr/>
          </p:nvSpPr>
          <p:spPr>
            <a:xfrm>
              <a:off x="1127759" y="1635760"/>
              <a:ext cx="4549611" cy="42164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2783839" y="5405120"/>
              <a:ext cx="985519" cy="4447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50" i="1" dirty="0" smtClean="0">
                  <a:latin typeface="Cambria Math" pitchFamily="18" charset="0"/>
                  <a:ea typeface="Cambria Math" pitchFamily="18" charset="0"/>
                </a:rPr>
                <a:t>Bound</a:t>
              </a:r>
              <a:endParaRPr lang="en-US" sz="1050" i="1" dirty="0">
                <a:latin typeface="Cambria Math" pitchFamily="18" charset="0"/>
                <a:ea typeface="Cambria Math" pitchFamily="18" charset="0"/>
              </a:endParaRPr>
            </a:p>
          </p:txBody>
        </p:sp>
      </p:grpSp>
      <p:pic>
        <p:nvPicPr>
          <p:cNvPr id="61" name="Picture 16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19270" y="1500231"/>
            <a:ext cx="579638" cy="294202"/>
          </a:xfrm>
          <a:prstGeom prst="rect">
            <a:avLst/>
          </a:prstGeom>
          <a:noFill/>
        </p:spPr>
      </p:pic>
      <p:pic>
        <p:nvPicPr>
          <p:cNvPr id="62" name="Picture 19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19270" y="1944369"/>
            <a:ext cx="584508" cy="294202"/>
          </a:xfrm>
          <a:prstGeom prst="rect">
            <a:avLst/>
          </a:prstGeom>
          <a:noFill/>
        </p:spPr>
      </p:pic>
      <p:pic>
        <p:nvPicPr>
          <p:cNvPr id="63" name="Picture 25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19270" y="2401570"/>
            <a:ext cx="584508" cy="294202"/>
          </a:xfrm>
          <a:prstGeom prst="rect">
            <a:avLst/>
          </a:prstGeom>
          <a:noFill/>
        </p:spPr>
      </p:pic>
      <p:pic>
        <p:nvPicPr>
          <p:cNvPr id="64" name="Picture 28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19270" y="2845705"/>
            <a:ext cx="574766" cy="294201"/>
          </a:xfrm>
          <a:prstGeom prst="rect">
            <a:avLst/>
          </a:prstGeom>
          <a:noFill/>
        </p:spPr>
      </p:pic>
      <p:pic>
        <p:nvPicPr>
          <p:cNvPr id="65" name="Picture 31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19270" y="3289842"/>
            <a:ext cx="584508" cy="294202"/>
          </a:xfrm>
          <a:prstGeom prst="rect">
            <a:avLst/>
          </a:prstGeom>
          <a:noFill/>
        </p:spPr>
      </p:pic>
      <p:grpSp>
        <p:nvGrpSpPr>
          <p:cNvPr id="66" name="Group 65"/>
          <p:cNvGrpSpPr/>
          <p:nvPr/>
        </p:nvGrpSpPr>
        <p:grpSpPr>
          <a:xfrm>
            <a:off x="6480723" y="1817587"/>
            <a:ext cx="1560316" cy="1585483"/>
            <a:chOff x="6273329" y="1883580"/>
            <a:chExt cx="1889760" cy="1920240"/>
          </a:xfrm>
        </p:grpSpPr>
        <p:sp>
          <p:nvSpPr>
            <p:cNvPr id="67" name="Oval 66"/>
            <p:cNvSpPr/>
            <p:nvPr/>
          </p:nvSpPr>
          <p:spPr>
            <a:xfrm>
              <a:off x="7073040" y="2002597"/>
              <a:ext cx="315405" cy="31540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</a:rPr>
                <a:t>b</a:t>
              </a:r>
              <a:r>
                <a:rPr lang="en-US" sz="1400" baseline="-25000" dirty="0" smtClean="0">
                  <a:solidFill>
                    <a:schemeClr val="tx1"/>
                  </a:solidFill>
                </a:rPr>
                <a:t>1</a:t>
              </a:r>
            </a:p>
          </p:txBody>
        </p:sp>
        <p:cxnSp>
          <p:nvCxnSpPr>
            <p:cNvPr id="68" name="Straight Connector 67"/>
            <p:cNvCxnSpPr>
              <a:stCxn id="67" idx="2"/>
              <a:endCxn id="71" idx="0"/>
            </p:cNvCxnSpPr>
            <p:nvPr/>
          </p:nvCxnSpPr>
          <p:spPr>
            <a:xfrm flipH="1">
              <a:off x="6505055" y="2160300"/>
              <a:ext cx="567985" cy="378229"/>
            </a:xfrm>
            <a:prstGeom prst="line">
              <a:avLst/>
            </a:prstGeom>
            <a:ln w="19050">
              <a:tailEnd type="none"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>
              <a:stCxn id="67" idx="6"/>
              <a:endCxn id="72" idx="0"/>
            </p:cNvCxnSpPr>
            <p:nvPr/>
          </p:nvCxnSpPr>
          <p:spPr>
            <a:xfrm>
              <a:off x="7388445" y="2160300"/>
              <a:ext cx="491058" cy="444900"/>
            </a:xfrm>
            <a:prstGeom prst="line">
              <a:avLst/>
            </a:prstGeom>
            <a:ln w="19050">
              <a:tailEnd type="non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>
              <a:stCxn id="67" idx="3"/>
            </p:cNvCxnSpPr>
            <p:nvPr/>
          </p:nvCxnSpPr>
          <p:spPr>
            <a:xfrm flipH="1">
              <a:off x="6840974" y="2271812"/>
              <a:ext cx="278256" cy="1071896"/>
            </a:xfrm>
            <a:prstGeom prst="line">
              <a:avLst/>
            </a:prstGeom>
            <a:ln w="19050"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Oval 70"/>
            <p:cNvSpPr/>
            <p:nvPr/>
          </p:nvSpPr>
          <p:spPr>
            <a:xfrm>
              <a:off x="6347352" y="2538529"/>
              <a:ext cx="315405" cy="31540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</a:rPr>
                <a:t>b</a:t>
              </a:r>
              <a:r>
                <a:rPr lang="en-US" sz="1400" baseline="-25000" dirty="0" smtClean="0">
                  <a:solidFill>
                    <a:schemeClr val="tx1"/>
                  </a:solidFill>
                </a:rPr>
                <a:t>2</a:t>
              </a:r>
              <a:endParaRPr lang="en-US" sz="1400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72" name="Oval 71"/>
            <p:cNvSpPr/>
            <p:nvPr/>
          </p:nvSpPr>
          <p:spPr>
            <a:xfrm>
              <a:off x="7721800" y="2605199"/>
              <a:ext cx="315405" cy="31540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b</a:t>
              </a:r>
              <a:r>
                <a:rPr lang="en-US" sz="1400" baseline="-25000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73" name="Oval 72"/>
            <p:cNvSpPr/>
            <p:nvPr/>
          </p:nvSpPr>
          <p:spPr>
            <a:xfrm>
              <a:off x="6714043" y="3336016"/>
              <a:ext cx="315405" cy="31540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</a:rPr>
                <a:t>b</a:t>
              </a:r>
              <a:r>
                <a:rPr lang="en-US" sz="1400" baseline="-25000" dirty="0">
                  <a:solidFill>
                    <a:schemeClr val="tx1"/>
                  </a:solidFill>
                </a:rPr>
                <a:t>4</a:t>
              </a:r>
            </a:p>
          </p:txBody>
        </p:sp>
        <p:sp>
          <p:nvSpPr>
            <p:cNvPr id="74" name="Oval 73"/>
            <p:cNvSpPr/>
            <p:nvPr/>
          </p:nvSpPr>
          <p:spPr>
            <a:xfrm>
              <a:off x="7373059" y="3325759"/>
              <a:ext cx="315405" cy="31540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b</a:t>
              </a:r>
              <a:r>
                <a:rPr lang="en-US" sz="1400" baseline="-25000" dirty="0">
                  <a:solidFill>
                    <a:schemeClr val="tx1"/>
                  </a:solidFill>
                </a:rPr>
                <a:t>5</a:t>
              </a:r>
            </a:p>
          </p:txBody>
        </p:sp>
        <p:cxnSp>
          <p:nvCxnSpPr>
            <p:cNvPr id="75" name="Straight Connector 74"/>
            <p:cNvCxnSpPr>
              <a:stCxn id="71" idx="4"/>
              <a:endCxn id="73" idx="1"/>
            </p:cNvCxnSpPr>
            <p:nvPr/>
          </p:nvCxnSpPr>
          <p:spPr>
            <a:xfrm>
              <a:off x="6505055" y="2853934"/>
              <a:ext cx="255177" cy="528272"/>
            </a:xfrm>
            <a:prstGeom prst="line">
              <a:avLst/>
            </a:prstGeom>
            <a:ln w="19050"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>
              <a:stCxn id="71" idx="5"/>
              <a:endCxn id="74" idx="1"/>
            </p:cNvCxnSpPr>
            <p:nvPr/>
          </p:nvCxnSpPr>
          <p:spPr>
            <a:xfrm>
              <a:off x="6616567" y="2807744"/>
              <a:ext cx="802682" cy="564205"/>
            </a:xfrm>
            <a:prstGeom prst="line">
              <a:avLst/>
            </a:prstGeom>
            <a:ln w="19050">
              <a:tailEnd type="none"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>
              <a:stCxn id="72" idx="4"/>
              <a:endCxn id="74" idx="7"/>
            </p:cNvCxnSpPr>
            <p:nvPr/>
          </p:nvCxnSpPr>
          <p:spPr>
            <a:xfrm flipH="1">
              <a:off x="7642275" y="2920604"/>
              <a:ext cx="237228" cy="451345"/>
            </a:xfrm>
            <a:prstGeom prst="line">
              <a:avLst/>
            </a:prstGeom>
            <a:ln w="19050">
              <a:tailEnd type="non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78" name="Rounded Rectangle 77"/>
            <p:cNvSpPr/>
            <p:nvPr/>
          </p:nvSpPr>
          <p:spPr>
            <a:xfrm>
              <a:off x="6273329" y="1883580"/>
              <a:ext cx="1889760" cy="192024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</p:grpSp>
      <p:sp>
        <p:nvSpPr>
          <p:cNvPr id="79" name="Rounded Rectangle 78"/>
          <p:cNvSpPr/>
          <p:nvPr/>
        </p:nvSpPr>
        <p:spPr>
          <a:xfrm>
            <a:off x="8248458" y="1423443"/>
            <a:ext cx="744718" cy="2224725"/>
          </a:xfrm>
          <a:prstGeom prst="round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320487" y="2868367"/>
            <a:ext cx="2761320" cy="1581085"/>
          </a:xfrm>
          <a:prstGeom prst="rect">
            <a:avLst/>
          </a:prstGeom>
          <a:solidFill>
            <a:schemeClr val="tx2">
              <a:lumMod val="60000"/>
              <a:lumOff val="40000"/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39" grpId="0" animBg="1"/>
      <p:bldP spid="26" grpId="0" animBg="1"/>
      <p:bldP spid="25" grpId="0" animBg="1"/>
      <p:bldP spid="27" grpId="0" animBg="1"/>
      <p:bldP spid="33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8" name="Table 47"/>
          <p:cNvGraphicFramePr>
            <a:graphicFrameLocks noGrp="1"/>
          </p:cNvGraphicFramePr>
          <p:nvPr/>
        </p:nvGraphicFramePr>
        <p:xfrm>
          <a:off x="4113753" y="2898530"/>
          <a:ext cx="822960" cy="7344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"/>
              </a:tblGrid>
              <a:tr h="367212"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latin typeface="Cambria Math" pitchFamily="18" charset="0"/>
                          <a:ea typeface="Cambria Math" pitchFamily="18" charset="0"/>
                        </a:rPr>
                        <a:t>Bound</a:t>
                      </a:r>
                      <a:endParaRPr lang="en-US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  <a:tr h="36721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0" dirty="0" smtClean="0">
                          <a:latin typeface="Cambria Math" pitchFamily="18" charset="0"/>
                          <a:ea typeface="Cambria Math" pitchFamily="18" charset="0"/>
                        </a:rPr>
                        <a:t>19</a:t>
                      </a:r>
                      <a:endParaRPr lang="en-US" i="0" baseline="-25000" dirty="0" smtClean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7" name="Table 46"/>
          <p:cNvGraphicFramePr>
            <a:graphicFrameLocks noGrp="1"/>
          </p:cNvGraphicFramePr>
          <p:nvPr/>
        </p:nvGraphicFramePr>
        <p:xfrm>
          <a:off x="2994162" y="2880828"/>
          <a:ext cx="877824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8912"/>
                <a:gridCol w="438912"/>
              </a:tblGrid>
              <a:tr h="274320">
                <a:tc gridSpan="2"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latin typeface="Cambria Math" pitchFamily="18" charset="0"/>
                          <a:ea typeface="Cambria Math" pitchFamily="18" charset="0"/>
                        </a:rPr>
                        <a:t>h</a:t>
                      </a:r>
                      <a:r>
                        <a:rPr lang="en-US" i="0" baseline="30000" dirty="0" smtClean="0"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  <a:r>
                        <a:rPr lang="en-US" i="0" dirty="0" smtClean="0">
                          <a:latin typeface="Cambria Math" pitchFamily="18" charset="0"/>
                          <a:ea typeface="Cambria Math" pitchFamily="18" charset="0"/>
                        </a:rPr>
                        <a:t>(</a:t>
                      </a:r>
                      <a:r>
                        <a:rPr lang="en-US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  <a:r>
                        <a:rPr lang="en-US" i="0" baseline="0" dirty="0" smtClean="0">
                          <a:latin typeface="Cambria Math" pitchFamily="18" charset="0"/>
                          <a:ea typeface="Cambria Math" pitchFamily="18" charset="0"/>
                        </a:rPr>
                        <a:t>)</a:t>
                      </a:r>
                      <a:endParaRPr lang="en-US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0" dirty="0" smtClean="0">
                          <a:latin typeface="Cambria Math" pitchFamily="18" charset="0"/>
                          <a:ea typeface="Cambria Math" pitchFamily="18" charset="0"/>
                        </a:rPr>
                        <a:t>C</a:t>
                      </a:r>
                      <a:endParaRPr lang="en-US" i="0" baseline="-25000" dirty="0" smtClean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1434758" y="2882192"/>
          <a:ext cx="804672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2336"/>
                <a:gridCol w="402336"/>
              </a:tblGrid>
              <a:tr h="274320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baseline="0" dirty="0" smtClean="0">
                          <a:latin typeface="Cambria Math" pitchFamily="18" charset="0"/>
                          <a:ea typeface="Cambria Math" pitchFamily="18" charset="0"/>
                        </a:rPr>
                        <a:t>r</a:t>
                      </a:r>
                      <a:r>
                        <a:rPr lang="en-US" i="0" baseline="0" dirty="0" smtClean="0">
                          <a:latin typeface="Cambria Math" pitchFamily="18" charset="0"/>
                          <a:ea typeface="Cambria Math" pitchFamily="18" charset="0"/>
                        </a:rPr>
                        <a:t>(</a:t>
                      </a:r>
                      <a:r>
                        <a:rPr lang="en-US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  <a:r>
                        <a:rPr lang="en-US" i="0" baseline="0" dirty="0" smtClean="0">
                          <a:latin typeface="Cambria Math" pitchFamily="18" charset="0"/>
                          <a:ea typeface="Cambria Math" pitchFamily="18" charset="0"/>
                        </a:rPr>
                        <a:t>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i="0" baseline="0" dirty="0" smtClean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0" baseline="0" dirty="0" smtClean="0">
                          <a:latin typeface="Cambria Math" pitchFamily="18" charset="0"/>
                          <a:ea typeface="Cambria Math" pitchFamily="18" charset="0"/>
                        </a:rPr>
                        <a:t>C</a:t>
                      </a:r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27432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6" name="Table 45"/>
          <p:cNvGraphicFramePr>
            <a:graphicFrameLocks noGrp="1"/>
          </p:cNvGraphicFramePr>
          <p:nvPr/>
        </p:nvGraphicFramePr>
        <p:xfrm>
          <a:off x="2321402" y="2894866"/>
          <a:ext cx="438912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8912"/>
              </a:tblGrid>
              <a:tr h="191951"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latin typeface="Cambria Math" pitchFamily="18" charset="0"/>
                          <a:ea typeface="Cambria Math" pitchFamily="18" charset="0"/>
                        </a:rPr>
                        <a:t>h</a:t>
                      </a:r>
                      <a:r>
                        <a:rPr lang="en-US" i="0" baseline="30000" dirty="0" smtClean="0">
                          <a:latin typeface="Cambria Math" pitchFamily="18" charset="0"/>
                          <a:ea typeface="Cambria Math" pitchFamily="18" charset="0"/>
                        </a:rPr>
                        <a:t>5</a:t>
                      </a:r>
                      <a:endParaRPr lang="en-US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  <a:tr h="19195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0" dirty="0" smtClean="0">
                          <a:latin typeface="Cambria Math" pitchFamily="18" charset="0"/>
                          <a:ea typeface="Cambria Math" pitchFamily="18" charset="0"/>
                        </a:rPr>
                        <a:t>11</a:t>
                      </a:r>
                      <a:endParaRPr lang="en-US" i="0" baseline="-25000" dirty="0" smtClean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6" name="Rectangle 25"/>
          <p:cNvSpPr/>
          <p:nvPr/>
        </p:nvSpPr>
        <p:spPr>
          <a:xfrm>
            <a:off x="3004323" y="3255284"/>
            <a:ext cx="436880" cy="1107440"/>
          </a:xfrm>
          <a:prstGeom prst="rect">
            <a:avLst/>
          </a:prstGeom>
          <a:solidFill>
            <a:srgbClr val="FF0000">
              <a:alpha val="4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4068716" y="2825213"/>
            <a:ext cx="936918" cy="898374"/>
          </a:xfrm>
          <a:prstGeom prst="rect">
            <a:avLst/>
          </a:prstGeom>
          <a:solidFill>
            <a:schemeClr val="tx2">
              <a:lumMod val="60000"/>
              <a:lumOff val="40000"/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2928804" y="2827099"/>
            <a:ext cx="1039881" cy="1594072"/>
          </a:xfrm>
          <a:prstGeom prst="rect">
            <a:avLst/>
          </a:prstGeom>
          <a:solidFill>
            <a:schemeClr val="tx2">
              <a:lumMod val="60000"/>
              <a:lumOff val="40000"/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Combinatorial Auction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3/25/2013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Constraint Optimization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E86F-4F53-460C-83BF-F797240580C2}" type="slidenum">
              <a:rPr lang="en-US" smtClean="0"/>
              <a:pPr/>
              <a:t>41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245884" y="2092438"/>
            <a:ext cx="1025655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r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(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),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 h</a:t>
            </a:r>
            <a:r>
              <a:rPr lang="en-US" baseline="30000" dirty="0" smtClean="0">
                <a:latin typeface="Cambria Math" pitchFamily="18" charset="0"/>
                <a:ea typeface="Cambria Math" pitchFamily="18" charset="0"/>
              </a:rPr>
              <a:t>5</a:t>
            </a:r>
            <a:endParaRPr lang="en-US" dirty="0" smtClean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727249" y="2092437"/>
            <a:ext cx="90424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Bound</a:t>
            </a:r>
            <a:endParaRPr lang="en-US" dirty="0">
              <a:latin typeface="Cambria Math" pitchFamily="18" charset="0"/>
              <a:ea typeface="Cambria Math" pitchFamily="18" charset="0"/>
            </a:endParaRPr>
          </a:p>
        </p:txBody>
      </p:sp>
      <p:cxnSp>
        <p:nvCxnSpPr>
          <p:cNvPr id="23" name="Straight Arrow Connector 22"/>
          <p:cNvCxnSpPr>
            <a:stCxn id="17" idx="3"/>
            <a:endCxn id="20" idx="1"/>
          </p:cNvCxnSpPr>
          <p:nvPr/>
        </p:nvCxnSpPr>
        <p:spPr>
          <a:xfrm flipV="1">
            <a:off x="3271539" y="2277103"/>
            <a:ext cx="455710" cy="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21" name="TextBox 20"/>
          <p:cNvSpPr txBox="1"/>
          <p:nvPr/>
        </p:nvSpPr>
        <p:spPr>
          <a:xfrm>
            <a:off x="2554877" y="5442198"/>
            <a:ext cx="44297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Sum soft constraints (cost)</a:t>
            </a:r>
            <a:endParaRPr lang="en-US" sz="2000" dirty="0"/>
          </a:p>
        </p:txBody>
      </p:sp>
      <p:sp>
        <p:nvSpPr>
          <p:cNvPr id="22" name="TextBox 21"/>
          <p:cNvSpPr txBox="1"/>
          <p:nvPr/>
        </p:nvSpPr>
        <p:spPr>
          <a:xfrm>
            <a:off x="2534556" y="5828278"/>
            <a:ext cx="49038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Maximize over bucket variable</a:t>
            </a:r>
            <a:endParaRPr lang="en-US" sz="2000" dirty="0"/>
          </a:p>
        </p:txBody>
      </p:sp>
      <p:sp>
        <p:nvSpPr>
          <p:cNvPr id="24" name="Rectangle 23"/>
          <p:cNvSpPr/>
          <p:nvPr/>
        </p:nvSpPr>
        <p:spPr>
          <a:xfrm>
            <a:off x="2605677" y="5494465"/>
            <a:ext cx="2805312" cy="340726"/>
          </a:xfrm>
          <a:prstGeom prst="rect">
            <a:avLst/>
          </a:prstGeom>
          <a:solidFill>
            <a:schemeClr val="tx2">
              <a:lumMod val="60000"/>
              <a:lumOff val="40000"/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2605677" y="5882011"/>
            <a:ext cx="3191811" cy="311399"/>
          </a:xfrm>
          <a:prstGeom prst="rect">
            <a:avLst/>
          </a:prstGeom>
          <a:solidFill>
            <a:schemeClr val="tx2">
              <a:lumMod val="60000"/>
              <a:lumOff val="40000"/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6391376" y="3908967"/>
            <a:ext cx="2597211" cy="2406993"/>
            <a:chOff x="1127759" y="1635760"/>
            <a:chExt cx="4549611" cy="4216400"/>
          </a:xfrm>
        </p:grpSpPr>
        <p:pic>
          <p:nvPicPr>
            <p:cNvPr id="28" name="Picture 4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4629652" y="3291483"/>
              <a:ext cx="817008" cy="394487"/>
            </a:xfrm>
            <a:prstGeom prst="rect">
              <a:avLst/>
            </a:prstGeom>
            <a:noFill/>
          </p:spPr>
        </p:pic>
        <p:pic>
          <p:nvPicPr>
            <p:cNvPr id="29" name="Picture 3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489045" y="3980734"/>
              <a:ext cx="817008" cy="394486"/>
            </a:xfrm>
            <a:prstGeom prst="rect">
              <a:avLst/>
            </a:prstGeom>
            <a:noFill/>
          </p:spPr>
        </p:pic>
        <p:pic>
          <p:nvPicPr>
            <p:cNvPr id="30" name="Picture 2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4437415" y="4003561"/>
              <a:ext cx="817008" cy="394487"/>
            </a:xfrm>
            <a:prstGeom prst="rect">
              <a:avLst/>
            </a:prstGeom>
            <a:noFill/>
          </p:spPr>
        </p:pic>
        <p:pic>
          <p:nvPicPr>
            <p:cNvPr id="31" name="Picture 1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540309" y="4756891"/>
              <a:ext cx="298369" cy="404499"/>
            </a:xfrm>
            <a:prstGeom prst="rect">
              <a:avLst/>
            </a:prstGeom>
            <a:noFill/>
          </p:spPr>
        </p:pic>
        <p:pic>
          <p:nvPicPr>
            <p:cNvPr id="32" name="Picture 45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360747" y="1822368"/>
              <a:ext cx="3133866" cy="384474"/>
            </a:xfrm>
            <a:prstGeom prst="rect">
              <a:avLst/>
            </a:prstGeom>
            <a:noFill/>
          </p:spPr>
        </p:pic>
        <p:pic>
          <p:nvPicPr>
            <p:cNvPr id="34" name="Picture 44"/>
            <p:cNvPicPr>
              <a:picLocks noChangeAspect="1" noChangeArrowheads="1"/>
            </p:cNvPicPr>
            <p:nvPr/>
          </p:nvPicPr>
          <p:blipFill>
            <a:blip r:embed="rId7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360747" y="2531604"/>
              <a:ext cx="3133866" cy="384474"/>
            </a:xfrm>
            <a:prstGeom prst="rect">
              <a:avLst/>
            </a:prstGeom>
            <a:noFill/>
          </p:spPr>
        </p:pic>
        <p:pic>
          <p:nvPicPr>
            <p:cNvPr id="35" name="Picture 43"/>
            <p:cNvPicPr>
              <a:picLocks noChangeAspect="1" noChangeArrowheads="1"/>
            </p:cNvPicPr>
            <p:nvPr/>
          </p:nvPicPr>
          <p:blipFill>
            <a:blip r:embed="rId8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360747" y="3274437"/>
              <a:ext cx="3133866" cy="384474"/>
            </a:xfrm>
            <a:prstGeom prst="rect">
              <a:avLst/>
            </a:prstGeom>
            <a:noFill/>
          </p:spPr>
        </p:pic>
        <p:pic>
          <p:nvPicPr>
            <p:cNvPr id="37" name="Picture 42"/>
            <p:cNvPicPr>
              <a:picLocks noChangeAspect="1" noChangeArrowheads="1"/>
            </p:cNvPicPr>
            <p:nvPr/>
          </p:nvPicPr>
          <p:blipFill>
            <a:blip r:embed="rId9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360747" y="3994872"/>
              <a:ext cx="2056537" cy="384474"/>
            </a:xfrm>
            <a:prstGeom prst="rect">
              <a:avLst/>
            </a:prstGeom>
            <a:noFill/>
          </p:spPr>
        </p:pic>
        <p:pic>
          <p:nvPicPr>
            <p:cNvPr id="41" name="Picture 41"/>
            <p:cNvPicPr>
              <a:picLocks noChangeAspect="1" noChangeArrowheads="1"/>
            </p:cNvPicPr>
            <p:nvPr/>
          </p:nvPicPr>
          <p:blipFill>
            <a:blip r:embed="rId10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360747" y="4726505"/>
              <a:ext cx="2038515" cy="384474"/>
            </a:xfrm>
            <a:prstGeom prst="rect">
              <a:avLst/>
            </a:prstGeom>
            <a:noFill/>
          </p:spPr>
        </p:pic>
        <p:sp>
          <p:nvSpPr>
            <p:cNvPr id="42" name="Right Brace 41"/>
            <p:cNvSpPr/>
            <p:nvPr/>
          </p:nvSpPr>
          <p:spPr>
            <a:xfrm rot="5400000">
              <a:off x="3836616" y="1582555"/>
              <a:ext cx="156672" cy="1185026"/>
            </a:xfrm>
            <a:prstGeom prst="rightBrace">
              <a:avLst/>
            </a:prstGeom>
            <a:ln w="19050"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5" name="Straight Arrow Connector 67"/>
            <p:cNvCxnSpPr>
              <a:stCxn id="42" idx="1"/>
              <a:endCxn id="28" idx="0"/>
            </p:cNvCxnSpPr>
            <p:nvPr/>
          </p:nvCxnSpPr>
          <p:spPr>
            <a:xfrm rot="16200000" flipH="1">
              <a:off x="3957514" y="2210842"/>
              <a:ext cx="1038079" cy="1123203"/>
            </a:xfrm>
            <a:prstGeom prst="bentConnector3">
              <a:avLst>
                <a:gd name="adj1" fmla="val 16240"/>
              </a:avLst>
            </a:prstGeom>
            <a:ln w="1905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Right Brace 48"/>
            <p:cNvSpPr/>
            <p:nvPr/>
          </p:nvSpPr>
          <p:spPr>
            <a:xfrm rot="5400000">
              <a:off x="3872263" y="2302295"/>
              <a:ext cx="144605" cy="1192990"/>
            </a:xfrm>
            <a:prstGeom prst="rightBrace">
              <a:avLst/>
            </a:prstGeom>
            <a:ln w="19050">
              <a:tailEnd type="non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ight Brace 49"/>
            <p:cNvSpPr/>
            <p:nvPr/>
          </p:nvSpPr>
          <p:spPr>
            <a:xfrm rot="5400000">
              <a:off x="4297302" y="2625920"/>
              <a:ext cx="190517" cy="2114610"/>
            </a:xfrm>
            <a:prstGeom prst="rightBrace">
              <a:avLst/>
            </a:prstGeom>
            <a:ln w="19050">
              <a:tailEnd type="none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ight Brace 50"/>
            <p:cNvSpPr/>
            <p:nvPr/>
          </p:nvSpPr>
          <p:spPr>
            <a:xfrm rot="5400000">
              <a:off x="3900693" y="3087973"/>
              <a:ext cx="210675" cy="2554454"/>
            </a:xfrm>
            <a:prstGeom prst="rightBrace">
              <a:avLst/>
            </a:prstGeom>
            <a:ln w="19050">
              <a:tailEnd type="none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2" name="Straight Arrow Connector 67"/>
            <p:cNvCxnSpPr>
              <a:stCxn id="49" idx="1"/>
              <a:endCxn id="29" idx="0"/>
            </p:cNvCxnSpPr>
            <p:nvPr/>
          </p:nvCxnSpPr>
          <p:spPr>
            <a:xfrm rot="16200000" flipH="1" flipV="1">
              <a:off x="3416237" y="3452405"/>
              <a:ext cx="1009641" cy="47017"/>
            </a:xfrm>
            <a:prstGeom prst="bentConnector5">
              <a:avLst>
                <a:gd name="adj1" fmla="val 14598"/>
                <a:gd name="adj2" fmla="val -1257714"/>
                <a:gd name="adj3" fmla="val 86350"/>
              </a:avLst>
            </a:prstGeom>
            <a:ln w="19050"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3" name="Straight Arrow Connector 67"/>
            <p:cNvCxnSpPr>
              <a:stCxn id="50" idx="1"/>
              <a:endCxn id="30" idx="0"/>
            </p:cNvCxnSpPr>
            <p:nvPr/>
          </p:nvCxnSpPr>
          <p:spPr>
            <a:xfrm rot="16200000" flipH="1">
              <a:off x="4506700" y="3664342"/>
              <a:ext cx="225078" cy="453359"/>
            </a:xfrm>
            <a:prstGeom prst="bentConnector3">
              <a:avLst>
                <a:gd name="adj1" fmla="val -2466"/>
              </a:avLst>
            </a:prstGeom>
            <a:ln w="19050">
              <a:tailEnd type="triangle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54" name="Straight Arrow Connector 67"/>
            <p:cNvCxnSpPr>
              <a:stCxn id="51" idx="1"/>
              <a:endCxn id="31" idx="0"/>
            </p:cNvCxnSpPr>
            <p:nvPr/>
          </p:nvCxnSpPr>
          <p:spPr>
            <a:xfrm rot="16200000" flipH="1" flipV="1">
              <a:off x="3704584" y="4455445"/>
              <a:ext cx="286354" cy="316537"/>
            </a:xfrm>
            <a:prstGeom prst="bentConnector3">
              <a:avLst>
                <a:gd name="adj1" fmla="val 34105"/>
              </a:avLst>
            </a:prstGeom>
            <a:ln w="19050">
              <a:tailEnd type="triangle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sp>
          <p:nvSpPr>
            <p:cNvPr id="55" name="Right Brace 54"/>
            <p:cNvSpPr/>
            <p:nvPr/>
          </p:nvSpPr>
          <p:spPr>
            <a:xfrm rot="5400000">
              <a:off x="3195826" y="4517376"/>
              <a:ext cx="156672" cy="1185026"/>
            </a:xfrm>
            <a:prstGeom prst="rightBrace">
              <a:avLst/>
            </a:prstGeom>
            <a:ln w="19050"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6" name="Straight Arrow Connector 67"/>
            <p:cNvCxnSpPr>
              <a:stCxn id="55" idx="1"/>
            </p:cNvCxnSpPr>
            <p:nvPr/>
          </p:nvCxnSpPr>
          <p:spPr>
            <a:xfrm rot="16200000" flipH="1">
              <a:off x="3146114" y="5316273"/>
              <a:ext cx="256314" cy="218"/>
            </a:xfrm>
            <a:prstGeom prst="bentConnector3">
              <a:avLst>
                <a:gd name="adj1" fmla="val 65773"/>
              </a:avLst>
            </a:prstGeom>
            <a:ln w="1905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7" name="Rounded Rectangle 56"/>
            <p:cNvSpPr/>
            <p:nvPr/>
          </p:nvSpPr>
          <p:spPr>
            <a:xfrm>
              <a:off x="1127759" y="1635760"/>
              <a:ext cx="4549611" cy="42164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2783839" y="5405120"/>
              <a:ext cx="985519" cy="4447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50" i="1" dirty="0" smtClean="0">
                  <a:latin typeface="Cambria Math" pitchFamily="18" charset="0"/>
                  <a:ea typeface="Cambria Math" pitchFamily="18" charset="0"/>
                </a:rPr>
                <a:t>Bound</a:t>
              </a:r>
              <a:endParaRPr lang="en-US" sz="1050" i="1" dirty="0">
                <a:latin typeface="Cambria Math" pitchFamily="18" charset="0"/>
                <a:ea typeface="Cambria Math" pitchFamily="18" charset="0"/>
              </a:endParaRPr>
            </a:p>
          </p:txBody>
        </p:sp>
      </p:grpSp>
      <p:pic>
        <p:nvPicPr>
          <p:cNvPr id="59" name="Picture 16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19270" y="1500231"/>
            <a:ext cx="579638" cy="294202"/>
          </a:xfrm>
          <a:prstGeom prst="rect">
            <a:avLst/>
          </a:prstGeom>
          <a:noFill/>
        </p:spPr>
      </p:pic>
      <p:pic>
        <p:nvPicPr>
          <p:cNvPr id="60" name="Picture 19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19270" y="1944369"/>
            <a:ext cx="584508" cy="294202"/>
          </a:xfrm>
          <a:prstGeom prst="rect">
            <a:avLst/>
          </a:prstGeom>
          <a:noFill/>
        </p:spPr>
      </p:pic>
      <p:pic>
        <p:nvPicPr>
          <p:cNvPr id="61" name="Picture 25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19270" y="2401570"/>
            <a:ext cx="584508" cy="294202"/>
          </a:xfrm>
          <a:prstGeom prst="rect">
            <a:avLst/>
          </a:prstGeom>
          <a:noFill/>
        </p:spPr>
      </p:pic>
      <p:pic>
        <p:nvPicPr>
          <p:cNvPr id="62" name="Picture 28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19270" y="2845705"/>
            <a:ext cx="574766" cy="294201"/>
          </a:xfrm>
          <a:prstGeom prst="rect">
            <a:avLst/>
          </a:prstGeom>
          <a:noFill/>
        </p:spPr>
      </p:pic>
      <p:pic>
        <p:nvPicPr>
          <p:cNvPr id="63" name="Picture 31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19270" y="3289842"/>
            <a:ext cx="584508" cy="294202"/>
          </a:xfrm>
          <a:prstGeom prst="rect">
            <a:avLst/>
          </a:prstGeom>
          <a:noFill/>
        </p:spPr>
      </p:pic>
      <p:grpSp>
        <p:nvGrpSpPr>
          <p:cNvPr id="64" name="Group 63"/>
          <p:cNvGrpSpPr/>
          <p:nvPr/>
        </p:nvGrpSpPr>
        <p:grpSpPr>
          <a:xfrm>
            <a:off x="6480723" y="1817587"/>
            <a:ext cx="1560316" cy="1585483"/>
            <a:chOff x="6273329" y="1883580"/>
            <a:chExt cx="1889760" cy="1920240"/>
          </a:xfrm>
        </p:grpSpPr>
        <p:sp>
          <p:nvSpPr>
            <p:cNvPr id="65" name="Oval 64"/>
            <p:cNvSpPr/>
            <p:nvPr/>
          </p:nvSpPr>
          <p:spPr>
            <a:xfrm>
              <a:off x="7073040" y="2002597"/>
              <a:ext cx="315405" cy="31540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</a:rPr>
                <a:t>b</a:t>
              </a:r>
              <a:r>
                <a:rPr lang="en-US" sz="1400" baseline="-25000" dirty="0" smtClean="0">
                  <a:solidFill>
                    <a:schemeClr val="tx1"/>
                  </a:solidFill>
                </a:rPr>
                <a:t>1</a:t>
              </a:r>
            </a:p>
          </p:txBody>
        </p:sp>
        <p:cxnSp>
          <p:nvCxnSpPr>
            <p:cNvPr id="66" name="Straight Connector 65"/>
            <p:cNvCxnSpPr>
              <a:stCxn id="65" idx="2"/>
              <a:endCxn id="69" idx="0"/>
            </p:cNvCxnSpPr>
            <p:nvPr/>
          </p:nvCxnSpPr>
          <p:spPr>
            <a:xfrm flipH="1">
              <a:off x="6505055" y="2160300"/>
              <a:ext cx="567985" cy="378229"/>
            </a:xfrm>
            <a:prstGeom prst="line">
              <a:avLst/>
            </a:prstGeom>
            <a:ln w="19050">
              <a:tailEnd type="none"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>
              <a:stCxn id="65" idx="6"/>
              <a:endCxn id="70" idx="0"/>
            </p:cNvCxnSpPr>
            <p:nvPr/>
          </p:nvCxnSpPr>
          <p:spPr>
            <a:xfrm>
              <a:off x="7388445" y="2160300"/>
              <a:ext cx="491058" cy="444900"/>
            </a:xfrm>
            <a:prstGeom prst="line">
              <a:avLst/>
            </a:prstGeom>
            <a:ln w="19050">
              <a:tailEnd type="non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>
              <a:stCxn id="65" idx="3"/>
            </p:cNvCxnSpPr>
            <p:nvPr/>
          </p:nvCxnSpPr>
          <p:spPr>
            <a:xfrm flipH="1">
              <a:off x="6840974" y="2271812"/>
              <a:ext cx="278256" cy="1071896"/>
            </a:xfrm>
            <a:prstGeom prst="line">
              <a:avLst/>
            </a:prstGeom>
            <a:ln w="19050"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9" name="Oval 68"/>
            <p:cNvSpPr/>
            <p:nvPr/>
          </p:nvSpPr>
          <p:spPr>
            <a:xfrm>
              <a:off x="6347352" y="2538529"/>
              <a:ext cx="315405" cy="31540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</a:rPr>
                <a:t>b</a:t>
              </a:r>
              <a:r>
                <a:rPr lang="en-US" sz="1400" baseline="-25000" dirty="0" smtClean="0">
                  <a:solidFill>
                    <a:schemeClr val="tx1"/>
                  </a:solidFill>
                </a:rPr>
                <a:t>2</a:t>
              </a:r>
              <a:endParaRPr lang="en-US" sz="1400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70" name="Oval 69"/>
            <p:cNvSpPr/>
            <p:nvPr/>
          </p:nvSpPr>
          <p:spPr>
            <a:xfrm>
              <a:off x="7721800" y="2605199"/>
              <a:ext cx="315405" cy="31540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b</a:t>
              </a:r>
              <a:r>
                <a:rPr lang="en-US" sz="1400" baseline="-25000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71" name="Oval 70"/>
            <p:cNvSpPr/>
            <p:nvPr/>
          </p:nvSpPr>
          <p:spPr>
            <a:xfrm>
              <a:off x="6714043" y="3336016"/>
              <a:ext cx="315405" cy="31540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</a:rPr>
                <a:t>b</a:t>
              </a:r>
              <a:r>
                <a:rPr lang="en-US" sz="1400" baseline="-25000" dirty="0">
                  <a:solidFill>
                    <a:schemeClr val="tx1"/>
                  </a:solidFill>
                </a:rPr>
                <a:t>4</a:t>
              </a:r>
            </a:p>
          </p:txBody>
        </p:sp>
        <p:sp>
          <p:nvSpPr>
            <p:cNvPr id="72" name="Oval 71"/>
            <p:cNvSpPr/>
            <p:nvPr/>
          </p:nvSpPr>
          <p:spPr>
            <a:xfrm>
              <a:off x="7373059" y="3325759"/>
              <a:ext cx="315405" cy="31540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b</a:t>
              </a:r>
              <a:r>
                <a:rPr lang="en-US" sz="1400" baseline="-25000" dirty="0">
                  <a:solidFill>
                    <a:schemeClr val="tx1"/>
                  </a:solidFill>
                </a:rPr>
                <a:t>5</a:t>
              </a:r>
            </a:p>
          </p:txBody>
        </p:sp>
        <p:cxnSp>
          <p:nvCxnSpPr>
            <p:cNvPr id="73" name="Straight Connector 72"/>
            <p:cNvCxnSpPr>
              <a:stCxn id="69" idx="4"/>
              <a:endCxn id="71" idx="1"/>
            </p:cNvCxnSpPr>
            <p:nvPr/>
          </p:nvCxnSpPr>
          <p:spPr>
            <a:xfrm>
              <a:off x="6505055" y="2853934"/>
              <a:ext cx="255177" cy="528272"/>
            </a:xfrm>
            <a:prstGeom prst="line">
              <a:avLst/>
            </a:prstGeom>
            <a:ln w="19050"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>
              <a:stCxn id="69" idx="5"/>
              <a:endCxn id="72" idx="1"/>
            </p:cNvCxnSpPr>
            <p:nvPr/>
          </p:nvCxnSpPr>
          <p:spPr>
            <a:xfrm>
              <a:off x="6616567" y="2807744"/>
              <a:ext cx="802682" cy="564205"/>
            </a:xfrm>
            <a:prstGeom prst="line">
              <a:avLst/>
            </a:prstGeom>
            <a:ln w="19050">
              <a:tailEnd type="none"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>
              <a:stCxn id="70" idx="4"/>
              <a:endCxn id="72" idx="7"/>
            </p:cNvCxnSpPr>
            <p:nvPr/>
          </p:nvCxnSpPr>
          <p:spPr>
            <a:xfrm flipH="1">
              <a:off x="7642275" y="2920604"/>
              <a:ext cx="237228" cy="451345"/>
            </a:xfrm>
            <a:prstGeom prst="line">
              <a:avLst/>
            </a:prstGeom>
            <a:ln w="19050">
              <a:tailEnd type="non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76" name="Rounded Rectangle 75"/>
            <p:cNvSpPr/>
            <p:nvPr/>
          </p:nvSpPr>
          <p:spPr>
            <a:xfrm>
              <a:off x="6273329" y="1883580"/>
              <a:ext cx="1889760" cy="192024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</p:grpSp>
      <p:sp>
        <p:nvSpPr>
          <p:cNvPr id="77" name="Rounded Rectangle 76"/>
          <p:cNvSpPr/>
          <p:nvPr/>
        </p:nvSpPr>
        <p:spPr>
          <a:xfrm>
            <a:off x="8248458" y="1423443"/>
            <a:ext cx="744718" cy="2224725"/>
          </a:xfrm>
          <a:prstGeom prst="round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378094" y="2829193"/>
            <a:ext cx="1449947" cy="1582551"/>
          </a:xfrm>
          <a:prstGeom prst="rect">
            <a:avLst/>
          </a:prstGeom>
          <a:solidFill>
            <a:schemeClr val="tx2">
              <a:lumMod val="60000"/>
              <a:lumOff val="40000"/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39" grpId="0" animBg="1"/>
      <p:bldP spid="38" grpId="0" animBg="1"/>
      <p:bldP spid="24" grpId="0" animBg="1"/>
      <p:bldP spid="25" grpId="0" animBg="1"/>
      <p:bldP spid="33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" name="Table 33"/>
          <p:cNvGraphicFramePr>
            <a:graphicFrameLocks noGrp="1"/>
          </p:cNvGraphicFramePr>
          <p:nvPr/>
        </p:nvGraphicFramePr>
        <p:xfrm>
          <a:off x="2448254" y="2519148"/>
          <a:ext cx="894080" cy="14688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7040"/>
                <a:gridCol w="447040"/>
              </a:tblGrid>
              <a:tr h="367212">
                <a:tc gridSpan="2"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latin typeface="Cambria Math" pitchFamily="18" charset="0"/>
                          <a:ea typeface="Cambria Math" pitchFamily="18" charset="0"/>
                        </a:rPr>
                        <a:t>h</a:t>
                      </a:r>
                      <a:r>
                        <a:rPr lang="en-US" i="0" baseline="30000" dirty="0" smtClean="0">
                          <a:latin typeface="Cambria Math" pitchFamily="18" charset="0"/>
                          <a:ea typeface="Cambria Math" pitchFamily="18" charset="0"/>
                        </a:rPr>
                        <a:t>5</a:t>
                      </a:r>
                      <a:r>
                        <a:rPr lang="en-US" i="0" dirty="0" smtClean="0">
                          <a:latin typeface="Cambria Math" pitchFamily="18" charset="0"/>
                          <a:ea typeface="Cambria Math" pitchFamily="18" charset="0"/>
                        </a:rPr>
                        <a:t>(</a:t>
                      </a:r>
                      <a:r>
                        <a:rPr lang="en-US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5</a:t>
                      </a:r>
                      <a:r>
                        <a:rPr lang="en-US" i="0" baseline="0" dirty="0" smtClean="0">
                          <a:latin typeface="Cambria Math" pitchFamily="18" charset="0"/>
                          <a:ea typeface="Cambria Math" pitchFamily="18" charset="0"/>
                        </a:rPr>
                        <a:t>)</a:t>
                      </a:r>
                      <a:endParaRPr lang="en-US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  <a:tr h="3672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0" dirty="0" smtClean="0">
                          <a:latin typeface="Cambria Math" pitchFamily="18" charset="0"/>
                          <a:ea typeface="Cambria Math" pitchFamily="18" charset="0"/>
                        </a:rPr>
                        <a:t>C</a:t>
                      </a:r>
                      <a:endParaRPr lang="en-US" i="0" baseline="-25000" dirty="0" smtClean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  <a:tr h="367212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</a:tr>
              <a:tr h="367212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5" name="Table 34"/>
          <p:cNvGraphicFramePr>
            <a:graphicFrameLocks noGrp="1"/>
          </p:cNvGraphicFramePr>
          <p:nvPr/>
        </p:nvGraphicFramePr>
        <p:xfrm>
          <a:off x="3770622" y="2519148"/>
          <a:ext cx="1196340" cy="18360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8780"/>
                <a:gridCol w="398780"/>
                <a:gridCol w="398780"/>
              </a:tblGrid>
              <a:tr h="367212">
                <a:tc gridSpan="3"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latin typeface="Cambria Math" pitchFamily="18" charset="0"/>
                          <a:ea typeface="Cambria Math" pitchFamily="18" charset="0"/>
                        </a:rPr>
                        <a:t>h</a:t>
                      </a:r>
                      <a:r>
                        <a:rPr lang="en-US" i="0" baseline="30000" dirty="0" smtClean="0">
                          <a:latin typeface="Cambria Math" pitchFamily="18" charset="0"/>
                          <a:ea typeface="Cambria Math" pitchFamily="18" charset="0"/>
                        </a:rPr>
                        <a:t>2</a:t>
                      </a:r>
                      <a:r>
                        <a:rPr lang="en-US" i="0" dirty="0" smtClean="0">
                          <a:latin typeface="Cambria Math" pitchFamily="18" charset="0"/>
                          <a:ea typeface="Cambria Math" pitchFamily="18" charset="0"/>
                        </a:rPr>
                        <a:t>(</a:t>
                      </a:r>
                      <a:r>
                        <a:rPr lang="en-US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2</a:t>
                      </a:r>
                      <a:r>
                        <a:rPr lang="en-US" i="0" dirty="0" smtClean="0">
                          <a:latin typeface="Cambria Math" pitchFamily="18" charset="0"/>
                          <a:ea typeface="Cambria Math" pitchFamily="18" charset="0"/>
                        </a:rPr>
                        <a:t>,</a:t>
                      </a:r>
                      <a:r>
                        <a:rPr lang="en-US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5</a:t>
                      </a:r>
                      <a:r>
                        <a:rPr lang="en-US" i="0" baseline="0" dirty="0" smtClean="0">
                          <a:latin typeface="Cambria Math" pitchFamily="18" charset="0"/>
                          <a:ea typeface="Cambria Math" pitchFamily="18" charset="0"/>
                        </a:rPr>
                        <a:t>)</a:t>
                      </a:r>
                      <a:endParaRPr lang="en-US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  <a:tr h="3672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0" dirty="0" smtClean="0">
                          <a:latin typeface="Cambria Math" pitchFamily="18" charset="0"/>
                          <a:ea typeface="Cambria Math" pitchFamily="18" charset="0"/>
                        </a:rPr>
                        <a:t>C</a:t>
                      </a:r>
                      <a:endParaRPr lang="en-US" i="0" baseline="-25000" dirty="0" smtClean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  <a:tr h="367212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367212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367212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6" name="Table 35"/>
          <p:cNvGraphicFramePr>
            <a:graphicFrameLocks noGrp="1"/>
          </p:cNvGraphicFramePr>
          <p:nvPr/>
        </p:nvGraphicFramePr>
        <p:xfrm>
          <a:off x="5456551" y="2519148"/>
          <a:ext cx="1196340" cy="18360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8780"/>
                <a:gridCol w="398780"/>
                <a:gridCol w="398780"/>
              </a:tblGrid>
              <a:tr h="367212">
                <a:tc gridSpan="3"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latin typeface="Cambria Math" pitchFamily="18" charset="0"/>
                          <a:ea typeface="Cambria Math" pitchFamily="18" charset="0"/>
                        </a:rPr>
                        <a:t>h</a:t>
                      </a:r>
                      <a:r>
                        <a:rPr lang="en-US" i="0" baseline="30000" dirty="0" smtClean="0">
                          <a:latin typeface="Cambria Math" pitchFamily="18" charset="0"/>
                          <a:ea typeface="Cambria Math" pitchFamily="18" charset="0"/>
                        </a:rPr>
                        <a:t>3</a:t>
                      </a:r>
                      <a:r>
                        <a:rPr lang="en-US" i="0" dirty="0" smtClean="0">
                          <a:latin typeface="Cambria Math" pitchFamily="18" charset="0"/>
                          <a:ea typeface="Cambria Math" pitchFamily="18" charset="0"/>
                        </a:rPr>
                        <a:t>(</a:t>
                      </a:r>
                      <a:r>
                        <a:rPr lang="en-US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3</a:t>
                      </a:r>
                      <a:r>
                        <a:rPr lang="en-US" i="0" dirty="0" smtClean="0">
                          <a:latin typeface="Cambria Math" pitchFamily="18" charset="0"/>
                          <a:ea typeface="Cambria Math" pitchFamily="18" charset="0"/>
                        </a:rPr>
                        <a:t>,</a:t>
                      </a:r>
                      <a:r>
                        <a:rPr lang="en-US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5</a:t>
                      </a:r>
                      <a:r>
                        <a:rPr lang="en-US" i="0" baseline="0" dirty="0" smtClean="0">
                          <a:latin typeface="Cambria Math" pitchFamily="18" charset="0"/>
                          <a:ea typeface="Cambria Math" pitchFamily="18" charset="0"/>
                        </a:rPr>
                        <a:t>)</a:t>
                      </a:r>
                      <a:endParaRPr lang="en-US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  <a:tr h="3672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0" dirty="0" smtClean="0">
                          <a:latin typeface="Cambria Math" pitchFamily="18" charset="0"/>
                          <a:ea typeface="Cambria Math" pitchFamily="18" charset="0"/>
                        </a:rPr>
                        <a:t>C</a:t>
                      </a:r>
                      <a:endParaRPr lang="en-US" i="0" baseline="-25000" dirty="0" smtClean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  <a:tr h="367212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67212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67212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7" name="Table 36"/>
          <p:cNvGraphicFramePr>
            <a:graphicFrameLocks noGrp="1"/>
          </p:cNvGraphicFramePr>
          <p:nvPr/>
        </p:nvGraphicFramePr>
        <p:xfrm>
          <a:off x="7142480" y="2508988"/>
          <a:ext cx="1196340" cy="18360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8780"/>
                <a:gridCol w="398780"/>
                <a:gridCol w="398780"/>
              </a:tblGrid>
              <a:tr h="367212">
                <a:tc gridSpan="3"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latin typeface="Cambria Math" pitchFamily="18" charset="0"/>
                          <a:ea typeface="Cambria Math" pitchFamily="18" charset="0"/>
                        </a:rPr>
                        <a:t>h</a:t>
                      </a:r>
                      <a:r>
                        <a:rPr lang="en-US" i="0" baseline="30000" dirty="0" smtClean="0">
                          <a:latin typeface="Cambria Math" pitchFamily="18" charset="0"/>
                          <a:ea typeface="Cambria Math" pitchFamily="18" charset="0"/>
                        </a:rPr>
                        <a:t>4</a:t>
                      </a:r>
                      <a:r>
                        <a:rPr lang="en-US" i="0" dirty="0" smtClean="0">
                          <a:latin typeface="Cambria Math" pitchFamily="18" charset="0"/>
                          <a:ea typeface="Cambria Math" pitchFamily="18" charset="0"/>
                        </a:rPr>
                        <a:t>(</a:t>
                      </a:r>
                      <a:r>
                        <a:rPr lang="en-US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2</a:t>
                      </a:r>
                      <a:r>
                        <a:rPr lang="en-US" i="0" dirty="0" smtClean="0">
                          <a:latin typeface="Cambria Math" pitchFamily="18" charset="0"/>
                          <a:ea typeface="Cambria Math" pitchFamily="18" charset="0"/>
                        </a:rPr>
                        <a:t>,</a:t>
                      </a:r>
                      <a:r>
                        <a:rPr lang="en-US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4</a:t>
                      </a:r>
                      <a:r>
                        <a:rPr lang="en-US" i="0" baseline="0" dirty="0" smtClean="0">
                          <a:latin typeface="Cambria Math" pitchFamily="18" charset="0"/>
                          <a:ea typeface="Cambria Math" pitchFamily="18" charset="0"/>
                        </a:rPr>
                        <a:t>)</a:t>
                      </a:r>
                      <a:endParaRPr lang="en-US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  <a:tr h="3672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0" dirty="0" smtClean="0">
                          <a:latin typeface="Cambria Math" pitchFamily="18" charset="0"/>
                          <a:ea typeface="Cambria Math" pitchFamily="18" charset="0"/>
                        </a:rPr>
                        <a:t>C</a:t>
                      </a:r>
                      <a:endParaRPr lang="en-US" i="0" baseline="-25000" dirty="0" smtClean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  <a:tr h="367212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67212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367212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3" name="Table 32"/>
          <p:cNvGraphicFramePr>
            <a:graphicFrameLocks noGrp="1"/>
          </p:cNvGraphicFramePr>
          <p:nvPr/>
        </p:nvGraphicFramePr>
        <p:xfrm>
          <a:off x="1005534" y="2529308"/>
          <a:ext cx="894080" cy="14688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7040"/>
                <a:gridCol w="447040"/>
              </a:tblGrid>
              <a:tr h="367212">
                <a:tc gridSpan="2"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latin typeface="Cambria Math" pitchFamily="18" charset="0"/>
                          <a:ea typeface="Cambria Math" pitchFamily="18" charset="0"/>
                        </a:rPr>
                        <a:t>h</a:t>
                      </a:r>
                      <a:r>
                        <a:rPr lang="en-US" i="0" baseline="30000" dirty="0" smtClean="0"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  <a:r>
                        <a:rPr lang="en-US" i="0" dirty="0" smtClean="0">
                          <a:latin typeface="Cambria Math" pitchFamily="18" charset="0"/>
                          <a:ea typeface="Cambria Math" pitchFamily="18" charset="0"/>
                        </a:rPr>
                        <a:t>(</a:t>
                      </a:r>
                      <a:r>
                        <a:rPr lang="en-US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  <a:r>
                        <a:rPr lang="en-US" i="0" baseline="0" dirty="0" smtClean="0">
                          <a:latin typeface="Cambria Math" pitchFamily="18" charset="0"/>
                          <a:ea typeface="Cambria Math" pitchFamily="18" charset="0"/>
                        </a:rPr>
                        <a:t>)</a:t>
                      </a:r>
                      <a:endParaRPr lang="en-US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  <a:tr h="3672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0" dirty="0" smtClean="0">
                          <a:latin typeface="Cambria Math" pitchFamily="18" charset="0"/>
                          <a:ea typeface="Cambria Math" pitchFamily="18" charset="0"/>
                        </a:rPr>
                        <a:t>C</a:t>
                      </a:r>
                      <a:endParaRPr lang="en-US" i="0" baseline="-25000" dirty="0" smtClean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  <a:tr h="367212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</a:tr>
              <a:tr h="367212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Combinatorial Auction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3/25/2013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Constraint Optimization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E86F-4F53-460C-83BF-F797240580C2}" type="slidenum">
              <a:rPr lang="en-US" smtClean="0"/>
              <a:pPr/>
              <a:t>42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83099" y="1364734"/>
            <a:ext cx="698427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/>
              <a:t>Go in the forward direction to generate a solution (lower bound):</a:t>
            </a:r>
            <a:endParaRPr lang="en-US" sz="2000" dirty="0"/>
          </a:p>
        </p:txBody>
      </p:sp>
      <p:sp>
        <p:nvSpPr>
          <p:cNvPr id="14" name="TextBox 13"/>
          <p:cNvSpPr txBox="1"/>
          <p:nvPr/>
        </p:nvSpPr>
        <p:spPr>
          <a:xfrm>
            <a:off x="1127454" y="2051689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=1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2499054" y="2051689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5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=0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4024622" y="2051689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=0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5700391" y="2051689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3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=0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7366000" y="2051689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4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=0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005534" y="3616431"/>
            <a:ext cx="904240" cy="386080"/>
          </a:xfrm>
          <a:prstGeom prst="rect">
            <a:avLst/>
          </a:prstGeom>
          <a:solidFill>
            <a:schemeClr val="tx2">
              <a:lumMod val="60000"/>
              <a:lumOff val="40000"/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448254" y="3260831"/>
            <a:ext cx="894080" cy="355600"/>
          </a:xfrm>
          <a:prstGeom prst="rect">
            <a:avLst/>
          </a:prstGeom>
          <a:solidFill>
            <a:schemeClr val="tx2">
              <a:lumMod val="60000"/>
              <a:lumOff val="40000"/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770622" y="3260831"/>
            <a:ext cx="1198880" cy="355600"/>
          </a:xfrm>
          <a:prstGeom prst="rect">
            <a:avLst/>
          </a:prstGeom>
          <a:solidFill>
            <a:schemeClr val="tx2">
              <a:lumMod val="60000"/>
              <a:lumOff val="40000"/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456551" y="3250671"/>
            <a:ext cx="1198880" cy="365760"/>
          </a:xfrm>
          <a:prstGeom prst="rect">
            <a:avLst/>
          </a:prstGeom>
          <a:solidFill>
            <a:schemeClr val="tx2">
              <a:lumMod val="60000"/>
              <a:lumOff val="40000"/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7162067" y="3240511"/>
            <a:ext cx="1178560" cy="375920"/>
          </a:xfrm>
          <a:prstGeom prst="rect">
            <a:avLst/>
          </a:prstGeom>
          <a:solidFill>
            <a:schemeClr val="tx2">
              <a:lumMod val="60000"/>
              <a:lumOff val="40000"/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3780782" y="3616431"/>
            <a:ext cx="1178560" cy="731520"/>
          </a:xfrm>
          <a:prstGeom prst="rect">
            <a:avLst/>
          </a:prstGeom>
          <a:solidFill>
            <a:srgbClr val="FF0000">
              <a:alpha val="4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456551" y="3616431"/>
            <a:ext cx="1188720" cy="741680"/>
          </a:xfrm>
          <a:prstGeom prst="rect">
            <a:avLst/>
          </a:prstGeom>
          <a:solidFill>
            <a:srgbClr val="FF0000">
              <a:alpha val="4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7162067" y="3626591"/>
            <a:ext cx="1168400" cy="731520"/>
          </a:xfrm>
          <a:prstGeom prst="rect">
            <a:avLst/>
          </a:prstGeom>
          <a:solidFill>
            <a:srgbClr val="FF0000">
              <a:alpha val="4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grpSp>
        <p:nvGrpSpPr>
          <p:cNvPr id="39" name="Group 38"/>
          <p:cNvGrpSpPr/>
          <p:nvPr/>
        </p:nvGrpSpPr>
        <p:grpSpPr>
          <a:xfrm>
            <a:off x="1593877" y="4435624"/>
            <a:ext cx="1759777" cy="1788160"/>
            <a:chOff x="6593840" y="4155440"/>
            <a:chExt cx="1889760" cy="1920240"/>
          </a:xfrm>
        </p:grpSpPr>
        <p:sp>
          <p:nvSpPr>
            <p:cNvPr id="40" name="Oval 39"/>
            <p:cNvSpPr/>
            <p:nvPr/>
          </p:nvSpPr>
          <p:spPr>
            <a:xfrm>
              <a:off x="7393551" y="4274457"/>
              <a:ext cx="315405" cy="31540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</a:rPr>
                <a:t>b</a:t>
              </a:r>
              <a:r>
                <a:rPr lang="en-US" sz="1400" baseline="-25000" dirty="0" smtClean="0">
                  <a:solidFill>
                    <a:schemeClr val="tx1"/>
                  </a:solidFill>
                </a:rPr>
                <a:t>1</a:t>
              </a:r>
            </a:p>
          </p:txBody>
        </p:sp>
        <p:cxnSp>
          <p:nvCxnSpPr>
            <p:cNvPr id="41" name="Straight Connector 40"/>
            <p:cNvCxnSpPr>
              <a:stCxn id="40" idx="2"/>
              <a:endCxn id="44" idx="0"/>
            </p:cNvCxnSpPr>
            <p:nvPr/>
          </p:nvCxnSpPr>
          <p:spPr>
            <a:xfrm flipH="1">
              <a:off x="6825566" y="4432160"/>
              <a:ext cx="567985" cy="378229"/>
            </a:xfrm>
            <a:prstGeom prst="line">
              <a:avLst/>
            </a:prstGeom>
            <a:ln w="19050">
              <a:tailEnd type="none"/>
            </a:ln>
            <a:effectLst/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>
              <a:stCxn id="40" idx="6"/>
              <a:endCxn id="45" idx="0"/>
            </p:cNvCxnSpPr>
            <p:nvPr/>
          </p:nvCxnSpPr>
          <p:spPr>
            <a:xfrm>
              <a:off x="7708956" y="4432160"/>
              <a:ext cx="491058" cy="444900"/>
            </a:xfrm>
            <a:prstGeom prst="line">
              <a:avLst/>
            </a:prstGeom>
            <a:ln w="19050">
              <a:tailEnd type="none"/>
            </a:ln>
            <a:effectLst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>
              <a:stCxn id="40" idx="3"/>
            </p:cNvCxnSpPr>
            <p:nvPr/>
          </p:nvCxnSpPr>
          <p:spPr>
            <a:xfrm flipH="1">
              <a:off x="7161485" y="4543672"/>
              <a:ext cx="278256" cy="1071896"/>
            </a:xfrm>
            <a:prstGeom prst="line">
              <a:avLst/>
            </a:prstGeom>
            <a:ln w="19050"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Oval 43"/>
            <p:cNvSpPr/>
            <p:nvPr/>
          </p:nvSpPr>
          <p:spPr>
            <a:xfrm>
              <a:off x="6667863" y="4810389"/>
              <a:ext cx="315405" cy="31540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</a:rPr>
                <a:t>b</a:t>
              </a:r>
              <a:r>
                <a:rPr lang="en-US" sz="1400" baseline="-25000" dirty="0" smtClean="0">
                  <a:solidFill>
                    <a:schemeClr val="tx1"/>
                  </a:solidFill>
                </a:rPr>
                <a:t>2</a:t>
              </a:r>
              <a:endParaRPr lang="en-US" sz="1400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45" name="Oval 44"/>
            <p:cNvSpPr/>
            <p:nvPr/>
          </p:nvSpPr>
          <p:spPr>
            <a:xfrm>
              <a:off x="8042311" y="4877059"/>
              <a:ext cx="315405" cy="31540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b</a:t>
              </a:r>
              <a:r>
                <a:rPr lang="en-US" sz="1400" baseline="-25000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46" name="Oval 45"/>
            <p:cNvSpPr/>
            <p:nvPr/>
          </p:nvSpPr>
          <p:spPr>
            <a:xfrm>
              <a:off x="7034554" y="5607876"/>
              <a:ext cx="315405" cy="31540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</a:rPr>
                <a:t>b</a:t>
              </a:r>
              <a:r>
                <a:rPr lang="en-US" sz="1400" baseline="-25000" dirty="0">
                  <a:solidFill>
                    <a:schemeClr val="tx1"/>
                  </a:solidFill>
                </a:rPr>
                <a:t>4</a:t>
              </a:r>
            </a:p>
          </p:txBody>
        </p:sp>
        <p:sp>
          <p:nvSpPr>
            <p:cNvPr id="47" name="Oval 46"/>
            <p:cNvSpPr/>
            <p:nvPr/>
          </p:nvSpPr>
          <p:spPr>
            <a:xfrm>
              <a:off x="7693570" y="5597619"/>
              <a:ext cx="315405" cy="31540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b</a:t>
              </a:r>
              <a:r>
                <a:rPr lang="en-US" sz="1400" baseline="-25000" dirty="0">
                  <a:solidFill>
                    <a:schemeClr val="tx1"/>
                  </a:solidFill>
                </a:rPr>
                <a:t>5</a:t>
              </a:r>
            </a:p>
          </p:txBody>
        </p:sp>
        <p:cxnSp>
          <p:nvCxnSpPr>
            <p:cNvPr id="48" name="Straight Connector 47"/>
            <p:cNvCxnSpPr>
              <a:stCxn id="44" idx="4"/>
              <a:endCxn id="46" idx="1"/>
            </p:cNvCxnSpPr>
            <p:nvPr/>
          </p:nvCxnSpPr>
          <p:spPr>
            <a:xfrm>
              <a:off x="6825566" y="5125794"/>
              <a:ext cx="255177" cy="528272"/>
            </a:xfrm>
            <a:prstGeom prst="line">
              <a:avLst/>
            </a:prstGeom>
            <a:ln w="19050"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>
              <a:stCxn id="44" idx="5"/>
              <a:endCxn id="47" idx="1"/>
            </p:cNvCxnSpPr>
            <p:nvPr/>
          </p:nvCxnSpPr>
          <p:spPr>
            <a:xfrm>
              <a:off x="6937078" y="5079604"/>
              <a:ext cx="802682" cy="564205"/>
            </a:xfrm>
            <a:prstGeom prst="line">
              <a:avLst/>
            </a:prstGeom>
            <a:ln w="19050">
              <a:tailEnd type="none"/>
            </a:ln>
            <a:effectLst/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>
              <a:stCxn id="45" idx="4"/>
              <a:endCxn id="47" idx="7"/>
            </p:cNvCxnSpPr>
            <p:nvPr/>
          </p:nvCxnSpPr>
          <p:spPr>
            <a:xfrm flipH="1">
              <a:off x="7962786" y="5192464"/>
              <a:ext cx="237228" cy="451345"/>
            </a:xfrm>
            <a:prstGeom prst="line">
              <a:avLst/>
            </a:prstGeom>
            <a:ln w="19050">
              <a:tailEnd type="none"/>
            </a:ln>
            <a:effectLst/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51" name="Rounded Rectangle 50"/>
            <p:cNvSpPr/>
            <p:nvPr/>
          </p:nvSpPr>
          <p:spPr>
            <a:xfrm>
              <a:off x="6593840" y="4155440"/>
              <a:ext cx="1889760" cy="192024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</p:grpSp>
      <p:sp>
        <p:nvSpPr>
          <p:cNvPr id="54" name="Right Arrow 53"/>
          <p:cNvSpPr/>
          <p:nvPr/>
        </p:nvSpPr>
        <p:spPr>
          <a:xfrm rot="3744278">
            <a:off x="1748506" y="4574630"/>
            <a:ext cx="373634" cy="226849"/>
          </a:xfrm>
          <a:prstGeom prst="rightArrow">
            <a:avLst/>
          </a:prstGeom>
          <a:solidFill>
            <a:srgbClr val="FF0000">
              <a:alpha val="4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55" name="Right Arrow 54"/>
          <p:cNvSpPr/>
          <p:nvPr/>
        </p:nvSpPr>
        <p:spPr>
          <a:xfrm rot="8123090">
            <a:off x="2835626" y="4615270"/>
            <a:ext cx="373634" cy="226849"/>
          </a:xfrm>
          <a:prstGeom prst="rightArrow">
            <a:avLst/>
          </a:prstGeom>
          <a:solidFill>
            <a:srgbClr val="FF0000">
              <a:alpha val="4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56" name="Right Arrow 55"/>
          <p:cNvSpPr/>
          <p:nvPr/>
        </p:nvSpPr>
        <p:spPr>
          <a:xfrm rot="11162259">
            <a:off x="2317465" y="5143590"/>
            <a:ext cx="373634" cy="226849"/>
          </a:xfrm>
          <a:prstGeom prst="rightArrow">
            <a:avLst/>
          </a:prstGeom>
          <a:solidFill>
            <a:srgbClr val="FF0000">
              <a:alpha val="4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57" name="Right Arrow 56"/>
          <p:cNvSpPr/>
          <p:nvPr/>
        </p:nvSpPr>
        <p:spPr>
          <a:xfrm rot="5400000">
            <a:off x="1329992" y="1876042"/>
            <a:ext cx="284751" cy="172884"/>
          </a:xfrm>
          <a:prstGeom prst="rightArrow">
            <a:avLst/>
          </a:prstGeom>
          <a:solidFill>
            <a:srgbClr val="FF0000">
              <a:alpha val="4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58" name="Right Arrow 57"/>
          <p:cNvSpPr/>
          <p:nvPr/>
        </p:nvSpPr>
        <p:spPr>
          <a:xfrm rot="5400000">
            <a:off x="1319832" y="1876043"/>
            <a:ext cx="284751" cy="172884"/>
          </a:xfrm>
          <a:prstGeom prst="rightArrow">
            <a:avLst/>
          </a:prstGeom>
          <a:solidFill>
            <a:srgbClr val="FF0000">
              <a:alpha val="4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59" name="Right Arrow 58"/>
          <p:cNvSpPr/>
          <p:nvPr/>
        </p:nvSpPr>
        <p:spPr>
          <a:xfrm rot="5400000">
            <a:off x="1319832" y="1865882"/>
            <a:ext cx="284752" cy="172885"/>
          </a:xfrm>
          <a:prstGeom prst="rightArrow">
            <a:avLst/>
          </a:prstGeom>
          <a:solidFill>
            <a:srgbClr val="FF0000">
              <a:alpha val="4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4610893" y="4824261"/>
            <a:ext cx="34919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/>
              <a:t>Cost of solution/lower bound: 8</a:t>
            </a:r>
            <a:endParaRPr lang="en-US" sz="2000" dirty="0"/>
          </a:p>
        </p:txBody>
      </p:sp>
      <p:sp>
        <p:nvSpPr>
          <p:cNvPr id="61" name="Rectangle 60"/>
          <p:cNvSpPr/>
          <p:nvPr/>
        </p:nvSpPr>
        <p:spPr>
          <a:xfrm>
            <a:off x="3980973" y="5393221"/>
            <a:ext cx="45371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/>
              <a:t>Interval bound on optimal solution: [8,19]</a:t>
            </a:r>
            <a:endParaRPr lang="en-US" sz="2000" dirty="0"/>
          </a:p>
        </p:txBody>
      </p:sp>
      <p:pic>
        <p:nvPicPr>
          <p:cNvPr id="52" name="Picture 16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37747" y="4529687"/>
            <a:ext cx="540603" cy="274389"/>
          </a:xfrm>
          <a:prstGeom prst="rect">
            <a:avLst/>
          </a:prstGeom>
          <a:noFill/>
        </p:spPr>
      </p:pic>
      <p:pic>
        <p:nvPicPr>
          <p:cNvPr id="53" name="Picture 19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37747" y="4870128"/>
            <a:ext cx="545145" cy="274389"/>
          </a:xfrm>
          <a:prstGeom prst="rect">
            <a:avLst/>
          </a:prstGeom>
          <a:noFill/>
        </p:spPr>
      </p:pic>
      <p:pic>
        <p:nvPicPr>
          <p:cNvPr id="62" name="Picture 2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37747" y="5214205"/>
            <a:ext cx="545145" cy="274389"/>
          </a:xfrm>
          <a:prstGeom prst="rect">
            <a:avLst/>
          </a:prstGeom>
          <a:noFill/>
        </p:spPr>
      </p:pic>
      <p:pic>
        <p:nvPicPr>
          <p:cNvPr id="63" name="Picture 28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37747" y="5545218"/>
            <a:ext cx="536059" cy="274388"/>
          </a:xfrm>
          <a:prstGeom prst="rect">
            <a:avLst/>
          </a:prstGeom>
          <a:noFill/>
        </p:spPr>
      </p:pic>
      <p:pic>
        <p:nvPicPr>
          <p:cNvPr id="64" name="Picture 31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37747" y="5876229"/>
            <a:ext cx="545145" cy="274389"/>
          </a:xfrm>
          <a:prstGeom prst="rect">
            <a:avLst/>
          </a:prstGeom>
          <a:noFill/>
        </p:spPr>
      </p:pic>
      <p:sp>
        <p:nvSpPr>
          <p:cNvPr id="65" name="Right Arrow 64"/>
          <p:cNvSpPr/>
          <p:nvPr/>
        </p:nvSpPr>
        <p:spPr>
          <a:xfrm>
            <a:off x="3431087" y="4070086"/>
            <a:ext cx="314307" cy="190829"/>
          </a:xfrm>
          <a:prstGeom prst="rightArrow">
            <a:avLst/>
          </a:prstGeom>
          <a:solidFill>
            <a:srgbClr val="FF0000">
              <a:alpha val="4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66" name="Right Arrow 65"/>
          <p:cNvSpPr/>
          <p:nvPr/>
        </p:nvSpPr>
        <p:spPr>
          <a:xfrm>
            <a:off x="5110629" y="4071657"/>
            <a:ext cx="314307" cy="190829"/>
          </a:xfrm>
          <a:prstGeom prst="rightArrow">
            <a:avLst/>
          </a:prstGeom>
          <a:solidFill>
            <a:srgbClr val="FF0000">
              <a:alpha val="4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67" name="Right Arrow 66"/>
          <p:cNvSpPr/>
          <p:nvPr/>
        </p:nvSpPr>
        <p:spPr>
          <a:xfrm>
            <a:off x="6826308" y="4062231"/>
            <a:ext cx="314307" cy="190829"/>
          </a:xfrm>
          <a:prstGeom prst="rightArrow">
            <a:avLst/>
          </a:prstGeom>
          <a:solidFill>
            <a:srgbClr val="FF0000">
              <a:alpha val="4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7" grpId="0"/>
      <p:bldP spid="19" grpId="0"/>
      <p:bldP spid="20" grpId="0"/>
      <p:bldP spid="21" grpId="0" animBg="1"/>
      <p:bldP spid="22" grpId="0" animBg="1"/>
      <p:bldP spid="23" grpId="0" animBg="1"/>
      <p:bldP spid="24" grpId="0" animBg="1"/>
      <p:bldP spid="25" grpId="0" animBg="1"/>
      <p:bldP spid="28" grpId="0" animBg="1"/>
      <p:bldP spid="29" grpId="0" animBg="1"/>
      <p:bldP spid="31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/>
      <p:bldP spid="61" grpId="0"/>
      <p:bldP spid="65" grpId="0" animBg="1"/>
      <p:bldP spid="66" grpId="0" animBg="1"/>
      <p:bldP spid="67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Mini-bucket Elimination: Properties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78280"/>
            <a:ext cx="8483600" cy="498348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Partitioning buckets amounts to moving maximization inside summation:</a:t>
            </a:r>
          </a:p>
          <a:p>
            <a:endParaRPr lang="en-US" dirty="0" smtClean="0"/>
          </a:p>
          <a:p>
            <a:endParaRPr lang="en-US" sz="2100" dirty="0" smtClean="0"/>
          </a:p>
          <a:p>
            <a:r>
              <a:rPr lang="en-US" dirty="0" smtClean="0"/>
              <a:t>Going up the elimination ordering (backward direction)</a:t>
            </a:r>
          </a:p>
          <a:p>
            <a:pPr lvl="1"/>
            <a:r>
              <a:rPr lang="en-US" dirty="0" smtClean="0"/>
              <a:t>Maximization over mini-buckets gives </a:t>
            </a:r>
            <a:r>
              <a:rPr lang="en-US" dirty="0"/>
              <a:t>a</a:t>
            </a:r>
            <a:r>
              <a:rPr lang="en-US" dirty="0" smtClean="0"/>
              <a:t>n </a:t>
            </a:r>
            <a:r>
              <a:rPr lang="en-US" dirty="0" smtClean="0">
                <a:solidFill>
                  <a:srgbClr val="FF0000"/>
                </a:solidFill>
              </a:rPr>
              <a:t>upper bound</a:t>
            </a:r>
            <a:r>
              <a:rPr lang="en-US" dirty="0" smtClean="0"/>
              <a:t> 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Going down the instantiation ordering (forward direction)</a:t>
            </a:r>
          </a:p>
          <a:p>
            <a:pPr lvl="1"/>
            <a:r>
              <a:rPr lang="en-US" dirty="0" smtClean="0"/>
              <a:t>Finding a solution provides a </a:t>
            </a:r>
            <a:r>
              <a:rPr lang="en-US" dirty="0" smtClean="0">
                <a:solidFill>
                  <a:srgbClr val="3366FF"/>
                </a:solidFill>
              </a:rPr>
              <a:t>lower bound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Complexity depends on </a:t>
            </a:r>
            <a:r>
              <a:rPr lang="en-US" i="1" dirty="0" err="1" smtClean="0"/>
              <a:t>i</a:t>
            </a:r>
            <a:r>
              <a:rPr lang="en-US" i="1" dirty="0" smtClean="0"/>
              <a:t>,</a:t>
            </a:r>
            <a:r>
              <a:rPr lang="en-US" dirty="0" smtClean="0"/>
              <a:t> assuming </a:t>
            </a:r>
            <a:r>
              <a:rPr lang="en-US" i="1" dirty="0" err="1" smtClean="0"/>
              <a:t>i</a:t>
            </a:r>
            <a:r>
              <a:rPr lang="en-US" i="1" dirty="0" smtClean="0"/>
              <a:t> &lt; w*</a:t>
            </a:r>
          </a:p>
          <a:p>
            <a:pPr lvl="1"/>
            <a:r>
              <a:rPr lang="en-US" dirty="0" smtClean="0"/>
              <a:t>If           : Time and space complexity = O(</a:t>
            </a:r>
            <a:r>
              <a:rPr lang="en-US" i="1" dirty="0" smtClean="0"/>
              <a:t>exp(</a:t>
            </a:r>
            <a:r>
              <a:rPr lang="en-US" i="1" dirty="0" err="1" smtClean="0"/>
              <a:t>i</a:t>
            </a:r>
            <a:r>
              <a:rPr lang="en-US" i="1" dirty="0" smtClean="0"/>
              <a:t>)</a:t>
            </a:r>
            <a:r>
              <a:rPr lang="en-US" dirty="0" smtClean="0"/>
              <a:t>)</a:t>
            </a:r>
            <a:r>
              <a:rPr lang="en-US" i="1" dirty="0" smtClean="0"/>
              <a:t> </a:t>
            </a:r>
          </a:p>
          <a:p>
            <a:pPr lvl="1"/>
            <a:r>
              <a:rPr lang="en-US" dirty="0" smtClean="0"/>
              <a:t>Otherwise: Time = O(</a:t>
            </a:r>
            <a:r>
              <a:rPr lang="en-US" i="1" dirty="0" err="1" smtClean="0"/>
              <a:t>r</a:t>
            </a:r>
            <a:r>
              <a:rPr lang="en-US" sz="1400" dirty="0" err="1" smtClean="0"/>
              <a:t>•</a:t>
            </a:r>
            <a:r>
              <a:rPr lang="en-US" i="1" dirty="0" err="1" smtClean="0"/>
              <a:t>exp</a:t>
            </a:r>
            <a:r>
              <a:rPr lang="en-US" i="1" dirty="0" smtClean="0"/>
              <a:t>(</a:t>
            </a:r>
            <a:r>
              <a:rPr lang="en-US" i="1" dirty="0" err="1" smtClean="0"/>
              <a:t>i</a:t>
            </a:r>
            <a:r>
              <a:rPr lang="en-US" i="1" dirty="0" smtClean="0"/>
              <a:t>)</a:t>
            </a:r>
            <a:r>
              <a:rPr lang="en-US" dirty="0" smtClean="0"/>
              <a:t>)</a:t>
            </a:r>
            <a:r>
              <a:rPr lang="en-US" i="1" dirty="0" smtClean="0"/>
              <a:t>, </a:t>
            </a:r>
            <a:r>
              <a:rPr lang="en-US" dirty="0" smtClean="0"/>
              <a:t>Space = O(</a:t>
            </a:r>
            <a:r>
              <a:rPr lang="en-US" i="1" dirty="0" err="1" smtClean="0"/>
              <a:t>r</a:t>
            </a:r>
            <a:r>
              <a:rPr lang="en-US" sz="1600" dirty="0" err="1" smtClean="0"/>
              <a:t>•</a:t>
            </a:r>
            <a:r>
              <a:rPr lang="en-US" i="1" dirty="0" err="1" smtClean="0"/>
              <a:t>exp</a:t>
            </a:r>
            <a:r>
              <a:rPr lang="en-US" i="1" dirty="0" smtClean="0"/>
              <a:t>(i-1)</a:t>
            </a:r>
            <a:r>
              <a:rPr lang="en-US" dirty="0" smtClean="0"/>
              <a:t>), where </a:t>
            </a:r>
            <a:r>
              <a:rPr lang="en-US" i="1" dirty="0" smtClean="0"/>
              <a:t>r </a:t>
            </a:r>
            <a:r>
              <a:rPr lang="en-US" dirty="0" smtClean="0"/>
              <a:t>is the number of cost functions</a:t>
            </a:r>
            <a:r>
              <a:rPr lang="en-US" i="1" dirty="0" smtClean="0"/>
              <a:t> </a:t>
            </a:r>
          </a:p>
          <a:p>
            <a:pPr lvl="1"/>
            <a:endParaRPr lang="en-US" i="1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3/25/2013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Constraint Optimization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E86F-4F53-460C-83BF-F797240580C2}" type="slidenum">
              <a:rPr lang="en-US" smtClean="0"/>
              <a:pPr/>
              <a:t>43</a:t>
            </a:fld>
            <a:endParaRPr lang="en-US"/>
          </a:p>
        </p:txBody>
      </p:sp>
      <p:pic>
        <p:nvPicPr>
          <p:cNvPr id="7" name="Picture 1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47321" y="3435438"/>
            <a:ext cx="3716258" cy="368154"/>
          </a:xfrm>
          <a:prstGeom prst="rect">
            <a:avLst/>
          </a:prstGeom>
          <a:noFill/>
        </p:spPr>
      </p:pic>
      <p:sp>
        <p:nvSpPr>
          <p:cNvPr id="4813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8131" name="Rectangle 3"/>
          <p:cNvSpPr>
            <a:spLocks noChangeArrowheads="1"/>
          </p:cNvSpPr>
          <p:nvPr/>
        </p:nvSpPr>
        <p:spPr bwMode="auto">
          <a:xfrm>
            <a:off x="0" y="762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813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8132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17253" y="5190696"/>
            <a:ext cx="545764" cy="327025"/>
          </a:xfrm>
          <a:prstGeom prst="rect">
            <a:avLst/>
          </a:prstGeom>
          <a:noFill/>
        </p:spPr>
      </p:pic>
      <p:sp>
        <p:nvSpPr>
          <p:cNvPr id="48134" name="Rectangle 6"/>
          <p:cNvSpPr>
            <a:spLocks noChangeArrowheads="1"/>
          </p:cNvSpPr>
          <p:nvPr/>
        </p:nvSpPr>
        <p:spPr bwMode="auto">
          <a:xfrm>
            <a:off x="0" y="936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Picture 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86064" y="2083196"/>
            <a:ext cx="4114800" cy="5635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3/25/2013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Constraint Optimization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E86F-4F53-460C-83BF-F797240580C2}" type="slidenum">
              <a:rPr lang="en-US" smtClean="0"/>
              <a:pPr/>
              <a:t>44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>
            <a:normAutofit/>
          </a:bodyPr>
          <a:lstStyle/>
          <a:p>
            <a:pPr>
              <a:tabLst>
                <a:tab pos="8115300" algn="r"/>
              </a:tabLst>
            </a:pPr>
            <a:r>
              <a:rPr lang="en-US" sz="2800" dirty="0" smtClean="0">
                <a:solidFill>
                  <a:schemeClr val="bg1">
                    <a:lumMod val="65000"/>
                  </a:schemeClr>
                </a:solidFill>
              </a:rPr>
              <a:t>Motivation</a:t>
            </a:r>
          </a:p>
          <a:p>
            <a:pPr>
              <a:tabLst>
                <a:tab pos="8115300" algn="r"/>
              </a:tabLst>
            </a:pPr>
            <a:r>
              <a:rPr lang="en-US" sz="2800" dirty="0" smtClean="0">
                <a:solidFill>
                  <a:schemeClr val="bg1">
                    <a:lumMod val="65000"/>
                  </a:schemeClr>
                </a:solidFill>
              </a:rPr>
              <a:t>Constraint Optimization and Cost Networks </a:t>
            </a:r>
            <a:r>
              <a:rPr lang="en-US" dirty="0" smtClean="0"/>
              <a:t>	</a:t>
            </a:r>
            <a:r>
              <a:rPr lang="en-US" sz="2000" dirty="0" smtClean="0">
                <a:solidFill>
                  <a:srgbClr val="3366FF"/>
                </a:solidFill>
              </a:rPr>
              <a:t>Section 13.1</a:t>
            </a:r>
            <a:endParaRPr lang="en-US" sz="2000" dirty="0" smtClean="0"/>
          </a:p>
          <a:p>
            <a:pPr>
              <a:tabLst>
                <a:tab pos="8115300" algn="r"/>
              </a:tabLst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Branch-and-Bound Search</a:t>
            </a:r>
            <a:r>
              <a:rPr lang="en-US" dirty="0" smtClean="0"/>
              <a:t>	</a:t>
            </a:r>
            <a:r>
              <a:rPr lang="en-US" sz="2000" dirty="0" smtClean="0">
                <a:solidFill>
                  <a:srgbClr val="3366FF"/>
                </a:solidFill>
              </a:rPr>
              <a:t>Section 13.2</a:t>
            </a:r>
            <a:endParaRPr lang="en-US" dirty="0" smtClean="0">
              <a:solidFill>
                <a:srgbClr val="3366FF"/>
              </a:solidFill>
            </a:endParaRPr>
          </a:p>
          <a:p>
            <a:pPr>
              <a:tabLst>
                <a:tab pos="8115300" algn="r"/>
              </a:tabLst>
            </a:pP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Bucket Elimination for Optimization</a:t>
            </a:r>
            <a:r>
              <a:rPr lang="en-US" dirty="0"/>
              <a:t>	</a:t>
            </a:r>
            <a:r>
              <a:rPr lang="en-US" sz="2000" dirty="0" smtClean="0">
                <a:solidFill>
                  <a:srgbClr val="3366FF"/>
                </a:solidFill>
              </a:rPr>
              <a:t>Section 13.3</a:t>
            </a:r>
            <a:endParaRPr lang="en-US" sz="2000" dirty="0" smtClean="0"/>
          </a:p>
          <a:p>
            <a:pPr>
              <a:tabLst>
                <a:tab pos="8115300" algn="r"/>
              </a:tabLst>
            </a:pP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Mini-bucket Elimination</a:t>
            </a:r>
            <a:r>
              <a:rPr lang="en-US" dirty="0" smtClean="0"/>
              <a:t>	</a:t>
            </a:r>
            <a:r>
              <a:rPr lang="en-US" sz="2000" dirty="0" smtClean="0">
                <a:solidFill>
                  <a:srgbClr val="3366FF"/>
                </a:solidFill>
              </a:rPr>
              <a:t>Section 13.4</a:t>
            </a:r>
            <a:endParaRPr lang="en-US" dirty="0" smtClean="0"/>
          </a:p>
          <a:p>
            <a:pPr>
              <a:tabLst>
                <a:tab pos="8115300" algn="r"/>
              </a:tabLst>
            </a:pPr>
            <a:r>
              <a:rPr lang="en-US" dirty="0" smtClean="0"/>
              <a:t>Search with Mini-bucket Heuristics	</a:t>
            </a:r>
            <a:r>
              <a:rPr lang="en-US" sz="2000" dirty="0" smtClean="0">
                <a:solidFill>
                  <a:srgbClr val="3366FF"/>
                </a:solidFill>
              </a:rPr>
              <a:t>Section 13.5</a:t>
            </a:r>
            <a:endParaRPr lang="en-US" sz="2000" dirty="0" smtClean="0"/>
          </a:p>
          <a:p>
            <a:pPr>
              <a:tabLst>
                <a:tab pos="8001000" algn="r"/>
              </a:tabLst>
            </a:pPr>
            <a:r>
              <a:rPr lang="en-US" dirty="0" smtClean="0"/>
              <a:t>Summary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Search with Mini-Bucket Heuristics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Mini-bucket allows us to bound error, however we may need the optimal solution</a:t>
            </a:r>
          </a:p>
          <a:p>
            <a:endParaRPr lang="en-US" dirty="0" smtClean="0"/>
          </a:p>
          <a:p>
            <a:r>
              <a:rPr lang="en-US" dirty="0" smtClean="0"/>
              <a:t>We can improve search with estimations from  mini-buckets</a:t>
            </a:r>
          </a:p>
          <a:p>
            <a:pPr lvl="1"/>
            <a:r>
              <a:rPr lang="en-US" dirty="0" smtClean="0"/>
              <a:t>Search using </a:t>
            </a:r>
            <a:r>
              <a:rPr lang="en-US" dirty="0" err="1" smtClean="0"/>
              <a:t>BnB</a:t>
            </a:r>
            <a:r>
              <a:rPr lang="en-US" dirty="0" smtClean="0"/>
              <a:t>, use mini-bucket to improve accuracy of bounding function</a:t>
            </a:r>
          </a:p>
          <a:p>
            <a:pPr lvl="1"/>
            <a:r>
              <a:rPr lang="en-US" dirty="0" smtClean="0"/>
              <a:t>At each step, estimate the cost of optimal solution given a partial assignment using mini-bucket</a:t>
            </a:r>
          </a:p>
          <a:p>
            <a:pPr lvl="1"/>
            <a:r>
              <a:rPr lang="en-US" dirty="0" smtClean="0"/>
              <a:t>Assuming a static variable ordering, buckets can be computed before search</a:t>
            </a:r>
          </a:p>
          <a:p>
            <a:pPr lvl="1"/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3/25/2013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Constraint Optimization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E86F-4F53-460C-83BF-F797240580C2}" type="slidenum">
              <a:rPr lang="en-US" smtClean="0"/>
              <a:pPr/>
              <a:t>45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TextBox 200"/>
          <p:cNvSpPr txBox="1"/>
          <p:nvPr/>
        </p:nvSpPr>
        <p:spPr>
          <a:xfrm>
            <a:off x="912606" y="2220266"/>
            <a:ext cx="4720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8</a:t>
            </a:r>
            <a:endParaRPr lang="en-US" sz="2000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203" name="Rectangle 202"/>
          <p:cNvSpPr/>
          <p:nvPr/>
        </p:nvSpPr>
        <p:spPr>
          <a:xfrm>
            <a:off x="988677" y="2280149"/>
            <a:ext cx="282804" cy="25452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553873" y="1359965"/>
            <a:ext cx="68116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err="1" smtClean="0">
                <a:latin typeface="Cambria Math" pitchFamily="18" charset="0"/>
                <a:ea typeface="Cambria Math" pitchFamily="18" charset="0"/>
              </a:rPr>
              <a:t>f</a:t>
            </a:r>
            <a:r>
              <a:rPr lang="en-US" sz="2000" i="1" baseline="-25000" dirty="0" err="1" smtClean="0">
                <a:latin typeface="Cambria Math" pitchFamily="18" charset="0"/>
                <a:ea typeface="Cambria Math" pitchFamily="18" charset="0"/>
              </a:rPr>
              <a:t>mb</a:t>
            </a:r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 (</a:t>
            </a:r>
            <a:r>
              <a:rPr lang="en-US" sz="2000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sz="2000" baseline="-25000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=0,</a:t>
            </a:r>
            <a:r>
              <a:rPr lang="en-US" sz="2000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sz="2000" baseline="-25000" dirty="0" smtClean="0">
                <a:latin typeface="Cambria Math" pitchFamily="18" charset="0"/>
                <a:ea typeface="Cambria Math" pitchFamily="18" charset="0"/>
              </a:rPr>
              <a:t>5</a:t>
            </a:r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=0,</a:t>
            </a:r>
            <a:r>
              <a:rPr lang="en-US" sz="2000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sz="2000" baseline="-25000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=1,</a:t>
            </a:r>
            <a:r>
              <a:rPr lang="en-US" sz="2000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sz="2000" baseline="-25000" dirty="0" smtClean="0">
                <a:latin typeface="Cambria Math" pitchFamily="18" charset="0"/>
                <a:ea typeface="Cambria Math" pitchFamily="18" charset="0"/>
              </a:rPr>
              <a:t>3</a:t>
            </a:r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=0) = 6+0+</a:t>
            </a:r>
            <a:r>
              <a:rPr lang="en-US" sz="2000" i="1" dirty="0" smtClean="0">
                <a:latin typeface="Cambria Math" pitchFamily="18" charset="0"/>
                <a:ea typeface="Cambria Math" pitchFamily="18" charset="0"/>
              </a:rPr>
              <a:t>h</a:t>
            </a:r>
            <a:r>
              <a:rPr lang="en-US" sz="2000" baseline="30000" dirty="0" smtClean="0">
                <a:latin typeface="Cambria Math" pitchFamily="18" charset="0"/>
                <a:ea typeface="Cambria Math" pitchFamily="18" charset="0"/>
              </a:rPr>
              <a:t>4</a:t>
            </a:r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(</a:t>
            </a:r>
            <a:r>
              <a:rPr lang="en-US" sz="2000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sz="2000" baseline="-25000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) = 6+0+0 = 6  </a:t>
            </a:r>
            <a:endParaRPr lang="en-US" sz="2000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552300" y="1358394"/>
            <a:ext cx="68116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err="1" smtClean="0">
                <a:latin typeface="Cambria Math" pitchFamily="18" charset="0"/>
                <a:ea typeface="Cambria Math" pitchFamily="18" charset="0"/>
              </a:rPr>
              <a:t>f</a:t>
            </a:r>
            <a:r>
              <a:rPr lang="en-US" sz="2000" i="1" baseline="-25000" dirty="0" err="1" smtClean="0">
                <a:latin typeface="Cambria Math" pitchFamily="18" charset="0"/>
                <a:ea typeface="Cambria Math" pitchFamily="18" charset="0"/>
              </a:rPr>
              <a:t>mb</a:t>
            </a:r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 (</a:t>
            </a:r>
            <a:r>
              <a:rPr lang="en-US" sz="2000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sz="2000" baseline="-25000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=0,</a:t>
            </a:r>
            <a:r>
              <a:rPr lang="en-US" sz="2000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sz="2000" baseline="-25000" dirty="0" smtClean="0">
                <a:latin typeface="Cambria Math" pitchFamily="18" charset="0"/>
                <a:ea typeface="Cambria Math" pitchFamily="18" charset="0"/>
              </a:rPr>
              <a:t>5</a:t>
            </a:r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=0,</a:t>
            </a:r>
            <a:r>
              <a:rPr lang="en-US" sz="2000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sz="2000" baseline="-25000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=0) = 0+</a:t>
            </a:r>
            <a:r>
              <a:rPr lang="en-US" sz="2000" i="1" dirty="0" smtClean="0">
                <a:latin typeface="Cambria Math" pitchFamily="18" charset="0"/>
                <a:ea typeface="Cambria Math" pitchFamily="18" charset="0"/>
              </a:rPr>
              <a:t>h</a:t>
            </a:r>
            <a:r>
              <a:rPr lang="en-US" sz="2000" baseline="30000" dirty="0" smtClean="0">
                <a:latin typeface="Cambria Math" pitchFamily="18" charset="0"/>
                <a:ea typeface="Cambria Math" pitchFamily="18" charset="0"/>
              </a:rPr>
              <a:t>4</a:t>
            </a:r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(</a:t>
            </a:r>
            <a:r>
              <a:rPr lang="en-US" sz="2000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sz="2000" baseline="-25000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) +</a:t>
            </a:r>
            <a:r>
              <a:rPr lang="en-US" sz="2000" i="1" dirty="0" smtClean="0">
                <a:latin typeface="Cambria Math" pitchFamily="18" charset="0"/>
                <a:ea typeface="Cambria Math" pitchFamily="18" charset="0"/>
              </a:rPr>
              <a:t>h</a:t>
            </a:r>
            <a:r>
              <a:rPr lang="en-US" sz="2000" baseline="30000" dirty="0" smtClean="0">
                <a:latin typeface="Cambria Math" pitchFamily="18" charset="0"/>
                <a:ea typeface="Cambria Math" pitchFamily="18" charset="0"/>
              </a:rPr>
              <a:t>3</a:t>
            </a:r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(</a:t>
            </a:r>
            <a:r>
              <a:rPr lang="en-US" sz="2000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sz="2000" baseline="-25000" dirty="0" smtClean="0">
                <a:latin typeface="Cambria Math" pitchFamily="18" charset="0"/>
                <a:ea typeface="Cambria Math" pitchFamily="18" charset="0"/>
              </a:rPr>
              <a:t>5</a:t>
            </a:r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) = 0+2+5 = 7  </a:t>
            </a:r>
            <a:endParaRPr lang="en-US" sz="2000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549159" y="1364306"/>
            <a:ext cx="69640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err="1" smtClean="0">
                <a:latin typeface="Cambria Math" pitchFamily="18" charset="0"/>
                <a:ea typeface="Cambria Math" pitchFamily="18" charset="0"/>
              </a:rPr>
              <a:t>f</a:t>
            </a:r>
            <a:r>
              <a:rPr lang="en-US" sz="2000" i="1" baseline="-25000" dirty="0" err="1" smtClean="0">
                <a:latin typeface="Cambria Math" pitchFamily="18" charset="0"/>
                <a:ea typeface="Cambria Math" pitchFamily="18" charset="0"/>
              </a:rPr>
              <a:t>mb</a:t>
            </a:r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 (</a:t>
            </a:r>
            <a:r>
              <a:rPr lang="en-US" sz="2000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sz="2000" baseline="-25000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=1,</a:t>
            </a:r>
            <a:r>
              <a:rPr lang="en-US" sz="2000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sz="2000" baseline="-25000" dirty="0" smtClean="0">
                <a:latin typeface="Cambria Math" pitchFamily="18" charset="0"/>
                <a:ea typeface="Cambria Math" pitchFamily="18" charset="0"/>
              </a:rPr>
              <a:t>5</a:t>
            </a:r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=0) = 8+0+</a:t>
            </a:r>
            <a:r>
              <a:rPr lang="en-US" sz="2000" i="1" dirty="0" smtClean="0">
                <a:latin typeface="Cambria Math" pitchFamily="18" charset="0"/>
                <a:ea typeface="Cambria Math" pitchFamily="18" charset="0"/>
              </a:rPr>
              <a:t>h</a:t>
            </a:r>
            <a:r>
              <a:rPr lang="en-US" sz="2000" baseline="30000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(</a:t>
            </a:r>
            <a:r>
              <a:rPr lang="en-US" sz="2000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sz="2000" baseline="-25000" dirty="0" smtClean="0">
                <a:latin typeface="Cambria Math" pitchFamily="18" charset="0"/>
                <a:ea typeface="Cambria Math" pitchFamily="18" charset="0"/>
              </a:rPr>
              <a:t>5</a:t>
            </a:r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) +</a:t>
            </a:r>
            <a:r>
              <a:rPr lang="en-US" sz="2000" i="1" dirty="0" smtClean="0">
                <a:latin typeface="Cambria Math" pitchFamily="18" charset="0"/>
                <a:ea typeface="Cambria Math" pitchFamily="18" charset="0"/>
              </a:rPr>
              <a:t>h</a:t>
            </a:r>
            <a:r>
              <a:rPr lang="en-US" sz="2000" baseline="30000" dirty="0" smtClean="0">
                <a:latin typeface="Cambria Math" pitchFamily="18" charset="0"/>
                <a:ea typeface="Cambria Math" pitchFamily="18" charset="0"/>
              </a:rPr>
              <a:t>3</a:t>
            </a:r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(</a:t>
            </a:r>
            <a:r>
              <a:rPr lang="en-US" sz="2000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sz="2000" baseline="-25000" dirty="0" smtClean="0">
                <a:latin typeface="Cambria Math" pitchFamily="18" charset="0"/>
                <a:ea typeface="Cambria Math" pitchFamily="18" charset="0"/>
              </a:rPr>
              <a:t>5</a:t>
            </a:r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) = </a:t>
            </a:r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8+0+6+5 </a:t>
            </a:r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= 19  </a:t>
            </a:r>
            <a:endParaRPr lang="en-US" sz="2000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546020" y="1361540"/>
            <a:ext cx="441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err="1" smtClean="0">
                <a:latin typeface="Cambria Math" pitchFamily="18" charset="0"/>
                <a:ea typeface="Cambria Math" pitchFamily="18" charset="0"/>
              </a:rPr>
              <a:t>f</a:t>
            </a:r>
            <a:r>
              <a:rPr lang="en-US" sz="2000" i="1" baseline="-25000" dirty="0" err="1" smtClean="0">
                <a:latin typeface="Cambria Math" pitchFamily="18" charset="0"/>
                <a:ea typeface="Cambria Math" pitchFamily="18" charset="0"/>
              </a:rPr>
              <a:t>mb</a:t>
            </a:r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 (</a:t>
            </a:r>
            <a:r>
              <a:rPr lang="en-US" sz="2000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sz="2000" baseline="-25000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=0) = 0+</a:t>
            </a:r>
            <a:r>
              <a:rPr lang="en-US" sz="2000" i="1" dirty="0" smtClean="0">
                <a:latin typeface="Cambria Math" pitchFamily="18" charset="0"/>
                <a:ea typeface="Cambria Math" pitchFamily="18" charset="0"/>
              </a:rPr>
              <a:t>h</a:t>
            </a:r>
            <a:r>
              <a:rPr lang="en-US" sz="2000" baseline="30000" dirty="0" smtClean="0">
                <a:latin typeface="Cambria Math" pitchFamily="18" charset="0"/>
                <a:ea typeface="Cambria Math" pitchFamily="18" charset="0"/>
              </a:rPr>
              <a:t>5 </a:t>
            </a:r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= 0+11 = 11 </a:t>
            </a:r>
            <a:endParaRPr lang="en-US" sz="2000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547594" y="1363111"/>
            <a:ext cx="441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err="1" smtClean="0">
                <a:latin typeface="Cambria Math" pitchFamily="18" charset="0"/>
                <a:ea typeface="Cambria Math" pitchFamily="18" charset="0"/>
              </a:rPr>
              <a:t>f</a:t>
            </a:r>
            <a:r>
              <a:rPr lang="en-US" sz="2000" i="1" baseline="-25000" dirty="0" err="1" smtClean="0">
                <a:latin typeface="Cambria Math" pitchFamily="18" charset="0"/>
                <a:ea typeface="Cambria Math" pitchFamily="18" charset="0"/>
              </a:rPr>
              <a:t>mb</a:t>
            </a:r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 (</a:t>
            </a:r>
            <a:r>
              <a:rPr lang="en-US" sz="2000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sz="2000" baseline="-25000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=0) = 0+</a:t>
            </a:r>
            <a:r>
              <a:rPr lang="en-US" sz="2000" i="1" dirty="0" smtClean="0">
                <a:latin typeface="Cambria Math" pitchFamily="18" charset="0"/>
                <a:ea typeface="Cambria Math" pitchFamily="18" charset="0"/>
              </a:rPr>
              <a:t>h</a:t>
            </a:r>
            <a:r>
              <a:rPr lang="en-US" sz="2000" baseline="30000" dirty="0" smtClean="0">
                <a:latin typeface="Cambria Math" pitchFamily="18" charset="0"/>
                <a:ea typeface="Cambria Math" pitchFamily="18" charset="0"/>
              </a:rPr>
              <a:t>5 </a:t>
            </a:r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= 0+11 = 11 </a:t>
            </a:r>
            <a:endParaRPr lang="en-US" sz="2000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550730" y="1365877"/>
            <a:ext cx="68116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err="1" smtClean="0">
                <a:latin typeface="Cambria Math" pitchFamily="18" charset="0"/>
                <a:ea typeface="Cambria Math" pitchFamily="18" charset="0"/>
              </a:rPr>
              <a:t>f</a:t>
            </a:r>
            <a:r>
              <a:rPr lang="en-US" sz="2000" i="1" baseline="-25000" dirty="0" err="1" smtClean="0">
                <a:latin typeface="Cambria Math" pitchFamily="18" charset="0"/>
                <a:ea typeface="Cambria Math" pitchFamily="18" charset="0"/>
              </a:rPr>
              <a:t>mb</a:t>
            </a:r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 (</a:t>
            </a:r>
            <a:r>
              <a:rPr lang="en-US" sz="2000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sz="2000" baseline="-25000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=0,</a:t>
            </a:r>
            <a:r>
              <a:rPr lang="en-US" sz="2000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sz="2000" baseline="-25000" dirty="0" smtClean="0">
                <a:latin typeface="Cambria Math" pitchFamily="18" charset="0"/>
                <a:ea typeface="Cambria Math" pitchFamily="18" charset="0"/>
              </a:rPr>
              <a:t>5</a:t>
            </a:r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=0) = 0+</a:t>
            </a:r>
            <a:r>
              <a:rPr lang="en-US" sz="2000" i="1" dirty="0" smtClean="0">
                <a:latin typeface="Cambria Math" pitchFamily="18" charset="0"/>
                <a:ea typeface="Cambria Math" pitchFamily="18" charset="0"/>
              </a:rPr>
              <a:t>h</a:t>
            </a:r>
            <a:r>
              <a:rPr lang="en-US" sz="2000" baseline="30000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(</a:t>
            </a:r>
            <a:r>
              <a:rPr lang="en-US" sz="2000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sz="2000" baseline="-25000" dirty="0" smtClean="0">
                <a:latin typeface="Cambria Math" pitchFamily="18" charset="0"/>
                <a:ea typeface="Cambria Math" pitchFamily="18" charset="0"/>
              </a:rPr>
              <a:t>5</a:t>
            </a:r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) +</a:t>
            </a:r>
            <a:r>
              <a:rPr lang="en-US" sz="2000" i="1" dirty="0" smtClean="0">
                <a:latin typeface="Cambria Math" pitchFamily="18" charset="0"/>
                <a:ea typeface="Cambria Math" pitchFamily="18" charset="0"/>
              </a:rPr>
              <a:t>h</a:t>
            </a:r>
            <a:r>
              <a:rPr lang="en-US" sz="2000" baseline="30000" dirty="0" smtClean="0">
                <a:latin typeface="Cambria Math" pitchFamily="18" charset="0"/>
                <a:ea typeface="Cambria Math" pitchFamily="18" charset="0"/>
              </a:rPr>
              <a:t>3</a:t>
            </a:r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(</a:t>
            </a:r>
            <a:r>
              <a:rPr lang="en-US" sz="2000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sz="2000" baseline="-25000" dirty="0" smtClean="0">
                <a:latin typeface="Cambria Math" pitchFamily="18" charset="0"/>
                <a:ea typeface="Cambria Math" pitchFamily="18" charset="0"/>
              </a:rPr>
              <a:t>5</a:t>
            </a:r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) = </a:t>
            </a:r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0+6+5 </a:t>
            </a:r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= 11  </a:t>
            </a:r>
            <a:endParaRPr lang="en-US" sz="2000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539731" y="1770036"/>
            <a:ext cx="67377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err="1" smtClean="0">
                <a:latin typeface="Cambria Math" pitchFamily="18" charset="0"/>
                <a:ea typeface="Cambria Math" pitchFamily="18" charset="0"/>
              </a:rPr>
              <a:t>f</a:t>
            </a:r>
            <a:r>
              <a:rPr lang="en-US" sz="2000" i="1" baseline="-25000" dirty="0" err="1" smtClean="0">
                <a:latin typeface="Cambria Math" pitchFamily="18" charset="0"/>
                <a:ea typeface="Cambria Math" pitchFamily="18" charset="0"/>
              </a:rPr>
              <a:t>mb</a:t>
            </a:r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 (</a:t>
            </a:r>
            <a:r>
              <a:rPr lang="en-US" sz="2000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sz="2000" baseline="-25000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=0,</a:t>
            </a:r>
            <a:r>
              <a:rPr lang="en-US" sz="2000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sz="2000" baseline="-25000" dirty="0" smtClean="0">
                <a:latin typeface="Cambria Math" pitchFamily="18" charset="0"/>
                <a:ea typeface="Cambria Math" pitchFamily="18" charset="0"/>
              </a:rPr>
              <a:t>5</a:t>
            </a:r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=1) = </a:t>
            </a:r>
            <a:r>
              <a:rPr lang="en-US" sz="2000" i="1" dirty="0" smtClean="0">
                <a:latin typeface="Cambria Math" pitchFamily="18" charset="0"/>
                <a:ea typeface="Cambria Math" pitchFamily="18" charset="0"/>
              </a:rPr>
              <a:t>r</a:t>
            </a:r>
            <a:r>
              <a:rPr lang="en-US" sz="2000" baseline="-25000" dirty="0" smtClean="0">
                <a:latin typeface="Cambria Math" pitchFamily="18" charset="0"/>
                <a:ea typeface="Cambria Math" pitchFamily="18" charset="0"/>
              </a:rPr>
              <a:t>5</a:t>
            </a:r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+</a:t>
            </a:r>
            <a:r>
              <a:rPr lang="en-US" sz="2000" i="1" dirty="0" smtClean="0">
                <a:latin typeface="Cambria Math" pitchFamily="18" charset="0"/>
                <a:ea typeface="Cambria Math" pitchFamily="18" charset="0"/>
              </a:rPr>
              <a:t>h</a:t>
            </a:r>
            <a:r>
              <a:rPr lang="en-US" sz="2000" baseline="30000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(</a:t>
            </a:r>
            <a:r>
              <a:rPr lang="en-US" sz="2000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sz="2000" baseline="-25000" dirty="0" smtClean="0">
                <a:latin typeface="Cambria Math" pitchFamily="18" charset="0"/>
                <a:ea typeface="Cambria Math" pitchFamily="18" charset="0"/>
              </a:rPr>
              <a:t>5</a:t>
            </a:r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) +</a:t>
            </a:r>
            <a:r>
              <a:rPr lang="en-US" sz="2000" i="1" dirty="0" smtClean="0">
                <a:latin typeface="Cambria Math" pitchFamily="18" charset="0"/>
                <a:ea typeface="Cambria Math" pitchFamily="18" charset="0"/>
              </a:rPr>
              <a:t>h</a:t>
            </a:r>
            <a:r>
              <a:rPr lang="en-US" sz="2000" baseline="30000" dirty="0" smtClean="0">
                <a:latin typeface="Cambria Math" pitchFamily="18" charset="0"/>
                <a:ea typeface="Cambria Math" pitchFamily="18" charset="0"/>
              </a:rPr>
              <a:t>3</a:t>
            </a:r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(</a:t>
            </a:r>
            <a:r>
              <a:rPr lang="en-US" sz="2000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sz="2000" baseline="-25000" dirty="0" smtClean="0">
                <a:latin typeface="Cambria Math" pitchFamily="18" charset="0"/>
                <a:ea typeface="Cambria Math" pitchFamily="18" charset="0"/>
              </a:rPr>
              <a:t>5</a:t>
            </a:r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) = 2+2+0 = 4 </a:t>
            </a:r>
            <a:endParaRPr lang="en-US" sz="2000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98" name="TextBox 97"/>
          <p:cNvSpPr txBox="1"/>
          <p:nvPr/>
        </p:nvSpPr>
        <p:spPr>
          <a:xfrm>
            <a:off x="541300" y="1790460"/>
            <a:ext cx="65476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err="1" smtClean="0">
                <a:latin typeface="Cambria Math" pitchFamily="18" charset="0"/>
                <a:ea typeface="Cambria Math" pitchFamily="18" charset="0"/>
              </a:rPr>
              <a:t>f</a:t>
            </a:r>
            <a:r>
              <a:rPr lang="en-US" sz="2000" i="1" baseline="-25000" dirty="0" err="1" smtClean="0">
                <a:latin typeface="Cambria Math" pitchFamily="18" charset="0"/>
                <a:ea typeface="Cambria Math" pitchFamily="18" charset="0"/>
              </a:rPr>
              <a:t>mb</a:t>
            </a:r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 (</a:t>
            </a:r>
            <a:r>
              <a:rPr lang="en-US" sz="2000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sz="2000" baseline="-25000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=0,</a:t>
            </a:r>
            <a:r>
              <a:rPr lang="en-US" sz="2000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sz="2000" baseline="-25000" dirty="0" smtClean="0">
                <a:latin typeface="Cambria Math" pitchFamily="18" charset="0"/>
                <a:ea typeface="Cambria Math" pitchFamily="18" charset="0"/>
              </a:rPr>
              <a:t>5</a:t>
            </a:r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=0,</a:t>
            </a:r>
            <a:r>
              <a:rPr lang="en-US" sz="2000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sz="2000" baseline="-25000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=1) = </a:t>
            </a:r>
            <a:r>
              <a:rPr lang="en-US" sz="2000" i="1" dirty="0" smtClean="0">
                <a:latin typeface="Cambria Math" pitchFamily="18" charset="0"/>
                <a:ea typeface="Cambria Math" pitchFamily="18" charset="0"/>
              </a:rPr>
              <a:t>r</a:t>
            </a:r>
            <a:r>
              <a:rPr lang="en-US" sz="2000" baseline="-25000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+</a:t>
            </a:r>
            <a:r>
              <a:rPr lang="en-US" sz="2000" i="1" dirty="0" smtClean="0">
                <a:latin typeface="Cambria Math" pitchFamily="18" charset="0"/>
                <a:ea typeface="Cambria Math" pitchFamily="18" charset="0"/>
              </a:rPr>
              <a:t>h</a:t>
            </a:r>
            <a:r>
              <a:rPr lang="en-US" sz="2000" baseline="30000" dirty="0" smtClean="0">
                <a:latin typeface="Cambria Math" pitchFamily="18" charset="0"/>
                <a:ea typeface="Cambria Math" pitchFamily="18" charset="0"/>
              </a:rPr>
              <a:t>4</a:t>
            </a:r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(</a:t>
            </a:r>
            <a:r>
              <a:rPr lang="en-US" sz="2000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sz="2000" baseline="-25000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) +</a:t>
            </a:r>
            <a:r>
              <a:rPr lang="en-US" sz="2000" i="1" dirty="0" smtClean="0">
                <a:latin typeface="Cambria Math" pitchFamily="18" charset="0"/>
                <a:ea typeface="Cambria Math" pitchFamily="18" charset="0"/>
              </a:rPr>
              <a:t>h</a:t>
            </a:r>
            <a:r>
              <a:rPr lang="en-US" sz="2000" baseline="30000" dirty="0" smtClean="0">
                <a:latin typeface="Cambria Math" pitchFamily="18" charset="0"/>
                <a:ea typeface="Cambria Math" pitchFamily="18" charset="0"/>
              </a:rPr>
              <a:t>3</a:t>
            </a:r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(</a:t>
            </a:r>
            <a:r>
              <a:rPr lang="en-US" sz="2000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sz="2000" baseline="-25000" dirty="0" smtClean="0">
                <a:latin typeface="Cambria Math" pitchFamily="18" charset="0"/>
                <a:ea typeface="Cambria Math" pitchFamily="18" charset="0"/>
              </a:rPr>
              <a:t>5</a:t>
            </a:r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) = 6+0+5 = 11 </a:t>
            </a:r>
            <a:endParaRPr lang="en-US" sz="2000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102" name="TextBox 101"/>
          <p:cNvSpPr txBox="1"/>
          <p:nvPr/>
        </p:nvSpPr>
        <p:spPr>
          <a:xfrm>
            <a:off x="542873" y="1782604"/>
            <a:ext cx="67817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err="1" smtClean="0">
                <a:latin typeface="Cambria Math" pitchFamily="18" charset="0"/>
                <a:ea typeface="Cambria Math" pitchFamily="18" charset="0"/>
              </a:rPr>
              <a:t>f</a:t>
            </a:r>
            <a:r>
              <a:rPr lang="en-US" sz="2000" i="1" baseline="-25000" dirty="0" err="1" smtClean="0">
                <a:latin typeface="Cambria Math" pitchFamily="18" charset="0"/>
                <a:ea typeface="Cambria Math" pitchFamily="18" charset="0"/>
              </a:rPr>
              <a:t>mb</a:t>
            </a:r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 (</a:t>
            </a:r>
            <a:r>
              <a:rPr lang="en-US" sz="2000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sz="2000" baseline="-25000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=0,</a:t>
            </a:r>
            <a:r>
              <a:rPr lang="en-US" sz="2000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sz="2000" baseline="-25000" dirty="0" smtClean="0">
                <a:latin typeface="Cambria Math" pitchFamily="18" charset="0"/>
                <a:ea typeface="Cambria Math" pitchFamily="18" charset="0"/>
              </a:rPr>
              <a:t>5</a:t>
            </a:r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=0,</a:t>
            </a:r>
            <a:r>
              <a:rPr lang="en-US" sz="2000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sz="2000" baseline="-25000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=1,</a:t>
            </a:r>
            <a:r>
              <a:rPr lang="en-US" sz="2000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sz="2000" baseline="-25000" dirty="0" smtClean="0">
                <a:latin typeface="Cambria Math" pitchFamily="18" charset="0"/>
                <a:ea typeface="Cambria Math" pitchFamily="18" charset="0"/>
              </a:rPr>
              <a:t>3</a:t>
            </a:r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=1) = 6+</a:t>
            </a:r>
            <a:r>
              <a:rPr lang="en-US" sz="2000" i="1" dirty="0" smtClean="0">
                <a:latin typeface="Cambria Math" pitchFamily="18" charset="0"/>
                <a:ea typeface="Cambria Math" pitchFamily="18" charset="0"/>
              </a:rPr>
              <a:t>r</a:t>
            </a:r>
            <a:r>
              <a:rPr lang="en-US" sz="2000" baseline="-25000" dirty="0" smtClean="0">
                <a:latin typeface="Cambria Math" pitchFamily="18" charset="0"/>
                <a:ea typeface="Cambria Math" pitchFamily="18" charset="0"/>
              </a:rPr>
              <a:t>3</a:t>
            </a:r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+</a:t>
            </a:r>
            <a:r>
              <a:rPr lang="en-US" sz="2000" i="1" dirty="0" smtClean="0">
                <a:latin typeface="Cambria Math" pitchFamily="18" charset="0"/>
                <a:ea typeface="Cambria Math" pitchFamily="18" charset="0"/>
              </a:rPr>
              <a:t>h</a:t>
            </a:r>
            <a:r>
              <a:rPr lang="en-US" sz="2000" baseline="30000" dirty="0" smtClean="0">
                <a:latin typeface="Cambria Math" pitchFamily="18" charset="0"/>
                <a:ea typeface="Cambria Math" pitchFamily="18" charset="0"/>
              </a:rPr>
              <a:t>4</a:t>
            </a:r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(</a:t>
            </a:r>
            <a:r>
              <a:rPr lang="en-US" sz="2000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sz="2000" baseline="-25000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) = 6+5+0 = 11 </a:t>
            </a:r>
            <a:endParaRPr lang="en-US" sz="2000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190" name="TextBox 189"/>
          <p:cNvSpPr txBox="1"/>
          <p:nvPr/>
        </p:nvSpPr>
        <p:spPr>
          <a:xfrm>
            <a:off x="544449" y="1774752"/>
            <a:ext cx="441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err="1" smtClean="0">
                <a:latin typeface="Cambria Math" pitchFamily="18" charset="0"/>
                <a:ea typeface="Cambria Math" pitchFamily="18" charset="0"/>
              </a:rPr>
              <a:t>f</a:t>
            </a:r>
            <a:r>
              <a:rPr lang="en-US" sz="2000" i="1" baseline="-25000" dirty="0" err="1" smtClean="0">
                <a:latin typeface="Cambria Math" pitchFamily="18" charset="0"/>
                <a:ea typeface="Cambria Math" pitchFamily="18" charset="0"/>
              </a:rPr>
              <a:t>mb</a:t>
            </a:r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 (</a:t>
            </a:r>
            <a:r>
              <a:rPr lang="en-US" sz="2000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sz="2000" baseline="-25000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=1) = r</a:t>
            </a:r>
            <a:r>
              <a:rPr lang="en-US" sz="2000" baseline="-25000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+</a:t>
            </a:r>
            <a:r>
              <a:rPr lang="en-US" sz="2000" i="1" dirty="0" smtClean="0">
                <a:latin typeface="Cambria Math" pitchFamily="18" charset="0"/>
                <a:ea typeface="Cambria Math" pitchFamily="18" charset="0"/>
              </a:rPr>
              <a:t>h</a:t>
            </a:r>
            <a:r>
              <a:rPr lang="en-US" sz="2000" baseline="30000" dirty="0" smtClean="0">
                <a:latin typeface="Cambria Math" pitchFamily="18" charset="0"/>
                <a:ea typeface="Cambria Math" pitchFamily="18" charset="0"/>
              </a:rPr>
              <a:t>5 </a:t>
            </a:r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= 8+11 = 19 </a:t>
            </a:r>
            <a:endParaRPr lang="en-US" sz="2000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538160" y="1787319"/>
            <a:ext cx="66544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err="1" smtClean="0">
                <a:latin typeface="Cambria Math" pitchFamily="18" charset="0"/>
                <a:ea typeface="Cambria Math" pitchFamily="18" charset="0"/>
              </a:rPr>
              <a:t>f</a:t>
            </a:r>
            <a:r>
              <a:rPr lang="en-US" sz="2000" i="1" baseline="-25000" dirty="0" err="1" smtClean="0">
                <a:latin typeface="Cambria Math" pitchFamily="18" charset="0"/>
                <a:ea typeface="Cambria Math" pitchFamily="18" charset="0"/>
              </a:rPr>
              <a:t>mb</a:t>
            </a:r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 (</a:t>
            </a:r>
            <a:r>
              <a:rPr lang="en-US" sz="2000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sz="2000" baseline="-25000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=1,</a:t>
            </a:r>
            <a:r>
              <a:rPr lang="en-US" sz="2000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sz="2000" baseline="-25000" dirty="0" smtClean="0">
                <a:latin typeface="Cambria Math" pitchFamily="18" charset="0"/>
                <a:ea typeface="Cambria Math" pitchFamily="18" charset="0"/>
              </a:rPr>
              <a:t>5</a:t>
            </a:r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=1) = 8+</a:t>
            </a:r>
            <a:r>
              <a:rPr lang="en-US" sz="2000" i="1" dirty="0" smtClean="0">
                <a:latin typeface="Cambria Math" pitchFamily="18" charset="0"/>
                <a:ea typeface="Cambria Math" pitchFamily="18" charset="0"/>
              </a:rPr>
              <a:t>r</a:t>
            </a:r>
            <a:r>
              <a:rPr lang="en-US" sz="2000" baseline="-25000" dirty="0" smtClean="0">
                <a:latin typeface="Cambria Math" pitchFamily="18" charset="0"/>
                <a:ea typeface="Cambria Math" pitchFamily="18" charset="0"/>
              </a:rPr>
              <a:t>5</a:t>
            </a:r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+</a:t>
            </a:r>
            <a:r>
              <a:rPr lang="en-US" sz="2000" i="1" dirty="0" smtClean="0">
                <a:latin typeface="Cambria Math" pitchFamily="18" charset="0"/>
                <a:ea typeface="Cambria Math" pitchFamily="18" charset="0"/>
              </a:rPr>
              <a:t>h</a:t>
            </a:r>
            <a:r>
              <a:rPr lang="en-US" sz="2000" baseline="30000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(</a:t>
            </a:r>
            <a:r>
              <a:rPr lang="en-US" sz="2000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sz="2000" baseline="-25000" dirty="0" smtClean="0">
                <a:latin typeface="Cambria Math" pitchFamily="18" charset="0"/>
                <a:ea typeface="Cambria Math" pitchFamily="18" charset="0"/>
              </a:rPr>
              <a:t>5</a:t>
            </a:r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) +</a:t>
            </a:r>
            <a:r>
              <a:rPr lang="en-US" sz="2000" i="1" dirty="0" smtClean="0">
                <a:latin typeface="Cambria Math" pitchFamily="18" charset="0"/>
                <a:ea typeface="Cambria Math" pitchFamily="18" charset="0"/>
              </a:rPr>
              <a:t>h</a:t>
            </a:r>
            <a:r>
              <a:rPr lang="en-US" sz="2000" baseline="30000" dirty="0" smtClean="0">
                <a:latin typeface="Cambria Math" pitchFamily="18" charset="0"/>
                <a:ea typeface="Cambria Math" pitchFamily="18" charset="0"/>
              </a:rPr>
              <a:t>3</a:t>
            </a:r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(</a:t>
            </a:r>
            <a:r>
              <a:rPr lang="en-US" sz="2000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sz="2000" baseline="-25000" dirty="0" smtClean="0">
                <a:latin typeface="Cambria Math" pitchFamily="18" charset="0"/>
                <a:ea typeface="Cambria Math" pitchFamily="18" charset="0"/>
              </a:rPr>
              <a:t>5</a:t>
            </a:r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) = 8+2+0+0 = 10 </a:t>
            </a:r>
            <a:endParaRPr lang="en-US" sz="2000" dirty="0">
              <a:latin typeface="Cambria Math" pitchFamily="18" charset="0"/>
              <a:ea typeface="Cambria Math" pitchFamily="18" charset="0"/>
            </a:endParaRPr>
          </a:p>
        </p:txBody>
      </p:sp>
      <p:cxnSp>
        <p:nvCxnSpPr>
          <p:cNvPr id="156" name="Straight Connector 155"/>
          <p:cNvCxnSpPr/>
          <p:nvPr/>
        </p:nvCxnSpPr>
        <p:spPr>
          <a:xfrm flipH="1" flipV="1">
            <a:off x="2369268" y="5048264"/>
            <a:ext cx="142238" cy="487680"/>
          </a:xfrm>
          <a:prstGeom prst="line">
            <a:avLst/>
          </a:prstGeom>
          <a:ln w="254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94286"/>
          </a:xfrm>
        </p:spPr>
        <p:txBody>
          <a:bodyPr/>
          <a:lstStyle/>
          <a:p>
            <a:r>
              <a:rPr lang="en-US" dirty="0" smtClean="0"/>
              <a:t>Example: Combinatorial Auction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3/25/2013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Constraint Optimization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E86F-4F53-460C-83BF-F797240580C2}" type="slidenum">
              <a:rPr lang="en-US" smtClean="0"/>
              <a:pPr/>
              <a:t>46</a:t>
            </a:fld>
            <a:endParaRPr lang="en-US"/>
          </a:p>
        </p:txBody>
      </p:sp>
      <p:pic>
        <p:nvPicPr>
          <p:cNvPr id="175" name="Picture 1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8829" y="3032186"/>
            <a:ext cx="216562" cy="309960"/>
          </a:xfrm>
          <a:prstGeom prst="rect">
            <a:avLst/>
          </a:prstGeom>
          <a:noFill/>
        </p:spPr>
      </p:pic>
      <p:pic>
        <p:nvPicPr>
          <p:cNvPr id="176" name="Picture 18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8706" y="4122881"/>
            <a:ext cx="221692" cy="309959"/>
          </a:xfrm>
          <a:prstGeom prst="rect">
            <a:avLst/>
          </a:prstGeom>
          <a:noFill/>
        </p:spPr>
      </p:pic>
      <p:pic>
        <p:nvPicPr>
          <p:cNvPr id="183" name="Picture 17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8702" y="4661141"/>
            <a:ext cx="221692" cy="309959"/>
          </a:xfrm>
          <a:prstGeom prst="rect">
            <a:avLst/>
          </a:prstGeom>
          <a:noFill/>
        </p:spPr>
      </p:pic>
      <p:pic>
        <p:nvPicPr>
          <p:cNvPr id="185" name="Picture 16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8702" y="5186296"/>
            <a:ext cx="221692" cy="309959"/>
          </a:xfrm>
          <a:prstGeom prst="rect">
            <a:avLst/>
          </a:prstGeom>
          <a:noFill/>
        </p:spPr>
      </p:pic>
      <p:pic>
        <p:nvPicPr>
          <p:cNvPr id="186" name="Picture 15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7974" y="3566486"/>
            <a:ext cx="221692" cy="309959"/>
          </a:xfrm>
          <a:prstGeom prst="rect">
            <a:avLst/>
          </a:prstGeom>
          <a:noFill/>
        </p:spPr>
      </p:pic>
      <p:sp>
        <p:nvSpPr>
          <p:cNvPr id="108" name="TextBox 107"/>
          <p:cNvSpPr txBox="1"/>
          <p:nvPr/>
        </p:nvSpPr>
        <p:spPr>
          <a:xfrm>
            <a:off x="1952706" y="2995944"/>
            <a:ext cx="2760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1</a:t>
            </a:r>
            <a:endParaRPr lang="en-US" sz="1400" dirty="0"/>
          </a:p>
        </p:txBody>
      </p:sp>
      <p:sp>
        <p:nvSpPr>
          <p:cNvPr id="109" name="TextBox 108"/>
          <p:cNvSpPr txBox="1"/>
          <p:nvPr/>
        </p:nvSpPr>
        <p:spPr>
          <a:xfrm>
            <a:off x="1444706" y="3544584"/>
            <a:ext cx="2760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1</a:t>
            </a:r>
            <a:endParaRPr lang="en-US" sz="1400" dirty="0"/>
          </a:p>
        </p:txBody>
      </p:sp>
      <p:sp>
        <p:nvSpPr>
          <p:cNvPr id="110" name="TextBox 109"/>
          <p:cNvSpPr txBox="1"/>
          <p:nvPr/>
        </p:nvSpPr>
        <p:spPr>
          <a:xfrm>
            <a:off x="1475186" y="4052584"/>
            <a:ext cx="2760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0</a:t>
            </a:r>
            <a:endParaRPr lang="en-US" sz="1400" dirty="0"/>
          </a:p>
        </p:txBody>
      </p:sp>
      <p:sp>
        <p:nvSpPr>
          <p:cNvPr id="111" name="TextBox 110"/>
          <p:cNvSpPr txBox="1"/>
          <p:nvPr/>
        </p:nvSpPr>
        <p:spPr>
          <a:xfrm>
            <a:off x="1647906" y="4652024"/>
            <a:ext cx="2760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0</a:t>
            </a:r>
            <a:endParaRPr lang="en-US" sz="1400" dirty="0"/>
          </a:p>
        </p:txBody>
      </p:sp>
      <p:sp>
        <p:nvSpPr>
          <p:cNvPr id="112" name="TextBox 111"/>
          <p:cNvSpPr txBox="1"/>
          <p:nvPr/>
        </p:nvSpPr>
        <p:spPr>
          <a:xfrm>
            <a:off x="1800306" y="5160024"/>
            <a:ext cx="2760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0</a:t>
            </a:r>
            <a:endParaRPr lang="en-US" sz="1400" dirty="0"/>
          </a:p>
        </p:txBody>
      </p:sp>
      <p:sp>
        <p:nvSpPr>
          <p:cNvPr id="113" name="TextBox 112"/>
          <p:cNvSpPr txBox="1"/>
          <p:nvPr/>
        </p:nvSpPr>
        <p:spPr>
          <a:xfrm>
            <a:off x="1973026" y="3554744"/>
            <a:ext cx="2760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0</a:t>
            </a:r>
            <a:endParaRPr lang="en-US" sz="1400" dirty="0"/>
          </a:p>
        </p:txBody>
      </p:sp>
      <p:sp>
        <p:nvSpPr>
          <p:cNvPr id="114" name="TextBox 113"/>
          <p:cNvSpPr txBox="1"/>
          <p:nvPr/>
        </p:nvSpPr>
        <p:spPr>
          <a:xfrm>
            <a:off x="2145746" y="4154184"/>
            <a:ext cx="2760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0</a:t>
            </a:r>
            <a:endParaRPr lang="en-US" sz="1400" dirty="0"/>
          </a:p>
        </p:txBody>
      </p:sp>
      <p:sp>
        <p:nvSpPr>
          <p:cNvPr id="115" name="TextBox 114"/>
          <p:cNvSpPr txBox="1"/>
          <p:nvPr/>
        </p:nvSpPr>
        <p:spPr>
          <a:xfrm>
            <a:off x="2298146" y="4662184"/>
            <a:ext cx="2760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0</a:t>
            </a:r>
            <a:endParaRPr lang="en-US" sz="1400" dirty="0"/>
          </a:p>
        </p:txBody>
      </p:sp>
      <p:sp>
        <p:nvSpPr>
          <p:cNvPr id="116" name="TextBox 115"/>
          <p:cNvSpPr txBox="1"/>
          <p:nvPr/>
        </p:nvSpPr>
        <p:spPr>
          <a:xfrm>
            <a:off x="2440386" y="5180344"/>
            <a:ext cx="2760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0</a:t>
            </a:r>
            <a:endParaRPr lang="en-US" sz="1400" dirty="0"/>
          </a:p>
        </p:txBody>
      </p:sp>
      <p:sp>
        <p:nvSpPr>
          <p:cNvPr id="117" name="TextBox 116"/>
          <p:cNvSpPr txBox="1"/>
          <p:nvPr/>
        </p:nvSpPr>
        <p:spPr>
          <a:xfrm>
            <a:off x="2582626" y="3016264"/>
            <a:ext cx="2760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0</a:t>
            </a:r>
            <a:endParaRPr lang="en-US" sz="1400" dirty="0"/>
          </a:p>
        </p:txBody>
      </p:sp>
      <p:sp>
        <p:nvSpPr>
          <p:cNvPr id="118" name="TextBox 117"/>
          <p:cNvSpPr txBox="1"/>
          <p:nvPr/>
        </p:nvSpPr>
        <p:spPr>
          <a:xfrm>
            <a:off x="3070306" y="3483624"/>
            <a:ext cx="2760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0</a:t>
            </a:r>
            <a:endParaRPr lang="en-US" sz="1400" dirty="0"/>
          </a:p>
        </p:txBody>
      </p:sp>
      <p:sp>
        <p:nvSpPr>
          <p:cNvPr id="119" name="TextBox 118"/>
          <p:cNvSpPr txBox="1"/>
          <p:nvPr/>
        </p:nvSpPr>
        <p:spPr>
          <a:xfrm>
            <a:off x="3608786" y="4011944"/>
            <a:ext cx="2760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0</a:t>
            </a:r>
            <a:endParaRPr lang="en-US" sz="1400" dirty="0"/>
          </a:p>
        </p:txBody>
      </p:sp>
      <p:sp>
        <p:nvSpPr>
          <p:cNvPr id="120" name="TextBox 119"/>
          <p:cNvSpPr txBox="1"/>
          <p:nvPr/>
        </p:nvSpPr>
        <p:spPr>
          <a:xfrm>
            <a:off x="3425906" y="4580904"/>
            <a:ext cx="2760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0</a:t>
            </a:r>
            <a:endParaRPr lang="en-US" sz="1400" dirty="0"/>
          </a:p>
        </p:txBody>
      </p:sp>
      <p:sp>
        <p:nvSpPr>
          <p:cNvPr id="121" name="TextBox 120"/>
          <p:cNvSpPr txBox="1"/>
          <p:nvPr/>
        </p:nvSpPr>
        <p:spPr>
          <a:xfrm>
            <a:off x="3070306" y="5200664"/>
            <a:ext cx="2760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0</a:t>
            </a:r>
            <a:endParaRPr lang="en-US" sz="1400" dirty="0"/>
          </a:p>
        </p:txBody>
      </p:sp>
      <p:sp>
        <p:nvSpPr>
          <p:cNvPr id="123" name="TextBox 122"/>
          <p:cNvSpPr txBox="1"/>
          <p:nvPr/>
        </p:nvSpPr>
        <p:spPr>
          <a:xfrm>
            <a:off x="3160178" y="5647704"/>
            <a:ext cx="4368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11</a:t>
            </a:r>
            <a:endParaRPr lang="en-US" sz="1400" dirty="0"/>
          </a:p>
        </p:txBody>
      </p:sp>
      <p:sp>
        <p:nvSpPr>
          <p:cNvPr id="124" name="TextBox 123"/>
          <p:cNvSpPr txBox="1"/>
          <p:nvPr/>
        </p:nvSpPr>
        <p:spPr>
          <a:xfrm>
            <a:off x="2877266" y="4723144"/>
            <a:ext cx="2760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1</a:t>
            </a:r>
            <a:endParaRPr lang="en-US" sz="1400" dirty="0"/>
          </a:p>
        </p:txBody>
      </p:sp>
      <p:sp>
        <p:nvSpPr>
          <p:cNvPr id="125" name="TextBox 124"/>
          <p:cNvSpPr txBox="1"/>
          <p:nvPr/>
        </p:nvSpPr>
        <p:spPr>
          <a:xfrm>
            <a:off x="2530258" y="5627384"/>
            <a:ext cx="4368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8</a:t>
            </a:r>
            <a:endParaRPr lang="en-US" sz="1400" dirty="0"/>
          </a:p>
        </p:txBody>
      </p:sp>
      <p:sp>
        <p:nvSpPr>
          <p:cNvPr id="126" name="TextBox 125"/>
          <p:cNvSpPr txBox="1"/>
          <p:nvPr/>
        </p:nvSpPr>
        <p:spPr>
          <a:xfrm>
            <a:off x="1880018" y="5668024"/>
            <a:ext cx="4368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10</a:t>
            </a:r>
            <a:endParaRPr lang="en-US" sz="1400" dirty="0"/>
          </a:p>
        </p:txBody>
      </p:sp>
      <p:sp>
        <p:nvSpPr>
          <p:cNvPr id="127" name="TextBox 126"/>
          <p:cNvSpPr txBox="1"/>
          <p:nvPr/>
        </p:nvSpPr>
        <p:spPr>
          <a:xfrm>
            <a:off x="1373586" y="4956824"/>
            <a:ext cx="4368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10</a:t>
            </a:r>
            <a:endParaRPr lang="en-US" sz="1400" dirty="0"/>
          </a:p>
        </p:txBody>
      </p:sp>
      <p:sp>
        <p:nvSpPr>
          <p:cNvPr id="128" name="TextBox 127"/>
          <p:cNvSpPr txBox="1"/>
          <p:nvPr/>
        </p:nvSpPr>
        <p:spPr>
          <a:xfrm>
            <a:off x="1211026" y="4377704"/>
            <a:ext cx="4368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10</a:t>
            </a:r>
            <a:endParaRPr lang="en-US" sz="1400" dirty="0"/>
          </a:p>
        </p:txBody>
      </p:sp>
      <p:sp>
        <p:nvSpPr>
          <p:cNvPr id="129" name="TextBox 128"/>
          <p:cNvSpPr txBox="1"/>
          <p:nvPr/>
        </p:nvSpPr>
        <p:spPr>
          <a:xfrm>
            <a:off x="1068786" y="3849384"/>
            <a:ext cx="4368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10</a:t>
            </a:r>
            <a:endParaRPr lang="en-US" sz="1400" dirty="0"/>
          </a:p>
        </p:txBody>
      </p:sp>
      <p:sp>
        <p:nvSpPr>
          <p:cNvPr id="130" name="TextBox 129"/>
          <p:cNvSpPr txBox="1"/>
          <p:nvPr/>
        </p:nvSpPr>
        <p:spPr>
          <a:xfrm>
            <a:off x="2044146" y="4977144"/>
            <a:ext cx="4368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  8</a:t>
            </a:r>
            <a:endParaRPr lang="en-US" sz="1400" dirty="0"/>
          </a:p>
        </p:txBody>
      </p:sp>
      <p:sp>
        <p:nvSpPr>
          <p:cNvPr id="131" name="TextBox 130"/>
          <p:cNvSpPr txBox="1"/>
          <p:nvPr/>
        </p:nvSpPr>
        <p:spPr>
          <a:xfrm>
            <a:off x="1891746" y="4418344"/>
            <a:ext cx="4368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   8</a:t>
            </a:r>
            <a:endParaRPr lang="en-US" sz="1400" dirty="0"/>
          </a:p>
        </p:txBody>
      </p:sp>
      <p:sp>
        <p:nvSpPr>
          <p:cNvPr id="132" name="TextBox 131"/>
          <p:cNvSpPr txBox="1"/>
          <p:nvPr/>
        </p:nvSpPr>
        <p:spPr>
          <a:xfrm>
            <a:off x="1739346" y="3869704"/>
            <a:ext cx="4368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19</a:t>
            </a:r>
            <a:endParaRPr lang="en-US" sz="1400" dirty="0"/>
          </a:p>
        </p:txBody>
      </p:sp>
      <p:sp>
        <p:nvSpPr>
          <p:cNvPr id="133" name="TextBox 132"/>
          <p:cNvSpPr txBox="1"/>
          <p:nvPr/>
        </p:nvSpPr>
        <p:spPr>
          <a:xfrm>
            <a:off x="3364946" y="3707144"/>
            <a:ext cx="4368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11</a:t>
            </a:r>
            <a:endParaRPr lang="en-US" sz="1400" dirty="0"/>
          </a:p>
        </p:txBody>
      </p:sp>
      <p:sp>
        <p:nvSpPr>
          <p:cNvPr id="134" name="TextBox 133"/>
          <p:cNvSpPr txBox="1"/>
          <p:nvPr/>
        </p:nvSpPr>
        <p:spPr>
          <a:xfrm>
            <a:off x="2856946" y="3219464"/>
            <a:ext cx="4368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11</a:t>
            </a:r>
            <a:endParaRPr lang="en-US" sz="1400" dirty="0"/>
          </a:p>
        </p:txBody>
      </p:sp>
      <p:sp>
        <p:nvSpPr>
          <p:cNvPr id="135" name="TextBox 134"/>
          <p:cNvSpPr txBox="1"/>
          <p:nvPr/>
        </p:nvSpPr>
        <p:spPr>
          <a:xfrm>
            <a:off x="1576786" y="3280424"/>
            <a:ext cx="406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19</a:t>
            </a:r>
            <a:endParaRPr lang="en-US" sz="1400" dirty="0"/>
          </a:p>
        </p:txBody>
      </p:sp>
      <p:sp>
        <p:nvSpPr>
          <p:cNvPr id="136" name="TextBox 135"/>
          <p:cNvSpPr txBox="1"/>
          <p:nvPr/>
        </p:nvSpPr>
        <p:spPr>
          <a:xfrm>
            <a:off x="2369266" y="3869704"/>
            <a:ext cx="4368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  4</a:t>
            </a:r>
            <a:endParaRPr lang="en-US" sz="1400" dirty="0"/>
          </a:p>
        </p:txBody>
      </p:sp>
      <p:sp>
        <p:nvSpPr>
          <p:cNvPr id="139" name="TextBox 138"/>
          <p:cNvSpPr txBox="1"/>
          <p:nvPr/>
        </p:nvSpPr>
        <p:spPr>
          <a:xfrm>
            <a:off x="2653746" y="4966984"/>
            <a:ext cx="4368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11</a:t>
            </a:r>
            <a:endParaRPr lang="en-US" sz="1400" dirty="0"/>
          </a:p>
        </p:txBody>
      </p:sp>
      <p:sp>
        <p:nvSpPr>
          <p:cNvPr id="140" name="TextBox 139"/>
          <p:cNvSpPr txBox="1"/>
          <p:nvPr/>
        </p:nvSpPr>
        <p:spPr>
          <a:xfrm>
            <a:off x="3639266" y="5027944"/>
            <a:ext cx="4368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6</a:t>
            </a:r>
            <a:endParaRPr lang="en-US" sz="1400" dirty="0"/>
          </a:p>
        </p:txBody>
      </p:sp>
      <p:sp>
        <p:nvSpPr>
          <p:cNvPr id="141" name="TextBox 140"/>
          <p:cNvSpPr txBox="1"/>
          <p:nvPr/>
        </p:nvSpPr>
        <p:spPr>
          <a:xfrm>
            <a:off x="2602946" y="3554744"/>
            <a:ext cx="4368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1</a:t>
            </a:r>
            <a:endParaRPr lang="en-US" sz="1400" dirty="0"/>
          </a:p>
        </p:txBody>
      </p:sp>
      <p:sp>
        <p:nvSpPr>
          <p:cNvPr id="142" name="TextBox 141"/>
          <p:cNvSpPr txBox="1"/>
          <p:nvPr/>
        </p:nvSpPr>
        <p:spPr>
          <a:xfrm>
            <a:off x="2917906" y="4255784"/>
            <a:ext cx="4368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11</a:t>
            </a:r>
            <a:endParaRPr lang="en-US" sz="1400" dirty="0"/>
          </a:p>
        </p:txBody>
      </p:sp>
      <p:sp>
        <p:nvSpPr>
          <p:cNvPr id="107" name="TextBox 106"/>
          <p:cNvSpPr txBox="1"/>
          <p:nvPr/>
        </p:nvSpPr>
        <p:spPr>
          <a:xfrm>
            <a:off x="3039826" y="4032264"/>
            <a:ext cx="4368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  1</a:t>
            </a:r>
            <a:endParaRPr lang="en-US" sz="1400" dirty="0"/>
          </a:p>
        </p:txBody>
      </p:sp>
      <p:sp>
        <p:nvSpPr>
          <p:cNvPr id="144" name="Oval 143"/>
          <p:cNvSpPr/>
          <p:nvPr/>
        </p:nvSpPr>
        <p:spPr>
          <a:xfrm>
            <a:off x="1377940" y="3920505"/>
            <a:ext cx="130628" cy="1306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cxnSp>
        <p:nvCxnSpPr>
          <p:cNvPr id="145" name="Straight Connector 144"/>
          <p:cNvCxnSpPr/>
          <p:nvPr/>
        </p:nvCxnSpPr>
        <p:spPr>
          <a:xfrm flipH="1" flipV="1">
            <a:off x="2227028" y="4550424"/>
            <a:ext cx="142238" cy="487680"/>
          </a:xfrm>
          <a:prstGeom prst="line">
            <a:avLst/>
          </a:prstGeom>
          <a:ln w="254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7" name="Oval 146"/>
          <p:cNvSpPr/>
          <p:nvPr/>
        </p:nvSpPr>
        <p:spPr>
          <a:xfrm>
            <a:off x="2830820" y="3402345"/>
            <a:ext cx="130628" cy="1306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148" name="Oval 147"/>
          <p:cNvSpPr/>
          <p:nvPr/>
        </p:nvSpPr>
        <p:spPr>
          <a:xfrm>
            <a:off x="1855460" y="3422665"/>
            <a:ext cx="130628" cy="1306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cxnSp>
        <p:nvCxnSpPr>
          <p:cNvPr id="149" name="Straight Connector 148"/>
          <p:cNvCxnSpPr/>
          <p:nvPr/>
        </p:nvCxnSpPr>
        <p:spPr>
          <a:xfrm flipH="1">
            <a:off x="1424388" y="3503944"/>
            <a:ext cx="477518" cy="497840"/>
          </a:xfrm>
          <a:prstGeom prst="line">
            <a:avLst/>
          </a:prstGeom>
          <a:ln w="254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7" name="Straight Connector 176"/>
          <p:cNvCxnSpPr/>
          <p:nvPr/>
        </p:nvCxnSpPr>
        <p:spPr>
          <a:xfrm flipH="1" flipV="1">
            <a:off x="1424388" y="3971304"/>
            <a:ext cx="142238" cy="487680"/>
          </a:xfrm>
          <a:prstGeom prst="line">
            <a:avLst/>
          </a:prstGeom>
          <a:ln w="254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8" name="Oval 177"/>
          <p:cNvSpPr/>
          <p:nvPr/>
        </p:nvSpPr>
        <p:spPr>
          <a:xfrm>
            <a:off x="1520180" y="4438665"/>
            <a:ext cx="130628" cy="1306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cxnSp>
        <p:nvCxnSpPr>
          <p:cNvPr id="179" name="Straight Connector 178"/>
          <p:cNvCxnSpPr/>
          <p:nvPr/>
        </p:nvCxnSpPr>
        <p:spPr>
          <a:xfrm flipH="1" flipV="1">
            <a:off x="1586948" y="4530104"/>
            <a:ext cx="142238" cy="487680"/>
          </a:xfrm>
          <a:prstGeom prst="line">
            <a:avLst/>
          </a:prstGeom>
          <a:ln w="254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0" name="Oval 179"/>
          <p:cNvSpPr/>
          <p:nvPr/>
        </p:nvSpPr>
        <p:spPr>
          <a:xfrm>
            <a:off x="1682740" y="4997465"/>
            <a:ext cx="130628" cy="1306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cxnSp>
        <p:nvCxnSpPr>
          <p:cNvPr id="181" name="Straight Connector 180"/>
          <p:cNvCxnSpPr/>
          <p:nvPr/>
        </p:nvCxnSpPr>
        <p:spPr>
          <a:xfrm flipH="1" flipV="1">
            <a:off x="1729188" y="5058424"/>
            <a:ext cx="142238" cy="487680"/>
          </a:xfrm>
          <a:prstGeom prst="line">
            <a:avLst/>
          </a:prstGeom>
          <a:ln w="254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2" name="Oval 181"/>
          <p:cNvSpPr/>
          <p:nvPr/>
        </p:nvSpPr>
        <p:spPr>
          <a:xfrm>
            <a:off x="1824980" y="5525785"/>
            <a:ext cx="130628" cy="1306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cxnSp>
        <p:nvCxnSpPr>
          <p:cNvPr id="151" name="Straight Connector 150"/>
          <p:cNvCxnSpPr/>
          <p:nvPr/>
        </p:nvCxnSpPr>
        <p:spPr>
          <a:xfrm flipH="1" flipV="1">
            <a:off x="1922228" y="3463304"/>
            <a:ext cx="142238" cy="487680"/>
          </a:xfrm>
          <a:prstGeom prst="line">
            <a:avLst/>
          </a:prstGeom>
          <a:ln w="254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2" name="Oval 151"/>
          <p:cNvSpPr/>
          <p:nvPr/>
        </p:nvSpPr>
        <p:spPr>
          <a:xfrm>
            <a:off x="2018020" y="3930665"/>
            <a:ext cx="130628" cy="1306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cxnSp>
        <p:nvCxnSpPr>
          <p:cNvPr id="153" name="Straight Connector 152"/>
          <p:cNvCxnSpPr/>
          <p:nvPr/>
        </p:nvCxnSpPr>
        <p:spPr>
          <a:xfrm flipH="1" flipV="1">
            <a:off x="2084788" y="4022104"/>
            <a:ext cx="142238" cy="487680"/>
          </a:xfrm>
          <a:prstGeom prst="line">
            <a:avLst/>
          </a:prstGeom>
          <a:ln w="254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4" name="Oval 153"/>
          <p:cNvSpPr/>
          <p:nvPr/>
        </p:nvSpPr>
        <p:spPr>
          <a:xfrm>
            <a:off x="2180580" y="4489465"/>
            <a:ext cx="130628" cy="1306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155" name="Oval 154"/>
          <p:cNvSpPr/>
          <p:nvPr/>
        </p:nvSpPr>
        <p:spPr>
          <a:xfrm>
            <a:off x="2322820" y="5017785"/>
            <a:ext cx="130628" cy="1306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157" name="Oval 156"/>
          <p:cNvSpPr/>
          <p:nvPr/>
        </p:nvSpPr>
        <p:spPr>
          <a:xfrm>
            <a:off x="2465060" y="5515625"/>
            <a:ext cx="130628" cy="1306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158" name="Oval 157"/>
          <p:cNvSpPr/>
          <p:nvPr/>
        </p:nvSpPr>
        <p:spPr>
          <a:xfrm>
            <a:off x="2312660" y="2945145"/>
            <a:ext cx="130628" cy="1306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cxnSp>
        <p:nvCxnSpPr>
          <p:cNvPr id="159" name="Straight Connector 158"/>
          <p:cNvCxnSpPr/>
          <p:nvPr/>
        </p:nvCxnSpPr>
        <p:spPr>
          <a:xfrm flipH="1">
            <a:off x="1912068" y="2985784"/>
            <a:ext cx="477518" cy="497840"/>
          </a:xfrm>
          <a:prstGeom prst="line">
            <a:avLst/>
          </a:prstGeom>
          <a:ln w="254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0" name="Straight Connector 159"/>
          <p:cNvCxnSpPr/>
          <p:nvPr/>
        </p:nvCxnSpPr>
        <p:spPr>
          <a:xfrm rot="5400000" flipH="1">
            <a:off x="2389588" y="2985784"/>
            <a:ext cx="477518" cy="497840"/>
          </a:xfrm>
          <a:prstGeom prst="line">
            <a:avLst/>
          </a:prstGeom>
          <a:ln w="254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1" name="Straight Connector 160"/>
          <p:cNvCxnSpPr/>
          <p:nvPr/>
        </p:nvCxnSpPr>
        <p:spPr>
          <a:xfrm flipV="1">
            <a:off x="2704546" y="3473464"/>
            <a:ext cx="182880" cy="487680"/>
          </a:xfrm>
          <a:prstGeom prst="line">
            <a:avLst/>
          </a:prstGeom>
          <a:ln w="25400">
            <a:prstDash val="sysDash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2" name="Oval 161"/>
          <p:cNvSpPr/>
          <p:nvPr/>
        </p:nvSpPr>
        <p:spPr>
          <a:xfrm>
            <a:off x="2637780" y="3930665"/>
            <a:ext cx="130628" cy="1306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163" name="Oval 162"/>
          <p:cNvSpPr/>
          <p:nvPr/>
        </p:nvSpPr>
        <p:spPr>
          <a:xfrm>
            <a:off x="3359140" y="3900185"/>
            <a:ext cx="130628" cy="1306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cxnSp>
        <p:nvCxnSpPr>
          <p:cNvPr id="164" name="Straight Connector 163"/>
          <p:cNvCxnSpPr/>
          <p:nvPr/>
        </p:nvCxnSpPr>
        <p:spPr>
          <a:xfrm rot="5400000" flipH="1">
            <a:off x="2917908" y="3483624"/>
            <a:ext cx="477518" cy="497840"/>
          </a:xfrm>
          <a:prstGeom prst="line">
            <a:avLst/>
          </a:prstGeom>
          <a:ln w="254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5" name="Straight Connector 164"/>
          <p:cNvCxnSpPr/>
          <p:nvPr/>
        </p:nvCxnSpPr>
        <p:spPr>
          <a:xfrm flipV="1">
            <a:off x="3202386" y="4001784"/>
            <a:ext cx="182880" cy="487680"/>
          </a:xfrm>
          <a:prstGeom prst="line">
            <a:avLst/>
          </a:prstGeom>
          <a:ln w="254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6" name="Oval 165"/>
          <p:cNvSpPr/>
          <p:nvPr/>
        </p:nvSpPr>
        <p:spPr>
          <a:xfrm>
            <a:off x="3135620" y="4458985"/>
            <a:ext cx="130628" cy="1306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cxnSp>
        <p:nvCxnSpPr>
          <p:cNvPr id="167" name="Straight Connector 166"/>
          <p:cNvCxnSpPr/>
          <p:nvPr/>
        </p:nvCxnSpPr>
        <p:spPr>
          <a:xfrm flipV="1">
            <a:off x="2999186" y="4560584"/>
            <a:ext cx="182880" cy="487680"/>
          </a:xfrm>
          <a:prstGeom prst="line">
            <a:avLst/>
          </a:prstGeom>
          <a:ln w="254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8" name="Oval 167"/>
          <p:cNvSpPr/>
          <p:nvPr/>
        </p:nvSpPr>
        <p:spPr>
          <a:xfrm>
            <a:off x="2932420" y="5017785"/>
            <a:ext cx="130628" cy="1306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cxnSp>
        <p:nvCxnSpPr>
          <p:cNvPr id="169" name="Straight Connector 168"/>
          <p:cNvCxnSpPr/>
          <p:nvPr/>
        </p:nvCxnSpPr>
        <p:spPr>
          <a:xfrm flipH="1" flipV="1">
            <a:off x="2989028" y="5068584"/>
            <a:ext cx="142238" cy="487680"/>
          </a:xfrm>
          <a:prstGeom prst="line">
            <a:avLst/>
          </a:prstGeom>
          <a:ln w="254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0" name="Oval 169"/>
          <p:cNvSpPr/>
          <p:nvPr/>
        </p:nvSpPr>
        <p:spPr>
          <a:xfrm>
            <a:off x="3084820" y="5535945"/>
            <a:ext cx="130628" cy="1306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171" name="Oval 170"/>
          <p:cNvSpPr/>
          <p:nvPr/>
        </p:nvSpPr>
        <p:spPr>
          <a:xfrm>
            <a:off x="3897620" y="4418345"/>
            <a:ext cx="130628" cy="1306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cxnSp>
        <p:nvCxnSpPr>
          <p:cNvPr id="172" name="Straight Connector 171"/>
          <p:cNvCxnSpPr/>
          <p:nvPr/>
        </p:nvCxnSpPr>
        <p:spPr>
          <a:xfrm rot="5400000" flipH="1">
            <a:off x="3456388" y="4001784"/>
            <a:ext cx="477518" cy="497840"/>
          </a:xfrm>
          <a:prstGeom prst="line">
            <a:avLst/>
          </a:prstGeom>
          <a:ln w="25400">
            <a:prstDash val="sysDash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3" name="Oval 172"/>
          <p:cNvSpPr/>
          <p:nvPr/>
        </p:nvSpPr>
        <p:spPr>
          <a:xfrm>
            <a:off x="3653780" y="4936505"/>
            <a:ext cx="130628" cy="1306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cxnSp>
        <p:nvCxnSpPr>
          <p:cNvPr id="174" name="Straight Connector 173"/>
          <p:cNvCxnSpPr/>
          <p:nvPr/>
        </p:nvCxnSpPr>
        <p:spPr>
          <a:xfrm rot="5400000" flipH="1">
            <a:off x="3212548" y="4519944"/>
            <a:ext cx="477518" cy="497840"/>
          </a:xfrm>
          <a:prstGeom prst="line">
            <a:avLst/>
          </a:prstGeom>
          <a:ln w="25400">
            <a:prstDash val="sysDash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99" name="Table 98"/>
          <p:cNvGraphicFramePr>
            <a:graphicFrameLocks noGrp="1"/>
          </p:cNvGraphicFramePr>
          <p:nvPr/>
        </p:nvGraphicFramePr>
        <p:xfrm>
          <a:off x="5358722" y="4803166"/>
          <a:ext cx="797560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8780"/>
                <a:gridCol w="398780"/>
              </a:tblGrid>
              <a:tr h="362278">
                <a:tc gridSpan="2"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latin typeface="Cambria Math" pitchFamily="18" charset="0"/>
                          <a:ea typeface="Cambria Math" pitchFamily="18" charset="0"/>
                        </a:rPr>
                        <a:t>h</a:t>
                      </a:r>
                      <a:r>
                        <a:rPr lang="en-US" i="0" baseline="30000" dirty="0" smtClean="0">
                          <a:latin typeface="Cambria Math" pitchFamily="18" charset="0"/>
                          <a:ea typeface="Cambria Math" pitchFamily="18" charset="0"/>
                        </a:rPr>
                        <a:t>4</a:t>
                      </a:r>
                      <a:r>
                        <a:rPr lang="en-US" i="0" dirty="0" smtClean="0">
                          <a:latin typeface="Cambria Math" pitchFamily="18" charset="0"/>
                          <a:ea typeface="Cambria Math" pitchFamily="18" charset="0"/>
                        </a:rPr>
                        <a:t>(</a:t>
                      </a:r>
                      <a:r>
                        <a:rPr lang="en-US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2</a:t>
                      </a:r>
                      <a:r>
                        <a:rPr lang="en-US" i="0" baseline="0" dirty="0" smtClean="0">
                          <a:latin typeface="Cambria Math" pitchFamily="18" charset="0"/>
                          <a:ea typeface="Cambria Math" pitchFamily="18" charset="0"/>
                        </a:rPr>
                        <a:t>)</a:t>
                      </a:r>
                      <a:endParaRPr lang="en-US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  <a:tr h="36227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0" dirty="0" smtClean="0">
                          <a:latin typeface="Cambria Math" pitchFamily="18" charset="0"/>
                          <a:ea typeface="Cambria Math" pitchFamily="18" charset="0"/>
                        </a:rPr>
                        <a:t>C</a:t>
                      </a:r>
                      <a:endParaRPr lang="en-US" i="0" baseline="-25000" dirty="0" smtClean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  <a:tr h="36227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362278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0" name="Table 99"/>
          <p:cNvGraphicFramePr>
            <a:graphicFrameLocks noGrp="1"/>
          </p:cNvGraphicFramePr>
          <p:nvPr/>
        </p:nvGraphicFramePr>
        <p:xfrm>
          <a:off x="4452914" y="4812591"/>
          <a:ext cx="797560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8780"/>
                <a:gridCol w="398780"/>
              </a:tblGrid>
              <a:tr h="191951">
                <a:tc gridSpan="2"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latin typeface="Cambria Math" pitchFamily="18" charset="0"/>
                          <a:ea typeface="Cambria Math" pitchFamily="18" charset="0"/>
                        </a:rPr>
                        <a:t>h</a:t>
                      </a:r>
                      <a:r>
                        <a:rPr lang="en-US" i="0" baseline="30000" dirty="0" smtClean="0">
                          <a:latin typeface="Cambria Math" pitchFamily="18" charset="0"/>
                          <a:ea typeface="Cambria Math" pitchFamily="18" charset="0"/>
                        </a:rPr>
                        <a:t>3</a:t>
                      </a:r>
                      <a:r>
                        <a:rPr lang="en-US" i="0" dirty="0" smtClean="0">
                          <a:latin typeface="Cambria Math" pitchFamily="18" charset="0"/>
                          <a:ea typeface="Cambria Math" pitchFamily="18" charset="0"/>
                        </a:rPr>
                        <a:t>(</a:t>
                      </a:r>
                      <a:r>
                        <a:rPr lang="en-US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5</a:t>
                      </a:r>
                      <a:r>
                        <a:rPr lang="en-US" i="0" baseline="0" dirty="0" smtClean="0">
                          <a:latin typeface="Cambria Math" pitchFamily="18" charset="0"/>
                          <a:ea typeface="Cambria Math" pitchFamily="18" charset="0"/>
                        </a:rPr>
                        <a:t>)</a:t>
                      </a:r>
                      <a:endParaRPr lang="en-US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  <a:tr h="19195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0" dirty="0" smtClean="0">
                          <a:latin typeface="Cambria Math" pitchFamily="18" charset="0"/>
                          <a:ea typeface="Cambria Math" pitchFamily="18" charset="0"/>
                        </a:rPr>
                        <a:t>C</a:t>
                      </a:r>
                      <a:endParaRPr lang="en-US" i="0" baseline="-25000" dirty="0" smtClean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  <a:tr h="19195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  <a:tr h="19195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1" name="Table 100"/>
          <p:cNvGraphicFramePr>
            <a:graphicFrameLocks noGrp="1"/>
          </p:cNvGraphicFramePr>
          <p:nvPr/>
        </p:nvGraphicFramePr>
        <p:xfrm>
          <a:off x="5331811" y="3304302"/>
          <a:ext cx="797560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8780"/>
                <a:gridCol w="398780"/>
              </a:tblGrid>
              <a:tr h="191951">
                <a:tc gridSpan="2"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latin typeface="Cambria Math" pitchFamily="18" charset="0"/>
                          <a:ea typeface="Cambria Math" pitchFamily="18" charset="0"/>
                        </a:rPr>
                        <a:t>h</a:t>
                      </a:r>
                      <a:r>
                        <a:rPr lang="en-US" i="0" baseline="30000" dirty="0" smtClean="0">
                          <a:latin typeface="Cambria Math" pitchFamily="18" charset="0"/>
                          <a:ea typeface="Cambria Math" pitchFamily="18" charset="0"/>
                        </a:rPr>
                        <a:t>2</a:t>
                      </a:r>
                      <a:r>
                        <a:rPr lang="en-US" i="0" dirty="0" smtClean="0">
                          <a:latin typeface="Cambria Math" pitchFamily="18" charset="0"/>
                          <a:ea typeface="Cambria Math" pitchFamily="18" charset="0"/>
                        </a:rPr>
                        <a:t>(</a:t>
                      </a:r>
                      <a:r>
                        <a:rPr lang="en-US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5</a:t>
                      </a:r>
                      <a:r>
                        <a:rPr lang="en-US" i="0" baseline="0" dirty="0" smtClean="0">
                          <a:latin typeface="Cambria Math" pitchFamily="18" charset="0"/>
                          <a:ea typeface="Cambria Math" pitchFamily="18" charset="0"/>
                        </a:rPr>
                        <a:t>)</a:t>
                      </a:r>
                      <a:endParaRPr lang="en-US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  <a:tr h="19195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i="0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0" dirty="0" smtClean="0">
                          <a:latin typeface="Cambria Math" pitchFamily="18" charset="0"/>
                          <a:ea typeface="Cambria Math" pitchFamily="18" charset="0"/>
                        </a:rPr>
                        <a:t>C</a:t>
                      </a:r>
                      <a:endParaRPr lang="en-US" i="0" baseline="-25000" dirty="0" smtClean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  <a:tr h="19195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</a:tr>
              <a:tr h="19195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6" name="TextBox 105"/>
          <p:cNvSpPr txBox="1"/>
          <p:nvPr/>
        </p:nvSpPr>
        <p:spPr>
          <a:xfrm>
            <a:off x="3951922" y="4482760"/>
            <a:ext cx="4368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7</a:t>
            </a:r>
            <a:endParaRPr lang="en-US" sz="1400" dirty="0"/>
          </a:p>
        </p:txBody>
      </p:sp>
      <p:grpSp>
        <p:nvGrpSpPr>
          <p:cNvPr id="137" name="Group 136"/>
          <p:cNvGrpSpPr/>
          <p:nvPr/>
        </p:nvGrpSpPr>
        <p:grpSpPr>
          <a:xfrm>
            <a:off x="6509865" y="2328421"/>
            <a:ext cx="1502893" cy="1527134"/>
            <a:chOff x="6273329" y="1883580"/>
            <a:chExt cx="1889760" cy="1920240"/>
          </a:xfrm>
        </p:grpSpPr>
        <p:sp>
          <p:nvSpPr>
            <p:cNvPr id="138" name="Oval 137"/>
            <p:cNvSpPr/>
            <p:nvPr/>
          </p:nvSpPr>
          <p:spPr>
            <a:xfrm>
              <a:off x="7073040" y="2002597"/>
              <a:ext cx="315405" cy="31540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</a:rPr>
                <a:t>b</a:t>
              </a:r>
              <a:r>
                <a:rPr lang="en-US" sz="1400" baseline="-25000" dirty="0" smtClean="0">
                  <a:solidFill>
                    <a:schemeClr val="tx1"/>
                  </a:solidFill>
                </a:rPr>
                <a:t>1</a:t>
              </a:r>
            </a:p>
          </p:txBody>
        </p:sp>
        <p:cxnSp>
          <p:nvCxnSpPr>
            <p:cNvPr id="143" name="Straight Connector 142"/>
            <p:cNvCxnSpPr>
              <a:stCxn id="138" idx="2"/>
              <a:endCxn id="184" idx="0"/>
            </p:cNvCxnSpPr>
            <p:nvPr/>
          </p:nvCxnSpPr>
          <p:spPr>
            <a:xfrm flipH="1">
              <a:off x="6505055" y="2160300"/>
              <a:ext cx="567985" cy="378229"/>
            </a:xfrm>
            <a:prstGeom prst="line">
              <a:avLst/>
            </a:prstGeom>
            <a:ln w="19050">
              <a:tailEnd type="none"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46" name="Straight Connector 145"/>
            <p:cNvCxnSpPr>
              <a:stCxn id="138" idx="6"/>
              <a:endCxn id="187" idx="0"/>
            </p:cNvCxnSpPr>
            <p:nvPr/>
          </p:nvCxnSpPr>
          <p:spPr>
            <a:xfrm>
              <a:off x="7388445" y="2160300"/>
              <a:ext cx="491058" cy="444900"/>
            </a:xfrm>
            <a:prstGeom prst="line">
              <a:avLst/>
            </a:prstGeom>
            <a:ln w="19050">
              <a:tailEnd type="non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50" name="Straight Connector 149"/>
            <p:cNvCxnSpPr>
              <a:stCxn id="138" idx="3"/>
            </p:cNvCxnSpPr>
            <p:nvPr/>
          </p:nvCxnSpPr>
          <p:spPr>
            <a:xfrm flipH="1">
              <a:off x="6840974" y="2271812"/>
              <a:ext cx="278256" cy="1071896"/>
            </a:xfrm>
            <a:prstGeom prst="line">
              <a:avLst/>
            </a:prstGeom>
            <a:ln w="19050"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84" name="Oval 183"/>
            <p:cNvSpPr/>
            <p:nvPr/>
          </p:nvSpPr>
          <p:spPr>
            <a:xfrm>
              <a:off x="6347352" y="2538529"/>
              <a:ext cx="315405" cy="31540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</a:rPr>
                <a:t>b</a:t>
              </a:r>
              <a:r>
                <a:rPr lang="en-US" sz="1400" baseline="-25000" dirty="0" smtClean="0">
                  <a:solidFill>
                    <a:schemeClr val="tx1"/>
                  </a:solidFill>
                </a:rPr>
                <a:t>2</a:t>
              </a:r>
              <a:endParaRPr lang="en-US" sz="1400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187" name="Oval 186"/>
            <p:cNvSpPr/>
            <p:nvPr/>
          </p:nvSpPr>
          <p:spPr>
            <a:xfrm>
              <a:off x="7721800" y="2605199"/>
              <a:ext cx="315405" cy="31540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b</a:t>
              </a:r>
              <a:r>
                <a:rPr lang="en-US" sz="1400" baseline="-25000" dirty="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188" name="Oval 187"/>
            <p:cNvSpPr/>
            <p:nvPr/>
          </p:nvSpPr>
          <p:spPr>
            <a:xfrm>
              <a:off x="6714043" y="3336016"/>
              <a:ext cx="315405" cy="31540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r>
                <a:rPr lang="en-US" sz="1400" dirty="0" smtClean="0">
                  <a:solidFill>
                    <a:schemeClr val="tx1"/>
                  </a:solidFill>
                </a:rPr>
                <a:t>b</a:t>
              </a:r>
              <a:r>
                <a:rPr lang="en-US" sz="1400" baseline="-25000" dirty="0">
                  <a:solidFill>
                    <a:schemeClr val="tx1"/>
                  </a:solidFill>
                </a:rPr>
                <a:t>4</a:t>
              </a:r>
            </a:p>
          </p:txBody>
        </p:sp>
        <p:sp>
          <p:nvSpPr>
            <p:cNvPr id="189" name="Oval 188"/>
            <p:cNvSpPr/>
            <p:nvPr/>
          </p:nvSpPr>
          <p:spPr>
            <a:xfrm>
              <a:off x="7373059" y="3325759"/>
              <a:ext cx="315405" cy="31540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b</a:t>
              </a:r>
              <a:r>
                <a:rPr lang="en-US" sz="1400" baseline="-25000" dirty="0">
                  <a:solidFill>
                    <a:schemeClr val="tx1"/>
                  </a:solidFill>
                </a:rPr>
                <a:t>5</a:t>
              </a:r>
            </a:p>
          </p:txBody>
        </p:sp>
        <p:cxnSp>
          <p:nvCxnSpPr>
            <p:cNvPr id="191" name="Straight Connector 190"/>
            <p:cNvCxnSpPr>
              <a:stCxn id="184" idx="4"/>
              <a:endCxn id="188" idx="1"/>
            </p:cNvCxnSpPr>
            <p:nvPr/>
          </p:nvCxnSpPr>
          <p:spPr>
            <a:xfrm>
              <a:off x="6505055" y="2853934"/>
              <a:ext cx="255177" cy="528272"/>
            </a:xfrm>
            <a:prstGeom prst="line">
              <a:avLst/>
            </a:prstGeom>
            <a:ln w="19050"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2" name="Straight Connector 191"/>
            <p:cNvCxnSpPr>
              <a:stCxn id="184" idx="5"/>
              <a:endCxn id="189" idx="1"/>
            </p:cNvCxnSpPr>
            <p:nvPr/>
          </p:nvCxnSpPr>
          <p:spPr>
            <a:xfrm>
              <a:off x="6616567" y="2807744"/>
              <a:ext cx="802682" cy="564205"/>
            </a:xfrm>
            <a:prstGeom prst="line">
              <a:avLst/>
            </a:prstGeom>
            <a:ln w="19050">
              <a:tailEnd type="none"/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93" name="Straight Connector 192"/>
            <p:cNvCxnSpPr>
              <a:stCxn id="187" idx="4"/>
              <a:endCxn id="189" idx="7"/>
            </p:cNvCxnSpPr>
            <p:nvPr/>
          </p:nvCxnSpPr>
          <p:spPr>
            <a:xfrm flipH="1">
              <a:off x="7642275" y="2920604"/>
              <a:ext cx="237228" cy="451345"/>
            </a:xfrm>
            <a:prstGeom prst="line">
              <a:avLst/>
            </a:prstGeom>
            <a:ln w="19050">
              <a:tailEnd type="non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194" name="Rounded Rectangle 193"/>
            <p:cNvSpPr/>
            <p:nvPr/>
          </p:nvSpPr>
          <p:spPr>
            <a:xfrm>
              <a:off x="6273329" y="1883580"/>
              <a:ext cx="1889760" cy="192024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</p:grpSp>
      <p:sp>
        <p:nvSpPr>
          <p:cNvPr id="195" name="Rounded Rectangle 194"/>
          <p:cNvSpPr/>
          <p:nvPr/>
        </p:nvSpPr>
        <p:spPr>
          <a:xfrm>
            <a:off x="8239031" y="1470560"/>
            <a:ext cx="744718" cy="2224725"/>
          </a:xfrm>
          <a:prstGeom prst="round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pic>
        <p:nvPicPr>
          <p:cNvPr id="196" name="Picture 16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19271" y="1547366"/>
            <a:ext cx="579638" cy="294202"/>
          </a:xfrm>
          <a:prstGeom prst="rect">
            <a:avLst/>
          </a:prstGeom>
          <a:noFill/>
        </p:spPr>
      </p:pic>
      <p:pic>
        <p:nvPicPr>
          <p:cNvPr id="197" name="Picture 19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19271" y="1991504"/>
            <a:ext cx="584508" cy="294202"/>
          </a:xfrm>
          <a:prstGeom prst="rect">
            <a:avLst/>
          </a:prstGeom>
          <a:noFill/>
        </p:spPr>
      </p:pic>
      <p:pic>
        <p:nvPicPr>
          <p:cNvPr id="198" name="Picture 25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19271" y="2448705"/>
            <a:ext cx="584508" cy="294202"/>
          </a:xfrm>
          <a:prstGeom prst="rect">
            <a:avLst/>
          </a:prstGeom>
          <a:noFill/>
        </p:spPr>
      </p:pic>
      <p:pic>
        <p:nvPicPr>
          <p:cNvPr id="199" name="Picture 28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19271" y="2892840"/>
            <a:ext cx="574766" cy="294201"/>
          </a:xfrm>
          <a:prstGeom prst="rect">
            <a:avLst/>
          </a:prstGeom>
          <a:noFill/>
        </p:spPr>
      </p:pic>
      <p:pic>
        <p:nvPicPr>
          <p:cNvPr id="200" name="Picture 31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19271" y="3336977"/>
            <a:ext cx="584508" cy="294202"/>
          </a:xfrm>
          <a:prstGeom prst="rect">
            <a:avLst/>
          </a:prstGeom>
          <a:noFill/>
        </p:spPr>
      </p:pic>
      <p:graphicFrame>
        <p:nvGraphicFramePr>
          <p:cNvPr id="202" name="Table 201"/>
          <p:cNvGraphicFramePr>
            <a:graphicFrameLocks noGrp="1"/>
          </p:cNvGraphicFramePr>
          <p:nvPr/>
        </p:nvGraphicFramePr>
        <p:xfrm>
          <a:off x="4602682" y="3677292"/>
          <a:ext cx="438912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8912"/>
              </a:tblGrid>
              <a:tr h="191951">
                <a:tc>
                  <a:txBody>
                    <a:bodyPr/>
                    <a:lstStyle/>
                    <a:p>
                      <a:pPr algn="ctr"/>
                      <a:r>
                        <a:rPr lang="en-US" i="1" dirty="0" smtClean="0">
                          <a:latin typeface="Cambria Math" pitchFamily="18" charset="0"/>
                          <a:ea typeface="Cambria Math" pitchFamily="18" charset="0"/>
                        </a:rPr>
                        <a:t>h</a:t>
                      </a:r>
                      <a:r>
                        <a:rPr lang="en-US" i="0" baseline="30000" dirty="0" smtClean="0">
                          <a:latin typeface="Cambria Math" pitchFamily="18" charset="0"/>
                          <a:ea typeface="Cambria Math" pitchFamily="18" charset="0"/>
                        </a:rPr>
                        <a:t>5</a:t>
                      </a:r>
                      <a:endParaRPr lang="en-US" i="0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  <a:tr h="19195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0" dirty="0" smtClean="0">
                          <a:latin typeface="Cambria Math" pitchFamily="18" charset="0"/>
                          <a:ea typeface="Cambria Math" pitchFamily="18" charset="0"/>
                        </a:rPr>
                        <a:t>11</a:t>
                      </a:r>
                      <a:endParaRPr lang="en-US" i="0" baseline="-25000" dirty="0" smtClean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204" name="Group 203"/>
          <p:cNvGrpSpPr/>
          <p:nvPr/>
        </p:nvGrpSpPr>
        <p:grpSpPr>
          <a:xfrm>
            <a:off x="6391376" y="3956100"/>
            <a:ext cx="2597211" cy="2406993"/>
            <a:chOff x="1127759" y="1635760"/>
            <a:chExt cx="4549611" cy="4216400"/>
          </a:xfrm>
        </p:grpSpPr>
        <p:pic>
          <p:nvPicPr>
            <p:cNvPr id="205" name="Picture 4"/>
            <p:cNvPicPr>
              <a:picLocks noChangeAspect="1" noChangeArrowheads="1"/>
            </p:cNvPicPr>
            <p:nvPr/>
          </p:nvPicPr>
          <p:blipFill>
            <a:blip r:embed="rId1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4629652" y="3291483"/>
              <a:ext cx="817008" cy="394487"/>
            </a:xfrm>
            <a:prstGeom prst="rect">
              <a:avLst/>
            </a:prstGeom>
            <a:noFill/>
          </p:spPr>
        </p:pic>
        <p:pic>
          <p:nvPicPr>
            <p:cNvPr id="206" name="Picture 3"/>
            <p:cNvPicPr>
              <a:picLocks noChangeAspect="1" noChangeArrowheads="1"/>
            </p:cNvPicPr>
            <p:nvPr/>
          </p:nvPicPr>
          <p:blipFill>
            <a:blip r:embed="rId1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489045" y="3980734"/>
              <a:ext cx="817008" cy="394486"/>
            </a:xfrm>
            <a:prstGeom prst="rect">
              <a:avLst/>
            </a:prstGeom>
            <a:noFill/>
          </p:spPr>
        </p:pic>
        <p:pic>
          <p:nvPicPr>
            <p:cNvPr id="207" name="Picture 2"/>
            <p:cNvPicPr>
              <a:picLocks noChangeAspect="1" noChangeArrowheads="1"/>
            </p:cNvPicPr>
            <p:nvPr/>
          </p:nvPicPr>
          <p:blipFill>
            <a:blip r:embed="rId1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4437415" y="4003561"/>
              <a:ext cx="817008" cy="394487"/>
            </a:xfrm>
            <a:prstGeom prst="rect">
              <a:avLst/>
            </a:prstGeom>
            <a:noFill/>
          </p:spPr>
        </p:pic>
        <p:pic>
          <p:nvPicPr>
            <p:cNvPr id="208" name="Picture 1"/>
            <p:cNvPicPr>
              <a:picLocks noChangeAspect="1" noChangeArrowheads="1"/>
            </p:cNvPicPr>
            <p:nvPr/>
          </p:nvPicPr>
          <p:blipFill>
            <a:blip r:embed="rId1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540309" y="4756891"/>
              <a:ext cx="298369" cy="404499"/>
            </a:xfrm>
            <a:prstGeom prst="rect">
              <a:avLst/>
            </a:prstGeom>
            <a:noFill/>
          </p:spPr>
        </p:pic>
        <p:pic>
          <p:nvPicPr>
            <p:cNvPr id="209" name="Picture 45"/>
            <p:cNvPicPr>
              <a:picLocks noChangeAspect="1" noChangeArrowheads="1"/>
            </p:cNvPicPr>
            <p:nvPr/>
          </p:nvPicPr>
          <p:blipFill>
            <a:blip r:embed="rId1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360747" y="1822368"/>
              <a:ext cx="3133866" cy="384474"/>
            </a:xfrm>
            <a:prstGeom prst="rect">
              <a:avLst/>
            </a:prstGeom>
            <a:noFill/>
          </p:spPr>
        </p:pic>
        <p:pic>
          <p:nvPicPr>
            <p:cNvPr id="210" name="Picture 44"/>
            <p:cNvPicPr>
              <a:picLocks noChangeAspect="1" noChangeArrowheads="1"/>
            </p:cNvPicPr>
            <p:nvPr/>
          </p:nvPicPr>
          <p:blipFill>
            <a:blip r:embed="rId17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360747" y="2531604"/>
              <a:ext cx="3133866" cy="384474"/>
            </a:xfrm>
            <a:prstGeom prst="rect">
              <a:avLst/>
            </a:prstGeom>
            <a:noFill/>
          </p:spPr>
        </p:pic>
        <p:pic>
          <p:nvPicPr>
            <p:cNvPr id="211" name="Picture 43"/>
            <p:cNvPicPr>
              <a:picLocks noChangeAspect="1" noChangeArrowheads="1"/>
            </p:cNvPicPr>
            <p:nvPr/>
          </p:nvPicPr>
          <p:blipFill>
            <a:blip r:embed="rId18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360747" y="3274437"/>
              <a:ext cx="3133866" cy="384474"/>
            </a:xfrm>
            <a:prstGeom prst="rect">
              <a:avLst/>
            </a:prstGeom>
            <a:noFill/>
          </p:spPr>
        </p:pic>
        <p:pic>
          <p:nvPicPr>
            <p:cNvPr id="212" name="Picture 42"/>
            <p:cNvPicPr>
              <a:picLocks noChangeAspect="1" noChangeArrowheads="1"/>
            </p:cNvPicPr>
            <p:nvPr/>
          </p:nvPicPr>
          <p:blipFill>
            <a:blip r:embed="rId19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360747" y="3994872"/>
              <a:ext cx="2056537" cy="384474"/>
            </a:xfrm>
            <a:prstGeom prst="rect">
              <a:avLst/>
            </a:prstGeom>
            <a:noFill/>
          </p:spPr>
        </p:pic>
        <p:pic>
          <p:nvPicPr>
            <p:cNvPr id="213" name="Picture 41"/>
            <p:cNvPicPr>
              <a:picLocks noChangeAspect="1" noChangeArrowheads="1"/>
            </p:cNvPicPr>
            <p:nvPr/>
          </p:nvPicPr>
          <p:blipFill>
            <a:blip r:embed="rId20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360747" y="4726505"/>
              <a:ext cx="2038515" cy="384474"/>
            </a:xfrm>
            <a:prstGeom prst="rect">
              <a:avLst/>
            </a:prstGeom>
            <a:noFill/>
          </p:spPr>
        </p:pic>
        <p:sp>
          <p:nvSpPr>
            <p:cNvPr id="214" name="Right Brace 213"/>
            <p:cNvSpPr/>
            <p:nvPr/>
          </p:nvSpPr>
          <p:spPr>
            <a:xfrm rot="5400000">
              <a:off x="3836616" y="1582555"/>
              <a:ext cx="156672" cy="1185026"/>
            </a:xfrm>
            <a:prstGeom prst="rightBrace">
              <a:avLst/>
            </a:prstGeom>
            <a:ln w="19050"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5" name="Straight Arrow Connector 67"/>
            <p:cNvCxnSpPr>
              <a:stCxn id="214" idx="1"/>
              <a:endCxn id="205" idx="0"/>
            </p:cNvCxnSpPr>
            <p:nvPr/>
          </p:nvCxnSpPr>
          <p:spPr>
            <a:xfrm rot="16200000" flipH="1">
              <a:off x="3957514" y="2210842"/>
              <a:ext cx="1038079" cy="1123203"/>
            </a:xfrm>
            <a:prstGeom prst="bentConnector3">
              <a:avLst>
                <a:gd name="adj1" fmla="val 16240"/>
              </a:avLst>
            </a:prstGeom>
            <a:ln w="19050"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6" name="Right Brace 215"/>
            <p:cNvSpPr/>
            <p:nvPr/>
          </p:nvSpPr>
          <p:spPr>
            <a:xfrm rot="5400000">
              <a:off x="3872263" y="2302295"/>
              <a:ext cx="144605" cy="1192990"/>
            </a:xfrm>
            <a:prstGeom prst="rightBrace">
              <a:avLst/>
            </a:prstGeom>
            <a:ln w="19050">
              <a:tailEnd type="non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7" name="Right Brace 216"/>
            <p:cNvSpPr/>
            <p:nvPr/>
          </p:nvSpPr>
          <p:spPr>
            <a:xfrm rot="5400000">
              <a:off x="4297302" y="2625920"/>
              <a:ext cx="190517" cy="2114610"/>
            </a:xfrm>
            <a:prstGeom prst="rightBrace">
              <a:avLst/>
            </a:prstGeom>
            <a:ln w="19050">
              <a:tailEnd type="none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8" name="Right Brace 217"/>
            <p:cNvSpPr/>
            <p:nvPr/>
          </p:nvSpPr>
          <p:spPr>
            <a:xfrm rot="5400000">
              <a:off x="3900693" y="3087973"/>
              <a:ext cx="210675" cy="2554454"/>
            </a:xfrm>
            <a:prstGeom prst="rightBrace">
              <a:avLst/>
            </a:prstGeom>
            <a:ln w="19050">
              <a:tailEnd type="none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9" name="Straight Arrow Connector 67"/>
            <p:cNvCxnSpPr>
              <a:stCxn id="216" idx="1"/>
              <a:endCxn id="206" idx="0"/>
            </p:cNvCxnSpPr>
            <p:nvPr/>
          </p:nvCxnSpPr>
          <p:spPr>
            <a:xfrm rot="16200000" flipH="1" flipV="1">
              <a:off x="3416237" y="3452405"/>
              <a:ext cx="1009641" cy="47017"/>
            </a:xfrm>
            <a:prstGeom prst="bentConnector5">
              <a:avLst>
                <a:gd name="adj1" fmla="val 14598"/>
                <a:gd name="adj2" fmla="val -1257714"/>
                <a:gd name="adj3" fmla="val 86350"/>
              </a:avLst>
            </a:prstGeom>
            <a:ln w="19050"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20" name="Straight Arrow Connector 67"/>
            <p:cNvCxnSpPr>
              <a:stCxn id="217" idx="1"/>
              <a:endCxn id="207" idx="0"/>
            </p:cNvCxnSpPr>
            <p:nvPr/>
          </p:nvCxnSpPr>
          <p:spPr>
            <a:xfrm rot="16200000" flipH="1">
              <a:off x="4506700" y="3664342"/>
              <a:ext cx="225078" cy="453359"/>
            </a:xfrm>
            <a:prstGeom prst="bentConnector3">
              <a:avLst>
                <a:gd name="adj1" fmla="val -2466"/>
              </a:avLst>
            </a:prstGeom>
            <a:ln w="19050">
              <a:tailEnd type="triangle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21" name="Straight Arrow Connector 67"/>
            <p:cNvCxnSpPr>
              <a:stCxn id="218" idx="1"/>
              <a:endCxn id="208" idx="0"/>
            </p:cNvCxnSpPr>
            <p:nvPr/>
          </p:nvCxnSpPr>
          <p:spPr>
            <a:xfrm rot="16200000" flipH="1" flipV="1">
              <a:off x="3704584" y="4455445"/>
              <a:ext cx="286354" cy="316537"/>
            </a:xfrm>
            <a:prstGeom prst="bentConnector3">
              <a:avLst>
                <a:gd name="adj1" fmla="val 34105"/>
              </a:avLst>
            </a:prstGeom>
            <a:ln w="19050">
              <a:tailEnd type="triangle"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sp>
          <p:nvSpPr>
            <p:cNvPr id="222" name="Right Brace 221"/>
            <p:cNvSpPr/>
            <p:nvPr/>
          </p:nvSpPr>
          <p:spPr>
            <a:xfrm rot="5400000">
              <a:off x="3195826" y="4517376"/>
              <a:ext cx="156672" cy="1185026"/>
            </a:xfrm>
            <a:prstGeom prst="rightBrace">
              <a:avLst/>
            </a:prstGeom>
            <a:ln w="19050"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23" name="Straight Arrow Connector 67"/>
            <p:cNvCxnSpPr>
              <a:stCxn id="222" idx="1"/>
            </p:cNvCxnSpPr>
            <p:nvPr/>
          </p:nvCxnSpPr>
          <p:spPr>
            <a:xfrm rot="16200000" flipH="1">
              <a:off x="3146114" y="5316273"/>
              <a:ext cx="256314" cy="218"/>
            </a:xfrm>
            <a:prstGeom prst="bentConnector3">
              <a:avLst>
                <a:gd name="adj1" fmla="val 65773"/>
              </a:avLst>
            </a:prstGeom>
            <a:ln w="1905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24" name="Rounded Rectangle 223"/>
            <p:cNvSpPr/>
            <p:nvPr/>
          </p:nvSpPr>
          <p:spPr>
            <a:xfrm>
              <a:off x="1127759" y="1635760"/>
              <a:ext cx="4549611" cy="42164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225" name="TextBox 224"/>
            <p:cNvSpPr txBox="1"/>
            <p:nvPr/>
          </p:nvSpPr>
          <p:spPr>
            <a:xfrm>
              <a:off x="2783839" y="5405120"/>
              <a:ext cx="985519" cy="4447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50" i="1" dirty="0" smtClean="0">
                  <a:latin typeface="Cambria Math" pitchFamily="18" charset="0"/>
                  <a:ea typeface="Cambria Math" pitchFamily="18" charset="0"/>
                </a:rPr>
                <a:t>Bound</a:t>
              </a:r>
              <a:endParaRPr lang="en-US" sz="1050" i="1" dirty="0">
                <a:latin typeface="Cambria Math" pitchFamily="18" charset="0"/>
                <a:ea typeface="Cambria Math" pitchFamily="18" charset="0"/>
              </a:endParaRPr>
            </a:p>
          </p:txBody>
        </p:sp>
      </p:grpSp>
      <p:sp>
        <p:nvSpPr>
          <p:cNvPr id="228" name="TextBox 227"/>
          <p:cNvSpPr txBox="1"/>
          <p:nvPr/>
        </p:nvSpPr>
        <p:spPr>
          <a:xfrm>
            <a:off x="524020" y="2208383"/>
            <a:ext cx="5506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latin typeface="Cambria Math" pitchFamily="18" charset="0"/>
                <a:ea typeface="Cambria Math" pitchFamily="18" charset="0"/>
              </a:rPr>
              <a:t>L=</a:t>
            </a:r>
            <a:endParaRPr lang="en-US" sz="2000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230" name="TextBox 229"/>
          <p:cNvSpPr txBox="1"/>
          <p:nvPr/>
        </p:nvSpPr>
        <p:spPr>
          <a:xfrm>
            <a:off x="895181" y="2229478"/>
            <a:ext cx="4720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10</a:t>
            </a:r>
            <a:endParaRPr lang="en-US" sz="2000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232" name="Rectangle 231"/>
          <p:cNvSpPr/>
          <p:nvPr/>
        </p:nvSpPr>
        <p:spPr>
          <a:xfrm>
            <a:off x="993616" y="2292384"/>
            <a:ext cx="282804" cy="25452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31" name="TextBox 230"/>
          <p:cNvSpPr txBox="1"/>
          <p:nvPr/>
        </p:nvSpPr>
        <p:spPr>
          <a:xfrm>
            <a:off x="882907" y="2221245"/>
            <a:ext cx="4720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Cambria Math" pitchFamily="18" charset="0"/>
                <a:ea typeface="Cambria Math" pitchFamily="18" charset="0"/>
              </a:rPr>
              <a:t>11</a:t>
            </a:r>
            <a:endParaRPr lang="en-US" sz="2000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233" name="Rectangle 232"/>
          <p:cNvSpPr/>
          <p:nvPr/>
        </p:nvSpPr>
        <p:spPr>
          <a:xfrm>
            <a:off x="4550013" y="3625858"/>
            <a:ext cx="559315" cy="833020"/>
          </a:xfrm>
          <a:prstGeom prst="rect">
            <a:avLst/>
          </a:prstGeom>
          <a:solidFill>
            <a:schemeClr val="tx2">
              <a:lumMod val="60000"/>
              <a:lumOff val="40000"/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34" name="Rectangle 233"/>
          <p:cNvSpPr/>
          <p:nvPr/>
        </p:nvSpPr>
        <p:spPr>
          <a:xfrm>
            <a:off x="8284599" y="1562959"/>
            <a:ext cx="652011" cy="284695"/>
          </a:xfrm>
          <a:prstGeom prst="rect">
            <a:avLst/>
          </a:prstGeom>
          <a:solidFill>
            <a:schemeClr val="tx2">
              <a:lumMod val="60000"/>
              <a:lumOff val="40000"/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35" name="Rectangle 234"/>
          <p:cNvSpPr/>
          <p:nvPr/>
        </p:nvSpPr>
        <p:spPr>
          <a:xfrm>
            <a:off x="5296301" y="3269209"/>
            <a:ext cx="878256" cy="1529033"/>
          </a:xfrm>
          <a:prstGeom prst="rect">
            <a:avLst/>
          </a:prstGeom>
          <a:solidFill>
            <a:schemeClr val="tx2">
              <a:lumMod val="60000"/>
              <a:lumOff val="40000"/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36" name="Rectangle 235"/>
          <p:cNvSpPr/>
          <p:nvPr/>
        </p:nvSpPr>
        <p:spPr>
          <a:xfrm>
            <a:off x="4402326" y="4779069"/>
            <a:ext cx="878256" cy="1529033"/>
          </a:xfrm>
          <a:prstGeom prst="rect">
            <a:avLst/>
          </a:prstGeom>
          <a:solidFill>
            <a:schemeClr val="tx2">
              <a:lumMod val="60000"/>
              <a:lumOff val="40000"/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37" name="Rectangle 236"/>
          <p:cNvSpPr/>
          <p:nvPr/>
        </p:nvSpPr>
        <p:spPr>
          <a:xfrm>
            <a:off x="8265744" y="3355621"/>
            <a:ext cx="670866" cy="283125"/>
          </a:xfrm>
          <a:prstGeom prst="rect">
            <a:avLst/>
          </a:prstGeom>
          <a:solidFill>
            <a:schemeClr val="tx2">
              <a:lumMod val="60000"/>
              <a:lumOff val="40000"/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38" name="Rectangle 237"/>
          <p:cNvSpPr/>
          <p:nvPr/>
        </p:nvSpPr>
        <p:spPr>
          <a:xfrm>
            <a:off x="4561008" y="3636853"/>
            <a:ext cx="559315" cy="833020"/>
          </a:xfrm>
          <a:prstGeom prst="rect">
            <a:avLst/>
          </a:prstGeom>
          <a:solidFill>
            <a:schemeClr val="tx2">
              <a:lumMod val="60000"/>
              <a:lumOff val="40000"/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39" name="Rectangle 238"/>
          <p:cNvSpPr/>
          <p:nvPr/>
        </p:nvSpPr>
        <p:spPr>
          <a:xfrm>
            <a:off x="8257888" y="3366619"/>
            <a:ext cx="670866" cy="283125"/>
          </a:xfrm>
          <a:prstGeom prst="rect">
            <a:avLst/>
          </a:prstGeom>
          <a:solidFill>
            <a:schemeClr val="tx2">
              <a:lumMod val="60000"/>
              <a:lumOff val="40000"/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40" name="Rectangle 239"/>
          <p:cNvSpPr/>
          <p:nvPr/>
        </p:nvSpPr>
        <p:spPr>
          <a:xfrm>
            <a:off x="5288442" y="3270777"/>
            <a:ext cx="878256" cy="1529033"/>
          </a:xfrm>
          <a:prstGeom prst="rect">
            <a:avLst/>
          </a:prstGeom>
          <a:solidFill>
            <a:schemeClr val="tx2">
              <a:lumMod val="60000"/>
              <a:lumOff val="40000"/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41" name="Rectangle 240"/>
          <p:cNvSpPr/>
          <p:nvPr/>
        </p:nvSpPr>
        <p:spPr>
          <a:xfrm>
            <a:off x="4392899" y="4788496"/>
            <a:ext cx="878256" cy="1529033"/>
          </a:xfrm>
          <a:prstGeom prst="rect">
            <a:avLst/>
          </a:prstGeom>
          <a:solidFill>
            <a:schemeClr val="tx2">
              <a:lumMod val="60000"/>
              <a:lumOff val="40000"/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42" name="Rectangle 241"/>
          <p:cNvSpPr/>
          <p:nvPr/>
        </p:nvSpPr>
        <p:spPr>
          <a:xfrm>
            <a:off x="8268886" y="2010730"/>
            <a:ext cx="670866" cy="283125"/>
          </a:xfrm>
          <a:prstGeom prst="rect">
            <a:avLst/>
          </a:prstGeom>
          <a:solidFill>
            <a:schemeClr val="tx2">
              <a:lumMod val="60000"/>
              <a:lumOff val="40000"/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43" name="Rectangle 242"/>
          <p:cNvSpPr/>
          <p:nvPr/>
        </p:nvSpPr>
        <p:spPr>
          <a:xfrm>
            <a:off x="5308866" y="4771210"/>
            <a:ext cx="878256" cy="1529033"/>
          </a:xfrm>
          <a:prstGeom prst="rect">
            <a:avLst/>
          </a:prstGeom>
          <a:solidFill>
            <a:schemeClr val="tx2">
              <a:lumMod val="60000"/>
              <a:lumOff val="40000"/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44" name="Rectangle 243"/>
          <p:cNvSpPr/>
          <p:nvPr/>
        </p:nvSpPr>
        <p:spPr>
          <a:xfrm>
            <a:off x="4394467" y="4790064"/>
            <a:ext cx="878256" cy="1529033"/>
          </a:xfrm>
          <a:prstGeom prst="rect">
            <a:avLst/>
          </a:prstGeom>
          <a:solidFill>
            <a:schemeClr val="tx2">
              <a:lumMod val="60000"/>
              <a:lumOff val="40000"/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45" name="Rectangle 244"/>
          <p:cNvSpPr/>
          <p:nvPr/>
        </p:nvSpPr>
        <p:spPr>
          <a:xfrm>
            <a:off x="8279884" y="2455361"/>
            <a:ext cx="670866" cy="283125"/>
          </a:xfrm>
          <a:prstGeom prst="rect">
            <a:avLst/>
          </a:prstGeom>
          <a:solidFill>
            <a:schemeClr val="tx2">
              <a:lumMod val="60000"/>
              <a:lumOff val="40000"/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46" name="Rectangle 245"/>
          <p:cNvSpPr/>
          <p:nvPr/>
        </p:nvSpPr>
        <p:spPr>
          <a:xfrm>
            <a:off x="5301010" y="4772780"/>
            <a:ext cx="878256" cy="1529033"/>
          </a:xfrm>
          <a:prstGeom prst="rect">
            <a:avLst/>
          </a:prstGeom>
          <a:solidFill>
            <a:schemeClr val="tx2">
              <a:lumMod val="60000"/>
              <a:lumOff val="40000"/>
              <a:alpha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26" name="TextBox 225"/>
          <p:cNvSpPr txBox="1"/>
          <p:nvPr/>
        </p:nvSpPr>
        <p:spPr>
          <a:xfrm>
            <a:off x="1597979" y="2290439"/>
            <a:ext cx="397719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>
                <a:solidFill>
                  <a:srgbClr val="FF0000"/>
                </a:solidFill>
              </a:rPr>
              <a:t>Lower bound is initialized to lower bound found during mini-bucket</a:t>
            </a:r>
            <a:endParaRPr lang="en-US" sz="1050" dirty="0">
              <a:solidFill>
                <a:srgbClr val="FF0000"/>
              </a:solidFill>
            </a:endParaRPr>
          </a:p>
        </p:txBody>
      </p:sp>
      <p:cxnSp>
        <p:nvCxnSpPr>
          <p:cNvPr id="247" name="Straight Arrow Connector 246"/>
          <p:cNvCxnSpPr/>
          <p:nvPr/>
        </p:nvCxnSpPr>
        <p:spPr>
          <a:xfrm flipH="1" flipV="1">
            <a:off x="1331650" y="2417397"/>
            <a:ext cx="319596" cy="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3" grpId="0" animBg="1"/>
      <p:bldP spid="103" grpId="0"/>
      <p:bldP spid="97" grpId="0"/>
      <p:bldP spid="93" grpId="0"/>
      <p:bldP spid="88" grpId="0"/>
      <p:bldP spid="94" grpId="0"/>
      <p:bldP spid="95" grpId="0"/>
      <p:bldP spid="96" grpId="0"/>
      <p:bldP spid="98" grpId="0"/>
      <p:bldP spid="102" grpId="0"/>
      <p:bldP spid="190" grpId="0"/>
      <p:bldP spid="92" grpId="0"/>
      <p:bldP spid="108" grpId="0"/>
      <p:bldP spid="109" grpId="0"/>
      <p:bldP spid="110" grpId="0"/>
      <p:bldP spid="111" grpId="0"/>
      <p:bldP spid="112" grpId="0"/>
      <p:bldP spid="113" grpId="0"/>
      <p:bldP spid="114" grpId="0"/>
      <p:bldP spid="115" grpId="0"/>
      <p:bldP spid="116" grpId="0"/>
      <p:bldP spid="117" grpId="0"/>
      <p:bldP spid="118" grpId="0"/>
      <p:bldP spid="119" grpId="0"/>
      <p:bldP spid="120" grpId="0"/>
      <p:bldP spid="121" grpId="0"/>
      <p:bldP spid="123" grpId="0"/>
      <p:bldP spid="124" grpId="0"/>
      <p:bldP spid="125" grpId="0"/>
      <p:bldP spid="126" grpId="0"/>
      <p:bldP spid="127" grpId="0"/>
      <p:bldP spid="128" grpId="0"/>
      <p:bldP spid="129" grpId="0"/>
      <p:bldP spid="130" grpId="0"/>
      <p:bldP spid="131" grpId="0"/>
      <p:bldP spid="132" grpId="0"/>
      <p:bldP spid="133" grpId="0"/>
      <p:bldP spid="134" grpId="0"/>
      <p:bldP spid="135" grpId="0"/>
      <p:bldP spid="136" grpId="0"/>
      <p:bldP spid="139" grpId="0"/>
      <p:bldP spid="140" grpId="0"/>
      <p:bldP spid="141" grpId="0"/>
      <p:bldP spid="142" grpId="0"/>
      <p:bldP spid="107" grpId="0"/>
      <p:bldP spid="144" grpId="0" animBg="1"/>
      <p:bldP spid="147" grpId="0" animBg="1"/>
      <p:bldP spid="148" grpId="0" animBg="1"/>
      <p:bldP spid="178" grpId="0" animBg="1"/>
      <p:bldP spid="180" grpId="0" animBg="1"/>
      <p:bldP spid="182" grpId="0" animBg="1"/>
      <p:bldP spid="152" grpId="0" animBg="1"/>
      <p:bldP spid="154" grpId="0" animBg="1"/>
      <p:bldP spid="155" grpId="0" animBg="1"/>
      <p:bldP spid="157" grpId="0" animBg="1"/>
      <p:bldP spid="162" grpId="0" animBg="1"/>
      <p:bldP spid="163" grpId="0" animBg="1"/>
      <p:bldP spid="166" grpId="0" animBg="1"/>
      <p:bldP spid="168" grpId="0" animBg="1"/>
      <p:bldP spid="170" grpId="0" animBg="1"/>
      <p:bldP spid="171" grpId="0" animBg="1"/>
      <p:bldP spid="173" grpId="0" animBg="1"/>
      <p:bldP spid="106" grpId="0"/>
      <p:bldP spid="230" grpId="0"/>
      <p:bldP spid="232" grpId="0" animBg="1"/>
      <p:bldP spid="231" grpId="0"/>
      <p:bldP spid="233" grpId="0" animBg="1"/>
      <p:bldP spid="234" grpId="0" animBg="1"/>
      <p:bldP spid="235" grpId="0" animBg="1"/>
      <p:bldP spid="236" grpId="0" animBg="1"/>
      <p:bldP spid="237" grpId="0" animBg="1"/>
      <p:bldP spid="238" grpId="0" animBg="1"/>
      <p:bldP spid="239" grpId="0" animBg="1"/>
      <p:bldP spid="240" grpId="0" animBg="1"/>
      <p:bldP spid="241" grpId="0" animBg="1"/>
      <p:bldP spid="242" grpId="0" animBg="1"/>
      <p:bldP spid="243" grpId="0" animBg="1"/>
      <p:bldP spid="244" grpId="0" animBg="1"/>
      <p:bldP spid="245" grpId="0" animBg="1"/>
      <p:bldP spid="246" grpId="0" animBg="1"/>
      <p:bldP spid="226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Mini-bucket Heuristics Properties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3/25/2013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Constraint Optimization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E86F-4F53-460C-83BF-F797240580C2}" type="slidenum">
              <a:rPr lang="en-US" smtClean="0"/>
              <a:pPr/>
              <a:t>47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3830" y="1517232"/>
            <a:ext cx="752385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Definition 13.1: Given an ordered set of augmented buckets generated by the mini-bucket algorithm, the bounding function          is the sum of all the new    functions that are generated in buckets </a:t>
            </a:r>
            <a:r>
              <a:rPr lang="en-US" i="1" dirty="0" smtClean="0"/>
              <a:t>p+1</a:t>
            </a:r>
            <a:r>
              <a:rPr lang="en-US" dirty="0" smtClean="0"/>
              <a:t> through </a:t>
            </a:r>
            <a:r>
              <a:rPr lang="en-US" i="1" dirty="0" smtClean="0"/>
              <a:t>n</a:t>
            </a:r>
            <a:r>
              <a:rPr lang="en-US" dirty="0" smtClean="0"/>
              <a:t> and reside in buckets </a:t>
            </a:r>
            <a:r>
              <a:rPr lang="en-US" i="1" dirty="0" smtClean="0"/>
              <a:t>1</a:t>
            </a:r>
            <a:r>
              <a:rPr lang="en-US" dirty="0" smtClean="0"/>
              <a:t> through </a:t>
            </a:r>
            <a:r>
              <a:rPr lang="en-US" i="1" dirty="0" smtClean="0"/>
              <a:t>p</a:t>
            </a:r>
            <a:r>
              <a:rPr lang="en-US" dirty="0" smtClean="0"/>
              <a:t>. That is: </a:t>
            </a:r>
            <a:endParaRPr lang="en-US" dirty="0"/>
          </a:p>
        </p:txBody>
      </p:sp>
      <p:sp>
        <p:nvSpPr>
          <p:cNvPr id="512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51201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67280" y="2844800"/>
            <a:ext cx="4221163" cy="655638"/>
          </a:xfrm>
          <a:prstGeom prst="rect">
            <a:avLst/>
          </a:prstGeom>
          <a:noFill/>
        </p:spPr>
      </p:pic>
      <p:sp>
        <p:nvSpPr>
          <p:cNvPr id="51203" name="Rectangle 3"/>
          <p:cNvSpPr>
            <a:spLocks noChangeArrowheads="1"/>
          </p:cNvSpPr>
          <p:nvPr/>
        </p:nvSpPr>
        <p:spPr bwMode="auto">
          <a:xfrm>
            <a:off x="0" y="111283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0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51204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58080" y="1855892"/>
            <a:ext cx="416560" cy="277707"/>
          </a:xfrm>
          <a:prstGeom prst="rect">
            <a:avLst/>
          </a:prstGeom>
          <a:noFill/>
        </p:spPr>
      </p:pic>
      <p:sp>
        <p:nvSpPr>
          <p:cNvPr id="14" name="Rectangle 13"/>
          <p:cNvSpPr/>
          <p:nvPr/>
        </p:nvSpPr>
        <p:spPr>
          <a:xfrm>
            <a:off x="593990" y="3935312"/>
            <a:ext cx="752385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Theorem 13.5 (paraphrased):</a:t>
            </a:r>
          </a:p>
          <a:p>
            <a:r>
              <a:rPr lang="en-US" dirty="0" smtClean="0"/>
              <a:t> 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 The mini-bucket heuristic never under-estimates the cost of the optimal extension of a given partial assignment</a:t>
            </a:r>
          </a:p>
          <a:p>
            <a:pPr lvl="1">
              <a:buFont typeface="Arial" pitchFamily="34" charset="0"/>
              <a:buChar char="•"/>
            </a:pPr>
            <a:endParaRPr lang="en-US" dirty="0" smtClean="0"/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 The heuristic is monotonic, as search goes deeper the bound can only decrease, meaning it is more accurate.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Combinatorial Auction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3/25/2013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Constraint Optimization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E86F-4F53-460C-83BF-F797240580C2}" type="slidenum">
              <a:rPr lang="en-US" smtClean="0"/>
              <a:pPr/>
              <a:t>48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47040" y="1467396"/>
            <a:ext cx="83616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In this case the bounding functions perform similarly, but mini-bucket is more accurate!  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889760" y="2270036"/>
            <a:ext cx="13512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First-choice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486400" y="2280196"/>
            <a:ext cx="15036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Mini-bucket</a:t>
            </a:r>
            <a:endParaRPr lang="en-US" dirty="0"/>
          </a:p>
        </p:txBody>
      </p:sp>
      <p:sp>
        <p:nvSpPr>
          <p:cNvPr id="15" name="Oval 14"/>
          <p:cNvSpPr/>
          <p:nvPr/>
        </p:nvSpPr>
        <p:spPr>
          <a:xfrm>
            <a:off x="1375954" y="3881121"/>
            <a:ext cx="130628" cy="1306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cxnSp>
        <p:nvCxnSpPr>
          <p:cNvPr id="35" name="Straight Connector 34"/>
          <p:cNvCxnSpPr/>
          <p:nvPr/>
        </p:nvCxnSpPr>
        <p:spPr>
          <a:xfrm flipH="1" flipV="1">
            <a:off x="2225042" y="4511040"/>
            <a:ext cx="142238" cy="487680"/>
          </a:xfrm>
          <a:prstGeom prst="line">
            <a:avLst/>
          </a:prstGeom>
          <a:ln w="254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2828834" y="3362961"/>
            <a:ext cx="130628" cy="1306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1853474" y="3383281"/>
            <a:ext cx="130628" cy="1306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 flipH="1">
            <a:off x="1422402" y="3464560"/>
            <a:ext cx="477518" cy="497840"/>
          </a:xfrm>
          <a:prstGeom prst="line">
            <a:avLst/>
          </a:prstGeom>
          <a:ln w="254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7" name="Group 26"/>
          <p:cNvGrpSpPr/>
          <p:nvPr/>
        </p:nvGrpSpPr>
        <p:grpSpPr>
          <a:xfrm>
            <a:off x="1422402" y="3931920"/>
            <a:ext cx="531220" cy="1685109"/>
            <a:chOff x="1554482" y="3241040"/>
            <a:chExt cx="531220" cy="1685109"/>
          </a:xfrm>
        </p:grpSpPr>
        <p:cxnSp>
          <p:nvCxnSpPr>
            <p:cNvPr id="16" name="Straight Connector 15"/>
            <p:cNvCxnSpPr/>
            <p:nvPr/>
          </p:nvCxnSpPr>
          <p:spPr>
            <a:xfrm flipH="1" flipV="1">
              <a:off x="1554482" y="3241040"/>
              <a:ext cx="142238" cy="487680"/>
            </a:xfrm>
            <a:prstGeom prst="line">
              <a:avLst/>
            </a:prstGeom>
            <a:ln w="25400"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8" name="Oval 17"/>
            <p:cNvSpPr/>
            <p:nvPr/>
          </p:nvSpPr>
          <p:spPr>
            <a:xfrm>
              <a:off x="1650274" y="3708401"/>
              <a:ext cx="130628" cy="13062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21" name="Straight Connector 20"/>
            <p:cNvCxnSpPr/>
            <p:nvPr/>
          </p:nvCxnSpPr>
          <p:spPr>
            <a:xfrm flipH="1" flipV="1">
              <a:off x="1717042" y="3799840"/>
              <a:ext cx="142238" cy="487680"/>
            </a:xfrm>
            <a:prstGeom prst="line">
              <a:avLst/>
            </a:prstGeom>
            <a:ln w="25400"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2" name="Oval 21"/>
            <p:cNvSpPr/>
            <p:nvPr/>
          </p:nvSpPr>
          <p:spPr>
            <a:xfrm>
              <a:off x="1812834" y="4267201"/>
              <a:ext cx="130628" cy="13062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23" name="Straight Connector 22"/>
            <p:cNvCxnSpPr/>
            <p:nvPr/>
          </p:nvCxnSpPr>
          <p:spPr>
            <a:xfrm flipH="1" flipV="1">
              <a:off x="1859282" y="4328160"/>
              <a:ext cx="142238" cy="487680"/>
            </a:xfrm>
            <a:prstGeom prst="line">
              <a:avLst/>
            </a:prstGeom>
            <a:ln w="25400"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4" name="Oval 23"/>
            <p:cNvSpPr/>
            <p:nvPr/>
          </p:nvSpPr>
          <p:spPr>
            <a:xfrm>
              <a:off x="1955074" y="4795521"/>
              <a:ext cx="130628" cy="13062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</p:grpSp>
      <p:cxnSp>
        <p:nvCxnSpPr>
          <p:cNvPr id="31" name="Straight Connector 30"/>
          <p:cNvCxnSpPr/>
          <p:nvPr/>
        </p:nvCxnSpPr>
        <p:spPr>
          <a:xfrm flipH="1" flipV="1">
            <a:off x="1920242" y="3423920"/>
            <a:ext cx="142238" cy="487680"/>
          </a:xfrm>
          <a:prstGeom prst="line">
            <a:avLst/>
          </a:prstGeom>
          <a:ln w="254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Oval 31"/>
          <p:cNvSpPr/>
          <p:nvPr/>
        </p:nvSpPr>
        <p:spPr>
          <a:xfrm>
            <a:off x="2016034" y="3891281"/>
            <a:ext cx="130628" cy="1306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 flipH="1" flipV="1">
            <a:off x="2082802" y="3982720"/>
            <a:ext cx="142238" cy="487680"/>
          </a:xfrm>
          <a:prstGeom prst="line">
            <a:avLst/>
          </a:prstGeom>
          <a:ln w="254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Oval 33"/>
          <p:cNvSpPr/>
          <p:nvPr/>
        </p:nvSpPr>
        <p:spPr>
          <a:xfrm>
            <a:off x="2178594" y="4450081"/>
            <a:ext cx="130628" cy="1306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36" name="Oval 35"/>
          <p:cNvSpPr/>
          <p:nvPr/>
        </p:nvSpPr>
        <p:spPr>
          <a:xfrm>
            <a:off x="2320834" y="4978401"/>
            <a:ext cx="130628" cy="1306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39" name="Oval 38"/>
          <p:cNvSpPr/>
          <p:nvPr/>
        </p:nvSpPr>
        <p:spPr>
          <a:xfrm>
            <a:off x="2310674" y="2905761"/>
            <a:ext cx="130628" cy="1306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cxnSp>
        <p:nvCxnSpPr>
          <p:cNvPr id="40" name="Straight Connector 39"/>
          <p:cNvCxnSpPr/>
          <p:nvPr/>
        </p:nvCxnSpPr>
        <p:spPr>
          <a:xfrm flipH="1">
            <a:off x="1910082" y="2946400"/>
            <a:ext cx="477518" cy="497840"/>
          </a:xfrm>
          <a:prstGeom prst="line">
            <a:avLst/>
          </a:prstGeom>
          <a:ln w="254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rot="5400000" flipH="1">
            <a:off x="2387602" y="2946400"/>
            <a:ext cx="477518" cy="497840"/>
          </a:xfrm>
          <a:prstGeom prst="line">
            <a:avLst/>
          </a:prstGeom>
          <a:ln w="254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2702560" y="3434080"/>
            <a:ext cx="182880" cy="487680"/>
          </a:xfrm>
          <a:prstGeom prst="line">
            <a:avLst/>
          </a:prstGeom>
          <a:ln w="254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5" name="Oval 44"/>
          <p:cNvSpPr/>
          <p:nvPr/>
        </p:nvSpPr>
        <p:spPr>
          <a:xfrm>
            <a:off x="2635794" y="3891281"/>
            <a:ext cx="130628" cy="1306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47" name="Oval 46"/>
          <p:cNvSpPr/>
          <p:nvPr/>
        </p:nvSpPr>
        <p:spPr>
          <a:xfrm>
            <a:off x="3357154" y="3860801"/>
            <a:ext cx="130628" cy="1306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cxnSp>
        <p:nvCxnSpPr>
          <p:cNvPr id="48" name="Straight Connector 47"/>
          <p:cNvCxnSpPr/>
          <p:nvPr/>
        </p:nvCxnSpPr>
        <p:spPr>
          <a:xfrm rot="5400000" flipH="1">
            <a:off x="2915922" y="3444240"/>
            <a:ext cx="477518" cy="497840"/>
          </a:xfrm>
          <a:prstGeom prst="line">
            <a:avLst/>
          </a:prstGeom>
          <a:ln w="254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V="1">
            <a:off x="3200400" y="3962400"/>
            <a:ext cx="182880" cy="487680"/>
          </a:xfrm>
          <a:prstGeom prst="line">
            <a:avLst/>
          </a:prstGeom>
          <a:ln w="254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0" name="Oval 49"/>
          <p:cNvSpPr/>
          <p:nvPr/>
        </p:nvSpPr>
        <p:spPr>
          <a:xfrm>
            <a:off x="3133634" y="4419601"/>
            <a:ext cx="130628" cy="1306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cxnSp>
        <p:nvCxnSpPr>
          <p:cNvPr id="51" name="Straight Connector 50"/>
          <p:cNvCxnSpPr/>
          <p:nvPr/>
        </p:nvCxnSpPr>
        <p:spPr>
          <a:xfrm flipV="1">
            <a:off x="2997200" y="4521200"/>
            <a:ext cx="182880" cy="487680"/>
          </a:xfrm>
          <a:prstGeom prst="line">
            <a:avLst/>
          </a:prstGeom>
          <a:ln w="254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2" name="Oval 51"/>
          <p:cNvSpPr/>
          <p:nvPr/>
        </p:nvSpPr>
        <p:spPr>
          <a:xfrm>
            <a:off x="2930434" y="4978401"/>
            <a:ext cx="130628" cy="1306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cxnSp>
        <p:nvCxnSpPr>
          <p:cNvPr id="53" name="Straight Connector 52"/>
          <p:cNvCxnSpPr/>
          <p:nvPr/>
        </p:nvCxnSpPr>
        <p:spPr>
          <a:xfrm flipH="1" flipV="1">
            <a:off x="2987042" y="5029200"/>
            <a:ext cx="142238" cy="487680"/>
          </a:xfrm>
          <a:prstGeom prst="line">
            <a:avLst/>
          </a:prstGeom>
          <a:ln w="254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4" name="Oval 53"/>
          <p:cNvSpPr/>
          <p:nvPr/>
        </p:nvSpPr>
        <p:spPr>
          <a:xfrm>
            <a:off x="3082834" y="5496561"/>
            <a:ext cx="130628" cy="1306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59" name="Oval 58"/>
          <p:cNvSpPr/>
          <p:nvPr/>
        </p:nvSpPr>
        <p:spPr>
          <a:xfrm>
            <a:off x="3895634" y="4378961"/>
            <a:ext cx="130628" cy="1306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cxnSp>
        <p:nvCxnSpPr>
          <p:cNvPr id="60" name="Straight Connector 59"/>
          <p:cNvCxnSpPr/>
          <p:nvPr/>
        </p:nvCxnSpPr>
        <p:spPr>
          <a:xfrm rot="5400000" flipH="1">
            <a:off x="3454402" y="3962400"/>
            <a:ext cx="477518" cy="497840"/>
          </a:xfrm>
          <a:prstGeom prst="line">
            <a:avLst/>
          </a:prstGeom>
          <a:ln w="25400">
            <a:prstDash val="sysDash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1" name="Oval 60"/>
          <p:cNvSpPr/>
          <p:nvPr/>
        </p:nvSpPr>
        <p:spPr>
          <a:xfrm>
            <a:off x="3651794" y="4897121"/>
            <a:ext cx="130628" cy="1306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cxnSp>
        <p:nvCxnSpPr>
          <p:cNvPr id="62" name="Straight Connector 61"/>
          <p:cNvCxnSpPr/>
          <p:nvPr/>
        </p:nvCxnSpPr>
        <p:spPr>
          <a:xfrm rot="5400000" flipH="1">
            <a:off x="3210562" y="4480560"/>
            <a:ext cx="477518" cy="497840"/>
          </a:xfrm>
          <a:prstGeom prst="line">
            <a:avLst/>
          </a:prstGeom>
          <a:ln w="25400">
            <a:prstDash val="sysDash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flipH="1" flipV="1">
            <a:off x="2682242" y="3962400"/>
            <a:ext cx="142238" cy="487680"/>
          </a:xfrm>
          <a:prstGeom prst="line">
            <a:avLst/>
          </a:prstGeom>
          <a:ln w="254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4" name="Oval 63"/>
          <p:cNvSpPr/>
          <p:nvPr/>
        </p:nvSpPr>
        <p:spPr>
          <a:xfrm>
            <a:off x="2778034" y="4429761"/>
            <a:ext cx="130628" cy="1306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1930400" y="2926080"/>
            <a:ext cx="2760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1</a:t>
            </a:r>
            <a:endParaRPr lang="en-US" sz="1400" dirty="0"/>
          </a:p>
        </p:txBody>
      </p:sp>
      <p:sp>
        <p:nvSpPr>
          <p:cNvPr id="66" name="TextBox 65"/>
          <p:cNvSpPr txBox="1"/>
          <p:nvPr/>
        </p:nvSpPr>
        <p:spPr>
          <a:xfrm>
            <a:off x="1422400" y="3474720"/>
            <a:ext cx="2760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1</a:t>
            </a:r>
            <a:endParaRPr lang="en-US" sz="1400" dirty="0"/>
          </a:p>
        </p:txBody>
      </p:sp>
      <p:sp>
        <p:nvSpPr>
          <p:cNvPr id="67" name="TextBox 66"/>
          <p:cNvSpPr txBox="1"/>
          <p:nvPr/>
        </p:nvSpPr>
        <p:spPr>
          <a:xfrm>
            <a:off x="1452880" y="3982720"/>
            <a:ext cx="2760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0</a:t>
            </a:r>
            <a:endParaRPr lang="en-US" sz="1400" dirty="0"/>
          </a:p>
        </p:txBody>
      </p:sp>
      <p:sp>
        <p:nvSpPr>
          <p:cNvPr id="68" name="TextBox 67"/>
          <p:cNvSpPr txBox="1"/>
          <p:nvPr/>
        </p:nvSpPr>
        <p:spPr>
          <a:xfrm>
            <a:off x="1625600" y="4582160"/>
            <a:ext cx="2760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0</a:t>
            </a:r>
            <a:endParaRPr lang="en-US" sz="1400" dirty="0"/>
          </a:p>
        </p:txBody>
      </p:sp>
      <p:sp>
        <p:nvSpPr>
          <p:cNvPr id="69" name="TextBox 68"/>
          <p:cNvSpPr txBox="1"/>
          <p:nvPr/>
        </p:nvSpPr>
        <p:spPr>
          <a:xfrm>
            <a:off x="1778000" y="5090160"/>
            <a:ext cx="2760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0</a:t>
            </a:r>
            <a:endParaRPr lang="en-US" sz="1400" dirty="0"/>
          </a:p>
        </p:txBody>
      </p:sp>
      <p:sp>
        <p:nvSpPr>
          <p:cNvPr id="70" name="TextBox 69"/>
          <p:cNvSpPr txBox="1"/>
          <p:nvPr/>
        </p:nvSpPr>
        <p:spPr>
          <a:xfrm>
            <a:off x="1950720" y="3484880"/>
            <a:ext cx="2760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0</a:t>
            </a:r>
            <a:endParaRPr lang="en-US" sz="1400" dirty="0"/>
          </a:p>
        </p:txBody>
      </p:sp>
      <p:sp>
        <p:nvSpPr>
          <p:cNvPr id="71" name="TextBox 70"/>
          <p:cNvSpPr txBox="1"/>
          <p:nvPr/>
        </p:nvSpPr>
        <p:spPr>
          <a:xfrm>
            <a:off x="2123440" y="4084320"/>
            <a:ext cx="2760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0</a:t>
            </a:r>
            <a:endParaRPr lang="en-US" sz="1400" dirty="0"/>
          </a:p>
        </p:txBody>
      </p:sp>
      <p:sp>
        <p:nvSpPr>
          <p:cNvPr id="72" name="TextBox 71"/>
          <p:cNvSpPr txBox="1"/>
          <p:nvPr/>
        </p:nvSpPr>
        <p:spPr>
          <a:xfrm>
            <a:off x="2275840" y="4592320"/>
            <a:ext cx="2760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0</a:t>
            </a:r>
            <a:endParaRPr lang="en-US" sz="1400" dirty="0"/>
          </a:p>
        </p:txBody>
      </p:sp>
      <p:sp>
        <p:nvSpPr>
          <p:cNvPr id="74" name="TextBox 73"/>
          <p:cNvSpPr txBox="1"/>
          <p:nvPr/>
        </p:nvSpPr>
        <p:spPr>
          <a:xfrm>
            <a:off x="2560320" y="2946400"/>
            <a:ext cx="2760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0</a:t>
            </a:r>
            <a:endParaRPr lang="en-US" sz="1400" dirty="0"/>
          </a:p>
        </p:txBody>
      </p:sp>
      <p:sp>
        <p:nvSpPr>
          <p:cNvPr id="75" name="TextBox 74"/>
          <p:cNvSpPr txBox="1"/>
          <p:nvPr/>
        </p:nvSpPr>
        <p:spPr>
          <a:xfrm>
            <a:off x="3048000" y="3413760"/>
            <a:ext cx="2760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0</a:t>
            </a:r>
            <a:endParaRPr lang="en-US" sz="1400" dirty="0"/>
          </a:p>
        </p:txBody>
      </p:sp>
      <p:sp>
        <p:nvSpPr>
          <p:cNvPr id="76" name="TextBox 75"/>
          <p:cNvSpPr txBox="1"/>
          <p:nvPr/>
        </p:nvSpPr>
        <p:spPr>
          <a:xfrm>
            <a:off x="3586480" y="3942080"/>
            <a:ext cx="2760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0</a:t>
            </a:r>
            <a:endParaRPr lang="en-US" sz="1400" dirty="0"/>
          </a:p>
        </p:txBody>
      </p:sp>
      <p:sp>
        <p:nvSpPr>
          <p:cNvPr id="77" name="TextBox 76"/>
          <p:cNvSpPr txBox="1"/>
          <p:nvPr/>
        </p:nvSpPr>
        <p:spPr>
          <a:xfrm>
            <a:off x="3403600" y="4511040"/>
            <a:ext cx="2760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0</a:t>
            </a:r>
            <a:endParaRPr lang="en-US" sz="1400" dirty="0"/>
          </a:p>
        </p:txBody>
      </p:sp>
      <p:sp>
        <p:nvSpPr>
          <p:cNvPr id="78" name="TextBox 77"/>
          <p:cNvSpPr txBox="1"/>
          <p:nvPr/>
        </p:nvSpPr>
        <p:spPr>
          <a:xfrm>
            <a:off x="3048000" y="5130800"/>
            <a:ext cx="2760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0</a:t>
            </a:r>
            <a:endParaRPr lang="en-US" sz="1400" dirty="0"/>
          </a:p>
        </p:txBody>
      </p:sp>
      <p:sp>
        <p:nvSpPr>
          <p:cNvPr id="79" name="TextBox 78"/>
          <p:cNvSpPr txBox="1"/>
          <p:nvPr/>
        </p:nvSpPr>
        <p:spPr>
          <a:xfrm>
            <a:off x="3942080" y="4429760"/>
            <a:ext cx="2760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7</a:t>
            </a:r>
            <a:endParaRPr lang="en-US" sz="1400" dirty="0"/>
          </a:p>
        </p:txBody>
      </p:sp>
      <p:sp>
        <p:nvSpPr>
          <p:cNvPr id="80" name="TextBox 79"/>
          <p:cNvSpPr txBox="1"/>
          <p:nvPr/>
        </p:nvSpPr>
        <p:spPr>
          <a:xfrm>
            <a:off x="2987040" y="5577840"/>
            <a:ext cx="4368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11</a:t>
            </a:r>
            <a:endParaRPr lang="en-US" sz="1400" dirty="0"/>
          </a:p>
        </p:txBody>
      </p:sp>
      <p:sp>
        <p:nvSpPr>
          <p:cNvPr id="81" name="TextBox 80"/>
          <p:cNvSpPr txBox="1"/>
          <p:nvPr/>
        </p:nvSpPr>
        <p:spPr>
          <a:xfrm>
            <a:off x="2854960" y="4653280"/>
            <a:ext cx="2760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0</a:t>
            </a:r>
            <a:endParaRPr lang="en-US" sz="1400" dirty="0"/>
          </a:p>
        </p:txBody>
      </p:sp>
      <p:sp>
        <p:nvSpPr>
          <p:cNvPr id="82" name="TextBox 81"/>
          <p:cNvSpPr txBox="1"/>
          <p:nvPr/>
        </p:nvSpPr>
        <p:spPr>
          <a:xfrm>
            <a:off x="2357120" y="5557520"/>
            <a:ext cx="4368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400" dirty="0"/>
          </a:p>
        </p:txBody>
      </p:sp>
      <p:sp>
        <p:nvSpPr>
          <p:cNvPr id="83" name="TextBox 82"/>
          <p:cNvSpPr txBox="1"/>
          <p:nvPr/>
        </p:nvSpPr>
        <p:spPr>
          <a:xfrm>
            <a:off x="1706880" y="5598160"/>
            <a:ext cx="4368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10</a:t>
            </a:r>
            <a:endParaRPr lang="en-US" sz="1400" dirty="0"/>
          </a:p>
        </p:txBody>
      </p:sp>
      <p:sp>
        <p:nvSpPr>
          <p:cNvPr id="84" name="TextBox 83"/>
          <p:cNvSpPr txBox="1"/>
          <p:nvPr/>
        </p:nvSpPr>
        <p:spPr>
          <a:xfrm>
            <a:off x="1351280" y="4886960"/>
            <a:ext cx="4368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12</a:t>
            </a:r>
            <a:endParaRPr lang="en-US" sz="1400" dirty="0"/>
          </a:p>
        </p:txBody>
      </p:sp>
      <p:sp>
        <p:nvSpPr>
          <p:cNvPr id="85" name="TextBox 84"/>
          <p:cNvSpPr txBox="1"/>
          <p:nvPr/>
        </p:nvSpPr>
        <p:spPr>
          <a:xfrm>
            <a:off x="1188720" y="4307840"/>
            <a:ext cx="4368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17</a:t>
            </a:r>
            <a:endParaRPr lang="en-US" sz="1400" dirty="0"/>
          </a:p>
        </p:txBody>
      </p:sp>
      <p:sp>
        <p:nvSpPr>
          <p:cNvPr id="86" name="TextBox 85"/>
          <p:cNvSpPr txBox="1"/>
          <p:nvPr/>
        </p:nvSpPr>
        <p:spPr>
          <a:xfrm>
            <a:off x="1046480" y="3779520"/>
            <a:ext cx="4368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23</a:t>
            </a:r>
            <a:endParaRPr lang="en-US" sz="1400" dirty="0"/>
          </a:p>
        </p:txBody>
      </p:sp>
      <p:sp>
        <p:nvSpPr>
          <p:cNvPr id="87" name="TextBox 86"/>
          <p:cNvSpPr txBox="1"/>
          <p:nvPr/>
        </p:nvSpPr>
        <p:spPr>
          <a:xfrm>
            <a:off x="2021840" y="4907280"/>
            <a:ext cx="4368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  </a:t>
            </a:r>
            <a:endParaRPr lang="en-US" sz="1400" dirty="0"/>
          </a:p>
        </p:txBody>
      </p:sp>
      <p:sp>
        <p:nvSpPr>
          <p:cNvPr id="88" name="TextBox 87"/>
          <p:cNvSpPr txBox="1"/>
          <p:nvPr/>
        </p:nvSpPr>
        <p:spPr>
          <a:xfrm>
            <a:off x="1869440" y="4348480"/>
            <a:ext cx="4368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15</a:t>
            </a:r>
            <a:endParaRPr lang="en-US" sz="1400" dirty="0"/>
          </a:p>
        </p:txBody>
      </p:sp>
      <p:sp>
        <p:nvSpPr>
          <p:cNvPr id="89" name="TextBox 88"/>
          <p:cNvSpPr txBox="1"/>
          <p:nvPr/>
        </p:nvSpPr>
        <p:spPr>
          <a:xfrm>
            <a:off x="1717040" y="3799840"/>
            <a:ext cx="4368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21</a:t>
            </a:r>
            <a:endParaRPr lang="en-US" sz="1400" dirty="0"/>
          </a:p>
        </p:txBody>
      </p:sp>
      <p:sp>
        <p:nvSpPr>
          <p:cNvPr id="90" name="TextBox 89"/>
          <p:cNvSpPr txBox="1"/>
          <p:nvPr/>
        </p:nvSpPr>
        <p:spPr>
          <a:xfrm>
            <a:off x="3342640" y="3637280"/>
            <a:ext cx="4368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13</a:t>
            </a:r>
            <a:endParaRPr lang="en-US" sz="1400" dirty="0"/>
          </a:p>
        </p:txBody>
      </p:sp>
      <p:sp>
        <p:nvSpPr>
          <p:cNvPr id="91" name="TextBox 90"/>
          <p:cNvSpPr txBox="1"/>
          <p:nvPr/>
        </p:nvSpPr>
        <p:spPr>
          <a:xfrm>
            <a:off x="2834640" y="3149600"/>
            <a:ext cx="4368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15</a:t>
            </a:r>
            <a:endParaRPr lang="en-US" sz="1400" dirty="0"/>
          </a:p>
        </p:txBody>
      </p:sp>
      <p:sp>
        <p:nvSpPr>
          <p:cNvPr id="92" name="TextBox 91"/>
          <p:cNvSpPr txBox="1"/>
          <p:nvPr/>
        </p:nvSpPr>
        <p:spPr>
          <a:xfrm>
            <a:off x="1554480" y="3210560"/>
            <a:ext cx="4368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23</a:t>
            </a:r>
            <a:endParaRPr lang="en-US" sz="1400" dirty="0"/>
          </a:p>
        </p:txBody>
      </p:sp>
      <p:sp>
        <p:nvSpPr>
          <p:cNvPr id="93" name="TextBox 92"/>
          <p:cNvSpPr txBox="1"/>
          <p:nvPr/>
        </p:nvSpPr>
        <p:spPr>
          <a:xfrm>
            <a:off x="2346960" y="3799840"/>
            <a:ext cx="4368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15</a:t>
            </a:r>
            <a:endParaRPr lang="en-US" sz="1400" dirty="0"/>
          </a:p>
        </p:txBody>
      </p:sp>
      <p:sp>
        <p:nvSpPr>
          <p:cNvPr id="94" name="TextBox 93"/>
          <p:cNvSpPr txBox="1"/>
          <p:nvPr/>
        </p:nvSpPr>
        <p:spPr>
          <a:xfrm>
            <a:off x="2590800" y="4429760"/>
            <a:ext cx="4368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9</a:t>
            </a:r>
            <a:endParaRPr lang="en-US" sz="1400" dirty="0"/>
          </a:p>
        </p:txBody>
      </p:sp>
      <p:sp>
        <p:nvSpPr>
          <p:cNvPr id="95" name="TextBox 94"/>
          <p:cNvSpPr txBox="1"/>
          <p:nvPr/>
        </p:nvSpPr>
        <p:spPr>
          <a:xfrm>
            <a:off x="2702560" y="4023360"/>
            <a:ext cx="4368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0</a:t>
            </a:r>
            <a:endParaRPr lang="en-US" sz="1400" dirty="0"/>
          </a:p>
        </p:txBody>
      </p:sp>
      <p:sp>
        <p:nvSpPr>
          <p:cNvPr id="96" name="TextBox 95"/>
          <p:cNvSpPr txBox="1"/>
          <p:nvPr/>
        </p:nvSpPr>
        <p:spPr>
          <a:xfrm>
            <a:off x="2631440" y="4897120"/>
            <a:ext cx="4368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13</a:t>
            </a:r>
            <a:endParaRPr lang="en-US" sz="1400" dirty="0"/>
          </a:p>
        </p:txBody>
      </p:sp>
      <p:sp>
        <p:nvSpPr>
          <p:cNvPr id="97" name="TextBox 96"/>
          <p:cNvSpPr txBox="1"/>
          <p:nvPr/>
        </p:nvSpPr>
        <p:spPr>
          <a:xfrm>
            <a:off x="3616960" y="4958080"/>
            <a:ext cx="4368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8</a:t>
            </a:r>
            <a:endParaRPr lang="en-US" sz="1400" dirty="0"/>
          </a:p>
        </p:txBody>
      </p:sp>
      <p:sp>
        <p:nvSpPr>
          <p:cNvPr id="98" name="TextBox 97"/>
          <p:cNvSpPr txBox="1"/>
          <p:nvPr/>
        </p:nvSpPr>
        <p:spPr>
          <a:xfrm>
            <a:off x="2580640" y="3484880"/>
            <a:ext cx="4368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1</a:t>
            </a:r>
            <a:endParaRPr lang="en-US" sz="1400" dirty="0"/>
          </a:p>
        </p:txBody>
      </p:sp>
      <p:sp>
        <p:nvSpPr>
          <p:cNvPr id="99" name="TextBox 98"/>
          <p:cNvSpPr txBox="1"/>
          <p:nvPr/>
        </p:nvSpPr>
        <p:spPr>
          <a:xfrm>
            <a:off x="2895600" y="4185920"/>
            <a:ext cx="4368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13</a:t>
            </a:r>
            <a:endParaRPr lang="en-US" sz="1400" dirty="0"/>
          </a:p>
        </p:txBody>
      </p:sp>
      <p:sp>
        <p:nvSpPr>
          <p:cNvPr id="100" name="TextBox 99"/>
          <p:cNvSpPr txBox="1"/>
          <p:nvPr/>
        </p:nvSpPr>
        <p:spPr>
          <a:xfrm>
            <a:off x="3017520" y="3962400"/>
            <a:ext cx="4368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  1</a:t>
            </a:r>
            <a:endParaRPr lang="en-US" sz="1400" dirty="0"/>
          </a:p>
        </p:txBody>
      </p:sp>
      <p:grpSp>
        <p:nvGrpSpPr>
          <p:cNvPr id="105" name="Group 104"/>
          <p:cNvGrpSpPr/>
          <p:nvPr/>
        </p:nvGrpSpPr>
        <p:grpSpPr>
          <a:xfrm>
            <a:off x="4805680" y="2956560"/>
            <a:ext cx="3171638" cy="2979857"/>
            <a:chOff x="609600" y="2468880"/>
            <a:chExt cx="3171638" cy="2979857"/>
          </a:xfrm>
        </p:grpSpPr>
        <p:grpSp>
          <p:nvGrpSpPr>
            <p:cNvPr id="106" name="Group 100"/>
            <p:cNvGrpSpPr/>
            <p:nvPr/>
          </p:nvGrpSpPr>
          <p:grpSpPr>
            <a:xfrm>
              <a:off x="609600" y="2468880"/>
              <a:ext cx="3171638" cy="2979857"/>
              <a:chOff x="609600" y="2468880"/>
              <a:chExt cx="3171638" cy="2979857"/>
            </a:xfrm>
          </p:grpSpPr>
          <p:sp>
            <p:nvSpPr>
              <p:cNvPr id="108" name="TextBox 107"/>
              <p:cNvSpPr txBox="1"/>
              <p:nvPr/>
            </p:nvSpPr>
            <p:spPr>
              <a:xfrm>
                <a:off x="1493520" y="2468880"/>
                <a:ext cx="27603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/>
                  <a:t>1</a:t>
                </a:r>
                <a:endParaRPr lang="en-US" sz="1400" dirty="0"/>
              </a:p>
            </p:txBody>
          </p:sp>
          <p:sp>
            <p:nvSpPr>
              <p:cNvPr id="109" name="TextBox 108"/>
              <p:cNvSpPr txBox="1"/>
              <p:nvPr/>
            </p:nvSpPr>
            <p:spPr>
              <a:xfrm>
                <a:off x="985520" y="3017520"/>
                <a:ext cx="27603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/>
                  <a:t>1</a:t>
                </a:r>
                <a:endParaRPr lang="en-US" sz="1400" dirty="0"/>
              </a:p>
            </p:txBody>
          </p:sp>
          <p:sp>
            <p:nvSpPr>
              <p:cNvPr id="110" name="TextBox 109"/>
              <p:cNvSpPr txBox="1"/>
              <p:nvPr/>
            </p:nvSpPr>
            <p:spPr>
              <a:xfrm>
                <a:off x="1016000" y="3525520"/>
                <a:ext cx="27603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/>
                  <a:t>0</a:t>
                </a:r>
                <a:endParaRPr lang="en-US" sz="1400" dirty="0"/>
              </a:p>
            </p:txBody>
          </p:sp>
          <p:sp>
            <p:nvSpPr>
              <p:cNvPr id="111" name="TextBox 110"/>
              <p:cNvSpPr txBox="1"/>
              <p:nvPr/>
            </p:nvSpPr>
            <p:spPr>
              <a:xfrm>
                <a:off x="1188720" y="4124960"/>
                <a:ext cx="27603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/>
                  <a:t>0</a:t>
                </a:r>
                <a:endParaRPr lang="en-US" sz="1400" dirty="0"/>
              </a:p>
            </p:txBody>
          </p:sp>
          <p:sp>
            <p:nvSpPr>
              <p:cNvPr id="112" name="TextBox 111"/>
              <p:cNvSpPr txBox="1"/>
              <p:nvPr/>
            </p:nvSpPr>
            <p:spPr>
              <a:xfrm>
                <a:off x="1341120" y="4632960"/>
                <a:ext cx="27603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/>
                  <a:t>0</a:t>
                </a:r>
                <a:endParaRPr lang="en-US" sz="1400" dirty="0"/>
              </a:p>
            </p:txBody>
          </p:sp>
          <p:sp>
            <p:nvSpPr>
              <p:cNvPr id="113" name="TextBox 112"/>
              <p:cNvSpPr txBox="1"/>
              <p:nvPr/>
            </p:nvSpPr>
            <p:spPr>
              <a:xfrm>
                <a:off x="1513840" y="3027680"/>
                <a:ext cx="27603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/>
                  <a:t>0</a:t>
                </a:r>
                <a:endParaRPr lang="en-US" sz="1400" dirty="0"/>
              </a:p>
            </p:txBody>
          </p:sp>
          <p:sp>
            <p:nvSpPr>
              <p:cNvPr id="114" name="TextBox 113"/>
              <p:cNvSpPr txBox="1"/>
              <p:nvPr/>
            </p:nvSpPr>
            <p:spPr>
              <a:xfrm>
                <a:off x="1686560" y="3627120"/>
                <a:ext cx="27603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/>
                  <a:t>0</a:t>
                </a:r>
                <a:endParaRPr lang="en-US" sz="1400" dirty="0"/>
              </a:p>
            </p:txBody>
          </p:sp>
          <p:sp>
            <p:nvSpPr>
              <p:cNvPr id="115" name="TextBox 114"/>
              <p:cNvSpPr txBox="1"/>
              <p:nvPr/>
            </p:nvSpPr>
            <p:spPr>
              <a:xfrm>
                <a:off x="1838960" y="4135120"/>
                <a:ext cx="27603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/>
                  <a:t>0</a:t>
                </a:r>
                <a:endParaRPr lang="en-US" sz="1400" dirty="0"/>
              </a:p>
            </p:txBody>
          </p:sp>
          <p:sp>
            <p:nvSpPr>
              <p:cNvPr id="116" name="TextBox 115"/>
              <p:cNvSpPr txBox="1"/>
              <p:nvPr/>
            </p:nvSpPr>
            <p:spPr>
              <a:xfrm>
                <a:off x="1981200" y="4653280"/>
                <a:ext cx="27603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/>
                  <a:t>0</a:t>
                </a:r>
                <a:endParaRPr lang="en-US" sz="1400" dirty="0"/>
              </a:p>
            </p:txBody>
          </p:sp>
          <p:sp>
            <p:nvSpPr>
              <p:cNvPr id="117" name="TextBox 116"/>
              <p:cNvSpPr txBox="1"/>
              <p:nvPr/>
            </p:nvSpPr>
            <p:spPr>
              <a:xfrm>
                <a:off x="2123440" y="2489200"/>
                <a:ext cx="27603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/>
                  <a:t>0</a:t>
                </a:r>
                <a:endParaRPr lang="en-US" sz="1400" dirty="0"/>
              </a:p>
            </p:txBody>
          </p:sp>
          <p:sp>
            <p:nvSpPr>
              <p:cNvPr id="118" name="TextBox 117"/>
              <p:cNvSpPr txBox="1"/>
              <p:nvPr/>
            </p:nvSpPr>
            <p:spPr>
              <a:xfrm>
                <a:off x="2611120" y="2956560"/>
                <a:ext cx="27603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/>
                  <a:t>0</a:t>
                </a:r>
                <a:endParaRPr lang="en-US" sz="1400" dirty="0"/>
              </a:p>
            </p:txBody>
          </p:sp>
          <p:sp>
            <p:nvSpPr>
              <p:cNvPr id="119" name="TextBox 118"/>
              <p:cNvSpPr txBox="1"/>
              <p:nvPr/>
            </p:nvSpPr>
            <p:spPr>
              <a:xfrm>
                <a:off x="3149600" y="3484880"/>
                <a:ext cx="27603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/>
                  <a:t>0</a:t>
                </a:r>
                <a:endParaRPr lang="en-US" sz="1400" dirty="0"/>
              </a:p>
            </p:txBody>
          </p:sp>
          <p:sp>
            <p:nvSpPr>
              <p:cNvPr id="120" name="TextBox 119"/>
              <p:cNvSpPr txBox="1"/>
              <p:nvPr/>
            </p:nvSpPr>
            <p:spPr>
              <a:xfrm>
                <a:off x="2966720" y="4053840"/>
                <a:ext cx="27603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/>
                  <a:t>0</a:t>
                </a:r>
                <a:endParaRPr lang="en-US" sz="1400" dirty="0"/>
              </a:p>
            </p:txBody>
          </p:sp>
          <p:sp>
            <p:nvSpPr>
              <p:cNvPr id="121" name="TextBox 120"/>
              <p:cNvSpPr txBox="1"/>
              <p:nvPr/>
            </p:nvSpPr>
            <p:spPr>
              <a:xfrm>
                <a:off x="2611120" y="4673600"/>
                <a:ext cx="27603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/>
                  <a:t>0</a:t>
                </a:r>
                <a:endParaRPr lang="en-US" sz="1400" dirty="0"/>
              </a:p>
            </p:txBody>
          </p:sp>
          <p:sp>
            <p:nvSpPr>
              <p:cNvPr id="122" name="TextBox 121"/>
              <p:cNvSpPr txBox="1"/>
              <p:nvPr/>
            </p:nvSpPr>
            <p:spPr>
              <a:xfrm>
                <a:off x="3505200" y="3972560"/>
                <a:ext cx="27603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/>
                  <a:t>7</a:t>
                </a:r>
                <a:endParaRPr lang="en-US" sz="1400" dirty="0"/>
              </a:p>
            </p:txBody>
          </p:sp>
          <p:sp>
            <p:nvSpPr>
              <p:cNvPr id="123" name="TextBox 122"/>
              <p:cNvSpPr txBox="1"/>
              <p:nvPr/>
            </p:nvSpPr>
            <p:spPr>
              <a:xfrm>
                <a:off x="2550160" y="5120640"/>
                <a:ext cx="43688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/>
                  <a:t>11</a:t>
                </a:r>
                <a:endParaRPr lang="en-US" sz="1400" dirty="0"/>
              </a:p>
            </p:txBody>
          </p:sp>
          <p:sp>
            <p:nvSpPr>
              <p:cNvPr id="124" name="TextBox 123"/>
              <p:cNvSpPr txBox="1"/>
              <p:nvPr/>
            </p:nvSpPr>
            <p:spPr>
              <a:xfrm>
                <a:off x="2418080" y="4196080"/>
                <a:ext cx="27603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/>
                  <a:t>1</a:t>
                </a:r>
                <a:endParaRPr lang="en-US" sz="1400" dirty="0"/>
              </a:p>
            </p:txBody>
          </p:sp>
          <p:sp>
            <p:nvSpPr>
              <p:cNvPr id="125" name="TextBox 124"/>
              <p:cNvSpPr txBox="1"/>
              <p:nvPr/>
            </p:nvSpPr>
            <p:spPr>
              <a:xfrm>
                <a:off x="1920240" y="5100320"/>
                <a:ext cx="43688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/>
                  <a:t>8</a:t>
                </a:r>
                <a:endParaRPr lang="en-US" sz="1400" dirty="0"/>
              </a:p>
            </p:txBody>
          </p:sp>
          <p:sp>
            <p:nvSpPr>
              <p:cNvPr id="126" name="TextBox 125"/>
              <p:cNvSpPr txBox="1"/>
              <p:nvPr/>
            </p:nvSpPr>
            <p:spPr>
              <a:xfrm>
                <a:off x="1270000" y="5140960"/>
                <a:ext cx="43688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/>
                  <a:t>10</a:t>
                </a:r>
                <a:endParaRPr lang="en-US" sz="1400" dirty="0"/>
              </a:p>
            </p:txBody>
          </p:sp>
          <p:sp>
            <p:nvSpPr>
              <p:cNvPr id="127" name="TextBox 126"/>
              <p:cNvSpPr txBox="1"/>
              <p:nvPr/>
            </p:nvSpPr>
            <p:spPr>
              <a:xfrm>
                <a:off x="914400" y="4429760"/>
                <a:ext cx="43688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/>
                  <a:t>10</a:t>
                </a:r>
                <a:endParaRPr lang="en-US" sz="1400" dirty="0"/>
              </a:p>
            </p:txBody>
          </p:sp>
          <p:sp>
            <p:nvSpPr>
              <p:cNvPr id="128" name="TextBox 127"/>
              <p:cNvSpPr txBox="1"/>
              <p:nvPr/>
            </p:nvSpPr>
            <p:spPr>
              <a:xfrm>
                <a:off x="751840" y="3850640"/>
                <a:ext cx="43688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/>
                  <a:t>10</a:t>
                </a:r>
                <a:endParaRPr lang="en-US" sz="1400" dirty="0"/>
              </a:p>
            </p:txBody>
          </p:sp>
          <p:sp>
            <p:nvSpPr>
              <p:cNvPr id="129" name="TextBox 128"/>
              <p:cNvSpPr txBox="1"/>
              <p:nvPr/>
            </p:nvSpPr>
            <p:spPr>
              <a:xfrm>
                <a:off x="609600" y="3322320"/>
                <a:ext cx="43688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>
                    <a:solidFill>
                      <a:srgbClr val="000000"/>
                    </a:solidFill>
                  </a:rPr>
                  <a:t>10</a:t>
                </a:r>
                <a:endParaRPr lang="en-US" sz="1400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0" name="TextBox 129"/>
              <p:cNvSpPr txBox="1"/>
              <p:nvPr/>
            </p:nvSpPr>
            <p:spPr>
              <a:xfrm>
                <a:off x="1584960" y="4450080"/>
                <a:ext cx="43688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/>
                  <a:t>  8</a:t>
                </a:r>
                <a:endParaRPr lang="en-US" sz="1400" dirty="0"/>
              </a:p>
            </p:txBody>
          </p:sp>
          <p:sp>
            <p:nvSpPr>
              <p:cNvPr id="131" name="TextBox 130"/>
              <p:cNvSpPr txBox="1"/>
              <p:nvPr/>
            </p:nvSpPr>
            <p:spPr>
              <a:xfrm>
                <a:off x="1432560" y="3891280"/>
                <a:ext cx="43688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/>
                  <a:t>   8</a:t>
                </a:r>
                <a:endParaRPr lang="en-US" sz="1400" dirty="0"/>
              </a:p>
            </p:txBody>
          </p:sp>
          <p:sp>
            <p:nvSpPr>
              <p:cNvPr id="132" name="TextBox 131"/>
              <p:cNvSpPr txBox="1"/>
              <p:nvPr/>
            </p:nvSpPr>
            <p:spPr>
              <a:xfrm>
                <a:off x="1280160" y="3342640"/>
                <a:ext cx="43688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/>
                  <a:t>19</a:t>
                </a:r>
                <a:endParaRPr lang="en-US" sz="1400" dirty="0"/>
              </a:p>
            </p:txBody>
          </p:sp>
          <p:sp>
            <p:nvSpPr>
              <p:cNvPr id="133" name="TextBox 132"/>
              <p:cNvSpPr txBox="1"/>
              <p:nvPr/>
            </p:nvSpPr>
            <p:spPr>
              <a:xfrm>
                <a:off x="2905760" y="3180080"/>
                <a:ext cx="43688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/>
                  <a:t>11</a:t>
                </a:r>
                <a:endParaRPr lang="en-US" sz="1400" dirty="0"/>
              </a:p>
            </p:txBody>
          </p:sp>
          <p:sp>
            <p:nvSpPr>
              <p:cNvPr id="134" name="TextBox 133"/>
              <p:cNvSpPr txBox="1"/>
              <p:nvPr/>
            </p:nvSpPr>
            <p:spPr>
              <a:xfrm>
                <a:off x="2397760" y="2692400"/>
                <a:ext cx="43688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/>
                  <a:t>11</a:t>
                </a:r>
                <a:endParaRPr lang="en-US" sz="1400" dirty="0"/>
              </a:p>
            </p:txBody>
          </p:sp>
          <p:sp>
            <p:nvSpPr>
              <p:cNvPr id="135" name="TextBox 134"/>
              <p:cNvSpPr txBox="1"/>
              <p:nvPr/>
            </p:nvSpPr>
            <p:spPr>
              <a:xfrm>
                <a:off x="1117600" y="2753360"/>
                <a:ext cx="43688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/>
                  <a:t>19</a:t>
                </a:r>
                <a:endParaRPr lang="en-US" sz="1400" dirty="0"/>
              </a:p>
            </p:txBody>
          </p:sp>
          <p:sp>
            <p:nvSpPr>
              <p:cNvPr id="136" name="TextBox 135"/>
              <p:cNvSpPr txBox="1"/>
              <p:nvPr/>
            </p:nvSpPr>
            <p:spPr>
              <a:xfrm>
                <a:off x="1910080" y="3342640"/>
                <a:ext cx="43688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/>
                  <a:t>  4</a:t>
                </a:r>
                <a:endParaRPr lang="en-US" sz="1400" dirty="0"/>
              </a:p>
            </p:txBody>
          </p:sp>
          <p:sp>
            <p:nvSpPr>
              <p:cNvPr id="139" name="TextBox 138"/>
              <p:cNvSpPr txBox="1"/>
              <p:nvPr/>
            </p:nvSpPr>
            <p:spPr>
              <a:xfrm>
                <a:off x="2194560" y="4439920"/>
                <a:ext cx="43688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/>
                  <a:t>11</a:t>
                </a:r>
                <a:endParaRPr lang="en-US" sz="1400" dirty="0"/>
              </a:p>
            </p:txBody>
          </p:sp>
          <p:sp>
            <p:nvSpPr>
              <p:cNvPr id="140" name="TextBox 139"/>
              <p:cNvSpPr txBox="1"/>
              <p:nvPr/>
            </p:nvSpPr>
            <p:spPr>
              <a:xfrm>
                <a:off x="3180080" y="4500880"/>
                <a:ext cx="43688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/>
                  <a:t>6</a:t>
                </a:r>
                <a:endParaRPr lang="en-US" sz="1400" dirty="0"/>
              </a:p>
            </p:txBody>
          </p:sp>
          <p:sp>
            <p:nvSpPr>
              <p:cNvPr id="141" name="TextBox 140"/>
              <p:cNvSpPr txBox="1"/>
              <p:nvPr/>
            </p:nvSpPr>
            <p:spPr>
              <a:xfrm>
                <a:off x="2143760" y="3027680"/>
                <a:ext cx="43688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/>
                  <a:t>1</a:t>
                </a:r>
                <a:endParaRPr lang="en-US" sz="1400" dirty="0"/>
              </a:p>
            </p:txBody>
          </p:sp>
          <p:sp>
            <p:nvSpPr>
              <p:cNvPr id="142" name="TextBox 141"/>
              <p:cNvSpPr txBox="1"/>
              <p:nvPr/>
            </p:nvSpPr>
            <p:spPr>
              <a:xfrm>
                <a:off x="2458720" y="3728720"/>
                <a:ext cx="43688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/>
                  <a:t>11</a:t>
                </a:r>
                <a:endParaRPr lang="en-US" sz="1400" dirty="0"/>
              </a:p>
            </p:txBody>
          </p:sp>
        </p:grpSp>
        <p:sp>
          <p:nvSpPr>
            <p:cNvPr id="107" name="TextBox 106"/>
            <p:cNvSpPr txBox="1"/>
            <p:nvPr/>
          </p:nvSpPr>
          <p:spPr>
            <a:xfrm>
              <a:off x="2580640" y="3505200"/>
              <a:ext cx="43688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/>
                <a:t>  1</a:t>
              </a:r>
              <a:endParaRPr lang="en-US" sz="1400" dirty="0"/>
            </a:p>
          </p:txBody>
        </p:sp>
      </p:grpSp>
      <p:sp>
        <p:nvSpPr>
          <p:cNvPr id="144" name="Oval 143"/>
          <p:cNvSpPr/>
          <p:nvPr/>
        </p:nvSpPr>
        <p:spPr>
          <a:xfrm>
            <a:off x="5135154" y="3881121"/>
            <a:ext cx="130628" cy="1306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cxnSp>
        <p:nvCxnSpPr>
          <p:cNvPr id="145" name="Straight Connector 144"/>
          <p:cNvCxnSpPr/>
          <p:nvPr/>
        </p:nvCxnSpPr>
        <p:spPr>
          <a:xfrm flipH="1" flipV="1">
            <a:off x="5984242" y="4511040"/>
            <a:ext cx="142238" cy="487680"/>
          </a:xfrm>
          <a:prstGeom prst="line">
            <a:avLst/>
          </a:prstGeom>
          <a:ln w="254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7" name="Oval 146"/>
          <p:cNvSpPr/>
          <p:nvPr/>
        </p:nvSpPr>
        <p:spPr>
          <a:xfrm>
            <a:off x="6588034" y="3362961"/>
            <a:ext cx="130628" cy="1306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148" name="Oval 147"/>
          <p:cNvSpPr/>
          <p:nvPr/>
        </p:nvSpPr>
        <p:spPr>
          <a:xfrm>
            <a:off x="5612674" y="3383281"/>
            <a:ext cx="130628" cy="1306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cxnSp>
        <p:nvCxnSpPr>
          <p:cNvPr id="149" name="Straight Connector 148"/>
          <p:cNvCxnSpPr/>
          <p:nvPr/>
        </p:nvCxnSpPr>
        <p:spPr>
          <a:xfrm flipH="1">
            <a:off x="5181602" y="3464560"/>
            <a:ext cx="477518" cy="497840"/>
          </a:xfrm>
          <a:prstGeom prst="line">
            <a:avLst/>
          </a:prstGeom>
          <a:ln w="254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50" name="Group 26"/>
          <p:cNvGrpSpPr/>
          <p:nvPr/>
        </p:nvGrpSpPr>
        <p:grpSpPr>
          <a:xfrm>
            <a:off x="5181602" y="3931920"/>
            <a:ext cx="531220" cy="1685109"/>
            <a:chOff x="1554482" y="3241040"/>
            <a:chExt cx="531220" cy="1685109"/>
          </a:xfrm>
        </p:grpSpPr>
        <p:cxnSp>
          <p:nvCxnSpPr>
            <p:cNvPr id="177" name="Straight Connector 176"/>
            <p:cNvCxnSpPr/>
            <p:nvPr/>
          </p:nvCxnSpPr>
          <p:spPr>
            <a:xfrm flipH="1" flipV="1">
              <a:off x="1554482" y="3241040"/>
              <a:ext cx="142238" cy="487680"/>
            </a:xfrm>
            <a:prstGeom prst="line">
              <a:avLst/>
            </a:prstGeom>
            <a:ln w="25400"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78" name="Oval 177"/>
            <p:cNvSpPr/>
            <p:nvPr/>
          </p:nvSpPr>
          <p:spPr>
            <a:xfrm>
              <a:off x="1650274" y="3708401"/>
              <a:ext cx="130628" cy="13062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179" name="Straight Connector 178"/>
            <p:cNvCxnSpPr/>
            <p:nvPr/>
          </p:nvCxnSpPr>
          <p:spPr>
            <a:xfrm flipH="1" flipV="1">
              <a:off x="1717042" y="3799840"/>
              <a:ext cx="142238" cy="487680"/>
            </a:xfrm>
            <a:prstGeom prst="line">
              <a:avLst/>
            </a:prstGeom>
            <a:ln w="25400"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80" name="Oval 179"/>
            <p:cNvSpPr/>
            <p:nvPr/>
          </p:nvSpPr>
          <p:spPr>
            <a:xfrm>
              <a:off x="1812834" y="4267201"/>
              <a:ext cx="130628" cy="13062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  <p:cxnSp>
          <p:nvCxnSpPr>
            <p:cNvPr id="181" name="Straight Connector 180"/>
            <p:cNvCxnSpPr/>
            <p:nvPr/>
          </p:nvCxnSpPr>
          <p:spPr>
            <a:xfrm flipH="1" flipV="1">
              <a:off x="1859282" y="4328160"/>
              <a:ext cx="142238" cy="487680"/>
            </a:xfrm>
            <a:prstGeom prst="line">
              <a:avLst/>
            </a:prstGeom>
            <a:ln w="25400"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82" name="Oval 181"/>
            <p:cNvSpPr/>
            <p:nvPr/>
          </p:nvSpPr>
          <p:spPr>
            <a:xfrm>
              <a:off x="1955074" y="4795521"/>
              <a:ext cx="130628" cy="13062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</p:grpSp>
      <p:cxnSp>
        <p:nvCxnSpPr>
          <p:cNvPr id="151" name="Straight Connector 150"/>
          <p:cNvCxnSpPr/>
          <p:nvPr/>
        </p:nvCxnSpPr>
        <p:spPr>
          <a:xfrm flipH="1" flipV="1">
            <a:off x="5679442" y="3423920"/>
            <a:ext cx="142238" cy="487680"/>
          </a:xfrm>
          <a:prstGeom prst="line">
            <a:avLst/>
          </a:prstGeom>
          <a:ln w="254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2" name="Oval 151"/>
          <p:cNvSpPr/>
          <p:nvPr/>
        </p:nvSpPr>
        <p:spPr>
          <a:xfrm>
            <a:off x="5775234" y="3891281"/>
            <a:ext cx="130628" cy="1306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cxnSp>
        <p:nvCxnSpPr>
          <p:cNvPr id="153" name="Straight Connector 152"/>
          <p:cNvCxnSpPr/>
          <p:nvPr/>
        </p:nvCxnSpPr>
        <p:spPr>
          <a:xfrm flipH="1" flipV="1">
            <a:off x="5842002" y="3982720"/>
            <a:ext cx="142238" cy="487680"/>
          </a:xfrm>
          <a:prstGeom prst="line">
            <a:avLst/>
          </a:prstGeom>
          <a:ln w="254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4" name="Oval 153"/>
          <p:cNvSpPr/>
          <p:nvPr/>
        </p:nvSpPr>
        <p:spPr>
          <a:xfrm>
            <a:off x="5937794" y="4450081"/>
            <a:ext cx="130628" cy="1306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155" name="Oval 154"/>
          <p:cNvSpPr/>
          <p:nvPr/>
        </p:nvSpPr>
        <p:spPr>
          <a:xfrm>
            <a:off x="6080034" y="4978401"/>
            <a:ext cx="130628" cy="1306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cxnSp>
        <p:nvCxnSpPr>
          <p:cNvPr id="156" name="Straight Connector 155"/>
          <p:cNvCxnSpPr/>
          <p:nvPr/>
        </p:nvCxnSpPr>
        <p:spPr>
          <a:xfrm flipH="1" flipV="1">
            <a:off x="6126482" y="5008880"/>
            <a:ext cx="142238" cy="487680"/>
          </a:xfrm>
          <a:prstGeom prst="line">
            <a:avLst/>
          </a:prstGeom>
          <a:ln w="254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7" name="Oval 156"/>
          <p:cNvSpPr/>
          <p:nvPr/>
        </p:nvSpPr>
        <p:spPr>
          <a:xfrm>
            <a:off x="6222274" y="5476241"/>
            <a:ext cx="130628" cy="1306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158" name="Oval 157"/>
          <p:cNvSpPr/>
          <p:nvPr/>
        </p:nvSpPr>
        <p:spPr>
          <a:xfrm>
            <a:off x="6069874" y="2905761"/>
            <a:ext cx="130628" cy="1306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cxnSp>
        <p:nvCxnSpPr>
          <p:cNvPr id="159" name="Straight Connector 158"/>
          <p:cNvCxnSpPr/>
          <p:nvPr/>
        </p:nvCxnSpPr>
        <p:spPr>
          <a:xfrm flipH="1">
            <a:off x="5669282" y="2946400"/>
            <a:ext cx="477518" cy="497840"/>
          </a:xfrm>
          <a:prstGeom prst="line">
            <a:avLst/>
          </a:prstGeom>
          <a:ln w="254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0" name="Straight Connector 159"/>
          <p:cNvCxnSpPr/>
          <p:nvPr/>
        </p:nvCxnSpPr>
        <p:spPr>
          <a:xfrm rot="5400000" flipH="1">
            <a:off x="6146802" y="2946400"/>
            <a:ext cx="477518" cy="497840"/>
          </a:xfrm>
          <a:prstGeom prst="line">
            <a:avLst/>
          </a:prstGeom>
          <a:ln w="254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1" name="Straight Connector 160"/>
          <p:cNvCxnSpPr/>
          <p:nvPr/>
        </p:nvCxnSpPr>
        <p:spPr>
          <a:xfrm flipV="1">
            <a:off x="6461760" y="3434080"/>
            <a:ext cx="182880" cy="487680"/>
          </a:xfrm>
          <a:prstGeom prst="line">
            <a:avLst/>
          </a:prstGeom>
          <a:ln w="254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2" name="Oval 161"/>
          <p:cNvSpPr/>
          <p:nvPr/>
        </p:nvSpPr>
        <p:spPr>
          <a:xfrm>
            <a:off x="6394994" y="3891281"/>
            <a:ext cx="130628" cy="1306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163" name="Oval 162"/>
          <p:cNvSpPr/>
          <p:nvPr/>
        </p:nvSpPr>
        <p:spPr>
          <a:xfrm>
            <a:off x="7116354" y="3860801"/>
            <a:ext cx="130628" cy="1306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cxnSp>
        <p:nvCxnSpPr>
          <p:cNvPr id="164" name="Straight Connector 163"/>
          <p:cNvCxnSpPr/>
          <p:nvPr/>
        </p:nvCxnSpPr>
        <p:spPr>
          <a:xfrm rot="5400000" flipH="1">
            <a:off x="6675122" y="3444240"/>
            <a:ext cx="477518" cy="497840"/>
          </a:xfrm>
          <a:prstGeom prst="line">
            <a:avLst/>
          </a:prstGeom>
          <a:ln w="254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5" name="Straight Connector 164"/>
          <p:cNvCxnSpPr/>
          <p:nvPr/>
        </p:nvCxnSpPr>
        <p:spPr>
          <a:xfrm flipV="1">
            <a:off x="6959600" y="3962400"/>
            <a:ext cx="182880" cy="487680"/>
          </a:xfrm>
          <a:prstGeom prst="line">
            <a:avLst/>
          </a:prstGeom>
          <a:ln w="254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6" name="Oval 165"/>
          <p:cNvSpPr/>
          <p:nvPr/>
        </p:nvSpPr>
        <p:spPr>
          <a:xfrm>
            <a:off x="6892834" y="4419601"/>
            <a:ext cx="130628" cy="1306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cxnSp>
        <p:nvCxnSpPr>
          <p:cNvPr id="167" name="Straight Connector 166"/>
          <p:cNvCxnSpPr/>
          <p:nvPr/>
        </p:nvCxnSpPr>
        <p:spPr>
          <a:xfrm flipV="1">
            <a:off x="6756400" y="4521200"/>
            <a:ext cx="182880" cy="487680"/>
          </a:xfrm>
          <a:prstGeom prst="line">
            <a:avLst/>
          </a:prstGeom>
          <a:ln w="254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8" name="Oval 167"/>
          <p:cNvSpPr/>
          <p:nvPr/>
        </p:nvSpPr>
        <p:spPr>
          <a:xfrm>
            <a:off x="6689634" y="4978401"/>
            <a:ext cx="130628" cy="1306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cxnSp>
        <p:nvCxnSpPr>
          <p:cNvPr id="169" name="Straight Connector 168"/>
          <p:cNvCxnSpPr/>
          <p:nvPr/>
        </p:nvCxnSpPr>
        <p:spPr>
          <a:xfrm flipH="1" flipV="1">
            <a:off x="6746242" y="5029200"/>
            <a:ext cx="142238" cy="487680"/>
          </a:xfrm>
          <a:prstGeom prst="line">
            <a:avLst/>
          </a:prstGeom>
          <a:ln w="25400"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0" name="Oval 169"/>
          <p:cNvSpPr/>
          <p:nvPr/>
        </p:nvSpPr>
        <p:spPr>
          <a:xfrm>
            <a:off x="6842034" y="5496561"/>
            <a:ext cx="130628" cy="1306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171" name="Oval 170"/>
          <p:cNvSpPr/>
          <p:nvPr/>
        </p:nvSpPr>
        <p:spPr>
          <a:xfrm>
            <a:off x="7654834" y="4378961"/>
            <a:ext cx="130628" cy="1306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cxnSp>
        <p:nvCxnSpPr>
          <p:cNvPr id="172" name="Straight Connector 171"/>
          <p:cNvCxnSpPr/>
          <p:nvPr/>
        </p:nvCxnSpPr>
        <p:spPr>
          <a:xfrm rot="5400000" flipH="1">
            <a:off x="7213602" y="3962400"/>
            <a:ext cx="477518" cy="497840"/>
          </a:xfrm>
          <a:prstGeom prst="line">
            <a:avLst/>
          </a:prstGeom>
          <a:ln w="25400">
            <a:prstDash val="sysDash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3" name="Oval 172"/>
          <p:cNvSpPr/>
          <p:nvPr/>
        </p:nvSpPr>
        <p:spPr>
          <a:xfrm>
            <a:off x="7410994" y="4897121"/>
            <a:ext cx="130628" cy="13062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cxnSp>
        <p:nvCxnSpPr>
          <p:cNvPr id="174" name="Straight Connector 173"/>
          <p:cNvCxnSpPr/>
          <p:nvPr/>
        </p:nvCxnSpPr>
        <p:spPr>
          <a:xfrm rot="5400000" flipH="1">
            <a:off x="6969762" y="4480560"/>
            <a:ext cx="477518" cy="497840"/>
          </a:xfrm>
          <a:prstGeom prst="line">
            <a:avLst/>
          </a:prstGeom>
          <a:ln w="25400">
            <a:prstDash val="sysDash"/>
            <a:tailEnd type="non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4" name="TextBox 183"/>
          <p:cNvSpPr txBox="1"/>
          <p:nvPr/>
        </p:nvSpPr>
        <p:spPr>
          <a:xfrm>
            <a:off x="2225040" y="5049520"/>
            <a:ext cx="4368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10</a:t>
            </a:r>
            <a:endParaRPr lang="en-US" sz="1400" dirty="0"/>
          </a:p>
        </p:txBody>
      </p:sp>
      <p:pic>
        <p:nvPicPr>
          <p:cNvPr id="175" name="Picture 1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3163" y="2936240"/>
            <a:ext cx="216562" cy="309960"/>
          </a:xfrm>
          <a:prstGeom prst="rect">
            <a:avLst/>
          </a:prstGeom>
          <a:noFill/>
        </p:spPr>
      </p:pic>
      <p:pic>
        <p:nvPicPr>
          <p:cNvPr id="176" name="Picture 18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3035" y="4102337"/>
            <a:ext cx="221692" cy="309959"/>
          </a:xfrm>
          <a:prstGeom prst="rect">
            <a:avLst/>
          </a:prstGeom>
          <a:noFill/>
        </p:spPr>
      </p:pic>
      <p:pic>
        <p:nvPicPr>
          <p:cNvPr id="183" name="Picture 17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3036" y="4659465"/>
            <a:ext cx="221692" cy="309959"/>
          </a:xfrm>
          <a:prstGeom prst="rect">
            <a:avLst/>
          </a:prstGeom>
          <a:noFill/>
        </p:spPr>
      </p:pic>
      <p:pic>
        <p:nvPicPr>
          <p:cNvPr id="185" name="Picture 16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3036" y="5278890"/>
            <a:ext cx="221692" cy="309959"/>
          </a:xfrm>
          <a:prstGeom prst="rect">
            <a:avLst/>
          </a:prstGeom>
          <a:noFill/>
        </p:spPr>
      </p:pic>
      <p:pic>
        <p:nvPicPr>
          <p:cNvPr id="186" name="Picture 15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2876" y="3536527"/>
            <a:ext cx="221692" cy="309959"/>
          </a:xfrm>
          <a:prstGeom prst="rect">
            <a:avLst/>
          </a:prstGeom>
          <a:noFill/>
        </p:spPr>
      </p:pic>
      <p:sp>
        <p:nvSpPr>
          <p:cNvPr id="187" name="Rounded Rectangle 186"/>
          <p:cNvSpPr/>
          <p:nvPr/>
        </p:nvSpPr>
        <p:spPr>
          <a:xfrm>
            <a:off x="995680" y="2682240"/>
            <a:ext cx="3312160" cy="3322320"/>
          </a:xfrm>
          <a:prstGeom prst="round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188" name="Rounded Rectangle 187"/>
          <p:cNvSpPr/>
          <p:nvPr/>
        </p:nvSpPr>
        <p:spPr>
          <a:xfrm>
            <a:off x="4714240" y="2682240"/>
            <a:ext cx="3312160" cy="3322320"/>
          </a:xfrm>
          <a:prstGeom prst="round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3/25/2013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Constraint Optimization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E86F-4F53-460C-83BF-F797240580C2}" type="slidenum">
              <a:rPr lang="en-US" smtClean="0"/>
              <a:pPr/>
              <a:t>49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>
            <a:normAutofit/>
          </a:bodyPr>
          <a:lstStyle/>
          <a:p>
            <a:pPr>
              <a:tabLst>
                <a:tab pos="8115300" algn="r"/>
              </a:tabLst>
            </a:pPr>
            <a:r>
              <a:rPr lang="en-US" sz="2800" dirty="0" smtClean="0">
                <a:solidFill>
                  <a:schemeClr val="bg1">
                    <a:lumMod val="65000"/>
                  </a:schemeClr>
                </a:solidFill>
              </a:rPr>
              <a:t>Motivation</a:t>
            </a:r>
          </a:p>
          <a:p>
            <a:pPr>
              <a:tabLst>
                <a:tab pos="8115300" algn="r"/>
              </a:tabLst>
            </a:pPr>
            <a:r>
              <a:rPr lang="en-US" sz="2800" dirty="0" smtClean="0">
                <a:solidFill>
                  <a:schemeClr val="bg1">
                    <a:lumMod val="65000"/>
                  </a:schemeClr>
                </a:solidFill>
              </a:rPr>
              <a:t>Constraint Optimization and Cost Networks </a:t>
            </a:r>
            <a:r>
              <a:rPr lang="en-US" dirty="0" smtClean="0"/>
              <a:t>	</a:t>
            </a:r>
            <a:r>
              <a:rPr lang="en-US" sz="2000" dirty="0" smtClean="0">
                <a:solidFill>
                  <a:srgbClr val="3366FF"/>
                </a:solidFill>
              </a:rPr>
              <a:t>Section 13.1</a:t>
            </a:r>
            <a:endParaRPr lang="en-US" sz="2000" dirty="0" smtClean="0"/>
          </a:p>
          <a:p>
            <a:pPr>
              <a:tabLst>
                <a:tab pos="8115300" algn="r"/>
              </a:tabLst>
            </a:pPr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Branch-and-Bound Search</a:t>
            </a:r>
            <a:r>
              <a:rPr lang="en-US" dirty="0" smtClean="0"/>
              <a:t>	</a:t>
            </a:r>
            <a:r>
              <a:rPr lang="en-US" sz="2000" dirty="0" smtClean="0">
                <a:solidFill>
                  <a:srgbClr val="3366FF"/>
                </a:solidFill>
              </a:rPr>
              <a:t>Section 13.2</a:t>
            </a:r>
            <a:endParaRPr lang="en-US" dirty="0" smtClean="0">
              <a:solidFill>
                <a:srgbClr val="3366FF"/>
              </a:solidFill>
            </a:endParaRPr>
          </a:p>
          <a:p>
            <a:pPr>
              <a:tabLst>
                <a:tab pos="8115300" algn="r"/>
              </a:tabLst>
            </a:pP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Bucket Elimination for Optimization</a:t>
            </a:r>
            <a:r>
              <a:rPr lang="en-US" dirty="0"/>
              <a:t>	</a:t>
            </a:r>
            <a:r>
              <a:rPr lang="en-US" sz="2000" dirty="0" smtClean="0">
                <a:solidFill>
                  <a:srgbClr val="3366FF"/>
                </a:solidFill>
              </a:rPr>
              <a:t>Section 13.3</a:t>
            </a:r>
            <a:endParaRPr lang="en-US" sz="2000" dirty="0" smtClean="0"/>
          </a:p>
          <a:p>
            <a:pPr>
              <a:tabLst>
                <a:tab pos="8115300" algn="r"/>
              </a:tabLst>
            </a:pP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Mini-bucket Elimination</a:t>
            </a:r>
            <a:r>
              <a:rPr lang="en-US" dirty="0" smtClean="0"/>
              <a:t>	</a:t>
            </a:r>
            <a:r>
              <a:rPr lang="en-US" sz="2000" dirty="0" smtClean="0">
                <a:solidFill>
                  <a:srgbClr val="3366FF"/>
                </a:solidFill>
              </a:rPr>
              <a:t>Section 13.4</a:t>
            </a:r>
            <a:endParaRPr lang="en-US" dirty="0" smtClean="0"/>
          </a:p>
          <a:p>
            <a:pPr>
              <a:tabLst>
                <a:tab pos="8115300" algn="r"/>
              </a:tabLst>
            </a:pP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Search with Mini-bucket Heuristics</a:t>
            </a:r>
            <a:r>
              <a:rPr lang="en-US" dirty="0" smtClean="0"/>
              <a:t>	</a:t>
            </a:r>
            <a:r>
              <a:rPr lang="en-US" sz="2000" dirty="0" smtClean="0">
                <a:solidFill>
                  <a:srgbClr val="3366FF"/>
                </a:solidFill>
              </a:rPr>
              <a:t>Section 13.5</a:t>
            </a:r>
            <a:endParaRPr lang="en-US" sz="2000" dirty="0" smtClean="0"/>
          </a:p>
          <a:p>
            <a:pPr>
              <a:tabLst>
                <a:tab pos="8001000" algn="r"/>
              </a:tabLst>
            </a:pP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Summary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Constraint Optimization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199"/>
            <a:ext cx="8229600" cy="4765089"/>
          </a:xfrm>
        </p:spPr>
        <p:txBody>
          <a:bodyPr>
            <a:normAutofit/>
          </a:bodyPr>
          <a:lstStyle/>
          <a:p>
            <a:r>
              <a:rPr lang="en-US" dirty="0" smtClean="0"/>
              <a:t>COP = Constraint network + a cost function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Global cost function</a:t>
            </a:r>
          </a:p>
          <a:p>
            <a:pPr lvl="1"/>
            <a:r>
              <a:rPr lang="en-US" dirty="0" smtClean="0"/>
              <a:t>Real-valued functional components: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F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,…,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F</a:t>
            </a:r>
            <a:r>
              <a:rPr lang="en-US" i="1" baseline="-25000" dirty="0" smtClean="0">
                <a:latin typeface="Cambria Math" pitchFamily="18" charset="0"/>
                <a:ea typeface="Cambria Math" pitchFamily="18" charset="0"/>
              </a:rPr>
              <a:t>l</a:t>
            </a:r>
          </a:p>
          <a:p>
            <a:pPr lvl="1"/>
            <a:r>
              <a:rPr lang="en-US" dirty="0" smtClean="0"/>
              <a:t>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F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,…,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F</a:t>
            </a:r>
            <a:r>
              <a:rPr lang="en-US" i="1" baseline="-25000" dirty="0" smtClean="0">
                <a:latin typeface="Cambria Math" pitchFamily="18" charset="0"/>
                <a:ea typeface="Cambria Math" pitchFamily="18" charset="0"/>
              </a:rPr>
              <a:t>l</a:t>
            </a:r>
            <a:r>
              <a:rPr lang="en-US" dirty="0" smtClean="0"/>
              <a:t>  defined over scopes: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Q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,…,</a:t>
            </a:r>
            <a:r>
              <a:rPr lang="en-US" i="1" dirty="0" err="1" smtClean="0">
                <a:latin typeface="Cambria Math" pitchFamily="18" charset="0"/>
                <a:ea typeface="Cambria Math" pitchFamily="18" charset="0"/>
              </a:rPr>
              <a:t>Q</a:t>
            </a:r>
            <a:r>
              <a:rPr lang="en-US" i="1" baseline="-25000" dirty="0" err="1" smtClean="0">
                <a:latin typeface="Cambria Math" pitchFamily="18" charset="0"/>
                <a:ea typeface="Cambria Math" pitchFamily="18" charset="0"/>
              </a:rPr>
              <a:t>l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, </a:t>
            </a:r>
            <a:r>
              <a:rPr lang="en-US" i="1" dirty="0" err="1" smtClean="0">
                <a:latin typeface="Cambria Math" pitchFamily="18" charset="0"/>
                <a:ea typeface="Cambria Math" pitchFamily="18" charset="0"/>
              </a:rPr>
              <a:t>Q</a:t>
            </a:r>
            <a:r>
              <a:rPr lang="en-US" i="1" baseline="-25000" dirty="0" err="1" smtClean="0">
                <a:latin typeface="Cambria Math" pitchFamily="18" charset="0"/>
                <a:ea typeface="Cambria Math" pitchFamily="18" charset="0"/>
              </a:rPr>
              <a:t>j</a:t>
            </a:r>
            <a:r>
              <a:rPr lang="en-US" i="1" baseline="-25000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∈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X</a:t>
            </a:r>
            <a:endParaRPr lang="en-US" dirty="0" smtClean="0"/>
          </a:p>
          <a:p>
            <a:pPr lvl="1"/>
            <a:r>
              <a:rPr lang="en-US" dirty="0" smtClean="0"/>
              <a:t>Assignment: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ā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 = (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a</a:t>
            </a:r>
            <a:r>
              <a:rPr lang="en-US" baseline="-25000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,…,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a</a:t>
            </a:r>
            <a:r>
              <a:rPr lang="en-US" i="1" baseline="-25000" dirty="0" smtClean="0">
                <a:latin typeface="Cambria Math" pitchFamily="18" charset="0"/>
                <a:ea typeface="Cambria Math" pitchFamily="18" charset="0"/>
              </a:rPr>
              <a:t>n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), </a:t>
            </a:r>
            <a:r>
              <a:rPr lang="en-US" i="1" dirty="0" err="1" smtClean="0">
                <a:latin typeface="Cambria Math" pitchFamily="18" charset="0"/>
                <a:ea typeface="Cambria Math" pitchFamily="18" charset="0"/>
              </a:rPr>
              <a:t>a</a:t>
            </a:r>
            <a:r>
              <a:rPr lang="en-US" i="1" baseline="-25000" dirty="0" err="1" smtClean="0">
                <a:latin typeface="Cambria Math" pitchFamily="18" charset="0"/>
                <a:ea typeface="Cambria Math" pitchFamily="18" charset="0"/>
              </a:rPr>
              <a:t>i</a:t>
            </a:r>
            <a:r>
              <a:rPr lang="en-US" i="1" dirty="0" smtClean="0"/>
              <a:t> </a:t>
            </a:r>
            <a:r>
              <a:rPr lang="en-US" dirty="0" smtClean="0"/>
              <a:t>in the domain of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x</a:t>
            </a:r>
            <a:r>
              <a:rPr lang="en-US" i="1" baseline="-25000" dirty="0" smtClean="0">
                <a:latin typeface="Cambria Math" pitchFamily="18" charset="0"/>
                <a:ea typeface="Cambria Math" pitchFamily="18" charset="0"/>
              </a:rPr>
              <a:t>i</a:t>
            </a:r>
            <a:endParaRPr lang="en-US" i="1" dirty="0" smtClean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3/25/2013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Constraint Optimization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E86F-4F53-460C-83BF-F797240580C2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936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936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936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0" y="936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41" name="Rectangle 17"/>
          <p:cNvSpPr>
            <a:spLocks noChangeArrowheads="1"/>
          </p:cNvSpPr>
          <p:nvPr/>
        </p:nvSpPr>
        <p:spPr bwMode="auto">
          <a:xfrm>
            <a:off x="0" y="9826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3" name="Rectangle 1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44" name="Rectangle 20"/>
          <p:cNvSpPr>
            <a:spLocks noChangeArrowheads="1"/>
          </p:cNvSpPr>
          <p:nvPr/>
        </p:nvSpPr>
        <p:spPr bwMode="auto">
          <a:xfrm>
            <a:off x="0" y="936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6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48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50" name="Rectangle 2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49" name="Picture 25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61675" y="4976836"/>
            <a:ext cx="2352673" cy="1228898"/>
          </a:xfrm>
          <a:prstGeom prst="rect">
            <a:avLst/>
          </a:prstGeom>
          <a:noFill/>
        </p:spPr>
      </p:pic>
      <p:sp>
        <p:nvSpPr>
          <p:cNvPr id="1051" name="Rectangle 27"/>
          <p:cNvSpPr>
            <a:spLocks noChangeArrowheads="1"/>
          </p:cNvSpPr>
          <p:nvPr/>
        </p:nvSpPr>
        <p:spPr bwMode="auto">
          <a:xfrm>
            <a:off x="0" y="17748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54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02080"/>
            <a:ext cx="8229600" cy="4968240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Constraint optimization problems consist of a constraint network and a </a:t>
            </a:r>
            <a:r>
              <a:rPr lang="en-US" i="1" dirty="0" smtClean="0"/>
              <a:t>global cost function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A COP can be solved as a CSP, but search and inference methods more efficient</a:t>
            </a:r>
          </a:p>
          <a:p>
            <a:endParaRPr lang="en-US" dirty="0" smtClean="0"/>
          </a:p>
          <a:p>
            <a:r>
              <a:rPr lang="en-US" dirty="0" smtClean="0"/>
              <a:t>Branch-and-bound search is a simple method which extends backtrack search with a bounding function</a:t>
            </a:r>
          </a:p>
          <a:p>
            <a:endParaRPr lang="en-US" dirty="0" smtClean="0"/>
          </a:p>
          <a:p>
            <a:r>
              <a:rPr lang="en-US" dirty="0" smtClean="0"/>
              <a:t>Bucket  Elimination is an inference method which can generate COP solutions in a backtrack-free manner</a:t>
            </a:r>
          </a:p>
          <a:p>
            <a:endParaRPr lang="en-US" dirty="0" smtClean="0"/>
          </a:p>
          <a:p>
            <a:r>
              <a:rPr lang="en-US" dirty="0" smtClean="0"/>
              <a:t>Mini-bucket Elimination partitions buckets into subsets in order to reduce complexity, while still generating a bound for a COP</a:t>
            </a:r>
          </a:p>
          <a:p>
            <a:endParaRPr lang="en-US" dirty="0" smtClean="0"/>
          </a:p>
          <a:p>
            <a:r>
              <a:rPr lang="en-US" dirty="0" err="1" smtClean="0"/>
              <a:t>BnB</a:t>
            </a:r>
            <a:r>
              <a:rPr lang="en-US" dirty="0" smtClean="0"/>
              <a:t> can be augmented with a mini-bucket based heuristic allowing inference and search methods to be combined.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3/25/2013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Constraint Optimization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E86F-4F53-460C-83BF-F797240580C2}" type="slidenum">
              <a:rPr lang="en-US" smtClean="0"/>
              <a:pPr/>
              <a:t>50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Any Questions?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3/25/2013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Constraint Optimization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E86F-4F53-460C-83BF-F797240580C2}" type="slidenum">
              <a:rPr lang="en-US" smtClean="0"/>
              <a:pPr/>
              <a:t>51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Combinatorial Auction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6789761" cy="4702946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Boolean variables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i="1" baseline="-25000" dirty="0" smtClean="0">
                <a:latin typeface="Cambria Math" pitchFamily="18" charset="0"/>
                <a:ea typeface="Cambria Math" pitchFamily="18" charset="0"/>
              </a:rPr>
              <a:t>i</a:t>
            </a:r>
            <a:r>
              <a:rPr lang="en-US" dirty="0" smtClean="0"/>
              <a:t> for bids</a:t>
            </a:r>
          </a:p>
          <a:p>
            <a:pPr lvl="1"/>
            <a:r>
              <a:rPr lang="en-US" dirty="0" smtClean="0"/>
              <a:t>Each bid has an associated cost </a:t>
            </a:r>
            <a:r>
              <a:rPr lang="en-US" i="1" dirty="0" err="1" smtClean="0">
                <a:latin typeface="Cambria Math" pitchFamily="18" charset="0"/>
                <a:ea typeface="Cambria Math" pitchFamily="18" charset="0"/>
              </a:rPr>
              <a:t>r</a:t>
            </a:r>
            <a:r>
              <a:rPr lang="en-US" i="1" baseline="-25000" dirty="0" err="1" smtClean="0">
                <a:latin typeface="Cambria Math" pitchFamily="18" charset="0"/>
                <a:ea typeface="Cambria Math" pitchFamily="18" charset="0"/>
              </a:rPr>
              <a:t>i</a:t>
            </a:r>
            <a:endParaRPr lang="en-US" dirty="0" smtClean="0"/>
          </a:p>
          <a:p>
            <a:pPr lvl="1"/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i="1" baseline="-25000" dirty="0" smtClean="0">
                <a:latin typeface="Cambria Math" pitchFamily="18" charset="0"/>
                <a:ea typeface="Cambria Math" pitchFamily="18" charset="0"/>
              </a:rPr>
              <a:t>i</a:t>
            </a:r>
            <a:r>
              <a:rPr lang="en-US" dirty="0" smtClean="0"/>
              <a:t>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= 1 </a:t>
            </a:r>
            <a:r>
              <a:rPr lang="en-US" dirty="0" smtClean="0"/>
              <a:t>if bid is selected,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i="1" baseline="-25000" dirty="0" smtClean="0">
                <a:latin typeface="Cambria Math" pitchFamily="18" charset="0"/>
                <a:ea typeface="Cambria Math" pitchFamily="18" charset="0"/>
              </a:rPr>
              <a:t>i</a:t>
            </a:r>
            <a:r>
              <a:rPr lang="en-US" dirty="0" smtClean="0"/>
              <a:t>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=v0 </a:t>
            </a:r>
            <a:r>
              <a:rPr lang="en-US" dirty="0" smtClean="0"/>
              <a:t>if </a:t>
            </a:r>
            <a:r>
              <a:rPr lang="en-US" dirty="0"/>
              <a:t>bid is </a:t>
            </a:r>
            <a:r>
              <a:rPr lang="en-US" dirty="0" smtClean="0"/>
              <a:t>rejected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Hard constraint </a:t>
            </a:r>
            <a:r>
              <a:rPr lang="en-US" i="1" dirty="0" err="1" smtClean="0">
                <a:latin typeface="Cambria Math" pitchFamily="18" charset="0"/>
                <a:ea typeface="Cambria Math" pitchFamily="18" charset="0"/>
              </a:rPr>
              <a:t>R</a:t>
            </a:r>
            <a:r>
              <a:rPr lang="en-US" i="1" baseline="-25000" dirty="0" err="1" smtClean="0">
                <a:latin typeface="Cambria Math" pitchFamily="18" charset="0"/>
                <a:ea typeface="Cambria Math" pitchFamily="18" charset="0"/>
              </a:rPr>
              <a:t>ij</a:t>
            </a:r>
            <a:r>
              <a:rPr lang="en-US" dirty="0" smtClean="0"/>
              <a:t> between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i="1" baseline="-25000" dirty="0" smtClean="0">
                <a:latin typeface="Cambria Math" pitchFamily="18" charset="0"/>
                <a:ea typeface="Cambria Math" pitchFamily="18" charset="0"/>
              </a:rPr>
              <a:t>i</a:t>
            </a:r>
            <a:r>
              <a:rPr lang="en-US" dirty="0" smtClean="0"/>
              <a:t> and </a:t>
            </a:r>
            <a:r>
              <a:rPr lang="en-US" i="1" dirty="0" err="1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i="1" baseline="-25000" dirty="0" err="1" smtClean="0">
                <a:latin typeface="Cambria Math" pitchFamily="18" charset="0"/>
                <a:ea typeface="Cambria Math" pitchFamily="18" charset="0"/>
              </a:rPr>
              <a:t>j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If they share an item: (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i="1" baseline="-25000" dirty="0" smtClean="0">
                <a:latin typeface="Cambria Math" pitchFamily="18" charset="0"/>
                <a:ea typeface="Cambria Math" pitchFamily="18" charset="0"/>
              </a:rPr>
              <a:t>i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=1,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i="1" baseline="-25000" dirty="0" smtClean="0">
                <a:latin typeface="Cambria Math" pitchFamily="18" charset="0"/>
                <a:ea typeface="Cambria Math" pitchFamily="18" charset="0"/>
              </a:rPr>
              <a:t>i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=1)∉</a:t>
            </a:r>
            <a:r>
              <a:rPr lang="en-US" i="1" dirty="0" err="1" smtClean="0">
                <a:latin typeface="Cambria Math" pitchFamily="18" charset="0"/>
                <a:ea typeface="Cambria Math" pitchFamily="18" charset="0"/>
              </a:rPr>
              <a:t>R</a:t>
            </a:r>
            <a:r>
              <a:rPr lang="en-US" i="1" baseline="-25000" dirty="0" err="1" smtClean="0">
                <a:latin typeface="Cambria Math" pitchFamily="18" charset="0"/>
                <a:ea typeface="Cambria Math" pitchFamily="18" charset="0"/>
              </a:rPr>
              <a:t>ij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Soft constraint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F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(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i="1" baseline="-25000" dirty="0" smtClean="0">
                <a:latin typeface="Cambria Math" pitchFamily="18" charset="0"/>
                <a:ea typeface="Cambria Math" pitchFamily="18" charset="0"/>
              </a:rPr>
              <a:t>i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)</a:t>
            </a:r>
            <a:r>
              <a:rPr lang="en-US" dirty="0" smtClean="0"/>
              <a:t>               </a:t>
            </a:r>
          </a:p>
          <a:p>
            <a:pPr lvl="1"/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F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(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i="1" baseline="-25000" dirty="0" smtClean="0">
                <a:latin typeface="Cambria Math" pitchFamily="18" charset="0"/>
                <a:ea typeface="Cambria Math" pitchFamily="18" charset="0"/>
              </a:rPr>
              <a:t>i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)=</a:t>
            </a:r>
            <a:r>
              <a:rPr lang="en-US" i="1" dirty="0" err="1" smtClean="0">
                <a:latin typeface="Cambria Math" pitchFamily="18" charset="0"/>
                <a:ea typeface="Cambria Math" pitchFamily="18" charset="0"/>
              </a:rPr>
              <a:t>r</a:t>
            </a:r>
            <a:r>
              <a:rPr lang="en-US" i="1" baseline="-25000" dirty="0" err="1" smtClean="0">
                <a:latin typeface="Cambria Math" pitchFamily="18" charset="0"/>
                <a:ea typeface="Cambria Math" pitchFamily="18" charset="0"/>
              </a:rPr>
              <a:t>i</a:t>
            </a:r>
            <a:r>
              <a:rPr lang="en-US" i="1" baseline="-25000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dirty="0" smtClean="0"/>
              <a:t> if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i="1" baseline="-25000" dirty="0" smtClean="0">
                <a:latin typeface="Cambria Math" pitchFamily="18" charset="0"/>
                <a:ea typeface="Cambria Math" pitchFamily="18" charset="0"/>
              </a:rPr>
              <a:t>i</a:t>
            </a:r>
            <a:r>
              <a:rPr lang="en-US" dirty="0" smtClean="0"/>
              <a:t> =1,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F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(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i="1" baseline="-25000" dirty="0" smtClean="0">
                <a:latin typeface="Cambria Math" pitchFamily="18" charset="0"/>
                <a:ea typeface="Cambria Math" pitchFamily="18" charset="0"/>
              </a:rPr>
              <a:t>i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)=0</a:t>
            </a:r>
            <a:r>
              <a:rPr lang="en-US" dirty="0" smtClean="0"/>
              <a:t> if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i="1" baseline="-25000" dirty="0" smtClean="0">
                <a:latin typeface="Cambria Math" pitchFamily="18" charset="0"/>
                <a:ea typeface="Cambria Math" pitchFamily="18" charset="0"/>
              </a:rPr>
              <a:t>i</a:t>
            </a:r>
            <a:r>
              <a:rPr lang="en-US" dirty="0" smtClean="0"/>
              <a:t>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=0</a:t>
            </a:r>
          </a:p>
          <a:p>
            <a:endParaRPr lang="en-US" dirty="0" smtClean="0"/>
          </a:p>
          <a:p>
            <a:r>
              <a:rPr lang="en-US" dirty="0" smtClean="0"/>
              <a:t>Goal is to maximize: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3/25/2013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Constraint Optimization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E86F-4F53-460C-83BF-F797240580C2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0" y="936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0" y="936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1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1513" name="Rectangle 9"/>
          <p:cNvSpPr>
            <a:spLocks noChangeArrowheads="1"/>
          </p:cNvSpPr>
          <p:nvPr/>
        </p:nvSpPr>
        <p:spPr bwMode="auto">
          <a:xfrm>
            <a:off x="0" y="936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1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1517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1519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1520" name="Rectangle 16"/>
          <p:cNvSpPr>
            <a:spLocks noChangeArrowheads="1"/>
          </p:cNvSpPr>
          <p:nvPr/>
        </p:nvSpPr>
        <p:spPr bwMode="auto">
          <a:xfrm>
            <a:off x="0" y="936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22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1524" name="Rectangle 2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1525" name="Rectangle 21"/>
          <p:cNvSpPr>
            <a:spLocks noChangeArrowheads="1"/>
          </p:cNvSpPr>
          <p:nvPr/>
        </p:nvSpPr>
        <p:spPr bwMode="auto">
          <a:xfrm>
            <a:off x="0" y="936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27" name="Rectangle 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1526" name="Picture 2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00714" y="5377618"/>
            <a:ext cx="1985668" cy="791912"/>
          </a:xfrm>
          <a:prstGeom prst="rect">
            <a:avLst/>
          </a:prstGeom>
          <a:noFill/>
        </p:spPr>
      </p:pic>
      <p:sp>
        <p:nvSpPr>
          <p:cNvPr id="21528" name="Rectangle 24"/>
          <p:cNvSpPr>
            <a:spLocks noChangeArrowheads="1"/>
          </p:cNvSpPr>
          <p:nvPr/>
        </p:nvSpPr>
        <p:spPr bwMode="auto">
          <a:xfrm>
            <a:off x="0" y="13112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30" name="Rectangle 2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1531" name="Rectangle 27"/>
          <p:cNvSpPr>
            <a:spLocks noChangeArrowheads="1"/>
          </p:cNvSpPr>
          <p:nvPr/>
        </p:nvSpPr>
        <p:spPr bwMode="auto">
          <a:xfrm>
            <a:off x="0" y="9826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899762192"/>
              </p:ext>
            </p:extLst>
          </p:nvPr>
        </p:nvGraphicFramePr>
        <p:xfrm>
          <a:off x="6823878" y="3099978"/>
          <a:ext cx="1696402" cy="252455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52372"/>
                <a:gridCol w="474993"/>
                <a:gridCol w="769037"/>
              </a:tblGrid>
              <a:tr h="632690">
                <a:tc gridSpan="3">
                  <a:txBody>
                    <a:bodyPr/>
                    <a:lstStyle/>
                    <a:p>
                      <a:pPr algn="ctr"/>
                      <a:r>
                        <a:rPr lang="en-US" sz="3400" i="1" baseline="0" dirty="0" err="1" smtClean="0">
                          <a:latin typeface="Cambria Math" pitchFamily="18" charset="0"/>
                          <a:ea typeface="Cambria Math" pitchFamily="18" charset="0"/>
                        </a:rPr>
                        <a:t>R</a:t>
                      </a:r>
                      <a:r>
                        <a:rPr lang="en-US" sz="3400" i="1" baseline="-25000" dirty="0" err="1" smtClean="0">
                          <a:latin typeface="Cambria Math" pitchFamily="18" charset="0"/>
                          <a:ea typeface="Cambria Math" pitchFamily="18" charset="0"/>
                        </a:rPr>
                        <a:t>ij</a:t>
                      </a:r>
                      <a:endParaRPr lang="en-US" sz="3400" i="1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111651" marR="111651" marT="55826" marB="55826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i="1" baseline="-25000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2967">
                <a:tc>
                  <a:txBody>
                    <a:bodyPr/>
                    <a:lstStyle/>
                    <a:p>
                      <a:pPr algn="ctr"/>
                      <a:r>
                        <a:rPr lang="en-US" sz="2200" i="1" baseline="0" dirty="0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2200" i="1" baseline="-25000" dirty="0" smtClean="0">
                          <a:latin typeface="Cambria Math" pitchFamily="18" charset="0"/>
                          <a:ea typeface="Cambria Math" pitchFamily="18" charset="0"/>
                        </a:rPr>
                        <a:t>i</a:t>
                      </a:r>
                      <a:endParaRPr lang="en-US" sz="2200" i="1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111651" marR="111651" marT="55826" marB="55826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i="1" dirty="0" err="1" smtClean="0">
                          <a:latin typeface="Cambria Math" pitchFamily="18" charset="0"/>
                          <a:ea typeface="Cambria Math" pitchFamily="18" charset="0"/>
                        </a:rPr>
                        <a:t>b</a:t>
                      </a:r>
                      <a:r>
                        <a:rPr lang="en-US" sz="2200" i="1" baseline="-25000" dirty="0" err="1" smtClean="0">
                          <a:latin typeface="Cambria Math" pitchFamily="18" charset="0"/>
                          <a:ea typeface="Cambria Math" pitchFamily="18" charset="0"/>
                        </a:rPr>
                        <a:t>j</a:t>
                      </a:r>
                      <a:endParaRPr lang="en-US" sz="2200" i="1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111651" marR="111651" marT="55826" marB="55826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mbria Math" pitchFamily="18" charset="0"/>
                          <a:ea typeface="Cambria Math" pitchFamily="18" charset="0"/>
                        </a:rPr>
                        <a:t>cost</a:t>
                      </a:r>
                      <a:endParaRPr lang="en-US" sz="22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111651" marR="111651" marT="55826" marB="55826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2967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mbria Math" pitchFamily="18" charset="0"/>
                          <a:ea typeface="Cambria Math" pitchFamily="18" charset="0"/>
                        </a:rPr>
                        <a:t>0</a:t>
                      </a:r>
                      <a:endParaRPr lang="en-US" sz="22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111651" marR="111651" marT="55826" marB="55826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mbria Math" pitchFamily="18" charset="0"/>
                          <a:ea typeface="Cambria Math" pitchFamily="18" charset="0"/>
                        </a:rPr>
                        <a:t>0</a:t>
                      </a:r>
                      <a:endParaRPr lang="en-US" sz="22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111651" marR="111651" marT="55826" marB="55826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mbria Math" pitchFamily="18" charset="0"/>
                          <a:ea typeface="Cambria Math" pitchFamily="18" charset="0"/>
                        </a:rPr>
                        <a:t>0</a:t>
                      </a:r>
                      <a:endParaRPr lang="en-US" sz="22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111651" marR="111651" marT="55826" marB="55826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2967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  <a:endParaRPr lang="en-US" sz="22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111651" marR="111651" marT="55826" marB="55826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mbria Math" pitchFamily="18" charset="0"/>
                          <a:ea typeface="Cambria Math" pitchFamily="18" charset="0"/>
                        </a:rPr>
                        <a:t>0</a:t>
                      </a:r>
                      <a:endParaRPr lang="en-US" sz="22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111651" marR="111651" marT="55826" marB="55826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i="1" baseline="0" dirty="0" err="1" smtClean="0">
                          <a:latin typeface="Cambria Math" pitchFamily="18" charset="0"/>
                          <a:ea typeface="Cambria Math" pitchFamily="18" charset="0"/>
                        </a:rPr>
                        <a:t>r</a:t>
                      </a:r>
                      <a:r>
                        <a:rPr lang="en-US" sz="2200" i="1" baseline="-25000" dirty="0" err="1" smtClean="0">
                          <a:latin typeface="Cambria Math" pitchFamily="18" charset="0"/>
                          <a:ea typeface="Cambria Math" pitchFamily="18" charset="0"/>
                        </a:rPr>
                        <a:t>i</a:t>
                      </a:r>
                      <a:endParaRPr lang="en-US" sz="2200" i="1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111651" marR="111651" marT="55826" marB="55826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2967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mbria Math" pitchFamily="18" charset="0"/>
                          <a:ea typeface="Cambria Math" pitchFamily="18" charset="0"/>
                        </a:rPr>
                        <a:t>0</a:t>
                      </a:r>
                      <a:endParaRPr lang="en-US" sz="22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111651" marR="111651" marT="55826" marB="55826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latin typeface="Cambria Math" pitchFamily="18" charset="0"/>
                          <a:ea typeface="Cambria Math" pitchFamily="18" charset="0"/>
                        </a:rPr>
                        <a:t>1</a:t>
                      </a:r>
                      <a:endParaRPr lang="en-US" sz="22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111651" marR="111651" marT="55826" marB="55826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i="1" baseline="0" dirty="0" err="1" smtClean="0">
                          <a:latin typeface="Cambria Math" pitchFamily="18" charset="0"/>
                          <a:ea typeface="Cambria Math" pitchFamily="18" charset="0"/>
                        </a:rPr>
                        <a:t>r</a:t>
                      </a:r>
                      <a:r>
                        <a:rPr lang="en-US" sz="2200" i="1" baseline="-25000" dirty="0" err="1" smtClean="0">
                          <a:latin typeface="Cambria Math" pitchFamily="18" charset="0"/>
                          <a:ea typeface="Cambria Math" pitchFamily="18" charset="0"/>
                        </a:rPr>
                        <a:t>j</a:t>
                      </a:r>
                      <a:endParaRPr lang="en-US" sz="2200" i="1" baseline="-25000" dirty="0">
                        <a:latin typeface="Cambria Math" pitchFamily="18" charset="0"/>
                        <a:ea typeface="Cambria Math" pitchFamily="18" charset="0"/>
                      </a:endParaRPr>
                    </a:p>
                  </a:txBody>
                  <a:tcPr marL="111651" marR="111651" marT="55826" marB="55826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Combinatorial Auction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6560" y="1559561"/>
            <a:ext cx="8229600" cy="594360"/>
          </a:xfr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b" anchorCtr="0">
            <a:normAutofit/>
          </a:bodyPr>
          <a:lstStyle/>
          <a:p>
            <a:pPr marL="0" indent="0">
              <a:buNone/>
            </a:pPr>
            <a:r>
              <a:rPr lang="en-US" sz="2800" dirty="0">
                <a:solidFill>
                  <a:schemeClr val="tx1"/>
                </a:solidFill>
              </a:rPr>
              <a:t>Consider the following set of </a:t>
            </a:r>
            <a:r>
              <a:rPr lang="en-US" sz="2800" dirty="0" smtClean="0">
                <a:solidFill>
                  <a:schemeClr val="tx1"/>
                </a:solidFill>
              </a:rPr>
              <a:t>bids: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3/25/2013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Constraint Optimization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E86F-4F53-460C-83BF-F797240580C2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0" y="936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0" y="936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3561" name="Rectangle 9"/>
          <p:cNvSpPr>
            <a:spLocks noChangeArrowheads="1"/>
          </p:cNvSpPr>
          <p:nvPr/>
        </p:nvSpPr>
        <p:spPr bwMode="auto">
          <a:xfrm>
            <a:off x="0" y="936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63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0" y="936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66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3567" name="Rectangle 15"/>
          <p:cNvSpPr>
            <a:spLocks noChangeArrowheads="1"/>
          </p:cNvSpPr>
          <p:nvPr/>
        </p:nvSpPr>
        <p:spPr bwMode="auto">
          <a:xfrm>
            <a:off x="0" y="936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69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3570" name="Rectangle 18"/>
          <p:cNvSpPr>
            <a:spLocks noChangeArrowheads="1"/>
          </p:cNvSpPr>
          <p:nvPr/>
        </p:nvSpPr>
        <p:spPr bwMode="auto">
          <a:xfrm>
            <a:off x="0" y="936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72" name="Rectangle 2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3573" name="Rectangle 21"/>
          <p:cNvSpPr>
            <a:spLocks noChangeArrowheads="1"/>
          </p:cNvSpPr>
          <p:nvPr/>
        </p:nvSpPr>
        <p:spPr bwMode="auto">
          <a:xfrm>
            <a:off x="0" y="936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75" name="Rectangle 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3576" name="Rectangle 24"/>
          <p:cNvSpPr>
            <a:spLocks noChangeArrowheads="1"/>
          </p:cNvSpPr>
          <p:nvPr/>
        </p:nvSpPr>
        <p:spPr bwMode="auto">
          <a:xfrm>
            <a:off x="0" y="936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78" name="Rectangle 2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3579" name="Rectangle 27"/>
          <p:cNvSpPr>
            <a:spLocks noChangeArrowheads="1"/>
          </p:cNvSpPr>
          <p:nvPr/>
        </p:nvSpPr>
        <p:spPr bwMode="auto">
          <a:xfrm>
            <a:off x="0" y="936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81" name="Rectangle 2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3582" name="Rectangle 30"/>
          <p:cNvSpPr>
            <a:spLocks noChangeArrowheads="1"/>
          </p:cNvSpPr>
          <p:nvPr/>
        </p:nvSpPr>
        <p:spPr bwMode="auto">
          <a:xfrm>
            <a:off x="0" y="936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84" name="Rectangle 3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3585" name="Rectangle 33"/>
          <p:cNvSpPr>
            <a:spLocks noChangeArrowheads="1"/>
          </p:cNvSpPr>
          <p:nvPr/>
        </p:nvSpPr>
        <p:spPr bwMode="auto">
          <a:xfrm>
            <a:off x="0" y="936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7" name="Group 56"/>
          <p:cNvGrpSpPr/>
          <p:nvPr/>
        </p:nvGrpSpPr>
        <p:grpSpPr>
          <a:xfrm>
            <a:off x="5695878" y="2455816"/>
            <a:ext cx="2869474" cy="2799805"/>
            <a:chOff x="5103223" y="2455816"/>
            <a:chExt cx="2869474" cy="2799805"/>
          </a:xfrm>
        </p:grpSpPr>
        <p:sp>
          <p:nvSpPr>
            <p:cNvPr id="45" name="Oval 44"/>
            <p:cNvSpPr/>
            <p:nvPr/>
          </p:nvSpPr>
          <p:spPr>
            <a:xfrm>
              <a:off x="6335486" y="2455816"/>
              <a:ext cx="535577" cy="53557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r>
                <a:rPr lang="en-US" sz="2800" i="1" dirty="0" smtClean="0">
                  <a:solidFill>
                    <a:schemeClr val="tx1"/>
                  </a:solidFill>
                  <a:latin typeface="Cambria Math" pitchFamily="18" charset="0"/>
                  <a:ea typeface="Cambria Math" pitchFamily="18" charset="0"/>
                </a:rPr>
                <a:t>b</a:t>
              </a:r>
              <a:r>
                <a:rPr lang="en-US" sz="2800" baseline="-25000" dirty="0" smtClean="0">
                  <a:solidFill>
                    <a:schemeClr val="tx1"/>
                  </a:solidFill>
                  <a:latin typeface="Cambria Math" pitchFamily="18" charset="0"/>
                  <a:ea typeface="Cambria Math" pitchFamily="18" charset="0"/>
                </a:rPr>
                <a:t>1</a:t>
              </a:r>
            </a:p>
          </p:txBody>
        </p:sp>
        <p:cxnSp>
          <p:nvCxnSpPr>
            <p:cNvPr id="62" name="Straight Connector 61"/>
            <p:cNvCxnSpPr>
              <a:stCxn id="45" idx="2"/>
              <a:endCxn id="82" idx="0"/>
            </p:cNvCxnSpPr>
            <p:nvPr/>
          </p:nvCxnSpPr>
          <p:spPr>
            <a:xfrm flipH="1">
              <a:off x="5371012" y="2723605"/>
              <a:ext cx="964474" cy="642256"/>
            </a:xfrm>
            <a:prstGeom prst="line">
              <a:avLst/>
            </a:prstGeom>
            <a:ln w="25400"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>
              <a:stCxn id="45" idx="6"/>
              <a:endCxn id="85" idx="0"/>
            </p:cNvCxnSpPr>
            <p:nvPr/>
          </p:nvCxnSpPr>
          <p:spPr>
            <a:xfrm>
              <a:off x="6871063" y="2723605"/>
              <a:ext cx="833846" cy="755467"/>
            </a:xfrm>
            <a:prstGeom prst="line">
              <a:avLst/>
            </a:prstGeom>
            <a:ln w="25400"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>
              <a:stCxn id="45" idx="3"/>
            </p:cNvCxnSpPr>
            <p:nvPr/>
          </p:nvCxnSpPr>
          <p:spPr>
            <a:xfrm flipH="1">
              <a:off x="5941424" y="2912960"/>
              <a:ext cx="472495" cy="1820146"/>
            </a:xfrm>
            <a:prstGeom prst="line">
              <a:avLst/>
            </a:prstGeom>
            <a:ln w="25400"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2" name="Oval 81"/>
            <p:cNvSpPr/>
            <p:nvPr/>
          </p:nvSpPr>
          <p:spPr>
            <a:xfrm>
              <a:off x="5103223" y="3365861"/>
              <a:ext cx="535577" cy="53557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r>
                <a:rPr lang="en-US" sz="2800" i="1" dirty="0" smtClean="0">
                  <a:solidFill>
                    <a:schemeClr val="tx1"/>
                  </a:solidFill>
                  <a:latin typeface="Cambria Math" pitchFamily="18" charset="0"/>
                  <a:ea typeface="Cambria Math" pitchFamily="18" charset="0"/>
                </a:rPr>
                <a:t>b</a:t>
              </a:r>
              <a:r>
                <a:rPr lang="en-US" sz="2800" baseline="-25000" dirty="0" smtClean="0">
                  <a:solidFill>
                    <a:schemeClr val="tx1"/>
                  </a:solidFill>
                  <a:latin typeface="Cambria Math" pitchFamily="18" charset="0"/>
                  <a:ea typeface="Cambria Math" pitchFamily="18" charset="0"/>
                </a:rPr>
                <a:t>2</a:t>
              </a:r>
            </a:p>
          </p:txBody>
        </p:sp>
        <p:sp>
          <p:nvSpPr>
            <p:cNvPr id="85" name="Oval 84"/>
            <p:cNvSpPr/>
            <p:nvPr/>
          </p:nvSpPr>
          <p:spPr>
            <a:xfrm>
              <a:off x="7437120" y="3479072"/>
              <a:ext cx="535577" cy="53557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r>
                <a:rPr lang="en-US" sz="2800" i="1" dirty="0" smtClean="0">
                  <a:solidFill>
                    <a:schemeClr val="tx1"/>
                  </a:solidFill>
                  <a:latin typeface="Cambria Math" pitchFamily="18" charset="0"/>
                  <a:ea typeface="Cambria Math" pitchFamily="18" charset="0"/>
                </a:rPr>
                <a:t>b</a:t>
              </a:r>
              <a:r>
                <a:rPr lang="en-US" sz="2800" baseline="-25000" dirty="0" smtClean="0">
                  <a:solidFill>
                    <a:schemeClr val="tx1"/>
                  </a:solidFill>
                  <a:latin typeface="Cambria Math" pitchFamily="18" charset="0"/>
                  <a:ea typeface="Cambria Math" pitchFamily="18" charset="0"/>
                </a:rPr>
                <a:t>3</a:t>
              </a:r>
            </a:p>
          </p:txBody>
        </p:sp>
        <p:sp>
          <p:nvSpPr>
            <p:cNvPr id="88" name="Oval 87"/>
            <p:cNvSpPr/>
            <p:nvPr/>
          </p:nvSpPr>
          <p:spPr>
            <a:xfrm>
              <a:off x="5725886" y="4720044"/>
              <a:ext cx="535577" cy="53557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r>
                <a:rPr lang="en-US" sz="2800" i="1" dirty="0" smtClean="0">
                  <a:solidFill>
                    <a:schemeClr val="tx1"/>
                  </a:solidFill>
                  <a:latin typeface="Cambria Math" pitchFamily="18" charset="0"/>
                  <a:ea typeface="Cambria Math" pitchFamily="18" charset="0"/>
                </a:rPr>
                <a:t>b</a:t>
              </a:r>
              <a:r>
                <a:rPr lang="en-US" sz="2800" baseline="-25000" dirty="0" smtClean="0">
                  <a:solidFill>
                    <a:schemeClr val="tx1"/>
                  </a:solidFill>
                  <a:latin typeface="Cambria Math" pitchFamily="18" charset="0"/>
                  <a:ea typeface="Cambria Math" pitchFamily="18" charset="0"/>
                </a:rPr>
                <a:t>4</a:t>
              </a:r>
            </a:p>
          </p:txBody>
        </p:sp>
        <p:sp>
          <p:nvSpPr>
            <p:cNvPr id="94" name="Oval 93"/>
            <p:cNvSpPr/>
            <p:nvPr/>
          </p:nvSpPr>
          <p:spPr>
            <a:xfrm>
              <a:off x="6844937" y="4702627"/>
              <a:ext cx="535577" cy="535577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b" anchorCtr="0"/>
            <a:lstStyle/>
            <a:p>
              <a:pPr algn="ctr"/>
              <a:r>
                <a:rPr lang="en-US" sz="2800" i="1" dirty="0" smtClean="0">
                  <a:solidFill>
                    <a:schemeClr val="tx1"/>
                  </a:solidFill>
                  <a:latin typeface="Cambria Math" pitchFamily="18" charset="0"/>
                  <a:ea typeface="Cambria Math" pitchFamily="18" charset="0"/>
                </a:rPr>
                <a:t>b</a:t>
              </a:r>
              <a:r>
                <a:rPr lang="en-US" sz="2800" baseline="-25000" dirty="0" smtClean="0">
                  <a:solidFill>
                    <a:schemeClr val="tx1"/>
                  </a:solidFill>
                  <a:latin typeface="Cambria Math" pitchFamily="18" charset="0"/>
                  <a:ea typeface="Cambria Math" pitchFamily="18" charset="0"/>
                </a:rPr>
                <a:t>5</a:t>
              </a:r>
            </a:p>
          </p:txBody>
        </p:sp>
        <p:cxnSp>
          <p:nvCxnSpPr>
            <p:cNvPr id="99" name="Straight Connector 98"/>
            <p:cNvCxnSpPr>
              <a:stCxn id="82" idx="4"/>
              <a:endCxn id="88" idx="1"/>
            </p:cNvCxnSpPr>
            <p:nvPr/>
          </p:nvCxnSpPr>
          <p:spPr>
            <a:xfrm>
              <a:off x="5371012" y="3901438"/>
              <a:ext cx="433307" cy="897039"/>
            </a:xfrm>
            <a:prstGeom prst="line">
              <a:avLst/>
            </a:prstGeom>
            <a:ln w="25400"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>
              <a:stCxn id="82" idx="5"/>
              <a:endCxn id="94" idx="1"/>
            </p:cNvCxnSpPr>
            <p:nvPr/>
          </p:nvCxnSpPr>
          <p:spPr>
            <a:xfrm>
              <a:off x="5560367" y="3823005"/>
              <a:ext cx="1363003" cy="958055"/>
            </a:xfrm>
            <a:prstGeom prst="line">
              <a:avLst/>
            </a:prstGeom>
            <a:ln w="25400"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>
              <a:stCxn id="85" idx="4"/>
              <a:endCxn id="94" idx="7"/>
            </p:cNvCxnSpPr>
            <p:nvPr/>
          </p:nvCxnSpPr>
          <p:spPr>
            <a:xfrm flipH="1">
              <a:off x="7302081" y="4014649"/>
              <a:ext cx="402828" cy="766411"/>
            </a:xfrm>
            <a:prstGeom prst="line">
              <a:avLst/>
            </a:prstGeom>
            <a:ln w="25400">
              <a:tailEnd type="non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3587" name="Rectangle 3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3588" name="Rectangle 36"/>
          <p:cNvSpPr>
            <a:spLocks noChangeArrowheads="1"/>
          </p:cNvSpPr>
          <p:nvPr/>
        </p:nvSpPr>
        <p:spPr bwMode="auto">
          <a:xfrm>
            <a:off x="0" y="936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90" name="Rectangle 3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3591" name="Rectangle 39"/>
          <p:cNvSpPr>
            <a:spLocks noChangeArrowheads="1"/>
          </p:cNvSpPr>
          <p:nvPr/>
        </p:nvSpPr>
        <p:spPr bwMode="auto">
          <a:xfrm>
            <a:off x="0" y="936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" name="Content Placeholder 2"/>
          <p:cNvSpPr txBox="1">
            <a:spLocks/>
          </p:cNvSpPr>
          <p:nvPr/>
        </p:nvSpPr>
        <p:spPr>
          <a:xfrm>
            <a:off x="489132" y="5813697"/>
            <a:ext cx="8229600" cy="5972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Optimal solution: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n-US" sz="2800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sz="2800" baseline="-25000" dirty="0" smtClean="0">
                <a:latin typeface="Cambria Math" pitchFamily="18" charset="0"/>
                <a:ea typeface="Cambria Math" pitchFamily="18" charset="0"/>
              </a:rPr>
              <a:t>1 </a:t>
            </a:r>
            <a:r>
              <a:rPr lang="en-US" sz="2800" dirty="0" smtClean="0">
                <a:latin typeface="Cambria Math" pitchFamily="18" charset="0"/>
                <a:ea typeface="Cambria Math" pitchFamily="18" charset="0"/>
              </a:rPr>
              <a:t>=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0, </a:t>
            </a:r>
            <a:r>
              <a:rPr lang="en-US" sz="2800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sz="2800" baseline="-25000" dirty="0" smtClean="0">
                <a:latin typeface="Cambria Math" pitchFamily="18" charset="0"/>
                <a:ea typeface="Cambria Math" pitchFamily="18" charset="0"/>
              </a:rPr>
              <a:t>2 </a:t>
            </a:r>
            <a:r>
              <a:rPr lang="en-US" sz="2800" dirty="0" smtClean="0">
                <a:latin typeface="Cambria Math" pitchFamily="18" charset="0"/>
                <a:ea typeface="Cambria Math" pitchFamily="18" charset="0"/>
              </a:rPr>
              <a:t>=</a:t>
            </a:r>
            <a:r>
              <a:rPr lang="en-US" sz="2800" dirty="0" smtClean="0"/>
              <a:t> 1, </a:t>
            </a:r>
            <a:r>
              <a:rPr lang="en-US" sz="2800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sz="2800" baseline="-25000" dirty="0" smtClean="0">
                <a:latin typeface="Cambria Math" pitchFamily="18" charset="0"/>
                <a:ea typeface="Cambria Math" pitchFamily="18" charset="0"/>
              </a:rPr>
              <a:t>3 </a:t>
            </a:r>
            <a:r>
              <a:rPr lang="en-US" sz="2800" dirty="0" smtClean="0">
                <a:latin typeface="Cambria Math" pitchFamily="18" charset="0"/>
                <a:ea typeface="Cambria Math" pitchFamily="18" charset="0"/>
              </a:rPr>
              <a:t>=</a:t>
            </a:r>
            <a:r>
              <a:rPr lang="en-US" sz="2800" dirty="0" smtClean="0"/>
              <a:t> 1, </a:t>
            </a:r>
            <a:r>
              <a:rPr lang="en-US" sz="2800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sz="2800" baseline="-25000" dirty="0" smtClean="0">
                <a:latin typeface="Cambria Math" pitchFamily="18" charset="0"/>
                <a:ea typeface="Cambria Math" pitchFamily="18" charset="0"/>
              </a:rPr>
              <a:t>4 </a:t>
            </a:r>
            <a:r>
              <a:rPr lang="en-US" sz="2800" dirty="0" smtClean="0">
                <a:latin typeface="Cambria Math" pitchFamily="18" charset="0"/>
                <a:ea typeface="Cambria Math" pitchFamily="18" charset="0"/>
              </a:rPr>
              <a:t>=</a:t>
            </a:r>
            <a:r>
              <a:rPr lang="en-US" sz="2800" dirty="0" smtClean="0"/>
              <a:t> 0, </a:t>
            </a:r>
            <a:r>
              <a:rPr lang="en-US" sz="2800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sz="2800" baseline="-25000" dirty="0" smtClean="0">
                <a:latin typeface="Cambria Math" pitchFamily="18" charset="0"/>
                <a:ea typeface="Cambria Math" pitchFamily="18" charset="0"/>
              </a:rPr>
              <a:t>5 </a:t>
            </a:r>
            <a:r>
              <a:rPr lang="en-US" sz="2800" dirty="0" smtClean="0">
                <a:latin typeface="Cambria Math" pitchFamily="18" charset="0"/>
                <a:ea typeface="Cambria Math" pitchFamily="18" charset="0"/>
              </a:rPr>
              <a:t>=</a:t>
            </a:r>
            <a:r>
              <a:rPr lang="en-US" sz="2800" dirty="0" smtClean="0"/>
              <a:t> 0   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596197" y="2329935"/>
            <a:ext cx="4917499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400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sz="2400" baseline="-25000" dirty="0" smtClean="0">
                <a:latin typeface="Cambria Math" pitchFamily="18" charset="0"/>
                <a:ea typeface="Cambria Math" pitchFamily="18" charset="0"/>
              </a:rPr>
              <a:t>1 </a:t>
            </a:r>
            <a:r>
              <a:rPr lang="en-US" sz="2400" dirty="0" smtClean="0">
                <a:latin typeface="Cambria Math" pitchFamily="18" charset="0"/>
                <a:ea typeface="Cambria Math" pitchFamily="18" charset="0"/>
              </a:rPr>
              <a:t>= {1,2,3,4}     </a:t>
            </a:r>
            <a:r>
              <a:rPr lang="en-US" sz="2400" i="1" dirty="0" smtClean="0">
                <a:latin typeface="Cambria Math" pitchFamily="18" charset="0"/>
                <a:ea typeface="Cambria Math" pitchFamily="18" charset="0"/>
              </a:rPr>
              <a:t>D</a:t>
            </a:r>
            <a:r>
              <a:rPr lang="en-US" sz="2400" baseline="-25000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sz="2000" baseline="-50000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sz="2400" dirty="0" smtClean="0">
                <a:latin typeface="Cambria Math" pitchFamily="18" charset="0"/>
                <a:ea typeface="Cambria Math" pitchFamily="18" charset="0"/>
              </a:rPr>
              <a:t> = {0,1}     </a:t>
            </a:r>
            <a:r>
              <a:rPr lang="en-US" sz="2400" i="1" dirty="0" smtClean="0">
                <a:latin typeface="Cambria Math" pitchFamily="18" charset="0"/>
                <a:ea typeface="Cambria Math" pitchFamily="18" charset="0"/>
              </a:rPr>
              <a:t>r</a:t>
            </a:r>
            <a:r>
              <a:rPr lang="en-US" sz="2400" baseline="-25000" dirty="0" smtClean="0">
                <a:latin typeface="Cambria Math" pitchFamily="18" charset="0"/>
                <a:ea typeface="Cambria Math" pitchFamily="18" charset="0"/>
              </a:rPr>
              <a:t>1 </a:t>
            </a:r>
            <a:r>
              <a:rPr lang="en-US" sz="2400" dirty="0" smtClean="0">
                <a:latin typeface="Cambria Math" pitchFamily="18" charset="0"/>
                <a:ea typeface="Cambria Math" pitchFamily="18" charset="0"/>
              </a:rPr>
              <a:t>= 8</a:t>
            </a:r>
          </a:p>
          <a:p>
            <a:pPr>
              <a:spcAft>
                <a:spcPts val="1200"/>
              </a:spcAft>
            </a:pPr>
            <a:r>
              <a:rPr lang="en-US" sz="2400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sz="2400" baseline="-25000" dirty="0" smtClean="0">
                <a:latin typeface="Cambria Math" pitchFamily="18" charset="0"/>
                <a:ea typeface="Cambria Math" pitchFamily="18" charset="0"/>
              </a:rPr>
              <a:t>2 </a:t>
            </a:r>
            <a:r>
              <a:rPr lang="en-US" sz="2400" dirty="0" smtClean="0">
                <a:latin typeface="Cambria Math" pitchFamily="18" charset="0"/>
                <a:ea typeface="Cambria Math" pitchFamily="18" charset="0"/>
              </a:rPr>
              <a:t>= {2,3,6}</a:t>
            </a:r>
            <a:r>
              <a:rPr lang="en-US" sz="2400" i="1" dirty="0" smtClean="0">
                <a:latin typeface="Cambria Math" pitchFamily="18" charset="0"/>
                <a:ea typeface="Cambria Math" pitchFamily="18" charset="0"/>
              </a:rPr>
              <a:t>        D</a:t>
            </a:r>
            <a:r>
              <a:rPr lang="en-US" sz="2400" baseline="-25000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sz="2000" baseline="-50000" dirty="0" smtClean="0">
                <a:latin typeface="Cambria Math" pitchFamily="18" charset="0"/>
                <a:ea typeface="Cambria Math" pitchFamily="18" charset="0"/>
              </a:rPr>
              <a:t>2</a:t>
            </a:r>
            <a:r>
              <a:rPr lang="en-US" sz="2400" dirty="0" smtClean="0">
                <a:latin typeface="Cambria Math" pitchFamily="18" charset="0"/>
                <a:ea typeface="Cambria Math" pitchFamily="18" charset="0"/>
              </a:rPr>
              <a:t> = {0,1}     </a:t>
            </a:r>
            <a:r>
              <a:rPr lang="en-US" sz="2400" i="1" dirty="0" smtClean="0">
                <a:latin typeface="Cambria Math" pitchFamily="18" charset="0"/>
                <a:ea typeface="Cambria Math" pitchFamily="18" charset="0"/>
              </a:rPr>
              <a:t>r</a:t>
            </a:r>
            <a:r>
              <a:rPr lang="en-US" sz="2400" baseline="-25000" dirty="0" smtClean="0">
                <a:latin typeface="Cambria Math" pitchFamily="18" charset="0"/>
                <a:ea typeface="Cambria Math" pitchFamily="18" charset="0"/>
              </a:rPr>
              <a:t>2 </a:t>
            </a:r>
            <a:r>
              <a:rPr lang="en-US" sz="2400" dirty="0" smtClean="0">
                <a:latin typeface="Cambria Math" pitchFamily="18" charset="0"/>
                <a:ea typeface="Cambria Math" pitchFamily="18" charset="0"/>
              </a:rPr>
              <a:t>= 6</a:t>
            </a:r>
          </a:p>
          <a:p>
            <a:pPr>
              <a:spcAft>
                <a:spcPts val="1200"/>
              </a:spcAft>
            </a:pPr>
            <a:r>
              <a:rPr lang="en-US" sz="2400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sz="2400" baseline="-25000" dirty="0" smtClean="0">
                <a:latin typeface="Cambria Math" pitchFamily="18" charset="0"/>
                <a:ea typeface="Cambria Math" pitchFamily="18" charset="0"/>
              </a:rPr>
              <a:t>3 </a:t>
            </a:r>
            <a:r>
              <a:rPr lang="en-US" sz="2400" dirty="0" smtClean="0">
                <a:latin typeface="Cambria Math" pitchFamily="18" charset="0"/>
                <a:ea typeface="Cambria Math" pitchFamily="18" charset="0"/>
              </a:rPr>
              <a:t>= {1,4,5}</a:t>
            </a:r>
            <a:r>
              <a:rPr lang="en-US" sz="2400" i="1" dirty="0" smtClean="0">
                <a:latin typeface="Cambria Math" pitchFamily="18" charset="0"/>
                <a:ea typeface="Cambria Math" pitchFamily="18" charset="0"/>
              </a:rPr>
              <a:t>        D</a:t>
            </a:r>
            <a:r>
              <a:rPr lang="en-US" sz="2400" baseline="-25000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sz="2000" baseline="-50000" dirty="0" smtClean="0">
                <a:latin typeface="Cambria Math" pitchFamily="18" charset="0"/>
                <a:ea typeface="Cambria Math" pitchFamily="18" charset="0"/>
              </a:rPr>
              <a:t>3</a:t>
            </a:r>
            <a:r>
              <a:rPr lang="en-US" sz="2400" dirty="0" smtClean="0">
                <a:latin typeface="Cambria Math" pitchFamily="18" charset="0"/>
                <a:ea typeface="Cambria Math" pitchFamily="18" charset="0"/>
              </a:rPr>
              <a:t> = {0,1}     </a:t>
            </a:r>
            <a:r>
              <a:rPr lang="en-US" sz="2400" i="1" dirty="0" smtClean="0">
                <a:latin typeface="Cambria Math" pitchFamily="18" charset="0"/>
                <a:ea typeface="Cambria Math" pitchFamily="18" charset="0"/>
              </a:rPr>
              <a:t>r</a:t>
            </a:r>
            <a:r>
              <a:rPr lang="en-US" sz="2400" baseline="-25000" dirty="0" smtClean="0">
                <a:latin typeface="Cambria Math" pitchFamily="18" charset="0"/>
                <a:ea typeface="Cambria Math" pitchFamily="18" charset="0"/>
              </a:rPr>
              <a:t>3 </a:t>
            </a:r>
            <a:r>
              <a:rPr lang="en-US" sz="2400" dirty="0" smtClean="0">
                <a:latin typeface="Cambria Math" pitchFamily="18" charset="0"/>
                <a:ea typeface="Cambria Math" pitchFamily="18" charset="0"/>
              </a:rPr>
              <a:t>= 5</a:t>
            </a:r>
          </a:p>
          <a:p>
            <a:pPr>
              <a:spcAft>
                <a:spcPts val="1200"/>
              </a:spcAft>
            </a:pPr>
            <a:r>
              <a:rPr lang="en-US" sz="2400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sz="2400" baseline="-25000" dirty="0" smtClean="0">
                <a:latin typeface="Cambria Math" pitchFamily="18" charset="0"/>
                <a:ea typeface="Cambria Math" pitchFamily="18" charset="0"/>
              </a:rPr>
              <a:t>4 </a:t>
            </a:r>
            <a:r>
              <a:rPr lang="en-US" sz="2400" dirty="0" smtClean="0">
                <a:latin typeface="Cambria Math" pitchFamily="18" charset="0"/>
                <a:ea typeface="Cambria Math" pitchFamily="18" charset="0"/>
              </a:rPr>
              <a:t>= {2,8}</a:t>
            </a:r>
            <a:r>
              <a:rPr lang="en-US" sz="2400" i="1" dirty="0" smtClean="0">
                <a:latin typeface="Cambria Math" pitchFamily="18" charset="0"/>
                <a:ea typeface="Cambria Math" pitchFamily="18" charset="0"/>
              </a:rPr>
              <a:t>            D</a:t>
            </a:r>
            <a:r>
              <a:rPr lang="en-US" sz="2400" baseline="-25000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sz="2000" baseline="-50000" dirty="0" smtClean="0">
                <a:latin typeface="Cambria Math" pitchFamily="18" charset="0"/>
                <a:ea typeface="Cambria Math" pitchFamily="18" charset="0"/>
              </a:rPr>
              <a:t>4</a:t>
            </a:r>
            <a:r>
              <a:rPr lang="en-US" sz="2400" dirty="0" smtClean="0">
                <a:latin typeface="Cambria Math" pitchFamily="18" charset="0"/>
                <a:ea typeface="Cambria Math" pitchFamily="18" charset="0"/>
              </a:rPr>
              <a:t> = {0,1}     </a:t>
            </a:r>
            <a:r>
              <a:rPr lang="en-US" sz="2400" i="1" dirty="0" smtClean="0">
                <a:latin typeface="Cambria Math" pitchFamily="18" charset="0"/>
                <a:ea typeface="Cambria Math" pitchFamily="18" charset="0"/>
              </a:rPr>
              <a:t>r</a:t>
            </a:r>
            <a:r>
              <a:rPr lang="en-US" sz="2400" baseline="-25000" dirty="0" smtClean="0">
                <a:latin typeface="Cambria Math" pitchFamily="18" charset="0"/>
                <a:ea typeface="Cambria Math" pitchFamily="18" charset="0"/>
              </a:rPr>
              <a:t>4 </a:t>
            </a:r>
            <a:r>
              <a:rPr lang="en-US" sz="2400" dirty="0" smtClean="0">
                <a:latin typeface="Cambria Math" pitchFamily="18" charset="0"/>
                <a:ea typeface="Cambria Math" pitchFamily="18" charset="0"/>
              </a:rPr>
              <a:t>= 2</a:t>
            </a:r>
          </a:p>
          <a:p>
            <a:pPr>
              <a:spcAft>
                <a:spcPts val="1200"/>
              </a:spcAft>
            </a:pPr>
            <a:r>
              <a:rPr lang="en-US" sz="2400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sz="2400" baseline="-25000" dirty="0" smtClean="0">
                <a:latin typeface="Cambria Math" pitchFamily="18" charset="0"/>
                <a:ea typeface="Cambria Math" pitchFamily="18" charset="0"/>
              </a:rPr>
              <a:t>5 </a:t>
            </a:r>
            <a:r>
              <a:rPr lang="en-US" sz="2400" dirty="0" smtClean="0">
                <a:latin typeface="Cambria Math" pitchFamily="18" charset="0"/>
                <a:ea typeface="Cambria Math" pitchFamily="18" charset="0"/>
              </a:rPr>
              <a:t>= {5,6}</a:t>
            </a:r>
            <a:r>
              <a:rPr lang="en-US" sz="2400" i="1" dirty="0" smtClean="0">
                <a:latin typeface="Cambria Math" pitchFamily="18" charset="0"/>
                <a:ea typeface="Cambria Math" pitchFamily="18" charset="0"/>
              </a:rPr>
              <a:t>            D</a:t>
            </a:r>
            <a:r>
              <a:rPr lang="en-US" sz="2400" baseline="-25000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sz="2000" baseline="-50000" dirty="0" smtClean="0">
                <a:latin typeface="Cambria Math" pitchFamily="18" charset="0"/>
                <a:ea typeface="Cambria Math" pitchFamily="18" charset="0"/>
              </a:rPr>
              <a:t>5</a:t>
            </a:r>
            <a:r>
              <a:rPr lang="en-US" sz="2400" dirty="0" smtClean="0">
                <a:latin typeface="Cambria Math" pitchFamily="18" charset="0"/>
                <a:ea typeface="Cambria Math" pitchFamily="18" charset="0"/>
              </a:rPr>
              <a:t> = {0,1}     </a:t>
            </a:r>
            <a:r>
              <a:rPr lang="en-US" sz="2400" i="1" dirty="0" smtClean="0">
                <a:latin typeface="Cambria Math" pitchFamily="18" charset="0"/>
                <a:ea typeface="Cambria Math" pitchFamily="18" charset="0"/>
              </a:rPr>
              <a:t>r</a:t>
            </a:r>
            <a:r>
              <a:rPr lang="en-US" sz="2400" baseline="-25000" dirty="0" smtClean="0">
                <a:latin typeface="Cambria Math" pitchFamily="18" charset="0"/>
                <a:ea typeface="Cambria Math" pitchFamily="18" charset="0"/>
              </a:rPr>
              <a:t>5 </a:t>
            </a:r>
            <a:r>
              <a:rPr lang="en-US" sz="2400" dirty="0" smtClean="0">
                <a:latin typeface="Cambria Math" pitchFamily="18" charset="0"/>
                <a:ea typeface="Cambria Math" pitchFamily="18" charset="0"/>
              </a:rPr>
              <a:t>= 2</a:t>
            </a:r>
          </a:p>
        </p:txBody>
      </p:sp>
      <p:sp>
        <p:nvSpPr>
          <p:cNvPr id="60" name="Rectangle 59"/>
          <p:cNvSpPr/>
          <p:nvPr/>
        </p:nvSpPr>
        <p:spPr>
          <a:xfrm>
            <a:off x="584823" y="5170956"/>
            <a:ext cx="334573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400" i="1" dirty="0" smtClean="0">
                <a:latin typeface="Cambria Math" pitchFamily="18" charset="0"/>
                <a:ea typeface="Cambria Math" pitchFamily="18" charset="0"/>
              </a:rPr>
              <a:t>R</a:t>
            </a:r>
            <a:r>
              <a:rPr lang="en-US" sz="2400" baseline="-25000" dirty="0" smtClean="0">
                <a:latin typeface="Cambria Math" pitchFamily="18" charset="0"/>
                <a:ea typeface="Cambria Math" pitchFamily="18" charset="0"/>
              </a:rPr>
              <a:t>12</a:t>
            </a:r>
            <a:r>
              <a:rPr lang="en-US" sz="2400" dirty="0" smtClean="0">
                <a:latin typeface="Cambria Math" pitchFamily="18" charset="0"/>
                <a:ea typeface="Cambria Math" pitchFamily="18" charset="0"/>
              </a:rPr>
              <a:t>, </a:t>
            </a:r>
            <a:r>
              <a:rPr lang="en-US" sz="2400" i="1" dirty="0" smtClean="0">
                <a:latin typeface="Cambria Math" pitchFamily="18" charset="0"/>
                <a:ea typeface="Cambria Math" pitchFamily="18" charset="0"/>
              </a:rPr>
              <a:t>R</a:t>
            </a:r>
            <a:r>
              <a:rPr lang="en-US" sz="2400" baseline="-25000" dirty="0" smtClean="0">
                <a:latin typeface="Cambria Math" pitchFamily="18" charset="0"/>
                <a:ea typeface="Cambria Math" pitchFamily="18" charset="0"/>
              </a:rPr>
              <a:t>13</a:t>
            </a:r>
            <a:r>
              <a:rPr lang="en-US" sz="2400" dirty="0" smtClean="0">
                <a:latin typeface="Cambria Math" pitchFamily="18" charset="0"/>
                <a:ea typeface="Cambria Math" pitchFamily="18" charset="0"/>
              </a:rPr>
              <a:t>,</a:t>
            </a:r>
            <a:r>
              <a:rPr lang="en-US" sz="2400" i="1" dirty="0" smtClean="0">
                <a:latin typeface="Cambria Math" pitchFamily="18" charset="0"/>
                <a:ea typeface="Cambria Math" pitchFamily="18" charset="0"/>
              </a:rPr>
              <a:t> R</a:t>
            </a:r>
            <a:r>
              <a:rPr lang="en-US" sz="2400" baseline="-25000" dirty="0" smtClean="0">
                <a:latin typeface="Cambria Math" pitchFamily="18" charset="0"/>
                <a:ea typeface="Cambria Math" pitchFamily="18" charset="0"/>
              </a:rPr>
              <a:t>14</a:t>
            </a:r>
            <a:r>
              <a:rPr lang="en-US" sz="2400" dirty="0" smtClean="0">
                <a:latin typeface="Cambria Math" pitchFamily="18" charset="0"/>
                <a:ea typeface="Cambria Math" pitchFamily="18" charset="0"/>
              </a:rPr>
              <a:t>,</a:t>
            </a:r>
            <a:r>
              <a:rPr lang="en-US" sz="2400" i="1" dirty="0" smtClean="0">
                <a:latin typeface="Cambria Math" pitchFamily="18" charset="0"/>
                <a:ea typeface="Cambria Math" pitchFamily="18" charset="0"/>
              </a:rPr>
              <a:t> R</a:t>
            </a:r>
            <a:r>
              <a:rPr lang="en-US" sz="2400" baseline="-25000" dirty="0" smtClean="0">
                <a:latin typeface="Cambria Math" pitchFamily="18" charset="0"/>
                <a:ea typeface="Cambria Math" pitchFamily="18" charset="0"/>
              </a:rPr>
              <a:t>24</a:t>
            </a:r>
            <a:r>
              <a:rPr lang="en-US" sz="2400" dirty="0" smtClean="0">
                <a:latin typeface="Cambria Math" pitchFamily="18" charset="0"/>
                <a:ea typeface="Cambria Math" pitchFamily="18" charset="0"/>
              </a:rPr>
              <a:t>,</a:t>
            </a:r>
            <a:r>
              <a:rPr lang="en-US" sz="2400" i="1" dirty="0" smtClean="0">
                <a:latin typeface="Cambria Math" pitchFamily="18" charset="0"/>
                <a:ea typeface="Cambria Math" pitchFamily="18" charset="0"/>
              </a:rPr>
              <a:t> R</a:t>
            </a:r>
            <a:r>
              <a:rPr lang="en-US" sz="2400" baseline="-25000" dirty="0" smtClean="0">
                <a:latin typeface="Cambria Math" pitchFamily="18" charset="0"/>
                <a:ea typeface="Cambria Math" pitchFamily="18" charset="0"/>
              </a:rPr>
              <a:t>25</a:t>
            </a:r>
            <a:r>
              <a:rPr lang="en-US" sz="2400" dirty="0" smtClean="0">
                <a:latin typeface="Cambria Math" pitchFamily="18" charset="0"/>
                <a:ea typeface="Cambria Math" pitchFamily="18" charset="0"/>
              </a:rPr>
              <a:t>,</a:t>
            </a:r>
            <a:r>
              <a:rPr lang="en-US" sz="2400" i="1" dirty="0" smtClean="0">
                <a:latin typeface="Cambria Math" pitchFamily="18" charset="0"/>
                <a:ea typeface="Cambria Math" pitchFamily="18" charset="0"/>
              </a:rPr>
              <a:t> R</a:t>
            </a:r>
            <a:r>
              <a:rPr lang="en-US" sz="2400" baseline="-25000" dirty="0" smtClean="0">
                <a:latin typeface="Cambria Math" pitchFamily="18" charset="0"/>
                <a:ea typeface="Cambria Math" pitchFamily="18" charset="0"/>
              </a:rPr>
              <a:t>35</a:t>
            </a:r>
            <a:endParaRPr lang="en-US" sz="2400" dirty="0" smtClean="0">
              <a:latin typeface="Cambria Math" pitchFamily="18" charset="0"/>
              <a:ea typeface="Cambria Math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92000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621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4-tuple:</a:t>
            </a:r>
          </a:p>
          <a:p>
            <a:pPr lvl="1"/>
            <a:r>
              <a:rPr lang="en-US" dirty="0" smtClean="0">
                <a:latin typeface="Cambria Math" pitchFamily="18" charset="0"/>
                <a:ea typeface="Cambria Math" pitchFamily="18" charset="0"/>
              </a:rPr>
              <a:t>(</a:t>
            </a:r>
            <a:r>
              <a:rPr lang="en-US" i="1" dirty="0" err="1" smtClean="0">
                <a:latin typeface="Cambria Math" pitchFamily="18" charset="0"/>
                <a:ea typeface="Cambria Math" pitchFamily="18" charset="0"/>
              </a:rPr>
              <a:t>X</a:t>
            </a:r>
            <a:r>
              <a:rPr lang="en-US" dirty="0" err="1" smtClean="0">
                <a:latin typeface="Cambria Math" pitchFamily="18" charset="0"/>
                <a:ea typeface="Cambria Math" pitchFamily="18" charset="0"/>
              </a:rPr>
              <a:t>,</a:t>
            </a:r>
            <a:r>
              <a:rPr lang="en-US" i="1" dirty="0" err="1" smtClean="0">
                <a:latin typeface="Cambria Math" pitchFamily="18" charset="0"/>
                <a:ea typeface="Cambria Math" pitchFamily="18" charset="0"/>
              </a:rPr>
              <a:t>D</a:t>
            </a:r>
            <a:r>
              <a:rPr lang="en-US" dirty="0" err="1" smtClean="0">
                <a:latin typeface="Cambria Math" pitchFamily="18" charset="0"/>
                <a:ea typeface="Cambria Math" pitchFamily="18" charset="0"/>
              </a:rPr>
              <a:t>,</a:t>
            </a:r>
            <a:r>
              <a:rPr lang="en-US" i="1" dirty="0" err="1" smtClean="0">
                <a:latin typeface="Cambria Math" pitchFamily="18" charset="0"/>
                <a:ea typeface="Cambria Math" pitchFamily="18" charset="0"/>
              </a:rPr>
              <a:t>C</a:t>
            </a:r>
            <a:r>
              <a:rPr lang="en-US" i="1" baseline="-25000" dirty="0" err="1" smtClean="0">
                <a:latin typeface="Cambria Math" pitchFamily="18" charset="0"/>
                <a:ea typeface="Cambria Math" pitchFamily="18" charset="0"/>
              </a:rPr>
              <a:t>h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) </a:t>
            </a:r>
            <a:r>
              <a:rPr lang="en-US" dirty="0" smtClean="0"/>
              <a:t>is a constraint network  </a:t>
            </a:r>
          </a:p>
          <a:p>
            <a:pPr lvl="1"/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C</a:t>
            </a:r>
            <a:r>
              <a:rPr lang="en-US" i="1" baseline="-25000" dirty="0" smtClean="0">
                <a:latin typeface="Cambria Math" pitchFamily="18" charset="0"/>
                <a:ea typeface="Cambria Math" pitchFamily="18" charset="0"/>
              </a:rPr>
              <a:t>s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= {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F</a:t>
            </a:r>
            <a:r>
              <a:rPr lang="en-US" i="1" baseline="-25000" dirty="0" smtClean="0">
                <a:latin typeface="Cambria Math" pitchFamily="18" charset="0"/>
                <a:ea typeface="Cambria Math" pitchFamily="18" charset="0"/>
              </a:rPr>
              <a:t>Q</a:t>
            </a:r>
            <a:r>
              <a:rPr lang="en-US" sz="2000" baseline="-50000" dirty="0" smtClean="0">
                <a:latin typeface="Cambria Math" pitchFamily="18" charset="0"/>
                <a:ea typeface="Cambria Math" pitchFamily="18" charset="0"/>
              </a:rPr>
              <a:t>1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,…,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US" i="1" dirty="0" err="1" smtClean="0">
                <a:latin typeface="Cambria Math" pitchFamily="18" charset="0"/>
                <a:ea typeface="Cambria Math" pitchFamily="18" charset="0"/>
              </a:rPr>
              <a:t>F</a:t>
            </a:r>
            <a:r>
              <a:rPr lang="en-US" i="1" baseline="-25000" dirty="0" err="1" smtClean="0">
                <a:latin typeface="Cambria Math" pitchFamily="18" charset="0"/>
                <a:ea typeface="Cambria Math" pitchFamily="18" charset="0"/>
              </a:rPr>
              <a:t>Q</a:t>
            </a:r>
            <a:r>
              <a:rPr lang="en-US" sz="1800" i="1" baseline="-50000" dirty="0" err="1" smtClean="0">
                <a:latin typeface="Cambria Math" pitchFamily="18" charset="0"/>
                <a:ea typeface="Cambria Math" pitchFamily="18" charset="0"/>
              </a:rPr>
              <a:t>l</a:t>
            </a:r>
            <a:r>
              <a:rPr lang="en-US" dirty="0" smtClean="0">
                <a:latin typeface="Cambria Math" pitchFamily="18" charset="0"/>
                <a:ea typeface="Cambria Math" pitchFamily="18" charset="0"/>
              </a:rPr>
              <a:t>}</a:t>
            </a:r>
            <a:r>
              <a:rPr lang="en-US" dirty="0" smtClean="0"/>
              <a:t> is a set of cost components</a:t>
            </a:r>
          </a:p>
          <a:p>
            <a:pPr lvl="1"/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C</a:t>
            </a:r>
            <a:r>
              <a:rPr lang="en-US" i="1" baseline="-25000" dirty="0" smtClean="0">
                <a:latin typeface="Cambria Math" pitchFamily="18" charset="0"/>
                <a:ea typeface="Cambria Math" pitchFamily="18" charset="0"/>
              </a:rPr>
              <a:t>h</a:t>
            </a:r>
            <a:r>
              <a:rPr lang="en-US" dirty="0" smtClean="0"/>
              <a:t> and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C</a:t>
            </a:r>
            <a:r>
              <a:rPr lang="en-US" i="1" baseline="-25000" dirty="0" smtClean="0">
                <a:latin typeface="Cambria Math" pitchFamily="18" charset="0"/>
                <a:ea typeface="Cambria Math" pitchFamily="18" charset="0"/>
              </a:rPr>
              <a:t>s</a:t>
            </a:r>
            <a:r>
              <a:rPr lang="en-US" dirty="0" smtClean="0"/>
              <a:t> also called </a:t>
            </a:r>
            <a:r>
              <a:rPr lang="en-US" i="1" dirty="0" smtClean="0"/>
              <a:t>hard </a:t>
            </a:r>
            <a:r>
              <a:rPr lang="en-US" dirty="0" smtClean="0"/>
              <a:t>and </a:t>
            </a:r>
            <a:r>
              <a:rPr lang="en-US" i="1" dirty="0" smtClean="0"/>
              <a:t>soft</a:t>
            </a:r>
            <a:r>
              <a:rPr lang="en-US" dirty="0" smtClean="0"/>
              <a:t> constraints</a:t>
            </a:r>
          </a:p>
          <a:p>
            <a:pPr lvl="1"/>
            <a:r>
              <a:rPr lang="en-US" dirty="0" smtClean="0"/>
              <a:t> 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Graph representation</a:t>
            </a:r>
          </a:p>
          <a:p>
            <a:pPr lvl="1"/>
            <a:r>
              <a:rPr lang="en-US" dirty="0" smtClean="0"/>
              <a:t>Variables are nodes</a:t>
            </a:r>
          </a:p>
          <a:p>
            <a:pPr lvl="1"/>
            <a:r>
              <a:rPr lang="en-US" dirty="0" smtClean="0"/>
              <a:t>Arcs connect variables in the same hard or soft constraint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3/25/2013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Constraint Optimization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E86F-4F53-460C-83BF-F797240580C2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 Network</a:t>
            </a:r>
            <a:endParaRPr lang="en-US" dirty="0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79757" y="1645380"/>
            <a:ext cx="2530323" cy="469672"/>
          </a:xfrm>
          <a:prstGeom prst="rect">
            <a:avLst/>
          </a:prstGeom>
          <a:noFill/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0" y="936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083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085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0" y="9826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88" name="Rectangle 1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87" name="Picture 1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39017" y="3533221"/>
            <a:ext cx="3538097" cy="589424"/>
          </a:xfrm>
          <a:prstGeom prst="rect">
            <a:avLst/>
          </a:prstGeom>
          <a:noFill/>
        </p:spPr>
      </p:pic>
      <p:sp>
        <p:nvSpPr>
          <p:cNvPr id="3089" name="Rectangle 17"/>
          <p:cNvSpPr>
            <a:spLocks noChangeArrowheads="1"/>
          </p:cNvSpPr>
          <p:nvPr/>
        </p:nvSpPr>
        <p:spPr bwMode="auto">
          <a:xfrm>
            <a:off x="0" y="10588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91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093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094" name="Rectangle 22"/>
          <p:cNvSpPr>
            <a:spLocks noChangeArrowheads="1"/>
          </p:cNvSpPr>
          <p:nvPr/>
        </p:nvSpPr>
        <p:spPr bwMode="auto">
          <a:xfrm>
            <a:off x="0" y="936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Solving COP as a Series of CSPs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451669" cy="4696097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It is always possible to a solve COP as a series of CSPs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Add a single hard constraint:</a:t>
            </a:r>
          </a:p>
          <a:p>
            <a:endParaRPr lang="en-US" dirty="0" smtClean="0"/>
          </a:p>
          <a:p>
            <a:r>
              <a:rPr lang="en-US" dirty="0" smtClean="0"/>
              <a:t>Increase the cost-bound: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Eventually the cost-bound so high no solution exists, the previous solution is optimal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3/25/2013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Constraint Optimization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FE86F-4F53-460C-83BF-F797240580C2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112" tIns="914112" rIns="914112" bIns="914112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656217" y="2924857"/>
            <a:ext cx="2058411" cy="969789"/>
          </a:xfrm>
          <a:prstGeom prst="rect">
            <a:avLst/>
          </a:prstGeom>
          <a:noFill/>
        </p:spPr>
      </p:pic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1584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42263" y="4171120"/>
            <a:ext cx="3254375" cy="571500"/>
          </a:xfrm>
          <a:prstGeom prst="rect">
            <a:avLst/>
          </a:prstGeom>
          <a:noFill/>
        </p:spPr>
      </p:pic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1028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chemeClr val="tx1"/>
          </a:solidFill>
        </a:ln>
        <a:effectLst/>
      </a:spPr>
      <a:bodyPr lIns="0" tIns="0" rIns="0" bIns="0" rtlCol="0" anchor="b" anchorCtr="0"/>
      <a:lstStyle>
        <a:defPPr algn="ctr">
          <a:defRPr dirty="0" smtClean="0">
            <a:solidFill>
              <a:schemeClr val="tx1"/>
            </a:solidFill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tailEnd type="none"/>
        </a:ln>
      </a:spPr>
      <a:bodyPr/>
      <a:lstStyle/>
      <a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3906</TotalTime>
  <Words>3276</Words>
  <Application>Microsoft Office PowerPoint</Application>
  <PresentationFormat>On-screen Show (4:3)</PresentationFormat>
  <Paragraphs>1641</Paragraphs>
  <Slides>51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52" baseType="lpstr">
      <vt:lpstr>Office Theme</vt:lpstr>
      <vt:lpstr>Constraint Optimization</vt:lpstr>
      <vt:lpstr>Motivation</vt:lpstr>
      <vt:lpstr>Example: Combinatorial Auction</vt:lpstr>
      <vt:lpstr>Outline</vt:lpstr>
      <vt:lpstr>Constraint Optimization Problem</vt:lpstr>
      <vt:lpstr>Example: Combinatorial Auction</vt:lpstr>
      <vt:lpstr>Example: Combinatorial Auction</vt:lpstr>
      <vt:lpstr>Cost Network</vt:lpstr>
      <vt:lpstr>Solving COP as a Series of CSPs</vt:lpstr>
      <vt:lpstr>Solving COP as a Series of CSPs</vt:lpstr>
      <vt:lpstr>Outline</vt:lpstr>
      <vt:lpstr>Branch-and-Bound Search</vt:lpstr>
      <vt:lpstr>Example: Combinatorial Auction</vt:lpstr>
      <vt:lpstr>Russian Doll Search</vt:lpstr>
      <vt:lpstr>Example: Combinatorial Auction</vt:lpstr>
      <vt:lpstr>Example: Combinatorial Auction</vt:lpstr>
      <vt:lpstr>Improving Branch-and-Bound</vt:lpstr>
      <vt:lpstr>Outline</vt:lpstr>
      <vt:lpstr>Example: All soft constraints</vt:lpstr>
      <vt:lpstr>Example: All soft constraints</vt:lpstr>
      <vt:lpstr>Derivation of Bucket Elimination</vt:lpstr>
      <vt:lpstr>Bucket Elimination for Optimization</vt:lpstr>
      <vt:lpstr>Joining Soft Constraints</vt:lpstr>
      <vt:lpstr>Projecting Soft Constraints</vt:lpstr>
      <vt:lpstr>Bucket Elimination for Opt: Properties</vt:lpstr>
      <vt:lpstr>Example: Combinatorial Auction</vt:lpstr>
      <vt:lpstr>Example: Combinatorial Auction</vt:lpstr>
      <vt:lpstr>Example: Combinatorial Auction</vt:lpstr>
      <vt:lpstr>Example: Combinatorial Auction</vt:lpstr>
      <vt:lpstr>Example: Combinatorial Auction</vt:lpstr>
      <vt:lpstr>Example: Combinatorial Auction</vt:lpstr>
      <vt:lpstr>Example: Combinatorial Auction</vt:lpstr>
      <vt:lpstr>Outline</vt:lpstr>
      <vt:lpstr>Example: All Soft Constraints</vt:lpstr>
      <vt:lpstr>Mini-bucket Elimination</vt:lpstr>
      <vt:lpstr>Example: Combinatorial Auction</vt:lpstr>
      <vt:lpstr>Example: Combinatorial Auction</vt:lpstr>
      <vt:lpstr>Example: Combinatorial Auction</vt:lpstr>
      <vt:lpstr>Example: Combinatorial Auction</vt:lpstr>
      <vt:lpstr>Example: Combinatorial Auction</vt:lpstr>
      <vt:lpstr>Example: Combinatorial Auction</vt:lpstr>
      <vt:lpstr>Example: Combinatorial Auction</vt:lpstr>
      <vt:lpstr>Mini-bucket Elimination: Properties</vt:lpstr>
      <vt:lpstr>Outline</vt:lpstr>
      <vt:lpstr>Search with Mini-Bucket Heuristics</vt:lpstr>
      <vt:lpstr>Example: Combinatorial Auction</vt:lpstr>
      <vt:lpstr>Mini-bucket Heuristics Properties</vt:lpstr>
      <vt:lpstr>Example: Combinatorial Auction</vt:lpstr>
      <vt:lpstr>Outline</vt:lpstr>
      <vt:lpstr>Summary</vt:lpstr>
      <vt:lpstr>Thank You!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Compiling Constraint Networks into AND/OR Multi-Valued Decision Diagrams (AOMDDs)</dc:title>
  <dc:creator>Robert Woodward</dc:creator>
  <cp:lastModifiedBy>Nate Stender</cp:lastModifiedBy>
  <cp:revision>430</cp:revision>
  <dcterms:created xsi:type="dcterms:W3CDTF">2013-02-18T18:06:14Z</dcterms:created>
  <dcterms:modified xsi:type="dcterms:W3CDTF">2013-04-04T23:13:58Z</dcterms:modified>
</cp:coreProperties>
</file>