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257" r:id="rId3"/>
    <p:sldId id="258" r:id="rId4"/>
    <p:sldId id="260" r:id="rId5"/>
    <p:sldId id="261" r:id="rId6"/>
    <p:sldId id="259" r:id="rId7"/>
    <p:sldId id="264" r:id="rId8"/>
    <p:sldId id="262" r:id="rId9"/>
    <p:sldId id="263" r:id="rId10"/>
    <p:sldId id="276" r:id="rId11"/>
    <p:sldId id="266" r:id="rId12"/>
    <p:sldId id="267" r:id="rId13"/>
    <p:sldId id="270" r:id="rId14"/>
    <p:sldId id="271" r:id="rId15"/>
    <p:sldId id="268" r:id="rId16"/>
    <p:sldId id="277" r:id="rId17"/>
    <p:sldId id="278" r:id="rId18"/>
    <p:sldId id="279" r:id="rId19"/>
    <p:sldId id="280" r:id="rId20"/>
    <p:sldId id="281" r:id="rId21"/>
    <p:sldId id="283" r:id="rId22"/>
    <p:sldId id="284" r:id="rId23"/>
    <p:sldId id="285" r:id="rId24"/>
    <p:sldId id="286" r:id="rId25"/>
    <p:sldId id="287" r:id="rId26"/>
    <p:sldId id="288" r:id="rId27"/>
    <p:sldId id="289" r:id="rId28"/>
    <p:sldId id="290" r:id="rId29"/>
    <p:sldId id="291" r:id="rId30"/>
    <p:sldId id="272" r:id="rId31"/>
    <p:sldId id="273" r:id="rId32"/>
    <p:sldId id="274" r:id="rId33"/>
    <p:sldId id="269"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8" r:id="rId50"/>
    <p:sldId id="340" r:id="rId51"/>
    <p:sldId id="339" r:id="rId52"/>
    <p:sldId id="338" r:id="rId53"/>
    <p:sldId id="337" r:id="rId54"/>
    <p:sldId id="336" r:id="rId55"/>
    <p:sldId id="335"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2" r:id="rId74"/>
    <p:sldId id="331" r:id="rId75"/>
    <p:sldId id="333"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2" autoAdjust="0"/>
    <p:restoredTop sz="94660"/>
  </p:normalViewPr>
  <p:slideViewPr>
    <p:cSldViewPr>
      <p:cViewPr varScale="1">
        <p:scale>
          <a:sx n="84" d="100"/>
          <a:sy n="84" d="100"/>
        </p:scale>
        <p:origin x="-14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1F1807-A2E0-6841-AF06-428E17E51253}" type="datetimeFigureOut">
              <a:rPr lang="en-US" smtClean="0"/>
              <a:t>4/4/2013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75132C-9392-AD41-9C08-7ABB0C5A5F4D}" type="slidenum">
              <a:rPr lang="en-US" smtClean="0"/>
              <a:t>‹#›</a:t>
            </a:fld>
            <a:endParaRPr lang="en-US" dirty="0"/>
          </a:p>
        </p:txBody>
      </p:sp>
    </p:spTree>
    <p:extLst>
      <p:ext uri="{BB962C8B-B14F-4D97-AF65-F5344CB8AC3E}">
        <p14:creationId xmlns:p14="http://schemas.microsoft.com/office/powerpoint/2010/main" val="3915198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40CA9-9E1A-F44E-9A44-31AB6BC28DB6}" type="datetimeFigureOut">
              <a:rPr lang="en-US" smtClean="0"/>
              <a:t>4/4/2013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EEEDB-6F27-1943-B8A5-7A51ABE9BD83}" type="slidenum">
              <a:rPr lang="en-US" smtClean="0"/>
              <a:t>‹#›</a:t>
            </a:fld>
            <a:endParaRPr lang="en-US" dirty="0"/>
          </a:p>
        </p:txBody>
      </p:sp>
    </p:spTree>
    <p:extLst>
      <p:ext uri="{BB962C8B-B14F-4D97-AF65-F5344CB8AC3E}">
        <p14:creationId xmlns:p14="http://schemas.microsoft.com/office/powerpoint/2010/main" val="607373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277875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390853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8563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4747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217624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April 1&amp;3, 2013</a:t>
            </a:r>
            <a:endParaRPr lang="en-US" dirty="0"/>
          </a:p>
        </p:txBody>
      </p:sp>
      <p:sp>
        <p:nvSpPr>
          <p:cNvPr id="6" name="Footer Placeholder 5"/>
          <p:cNvSpPr>
            <a:spLocks noGrp="1"/>
          </p:cNvSpPr>
          <p:nvPr>
            <p:ph type="ftr" sz="quarter" idx="11"/>
          </p:nvPr>
        </p:nvSpPr>
        <p:spPr/>
        <p:txBody>
          <a:bodyPr/>
          <a:lstStyle/>
          <a:p>
            <a:r>
              <a:rPr lang="en-US" dirty="0" smtClean="0"/>
              <a:t>DanielG--Probabilistic Networks</a:t>
            </a:r>
            <a:endParaRPr lang="en-US" dirty="0"/>
          </a:p>
        </p:txBody>
      </p:sp>
      <p:sp>
        <p:nvSpPr>
          <p:cNvPr id="7" name="Slide Number Placeholder 6"/>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336414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1&amp;3, 2013</a:t>
            </a:r>
            <a:endParaRPr lang="en-US" dirty="0"/>
          </a:p>
        </p:txBody>
      </p:sp>
      <p:sp>
        <p:nvSpPr>
          <p:cNvPr id="8" name="Footer Placeholder 7"/>
          <p:cNvSpPr>
            <a:spLocks noGrp="1"/>
          </p:cNvSpPr>
          <p:nvPr>
            <p:ph type="ftr" sz="quarter" idx="11"/>
          </p:nvPr>
        </p:nvSpPr>
        <p:spPr/>
        <p:txBody>
          <a:bodyPr/>
          <a:lstStyle/>
          <a:p>
            <a:r>
              <a:rPr lang="en-US" dirty="0" smtClean="0"/>
              <a:t>DanielG--Probabilistic Networks</a:t>
            </a:r>
            <a:endParaRPr lang="en-US" dirty="0"/>
          </a:p>
        </p:txBody>
      </p:sp>
      <p:sp>
        <p:nvSpPr>
          <p:cNvPr id="9" name="Slide Number Placeholder 8"/>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20298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130417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1&amp;3, 2013</a:t>
            </a:r>
            <a:endParaRPr lang="en-US" dirty="0"/>
          </a:p>
        </p:txBody>
      </p:sp>
      <p:sp>
        <p:nvSpPr>
          <p:cNvPr id="3" name="Footer Placeholder 2"/>
          <p:cNvSpPr>
            <a:spLocks noGrp="1"/>
          </p:cNvSpPr>
          <p:nvPr>
            <p:ph type="ftr" sz="quarter" idx="11"/>
          </p:nvPr>
        </p:nvSpPr>
        <p:spPr/>
        <p:txBody>
          <a:bodyPr/>
          <a:lstStyle/>
          <a:p>
            <a:r>
              <a:rPr lang="en-US" dirty="0" smtClean="0"/>
              <a:t>DanielG--Probabilistic Networks</a:t>
            </a:r>
            <a:endParaRPr lang="en-US" dirty="0"/>
          </a:p>
        </p:txBody>
      </p:sp>
      <p:sp>
        <p:nvSpPr>
          <p:cNvPr id="4" name="Slide Number Placeholder 3"/>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24657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1&amp;3, 2013</a:t>
            </a:r>
            <a:endParaRPr lang="en-US" dirty="0"/>
          </a:p>
        </p:txBody>
      </p:sp>
      <p:sp>
        <p:nvSpPr>
          <p:cNvPr id="6" name="Footer Placeholder 5"/>
          <p:cNvSpPr>
            <a:spLocks noGrp="1"/>
          </p:cNvSpPr>
          <p:nvPr>
            <p:ph type="ftr" sz="quarter" idx="11"/>
          </p:nvPr>
        </p:nvSpPr>
        <p:spPr/>
        <p:txBody>
          <a:bodyPr/>
          <a:lstStyle/>
          <a:p>
            <a:r>
              <a:rPr lang="en-US" dirty="0" smtClean="0"/>
              <a:t>DanielG--Probabilistic Networks</a:t>
            </a:r>
            <a:endParaRPr lang="en-US" dirty="0"/>
          </a:p>
        </p:txBody>
      </p:sp>
      <p:sp>
        <p:nvSpPr>
          <p:cNvPr id="7" name="Slide Number Placeholder 6"/>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298963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1&amp;3, 2013</a:t>
            </a:r>
            <a:endParaRPr lang="en-US" dirty="0"/>
          </a:p>
        </p:txBody>
      </p:sp>
      <p:sp>
        <p:nvSpPr>
          <p:cNvPr id="6" name="Footer Placeholder 5"/>
          <p:cNvSpPr>
            <a:spLocks noGrp="1"/>
          </p:cNvSpPr>
          <p:nvPr>
            <p:ph type="ftr" sz="quarter" idx="11"/>
          </p:nvPr>
        </p:nvSpPr>
        <p:spPr/>
        <p:txBody>
          <a:bodyPr/>
          <a:lstStyle/>
          <a:p>
            <a:r>
              <a:rPr lang="en-US" dirty="0" smtClean="0"/>
              <a:t>DanielG--Probabilistic Networks</a:t>
            </a:r>
            <a:endParaRPr lang="en-US" dirty="0"/>
          </a:p>
        </p:txBody>
      </p:sp>
      <p:sp>
        <p:nvSpPr>
          <p:cNvPr id="7" name="Slide Number Placeholder 6"/>
          <p:cNvSpPr>
            <a:spLocks noGrp="1"/>
          </p:cNvSpPr>
          <p:nvPr>
            <p:ph type="sldNum" sz="quarter" idx="12"/>
          </p:nvPr>
        </p:nvSpPr>
        <p:spPr/>
        <p:txBody>
          <a:bodyPr/>
          <a:lstStyle/>
          <a:p>
            <a:fld id="{1B80ECEA-B853-429C-96B0-A129C1F5756A}" type="slidenum">
              <a:rPr lang="en-US" smtClean="0"/>
              <a:t>‹#›</a:t>
            </a:fld>
            <a:endParaRPr lang="en-US" dirty="0"/>
          </a:p>
        </p:txBody>
      </p:sp>
    </p:spTree>
    <p:extLst>
      <p:ext uri="{BB962C8B-B14F-4D97-AF65-F5344CB8AC3E}">
        <p14:creationId xmlns:p14="http://schemas.microsoft.com/office/powerpoint/2010/main" val="162668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April 1&amp;3,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DanielG--Probabilistic Networks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ECEA-B853-429C-96B0-A129C1F5756A}" type="slidenum">
              <a:rPr lang="en-US" smtClean="0"/>
              <a:t>‹#›</a:t>
            </a:fld>
            <a:endParaRPr lang="en-US" dirty="0"/>
          </a:p>
        </p:txBody>
      </p:sp>
    </p:spTree>
    <p:extLst>
      <p:ext uri="{BB962C8B-B14F-4D97-AF65-F5344CB8AC3E}">
        <p14:creationId xmlns:p14="http://schemas.microsoft.com/office/powerpoint/2010/main" val="130702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ics.uci.edu/~csp/bucket-elimination.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Probabilistic Networks</a:t>
            </a:r>
            <a:endParaRPr lang="en-US" dirty="0"/>
          </a:p>
        </p:txBody>
      </p:sp>
      <p:sp>
        <p:nvSpPr>
          <p:cNvPr id="3" name="Subtitle 2"/>
          <p:cNvSpPr>
            <a:spLocks noGrp="1"/>
          </p:cNvSpPr>
          <p:nvPr>
            <p:ph type="subTitle" idx="1"/>
          </p:nvPr>
        </p:nvSpPr>
        <p:spPr/>
        <p:txBody>
          <a:bodyPr/>
          <a:lstStyle/>
          <a:p>
            <a:r>
              <a:rPr lang="en-US" dirty="0" smtClean="0"/>
              <a:t>Chapter 14 of Dechter’s CP textbook</a:t>
            </a:r>
          </a:p>
          <a:p>
            <a:r>
              <a:rPr lang="en-US" dirty="0" smtClean="0"/>
              <a:t>Speaker: Daniel Geschwender</a:t>
            </a:r>
          </a:p>
          <a:p>
            <a:r>
              <a:rPr lang="en-US" sz="2400" dirty="0" smtClean="0"/>
              <a:t>April 1, 2013</a:t>
            </a:r>
            <a:endParaRPr lang="en-US" sz="24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1</a:t>
            </a:fld>
            <a:endParaRPr lang="en-US" dirty="0"/>
          </a:p>
        </p:txBody>
      </p:sp>
    </p:spTree>
    <p:extLst>
      <p:ext uri="{BB962C8B-B14F-4D97-AF65-F5344CB8AC3E}">
        <p14:creationId xmlns:p14="http://schemas.microsoft.com/office/powerpoint/2010/main" val="18714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8488355"/>
              </p:ext>
            </p:extLst>
          </p:nvPr>
        </p:nvGraphicFramePr>
        <p:xfrm>
          <a:off x="4198544" y="118872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317770919"/>
              </p:ext>
            </p:extLst>
          </p:nvPr>
        </p:nvGraphicFramePr>
        <p:xfrm>
          <a:off x="1455345" y="47244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620943680"/>
              </p:ext>
            </p:extLst>
          </p:nvPr>
        </p:nvGraphicFramePr>
        <p:xfrm>
          <a:off x="3893745" y="4724400"/>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3810000" y="1143000"/>
            <a:ext cx="3810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1066800" y="4724400"/>
            <a:ext cx="381000" cy="381000"/>
          </a:xfrm>
          <a:prstGeom prst="rect">
            <a:avLst/>
          </a:prstGeom>
          <a:noFill/>
        </p:spPr>
        <p:txBody>
          <a:bodyPr wrap="square" rtlCol="0">
            <a:spAutoFit/>
          </a:bodyPr>
          <a:lstStyle/>
          <a:p>
            <a:r>
              <a:rPr lang="en-US" dirty="0"/>
              <a:t>B</a:t>
            </a:r>
            <a:r>
              <a:rPr lang="en-US" dirty="0" smtClean="0"/>
              <a:t>:</a:t>
            </a:r>
            <a:endParaRPr lang="en-US" dirty="0"/>
          </a:p>
        </p:txBody>
      </p:sp>
      <p:sp>
        <p:nvSpPr>
          <p:cNvPr id="9" name="TextBox 8"/>
          <p:cNvSpPr txBox="1"/>
          <p:nvPr/>
        </p:nvSpPr>
        <p:spPr>
          <a:xfrm>
            <a:off x="3505200" y="4724400"/>
            <a:ext cx="381000" cy="381000"/>
          </a:xfrm>
          <a:prstGeom prst="rect">
            <a:avLst/>
          </a:prstGeom>
          <a:noFill/>
        </p:spPr>
        <p:txBody>
          <a:bodyPr wrap="square" rtlCol="0">
            <a:spAutoFit/>
          </a:bodyPr>
          <a:lstStyle/>
          <a:p>
            <a:r>
              <a:rPr lang="en-US" dirty="0"/>
              <a:t>C</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10</a:t>
            </a:fld>
            <a:endParaRPr lang="en-US" dirty="0"/>
          </a:p>
        </p:txBody>
      </p:sp>
      <p:sp>
        <p:nvSpPr>
          <p:cNvPr id="13" name="TextBox 12"/>
          <p:cNvSpPr txBox="1"/>
          <p:nvPr/>
        </p:nvSpPr>
        <p:spPr>
          <a:xfrm>
            <a:off x="6324600" y="5257800"/>
            <a:ext cx="2743200" cy="646331"/>
          </a:xfrm>
          <a:prstGeom prst="rect">
            <a:avLst/>
          </a:prstGeom>
          <a:noFill/>
        </p:spPr>
        <p:txBody>
          <a:bodyPr wrap="square" rtlCol="0">
            <a:spAutoFit/>
          </a:bodyPr>
          <a:lstStyle/>
          <a:p>
            <a:pPr algn="r"/>
            <a:r>
              <a:rPr lang="en-US" b="1" i="1" dirty="0" smtClean="0"/>
              <a:t>Conditional </a:t>
            </a:r>
          </a:p>
          <a:p>
            <a:pPr algn="r"/>
            <a:r>
              <a:rPr lang="en-US" b="1" i="1" dirty="0" smtClean="0"/>
              <a:t>Probability Table (CPT)</a:t>
            </a:r>
          </a:p>
        </p:txBody>
      </p:sp>
      <p:cxnSp>
        <p:nvCxnSpPr>
          <p:cNvPr id="15" name="Straight Arrow Connector 14"/>
          <p:cNvCxnSpPr>
            <a:stCxn id="13" idx="0"/>
          </p:cNvCxnSpPr>
          <p:nvPr/>
        </p:nvCxnSpPr>
        <p:spPr>
          <a:xfrm flipH="1" flipV="1">
            <a:off x="7315200" y="4419600"/>
            <a:ext cx="381000" cy="838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0"/>
          </p:cNvCxnSpPr>
          <p:nvPr/>
        </p:nvCxnSpPr>
        <p:spPr>
          <a:xfrm flipH="1" flipV="1">
            <a:off x="6096000" y="5181600"/>
            <a:ext cx="1600200" cy="76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Content Placeholder 3"/>
          <p:cNvGraphicFramePr>
            <a:graphicFrameLocks/>
          </p:cNvGraphicFramePr>
          <p:nvPr>
            <p:extLst>
              <p:ext uri="{D42A27DB-BD31-4B8C-83A1-F6EECF244321}">
                <p14:modId xmlns:p14="http://schemas.microsoft.com/office/powerpoint/2010/main" val="3570776314"/>
              </p:ext>
            </p:extLst>
          </p:nvPr>
        </p:nvGraphicFramePr>
        <p:xfrm>
          <a:off x="4191000" y="19812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3548859014"/>
              </p:ext>
            </p:extLst>
          </p:nvPr>
        </p:nvGraphicFramePr>
        <p:xfrm>
          <a:off x="7010400" y="35052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TextBox 23"/>
          <p:cNvSpPr txBox="1"/>
          <p:nvPr/>
        </p:nvSpPr>
        <p:spPr>
          <a:xfrm>
            <a:off x="3810000" y="1981200"/>
            <a:ext cx="464745" cy="369332"/>
          </a:xfrm>
          <a:prstGeom prst="rect">
            <a:avLst/>
          </a:prstGeom>
          <a:noFill/>
        </p:spPr>
        <p:txBody>
          <a:bodyPr wrap="square" rtlCol="0">
            <a:spAutoFit/>
          </a:bodyPr>
          <a:lstStyle/>
          <a:p>
            <a:r>
              <a:rPr lang="en-US" dirty="0"/>
              <a:t>D</a:t>
            </a:r>
            <a:r>
              <a:rPr lang="en-US" dirty="0" smtClean="0"/>
              <a:t>:</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2588351075"/>
              </p:ext>
            </p:extLst>
          </p:nvPr>
        </p:nvGraphicFramePr>
        <p:xfrm>
          <a:off x="7010400" y="1981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6" name="TextBox 25"/>
          <p:cNvSpPr txBox="1"/>
          <p:nvPr/>
        </p:nvSpPr>
        <p:spPr>
          <a:xfrm>
            <a:off x="6629400" y="1981200"/>
            <a:ext cx="381000" cy="381000"/>
          </a:xfrm>
          <a:prstGeom prst="rect">
            <a:avLst/>
          </a:prstGeom>
          <a:noFill/>
        </p:spPr>
        <p:txBody>
          <a:bodyPr wrap="square" rtlCol="0">
            <a:spAutoFit/>
          </a:bodyPr>
          <a:lstStyle/>
          <a:p>
            <a:r>
              <a:rPr lang="en-US" dirty="0" smtClean="0"/>
              <a:t>F:</a:t>
            </a:r>
            <a:endParaRPr lang="en-US" dirty="0"/>
          </a:p>
        </p:txBody>
      </p:sp>
      <p:sp>
        <p:nvSpPr>
          <p:cNvPr id="27" name="TextBox 26"/>
          <p:cNvSpPr txBox="1"/>
          <p:nvPr/>
        </p:nvSpPr>
        <p:spPr>
          <a:xfrm>
            <a:off x="6629400" y="3516868"/>
            <a:ext cx="457200" cy="369332"/>
          </a:xfrm>
          <a:prstGeom prst="rect">
            <a:avLst/>
          </a:prstGeom>
          <a:noFill/>
        </p:spPr>
        <p:txBody>
          <a:bodyPr wrap="square" rtlCol="0">
            <a:spAutoFit/>
          </a:bodyPr>
          <a:lstStyle/>
          <a:p>
            <a:r>
              <a:rPr lang="en-US" dirty="0"/>
              <a:t>G</a:t>
            </a:r>
            <a:r>
              <a:rPr lang="en-US" dirty="0" smtClean="0"/>
              <a:t>:</a:t>
            </a:r>
            <a:endParaRPr lang="en-US" dirty="0"/>
          </a:p>
        </p:txBody>
      </p:sp>
      <p:sp>
        <p:nvSpPr>
          <p:cNvPr id="28" name="Rectangle 27"/>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295273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657600" cy="381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pPr algn="l"/>
            <a:r>
              <a:rPr lang="en-US" dirty="0" smtClean="0"/>
              <a:t>Example</a:t>
            </a:r>
            <a:endParaRPr lang="en-US" dirty="0"/>
          </a:p>
        </p:txBody>
      </p:sp>
      <p:sp>
        <p:nvSpPr>
          <p:cNvPr id="9" name="Content Placeholder 8"/>
          <p:cNvSpPr>
            <a:spLocks noGrp="1"/>
          </p:cNvSpPr>
          <p:nvPr>
            <p:ph sz="half" idx="2"/>
          </p:nvPr>
        </p:nvSpPr>
        <p:spPr>
          <a:xfrm>
            <a:off x="609600" y="1600200"/>
            <a:ext cx="6248400" cy="4525963"/>
          </a:xfrm>
        </p:spPr>
        <p:txBody>
          <a:bodyPr>
            <a:normAutofit/>
          </a:bodyPr>
          <a:lstStyle/>
          <a:p>
            <a:pPr marL="0" indent="0">
              <a:buNone/>
            </a:pPr>
            <a:r>
              <a:rPr lang="en-US" sz="2400" dirty="0" smtClean="0"/>
              <a:t>P(A=sp,B=1,C=0,D=0,F=0,G=0)</a:t>
            </a:r>
          </a:p>
          <a:p>
            <a:pPr marL="0" indent="0">
              <a:buNone/>
              <a:tabLst>
                <a:tab pos="912813" algn="l"/>
                <a:tab pos="1141413" algn="l"/>
              </a:tabLst>
            </a:pPr>
            <a:r>
              <a:rPr lang="en-US" sz="2400" dirty="0" smtClean="0"/>
              <a:t>	=</a:t>
            </a:r>
            <a:r>
              <a:rPr lang="en-US" sz="2400" dirty="0"/>
              <a:t> </a:t>
            </a:r>
            <a:r>
              <a:rPr lang="en-US" sz="2400" dirty="0" smtClean="0"/>
              <a:t>	P(A=sp) ∙</a:t>
            </a:r>
          </a:p>
          <a:p>
            <a:pPr marL="0" indent="0">
              <a:buNone/>
              <a:tabLst>
                <a:tab pos="912813" algn="l"/>
                <a:tab pos="1141413" algn="l"/>
              </a:tabLst>
            </a:pPr>
            <a:r>
              <a:rPr lang="en-US" sz="2400" dirty="0"/>
              <a:t>	</a:t>
            </a:r>
            <a:r>
              <a:rPr lang="en-US" sz="2400" dirty="0" smtClean="0"/>
              <a:t>	P(B=1|A=sp) ∙</a:t>
            </a:r>
          </a:p>
          <a:p>
            <a:pPr marL="0" indent="0">
              <a:buNone/>
              <a:tabLst>
                <a:tab pos="912813" algn="l"/>
                <a:tab pos="1141413" algn="l"/>
              </a:tabLst>
            </a:pPr>
            <a:r>
              <a:rPr lang="en-US" sz="2400" dirty="0"/>
              <a:t>	</a:t>
            </a:r>
            <a:r>
              <a:rPr lang="en-US" sz="2400" dirty="0" smtClean="0"/>
              <a:t>	P(C=0|A=sp) ∙</a:t>
            </a:r>
          </a:p>
          <a:p>
            <a:pPr marL="0" indent="0">
              <a:buNone/>
              <a:tabLst>
                <a:tab pos="912813" algn="l"/>
                <a:tab pos="1141413" algn="l"/>
              </a:tabLst>
            </a:pPr>
            <a:r>
              <a:rPr lang="en-US" sz="2400" dirty="0"/>
              <a:t>	</a:t>
            </a:r>
            <a:r>
              <a:rPr lang="en-US" sz="2400" dirty="0" smtClean="0"/>
              <a:t>	P(D=0|A=sp,B=1) ∙</a:t>
            </a:r>
          </a:p>
          <a:p>
            <a:pPr marL="0" indent="0">
              <a:buNone/>
              <a:tabLst>
                <a:tab pos="912813" algn="l"/>
                <a:tab pos="1141413" algn="l"/>
              </a:tabLst>
            </a:pPr>
            <a:r>
              <a:rPr lang="en-US" sz="2400" dirty="0"/>
              <a:t>	</a:t>
            </a:r>
            <a:r>
              <a:rPr lang="en-US" sz="2400" dirty="0" smtClean="0"/>
              <a:t>	P(F=0|B=1,C=0) ∙</a:t>
            </a:r>
          </a:p>
          <a:p>
            <a:pPr marL="0" indent="0">
              <a:buNone/>
              <a:tabLst>
                <a:tab pos="912813" algn="l"/>
                <a:tab pos="1141413" algn="l"/>
              </a:tabLst>
            </a:pPr>
            <a:r>
              <a:rPr lang="en-US" sz="2400" dirty="0"/>
              <a:t>	</a:t>
            </a:r>
            <a:r>
              <a:rPr lang="en-US" sz="2400" dirty="0" smtClean="0"/>
              <a:t>	P(G=0|F=0)</a:t>
            </a:r>
          </a:p>
          <a:p>
            <a:pPr marL="0" indent="0">
              <a:buNone/>
              <a:tabLst>
                <a:tab pos="912813" algn="l"/>
                <a:tab pos="1141413" algn="l"/>
              </a:tabLst>
            </a:pPr>
            <a:r>
              <a:rPr lang="en-US" sz="2400" dirty="0"/>
              <a:t>	</a:t>
            </a:r>
            <a:r>
              <a:rPr lang="en-US" sz="2400" dirty="0" smtClean="0"/>
              <a:t>=</a:t>
            </a:r>
            <a:r>
              <a:rPr lang="en-US" sz="2400" dirty="0"/>
              <a:t>	</a:t>
            </a:r>
            <a:r>
              <a:rPr lang="en-US" sz="2400" dirty="0" smtClean="0"/>
              <a:t>0.25 ∙ 0.1</a:t>
            </a:r>
            <a:r>
              <a:rPr lang="en-US" sz="2400" dirty="0"/>
              <a:t> </a:t>
            </a:r>
            <a:r>
              <a:rPr lang="en-US" sz="2400" dirty="0" smtClean="0"/>
              <a:t>∙ 0.7</a:t>
            </a:r>
            <a:r>
              <a:rPr lang="en-US" sz="2400" dirty="0"/>
              <a:t> </a:t>
            </a:r>
            <a:r>
              <a:rPr lang="en-US" sz="2400" dirty="0" smtClean="0"/>
              <a:t>∙ 1.0</a:t>
            </a:r>
            <a:r>
              <a:rPr lang="en-US" sz="2400" dirty="0"/>
              <a:t> </a:t>
            </a:r>
            <a:r>
              <a:rPr lang="en-US" sz="2400" dirty="0" smtClean="0"/>
              <a:t>∙ 0.4 ∙ 1.0 = 0.007</a:t>
            </a:r>
            <a:endParaRPr lang="en-US" sz="2400" dirty="0"/>
          </a:p>
          <a:p>
            <a:pPr marL="0" indent="0">
              <a:buNone/>
              <a:tabLst>
                <a:tab pos="912813" algn="l"/>
                <a:tab pos="1141413" algn="l"/>
              </a:tabLst>
            </a:pPr>
            <a:endParaRPr lang="en-US" sz="2400" dirty="0"/>
          </a:p>
        </p:txBody>
      </p:sp>
      <p:sp>
        <p:nvSpPr>
          <p:cNvPr id="2" name="Date Placeholder 1"/>
          <p:cNvSpPr>
            <a:spLocks noGrp="1"/>
          </p:cNvSpPr>
          <p:nvPr>
            <p:ph type="dt" sz="half" idx="10"/>
          </p:nvPr>
        </p:nvSpPr>
        <p:spPr/>
        <p:txBody>
          <a:bodyPr/>
          <a:lstStyle/>
          <a:p>
            <a:r>
              <a:rPr lang="en-US" dirty="0" smtClean="0"/>
              <a:t>April 1&amp;3, 2013</a:t>
            </a:r>
            <a:endParaRPr lang="en-US" dirty="0"/>
          </a:p>
        </p:txBody>
      </p:sp>
      <p:sp>
        <p:nvSpPr>
          <p:cNvPr id="3" name="Footer Placeholder 2"/>
          <p:cNvSpPr>
            <a:spLocks noGrp="1"/>
          </p:cNvSpPr>
          <p:nvPr>
            <p:ph type="ftr" sz="quarter" idx="11"/>
          </p:nvPr>
        </p:nvSpPr>
        <p:spPr/>
        <p:txBody>
          <a:bodyPr/>
          <a:lstStyle/>
          <a:p>
            <a:r>
              <a:rPr lang="en-US" dirty="0" smtClean="0"/>
              <a:t>DanielG--Probabilistic Networks</a:t>
            </a:r>
            <a:endParaRPr lang="en-US" dirty="0"/>
          </a:p>
        </p:txBody>
      </p:sp>
      <p:sp>
        <p:nvSpPr>
          <p:cNvPr id="4" name="Slide Number Placeholder 3"/>
          <p:cNvSpPr>
            <a:spLocks noGrp="1"/>
          </p:cNvSpPr>
          <p:nvPr>
            <p:ph type="sldNum" sz="quarter" idx="12"/>
          </p:nvPr>
        </p:nvSpPr>
        <p:spPr/>
        <p:txBody>
          <a:bodyPr/>
          <a:lstStyle/>
          <a:p>
            <a:fld id="{1B80ECEA-B853-429C-96B0-A129C1F5756A}" type="slidenum">
              <a:rPr lang="en-US" smtClean="0"/>
              <a:t>11</a:t>
            </a:fld>
            <a:endParaRPr lang="en-US" dirty="0"/>
          </a:p>
        </p:txBody>
      </p:sp>
      <p:sp>
        <p:nvSpPr>
          <p:cNvPr id="8" name="Rectangle 7"/>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3357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Probabilistic Network: </a:t>
            </a:r>
            <a:r>
              <a:rPr lang="en-US" dirty="0" smtClean="0">
                <a:solidFill>
                  <a:srgbClr val="FF0000"/>
                </a:solidFill>
              </a:rPr>
              <a:t>Queries</a:t>
            </a:r>
            <a:endParaRPr lang="en-US" dirty="0">
              <a:solidFill>
                <a:srgbClr val="FF0000"/>
              </a:solidFill>
            </a:endParaRPr>
          </a:p>
        </p:txBody>
      </p:sp>
      <p:sp>
        <p:nvSpPr>
          <p:cNvPr id="5" name="Content Placeholder 4"/>
          <p:cNvSpPr>
            <a:spLocks noGrp="1"/>
          </p:cNvSpPr>
          <p:nvPr>
            <p:ph idx="1"/>
          </p:nvPr>
        </p:nvSpPr>
        <p:spPr/>
        <p:txBody>
          <a:bodyPr>
            <a:normAutofit fontScale="92500"/>
          </a:bodyPr>
          <a:lstStyle/>
          <a:p>
            <a:r>
              <a:rPr lang="en-US" b="1" dirty="0" smtClean="0"/>
              <a:t>Belief assessment</a:t>
            </a:r>
          </a:p>
          <a:p>
            <a:pPr marL="571500" indent="-571500">
              <a:buNone/>
            </a:pPr>
            <a:r>
              <a:rPr lang="en-US" sz="2800" b="1" dirty="0"/>
              <a:t>	</a:t>
            </a:r>
            <a:r>
              <a:rPr lang="en-US" sz="3000" dirty="0" smtClean="0"/>
              <a:t>given a set of evidence, determine how probabilities of all other variables are affected</a:t>
            </a:r>
          </a:p>
          <a:p>
            <a:r>
              <a:rPr lang="en-US" b="1" dirty="0" smtClean="0"/>
              <a:t>Most probable explanation (MPE) </a:t>
            </a:r>
            <a:endParaRPr lang="en-US" dirty="0"/>
          </a:p>
          <a:p>
            <a:pPr marL="628650" lvl="1" indent="0">
              <a:buNone/>
            </a:pPr>
            <a:r>
              <a:rPr lang="en-US" dirty="0" smtClean="0"/>
              <a:t>given a set of evidence, find the most probable assignment to all other variables</a:t>
            </a:r>
          </a:p>
          <a:p>
            <a:r>
              <a:rPr lang="en-US" b="1" dirty="0" smtClean="0"/>
              <a:t>Maximum a posteriori hypothesis (MAP)</a:t>
            </a:r>
          </a:p>
          <a:p>
            <a:pPr marL="628650" indent="0">
              <a:buNone/>
            </a:pPr>
            <a:r>
              <a:rPr lang="en-US" sz="3000" dirty="0" smtClean="0"/>
              <a:t>assign a subset of unobserved hypothesis variables to maximize their conditional probability</a:t>
            </a:r>
            <a:endParaRPr lang="en-US" sz="3000"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12</a:t>
            </a:fld>
            <a:endParaRPr lang="en-US" dirty="0"/>
          </a:p>
        </p:txBody>
      </p:sp>
      <p:sp>
        <p:nvSpPr>
          <p:cNvPr id="7" name="Rectangle 6"/>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204108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Belief </a:t>
            </a:r>
            <a:r>
              <a:rPr lang="en-US" dirty="0" smtClean="0"/>
              <a:t>Assessment: Bucket Elimination </a:t>
            </a:r>
            <a:endParaRPr lang="en-US" dirty="0"/>
          </a:p>
        </p:txBody>
      </p:sp>
      <p:sp>
        <p:nvSpPr>
          <p:cNvPr id="3" name="Content Placeholder 2"/>
          <p:cNvSpPr>
            <a:spLocks noGrp="1"/>
          </p:cNvSpPr>
          <p:nvPr>
            <p:ph idx="1"/>
          </p:nvPr>
        </p:nvSpPr>
        <p:spPr/>
        <p:txBody>
          <a:bodyPr>
            <a:normAutofit/>
          </a:bodyPr>
          <a:lstStyle/>
          <a:p>
            <a:r>
              <a:rPr lang="en-US" sz="2800" dirty="0" smtClean="0"/>
              <a:t>Belief Assessment</a:t>
            </a:r>
          </a:p>
          <a:p>
            <a:pPr marL="457200" lvl="1" indent="0">
              <a:buNone/>
            </a:pPr>
            <a:r>
              <a:rPr lang="en-US" sz="2400" i="1" dirty="0" smtClean="0"/>
              <a:t>Given </a:t>
            </a:r>
            <a:r>
              <a:rPr lang="en-US" sz="2400" i="1" dirty="0"/>
              <a:t>a set of </a:t>
            </a:r>
            <a:r>
              <a:rPr lang="en-US" sz="2400" i="1" dirty="0" smtClean="0"/>
              <a:t>evidence, determine </a:t>
            </a:r>
            <a:r>
              <a:rPr lang="en-US" sz="2400" i="1" dirty="0"/>
              <a:t>how probabilities of all other variables are </a:t>
            </a:r>
            <a:r>
              <a:rPr lang="en-US" sz="2400" i="1" dirty="0" smtClean="0"/>
              <a:t>affected</a:t>
            </a:r>
          </a:p>
          <a:p>
            <a:pPr lvl="1"/>
            <a:r>
              <a:rPr lang="en-US" sz="2400" dirty="0" smtClean="0"/>
              <a:t>Evidence: Some possibilities are eliminated</a:t>
            </a:r>
          </a:p>
          <a:p>
            <a:pPr lvl="1"/>
            <a:r>
              <a:rPr lang="en-US" sz="2400" dirty="0" smtClean="0"/>
              <a:t>Probabilities of unknowns can be updated</a:t>
            </a:r>
          </a:p>
          <a:p>
            <a:r>
              <a:rPr lang="en-US" sz="2800" dirty="0"/>
              <a:t>K</a:t>
            </a:r>
            <a:r>
              <a:rPr lang="en-US" sz="2800" dirty="0" smtClean="0"/>
              <a:t>nown as belief updating</a:t>
            </a:r>
          </a:p>
          <a:p>
            <a:r>
              <a:rPr lang="en-US" sz="2800" dirty="0" smtClean="0"/>
              <a:t>Solved by a modification of Bucket Elimination</a:t>
            </a:r>
          </a:p>
          <a:p>
            <a:endParaRPr lang="en-US" sz="28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13</a:t>
            </a:fld>
            <a:endParaRPr lang="en-US" dirty="0"/>
          </a:p>
        </p:txBody>
      </p:sp>
      <p:sp>
        <p:nvSpPr>
          <p:cNvPr id="7" name="Rectangle 6"/>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901627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Derivation</a:t>
            </a:r>
            <a:endParaRPr lang="en-US" dirty="0"/>
          </a:p>
        </p:txBody>
      </p:sp>
      <p:sp>
        <p:nvSpPr>
          <p:cNvPr id="3" name="Content Placeholder 2"/>
          <p:cNvSpPr>
            <a:spLocks noGrp="1"/>
          </p:cNvSpPr>
          <p:nvPr>
            <p:ph idx="1"/>
          </p:nvPr>
        </p:nvSpPr>
        <p:spPr/>
        <p:txBody>
          <a:bodyPr/>
          <a:lstStyle/>
          <a:p>
            <a:r>
              <a:rPr lang="en-US" dirty="0" smtClean="0"/>
              <a:t>Similar to ELIM-OPT </a:t>
            </a:r>
          </a:p>
          <a:p>
            <a:pPr lvl="1"/>
            <a:r>
              <a:rPr lang="en-US" dirty="0" smtClean="0"/>
              <a:t>Summation replaced with product</a:t>
            </a:r>
          </a:p>
          <a:p>
            <a:pPr lvl="1"/>
            <a:r>
              <a:rPr lang="en-US" dirty="0" smtClean="0"/>
              <a:t>Maximization replaced by summation</a:t>
            </a:r>
          </a:p>
          <a:p>
            <a:r>
              <a:rPr lang="en-US" dirty="0" smtClean="0"/>
              <a:t>x=a is the proposition we are considering</a:t>
            </a:r>
          </a:p>
          <a:p>
            <a:r>
              <a:rPr lang="en-US" dirty="0" smtClean="0"/>
              <a:t>E=e is our evidence</a:t>
            </a:r>
          </a:p>
          <a:p>
            <a:r>
              <a:rPr lang="en-US" dirty="0" smtClean="0"/>
              <a:t>Compute </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14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99440"/>
            <a:ext cx="52197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90869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15</a:t>
            </a:fld>
            <a:endParaRPr lang="en-US" dirty="0"/>
          </a:p>
        </p:txBody>
      </p:sp>
      <p:sp>
        <p:nvSpPr>
          <p:cNvPr id="6" name="Rectangle 5"/>
          <p:cNvSpPr/>
          <p:nvPr/>
        </p:nvSpPr>
        <p:spPr>
          <a:xfrm>
            <a:off x="457200" y="1981200"/>
            <a:ext cx="5484363" cy="4572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0" y="1962684"/>
            <a:ext cx="2819400" cy="1754326"/>
          </a:xfrm>
          <a:prstGeom prst="rect">
            <a:avLst/>
          </a:prstGeom>
          <a:noFill/>
        </p:spPr>
        <p:txBody>
          <a:bodyPr wrap="square" rtlCol="0">
            <a:spAutoFit/>
          </a:bodyPr>
          <a:lstStyle/>
          <a:p>
            <a:r>
              <a:rPr lang="en-US" dirty="0" smtClean="0"/>
              <a:t>Takes as input a belief network along with an ordering on the variables.  All known variable values are also provided as “evidence”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11450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16</a:t>
            </a:fld>
            <a:endParaRPr lang="en-US" dirty="0"/>
          </a:p>
        </p:txBody>
      </p:sp>
      <p:sp>
        <p:nvSpPr>
          <p:cNvPr id="6" name="Rectangle 5"/>
          <p:cNvSpPr/>
          <p:nvPr/>
        </p:nvSpPr>
        <p:spPr>
          <a:xfrm>
            <a:off x="457200" y="2438400"/>
            <a:ext cx="5484363" cy="2286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0" y="1962684"/>
            <a:ext cx="2819400" cy="1477328"/>
          </a:xfrm>
          <a:prstGeom prst="rect">
            <a:avLst/>
          </a:prstGeom>
          <a:noFill/>
        </p:spPr>
        <p:txBody>
          <a:bodyPr wrap="square" rtlCol="0">
            <a:spAutoFit/>
          </a:bodyPr>
          <a:lstStyle/>
          <a:p>
            <a:r>
              <a:rPr lang="en-US" dirty="0" smtClean="0"/>
              <a:t>Will output a matrix with probabilities for all values of x1 (the first variable in the given ordering) given the evidence.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1573673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17</a:t>
            </a:fld>
            <a:endParaRPr lang="en-US" dirty="0"/>
          </a:p>
        </p:txBody>
      </p:sp>
      <p:sp>
        <p:nvSpPr>
          <p:cNvPr id="6" name="Rectangle 5"/>
          <p:cNvSpPr/>
          <p:nvPr/>
        </p:nvSpPr>
        <p:spPr>
          <a:xfrm>
            <a:off x="477141" y="2656126"/>
            <a:ext cx="5484363" cy="925273"/>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0" y="1962684"/>
            <a:ext cx="2819400" cy="2585323"/>
          </a:xfrm>
          <a:prstGeom prst="rect">
            <a:avLst/>
          </a:prstGeom>
          <a:noFill/>
        </p:spPr>
        <p:txBody>
          <a:bodyPr wrap="square" rtlCol="0">
            <a:spAutoFit/>
          </a:bodyPr>
          <a:lstStyle/>
          <a:p>
            <a:r>
              <a:rPr lang="en-US" dirty="0" smtClean="0"/>
              <a:t>Sets up the buckets, one for each variable.  As with other bucket elimination algorithms, the matrices start in the last bucket and move up until they are “caught” by the first bucket which is a variable in its scope.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87801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18</a:t>
            </a:fld>
            <a:endParaRPr lang="en-US" dirty="0"/>
          </a:p>
        </p:txBody>
      </p:sp>
      <p:sp>
        <p:nvSpPr>
          <p:cNvPr id="6" name="Rectangle 5"/>
          <p:cNvSpPr/>
          <p:nvPr/>
        </p:nvSpPr>
        <p:spPr>
          <a:xfrm>
            <a:off x="484262" y="3681413"/>
            <a:ext cx="5484363" cy="462636"/>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0" y="1962684"/>
            <a:ext cx="2819400" cy="646331"/>
          </a:xfrm>
          <a:prstGeom prst="rect">
            <a:avLst/>
          </a:prstGeom>
          <a:noFill/>
        </p:spPr>
        <p:txBody>
          <a:bodyPr wrap="square" rtlCol="0">
            <a:spAutoFit/>
          </a:bodyPr>
          <a:lstStyle/>
          <a:p>
            <a:r>
              <a:rPr lang="en-US" dirty="0" smtClean="0"/>
              <a:t>Go through all the buckets, last to first.</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398884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19</a:t>
            </a:fld>
            <a:endParaRPr lang="en-US" dirty="0"/>
          </a:p>
        </p:txBody>
      </p:sp>
      <p:sp>
        <p:nvSpPr>
          <p:cNvPr id="7" name="TextBox 6"/>
          <p:cNvSpPr txBox="1"/>
          <p:nvPr/>
        </p:nvSpPr>
        <p:spPr>
          <a:xfrm>
            <a:off x="6096000" y="1962684"/>
            <a:ext cx="2819400" cy="1477328"/>
          </a:xfrm>
          <a:prstGeom prst="rect">
            <a:avLst/>
          </a:prstGeom>
          <a:noFill/>
        </p:spPr>
        <p:txBody>
          <a:bodyPr wrap="square" rtlCol="0">
            <a:spAutoFit/>
          </a:bodyPr>
          <a:lstStyle/>
          <a:p>
            <a:r>
              <a:rPr lang="en-US" dirty="0" smtClean="0"/>
              <a:t>If a bucket contains a piece of the input evidence, ignore all probabilities not associated with that variable assignment</a:t>
            </a:r>
            <a:endParaRPr lang="en-US" dirty="0"/>
          </a:p>
        </p:txBody>
      </p:sp>
      <p:sp>
        <p:nvSpPr>
          <p:cNvPr id="9" name="Rectangle 8"/>
          <p:cNvSpPr/>
          <p:nvPr/>
        </p:nvSpPr>
        <p:spPr>
          <a:xfrm>
            <a:off x="484262" y="4191000"/>
            <a:ext cx="5484363" cy="462636"/>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762449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Motivation</a:t>
            </a:r>
            <a:endParaRPr lang="en-US" dirty="0"/>
          </a:p>
        </p:txBody>
      </p:sp>
      <p:sp>
        <p:nvSpPr>
          <p:cNvPr id="3" name="Content Placeholder 2"/>
          <p:cNvSpPr>
            <a:spLocks noGrp="1"/>
          </p:cNvSpPr>
          <p:nvPr>
            <p:ph idx="1"/>
          </p:nvPr>
        </p:nvSpPr>
        <p:spPr/>
        <p:txBody>
          <a:bodyPr/>
          <a:lstStyle/>
          <a:p>
            <a:r>
              <a:rPr lang="en-US" dirty="0" smtClean="0"/>
              <a:t>Hard &amp; soft constraints are known with certainty</a:t>
            </a:r>
          </a:p>
          <a:p>
            <a:r>
              <a:rPr lang="en-US" dirty="0" smtClean="0"/>
              <a:t>How to model uncertainty?</a:t>
            </a:r>
          </a:p>
          <a:p>
            <a:r>
              <a:rPr lang="en-US" dirty="0" smtClean="0"/>
              <a:t>Probabilistic networks (also belief networks &amp; Bayesian networks) handle uncertainty</a:t>
            </a:r>
          </a:p>
          <a:p>
            <a:r>
              <a:rPr lang="en-US" dirty="0" smtClean="0"/>
              <a:t>Not a ‘pure’ CSP but techniques (bucket elimination)</a:t>
            </a:r>
            <a:r>
              <a:rPr lang="en-US" dirty="0"/>
              <a:t> </a:t>
            </a:r>
            <a:r>
              <a:rPr lang="en-US" dirty="0" smtClean="0"/>
              <a:t>can be adapted to work</a:t>
            </a:r>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2</a:t>
            </a:fld>
            <a:endParaRPr lang="en-US" dirty="0"/>
          </a:p>
        </p:txBody>
      </p:sp>
    </p:spTree>
    <p:extLst>
      <p:ext uri="{BB962C8B-B14F-4D97-AF65-F5344CB8AC3E}">
        <p14:creationId xmlns:p14="http://schemas.microsoft.com/office/powerpoint/2010/main" val="610994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20</a:t>
            </a:fld>
            <a:endParaRPr lang="en-US" dirty="0"/>
          </a:p>
        </p:txBody>
      </p:sp>
      <p:sp>
        <p:nvSpPr>
          <p:cNvPr id="7" name="TextBox 6"/>
          <p:cNvSpPr txBox="1"/>
          <p:nvPr/>
        </p:nvSpPr>
        <p:spPr>
          <a:xfrm>
            <a:off x="6096000" y="1962684"/>
            <a:ext cx="2819400" cy="3693319"/>
          </a:xfrm>
          <a:prstGeom prst="rect">
            <a:avLst/>
          </a:prstGeom>
          <a:noFill/>
        </p:spPr>
        <p:txBody>
          <a:bodyPr wrap="square" rtlCol="0">
            <a:spAutoFit/>
          </a:bodyPr>
          <a:lstStyle/>
          <a:p>
            <a:r>
              <a:rPr lang="en-US" dirty="0" smtClean="0"/>
              <a:t>The scope of the generated matrix is the union of the scopes of the contained matrices and without the bucket variable, as it is projected out</a:t>
            </a:r>
          </a:p>
          <a:p>
            <a:endParaRPr lang="en-US" dirty="0"/>
          </a:p>
          <a:p>
            <a:r>
              <a:rPr lang="en-US" dirty="0" smtClean="0"/>
              <a:t>Consider all tuples of variables in the scopes and multiply their probabilities.  When projecting out the bucket variable, sum the probabilities.</a:t>
            </a:r>
            <a:endParaRPr lang="en-US" dirty="0"/>
          </a:p>
        </p:txBody>
      </p:sp>
      <p:sp>
        <p:nvSpPr>
          <p:cNvPr id="9" name="Rectangle 8"/>
          <p:cNvSpPr/>
          <p:nvPr/>
        </p:nvSpPr>
        <p:spPr>
          <a:xfrm>
            <a:off x="487111" y="4662894"/>
            <a:ext cx="5484363" cy="462636"/>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54820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ELIM-BEL Algorithm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84364"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p:txBody>
          <a:bodyPr/>
          <a:lstStyle/>
          <a:p>
            <a:fld id="{1B80ECEA-B853-429C-96B0-A129C1F5756A}" type="slidenum">
              <a:rPr lang="en-US" smtClean="0"/>
              <a:t>21</a:t>
            </a:fld>
            <a:endParaRPr lang="en-US" dirty="0"/>
          </a:p>
        </p:txBody>
      </p:sp>
      <p:sp>
        <p:nvSpPr>
          <p:cNvPr id="7" name="TextBox 6"/>
          <p:cNvSpPr txBox="1"/>
          <p:nvPr/>
        </p:nvSpPr>
        <p:spPr>
          <a:xfrm>
            <a:off x="6096000" y="1962684"/>
            <a:ext cx="2819400" cy="1477328"/>
          </a:xfrm>
          <a:prstGeom prst="rect">
            <a:avLst/>
          </a:prstGeom>
          <a:noFill/>
        </p:spPr>
        <p:txBody>
          <a:bodyPr wrap="square" rtlCol="0">
            <a:spAutoFit/>
          </a:bodyPr>
          <a:lstStyle/>
          <a:p>
            <a:r>
              <a:rPr lang="en-US" dirty="0" smtClean="0"/>
              <a:t>To arrive at the output desired, a normalizing constant must be applied to make all probabilities of all values of x1 sum to 1. </a:t>
            </a:r>
            <a:endParaRPr lang="en-US" dirty="0"/>
          </a:p>
        </p:txBody>
      </p:sp>
      <p:sp>
        <p:nvSpPr>
          <p:cNvPr id="9" name="Rectangle 8"/>
          <p:cNvSpPr/>
          <p:nvPr/>
        </p:nvSpPr>
        <p:spPr>
          <a:xfrm>
            <a:off x="509900" y="5193367"/>
            <a:ext cx="5484363" cy="462636"/>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416550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5280616"/>
              </p:ext>
            </p:extLst>
          </p:nvPr>
        </p:nvGraphicFramePr>
        <p:xfrm>
          <a:off x="4198544" y="118872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285309492"/>
              </p:ext>
            </p:extLst>
          </p:nvPr>
        </p:nvGraphicFramePr>
        <p:xfrm>
          <a:off x="1455345" y="47244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461853835"/>
              </p:ext>
            </p:extLst>
          </p:nvPr>
        </p:nvGraphicFramePr>
        <p:xfrm>
          <a:off x="3893745" y="4724400"/>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3810000" y="1143000"/>
            <a:ext cx="3810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1066800" y="4724400"/>
            <a:ext cx="381000" cy="381000"/>
          </a:xfrm>
          <a:prstGeom prst="rect">
            <a:avLst/>
          </a:prstGeom>
          <a:noFill/>
        </p:spPr>
        <p:txBody>
          <a:bodyPr wrap="square" rtlCol="0">
            <a:spAutoFit/>
          </a:bodyPr>
          <a:lstStyle/>
          <a:p>
            <a:r>
              <a:rPr lang="en-US" dirty="0"/>
              <a:t>B</a:t>
            </a:r>
            <a:r>
              <a:rPr lang="en-US" dirty="0" smtClean="0"/>
              <a:t>:</a:t>
            </a:r>
            <a:endParaRPr lang="en-US" dirty="0"/>
          </a:p>
        </p:txBody>
      </p:sp>
      <p:sp>
        <p:nvSpPr>
          <p:cNvPr id="9" name="TextBox 8"/>
          <p:cNvSpPr txBox="1"/>
          <p:nvPr/>
        </p:nvSpPr>
        <p:spPr>
          <a:xfrm>
            <a:off x="3505200" y="4724400"/>
            <a:ext cx="381000" cy="381000"/>
          </a:xfrm>
          <a:prstGeom prst="rect">
            <a:avLst/>
          </a:prstGeom>
          <a:noFill/>
        </p:spPr>
        <p:txBody>
          <a:bodyPr wrap="square" rtlCol="0">
            <a:spAutoFit/>
          </a:bodyPr>
          <a:lstStyle/>
          <a:p>
            <a:r>
              <a:rPr lang="en-US" dirty="0"/>
              <a:t>C</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22</a:t>
            </a:fld>
            <a:endParaRPr lang="en-US" dirty="0"/>
          </a:p>
        </p:txBody>
      </p:sp>
      <p:sp>
        <p:nvSpPr>
          <p:cNvPr id="13" name="TextBox 12"/>
          <p:cNvSpPr txBox="1"/>
          <p:nvPr/>
        </p:nvSpPr>
        <p:spPr>
          <a:xfrm>
            <a:off x="6324600" y="5257800"/>
            <a:ext cx="2743200" cy="646331"/>
          </a:xfrm>
          <a:prstGeom prst="rect">
            <a:avLst/>
          </a:prstGeom>
          <a:noFill/>
        </p:spPr>
        <p:txBody>
          <a:bodyPr wrap="square" rtlCol="0">
            <a:spAutoFit/>
          </a:bodyPr>
          <a:lstStyle/>
          <a:p>
            <a:pPr algn="r"/>
            <a:r>
              <a:rPr lang="en-US" b="1" i="1" dirty="0" smtClean="0"/>
              <a:t>Conditional </a:t>
            </a:r>
          </a:p>
          <a:p>
            <a:pPr algn="r"/>
            <a:r>
              <a:rPr lang="en-US" b="1" i="1" dirty="0" smtClean="0"/>
              <a:t>Probability Table (CPT)</a:t>
            </a:r>
          </a:p>
        </p:txBody>
      </p:sp>
      <p:cxnSp>
        <p:nvCxnSpPr>
          <p:cNvPr id="15" name="Straight Arrow Connector 14"/>
          <p:cNvCxnSpPr>
            <a:stCxn id="13" idx="0"/>
          </p:cNvCxnSpPr>
          <p:nvPr/>
        </p:nvCxnSpPr>
        <p:spPr>
          <a:xfrm flipH="1" flipV="1">
            <a:off x="7315200" y="4419600"/>
            <a:ext cx="381000" cy="838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0"/>
          </p:cNvCxnSpPr>
          <p:nvPr/>
        </p:nvCxnSpPr>
        <p:spPr>
          <a:xfrm flipH="1" flipV="1">
            <a:off x="6096000" y="5181600"/>
            <a:ext cx="1600200" cy="76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Content Placeholder 3"/>
          <p:cNvGraphicFramePr>
            <a:graphicFrameLocks/>
          </p:cNvGraphicFramePr>
          <p:nvPr>
            <p:extLst>
              <p:ext uri="{D42A27DB-BD31-4B8C-83A1-F6EECF244321}">
                <p14:modId xmlns:p14="http://schemas.microsoft.com/office/powerpoint/2010/main" val="2332280837"/>
              </p:ext>
            </p:extLst>
          </p:nvPr>
        </p:nvGraphicFramePr>
        <p:xfrm>
          <a:off x="4191000" y="19812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3980837564"/>
              </p:ext>
            </p:extLst>
          </p:nvPr>
        </p:nvGraphicFramePr>
        <p:xfrm>
          <a:off x="7010400" y="35052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TextBox 23"/>
          <p:cNvSpPr txBox="1"/>
          <p:nvPr/>
        </p:nvSpPr>
        <p:spPr>
          <a:xfrm>
            <a:off x="3810000" y="1981200"/>
            <a:ext cx="464745" cy="369332"/>
          </a:xfrm>
          <a:prstGeom prst="rect">
            <a:avLst/>
          </a:prstGeom>
          <a:noFill/>
        </p:spPr>
        <p:txBody>
          <a:bodyPr wrap="square" rtlCol="0">
            <a:spAutoFit/>
          </a:bodyPr>
          <a:lstStyle/>
          <a:p>
            <a:r>
              <a:rPr lang="en-US" dirty="0"/>
              <a:t>D</a:t>
            </a:r>
            <a:r>
              <a:rPr lang="en-US" dirty="0" smtClean="0"/>
              <a:t>:</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341914478"/>
              </p:ext>
            </p:extLst>
          </p:nvPr>
        </p:nvGraphicFramePr>
        <p:xfrm>
          <a:off x="7010400" y="1981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6" name="TextBox 25"/>
          <p:cNvSpPr txBox="1"/>
          <p:nvPr/>
        </p:nvSpPr>
        <p:spPr>
          <a:xfrm>
            <a:off x="6629400" y="1981200"/>
            <a:ext cx="381000" cy="381000"/>
          </a:xfrm>
          <a:prstGeom prst="rect">
            <a:avLst/>
          </a:prstGeom>
          <a:noFill/>
        </p:spPr>
        <p:txBody>
          <a:bodyPr wrap="square" rtlCol="0">
            <a:spAutoFit/>
          </a:bodyPr>
          <a:lstStyle/>
          <a:p>
            <a:r>
              <a:rPr lang="en-US" dirty="0" smtClean="0"/>
              <a:t>F:</a:t>
            </a:r>
            <a:endParaRPr lang="en-US" dirty="0"/>
          </a:p>
        </p:txBody>
      </p:sp>
      <p:sp>
        <p:nvSpPr>
          <p:cNvPr id="27" name="TextBox 26"/>
          <p:cNvSpPr txBox="1"/>
          <p:nvPr/>
        </p:nvSpPr>
        <p:spPr>
          <a:xfrm>
            <a:off x="6629400" y="3516868"/>
            <a:ext cx="457200" cy="369332"/>
          </a:xfrm>
          <a:prstGeom prst="rect">
            <a:avLst/>
          </a:prstGeom>
          <a:noFill/>
        </p:spPr>
        <p:txBody>
          <a:bodyPr wrap="square" rtlCol="0">
            <a:spAutoFit/>
          </a:bodyPr>
          <a:lstStyle/>
          <a:p>
            <a:r>
              <a:rPr lang="en-US" dirty="0"/>
              <a:t>G</a:t>
            </a:r>
            <a:r>
              <a:rPr lang="en-US" dirty="0" smtClean="0"/>
              <a:t>:</a:t>
            </a:r>
            <a:endParaRPr lang="en-US" dirty="0"/>
          </a:p>
        </p:txBody>
      </p:sp>
      <p:sp>
        <p:nvSpPr>
          <p:cNvPr id="28" name="Rectangle 2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2652633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23</a:t>
            </a:fld>
            <a:endParaRPr lang="en-US" dirty="0"/>
          </a:p>
        </p:txBody>
      </p:sp>
      <p:sp>
        <p:nvSpPr>
          <p:cNvPr id="19" name="Rounded Rectangle 18"/>
          <p:cNvSpPr/>
          <p:nvPr/>
        </p:nvSpPr>
        <p:spPr>
          <a:xfrm>
            <a:off x="4876800" y="1231245"/>
            <a:ext cx="381000" cy="3810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28" name="Rounded Rectangle 27"/>
          <p:cNvSpPr/>
          <p:nvPr/>
        </p:nvSpPr>
        <p:spPr>
          <a:xfrm>
            <a:off x="4876800" y="1893962"/>
            <a:ext cx="381000" cy="381000"/>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9" name="Rounded Rectangle 28"/>
          <p:cNvSpPr/>
          <p:nvPr/>
        </p:nvSpPr>
        <p:spPr>
          <a:xfrm>
            <a:off x="4876800" y="2579762"/>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30" name="Rounded Rectangle 29"/>
          <p:cNvSpPr/>
          <p:nvPr/>
        </p:nvSpPr>
        <p:spPr>
          <a:xfrm>
            <a:off x="4876800" y="3242479"/>
            <a:ext cx="381000" cy="381000"/>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31" name="Rounded Rectangle 30"/>
          <p:cNvSpPr/>
          <p:nvPr/>
        </p:nvSpPr>
        <p:spPr>
          <a:xfrm>
            <a:off x="4876800" y="3875162"/>
            <a:ext cx="381000" cy="381000"/>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sp>
        <p:nvSpPr>
          <p:cNvPr id="32" name="Rounded Rectangle 31"/>
          <p:cNvSpPr/>
          <p:nvPr/>
        </p:nvSpPr>
        <p:spPr>
          <a:xfrm>
            <a:off x="4876800" y="4537879"/>
            <a:ext cx="3810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20" name="TextBox 19"/>
          <p:cNvSpPr txBox="1"/>
          <p:nvPr/>
        </p:nvSpPr>
        <p:spPr>
          <a:xfrm>
            <a:off x="6323175" y="4537879"/>
            <a:ext cx="838200" cy="369332"/>
          </a:xfrm>
          <a:prstGeom prst="rect">
            <a:avLst/>
          </a:prstGeom>
          <a:noFill/>
        </p:spPr>
        <p:txBody>
          <a:bodyPr wrap="square" rtlCol="0">
            <a:spAutoFit/>
          </a:bodyPr>
          <a:lstStyle/>
          <a:p>
            <a:r>
              <a:rPr lang="en-US" dirty="0" smtClean="0"/>
              <a:t>g=1</a:t>
            </a:r>
            <a:endParaRPr lang="en-US" dirty="0"/>
          </a:p>
        </p:txBody>
      </p:sp>
      <p:sp>
        <p:nvSpPr>
          <p:cNvPr id="33" name="TextBox 32"/>
          <p:cNvSpPr txBox="1"/>
          <p:nvPr/>
        </p:nvSpPr>
        <p:spPr>
          <a:xfrm>
            <a:off x="5464323" y="4549547"/>
            <a:ext cx="838200" cy="369332"/>
          </a:xfrm>
          <a:prstGeom prst="rect">
            <a:avLst/>
          </a:prstGeom>
          <a:noFill/>
        </p:spPr>
        <p:txBody>
          <a:bodyPr wrap="square" rtlCol="0">
            <a:spAutoFit/>
          </a:bodyPr>
          <a:lstStyle/>
          <a:p>
            <a:r>
              <a:rPr lang="en-US" dirty="0" smtClean="0"/>
              <a:t>P(g|f)</a:t>
            </a:r>
            <a:endParaRPr lang="en-US" dirty="0"/>
          </a:p>
        </p:txBody>
      </p:sp>
      <p:sp>
        <p:nvSpPr>
          <p:cNvPr id="34" name="TextBox 33"/>
          <p:cNvSpPr txBox="1"/>
          <p:nvPr/>
        </p:nvSpPr>
        <p:spPr>
          <a:xfrm>
            <a:off x="6553200" y="3875162"/>
            <a:ext cx="838200" cy="369332"/>
          </a:xfrm>
          <a:prstGeom prst="rect">
            <a:avLst/>
          </a:prstGeom>
          <a:noFill/>
        </p:spPr>
        <p:txBody>
          <a:bodyPr wrap="square" rtlCol="0">
            <a:spAutoFit/>
          </a:bodyPr>
          <a:lstStyle/>
          <a:p>
            <a:r>
              <a:rPr lang="en-US" dirty="0"/>
              <a:t>d</a:t>
            </a:r>
            <a:r>
              <a:rPr lang="en-US" dirty="0" smtClean="0"/>
              <a:t>=1</a:t>
            </a:r>
            <a:endParaRPr lang="en-US" dirty="0"/>
          </a:p>
        </p:txBody>
      </p:sp>
      <p:sp>
        <p:nvSpPr>
          <p:cNvPr id="35" name="TextBox 34"/>
          <p:cNvSpPr txBox="1"/>
          <p:nvPr/>
        </p:nvSpPr>
        <p:spPr>
          <a:xfrm>
            <a:off x="5484974" y="3886830"/>
            <a:ext cx="992025" cy="369332"/>
          </a:xfrm>
          <a:prstGeom prst="rect">
            <a:avLst/>
          </a:prstGeom>
          <a:noFill/>
        </p:spPr>
        <p:txBody>
          <a:bodyPr wrap="square" rtlCol="0">
            <a:spAutoFit/>
          </a:bodyPr>
          <a:lstStyle/>
          <a:p>
            <a:r>
              <a:rPr lang="en-US" dirty="0" smtClean="0"/>
              <a:t>P(d|b,a)</a:t>
            </a:r>
            <a:endParaRPr lang="en-US" dirty="0"/>
          </a:p>
        </p:txBody>
      </p:sp>
      <p:sp>
        <p:nvSpPr>
          <p:cNvPr id="36" name="TextBox 35"/>
          <p:cNvSpPr txBox="1"/>
          <p:nvPr/>
        </p:nvSpPr>
        <p:spPr>
          <a:xfrm>
            <a:off x="5464323" y="3254147"/>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sp>
        <p:nvSpPr>
          <p:cNvPr id="37" name="TextBox 36"/>
          <p:cNvSpPr txBox="1"/>
          <p:nvPr/>
        </p:nvSpPr>
        <p:spPr>
          <a:xfrm>
            <a:off x="5464322" y="2591430"/>
            <a:ext cx="992025" cy="369332"/>
          </a:xfrm>
          <a:prstGeom prst="rect">
            <a:avLst/>
          </a:prstGeom>
          <a:noFill/>
        </p:spPr>
        <p:txBody>
          <a:bodyPr wrap="square" rtlCol="0">
            <a:spAutoFit/>
          </a:bodyPr>
          <a:lstStyle/>
          <a:p>
            <a:r>
              <a:rPr lang="en-US" dirty="0" smtClean="0"/>
              <a:t>P(b|a)</a:t>
            </a:r>
            <a:endParaRPr lang="en-US" dirty="0"/>
          </a:p>
        </p:txBody>
      </p:sp>
      <p:sp>
        <p:nvSpPr>
          <p:cNvPr id="38" name="TextBox 37"/>
          <p:cNvSpPr txBox="1"/>
          <p:nvPr/>
        </p:nvSpPr>
        <p:spPr>
          <a:xfrm>
            <a:off x="5436548" y="1899796"/>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sp>
        <p:nvSpPr>
          <p:cNvPr id="39" name="TextBox 38"/>
          <p:cNvSpPr txBox="1"/>
          <p:nvPr/>
        </p:nvSpPr>
        <p:spPr>
          <a:xfrm>
            <a:off x="5425154" y="1216783"/>
            <a:ext cx="992025" cy="369332"/>
          </a:xfrm>
          <a:prstGeom prst="rect">
            <a:avLst/>
          </a:prstGeom>
          <a:noFill/>
        </p:spPr>
        <p:txBody>
          <a:bodyPr wrap="square" rtlCol="0">
            <a:spAutoFit/>
          </a:bodyPr>
          <a:lstStyle/>
          <a:p>
            <a:r>
              <a:rPr lang="en-US" dirty="0" smtClean="0"/>
              <a:t>P(a)</a:t>
            </a:r>
            <a:endParaRPr lang="en-US" dirty="0"/>
          </a:p>
        </p:txBody>
      </p:sp>
      <p:sp>
        <p:nvSpPr>
          <p:cNvPr id="40" name="TextBox 39"/>
          <p:cNvSpPr txBox="1"/>
          <p:nvPr/>
        </p:nvSpPr>
        <p:spPr>
          <a:xfrm>
            <a:off x="6476999" y="3254147"/>
            <a:ext cx="609601" cy="369332"/>
          </a:xfrm>
          <a:prstGeom prst="rect">
            <a:avLst/>
          </a:prstGeom>
          <a:noFill/>
        </p:spPr>
        <p:txBody>
          <a:bodyPr wrap="square" rtlCol="0">
            <a:spAutoFit/>
          </a:bodyPr>
          <a:lstStyle/>
          <a:p>
            <a:r>
              <a:rPr lang="el-GR" dirty="0" smtClean="0"/>
              <a:t>λ</a:t>
            </a:r>
            <a:r>
              <a:rPr lang="en-US" baseline="-25000" dirty="0" smtClean="0"/>
              <a:t>G</a:t>
            </a:r>
            <a:r>
              <a:rPr lang="en-US" dirty="0" smtClean="0"/>
              <a:t>(f)</a:t>
            </a:r>
            <a:endParaRPr lang="en-US" dirty="0"/>
          </a:p>
        </p:txBody>
      </p:sp>
      <p:sp>
        <p:nvSpPr>
          <p:cNvPr id="41" name="TextBox 40"/>
          <p:cNvSpPr txBox="1"/>
          <p:nvPr/>
        </p:nvSpPr>
        <p:spPr>
          <a:xfrm>
            <a:off x="6302523" y="2600477"/>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sp>
        <p:nvSpPr>
          <p:cNvPr id="42" name="TextBox 41"/>
          <p:cNvSpPr txBox="1"/>
          <p:nvPr/>
        </p:nvSpPr>
        <p:spPr>
          <a:xfrm>
            <a:off x="7161375" y="2585440"/>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43" name="TextBox 42"/>
          <p:cNvSpPr txBox="1"/>
          <p:nvPr/>
        </p:nvSpPr>
        <p:spPr>
          <a:xfrm>
            <a:off x="6227748" y="1908186"/>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44" name="TextBox 43"/>
          <p:cNvSpPr txBox="1"/>
          <p:nvPr/>
        </p:nvSpPr>
        <p:spPr>
          <a:xfrm>
            <a:off x="6047573" y="1216783"/>
            <a:ext cx="858852" cy="369332"/>
          </a:xfrm>
          <a:prstGeom prst="rect">
            <a:avLst/>
          </a:prstGeom>
          <a:noFill/>
        </p:spPr>
        <p:txBody>
          <a:bodyPr wrap="square" rtlCol="0">
            <a:spAutoFit/>
          </a:bodyPr>
          <a:lstStyle/>
          <a:p>
            <a:r>
              <a:rPr lang="el-GR" dirty="0" smtClean="0"/>
              <a:t>λ</a:t>
            </a:r>
            <a:r>
              <a:rPr lang="en-US" baseline="-25000" dirty="0" smtClean="0"/>
              <a:t>C</a:t>
            </a:r>
            <a:r>
              <a:rPr lang="en-US" dirty="0" smtClean="0"/>
              <a:t>(a)</a:t>
            </a:r>
            <a:endParaRPr lang="en-US" dirty="0"/>
          </a:p>
        </p:txBody>
      </p:sp>
      <p:sp>
        <p:nvSpPr>
          <p:cNvPr id="21" name="Left Brace 20"/>
          <p:cNvSpPr/>
          <p:nvPr/>
        </p:nvSpPr>
        <p:spPr>
          <a:xfrm rot="5400000">
            <a:off x="6019799" y="3953780"/>
            <a:ext cx="228600" cy="1295400"/>
          </a:xfrm>
          <a:prstGeom prst="leftBrace">
            <a:avLst>
              <a:gd name="adj1" fmla="val 57554"/>
              <a:gd name="adj2" fmla="val 203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Left Brace 44"/>
          <p:cNvSpPr/>
          <p:nvPr/>
        </p:nvSpPr>
        <p:spPr>
          <a:xfrm rot="5400000">
            <a:off x="6172199" y="3086729"/>
            <a:ext cx="228600" cy="1600201"/>
          </a:xfrm>
          <a:prstGeom prst="leftBrace">
            <a:avLst>
              <a:gd name="adj1" fmla="val 57554"/>
              <a:gd name="adj2" fmla="val 20313"/>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Left Brace 46"/>
          <p:cNvSpPr/>
          <p:nvPr/>
        </p:nvSpPr>
        <p:spPr>
          <a:xfrm rot="5400000">
            <a:off x="6133387" y="2529535"/>
            <a:ext cx="228600" cy="1449226"/>
          </a:xfrm>
          <a:prstGeom prst="leftBrace">
            <a:avLst>
              <a:gd name="adj1" fmla="val 57554"/>
              <a:gd name="adj2" fmla="val 20313"/>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Left Brace 48"/>
          <p:cNvSpPr/>
          <p:nvPr/>
        </p:nvSpPr>
        <p:spPr>
          <a:xfrm rot="5400000">
            <a:off x="6559964" y="1426141"/>
            <a:ext cx="228600" cy="2348671"/>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Left Brace 49"/>
          <p:cNvSpPr/>
          <p:nvPr/>
        </p:nvSpPr>
        <p:spPr>
          <a:xfrm rot="5400000">
            <a:off x="6113269" y="1163456"/>
            <a:ext cx="228600" cy="1489462"/>
          </a:xfrm>
          <a:prstGeom prst="leftBrace">
            <a:avLst>
              <a:gd name="adj1" fmla="val 57554"/>
              <a:gd name="adj2" fmla="val 20313"/>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6" name="Elbow Connector 65"/>
          <p:cNvCxnSpPr>
            <a:stCxn id="21" idx="1"/>
            <a:endCxn id="40" idx="3"/>
          </p:cNvCxnSpPr>
          <p:nvPr/>
        </p:nvCxnSpPr>
        <p:spPr>
          <a:xfrm rot="5400000" flipH="1" flipV="1">
            <a:off x="6278449" y="3679029"/>
            <a:ext cx="1048367" cy="567936"/>
          </a:xfrm>
          <a:prstGeom prst="bentConnector4">
            <a:avLst>
              <a:gd name="adj1" fmla="val 1080"/>
              <a:gd name="adj2" fmla="val 185392"/>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5" idx="1"/>
            <a:endCxn id="41" idx="3"/>
          </p:cNvCxnSpPr>
          <p:nvPr/>
        </p:nvCxnSpPr>
        <p:spPr>
          <a:xfrm rot="5400000" flipH="1" flipV="1">
            <a:off x="6467770" y="3078925"/>
            <a:ext cx="987387" cy="399824"/>
          </a:xfrm>
          <a:prstGeom prst="bentConnector4">
            <a:avLst>
              <a:gd name="adj1" fmla="val 5921"/>
              <a:gd name="adj2" fmla="val 157175"/>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47" idx="1"/>
            <a:endCxn id="42" idx="3"/>
          </p:cNvCxnSpPr>
          <p:nvPr/>
        </p:nvCxnSpPr>
        <p:spPr>
          <a:xfrm rot="5400000" flipH="1" flipV="1">
            <a:off x="7164202" y="2283823"/>
            <a:ext cx="369742" cy="1342308"/>
          </a:xfrm>
          <a:prstGeom prst="bentConnector4">
            <a:avLst>
              <a:gd name="adj1" fmla="val 14252"/>
              <a:gd name="adj2" fmla="val 117030"/>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49" idx="1"/>
            <a:endCxn id="43" idx="3"/>
          </p:cNvCxnSpPr>
          <p:nvPr/>
        </p:nvCxnSpPr>
        <p:spPr>
          <a:xfrm rot="16200000" flipV="1">
            <a:off x="7032395" y="2147058"/>
            <a:ext cx="393325" cy="284914"/>
          </a:xfrm>
          <a:prstGeom prst="bentConnector4">
            <a:avLst>
              <a:gd name="adj1" fmla="val 60383"/>
              <a:gd name="adj2" fmla="val 19765"/>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50" idx="1"/>
            <a:endCxn id="44" idx="3"/>
          </p:cNvCxnSpPr>
          <p:nvPr/>
        </p:nvCxnSpPr>
        <p:spPr>
          <a:xfrm rot="5400000" flipH="1" flipV="1">
            <a:off x="6591866" y="1479329"/>
            <a:ext cx="392438" cy="236679"/>
          </a:xfrm>
          <a:prstGeom prst="bentConnector4">
            <a:avLst>
              <a:gd name="adj1" fmla="val 42509"/>
              <a:gd name="adj2" fmla="val 196587"/>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Left Brace 88"/>
          <p:cNvSpPr/>
          <p:nvPr/>
        </p:nvSpPr>
        <p:spPr>
          <a:xfrm rot="5400000">
            <a:off x="5978726" y="599083"/>
            <a:ext cx="228600" cy="1186907"/>
          </a:xfrm>
          <a:prstGeom prst="leftBrace">
            <a:avLst>
              <a:gd name="adj1" fmla="val 57554"/>
              <a:gd name="adj2" fmla="val 20313"/>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0" name="Elbow Connector 89"/>
          <p:cNvCxnSpPr>
            <a:stCxn id="89" idx="1"/>
          </p:cNvCxnSpPr>
          <p:nvPr/>
        </p:nvCxnSpPr>
        <p:spPr>
          <a:xfrm rot="16200000" flipV="1">
            <a:off x="6115077" y="747930"/>
            <a:ext cx="196218" cy="464396"/>
          </a:xfrm>
          <a:prstGeom prst="bentConnector4">
            <a:avLst>
              <a:gd name="adj1" fmla="val 95027"/>
              <a:gd name="adj2" fmla="val 2037"/>
            </a:avLst>
          </a:prstGeom>
          <a:ln w="158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1873490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24</a:t>
            </a:fld>
            <a:endParaRPr lang="en-US" dirty="0"/>
          </a:p>
        </p:txBody>
      </p:sp>
      <p:graphicFrame>
        <p:nvGraphicFramePr>
          <p:cNvPr id="46" name="Content Placeholder 3"/>
          <p:cNvGraphicFramePr>
            <a:graphicFrameLocks/>
          </p:cNvGraphicFramePr>
          <p:nvPr>
            <p:extLst>
              <p:ext uri="{D42A27DB-BD31-4B8C-83A1-F6EECF244321}">
                <p14:modId xmlns:p14="http://schemas.microsoft.com/office/powerpoint/2010/main" val="1936691609"/>
              </p:ext>
            </p:extLst>
          </p:nvPr>
        </p:nvGraphicFramePr>
        <p:xfrm>
          <a:off x="762000" y="32766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8" name="Rounded Rectangle 47"/>
          <p:cNvSpPr/>
          <p:nvPr/>
        </p:nvSpPr>
        <p:spPr>
          <a:xfrm>
            <a:off x="3932133" y="708369"/>
            <a:ext cx="3810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51" name="TextBox 50"/>
          <p:cNvSpPr txBox="1"/>
          <p:nvPr/>
        </p:nvSpPr>
        <p:spPr>
          <a:xfrm>
            <a:off x="5378508" y="708369"/>
            <a:ext cx="838200" cy="369332"/>
          </a:xfrm>
          <a:prstGeom prst="rect">
            <a:avLst/>
          </a:prstGeom>
          <a:noFill/>
        </p:spPr>
        <p:txBody>
          <a:bodyPr wrap="square" rtlCol="0">
            <a:spAutoFit/>
          </a:bodyPr>
          <a:lstStyle/>
          <a:p>
            <a:r>
              <a:rPr lang="en-US" dirty="0" smtClean="0"/>
              <a:t>g=1</a:t>
            </a:r>
            <a:endParaRPr lang="en-US" dirty="0"/>
          </a:p>
        </p:txBody>
      </p:sp>
      <p:sp>
        <p:nvSpPr>
          <p:cNvPr id="52" name="TextBox 51"/>
          <p:cNvSpPr txBox="1"/>
          <p:nvPr/>
        </p:nvSpPr>
        <p:spPr>
          <a:xfrm>
            <a:off x="4519656" y="720037"/>
            <a:ext cx="838200" cy="369332"/>
          </a:xfrm>
          <a:prstGeom prst="rect">
            <a:avLst/>
          </a:prstGeom>
          <a:noFill/>
        </p:spPr>
        <p:txBody>
          <a:bodyPr wrap="square" rtlCol="0">
            <a:spAutoFit/>
          </a:bodyPr>
          <a:lstStyle/>
          <a:p>
            <a:r>
              <a:rPr lang="en-US" dirty="0" smtClean="0"/>
              <a:t>P(g|f)</a:t>
            </a:r>
            <a:endParaRPr lang="en-US" dirty="0"/>
          </a:p>
        </p:txBody>
      </p:sp>
      <p:sp>
        <p:nvSpPr>
          <p:cNvPr id="53" name="Left Brace 52"/>
          <p:cNvSpPr/>
          <p:nvPr/>
        </p:nvSpPr>
        <p:spPr>
          <a:xfrm rot="5400000">
            <a:off x="5075132" y="124270"/>
            <a:ext cx="228600" cy="1295400"/>
          </a:xfrm>
          <a:prstGeom prst="leftBrace">
            <a:avLst>
              <a:gd name="adj1" fmla="val 57554"/>
              <a:gd name="adj2" fmla="val 203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 name="Elbow Connector 53"/>
          <p:cNvCxnSpPr>
            <a:stCxn id="53" idx="1"/>
            <a:endCxn id="55" idx="0"/>
          </p:cNvCxnSpPr>
          <p:nvPr/>
        </p:nvCxnSpPr>
        <p:spPr>
          <a:xfrm rot="16200000" flipH="1">
            <a:off x="6588205" y="-356539"/>
            <a:ext cx="50699" cy="2079116"/>
          </a:xfrm>
          <a:prstGeom prst="bentConnector3">
            <a:avLst>
              <a:gd name="adj1" fmla="val -457918"/>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48312" y="708369"/>
            <a:ext cx="609601" cy="369332"/>
          </a:xfrm>
          <a:prstGeom prst="rect">
            <a:avLst/>
          </a:prstGeom>
          <a:noFill/>
        </p:spPr>
        <p:txBody>
          <a:bodyPr wrap="square" rtlCol="0">
            <a:spAutoFit/>
          </a:bodyPr>
          <a:lstStyle/>
          <a:p>
            <a:r>
              <a:rPr lang="el-GR" dirty="0" smtClean="0"/>
              <a:t>λ</a:t>
            </a:r>
            <a:r>
              <a:rPr lang="en-US" baseline="-25000" dirty="0" smtClean="0"/>
              <a:t>G</a:t>
            </a:r>
            <a:r>
              <a:rPr lang="en-US" dirty="0" smtClean="0"/>
              <a:t>(f)</a:t>
            </a:r>
            <a:endParaRPr lang="en-US" dirty="0"/>
          </a:p>
        </p:txBody>
      </p:sp>
      <p:sp>
        <p:nvSpPr>
          <p:cNvPr id="56" name="TextBox 55"/>
          <p:cNvSpPr txBox="1"/>
          <p:nvPr/>
        </p:nvSpPr>
        <p:spPr>
          <a:xfrm>
            <a:off x="762000" y="2895600"/>
            <a:ext cx="838200" cy="369332"/>
          </a:xfrm>
          <a:prstGeom prst="rect">
            <a:avLst/>
          </a:prstGeom>
          <a:noFill/>
        </p:spPr>
        <p:txBody>
          <a:bodyPr wrap="square" rtlCol="0">
            <a:spAutoFit/>
          </a:bodyPr>
          <a:lstStyle/>
          <a:p>
            <a:r>
              <a:rPr lang="en-US" dirty="0" smtClean="0"/>
              <a:t>P(g|f)</a:t>
            </a:r>
            <a:endParaRPr lang="en-US" dirty="0"/>
          </a:p>
        </p:txBody>
      </p:sp>
      <p:sp>
        <p:nvSpPr>
          <p:cNvPr id="57" name="TextBox 56"/>
          <p:cNvSpPr txBox="1"/>
          <p:nvPr/>
        </p:nvSpPr>
        <p:spPr>
          <a:xfrm>
            <a:off x="3513033" y="2891107"/>
            <a:ext cx="838200" cy="369332"/>
          </a:xfrm>
          <a:prstGeom prst="rect">
            <a:avLst/>
          </a:prstGeom>
          <a:noFill/>
        </p:spPr>
        <p:txBody>
          <a:bodyPr wrap="square" rtlCol="0">
            <a:spAutoFit/>
          </a:bodyPr>
          <a:lstStyle/>
          <a:p>
            <a:r>
              <a:rPr lang="en-US" dirty="0" smtClean="0"/>
              <a:t>g=1</a:t>
            </a:r>
            <a:endParaRPr lang="en-US" dirty="0"/>
          </a:p>
        </p:txBody>
      </p:sp>
      <p:cxnSp>
        <p:nvCxnSpPr>
          <p:cNvPr id="8" name="Straight Connector 7"/>
          <p:cNvCxnSpPr/>
          <p:nvPr/>
        </p:nvCxnSpPr>
        <p:spPr>
          <a:xfrm flipV="1">
            <a:off x="1181100" y="3200400"/>
            <a:ext cx="419100" cy="9144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8" name="Content Placeholder 3"/>
          <p:cNvGraphicFramePr>
            <a:graphicFrameLocks/>
          </p:cNvGraphicFramePr>
          <p:nvPr>
            <p:extLst>
              <p:ext uri="{D42A27DB-BD31-4B8C-83A1-F6EECF244321}">
                <p14:modId xmlns:p14="http://schemas.microsoft.com/office/powerpoint/2010/main" val="710337059"/>
              </p:ext>
            </p:extLst>
          </p:nvPr>
        </p:nvGraphicFramePr>
        <p:xfrm>
          <a:off x="6357712" y="3291840"/>
          <a:ext cx="1143000" cy="731520"/>
        </p:xfrm>
        <a:graphic>
          <a:graphicData uri="http://schemas.openxmlformats.org/drawingml/2006/table">
            <a:tbl>
              <a:tblPr firstRow="1" bandRow="1">
                <a:tableStyleId>{2D5ABB26-0587-4C30-8999-92F81FD0307C}</a:tableStyleId>
              </a:tblPr>
              <a:tblGrid>
                <a:gridCol w="2286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l-GR" sz="1600" b="1" dirty="0" smtClean="0"/>
                        <a:t>λ</a:t>
                      </a:r>
                      <a:r>
                        <a:rPr lang="en-US" sz="1600" b="1" baseline="-25000" dirty="0" smtClean="0"/>
                        <a:t>G</a:t>
                      </a: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9" name="TextBox 58"/>
          <p:cNvSpPr txBox="1"/>
          <p:nvPr/>
        </p:nvSpPr>
        <p:spPr>
          <a:xfrm>
            <a:off x="6400800" y="2915540"/>
            <a:ext cx="609601" cy="369332"/>
          </a:xfrm>
          <a:prstGeom prst="rect">
            <a:avLst/>
          </a:prstGeom>
          <a:noFill/>
        </p:spPr>
        <p:txBody>
          <a:bodyPr wrap="square" rtlCol="0">
            <a:spAutoFit/>
          </a:bodyPr>
          <a:lstStyle/>
          <a:p>
            <a:r>
              <a:rPr lang="el-GR" dirty="0" smtClean="0"/>
              <a:t>λ</a:t>
            </a:r>
            <a:r>
              <a:rPr lang="en-US" baseline="-25000" dirty="0" smtClean="0"/>
              <a:t>G</a:t>
            </a:r>
            <a:r>
              <a:rPr lang="en-US" dirty="0" smtClean="0"/>
              <a:t>(f)</a:t>
            </a:r>
            <a:endParaRPr lang="en-US" dirty="0"/>
          </a:p>
        </p:txBody>
      </p:sp>
      <p:sp>
        <p:nvSpPr>
          <p:cNvPr id="18" name="Rectangle 1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416735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3"/>
          <p:cNvGraphicFramePr>
            <a:graphicFrameLocks/>
          </p:cNvGraphicFramePr>
          <p:nvPr>
            <p:extLst>
              <p:ext uri="{D42A27DB-BD31-4B8C-83A1-F6EECF244321}">
                <p14:modId xmlns:p14="http://schemas.microsoft.com/office/powerpoint/2010/main" val="297427626"/>
              </p:ext>
            </p:extLst>
          </p:nvPr>
        </p:nvGraphicFramePr>
        <p:xfrm>
          <a:off x="914400" y="25146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25</a:t>
            </a:fld>
            <a:endParaRPr lang="en-US" dirty="0"/>
          </a:p>
        </p:txBody>
      </p:sp>
      <p:sp>
        <p:nvSpPr>
          <p:cNvPr id="57" name="TextBox 56"/>
          <p:cNvSpPr txBox="1"/>
          <p:nvPr/>
        </p:nvSpPr>
        <p:spPr>
          <a:xfrm>
            <a:off x="3513033" y="2133600"/>
            <a:ext cx="838200" cy="369332"/>
          </a:xfrm>
          <a:prstGeom prst="rect">
            <a:avLst/>
          </a:prstGeom>
          <a:noFill/>
        </p:spPr>
        <p:txBody>
          <a:bodyPr wrap="square" rtlCol="0">
            <a:spAutoFit/>
          </a:bodyPr>
          <a:lstStyle/>
          <a:p>
            <a:r>
              <a:rPr lang="en-US" dirty="0" smtClean="0"/>
              <a:t>d=1</a:t>
            </a:r>
            <a:endParaRPr lang="en-US" dirty="0"/>
          </a:p>
        </p:txBody>
      </p:sp>
      <p:cxnSp>
        <p:nvCxnSpPr>
          <p:cNvPr id="8" name="Straight Connector 7"/>
          <p:cNvCxnSpPr/>
          <p:nvPr/>
        </p:nvCxnSpPr>
        <p:spPr>
          <a:xfrm flipV="1">
            <a:off x="1524000" y="2743200"/>
            <a:ext cx="723900" cy="22098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852016" y="685800"/>
            <a:ext cx="381000" cy="381000"/>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sp>
        <p:nvSpPr>
          <p:cNvPr id="19" name="TextBox 18"/>
          <p:cNvSpPr txBox="1"/>
          <p:nvPr/>
        </p:nvSpPr>
        <p:spPr>
          <a:xfrm>
            <a:off x="5528416" y="685800"/>
            <a:ext cx="838200" cy="369332"/>
          </a:xfrm>
          <a:prstGeom prst="rect">
            <a:avLst/>
          </a:prstGeom>
          <a:noFill/>
        </p:spPr>
        <p:txBody>
          <a:bodyPr wrap="square" rtlCol="0">
            <a:spAutoFit/>
          </a:bodyPr>
          <a:lstStyle/>
          <a:p>
            <a:r>
              <a:rPr lang="en-US" dirty="0"/>
              <a:t>d</a:t>
            </a:r>
            <a:r>
              <a:rPr lang="en-US" dirty="0" smtClean="0"/>
              <a:t>=1</a:t>
            </a:r>
            <a:endParaRPr lang="en-US" dirty="0"/>
          </a:p>
        </p:txBody>
      </p:sp>
      <p:sp>
        <p:nvSpPr>
          <p:cNvPr id="20" name="TextBox 19"/>
          <p:cNvSpPr txBox="1"/>
          <p:nvPr/>
        </p:nvSpPr>
        <p:spPr>
          <a:xfrm>
            <a:off x="4460190" y="697468"/>
            <a:ext cx="992025" cy="369332"/>
          </a:xfrm>
          <a:prstGeom prst="rect">
            <a:avLst/>
          </a:prstGeom>
          <a:noFill/>
        </p:spPr>
        <p:txBody>
          <a:bodyPr wrap="square" rtlCol="0">
            <a:spAutoFit/>
          </a:bodyPr>
          <a:lstStyle/>
          <a:p>
            <a:r>
              <a:rPr lang="en-US" dirty="0" smtClean="0"/>
              <a:t>P(d|b,a)</a:t>
            </a:r>
            <a:endParaRPr lang="en-US" dirty="0"/>
          </a:p>
        </p:txBody>
      </p:sp>
      <p:sp>
        <p:nvSpPr>
          <p:cNvPr id="21" name="TextBox 20"/>
          <p:cNvSpPr txBox="1"/>
          <p:nvPr/>
        </p:nvSpPr>
        <p:spPr>
          <a:xfrm>
            <a:off x="7065948" y="591139"/>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sp>
        <p:nvSpPr>
          <p:cNvPr id="22" name="Left Brace 21"/>
          <p:cNvSpPr/>
          <p:nvPr/>
        </p:nvSpPr>
        <p:spPr>
          <a:xfrm rot="5400000">
            <a:off x="5147415" y="-102633"/>
            <a:ext cx="228600" cy="1600201"/>
          </a:xfrm>
          <a:prstGeom prst="leftBrace">
            <a:avLst>
              <a:gd name="adj1" fmla="val 57554"/>
              <a:gd name="adj2" fmla="val 20313"/>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Elbow Connector 22"/>
          <p:cNvCxnSpPr>
            <a:stCxn id="22" idx="1"/>
            <a:endCxn id="21" idx="0"/>
          </p:cNvCxnSpPr>
          <p:nvPr/>
        </p:nvCxnSpPr>
        <p:spPr>
          <a:xfrm rot="16200000" flipH="1">
            <a:off x="6612084" y="-292150"/>
            <a:ext cx="7971" cy="1758607"/>
          </a:xfrm>
          <a:prstGeom prst="bentConnector3">
            <a:avLst>
              <a:gd name="adj1" fmla="val -2573077"/>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94637" y="2133600"/>
            <a:ext cx="992025" cy="369332"/>
          </a:xfrm>
          <a:prstGeom prst="rect">
            <a:avLst/>
          </a:prstGeom>
          <a:noFill/>
        </p:spPr>
        <p:txBody>
          <a:bodyPr wrap="square" rtlCol="0">
            <a:spAutoFit/>
          </a:bodyPr>
          <a:lstStyle/>
          <a:p>
            <a:r>
              <a:rPr lang="en-US" dirty="0" smtClean="0"/>
              <a:t>P(d|b,a)</a:t>
            </a:r>
            <a:endParaRPr lang="en-US" dirty="0"/>
          </a:p>
        </p:txBody>
      </p:sp>
      <p:sp>
        <p:nvSpPr>
          <p:cNvPr id="32" name="TextBox 31"/>
          <p:cNvSpPr txBox="1"/>
          <p:nvPr/>
        </p:nvSpPr>
        <p:spPr>
          <a:xfrm>
            <a:off x="6201399" y="2133600"/>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113129563"/>
              </p:ext>
            </p:extLst>
          </p:nvPr>
        </p:nvGraphicFramePr>
        <p:xfrm>
          <a:off x="6237006" y="2514600"/>
          <a:ext cx="1404259" cy="2438400"/>
        </p:xfrm>
        <a:graphic>
          <a:graphicData uri="http://schemas.openxmlformats.org/drawingml/2006/table">
            <a:tbl>
              <a:tblPr firstRow="1" bandRow="1">
                <a:tableStyleId>{2D5ABB26-0587-4C30-8999-92F81FD0307C}</a:tableStyleId>
              </a:tblPr>
              <a:tblGrid>
                <a:gridCol w="244929"/>
                <a:gridCol w="244929"/>
                <a:gridCol w="914401"/>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l-GR" sz="1400" b="1" dirty="0" smtClean="0"/>
                        <a:t>λ</a:t>
                      </a:r>
                      <a:r>
                        <a:rPr lang="en-US" sz="1400" b="1" baseline="-25000" dirty="0" smtClean="0"/>
                        <a:t>D</a:t>
                      </a:r>
                      <a:r>
                        <a:rPr lang="en-US" sz="1400" b="1" dirty="0" smtClean="0"/>
                        <a:t>(b,a)</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Rectangle 23"/>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6530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26</a:t>
            </a:fld>
            <a:endParaRPr lang="en-US" dirty="0"/>
          </a:p>
        </p:txBody>
      </p:sp>
      <p:sp>
        <p:nvSpPr>
          <p:cNvPr id="24" name="Rounded Rectangle 23"/>
          <p:cNvSpPr/>
          <p:nvPr/>
        </p:nvSpPr>
        <p:spPr>
          <a:xfrm>
            <a:off x="3882641" y="693770"/>
            <a:ext cx="381000" cy="381000"/>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25" name="TextBox 24"/>
          <p:cNvSpPr txBox="1"/>
          <p:nvPr/>
        </p:nvSpPr>
        <p:spPr>
          <a:xfrm>
            <a:off x="4470164" y="705438"/>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sp>
        <p:nvSpPr>
          <p:cNvPr id="26" name="TextBox 25"/>
          <p:cNvSpPr txBox="1"/>
          <p:nvPr/>
        </p:nvSpPr>
        <p:spPr>
          <a:xfrm>
            <a:off x="5482840" y="705438"/>
            <a:ext cx="609601" cy="369332"/>
          </a:xfrm>
          <a:prstGeom prst="rect">
            <a:avLst/>
          </a:prstGeom>
          <a:noFill/>
        </p:spPr>
        <p:txBody>
          <a:bodyPr wrap="square" rtlCol="0">
            <a:spAutoFit/>
          </a:bodyPr>
          <a:lstStyle/>
          <a:p>
            <a:r>
              <a:rPr lang="el-GR" dirty="0" smtClean="0"/>
              <a:t>λ</a:t>
            </a:r>
            <a:r>
              <a:rPr lang="en-US" baseline="-25000" dirty="0" smtClean="0"/>
              <a:t>G</a:t>
            </a:r>
            <a:r>
              <a:rPr lang="en-US" dirty="0" smtClean="0"/>
              <a:t>(f)</a:t>
            </a:r>
            <a:endParaRPr lang="en-US" dirty="0"/>
          </a:p>
        </p:txBody>
      </p:sp>
      <p:sp>
        <p:nvSpPr>
          <p:cNvPr id="27" name="TextBox 26"/>
          <p:cNvSpPr txBox="1"/>
          <p:nvPr/>
        </p:nvSpPr>
        <p:spPr>
          <a:xfrm>
            <a:off x="7026068" y="593687"/>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30" name="Left Brace 29"/>
          <p:cNvSpPr/>
          <p:nvPr/>
        </p:nvSpPr>
        <p:spPr>
          <a:xfrm rot="5400000">
            <a:off x="5139228" y="-19174"/>
            <a:ext cx="228600" cy="1449226"/>
          </a:xfrm>
          <a:prstGeom prst="leftBrace">
            <a:avLst>
              <a:gd name="adj1" fmla="val 57554"/>
              <a:gd name="adj2" fmla="val 20313"/>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Elbow Connector 30"/>
          <p:cNvCxnSpPr>
            <a:stCxn id="30" idx="1"/>
            <a:endCxn id="21" idx="0"/>
          </p:cNvCxnSpPr>
          <p:nvPr/>
        </p:nvCxnSpPr>
        <p:spPr>
          <a:xfrm rot="5400000" flipH="1" flipV="1">
            <a:off x="6589567" y="-314668"/>
            <a:ext cx="12700" cy="1811614"/>
          </a:xfrm>
          <a:prstGeom prst="bentConnector3">
            <a:avLst>
              <a:gd name="adj1" fmla="val 1357016"/>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extLst>
              <p:ext uri="{D42A27DB-BD31-4B8C-83A1-F6EECF244321}">
                <p14:modId xmlns:p14="http://schemas.microsoft.com/office/powerpoint/2010/main" val="288381843"/>
              </p:ext>
            </p:extLst>
          </p:nvPr>
        </p:nvGraphicFramePr>
        <p:xfrm>
          <a:off x="914400" y="2743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914400" y="2333357"/>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graphicFrame>
        <p:nvGraphicFramePr>
          <p:cNvPr id="36" name="Content Placeholder 3"/>
          <p:cNvGraphicFramePr>
            <a:graphicFrameLocks/>
          </p:cNvGraphicFramePr>
          <p:nvPr>
            <p:extLst>
              <p:ext uri="{D42A27DB-BD31-4B8C-83A1-F6EECF244321}">
                <p14:modId xmlns:p14="http://schemas.microsoft.com/office/powerpoint/2010/main" val="2814636272"/>
              </p:ext>
            </p:extLst>
          </p:nvPr>
        </p:nvGraphicFramePr>
        <p:xfrm>
          <a:off x="3501641" y="2702689"/>
          <a:ext cx="1143000" cy="731520"/>
        </p:xfrm>
        <a:graphic>
          <a:graphicData uri="http://schemas.openxmlformats.org/drawingml/2006/table">
            <a:tbl>
              <a:tblPr firstRow="1" bandRow="1">
                <a:tableStyleId>{2D5ABB26-0587-4C30-8999-92F81FD0307C}</a:tableStyleId>
              </a:tblPr>
              <a:tblGrid>
                <a:gridCol w="2286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l-GR" sz="1600" b="1" dirty="0" smtClean="0"/>
                        <a:t>λ</a:t>
                      </a:r>
                      <a:r>
                        <a:rPr lang="en-US" sz="1600" b="1" baseline="-25000" dirty="0" smtClean="0"/>
                        <a:t>G</a:t>
                      </a: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7" name="TextBox 36"/>
          <p:cNvSpPr txBox="1"/>
          <p:nvPr/>
        </p:nvSpPr>
        <p:spPr>
          <a:xfrm>
            <a:off x="3544729" y="2326389"/>
            <a:ext cx="609601" cy="369332"/>
          </a:xfrm>
          <a:prstGeom prst="rect">
            <a:avLst/>
          </a:prstGeom>
          <a:noFill/>
        </p:spPr>
        <p:txBody>
          <a:bodyPr wrap="square" rtlCol="0">
            <a:spAutoFit/>
          </a:bodyPr>
          <a:lstStyle/>
          <a:p>
            <a:r>
              <a:rPr lang="el-GR" dirty="0" smtClean="0"/>
              <a:t>λ</a:t>
            </a:r>
            <a:r>
              <a:rPr lang="en-US" baseline="-25000" dirty="0" smtClean="0"/>
              <a:t>G</a:t>
            </a:r>
            <a:r>
              <a:rPr lang="en-US" dirty="0" smtClean="0"/>
              <a:t>(f)</a:t>
            </a:r>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3320086262"/>
              </p:ext>
            </p:extLst>
          </p:nvPr>
        </p:nvGraphicFramePr>
        <p:xfrm>
          <a:off x="5443673" y="2672302"/>
          <a:ext cx="2176327" cy="1341120"/>
        </p:xfrm>
        <a:graphic>
          <a:graphicData uri="http://schemas.openxmlformats.org/drawingml/2006/table">
            <a:tbl>
              <a:tblPr firstRow="1" bandRow="1">
                <a:tableStyleId>{2D5ABB26-0587-4C30-8999-92F81FD0307C}</a:tableStyleId>
              </a:tblPr>
              <a:tblGrid>
                <a:gridCol w="195127"/>
                <a:gridCol w="228600"/>
                <a:gridCol w="533400"/>
                <a:gridCol w="533400"/>
                <a:gridCol w="6858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F=0</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F=1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t>λ</a:t>
                      </a:r>
                      <a:r>
                        <a:rPr lang="en-US" sz="1400" b="1" baseline="-25000" dirty="0" smtClean="0"/>
                        <a:t>F</a:t>
                      </a:r>
                      <a:r>
                        <a:rPr lang="en-US" sz="1400" b="1" dirty="0" smtClean="0"/>
                        <a:t>(b,c)</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9" name="TextBox 38"/>
          <p:cNvSpPr txBox="1"/>
          <p:nvPr/>
        </p:nvSpPr>
        <p:spPr>
          <a:xfrm>
            <a:off x="5426522" y="2286000"/>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18" name="Rectangle 1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7915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27</a:t>
            </a:fld>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885724145"/>
              </p:ext>
            </p:extLst>
          </p:nvPr>
        </p:nvGraphicFramePr>
        <p:xfrm>
          <a:off x="4117303" y="2693953"/>
          <a:ext cx="1109527" cy="1341120"/>
        </p:xfrm>
        <a:graphic>
          <a:graphicData uri="http://schemas.openxmlformats.org/drawingml/2006/table">
            <a:tbl>
              <a:tblPr firstRow="1" bandRow="1">
                <a:tableStyleId>{2D5ABB26-0587-4C30-8999-92F81FD0307C}</a:tableStyleId>
              </a:tblPr>
              <a:tblGrid>
                <a:gridCol w="195127"/>
                <a:gridCol w="228600"/>
                <a:gridCol w="6858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t>λ</a:t>
                      </a:r>
                      <a:r>
                        <a:rPr lang="en-US" sz="1400" b="1" baseline="-25000" dirty="0" smtClean="0"/>
                        <a:t>F</a:t>
                      </a:r>
                      <a:r>
                        <a:rPr lang="en-US" sz="1400" b="1" dirty="0" smtClean="0"/>
                        <a:t>(b,c)</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9" name="TextBox 38"/>
          <p:cNvSpPr txBox="1"/>
          <p:nvPr/>
        </p:nvSpPr>
        <p:spPr>
          <a:xfrm>
            <a:off x="4100152" y="2307651"/>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18" name="Rounded Rectangle 17"/>
          <p:cNvSpPr/>
          <p:nvPr/>
        </p:nvSpPr>
        <p:spPr>
          <a:xfrm>
            <a:off x="3882641" y="671576"/>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19" name="TextBox 18"/>
          <p:cNvSpPr txBox="1"/>
          <p:nvPr/>
        </p:nvSpPr>
        <p:spPr>
          <a:xfrm>
            <a:off x="4470163" y="683244"/>
            <a:ext cx="992025" cy="369332"/>
          </a:xfrm>
          <a:prstGeom prst="rect">
            <a:avLst/>
          </a:prstGeom>
          <a:noFill/>
        </p:spPr>
        <p:txBody>
          <a:bodyPr wrap="square" rtlCol="0">
            <a:spAutoFit/>
          </a:bodyPr>
          <a:lstStyle/>
          <a:p>
            <a:r>
              <a:rPr lang="en-US" dirty="0" smtClean="0"/>
              <a:t>P(b|a)</a:t>
            </a:r>
            <a:endParaRPr lang="en-US" dirty="0"/>
          </a:p>
        </p:txBody>
      </p:sp>
      <p:sp>
        <p:nvSpPr>
          <p:cNvPr id="20" name="TextBox 19"/>
          <p:cNvSpPr txBox="1"/>
          <p:nvPr/>
        </p:nvSpPr>
        <p:spPr>
          <a:xfrm>
            <a:off x="5308364" y="692291"/>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sp>
        <p:nvSpPr>
          <p:cNvPr id="21" name="TextBox 20"/>
          <p:cNvSpPr txBox="1"/>
          <p:nvPr/>
        </p:nvSpPr>
        <p:spPr>
          <a:xfrm>
            <a:off x="6167216" y="677254"/>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22" name="TextBox 21"/>
          <p:cNvSpPr txBox="1"/>
          <p:nvPr/>
        </p:nvSpPr>
        <p:spPr>
          <a:xfrm>
            <a:off x="7239000" y="673986"/>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23" name="Left Brace 22"/>
          <p:cNvSpPr/>
          <p:nvPr/>
        </p:nvSpPr>
        <p:spPr>
          <a:xfrm rot="5400000">
            <a:off x="5565805" y="-482045"/>
            <a:ext cx="228600" cy="2348671"/>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Elbow Connector 27"/>
          <p:cNvCxnSpPr>
            <a:stCxn id="23" idx="1"/>
            <a:endCxn id="22" idx="0"/>
          </p:cNvCxnSpPr>
          <p:nvPr/>
        </p:nvCxnSpPr>
        <p:spPr>
          <a:xfrm rot="16200000" flipH="1">
            <a:off x="6974892" y="-19547"/>
            <a:ext cx="95996" cy="1291071"/>
          </a:xfrm>
          <a:prstGeom prst="bentConnector3">
            <a:avLst>
              <a:gd name="adj1" fmla="val -167288"/>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3"/>
          <p:cNvGraphicFramePr>
            <a:graphicFrameLocks noGrp="1"/>
          </p:cNvGraphicFramePr>
          <p:nvPr>
            <p:ph idx="1"/>
            <p:extLst>
              <p:ext uri="{D42A27DB-BD31-4B8C-83A1-F6EECF244321}">
                <p14:modId xmlns:p14="http://schemas.microsoft.com/office/powerpoint/2010/main" val="902243657"/>
              </p:ext>
            </p:extLst>
          </p:nvPr>
        </p:nvGraphicFramePr>
        <p:xfrm>
          <a:off x="388545" y="27432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2" name="TextBox 31"/>
          <p:cNvSpPr txBox="1"/>
          <p:nvPr/>
        </p:nvSpPr>
        <p:spPr>
          <a:xfrm>
            <a:off x="381000" y="2362200"/>
            <a:ext cx="992025" cy="369332"/>
          </a:xfrm>
          <a:prstGeom prst="rect">
            <a:avLst/>
          </a:prstGeom>
          <a:noFill/>
        </p:spPr>
        <p:txBody>
          <a:bodyPr wrap="square" rtlCol="0">
            <a:spAutoFit/>
          </a:bodyPr>
          <a:lstStyle/>
          <a:p>
            <a:r>
              <a:rPr lang="en-US" dirty="0" smtClean="0"/>
              <a:t>P(b|a)</a:t>
            </a:r>
            <a:endParaRPr lang="en-US" dirty="0"/>
          </a:p>
        </p:txBody>
      </p:sp>
      <p:sp>
        <p:nvSpPr>
          <p:cNvPr id="33" name="TextBox 32"/>
          <p:cNvSpPr txBox="1"/>
          <p:nvPr/>
        </p:nvSpPr>
        <p:spPr>
          <a:xfrm>
            <a:off x="2533335" y="2324621"/>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graphicFrame>
        <p:nvGraphicFramePr>
          <p:cNvPr id="40" name="Content Placeholder 3"/>
          <p:cNvGraphicFramePr>
            <a:graphicFrameLocks/>
          </p:cNvGraphicFramePr>
          <p:nvPr>
            <p:extLst>
              <p:ext uri="{D42A27DB-BD31-4B8C-83A1-F6EECF244321}">
                <p14:modId xmlns:p14="http://schemas.microsoft.com/office/powerpoint/2010/main" val="3199757873"/>
              </p:ext>
            </p:extLst>
          </p:nvPr>
        </p:nvGraphicFramePr>
        <p:xfrm>
          <a:off x="2568942" y="2705621"/>
          <a:ext cx="1404259" cy="2438400"/>
        </p:xfrm>
        <a:graphic>
          <a:graphicData uri="http://schemas.openxmlformats.org/drawingml/2006/table">
            <a:tbl>
              <a:tblPr firstRow="1" bandRow="1">
                <a:tableStyleId>{2D5ABB26-0587-4C30-8999-92F81FD0307C}</a:tableStyleId>
              </a:tblPr>
              <a:tblGrid>
                <a:gridCol w="244929"/>
                <a:gridCol w="244929"/>
                <a:gridCol w="914401"/>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l-GR" sz="1400" b="1" dirty="0" smtClean="0"/>
                        <a:t>λ</a:t>
                      </a:r>
                      <a:r>
                        <a:rPr lang="en-US" sz="1400" b="1" baseline="-25000" dirty="0" smtClean="0"/>
                        <a:t>D</a:t>
                      </a:r>
                      <a:r>
                        <a:rPr lang="en-US" sz="1400" b="1" dirty="0" smtClean="0"/>
                        <a:t>(b,a)</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1" name="Content Placeholder 3"/>
          <p:cNvGraphicFramePr>
            <a:graphicFrameLocks/>
          </p:cNvGraphicFramePr>
          <p:nvPr>
            <p:extLst>
              <p:ext uri="{D42A27DB-BD31-4B8C-83A1-F6EECF244321}">
                <p14:modId xmlns:p14="http://schemas.microsoft.com/office/powerpoint/2010/main" val="2624061851"/>
              </p:ext>
            </p:extLst>
          </p:nvPr>
        </p:nvGraphicFramePr>
        <p:xfrm>
          <a:off x="6147984" y="2676983"/>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B=0</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t>λ</a:t>
                      </a:r>
                      <a:r>
                        <a:rPr lang="en-US" sz="1400" b="1" baseline="-25000" dirty="0" smtClean="0"/>
                        <a:t>B</a:t>
                      </a:r>
                      <a:r>
                        <a:rPr lang="en-US" sz="1400" b="1" dirty="0" smtClean="0"/>
                        <a:t>(a,c)</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0.056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2" name="TextBox 41"/>
          <p:cNvSpPr txBox="1"/>
          <p:nvPr/>
        </p:nvSpPr>
        <p:spPr>
          <a:xfrm>
            <a:off x="6096000" y="2307651"/>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24" name="Rectangle 23"/>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40492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28</a:t>
            </a:fld>
            <a:endParaRPr lang="en-US" dirty="0"/>
          </a:p>
        </p:txBody>
      </p:sp>
      <p:graphicFrame>
        <p:nvGraphicFramePr>
          <p:cNvPr id="41" name="Content Placeholder 3"/>
          <p:cNvGraphicFramePr>
            <a:graphicFrameLocks/>
          </p:cNvGraphicFramePr>
          <p:nvPr>
            <p:extLst>
              <p:ext uri="{D42A27DB-BD31-4B8C-83A1-F6EECF244321}">
                <p14:modId xmlns:p14="http://schemas.microsoft.com/office/powerpoint/2010/main" val="1167655488"/>
              </p:ext>
            </p:extLst>
          </p:nvPr>
        </p:nvGraphicFramePr>
        <p:xfrm>
          <a:off x="3095396" y="2676983"/>
          <a:ext cx="1125298" cy="2438400"/>
        </p:xfrm>
        <a:graphic>
          <a:graphicData uri="http://schemas.openxmlformats.org/drawingml/2006/table">
            <a:tbl>
              <a:tblPr firstRow="1" bandRow="1">
                <a:tableStyleId>{2D5ABB26-0587-4C30-8999-92F81FD0307C}</a:tableStyleId>
              </a:tblPr>
              <a:tblGrid>
                <a:gridCol w="196273"/>
                <a:gridCol w="196273"/>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t>λ</a:t>
                      </a:r>
                      <a:r>
                        <a:rPr lang="en-US" sz="1400" b="1" baseline="-25000" dirty="0" smtClean="0"/>
                        <a:t>B</a:t>
                      </a:r>
                      <a:r>
                        <a:rPr lang="en-US" sz="1400" b="1" dirty="0" smtClean="0"/>
                        <a:t>(a,c)</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2" name="TextBox 41"/>
          <p:cNvSpPr txBox="1"/>
          <p:nvPr/>
        </p:nvSpPr>
        <p:spPr>
          <a:xfrm>
            <a:off x="3043412" y="2307651"/>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24" name="Rounded Rectangle 23"/>
          <p:cNvSpPr/>
          <p:nvPr/>
        </p:nvSpPr>
        <p:spPr>
          <a:xfrm>
            <a:off x="3887160" y="692291"/>
            <a:ext cx="381000" cy="381000"/>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5" name="TextBox 24"/>
          <p:cNvSpPr txBox="1"/>
          <p:nvPr/>
        </p:nvSpPr>
        <p:spPr>
          <a:xfrm>
            <a:off x="4446908" y="698125"/>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sp>
        <p:nvSpPr>
          <p:cNvPr id="26" name="TextBox 25"/>
          <p:cNvSpPr txBox="1"/>
          <p:nvPr/>
        </p:nvSpPr>
        <p:spPr>
          <a:xfrm>
            <a:off x="5238108" y="706515"/>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27" name="TextBox 26"/>
          <p:cNvSpPr txBox="1"/>
          <p:nvPr/>
        </p:nvSpPr>
        <p:spPr>
          <a:xfrm>
            <a:off x="6558185" y="682942"/>
            <a:ext cx="858852" cy="369332"/>
          </a:xfrm>
          <a:prstGeom prst="rect">
            <a:avLst/>
          </a:prstGeom>
          <a:noFill/>
        </p:spPr>
        <p:txBody>
          <a:bodyPr wrap="square" rtlCol="0">
            <a:spAutoFit/>
          </a:bodyPr>
          <a:lstStyle/>
          <a:p>
            <a:r>
              <a:rPr lang="el-GR" dirty="0" smtClean="0"/>
              <a:t>λ</a:t>
            </a:r>
            <a:r>
              <a:rPr lang="en-US" baseline="-25000" dirty="0" smtClean="0"/>
              <a:t>C</a:t>
            </a:r>
            <a:r>
              <a:rPr lang="en-US" dirty="0" smtClean="0"/>
              <a:t>(a)</a:t>
            </a:r>
            <a:endParaRPr lang="en-US" dirty="0"/>
          </a:p>
        </p:txBody>
      </p:sp>
      <p:sp>
        <p:nvSpPr>
          <p:cNvPr id="30" name="Left Brace 29"/>
          <p:cNvSpPr/>
          <p:nvPr/>
        </p:nvSpPr>
        <p:spPr>
          <a:xfrm rot="5400000">
            <a:off x="5123629" y="-38215"/>
            <a:ext cx="228600" cy="1489462"/>
          </a:xfrm>
          <a:prstGeom prst="leftBrace">
            <a:avLst>
              <a:gd name="adj1" fmla="val 57554"/>
              <a:gd name="adj2" fmla="val 20313"/>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Elbow Connector 30"/>
          <p:cNvCxnSpPr>
            <a:stCxn id="30" idx="1"/>
            <a:endCxn id="27" idx="0"/>
          </p:cNvCxnSpPr>
          <p:nvPr/>
        </p:nvCxnSpPr>
        <p:spPr>
          <a:xfrm rot="16200000" flipH="1">
            <a:off x="6288495" y="-16173"/>
            <a:ext cx="90726" cy="1307505"/>
          </a:xfrm>
          <a:prstGeom prst="bentConnector3">
            <a:avLst>
              <a:gd name="adj1" fmla="val -136778"/>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ext uri="{D42A27DB-BD31-4B8C-83A1-F6EECF244321}">
                <p14:modId xmlns:p14="http://schemas.microsoft.com/office/powerpoint/2010/main" val="4161934834"/>
              </p:ext>
            </p:extLst>
          </p:nvPr>
        </p:nvGraphicFramePr>
        <p:xfrm>
          <a:off x="685800" y="2676983"/>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3" name="TextBox 42"/>
          <p:cNvSpPr txBox="1"/>
          <p:nvPr/>
        </p:nvSpPr>
        <p:spPr>
          <a:xfrm>
            <a:off x="685800" y="2307651"/>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graphicFrame>
        <p:nvGraphicFramePr>
          <p:cNvPr id="44" name="Content Placeholder 3"/>
          <p:cNvGraphicFramePr>
            <a:graphicFrameLocks/>
          </p:cNvGraphicFramePr>
          <p:nvPr>
            <p:extLst>
              <p:ext uri="{D42A27DB-BD31-4B8C-83A1-F6EECF244321}">
                <p14:modId xmlns:p14="http://schemas.microsoft.com/office/powerpoint/2010/main" val="1006446881"/>
              </p:ext>
            </p:extLst>
          </p:nvPr>
        </p:nvGraphicFramePr>
        <p:xfrm>
          <a:off x="5715000" y="2676983"/>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λ</a:t>
                      </a:r>
                      <a:r>
                        <a:rPr lang="en-US" sz="1600" b="1" baseline="-25000" dirty="0"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0.00945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0.00945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0.0112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0.0112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0.00315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0.00315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5" name="TextBox 44"/>
          <p:cNvSpPr txBox="1"/>
          <p:nvPr/>
        </p:nvSpPr>
        <p:spPr>
          <a:xfrm>
            <a:off x="5699333" y="2307651"/>
            <a:ext cx="858852" cy="369332"/>
          </a:xfrm>
          <a:prstGeom prst="rect">
            <a:avLst/>
          </a:prstGeom>
          <a:noFill/>
        </p:spPr>
        <p:txBody>
          <a:bodyPr wrap="square" rtlCol="0">
            <a:spAutoFit/>
          </a:bodyPr>
          <a:lstStyle/>
          <a:p>
            <a:r>
              <a:rPr lang="el-GR" dirty="0" smtClean="0"/>
              <a:t>λ</a:t>
            </a:r>
            <a:r>
              <a:rPr lang="en-US" baseline="-25000" dirty="0" smtClean="0"/>
              <a:t>C</a:t>
            </a:r>
            <a:r>
              <a:rPr lang="en-US" dirty="0" smtClean="0"/>
              <a:t>(a)</a:t>
            </a:r>
            <a:endParaRPr lang="en-US" dirty="0"/>
          </a:p>
        </p:txBody>
      </p:sp>
      <p:sp>
        <p:nvSpPr>
          <p:cNvPr id="18" name="Rectangle 1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15599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29</a:t>
            </a:fld>
            <a:endParaRPr lang="en-US" dirty="0"/>
          </a:p>
        </p:txBody>
      </p:sp>
      <p:graphicFrame>
        <p:nvGraphicFramePr>
          <p:cNvPr id="44" name="Content Placeholder 3"/>
          <p:cNvGraphicFramePr>
            <a:graphicFrameLocks/>
          </p:cNvGraphicFramePr>
          <p:nvPr>
            <p:extLst>
              <p:ext uri="{D42A27DB-BD31-4B8C-83A1-F6EECF244321}">
                <p14:modId xmlns:p14="http://schemas.microsoft.com/office/powerpoint/2010/main" val="599168383"/>
              </p:ext>
            </p:extLst>
          </p:nvPr>
        </p:nvGraphicFramePr>
        <p:xfrm>
          <a:off x="3630664" y="3505200"/>
          <a:ext cx="996709" cy="1219200"/>
        </p:xfrm>
        <a:graphic>
          <a:graphicData uri="http://schemas.openxmlformats.org/drawingml/2006/table">
            <a:tbl>
              <a:tblPr firstRow="1" bandRow="1">
                <a:tableStyleId>{2D5ABB26-0587-4C30-8999-92F81FD0307C}</a:tableStyleId>
              </a:tblPr>
              <a:tblGrid>
                <a:gridCol w="244522"/>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λ</a:t>
                      </a:r>
                      <a:r>
                        <a:rPr lang="en-US" sz="1600" b="1" baseline="-25000" dirty="0"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0.00945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0.00315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5" name="TextBox 44"/>
          <p:cNvSpPr txBox="1"/>
          <p:nvPr/>
        </p:nvSpPr>
        <p:spPr>
          <a:xfrm>
            <a:off x="3614997" y="3135868"/>
            <a:ext cx="858852" cy="369332"/>
          </a:xfrm>
          <a:prstGeom prst="rect">
            <a:avLst/>
          </a:prstGeom>
          <a:noFill/>
        </p:spPr>
        <p:txBody>
          <a:bodyPr wrap="square" rtlCol="0">
            <a:spAutoFit/>
          </a:bodyPr>
          <a:lstStyle/>
          <a:p>
            <a:r>
              <a:rPr lang="el-GR" dirty="0" smtClean="0"/>
              <a:t>λ</a:t>
            </a:r>
            <a:r>
              <a:rPr lang="en-US" baseline="-25000" dirty="0" smtClean="0"/>
              <a:t>C</a:t>
            </a:r>
            <a:r>
              <a:rPr lang="en-US" dirty="0" smtClean="0"/>
              <a:t>(a)</a:t>
            </a:r>
            <a:endParaRPr lang="en-US" dirty="0"/>
          </a:p>
        </p:txBody>
      </p:sp>
      <p:sp>
        <p:nvSpPr>
          <p:cNvPr id="18" name="Rounded Rectangle 17"/>
          <p:cNvSpPr/>
          <p:nvPr/>
        </p:nvSpPr>
        <p:spPr>
          <a:xfrm>
            <a:off x="3901543" y="682564"/>
            <a:ext cx="381000" cy="3810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19" name="TextBox 18"/>
          <p:cNvSpPr txBox="1"/>
          <p:nvPr/>
        </p:nvSpPr>
        <p:spPr>
          <a:xfrm>
            <a:off x="4449897" y="668102"/>
            <a:ext cx="992025" cy="369332"/>
          </a:xfrm>
          <a:prstGeom prst="rect">
            <a:avLst/>
          </a:prstGeom>
          <a:noFill/>
        </p:spPr>
        <p:txBody>
          <a:bodyPr wrap="square" rtlCol="0">
            <a:spAutoFit/>
          </a:bodyPr>
          <a:lstStyle/>
          <a:p>
            <a:r>
              <a:rPr lang="en-US" dirty="0" smtClean="0"/>
              <a:t>P(a)</a:t>
            </a:r>
            <a:endParaRPr lang="en-US" dirty="0"/>
          </a:p>
        </p:txBody>
      </p:sp>
      <p:sp>
        <p:nvSpPr>
          <p:cNvPr id="20" name="TextBox 19"/>
          <p:cNvSpPr txBox="1"/>
          <p:nvPr/>
        </p:nvSpPr>
        <p:spPr>
          <a:xfrm>
            <a:off x="5072316" y="668102"/>
            <a:ext cx="858852" cy="369332"/>
          </a:xfrm>
          <a:prstGeom prst="rect">
            <a:avLst/>
          </a:prstGeom>
          <a:noFill/>
        </p:spPr>
        <p:txBody>
          <a:bodyPr wrap="square" rtlCol="0">
            <a:spAutoFit/>
          </a:bodyPr>
          <a:lstStyle/>
          <a:p>
            <a:r>
              <a:rPr lang="el-GR" dirty="0" smtClean="0"/>
              <a:t>λ</a:t>
            </a:r>
            <a:r>
              <a:rPr lang="en-US" baseline="-25000" dirty="0" smtClean="0"/>
              <a:t>C</a:t>
            </a:r>
            <a:r>
              <a:rPr lang="en-US" dirty="0" smtClean="0"/>
              <a:t>(a)</a:t>
            </a:r>
            <a:endParaRPr lang="en-US" dirty="0"/>
          </a:p>
        </p:txBody>
      </p:sp>
      <p:sp>
        <p:nvSpPr>
          <p:cNvPr id="21" name="Left Brace 20"/>
          <p:cNvSpPr/>
          <p:nvPr/>
        </p:nvSpPr>
        <p:spPr>
          <a:xfrm rot="5400000">
            <a:off x="5003469" y="50402"/>
            <a:ext cx="228600" cy="1186907"/>
          </a:xfrm>
          <a:prstGeom prst="leftBrace">
            <a:avLst>
              <a:gd name="adj1" fmla="val 57554"/>
              <a:gd name="adj2" fmla="val 20313"/>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Elbow Connector 21"/>
          <p:cNvCxnSpPr>
            <a:stCxn id="21" idx="1"/>
            <a:endCxn id="34" idx="0"/>
          </p:cNvCxnSpPr>
          <p:nvPr/>
        </p:nvCxnSpPr>
        <p:spPr>
          <a:xfrm rot="16200000" flipH="1">
            <a:off x="6259313" y="-259631"/>
            <a:ext cx="114299" cy="1692673"/>
          </a:xfrm>
          <a:prstGeom prst="bentConnector3">
            <a:avLst>
              <a:gd name="adj1" fmla="val -118274"/>
            </a:avLst>
          </a:prstGeom>
          <a:ln w="158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3"/>
          <p:cNvGraphicFramePr>
            <a:graphicFrameLocks noGrp="1"/>
          </p:cNvGraphicFramePr>
          <p:nvPr>
            <p:ph idx="1"/>
            <p:extLst>
              <p:ext uri="{D42A27DB-BD31-4B8C-83A1-F6EECF244321}">
                <p14:modId xmlns:p14="http://schemas.microsoft.com/office/powerpoint/2010/main" val="2240290653"/>
              </p:ext>
            </p:extLst>
          </p:nvPr>
        </p:nvGraphicFramePr>
        <p:xfrm>
          <a:off x="457200" y="358140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2" name="TextBox 31"/>
          <p:cNvSpPr txBox="1"/>
          <p:nvPr/>
        </p:nvSpPr>
        <p:spPr>
          <a:xfrm>
            <a:off x="457200" y="3200400"/>
            <a:ext cx="992025" cy="369332"/>
          </a:xfrm>
          <a:prstGeom prst="rect">
            <a:avLst/>
          </a:prstGeom>
          <a:noFill/>
        </p:spPr>
        <p:txBody>
          <a:bodyPr wrap="square" rtlCol="0">
            <a:spAutoFit/>
          </a:bodyPr>
          <a:lstStyle/>
          <a:p>
            <a:r>
              <a:rPr lang="en-US" dirty="0" smtClean="0"/>
              <a:t>P(a)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2977604090"/>
              </p:ext>
            </p:extLst>
          </p:nvPr>
        </p:nvGraphicFramePr>
        <p:xfrm>
          <a:off x="6299369" y="3505200"/>
          <a:ext cx="1854030" cy="1219200"/>
        </p:xfrm>
        <a:graphic>
          <a:graphicData uri="http://schemas.openxmlformats.org/drawingml/2006/table">
            <a:tbl>
              <a:tblPr firstRow="1" bandRow="1">
                <a:tableStyleId>{2D5ABB26-0587-4C30-8999-92F81FD0307C}</a:tableStyleId>
              </a:tblPr>
              <a:tblGrid>
                <a:gridCol w="259222"/>
                <a:gridCol w="797404"/>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Π</a:t>
                      </a:r>
                      <a:endParaRPr lang="en-US" sz="1600" b="1" dirty="0" smtClean="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λ</a:t>
                      </a:r>
                      <a:r>
                        <a:rPr lang="en-US" sz="1600" b="1" baseline="-25000" dirty="0"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0.00236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0.397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0.0028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0.471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0.00079</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0.132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4" name="TextBox 33"/>
          <p:cNvSpPr txBox="1"/>
          <p:nvPr/>
        </p:nvSpPr>
        <p:spPr>
          <a:xfrm>
            <a:off x="6733374" y="643855"/>
            <a:ext cx="858852" cy="369332"/>
          </a:xfrm>
          <a:prstGeom prst="rect">
            <a:avLst/>
          </a:prstGeom>
          <a:noFill/>
        </p:spPr>
        <p:txBody>
          <a:bodyPr wrap="square" rtlCol="0">
            <a:spAutoFit/>
          </a:bodyPr>
          <a:lstStyle/>
          <a:p>
            <a:r>
              <a:rPr lang="el-GR" dirty="0" smtClean="0"/>
              <a:t>λ</a:t>
            </a:r>
            <a:r>
              <a:rPr lang="en-US" baseline="-25000" dirty="0" smtClean="0"/>
              <a:t>A</a:t>
            </a:r>
            <a:r>
              <a:rPr lang="en-US" dirty="0" smtClean="0"/>
              <a:t>(a)</a:t>
            </a:r>
            <a:endParaRPr lang="en-US" dirty="0"/>
          </a:p>
        </p:txBody>
      </p:sp>
      <p:sp>
        <p:nvSpPr>
          <p:cNvPr id="35" name="TextBox 34"/>
          <p:cNvSpPr txBox="1"/>
          <p:nvPr/>
        </p:nvSpPr>
        <p:spPr>
          <a:xfrm>
            <a:off x="6303947" y="3135868"/>
            <a:ext cx="858852" cy="369332"/>
          </a:xfrm>
          <a:prstGeom prst="rect">
            <a:avLst/>
          </a:prstGeom>
          <a:noFill/>
        </p:spPr>
        <p:txBody>
          <a:bodyPr wrap="square" rtlCol="0">
            <a:spAutoFit/>
          </a:bodyPr>
          <a:lstStyle/>
          <a:p>
            <a:r>
              <a:rPr lang="el-GR" dirty="0" smtClean="0"/>
              <a:t>λ</a:t>
            </a:r>
            <a:r>
              <a:rPr lang="en-US" baseline="-25000" dirty="0" smtClean="0"/>
              <a:t>A</a:t>
            </a:r>
            <a:r>
              <a:rPr lang="en-US" dirty="0" smtClean="0"/>
              <a:t>(a)</a:t>
            </a:r>
            <a:endParaRPr lang="en-US" dirty="0"/>
          </a:p>
        </p:txBody>
      </p:sp>
      <p:sp>
        <p:nvSpPr>
          <p:cNvPr id="37" name="TextBox 36"/>
          <p:cNvSpPr txBox="1"/>
          <p:nvPr/>
        </p:nvSpPr>
        <p:spPr>
          <a:xfrm>
            <a:off x="6477000" y="4995948"/>
            <a:ext cx="1219200" cy="369332"/>
          </a:xfrm>
          <a:prstGeom prst="rect">
            <a:avLst/>
          </a:prstGeom>
          <a:noFill/>
        </p:spPr>
        <p:txBody>
          <a:bodyPr wrap="square" rtlCol="0">
            <a:spAutoFit/>
          </a:bodyPr>
          <a:lstStyle/>
          <a:p>
            <a:r>
              <a:rPr lang="el-GR" dirty="0" smtClean="0"/>
              <a:t>Σ</a:t>
            </a:r>
            <a:r>
              <a:rPr lang="en-US" dirty="0" smtClean="0"/>
              <a:t>=0.00595</a:t>
            </a:r>
            <a:endParaRPr lang="en-US" dirty="0"/>
          </a:p>
        </p:txBody>
      </p:sp>
      <p:sp>
        <p:nvSpPr>
          <p:cNvPr id="23" name="Rectangle 22"/>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3852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sz="2600" dirty="0" smtClean="0"/>
              <a:t>Background on </a:t>
            </a:r>
            <a:r>
              <a:rPr lang="en-US" sz="2600" dirty="0" smtClean="0"/>
              <a:t>probability			  </a:t>
            </a:r>
          </a:p>
          <a:p>
            <a:r>
              <a:rPr lang="en-US" sz="2600" dirty="0" smtClean="0"/>
              <a:t>Probabilistic </a:t>
            </a:r>
            <a:r>
              <a:rPr lang="en-US" sz="2600" dirty="0" smtClean="0"/>
              <a:t>networks </a:t>
            </a:r>
            <a:r>
              <a:rPr lang="en-US" sz="2600" dirty="0" smtClean="0"/>
              <a:t>defined	</a:t>
            </a:r>
            <a:r>
              <a:rPr lang="en-US" sz="2600" dirty="0"/>
              <a:t>		 </a:t>
            </a:r>
            <a:r>
              <a:rPr lang="en-US" sz="2600" dirty="0" smtClean="0"/>
              <a:t> </a:t>
            </a:r>
            <a:r>
              <a:rPr lang="en-US" sz="2600" dirty="0" smtClean="0">
                <a:solidFill>
                  <a:schemeClr val="tx2">
                    <a:lumMod val="60000"/>
                    <a:lumOff val="40000"/>
                  </a:schemeClr>
                </a:solidFill>
              </a:rPr>
              <a:t>Section 14</a:t>
            </a:r>
            <a:r>
              <a:rPr lang="en-US" sz="2600" dirty="0" smtClean="0"/>
              <a:t> </a:t>
            </a:r>
            <a:endParaRPr lang="en-US" sz="2600" dirty="0" smtClean="0"/>
          </a:p>
          <a:p>
            <a:r>
              <a:rPr lang="en-US" sz="2600" dirty="0" smtClean="0"/>
              <a:t>Belief assessment with bucket </a:t>
            </a:r>
            <a:r>
              <a:rPr lang="en-US" sz="2600" dirty="0" smtClean="0"/>
              <a:t>elimination	  </a:t>
            </a:r>
            <a:r>
              <a:rPr lang="en-US" sz="2600" dirty="0" smtClean="0">
                <a:solidFill>
                  <a:schemeClr val="tx2">
                    <a:lumMod val="60000"/>
                    <a:lumOff val="40000"/>
                  </a:schemeClr>
                </a:solidFill>
              </a:rPr>
              <a:t>Section 14.1</a:t>
            </a:r>
            <a:endParaRPr lang="en-US" sz="2600" dirty="0" smtClean="0">
              <a:solidFill>
                <a:schemeClr val="tx2">
                  <a:lumMod val="60000"/>
                  <a:lumOff val="40000"/>
                </a:schemeClr>
              </a:solidFill>
            </a:endParaRPr>
          </a:p>
          <a:p>
            <a:r>
              <a:rPr lang="en-US" sz="2600" dirty="0" smtClean="0"/>
              <a:t>Most probable explanation with </a:t>
            </a:r>
            <a:r>
              <a:rPr lang="en-US" sz="2600" dirty="0" smtClean="0"/>
              <a:t>		  </a:t>
            </a:r>
            <a:r>
              <a:rPr lang="en-US" sz="2600" dirty="0" smtClean="0">
                <a:solidFill>
                  <a:schemeClr val="tx2">
                    <a:lumMod val="60000"/>
                    <a:lumOff val="40000"/>
                  </a:schemeClr>
                </a:solidFill>
              </a:rPr>
              <a:t>Section 14.2</a:t>
            </a:r>
          </a:p>
          <a:p>
            <a:pPr marL="0" indent="0">
              <a:buNone/>
            </a:pPr>
            <a:r>
              <a:rPr lang="en-US" sz="2600" dirty="0"/>
              <a:t>	</a:t>
            </a:r>
            <a:r>
              <a:rPr lang="en-US" sz="2600" dirty="0" smtClean="0"/>
              <a:t>bucket </a:t>
            </a:r>
            <a:r>
              <a:rPr lang="en-US" sz="2600" dirty="0" smtClean="0"/>
              <a:t>elimination</a:t>
            </a:r>
          </a:p>
          <a:p>
            <a:r>
              <a:rPr lang="en-US" sz="2600" dirty="0" smtClean="0"/>
              <a:t>Maximum a posteriori </a:t>
            </a:r>
            <a:r>
              <a:rPr lang="en-US" sz="2600" dirty="0" smtClean="0"/>
              <a:t>hypothesis		  </a:t>
            </a:r>
            <a:r>
              <a:rPr lang="en-US" sz="2600" dirty="0" smtClean="0">
                <a:solidFill>
                  <a:schemeClr val="tx2">
                    <a:lumMod val="60000"/>
                    <a:lumOff val="40000"/>
                  </a:schemeClr>
                </a:solidFill>
              </a:rPr>
              <a:t>[</a:t>
            </a:r>
            <a:r>
              <a:rPr lang="en-US" sz="2600" dirty="0" err="1" smtClean="0">
                <a:solidFill>
                  <a:schemeClr val="tx2">
                    <a:lumMod val="60000"/>
                    <a:lumOff val="40000"/>
                  </a:schemeClr>
                </a:solidFill>
              </a:rPr>
              <a:t>Dechter</a:t>
            </a:r>
            <a:r>
              <a:rPr lang="en-US" sz="2600" dirty="0" smtClean="0">
                <a:solidFill>
                  <a:schemeClr val="tx2">
                    <a:lumMod val="60000"/>
                    <a:lumOff val="40000"/>
                  </a:schemeClr>
                </a:solidFill>
              </a:rPr>
              <a:t> 96]</a:t>
            </a:r>
            <a:endParaRPr lang="en-US" sz="2600" dirty="0" smtClean="0">
              <a:solidFill>
                <a:schemeClr val="tx2">
                  <a:lumMod val="60000"/>
                  <a:lumOff val="40000"/>
                </a:schemeClr>
              </a:solidFill>
            </a:endParaRPr>
          </a:p>
          <a:p>
            <a:r>
              <a:rPr lang="en-US" sz="2600" dirty="0" smtClean="0"/>
              <a:t>Complexity					  </a:t>
            </a:r>
            <a:r>
              <a:rPr lang="en-US" sz="2600" dirty="0" smtClean="0">
                <a:solidFill>
                  <a:schemeClr val="tx2">
                    <a:lumMod val="60000"/>
                    <a:lumOff val="40000"/>
                  </a:schemeClr>
                </a:solidFill>
              </a:rPr>
              <a:t>Section 14.3</a:t>
            </a:r>
            <a:endParaRPr lang="en-US" sz="2600" dirty="0" smtClean="0">
              <a:solidFill>
                <a:schemeClr val="tx2">
                  <a:lumMod val="60000"/>
                  <a:lumOff val="40000"/>
                </a:schemeClr>
              </a:solidFill>
            </a:endParaRPr>
          </a:p>
          <a:p>
            <a:r>
              <a:rPr lang="en-US" sz="2600" dirty="0" smtClean="0"/>
              <a:t>Hybrids of elimination and </a:t>
            </a:r>
            <a:r>
              <a:rPr lang="en-US" sz="2600" dirty="0" smtClean="0"/>
              <a:t>conditioning	  </a:t>
            </a:r>
            <a:r>
              <a:rPr lang="en-US" sz="2600" dirty="0" smtClean="0">
                <a:solidFill>
                  <a:schemeClr val="tx2">
                    <a:lumMod val="60000"/>
                    <a:lumOff val="40000"/>
                  </a:schemeClr>
                </a:solidFill>
              </a:rPr>
              <a:t>Section 14.4</a:t>
            </a:r>
            <a:endParaRPr lang="en-US" sz="2600" dirty="0" smtClean="0">
              <a:solidFill>
                <a:schemeClr val="tx2">
                  <a:lumMod val="60000"/>
                  <a:lumOff val="40000"/>
                </a:schemeClr>
              </a:solidFill>
            </a:endParaRPr>
          </a:p>
          <a:p>
            <a:r>
              <a:rPr lang="en-US" sz="2600" dirty="0" smtClean="0"/>
              <a:t>Summary</a:t>
            </a:r>
            <a:endParaRPr lang="en-US" sz="26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3</a:t>
            </a:fld>
            <a:endParaRPr lang="en-US" dirty="0"/>
          </a:p>
        </p:txBody>
      </p:sp>
    </p:spTree>
    <p:extLst>
      <p:ext uri="{BB962C8B-B14F-4D97-AF65-F5344CB8AC3E}">
        <p14:creationId xmlns:p14="http://schemas.microsoft.com/office/powerpoint/2010/main" val="78690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Derivation</a:t>
            </a:r>
            <a:endParaRPr lang="en-US" dirty="0"/>
          </a:p>
        </p:txBody>
      </p:sp>
      <p:sp>
        <p:nvSpPr>
          <p:cNvPr id="3" name="Content Placeholder 2"/>
          <p:cNvSpPr>
            <a:spLocks noGrp="1"/>
          </p:cNvSpPr>
          <p:nvPr>
            <p:ph idx="1"/>
          </p:nvPr>
        </p:nvSpPr>
        <p:spPr/>
        <p:txBody>
          <a:bodyPr>
            <a:normAutofit/>
          </a:bodyPr>
          <a:lstStyle/>
          <a:p>
            <a:r>
              <a:rPr lang="en-US" sz="2800" dirty="0" smtClean="0"/>
              <a:t>Evidence that g=1</a:t>
            </a:r>
          </a:p>
          <a:p>
            <a:r>
              <a:rPr lang="en-US" sz="2800" dirty="0" smtClean="0"/>
              <a:t>Need to compute:</a:t>
            </a:r>
          </a:p>
          <a:p>
            <a:pPr marL="0" indent="0">
              <a:buNone/>
            </a:pPr>
            <a:endParaRPr lang="en-US" sz="2800" b="0" dirty="0" smtClean="0"/>
          </a:p>
          <a:p>
            <a:pPr marL="0" indent="0">
              <a:buNone/>
            </a:pPr>
            <a:endParaRPr lang="en-US" sz="2800" dirty="0" smtClean="0"/>
          </a:p>
          <a:p>
            <a:pPr marL="0" indent="0">
              <a:buNone/>
            </a:pPr>
            <a:endParaRPr lang="en-US" sz="2800" b="0" dirty="0" smtClean="0"/>
          </a:p>
          <a:p>
            <a:pPr marL="0" indent="0">
              <a:buNone/>
            </a:pPr>
            <a:endParaRPr lang="en-US" sz="2800" b="0" dirty="0" smtClean="0"/>
          </a:p>
          <a:p>
            <a:r>
              <a:rPr lang="en-US" sz="2800" dirty="0" smtClean="0"/>
              <a:t>Generate a function over G, </a:t>
            </a:r>
          </a:p>
          <a:p>
            <a:pPr marL="0" indent="0">
              <a:buNone/>
            </a:pPr>
            <a:endParaRPr lang="en-US" sz="2900" dirty="0" smtClean="0"/>
          </a:p>
          <a:p>
            <a:pPr marL="0" indent="0">
              <a:buNone/>
            </a:pPr>
            <a:endParaRPr lang="en-US" sz="29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30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46400"/>
            <a:ext cx="776036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19" y="3788079"/>
            <a:ext cx="727308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240" y="5334000"/>
            <a:ext cx="22555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2677448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Derivation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Place             as far left as possible:</a:t>
            </a:r>
            <a:endParaRPr lang="en-US" sz="2900" dirty="0" smtClean="0"/>
          </a:p>
          <a:p>
            <a:pPr marL="0" indent="0">
              <a:buNone/>
            </a:pPr>
            <a:endParaRPr lang="en-US" sz="2900" b="0" dirty="0" smtClean="0"/>
          </a:p>
          <a:p>
            <a:pPr marL="0" indent="0">
              <a:buNone/>
            </a:pPr>
            <a:endParaRPr lang="en-US" sz="2900" b="0" dirty="0" smtClean="0"/>
          </a:p>
          <a:p>
            <a:pPr marL="0" indent="0">
              <a:buNone/>
            </a:pPr>
            <a:endParaRPr lang="en-US" sz="2900" b="0" dirty="0" smtClean="0"/>
          </a:p>
          <a:p>
            <a:r>
              <a:rPr lang="en-US" sz="2900" b="0" dirty="0" smtClean="0"/>
              <a:t>Generate                                             .  Place as far left as possible.</a:t>
            </a:r>
          </a:p>
          <a:p>
            <a:endParaRPr lang="en-US" sz="2900" dirty="0" smtClean="0"/>
          </a:p>
          <a:p>
            <a:endParaRPr lang="en-US" sz="2900" dirty="0"/>
          </a:p>
          <a:p>
            <a:endParaRPr lang="en-US" sz="2900" dirty="0"/>
          </a:p>
          <a:p>
            <a:r>
              <a:rPr lang="en-US" sz="2900" b="0" dirty="0" smtClean="0"/>
              <a:t>Generate                                                 .</a:t>
            </a:r>
          </a:p>
          <a:p>
            <a:pPr marL="0" indent="0">
              <a:buNone/>
            </a:pPr>
            <a:endParaRPr lang="en-US" sz="2900" dirty="0"/>
          </a:p>
          <a:p>
            <a:pPr marL="0" indent="0">
              <a:buNone/>
            </a:pPr>
            <a:endParaRPr lang="en-US" sz="2900" b="0" dirty="0" smtClean="0"/>
          </a:p>
          <a:p>
            <a:pPr marL="0" indent="0">
              <a:buNone/>
            </a:pPr>
            <a:r>
              <a:rPr lang="en-US" sz="2900" dirty="0"/>
              <a:t> </a:t>
            </a:r>
            <a:endParaRPr lang="en-US" sz="2900" b="0" dirty="0" smtClean="0"/>
          </a:p>
          <a:p>
            <a:pPr marL="0" indent="0">
              <a:buNone/>
            </a:pPr>
            <a:endParaRPr lang="en-US" sz="2900" dirty="0" smtClean="0"/>
          </a:p>
          <a:p>
            <a:pPr marL="0" indent="0">
              <a:buNone/>
            </a:pPr>
            <a:endParaRPr lang="en-US" sz="29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31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78" y="1638822"/>
            <a:ext cx="65709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133600"/>
            <a:ext cx="661736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3505200"/>
            <a:ext cx="6057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4876800"/>
            <a:ext cx="5231674"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72" y="3002280"/>
            <a:ext cx="2700528"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343400"/>
            <a:ext cx="2942216"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3078723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Derivation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500" b="0" dirty="0" smtClean="0"/>
                  <a:t>Generate and place .</a:t>
                </a:r>
              </a:p>
              <a:p>
                <a:pPr marL="0" indent="0">
                  <a:buNone/>
                </a:pPr>
                <a:endParaRPr lang="en-US" sz="2200" b="0" dirty="0" smtClean="0"/>
              </a:p>
              <a:p>
                <a:endParaRPr lang="en-US" sz="2200" dirty="0" smtClean="0"/>
              </a:p>
              <a:p>
                <a:r>
                  <a:rPr lang="en-US" sz="2400" b="0" dirty="0" smtClean="0"/>
                  <a:t>Generate and place .</a:t>
                </a:r>
                <a:endParaRPr lang="en-US" sz="2400" dirty="0"/>
              </a:p>
              <a:p>
                <a:pPr marL="0" indent="0">
                  <a:buNone/>
                </a:pPr>
                <a:endParaRPr lang="en-US" sz="2000" b="0" dirty="0" smtClean="0"/>
              </a:p>
              <a:p>
                <a:pPr marL="0" indent="0">
                  <a:buNone/>
                </a:pPr>
                <a:endParaRPr lang="en-US" sz="2200" b="0" dirty="0" smtClean="0"/>
              </a:p>
              <a:p>
                <a:pPr marL="0" indent="0">
                  <a:buNone/>
                </a:pPr>
                <a:endParaRPr lang="en-US" sz="2200" b="0" dirty="0" smtClean="0"/>
              </a:p>
              <a:p>
                <a:r>
                  <a:rPr lang="en-US" sz="2400" dirty="0" smtClean="0"/>
                  <a:t>Thus our final answer is</a:t>
                </a:r>
              </a:p>
              <a:p>
                <a:pPr marL="0" indent="0">
                  <a:buNone/>
                </a:pPr>
                <a:endParaRPr lang="en-US" sz="2900" dirty="0" smtClean="0"/>
              </a:p>
              <a:p>
                <a:pPr marL="0" indent="0">
                  <a:buNone/>
                </a:pP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14151" r="-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32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41" y="2209800"/>
            <a:ext cx="311971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805" y="3452812"/>
            <a:ext cx="195639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415" y="5029200"/>
            <a:ext cx="4357171"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84056"/>
          <a:stretch/>
        </p:blipFill>
        <p:spPr bwMode="auto">
          <a:xfrm>
            <a:off x="1676400" y="3450822"/>
            <a:ext cx="1722978" cy="63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14.1</a:t>
            </a:r>
            <a:r>
              <a:rPr lang="en-US" dirty="0" smtClean="0"/>
              <a:t> </a:t>
            </a:r>
            <a:endParaRPr lang="en-US" dirty="0"/>
          </a:p>
        </p:txBody>
      </p:sp>
    </p:spTree>
    <p:extLst>
      <p:ext uri="{BB962C8B-B14F-4D97-AF65-F5344CB8AC3E}">
        <p14:creationId xmlns:p14="http://schemas.microsoft.com/office/powerpoint/2010/main" val="1417254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33</a:t>
            </a:fld>
            <a:endParaRPr lang="en-US" dirty="0"/>
          </a:p>
        </p:txBody>
      </p:sp>
      <p:sp>
        <p:nvSpPr>
          <p:cNvPr id="7" name="Rectangle 6"/>
          <p:cNvSpPr/>
          <p:nvPr/>
        </p:nvSpPr>
        <p:spPr>
          <a:xfrm>
            <a:off x="457200" y="1752600"/>
            <a:ext cx="5484363" cy="4572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1754326"/>
          </a:xfrm>
          <a:prstGeom prst="rect">
            <a:avLst/>
          </a:prstGeom>
          <a:noFill/>
        </p:spPr>
        <p:txBody>
          <a:bodyPr wrap="square" rtlCol="0">
            <a:spAutoFit/>
          </a:bodyPr>
          <a:lstStyle/>
          <a:p>
            <a:r>
              <a:rPr lang="en-US" dirty="0" smtClean="0"/>
              <a:t>As before, takes as input a belief network along with an ordering on the variables.  All known variable values are also provided as “evidence”.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436888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34</a:t>
            </a:fld>
            <a:endParaRPr lang="en-US" dirty="0"/>
          </a:p>
        </p:txBody>
      </p:sp>
      <p:sp>
        <p:nvSpPr>
          <p:cNvPr id="7" name="Rectangle 6"/>
          <p:cNvSpPr/>
          <p:nvPr/>
        </p:nvSpPr>
        <p:spPr>
          <a:xfrm>
            <a:off x="457200" y="2209800"/>
            <a:ext cx="5484363" cy="2286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1754326"/>
          </a:xfrm>
          <a:prstGeom prst="rect">
            <a:avLst/>
          </a:prstGeom>
          <a:noFill/>
        </p:spPr>
        <p:txBody>
          <a:bodyPr wrap="square" rtlCol="0">
            <a:spAutoFit/>
          </a:bodyPr>
          <a:lstStyle/>
          <a:p>
            <a:r>
              <a:rPr lang="en-US" dirty="0" smtClean="0"/>
              <a:t>The output will be the most probable configuration of the variables considering the given evidence.  We will also have the probability of that configuration.</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172739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35</a:t>
            </a:fld>
            <a:endParaRPr lang="en-US" dirty="0"/>
          </a:p>
        </p:txBody>
      </p:sp>
      <p:sp>
        <p:nvSpPr>
          <p:cNvPr id="7" name="Rectangle 6"/>
          <p:cNvSpPr/>
          <p:nvPr/>
        </p:nvSpPr>
        <p:spPr>
          <a:xfrm>
            <a:off x="457200" y="2438400"/>
            <a:ext cx="5484363" cy="2286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646331"/>
          </a:xfrm>
          <a:prstGeom prst="rect">
            <a:avLst/>
          </a:prstGeom>
          <a:noFill/>
        </p:spPr>
        <p:txBody>
          <a:bodyPr wrap="square" rtlCol="0">
            <a:spAutoFit/>
          </a:bodyPr>
          <a:lstStyle/>
          <a:p>
            <a:r>
              <a:rPr lang="en-US" dirty="0" smtClean="0"/>
              <a:t>Buckets are initialized as before.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700257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36</a:t>
            </a:fld>
            <a:endParaRPr lang="en-US" dirty="0"/>
          </a:p>
        </p:txBody>
      </p:sp>
      <p:sp>
        <p:nvSpPr>
          <p:cNvPr id="7" name="Rectangle 6"/>
          <p:cNvSpPr/>
          <p:nvPr/>
        </p:nvSpPr>
        <p:spPr>
          <a:xfrm>
            <a:off x="457200" y="2743200"/>
            <a:ext cx="5484363" cy="5334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1200329"/>
          </a:xfrm>
          <a:prstGeom prst="rect">
            <a:avLst/>
          </a:prstGeom>
          <a:noFill/>
        </p:spPr>
        <p:txBody>
          <a:bodyPr wrap="square" rtlCol="0">
            <a:spAutoFit/>
          </a:bodyPr>
          <a:lstStyle/>
          <a:p>
            <a:r>
              <a:rPr lang="en-US" dirty="0" smtClean="0"/>
              <a:t>Iterate buckets from last to first.  (Note that the functions are referred to by h rather than </a:t>
            </a:r>
            <a:r>
              <a:rPr lang="el-GR" dirty="0"/>
              <a:t>λ</a:t>
            </a:r>
            <a:r>
              <a:rPr lang="en-US" dirty="0" smtClean="0"/>
              <a:t>)</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311522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37</a:t>
            </a:fld>
            <a:endParaRPr lang="en-US" dirty="0"/>
          </a:p>
        </p:txBody>
      </p:sp>
      <p:sp>
        <p:nvSpPr>
          <p:cNvPr id="7" name="Rectangle 6"/>
          <p:cNvSpPr/>
          <p:nvPr/>
        </p:nvSpPr>
        <p:spPr>
          <a:xfrm>
            <a:off x="457200" y="3200400"/>
            <a:ext cx="5484363" cy="5334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1200329"/>
          </a:xfrm>
          <a:prstGeom prst="rect">
            <a:avLst/>
          </a:prstGeom>
          <a:noFill/>
        </p:spPr>
        <p:txBody>
          <a:bodyPr wrap="square" rtlCol="0">
            <a:spAutoFit/>
          </a:bodyPr>
          <a:lstStyle/>
          <a:p>
            <a:r>
              <a:rPr lang="en-US" dirty="0" smtClean="0"/>
              <a:t>If a bucket contains evidence, ignore all assignments that go against that evidence.</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2595587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38</a:t>
            </a:fld>
            <a:endParaRPr lang="en-US" dirty="0"/>
          </a:p>
        </p:txBody>
      </p:sp>
      <p:sp>
        <p:nvSpPr>
          <p:cNvPr id="7" name="Rectangle 6"/>
          <p:cNvSpPr/>
          <p:nvPr/>
        </p:nvSpPr>
        <p:spPr>
          <a:xfrm>
            <a:off x="457200" y="3733800"/>
            <a:ext cx="5484363" cy="5334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3693319"/>
          </a:xfrm>
          <a:prstGeom prst="rect">
            <a:avLst/>
          </a:prstGeom>
          <a:noFill/>
        </p:spPr>
        <p:txBody>
          <a:bodyPr wrap="square" rtlCol="0">
            <a:spAutoFit/>
          </a:bodyPr>
          <a:lstStyle/>
          <a:p>
            <a:r>
              <a:rPr lang="en-US" dirty="0" smtClean="0"/>
              <a:t>The scope of the generated function is the union of the scopes of the contained functions but without the bucket variable.</a:t>
            </a:r>
          </a:p>
          <a:p>
            <a:endParaRPr lang="en-US" dirty="0"/>
          </a:p>
          <a:p>
            <a:r>
              <a:rPr lang="en-US" dirty="0" smtClean="0"/>
              <a:t>The function is generated by multiplying corresponding entries in the contained matrices and then projecting out the bucket variable by taking the maximum probability.</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469682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39</a:t>
            </a:fld>
            <a:endParaRPr lang="en-US" dirty="0"/>
          </a:p>
        </p:txBody>
      </p:sp>
      <p:sp>
        <p:nvSpPr>
          <p:cNvPr id="7" name="Rectangle 6"/>
          <p:cNvSpPr/>
          <p:nvPr/>
        </p:nvSpPr>
        <p:spPr>
          <a:xfrm>
            <a:off x="457200" y="4267200"/>
            <a:ext cx="5484363" cy="2667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923330"/>
          </a:xfrm>
          <a:prstGeom prst="rect">
            <a:avLst/>
          </a:prstGeom>
          <a:noFill/>
        </p:spPr>
        <p:txBody>
          <a:bodyPr wrap="square" rtlCol="0">
            <a:spAutoFit/>
          </a:bodyPr>
          <a:lstStyle/>
          <a:p>
            <a:r>
              <a:rPr lang="en-US" dirty="0" smtClean="0"/>
              <a:t>The probability of the MPE is returned when the final bucket is processed.</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68382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Probability: Background</a:t>
            </a:r>
            <a:endParaRPr lang="en-US" dirty="0"/>
          </a:p>
        </p:txBody>
      </p:sp>
      <p:sp>
        <p:nvSpPr>
          <p:cNvPr id="5" name="Content Placeholder 4"/>
          <p:cNvSpPr>
            <a:spLocks noGrp="1"/>
          </p:cNvSpPr>
          <p:nvPr>
            <p:ph idx="1"/>
          </p:nvPr>
        </p:nvSpPr>
        <p:spPr>
          <a:xfrm>
            <a:off x="457200" y="1600200"/>
            <a:ext cx="8458200" cy="4525963"/>
          </a:xfrm>
        </p:spPr>
        <p:txBody>
          <a:bodyPr>
            <a:normAutofit/>
          </a:bodyPr>
          <a:lstStyle/>
          <a:p>
            <a:pPr>
              <a:tabLst>
                <a:tab pos="8120063" algn="r"/>
              </a:tabLst>
            </a:pPr>
            <a:r>
              <a:rPr lang="en-US" dirty="0" smtClean="0"/>
              <a:t>Single variable probability:  P(b)	</a:t>
            </a:r>
            <a:r>
              <a:rPr lang="en-US" sz="2000" i="1" dirty="0" smtClean="0"/>
              <a:t>probability of b</a:t>
            </a:r>
            <a:endParaRPr lang="en-US" i="1" dirty="0" smtClean="0"/>
          </a:p>
          <a:p>
            <a:pPr>
              <a:tabLst>
                <a:tab pos="8120063" algn="r"/>
              </a:tabLst>
            </a:pPr>
            <a:r>
              <a:rPr lang="en-US" dirty="0" smtClean="0"/>
              <a:t>Joint probability: P(a,b)	</a:t>
            </a:r>
            <a:r>
              <a:rPr lang="en-US" sz="2000" i="1" dirty="0" smtClean="0"/>
              <a:t>probability of a and b</a:t>
            </a:r>
            <a:endParaRPr lang="en-US" i="1" dirty="0" smtClean="0"/>
          </a:p>
          <a:p>
            <a:pPr>
              <a:tabLst>
                <a:tab pos="8120063" algn="r"/>
              </a:tabLst>
            </a:pPr>
            <a:r>
              <a:rPr lang="en-US" dirty="0" smtClean="0"/>
              <a:t>Conditional probability: P(a|b)</a:t>
            </a:r>
            <a:r>
              <a:rPr lang="en-US" i="1" dirty="0"/>
              <a:t> </a:t>
            </a:r>
            <a:r>
              <a:rPr lang="en-US" i="1" dirty="0" smtClean="0"/>
              <a:t>	</a:t>
            </a:r>
            <a:r>
              <a:rPr lang="en-US" sz="2000" i="1" dirty="0" smtClean="0"/>
              <a:t>probability </a:t>
            </a:r>
            <a:r>
              <a:rPr lang="en-US" sz="2000" i="1" dirty="0"/>
              <a:t>of a </a:t>
            </a:r>
            <a:r>
              <a:rPr lang="en-US" sz="2000" i="1" dirty="0" smtClean="0"/>
              <a:t>given b</a:t>
            </a:r>
            <a:endParaRPr lang="en-US" i="1" dirty="0"/>
          </a:p>
          <a:p>
            <a:endParaRPr lang="en-US" dirty="0" smtClean="0"/>
          </a:p>
          <a:p>
            <a:pPr marL="0" indent="0">
              <a:buNone/>
            </a:pPr>
            <a:endParaRPr lang="en-US" dirty="0" smtClean="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4" name="Footer Placeholder 3"/>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4</a:t>
            </a:fld>
            <a:endParaRPr lang="en-US" dirty="0"/>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733800"/>
            <a:ext cx="2590800" cy="860265"/>
          </a:xfrm>
          <a:prstGeom prst="rect">
            <a:avLst/>
          </a:prstGeom>
        </p:spPr>
      </p:pic>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431" y="4953000"/>
            <a:ext cx="5244769" cy="356721"/>
          </a:xfrm>
          <a:prstGeom prst="rect">
            <a:avLst/>
          </a:prstGeom>
        </p:spPr>
      </p:pic>
    </p:spTree>
    <p:extLst>
      <p:ext uri="{BB962C8B-B14F-4D97-AF65-F5344CB8AC3E}">
        <p14:creationId xmlns:p14="http://schemas.microsoft.com/office/powerpoint/2010/main" val="181194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ELIM-MPE Algorithm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37" y="1523113"/>
            <a:ext cx="5564863" cy="399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40</a:t>
            </a:fld>
            <a:endParaRPr lang="en-US" dirty="0"/>
          </a:p>
        </p:txBody>
      </p:sp>
      <p:sp>
        <p:nvSpPr>
          <p:cNvPr id="7" name="Rectangle 6"/>
          <p:cNvSpPr/>
          <p:nvPr/>
        </p:nvSpPr>
        <p:spPr>
          <a:xfrm>
            <a:off x="457200" y="4533900"/>
            <a:ext cx="5484363" cy="876300"/>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1752600"/>
            <a:ext cx="2819400" cy="1477328"/>
          </a:xfrm>
          <a:prstGeom prst="rect">
            <a:avLst/>
          </a:prstGeom>
          <a:noFill/>
        </p:spPr>
        <p:txBody>
          <a:bodyPr wrap="square" rtlCol="0">
            <a:spAutoFit/>
          </a:bodyPr>
          <a:lstStyle/>
          <a:p>
            <a:r>
              <a:rPr lang="en-US" dirty="0" smtClean="0"/>
              <a:t>Return to all the buckets in the order d and assign the value that maximizes the probability returned by the generated functions.</a:t>
            </a:r>
            <a:endParaRPr lang="en-US" dirty="0"/>
          </a:p>
        </p:txBody>
      </p:sp>
      <p:sp>
        <p:nvSpPr>
          <p:cNvPr id="9" name="Rectangle 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04595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2725792"/>
              </p:ext>
            </p:extLst>
          </p:nvPr>
        </p:nvGraphicFramePr>
        <p:xfrm>
          <a:off x="4198544" y="118872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2112724008"/>
              </p:ext>
            </p:extLst>
          </p:nvPr>
        </p:nvGraphicFramePr>
        <p:xfrm>
          <a:off x="1455345" y="47244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528107611"/>
              </p:ext>
            </p:extLst>
          </p:nvPr>
        </p:nvGraphicFramePr>
        <p:xfrm>
          <a:off x="3893745" y="4724400"/>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3810000" y="1143000"/>
            <a:ext cx="3810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1066800" y="4724400"/>
            <a:ext cx="381000" cy="381000"/>
          </a:xfrm>
          <a:prstGeom prst="rect">
            <a:avLst/>
          </a:prstGeom>
          <a:noFill/>
        </p:spPr>
        <p:txBody>
          <a:bodyPr wrap="square" rtlCol="0">
            <a:spAutoFit/>
          </a:bodyPr>
          <a:lstStyle/>
          <a:p>
            <a:r>
              <a:rPr lang="en-US" dirty="0"/>
              <a:t>B</a:t>
            </a:r>
            <a:r>
              <a:rPr lang="en-US" dirty="0" smtClean="0"/>
              <a:t>:</a:t>
            </a:r>
            <a:endParaRPr lang="en-US" dirty="0"/>
          </a:p>
        </p:txBody>
      </p:sp>
      <p:sp>
        <p:nvSpPr>
          <p:cNvPr id="9" name="TextBox 8"/>
          <p:cNvSpPr txBox="1"/>
          <p:nvPr/>
        </p:nvSpPr>
        <p:spPr>
          <a:xfrm>
            <a:off x="3505200" y="4724400"/>
            <a:ext cx="381000" cy="381000"/>
          </a:xfrm>
          <a:prstGeom prst="rect">
            <a:avLst/>
          </a:prstGeom>
          <a:noFill/>
        </p:spPr>
        <p:txBody>
          <a:bodyPr wrap="square" rtlCol="0">
            <a:spAutoFit/>
          </a:bodyPr>
          <a:lstStyle/>
          <a:p>
            <a:r>
              <a:rPr lang="en-US" dirty="0"/>
              <a:t>C</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41</a:t>
            </a:fld>
            <a:endParaRPr lang="en-US" dirty="0"/>
          </a:p>
        </p:txBody>
      </p:sp>
      <p:sp>
        <p:nvSpPr>
          <p:cNvPr id="13" name="TextBox 12"/>
          <p:cNvSpPr txBox="1"/>
          <p:nvPr/>
        </p:nvSpPr>
        <p:spPr>
          <a:xfrm>
            <a:off x="6324600" y="5257800"/>
            <a:ext cx="2743200" cy="646331"/>
          </a:xfrm>
          <a:prstGeom prst="rect">
            <a:avLst/>
          </a:prstGeom>
          <a:noFill/>
        </p:spPr>
        <p:txBody>
          <a:bodyPr wrap="square" rtlCol="0">
            <a:spAutoFit/>
          </a:bodyPr>
          <a:lstStyle/>
          <a:p>
            <a:pPr algn="r"/>
            <a:r>
              <a:rPr lang="en-US" b="1" i="1" dirty="0" smtClean="0"/>
              <a:t>Conditional </a:t>
            </a:r>
          </a:p>
          <a:p>
            <a:pPr algn="r"/>
            <a:r>
              <a:rPr lang="en-US" b="1" i="1" dirty="0" smtClean="0"/>
              <a:t>Probability Table (CPT)</a:t>
            </a:r>
          </a:p>
        </p:txBody>
      </p:sp>
      <p:cxnSp>
        <p:nvCxnSpPr>
          <p:cNvPr id="15" name="Straight Arrow Connector 14"/>
          <p:cNvCxnSpPr>
            <a:stCxn id="13" idx="0"/>
          </p:cNvCxnSpPr>
          <p:nvPr/>
        </p:nvCxnSpPr>
        <p:spPr>
          <a:xfrm flipH="1" flipV="1">
            <a:off x="7315200" y="4419600"/>
            <a:ext cx="381000" cy="838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0"/>
          </p:cNvCxnSpPr>
          <p:nvPr/>
        </p:nvCxnSpPr>
        <p:spPr>
          <a:xfrm flipH="1" flipV="1">
            <a:off x="6096000" y="5181600"/>
            <a:ext cx="1600200" cy="76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Content Placeholder 3"/>
          <p:cNvGraphicFramePr>
            <a:graphicFrameLocks/>
          </p:cNvGraphicFramePr>
          <p:nvPr>
            <p:extLst>
              <p:ext uri="{D42A27DB-BD31-4B8C-83A1-F6EECF244321}">
                <p14:modId xmlns:p14="http://schemas.microsoft.com/office/powerpoint/2010/main" val="1302223202"/>
              </p:ext>
            </p:extLst>
          </p:nvPr>
        </p:nvGraphicFramePr>
        <p:xfrm>
          <a:off x="4191000" y="19812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2199439974"/>
              </p:ext>
            </p:extLst>
          </p:nvPr>
        </p:nvGraphicFramePr>
        <p:xfrm>
          <a:off x="7010400" y="35052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TextBox 23"/>
          <p:cNvSpPr txBox="1"/>
          <p:nvPr/>
        </p:nvSpPr>
        <p:spPr>
          <a:xfrm>
            <a:off x="3810000" y="1981200"/>
            <a:ext cx="464745" cy="369332"/>
          </a:xfrm>
          <a:prstGeom prst="rect">
            <a:avLst/>
          </a:prstGeom>
          <a:noFill/>
        </p:spPr>
        <p:txBody>
          <a:bodyPr wrap="square" rtlCol="0">
            <a:spAutoFit/>
          </a:bodyPr>
          <a:lstStyle/>
          <a:p>
            <a:r>
              <a:rPr lang="en-US" dirty="0"/>
              <a:t>D</a:t>
            </a:r>
            <a:r>
              <a:rPr lang="en-US" dirty="0" smtClean="0"/>
              <a:t>:</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486743453"/>
              </p:ext>
            </p:extLst>
          </p:nvPr>
        </p:nvGraphicFramePr>
        <p:xfrm>
          <a:off x="7010400" y="1981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6" name="TextBox 25"/>
          <p:cNvSpPr txBox="1"/>
          <p:nvPr/>
        </p:nvSpPr>
        <p:spPr>
          <a:xfrm>
            <a:off x="6629400" y="1981200"/>
            <a:ext cx="381000" cy="381000"/>
          </a:xfrm>
          <a:prstGeom prst="rect">
            <a:avLst/>
          </a:prstGeom>
          <a:noFill/>
        </p:spPr>
        <p:txBody>
          <a:bodyPr wrap="square" rtlCol="0">
            <a:spAutoFit/>
          </a:bodyPr>
          <a:lstStyle/>
          <a:p>
            <a:r>
              <a:rPr lang="en-US" dirty="0" smtClean="0"/>
              <a:t>F:</a:t>
            </a:r>
            <a:endParaRPr lang="en-US" dirty="0"/>
          </a:p>
        </p:txBody>
      </p:sp>
      <p:sp>
        <p:nvSpPr>
          <p:cNvPr id="27" name="TextBox 26"/>
          <p:cNvSpPr txBox="1"/>
          <p:nvPr/>
        </p:nvSpPr>
        <p:spPr>
          <a:xfrm>
            <a:off x="6629400" y="3516868"/>
            <a:ext cx="457200" cy="369332"/>
          </a:xfrm>
          <a:prstGeom prst="rect">
            <a:avLst/>
          </a:prstGeom>
          <a:noFill/>
        </p:spPr>
        <p:txBody>
          <a:bodyPr wrap="square" rtlCol="0">
            <a:spAutoFit/>
          </a:bodyPr>
          <a:lstStyle/>
          <a:p>
            <a:r>
              <a:rPr lang="en-US" dirty="0"/>
              <a:t>G</a:t>
            </a:r>
            <a:r>
              <a:rPr lang="en-US" dirty="0" smtClean="0"/>
              <a:t>:</a:t>
            </a:r>
            <a:endParaRPr lang="en-US" dirty="0"/>
          </a:p>
        </p:txBody>
      </p:sp>
      <p:sp>
        <p:nvSpPr>
          <p:cNvPr id="28" name="Rectangle 27"/>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764409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42</a:t>
            </a:fld>
            <a:endParaRPr lang="en-US" dirty="0"/>
          </a:p>
        </p:txBody>
      </p:sp>
      <p:sp>
        <p:nvSpPr>
          <p:cNvPr id="19" name="Rounded Rectangle 18"/>
          <p:cNvSpPr/>
          <p:nvPr/>
        </p:nvSpPr>
        <p:spPr>
          <a:xfrm>
            <a:off x="4876800" y="1231245"/>
            <a:ext cx="381000" cy="3810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28" name="Rounded Rectangle 27"/>
          <p:cNvSpPr/>
          <p:nvPr/>
        </p:nvSpPr>
        <p:spPr>
          <a:xfrm>
            <a:off x="4876800" y="1893962"/>
            <a:ext cx="381000" cy="381000"/>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9" name="Rounded Rectangle 28"/>
          <p:cNvSpPr/>
          <p:nvPr/>
        </p:nvSpPr>
        <p:spPr>
          <a:xfrm>
            <a:off x="4876800" y="2579762"/>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30" name="Rounded Rectangle 29"/>
          <p:cNvSpPr/>
          <p:nvPr/>
        </p:nvSpPr>
        <p:spPr>
          <a:xfrm>
            <a:off x="4876800" y="3242479"/>
            <a:ext cx="381000" cy="381000"/>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31" name="Rounded Rectangle 30"/>
          <p:cNvSpPr/>
          <p:nvPr/>
        </p:nvSpPr>
        <p:spPr>
          <a:xfrm>
            <a:off x="4876800" y="3875162"/>
            <a:ext cx="381000" cy="381000"/>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sp>
        <p:nvSpPr>
          <p:cNvPr id="32" name="Rounded Rectangle 31"/>
          <p:cNvSpPr/>
          <p:nvPr/>
        </p:nvSpPr>
        <p:spPr>
          <a:xfrm>
            <a:off x="4876800" y="4537879"/>
            <a:ext cx="3810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20" name="TextBox 19"/>
          <p:cNvSpPr txBox="1"/>
          <p:nvPr/>
        </p:nvSpPr>
        <p:spPr>
          <a:xfrm>
            <a:off x="6348546" y="3264710"/>
            <a:ext cx="838200" cy="369332"/>
          </a:xfrm>
          <a:prstGeom prst="rect">
            <a:avLst/>
          </a:prstGeom>
          <a:noFill/>
        </p:spPr>
        <p:txBody>
          <a:bodyPr wrap="square" rtlCol="0">
            <a:spAutoFit/>
          </a:bodyPr>
          <a:lstStyle/>
          <a:p>
            <a:r>
              <a:rPr lang="en-US" dirty="0"/>
              <a:t>f</a:t>
            </a:r>
            <a:r>
              <a:rPr lang="en-US" dirty="0" smtClean="0"/>
              <a:t>=1</a:t>
            </a:r>
            <a:endParaRPr lang="en-US" dirty="0"/>
          </a:p>
        </p:txBody>
      </p:sp>
      <p:sp>
        <p:nvSpPr>
          <p:cNvPr id="33" name="TextBox 32"/>
          <p:cNvSpPr txBox="1"/>
          <p:nvPr/>
        </p:nvSpPr>
        <p:spPr>
          <a:xfrm>
            <a:off x="5464323" y="4549547"/>
            <a:ext cx="838200" cy="369332"/>
          </a:xfrm>
          <a:prstGeom prst="rect">
            <a:avLst/>
          </a:prstGeom>
          <a:noFill/>
        </p:spPr>
        <p:txBody>
          <a:bodyPr wrap="square" rtlCol="0">
            <a:spAutoFit/>
          </a:bodyPr>
          <a:lstStyle/>
          <a:p>
            <a:r>
              <a:rPr lang="en-US" dirty="0" smtClean="0"/>
              <a:t>P(g|f)</a:t>
            </a:r>
            <a:endParaRPr lang="en-US" dirty="0"/>
          </a:p>
        </p:txBody>
      </p:sp>
      <p:sp>
        <p:nvSpPr>
          <p:cNvPr id="35" name="TextBox 34"/>
          <p:cNvSpPr txBox="1"/>
          <p:nvPr/>
        </p:nvSpPr>
        <p:spPr>
          <a:xfrm>
            <a:off x="5484974" y="3886830"/>
            <a:ext cx="992025" cy="369332"/>
          </a:xfrm>
          <a:prstGeom prst="rect">
            <a:avLst/>
          </a:prstGeom>
          <a:noFill/>
        </p:spPr>
        <p:txBody>
          <a:bodyPr wrap="square" rtlCol="0">
            <a:spAutoFit/>
          </a:bodyPr>
          <a:lstStyle/>
          <a:p>
            <a:r>
              <a:rPr lang="en-US" dirty="0" smtClean="0"/>
              <a:t>P(d|b,a)</a:t>
            </a:r>
            <a:endParaRPr lang="en-US" dirty="0"/>
          </a:p>
        </p:txBody>
      </p:sp>
      <p:sp>
        <p:nvSpPr>
          <p:cNvPr id="36" name="TextBox 35"/>
          <p:cNvSpPr txBox="1"/>
          <p:nvPr/>
        </p:nvSpPr>
        <p:spPr>
          <a:xfrm>
            <a:off x="5464323" y="3254147"/>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sp>
        <p:nvSpPr>
          <p:cNvPr id="37" name="TextBox 36"/>
          <p:cNvSpPr txBox="1"/>
          <p:nvPr/>
        </p:nvSpPr>
        <p:spPr>
          <a:xfrm>
            <a:off x="5464322" y="2591430"/>
            <a:ext cx="992025" cy="369332"/>
          </a:xfrm>
          <a:prstGeom prst="rect">
            <a:avLst/>
          </a:prstGeom>
          <a:noFill/>
        </p:spPr>
        <p:txBody>
          <a:bodyPr wrap="square" rtlCol="0">
            <a:spAutoFit/>
          </a:bodyPr>
          <a:lstStyle/>
          <a:p>
            <a:r>
              <a:rPr lang="en-US" dirty="0" smtClean="0"/>
              <a:t>P(b|a)</a:t>
            </a:r>
            <a:endParaRPr lang="en-US" dirty="0"/>
          </a:p>
        </p:txBody>
      </p:sp>
      <p:sp>
        <p:nvSpPr>
          <p:cNvPr id="38" name="TextBox 37"/>
          <p:cNvSpPr txBox="1"/>
          <p:nvPr/>
        </p:nvSpPr>
        <p:spPr>
          <a:xfrm>
            <a:off x="5436548" y="1899796"/>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sp>
        <p:nvSpPr>
          <p:cNvPr id="39" name="TextBox 38"/>
          <p:cNvSpPr txBox="1"/>
          <p:nvPr/>
        </p:nvSpPr>
        <p:spPr>
          <a:xfrm>
            <a:off x="5425154" y="1216783"/>
            <a:ext cx="992025" cy="369332"/>
          </a:xfrm>
          <a:prstGeom prst="rect">
            <a:avLst/>
          </a:prstGeom>
          <a:noFill/>
        </p:spPr>
        <p:txBody>
          <a:bodyPr wrap="square" rtlCol="0">
            <a:spAutoFit/>
          </a:bodyPr>
          <a:lstStyle/>
          <a:p>
            <a:r>
              <a:rPr lang="en-US" dirty="0" smtClean="0"/>
              <a:t>P(a)</a:t>
            </a:r>
            <a:endParaRPr lang="en-US" dirty="0"/>
          </a:p>
        </p:txBody>
      </p:sp>
      <p:sp>
        <p:nvSpPr>
          <p:cNvPr id="40" name="TextBox 39"/>
          <p:cNvSpPr txBox="1"/>
          <p:nvPr/>
        </p:nvSpPr>
        <p:spPr>
          <a:xfrm>
            <a:off x="6893263" y="3264683"/>
            <a:ext cx="653154"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sp>
        <p:nvSpPr>
          <p:cNvPr id="41" name="TextBox 40"/>
          <p:cNvSpPr txBox="1"/>
          <p:nvPr/>
        </p:nvSpPr>
        <p:spPr>
          <a:xfrm>
            <a:off x="6302523" y="2600477"/>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sp>
        <p:nvSpPr>
          <p:cNvPr id="42" name="TextBox 41"/>
          <p:cNvSpPr txBox="1"/>
          <p:nvPr/>
        </p:nvSpPr>
        <p:spPr>
          <a:xfrm>
            <a:off x="7161375" y="2585440"/>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3" name="TextBox 42"/>
          <p:cNvSpPr txBox="1"/>
          <p:nvPr/>
        </p:nvSpPr>
        <p:spPr>
          <a:xfrm>
            <a:off x="6227748" y="1908186"/>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4" name="TextBox 43"/>
          <p:cNvSpPr txBox="1"/>
          <p:nvPr/>
        </p:nvSpPr>
        <p:spPr>
          <a:xfrm>
            <a:off x="6047573" y="1216783"/>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sp>
        <p:nvSpPr>
          <p:cNvPr id="21" name="Left Brace 20"/>
          <p:cNvSpPr/>
          <p:nvPr/>
        </p:nvSpPr>
        <p:spPr>
          <a:xfrm rot="5400000">
            <a:off x="5752743" y="4220836"/>
            <a:ext cx="228600" cy="761288"/>
          </a:xfrm>
          <a:prstGeom prst="leftBrace">
            <a:avLst>
              <a:gd name="adj1" fmla="val 57554"/>
              <a:gd name="adj2" fmla="val 203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Left Brace 44"/>
          <p:cNvSpPr/>
          <p:nvPr/>
        </p:nvSpPr>
        <p:spPr>
          <a:xfrm rot="5400000">
            <a:off x="5851591" y="3407337"/>
            <a:ext cx="228600" cy="958985"/>
          </a:xfrm>
          <a:prstGeom prst="leftBrace">
            <a:avLst>
              <a:gd name="adj1" fmla="val 57554"/>
              <a:gd name="adj2" fmla="val 20313"/>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Left Brace 46"/>
          <p:cNvSpPr/>
          <p:nvPr/>
        </p:nvSpPr>
        <p:spPr>
          <a:xfrm rot="5400000">
            <a:off x="6381037" y="2281885"/>
            <a:ext cx="228600" cy="1944526"/>
          </a:xfrm>
          <a:prstGeom prst="leftBrace">
            <a:avLst>
              <a:gd name="adj1" fmla="val 57554"/>
              <a:gd name="adj2" fmla="val 20313"/>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Left Brace 48"/>
          <p:cNvSpPr/>
          <p:nvPr/>
        </p:nvSpPr>
        <p:spPr>
          <a:xfrm rot="5400000">
            <a:off x="6559964" y="1426141"/>
            <a:ext cx="228600" cy="2348671"/>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Left Brace 49"/>
          <p:cNvSpPr/>
          <p:nvPr/>
        </p:nvSpPr>
        <p:spPr>
          <a:xfrm rot="5400000">
            <a:off x="6113269" y="1163456"/>
            <a:ext cx="228600" cy="1489462"/>
          </a:xfrm>
          <a:prstGeom prst="leftBrace">
            <a:avLst>
              <a:gd name="adj1" fmla="val 57554"/>
              <a:gd name="adj2" fmla="val 20313"/>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6" name="Elbow Connector 65"/>
          <p:cNvCxnSpPr>
            <a:stCxn id="21" idx="1"/>
            <a:endCxn id="40" idx="3"/>
          </p:cNvCxnSpPr>
          <p:nvPr/>
        </p:nvCxnSpPr>
        <p:spPr>
          <a:xfrm rot="5400000" flipH="1" flipV="1">
            <a:off x="6300817" y="3241580"/>
            <a:ext cx="1037831" cy="1453370"/>
          </a:xfrm>
          <a:prstGeom prst="bentConnector4">
            <a:avLst>
              <a:gd name="adj1" fmla="val 28271"/>
              <a:gd name="adj2" fmla="val 115729"/>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5" idx="1"/>
            <a:endCxn id="41" idx="3"/>
          </p:cNvCxnSpPr>
          <p:nvPr/>
        </p:nvCxnSpPr>
        <p:spPr>
          <a:xfrm rot="5400000" flipH="1" flipV="1">
            <a:off x="6212287" y="2823442"/>
            <a:ext cx="987387" cy="910790"/>
          </a:xfrm>
          <a:prstGeom prst="bentConnector4">
            <a:avLst>
              <a:gd name="adj1" fmla="val 1984"/>
              <a:gd name="adj2" fmla="val 13802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47" idx="1"/>
            <a:endCxn id="42" idx="3"/>
          </p:cNvCxnSpPr>
          <p:nvPr/>
        </p:nvCxnSpPr>
        <p:spPr>
          <a:xfrm rot="5400000" flipH="1" flipV="1">
            <a:off x="7361546" y="2481168"/>
            <a:ext cx="369742" cy="947619"/>
          </a:xfrm>
          <a:prstGeom prst="bentConnector4">
            <a:avLst>
              <a:gd name="adj1" fmla="val 9834"/>
              <a:gd name="adj2" fmla="val 124124"/>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49" idx="1"/>
            <a:endCxn id="43" idx="3"/>
          </p:cNvCxnSpPr>
          <p:nvPr/>
        </p:nvCxnSpPr>
        <p:spPr>
          <a:xfrm rot="16200000" flipV="1">
            <a:off x="7032395" y="2147058"/>
            <a:ext cx="393325" cy="284914"/>
          </a:xfrm>
          <a:prstGeom prst="bentConnector4">
            <a:avLst>
              <a:gd name="adj1" fmla="val 60383"/>
              <a:gd name="adj2" fmla="val 19765"/>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50" idx="1"/>
            <a:endCxn id="44" idx="3"/>
          </p:cNvCxnSpPr>
          <p:nvPr/>
        </p:nvCxnSpPr>
        <p:spPr>
          <a:xfrm rot="5400000" flipH="1" flipV="1">
            <a:off x="6591866" y="1479329"/>
            <a:ext cx="392438" cy="236679"/>
          </a:xfrm>
          <a:prstGeom prst="bentConnector4">
            <a:avLst>
              <a:gd name="adj1" fmla="val 42509"/>
              <a:gd name="adj2" fmla="val 196587"/>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Left Brace 88"/>
          <p:cNvSpPr/>
          <p:nvPr/>
        </p:nvSpPr>
        <p:spPr>
          <a:xfrm rot="5400000">
            <a:off x="5978726" y="599083"/>
            <a:ext cx="228600" cy="1186907"/>
          </a:xfrm>
          <a:prstGeom prst="leftBrace">
            <a:avLst>
              <a:gd name="adj1" fmla="val 57554"/>
              <a:gd name="adj2" fmla="val 20313"/>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0" name="Elbow Connector 89"/>
          <p:cNvCxnSpPr>
            <a:stCxn id="89" idx="1"/>
          </p:cNvCxnSpPr>
          <p:nvPr/>
        </p:nvCxnSpPr>
        <p:spPr>
          <a:xfrm rot="16200000" flipV="1">
            <a:off x="6115077" y="747930"/>
            <a:ext cx="196218" cy="464396"/>
          </a:xfrm>
          <a:prstGeom prst="bentConnector4">
            <a:avLst>
              <a:gd name="adj1" fmla="val 95027"/>
              <a:gd name="adj2" fmla="val 2037"/>
            </a:avLst>
          </a:prstGeom>
          <a:ln w="158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695865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43</a:t>
            </a:fld>
            <a:endParaRPr lang="en-US" dirty="0"/>
          </a:p>
        </p:txBody>
      </p:sp>
      <p:graphicFrame>
        <p:nvGraphicFramePr>
          <p:cNvPr id="46" name="Content Placeholder 3"/>
          <p:cNvGraphicFramePr>
            <a:graphicFrameLocks/>
          </p:cNvGraphicFramePr>
          <p:nvPr>
            <p:extLst>
              <p:ext uri="{D42A27DB-BD31-4B8C-83A1-F6EECF244321}">
                <p14:modId xmlns:p14="http://schemas.microsoft.com/office/powerpoint/2010/main" val="1443985175"/>
              </p:ext>
            </p:extLst>
          </p:nvPr>
        </p:nvGraphicFramePr>
        <p:xfrm>
          <a:off x="762000" y="32766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8" name="Rounded Rectangle 47"/>
          <p:cNvSpPr/>
          <p:nvPr/>
        </p:nvSpPr>
        <p:spPr>
          <a:xfrm>
            <a:off x="3932133" y="708369"/>
            <a:ext cx="3810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52" name="TextBox 51"/>
          <p:cNvSpPr txBox="1"/>
          <p:nvPr/>
        </p:nvSpPr>
        <p:spPr>
          <a:xfrm>
            <a:off x="4519656" y="720037"/>
            <a:ext cx="838200" cy="369332"/>
          </a:xfrm>
          <a:prstGeom prst="rect">
            <a:avLst/>
          </a:prstGeom>
          <a:noFill/>
        </p:spPr>
        <p:txBody>
          <a:bodyPr wrap="square" rtlCol="0">
            <a:spAutoFit/>
          </a:bodyPr>
          <a:lstStyle/>
          <a:p>
            <a:r>
              <a:rPr lang="en-US" dirty="0" smtClean="0"/>
              <a:t>P(g|f)</a:t>
            </a:r>
            <a:endParaRPr lang="en-US" dirty="0"/>
          </a:p>
        </p:txBody>
      </p:sp>
      <p:sp>
        <p:nvSpPr>
          <p:cNvPr id="53" name="Left Brace 52"/>
          <p:cNvSpPr/>
          <p:nvPr/>
        </p:nvSpPr>
        <p:spPr>
          <a:xfrm rot="5400000">
            <a:off x="4835494" y="363908"/>
            <a:ext cx="228600" cy="816124"/>
          </a:xfrm>
          <a:prstGeom prst="leftBrace">
            <a:avLst>
              <a:gd name="adj1" fmla="val 57554"/>
              <a:gd name="adj2" fmla="val 203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 name="Elbow Connector 53"/>
          <p:cNvCxnSpPr>
            <a:stCxn id="53" idx="1"/>
            <a:endCxn id="55" idx="0"/>
          </p:cNvCxnSpPr>
          <p:nvPr/>
        </p:nvCxnSpPr>
        <p:spPr>
          <a:xfrm rot="16200000" flipH="1">
            <a:off x="6408016" y="-558270"/>
            <a:ext cx="50699" cy="2482579"/>
          </a:xfrm>
          <a:prstGeom prst="bentConnector3">
            <a:avLst>
              <a:gd name="adj1" fmla="val -1030320"/>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48312" y="708369"/>
            <a:ext cx="652688"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sp>
        <p:nvSpPr>
          <p:cNvPr id="56" name="TextBox 55"/>
          <p:cNvSpPr txBox="1"/>
          <p:nvPr/>
        </p:nvSpPr>
        <p:spPr>
          <a:xfrm>
            <a:off x="762000" y="2895600"/>
            <a:ext cx="838200" cy="369332"/>
          </a:xfrm>
          <a:prstGeom prst="rect">
            <a:avLst/>
          </a:prstGeom>
          <a:noFill/>
        </p:spPr>
        <p:txBody>
          <a:bodyPr wrap="square" rtlCol="0">
            <a:spAutoFit/>
          </a:bodyPr>
          <a:lstStyle/>
          <a:p>
            <a:r>
              <a:rPr lang="en-US" dirty="0" smtClean="0"/>
              <a:t>P(g|f)</a:t>
            </a:r>
            <a:endParaRPr lang="en-US" dirty="0"/>
          </a:p>
        </p:txBody>
      </p:sp>
      <p:sp>
        <p:nvSpPr>
          <p:cNvPr id="59" name="TextBox 58"/>
          <p:cNvSpPr txBox="1"/>
          <p:nvPr/>
        </p:nvSpPr>
        <p:spPr>
          <a:xfrm>
            <a:off x="6400800" y="2915540"/>
            <a:ext cx="685800"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20" name="Content Placeholder 3"/>
          <p:cNvGraphicFramePr>
            <a:graphicFrameLocks/>
          </p:cNvGraphicFramePr>
          <p:nvPr>
            <p:extLst>
              <p:ext uri="{D42A27DB-BD31-4B8C-83A1-F6EECF244321}">
                <p14:modId xmlns:p14="http://schemas.microsoft.com/office/powerpoint/2010/main" val="815891372"/>
              </p:ext>
            </p:extLst>
          </p:nvPr>
        </p:nvGraphicFramePr>
        <p:xfrm>
          <a:off x="6390152" y="328487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G=0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G=1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G</a:t>
                      </a:r>
                      <a:r>
                        <a:rPr lang="en-US" sz="1600" b="1" dirty="0" smtClean="0"/>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5" name="Rectangle 14"/>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2841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3"/>
          <p:cNvGraphicFramePr>
            <a:graphicFrameLocks/>
          </p:cNvGraphicFramePr>
          <p:nvPr>
            <p:extLst>
              <p:ext uri="{D42A27DB-BD31-4B8C-83A1-F6EECF244321}">
                <p14:modId xmlns:p14="http://schemas.microsoft.com/office/powerpoint/2010/main" val="2018557003"/>
              </p:ext>
            </p:extLst>
          </p:nvPr>
        </p:nvGraphicFramePr>
        <p:xfrm>
          <a:off x="914400" y="25146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44</a:t>
            </a:fld>
            <a:endParaRPr lang="en-US" dirty="0"/>
          </a:p>
        </p:txBody>
      </p:sp>
      <p:sp>
        <p:nvSpPr>
          <p:cNvPr id="18" name="Rounded Rectangle 17"/>
          <p:cNvSpPr/>
          <p:nvPr/>
        </p:nvSpPr>
        <p:spPr>
          <a:xfrm>
            <a:off x="3852016" y="685800"/>
            <a:ext cx="381000" cy="381000"/>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sp>
        <p:nvSpPr>
          <p:cNvPr id="20" name="TextBox 19"/>
          <p:cNvSpPr txBox="1"/>
          <p:nvPr/>
        </p:nvSpPr>
        <p:spPr>
          <a:xfrm>
            <a:off x="4460190" y="697468"/>
            <a:ext cx="992025" cy="369332"/>
          </a:xfrm>
          <a:prstGeom prst="rect">
            <a:avLst/>
          </a:prstGeom>
          <a:noFill/>
        </p:spPr>
        <p:txBody>
          <a:bodyPr wrap="square" rtlCol="0">
            <a:spAutoFit/>
          </a:bodyPr>
          <a:lstStyle/>
          <a:p>
            <a:r>
              <a:rPr lang="en-US" dirty="0" smtClean="0"/>
              <a:t>P(d|b,a)</a:t>
            </a:r>
            <a:endParaRPr lang="en-US" dirty="0"/>
          </a:p>
        </p:txBody>
      </p:sp>
      <p:sp>
        <p:nvSpPr>
          <p:cNvPr id="21" name="TextBox 20"/>
          <p:cNvSpPr txBox="1"/>
          <p:nvPr/>
        </p:nvSpPr>
        <p:spPr>
          <a:xfrm>
            <a:off x="7065948" y="591139"/>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sp>
        <p:nvSpPr>
          <p:cNvPr id="22" name="Left Brace 21"/>
          <p:cNvSpPr/>
          <p:nvPr/>
        </p:nvSpPr>
        <p:spPr>
          <a:xfrm rot="5400000">
            <a:off x="4842615" y="202168"/>
            <a:ext cx="228600" cy="990600"/>
          </a:xfrm>
          <a:prstGeom prst="leftBrace">
            <a:avLst>
              <a:gd name="adj1" fmla="val 57554"/>
              <a:gd name="adj2" fmla="val 20313"/>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Elbow Connector 22"/>
          <p:cNvCxnSpPr>
            <a:stCxn id="22" idx="1"/>
            <a:endCxn id="21" idx="0"/>
          </p:cNvCxnSpPr>
          <p:nvPr/>
        </p:nvCxnSpPr>
        <p:spPr>
          <a:xfrm rot="16200000" flipH="1">
            <a:off x="6369198" y="-535037"/>
            <a:ext cx="7971" cy="2244380"/>
          </a:xfrm>
          <a:prstGeom prst="bentConnector3">
            <a:avLst>
              <a:gd name="adj1" fmla="val -2536620"/>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94637" y="2133600"/>
            <a:ext cx="992025" cy="369332"/>
          </a:xfrm>
          <a:prstGeom prst="rect">
            <a:avLst/>
          </a:prstGeom>
          <a:noFill/>
        </p:spPr>
        <p:txBody>
          <a:bodyPr wrap="square" rtlCol="0">
            <a:spAutoFit/>
          </a:bodyPr>
          <a:lstStyle/>
          <a:p>
            <a:r>
              <a:rPr lang="en-US" dirty="0" smtClean="0"/>
              <a:t>P(d|b,a)</a:t>
            </a:r>
            <a:endParaRPr lang="en-US" dirty="0"/>
          </a:p>
        </p:txBody>
      </p:sp>
      <p:sp>
        <p:nvSpPr>
          <p:cNvPr id="32" name="TextBox 31"/>
          <p:cNvSpPr txBox="1"/>
          <p:nvPr/>
        </p:nvSpPr>
        <p:spPr>
          <a:xfrm>
            <a:off x="6201399" y="2133600"/>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24" name="Content Placeholder 3"/>
          <p:cNvGraphicFramePr>
            <a:graphicFrameLocks/>
          </p:cNvGraphicFramePr>
          <p:nvPr>
            <p:extLst>
              <p:ext uri="{D42A27DB-BD31-4B8C-83A1-F6EECF244321}">
                <p14:modId xmlns:p14="http://schemas.microsoft.com/office/powerpoint/2010/main" val="1801110642"/>
              </p:ext>
            </p:extLst>
          </p:nvPr>
        </p:nvGraphicFramePr>
        <p:xfrm>
          <a:off x="6096000" y="2502932"/>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D=0</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D=1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D</a:t>
                      </a:r>
                      <a:r>
                        <a:rPr lang="en-US" sz="1400" b="1" dirty="0" smtClean="0"/>
                        <a:t>(</a:t>
                      </a:r>
                      <a:r>
                        <a:rPr lang="en-US" sz="1400" b="1" dirty="0" err="1" smtClean="0"/>
                        <a:t>b,a</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5" name="Rectangle 14"/>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654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45</a:t>
            </a:fld>
            <a:endParaRPr lang="en-US" dirty="0"/>
          </a:p>
        </p:txBody>
      </p:sp>
      <p:sp>
        <p:nvSpPr>
          <p:cNvPr id="24" name="Rounded Rectangle 23"/>
          <p:cNvSpPr/>
          <p:nvPr/>
        </p:nvSpPr>
        <p:spPr>
          <a:xfrm>
            <a:off x="3882641" y="693770"/>
            <a:ext cx="381000" cy="381000"/>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25" name="TextBox 24"/>
          <p:cNvSpPr txBox="1"/>
          <p:nvPr/>
        </p:nvSpPr>
        <p:spPr>
          <a:xfrm>
            <a:off x="4470164" y="705438"/>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sp>
        <p:nvSpPr>
          <p:cNvPr id="26" name="TextBox 25"/>
          <p:cNvSpPr txBox="1"/>
          <p:nvPr/>
        </p:nvSpPr>
        <p:spPr>
          <a:xfrm>
            <a:off x="6172200" y="693770"/>
            <a:ext cx="762000"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sp>
        <p:nvSpPr>
          <p:cNvPr id="27" name="TextBox 26"/>
          <p:cNvSpPr txBox="1"/>
          <p:nvPr/>
        </p:nvSpPr>
        <p:spPr>
          <a:xfrm>
            <a:off x="7482970" y="635073"/>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30" name="Left Brace 29"/>
          <p:cNvSpPr/>
          <p:nvPr/>
        </p:nvSpPr>
        <p:spPr>
          <a:xfrm rot="5400000">
            <a:off x="5502957" y="-382904"/>
            <a:ext cx="228600" cy="2176685"/>
          </a:xfrm>
          <a:prstGeom prst="leftBrace">
            <a:avLst>
              <a:gd name="adj1" fmla="val 57554"/>
              <a:gd name="adj2" fmla="val 20313"/>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Elbow Connector 30"/>
          <p:cNvCxnSpPr>
            <a:stCxn id="30" idx="1"/>
            <a:endCxn id="27" idx="0"/>
          </p:cNvCxnSpPr>
          <p:nvPr/>
        </p:nvCxnSpPr>
        <p:spPr>
          <a:xfrm rot="16200000" flipH="1">
            <a:off x="7065955" y="-211368"/>
            <a:ext cx="43935" cy="1648946"/>
          </a:xfrm>
          <a:prstGeom prst="bentConnector3">
            <a:avLst>
              <a:gd name="adj1" fmla="val -449999"/>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extLst>
              <p:ext uri="{D42A27DB-BD31-4B8C-83A1-F6EECF244321}">
                <p14:modId xmlns:p14="http://schemas.microsoft.com/office/powerpoint/2010/main" val="3322404511"/>
              </p:ext>
            </p:extLst>
          </p:nvPr>
        </p:nvGraphicFramePr>
        <p:xfrm>
          <a:off x="381000" y="2743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381000" y="2333357"/>
            <a:ext cx="992025" cy="369332"/>
          </a:xfrm>
          <a:prstGeom prst="rect">
            <a:avLst/>
          </a:prstGeom>
          <a:noFill/>
        </p:spPr>
        <p:txBody>
          <a:bodyPr wrap="square" rtlCol="0">
            <a:spAutoFit/>
          </a:bodyPr>
          <a:lstStyle/>
          <a:p>
            <a:r>
              <a:rPr lang="en-US" dirty="0" smtClean="0"/>
              <a:t>P(</a:t>
            </a:r>
            <a:r>
              <a:rPr lang="en-US" dirty="0"/>
              <a:t>f</a:t>
            </a:r>
            <a:r>
              <a:rPr lang="en-US" dirty="0" smtClean="0"/>
              <a:t>|b,c)</a:t>
            </a:r>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40176791"/>
              </p:ext>
            </p:extLst>
          </p:nvPr>
        </p:nvGraphicFramePr>
        <p:xfrm>
          <a:off x="6553200" y="2711183"/>
          <a:ext cx="2362199" cy="1341120"/>
        </p:xfrm>
        <a:graphic>
          <a:graphicData uri="http://schemas.openxmlformats.org/drawingml/2006/table">
            <a:tbl>
              <a:tblPr firstRow="1" bandRow="1">
                <a:tableStyleId>{2D5ABB26-0587-4C30-8999-92F81FD0307C}</a:tableStyleId>
              </a:tblPr>
              <a:tblGrid>
                <a:gridCol w="185773"/>
                <a:gridCol w="217642"/>
                <a:gridCol w="652928"/>
                <a:gridCol w="652928"/>
                <a:gridCol w="652928"/>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F</a:t>
                      </a:r>
                      <a:r>
                        <a:rPr lang="en-US" sz="1400" b="1" dirty="0" smtClean="0"/>
                        <a:t>(</a:t>
                      </a:r>
                      <a:r>
                        <a:rPr lang="en-US" sz="1400" b="1" dirty="0" err="1" smtClean="0"/>
                        <a:t>b,c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9" name="TextBox 38"/>
          <p:cNvSpPr txBox="1"/>
          <p:nvPr/>
        </p:nvSpPr>
        <p:spPr>
          <a:xfrm>
            <a:off x="6764650" y="2324881"/>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18" name="TextBox 17"/>
          <p:cNvSpPr txBox="1"/>
          <p:nvPr/>
        </p:nvSpPr>
        <p:spPr>
          <a:xfrm>
            <a:off x="5400352" y="693770"/>
            <a:ext cx="838200" cy="369332"/>
          </a:xfrm>
          <a:prstGeom prst="rect">
            <a:avLst/>
          </a:prstGeom>
          <a:noFill/>
        </p:spPr>
        <p:txBody>
          <a:bodyPr wrap="square" rtlCol="0">
            <a:spAutoFit/>
          </a:bodyPr>
          <a:lstStyle/>
          <a:p>
            <a:r>
              <a:rPr lang="en-US" dirty="0"/>
              <a:t>f</a:t>
            </a:r>
            <a:r>
              <a:rPr lang="en-US" dirty="0" smtClean="0"/>
              <a:t>=1</a:t>
            </a:r>
            <a:endParaRPr lang="en-US" dirty="0"/>
          </a:p>
        </p:txBody>
      </p:sp>
      <p:sp>
        <p:nvSpPr>
          <p:cNvPr id="23" name="TextBox 22"/>
          <p:cNvSpPr txBox="1"/>
          <p:nvPr/>
        </p:nvSpPr>
        <p:spPr>
          <a:xfrm>
            <a:off x="3896848" y="2362200"/>
            <a:ext cx="7513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28" name="Content Placeholder 3"/>
          <p:cNvGraphicFramePr>
            <a:graphicFrameLocks/>
          </p:cNvGraphicFramePr>
          <p:nvPr>
            <p:extLst>
              <p:ext uri="{D42A27DB-BD31-4B8C-83A1-F6EECF244321}">
                <p14:modId xmlns:p14="http://schemas.microsoft.com/office/powerpoint/2010/main" val="3985094406"/>
              </p:ext>
            </p:extLst>
          </p:nvPr>
        </p:nvGraphicFramePr>
        <p:xfrm>
          <a:off x="3886200" y="2731532"/>
          <a:ext cx="846414" cy="731520"/>
        </p:xfrm>
        <a:graphic>
          <a:graphicData uri="http://schemas.openxmlformats.org/drawingml/2006/table">
            <a:tbl>
              <a:tblPr firstRow="1" bandRow="1">
                <a:tableStyleId>{2D5ABB26-0587-4C30-8999-92F81FD0307C}</a:tableStyleId>
              </a:tblPr>
              <a:tblGrid>
                <a:gridCol w="169283"/>
                <a:gridCol w="677131"/>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G</a:t>
                      </a:r>
                      <a:r>
                        <a:rPr lang="en-US" sz="1600" b="1" dirty="0" smtClean="0"/>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9" name="TextBox 28"/>
          <p:cNvSpPr txBox="1"/>
          <p:nvPr/>
        </p:nvSpPr>
        <p:spPr>
          <a:xfrm>
            <a:off x="2590800" y="2322289"/>
            <a:ext cx="838200" cy="369332"/>
          </a:xfrm>
          <a:prstGeom prst="rect">
            <a:avLst/>
          </a:prstGeom>
          <a:noFill/>
        </p:spPr>
        <p:txBody>
          <a:bodyPr wrap="square" rtlCol="0">
            <a:spAutoFit/>
          </a:bodyPr>
          <a:lstStyle/>
          <a:p>
            <a:r>
              <a:rPr lang="en-US" dirty="0"/>
              <a:t>f</a:t>
            </a:r>
            <a:r>
              <a:rPr lang="en-US" dirty="0" smtClean="0"/>
              <a:t>=1</a:t>
            </a:r>
            <a:endParaRPr lang="en-US" dirty="0"/>
          </a:p>
        </p:txBody>
      </p:sp>
      <p:cxnSp>
        <p:nvCxnSpPr>
          <p:cNvPr id="32" name="Straight Connector 31"/>
          <p:cNvCxnSpPr/>
          <p:nvPr/>
        </p:nvCxnSpPr>
        <p:spPr>
          <a:xfrm flipV="1">
            <a:off x="990600" y="2971800"/>
            <a:ext cx="481720" cy="11049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64724" y="2992360"/>
            <a:ext cx="867890" cy="20804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544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46</a:t>
            </a:fld>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520497477"/>
              </p:ext>
            </p:extLst>
          </p:nvPr>
        </p:nvGraphicFramePr>
        <p:xfrm>
          <a:off x="4117303" y="2693953"/>
          <a:ext cx="1109527" cy="1341120"/>
        </p:xfrm>
        <a:graphic>
          <a:graphicData uri="http://schemas.openxmlformats.org/drawingml/2006/table">
            <a:tbl>
              <a:tblPr firstRow="1" bandRow="1">
                <a:tableStyleId>{2D5ABB26-0587-4C30-8999-92F81FD0307C}</a:tableStyleId>
              </a:tblPr>
              <a:tblGrid>
                <a:gridCol w="195127"/>
                <a:gridCol w="228600"/>
                <a:gridCol w="6858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F</a:t>
                      </a:r>
                      <a:r>
                        <a:rPr lang="en-US" sz="1400" b="1" dirty="0" smtClean="0"/>
                        <a:t>(</a:t>
                      </a:r>
                      <a:r>
                        <a:rPr lang="en-US" sz="1400" b="1" dirty="0" err="1" smtClean="0"/>
                        <a:t>b,c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9" name="TextBox 38"/>
          <p:cNvSpPr txBox="1"/>
          <p:nvPr/>
        </p:nvSpPr>
        <p:spPr>
          <a:xfrm>
            <a:off x="4100152" y="2307651"/>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18" name="Rounded Rectangle 17"/>
          <p:cNvSpPr/>
          <p:nvPr/>
        </p:nvSpPr>
        <p:spPr>
          <a:xfrm>
            <a:off x="3882641" y="671576"/>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19" name="TextBox 18"/>
          <p:cNvSpPr txBox="1"/>
          <p:nvPr/>
        </p:nvSpPr>
        <p:spPr>
          <a:xfrm>
            <a:off x="4470163" y="683244"/>
            <a:ext cx="992025" cy="369332"/>
          </a:xfrm>
          <a:prstGeom prst="rect">
            <a:avLst/>
          </a:prstGeom>
          <a:noFill/>
        </p:spPr>
        <p:txBody>
          <a:bodyPr wrap="square" rtlCol="0">
            <a:spAutoFit/>
          </a:bodyPr>
          <a:lstStyle/>
          <a:p>
            <a:r>
              <a:rPr lang="en-US" dirty="0" smtClean="0"/>
              <a:t>P(b|a)</a:t>
            </a:r>
            <a:endParaRPr lang="en-US" dirty="0"/>
          </a:p>
        </p:txBody>
      </p:sp>
      <p:sp>
        <p:nvSpPr>
          <p:cNvPr id="20" name="TextBox 19"/>
          <p:cNvSpPr txBox="1"/>
          <p:nvPr/>
        </p:nvSpPr>
        <p:spPr>
          <a:xfrm>
            <a:off x="5308364" y="692291"/>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sp>
        <p:nvSpPr>
          <p:cNvPr id="21" name="TextBox 20"/>
          <p:cNvSpPr txBox="1"/>
          <p:nvPr/>
        </p:nvSpPr>
        <p:spPr>
          <a:xfrm>
            <a:off x="6167216" y="677254"/>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22" name="TextBox 21"/>
          <p:cNvSpPr txBox="1"/>
          <p:nvPr/>
        </p:nvSpPr>
        <p:spPr>
          <a:xfrm>
            <a:off x="7239000" y="673986"/>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23" name="Left Brace 22"/>
          <p:cNvSpPr/>
          <p:nvPr/>
        </p:nvSpPr>
        <p:spPr>
          <a:xfrm rot="5400000">
            <a:off x="5565805" y="-482045"/>
            <a:ext cx="228600" cy="2348671"/>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Elbow Connector 27"/>
          <p:cNvCxnSpPr>
            <a:stCxn id="23" idx="1"/>
            <a:endCxn id="22" idx="0"/>
          </p:cNvCxnSpPr>
          <p:nvPr/>
        </p:nvCxnSpPr>
        <p:spPr>
          <a:xfrm rot="16200000" flipH="1">
            <a:off x="6974892" y="-19547"/>
            <a:ext cx="95996" cy="1291071"/>
          </a:xfrm>
          <a:prstGeom prst="bentConnector3">
            <a:avLst>
              <a:gd name="adj1" fmla="val -167288"/>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3"/>
          <p:cNvGraphicFramePr>
            <a:graphicFrameLocks noGrp="1"/>
          </p:cNvGraphicFramePr>
          <p:nvPr>
            <p:ph idx="1"/>
            <p:extLst>
              <p:ext uri="{D42A27DB-BD31-4B8C-83A1-F6EECF244321}">
                <p14:modId xmlns:p14="http://schemas.microsoft.com/office/powerpoint/2010/main" val="973391667"/>
              </p:ext>
            </p:extLst>
          </p:nvPr>
        </p:nvGraphicFramePr>
        <p:xfrm>
          <a:off x="388545" y="27432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2" name="TextBox 31"/>
          <p:cNvSpPr txBox="1"/>
          <p:nvPr/>
        </p:nvSpPr>
        <p:spPr>
          <a:xfrm>
            <a:off x="381000" y="2362200"/>
            <a:ext cx="992025" cy="369332"/>
          </a:xfrm>
          <a:prstGeom prst="rect">
            <a:avLst/>
          </a:prstGeom>
          <a:noFill/>
        </p:spPr>
        <p:txBody>
          <a:bodyPr wrap="square" rtlCol="0">
            <a:spAutoFit/>
          </a:bodyPr>
          <a:lstStyle/>
          <a:p>
            <a:r>
              <a:rPr lang="en-US" dirty="0" smtClean="0"/>
              <a:t>P(b|a)</a:t>
            </a:r>
            <a:endParaRPr lang="en-US" dirty="0"/>
          </a:p>
        </p:txBody>
      </p:sp>
      <p:sp>
        <p:nvSpPr>
          <p:cNvPr id="33" name="TextBox 32"/>
          <p:cNvSpPr txBox="1"/>
          <p:nvPr/>
        </p:nvSpPr>
        <p:spPr>
          <a:xfrm>
            <a:off x="2533335" y="2324621"/>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1" name="Content Placeholder 3"/>
          <p:cNvGraphicFramePr>
            <a:graphicFrameLocks/>
          </p:cNvGraphicFramePr>
          <p:nvPr>
            <p:extLst>
              <p:ext uri="{D42A27DB-BD31-4B8C-83A1-F6EECF244321}">
                <p14:modId xmlns:p14="http://schemas.microsoft.com/office/powerpoint/2010/main" val="2976188504"/>
              </p:ext>
            </p:extLst>
          </p:nvPr>
        </p:nvGraphicFramePr>
        <p:xfrm>
          <a:off x="6147984" y="2676983"/>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B=0</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2" name="TextBox 41"/>
          <p:cNvSpPr txBox="1"/>
          <p:nvPr/>
        </p:nvSpPr>
        <p:spPr>
          <a:xfrm>
            <a:off x="6096000" y="2307651"/>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graphicFrame>
        <p:nvGraphicFramePr>
          <p:cNvPr id="24" name="Content Placeholder 3"/>
          <p:cNvGraphicFramePr>
            <a:graphicFrameLocks/>
          </p:cNvGraphicFramePr>
          <p:nvPr>
            <p:extLst>
              <p:ext uri="{D42A27DB-BD31-4B8C-83A1-F6EECF244321}">
                <p14:modId xmlns:p14="http://schemas.microsoft.com/office/powerpoint/2010/main" val="2161230376"/>
              </p:ext>
            </p:extLst>
          </p:nvPr>
        </p:nvGraphicFramePr>
        <p:xfrm>
          <a:off x="2533335" y="2705881"/>
          <a:ext cx="1170214" cy="2438400"/>
        </p:xfrm>
        <a:graphic>
          <a:graphicData uri="http://schemas.openxmlformats.org/drawingml/2006/table">
            <a:tbl>
              <a:tblPr firstRow="1" bandRow="1">
                <a:tableStyleId>{2D5ABB26-0587-4C30-8999-92F81FD0307C}</a:tableStyleId>
              </a:tblPr>
              <a:tblGrid>
                <a:gridCol w="204107"/>
                <a:gridCol w="204107"/>
                <a:gridCol w="7620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D</a:t>
                      </a:r>
                      <a:r>
                        <a:rPr lang="en-US" sz="1400" b="1" dirty="0" smtClean="0"/>
                        <a:t>(</a:t>
                      </a:r>
                      <a:r>
                        <a:rPr lang="en-US" sz="1400" b="1" dirty="0" err="1" smtClean="0"/>
                        <a:t>b,a</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5" name="Rectangle 24"/>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108306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47</a:t>
            </a:fld>
            <a:endParaRPr lang="en-US" dirty="0"/>
          </a:p>
        </p:txBody>
      </p:sp>
      <p:sp>
        <p:nvSpPr>
          <p:cNvPr id="42" name="TextBox 41"/>
          <p:cNvSpPr txBox="1"/>
          <p:nvPr/>
        </p:nvSpPr>
        <p:spPr>
          <a:xfrm>
            <a:off x="3043412" y="2307651"/>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24" name="Rounded Rectangle 23"/>
          <p:cNvSpPr/>
          <p:nvPr/>
        </p:nvSpPr>
        <p:spPr>
          <a:xfrm>
            <a:off x="3887160" y="692291"/>
            <a:ext cx="381000" cy="381000"/>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5" name="TextBox 24"/>
          <p:cNvSpPr txBox="1"/>
          <p:nvPr/>
        </p:nvSpPr>
        <p:spPr>
          <a:xfrm>
            <a:off x="4446908" y="698125"/>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sp>
        <p:nvSpPr>
          <p:cNvPr id="26" name="TextBox 25"/>
          <p:cNvSpPr txBox="1"/>
          <p:nvPr/>
        </p:nvSpPr>
        <p:spPr>
          <a:xfrm>
            <a:off x="5238108" y="706515"/>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27" name="TextBox 26"/>
          <p:cNvSpPr txBox="1"/>
          <p:nvPr/>
        </p:nvSpPr>
        <p:spPr>
          <a:xfrm>
            <a:off x="6558185" y="682942"/>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sp>
        <p:nvSpPr>
          <p:cNvPr id="30" name="Left Brace 29"/>
          <p:cNvSpPr/>
          <p:nvPr/>
        </p:nvSpPr>
        <p:spPr>
          <a:xfrm rot="5400000">
            <a:off x="5123629" y="-38215"/>
            <a:ext cx="228600" cy="1489462"/>
          </a:xfrm>
          <a:prstGeom prst="leftBrace">
            <a:avLst>
              <a:gd name="adj1" fmla="val 57554"/>
              <a:gd name="adj2" fmla="val 20313"/>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Elbow Connector 30"/>
          <p:cNvCxnSpPr>
            <a:stCxn id="30" idx="1"/>
            <a:endCxn id="27" idx="0"/>
          </p:cNvCxnSpPr>
          <p:nvPr/>
        </p:nvCxnSpPr>
        <p:spPr>
          <a:xfrm rot="16200000" flipH="1">
            <a:off x="6288495" y="-16173"/>
            <a:ext cx="90726" cy="1307505"/>
          </a:xfrm>
          <a:prstGeom prst="bentConnector3">
            <a:avLst>
              <a:gd name="adj1" fmla="val -136778"/>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ext uri="{D42A27DB-BD31-4B8C-83A1-F6EECF244321}">
                <p14:modId xmlns:p14="http://schemas.microsoft.com/office/powerpoint/2010/main" val="2669465870"/>
              </p:ext>
            </p:extLst>
          </p:nvPr>
        </p:nvGraphicFramePr>
        <p:xfrm>
          <a:off x="685800" y="2676983"/>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3" name="TextBox 42"/>
          <p:cNvSpPr txBox="1"/>
          <p:nvPr/>
        </p:nvSpPr>
        <p:spPr>
          <a:xfrm>
            <a:off x="685800" y="2307651"/>
            <a:ext cx="992025" cy="369332"/>
          </a:xfrm>
          <a:prstGeom prst="rect">
            <a:avLst/>
          </a:prstGeom>
          <a:noFill/>
        </p:spPr>
        <p:txBody>
          <a:bodyPr wrap="square" rtlCol="0">
            <a:spAutoFit/>
          </a:bodyPr>
          <a:lstStyle/>
          <a:p>
            <a:r>
              <a:rPr lang="en-US" dirty="0" smtClean="0"/>
              <a:t>P(</a:t>
            </a:r>
            <a:r>
              <a:rPr lang="en-US" dirty="0"/>
              <a:t>c</a:t>
            </a:r>
            <a:r>
              <a:rPr lang="en-US" dirty="0" smtClean="0"/>
              <a:t>|a)</a:t>
            </a:r>
            <a:endParaRPr lang="en-US" dirty="0"/>
          </a:p>
        </p:txBody>
      </p:sp>
      <p:graphicFrame>
        <p:nvGraphicFramePr>
          <p:cNvPr id="44" name="Content Placeholder 3"/>
          <p:cNvGraphicFramePr>
            <a:graphicFrameLocks/>
          </p:cNvGraphicFramePr>
          <p:nvPr>
            <p:extLst>
              <p:ext uri="{D42A27DB-BD31-4B8C-83A1-F6EECF244321}">
                <p14:modId xmlns:p14="http://schemas.microsoft.com/office/powerpoint/2010/main" val="1627366383"/>
              </p:ext>
            </p:extLst>
          </p:nvPr>
        </p:nvGraphicFramePr>
        <p:xfrm>
          <a:off x="5715000" y="2676983"/>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0.021</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0.08505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0.08505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0.0448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5" name="TextBox 44"/>
          <p:cNvSpPr txBox="1"/>
          <p:nvPr/>
        </p:nvSpPr>
        <p:spPr>
          <a:xfrm>
            <a:off x="5699333" y="230765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18" name="Content Placeholder 3"/>
          <p:cNvGraphicFramePr>
            <a:graphicFrameLocks/>
          </p:cNvGraphicFramePr>
          <p:nvPr>
            <p:extLst>
              <p:ext uri="{D42A27DB-BD31-4B8C-83A1-F6EECF244321}">
                <p14:modId xmlns:p14="http://schemas.microsoft.com/office/powerpoint/2010/main" val="3276280611"/>
              </p:ext>
            </p:extLst>
          </p:nvPr>
        </p:nvGraphicFramePr>
        <p:xfrm>
          <a:off x="3039564" y="2676983"/>
          <a:ext cx="1125298" cy="2438400"/>
        </p:xfrm>
        <a:graphic>
          <a:graphicData uri="http://schemas.openxmlformats.org/drawingml/2006/table">
            <a:tbl>
              <a:tblPr firstRow="1" bandRow="1">
                <a:tableStyleId>{2D5ABB26-0587-4C30-8999-92F81FD0307C}</a:tableStyleId>
              </a:tblPr>
              <a:tblGrid>
                <a:gridCol w="196273"/>
                <a:gridCol w="196273"/>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9" name="Rectangle 1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90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48</a:t>
            </a:fld>
            <a:endParaRPr lang="en-US" dirty="0"/>
          </a:p>
        </p:txBody>
      </p:sp>
      <p:sp>
        <p:nvSpPr>
          <p:cNvPr id="45" name="TextBox 44"/>
          <p:cNvSpPr txBox="1"/>
          <p:nvPr/>
        </p:nvSpPr>
        <p:spPr>
          <a:xfrm>
            <a:off x="3614997" y="3135868"/>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sp>
        <p:nvSpPr>
          <p:cNvPr id="18" name="Rounded Rectangle 17"/>
          <p:cNvSpPr/>
          <p:nvPr/>
        </p:nvSpPr>
        <p:spPr>
          <a:xfrm>
            <a:off x="3901543" y="682564"/>
            <a:ext cx="381000" cy="3810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19" name="TextBox 18"/>
          <p:cNvSpPr txBox="1"/>
          <p:nvPr/>
        </p:nvSpPr>
        <p:spPr>
          <a:xfrm>
            <a:off x="4449897" y="668102"/>
            <a:ext cx="992025" cy="369332"/>
          </a:xfrm>
          <a:prstGeom prst="rect">
            <a:avLst/>
          </a:prstGeom>
          <a:noFill/>
        </p:spPr>
        <p:txBody>
          <a:bodyPr wrap="square" rtlCol="0">
            <a:spAutoFit/>
          </a:bodyPr>
          <a:lstStyle/>
          <a:p>
            <a:r>
              <a:rPr lang="en-US" dirty="0" smtClean="0"/>
              <a:t>P(a)</a:t>
            </a:r>
            <a:endParaRPr lang="en-US" dirty="0"/>
          </a:p>
        </p:txBody>
      </p:sp>
      <p:sp>
        <p:nvSpPr>
          <p:cNvPr id="20" name="TextBox 19"/>
          <p:cNvSpPr txBox="1"/>
          <p:nvPr/>
        </p:nvSpPr>
        <p:spPr>
          <a:xfrm>
            <a:off x="5072316" y="668102"/>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sp>
        <p:nvSpPr>
          <p:cNvPr id="21" name="Left Brace 20"/>
          <p:cNvSpPr/>
          <p:nvPr/>
        </p:nvSpPr>
        <p:spPr>
          <a:xfrm rot="5400000">
            <a:off x="5003469" y="50402"/>
            <a:ext cx="228600" cy="1186907"/>
          </a:xfrm>
          <a:prstGeom prst="leftBrace">
            <a:avLst>
              <a:gd name="adj1" fmla="val 57554"/>
              <a:gd name="adj2" fmla="val 20313"/>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Elbow Connector 21"/>
          <p:cNvCxnSpPr>
            <a:stCxn id="21" idx="1"/>
            <a:endCxn id="34" idx="0"/>
          </p:cNvCxnSpPr>
          <p:nvPr/>
        </p:nvCxnSpPr>
        <p:spPr>
          <a:xfrm rot="16200000" flipH="1">
            <a:off x="6259313" y="-259631"/>
            <a:ext cx="114299" cy="1692673"/>
          </a:xfrm>
          <a:prstGeom prst="bentConnector3">
            <a:avLst>
              <a:gd name="adj1" fmla="val -118274"/>
            </a:avLst>
          </a:prstGeom>
          <a:ln w="158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3"/>
          <p:cNvGraphicFramePr>
            <a:graphicFrameLocks noGrp="1"/>
          </p:cNvGraphicFramePr>
          <p:nvPr>
            <p:ph idx="1"/>
            <p:extLst>
              <p:ext uri="{D42A27DB-BD31-4B8C-83A1-F6EECF244321}">
                <p14:modId xmlns:p14="http://schemas.microsoft.com/office/powerpoint/2010/main" val="1695778091"/>
              </p:ext>
            </p:extLst>
          </p:nvPr>
        </p:nvGraphicFramePr>
        <p:xfrm>
          <a:off x="457200" y="358140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2" name="TextBox 31"/>
          <p:cNvSpPr txBox="1"/>
          <p:nvPr/>
        </p:nvSpPr>
        <p:spPr>
          <a:xfrm>
            <a:off x="457200" y="3200400"/>
            <a:ext cx="992025" cy="369332"/>
          </a:xfrm>
          <a:prstGeom prst="rect">
            <a:avLst/>
          </a:prstGeom>
          <a:noFill/>
        </p:spPr>
        <p:txBody>
          <a:bodyPr wrap="square" rtlCol="0">
            <a:spAutoFit/>
          </a:bodyPr>
          <a:lstStyle/>
          <a:p>
            <a:r>
              <a:rPr lang="en-US" dirty="0" smtClean="0"/>
              <a:t>P(a)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1883558385"/>
              </p:ext>
            </p:extLst>
          </p:nvPr>
        </p:nvGraphicFramePr>
        <p:xfrm>
          <a:off x="6299369" y="3505200"/>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0.02126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4" name="TextBox 33"/>
          <p:cNvSpPr txBox="1"/>
          <p:nvPr/>
        </p:nvSpPr>
        <p:spPr>
          <a:xfrm>
            <a:off x="6733374" y="643855"/>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5" name="TextBox 34"/>
          <p:cNvSpPr txBox="1"/>
          <p:nvPr/>
        </p:nvSpPr>
        <p:spPr>
          <a:xfrm>
            <a:off x="6303947" y="3135868"/>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6400800" y="4845931"/>
            <a:ext cx="1447800" cy="369332"/>
          </a:xfrm>
          <a:prstGeom prst="rect">
            <a:avLst/>
          </a:prstGeom>
          <a:noFill/>
        </p:spPr>
        <p:txBody>
          <a:bodyPr wrap="square" rtlCol="0">
            <a:spAutoFit/>
          </a:bodyPr>
          <a:lstStyle/>
          <a:p>
            <a:r>
              <a:rPr lang="en-US" dirty="0" smtClean="0"/>
              <a:t>max=0.02126</a:t>
            </a:r>
            <a:endParaRPr lang="en-US" dirty="0"/>
          </a:p>
        </p:txBody>
      </p:sp>
      <p:graphicFrame>
        <p:nvGraphicFramePr>
          <p:cNvPr id="23" name="Content Placeholder 3"/>
          <p:cNvGraphicFramePr>
            <a:graphicFrameLocks/>
          </p:cNvGraphicFramePr>
          <p:nvPr>
            <p:extLst>
              <p:ext uri="{D42A27DB-BD31-4B8C-83A1-F6EECF244321}">
                <p14:modId xmlns:p14="http://schemas.microsoft.com/office/powerpoint/2010/main" val="1427420168"/>
              </p:ext>
            </p:extLst>
          </p:nvPr>
        </p:nvGraphicFramePr>
        <p:xfrm>
          <a:off x="3657600" y="3569732"/>
          <a:ext cx="996709" cy="1219200"/>
        </p:xfrm>
        <a:graphic>
          <a:graphicData uri="http://schemas.openxmlformats.org/drawingml/2006/table">
            <a:tbl>
              <a:tblPr firstRow="1" bandRow="1">
                <a:tableStyleId>{2D5ABB26-0587-4C30-8999-92F81FD0307C}</a:tableStyleId>
              </a:tblPr>
              <a:tblGrid>
                <a:gridCol w="244522"/>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0.08505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Rectangle 23"/>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8538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49</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90061876"/>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A</a:t>
                      </a:r>
                      <a:r>
                        <a:rPr lang="en-US" sz="1600" b="1" dirty="0" smtClean="0">
                          <a:solidFill>
                            <a:schemeClr val="tx1"/>
                          </a:solidFill>
                        </a:rPr>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0.02126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0.012</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0.00709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1745990"/>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C</a:t>
                      </a:r>
                      <a:r>
                        <a:rPr lang="en-US" sz="1600" b="1" dirty="0" smtClean="0">
                          <a:solidFill>
                            <a:schemeClr val="tx1"/>
                          </a:solidFill>
                        </a:rPr>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0.021</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0.08505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0.08505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0.0448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0.027</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0.02835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0.02835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3137682181"/>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B</a:t>
                      </a:r>
                      <a:r>
                        <a:rPr lang="en-US" sz="1400" b="1" dirty="0" smtClean="0">
                          <a:solidFill>
                            <a:schemeClr val="tx1"/>
                          </a:solidFill>
                        </a:rPr>
                        <a:t>(</a:t>
                      </a:r>
                      <a:r>
                        <a:rPr lang="en-US" sz="1400" b="1" dirty="0" err="1" smtClean="0">
                          <a:solidFill>
                            <a:schemeClr val="tx1"/>
                          </a:solidFill>
                        </a:rPr>
                        <a:t>a,c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1969412327"/>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D</a:t>
                      </a:r>
                      <a:r>
                        <a:rPr lang="en-US" sz="1400" b="1" dirty="0" smtClean="0">
                          <a:solidFill>
                            <a:schemeClr val="tx1"/>
                          </a:solidFill>
                        </a:rPr>
                        <a:t>(</a:t>
                      </a:r>
                      <a:r>
                        <a:rPr lang="en-US" sz="1400" b="1" dirty="0" err="1" smtClean="0">
                          <a:solidFill>
                            <a:schemeClr val="tx1"/>
                          </a:solidFill>
                        </a:rPr>
                        <a:t>b,a</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795718788"/>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67337415"/>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F</a:t>
                      </a:r>
                      <a:r>
                        <a:rPr lang="en-US" sz="1400" b="1" dirty="0" smtClean="0">
                          <a:solidFill>
                            <a:schemeClr val="tx1"/>
                          </a:solidFill>
                        </a:rPr>
                        <a:t>(</a:t>
                      </a:r>
                      <a:r>
                        <a:rPr lang="en-US" sz="1400" b="1" dirty="0" err="1" smtClean="0">
                          <a:solidFill>
                            <a:schemeClr val="tx1"/>
                          </a:solidFill>
                        </a:rPr>
                        <a:t>b,c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9" name="Rectangle 18"/>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09565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Chaining Conditional Probabilities</a:t>
            </a:r>
            <a:endParaRPr lang="en-US" dirty="0"/>
          </a:p>
        </p:txBody>
      </p:sp>
      <p:sp>
        <p:nvSpPr>
          <p:cNvPr id="3" name="Content Placeholder 2"/>
          <p:cNvSpPr>
            <a:spLocks noGrp="1"/>
          </p:cNvSpPr>
          <p:nvPr>
            <p:ph idx="1"/>
          </p:nvPr>
        </p:nvSpPr>
        <p:spPr/>
        <p:txBody>
          <a:bodyPr>
            <a:normAutofit/>
          </a:bodyPr>
          <a:lstStyle/>
          <a:p>
            <a:r>
              <a:rPr lang="en-US" dirty="0" smtClean="0"/>
              <a:t>A joint probability of any size may be broken into conditional probabilities</a:t>
            </a:r>
          </a:p>
          <a:p>
            <a:endParaRPr lang="en-US" sz="2000" dirty="0" smtClean="0"/>
          </a:p>
          <a:p>
            <a:pPr marL="0" indent="0">
              <a:buNone/>
            </a:pPr>
            <a:endParaRPr lang="en-US" sz="2400" b="0" i="1" dirty="0" smtClean="0">
              <a:latin typeface="Cambria Math"/>
            </a:endParaRPr>
          </a:p>
          <a:p>
            <a:pPr marL="0" indent="0">
              <a:buNone/>
            </a:pPr>
            <a:r>
              <a:rPr lang="en-US" sz="2300" dirty="0" smtClean="0"/>
              <a:t>	</a:t>
            </a:r>
          </a:p>
          <a:p>
            <a:pPr marL="0" indent="0">
              <a:buNone/>
            </a:pPr>
            <a:r>
              <a:rPr lang="en-US" sz="2300" dirty="0" smtClean="0"/>
              <a:t>	</a:t>
            </a:r>
            <a:r>
              <a:rPr lang="en-US" sz="2300" b="0" dirty="0" smtClean="0"/>
              <a:t> </a:t>
            </a:r>
            <a:endParaRPr lang="en-US" sz="2300" dirty="0" smtClean="0"/>
          </a:p>
          <a:p>
            <a:pPr marL="0" indent="0">
              <a:buNone/>
            </a:pPr>
            <a:r>
              <a:rPr lang="en-US" sz="2300" dirty="0" smtClean="0"/>
              <a:t>	</a:t>
            </a:r>
            <a:endParaRPr lang="en-US" sz="23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7176"/>
            <a:ext cx="2046767"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166" y="3345180"/>
            <a:ext cx="4130749"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166" y="3870960"/>
            <a:ext cx="6065874"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66" y="4404360"/>
            <a:ext cx="7695848"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434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50</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4039438868"/>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a:t>
            </a:r>
            <a:r>
              <a:rPr lang="en-US" dirty="0" err="1" smtClean="0"/>
              <a:t>sp</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1155834623"/>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C</a:t>
                      </a:r>
                      <a:r>
                        <a:rPr lang="en-US" sz="1600" b="1" dirty="0" smtClean="0">
                          <a:solidFill>
                            <a:schemeClr val="tx1"/>
                          </a:solidFill>
                        </a:rPr>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0.021</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0.08505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0.08505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0.0448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0.027</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0.02835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0.02835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3848530601"/>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B</a:t>
                      </a:r>
                      <a:r>
                        <a:rPr lang="en-US" sz="1400" b="1" dirty="0" smtClean="0">
                          <a:solidFill>
                            <a:schemeClr val="tx1"/>
                          </a:solidFill>
                        </a:rPr>
                        <a:t>(</a:t>
                      </a:r>
                      <a:r>
                        <a:rPr lang="en-US" sz="1400" b="1" dirty="0" err="1" smtClean="0">
                          <a:solidFill>
                            <a:schemeClr val="tx1"/>
                          </a:solidFill>
                        </a:rPr>
                        <a:t>a,c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2369356212"/>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D</a:t>
                      </a:r>
                      <a:r>
                        <a:rPr lang="en-US" sz="1400" b="1" dirty="0" smtClean="0">
                          <a:solidFill>
                            <a:schemeClr val="tx1"/>
                          </a:solidFill>
                        </a:rPr>
                        <a:t>(</a:t>
                      </a:r>
                      <a:r>
                        <a:rPr lang="en-US" sz="1400" b="1" dirty="0" err="1" smtClean="0">
                          <a:solidFill>
                            <a:schemeClr val="tx1"/>
                          </a:solidFill>
                        </a:rPr>
                        <a:t>b,a</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1996873858"/>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531461913"/>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F</a:t>
                      </a:r>
                      <a:r>
                        <a:rPr lang="en-US" sz="1400" b="1" dirty="0" smtClean="0">
                          <a:solidFill>
                            <a:schemeClr val="tx1"/>
                          </a:solidFill>
                        </a:rPr>
                        <a:t>(</a:t>
                      </a:r>
                      <a:r>
                        <a:rPr lang="en-US" sz="1400" b="1" dirty="0" err="1" smtClean="0">
                          <a:solidFill>
                            <a:schemeClr val="tx1"/>
                          </a:solidFill>
                        </a:rPr>
                        <a:t>b,c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984193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51</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4110036530"/>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A=sp, C=1</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470120988"/>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C=1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0.0448</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0.02835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2069596584"/>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B=1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B</a:t>
                      </a:r>
                      <a:r>
                        <a:rPr lang="en-US" sz="1400" b="1" dirty="0" smtClean="0">
                          <a:solidFill>
                            <a:schemeClr val="tx1"/>
                          </a:solidFill>
                        </a:rPr>
                        <a:t>(</a:t>
                      </a:r>
                      <a:r>
                        <a:rPr lang="en-US" sz="1400" b="1" dirty="0" err="1" smtClean="0">
                          <a:solidFill>
                            <a:schemeClr val="tx1"/>
                          </a:solidFill>
                        </a:rPr>
                        <a:t>a,c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0.06</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0.224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0.2835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2860478835"/>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D</a:t>
                      </a:r>
                      <a:r>
                        <a:rPr lang="en-US" sz="1400" b="1" dirty="0" smtClean="0">
                          <a:solidFill>
                            <a:schemeClr val="tx1"/>
                          </a:solidFill>
                        </a:rPr>
                        <a:t>(</a:t>
                      </a:r>
                      <a:r>
                        <a:rPr lang="en-US" sz="1400" b="1" dirty="0" err="1" smtClean="0">
                          <a:solidFill>
                            <a:schemeClr val="tx1"/>
                          </a:solidFill>
                        </a:rPr>
                        <a:t>b,a</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887494199"/>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10069043"/>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F</a:t>
                      </a:r>
                      <a:r>
                        <a:rPr lang="en-US" sz="1400" b="1" dirty="0" smtClean="0">
                          <a:solidFill>
                            <a:schemeClr val="tx1"/>
                          </a:solidFill>
                        </a:rPr>
                        <a:t>(</a:t>
                      </a:r>
                      <a:r>
                        <a:rPr lang="en-US" sz="1400" b="1" dirty="0" err="1" smtClean="0">
                          <a:solidFill>
                            <a:schemeClr val="tx1"/>
                          </a:solidFill>
                        </a:rPr>
                        <a:t>b,c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2703885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52</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2969682767"/>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A=sp, C=1, B=0</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1248575659"/>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C=1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0.0448</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0.02835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565472960"/>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B=0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0.224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3457692482"/>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D</a:t>
                      </a:r>
                      <a:r>
                        <a:rPr lang="en-US" sz="1400" b="1" dirty="0" smtClean="0">
                          <a:solidFill>
                            <a:schemeClr val="tx1"/>
                          </a:solidFill>
                        </a:rPr>
                        <a:t>(</a:t>
                      </a:r>
                      <a:r>
                        <a:rPr lang="en-US" sz="1400" b="1" dirty="0" err="1" smtClean="0">
                          <a:solidFill>
                            <a:schemeClr val="tx1"/>
                          </a:solidFill>
                        </a:rPr>
                        <a:t>b,a</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2666302909"/>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641237800"/>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C</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F</a:t>
                      </a:r>
                      <a:r>
                        <a:rPr lang="en-US" sz="1400" b="1" dirty="0" smtClean="0">
                          <a:solidFill>
                            <a:schemeClr val="tx1"/>
                          </a:solidFill>
                        </a:rPr>
                        <a:t>(</a:t>
                      </a:r>
                      <a:r>
                        <a:rPr lang="en-US" sz="1400" b="1" dirty="0" err="1" smtClean="0">
                          <a:solidFill>
                            <a:schemeClr val="tx1"/>
                          </a:solidFill>
                        </a:rPr>
                        <a:t>b,c</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0.35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0.4</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110461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53</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3017089427"/>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A=sp, C=1, B=0, F=1</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1540047054"/>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C=1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0.0448</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0.02835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1375061906"/>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B=0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0.224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2056872476"/>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solidFill>
                            <a:schemeClr val="tx1"/>
                          </a:solidFill>
                        </a:rPr>
                        <a:t>A</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B</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D=0</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chemeClr val="tx1"/>
                          </a:solidFill>
                        </a:rPr>
                        <a:t>D=1</a:t>
                      </a:r>
                      <a:endParaRPr lang="en-US" sz="14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solidFill>
                            <a:schemeClr val="tx1"/>
                          </a:solidFill>
                        </a:rPr>
                        <a:t>h</a:t>
                      </a:r>
                      <a:r>
                        <a:rPr lang="en-US" sz="1400" b="1" baseline="-25000" dirty="0" err="1" smtClean="0">
                          <a:solidFill>
                            <a:schemeClr val="tx1"/>
                          </a:solidFill>
                        </a:rPr>
                        <a:t>D</a:t>
                      </a:r>
                      <a:r>
                        <a:rPr lang="en-US" sz="1400" b="1" dirty="0" smtClean="0">
                          <a:solidFill>
                            <a:schemeClr val="tx1"/>
                          </a:solidFill>
                        </a:rPr>
                        <a:t>(</a:t>
                      </a:r>
                      <a:r>
                        <a:rPr lang="en-US" sz="1400" b="1" dirty="0" err="1" smtClean="0">
                          <a:solidFill>
                            <a:schemeClr val="tx1"/>
                          </a:solidFill>
                        </a:rPr>
                        <a:t>b,a</a:t>
                      </a:r>
                      <a:r>
                        <a:rPr lang="en-US" sz="1400" b="1" dirty="0" smtClean="0">
                          <a:solidFill>
                            <a:schemeClr val="tx1"/>
                          </a:solidFill>
                        </a:rPr>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0.2</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0.8</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0</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0.1</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0.9</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w</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sp</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su</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chemeClr val="tx1"/>
                          </a:solidFill>
                        </a:rPr>
                        <a:t>1</a:t>
                      </a:r>
                      <a:endParaRPr lang="en-US"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3525894925"/>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05300404"/>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F</a:t>
                      </a:r>
                      <a:r>
                        <a:rPr lang="en-US" sz="1400" b="1" dirty="0" smtClean="0"/>
                        <a:t>(</a:t>
                      </a:r>
                      <a:r>
                        <a:rPr lang="en-US" sz="1400" b="1" dirty="0" err="1" smtClean="0"/>
                        <a:t>b,c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0</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4277703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54</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825505433"/>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A=sp, C=1, B=0, F=1, D=0</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757268084"/>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C=1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0.0448</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0.02835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2253416037"/>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B=0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0.224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4009056372"/>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D=0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D=1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D</a:t>
                      </a:r>
                      <a:r>
                        <a:rPr lang="en-US" sz="1400" b="1" dirty="0" smtClean="0"/>
                        <a:t>(</a:t>
                      </a:r>
                      <a:r>
                        <a:rPr lang="en-US" sz="1400" b="1" dirty="0" err="1" smtClean="0"/>
                        <a:t>b,a</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0</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0.1</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0.8</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818626718"/>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solidFill>
                            <a:schemeClr val="tx1"/>
                          </a:solidFill>
                        </a:rPr>
                        <a:t>F</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rPr>
                        <a:t>G=1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rPr>
                        <a:t>h</a:t>
                      </a:r>
                      <a:r>
                        <a:rPr lang="en-US" sz="1600" b="1" baseline="-25000" dirty="0" err="1" smtClean="0">
                          <a:solidFill>
                            <a:schemeClr val="tx1"/>
                          </a:solidFill>
                        </a:rPr>
                        <a:t>G</a:t>
                      </a:r>
                      <a:r>
                        <a:rPr lang="en-US" sz="1600" b="1" dirty="0" smtClean="0">
                          <a:solidFill>
                            <a:schemeClr val="tx1"/>
                          </a:solidFill>
                        </a:rPr>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0</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1.0</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chemeClr val="tx1"/>
                          </a:solidFill>
                        </a:rPr>
                        <a:t>1</a:t>
                      </a:r>
                      <a:endParaRPr lang="en-US" sz="1600" b="1" dirty="0">
                        <a:solidFill>
                          <a:schemeClr val="tx1"/>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chemeClr val="tx1"/>
                          </a:solidFill>
                        </a:rPr>
                        <a:t>0.5</a:t>
                      </a:r>
                      <a:endParaRPr lang="en-US" sz="1600" dirty="0">
                        <a:solidFill>
                          <a:schemeClr val="tx1"/>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43292733"/>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F</a:t>
                      </a:r>
                      <a:r>
                        <a:rPr lang="en-US" sz="1400" b="1" dirty="0" smtClean="0"/>
                        <a:t>(</a:t>
                      </a:r>
                      <a:r>
                        <a:rPr lang="en-US" sz="1400" b="1" dirty="0" err="1" smtClean="0"/>
                        <a:t>b,c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0</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2459038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78"/>
            <a:ext cx="8229600" cy="1143000"/>
          </a:xfrm>
        </p:spPr>
        <p:txBody>
          <a:bodyPr/>
          <a:lstStyle/>
          <a:p>
            <a:pPr algn="l"/>
            <a:r>
              <a:rPr lang="en-US" dirty="0" smtClean="0"/>
              <a:t>Example</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55</a:t>
            </a:fld>
            <a:endParaRPr lang="en-US" dirty="0"/>
          </a:p>
        </p:txBody>
      </p:sp>
      <p:sp>
        <p:nvSpPr>
          <p:cNvPr id="45" name="TextBox 44"/>
          <p:cNvSpPr txBox="1"/>
          <p:nvPr/>
        </p:nvSpPr>
        <p:spPr>
          <a:xfrm>
            <a:off x="1752600" y="1157511"/>
            <a:ext cx="858852" cy="369332"/>
          </a:xfrm>
          <a:prstGeom prst="rect">
            <a:avLst/>
          </a:prstGeom>
          <a:noFill/>
        </p:spPr>
        <p:txBody>
          <a:bodyPr wrap="square" rtlCol="0">
            <a:spAutoFit/>
          </a:bodyPr>
          <a:lstStyle/>
          <a:p>
            <a:r>
              <a:rPr lang="en-US" dirty="0" err="1"/>
              <a:t>h</a:t>
            </a:r>
            <a:r>
              <a:rPr lang="en-US" baseline="-25000" dirty="0" err="1" smtClean="0"/>
              <a:t>C</a:t>
            </a:r>
            <a:r>
              <a:rPr lang="en-US" dirty="0" smtClean="0"/>
              <a:t>(a)</a:t>
            </a:r>
            <a:endParaRPr lang="en-US" dirty="0"/>
          </a:p>
        </p:txBody>
      </p:sp>
      <p:graphicFrame>
        <p:nvGraphicFramePr>
          <p:cNvPr id="33" name="Content Placeholder 3"/>
          <p:cNvGraphicFramePr>
            <a:graphicFrameLocks/>
          </p:cNvGraphicFramePr>
          <p:nvPr>
            <p:extLst>
              <p:ext uri="{D42A27DB-BD31-4B8C-83A1-F6EECF244321}">
                <p14:modId xmlns:p14="http://schemas.microsoft.com/office/powerpoint/2010/main" val="368088652"/>
              </p:ext>
            </p:extLst>
          </p:nvPr>
        </p:nvGraphicFramePr>
        <p:xfrm>
          <a:off x="531879" y="1603043"/>
          <a:ext cx="1056626" cy="1219200"/>
        </p:xfrm>
        <a:graphic>
          <a:graphicData uri="http://schemas.openxmlformats.org/drawingml/2006/table">
            <a:tbl>
              <a:tblPr firstRow="1" bandRow="1">
                <a:tableStyleId>{2D5ABB26-0587-4C30-8999-92F81FD0307C}</a:tableStyleId>
              </a:tblPr>
              <a:tblGrid>
                <a:gridCol w="259222"/>
                <a:gridCol w="797404"/>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A</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0.02126</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0.012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0.00709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 name="TextBox 34"/>
          <p:cNvSpPr txBox="1"/>
          <p:nvPr/>
        </p:nvSpPr>
        <p:spPr>
          <a:xfrm>
            <a:off x="536457" y="1233711"/>
            <a:ext cx="858852" cy="369332"/>
          </a:xfrm>
          <a:prstGeom prst="rect">
            <a:avLst/>
          </a:prstGeom>
          <a:noFill/>
        </p:spPr>
        <p:txBody>
          <a:bodyPr wrap="square" rtlCol="0">
            <a:spAutoFit/>
          </a:bodyPr>
          <a:lstStyle/>
          <a:p>
            <a:r>
              <a:rPr lang="en-US" dirty="0" err="1"/>
              <a:t>h</a:t>
            </a:r>
            <a:r>
              <a:rPr lang="en-US" baseline="-25000" dirty="0" err="1" smtClean="0"/>
              <a:t>A</a:t>
            </a:r>
            <a:r>
              <a:rPr lang="en-US" dirty="0" smtClean="0"/>
              <a:t>(a)</a:t>
            </a:r>
            <a:endParaRPr lang="en-US" dirty="0"/>
          </a:p>
        </p:txBody>
      </p:sp>
      <p:sp>
        <p:nvSpPr>
          <p:cNvPr id="37" name="TextBox 36"/>
          <p:cNvSpPr txBox="1"/>
          <p:nvPr/>
        </p:nvSpPr>
        <p:spPr>
          <a:xfrm>
            <a:off x="7162800" y="5148568"/>
            <a:ext cx="2255067" cy="646331"/>
          </a:xfrm>
          <a:prstGeom prst="rect">
            <a:avLst/>
          </a:prstGeom>
          <a:noFill/>
        </p:spPr>
        <p:txBody>
          <a:bodyPr wrap="square" rtlCol="0">
            <a:spAutoFit/>
          </a:bodyPr>
          <a:lstStyle/>
          <a:p>
            <a:r>
              <a:rPr lang="en-US" dirty="0" smtClean="0"/>
              <a:t>MPE probability: 0.02126</a:t>
            </a:r>
            <a:endParaRPr lang="en-US" dirty="0"/>
          </a:p>
        </p:txBody>
      </p:sp>
      <p:sp>
        <p:nvSpPr>
          <p:cNvPr id="39" name="TextBox 38"/>
          <p:cNvSpPr txBox="1"/>
          <p:nvPr/>
        </p:nvSpPr>
        <p:spPr>
          <a:xfrm>
            <a:off x="3439648" y="5410200"/>
            <a:ext cx="4713752" cy="369332"/>
          </a:xfrm>
          <a:prstGeom prst="rect">
            <a:avLst/>
          </a:prstGeom>
          <a:noFill/>
        </p:spPr>
        <p:txBody>
          <a:bodyPr wrap="square" rtlCol="0">
            <a:spAutoFit/>
          </a:bodyPr>
          <a:lstStyle/>
          <a:p>
            <a:r>
              <a:rPr lang="en-US" dirty="0" smtClean="0"/>
              <a:t>A=sp, C=1, B=0, F=1, D=0, G=0/1</a:t>
            </a:r>
            <a:endParaRPr lang="en-US" dirty="0"/>
          </a:p>
        </p:txBody>
      </p:sp>
      <p:graphicFrame>
        <p:nvGraphicFramePr>
          <p:cNvPr id="42" name="Content Placeholder 3"/>
          <p:cNvGraphicFramePr>
            <a:graphicFrameLocks/>
          </p:cNvGraphicFramePr>
          <p:nvPr>
            <p:extLst>
              <p:ext uri="{D42A27DB-BD31-4B8C-83A1-F6EECF244321}">
                <p14:modId xmlns:p14="http://schemas.microsoft.com/office/powerpoint/2010/main" val="4131900508"/>
              </p:ext>
            </p:extLst>
          </p:nvPr>
        </p:nvGraphicFramePr>
        <p:xfrm>
          <a:off x="1734025" y="1601710"/>
          <a:ext cx="2438401" cy="1219200"/>
        </p:xfrm>
        <a:graphic>
          <a:graphicData uri="http://schemas.openxmlformats.org/drawingml/2006/table">
            <a:tbl>
              <a:tblPr firstRow="1" bandRow="1">
                <a:tableStyleId>{2D5ABB26-0587-4C30-8999-92F81FD0307C}</a:tableStyleId>
              </a:tblPr>
              <a:tblGrid>
                <a:gridCol w="244522"/>
                <a:gridCol w="689505"/>
                <a:gridCol w="752187"/>
                <a:gridCol w="752187"/>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C=1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C</a:t>
                      </a:r>
                      <a:r>
                        <a:rPr lang="en-US" sz="1600" b="1" dirty="0" smtClean="0"/>
                        <a:t>(a)</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0.021</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0.08505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0.048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0.0448</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0.048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0.027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0.02835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0.02835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3" name="Content Placeholder 3"/>
          <p:cNvGraphicFramePr>
            <a:graphicFrameLocks/>
          </p:cNvGraphicFramePr>
          <p:nvPr>
            <p:extLst>
              <p:ext uri="{D42A27DB-BD31-4B8C-83A1-F6EECF244321}">
                <p14:modId xmlns:p14="http://schemas.microsoft.com/office/powerpoint/2010/main" val="898131074"/>
              </p:ext>
            </p:extLst>
          </p:nvPr>
        </p:nvGraphicFramePr>
        <p:xfrm>
          <a:off x="4343398" y="1600200"/>
          <a:ext cx="2590802" cy="2438400"/>
        </p:xfrm>
        <a:graphic>
          <a:graphicData uri="http://schemas.openxmlformats.org/drawingml/2006/table">
            <a:tbl>
              <a:tblPr firstRow="1" bandRow="1">
                <a:tableStyleId>{2D5ABB26-0587-4C30-8999-92F81FD0307C}</a:tableStyleId>
              </a:tblPr>
              <a:tblGrid>
                <a:gridCol w="196273"/>
                <a:gridCol w="196273"/>
                <a:gridCol w="732752"/>
                <a:gridCol w="732752"/>
                <a:gridCol w="732752"/>
              </a:tblGrid>
              <a:tr h="237973">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B=0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B=1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B</a:t>
                      </a:r>
                      <a:r>
                        <a:rPr lang="en-US" sz="1400" b="1" dirty="0" smtClean="0"/>
                        <a:t>(</a:t>
                      </a:r>
                      <a:r>
                        <a:rPr lang="en-US" sz="1400" b="1" dirty="0" err="1" smtClean="0"/>
                        <a:t>a,c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0.06</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0.224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0.08</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0.224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72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0.2835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0.04</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0.2835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4" name="TextBox 43"/>
          <p:cNvSpPr txBox="1"/>
          <p:nvPr/>
        </p:nvSpPr>
        <p:spPr>
          <a:xfrm>
            <a:off x="4291414" y="1230868"/>
            <a:ext cx="858852" cy="369332"/>
          </a:xfrm>
          <a:prstGeom prst="rect">
            <a:avLst/>
          </a:prstGeom>
          <a:noFill/>
        </p:spPr>
        <p:txBody>
          <a:bodyPr wrap="square" rtlCol="0">
            <a:spAutoFit/>
          </a:bodyPr>
          <a:lstStyle/>
          <a:p>
            <a:r>
              <a:rPr lang="en-US" dirty="0" err="1"/>
              <a:t>h</a:t>
            </a:r>
            <a:r>
              <a:rPr lang="en-US" baseline="-25000" dirty="0" err="1" smtClean="0"/>
              <a:t>B</a:t>
            </a:r>
            <a:r>
              <a:rPr lang="en-US" dirty="0" smtClean="0"/>
              <a:t>(</a:t>
            </a:r>
            <a:r>
              <a:rPr lang="en-US" dirty="0" err="1" smtClean="0"/>
              <a:t>a,c</a:t>
            </a:r>
            <a:r>
              <a:rPr lang="en-US" dirty="0" smtClean="0"/>
              <a:t>)</a:t>
            </a:r>
            <a:endParaRPr lang="en-US" dirty="0"/>
          </a:p>
        </p:txBody>
      </p:sp>
      <p:sp>
        <p:nvSpPr>
          <p:cNvPr id="47" name="TextBox 46"/>
          <p:cNvSpPr txBox="1"/>
          <p:nvPr/>
        </p:nvSpPr>
        <p:spPr>
          <a:xfrm>
            <a:off x="7051587" y="1236202"/>
            <a:ext cx="858852" cy="369332"/>
          </a:xfrm>
          <a:prstGeom prst="rect">
            <a:avLst/>
          </a:prstGeom>
          <a:noFill/>
        </p:spPr>
        <p:txBody>
          <a:bodyPr wrap="square" rtlCol="0">
            <a:spAutoFit/>
          </a:bodyPr>
          <a:lstStyle/>
          <a:p>
            <a:r>
              <a:rPr lang="en-US" dirty="0" err="1"/>
              <a:t>h</a:t>
            </a:r>
            <a:r>
              <a:rPr lang="en-US" baseline="-25000" dirty="0" err="1" smtClean="0"/>
              <a:t>F</a:t>
            </a:r>
            <a:r>
              <a:rPr lang="en-US" dirty="0" smtClean="0"/>
              <a:t>(</a:t>
            </a:r>
            <a:r>
              <a:rPr lang="en-US" dirty="0" err="1" smtClean="0"/>
              <a:t>b,c</a:t>
            </a:r>
            <a:r>
              <a:rPr lang="en-US" dirty="0" smtClean="0"/>
              <a:t>)</a:t>
            </a:r>
            <a:endParaRPr lang="en-US" dirty="0"/>
          </a:p>
        </p:txBody>
      </p:sp>
      <p:sp>
        <p:nvSpPr>
          <p:cNvPr id="48" name="TextBox 47"/>
          <p:cNvSpPr txBox="1"/>
          <p:nvPr/>
        </p:nvSpPr>
        <p:spPr>
          <a:xfrm>
            <a:off x="638800" y="2917882"/>
            <a:ext cx="858852" cy="369332"/>
          </a:xfrm>
          <a:prstGeom prst="rect">
            <a:avLst/>
          </a:prstGeom>
          <a:noFill/>
        </p:spPr>
        <p:txBody>
          <a:bodyPr wrap="square" rtlCol="0">
            <a:spAutoFit/>
          </a:bodyPr>
          <a:lstStyle/>
          <a:p>
            <a:r>
              <a:rPr lang="en-US" dirty="0" err="1"/>
              <a:t>h</a:t>
            </a:r>
            <a:r>
              <a:rPr lang="en-US" baseline="-25000" dirty="0" err="1" smtClean="0"/>
              <a:t>D</a:t>
            </a:r>
            <a:r>
              <a:rPr lang="en-US" dirty="0" smtClean="0"/>
              <a:t>(</a:t>
            </a:r>
            <a:r>
              <a:rPr lang="en-US" dirty="0" err="1" smtClean="0"/>
              <a:t>b,a</a:t>
            </a:r>
            <a:r>
              <a:rPr lang="en-US" dirty="0" smtClean="0"/>
              <a:t>)</a:t>
            </a:r>
            <a:endParaRPr lang="en-US" dirty="0"/>
          </a:p>
        </p:txBody>
      </p:sp>
      <p:graphicFrame>
        <p:nvGraphicFramePr>
          <p:cNvPr id="49" name="Content Placeholder 3"/>
          <p:cNvGraphicFramePr>
            <a:graphicFrameLocks/>
          </p:cNvGraphicFramePr>
          <p:nvPr>
            <p:extLst>
              <p:ext uri="{D42A27DB-BD31-4B8C-83A1-F6EECF244321}">
                <p14:modId xmlns:p14="http://schemas.microsoft.com/office/powerpoint/2010/main" val="2610637793"/>
              </p:ext>
            </p:extLst>
          </p:nvPr>
        </p:nvGraphicFramePr>
        <p:xfrm>
          <a:off x="533401" y="3287214"/>
          <a:ext cx="2666999" cy="2438400"/>
        </p:xfrm>
        <a:graphic>
          <a:graphicData uri="http://schemas.openxmlformats.org/drawingml/2006/table">
            <a:tbl>
              <a:tblPr firstRow="1" bandRow="1">
                <a:tableStyleId>{2D5ABB26-0587-4C30-8999-92F81FD0307C}</a:tableStyleId>
              </a:tblPr>
              <a:tblGrid>
                <a:gridCol w="204107"/>
                <a:gridCol w="204107"/>
                <a:gridCol w="734785"/>
                <a:gridCol w="762000"/>
                <a:gridCol w="7620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D=0</a:t>
                      </a:r>
                      <a:endParaRPr lang="en-US" sz="14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D=1</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D</a:t>
                      </a:r>
                      <a:r>
                        <a:rPr lang="en-US" sz="1400" b="1" dirty="0" smtClean="0"/>
                        <a:t>(</a:t>
                      </a:r>
                      <a:r>
                        <a:rPr lang="en-US" sz="1400" b="1" dirty="0" err="1" smtClean="0"/>
                        <a:t>b,a</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sp</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0</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0.1</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0.8</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0.9</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0" name="TextBox 49"/>
          <p:cNvSpPr txBox="1"/>
          <p:nvPr/>
        </p:nvSpPr>
        <p:spPr>
          <a:xfrm>
            <a:off x="3439648" y="4038600"/>
            <a:ext cx="675152" cy="369332"/>
          </a:xfrm>
          <a:prstGeom prst="rect">
            <a:avLst/>
          </a:prstGeom>
          <a:noFill/>
        </p:spPr>
        <p:txBody>
          <a:bodyPr wrap="square" rtlCol="0">
            <a:spAutoFit/>
          </a:bodyPr>
          <a:lstStyle/>
          <a:p>
            <a:r>
              <a:rPr lang="en-US" dirty="0" err="1"/>
              <a:t>h</a:t>
            </a:r>
            <a:r>
              <a:rPr lang="en-US" baseline="-25000" dirty="0" err="1" smtClean="0"/>
              <a:t>G</a:t>
            </a:r>
            <a:r>
              <a:rPr lang="en-US" dirty="0" smtClean="0"/>
              <a:t>(f)</a:t>
            </a:r>
            <a:endParaRPr lang="en-US" dirty="0"/>
          </a:p>
        </p:txBody>
      </p:sp>
      <p:graphicFrame>
        <p:nvGraphicFramePr>
          <p:cNvPr id="51" name="Content Placeholder 3"/>
          <p:cNvGraphicFramePr>
            <a:graphicFrameLocks/>
          </p:cNvGraphicFramePr>
          <p:nvPr>
            <p:extLst>
              <p:ext uri="{D42A27DB-BD31-4B8C-83A1-F6EECF244321}">
                <p14:modId xmlns:p14="http://schemas.microsoft.com/office/powerpoint/2010/main" val="3053190818"/>
              </p:ext>
            </p:extLst>
          </p:nvPr>
        </p:nvGraphicFramePr>
        <p:xfrm>
          <a:off x="3429000" y="4407932"/>
          <a:ext cx="2144248" cy="731520"/>
        </p:xfrm>
        <a:graphic>
          <a:graphicData uri="http://schemas.openxmlformats.org/drawingml/2006/table">
            <a:tbl>
              <a:tblPr firstRow="1" bandRow="1">
                <a:tableStyleId>{2D5ABB26-0587-4C30-8999-92F81FD0307C}</a:tableStyleId>
              </a:tblPr>
              <a:tblGrid>
                <a:gridCol w="169283"/>
                <a:gridCol w="620703"/>
                <a:gridCol w="677131"/>
                <a:gridCol w="677131"/>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G=0</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solidFill>
                            <a:srgbClr val="FF0000"/>
                          </a:solidFill>
                        </a:rPr>
                        <a:t>G=1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t>h</a:t>
                      </a:r>
                      <a:r>
                        <a:rPr lang="en-US" sz="1600" b="1" baseline="-25000" dirty="0" err="1" smtClean="0"/>
                        <a:t>G</a:t>
                      </a:r>
                      <a:r>
                        <a:rPr lang="en-US" sz="1600" b="1" dirty="0" smtClean="0"/>
                        <a:t>(f)</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1.0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1</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0.5</a:t>
                      </a:r>
                      <a:endParaRPr lang="en-US" sz="1600" dirty="0">
                        <a:solidFill>
                          <a:srgbClr val="FF0000"/>
                        </a:solidFil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37493397"/>
              </p:ext>
            </p:extLst>
          </p:nvPr>
        </p:nvGraphicFramePr>
        <p:xfrm>
          <a:off x="7086600" y="1605534"/>
          <a:ext cx="1905001" cy="1341120"/>
        </p:xfrm>
        <a:graphic>
          <a:graphicData uri="http://schemas.openxmlformats.org/drawingml/2006/table">
            <a:tbl>
              <a:tblPr firstRow="1" bandRow="1">
                <a:tableStyleId>{2D5ABB26-0587-4C30-8999-92F81FD0307C}</a:tableStyleId>
              </a:tblPr>
              <a:tblGrid>
                <a:gridCol w="178628"/>
                <a:gridCol w="209271"/>
                <a:gridCol w="418063"/>
                <a:gridCol w="512885"/>
                <a:gridCol w="586154"/>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F=0</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F=1</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t>h</a:t>
                      </a:r>
                      <a:r>
                        <a:rPr lang="en-US" sz="1400" b="1" baseline="-25000" dirty="0" err="1" smtClean="0"/>
                        <a:t>F</a:t>
                      </a:r>
                      <a:r>
                        <a:rPr lang="en-US" sz="1400" b="1" dirty="0" smtClean="0"/>
                        <a:t>(</a:t>
                      </a:r>
                      <a:r>
                        <a:rPr lang="en-US" sz="1400" b="1" dirty="0" err="1" smtClean="0"/>
                        <a:t>b,c</a:t>
                      </a:r>
                      <a:r>
                        <a:rPr lang="en-US" sz="1400" b="1" dirty="0" smtClean="0"/>
                        <a:t>)</a:t>
                      </a: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solidFill>
                            <a:srgbClr val="FF0000"/>
                          </a:solidFill>
                        </a:rPr>
                        <a:t>0</a:t>
                      </a:r>
                      <a:endParaRPr lang="en-US" sz="1600"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solidFill>
                            <a:srgbClr val="FF0000"/>
                          </a:solidFill>
                        </a:rPr>
                        <a:t>1</a:t>
                      </a:r>
                      <a:endParaRPr lang="en-US" b="1"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0.0</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0.35</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FF0000"/>
                          </a:solidFill>
                        </a:rPr>
                        <a:t>0.4</a:t>
                      </a:r>
                      <a:endParaRPr lang="en-US" sz="1600" dirty="0">
                        <a:solidFill>
                          <a:srgbClr val="FF0000"/>
                        </a:solidFill>
                      </a:endParaRPr>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Rectangle 20"/>
          <p:cNvSpPr/>
          <p:nvPr/>
        </p:nvSpPr>
        <p:spPr>
          <a:xfrm>
            <a:off x="7696200" y="8299"/>
            <a:ext cx="1391728" cy="369332"/>
          </a:xfrm>
          <a:prstGeom prst="rect">
            <a:avLst/>
          </a:prstGeom>
        </p:spPr>
        <p:txBody>
          <a:bodyPr wrap="none">
            <a:spAutoFit/>
          </a:bodyPr>
          <a:lstStyle/>
          <a:p>
            <a:r>
              <a:rPr lang="en-US" dirty="0">
                <a:solidFill>
                  <a:schemeClr val="tx2">
                    <a:lumMod val="60000"/>
                    <a:lumOff val="40000"/>
                  </a:schemeClr>
                </a:solidFill>
              </a:rPr>
              <a:t>Section </a:t>
            </a:r>
            <a:r>
              <a:rPr lang="en-US" dirty="0" smtClean="0">
                <a:solidFill>
                  <a:schemeClr val="tx2">
                    <a:lumMod val="60000"/>
                    <a:lumOff val="40000"/>
                  </a:schemeClr>
                </a:solidFill>
              </a:rPr>
              <a:t>14.2</a:t>
            </a:r>
            <a:r>
              <a:rPr lang="en-US" dirty="0" smtClean="0"/>
              <a:t> </a:t>
            </a:r>
            <a:endParaRPr lang="en-US" dirty="0"/>
          </a:p>
        </p:txBody>
      </p:sp>
    </p:spTree>
    <p:extLst>
      <p:ext uri="{BB962C8B-B14F-4D97-AF65-F5344CB8AC3E}">
        <p14:creationId xmlns:p14="http://schemas.microsoft.com/office/powerpoint/2010/main" val="3488869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MPE vs MAP</a:t>
            </a:r>
            <a:endParaRPr lang="en-US" dirty="0"/>
          </a:p>
        </p:txBody>
      </p:sp>
      <p:sp>
        <p:nvSpPr>
          <p:cNvPr id="3" name="Content Placeholder 2"/>
          <p:cNvSpPr>
            <a:spLocks noGrp="1"/>
          </p:cNvSpPr>
          <p:nvPr>
            <p:ph idx="1"/>
          </p:nvPr>
        </p:nvSpPr>
        <p:spPr/>
        <p:txBody>
          <a:bodyPr/>
          <a:lstStyle/>
          <a:p>
            <a:r>
              <a:rPr lang="en-US" dirty="0" smtClean="0"/>
              <a:t>MPE gives the most probable assignment to the entire set of variables given evidence</a:t>
            </a:r>
          </a:p>
          <a:p>
            <a:r>
              <a:rPr lang="en-US" dirty="0" smtClean="0"/>
              <a:t>MAP gives the most probable assignment to a subset of variables given evidence</a:t>
            </a:r>
          </a:p>
          <a:p>
            <a:endParaRPr lang="en-US" dirty="0" smtClean="0"/>
          </a:p>
          <a:p>
            <a:r>
              <a:rPr lang="en-US" dirty="0" smtClean="0"/>
              <a:t>The assignments may differ</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56</a:t>
            </a:fld>
            <a:endParaRPr lang="en-US" dirty="0"/>
          </a:p>
        </p:txBody>
      </p:sp>
      <p:sp>
        <p:nvSpPr>
          <p:cNvPr id="7" name="Rectangle 6"/>
          <p:cNvSpPr/>
          <p:nvPr/>
        </p:nvSpPr>
        <p:spPr>
          <a:xfrm>
            <a:off x="7696200" y="8299"/>
            <a:ext cx="1358257" cy="369332"/>
          </a:xfrm>
          <a:prstGeom prst="rect">
            <a:avLst/>
          </a:prstGeom>
        </p:spPr>
        <p:txBody>
          <a:bodyPr wrap="none">
            <a:spAutoFit/>
          </a:bodyPr>
          <a:lstStyle/>
          <a:p>
            <a:r>
              <a:rPr lang="en-US" dirty="0">
                <a:solidFill>
                  <a:schemeClr val="tx2">
                    <a:lumMod val="60000"/>
                    <a:lumOff val="40000"/>
                  </a:schemeClr>
                </a:solidFill>
              </a:rPr>
              <a:t>[</a:t>
            </a:r>
            <a:r>
              <a:rPr lang="en-US" dirty="0" err="1">
                <a:solidFill>
                  <a:schemeClr val="tx2">
                    <a:lumMod val="60000"/>
                    <a:lumOff val="40000"/>
                  </a:schemeClr>
                </a:solidFill>
              </a:rPr>
              <a:t>Dechter</a:t>
            </a:r>
            <a:r>
              <a:rPr lang="en-US" dirty="0">
                <a:solidFill>
                  <a:schemeClr val="tx2">
                    <a:lumMod val="60000"/>
                    <a:lumOff val="40000"/>
                  </a:schemeClr>
                </a:solidFill>
              </a:rPr>
              <a:t> 96]</a:t>
            </a:r>
          </a:p>
        </p:txBody>
      </p:sp>
      <p:sp>
        <p:nvSpPr>
          <p:cNvPr id="8" name="TextBox 7"/>
          <p:cNvSpPr txBox="1"/>
          <p:nvPr/>
        </p:nvSpPr>
        <p:spPr>
          <a:xfrm>
            <a:off x="3886200" y="5868154"/>
            <a:ext cx="4953000" cy="461665"/>
          </a:xfrm>
          <a:prstGeom prst="rect">
            <a:avLst/>
          </a:prstGeom>
          <a:noFill/>
        </p:spPr>
        <p:txBody>
          <a:bodyPr wrap="square" rtlCol="0">
            <a:spAutoFit/>
          </a:bodyPr>
          <a:lstStyle/>
          <a:p>
            <a:r>
              <a:rPr lang="en-US" sz="1200" dirty="0" smtClean="0"/>
              <a:t>Paper</a:t>
            </a:r>
            <a:r>
              <a:rPr lang="en-US" sz="1200" dirty="0"/>
              <a:t>: </a:t>
            </a:r>
            <a:r>
              <a:rPr lang="en-US" sz="1200" dirty="0" smtClean="0"/>
              <a:t>“Bucket </a:t>
            </a:r>
            <a:r>
              <a:rPr lang="en-US" sz="1200" dirty="0"/>
              <a:t>elimination: A unifying framework </a:t>
            </a:r>
            <a:r>
              <a:rPr lang="en-US" sz="1200" dirty="0" smtClean="0"/>
              <a:t>for probabilistic inference”</a:t>
            </a:r>
          </a:p>
          <a:p>
            <a:r>
              <a:rPr lang="en-US" sz="1200" dirty="0">
                <a:hlinkClick r:id="rId2"/>
              </a:rPr>
              <a:t>http://www.ics.uci.edu/~csp/bucket-elimination.pdf</a:t>
            </a:r>
            <a:endParaRPr lang="en-US" sz="1200" dirty="0"/>
          </a:p>
        </p:txBody>
      </p:sp>
    </p:spTree>
    <p:extLst>
      <p:ext uri="{BB962C8B-B14F-4D97-AF65-F5344CB8AC3E}">
        <p14:creationId xmlns:p14="http://schemas.microsoft.com/office/powerpoint/2010/main" val="4143510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MPE vs MAP</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57</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10517841"/>
              </p:ext>
            </p:extLst>
          </p:nvPr>
        </p:nvGraphicFramePr>
        <p:xfrm>
          <a:off x="533400" y="1600200"/>
          <a:ext cx="2083468" cy="4632960"/>
        </p:xfrm>
        <a:graphic>
          <a:graphicData uri="http://schemas.openxmlformats.org/drawingml/2006/table">
            <a:tbl>
              <a:tblPr firstRow="1" bandRow="1">
                <a:tableStyleId>{2D5ABB26-0587-4C30-8999-92F81FD0307C}</a:tableStyleId>
              </a:tblPr>
              <a:tblGrid>
                <a:gridCol w="336822"/>
                <a:gridCol w="336822"/>
                <a:gridCol w="336822"/>
                <a:gridCol w="336822"/>
                <a:gridCol w="736180"/>
              </a:tblGrid>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X</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Y</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Z</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P(w,x,y,z)</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3276600" y="3124200"/>
            <a:ext cx="1524000" cy="369332"/>
          </a:xfrm>
          <a:prstGeom prst="rect">
            <a:avLst/>
          </a:prstGeom>
          <a:noFill/>
        </p:spPr>
        <p:txBody>
          <a:bodyPr wrap="square" rtlCol="0">
            <a:spAutoFit/>
          </a:bodyPr>
          <a:lstStyle/>
          <a:p>
            <a:r>
              <a:rPr lang="en-US" dirty="0" smtClean="0"/>
              <a:t>Evidence: Z=0</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1791747193"/>
              </p:ext>
            </p:extLst>
          </p:nvPr>
        </p:nvGraphicFramePr>
        <p:xfrm>
          <a:off x="3021932" y="3810000"/>
          <a:ext cx="2083468" cy="2438400"/>
        </p:xfrm>
        <a:graphic>
          <a:graphicData uri="http://schemas.openxmlformats.org/drawingml/2006/table">
            <a:tbl>
              <a:tblPr firstRow="1" bandRow="1">
                <a:tableStyleId>{2D5ABB26-0587-4C30-8999-92F81FD0307C}</a:tableStyleId>
              </a:tblPr>
              <a:tblGrid>
                <a:gridCol w="336822"/>
                <a:gridCol w="336822"/>
                <a:gridCol w="336822"/>
                <a:gridCol w="336822"/>
                <a:gridCol w="736180"/>
              </a:tblGrid>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X</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Y</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Z</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P(w,x,y,z)</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1" name="Elbow Connector 10"/>
          <p:cNvCxnSpPr>
            <a:stCxn id="24" idx="3"/>
            <a:endCxn id="13" idx="1"/>
          </p:cNvCxnSpPr>
          <p:nvPr/>
        </p:nvCxnSpPr>
        <p:spPr>
          <a:xfrm flipV="1">
            <a:off x="5105400" y="1896805"/>
            <a:ext cx="685800" cy="282759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1712139"/>
            <a:ext cx="2667000" cy="369332"/>
          </a:xfrm>
          <a:prstGeom prst="rect">
            <a:avLst/>
          </a:prstGeom>
          <a:noFill/>
        </p:spPr>
        <p:txBody>
          <a:bodyPr wrap="square" rtlCol="0">
            <a:spAutoFit/>
          </a:bodyPr>
          <a:lstStyle/>
          <a:p>
            <a:r>
              <a:rPr lang="en-US" dirty="0" smtClean="0"/>
              <a:t>MPE: W=1, X=0, Y=1, Z=0</a:t>
            </a:r>
            <a:endParaRPr lang="en-US" dirty="0"/>
          </a:p>
        </p:txBody>
      </p:sp>
      <p:sp>
        <p:nvSpPr>
          <p:cNvPr id="24" name="Rectangle 23"/>
          <p:cNvSpPr/>
          <p:nvPr/>
        </p:nvSpPr>
        <p:spPr>
          <a:xfrm>
            <a:off x="4800600" y="45720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 name="Content Placeholder 3"/>
          <p:cNvGraphicFramePr>
            <a:graphicFrameLocks/>
          </p:cNvGraphicFramePr>
          <p:nvPr>
            <p:extLst>
              <p:ext uri="{D42A27DB-BD31-4B8C-83A1-F6EECF244321}">
                <p14:modId xmlns:p14="http://schemas.microsoft.com/office/powerpoint/2010/main" val="3025245555"/>
              </p:ext>
            </p:extLst>
          </p:nvPr>
        </p:nvGraphicFramePr>
        <p:xfrm>
          <a:off x="5943600" y="4495800"/>
          <a:ext cx="1409824" cy="1341120"/>
        </p:xfrm>
        <a:graphic>
          <a:graphicData uri="http://schemas.openxmlformats.org/drawingml/2006/table">
            <a:tbl>
              <a:tblPr firstRow="1" bandRow="1">
                <a:tableStyleId>{2D5ABB26-0587-4C30-8999-92F81FD0307C}</a:tableStyleId>
              </a:tblPr>
              <a:tblGrid>
                <a:gridCol w="336822"/>
                <a:gridCol w="336822"/>
                <a:gridCol w="736180"/>
              </a:tblGrid>
              <a:tr h="229985">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X</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P(w,x,y,z)</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58734">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734">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734">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0.15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734">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36" name="Elbow Connector 35"/>
          <p:cNvCxnSpPr>
            <a:stCxn id="38" idx="3"/>
            <a:endCxn id="42" idx="2"/>
          </p:cNvCxnSpPr>
          <p:nvPr/>
        </p:nvCxnSpPr>
        <p:spPr>
          <a:xfrm flipH="1" flipV="1">
            <a:off x="7124700" y="3546809"/>
            <a:ext cx="266700" cy="1329991"/>
          </a:xfrm>
          <a:prstGeom prst="bentConnector4">
            <a:avLst>
              <a:gd name="adj1" fmla="val -85714"/>
              <a:gd name="adj2" fmla="val 55729"/>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086600" y="47244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981700" y="2900478"/>
            <a:ext cx="2286000" cy="646331"/>
          </a:xfrm>
          <a:prstGeom prst="rect">
            <a:avLst/>
          </a:prstGeom>
          <a:noFill/>
        </p:spPr>
        <p:txBody>
          <a:bodyPr wrap="square" rtlCol="0">
            <a:spAutoFit/>
          </a:bodyPr>
          <a:lstStyle/>
          <a:p>
            <a:r>
              <a:rPr lang="en-US" dirty="0" smtClean="0"/>
              <a:t>MAP for subset {W,X}: W=1, X=1</a:t>
            </a:r>
            <a:endParaRPr lang="en-US" dirty="0"/>
          </a:p>
        </p:txBody>
      </p:sp>
      <p:sp>
        <p:nvSpPr>
          <p:cNvPr id="16" name="Rectangle 15"/>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409538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58</a:t>
            </a:fld>
            <a:endParaRPr lang="en-US" dirty="0"/>
          </a:p>
        </p:txBody>
      </p:sp>
      <p:sp>
        <p:nvSpPr>
          <p:cNvPr id="8" name="TextBox 7"/>
          <p:cNvSpPr txBox="1"/>
          <p:nvPr/>
        </p:nvSpPr>
        <p:spPr>
          <a:xfrm>
            <a:off x="5181600" y="1752599"/>
            <a:ext cx="2819400" cy="1754326"/>
          </a:xfrm>
          <a:prstGeom prst="rect">
            <a:avLst/>
          </a:prstGeom>
          <a:noFill/>
        </p:spPr>
        <p:txBody>
          <a:bodyPr wrap="square" rtlCol="0">
            <a:spAutoFit/>
          </a:bodyPr>
          <a:lstStyle/>
          <a:p>
            <a:r>
              <a:rPr lang="en-US" dirty="0" smtClean="0"/>
              <a:t>Takes as input a probabilistic network, evidence (not mentioned), a subset of variables and an ordering in which those variables come first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1485898"/>
            <a:ext cx="4101974" cy="8001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2762075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59</a:t>
            </a:fld>
            <a:endParaRPr lang="en-US" dirty="0"/>
          </a:p>
        </p:txBody>
      </p:sp>
      <p:sp>
        <p:nvSpPr>
          <p:cNvPr id="8" name="TextBox 7"/>
          <p:cNvSpPr txBox="1"/>
          <p:nvPr/>
        </p:nvSpPr>
        <p:spPr>
          <a:xfrm>
            <a:off x="5181600" y="1752599"/>
            <a:ext cx="2819400" cy="1200329"/>
          </a:xfrm>
          <a:prstGeom prst="rect">
            <a:avLst/>
          </a:prstGeom>
          <a:noFill/>
        </p:spPr>
        <p:txBody>
          <a:bodyPr wrap="square" rtlCol="0">
            <a:spAutoFit/>
          </a:bodyPr>
          <a:lstStyle/>
          <a:p>
            <a:r>
              <a:rPr lang="en-US" dirty="0" smtClean="0"/>
              <a:t>Outputs the assignment to the given variable subset that has the highest probability.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2247899"/>
            <a:ext cx="4101974" cy="2667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238007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64963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algn="l"/>
            <a:r>
              <a:rPr lang="en-US" dirty="0" smtClean="0"/>
              <a:t>Graphical Representation</a:t>
            </a:r>
            <a:endParaRPr lang="en-US" dirty="0"/>
          </a:p>
        </p:txBody>
      </p:sp>
      <p:sp>
        <p:nvSpPr>
          <p:cNvPr id="5" name="Content Placeholder 4"/>
          <p:cNvSpPr>
            <a:spLocks noGrp="1"/>
          </p:cNvSpPr>
          <p:nvPr>
            <p:ph sz="half" idx="1"/>
          </p:nvPr>
        </p:nvSpPr>
        <p:spPr>
          <a:xfrm>
            <a:off x="457200" y="1600200"/>
            <a:ext cx="6400800" cy="4525963"/>
          </a:xfrm>
        </p:spPr>
        <p:txBody>
          <a:bodyPr/>
          <a:lstStyle/>
          <a:p>
            <a:r>
              <a:rPr lang="en-US" dirty="0" smtClean="0"/>
              <a:t>Represented by a directed </a:t>
            </a:r>
            <a:r>
              <a:rPr lang="en-US" dirty="0" smtClean="0">
                <a:solidFill>
                  <a:srgbClr val="FF0000"/>
                </a:solidFill>
              </a:rPr>
              <a:t>acyclic</a:t>
            </a:r>
            <a:r>
              <a:rPr lang="en-US" dirty="0" smtClean="0"/>
              <a:t> graph</a:t>
            </a:r>
          </a:p>
          <a:p>
            <a:r>
              <a:rPr lang="en-US" dirty="0" smtClean="0"/>
              <a:t>Edges are </a:t>
            </a:r>
            <a:r>
              <a:rPr lang="en-US" dirty="0" smtClean="0">
                <a:solidFill>
                  <a:srgbClr val="FF0000"/>
                </a:solidFill>
              </a:rPr>
              <a:t>causal influence</a:t>
            </a:r>
            <a:r>
              <a:rPr lang="en-US" dirty="0" smtClean="0"/>
              <a:t> of one variable to another</a:t>
            </a:r>
          </a:p>
          <a:p>
            <a:pPr marL="0" indent="0">
              <a:buNone/>
            </a:pPr>
            <a:endParaRPr lang="en-US" dirty="0" smtClean="0"/>
          </a:p>
          <a:p>
            <a:pPr marL="0" indent="0">
              <a:buNone/>
            </a:pPr>
            <a:endParaRPr lang="en-US" dirty="0" smtClean="0"/>
          </a:p>
          <a:p>
            <a:r>
              <a:rPr lang="en-US" dirty="0" smtClean="0"/>
              <a:t>Direct influence: single edge</a:t>
            </a:r>
          </a:p>
          <a:p>
            <a:r>
              <a:rPr lang="en-US" dirty="0" smtClean="0"/>
              <a:t>Indirect influence: path length ≥ 2</a:t>
            </a:r>
            <a:endParaRPr lang="en-US" dirty="0"/>
          </a:p>
        </p:txBody>
      </p:sp>
      <p:sp>
        <p:nvSpPr>
          <p:cNvPr id="2" name="Date Placeholder 1"/>
          <p:cNvSpPr>
            <a:spLocks noGrp="1"/>
          </p:cNvSpPr>
          <p:nvPr>
            <p:ph type="dt" sz="half" idx="10"/>
          </p:nvPr>
        </p:nvSpPr>
        <p:spPr/>
        <p:txBody>
          <a:bodyPr/>
          <a:lstStyle/>
          <a:p>
            <a:r>
              <a:rPr lang="en-US" dirty="0" smtClean="0"/>
              <a:t>April 1&amp;3, 2013</a:t>
            </a:r>
            <a:endParaRPr lang="en-US" dirty="0"/>
          </a:p>
        </p:txBody>
      </p:sp>
      <p:sp>
        <p:nvSpPr>
          <p:cNvPr id="3" name="Footer Placeholder 2"/>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6</a:t>
            </a:fld>
            <a:endParaRPr lang="en-US" dirty="0"/>
          </a:p>
        </p:txBody>
      </p:sp>
      <p:sp>
        <p:nvSpPr>
          <p:cNvPr id="7" name="Rectangle 6"/>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1236590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60</a:t>
            </a:fld>
            <a:endParaRPr lang="en-US" dirty="0"/>
          </a:p>
        </p:txBody>
      </p:sp>
      <p:sp>
        <p:nvSpPr>
          <p:cNvPr id="8" name="TextBox 7"/>
          <p:cNvSpPr txBox="1"/>
          <p:nvPr/>
        </p:nvSpPr>
        <p:spPr>
          <a:xfrm>
            <a:off x="5181600" y="1752599"/>
            <a:ext cx="2819400" cy="369332"/>
          </a:xfrm>
          <a:prstGeom prst="rect">
            <a:avLst/>
          </a:prstGeom>
          <a:noFill/>
        </p:spPr>
        <p:txBody>
          <a:bodyPr wrap="square" rtlCol="0">
            <a:spAutoFit/>
          </a:bodyPr>
          <a:lstStyle/>
          <a:p>
            <a:r>
              <a:rPr lang="en-US" dirty="0" smtClean="0"/>
              <a:t>Initialize buckets as normal.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2476499"/>
            <a:ext cx="4101974" cy="7239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2056630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61</a:t>
            </a:fld>
            <a:endParaRPr lang="en-US" dirty="0"/>
          </a:p>
        </p:txBody>
      </p:sp>
      <p:sp>
        <p:nvSpPr>
          <p:cNvPr id="8" name="TextBox 7"/>
          <p:cNvSpPr txBox="1"/>
          <p:nvPr/>
        </p:nvSpPr>
        <p:spPr>
          <a:xfrm>
            <a:off x="5181600" y="1752599"/>
            <a:ext cx="2819400" cy="646331"/>
          </a:xfrm>
          <a:prstGeom prst="rect">
            <a:avLst/>
          </a:prstGeom>
          <a:noFill/>
        </p:spPr>
        <p:txBody>
          <a:bodyPr wrap="square" rtlCol="0">
            <a:spAutoFit/>
          </a:bodyPr>
          <a:lstStyle/>
          <a:p>
            <a:r>
              <a:rPr lang="en-US" dirty="0" smtClean="0"/>
              <a:t>Process buckets from last to first as normal.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3238499"/>
            <a:ext cx="4101974" cy="4191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696165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62</a:t>
            </a:fld>
            <a:endParaRPr lang="en-US" dirty="0"/>
          </a:p>
        </p:txBody>
      </p:sp>
      <p:sp>
        <p:nvSpPr>
          <p:cNvPr id="8" name="TextBox 7"/>
          <p:cNvSpPr txBox="1"/>
          <p:nvPr/>
        </p:nvSpPr>
        <p:spPr>
          <a:xfrm>
            <a:off x="5181600" y="1752599"/>
            <a:ext cx="2819400" cy="1477328"/>
          </a:xfrm>
          <a:prstGeom prst="rect">
            <a:avLst/>
          </a:prstGeom>
          <a:noFill/>
        </p:spPr>
        <p:txBody>
          <a:bodyPr wrap="square" rtlCol="0">
            <a:spAutoFit/>
          </a:bodyPr>
          <a:lstStyle/>
          <a:p>
            <a:r>
              <a:rPr lang="en-US" dirty="0" smtClean="0"/>
              <a:t>If the bucket contains a variable assignment from evidence, apply that assignment and generate the corresponding function.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3695699"/>
            <a:ext cx="4101974" cy="5715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33556060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63</a:t>
            </a:fld>
            <a:endParaRPr lang="en-US" dirty="0"/>
          </a:p>
        </p:txBody>
      </p:sp>
      <p:sp>
        <p:nvSpPr>
          <p:cNvPr id="8" name="TextBox 7"/>
          <p:cNvSpPr txBox="1"/>
          <p:nvPr/>
        </p:nvSpPr>
        <p:spPr>
          <a:xfrm>
            <a:off x="5181600" y="1752599"/>
            <a:ext cx="2819400" cy="1754326"/>
          </a:xfrm>
          <a:prstGeom prst="rect">
            <a:avLst/>
          </a:prstGeom>
          <a:noFill/>
        </p:spPr>
        <p:txBody>
          <a:bodyPr wrap="square" rtlCol="0">
            <a:spAutoFit/>
          </a:bodyPr>
          <a:lstStyle/>
          <a:p>
            <a:r>
              <a:rPr lang="en-US" dirty="0" smtClean="0"/>
              <a:t>Else if the bucket variable is not a member of the subset, take the product of all contained function, then project out the bucket variable by summing over 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4305299"/>
            <a:ext cx="4101974" cy="7239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2689760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64</a:t>
            </a:fld>
            <a:endParaRPr lang="en-US" dirty="0"/>
          </a:p>
        </p:txBody>
      </p:sp>
      <p:sp>
        <p:nvSpPr>
          <p:cNvPr id="8" name="TextBox 7"/>
          <p:cNvSpPr txBox="1"/>
          <p:nvPr/>
        </p:nvSpPr>
        <p:spPr>
          <a:xfrm>
            <a:off x="5181600" y="1752599"/>
            <a:ext cx="2819400" cy="2031325"/>
          </a:xfrm>
          <a:prstGeom prst="rect">
            <a:avLst/>
          </a:prstGeom>
          <a:noFill/>
        </p:spPr>
        <p:txBody>
          <a:bodyPr wrap="square" rtlCol="0">
            <a:spAutoFit/>
          </a:bodyPr>
          <a:lstStyle/>
          <a:p>
            <a:r>
              <a:rPr lang="en-US" dirty="0" smtClean="0"/>
              <a:t>Else if the bucket variable is a member of the subset, take the product of all contained function, then project out the bucket variable by maximizing over 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43" y="4991099"/>
            <a:ext cx="4101974" cy="6477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30956373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ELIM-MAP Algorithm</a:t>
            </a:r>
            <a:endParaRPr lang="en-US" dirty="0"/>
          </a:p>
        </p:txBody>
      </p:sp>
      <p:sp>
        <p:nvSpPr>
          <p:cNvPr id="3" name="Date Placeholder 2"/>
          <p:cNvSpPr>
            <a:spLocks noGrp="1"/>
          </p:cNvSpPr>
          <p:nvPr>
            <p:ph type="dt" sz="half" idx="10"/>
          </p:nvPr>
        </p:nvSpPr>
        <p:spPr>
          <a:xfrm>
            <a:off x="457200" y="6234112"/>
            <a:ext cx="2133600" cy="365125"/>
          </a:xfrm>
        </p:spPr>
        <p:txBody>
          <a:bodyPr/>
          <a:lstStyle/>
          <a:p>
            <a:r>
              <a:rPr lang="en-US" dirty="0" smtClean="0"/>
              <a:t>April 1&amp;3, 2013</a:t>
            </a:r>
            <a:endParaRPr lang="en-US" dirty="0"/>
          </a:p>
        </p:txBody>
      </p:sp>
      <p:sp>
        <p:nvSpPr>
          <p:cNvPr id="4" name="Footer Placeholder 3"/>
          <p:cNvSpPr>
            <a:spLocks noGrp="1"/>
          </p:cNvSpPr>
          <p:nvPr>
            <p:ph type="ftr" sz="quarter" idx="11"/>
          </p:nvPr>
        </p:nvSpPr>
        <p:spPr>
          <a:xfrm>
            <a:off x="3124200" y="6234112"/>
            <a:ext cx="2895600" cy="365125"/>
          </a:xfrm>
        </p:spPr>
        <p:txBody>
          <a:bodyPr/>
          <a:lstStyle/>
          <a:p>
            <a:r>
              <a:rPr lang="en-US" dirty="0" smtClean="0"/>
              <a:t>DanielG--Probabilistic Networks</a:t>
            </a:r>
            <a:endParaRPr lang="en-US" dirty="0"/>
          </a:p>
        </p:txBody>
      </p:sp>
      <p:sp>
        <p:nvSpPr>
          <p:cNvPr id="5" name="Slide Number Placeholder 4"/>
          <p:cNvSpPr>
            <a:spLocks noGrp="1"/>
          </p:cNvSpPr>
          <p:nvPr>
            <p:ph type="sldNum" sz="quarter" idx="12"/>
          </p:nvPr>
        </p:nvSpPr>
        <p:spPr>
          <a:xfrm>
            <a:off x="6553200" y="6234112"/>
            <a:ext cx="2133600" cy="365125"/>
          </a:xfrm>
        </p:spPr>
        <p:txBody>
          <a:bodyPr/>
          <a:lstStyle/>
          <a:p>
            <a:fld id="{1B80ECEA-B853-429C-96B0-A129C1F5756A}" type="slidenum">
              <a:rPr lang="en-US" smtClean="0"/>
              <a:t>65</a:t>
            </a:fld>
            <a:endParaRPr lang="en-US" dirty="0"/>
          </a:p>
        </p:txBody>
      </p:sp>
      <p:sp>
        <p:nvSpPr>
          <p:cNvPr id="8" name="TextBox 7"/>
          <p:cNvSpPr txBox="1"/>
          <p:nvPr/>
        </p:nvSpPr>
        <p:spPr>
          <a:xfrm>
            <a:off x="5181600" y="1752599"/>
            <a:ext cx="2819400" cy="1754326"/>
          </a:xfrm>
          <a:prstGeom prst="rect">
            <a:avLst/>
          </a:prstGeom>
          <a:noFill/>
        </p:spPr>
        <p:txBody>
          <a:bodyPr wrap="square" rtlCol="0">
            <a:spAutoFit/>
          </a:bodyPr>
          <a:lstStyle/>
          <a:p>
            <a:r>
              <a:rPr lang="en-US" dirty="0" smtClean="0"/>
              <a:t>After all buckets have been processed, move in the forward direction and consult generated functions to obtain the most probable assignments to the subset.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6" y="1214699"/>
            <a:ext cx="4114800" cy="50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6816" y="5605199"/>
            <a:ext cx="4101974" cy="647701"/>
          </a:xfrm>
          <a:prstGeom prst="rect">
            <a:avLst/>
          </a:prstGeom>
          <a:solidFill>
            <a:schemeClr val="tx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96200" y="8299"/>
            <a:ext cx="1411156" cy="369332"/>
          </a:xfrm>
          <a:prstGeom prst="rect">
            <a:avLst/>
          </a:prstGeom>
        </p:spPr>
        <p:txBody>
          <a:bodyPr wrap="none">
            <a:spAutoFit/>
          </a:bodyPr>
          <a:lstStyle/>
          <a:p>
            <a:r>
              <a:rPr lang="en-US" dirty="0" smtClean="0">
                <a:solidFill>
                  <a:schemeClr val="tx2">
                    <a:lumMod val="60000"/>
                    <a:lumOff val="40000"/>
                  </a:schemeClr>
                </a:solidFill>
              </a:rPr>
              <a:t>[</a:t>
            </a:r>
            <a:r>
              <a:rPr lang="en-US" dirty="0" err="1" smtClean="0">
                <a:solidFill>
                  <a:schemeClr val="tx2">
                    <a:lumMod val="60000"/>
                    <a:lumOff val="40000"/>
                  </a:schemeClr>
                </a:solidFill>
              </a:rPr>
              <a:t>Dechter</a:t>
            </a:r>
            <a:r>
              <a:rPr lang="en-US" dirty="0" smtClean="0">
                <a:solidFill>
                  <a:schemeClr val="tx2">
                    <a:lumMod val="60000"/>
                    <a:lumOff val="40000"/>
                  </a:schemeClr>
                </a:solidFill>
              </a:rPr>
              <a:t> 96]</a:t>
            </a:r>
            <a:r>
              <a:rPr lang="en-US" dirty="0" smtClean="0"/>
              <a:t> </a:t>
            </a:r>
            <a:endParaRPr lang="en-US" dirty="0"/>
          </a:p>
        </p:txBody>
      </p:sp>
    </p:spTree>
    <p:extLst>
      <p:ext uri="{BB962C8B-B14F-4D97-AF65-F5344CB8AC3E}">
        <p14:creationId xmlns:p14="http://schemas.microsoft.com/office/powerpoint/2010/main" val="5135710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Complexity</a:t>
            </a:r>
            <a:endParaRPr lang="en-US" dirty="0"/>
          </a:p>
        </p:txBody>
      </p:sp>
      <p:sp>
        <p:nvSpPr>
          <p:cNvPr id="3" name="Content Placeholder 2"/>
          <p:cNvSpPr>
            <a:spLocks noGrp="1"/>
          </p:cNvSpPr>
          <p:nvPr>
            <p:ph idx="1"/>
          </p:nvPr>
        </p:nvSpPr>
        <p:spPr/>
        <p:txBody>
          <a:bodyPr>
            <a:normAutofit/>
          </a:bodyPr>
          <a:lstStyle/>
          <a:p>
            <a:r>
              <a:rPr lang="en-US" sz="2800" dirty="0" smtClean="0"/>
              <a:t>With all bucket elimination, complexity dominated by time and space to process a bucket</a:t>
            </a:r>
          </a:p>
          <a:p>
            <a:r>
              <a:rPr lang="en-US" sz="2800" dirty="0" smtClean="0"/>
              <a:t>Time and space exponential in the number of variables in a bucket</a:t>
            </a:r>
          </a:p>
          <a:p>
            <a:r>
              <a:rPr lang="en-US" sz="2800" dirty="0" smtClean="0"/>
              <a:t>Induced width of the ordering bounds the scope of the generated functions</a:t>
            </a:r>
          </a:p>
          <a:p>
            <a:pPr marL="0" indent="0">
              <a:buNone/>
            </a:pPr>
            <a:endParaRPr lang="en-US" sz="28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66</a:t>
            </a:fld>
            <a:endParaRPr lang="en-US" dirty="0"/>
          </a:p>
        </p:txBody>
      </p:sp>
      <p:sp>
        <p:nvSpPr>
          <p:cNvPr id="7" name="Rectangle 6"/>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14.3</a:t>
            </a:r>
            <a:endParaRPr lang="en-US" dirty="0"/>
          </a:p>
        </p:txBody>
      </p:sp>
    </p:spTree>
    <p:extLst>
      <p:ext uri="{BB962C8B-B14F-4D97-AF65-F5344CB8AC3E}">
        <p14:creationId xmlns:p14="http://schemas.microsoft.com/office/powerpoint/2010/main" val="41164430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Complexity: adjusted induced width</a:t>
            </a:r>
            <a:endParaRPr lang="en-US" dirty="0"/>
          </a:p>
        </p:txBody>
      </p:sp>
      <p:sp>
        <p:nvSpPr>
          <p:cNvPr id="3" name="Content Placeholder 2"/>
          <p:cNvSpPr>
            <a:spLocks noGrp="1"/>
          </p:cNvSpPr>
          <p:nvPr>
            <p:ph idx="1"/>
          </p:nvPr>
        </p:nvSpPr>
        <p:spPr/>
        <p:txBody>
          <a:bodyPr>
            <a:normAutofit/>
          </a:bodyPr>
          <a:lstStyle/>
          <a:p>
            <a:r>
              <a:rPr lang="en-US" sz="2800" dirty="0" smtClean="0"/>
              <a:t>Adjusted induced width of G relative to E along d: w</a:t>
            </a:r>
            <a:r>
              <a:rPr lang="en-US" sz="2800" baseline="30000" dirty="0" smtClean="0"/>
              <a:t>*</a:t>
            </a:r>
            <a:r>
              <a:rPr lang="en-US" sz="2800" dirty="0" smtClean="0"/>
              <a:t>(d,E) is the induced width along ordering d when nodes of variables in E are removed.</a:t>
            </a:r>
          </a:p>
          <a:p>
            <a:pPr marL="0" indent="0">
              <a:buNone/>
            </a:pPr>
            <a:endParaRPr lang="en-US" sz="28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67</a:t>
            </a:fld>
            <a:endParaRPr lang="en-US" dirty="0"/>
          </a:p>
        </p:txBody>
      </p:sp>
      <p:sp>
        <p:nvSpPr>
          <p:cNvPr id="7" name="Rounded Rectangle 6"/>
          <p:cNvSpPr/>
          <p:nvPr/>
        </p:nvSpPr>
        <p:spPr>
          <a:xfrm>
            <a:off x="2365762" y="4735450"/>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8" name="TextBox 7"/>
          <p:cNvSpPr txBox="1"/>
          <p:nvPr/>
        </p:nvSpPr>
        <p:spPr>
          <a:xfrm>
            <a:off x="2953284" y="4747118"/>
            <a:ext cx="992025" cy="369332"/>
          </a:xfrm>
          <a:prstGeom prst="rect">
            <a:avLst/>
          </a:prstGeom>
          <a:noFill/>
        </p:spPr>
        <p:txBody>
          <a:bodyPr wrap="square" rtlCol="0">
            <a:spAutoFit/>
          </a:bodyPr>
          <a:lstStyle/>
          <a:p>
            <a:r>
              <a:rPr lang="en-US" dirty="0" smtClean="0"/>
              <a:t>P(b|a)</a:t>
            </a:r>
            <a:endParaRPr lang="en-US" dirty="0"/>
          </a:p>
        </p:txBody>
      </p:sp>
      <p:sp>
        <p:nvSpPr>
          <p:cNvPr id="9" name="TextBox 8"/>
          <p:cNvSpPr txBox="1"/>
          <p:nvPr/>
        </p:nvSpPr>
        <p:spPr>
          <a:xfrm>
            <a:off x="3791485" y="4756165"/>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sp>
        <p:nvSpPr>
          <p:cNvPr id="10" name="TextBox 9"/>
          <p:cNvSpPr txBox="1"/>
          <p:nvPr/>
        </p:nvSpPr>
        <p:spPr>
          <a:xfrm>
            <a:off x="4650337" y="4741128"/>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11" name="TextBox 10"/>
          <p:cNvSpPr txBox="1"/>
          <p:nvPr/>
        </p:nvSpPr>
        <p:spPr>
          <a:xfrm>
            <a:off x="3733800" y="3498864"/>
            <a:ext cx="858852" cy="369332"/>
          </a:xfrm>
          <a:prstGeom prst="rect">
            <a:avLst/>
          </a:prstGeom>
          <a:noFill/>
        </p:spPr>
        <p:txBody>
          <a:bodyPr wrap="square" rtlCol="0">
            <a:spAutoFit/>
          </a:bodyPr>
          <a:lstStyle/>
          <a:p>
            <a:r>
              <a:rPr lang="el-GR" dirty="0" smtClean="0"/>
              <a:t>λ</a:t>
            </a:r>
            <a:r>
              <a:rPr lang="en-US" baseline="-25000" dirty="0" smtClean="0"/>
              <a:t>B</a:t>
            </a:r>
            <a:r>
              <a:rPr lang="en-US" dirty="0" smtClean="0"/>
              <a:t>(</a:t>
            </a:r>
            <a:r>
              <a:rPr lang="en-US" dirty="0"/>
              <a:t>a</a:t>
            </a:r>
            <a:r>
              <a:rPr lang="en-US" dirty="0" smtClean="0"/>
              <a:t>,c)</a:t>
            </a:r>
            <a:endParaRPr lang="en-US" dirty="0"/>
          </a:p>
        </p:txBody>
      </p:sp>
      <p:sp>
        <p:nvSpPr>
          <p:cNvPr id="12" name="Left Brace 11"/>
          <p:cNvSpPr/>
          <p:nvPr/>
        </p:nvSpPr>
        <p:spPr>
          <a:xfrm rot="5400000">
            <a:off x="4349453" y="3281302"/>
            <a:ext cx="228600" cy="2949726"/>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Elbow Connector 12"/>
          <p:cNvCxnSpPr>
            <a:stCxn id="12" idx="1"/>
            <a:endCxn id="11" idx="2"/>
          </p:cNvCxnSpPr>
          <p:nvPr/>
        </p:nvCxnSpPr>
        <p:spPr>
          <a:xfrm rot="16200000" flipV="1">
            <a:off x="4364498" y="3666925"/>
            <a:ext cx="773669" cy="1176212"/>
          </a:xfrm>
          <a:prstGeom prst="bentConnector5">
            <a:avLst>
              <a:gd name="adj1" fmla="val 29548"/>
              <a:gd name="adj2" fmla="val 100526"/>
              <a:gd name="adj3" fmla="val 70452"/>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09189" y="4748999"/>
            <a:ext cx="858852" cy="369332"/>
          </a:xfrm>
          <a:prstGeom prst="rect">
            <a:avLst/>
          </a:prstGeom>
          <a:noFill/>
        </p:spPr>
        <p:txBody>
          <a:bodyPr wrap="square" rtlCol="0">
            <a:spAutoFit/>
          </a:bodyPr>
          <a:lstStyle/>
          <a:p>
            <a:r>
              <a:rPr lang="en-US" dirty="0" smtClean="0"/>
              <a:t>B=1</a:t>
            </a:r>
            <a:endParaRPr lang="en-US" dirty="0"/>
          </a:p>
        </p:txBody>
      </p:sp>
      <p:sp>
        <p:nvSpPr>
          <p:cNvPr id="15" name="Rectangle 14"/>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14.3</a:t>
            </a:r>
            <a:endParaRPr lang="en-US" dirty="0"/>
          </a:p>
        </p:txBody>
      </p:sp>
    </p:spTree>
    <p:extLst>
      <p:ext uri="{BB962C8B-B14F-4D97-AF65-F5344CB8AC3E}">
        <p14:creationId xmlns:p14="http://schemas.microsoft.com/office/powerpoint/2010/main" val="31009945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Complexity: adjusted induced width</a:t>
            </a:r>
            <a:endParaRPr lang="en-US" dirty="0"/>
          </a:p>
        </p:txBody>
      </p:sp>
      <p:sp>
        <p:nvSpPr>
          <p:cNvPr id="3" name="Content Placeholder 2"/>
          <p:cNvSpPr>
            <a:spLocks noGrp="1"/>
          </p:cNvSpPr>
          <p:nvPr>
            <p:ph idx="1"/>
          </p:nvPr>
        </p:nvSpPr>
        <p:spPr/>
        <p:txBody>
          <a:bodyPr>
            <a:normAutofit/>
          </a:bodyPr>
          <a:lstStyle/>
          <a:p>
            <a:r>
              <a:rPr lang="en-US" sz="2800" dirty="0" smtClean="0"/>
              <a:t>Adjusted induced width of G relative to E along d: w</a:t>
            </a:r>
            <a:r>
              <a:rPr lang="en-US" sz="2800" baseline="30000" dirty="0" smtClean="0"/>
              <a:t>*</a:t>
            </a:r>
            <a:r>
              <a:rPr lang="en-US" sz="2800" dirty="0" smtClean="0"/>
              <a:t>(d,E) is the induced width along ordering d when nodes of variables in E are removed.</a:t>
            </a:r>
          </a:p>
          <a:p>
            <a:pPr marL="0" indent="0">
              <a:buNone/>
            </a:pPr>
            <a:endParaRPr lang="en-US" sz="28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68</a:t>
            </a:fld>
            <a:endParaRPr lang="en-US" dirty="0"/>
          </a:p>
        </p:txBody>
      </p:sp>
      <p:sp>
        <p:nvSpPr>
          <p:cNvPr id="7" name="Rounded Rectangle 6"/>
          <p:cNvSpPr/>
          <p:nvPr/>
        </p:nvSpPr>
        <p:spPr>
          <a:xfrm>
            <a:off x="1676400" y="4735450"/>
            <a:ext cx="381000" cy="381000"/>
          </a:xfrm>
          <a:prstGeom prst="roundRect">
            <a:avLst/>
          </a:prstGeom>
          <a:solidFill>
            <a:schemeClr val="bg1">
              <a:lumMod val="8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8" name="TextBox 7"/>
          <p:cNvSpPr txBox="1"/>
          <p:nvPr/>
        </p:nvSpPr>
        <p:spPr>
          <a:xfrm>
            <a:off x="2263922" y="4747118"/>
            <a:ext cx="992025" cy="369332"/>
          </a:xfrm>
          <a:prstGeom prst="rect">
            <a:avLst/>
          </a:prstGeom>
          <a:noFill/>
        </p:spPr>
        <p:txBody>
          <a:bodyPr wrap="square" rtlCol="0">
            <a:spAutoFit/>
          </a:bodyPr>
          <a:lstStyle/>
          <a:p>
            <a:r>
              <a:rPr lang="en-US" dirty="0" smtClean="0"/>
              <a:t>P(b|a)</a:t>
            </a:r>
            <a:endParaRPr lang="en-US" dirty="0"/>
          </a:p>
        </p:txBody>
      </p:sp>
      <p:sp>
        <p:nvSpPr>
          <p:cNvPr id="9" name="TextBox 8"/>
          <p:cNvSpPr txBox="1"/>
          <p:nvPr/>
        </p:nvSpPr>
        <p:spPr>
          <a:xfrm>
            <a:off x="4098004" y="4792379"/>
            <a:ext cx="858852" cy="369332"/>
          </a:xfrm>
          <a:prstGeom prst="rect">
            <a:avLst/>
          </a:prstGeom>
          <a:noFill/>
        </p:spPr>
        <p:txBody>
          <a:bodyPr wrap="square" rtlCol="0">
            <a:spAutoFit/>
          </a:bodyPr>
          <a:lstStyle/>
          <a:p>
            <a:r>
              <a:rPr lang="el-GR" dirty="0" smtClean="0"/>
              <a:t>λ</a:t>
            </a:r>
            <a:r>
              <a:rPr lang="en-US" baseline="-25000" dirty="0" smtClean="0"/>
              <a:t>D</a:t>
            </a:r>
            <a:r>
              <a:rPr lang="en-US" dirty="0" smtClean="0"/>
              <a:t>(b,a)</a:t>
            </a:r>
            <a:endParaRPr lang="en-US" dirty="0"/>
          </a:p>
        </p:txBody>
      </p:sp>
      <p:sp>
        <p:nvSpPr>
          <p:cNvPr id="10" name="TextBox 9"/>
          <p:cNvSpPr txBox="1"/>
          <p:nvPr/>
        </p:nvSpPr>
        <p:spPr>
          <a:xfrm>
            <a:off x="6147986" y="4760698"/>
            <a:ext cx="858852" cy="369332"/>
          </a:xfrm>
          <a:prstGeom prst="rect">
            <a:avLst/>
          </a:prstGeom>
          <a:noFill/>
        </p:spPr>
        <p:txBody>
          <a:bodyPr wrap="square" rtlCol="0">
            <a:spAutoFit/>
          </a:bodyPr>
          <a:lstStyle/>
          <a:p>
            <a:r>
              <a:rPr lang="el-GR" dirty="0" smtClean="0"/>
              <a:t>λ</a:t>
            </a:r>
            <a:r>
              <a:rPr lang="en-US" baseline="-25000" dirty="0"/>
              <a:t>F</a:t>
            </a:r>
            <a:r>
              <a:rPr lang="en-US" dirty="0" smtClean="0"/>
              <a:t>(b,c)</a:t>
            </a:r>
            <a:endParaRPr lang="en-US" dirty="0"/>
          </a:p>
        </p:txBody>
      </p:sp>
      <p:sp>
        <p:nvSpPr>
          <p:cNvPr id="11" name="TextBox 10"/>
          <p:cNvSpPr txBox="1"/>
          <p:nvPr/>
        </p:nvSpPr>
        <p:spPr>
          <a:xfrm>
            <a:off x="2487992" y="3498865"/>
            <a:ext cx="858852" cy="369332"/>
          </a:xfrm>
          <a:prstGeom prst="rect">
            <a:avLst/>
          </a:prstGeom>
          <a:noFill/>
        </p:spPr>
        <p:txBody>
          <a:bodyPr wrap="square" rtlCol="0">
            <a:spAutoFit/>
          </a:bodyPr>
          <a:lstStyle/>
          <a:p>
            <a:r>
              <a:rPr lang="el-GR" dirty="0" smtClean="0"/>
              <a:t>λ</a:t>
            </a:r>
            <a:r>
              <a:rPr lang="en-US" baseline="-25000" dirty="0" smtClean="0"/>
              <a:t>B1</a:t>
            </a:r>
            <a:r>
              <a:rPr lang="en-US" dirty="0" smtClean="0"/>
              <a:t>(a)</a:t>
            </a:r>
            <a:endParaRPr lang="en-US" dirty="0"/>
          </a:p>
        </p:txBody>
      </p:sp>
      <p:sp>
        <p:nvSpPr>
          <p:cNvPr id="12" name="Left Brace 11"/>
          <p:cNvSpPr/>
          <p:nvPr/>
        </p:nvSpPr>
        <p:spPr>
          <a:xfrm rot="5400000">
            <a:off x="2824383" y="4117010"/>
            <a:ext cx="228600" cy="1278310"/>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Elbow Connector 12"/>
          <p:cNvCxnSpPr>
            <a:stCxn id="12" idx="1"/>
            <a:endCxn id="11" idx="2"/>
          </p:cNvCxnSpPr>
          <p:nvPr/>
        </p:nvCxnSpPr>
        <p:spPr>
          <a:xfrm rot="16200000" flipV="1">
            <a:off x="2730963" y="4054652"/>
            <a:ext cx="773668" cy="400757"/>
          </a:xfrm>
          <a:prstGeom prst="bentConnector3">
            <a:avLst>
              <a:gd name="adj1" fmla="val 50000"/>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06838" y="4756165"/>
            <a:ext cx="858852" cy="369332"/>
          </a:xfrm>
          <a:prstGeom prst="rect">
            <a:avLst/>
          </a:prstGeom>
          <a:noFill/>
        </p:spPr>
        <p:txBody>
          <a:bodyPr wrap="square" rtlCol="0">
            <a:spAutoFit/>
          </a:bodyPr>
          <a:lstStyle/>
          <a:p>
            <a:r>
              <a:rPr lang="en-US" dirty="0" smtClean="0"/>
              <a:t>B=1</a:t>
            </a:r>
            <a:endParaRPr lang="en-US" dirty="0"/>
          </a:p>
        </p:txBody>
      </p:sp>
      <p:sp>
        <p:nvSpPr>
          <p:cNvPr id="15" name="TextBox 14"/>
          <p:cNvSpPr txBox="1"/>
          <p:nvPr/>
        </p:nvSpPr>
        <p:spPr>
          <a:xfrm>
            <a:off x="4819828" y="4802675"/>
            <a:ext cx="858852" cy="369332"/>
          </a:xfrm>
          <a:prstGeom prst="rect">
            <a:avLst/>
          </a:prstGeom>
          <a:noFill/>
        </p:spPr>
        <p:txBody>
          <a:bodyPr wrap="square" rtlCol="0">
            <a:spAutoFit/>
          </a:bodyPr>
          <a:lstStyle/>
          <a:p>
            <a:r>
              <a:rPr lang="en-US" dirty="0" smtClean="0"/>
              <a:t>B=1</a:t>
            </a:r>
            <a:endParaRPr lang="en-US" dirty="0"/>
          </a:p>
        </p:txBody>
      </p:sp>
      <p:sp>
        <p:nvSpPr>
          <p:cNvPr id="16" name="TextBox 15"/>
          <p:cNvSpPr txBox="1"/>
          <p:nvPr/>
        </p:nvSpPr>
        <p:spPr>
          <a:xfrm>
            <a:off x="3044438" y="4741284"/>
            <a:ext cx="858852" cy="369332"/>
          </a:xfrm>
          <a:prstGeom prst="rect">
            <a:avLst/>
          </a:prstGeom>
          <a:noFill/>
        </p:spPr>
        <p:txBody>
          <a:bodyPr wrap="square" rtlCol="0">
            <a:spAutoFit/>
          </a:bodyPr>
          <a:lstStyle/>
          <a:p>
            <a:r>
              <a:rPr lang="en-US" dirty="0" smtClean="0"/>
              <a:t>B=1</a:t>
            </a:r>
            <a:endParaRPr lang="en-US" dirty="0"/>
          </a:p>
        </p:txBody>
      </p:sp>
      <p:sp>
        <p:nvSpPr>
          <p:cNvPr id="20" name="TextBox 19"/>
          <p:cNvSpPr txBox="1"/>
          <p:nvPr/>
        </p:nvSpPr>
        <p:spPr>
          <a:xfrm>
            <a:off x="4275775" y="3465780"/>
            <a:ext cx="858852" cy="369332"/>
          </a:xfrm>
          <a:prstGeom prst="rect">
            <a:avLst/>
          </a:prstGeom>
          <a:noFill/>
        </p:spPr>
        <p:txBody>
          <a:bodyPr wrap="square" rtlCol="0">
            <a:spAutoFit/>
          </a:bodyPr>
          <a:lstStyle/>
          <a:p>
            <a:r>
              <a:rPr lang="el-GR" dirty="0" smtClean="0"/>
              <a:t>λ</a:t>
            </a:r>
            <a:r>
              <a:rPr lang="en-US" baseline="-25000" dirty="0" smtClean="0"/>
              <a:t>B2</a:t>
            </a:r>
            <a:r>
              <a:rPr lang="en-US" dirty="0" smtClean="0"/>
              <a:t>(a)</a:t>
            </a:r>
            <a:endParaRPr lang="en-US" dirty="0"/>
          </a:p>
        </p:txBody>
      </p:sp>
      <p:sp>
        <p:nvSpPr>
          <p:cNvPr id="21" name="Left Brace 20"/>
          <p:cNvSpPr/>
          <p:nvPr/>
        </p:nvSpPr>
        <p:spPr>
          <a:xfrm rot="5400000">
            <a:off x="4612166" y="4083925"/>
            <a:ext cx="228600" cy="1278310"/>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Elbow Connector 21"/>
          <p:cNvCxnSpPr>
            <a:stCxn id="21" idx="1"/>
            <a:endCxn id="20" idx="2"/>
          </p:cNvCxnSpPr>
          <p:nvPr/>
        </p:nvCxnSpPr>
        <p:spPr>
          <a:xfrm rot="16200000" flipV="1">
            <a:off x="4518746" y="4021567"/>
            <a:ext cx="773668" cy="400757"/>
          </a:xfrm>
          <a:prstGeom prst="bentConnector3">
            <a:avLst>
              <a:gd name="adj1" fmla="val 50000"/>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30922" y="3540015"/>
            <a:ext cx="858852" cy="369332"/>
          </a:xfrm>
          <a:prstGeom prst="rect">
            <a:avLst/>
          </a:prstGeom>
          <a:noFill/>
        </p:spPr>
        <p:txBody>
          <a:bodyPr wrap="square" rtlCol="0">
            <a:spAutoFit/>
          </a:bodyPr>
          <a:lstStyle/>
          <a:p>
            <a:r>
              <a:rPr lang="el-GR" dirty="0" smtClean="0"/>
              <a:t>λ</a:t>
            </a:r>
            <a:r>
              <a:rPr lang="en-US" baseline="-25000" dirty="0" smtClean="0"/>
              <a:t>B3</a:t>
            </a:r>
            <a:r>
              <a:rPr lang="en-US" dirty="0" smtClean="0"/>
              <a:t>(c)</a:t>
            </a:r>
            <a:endParaRPr lang="en-US" dirty="0"/>
          </a:p>
        </p:txBody>
      </p:sp>
      <p:sp>
        <p:nvSpPr>
          <p:cNvPr id="24" name="Left Brace 23"/>
          <p:cNvSpPr/>
          <p:nvPr/>
        </p:nvSpPr>
        <p:spPr>
          <a:xfrm rot="5400000">
            <a:off x="6667313" y="4158160"/>
            <a:ext cx="228600" cy="1278310"/>
          </a:xfrm>
          <a:prstGeom prst="leftBrace">
            <a:avLst>
              <a:gd name="adj1" fmla="val 57554"/>
              <a:gd name="adj2" fmla="val 20313"/>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Elbow Connector 24"/>
          <p:cNvCxnSpPr>
            <a:stCxn id="24" idx="1"/>
            <a:endCxn id="23" idx="2"/>
          </p:cNvCxnSpPr>
          <p:nvPr/>
        </p:nvCxnSpPr>
        <p:spPr>
          <a:xfrm rot="16200000" flipV="1">
            <a:off x="6573893" y="4095802"/>
            <a:ext cx="773668" cy="400757"/>
          </a:xfrm>
          <a:prstGeom prst="bentConnector3">
            <a:avLst>
              <a:gd name="adj1" fmla="val 50000"/>
            </a:avLst>
          </a:prstGeom>
          <a:ln w="158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14.3</a:t>
            </a:r>
            <a:endParaRPr lang="en-US" dirty="0"/>
          </a:p>
        </p:txBody>
      </p:sp>
    </p:spTree>
    <p:extLst>
      <p:ext uri="{BB962C8B-B14F-4D97-AF65-F5344CB8AC3E}">
        <p14:creationId xmlns:p14="http://schemas.microsoft.com/office/powerpoint/2010/main" val="6438653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Complexity: orderings</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69</a:t>
            </a:fld>
            <a:endParaRPr lang="en-US" dirty="0"/>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1985184" cy="207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941824"/>
            <a:ext cx="1219200" cy="184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47700" y="3444016"/>
            <a:ext cx="1447800" cy="307777"/>
          </a:xfrm>
          <a:prstGeom prst="rect">
            <a:avLst/>
          </a:prstGeom>
          <a:noFill/>
        </p:spPr>
        <p:txBody>
          <a:bodyPr wrap="square" rtlCol="0">
            <a:spAutoFit/>
          </a:bodyPr>
          <a:lstStyle/>
          <a:p>
            <a:r>
              <a:rPr lang="en-US" sz="1400" dirty="0" smtClean="0"/>
              <a:t>Belief network</a:t>
            </a:r>
            <a:endParaRPr lang="en-US" sz="1400" dirty="0"/>
          </a:p>
        </p:txBody>
      </p:sp>
      <p:sp>
        <p:nvSpPr>
          <p:cNvPr id="27" name="TextBox 26"/>
          <p:cNvSpPr txBox="1"/>
          <p:nvPr/>
        </p:nvSpPr>
        <p:spPr>
          <a:xfrm>
            <a:off x="819150" y="5822019"/>
            <a:ext cx="1104900" cy="307777"/>
          </a:xfrm>
          <a:prstGeom prst="rect">
            <a:avLst/>
          </a:prstGeom>
          <a:noFill/>
        </p:spPr>
        <p:txBody>
          <a:bodyPr wrap="square" rtlCol="0">
            <a:spAutoFit/>
          </a:bodyPr>
          <a:lstStyle/>
          <a:p>
            <a:r>
              <a:rPr lang="en-US" sz="1400" dirty="0" smtClean="0"/>
              <a:t>Moral graph</a:t>
            </a:r>
            <a:endParaRPr lang="en-US" sz="1400" dirty="0"/>
          </a:p>
        </p:txBody>
      </p:sp>
      <p:grpSp>
        <p:nvGrpSpPr>
          <p:cNvPr id="73" name="Group 72"/>
          <p:cNvGrpSpPr/>
          <p:nvPr/>
        </p:nvGrpSpPr>
        <p:grpSpPr>
          <a:xfrm>
            <a:off x="4343400" y="1606938"/>
            <a:ext cx="393700" cy="3683526"/>
            <a:chOff x="4343400" y="1648894"/>
            <a:chExt cx="393700" cy="3683526"/>
          </a:xfrm>
        </p:grpSpPr>
        <p:sp>
          <p:nvSpPr>
            <p:cNvPr id="18" name="Oval 17"/>
            <p:cNvSpPr/>
            <p:nvPr/>
          </p:nvSpPr>
          <p:spPr>
            <a:xfrm>
              <a:off x="4343400" y="1648894"/>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29" name="Oval 28"/>
            <p:cNvSpPr/>
            <p:nvPr/>
          </p:nvSpPr>
          <p:spPr>
            <a:xfrm>
              <a:off x="4343400" y="2309399"/>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30" name="Oval 29"/>
            <p:cNvSpPr/>
            <p:nvPr/>
          </p:nvSpPr>
          <p:spPr>
            <a:xfrm>
              <a:off x="4343400" y="2969904"/>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31" name="Oval 30"/>
            <p:cNvSpPr/>
            <p:nvPr/>
          </p:nvSpPr>
          <p:spPr>
            <a:xfrm>
              <a:off x="4343400" y="3630409"/>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32" name="Oval 31"/>
            <p:cNvSpPr/>
            <p:nvPr/>
          </p:nvSpPr>
          <p:spPr>
            <a:xfrm>
              <a:off x="4343400" y="4290914"/>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
              </a:r>
              <a:endParaRPr lang="en-US" b="1" dirty="0">
                <a:solidFill>
                  <a:schemeClr val="tx1"/>
                </a:solidFill>
              </a:endParaRPr>
            </a:p>
          </p:txBody>
        </p:sp>
        <p:sp>
          <p:nvSpPr>
            <p:cNvPr id="33" name="Oval 32"/>
            <p:cNvSpPr/>
            <p:nvPr/>
          </p:nvSpPr>
          <p:spPr>
            <a:xfrm>
              <a:off x="4343400" y="495142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cxnSp>
          <p:nvCxnSpPr>
            <p:cNvPr id="2049" name="Curved Connector 2048"/>
            <p:cNvCxnSpPr>
              <a:stCxn id="18" idx="2"/>
              <a:endCxn id="30" idx="2"/>
            </p:cNvCxnSpPr>
            <p:nvPr/>
          </p:nvCxnSpPr>
          <p:spPr>
            <a:xfrm rot="10800000" flipV="1">
              <a:off x="4343400" y="1839394"/>
              <a:ext cx="12700" cy="1321010"/>
            </a:xfrm>
            <a:prstGeom prst="curvedConnector3">
              <a:avLst>
                <a:gd name="adj1" fmla="val 18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2" name="Curved Connector 2051"/>
            <p:cNvCxnSpPr>
              <a:stCxn id="30" idx="2"/>
              <a:endCxn id="32" idx="2"/>
            </p:cNvCxnSpPr>
            <p:nvPr/>
          </p:nvCxnSpPr>
          <p:spPr>
            <a:xfrm rot="10800000" flipV="1">
              <a:off x="4343400" y="3160404"/>
              <a:ext cx="12700" cy="1321010"/>
            </a:xfrm>
            <a:prstGeom prst="curvedConnector3">
              <a:avLst>
                <a:gd name="adj1" fmla="val 18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4" name="Curved Connector 2053"/>
            <p:cNvCxnSpPr>
              <a:stCxn id="18" idx="2"/>
              <a:endCxn id="32" idx="2"/>
            </p:cNvCxnSpPr>
            <p:nvPr/>
          </p:nvCxnSpPr>
          <p:spPr>
            <a:xfrm rot="10800000" flipV="1">
              <a:off x="4343400" y="1839394"/>
              <a:ext cx="12700" cy="2642020"/>
            </a:xfrm>
            <a:prstGeom prst="curvedConnector3">
              <a:avLst>
                <a:gd name="adj1" fmla="val 386733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7" name="Curved Connector 2056"/>
            <p:cNvCxnSpPr>
              <a:stCxn id="18" idx="4"/>
              <a:endCxn id="29" idx="0"/>
            </p:cNvCxnSpPr>
            <p:nvPr/>
          </p:nvCxnSpPr>
          <p:spPr>
            <a:xfrm rot="5400000">
              <a:off x="4394148" y="2169646"/>
              <a:ext cx="279505" cy="12700"/>
            </a:xfrm>
            <a:prstGeom prst="curved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Curved Connector 2058"/>
            <p:cNvCxnSpPr>
              <a:stCxn id="29" idx="4"/>
              <a:endCxn id="30" idx="0"/>
            </p:cNvCxnSpPr>
            <p:nvPr/>
          </p:nvCxnSpPr>
          <p:spPr>
            <a:xfrm rot="5400000">
              <a:off x="4394148" y="2830151"/>
              <a:ext cx="279505" cy="12700"/>
            </a:xfrm>
            <a:prstGeom prst="curved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1" name="Curved Connector 2060"/>
            <p:cNvCxnSpPr>
              <a:stCxn id="30" idx="4"/>
              <a:endCxn id="31" idx="0"/>
            </p:cNvCxnSpPr>
            <p:nvPr/>
          </p:nvCxnSpPr>
          <p:spPr>
            <a:xfrm rot="5400000">
              <a:off x="4394148" y="3490656"/>
              <a:ext cx="279505" cy="12700"/>
            </a:xfrm>
            <a:prstGeom prst="curved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3" name="Curved Connector 2062"/>
            <p:cNvCxnSpPr>
              <a:stCxn id="29" idx="6"/>
              <a:endCxn id="31" idx="6"/>
            </p:cNvCxnSpPr>
            <p:nvPr/>
          </p:nvCxnSpPr>
          <p:spPr>
            <a:xfrm>
              <a:off x="4724400" y="2499899"/>
              <a:ext cx="12700" cy="1321010"/>
            </a:xfrm>
            <a:prstGeom prst="curvedConnector3">
              <a:avLst>
                <a:gd name="adj1" fmla="val 18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5" name="Curved Connector 2064"/>
            <p:cNvCxnSpPr>
              <a:stCxn id="33" idx="6"/>
              <a:endCxn id="31" idx="6"/>
            </p:cNvCxnSpPr>
            <p:nvPr/>
          </p:nvCxnSpPr>
          <p:spPr>
            <a:xfrm flipV="1">
              <a:off x="4724400" y="3820909"/>
              <a:ext cx="12700" cy="1321011"/>
            </a:xfrm>
            <a:prstGeom prst="curvedConnector3">
              <a:avLst>
                <a:gd name="adj1" fmla="val 18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7086600" y="1524000"/>
            <a:ext cx="400050" cy="3849402"/>
            <a:chOff x="7086600" y="1524000"/>
            <a:chExt cx="400050" cy="3849402"/>
          </a:xfrm>
        </p:grpSpPr>
        <p:sp>
          <p:nvSpPr>
            <p:cNvPr id="52" name="Oval 51"/>
            <p:cNvSpPr/>
            <p:nvPr/>
          </p:nvSpPr>
          <p:spPr>
            <a:xfrm>
              <a:off x="7092950" y="152400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53" name="Oval 52"/>
            <p:cNvSpPr/>
            <p:nvPr/>
          </p:nvSpPr>
          <p:spPr>
            <a:xfrm>
              <a:off x="7092950" y="221768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54" name="Oval 53"/>
            <p:cNvSpPr/>
            <p:nvPr/>
          </p:nvSpPr>
          <p:spPr>
            <a:xfrm>
              <a:off x="7086600" y="4992402"/>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55" name="Oval 54"/>
            <p:cNvSpPr/>
            <p:nvPr/>
          </p:nvSpPr>
          <p:spPr>
            <a:xfrm>
              <a:off x="7092950" y="291136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56" name="Oval 55"/>
            <p:cNvSpPr/>
            <p:nvPr/>
          </p:nvSpPr>
          <p:spPr>
            <a:xfrm>
              <a:off x="7092950" y="360504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
              </a:r>
              <a:endParaRPr lang="en-US" b="1" dirty="0">
                <a:solidFill>
                  <a:schemeClr val="tx1"/>
                </a:solidFill>
              </a:endParaRPr>
            </a:p>
          </p:txBody>
        </p:sp>
        <p:sp>
          <p:nvSpPr>
            <p:cNvPr id="57" name="Oval 56"/>
            <p:cNvSpPr/>
            <p:nvPr/>
          </p:nvSpPr>
          <p:spPr>
            <a:xfrm>
              <a:off x="7092950" y="4298720"/>
              <a:ext cx="381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cxnSp>
          <p:nvCxnSpPr>
            <p:cNvPr id="58" name="Curved Connector 57"/>
            <p:cNvCxnSpPr>
              <a:stCxn id="52" idx="2"/>
              <a:endCxn id="54" idx="2"/>
            </p:cNvCxnSpPr>
            <p:nvPr/>
          </p:nvCxnSpPr>
          <p:spPr>
            <a:xfrm rot="10800000" flipV="1">
              <a:off x="7086600" y="1714500"/>
              <a:ext cx="6350" cy="3468402"/>
            </a:xfrm>
            <a:prstGeom prst="curvedConnector3">
              <a:avLst>
                <a:gd name="adj1" fmla="val 640891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4" idx="2"/>
              <a:endCxn id="56" idx="2"/>
            </p:cNvCxnSpPr>
            <p:nvPr/>
          </p:nvCxnSpPr>
          <p:spPr>
            <a:xfrm rot="10800000" flipH="1">
              <a:off x="7086600" y="3795540"/>
              <a:ext cx="6350" cy="1387362"/>
            </a:xfrm>
            <a:prstGeom prst="curvedConnector3">
              <a:avLst>
                <a:gd name="adj1" fmla="val -203168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52" idx="2"/>
              <a:endCxn id="56" idx="2"/>
            </p:cNvCxnSpPr>
            <p:nvPr/>
          </p:nvCxnSpPr>
          <p:spPr>
            <a:xfrm rot="10800000" flipV="1">
              <a:off x="7092950" y="1714500"/>
              <a:ext cx="12700" cy="2081040"/>
            </a:xfrm>
            <a:prstGeom prst="curvedConnector3">
              <a:avLst>
                <a:gd name="adj1" fmla="val 187128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52" idx="4"/>
              <a:endCxn id="53" idx="0"/>
            </p:cNvCxnSpPr>
            <p:nvPr/>
          </p:nvCxnSpPr>
          <p:spPr>
            <a:xfrm rot="5400000">
              <a:off x="7127110" y="2061340"/>
              <a:ext cx="312680" cy="12700"/>
            </a:xfrm>
            <a:prstGeom prst="curved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53" idx="6"/>
              <a:endCxn id="54" idx="6"/>
            </p:cNvCxnSpPr>
            <p:nvPr/>
          </p:nvCxnSpPr>
          <p:spPr>
            <a:xfrm flipH="1">
              <a:off x="7467600" y="2408180"/>
              <a:ext cx="6350" cy="2774722"/>
            </a:xfrm>
            <a:prstGeom prst="curvedConnector3">
              <a:avLst>
                <a:gd name="adj1" fmla="val -673664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4" idx="6"/>
              <a:endCxn id="55" idx="6"/>
            </p:cNvCxnSpPr>
            <p:nvPr/>
          </p:nvCxnSpPr>
          <p:spPr>
            <a:xfrm flipV="1">
              <a:off x="7467600" y="3101860"/>
              <a:ext cx="6350" cy="2081042"/>
            </a:xfrm>
            <a:prstGeom prst="curvedConnector3">
              <a:avLst>
                <a:gd name="adj1" fmla="val 398515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53" idx="4"/>
              <a:endCxn id="55" idx="0"/>
            </p:cNvCxnSpPr>
            <p:nvPr/>
          </p:nvCxnSpPr>
          <p:spPr>
            <a:xfrm rot="5400000">
              <a:off x="7127110" y="2755020"/>
              <a:ext cx="312680" cy="12700"/>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57" idx="6"/>
              <a:endCxn id="55" idx="6"/>
            </p:cNvCxnSpPr>
            <p:nvPr/>
          </p:nvCxnSpPr>
          <p:spPr>
            <a:xfrm flipV="1">
              <a:off x="7473950" y="3101860"/>
              <a:ext cx="12700" cy="1387360"/>
            </a:xfrm>
            <a:prstGeom prst="curvedConnector3">
              <a:avLst>
                <a:gd name="adj1" fmla="val 94455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56" idx="0"/>
              <a:endCxn id="55" idx="4"/>
            </p:cNvCxnSpPr>
            <p:nvPr/>
          </p:nvCxnSpPr>
          <p:spPr>
            <a:xfrm rot="5400000" flipH="1" flipV="1">
              <a:off x="7127110" y="3448700"/>
              <a:ext cx="312680" cy="12700"/>
            </a:xfrm>
            <a:prstGeom prst="curvedConnector3">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53" idx="2"/>
              <a:endCxn id="56" idx="2"/>
            </p:cNvCxnSpPr>
            <p:nvPr/>
          </p:nvCxnSpPr>
          <p:spPr>
            <a:xfrm rot="10800000" flipV="1">
              <a:off x="7092950" y="2408180"/>
              <a:ext cx="12700" cy="1387360"/>
            </a:xfrm>
            <a:prstGeom prst="curvedConnector3">
              <a:avLst>
                <a:gd name="adj1" fmla="val 944559"/>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5" idx="6"/>
              <a:endCxn id="52" idx="6"/>
            </p:cNvCxnSpPr>
            <p:nvPr/>
          </p:nvCxnSpPr>
          <p:spPr>
            <a:xfrm flipV="1">
              <a:off x="7473950" y="1714500"/>
              <a:ext cx="12700" cy="1387360"/>
            </a:xfrm>
            <a:prstGeom prst="curvedConnector3">
              <a:avLst>
                <a:gd name="adj1" fmla="val 1372276"/>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4" name="Multiply 73"/>
          <p:cNvSpPr/>
          <p:nvPr/>
        </p:nvSpPr>
        <p:spPr>
          <a:xfrm>
            <a:off x="4262107" y="2853006"/>
            <a:ext cx="530885" cy="530885"/>
          </a:xfrm>
          <a:prstGeom prst="mathMultiply">
            <a:avLst>
              <a:gd name="adj1" fmla="val 515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Multiply 106"/>
          <p:cNvSpPr/>
          <p:nvPr/>
        </p:nvSpPr>
        <p:spPr>
          <a:xfrm>
            <a:off x="7011657" y="4909464"/>
            <a:ext cx="530885" cy="530885"/>
          </a:xfrm>
          <a:prstGeom prst="mathMultiply">
            <a:avLst>
              <a:gd name="adj1" fmla="val 515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886200" y="5458646"/>
            <a:ext cx="1521570" cy="369332"/>
          </a:xfrm>
          <a:prstGeom prst="rect">
            <a:avLst/>
          </a:prstGeom>
        </p:spPr>
        <p:txBody>
          <a:bodyPr wrap="none">
            <a:spAutoFit/>
          </a:bodyPr>
          <a:lstStyle/>
          <a:p>
            <a:r>
              <a:rPr lang="en-US" dirty="0"/>
              <a:t>w</a:t>
            </a:r>
            <a:r>
              <a:rPr lang="en-US" baseline="30000" dirty="0"/>
              <a:t>*</a:t>
            </a:r>
            <a:r>
              <a:rPr lang="en-US" dirty="0"/>
              <a:t>(</a:t>
            </a:r>
            <a:r>
              <a:rPr lang="en-US" dirty="0" smtClean="0"/>
              <a:t>d</a:t>
            </a:r>
            <a:r>
              <a:rPr lang="en-US" baseline="-25000" dirty="0" smtClean="0"/>
              <a:t>1</a:t>
            </a:r>
            <a:r>
              <a:rPr lang="en-US" dirty="0" smtClean="0"/>
              <a:t> ,B=1)=2 </a:t>
            </a:r>
            <a:endParaRPr lang="en-US" dirty="0"/>
          </a:p>
        </p:txBody>
      </p:sp>
      <p:sp>
        <p:nvSpPr>
          <p:cNvPr id="110" name="Rectangle 109"/>
          <p:cNvSpPr/>
          <p:nvPr/>
        </p:nvSpPr>
        <p:spPr>
          <a:xfrm>
            <a:off x="6564474" y="5458646"/>
            <a:ext cx="1521570" cy="369332"/>
          </a:xfrm>
          <a:prstGeom prst="rect">
            <a:avLst/>
          </a:prstGeom>
        </p:spPr>
        <p:txBody>
          <a:bodyPr wrap="none">
            <a:spAutoFit/>
          </a:bodyPr>
          <a:lstStyle/>
          <a:p>
            <a:r>
              <a:rPr lang="en-US" dirty="0"/>
              <a:t>w</a:t>
            </a:r>
            <a:r>
              <a:rPr lang="en-US" baseline="30000" dirty="0"/>
              <a:t>*</a:t>
            </a:r>
            <a:r>
              <a:rPr lang="en-US" dirty="0"/>
              <a:t>(</a:t>
            </a:r>
            <a:r>
              <a:rPr lang="en-US" dirty="0" smtClean="0"/>
              <a:t>d</a:t>
            </a:r>
            <a:r>
              <a:rPr lang="en-US" baseline="-25000" dirty="0"/>
              <a:t>2</a:t>
            </a:r>
            <a:r>
              <a:rPr lang="en-US" dirty="0" smtClean="0"/>
              <a:t> ,B=1)=3 </a:t>
            </a:r>
            <a:endParaRPr lang="en-US" dirty="0"/>
          </a:p>
        </p:txBody>
      </p:sp>
      <p:sp>
        <p:nvSpPr>
          <p:cNvPr id="47" name="Rectangle 46"/>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14.3</a:t>
            </a:r>
            <a:endParaRPr lang="en-US" dirty="0"/>
          </a:p>
        </p:txBody>
      </p:sp>
    </p:spTree>
    <p:extLst>
      <p:ext uri="{BB962C8B-B14F-4D97-AF65-F5344CB8AC3E}">
        <p14:creationId xmlns:p14="http://schemas.microsoft.com/office/powerpoint/2010/main" val="229518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3" y="1204183"/>
            <a:ext cx="3153067" cy="329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9225669"/>
              </p:ext>
            </p:extLst>
          </p:nvPr>
        </p:nvGraphicFramePr>
        <p:xfrm>
          <a:off x="4198544" y="1188720"/>
          <a:ext cx="3040456" cy="487680"/>
        </p:xfrm>
        <a:graphic>
          <a:graphicData uri="http://schemas.openxmlformats.org/drawingml/2006/table">
            <a:tbl>
              <a:tblPr firstRow="1" bandRow="1">
                <a:tableStyleId>{2D5ABB26-0587-4C30-8999-92F81FD0307C}</a:tableStyleId>
              </a:tblPr>
              <a:tblGrid>
                <a:gridCol w="760114"/>
                <a:gridCol w="760114"/>
                <a:gridCol w="760114"/>
                <a:gridCol w="760114"/>
              </a:tblGrid>
              <a:tr h="190500">
                <a:tc>
                  <a:txBody>
                    <a:bodyPr/>
                    <a:lstStyle/>
                    <a:p>
                      <a:pPr algn="ctr"/>
                      <a:r>
                        <a:rPr lang="en-US" sz="1600" b="1" dirty="0" smtClean="0"/>
                        <a:t>P(A=w)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P(A=f)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1080899441"/>
              </p:ext>
            </p:extLst>
          </p:nvPr>
        </p:nvGraphicFramePr>
        <p:xfrm>
          <a:off x="1455345" y="4724400"/>
          <a:ext cx="1973655" cy="1219200"/>
        </p:xfrm>
        <a:graphic>
          <a:graphicData uri="http://schemas.openxmlformats.org/drawingml/2006/table">
            <a:tbl>
              <a:tblPr firstRow="1" bandRow="1">
                <a:tableStyleId>{2D5ABB26-0587-4C30-8999-92F81FD0307C}</a:tableStyleId>
              </a:tblPr>
              <a:tblGrid>
                <a:gridCol w="297255"/>
                <a:gridCol w="838200"/>
                <a:gridCol w="8382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P(B=1|A)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365328398"/>
              </p:ext>
            </p:extLst>
          </p:nvPr>
        </p:nvGraphicFramePr>
        <p:xfrm>
          <a:off x="3893745" y="4724400"/>
          <a:ext cx="2049855" cy="1219200"/>
        </p:xfrm>
        <a:graphic>
          <a:graphicData uri="http://schemas.openxmlformats.org/drawingml/2006/table">
            <a:tbl>
              <a:tblPr firstRow="1" bandRow="1">
                <a:tableStyleId>{2D5ABB26-0587-4C30-8999-92F81FD0307C}</a:tableStyleId>
              </a:tblPr>
              <a:tblGrid>
                <a:gridCol w="297255"/>
                <a:gridCol w="838200"/>
                <a:gridCol w="914400"/>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P(C=0|A)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P(C=1|A)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3810000" y="1143000"/>
            <a:ext cx="3810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1066800" y="4724400"/>
            <a:ext cx="381000" cy="381000"/>
          </a:xfrm>
          <a:prstGeom prst="rect">
            <a:avLst/>
          </a:prstGeom>
          <a:noFill/>
        </p:spPr>
        <p:txBody>
          <a:bodyPr wrap="square" rtlCol="0">
            <a:spAutoFit/>
          </a:bodyPr>
          <a:lstStyle/>
          <a:p>
            <a:r>
              <a:rPr lang="en-US" dirty="0"/>
              <a:t>B</a:t>
            </a:r>
            <a:r>
              <a:rPr lang="en-US" dirty="0" smtClean="0"/>
              <a:t>:</a:t>
            </a:r>
            <a:endParaRPr lang="en-US" dirty="0"/>
          </a:p>
        </p:txBody>
      </p:sp>
      <p:sp>
        <p:nvSpPr>
          <p:cNvPr id="9" name="TextBox 8"/>
          <p:cNvSpPr txBox="1"/>
          <p:nvPr/>
        </p:nvSpPr>
        <p:spPr>
          <a:xfrm>
            <a:off x="3505200" y="4724400"/>
            <a:ext cx="381000" cy="381000"/>
          </a:xfrm>
          <a:prstGeom prst="rect">
            <a:avLst/>
          </a:prstGeom>
          <a:noFill/>
        </p:spPr>
        <p:txBody>
          <a:bodyPr wrap="square" rtlCol="0">
            <a:spAutoFit/>
          </a:bodyPr>
          <a:lstStyle/>
          <a:p>
            <a:r>
              <a:rPr lang="en-US" dirty="0"/>
              <a:t>C</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t>April 1&amp;3, 2013</a:t>
            </a:r>
            <a:endParaRPr lang="en-US" dirty="0"/>
          </a:p>
        </p:txBody>
      </p:sp>
      <p:sp>
        <p:nvSpPr>
          <p:cNvPr id="11" name="Footer Placeholder 10"/>
          <p:cNvSpPr>
            <a:spLocks noGrp="1"/>
          </p:cNvSpPr>
          <p:nvPr>
            <p:ph type="ftr" sz="quarter" idx="11"/>
          </p:nvPr>
        </p:nvSpPr>
        <p:spPr/>
        <p:txBody>
          <a:bodyPr/>
          <a:lstStyle/>
          <a:p>
            <a:r>
              <a:rPr lang="en-US" dirty="0" smtClean="0"/>
              <a:t>DanielG--Probabilistic Networks</a:t>
            </a:r>
            <a:endParaRPr lang="en-US" dirty="0"/>
          </a:p>
        </p:txBody>
      </p:sp>
      <p:sp>
        <p:nvSpPr>
          <p:cNvPr id="12" name="Slide Number Placeholder 11"/>
          <p:cNvSpPr>
            <a:spLocks noGrp="1"/>
          </p:cNvSpPr>
          <p:nvPr>
            <p:ph type="sldNum" sz="quarter" idx="12"/>
          </p:nvPr>
        </p:nvSpPr>
        <p:spPr/>
        <p:txBody>
          <a:bodyPr/>
          <a:lstStyle/>
          <a:p>
            <a:fld id="{1B80ECEA-B853-429C-96B0-A129C1F5756A}" type="slidenum">
              <a:rPr lang="en-US" smtClean="0"/>
              <a:t>7</a:t>
            </a:fld>
            <a:endParaRPr lang="en-US" dirty="0"/>
          </a:p>
        </p:txBody>
      </p:sp>
      <p:sp>
        <p:nvSpPr>
          <p:cNvPr id="13" name="TextBox 12"/>
          <p:cNvSpPr txBox="1"/>
          <p:nvPr/>
        </p:nvSpPr>
        <p:spPr>
          <a:xfrm>
            <a:off x="6324600" y="5257800"/>
            <a:ext cx="2743200" cy="646331"/>
          </a:xfrm>
          <a:prstGeom prst="rect">
            <a:avLst/>
          </a:prstGeom>
          <a:noFill/>
        </p:spPr>
        <p:txBody>
          <a:bodyPr wrap="square" rtlCol="0">
            <a:spAutoFit/>
          </a:bodyPr>
          <a:lstStyle/>
          <a:p>
            <a:pPr algn="r"/>
            <a:r>
              <a:rPr lang="en-US" b="1" i="1" dirty="0" smtClean="0"/>
              <a:t>Conditional </a:t>
            </a:r>
          </a:p>
          <a:p>
            <a:pPr algn="r"/>
            <a:r>
              <a:rPr lang="en-US" b="1" i="1" dirty="0" smtClean="0"/>
              <a:t>Probability Table (CPT)</a:t>
            </a:r>
          </a:p>
        </p:txBody>
      </p:sp>
      <p:cxnSp>
        <p:nvCxnSpPr>
          <p:cNvPr id="15" name="Straight Arrow Connector 14"/>
          <p:cNvCxnSpPr>
            <a:stCxn id="13" idx="0"/>
          </p:cNvCxnSpPr>
          <p:nvPr/>
        </p:nvCxnSpPr>
        <p:spPr>
          <a:xfrm flipH="1" flipV="1">
            <a:off x="7315200" y="4419600"/>
            <a:ext cx="381000" cy="838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0"/>
          </p:cNvCxnSpPr>
          <p:nvPr/>
        </p:nvCxnSpPr>
        <p:spPr>
          <a:xfrm flipH="1" flipV="1">
            <a:off x="6096000" y="5181600"/>
            <a:ext cx="1600200" cy="762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Content Placeholder 3"/>
          <p:cNvGraphicFramePr>
            <a:graphicFrameLocks/>
          </p:cNvGraphicFramePr>
          <p:nvPr>
            <p:extLst>
              <p:ext uri="{D42A27DB-BD31-4B8C-83A1-F6EECF244321}">
                <p14:modId xmlns:p14="http://schemas.microsoft.com/office/powerpoint/2010/main" val="2628696031"/>
              </p:ext>
            </p:extLst>
          </p:nvPr>
        </p:nvGraphicFramePr>
        <p:xfrm>
          <a:off x="4191000" y="1981200"/>
          <a:ext cx="2286001" cy="2438400"/>
        </p:xfrm>
        <a:graphic>
          <a:graphicData uri="http://schemas.openxmlformats.org/drawingml/2006/table">
            <a:tbl>
              <a:tblPr firstRow="1" bandRow="1">
                <a:tableStyleId>{2D5ABB26-0587-4C30-8999-92F81FD0307C}</a:tableStyleId>
              </a:tblPr>
              <a:tblGrid>
                <a:gridCol w="244929"/>
                <a:gridCol w="244929"/>
                <a:gridCol w="881742"/>
                <a:gridCol w="914401"/>
              </a:tblGrid>
              <a:tr h="190500">
                <a:tc>
                  <a:txBody>
                    <a:bodyPr/>
                    <a:lstStyle/>
                    <a:p>
                      <a:pPr algn="ctr"/>
                      <a:r>
                        <a:rPr lang="en-US" sz="1600" b="1" dirty="0" smtClean="0"/>
                        <a:t>A</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P(D=0|A,B)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P(D=1|A,B)</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0.9</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0.1</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w</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sp</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su</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558949376"/>
              </p:ext>
            </p:extLst>
          </p:nvPr>
        </p:nvGraphicFramePr>
        <p:xfrm>
          <a:off x="7010400" y="3505200"/>
          <a:ext cx="1981200" cy="731520"/>
        </p:xfrm>
        <a:graphic>
          <a:graphicData uri="http://schemas.openxmlformats.org/drawingml/2006/table">
            <a:tbl>
              <a:tblPr firstRow="1" bandRow="1">
                <a:tableStyleId>{2D5ABB26-0587-4C30-8999-92F81FD0307C}</a:tableStyleId>
              </a:tblPr>
              <a:tblGrid>
                <a:gridCol w="228600"/>
                <a:gridCol w="838200"/>
                <a:gridCol w="914400"/>
              </a:tblGrid>
              <a:tr h="190500">
                <a:tc>
                  <a:txBody>
                    <a:bodyPr/>
                    <a:lstStyle/>
                    <a:p>
                      <a:pPr algn="ctr"/>
                      <a:r>
                        <a:rPr lang="en-US" sz="1600" b="1" dirty="0" smtClean="0"/>
                        <a:t>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P(G=0|F)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P(G=1|F)</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0.5</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4" name="TextBox 23"/>
          <p:cNvSpPr txBox="1"/>
          <p:nvPr/>
        </p:nvSpPr>
        <p:spPr>
          <a:xfrm>
            <a:off x="3810000" y="1981200"/>
            <a:ext cx="464745" cy="369332"/>
          </a:xfrm>
          <a:prstGeom prst="rect">
            <a:avLst/>
          </a:prstGeom>
          <a:noFill/>
        </p:spPr>
        <p:txBody>
          <a:bodyPr wrap="square" rtlCol="0">
            <a:spAutoFit/>
          </a:bodyPr>
          <a:lstStyle/>
          <a:p>
            <a:r>
              <a:rPr lang="en-US" dirty="0"/>
              <a:t>D</a:t>
            </a:r>
            <a:r>
              <a:rPr lang="en-US" dirty="0" smtClean="0"/>
              <a:t>:</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448203326"/>
              </p:ext>
            </p:extLst>
          </p:nvPr>
        </p:nvGraphicFramePr>
        <p:xfrm>
          <a:off x="7010400" y="1981200"/>
          <a:ext cx="2057400" cy="1341120"/>
        </p:xfrm>
        <a:graphic>
          <a:graphicData uri="http://schemas.openxmlformats.org/drawingml/2006/table">
            <a:tbl>
              <a:tblPr firstRow="1" bandRow="1">
                <a:tableStyleId>{2D5ABB26-0587-4C30-8999-92F81FD0307C}</a:tableStyleId>
              </a:tblPr>
              <a:tblGrid>
                <a:gridCol w="152400"/>
                <a:gridCol w="228600"/>
                <a:gridCol w="838200"/>
                <a:gridCol w="838200"/>
              </a:tblGrid>
              <a:tr h="190500">
                <a:tc>
                  <a:txBody>
                    <a:bodyPr/>
                    <a:lstStyle/>
                    <a:p>
                      <a:pPr algn="ctr"/>
                      <a:r>
                        <a:rPr lang="en-US" sz="1600" b="1" dirty="0" smtClean="0"/>
                        <a:t>B</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b="1" dirty="0" smtClean="0"/>
                        <a:t>C</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P(F=0|B,C)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400" b="1" dirty="0" smtClean="0"/>
                        <a:t>P(F=1|B,C)</a:t>
                      </a:r>
                      <a:endParaRPr lang="en-US" sz="14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1.0</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0.0</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0</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0.4</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0.6</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0</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0.3</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0.7</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a:r>
                        <a:rPr lang="en-US" sz="1600" b="1" dirty="0" smtClean="0"/>
                        <a:t>1</a:t>
                      </a:r>
                      <a:endParaRPr lang="en-US" sz="1600"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b="1" dirty="0" smtClean="0"/>
                        <a:t>1</a:t>
                      </a:r>
                      <a:endParaRPr lang="en-US" b="1" dirty="0"/>
                    </a:p>
                  </a:txBody>
                  <a:tcPr marL="0" marR="0" marT="0" marB="0">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0.2</a:t>
                      </a:r>
                      <a:endParaRPr lang="en-US" sz="1600" dirty="0"/>
                    </a:p>
                  </a:txBody>
                  <a:tcPr marL="0" marR="0" marT="0" marB="0">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0.8</a:t>
                      </a:r>
                      <a:endParaRPr lang="en-US" sz="1600" dirty="0"/>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6" name="TextBox 25"/>
          <p:cNvSpPr txBox="1"/>
          <p:nvPr/>
        </p:nvSpPr>
        <p:spPr>
          <a:xfrm>
            <a:off x="6629400" y="1981200"/>
            <a:ext cx="381000" cy="381000"/>
          </a:xfrm>
          <a:prstGeom prst="rect">
            <a:avLst/>
          </a:prstGeom>
          <a:noFill/>
        </p:spPr>
        <p:txBody>
          <a:bodyPr wrap="square" rtlCol="0">
            <a:spAutoFit/>
          </a:bodyPr>
          <a:lstStyle/>
          <a:p>
            <a:r>
              <a:rPr lang="en-US" dirty="0" smtClean="0"/>
              <a:t>F:</a:t>
            </a:r>
            <a:endParaRPr lang="en-US" dirty="0"/>
          </a:p>
        </p:txBody>
      </p:sp>
      <p:sp>
        <p:nvSpPr>
          <p:cNvPr id="27" name="TextBox 26"/>
          <p:cNvSpPr txBox="1"/>
          <p:nvPr/>
        </p:nvSpPr>
        <p:spPr>
          <a:xfrm>
            <a:off x="6629400" y="3516868"/>
            <a:ext cx="457200" cy="369332"/>
          </a:xfrm>
          <a:prstGeom prst="rect">
            <a:avLst/>
          </a:prstGeom>
          <a:noFill/>
        </p:spPr>
        <p:txBody>
          <a:bodyPr wrap="square" rtlCol="0">
            <a:spAutoFit/>
          </a:bodyPr>
          <a:lstStyle/>
          <a:p>
            <a:r>
              <a:rPr lang="en-US" dirty="0"/>
              <a:t>G</a:t>
            </a:r>
            <a:r>
              <a:rPr lang="en-US" dirty="0" smtClean="0"/>
              <a:t>:</a:t>
            </a:r>
            <a:endParaRPr lang="en-US" dirty="0"/>
          </a:p>
        </p:txBody>
      </p:sp>
      <p:sp>
        <p:nvSpPr>
          <p:cNvPr id="28" name="Rectangle 27"/>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20407335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Hybrids of Elimination and Conditioning</a:t>
            </a:r>
            <a:endParaRPr lang="en-US" sz="3600" dirty="0"/>
          </a:p>
        </p:txBody>
      </p:sp>
      <p:sp>
        <p:nvSpPr>
          <p:cNvPr id="3" name="Content Placeholder 2"/>
          <p:cNvSpPr>
            <a:spLocks noGrp="1"/>
          </p:cNvSpPr>
          <p:nvPr>
            <p:ph idx="1"/>
          </p:nvPr>
        </p:nvSpPr>
        <p:spPr/>
        <p:txBody>
          <a:bodyPr/>
          <a:lstStyle/>
          <a:p>
            <a:r>
              <a:rPr lang="en-US" dirty="0" smtClean="0"/>
              <a:t>Elimination algorithms require significant memory to store generated functions</a:t>
            </a:r>
          </a:p>
          <a:p>
            <a:r>
              <a:rPr lang="en-US" dirty="0" smtClean="0"/>
              <a:t>Search only takes linear space</a:t>
            </a:r>
          </a:p>
          <a:p>
            <a:r>
              <a:rPr lang="en-US" dirty="0" smtClean="0"/>
              <a:t>By combining these approaches the space complexity can be reduced and made manageable</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70</a:t>
            </a:fld>
            <a:endParaRPr lang="en-US" dirty="0"/>
          </a:p>
        </p:txBody>
      </p:sp>
      <p:sp>
        <p:nvSpPr>
          <p:cNvPr id="7" name="Rectangle 6"/>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14.4</a:t>
            </a:r>
            <a:endParaRPr lang="en-US" dirty="0"/>
          </a:p>
        </p:txBody>
      </p:sp>
    </p:spTree>
    <p:extLst>
      <p:ext uri="{BB962C8B-B14F-4D97-AF65-F5344CB8AC3E}">
        <p14:creationId xmlns:p14="http://schemas.microsoft.com/office/powerpoint/2010/main" val="1279880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Full Search in </a:t>
            </a:r>
            <a:r>
              <a:rPr lang="en-US" sz="3600" dirty="0"/>
              <a:t>P</a:t>
            </a:r>
            <a:r>
              <a:rPr lang="en-US" sz="3600" dirty="0" smtClean="0"/>
              <a:t>robabilistic Networks</a:t>
            </a:r>
            <a:endParaRPr lang="en-US" sz="3600" dirty="0"/>
          </a:p>
        </p:txBody>
      </p:sp>
      <p:sp>
        <p:nvSpPr>
          <p:cNvPr id="3" name="Content Placeholder 2"/>
          <p:cNvSpPr>
            <a:spLocks noGrp="1"/>
          </p:cNvSpPr>
          <p:nvPr>
            <p:ph idx="1"/>
          </p:nvPr>
        </p:nvSpPr>
        <p:spPr/>
        <p:txBody>
          <a:bodyPr/>
          <a:lstStyle/>
          <a:p>
            <a:r>
              <a:rPr lang="en-US" dirty="0" smtClean="0"/>
              <a:t>Traverse a search tree of variable assignments</a:t>
            </a:r>
          </a:p>
          <a:p>
            <a:r>
              <a:rPr lang="en-US" dirty="0" smtClean="0"/>
              <a:t>When a leaf is reached, calculate the joint probability of that combination of values</a:t>
            </a:r>
          </a:p>
          <a:p>
            <a:r>
              <a:rPr lang="en-US" dirty="0" smtClean="0"/>
              <a:t>Sum over values that are not of interest</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038600"/>
            <a:ext cx="4343400" cy="197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31752" y="4700889"/>
            <a:ext cx="2133600" cy="646331"/>
          </a:xfrm>
          <a:prstGeom prst="rect">
            <a:avLst/>
          </a:prstGeom>
          <a:noFill/>
        </p:spPr>
        <p:txBody>
          <a:bodyPr wrap="square" rtlCol="0">
            <a:spAutoFit/>
          </a:bodyPr>
          <a:lstStyle/>
          <a:p>
            <a:r>
              <a:rPr lang="en-US" dirty="0" smtClean="0"/>
              <a:t>Using search to find P(a, G=0, D=1)</a:t>
            </a:r>
          </a:p>
        </p:txBody>
      </p:sp>
      <p:sp>
        <p:nvSpPr>
          <p:cNvPr id="9" name="Rectangle 8"/>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14.4</a:t>
            </a:r>
            <a:endParaRPr lang="en-US" dirty="0"/>
          </a:p>
        </p:txBody>
      </p:sp>
    </p:spTree>
    <p:extLst>
      <p:ext uri="{BB962C8B-B14F-4D97-AF65-F5344CB8AC3E}">
        <p14:creationId xmlns:p14="http://schemas.microsoft.com/office/powerpoint/2010/main" val="1247153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Hybrid Search</a:t>
            </a:r>
            <a:endParaRPr lang="en-US" dirty="0"/>
          </a:p>
        </p:txBody>
      </p:sp>
      <p:sp>
        <p:nvSpPr>
          <p:cNvPr id="3" name="Content Placeholder 2"/>
          <p:cNvSpPr>
            <a:spLocks noGrp="1"/>
          </p:cNvSpPr>
          <p:nvPr>
            <p:ph idx="1"/>
          </p:nvPr>
        </p:nvSpPr>
        <p:spPr/>
        <p:txBody>
          <a:bodyPr/>
          <a:lstStyle/>
          <a:p>
            <a:r>
              <a:rPr lang="en-US" dirty="0" smtClean="0"/>
              <a:t>Take a subset of variables, Y, which we will search over</a:t>
            </a:r>
          </a:p>
          <a:p>
            <a:r>
              <a:rPr lang="en-US" dirty="0" smtClean="0"/>
              <a:t>All other variables will be handled with elimination</a:t>
            </a:r>
          </a:p>
          <a:p>
            <a:r>
              <a:rPr lang="en-US" dirty="0" smtClean="0"/>
              <a:t>First search for an assignment to variables in Y</a:t>
            </a:r>
          </a:p>
          <a:p>
            <a:r>
              <a:rPr lang="en-US" dirty="0" smtClean="0"/>
              <a:t>Treat these as evidence and then perform elimination as usual</a:t>
            </a:r>
          </a:p>
          <a:p>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72</a:t>
            </a:fld>
            <a:endParaRPr lang="en-US" dirty="0"/>
          </a:p>
        </p:txBody>
      </p:sp>
      <p:sp>
        <p:nvSpPr>
          <p:cNvPr id="7" name="Rectangle 6"/>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14.4</a:t>
            </a:r>
            <a:endParaRPr lang="en-US" dirty="0"/>
          </a:p>
        </p:txBody>
      </p:sp>
    </p:spTree>
    <p:extLst>
      <p:ext uri="{BB962C8B-B14F-4D97-AF65-F5344CB8AC3E}">
        <p14:creationId xmlns:p14="http://schemas.microsoft.com/office/powerpoint/2010/main" val="8720390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Hybrid Search</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73</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5401"/>
            <a:ext cx="5486400" cy="235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619123"/>
            <a:ext cx="5486400" cy="265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1371600"/>
            <a:ext cx="2438400" cy="646331"/>
          </a:xfrm>
          <a:prstGeom prst="rect">
            <a:avLst/>
          </a:prstGeom>
          <a:noFill/>
        </p:spPr>
        <p:txBody>
          <a:bodyPr wrap="square" rtlCol="0">
            <a:spAutoFit/>
          </a:bodyPr>
          <a:lstStyle/>
          <a:p>
            <a:r>
              <a:rPr lang="en-US" dirty="0" smtClean="0"/>
              <a:t>Hybrid search with static selection of set Y</a:t>
            </a:r>
            <a:endParaRPr lang="en-US" dirty="0"/>
          </a:p>
        </p:txBody>
      </p:sp>
      <p:sp>
        <p:nvSpPr>
          <p:cNvPr id="10" name="TextBox 9"/>
          <p:cNvSpPr txBox="1"/>
          <p:nvPr/>
        </p:nvSpPr>
        <p:spPr>
          <a:xfrm>
            <a:off x="457200" y="5349412"/>
            <a:ext cx="2209800" cy="923330"/>
          </a:xfrm>
          <a:prstGeom prst="rect">
            <a:avLst/>
          </a:prstGeom>
          <a:noFill/>
        </p:spPr>
        <p:txBody>
          <a:bodyPr wrap="square" rtlCol="0">
            <a:spAutoFit/>
          </a:bodyPr>
          <a:lstStyle/>
          <a:p>
            <a:r>
              <a:rPr lang="en-US" dirty="0" smtClean="0"/>
              <a:t>Hybrid search with dynamic selection of set Y</a:t>
            </a:r>
            <a:endParaRPr lang="en-US" dirty="0"/>
          </a:p>
        </p:txBody>
      </p:sp>
      <p:sp>
        <p:nvSpPr>
          <p:cNvPr id="11" name="Rectangle 10"/>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14.4</a:t>
            </a:r>
            <a:endParaRPr lang="en-US" dirty="0"/>
          </a:p>
        </p:txBody>
      </p:sp>
    </p:spTree>
    <p:extLst>
      <p:ext uri="{BB962C8B-B14F-4D97-AF65-F5344CB8AC3E}">
        <p14:creationId xmlns:p14="http://schemas.microsoft.com/office/powerpoint/2010/main" val="3681079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Hybrid Complexity</a:t>
            </a:r>
            <a:endParaRPr lang="en-US" dirty="0"/>
          </a:p>
        </p:txBody>
      </p:sp>
      <p:sp>
        <p:nvSpPr>
          <p:cNvPr id="3" name="Content Placeholder 2"/>
          <p:cNvSpPr>
            <a:spLocks noGrp="1"/>
          </p:cNvSpPr>
          <p:nvPr>
            <p:ph idx="1"/>
          </p:nvPr>
        </p:nvSpPr>
        <p:spPr/>
        <p:txBody>
          <a:bodyPr/>
          <a:lstStyle/>
          <a:p>
            <a:r>
              <a:rPr lang="en-US" dirty="0" smtClean="0"/>
              <a:t>Space: O(n∙exp(w* (d, Y U E)))</a:t>
            </a:r>
          </a:p>
          <a:p>
            <a:r>
              <a:rPr lang="en-US" dirty="0" smtClean="0"/>
              <a:t>Time: O(n∙exp(</a:t>
            </a:r>
            <a:r>
              <a:rPr lang="en-US" dirty="0"/>
              <a:t>w* (d, Y U E</a:t>
            </a:r>
            <a:r>
              <a:rPr lang="en-US" dirty="0" smtClean="0"/>
              <a:t>)+|Y|))</a:t>
            </a:r>
          </a:p>
          <a:p>
            <a:r>
              <a:rPr lang="en-US" dirty="0" smtClean="0"/>
              <a:t>If E U Y is a cycle-cutset of the moral graph, graph breaks into trees and the adjusted induced width may become 1</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74</a:t>
            </a:fld>
            <a:endParaRPr lang="en-US" dirty="0"/>
          </a:p>
        </p:txBody>
      </p:sp>
      <p:sp>
        <p:nvSpPr>
          <p:cNvPr id="7" name="Rectangle 6"/>
          <p:cNvSpPr/>
          <p:nvPr/>
        </p:nvSpPr>
        <p:spPr>
          <a:xfrm>
            <a:off x="7696200" y="8299"/>
            <a:ext cx="1338828" cy="369332"/>
          </a:xfrm>
          <a:prstGeom prst="rect">
            <a:avLst/>
          </a:prstGeom>
        </p:spPr>
        <p:txBody>
          <a:bodyPr wrap="none">
            <a:spAutoFit/>
          </a:bodyPr>
          <a:lstStyle/>
          <a:p>
            <a:r>
              <a:rPr lang="en-US" dirty="0" smtClean="0">
                <a:solidFill>
                  <a:schemeClr val="tx2">
                    <a:lumMod val="60000"/>
                    <a:lumOff val="40000"/>
                  </a:schemeClr>
                </a:solidFill>
              </a:rPr>
              <a:t>Section 14.4</a:t>
            </a:r>
            <a:endParaRPr lang="en-US" dirty="0"/>
          </a:p>
        </p:txBody>
      </p:sp>
    </p:spTree>
    <p:extLst>
      <p:ext uri="{BB962C8B-B14F-4D97-AF65-F5344CB8AC3E}">
        <p14:creationId xmlns:p14="http://schemas.microsoft.com/office/powerpoint/2010/main" val="11167547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Probabilistic networks are used to express problems with uncertainty</a:t>
            </a:r>
          </a:p>
          <a:p>
            <a:r>
              <a:rPr lang="en-US" sz="2800" dirty="0" smtClean="0"/>
              <a:t>Most common queries:</a:t>
            </a:r>
          </a:p>
          <a:p>
            <a:pPr lvl="1"/>
            <a:r>
              <a:rPr lang="en-US" sz="2400" dirty="0" smtClean="0"/>
              <a:t>belief assessment</a:t>
            </a:r>
          </a:p>
          <a:p>
            <a:pPr lvl="1"/>
            <a:r>
              <a:rPr lang="en-US" sz="2400" dirty="0" smtClean="0"/>
              <a:t>most probable explanation</a:t>
            </a:r>
          </a:p>
          <a:p>
            <a:pPr lvl="1"/>
            <a:r>
              <a:rPr lang="en-US" sz="2400" dirty="0" smtClean="0"/>
              <a:t>maximum a posteriori hypothesis</a:t>
            </a:r>
          </a:p>
          <a:p>
            <a:r>
              <a:rPr lang="en-US" sz="2800" dirty="0" smtClean="0"/>
              <a:t>Bucket elimination can handle all three queries</a:t>
            </a:r>
          </a:p>
          <a:p>
            <a:r>
              <a:rPr lang="en-US" sz="2800" dirty="0" smtClean="0"/>
              <a:t>Hybrid of search and elimination can cut down on space requirement</a:t>
            </a:r>
            <a:endParaRPr lang="en-US" sz="2800"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75</a:t>
            </a:fld>
            <a:endParaRPr lang="en-US" dirty="0"/>
          </a:p>
        </p:txBody>
      </p:sp>
    </p:spTree>
    <p:extLst>
      <p:ext uri="{BB962C8B-B14F-4D97-AF65-F5344CB8AC3E}">
        <p14:creationId xmlns:p14="http://schemas.microsoft.com/office/powerpoint/2010/main" val="7505031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76</a:t>
            </a:fld>
            <a:endParaRPr lang="en-US" dirty="0"/>
          </a:p>
        </p:txBody>
      </p:sp>
    </p:spTree>
    <p:extLst>
      <p:ext uri="{BB962C8B-B14F-4D97-AF65-F5344CB8AC3E}">
        <p14:creationId xmlns:p14="http://schemas.microsoft.com/office/powerpoint/2010/main" val="3179800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Belief Network Defined</a:t>
            </a:r>
            <a:endParaRPr lang="en-US" dirty="0"/>
          </a:p>
        </p:txBody>
      </p:sp>
      <p:sp>
        <p:nvSpPr>
          <p:cNvPr id="6" name="Content Placeholder 5"/>
          <p:cNvSpPr>
            <a:spLocks noGrp="1"/>
          </p:cNvSpPr>
          <p:nvPr>
            <p:ph idx="1"/>
          </p:nvPr>
        </p:nvSpPr>
        <p:spPr>
          <a:xfrm>
            <a:off x="457200" y="1600200"/>
            <a:ext cx="8229600" cy="4724400"/>
          </a:xfrm>
        </p:spPr>
        <p:txBody>
          <a:bodyPr>
            <a:normAutofit/>
          </a:bodyPr>
          <a:lstStyle/>
          <a:p>
            <a:r>
              <a:rPr lang="en-US" b="0" dirty="0" smtClean="0"/>
              <a:t>Set of </a:t>
            </a:r>
            <a:r>
              <a:rPr lang="en-US" dirty="0"/>
              <a:t>r</a:t>
            </a:r>
            <a:r>
              <a:rPr lang="en-US" dirty="0" smtClean="0"/>
              <a:t>andom variables: 	</a:t>
            </a:r>
          </a:p>
          <a:p>
            <a:r>
              <a:rPr lang="en-US" dirty="0" smtClean="0"/>
              <a:t>Variables’ domains:		          </a:t>
            </a:r>
          </a:p>
          <a:p>
            <a:r>
              <a:rPr lang="en-US" dirty="0" smtClean="0"/>
              <a:t>Belief network:			</a:t>
            </a:r>
          </a:p>
          <a:p>
            <a:r>
              <a:rPr lang="en-US" dirty="0" smtClean="0"/>
              <a:t>Directed acyclic graph:	         </a:t>
            </a:r>
          </a:p>
          <a:p>
            <a:r>
              <a:rPr lang="en-US" dirty="0" smtClean="0"/>
              <a:t>Conditional prob. tables:  </a:t>
            </a:r>
          </a:p>
          <a:p>
            <a:pPr marL="2743200" lvl="6" indent="0">
              <a:buNone/>
            </a:pPr>
            <a:r>
              <a:rPr lang="en-US" dirty="0"/>
              <a:t>	</a:t>
            </a:r>
            <a:r>
              <a:rPr lang="en-US" dirty="0" smtClean="0"/>
              <a:t>	</a:t>
            </a:r>
            <a:r>
              <a:rPr lang="en-US" sz="3200" dirty="0"/>
              <a:t> </a:t>
            </a:r>
            <a:r>
              <a:rPr lang="en-US" sz="3200" dirty="0" smtClean="0"/>
              <a:t>         </a:t>
            </a:r>
            <a:endParaRPr lang="en-US" sz="2800" b="0" dirty="0" smtClean="0"/>
          </a:p>
          <a:p>
            <a:r>
              <a:rPr lang="en-US" dirty="0" smtClean="0"/>
              <a:t>Evidence set:			</a:t>
            </a:r>
            <a:r>
              <a:rPr lang="en-US" dirty="0"/>
              <a:t>	,</a:t>
            </a:r>
            <a:r>
              <a:rPr lang="en-US" dirty="0" smtClean="0"/>
              <a:t> </a:t>
            </a:r>
            <a:r>
              <a:rPr lang="en-US" sz="1800" dirty="0" smtClean="0"/>
              <a:t>subset of instantiated 						  variables</a:t>
            </a:r>
            <a:endParaRPr lang="en-US" sz="2400" dirty="0" smtClean="0"/>
          </a:p>
        </p:txBody>
      </p:sp>
      <p:sp>
        <p:nvSpPr>
          <p:cNvPr id="2" name="Date Placeholder 1"/>
          <p:cNvSpPr>
            <a:spLocks noGrp="1"/>
          </p:cNvSpPr>
          <p:nvPr>
            <p:ph type="dt" sz="half" idx="10"/>
          </p:nvPr>
        </p:nvSpPr>
        <p:spPr/>
        <p:txBody>
          <a:bodyPr/>
          <a:lstStyle/>
          <a:p>
            <a:r>
              <a:rPr lang="en-US" dirty="0" smtClean="0"/>
              <a:t>April 1&amp;3, 2013</a:t>
            </a:r>
            <a:endParaRPr lang="en-US" dirty="0"/>
          </a:p>
        </p:txBody>
      </p:sp>
      <p:sp>
        <p:nvSpPr>
          <p:cNvPr id="3" name="Footer Placeholder 2"/>
          <p:cNvSpPr>
            <a:spLocks noGrp="1"/>
          </p:cNvSpPr>
          <p:nvPr>
            <p:ph type="ftr" sz="quarter" idx="11"/>
          </p:nvPr>
        </p:nvSpPr>
        <p:spPr/>
        <p:txBody>
          <a:bodyPr/>
          <a:lstStyle/>
          <a:p>
            <a:r>
              <a:rPr lang="en-US" dirty="0" smtClean="0"/>
              <a:t>DanielG--Probabilistic Networks</a:t>
            </a:r>
            <a:endParaRPr lang="en-US" dirty="0"/>
          </a:p>
        </p:txBody>
      </p:sp>
      <p:sp>
        <p:nvSpPr>
          <p:cNvPr id="4" name="Slide Number Placeholder 3"/>
          <p:cNvSpPr>
            <a:spLocks noGrp="1"/>
          </p:cNvSpPr>
          <p:nvPr>
            <p:ph type="sldNum" sz="quarter" idx="12"/>
          </p:nvPr>
        </p:nvSpPr>
        <p:spPr/>
        <p:txBody>
          <a:bodyPr/>
          <a:lstStyle/>
          <a:p>
            <a:fld id="{1B80ECEA-B853-429C-96B0-A129C1F5756A}" type="slidenum">
              <a:rPr lang="en-US" smtClean="0"/>
              <a:t>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704" y="1724025"/>
            <a:ext cx="2771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704" y="2324100"/>
            <a:ext cx="168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704" y="2943225"/>
            <a:ext cx="10191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2704" y="3552825"/>
            <a:ext cx="1914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704" y="4162425"/>
            <a:ext cx="15811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2704" y="4695825"/>
            <a:ext cx="3114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2704" y="5319712"/>
            <a:ext cx="2952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1064342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Belief Network Defined</a:t>
            </a:r>
            <a:endParaRPr lang="en-US" dirty="0"/>
          </a:p>
        </p:txBody>
      </p:sp>
      <p:sp>
        <p:nvSpPr>
          <p:cNvPr id="3" name="Content Placeholder 2"/>
          <p:cNvSpPr>
            <a:spLocks noGrp="1"/>
          </p:cNvSpPr>
          <p:nvPr>
            <p:ph idx="1"/>
          </p:nvPr>
        </p:nvSpPr>
        <p:spPr/>
        <p:txBody>
          <a:bodyPr/>
          <a:lstStyle/>
          <a:p>
            <a:r>
              <a:rPr lang="en-US" dirty="0" smtClean="0"/>
              <a:t>A belief network gives a probability distribution over all variables in X</a:t>
            </a:r>
          </a:p>
          <a:p>
            <a:pPr marL="0" indent="0">
              <a:buNone/>
            </a:pPr>
            <a:endParaRPr lang="en-US" dirty="0" smtClean="0"/>
          </a:p>
          <a:p>
            <a:pPr marL="0" indent="0">
              <a:buNone/>
            </a:pPr>
            <a:endParaRPr lang="en-US" dirty="0" smtClean="0"/>
          </a:p>
          <a:p>
            <a:r>
              <a:rPr lang="en-US" dirty="0" smtClean="0"/>
              <a:t>An assignment                                    is abbreviated </a:t>
            </a:r>
          </a:p>
          <a:p>
            <a:pPr lvl="1"/>
            <a:r>
              <a:rPr lang="en-US" dirty="0" smtClean="0"/>
              <a:t>      is the restriction of     to a subset of variables, S</a:t>
            </a:r>
            <a:endParaRPr lang="en-US" dirty="0"/>
          </a:p>
        </p:txBody>
      </p:sp>
      <p:sp>
        <p:nvSpPr>
          <p:cNvPr id="4" name="Date Placeholder 3"/>
          <p:cNvSpPr>
            <a:spLocks noGrp="1"/>
          </p:cNvSpPr>
          <p:nvPr>
            <p:ph type="dt" sz="half" idx="10"/>
          </p:nvPr>
        </p:nvSpPr>
        <p:spPr/>
        <p:txBody>
          <a:bodyPr/>
          <a:lstStyle/>
          <a:p>
            <a:r>
              <a:rPr lang="en-US" dirty="0" smtClean="0"/>
              <a:t>April 1&amp;3, 2013</a:t>
            </a:r>
            <a:endParaRPr lang="en-US" dirty="0"/>
          </a:p>
        </p:txBody>
      </p:sp>
      <p:sp>
        <p:nvSpPr>
          <p:cNvPr id="5" name="Footer Placeholder 4"/>
          <p:cNvSpPr>
            <a:spLocks noGrp="1"/>
          </p:cNvSpPr>
          <p:nvPr>
            <p:ph type="ftr" sz="quarter" idx="11"/>
          </p:nvPr>
        </p:nvSpPr>
        <p:spPr/>
        <p:txBody>
          <a:bodyPr/>
          <a:lstStyle/>
          <a:p>
            <a:r>
              <a:rPr lang="en-US" dirty="0" smtClean="0"/>
              <a:t>DanielG--Probabilistic Networks</a:t>
            </a:r>
            <a:endParaRPr lang="en-US" dirty="0"/>
          </a:p>
        </p:txBody>
      </p:sp>
      <p:sp>
        <p:nvSpPr>
          <p:cNvPr id="6" name="Slide Number Placeholder 5"/>
          <p:cNvSpPr>
            <a:spLocks noGrp="1"/>
          </p:cNvSpPr>
          <p:nvPr>
            <p:ph type="sldNum" sz="quarter" idx="12"/>
          </p:nvPr>
        </p:nvSpPr>
        <p:spPr/>
        <p:txBody>
          <a:bodyPr/>
          <a:lstStyle/>
          <a:p>
            <a:fld id="{1B80ECEA-B853-429C-96B0-A129C1F5756A}" type="slidenum">
              <a:rPr lang="en-US" smtClean="0"/>
              <a:t>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618" y="2819400"/>
            <a:ext cx="55245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991029"/>
            <a:ext cx="2828260"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95800"/>
            <a:ext cx="1942568"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876" y="5013960"/>
            <a:ext cx="349135"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1788" y="5029200"/>
            <a:ext cx="168812" cy="21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696200" y="8299"/>
            <a:ext cx="1217000" cy="369332"/>
          </a:xfrm>
          <a:prstGeom prst="rect">
            <a:avLst/>
          </a:prstGeom>
        </p:spPr>
        <p:txBody>
          <a:bodyPr wrap="none">
            <a:spAutoFit/>
          </a:bodyPr>
          <a:lstStyle/>
          <a:p>
            <a:r>
              <a:rPr lang="en-US" dirty="0">
                <a:solidFill>
                  <a:schemeClr val="tx2">
                    <a:lumMod val="60000"/>
                    <a:lumOff val="40000"/>
                  </a:schemeClr>
                </a:solidFill>
              </a:rPr>
              <a:t>Section 14</a:t>
            </a:r>
            <a:r>
              <a:rPr lang="en-US" dirty="0"/>
              <a:t> </a:t>
            </a:r>
          </a:p>
        </p:txBody>
      </p:sp>
    </p:spTree>
    <p:extLst>
      <p:ext uri="{BB962C8B-B14F-4D97-AF65-F5344CB8AC3E}">
        <p14:creationId xmlns:p14="http://schemas.microsoft.com/office/powerpoint/2010/main" val="268815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5098</TotalTime>
  <Words>5177</Words>
  <Application>Microsoft Office PowerPoint</Application>
  <PresentationFormat>On-screen Show (4:3)</PresentationFormat>
  <Paragraphs>3104</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Probabilistic Networks</vt:lpstr>
      <vt:lpstr>Motivation</vt:lpstr>
      <vt:lpstr>Overview</vt:lpstr>
      <vt:lpstr>Probability: Background</vt:lpstr>
      <vt:lpstr>Chaining Conditional Probabilities</vt:lpstr>
      <vt:lpstr>Graphical Representation</vt:lpstr>
      <vt:lpstr>Example</vt:lpstr>
      <vt:lpstr>Belief Network Defined</vt:lpstr>
      <vt:lpstr>Belief Network Defined</vt:lpstr>
      <vt:lpstr>Example</vt:lpstr>
      <vt:lpstr>Example</vt:lpstr>
      <vt:lpstr>Probabilistic Network: Queries</vt:lpstr>
      <vt:lpstr>Belief Assessment: Bucket Elimination </vt:lpstr>
      <vt:lpstr>Derivation</vt:lpstr>
      <vt:lpstr>ELIM-BEL Algorithm</vt:lpstr>
      <vt:lpstr>ELIM-BEL Algorithm</vt:lpstr>
      <vt:lpstr>ELIM-BEL Algorithm</vt:lpstr>
      <vt:lpstr>ELIM-BEL Algorithm</vt:lpstr>
      <vt:lpstr>ELIM-BEL Algorithm</vt:lpstr>
      <vt:lpstr>ELIM-BEL Algorithm</vt:lpstr>
      <vt:lpstr>ELIM-BEL Algorithm</vt:lpstr>
      <vt:lpstr>Example</vt:lpstr>
      <vt:lpstr>Example</vt:lpstr>
      <vt:lpstr>Example</vt:lpstr>
      <vt:lpstr>Example</vt:lpstr>
      <vt:lpstr>Example</vt:lpstr>
      <vt:lpstr>Example</vt:lpstr>
      <vt:lpstr>Example</vt:lpstr>
      <vt:lpstr>Example</vt:lpstr>
      <vt:lpstr>Derivation</vt:lpstr>
      <vt:lpstr>Derivation</vt:lpstr>
      <vt:lpstr>Derivation</vt:lpstr>
      <vt:lpstr>ELIM-MPE Algorithm</vt:lpstr>
      <vt:lpstr>ELIM-MPE Algorithm</vt:lpstr>
      <vt:lpstr>ELIM-MPE Algorithm</vt:lpstr>
      <vt:lpstr>ELIM-MPE Algorithm</vt:lpstr>
      <vt:lpstr>ELIM-MPE Algorithm</vt:lpstr>
      <vt:lpstr>ELIM-MPE Algorithm</vt:lpstr>
      <vt:lpstr>ELIM-MPE Algorithm</vt:lpstr>
      <vt:lpstr>ELIM-MPE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MPE vs MAP</vt:lpstr>
      <vt:lpstr>MPE vs MAP</vt:lpstr>
      <vt:lpstr>ELIM-MAP Algorithm</vt:lpstr>
      <vt:lpstr>ELIM-MAP Algorithm</vt:lpstr>
      <vt:lpstr>ELIM-MAP Algorithm</vt:lpstr>
      <vt:lpstr>ELIM-MAP Algorithm</vt:lpstr>
      <vt:lpstr>ELIM-MAP Algorithm</vt:lpstr>
      <vt:lpstr>ELIM-MAP Algorithm</vt:lpstr>
      <vt:lpstr>ELIM-MAP Algorithm</vt:lpstr>
      <vt:lpstr>ELIM-MAP Algorithm</vt:lpstr>
      <vt:lpstr>Complexity</vt:lpstr>
      <vt:lpstr>Complexity: adjusted induced width</vt:lpstr>
      <vt:lpstr>Complexity: adjusted induced width</vt:lpstr>
      <vt:lpstr>Complexity: orderings</vt:lpstr>
      <vt:lpstr>Hybrids of Elimination and Conditioning</vt:lpstr>
      <vt:lpstr>Full Search in Probabilistic Networks</vt:lpstr>
      <vt:lpstr>Hybrid Search</vt:lpstr>
      <vt:lpstr>Hybrid Search</vt:lpstr>
      <vt:lpstr>Hybrid Complexity</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Networks</dc:title>
  <dc:creator>Daniel Jay Geschwender</dc:creator>
  <cp:lastModifiedBy>Daniel Jay Geschwender</cp:lastModifiedBy>
  <cp:revision>104</cp:revision>
  <dcterms:created xsi:type="dcterms:W3CDTF">2013-03-28T13:16:11Z</dcterms:created>
  <dcterms:modified xsi:type="dcterms:W3CDTF">2013-04-04T20:58:56Z</dcterms:modified>
</cp:coreProperties>
</file>