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2" r:id="rId1"/>
  </p:sldMasterIdLst>
  <p:notesMasterIdLst>
    <p:notesMasterId r:id="rId51"/>
  </p:notesMasterIdLst>
  <p:handoutMasterIdLst>
    <p:handoutMasterId r:id="rId52"/>
  </p:handoutMasterIdLst>
  <p:sldIdLst>
    <p:sldId id="277" r:id="rId2"/>
    <p:sldId id="344" r:id="rId3"/>
    <p:sldId id="341" r:id="rId4"/>
    <p:sldId id="342" r:id="rId5"/>
    <p:sldId id="261" r:id="rId6"/>
    <p:sldId id="340" r:id="rId7"/>
    <p:sldId id="269" r:id="rId8"/>
    <p:sldId id="270" r:id="rId9"/>
    <p:sldId id="346" r:id="rId10"/>
    <p:sldId id="330" r:id="rId11"/>
    <p:sldId id="343" r:id="rId12"/>
    <p:sldId id="331" r:id="rId13"/>
    <p:sldId id="264" r:id="rId14"/>
    <p:sldId id="323" r:id="rId15"/>
    <p:sldId id="347" r:id="rId16"/>
    <p:sldId id="333" r:id="rId17"/>
    <p:sldId id="274" r:id="rId18"/>
    <p:sldId id="290" r:id="rId19"/>
    <p:sldId id="373" r:id="rId20"/>
    <p:sldId id="345" r:id="rId21"/>
    <p:sldId id="349" r:id="rId22"/>
    <p:sldId id="350" r:id="rId23"/>
    <p:sldId id="352" r:id="rId24"/>
    <p:sldId id="348" r:id="rId25"/>
    <p:sldId id="351" r:id="rId26"/>
    <p:sldId id="353" r:id="rId27"/>
    <p:sldId id="354" r:id="rId28"/>
    <p:sldId id="374" r:id="rId29"/>
    <p:sldId id="355" r:id="rId30"/>
    <p:sldId id="356" r:id="rId31"/>
    <p:sldId id="357" r:id="rId32"/>
    <p:sldId id="358" r:id="rId33"/>
    <p:sldId id="360" r:id="rId34"/>
    <p:sldId id="359" r:id="rId35"/>
    <p:sldId id="361" r:id="rId36"/>
    <p:sldId id="362" r:id="rId37"/>
    <p:sldId id="363" r:id="rId38"/>
    <p:sldId id="371" r:id="rId39"/>
    <p:sldId id="364" r:id="rId40"/>
    <p:sldId id="376" r:id="rId41"/>
    <p:sldId id="375" r:id="rId42"/>
    <p:sldId id="366" r:id="rId43"/>
    <p:sldId id="369" r:id="rId44"/>
    <p:sldId id="367" r:id="rId45"/>
    <p:sldId id="368" r:id="rId46"/>
    <p:sldId id="365" r:id="rId47"/>
    <p:sldId id="370" r:id="rId48"/>
    <p:sldId id="372" r:id="rId49"/>
    <p:sldId id="339" r:id="rId50"/>
  </p:sldIdLst>
  <p:sldSz cx="9144000" cy="6858000" type="screen4x3"/>
  <p:notesSz cx="6950075" cy="9236075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EEBC"/>
    <a:srgbClr val="FCE592"/>
    <a:srgbClr val="FFCF00"/>
    <a:srgbClr val="3965BC"/>
    <a:srgbClr val="00FC00"/>
    <a:srgbClr val="FFC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88"/>
    <p:restoredTop sz="94628"/>
  </p:normalViewPr>
  <p:slideViewPr>
    <p:cSldViewPr snapToGrid="0">
      <p:cViewPr varScale="1">
        <p:scale>
          <a:sx n="114" d="100"/>
          <a:sy n="114" d="100"/>
        </p:scale>
        <p:origin x="184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D4D3207D-21E9-914F-894D-B61C9BC027C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14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 defTabSz="925513" eaLnBrk="1" hangingPunct="1">
              <a:defRPr sz="1200">
                <a:latin typeface="Arial" charset="0"/>
                <a:ea typeface="宋体" charset="-122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8703F037-517B-5C44-8AE2-314AD2BA36AE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7000" y="0"/>
            <a:ext cx="30114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 algn="r" defTabSz="925513" eaLnBrk="1" hangingPunct="1">
              <a:defRPr sz="1200">
                <a:latin typeface="Arial" charset="0"/>
                <a:ea typeface="宋体" charset="-122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2" name="Rectangle 4">
            <a:extLst>
              <a:ext uri="{FF2B5EF4-FFF2-40B4-BE49-F238E27FC236}">
                <a16:creationId xmlns:a16="http://schemas.microsoft.com/office/drawing/2014/main" id="{4B3B0660-D732-B341-90FE-D34C4B6B1090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2525"/>
            <a:ext cx="30114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 defTabSz="925513" eaLnBrk="1" hangingPunct="1">
              <a:defRPr sz="1200">
                <a:latin typeface="Arial" charset="0"/>
                <a:ea typeface="宋体" charset="-122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3" name="Rectangle 5">
            <a:extLst>
              <a:ext uri="{FF2B5EF4-FFF2-40B4-BE49-F238E27FC236}">
                <a16:creationId xmlns:a16="http://schemas.microsoft.com/office/drawing/2014/main" id="{32CA39F5-A6BE-7C48-B506-DC794E633D11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7000" y="8772525"/>
            <a:ext cx="30114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 algn="r" defTabSz="925513" eaLnBrk="1" hangingPunct="1">
              <a:defRPr sz="1200"/>
            </a:lvl1pPr>
          </a:lstStyle>
          <a:p>
            <a:pPr>
              <a:defRPr/>
            </a:pPr>
            <a:fld id="{A6B96941-9BEC-1C49-9226-B2360A5E2F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4D2B6E96-C0E9-2143-9138-45506C19A97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14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 defTabSz="925513" eaLnBrk="1" hangingPunct="1">
              <a:defRPr sz="1200">
                <a:latin typeface="Arial" charset="0"/>
                <a:ea typeface="宋体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C082D1FC-0971-E948-AFC4-9AC5151C8E1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37000" y="0"/>
            <a:ext cx="30114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 algn="r" defTabSz="925513" eaLnBrk="1" hangingPunct="1">
              <a:defRPr sz="1200">
                <a:latin typeface="Arial" charset="0"/>
                <a:ea typeface="宋体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D8CD33CB-3F80-874F-B4EB-DBEE25673C1F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5225" y="692150"/>
            <a:ext cx="4618038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706A16DC-37AD-3A48-97C4-3565ECAD436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5325" y="4387850"/>
            <a:ext cx="5559425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/>
              <a:t>Click to edit Master text styles</a:t>
            </a:r>
          </a:p>
          <a:p>
            <a:pPr lvl="1"/>
            <a:r>
              <a:rPr lang="en-US" altLang="zh-CN" noProof="0"/>
              <a:t>Second level</a:t>
            </a:r>
          </a:p>
          <a:p>
            <a:pPr lvl="2"/>
            <a:r>
              <a:rPr lang="en-US" altLang="zh-CN" noProof="0"/>
              <a:t>Third level</a:t>
            </a:r>
          </a:p>
          <a:p>
            <a:pPr lvl="3"/>
            <a:r>
              <a:rPr lang="en-US" altLang="zh-CN" noProof="0"/>
              <a:t>Fourth level</a:t>
            </a:r>
          </a:p>
          <a:p>
            <a:pPr lvl="4"/>
            <a:r>
              <a:rPr lang="en-US" altLang="zh-CN" noProof="0"/>
              <a:t>Fifth level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7A64A70F-388C-5640-8F5E-457BE9C1A8C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2525"/>
            <a:ext cx="30114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 defTabSz="925513" eaLnBrk="1" hangingPunct="1">
              <a:defRPr sz="1200">
                <a:latin typeface="Arial" charset="0"/>
                <a:ea typeface="宋体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6EAD04D0-1C82-CD49-8E62-23EE9B2C27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7000" y="8772525"/>
            <a:ext cx="30114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 algn="r" defTabSz="925513" eaLnBrk="1" hangingPunct="1">
              <a:defRPr sz="1200"/>
            </a:lvl1pPr>
          </a:lstStyle>
          <a:p>
            <a:pPr>
              <a:defRPr/>
            </a:pPr>
            <a:fld id="{9617F149-9535-CD44-ACA0-66BA253ADD6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charset="-122"/>
        <a:cs typeface="宋体" charset="-122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charset="-122"/>
        <a:cs typeface="宋体" charset="-122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charset="-122"/>
        <a:cs typeface="宋体" charset="-122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charset="-122"/>
        <a:cs typeface="宋体" charset="-122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charset="-122"/>
        <a:cs typeface="宋体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7">
            <a:extLst>
              <a:ext uri="{FF2B5EF4-FFF2-40B4-BE49-F238E27FC236}">
                <a16:creationId xmlns:a16="http://schemas.microsoft.com/office/drawing/2014/main" id="{74FD81D4-5DEE-A746-8301-742355AFBA9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61DA7CA4-A994-1343-AA1B-2429541C9A70}" type="slidenum">
              <a:rPr lang="en-US" altLang="zh-CN" smtClean="0"/>
              <a:pPr>
                <a:spcBef>
                  <a:spcPct val="0"/>
                </a:spcBef>
              </a:pPr>
              <a:t>1</a:t>
            </a:fld>
            <a:endParaRPr lang="en-US" altLang="zh-CN"/>
          </a:p>
        </p:txBody>
      </p:sp>
      <p:sp>
        <p:nvSpPr>
          <p:cNvPr id="7170" name="Rectangle 2">
            <a:extLst>
              <a:ext uri="{FF2B5EF4-FFF2-40B4-BE49-F238E27FC236}">
                <a16:creationId xmlns:a16="http://schemas.microsoft.com/office/drawing/2014/main" id="{A3A06C75-5405-E245-B834-9D83751A23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98461D5A-C949-9F4D-AA60-F7D1A6C012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>
            <a:extLst>
              <a:ext uri="{FF2B5EF4-FFF2-40B4-BE49-F238E27FC236}">
                <a16:creationId xmlns:a16="http://schemas.microsoft.com/office/drawing/2014/main" id="{7BE0453A-846C-BA4B-B6A2-456BD5351F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F38AECD3-8866-2D47-8D44-9256DD458804}" type="slidenum">
              <a:rPr lang="en-US" altLang="zh-CN" smtClean="0"/>
              <a:pPr>
                <a:spcBef>
                  <a:spcPct val="0"/>
                </a:spcBef>
              </a:pPr>
              <a:t>18</a:t>
            </a:fld>
            <a:endParaRPr lang="en-US" altLang="zh-CN"/>
          </a:p>
        </p:txBody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id="{7516A12F-45A6-5046-8D76-00AC82EA708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DF79883D-5127-6E4D-B964-0442EE2F0D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297876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617F149-9535-CD44-ACA0-66BA253ADD6B}" type="slidenum">
              <a:rPr lang="en-US" altLang="zh-CN" smtClean="0"/>
              <a:pPr>
                <a:defRPr/>
              </a:pPr>
              <a:t>35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294702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7">
            <a:extLst>
              <a:ext uri="{FF2B5EF4-FFF2-40B4-BE49-F238E27FC236}">
                <a16:creationId xmlns:a16="http://schemas.microsoft.com/office/drawing/2014/main" id="{329B6595-0C4B-0B4F-90E7-5746D4A0AE6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727B0B12-1B65-2E45-B6D3-1EDC787F6F3D}" type="slidenum">
              <a:rPr lang="en-US" altLang="zh-CN" smtClean="0"/>
              <a:pPr>
                <a:spcBef>
                  <a:spcPct val="0"/>
                </a:spcBef>
              </a:pPr>
              <a:t>49</a:t>
            </a:fld>
            <a:endParaRPr lang="en-US" altLang="zh-CN"/>
          </a:p>
        </p:txBody>
      </p:sp>
      <p:sp>
        <p:nvSpPr>
          <p:cNvPr id="9218" name="Rectangle 2">
            <a:extLst>
              <a:ext uri="{FF2B5EF4-FFF2-40B4-BE49-F238E27FC236}">
                <a16:creationId xmlns:a16="http://schemas.microsoft.com/office/drawing/2014/main" id="{41233101-C1AD-8741-BC8C-CAFB998326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B3A37915-4360-2C44-8CC9-A05D07B17A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>
            <a:extLst>
              <a:ext uri="{FF2B5EF4-FFF2-40B4-BE49-F238E27FC236}">
                <a16:creationId xmlns:a16="http://schemas.microsoft.com/office/drawing/2014/main" id="{28ABC585-DA6F-C041-A749-90BE5543255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7E2A7AD5-0DD4-0041-BF57-EFD3775BBCFF}" type="slidenum">
              <a:rPr lang="en-US" altLang="zh-CN" smtClean="0"/>
              <a:pPr>
                <a:spcBef>
                  <a:spcPct val="0"/>
                </a:spcBef>
              </a:pPr>
              <a:t>3</a:t>
            </a:fld>
            <a:endParaRPr lang="en-US" altLang="zh-CN"/>
          </a:p>
        </p:txBody>
      </p:sp>
      <p:sp>
        <p:nvSpPr>
          <p:cNvPr id="47106" name="Rectangle 2">
            <a:extLst>
              <a:ext uri="{FF2B5EF4-FFF2-40B4-BE49-F238E27FC236}">
                <a16:creationId xmlns:a16="http://schemas.microsoft.com/office/drawing/2014/main" id="{F0C67289-3BB7-BD46-87F0-1EE06EFA69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B1D2F512-6207-7741-8DC5-396CD4D84D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626413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>
            <a:extLst>
              <a:ext uri="{FF2B5EF4-FFF2-40B4-BE49-F238E27FC236}">
                <a16:creationId xmlns:a16="http://schemas.microsoft.com/office/drawing/2014/main" id="{ABA65001-F6C4-6B48-842A-1DC3033C8E8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15A2D09F-E3DB-6941-B054-D6220DC2DA2E}" type="slidenum">
              <a:rPr lang="en-US" altLang="zh-CN" smtClean="0"/>
              <a:pPr>
                <a:spcBef>
                  <a:spcPct val="0"/>
                </a:spcBef>
              </a:pPr>
              <a:t>4</a:t>
            </a:fld>
            <a:endParaRPr lang="en-US" altLang="zh-CN"/>
          </a:p>
        </p:txBody>
      </p:sp>
      <p:sp>
        <p:nvSpPr>
          <p:cNvPr id="49154" name="Rectangle 2">
            <a:extLst>
              <a:ext uri="{FF2B5EF4-FFF2-40B4-BE49-F238E27FC236}">
                <a16:creationId xmlns:a16="http://schemas.microsoft.com/office/drawing/2014/main" id="{8E5A27FB-8506-684D-9D4B-E460F2563B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A51599A7-030D-2648-9DD3-300FFE041F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560479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>
            <a:extLst>
              <a:ext uri="{FF2B5EF4-FFF2-40B4-BE49-F238E27FC236}">
                <a16:creationId xmlns:a16="http://schemas.microsoft.com/office/drawing/2014/main" id="{EEA03154-D0AD-AC4C-B99E-2D244AD9A13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8F465860-5642-9344-B533-6CBC8D43E2E2}" type="slidenum">
              <a:rPr lang="en-US" altLang="zh-CN" smtClean="0"/>
              <a:pPr>
                <a:spcBef>
                  <a:spcPct val="0"/>
                </a:spcBef>
              </a:pPr>
              <a:t>5</a:t>
            </a:fld>
            <a:endParaRPr lang="en-US" altLang="zh-CN"/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A9CB80A0-1638-D840-BC5D-D93B143786E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10D25886-8A45-6A47-864A-37762E878E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C_i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: 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langle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 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mathit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{scope},\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mathit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{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rel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}\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rangle</a:t>
            </a:r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宋体" charset="-122"/>
              <a:cs typeface="宋体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宋体" charset="-122"/>
              <a:cs typeface="宋体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mathit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{scope}(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C_i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) =\{{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V_i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}, {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V_j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},\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ldots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V_k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\}  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subseteq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 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mathcal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{V}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宋体" charset="-122"/>
              <a:cs typeface="宋体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宋体" charset="-122"/>
              <a:cs typeface="宋体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mathit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{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rel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}(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C_i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) =\{(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x,y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,\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ldots,z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\} 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subseteq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 D_{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V_i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}\times D_{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V_k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}\times 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ldots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\times D_{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V_k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}</a:t>
            </a:r>
          </a:p>
          <a:p>
            <a:pPr eaLnBrk="1" hangingPunct="1"/>
            <a:endParaRPr lang="en-US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mathit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{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rel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}(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C_i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) =\{(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x,y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,\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ldots,z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\} 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subseteq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 D_{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V_i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}\times D_{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V_j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}\times 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ldots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\times D_{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V_k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}</a:t>
            </a:r>
          </a:p>
          <a:p>
            <a:pPr eaLnBrk="1" hangingPunct="1"/>
            <a:endParaRPr lang="en-US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eaLnBrk="1" hangingPunct="1"/>
            <a:endParaRPr lang="en-US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mathit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{scope}(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C_i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) =\{{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V_i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}\times {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V_j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}\times 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ldots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\times {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V_k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}\}  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subseteq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 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mathcal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{V}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宋体" charset="-122"/>
              <a:cs typeface="宋体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forall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\;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V_i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 \in 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mathcal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{V},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V_i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 \gets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a_i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 \in D_{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V_i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}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宋体" charset="-122"/>
              <a:cs typeface="宋体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C_i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: 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langle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 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mathit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{scope},\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mathit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{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rel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}\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rangle</a:t>
            </a:r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宋体" charset="-122"/>
              <a:cs typeface="宋体" charset="-122"/>
            </a:endParaRPr>
          </a:p>
          <a:p>
            <a:endParaRPr lang="en-US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forall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\;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V_i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 \in 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mathcal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{V},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V_i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 \gets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a_i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 \in D_{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V_i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}</a:t>
            </a:r>
          </a:p>
          <a:p>
            <a:endParaRPr lang="en-US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宋体" charset="-122"/>
              <a:cs typeface="宋体" charset="-122"/>
            </a:endParaRPr>
          </a:p>
          <a:p>
            <a:pPr eaLnBrk="1" hangingPunct="1"/>
            <a:endParaRPr lang="en-US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>
            <a:extLst>
              <a:ext uri="{FF2B5EF4-FFF2-40B4-BE49-F238E27FC236}">
                <a16:creationId xmlns:a16="http://schemas.microsoft.com/office/drawing/2014/main" id="{A4522A42-C15A-4843-8657-4B1995C870F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46076903-D500-0841-A57A-3F344BC7F144}" type="slidenum">
              <a:rPr lang="en-US" altLang="zh-CN" smtClean="0"/>
              <a:pPr>
                <a:spcBef>
                  <a:spcPct val="0"/>
                </a:spcBef>
              </a:pPr>
              <a:t>7</a:t>
            </a:fld>
            <a:endParaRPr lang="en-US" altLang="zh-CN"/>
          </a:p>
        </p:txBody>
      </p:sp>
      <p:sp>
        <p:nvSpPr>
          <p:cNvPr id="51202" name="Rectangle 2">
            <a:extLst>
              <a:ext uri="{FF2B5EF4-FFF2-40B4-BE49-F238E27FC236}">
                <a16:creationId xmlns:a16="http://schemas.microsoft.com/office/drawing/2014/main" id="{24613AA7-3259-2343-8B9B-A60FB269B8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0C3FE57C-9BEA-2343-A8DA-729AEDB654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322585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>
            <a:extLst>
              <a:ext uri="{FF2B5EF4-FFF2-40B4-BE49-F238E27FC236}">
                <a16:creationId xmlns:a16="http://schemas.microsoft.com/office/drawing/2014/main" id="{94DBBA7A-B97E-1943-B8B2-D587EEBED53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D5CB310E-2B39-2741-A33A-92F082A873F2}" type="slidenum">
              <a:rPr lang="en-US" altLang="zh-CN" smtClean="0"/>
              <a:pPr>
                <a:spcBef>
                  <a:spcPct val="0"/>
                </a:spcBef>
              </a:pPr>
              <a:t>8</a:t>
            </a:fld>
            <a:endParaRPr lang="en-US" altLang="zh-CN"/>
          </a:p>
        </p:txBody>
      </p:sp>
      <p:sp>
        <p:nvSpPr>
          <p:cNvPr id="53250" name="Rectangle 2">
            <a:extLst>
              <a:ext uri="{FF2B5EF4-FFF2-40B4-BE49-F238E27FC236}">
                <a16:creationId xmlns:a16="http://schemas.microsoft.com/office/drawing/2014/main" id="{3F84BE8D-7671-F94F-BB51-477C18B461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C9CD5265-CA27-F14B-88CB-46B71E14A9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553000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>
            <a:extLst>
              <a:ext uri="{FF2B5EF4-FFF2-40B4-BE49-F238E27FC236}">
                <a16:creationId xmlns:a16="http://schemas.microsoft.com/office/drawing/2014/main" id="{3B0356F9-1D15-8C44-A058-2C1FFE640E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C2264B32-4651-EB43-AB27-B3A21BE21F8E}" type="slidenum">
              <a:rPr lang="en-US" altLang="zh-CN" smtClean="0"/>
              <a:pPr>
                <a:spcBef>
                  <a:spcPct val="0"/>
                </a:spcBef>
              </a:pPr>
              <a:t>10</a:t>
            </a:fld>
            <a:endParaRPr lang="en-US" altLang="zh-CN"/>
          </a:p>
        </p:txBody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id="{644AC0D6-5CE5-504B-92A6-C6209341EB7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5E98E07C-9378-4A43-9CD7-3D90F73A03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124537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>
            <a:extLst>
              <a:ext uri="{FF2B5EF4-FFF2-40B4-BE49-F238E27FC236}">
                <a16:creationId xmlns:a16="http://schemas.microsoft.com/office/drawing/2014/main" id="{94A40E2C-7E4A-394B-9782-8D462D960A5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765FE9AD-B371-EE4A-A8D0-8C2740ED8658}" type="slidenum">
              <a:rPr lang="en-US" altLang="zh-CN" smtClean="0"/>
              <a:pPr>
                <a:spcBef>
                  <a:spcPct val="0"/>
                </a:spcBef>
              </a:pPr>
              <a:t>13</a:t>
            </a:fld>
            <a:endParaRPr lang="en-US" altLang="zh-CN"/>
          </a:p>
        </p:txBody>
      </p:sp>
      <p:sp>
        <p:nvSpPr>
          <p:cNvPr id="45058" name="Rectangle 2">
            <a:extLst>
              <a:ext uri="{FF2B5EF4-FFF2-40B4-BE49-F238E27FC236}">
                <a16:creationId xmlns:a16="http://schemas.microsoft.com/office/drawing/2014/main" id="{03CCC13F-1F24-D34E-9E93-ED91ED2DDC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28ED09D1-1828-1A44-95D8-63697DAAB3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>
            <a:extLst>
              <a:ext uri="{FF2B5EF4-FFF2-40B4-BE49-F238E27FC236}">
                <a16:creationId xmlns:a16="http://schemas.microsoft.com/office/drawing/2014/main" id="{57B2332E-423D-1A4A-B2DB-4C9513FF16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93FFB8B4-6FA3-6F4B-A68B-8FED4D936C8C}" type="slidenum">
              <a:rPr lang="en-US" altLang="zh-CN" smtClean="0"/>
              <a:pPr>
                <a:spcBef>
                  <a:spcPct val="0"/>
                </a:spcBef>
              </a:pPr>
              <a:t>17</a:t>
            </a:fld>
            <a:endParaRPr lang="en-US" altLang="zh-CN"/>
          </a:p>
        </p:txBody>
      </p:sp>
      <p:sp>
        <p:nvSpPr>
          <p:cNvPr id="62466" name="Rectangle 2">
            <a:extLst>
              <a:ext uri="{FF2B5EF4-FFF2-40B4-BE49-F238E27FC236}">
                <a16:creationId xmlns:a16="http://schemas.microsoft.com/office/drawing/2014/main" id="{A22CE71C-20A5-4545-8ACB-C00590CD6D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F55E380D-17BD-A841-AD36-B3DE85AB32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56577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5CB47BF-9AC1-F34A-A2B0-72562099944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Constraint Satisfaction</a:t>
            </a:r>
            <a:endParaRPr lang="en-US" altLang="zh-CN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57FF777-68F4-A34C-AD8B-C0C2877AD49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721132-4110-374A-B565-1730F274FE5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346902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6AEF184-D683-7647-BB1A-E508CFE0BEC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Constraint Satisfaction</a:t>
            </a:r>
            <a:endParaRPr lang="en-US" altLang="zh-CN" dirty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833B99D-B1A2-5447-8094-FF222018CC3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C1A5EC-2315-A948-92FA-725C52ACDA9D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76363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3E267C1-FBDB-8F43-B440-7C56255DD0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04800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9E9DC17-0CB5-A340-93B0-B609259477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652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151557" name="Rectangle 5">
            <a:extLst>
              <a:ext uri="{FF2B5EF4-FFF2-40B4-BE49-F238E27FC236}">
                <a16:creationId xmlns:a16="http://schemas.microsoft.com/office/drawing/2014/main" id="{80FBE794-CCCB-0E4E-B130-3C8CE4626B8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宋体" charset="-122"/>
                <a:cs typeface="+mn-cs"/>
              </a:defRPr>
            </a:lvl1pPr>
          </a:lstStyle>
          <a:p>
            <a:r>
              <a:rPr lang="en-US" altLang="zh-CN"/>
              <a:t>Constraint Satisfaction</a:t>
            </a:r>
            <a:endParaRPr lang="en-US" altLang="zh-CN" dirty="0"/>
          </a:p>
        </p:txBody>
      </p:sp>
      <p:sp>
        <p:nvSpPr>
          <p:cNvPr id="151558" name="Rectangle 6">
            <a:extLst>
              <a:ext uri="{FF2B5EF4-FFF2-40B4-BE49-F238E27FC236}">
                <a16:creationId xmlns:a16="http://schemas.microsoft.com/office/drawing/2014/main" id="{8F1EEAC3-A350-2B40-B257-6CCC250F593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CE030888-642A-C844-BF5B-9A0AC0201C8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030" name="Line 7">
            <a:extLst>
              <a:ext uri="{FF2B5EF4-FFF2-40B4-BE49-F238E27FC236}">
                <a16:creationId xmlns:a16="http://schemas.microsoft.com/office/drawing/2014/main" id="{5B41854C-CC7D-804E-B275-87C20E7814BB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1066800"/>
            <a:ext cx="7696200" cy="0"/>
          </a:xfrm>
          <a:prstGeom prst="line">
            <a:avLst/>
          </a:prstGeom>
          <a:noFill/>
          <a:ln w="50800">
            <a:solidFill>
              <a:srgbClr val="3A65B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1" name="Line 8">
            <a:extLst>
              <a:ext uri="{FF2B5EF4-FFF2-40B4-BE49-F238E27FC236}">
                <a16:creationId xmlns:a16="http://schemas.microsoft.com/office/drawing/2014/main" id="{7D78D8FF-5B19-E646-8C1F-242B8ED3691F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0" y="5943600"/>
            <a:ext cx="6324600" cy="0"/>
          </a:xfrm>
          <a:prstGeom prst="line">
            <a:avLst/>
          </a:prstGeom>
          <a:noFill/>
          <a:ln w="50800">
            <a:solidFill>
              <a:srgbClr val="3A65B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1032" name="Picture 9" descr="UNL logo">
            <a:extLst>
              <a:ext uri="{FF2B5EF4-FFF2-40B4-BE49-F238E27FC236}">
                <a16:creationId xmlns:a16="http://schemas.microsoft.com/office/drawing/2014/main" id="{E4347789-4E0D-914F-B79E-2915F0702D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713413"/>
            <a:ext cx="1295400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1562" name="Text Box 10">
            <a:extLst>
              <a:ext uri="{FF2B5EF4-FFF2-40B4-BE49-F238E27FC236}">
                <a16:creationId xmlns:a16="http://schemas.microsoft.com/office/drawing/2014/main" id="{411C4F9A-5C13-5F4C-8E1F-6E7D1CA5171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85800" y="5943600"/>
            <a:ext cx="4800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200" i="1" dirty="0">
                <a:solidFill>
                  <a:srgbClr val="3A65BC"/>
                </a:solidFill>
              </a:rPr>
              <a:t>Introduction to AI, CSCE476/876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A65BC"/>
          </a:solidFill>
          <a:latin typeface="+mj-lt"/>
          <a:ea typeface="+mj-ea"/>
          <a:cs typeface="宋体" charset="-122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A65BC"/>
          </a:solidFill>
          <a:latin typeface="Helvetica" pitchFamily="34" charset="0"/>
          <a:ea typeface="宋体" charset="-122"/>
          <a:cs typeface="宋体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A65BC"/>
          </a:solidFill>
          <a:latin typeface="Helvetica" pitchFamily="34" charset="0"/>
          <a:ea typeface="宋体" charset="-122"/>
          <a:cs typeface="宋体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A65BC"/>
          </a:solidFill>
          <a:latin typeface="Helvetica" pitchFamily="34" charset="0"/>
          <a:ea typeface="宋体" charset="-122"/>
          <a:cs typeface="宋体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A65BC"/>
          </a:solidFill>
          <a:latin typeface="Helvetica" pitchFamily="34" charset="0"/>
          <a:ea typeface="宋体" charset="-122"/>
          <a:cs typeface="宋体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rgbClr val="3A65BC"/>
          </a:solidFill>
          <a:latin typeface="Helvetica" pitchFamily="34" charset="0"/>
          <a:ea typeface="宋体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rgbClr val="3A65BC"/>
          </a:solidFill>
          <a:latin typeface="Helvetica" pitchFamily="34" charset="0"/>
          <a:ea typeface="宋体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rgbClr val="3A65BC"/>
          </a:solidFill>
          <a:latin typeface="Helvetica" pitchFamily="34" charset="0"/>
          <a:ea typeface="宋体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rgbClr val="3A65BC"/>
          </a:solidFill>
          <a:latin typeface="Helvetica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A65BC"/>
        </a:buClr>
        <a:buChar char="•"/>
        <a:defRPr sz="3200">
          <a:solidFill>
            <a:schemeClr val="tx1"/>
          </a:solidFill>
          <a:latin typeface="+mn-lt"/>
          <a:ea typeface="+mn-ea"/>
          <a:cs typeface="宋体" charset="-122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A65BC"/>
        </a:buClr>
        <a:buChar char="–"/>
        <a:defRPr sz="2800">
          <a:solidFill>
            <a:schemeClr val="tx1"/>
          </a:solidFill>
          <a:latin typeface="+mn-lt"/>
          <a:ea typeface="+mn-ea"/>
          <a:cs typeface="宋体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3A65BC"/>
        </a:buClr>
        <a:buChar char="•"/>
        <a:defRPr sz="2400">
          <a:solidFill>
            <a:schemeClr val="tx1"/>
          </a:solidFill>
          <a:latin typeface="+mn-lt"/>
          <a:ea typeface="+mn-ea"/>
          <a:cs typeface="宋体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3A65BC"/>
        </a:buClr>
        <a:buChar char="–"/>
        <a:defRPr sz="2000">
          <a:solidFill>
            <a:schemeClr val="tx1"/>
          </a:solidFill>
          <a:latin typeface="+mn-lt"/>
          <a:ea typeface="+mn-ea"/>
          <a:cs typeface="宋体" charset="-122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3A65BC"/>
        </a:buClr>
        <a:buChar char="»"/>
        <a:defRPr sz="2000">
          <a:solidFill>
            <a:schemeClr val="tx1"/>
          </a:solidFill>
          <a:latin typeface="+mn-lt"/>
          <a:ea typeface="+mn-ea"/>
          <a:cs typeface="宋体" charset="-122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3A65BC"/>
        </a:buClr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3A65BC"/>
        </a:buClr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3A65BC"/>
        </a:buClr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3A65BC"/>
        </a:buClr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1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4.emf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10" Type="http://schemas.openxmlformats.org/officeDocument/2006/relationships/image" Target="../media/image11.emf"/><Relationship Id="rId4" Type="http://schemas.openxmlformats.org/officeDocument/2006/relationships/image" Target="../media/image5.emf"/><Relationship Id="rId9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>
            <a:extLst>
              <a:ext uri="{FF2B5EF4-FFF2-40B4-BE49-F238E27FC236}">
                <a16:creationId xmlns:a16="http://schemas.microsoft.com/office/drawing/2014/main" id="{0F1D4AB6-9A6F-8E4E-8EE9-7531F370E7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077200" cy="43434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altLang="en-US" b="1" dirty="0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800" b="1" dirty="0"/>
              <a:t>Constraint Satisfaction Problems (CSPs)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altLang="en-US" sz="2800" b="1" dirty="0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/>
              <a:t>CSCE476/876, Fall 2023</a:t>
            </a:r>
            <a:endParaRPr lang="en-US" altLang="en-US" sz="2000" dirty="0"/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altLang="en-US" sz="2000" b="1" dirty="0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 err="1">
                <a:solidFill>
                  <a:srgbClr val="3A65BC"/>
                </a:solidFill>
              </a:rPr>
              <a:t>www.cse.unl.edu</a:t>
            </a:r>
            <a:r>
              <a:rPr lang="en-US" altLang="en-US" sz="2400" dirty="0">
                <a:solidFill>
                  <a:srgbClr val="3A65BC"/>
                </a:solidFill>
              </a:rPr>
              <a:t>/~</a:t>
            </a:r>
            <a:r>
              <a:rPr lang="en-US" altLang="en-US" sz="2400" dirty="0" err="1">
                <a:solidFill>
                  <a:srgbClr val="3A65BC"/>
                </a:solidFill>
              </a:rPr>
              <a:t>choueiry</a:t>
            </a:r>
            <a:r>
              <a:rPr lang="en-US" altLang="en-US" sz="2400">
                <a:solidFill>
                  <a:srgbClr val="3A65BC"/>
                </a:solidFill>
              </a:rPr>
              <a:t>/F23-476-876</a:t>
            </a:r>
            <a:endParaRPr lang="en-US" altLang="en-US" sz="2400" dirty="0">
              <a:solidFill>
                <a:srgbClr val="3A65BC"/>
              </a:solidFill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</a:rPr>
              <a:t>Questions</a:t>
            </a:r>
            <a:r>
              <a:rPr lang="en-US" altLang="en-US" sz="2400" dirty="0">
                <a:solidFill>
                  <a:srgbClr val="3A65BC"/>
                </a:solidFill>
              </a:rPr>
              <a:t>: Piazza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/>
              <a:t>Berthe Y. </a:t>
            </a:r>
            <a:r>
              <a:rPr lang="en-US" altLang="en-US" sz="2000" dirty="0" err="1"/>
              <a:t>Choueiry</a:t>
            </a:r>
            <a:r>
              <a:rPr lang="en-US" altLang="en-US" sz="2000" dirty="0"/>
              <a:t> (Shu-we-</a:t>
            </a:r>
            <a:r>
              <a:rPr lang="en-US" altLang="en-US" sz="2000" dirty="0" err="1"/>
              <a:t>ri</a:t>
            </a:r>
            <a:r>
              <a:rPr lang="en-US" altLang="en-US" sz="2000" dirty="0"/>
              <a:t>)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 err="1"/>
              <a:t>AvH</a:t>
            </a:r>
            <a:r>
              <a:rPr lang="en-US" altLang="en-US" sz="2000" dirty="0"/>
              <a:t> 259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>
            <a:extLst>
              <a:ext uri="{FF2B5EF4-FFF2-40B4-BE49-F238E27FC236}">
                <a16:creationId xmlns:a16="http://schemas.microsoft.com/office/drawing/2014/main" id="{C254C1D7-C594-3F4A-A33C-C62B597059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/>
              <a:t>Domain Types</a:t>
            </a:r>
          </a:p>
        </p:txBody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0C0457EB-1E13-7D44-AACB-CA521763A3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4850" y="1162050"/>
            <a:ext cx="7772400" cy="44767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/>
                </a:solidFill>
              </a:rPr>
              <a:t>x</a:t>
            </a:r>
            <a:r>
              <a:rPr lang="en-US" altLang="en-US" sz="2400" dirty="0"/>
              <a:t>																																				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Domains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rgbClr val="A50021"/>
                </a:solidFill>
              </a:rPr>
              <a:t>Boolean</a:t>
            </a:r>
            <a:r>
              <a:rPr lang="en-US" altLang="en-US" sz="2400" dirty="0"/>
              <a:t> CSPs: Restricted to {0,1}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Finite (discrete), enumeration works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Continuous, sophisticated algebraic techniques are needed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dirty="0"/>
              <a:t>Consistency techniques on domain bounds</a:t>
            </a:r>
          </a:p>
        </p:txBody>
      </p:sp>
      <p:pic>
        <p:nvPicPr>
          <p:cNvPr id="32773" name="Picture 1" descr="latex-image-1.pdf">
            <a:extLst>
              <a:ext uri="{FF2B5EF4-FFF2-40B4-BE49-F238E27FC236}">
                <a16:creationId xmlns:a16="http://schemas.microsoft.com/office/drawing/2014/main" id="{590C4915-A109-C94E-8936-0C76BBB8AB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76400"/>
            <a:ext cx="26797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2" descr="latex-image-1.pdf">
            <a:extLst>
              <a:ext uri="{FF2B5EF4-FFF2-40B4-BE49-F238E27FC236}">
                <a16:creationId xmlns:a16="http://schemas.microsoft.com/office/drawing/2014/main" id="{908C49C6-E660-A647-BE40-773135B70A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070100"/>
            <a:ext cx="33528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3" descr="latex-image-1.pdf">
            <a:extLst>
              <a:ext uri="{FF2B5EF4-FFF2-40B4-BE49-F238E27FC236}">
                <a16:creationId xmlns:a16="http://schemas.microsoft.com/office/drawing/2014/main" id="{00BBA4A8-5CAD-2041-A04A-C8F0B34E0E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463800"/>
            <a:ext cx="27051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Picture 5" descr="latex-image-1.pdf">
            <a:extLst>
              <a:ext uri="{FF2B5EF4-FFF2-40B4-BE49-F238E27FC236}">
                <a16:creationId xmlns:a16="http://schemas.microsoft.com/office/drawing/2014/main" id="{A3779B15-F086-1F4A-9CC6-84655FC83A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857500"/>
            <a:ext cx="79121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7" name="Picture 6" descr="latex-image-1.pdf">
            <a:extLst>
              <a:ext uri="{FF2B5EF4-FFF2-40B4-BE49-F238E27FC236}">
                <a16:creationId xmlns:a16="http://schemas.microsoft.com/office/drawing/2014/main" id="{7276AAD9-9D0A-EA44-8084-CBD7BB77E9A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300" y="1206500"/>
            <a:ext cx="32893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7E7019E-1EA9-792F-2380-546284970623}"/>
              </a:ext>
            </a:extLst>
          </p:cNvPr>
          <p:cNvSpPr txBox="1"/>
          <p:nvPr/>
        </p:nvSpPr>
        <p:spPr>
          <a:xfrm>
            <a:off x="8129239" y="6304002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B9C1A5EC-2315-A948-92FA-725C52ACDA9D}" type="slidenum">
              <a:rPr lang="en-US" altLang="zh-CN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5222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3CC0A-4621-2342-A176-54F2CD610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IV: Sudoku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64150E-A2AB-F248-8061-4B4F60ECFE2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9C1A5EC-2315-A948-92FA-725C52ACDA9D}" type="slidenum">
              <a:rPr lang="en-US" altLang="zh-CN" smtClean="0"/>
              <a:pPr>
                <a:defRPr/>
              </a:pPr>
              <a:t>11</a:t>
            </a:fld>
            <a:endParaRPr lang="en-US" altLang="zh-CN"/>
          </a:p>
        </p:txBody>
      </p:sp>
      <p:pic>
        <p:nvPicPr>
          <p:cNvPr id="5" name="Picture 4" descr="alldiff">
            <a:extLst>
              <a:ext uri="{FF2B5EF4-FFF2-40B4-BE49-F238E27FC236}">
                <a16:creationId xmlns:a16="http://schemas.microsoft.com/office/drawing/2014/main" id="{7322104A-652C-714D-A946-CEBF39168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309370"/>
            <a:ext cx="3454921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0D6A12B-0EA6-5542-AA55-8A58DBA925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682" y="1282700"/>
            <a:ext cx="3980168" cy="36258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8EFD1E9-05EB-5C47-ADD2-130213AD9CFF}"/>
              </a:ext>
            </a:extLst>
          </p:cNvPr>
          <p:cNvSpPr txBox="1"/>
          <p:nvPr/>
        </p:nvSpPr>
        <p:spPr>
          <a:xfrm>
            <a:off x="1295400" y="5040868"/>
            <a:ext cx="2595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Binary constraint model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04C611-8257-C14F-BD18-6F81C886CDD1}"/>
              </a:ext>
            </a:extLst>
          </p:cNvPr>
          <p:cNvSpPr txBox="1"/>
          <p:nvPr/>
        </p:nvSpPr>
        <p:spPr>
          <a:xfrm>
            <a:off x="5264450" y="5040868"/>
            <a:ext cx="3070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Non-binary constraint model</a:t>
            </a:r>
          </a:p>
        </p:txBody>
      </p:sp>
    </p:spTree>
    <p:extLst>
      <p:ext uri="{BB962C8B-B14F-4D97-AF65-F5344CB8AC3E}">
        <p14:creationId xmlns:p14="http://schemas.microsoft.com/office/powerpoint/2010/main" val="25956404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>
            <a:extLst>
              <a:ext uri="{FF2B5EF4-FFF2-40B4-BE49-F238E27FC236}">
                <a16:creationId xmlns:a16="http://schemas.microsoft.com/office/drawing/2014/main" id="{67E8DD0D-6D34-604D-948A-1701450826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Constraint Definition</a:t>
            </a:r>
          </a:p>
        </p:txBody>
      </p:sp>
      <p:sp>
        <p:nvSpPr>
          <p:cNvPr id="37891" name="Slide Number Placeholder 3">
            <a:extLst>
              <a:ext uri="{FF2B5EF4-FFF2-40B4-BE49-F238E27FC236}">
                <a16:creationId xmlns:a16="http://schemas.microsoft.com/office/drawing/2014/main" id="{20DAC9B2-8C2F-6D4A-9E76-4BF1994A82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4C8DFAF-71E6-EF4B-8E45-B371F4933980}" type="slidenum">
              <a:rPr lang="en-US" altLang="zh-CN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B6866AD8-DD8C-EC43-A0FD-87DCE0301E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143000"/>
            <a:ext cx="82296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800100" indent="-34290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en-US" sz="2400" dirty="0"/>
              <a:t>A constraint </a:t>
            </a:r>
            <a:r>
              <a:rPr lang="en-US" altLang="en-US" sz="2400" i="1" dirty="0"/>
              <a:t>C</a:t>
            </a:r>
            <a:r>
              <a:rPr lang="en-US" altLang="en-US" sz="2400" dirty="0"/>
              <a:t> is defined by a</a:t>
            </a:r>
          </a:p>
          <a:p>
            <a:pPr lvl="1" eaLnBrk="1" hangingPunct="1">
              <a:buFont typeface="Lucida Grande" panose="020B0600040502020204" pitchFamily="34" charset="0"/>
              <a:buChar char="−"/>
            </a:pPr>
            <a:r>
              <a:rPr lang="en-US" altLang="en-US" sz="2000" b="1" dirty="0"/>
              <a:t>Scope</a:t>
            </a:r>
            <a:r>
              <a:rPr lang="en-US" altLang="en-US" sz="2000" dirty="0"/>
              <a:t>, the set of variables on which the constraint applies</a:t>
            </a:r>
          </a:p>
          <a:p>
            <a:pPr lvl="1" eaLnBrk="1" hangingPunct="1"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</a:rPr>
              <a:t>	Notation: </a:t>
            </a:r>
            <a:r>
              <a:rPr lang="en-US" altLang="en-US" sz="2000" cap="small" dirty="0">
                <a:latin typeface="Times New Roman" panose="02020603050405020304" pitchFamily="18" charset="0"/>
              </a:rPr>
              <a:t>Scope</a:t>
            </a:r>
            <a:r>
              <a:rPr lang="en-US" altLang="en-US" sz="2000" dirty="0">
                <a:latin typeface="Times New Roman" panose="02020603050405020304" pitchFamily="18" charset="0"/>
              </a:rPr>
              <a:t>(</a:t>
            </a:r>
            <a:r>
              <a:rPr lang="en-US" altLang="en-US" sz="2000" i="1" dirty="0">
                <a:latin typeface="Times New Roman" panose="02020603050405020304" pitchFamily="18" charset="0"/>
              </a:rPr>
              <a:t>C</a:t>
            </a:r>
            <a:r>
              <a:rPr lang="en-US" altLang="en-US" sz="2000" dirty="0">
                <a:latin typeface="Times New Roman" panose="02020603050405020304" pitchFamily="18" charset="0"/>
              </a:rPr>
              <a:t>)</a:t>
            </a:r>
            <a:r>
              <a:rPr lang="en-US" altLang="en-US" sz="2000" dirty="0">
                <a:latin typeface="Arial" panose="020B0604020202020204" pitchFamily="34" charset="0"/>
              </a:rPr>
              <a:t>, </a:t>
            </a:r>
            <a:r>
              <a:rPr lang="en-US" altLang="en-US" sz="2000" i="1" dirty="0">
                <a:latin typeface="Times New Roman" panose="02020603050405020304" pitchFamily="18" charset="0"/>
              </a:rPr>
              <a:t>scope</a:t>
            </a:r>
            <a:r>
              <a:rPr lang="en-US" altLang="en-US" sz="2000" dirty="0">
                <a:latin typeface="Times New Roman" panose="02020603050405020304" pitchFamily="18" charset="0"/>
              </a:rPr>
              <a:t>(</a:t>
            </a:r>
            <a:r>
              <a:rPr lang="en-US" altLang="en-US" sz="2000" i="1" dirty="0">
                <a:latin typeface="Times New Roman" panose="02020603050405020304" pitchFamily="18" charset="0"/>
              </a:rPr>
              <a:t>C</a:t>
            </a:r>
            <a:r>
              <a:rPr lang="en-US" altLang="en-US" sz="2000" dirty="0">
                <a:latin typeface="Times New Roman" panose="02020603050405020304" pitchFamily="18" charset="0"/>
              </a:rPr>
              <a:t>), </a:t>
            </a:r>
            <a:r>
              <a:rPr lang="en-US" altLang="en-US" sz="2000" i="1" dirty="0" err="1">
                <a:latin typeface="Times New Roman" panose="02020603050405020304" pitchFamily="18" charset="0"/>
              </a:rPr>
              <a:t>scp</a:t>
            </a:r>
            <a:r>
              <a:rPr lang="en-US" altLang="en-US" sz="2000" dirty="0">
                <a:latin typeface="Times New Roman" panose="02020603050405020304" pitchFamily="18" charset="0"/>
              </a:rPr>
              <a:t>(</a:t>
            </a:r>
            <a:r>
              <a:rPr lang="en-US" altLang="en-US" sz="2000" i="1" dirty="0">
                <a:latin typeface="Times New Roman" panose="02020603050405020304" pitchFamily="18" charset="0"/>
              </a:rPr>
              <a:t>C</a:t>
            </a:r>
            <a:r>
              <a:rPr lang="en-US" altLang="en-US" sz="2000" dirty="0">
                <a:latin typeface="Times New Roman" panose="02020603050405020304" pitchFamily="18" charset="0"/>
              </a:rPr>
              <a:t>)</a:t>
            </a:r>
          </a:p>
          <a:p>
            <a:pPr lvl="1" eaLnBrk="1" hangingPunct="1">
              <a:buFont typeface="Lucida Grande" panose="020B0600040502020204" pitchFamily="34" charset="0"/>
              <a:buChar char="−"/>
            </a:pPr>
            <a:r>
              <a:rPr lang="en-US" altLang="en-US" sz="2000" b="1" dirty="0"/>
              <a:t>Relation</a:t>
            </a:r>
            <a:r>
              <a:rPr lang="en-US" altLang="en-US" sz="2000" dirty="0"/>
              <a:t>, a subset of the Cartesian product of the domains of the variables in the scope of the constraint</a:t>
            </a:r>
          </a:p>
          <a:p>
            <a:pPr lvl="1" eaLnBrk="1" hangingPunct="1">
              <a:buFontTx/>
              <a:buNone/>
            </a:pPr>
            <a:r>
              <a:rPr lang="en-US" altLang="en-US" sz="2000" dirty="0"/>
              <a:t>	Notation: </a:t>
            </a:r>
            <a:r>
              <a:rPr lang="en-US" altLang="en-US" sz="2000" cap="small" dirty="0">
                <a:latin typeface="Times New Roman" panose="02020603050405020304" pitchFamily="18" charset="0"/>
              </a:rPr>
              <a:t>Relation</a:t>
            </a:r>
            <a:r>
              <a:rPr lang="en-US" altLang="en-US" sz="2000" dirty="0">
                <a:latin typeface="Times New Roman" panose="02020603050405020304" pitchFamily="18" charset="0"/>
              </a:rPr>
              <a:t>(</a:t>
            </a:r>
            <a:r>
              <a:rPr lang="en-US" altLang="en-US" sz="2000" i="1" dirty="0">
                <a:latin typeface="Times New Roman" panose="02020603050405020304" pitchFamily="18" charset="0"/>
              </a:rPr>
              <a:t>C</a:t>
            </a:r>
            <a:r>
              <a:rPr lang="en-US" altLang="en-US" sz="2000" dirty="0">
                <a:latin typeface="Times New Roman" panose="02020603050405020304" pitchFamily="18" charset="0"/>
              </a:rPr>
              <a:t>)</a:t>
            </a:r>
            <a:r>
              <a:rPr lang="en-US" altLang="en-US" sz="2000" dirty="0">
                <a:latin typeface="Arial" panose="020B0604020202020204" pitchFamily="34" charset="0"/>
              </a:rPr>
              <a:t>, </a:t>
            </a:r>
            <a:r>
              <a:rPr lang="en-US" altLang="en-US" sz="2000" i="1" dirty="0" err="1">
                <a:latin typeface="Times New Roman" panose="02020603050405020304" pitchFamily="18" charset="0"/>
              </a:rPr>
              <a:t>rel</a:t>
            </a:r>
            <a:r>
              <a:rPr lang="en-US" altLang="en-US" sz="2000" dirty="0">
                <a:latin typeface="Times New Roman" panose="02020603050405020304" pitchFamily="18" charset="0"/>
              </a:rPr>
              <a:t>(</a:t>
            </a:r>
            <a:r>
              <a:rPr lang="en-US" altLang="en-US" sz="2000" i="1" dirty="0">
                <a:latin typeface="Times New Roman" panose="02020603050405020304" pitchFamily="18" charset="0"/>
              </a:rPr>
              <a:t>C</a:t>
            </a:r>
            <a:r>
              <a:rPr lang="en-US" altLang="en-US" sz="2000" dirty="0">
                <a:latin typeface="Times New Roman" panose="02020603050405020304" pitchFamily="18" charset="0"/>
              </a:rPr>
              <a:t>)</a:t>
            </a:r>
            <a:endParaRPr lang="en-US" altLang="en-US" sz="2400" b="1" dirty="0"/>
          </a:p>
          <a:p>
            <a:pPr eaLnBrk="1" hangingPunct="1"/>
            <a:r>
              <a:rPr lang="en-US" altLang="en-US" sz="2400" b="1" dirty="0"/>
              <a:t>Arity </a:t>
            </a:r>
            <a:r>
              <a:rPr lang="en-US" altLang="en-US" sz="2400" dirty="0"/>
              <a:t>of constraint: </a:t>
            </a:r>
            <a:r>
              <a:rPr lang="en-US" altLang="en-US" sz="2400" dirty="0">
                <a:latin typeface="Arial" panose="020B0604020202020204" pitchFamily="34" charset="0"/>
              </a:rPr>
              <a:t>cardinality of the constraint’s scope</a:t>
            </a:r>
            <a:endParaRPr lang="en-US" altLang="en-US" sz="2000" dirty="0">
              <a:latin typeface="Times New Roman" panose="02020603050405020304" pitchFamily="18" charset="0"/>
            </a:endParaRPr>
          </a:p>
          <a:p>
            <a:pPr lvl="1" eaLnBrk="1" hangingPunct="1">
              <a:buFont typeface="Lucida Grande" panose="020B0600040502020204" pitchFamily="34" charset="0"/>
              <a:buChar char="−"/>
            </a:pPr>
            <a:r>
              <a:rPr lang="en-US" altLang="en-US" sz="2000" dirty="0">
                <a:latin typeface="Arial" panose="020B0604020202020204" pitchFamily="34" charset="0"/>
              </a:rPr>
              <a:t>Unary, binary, ternary, …, non-binary</a:t>
            </a:r>
          </a:p>
          <a:p>
            <a:pPr lvl="1" eaLnBrk="1" hangingPunct="1">
              <a:buFont typeface="Lucida Grande" panose="020B0600040502020204" pitchFamily="34" charset="0"/>
              <a:buChar char="−"/>
            </a:pPr>
            <a:r>
              <a:rPr lang="en-US" altLang="en-US" sz="2000" dirty="0">
                <a:latin typeface="Arial" panose="020B0604020202020204" pitchFamily="34" charset="0"/>
              </a:rPr>
              <a:t>Global constraints: </a:t>
            </a:r>
            <a:r>
              <a:rPr lang="en-US" altLang="en-US" sz="2000" i="1" dirty="0" err="1">
                <a:latin typeface="Times New Roman" panose="02020603050405020304" pitchFamily="18" charset="0"/>
              </a:rPr>
              <a:t>rel</a:t>
            </a:r>
            <a:r>
              <a:rPr lang="en-US" altLang="en-US" sz="2000" dirty="0">
                <a:latin typeface="Times New Roman" panose="02020603050405020304" pitchFamily="18" charset="0"/>
              </a:rPr>
              <a:t>(</a:t>
            </a:r>
            <a:r>
              <a:rPr lang="en-US" altLang="en-US" sz="2000" i="1" dirty="0">
                <a:latin typeface="Times New Roman" panose="02020603050405020304" pitchFamily="18" charset="0"/>
              </a:rPr>
              <a:t>C</a:t>
            </a:r>
            <a:r>
              <a:rPr lang="en-US" altLang="en-US" sz="2000" dirty="0">
                <a:latin typeface="Times New Roman" panose="02020603050405020304" pitchFamily="18" charset="0"/>
              </a:rPr>
              <a:t>) </a:t>
            </a:r>
            <a:r>
              <a:rPr lang="en-US" altLang="en-US" sz="2000" dirty="0">
                <a:latin typeface="Arial" panose="020B0604020202020204" pitchFamily="34" charset="0"/>
              </a:rPr>
              <a:t>is defined, </a:t>
            </a:r>
            <a:r>
              <a:rPr lang="en-US" altLang="en-US" sz="2000" i="1" dirty="0" err="1">
                <a:latin typeface="Times New Roman" panose="02020603050405020304" pitchFamily="18" charset="0"/>
              </a:rPr>
              <a:t>scp</a:t>
            </a:r>
            <a:r>
              <a:rPr lang="en-US" altLang="en-US" sz="2000" dirty="0">
                <a:latin typeface="Times New Roman" panose="02020603050405020304" pitchFamily="18" charset="0"/>
              </a:rPr>
              <a:t>(</a:t>
            </a:r>
            <a:r>
              <a:rPr lang="en-US" altLang="en-US" sz="2000" i="1" dirty="0">
                <a:latin typeface="Times New Roman" panose="02020603050405020304" pitchFamily="18" charset="0"/>
              </a:rPr>
              <a:t>C</a:t>
            </a:r>
            <a:r>
              <a:rPr lang="en-US" altLang="en-US" sz="2000" dirty="0">
                <a:latin typeface="Times New Roman" panose="02020603050405020304" pitchFamily="18" charset="0"/>
              </a:rPr>
              <a:t>) </a:t>
            </a:r>
            <a:r>
              <a:rPr lang="en-US" altLang="en-US" sz="2000" dirty="0">
                <a:latin typeface="Arial" panose="020B0604020202020204" pitchFamily="34" charset="0"/>
              </a:rPr>
              <a:t>is a parameter</a:t>
            </a:r>
          </a:p>
          <a:p>
            <a:pPr marL="457200" lvl="1" indent="0" eaLnBrk="1" hangingPunct="1">
              <a:buNone/>
            </a:pPr>
            <a:r>
              <a:rPr lang="en-US" altLang="en-US" sz="2000" dirty="0">
                <a:latin typeface="Arial" panose="020B0604020202020204" pitchFamily="34" charset="0"/>
              </a:rPr>
              <a:t>	Example: </a:t>
            </a:r>
            <a:r>
              <a:rPr lang="en-US" altLang="en-US" sz="2000" cap="small" dirty="0" err="1">
                <a:latin typeface="Times New Roman" panose="02020603050405020304" pitchFamily="18" charset="0"/>
              </a:rPr>
              <a:t>AllDiff</a:t>
            </a:r>
            <a:r>
              <a:rPr lang="en-US" altLang="en-US" sz="2000">
                <a:latin typeface="Arial" panose="020B0604020202020204" pitchFamily="34" charset="0"/>
              </a:rPr>
              <a:t> (Sudoku</a:t>
            </a:r>
            <a:r>
              <a:rPr lang="en-US" altLang="en-US" sz="2000" dirty="0">
                <a:latin typeface="Arial" panose="020B0604020202020204" pitchFamily="34" charset="0"/>
              </a:rPr>
              <a:t>), </a:t>
            </a:r>
            <a:r>
              <a:rPr lang="en-US" altLang="en-US" sz="2000" cap="small" dirty="0">
                <a:latin typeface="Times New Roman" panose="02020603050405020304" pitchFamily="18" charset="0"/>
              </a:rPr>
              <a:t>Balance</a:t>
            </a:r>
            <a:r>
              <a:rPr lang="en-US" altLang="en-US" sz="2000" dirty="0">
                <a:latin typeface="Arial" panose="020B0604020202020204" pitchFamily="34" charset="0"/>
              </a:rPr>
              <a:t>, </a:t>
            </a:r>
            <a:r>
              <a:rPr lang="en-US" altLang="en-US" sz="2000" cap="small" dirty="0" err="1">
                <a:latin typeface="Times New Roman" panose="02020603050405020304" pitchFamily="18" charset="0"/>
              </a:rPr>
              <a:t>Atmost</a:t>
            </a:r>
            <a:endParaRPr lang="en-US" altLang="en-US" sz="2000" cap="small" dirty="0">
              <a:latin typeface="Times New Roman" panose="02020603050405020304" pitchFamily="18" charset="0"/>
            </a:endParaRPr>
          </a:p>
          <a:p>
            <a:pPr marL="457200" lvl="1" indent="0" eaLnBrk="1" hangingPunct="1">
              <a:buNone/>
            </a:pPr>
            <a:r>
              <a:rPr lang="en-US" altLang="en-US" sz="2000" dirty="0">
                <a:latin typeface="Arial" panose="020B0604020202020204" pitchFamily="34" charset="0"/>
              </a:rPr>
              <a:t>	See: Global Constraints Catalog </a:t>
            </a:r>
            <a:r>
              <a:rPr lang="en-US" altLang="en-US" sz="1800" dirty="0">
                <a:latin typeface="Arial" panose="020B0604020202020204" pitchFamily="34" charset="0"/>
              </a:rPr>
              <a:t>(https://</a:t>
            </a:r>
            <a:r>
              <a:rPr lang="en-US" altLang="en-US" sz="1800" dirty="0" err="1">
                <a:latin typeface="Arial" panose="020B0604020202020204" pitchFamily="34" charset="0"/>
              </a:rPr>
              <a:t>sofdem.github.io</a:t>
            </a:r>
            <a:r>
              <a:rPr lang="en-US" altLang="en-US" sz="1800" dirty="0">
                <a:latin typeface="Arial" panose="020B0604020202020204" pitchFamily="34" charset="0"/>
              </a:rPr>
              <a:t>/</a:t>
            </a:r>
            <a:r>
              <a:rPr lang="en-US" altLang="en-US" sz="1800" dirty="0" err="1">
                <a:latin typeface="Arial" panose="020B0604020202020204" pitchFamily="34" charset="0"/>
              </a:rPr>
              <a:t>gccat</a:t>
            </a:r>
            <a:r>
              <a:rPr lang="en-US" altLang="en-US" sz="1800" dirty="0">
                <a:latin typeface="Arial" panose="020B0604020202020204" pitchFamily="34" charset="0"/>
              </a:rPr>
              <a:t>/)</a:t>
            </a:r>
            <a:endParaRPr lang="en-US" altLang="en-US" sz="2000" dirty="0">
              <a:latin typeface="Arial" panose="020B0604020202020204" pitchFamily="34" charset="0"/>
            </a:endParaRPr>
          </a:p>
          <a:p>
            <a:pPr lvl="1" eaLnBrk="1" hangingPunct="1">
              <a:buFont typeface="Lucida Grande" panose="020B0600040502020204" pitchFamily="34" charset="0"/>
              <a:buChar char="−"/>
            </a:pPr>
            <a:r>
              <a:rPr lang="en-US" altLang="en-US" sz="2000" dirty="0">
                <a:latin typeface="Arial" panose="020B0604020202020204" pitchFamily="34" charset="0"/>
              </a:rPr>
              <a:t>Universal constraint</a:t>
            </a:r>
            <a:endParaRPr lang="en-US" altLang="en-US" sz="2400" dirty="0">
              <a:latin typeface="Arial" panose="020B0604020202020204" pitchFamily="34" charset="0"/>
            </a:endParaRPr>
          </a:p>
          <a:p>
            <a:pPr eaLnBrk="1" hangingPunct="1">
              <a:buFontTx/>
              <a:buNone/>
            </a:pP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8260501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>
            <a:extLst>
              <a:ext uri="{FF2B5EF4-FFF2-40B4-BE49-F238E27FC236}">
                <a16:creationId xmlns:a16="http://schemas.microsoft.com/office/drawing/2014/main" id="{15CC937B-D4A5-AC4B-9D66-821B7D8AFF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458200" cy="838200"/>
          </a:xfrm>
          <a:noFill/>
        </p:spPr>
        <p:txBody>
          <a:bodyPr/>
          <a:lstStyle/>
          <a:p>
            <a:pPr eaLnBrk="1" hangingPunct="1"/>
            <a:r>
              <a:rPr lang="en-US" altLang="en-US" dirty="0"/>
              <a:t>Example III: </a:t>
            </a:r>
            <a:r>
              <a:rPr lang="en-US" altLang="en-US" sz="3600" dirty="0"/>
              <a:t>Temporal reasoning</a:t>
            </a:r>
            <a:endParaRPr lang="en-US" altLang="en-US" dirty="0"/>
          </a:p>
        </p:txBody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DE10834A-A88C-7D45-9AD0-A03C3D059B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4038600"/>
            <a:ext cx="7772400" cy="1752600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Give one solution: …….</a:t>
            </a:r>
          </a:p>
          <a:p>
            <a:pPr eaLnBrk="1" hangingPunct="1"/>
            <a:r>
              <a:rPr lang="en-US" altLang="en-US" sz="2400" dirty="0"/>
              <a:t>Satisfaction, yes/no:  decision problem</a:t>
            </a:r>
            <a:endParaRPr lang="en-US" altLang="en-US" sz="1050" dirty="0"/>
          </a:p>
          <a:p>
            <a:pPr eaLnBrk="1" hangingPunct="1"/>
            <a:endParaRPr lang="en-US" altLang="en-US" sz="1000" dirty="0"/>
          </a:p>
          <a:p>
            <a:pPr marL="0" indent="0" eaLnBrk="1" hangingPunct="1">
              <a:buNone/>
            </a:pPr>
            <a:r>
              <a:rPr lang="en-US" altLang="en-US" sz="2400" dirty="0">
                <a:solidFill>
                  <a:srgbClr val="3965BC"/>
                </a:solidFill>
                <a:sym typeface="Wingdings" pitchFamily="2" charset="2"/>
              </a:rPr>
              <a:t>Note:  bounded differences, gap constraints</a:t>
            </a:r>
            <a:endParaRPr lang="en-US" altLang="en-US" sz="2400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F7AC6D4-AA90-274F-923A-C366820289EE}"/>
              </a:ext>
            </a:extLst>
          </p:cNvPr>
          <p:cNvGrpSpPr/>
          <p:nvPr/>
        </p:nvGrpSpPr>
        <p:grpSpPr>
          <a:xfrm>
            <a:off x="1629886" y="1318646"/>
            <a:ext cx="5532914" cy="2567554"/>
            <a:chOff x="914400" y="1143000"/>
            <a:chExt cx="5532914" cy="2567554"/>
          </a:xfrm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B108183C-1F55-EF41-8E3C-6265E74DED0A}"/>
                </a:ext>
              </a:extLst>
            </p:cNvPr>
            <p:cNvSpPr/>
            <p:nvPr/>
          </p:nvSpPr>
          <p:spPr>
            <a:xfrm>
              <a:off x="2133600" y="1851569"/>
              <a:ext cx="1371600" cy="5334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[1,10]</a:t>
              </a:r>
            </a:p>
          </p:txBody>
        </p:sp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6ED8CD5C-8F0F-304B-A9B0-097E444E48D3}"/>
                </a:ext>
              </a:extLst>
            </p:cNvPr>
            <p:cNvSpPr/>
            <p:nvPr/>
          </p:nvSpPr>
          <p:spPr>
            <a:xfrm>
              <a:off x="4648200" y="1833166"/>
              <a:ext cx="1371600" cy="5334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[5,18]</a:t>
              </a:r>
            </a:p>
          </p:txBody>
        </p:sp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B7C840E0-86D6-3246-8375-A016E55669C2}"/>
                </a:ext>
              </a:extLst>
            </p:cNvPr>
            <p:cNvSpPr/>
            <p:nvPr/>
          </p:nvSpPr>
          <p:spPr>
            <a:xfrm>
              <a:off x="3352800" y="2679209"/>
              <a:ext cx="1371600" cy="5334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[4,15]</a:t>
              </a:r>
            </a:p>
          </p:txBody>
        </p:sp>
        <p:sp>
          <p:nvSpPr>
            <p:cNvPr id="9" name="Arc 8">
              <a:extLst>
                <a:ext uri="{FF2B5EF4-FFF2-40B4-BE49-F238E27FC236}">
                  <a16:creationId xmlns:a16="http://schemas.microsoft.com/office/drawing/2014/main" id="{F3605E54-2535-7241-9AEC-955CA7E0660B}"/>
                </a:ext>
              </a:extLst>
            </p:cNvPr>
            <p:cNvSpPr/>
            <p:nvPr/>
          </p:nvSpPr>
          <p:spPr>
            <a:xfrm>
              <a:off x="2819400" y="1600200"/>
              <a:ext cx="2514600" cy="471592"/>
            </a:xfrm>
            <a:prstGeom prst="arc">
              <a:avLst>
                <a:gd name="adj1" fmla="val 10786882"/>
                <a:gd name="adj2" fmla="val 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Arc 9">
              <a:extLst>
                <a:ext uri="{FF2B5EF4-FFF2-40B4-BE49-F238E27FC236}">
                  <a16:creationId xmlns:a16="http://schemas.microsoft.com/office/drawing/2014/main" id="{FA0F8707-CF1C-5540-8383-8BD1692934C2}"/>
                </a:ext>
              </a:extLst>
            </p:cNvPr>
            <p:cNvSpPr/>
            <p:nvPr/>
          </p:nvSpPr>
          <p:spPr>
            <a:xfrm rot="12553959">
              <a:off x="2304047" y="2461011"/>
              <a:ext cx="2514600" cy="471592"/>
            </a:xfrm>
            <a:prstGeom prst="arc">
              <a:avLst>
                <a:gd name="adj1" fmla="val 17065262"/>
                <a:gd name="adj2" fmla="val 21042019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Arc 10">
              <a:extLst>
                <a:ext uri="{FF2B5EF4-FFF2-40B4-BE49-F238E27FC236}">
                  <a16:creationId xmlns:a16="http://schemas.microsoft.com/office/drawing/2014/main" id="{7DA79069-F2C4-4C46-9B39-F40863264CCF}"/>
                </a:ext>
              </a:extLst>
            </p:cNvPr>
            <p:cNvSpPr/>
            <p:nvPr/>
          </p:nvSpPr>
          <p:spPr>
            <a:xfrm rot="8102863">
              <a:off x="3932714" y="2057462"/>
              <a:ext cx="2514600" cy="471592"/>
            </a:xfrm>
            <a:prstGeom prst="arc">
              <a:avLst>
                <a:gd name="adj1" fmla="val 14726330"/>
                <a:gd name="adj2" fmla="val 20915427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1238A7E-1F4C-E649-91A8-CD46B958E10D}"/>
                </a:ext>
              </a:extLst>
            </p:cNvPr>
            <p:cNvSpPr txBox="1"/>
            <p:nvPr/>
          </p:nvSpPr>
          <p:spPr>
            <a:xfrm>
              <a:off x="3581400" y="1143000"/>
              <a:ext cx="100540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&lt; </a:t>
              </a:r>
              <a:r>
                <a:rPr lang="en-US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52406CE-256D-D54E-BF49-019F2E64D086}"/>
                </a:ext>
              </a:extLst>
            </p:cNvPr>
            <p:cNvSpPr txBox="1"/>
            <p:nvPr/>
          </p:nvSpPr>
          <p:spPr>
            <a:xfrm>
              <a:off x="4983698" y="2595890"/>
              <a:ext cx="10246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&lt; </a:t>
              </a:r>
              <a:r>
                <a:rPr lang="en-US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E4FD79F-7108-3847-94A7-90E43E761287}"/>
                </a:ext>
              </a:extLst>
            </p:cNvPr>
            <p:cNvSpPr txBox="1"/>
            <p:nvPr/>
          </p:nvSpPr>
          <p:spPr>
            <a:xfrm>
              <a:off x="914400" y="2600980"/>
              <a:ext cx="215789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 &lt; </a:t>
              </a:r>
              <a:r>
                <a:rPr lang="en-US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 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– </a:t>
              </a:r>
              <a:r>
                <a:rPr lang="en-US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 &lt; 5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E82164E-971A-0B4D-BD9D-013AE51B50A3}"/>
                </a:ext>
              </a:extLst>
            </p:cNvPr>
            <p:cNvSpPr txBox="1"/>
            <p:nvPr/>
          </p:nvSpPr>
          <p:spPr>
            <a:xfrm>
              <a:off x="2417746" y="1381780"/>
              <a:ext cx="40427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393C500-3A48-7A4E-A44B-84EC295F9D8E}"/>
                </a:ext>
              </a:extLst>
            </p:cNvPr>
            <p:cNvSpPr txBox="1"/>
            <p:nvPr/>
          </p:nvSpPr>
          <p:spPr>
            <a:xfrm>
              <a:off x="5402109" y="1355661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F73A9FF-A2EF-8D4D-A888-A2AF26F159C0}"/>
                </a:ext>
              </a:extLst>
            </p:cNvPr>
            <p:cNvSpPr txBox="1"/>
            <p:nvPr/>
          </p:nvSpPr>
          <p:spPr>
            <a:xfrm>
              <a:off x="3836461" y="3187334"/>
              <a:ext cx="40427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1F445AEA-CFB8-3AD8-D6FA-9DA636E8D8A6}"/>
              </a:ext>
            </a:extLst>
          </p:cNvPr>
          <p:cNvSpPr txBox="1"/>
          <p:nvPr/>
        </p:nvSpPr>
        <p:spPr>
          <a:xfrm>
            <a:off x="8184995" y="6377773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B9C1A5EC-2315-A948-92FA-725C52ACDA9D}" type="slidenum">
              <a:rPr lang="en-US" altLang="zh-CN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2">
            <a:extLst>
              <a:ext uri="{FF2B5EF4-FFF2-40B4-BE49-F238E27FC236}">
                <a16:creationId xmlns:a16="http://schemas.microsoft.com/office/drawing/2014/main" id="{B1918B3E-BC71-764F-A45A-8896BFB75C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/>
              <a:t>Example V: </a:t>
            </a:r>
            <a:r>
              <a:rPr lang="en-US" altLang="en-US" sz="3200" dirty="0"/>
              <a:t>Cryptarithmetic puzzles</a:t>
            </a:r>
          </a:p>
        </p:txBody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4EFF3F25-433E-5441-B9DD-9B4EAE3438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 dirty="0"/>
              <a:t>D</a:t>
            </a:r>
            <a:r>
              <a:rPr lang="en-US" altLang="en-US" sz="2400" baseline="-25000" dirty="0"/>
              <a:t>X1</a:t>
            </a:r>
            <a:r>
              <a:rPr lang="en-US" altLang="en-US" sz="2400" dirty="0"/>
              <a:t> = D</a:t>
            </a:r>
            <a:r>
              <a:rPr lang="en-US" altLang="en-US" sz="2400" baseline="-25000" dirty="0"/>
              <a:t>X2</a:t>
            </a:r>
            <a:r>
              <a:rPr lang="en-US" altLang="en-US" sz="2400" dirty="0"/>
              <a:t> = D</a:t>
            </a:r>
            <a:r>
              <a:rPr lang="en-US" altLang="en-US" sz="2400" baseline="-25000" dirty="0"/>
              <a:t>X3</a:t>
            </a:r>
            <a:r>
              <a:rPr lang="en-US" altLang="en-US" sz="2400" dirty="0"/>
              <a:t> = {0,1}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/>
              <a:t>D</a:t>
            </a:r>
            <a:r>
              <a:rPr lang="en-US" altLang="en-US" sz="2400" baseline="-25000" dirty="0"/>
              <a:t>F</a:t>
            </a:r>
            <a:r>
              <a:rPr lang="en-US" altLang="en-US" sz="2400" dirty="0"/>
              <a:t>=D</a:t>
            </a:r>
            <a:r>
              <a:rPr lang="en-US" altLang="en-US" sz="2400" baseline="-25000" dirty="0"/>
              <a:t>T</a:t>
            </a:r>
            <a:r>
              <a:rPr lang="en-US" altLang="en-US" sz="2400" dirty="0"/>
              <a:t>=D</a:t>
            </a:r>
            <a:r>
              <a:rPr lang="en-US" altLang="en-US" sz="2400" baseline="-25000" dirty="0"/>
              <a:t>U</a:t>
            </a:r>
            <a:r>
              <a:rPr lang="en-US" altLang="en-US" sz="2400" dirty="0"/>
              <a:t>=D</a:t>
            </a:r>
            <a:r>
              <a:rPr lang="en-US" altLang="en-US" sz="2400" baseline="-25000" dirty="0"/>
              <a:t>W</a:t>
            </a:r>
            <a:r>
              <a:rPr lang="en-US" altLang="en-US" sz="2400" dirty="0"/>
              <a:t>=D</a:t>
            </a:r>
            <a:r>
              <a:rPr lang="en-US" altLang="en-US" sz="2400" baseline="-25000" dirty="0"/>
              <a:t>R</a:t>
            </a:r>
            <a:r>
              <a:rPr lang="en-US" altLang="en-US" sz="2400" dirty="0"/>
              <a:t>=D</a:t>
            </a:r>
            <a:r>
              <a:rPr lang="en-US" altLang="en-US" sz="2400" baseline="-25000" dirty="0"/>
              <a:t>O</a:t>
            </a:r>
            <a:r>
              <a:rPr lang="en-US" altLang="en-US" sz="2400" dirty="0"/>
              <a:t>=[0,9]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 dirty="0"/>
          </a:p>
          <a:p>
            <a:pPr eaLnBrk="1" hangingPunct="1">
              <a:lnSpc>
                <a:spcPct val="80000"/>
              </a:lnSpc>
            </a:pPr>
            <a:endParaRPr lang="en-US" altLang="en-US" sz="2400" dirty="0"/>
          </a:p>
          <a:p>
            <a:pPr eaLnBrk="1" hangingPunct="1">
              <a:lnSpc>
                <a:spcPct val="80000"/>
              </a:lnSpc>
            </a:pPr>
            <a:endParaRPr lang="en-US" altLang="en-US" sz="24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/>
              <a:t>O+O = R+10X1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/>
              <a:t>X1+W+W = U+10X2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/>
              <a:t>X2+ T+T = O + 10X3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/>
              <a:t>X3=F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kern="1200" cap="small" dirty="0" err="1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AllDiff</a:t>
            </a:r>
            <a:r>
              <a:rPr lang="en-US" altLang="en-US" sz="2400" dirty="0"/>
              <a:t>({F,T,U,W,R,O})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2400" dirty="0">
              <a:sym typeface="Wingdings" pitchFamily="2" charset="2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400" dirty="0">
                <a:solidFill>
                  <a:srgbClr val="3965BC"/>
                </a:solidFill>
                <a:sym typeface="Wingdings" pitchFamily="2" charset="2"/>
              </a:rPr>
              <a:t>Note:  Algebraic equality constraints, </a:t>
            </a:r>
            <a:r>
              <a:rPr lang="en-US" altLang="en-US" sz="2400" cap="small" dirty="0" err="1">
                <a:solidFill>
                  <a:srgbClr val="3965BC"/>
                </a:solidFill>
                <a:sym typeface="Wingdings" pitchFamily="2" charset="2"/>
              </a:rPr>
              <a:t>AllDiff</a:t>
            </a:r>
            <a:endParaRPr lang="en-US" altLang="en-US" sz="2400" cap="small" dirty="0">
              <a:solidFill>
                <a:srgbClr val="3965BC"/>
              </a:solidFill>
            </a:endParaRPr>
          </a:p>
        </p:txBody>
      </p:sp>
      <p:pic>
        <p:nvPicPr>
          <p:cNvPr id="54277" name="Picture 7" descr="cryptarithmetic.eps">
            <a:extLst>
              <a:ext uri="{FF2B5EF4-FFF2-40B4-BE49-F238E27FC236}">
                <a16:creationId xmlns:a16="http://schemas.microsoft.com/office/drawing/2014/main" id="{A45E2507-4207-654B-B587-242FB4F2CD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019300"/>
            <a:ext cx="40005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5B12D37-0344-B1E5-4174-929E14E57184}"/>
              </a:ext>
            </a:extLst>
          </p:cNvPr>
          <p:cNvSpPr txBox="1"/>
          <p:nvPr/>
        </p:nvSpPr>
        <p:spPr>
          <a:xfrm>
            <a:off x="8162693" y="6368534"/>
            <a:ext cx="15611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B9C1A5EC-2315-A948-92FA-725C52ACDA9D}" type="slidenum">
              <a:rPr lang="en-US" altLang="zh-CN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6533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65B0B-5CAD-8D4D-A4A7-801083D0B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VI: </a:t>
            </a:r>
            <a:r>
              <a:rPr lang="en-US" dirty="0" err="1"/>
              <a:t>Kendoku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9C1D54-285F-4B4B-B516-A7F4BF65DCB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9C1A5EC-2315-A948-92FA-725C52ACDA9D}" type="slidenum">
              <a:rPr lang="en-US" altLang="zh-CN" smtClean="0"/>
              <a:pPr>
                <a:defRPr/>
              </a:pPr>
              <a:t>15</a:t>
            </a:fld>
            <a:endParaRPr lang="en-US" altLang="zh-C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217723-1C35-EB46-847B-9C57114DF4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397" y="1600200"/>
            <a:ext cx="6263205" cy="330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3671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>
            <a:extLst>
              <a:ext uri="{FF2B5EF4-FFF2-40B4-BE49-F238E27FC236}">
                <a16:creationId xmlns:a16="http://schemas.microsoft.com/office/drawing/2014/main" id="{2ACB2F1D-23CA-F346-B0FB-5763630737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Relation Definition</a:t>
            </a:r>
          </a:p>
        </p:txBody>
      </p:sp>
      <p:sp>
        <p:nvSpPr>
          <p:cNvPr id="38915" name="Slide Number Placeholder 3">
            <a:extLst>
              <a:ext uri="{FF2B5EF4-FFF2-40B4-BE49-F238E27FC236}">
                <a16:creationId xmlns:a16="http://schemas.microsoft.com/office/drawing/2014/main" id="{1A9C1535-4E87-B147-893B-12A59CA492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23C4ECF-BCE9-3D45-BB01-D7A7904D01B9}" type="slidenum">
              <a:rPr lang="en-US" altLang="zh-CN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9C6EA60B-5390-574A-9759-A9811291B3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447800"/>
            <a:ext cx="82296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800100" indent="-34290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</a:rPr>
              <a:t>Extension</a:t>
            </a:r>
            <a:r>
              <a:rPr lang="en-US" altLang="en-US" sz="2400" dirty="0">
                <a:latin typeface="Arial" panose="020B0604020202020204" pitchFamily="34" charset="0"/>
              </a:rPr>
              <a:t>, all tuples are enumerated</a:t>
            </a:r>
          </a:p>
          <a:p>
            <a:pPr lvl="1" eaLnBrk="1" hangingPunct="1">
              <a:buFont typeface="Lucida Grande" panose="020B0600040502020204" pitchFamily="34" charset="0"/>
              <a:buChar char="−"/>
            </a:pPr>
            <a:r>
              <a:rPr lang="en-US" altLang="en-US" sz="2000" dirty="0">
                <a:latin typeface="Arial" panose="020B0604020202020204" pitchFamily="34" charset="0"/>
              </a:rPr>
              <a:t>As a list of allowed tuples (supports, positive table)</a:t>
            </a:r>
          </a:p>
          <a:p>
            <a:pPr lvl="1" eaLnBrk="1" hangingPunct="1">
              <a:buFont typeface="Lucida Grande" panose="020B0600040502020204" pitchFamily="34" charset="0"/>
              <a:buChar char="−"/>
            </a:pPr>
            <a:r>
              <a:rPr lang="en-US" altLang="en-US" sz="2000" dirty="0">
                <a:latin typeface="Arial" panose="020B0604020202020204" pitchFamily="34" charset="0"/>
              </a:rPr>
              <a:t>As a list of forbidden tuples (conflicts, no-goods)</a:t>
            </a:r>
            <a:endParaRPr lang="en-US" altLang="en-US" sz="2400" dirty="0">
              <a:latin typeface="Arial" panose="020B0604020202020204" pitchFamily="34" charset="0"/>
            </a:endParaRPr>
          </a:p>
          <a:p>
            <a:pPr eaLnBrk="1" hangingPunct="1"/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</a:rPr>
              <a:t>Intension</a:t>
            </a:r>
            <a:r>
              <a:rPr lang="en-US" altLang="en-US" sz="2400" dirty="0">
                <a:latin typeface="Arial" panose="020B0604020202020204" pitchFamily="34" charset="0"/>
              </a:rPr>
              <a:t>, given by a set builder</a:t>
            </a:r>
          </a:p>
          <a:p>
            <a:pPr lvl="1" eaLnBrk="1" hangingPunct="1">
              <a:buFont typeface="Lucida Grande" panose="020B0600040502020204" pitchFamily="34" charset="0"/>
              <a:buChar char="−"/>
            </a:pPr>
            <a:r>
              <a:rPr lang="en-US" altLang="en-US" sz="2000" dirty="0">
                <a:latin typeface="Arial" panose="020B0604020202020204" pitchFamily="34" charset="0"/>
              </a:rPr>
              <a:t>When it is not practical or possible to list all tuples</a:t>
            </a:r>
          </a:p>
          <a:p>
            <a:pPr lvl="1" eaLnBrk="1" hangingPunct="1">
              <a:buFont typeface="Lucida Grande" panose="020B0600040502020204" pitchFamily="34" charset="0"/>
              <a:buChar char="−"/>
            </a:pPr>
            <a:r>
              <a:rPr lang="en-US" altLang="en-US" sz="2000" dirty="0">
                <a:latin typeface="Arial" panose="020B0604020202020204" pitchFamily="34" charset="0"/>
              </a:rPr>
              <a:t>Define types/templates of common constraints to be used repeatedly</a:t>
            </a:r>
          </a:p>
          <a:p>
            <a:pPr lvl="1" eaLnBrk="1" hangingPunct="1">
              <a:buFont typeface="Lucida Grande" panose="020B0600040502020204" pitchFamily="34" charset="0"/>
              <a:buChar char="−"/>
            </a:pPr>
            <a:r>
              <a:rPr lang="en-US" altLang="en-US" sz="2000" dirty="0">
                <a:latin typeface="Arial" panose="020B0604020202020204" pitchFamily="34" charset="0"/>
              </a:rPr>
              <a:t>Example: Global constraints</a:t>
            </a:r>
          </a:p>
          <a:p>
            <a:pPr lvl="2" eaLnBrk="1" hangingPunct="1">
              <a:buFont typeface="Lucida Grande" panose="020B0600040502020204" pitchFamily="34" charset="0"/>
              <a:buChar char="−"/>
            </a:pPr>
            <a:r>
              <a:rPr lang="en-US" altLang="en-US" sz="1600" i="1" dirty="0" err="1">
                <a:latin typeface="Times New Roman" panose="02020603050405020304" pitchFamily="18" charset="0"/>
              </a:rPr>
              <a:t>rel</a:t>
            </a:r>
            <a:r>
              <a:rPr lang="en-US" altLang="en-US" sz="1600" dirty="0">
                <a:latin typeface="Times New Roman" panose="02020603050405020304" pitchFamily="18" charset="0"/>
              </a:rPr>
              <a:t>(</a:t>
            </a:r>
            <a:r>
              <a:rPr lang="en-US" altLang="en-US" sz="1600" i="1" dirty="0">
                <a:latin typeface="Times New Roman" panose="02020603050405020304" pitchFamily="18" charset="0"/>
              </a:rPr>
              <a:t>C</a:t>
            </a:r>
            <a:r>
              <a:rPr lang="en-US" altLang="en-US" sz="1600" dirty="0">
                <a:latin typeface="Times New Roman" panose="02020603050405020304" pitchFamily="18" charset="0"/>
              </a:rPr>
              <a:t>) </a:t>
            </a:r>
            <a:r>
              <a:rPr lang="en-US" altLang="en-US" sz="1600" dirty="0">
                <a:latin typeface="Arial" panose="020B0604020202020204" pitchFamily="34" charset="0"/>
              </a:rPr>
              <a:t>is defined</a:t>
            </a:r>
          </a:p>
          <a:p>
            <a:pPr lvl="2" eaLnBrk="1" hangingPunct="1">
              <a:buFont typeface="Lucida Grande" panose="020B0600040502020204" pitchFamily="34" charset="0"/>
              <a:buChar char="−"/>
            </a:pPr>
            <a:r>
              <a:rPr lang="en-US" altLang="en-US" sz="1600" i="1" dirty="0" err="1">
                <a:latin typeface="Times New Roman" panose="02020603050405020304" pitchFamily="18" charset="0"/>
              </a:rPr>
              <a:t>scp</a:t>
            </a:r>
            <a:r>
              <a:rPr lang="en-US" altLang="en-US" sz="1600" dirty="0">
                <a:latin typeface="Times New Roman" panose="02020603050405020304" pitchFamily="18" charset="0"/>
              </a:rPr>
              <a:t>(</a:t>
            </a:r>
            <a:r>
              <a:rPr lang="en-US" altLang="en-US" sz="1600" i="1" dirty="0">
                <a:latin typeface="Times New Roman" panose="02020603050405020304" pitchFamily="18" charset="0"/>
              </a:rPr>
              <a:t>C</a:t>
            </a:r>
            <a:r>
              <a:rPr lang="en-US" altLang="en-US" sz="1600" dirty="0">
                <a:latin typeface="Times New Roman" panose="02020603050405020304" pitchFamily="18" charset="0"/>
              </a:rPr>
              <a:t>) </a:t>
            </a:r>
            <a:r>
              <a:rPr lang="en-US" altLang="en-US" sz="1600" dirty="0">
                <a:latin typeface="Arial" panose="020B0604020202020204" pitchFamily="34" charset="0"/>
              </a:rPr>
              <a:t>is a parameter</a:t>
            </a:r>
          </a:p>
          <a:p>
            <a:pPr lvl="2" eaLnBrk="1" hangingPunct="1">
              <a:buFont typeface="Lucida Grande" panose="020B0600040502020204" pitchFamily="34" charset="0"/>
              <a:buChar char="−"/>
            </a:pPr>
            <a:r>
              <a:rPr lang="en-US" altLang="en-US" sz="1600" dirty="0">
                <a:latin typeface="Arial" panose="020B0604020202020204" pitchFamily="34" charset="0"/>
              </a:rPr>
              <a:t>Examples: linear constraints, </a:t>
            </a:r>
            <a:r>
              <a:rPr lang="en-US" altLang="en-US" sz="1600" cap="small" dirty="0" err="1">
                <a:latin typeface="Arial" panose="020B0604020202020204" pitchFamily="34" charset="0"/>
              </a:rPr>
              <a:t>AllDiff</a:t>
            </a:r>
            <a:r>
              <a:rPr lang="en-US" altLang="en-US" sz="1600" dirty="0">
                <a:latin typeface="Arial" panose="020B0604020202020204" pitchFamily="34" charset="0"/>
              </a:rPr>
              <a:t> (mutex), </a:t>
            </a:r>
            <a:r>
              <a:rPr lang="en-US" altLang="en-US" sz="1600" cap="small" dirty="0" err="1">
                <a:latin typeface="Arial" panose="020B0604020202020204" pitchFamily="34" charset="0"/>
              </a:rPr>
              <a:t>Atmost</a:t>
            </a:r>
            <a:r>
              <a:rPr lang="en-US" altLang="en-US" sz="1600" dirty="0">
                <a:latin typeface="Arial" panose="020B0604020202020204" pitchFamily="34" charset="0"/>
              </a:rPr>
              <a:t>, TSP-constraint, cycle-constraint, etc.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endParaRPr lang="en-US" altLang="en-US" sz="2400" dirty="0"/>
          </a:p>
          <a:p>
            <a:pPr eaLnBrk="1" hangingPunct="1">
              <a:buFontTx/>
              <a:buNone/>
            </a:pPr>
            <a:endParaRPr lang="en-US" altLang="en-US" sz="28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3090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2">
            <a:extLst>
              <a:ext uri="{FF2B5EF4-FFF2-40B4-BE49-F238E27FC236}">
                <a16:creationId xmlns:a16="http://schemas.microsoft.com/office/drawing/2014/main" id="{B8295C58-D1B0-4A4F-9983-3CD5243C86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458200" cy="1143000"/>
          </a:xfrm>
          <a:noFill/>
        </p:spPr>
        <p:txBody>
          <a:bodyPr/>
          <a:lstStyle/>
          <a:p>
            <a:pPr eaLnBrk="1" hangingPunct="1"/>
            <a:r>
              <a:rPr lang="en-US" altLang="en-US" dirty="0"/>
              <a:t>Constraint Types</a:t>
            </a:r>
          </a:p>
        </p:txBody>
      </p:sp>
      <p:sp>
        <p:nvSpPr>
          <p:cNvPr id="61444" name="Rectangle 3">
            <a:extLst>
              <a:ext uri="{FF2B5EF4-FFF2-40B4-BE49-F238E27FC236}">
                <a16:creationId xmlns:a16="http://schemas.microsoft.com/office/drawing/2014/main" id="{FC13E8A7-9E0D-5E46-B41A-6A11B71E6A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143000"/>
            <a:ext cx="8134350" cy="5257800"/>
          </a:xfrm>
          <a:noFill/>
        </p:spPr>
        <p:txBody>
          <a:bodyPr/>
          <a:lstStyle/>
          <a:p>
            <a:pPr eaLnBrk="1" hangingPunct="1"/>
            <a:r>
              <a:rPr lang="en-US" altLang="en-US" sz="2000" dirty="0"/>
              <a:t>Algebraic constraints</a:t>
            </a:r>
          </a:p>
          <a:p>
            <a:pPr lvl="1" eaLnBrk="1" hangingPunct="1"/>
            <a:r>
              <a:rPr lang="en-US" altLang="en-US" sz="1600" dirty="0"/>
              <a:t>Linear, nonlinear inequalities</a:t>
            </a:r>
          </a:p>
          <a:p>
            <a:pPr eaLnBrk="1" hangingPunct="1"/>
            <a:endParaRPr lang="en-US" altLang="en-US" sz="2000" dirty="0"/>
          </a:p>
          <a:p>
            <a:pPr eaLnBrk="1" hangingPunct="1"/>
            <a:endParaRPr lang="en-US" altLang="en-US" sz="2000" b="1" dirty="0"/>
          </a:p>
          <a:p>
            <a:pPr eaLnBrk="1" hangingPunct="1">
              <a:buFontTx/>
              <a:buNone/>
            </a:pPr>
            <a:r>
              <a:rPr lang="en-US" altLang="en-US" sz="2000" dirty="0"/>
              <a:t>	Example: constraints</a:t>
            </a:r>
          </a:p>
          <a:p>
            <a:pPr eaLnBrk="1" hangingPunct="1">
              <a:buFontTx/>
              <a:buNone/>
            </a:pPr>
            <a:r>
              <a:rPr lang="en-US" altLang="en-US" sz="2000" dirty="0"/>
              <a:t> 	of bounded difference</a:t>
            </a:r>
          </a:p>
          <a:p>
            <a:pPr eaLnBrk="1" hangingPunct="1"/>
            <a:endParaRPr lang="en-US" altLang="en-US" sz="2000" dirty="0"/>
          </a:p>
          <a:p>
            <a:pPr eaLnBrk="1" hangingPunct="1"/>
            <a:r>
              <a:rPr lang="en-US" altLang="en-US" sz="2000" dirty="0"/>
              <a:t>Coloring (mutual exclusion, difference constraints)</a:t>
            </a:r>
          </a:p>
          <a:p>
            <a:pPr eaLnBrk="1" hangingPunct="1"/>
            <a:endParaRPr lang="en-US" altLang="en-US" sz="2000" dirty="0"/>
          </a:p>
          <a:p>
            <a:pPr eaLnBrk="1" hangingPunct="1"/>
            <a:endParaRPr lang="en-US" altLang="en-US" sz="2000" dirty="0"/>
          </a:p>
          <a:p>
            <a:pPr eaLnBrk="1" hangingPunct="1"/>
            <a:endParaRPr lang="en-US" altLang="en-US" sz="2000" dirty="0"/>
          </a:p>
          <a:p>
            <a:pPr eaLnBrk="1" hangingPunct="1"/>
            <a:endParaRPr lang="en-US" altLang="en-US" sz="2000" dirty="0"/>
          </a:p>
          <a:p>
            <a:pPr eaLnBrk="1" hangingPunct="1"/>
            <a:r>
              <a:rPr lang="en-US" altLang="en-US" sz="2000" cap="small" dirty="0" err="1"/>
              <a:t>AllDiff</a:t>
            </a:r>
            <a:r>
              <a:rPr lang="en-US" altLang="en-US" sz="2000" dirty="0"/>
              <a:t> constraints, arbitrary constraints</a:t>
            </a:r>
          </a:p>
          <a:p>
            <a:pPr eaLnBrk="1" hangingPunct="1"/>
            <a:endParaRPr lang="en-US" altLang="en-US" sz="2000" b="1" dirty="0"/>
          </a:p>
          <a:p>
            <a:pPr eaLnBrk="1" hangingPunct="1"/>
            <a:endParaRPr lang="en-US" altLang="en-US" sz="2000" b="1" dirty="0"/>
          </a:p>
          <a:p>
            <a:pPr eaLnBrk="1" hangingPunct="1"/>
            <a:endParaRPr lang="en-US" altLang="en-US" sz="2000" b="1" dirty="0"/>
          </a:p>
          <a:p>
            <a:pPr eaLnBrk="1" hangingPunct="1"/>
            <a:endParaRPr lang="en-US" altLang="en-US" sz="2000" b="1" dirty="0"/>
          </a:p>
        </p:txBody>
      </p:sp>
      <p:grpSp>
        <p:nvGrpSpPr>
          <p:cNvPr id="61445" name="Group 4">
            <a:extLst>
              <a:ext uri="{FF2B5EF4-FFF2-40B4-BE49-F238E27FC236}">
                <a16:creationId xmlns:a16="http://schemas.microsoft.com/office/drawing/2014/main" id="{53779147-6804-D94F-8566-68C510468C78}"/>
              </a:ext>
            </a:extLst>
          </p:cNvPr>
          <p:cNvGrpSpPr>
            <a:grpSpLocks/>
          </p:cNvGrpSpPr>
          <p:nvPr/>
        </p:nvGrpSpPr>
        <p:grpSpPr bwMode="auto">
          <a:xfrm>
            <a:off x="5334000" y="1219200"/>
            <a:ext cx="2881313" cy="1068388"/>
            <a:chOff x="1680" y="2423"/>
            <a:chExt cx="3121" cy="1036"/>
          </a:xfrm>
        </p:grpSpPr>
        <p:sp>
          <p:nvSpPr>
            <p:cNvPr id="61497" name="Line 5">
              <a:extLst>
                <a:ext uri="{FF2B5EF4-FFF2-40B4-BE49-F238E27FC236}">
                  <a16:creationId xmlns:a16="http://schemas.microsoft.com/office/drawing/2014/main" id="{045DF439-46EE-E44E-85D5-6E58A4151C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02" y="2593"/>
              <a:ext cx="1" cy="145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98" name="Line 6">
              <a:extLst>
                <a:ext uri="{FF2B5EF4-FFF2-40B4-BE49-F238E27FC236}">
                  <a16:creationId xmlns:a16="http://schemas.microsoft.com/office/drawing/2014/main" id="{608C9503-373E-ED46-804E-ACCBB0CE18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95" y="2831"/>
              <a:ext cx="673" cy="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99" name="Line 7">
              <a:extLst>
                <a:ext uri="{FF2B5EF4-FFF2-40B4-BE49-F238E27FC236}">
                  <a16:creationId xmlns:a16="http://schemas.microsoft.com/office/drawing/2014/main" id="{A795AD1A-3574-B147-97DD-742FD1DCFCE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60" y="2593"/>
              <a:ext cx="1" cy="145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00" name="Line 8">
              <a:extLst>
                <a:ext uri="{FF2B5EF4-FFF2-40B4-BE49-F238E27FC236}">
                  <a16:creationId xmlns:a16="http://schemas.microsoft.com/office/drawing/2014/main" id="{505795CE-AC4B-4844-A85C-CE91A303091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95" y="2501"/>
              <a:ext cx="673" cy="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01" name="Freeform 9">
              <a:extLst>
                <a:ext uri="{FF2B5EF4-FFF2-40B4-BE49-F238E27FC236}">
                  <a16:creationId xmlns:a16="http://schemas.microsoft.com/office/drawing/2014/main" id="{613A8CA3-A423-5A4E-A984-484155939C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2" y="2738"/>
              <a:ext cx="93" cy="93"/>
            </a:xfrm>
            <a:custGeom>
              <a:avLst/>
              <a:gdLst>
                <a:gd name="T0" fmla="*/ 0 w 554"/>
                <a:gd name="T1" fmla="*/ 0 h 554"/>
                <a:gd name="T2" fmla="*/ 0 w 554"/>
                <a:gd name="T3" fmla="*/ 0 h 554"/>
                <a:gd name="T4" fmla="*/ 0 w 554"/>
                <a:gd name="T5" fmla="*/ 0 h 554"/>
                <a:gd name="T6" fmla="*/ 0 w 554"/>
                <a:gd name="T7" fmla="*/ 0 h 554"/>
                <a:gd name="T8" fmla="*/ 0 w 554"/>
                <a:gd name="T9" fmla="*/ 0 h 554"/>
                <a:gd name="T10" fmla="*/ 0 w 554"/>
                <a:gd name="T11" fmla="*/ 0 h 554"/>
                <a:gd name="T12" fmla="*/ 0 w 554"/>
                <a:gd name="T13" fmla="*/ 0 h 554"/>
                <a:gd name="T14" fmla="*/ 0 w 554"/>
                <a:gd name="T15" fmla="*/ 0 h 554"/>
                <a:gd name="T16" fmla="*/ 0 w 554"/>
                <a:gd name="T17" fmla="*/ 0 h 554"/>
                <a:gd name="T18" fmla="*/ 0 w 554"/>
                <a:gd name="T19" fmla="*/ 0 h 554"/>
                <a:gd name="T20" fmla="*/ 0 w 554"/>
                <a:gd name="T21" fmla="*/ 0 h 554"/>
                <a:gd name="T22" fmla="*/ 0 w 554"/>
                <a:gd name="T23" fmla="*/ 0 h 554"/>
                <a:gd name="T24" fmla="*/ 0 w 554"/>
                <a:gd name="T25" fmla="*/ 0 h 554"/>
                <a:gd name="T26" fmla="*/ 0 w 554"/>
                <a:gd name="T27" fmla="*/ 0 h 554"/>
                <a:gd name="T28" fmla="*/ 0 w 554"/>
                <a:gd name="T29" fmla="*/ 0 h 554"/>
                <a:gd name="T30" fmla="*/ 0 w 554"/>
                <a:gd name="T31" fmla="*/ 0 h 554"/>
                <a:gd name="T32" fmla="*/ 0 w 554"/>
                <a:gd name="T33" fmla="*/ 0 h 554"/>
                <a:gd name="T34" fmla="*/ 0 w 554"/>
                <a:gd name="T35" fmla="*/ 0 h 554"/>
                <a:gd name="T36" fmla="*/ 0 w 554"/>
                <a:gd name="T37" fmla="*/ 0 h 554"/>
                <a:gd name="T38" fmla="*/ 0 w 554"/>
                <a:gd name="T39" fmla="*/ 0 h 554"/>
                <a:gd name="T40" fmla="*/ 0 w 554"/>
                <a:gd name="T41" fmla="*/ 0 h 554"/>
                <a:gd name="T42" fmla="*/ 0 w 554"/>
                <a:gd name="T43" fmla="*/ 0 h 554"/>
                <a:gd name="T44" fmla="*/ 0 w 554"/>
                <a:gd name="T45" fmla="*/ 0 h 554"/>
                <a:gd name="T46" fmla="*/ 0 w 554"/>
                <a:gd name="T47" fmla="*/ 0 h 554"/>
                <a:gd name="T48" fmla="*/ 0 w 554"/>
                <a:gd name="T49" fmla="*/ 0 h 554"/>
                <a:gd name="T50" fmla="*/ 0 w 554"/>
                <a:gd name="T51" fmla="*/ 0 h 554"/>
                <a:gd name="T52" fmla="*/ 0 w 554"/>
                <a:gd name="T53" fmla="*/ 0 h 554"/>
                <a:gd name="T54" fmla="*/ 0 w 554"/>
                <a:gd name="T55" fmla="*/ 0 h 554"/>
                <a:gd name="T56" fmla="*/ 0 w 554"/>
                <a:gd name="T57" fmla="*/ 0 h 554"/>
                <a:gd name="T58" fmla="*/ 0 w 554"/>
                <a:gd name="T59" fmla="*/ 0 h 554"/>
                <a:gd name="T60" fmla="*/ 0 w 554"/>
                <a:gd name="T61" fmla="*/ 0 h 554"/>
                <a:gd name="T62" fmla="*/ 0 w 554"/>
                <a:gd name="T63" fmla="*/ 0 h 554"/>
                <a:gd name="T64" fmla="*/ 0 w 554"/>
                <a:gd name="T65" fmla="*/ 0 h 554"/>
                <a:gd name="T66" fmla="*/ 0 w 554"/>
                <a:gd name="T67" fmla="*/ 0 h 554"/>
                <a:gd name="T68" fmla="*/ 0 w 554"/>
                <a:gd name="T69" fmla="*/ 0 h 554"/>
                <a:gd name="T70" fmla="*/ 0 w 554"/>
                <a:gd name="T71" fmla="*/ 0 h 554"/>
                <a:gd name="T72" fmla="*/ 0 w 554"/>
                <a:gd name="T73" fmla="*/ 0 h 554"/>
                <a:gd name="T74" fmla="*/ 0 w 554"/>
                <a:gd name="T75" fmla="*/ 0 h 554"/>
                <a:gd name="T76" fmla="*/ 0 w 554"/>
                <a:gd name="T77" fmla="*/ 0 h 554"/>
                <a:gd name="T78" fmla="*/ 0 w 554"/>
                <a:gd name="T79" fmla="*/ 0 h 554"/>
                <a:gd name="T80" fmla="*/ 0 w 554"/>
                <a:gd name="T81" fmla="*/ 0 h 554"/>
                <a:gd name="T82" fmla="*/ 0 w 554"/>
                <a:gd name="T83" fmla="*/ 0 h 554"/>
                <a:gd name="T84" fmla="*/ 0 w 554"/>
                <a:gd name="T85" fmla="*/ 0 h 554"/>
                <a:gd name="T86" fmla="*/ 0 w 554"/>
                <a:gd name="T87" fmla="*/ 0 h 554"/>
                <a:gd name="T88" fmla="*/ 0 w 554"/>
                <a:gd name="T89" fmla="*/ 0 h 55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54"/>
                <a:gd name="T136" fmla="*/ 0 h 554"/>
                <a:gd name="T137" fmla="*/ 554 w 554"/>
                <a:gd name="T138" fmla="*/ 554 h 55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54" h="554">
                  <a:moveTo>
                    <a:pt x="0" y="0"/>
                  </a:moveTo>
                  <a:lnTo>
                    <a:pt x="0" y="9"/>
                  </a:lnTo>
                  <a:lnTo>
                    <a:pt x="0" y="19"/>
                  </a:lnTo>
                  <a:lnTo>
                    <a:pt x="0" y="28"/>
                  </a:lnTo>
                  <a:lnTo>
                    <a:pt x="1" y="39"/>
                  </a:lnTo>
                  <a:lnTo>
                    <a:pt x="2" y="48"/>
                  </a:lnTo>
                  <a:lnTo>
                    <a:pt x="2" y="58"/>
                  </a:lnTo>
                  <a:lnTo>
                    <a:pt x="3" y="67"/>
                  </a:lnTo>
                  <a:lnTo>
                    <a:pt x="4" y="76"/>
                  </a:lnTo>
                  <a:lnTo>
                    <a:pt x="6" y="87"/>
                  </a:lnTo>
                  <a:lnTo>
                    <a:pt x="8" y="96"/>
                  </a:lnTo>
                  <a:lnTo>
                    <a:pt x="10" y="105"/>
                  </a:lnTo>
                  <a:lnTo>
                    <a:pt x="11" y="115"/>
                  </a:lnTo>
                  <a:lnTo>
                    <a:pt x="13" y="124"/>
                  </a:lnTo>
                  <a:lnTo>
                    <a:pt x="16" y="134"/>
                  </a:lnTo>
                  <a:lnTo>
                    <a:pt x="18" y="143"/>
                  </a:lnTo>
                  <a:lnTo>
                    <a:pt x="20" y="153"/>
                  </a:lnTo>
                  <a:lnTo>
                    <a:pt x="24" y="162"/>
                  </a:lnTo>
                  <a:lnTo>
                    <a:pt x="26" y="171"/>
                  </a:lnTo>
                  <a:lnTo>
                    <a:pt x="29" y="180"/>
                  </a:lnTo>
                  <a:lnTo>
                    <a:pt x="33" y="190"/>
                  </a:lnTo>
                  <a:lnTo>
                    <a:pt x="36" y="199"/>
                  </a:lnTo>
                  <a:lnTo>
                    <a:pt x="40" y="208"/>
                  </a:lnTo>
                  <a:lnTo>
                    <a:pt x="43" y="216"/>
                  </a:lnTo>
                  <a:lnTo>
                    <a:pt x="48" y="225"/>
                  </a:lnTo>
                  <a:lnTo>
                    <a:pt x="51" y="234"/>
                  </a:lnTo>
                  <a:lnTo>
                    <a:pt x="56" y="243"/>
                  </a:lnTo>
                  <a:lnTo>
                    <a:pt x="60" y="251"/>
                  </a:lnTo>
                  <a:lnTo>
                    <a:pt x="64" y="260"/>
                  </a:lnTo>
                  <a:lnTo>
                    <a:pt x="68" y="268"/>
                  </a:lnTo>
                  <a:lnTo>
                    <a:pt x="74" y="276"/>
                  </a:lnTo>
                  <a:lnTo>
                    <a:pt x="78" y="286"/>
                  </a:lnTo>
                  <a:lnTo>
                    <a:pt x="83" y="294"/>
                  </a:lnTo>
                  <a:lnTo>
                    <a:pt x="89" y="302"/>
                  </a:lnTo>
                  <a:lnTo>
                    <a:pt x="94" y="310"/>
                  </a:lnTo>
                  <a:lnTo>
                    <a:pt x="99" y="318"/>
                  </a:lnTo>
                  <a:lnTo>
                    <a:pt x="105" y="326"/>
                  </a:lnTo>
                  <a:lnTo>
                    <a:pt x="110" y="334"/>
                  </a:lnTo>
                  <a:lnTo>
                    <a:pt x="117" y="342"/>
                  </a:lnTo>
                  <a:lnTo>
                    <a:pt x="123" y="348"/>
                  </a:lnTo>
                  <a:lnTo>
                    <a:pt x="129" y="356"/>
                  </a:lnTo>
                  <a:lnTo>
                    <a:pt x="136" y="363"/>
                  </a:lnTo>
                  <a:lnTo>
                    <a:pt x="141" y="371"/>
                  </a:lnTo>
                  <a:lnTo>
                    <a:pt x="148" y="378"/>
                  </a:lnTo>
                  <a:lnTo>
                    <a:pt x="155" y="385"/>
                  </a:lnTo>
                  <a:lnTo>
                    <a:pt x="162" y="392"/>
                  </a:lnTo>
                  <a:lnTo>
                    <a:pt x="169" y="399"/>
                  </a:lnTo>
                  <a:lnTo>
                    <a:pt x="176" y="406"/>
                  </a:lnTo>
                  <a:lnTo>
                    <a:pt x="182" y="411"/>
                  </a:lnTo>
                  <a:lnTo>
                    <a:pt x="190" y="418"/>
                  </a:lnTo>
                  <a:lnTo>
                    <a:pt x="197" y="425"/>
                  </a:lnTo>
                  <a:lnTo>
                    <a:pt x="204" y="431"/>
                  </a:lnTo>
                  <a:lnTo>
                    <a:pt x="212" y="436"/>
                  </a:lnTo>
                  <a:lnTo>
                    <a:pt x="220" y="442"/>
                  </a:lnTo>
                  <a:lnTo>
                    <a:pt x="228" y="448"/>
                  </a:lnTo>
                  <a:lnTo>
                    <a:pt x="236" y="454"/>
                  </a:lnTo>
                  <a:lnTo>
                    <a:pt x="244" y="459"/>
                  </a:lnTo>
                  <a:lnTo>
                    <a:pt x="252" y="465"/>
                  </a:lnTo>
                  <a:lnTo>
                    <a:pt x="260" y="470"/>
                  </a:lnTo>
                  <a:lnTo>
                    <a:pt x="268" y="475"/>
                  </a:lnTo>
                  <a:lnTo>
                    <a:pt x="276" y="480"/>
                  </a:lnTo>
                  <a:lnTo>
                    <a:pt x="285" y="484"/>
                  </a:lnTo>
                  <a:lnTo>
                    <a:pt x="293" y="489"/>
                  </a:lnTo>
                  <a:lnTo>
                    <a:pt x="302" y="494"/>
                  </a:lnTo>
                  <a:lnTo>
                    <a:pt x="310" y="498"/>
                  </a:lnTo>
                  <a:lnTo>
                    <a:pt x="320" y="503"/>
                  </a:lnTo>
                  <a:lnTo>
                    <a:pt x="328" y="506"/>
                  </a:lnTo>
                  <a:lnTo>
                    <a:pt x="337" y="510"/>
                  </a:lnTo>
                  <a:lnTo>
                    <a:pt x="346" y="514"/>
                  </a:lnTo>
                  <a:lnTo>
                    <a:pt x="355" y="518"/>
                  </a:lnTo>
                  <a:lnTo>
                    <a:pt x="364" y="521"/>
                  </a:lnTo>
                  <a:lnTo>
                    <a:pt x="373" y="524"/>
                  </a:lnTo>
                  <a:lnTo>
                    <a:pt x="382" y="527"/>
                  </a:lnTo>
                  <a:lnTo>
                    <a:pt x="391" y="530"/>
                  </a:lnTo>
                  <a:lnTo>
                    <a:pt x="401" y="532"/>
                  </a:lnTo>
                  <a:lnTo>
                    <a:pt x="410" y="535"/>
                  </a:lnTo>
                  <a:lnTo>
                    <a:pt x="419" y="538"/>
                  </a:lnTo>
                  <a:lnTo>
                    <a:pt x="429" y="540"/>
                  </a:lnTo>
                  <a:lnTo>
                    <a:pt x="438" y="542"/>
                  </a:lnTo>
                  <a:lnTo>
                    <a:pt x="447" y="544"/>
                  </a:lnTo>
                  <a:lnTo>
                    <a:pt x="458" y="546"/>
                  </a:lnTo>
                  <a:lnTo>
                    <a:pt x="467" y="547"/>
                  </a:lnTo>
                  <a:lnTo>
                    <a:pt x="476" y="548"/>
                  </a:lnTo>
                  <a:lnTo>
                    <a:pt x="486" y="550"/>
                  </a:lnTo>
                  <a:lnTo>
                    <a:pt x="495" y="551"/>
                  </a:lnTo>
                  <a:lnTo>
                    <a:pt x="505" y="552"/>
                  </a:lnTo>
                  <a:lnTo>
                    <a:pt x="515" y="553"/>
                  </a:lnTo>
                  <a:lnTo>
                    <a:pt x="524" y="553"/>
                  </a:lnTo>
                  <a:lnTo>
                    <a:pt x="534" y="554"/>
                  </a:lnTo>
                  <a:lnTo>
                    <a:pt x="543" y="554"/>
                  </a:lnTo>
                  <a:lnTo>
                    <a:pt x="554" y="554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02" name="Freeform 10">
              <a:extLst>
                <a:ext uri="{FF2B5EF4-FFF2-40B4-BE49-F238E27FC236}">
                  <a16:creationId xmlns:a16="http://schemas.microsoft.com/office/drawing/2014/main" id="{49E91ED5-E599-F248-A940-23673A2CD1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8" y="2738"/>
              <a:ext cx="92" cy="93"/>
            </a:xfrm>
            <a:custGeom>
              <a:avLst/>
              <a:gdLst>
                <a:gd name="T0" fmla="*/ 0 w 554"/>
                <a:gd name="T1" fmla="*/ 0 h 554"/>
                <a:gd name="T2" fmla="*/ 0 w 554"/>
                <a:gd name="T3" fmla="*/ 0 h 554"/>
                <a:gd name="T4" fmla="*/ 0 w 554"/>
                <a:gd name="T5" fmla="*/ 0 h 554"/>
                <a:gd name="T6" fmla="*/ 0 w 554"/>
                <a:gd name="T7" fmla="*/ 0 h 554"/>
                <a:gd name="T8" fmla="*/ 0 w 554"/>
                <a:gd name="T9" fmla="*/ 0 h 554"/>
                <a:gd name="T10" fmla="*/ 0 w 554"/>
                <a:gd name="T11" fmla="*/ 0 h 554"/>
                <a:gd name="T12" fmla="*/ 0 w 554"/>
                <a:gd name="T13" fmla="*/ 0 h 554"/>
                <a:gd name="T14" fmla="*/ 0 w 554"/>
                <a:gd name="T15" fmla="*/ 0 h 554"/>
                <a:gd name="T16" fmla="*/ 0 w 554"/>
                <a:gd name="T17" fmla="*/ 0 h 554"/>
                <a:gd name="T18" fmla="*/ 0 w 554"/>
                <a:gd name="T19" fmla="*/ 0 h 554"/>
                <a:gd name="T20" fmla="*/ 0 w 554"/>
                <a:gd name="T21" fmla="*/ 0 h 554"/>
                <a:gd name="T22" fmla="*/ 0 w 554"/>
                <a:gd name="T23" fmla="*/ 0 h 554"/>
                <a:gd name="T24" fmla="*/ 0 w 554"/>
                <a:gd name="T25" fmla="*/ 0 h 554"/>
                <a:gd name="T26" fmla="*/ 0 w 554"/>
                <a:gd name="T27" fmla="*/ 0 h 554"/>
                <a:gd name="T28" fmla="*/ 0 w 554"/>
                <a:gd name="T29" fmla="*/ 0 h 554"/>
                <a:gd name="T30" fmla="*/ 0 w 554"/>
                <a:gd name="T31" fmla="*/ 0 h 554"/>
                <a:gd name="T32" fmla="*/ 0 w 554"/>
                <a:gd name="T33" fmla="*/ 0 h 554"/>
                <a:gd name="T34" fmla="*/ 0 w 554"/>
                <a:gd name="T35" fmla="*/ 0 h 554"/>
                <a:gd name="T36" fmla="*/ 0 w 554"/>
                <a:gd name="T37" fmla="*/ 0 h 554"/>
                <a:gd name="T38" fmla="*/ 0 w 554"/>
                <a:gd name="T39" fmla="*/ 0 h 554"/>
                <a:gd name="T40" fmla="*/ 0 w 554"/>
                <a:gd name="T41" fmla="*/ 0 h 554"/>
                <a:gd name="T42" fmla="*/ 0 w 554"/>
                <a:gd name="T43" fmla="*/ 0 h 554"/>
                <a:gd name="T44" fmla="*/ 0 w 554"/>
                <a:gd name="T45" fmla="*/ 0 h 554"/>
                <a:gd name="T46" fmla="*/ 0 w 554"/>
                <a:gd name="T47" fmla="*/ 0 h 554"/>
                <a:gd name="T48" fmla="*/ 0 w 554"/>
                <a:gd name="T49" fmla="*/ 0 h 554"/>
                <a:gd name="T50" fmla="*/ 0 w 554"/>
                <a:gd name="T51" fmla="*/ 0 h 554"/>
                <a:gd name="T52" fmla="*/ 0 w 554"/>
                <a:gd name="T53" fmla="*/ 0 h 554"/>
                <a:gd name="T54" fmla="*/ 0 w 554"/>
                <a:gd name="T55" fmla="*/ 0 h 554"/>
                <a:gd name="T56" fmla="*/ 0 w 554"/>
                <a:gd name="T57" fmla="*/ 0 h 554"/>
                <a:gd name="T58" fmla="*/ 0 w 554"/>
                <a:gd name="T59" fmla="*/ 0 h 554"/>
                <a:gd name="T60" fmla="*/ 0 w 554"/>
                <a:gd name="T61" fmla="*/ 0 h 554"/>
                <a:gd name="T62" fmla="*/ 0 w 554"/>
                <a:gd name="T63" fmla="*/ 0 h 554"/>
                <a:gd name="T64" fmla="*/ 0 w 554"/>
                <a:gd name="T65" fmla="*/ 0 h 554"/>
                <a:gd name="T66" fmla="*/ 0 w 554"/>
                <a:gd name="T67" fmla="*/ 0 h 554"/>
                <a:gd name="T68" fmla="*/ 0 w 554"/>
                <a:gd name="T69" fmla="*/ 0 h 554"/>
                <a:gd name="T70" fmla="*/ 0 w 554"/>
                <a:gd name="T71" fmla="*/ 0 h 554"/>
                <a:gd name="T72" fmla="*/ 0 w 554"/>
                <a:gd name="T73" fmla="*/ 0 h 554"/>
                <a:gd name="T74" fmla="*/ 0 w 554"/>
                <a:gd name="T75" fmla="*/ 0 h 554"/>
                <a:gd name="T76" fmla="*/ 0 w 554"/>
                <a:gd name="T77" fmla="*/ 0 h 554"/>
                <a:gd name="T78" fmla="*/ 0 w 554"/>
                <a:gd name="T79" fmla="*/ 0 h 554"/>
                <a:gd name="T80" fmla="*/ 0 w 554"/>
                <a:gd name="T81" fmla="*/ 0 h 554"/>
                <a:gd name="T82" fmla="*/ 0 w 554"/>
                <a:gd name="T83" fmla="*/ 0 h 554"/>
                <a:gd name="T84" fmla="*/ 0 w 554"/>
                <a:gd name="T85" fmla="*/ 0 h 554"/>
                <a:gd name="T86" fmla="*/ 0 w 554"/>
                <a:gd name="T87" fmla="*/ 0 h 554"/>
                <a:gd name="T88" fmla="*/ 0 w 554"/>
                <a:gd name="T89" fmla="*/ 0 h 55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54"/>
                <a:gd name="T136" fmla="*/ 0 h 554"/>
                <a:gd name="T137" fmla="*/ 554 w 554"/>
                <a:gd name="T138" fmla="*/ 554 h 55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54" h="554">
                  <a:moveTo>
                    <a:pt x="0" y="554"/>
                  </a:moveTo>
                  <a:lnTo>
                    <a:pt x="10" y="554"/>
                  </a:lnTo>
                  <a:lnTo>
                    <a:pt x="20" y="554"/>
                  </a:lnTo>
                  <a:lnTo>
                    <a:pt x="30" y="553"/>
                  </a:lnTo>
                  <a:lnTo>
                    <a:pt x="39" y="553"/>
                  </a:lnTo>
                  <a:lnTo>
                    <a:pt x="48" y="552"/>
                  </a:lnTo>
                  <a:lnTo>
                    <a:pt x="58" y="551"/>
                  </a:lnTo>
                  <a:lnTo>
                    <a:pt x="68" y="550"/>
                  </a:lnTo>
                  <a:lnTo>
                    <a:pt x="78" y="548"/>
                  </a:lnTo>
                  <a:lnTo>
                    <a:pt x="87" y="547"/>
                  </a:lnTo>
                  <a:lnTo>
                    <a:pt x="96" y="546"/>
                  </a:lnTo>
                  <a:lnTo>
                    <a:pt x="106" y="544"/>
                  </a:lnTo>
                  <a:lnTo>
                    <a:pt x="116" y="542"/>
                  </a:lnTo>
                  <a:lnTo>
                    <a:pt x="125" y="540"/>
                  </a:lnTo>
                  <a:lnTo>
                    <a:pt x="135" y="538"/>
                  </a:lnTo>
                  <a:lnTo>
                    <a:pt x="144" y="535"/>
                  </a:lnTo>
                  <a:lnTo>
                    <a:pt x="153" y="532"/>
                  </a:lnTo>
                  <a:lnTo>
                    <a:pt x="162" y="530"/>
                  </a:lnTo>
                  <a:lnTo>
                    <a:pt x="172" y="527"/>
                  </a:lnTo>
                  <a:lnTo>
                    <a:pt x="181" y="524"/>
                  </a:lnTo>
                  <a:lnTo>
                    <a:pt x="190" y="521"/>
                  </a:lnTo>
                  <a:lnTo>
                    <a:pt x="199" y="518"/>
                  </a:lnTo>
                  <a:lnTo>
                    <a:pt x="208" y="514"/>
                  </a:lnTo>
                  <a:lnTo>
                    <a:pt x="217" y="510"/>
                  </a:lnTo>
                  <a:lnTo>
                    <a:pt x="225" y="506"/>
                  </a:lnTo>
                  <a:lnTo>
                    <a:pt x="234" y="503"/>
                  </a:lnTo>
                  <a:lnTo>
                    <a:pt x="244" y="498"/>
                  </a:lnTo>
                  <a:lnTo>
                    <a:pt x="252" y="494"/>
                  </a:lnTo>
                  <a:lnTo>
                    <a:pt x="261" y="489"/>
                  </a:lnTo>
                  <a:lnTo>
                    <a:pt x="269" y="484"/>
                  </a:lnTo>
                  <a:lnTo>
                    <a:pt x="278" y="480"/>
                  </a:lnTo>
                  <a:lnTo>
                    <a:pt x="286" y="475"/>
                  </a:lnTo>
                  <a:lnTo>
                    <a:pt x="294" y="470"/>
                  </a:lnTo>
                  <a:lnTo>
                    <a:pt x="302" y="465"/>
                  </a:lnTo>
                  <a:lnTo>
                    <a:pt x="310" y="459"/>
                  </a:lnTo>
                  <a:lnTo>
                    <a:pt x="318" y="454"/>
                  </a:lnTo>
                  <a:lnTo>
                    <a:pt x="326" y="448"/>
                  </a:lnTo>
                  <a:lnTo>
                    <a:pt x="334" y="442"/>
                  </a:lnTo>
                  <a:lnTo>
                    <a:pt x="342" y="436"/>
                  </a:lnTo>
                  <a:lnTo>
                    <a:pt x="349" y="431"/>
                  </a:lnTo>
                  <a:lnTo>
                    <a:pt x="357" y="425"/>
                  </a:lnTo>
                  <a:lnTo>
                    <a:pt x="364" y="418"/>
                  </a:lnTo>
                  <a:lnTo>
                    <a:pt x="372" y="411"/>
                  </a:lnTo>
                  <a:lnTo>
                    <a:pt x="378" y="406"/>
                  </a:lnTo>
                  <a:lnTo>
                    <a:pt x="385" y="399"/>
                  </a:lnTo>
                  <a:lnTo>
                    <a:pt x="392" y="392"/>
                  </a:lnTo>
                  <a:lnTo>
                    <a:pt x="399" y="385"/>
                  </a:lnTo>
                  <a:lnTo>
                    <a:pt x="406" y="378"/>
                  </a:lnTo>
                  <a:lnTo>
                    <a:pt x="413" y="371"/>
                  </a:lnTo>
                  <a:lnTo>
                    <a:pt x="418" y="363"/>
                  </a:lnTo>
                  <a:lnTo>
                    <a:pt x="425" y="356"/>
                  </a:lnTo>
                  <a:lnTo>
                    <a:pt x="431" y="348"/>
                  </a:lnTo>
                  <a:lnTo>
                    <a:pt x="437" y="342"/>
                  </a:lnTo>
                  <a:lnTo>
                    <a:pt x="444" y="334"/>
                  </a:lnTo>
                  <a:lnTo>
                    <a:pt x="449" y="326"/>
                  </a:lnTo>
                  <a:lnTo>
                    <a:pt x="455" y="318"/>
                  </a:lnTo>
                  <a:lnTo>
                    <a:pt x="460" y="310"/>
                  </a:lnTo>
                  <a:lnTo>
                    <a:pt x="465" y="302"/>
                  </a:lnTo>
                  <a:lnTo>
                    <a:pt x="471" y="294"/>
                  </a:lnTo>
                  <a:lnTo>
                    <a:pt x="476" y="286"/>
                  </a:lnTo>
                  <a:lnTo>
                    <a:pt x="480" y="276"/>
                  </a:lnTo>
                  <a:lnTo>
                    <a:pt x="485" y="268"/>
                  </a:lnTo>
                  <a:lnTo>
                    <a:pt x="490" y="260"/>
                  </a:lnTo>
                  <a:lnTo>
                    <a:pt x="494" y="251"/>
                  </a:lnTo>
                  <a:lnTo>
                    <a:pt x="498" y="243"/>
                  </a:lnTo>
                  <a:lnTo>
                    <a:pt x="503" y="234"/>
                  </a:lnTo>
                  <a:lnTo>
                    <a:pt x="506" y="225"/>
                  </a:lnTo>
                  <a:lnTo>
                    <a:pt x="511" y="216"/>
                  </a:lnTo>
                  <a:lnTo>
                    <a:pt x="514" y="208"/>
                  </a:lnTo>
                  <a:lnTo>
                    <a:pt x="518" y="199"/>
                  </a:lnTo>
                  <a:lnTo>
                    <a:pt x="521" y="190"/>
                  </a:lnTo>
                  <a:lnTo>
                    <a:pt x="525" y="180"/>
                  </a:lnTo>
                  <a:lnTo>
                    <a:pt x="528" y="171"/>
                  </a:lnTo>
                  <a:lnTo>
                    <a:pt x="530" y="162"/>
                  </a:lnTo>
                  <a:lnTo>
                    <a:pt x="534" y="153"/>
                  </a:lnTo>
                  <a:lnTo>
                    <a:pt x="536" y="143"/>
                  </a:lnTo>
                  <a:lnTo>
                    <a:pt x="538" y="134"/>
                  </a:lnTo>
                  <a:lnTo>
                    <a:pt x="541" y="124"/>
                  </a:lnTo>
                  <a:lnTo>
                    <a:pt x="543" y="115"/>
                  </a:lnTo>
                  <a:lnTo>
                    <a:pt x="544" y="105"/>
                  </a:lnTo>
                  <a:lnTo>
                    <a:pt x="546" y="96"/>
                  </a:lnTo>
                  <a:lnTo>
                    <a:pt x="547" y="87"/>
                  </a:lnTo>
                  <a:lnTo>
                    <a:pt x="550" y="76"/>
                  </a:lnTo>
                  <a:lnTo>
                    <a:pt x="551" y="67"/>
                  </a:lnTo>
                  <a:lnTo>
                    <a:pt x="552" y="58"/>
                  </a:lnTo>
                  <a:lnTo>
                    <a:pt x="552" y="48"/>
                  </a:lnTo>
                  <a:lnTo>
                    <a:pt x="553" y="39"/>
                  </a:lnTo>
                  <a:lnTo>
                    <a:pt x="554" y="28"/>
                  </a:lnTo>
                  <a:lnTo>
                    <a:pt x="554" y="19"/>
                  </a:lnTo>
                  <a:lnTo>
                    <a:pt x="554" y="9"/>
                  </a:lnTo>
                  <a:lnTo>
                    <a:pt x="554" y="0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03" name="Freeform 11">
              <a:extLst>
                <a:ext uri="{FF2B5EF4-FFF2-40B4-BE49-F238E27FC236}">
                  <a16:creationId xmlns:a16="http://schemas.microsoft.com/office/drawing/2014/main" id="{9936E570-2AB2-A146-948D-33C7C15071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8" y="2501"/>
              <a:ext cx="92" cy="92"/>
            </a:xfrm>
            <a:custGeom>
              <a:avLst/>
              <a:gdLst>
                <a:gd name="T0" fmla="*/ 0 w 554"/>
                <a:gd name="T1" fmla="*/ 0 h 555"/>
                <a:gd name="T2" fmla="*/ 0 w 554"/>
                <a:gd name="T3" fmla="*/ 0 h 555"/>
                <a:gd name="T4" fmla="*/ 0 w 554"/>
                <a:gd name="T5" fmla="*/ 0 h 555"/>
                <a:gd name="T6" fmla="*/ 0 w 554"/>
                <a:gd name="T7" fmla="*/ 0 h 555"/>
                <a:gd name="T8" fmla="*/ 0 w 554"/>
                <a:gd name="T9" fmla="*/ 0 h 555"/>
                <a:gd name="T10" fmla="*/ 0 w 554"/>
                <a:gd name="T11" fmla="*/ 0 h 555"/>
                <a:gd name="T12" fmla="*/ 0 w 554"/>
                <a:gd name="T13" fmla="*/ 0 h 555"/>
                <a:gd name="T14" fmla="*/ 0 w 554"/>
                <a:gd name="T15" fmla="*/ 0 h 555"/>
                <a:gd name="T16" fmla="*/ 0 w 554"/>
                <a:gd name="T17" fmla="*/ 0 h 555"/>
                <a:gd name="T18" fmla="*/ 0 w 554"/>
                <a:gd name="T19" fmla="*/ 0 h 555"/>
                <a:gd name="T20" fmla="*/ 0 w 554"/>
                <a:gd name="T21" fmla="*/ 0 h 555"/>
                <a:gd name="T22" fmla="*/ 0 w 554"/>
                <a:gd name="T23" fmla="*/ 0 h 555"/>
                <a:gd name="T24" fmla="*/ 0 w 554"/>
                <a:gd name="T25" fmla="*/ 0 h 555"/>
                <a:gd name="T26" fmla="*/ 0 w 554"/>
                <a:gd name="T27" fmla="*/ 0 h 555"/>
                <a:gd name="T28" fmla="*/ 0 w 554"/>
                <a:gd name="T29" fmla="*/ 0 h 555"/>
                <a:gd name="T30" fmla="*/ 0 w 554"/>
                <a:gd name="T31" fmla="*/ 0 h 555"/>
                <a:gd name="T32" fmla="*/ 0 w 554"/>
                <a:gd name="T33" fmla="*/ 0 h 555"/>
                <a:gd name="T34" fmla="*/ 0 w 554"/>
                <a:gd name="T35" fmla="*/ 0 h 555"/>
                <a:gd name="T36" fmla="*/ 0 w 554"/>
                <a:gd name="T37" fmla="*/ 0 h 555"/>
                <a:gd name="T38" fmla="*/ 0 w 554"/>
                <a:gd name="T39" fmla="*/ 0 h 555"/>
                <a:gd name="T40" fmla="*/ 0 w 554"/>
                <a:gd name="T41" fmla="*/ 0 h 555"/>
                <a:gd name="T42" fmla="*/ 0 w 554"/>
                <a:gd name="T43" fmla="*/ 0 h 555"/>
                <a:gd name="T44" fmla="*/ 0 w 554"/>
                <a:gd name="T45" fmla="*/ 0 h 555"/>
                <a:gd name="T46" fmla="*/ 0 w 554"/>
                <a:gd name="T47" fmla="*/ 0 h 555"/>
                <a:gd name="T48" fmla="*/ 0 w 554"/>
                <a:gd name="T49" fmla="*/ 0 h 555"/>
                <a:gd name="T50" fmla="*/ 0 w 554"/>
                <a:gd name="T51" fmla="*/ 0 h 555"/>
                <a:gd name="T52" fmla="*/ 0 w 554"/>
                <a:gd name="T53" fmla="*/ 0 h 555"/>
                <a:gd name="T54" fmla="*/ 0 w 554"/>
                <a:gd name="T55" fmla="*/ 0 h 555"/>
                <a:gd name="T56" fmla="*/ 0 w 554"/>
                <a:gd name="T57" fmla="*/ 0 h 555"/>
                <a:gd name="T58" fmla="*/ 0 w 554"/>
                <a:gd name="T59" fmla="*/ 0 h 555"/>
                <a:gd name="T60" fmla="*/ 0 w 554"/>
                <a:gd name="T61" fmla="*/ 0 h 555"/>
                <a:gd name="T62" fmla="*/ 0 w 554"/>
                <a:gd name="T63" fmla="*/ 0 h 555"/>
                <a:gd name="T64" fmla="*/ 0 w 554"/>
                <a:gd name="T65" fmla="*/ 0 h 555"/>
                <a:gd name="T66" fmla="*/ 0 w 554"/>
                <a:gd name="T67" fmla="*/ 0 h 555"/>
                <a:gd name="T68" fmla="*/ 0 w 554"/>
                <a:gd name="T69" fmla="*/ 0 h 555"/>
                <a:gd name="T70" fmla="*/ 0 w 554"/>
                <a:gd name="T71" fmla="*/ 0 h 555"/>
                <a:gd name="T72" fmla="*/ 0 w 554"/>
                <a:gd name="T73" fmla="*/ 0 h 555"/>
                <a:gd name="T74" fmla="*/ 0 w 554"/>
                <a:gd name="T75" fmla="*/ 0 h 555"/>
                <a:gd name="T76" fmla="*/ 0 w 554"/>
                <a:gd name="T77" fmla="*/ 0 h 555"/>
                <a:gd name="T78" fmla="*/ 0 w 554"/>
                <a:gd name="T79" fmla="*/ 0 h 555"/>
                <a:gd name="T80" fmla="*/ 0 w 554"/>
                <a:gd name="T81" fmla="*/ 0 h 555"/>
                <a:gd name="T82" fmla="*/ 0 w 554"/>
                <a:gd name="T83" fmla="*/ 0 h 555"/>
                <a:gd name="T84" fmla="*/ 0 w 554"/>
                <a:gd name="T85" fmla="*/ 0 h 555"/>
                <a:gd name="T86" fmla="*/ 0 w 554"/>
                <a:gd name="T87" fmla="*/ 0 h 555"/>
                <a:gd name="T88" fmla="*/ 0 w 554"/>
                <a:gd name="T89" fmla="*/ 0 h 55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54"/>
                <a:gd name="T136" fmla="*/ 0 h 555"/>
                <a:gd name="T137" fmla="*/ 554 w 554"/>
                <a:gd name="T138" fmla="*/ 555 h 55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54" h="555">
                  <a:moveTo>
                    <a:pt x="554" y="555"/>
                  </a:moveTo>
                  <a:lnTo>
                    <a:pt x="554" y="545"/>
                  </a:lnTo>
                  <a:lnTo>
                    <a:pt x="554" y="536"/>
                  </a:lnTo>
                  <a:lnTo>
                    <a:pt x="554" y="525"/>
                  </a:lnTo>
                  <a:lnTo>
                    <a:pt x="553" y="516"/>
                  </a:lnTo>
                  <a:lnTo>
                    <a:pt x="552" y="506"/>
                  </a:lnTo>
                  <a:lnTo>
                    <a:pt x="552" y="497"/>
                  </a:lnTo>
                  <a:lnTo>
                    <a:pt x="551" y="486"/>
                  </a:lnTo>
                  <a:lnTo>
                    <a:pt x="550" y="477"/>
                  </a:lnTo>
                  <a:lnTo>
                    <a:pt x="547" y="468"/>
                  </a:lnTo>
                  <a:lnTo>
                    <a:pt x="546" y="458"/>
                  </a:lnTo>
                  <a:lnTo>
                    <a:pt x="544" y="449"/>
                  </a:lnTo>
                  <a:lnTo>
                    <a:pt x="543" y="440"/>
                  </a:lnTo>
                  <a:lnTo>
                    <a:pt x="541" y="429"/>
                  </a:lnTo>
                  <a:lnTo>
                    <a:pt x="538" y="420"/>
                  </a:lnTo>
                  <a:lnTo>
                    <a:pt x="536" y="411"/>
                  </a:lnTo>
                  <a:lnTo>
                    <a:pt x="534" y="402"/>
                  </a:lnTo>
                  <a:lnTo>
                    <a:pt x="530" y="393"/>
                  </a:lnTo>
                  <a:lnTo>
                    <a:pt x="528" y="384"/>
                  </a:lnTo>
                  <a:lnTo>
                    <a:pt x="525" y="374"/>
                  </a:lnTo>
                  <a:lnTo>
                    <a:pt x="521" y="365"/>
                  </a:lnTo>
                  <a:lnTo>
                    <a:pt x="518" y="356"/>
                  </a:lnTo>
                  <a:lnTo>
                    <a:pt x="514" y="347"/>
                  </a:lnTo>
                  <a:lnTo>
                    <a:pt x="511" y="338"/>
                  </a:lnTo>
                  <a:lnTo>
                    <a:pt x="506" y="329"/>
                  </a:lnTo>
                  <a:lnTo>
                    <a:pt x="503" y="321"/>
                  </a:lnTo>
                  <a:lnTo>
                    <a:pt x="498" y="312"/>
                  </a:lnTo>
                  <a:lnTo>
                    <a:pt x="494" y="302"/>
                  </a:lnTo>
                  <a:lnTo>
                    <a:pt x="490" y="294"/>
                  </a:lnTo>
                  <a:lnTo>
                    <a:pt x="485" y="285"/>
                  </a:lnTo>
                  <a:lnTo>
                    <a:pt x="480" y="277"/>
                  </a:lnTo>
                  <a:lnTo>
                    <a:pt x="476" y="269"/>
                  </a:lnTo>
                  <a:lnTo>
                    <a:pt x="471" y="261"/>
                  </a:lnTo>
                  <a:lnTo>
                    <a:pt x="465" y="252"/>
                  </a:lnTo>
                  <a:lnTo>
                    <a:pt x="460" y="244"/>
                  </a:lnTo>
                  <a:lnTo>
                    <a:pt x="455" y="236"/>
                  </a:lnTo>
                  <a:lnTo>
                    <a:pt x="449" y="228"/>
                  </a:lnTo>
                  <a:lnTo>
                    <a:pt x="444" y="221"/>
                  </a:lnTo>
                  <a:lnTo>
                    <a:pt x="437" y="213"/>
                  </a:lnTo>
                  <a:lnTo>
                    <a:pt x="431" y="205"/>
                  </a:lnTo>
                  <a:lnTo>
                    <a:pt x="425" y="198"/>
                  </a:lnTo>
                  <a:lnTo>
                    <a:pt x="418" y="190"/>
                  </a:lnTo>
                  <a:lnTo>
                    <a:pt x="413" y="184"/>
                  </a:lnTo>
                  <a:lnTo>
                    <a:pt x="406" y="177"/>
                  </a:lnTo>
                  <a:lnTo>
                    <a:pt x="399" y="170"/>
                  </a:lnTo>
                  <a:lnTo>
                    <a:pt x="392" y="163"/>
                  </a:lnTo>
                  <a:lnTo>
                    <a:pt x="385" y="156"/>
                  </a:lnTo>
                  <a:lnTo>
                    <a:pt x="378" y="149"/>
                  </a:lnTo>
                  <a:lnTo>
                    <a:pt x="372" y="142"/>
                  </a:lnTo>
                  <a:lnTo>
                    <a:pt x="364" y="136"/>
                  </a:lnTo>
                  <a:lnTo>
                    <a:pt x="357" y="130"/>
                  </a:lnTo>
                  <a:lnTo>
                    <a:pt x="349" y="124"/>
                  </a:lnTo>
                  <a:lnTo>
                    <a:pt x="342" y="117"/>
                  </a:lnTo>
                  <a:lnTo>
                    <a:pt x="334" y="112"/>
                  </a:lnTo>
                  <a:lnTo>
                    <a:pt x="326" y="106"/>
                  </a:lnTo>
                  <a:lnTo>
                    <a:pt x="318" y="100"/>
                  </a:lnTo>
                  <a:lnTo>
                    <a:pt x="310" y="94"/>
                  </a:lnTo>
                  <a:lnTo>
                    <a:pt x="302" y="90"/>
                  </a:lnTo>
                  <a:lnTo>
                    <a:pt x="294" y="84"/>
                  </a:lnTo>
                  <a:lnTo>
                    <a:pt x="286" y="80"/>
                  </a:lnTo>
                  <a:lnTo>
                    <a:pt x="278" y="74"/>
                  </a:lnTo>
                  <a:lnTo>
                    <a:pt x="269" y="69"/>
                  </a:lnTo>
                  <a:lnTo>
                    <a:pt x="261" y="65"/>
                  </a:lnTo>
                  <a:lnTo>
                    <a:pt x="252" y="60"/>
                  </a:lnTo>
                  <a:lnTo>
                    <a:pt x="244" y="57"/>
                  </a:lnTo>
                  <a:lnTo>
                    <a:pt x="234" y="52"/>
                  </a:lnTo>
                  <a:lnTo>
                    <a:pt x="225" y="48"/>
                  </a:lnTo>
                  <a:lnTo>
                    <a:pt x="217" y="44"/>
                  </a:lnTo>
                  <a:lnTo>
                    <a:pt x="208" y="41"/>
                  </a:lnTo>
                  <a:lnTo>
                    <a:pt x="199" y="37"/>
                  </a:lnTo>
                  <a:lnTo>
                    <a:pt x="190" y="34"/>
                  </a:lnTo>
                  <a:lnTo>
                    <a:pt x="181" y="30"/>
                  </a:lnTo>
                  <a:lnTo>
                    <a:pt x="172" y="27"/>
                  </a:lnTo>
                  <a:lnTo>
                    <a:pt x="162" y="25"/>
                  </a:lnTo>
                  <a:lnTo>
                    <a:pt x="153" y="21"/>
                  </a:lnTo>
                  <a:lnTo>
                    <a:pt x="144" y="19"/>
                  </a:lnTo>
                  <a:lnTo>
                    <a:pt x="135" y="17"/>
                  </a:lnTo>
                  <a:lnTo>
                    <a:pt x="125" y="14"/>
                  </a:lnTo>
                  <a:lnTo>
                    <a:pt x="116" y="12"/>
                  </a:lnTo>
                  <a:lnTo>
                    <a:pt x="106" y="10"/>
                  </a:lnTo>
                  <a:lnTo>
                    <a:pt x="96" y="9"/>
                  </a:lnTo>
                  <a:lnTo>
                    <a:pt x="87" y="6"/>
                  </a:lnTo>
                  <a:lnTo>
                    <a:pt x="78" y="5"/>
                  </a:lnTo>
                  <a:lnTo>
                    <a:pt x="68" y="4"/>
                  </a:lnTo>
                  <a:lnTo>
                    <a:pt x="58" y="3"/>
                  </a:lnTo>
                  <a:lnTo>
                    <a:pt x="48" y="2"/>
                  </a:lnTo>
                  <a:lnTo>
                    <a:pt x="39" y="2"/>
                  </a:lnTo>
                  <a:lnTo>
                    <a:pt x="30" y="1"/>
                  </a:lnTo>
                  <a:lnTo>
                    <a:pt x="20" y="1"/>
                  </a:lnTo>
                  <a:lnTo>
                    <a:pt x="10" y="1"/>
                  </a:lnTo>
                  <a:lnTo>
                    <a:pt x="0" y="0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04" name="Freeform 12">
              <a:extLst>
                <a:ext uri="{FF2B5EF4-FFF2-40B4-BE49-F238E27FC236}">
                  <a16:creationId xmlns:a16="http://schemas.microsoft.com/office/drawing/2014/main" id="{59DB9AA3-9B54-6E46-A3C9-1D2A8D83EC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2" y="2501"/>
              <a:ext cx="93" cy="92"/>
            </a:xfrm>
            <a:custGeom>
              <a:avLst/>
              <a:gdLst>
                <a:gd name="T0" fmla="*/ 0 w 554"/>
                <a:gd name="T1" fmla="*/ 0 h 555"/>
                <a:gd name="T2" fmla="*/ 0 w 554"/>
                <a:gd name="T3" fmla="*/ 0 h 555"/>
                <a:gd name="T4" fmla="*/ 0 w 554"/>
                <a:gd name="T5" fmla="*/ 0 h 555"/>
                <a:gd name="T6" fmla="*/ 0 w 554"/>
                <a:gd name="T7" fmla="*/ 0 h 555"/>
                <a:gd name="T8" fmla="*/ 0 w 554"/>
                <a:gd name="T9" fmla="*/ 0 h 555"/>
                <a:gd name="T10" fmla="*/ 0 w 554"/>
                <a:gd name="T11" fmla="*/ 0 h 555"/>
                <a:gd name="T12" fmla="*/ 0 w 554"/>
                <a:gd name="T13" fmla="*/ 0 h 555"/>
                <a:gd name="T14" fmla="*/ 0 w 554"/>
                <a:gd name="T15" fmla="*/ 0 h 555"/>
                <a:gd name="T16" fmla="*/ 0 w 554"/>
                <a:gd name="T17" fmla="*/ 0 h 555"/>
                <a:gd name="T18" fmla="*/ 0 w 554"/>
                <a:gd name="T19" fmla="*/ 0 h 555"/>
                <a:gd name="T20" fmla="*/ 0 w 554"/>
                <a:gd name="T21" fmla="*/ 0 h 555"/>
                <a:gd name="T22" fmla="*/ 0 w 554"/>
                <a:gd name="T23" fmla="*/ 0 h 555"/>
                <a:gd name="T24" fmla="*/ 0 w 554"/>
                <a:gd name="T25" fmla="*/ 0 h 555"/>
                <a:gd name="T26" fmla="*/ 0 w 554"/>
                <a:gd name="T27" fmla="*/ 0 h 555"/>
                <a:gd name="T28" fmla="*/ 0 w 554"/>
                <a:gd name="T29" fmla="*/ 0 h 555"/>
                <a:gd name="T30" fmla="*/ 0 w 554"/>
                <a:gd name="T31" fmla="*/ 0 h 555"/>
                <a:gd name="T32" fmla="*/ 0 w 554"/>
                <a:gd name="T33" fmla="*/ 0 h 555"/>
                <a:gd name="T34" fmla="*/ 0 w 554"/>
                <a:gd name="T35" fmla="*/ 0 h 555"/>
                <a:gd name="T36" fmla="*/ 0 w 554"/>
                <a:gd name="T37" fmla="*/ 0 h 555"/>
                <a:gd name="T38" fmla="*/ 0 w 554"/>
                <a:gd name="T39" fmla="*/ 0 h 555"/>
                <a:gd name="T40" fmla="*/ 0 w 554"/>
                <a:gd name="T41" fmla="*/ 0 h 555"/>
                <a:gd name="T42" fmla="*/ 0 w 554"/>
                <a:gd name="T43" fmla="*/ 0 h 555"/>
                <a:gd name="T44" fmla="*/ 0 w 554"/>
                <a:gd name="T45" fmla="*/ 0 h 555"/>
                <a:gd name="T46" fmla="*/ 0 w 554"/>
                <a:gd name="T47" fmla="*/ 0 h 555"/>
                <a:gd name="T48" fmla="*/ 0 w 554"/>
                <a:gd name="T49" fmla="*/ 0 h 555"/>
                <a:gd name="T50" fmla="*/ 0 w 554"/>
                <a:gd name="T51" fmla="*/ 0 h 555"/>
                <a:gd name="T52" fmla="*/ 0 w 554"/>
                <a:gd name="T53" fmla="*/ 0 h 555"/>
                <a:gd name="T54" fmla="*/ 0 w 554"/>
                <a:gd name="T55" fmla="*/ 0 h 555"/>
                <a:gd name="T56" fmla="*/ 0 w 554"/>
                <a:gd name="T57" fmla="*/ 0 h 555"/>
                <a:gd name="T58" fmla="*/ 0 w 554"/>
                <a:gd name="T59" fmla="*/ 0 h 555"/>
                <a:gd name="T60" fmla="*/ 0 w 554"/>
                <a:gd name="T61" fmla="*/ 0 h 555"/>
                <a:gd name="T62" fmla="*/ 0 w 554"/>
                <a:gd name="T63" fmla="*/ 0 h 555"/>
                <a:gd name="T64" fmla="*/ 0 w 554"/>
                <a:gd name="T65" fmla="*/ 0 h 555"/>
                <a:gd name="T66" fmla="*/ 0 w 554"/>
                <a:gd name="T67" fmla="*/ 0 h 555"/>
                <a:gd name="T68" fmla="*/ 0 w 554"/>
                <a:gd name="T69" fmla="*/ 0 h 555"/>
                <a:gd name="T70" fmla="*/ 0 w 554"/>
                <a:gd name="T71" fmla="*/ 0 h 555"/>
                <a:gd name="T72" fmla="*/ 0 w 554"/>
                <a:gd name="T73" fmla="*/ 0 h 555"/>
                <a:gd name="T74" fmla="*/ 0 w 554"/>
                <a:gd name="T75" fmla="*/ 0 h 555"/>
                <a:gd name="T76" fmla="*/ 0 w 554"/>
                <a:gd name="T77" fmla="*/ 0 h 555"/>
                <a:gd name="T78" fmla="*/ 0 w 554"/>
                <a:gd name="T79" fmla="*/ 0 h 555"/>
                <a:gd name="T80" fmla="*/ 0 w 554"/>
                <a:gd name="T81" fmla="*/ 0 h 555"/>
                <a:gd name="T82" fmla="*/ 0 w 554"/>
                <a:gd name="T83" fmla="*/ 0 h 555"/>
                <a:gd name="T84" fmla="*/ 0 w 554"/>
                <a:gd name="T85" fmla="*/ 0 h 555"/>
                <a:gd name="T86" fmla="*/ 0 w 554"/>
                <a:gd name="T87" fmla="*/ 0 h 555"/>
                <a:gd name="T88" fmla="*/ 0 w 554"/>
                <a:gd name="T89" fmla="*/ 0 h 55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54"/>
                <a:gd name="T136" fmla="*/ 0 h 555"/>
                <a:gd name="T137" fmla="*/ 554 w 554"/>
                <a:gd name="T138" fmla="*/ 555 h 55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54" h="555">
                  <a:moveTo>
                    <a:pt x="554" y="0"/>
                  </a:moveTo>
                  <a:lnTo>
                    <a:pt x="543" y="1"/>
                  </a:lnTo>
                  <a:lnTo>
                    <a:pt x="534" y="1"/>
                  </a:lnTo>
                  <a:lnTo>
                    <a:pt x="524" y="1"/>
                  </a:lnTo>
                  <a:lnTo>
                    <a:pt x="515" y="2"/>
                  </a:lnTo>
                  <a:lnTo>
                    <a:pt x="505" y="2"/>
                  </a:lnTo>
                  <a:lnTo>
                    <a:pt x="495" y="3"/>
                  </a:lnTo>
                  <a:lnTo>
                    <a:pt x="486" y="4"/>
                  </a:lnTo>
                  <a:lnTo>
                    <a:pt x="476" y="5"/>
                  </a:lnTo>
                  <a:lnTo>
                    <a:pt x="467" y="6"/>
                  </a:lnTo>
                  <a:lnTo>
                    <a:pt x="458" y="9"/>
                  </a:lnTo>
                  <a:lnTo>
                    <a:pt x="447" y="10"/>
                  </a:lnTo>
                  <a:lnTo>
                    <a:pt x="438" y="12"/>
                  </a:lnTo>
                  <a:lnTo>
                    <a:pt x="429" y="14"/>
                  </a:lnTo>
                  <a:lnTo>
                    <a:pt x="419" y="17"/>
                  </a:lnTo>
                  <a:lnTo>
                    <a:pt x="410" y="19"/>
                  </a:lnTo>
                  <a:lnTo>
                    <a:pt x="401" y="21"/>
                  </a:lnTo>
                  <a:lnTo>
                    <a:pt x="391" y="25"/>
                  </a:lnTo>
                  <a:lnTo>
                    <a:pt x="382" y="27"/>
                  </a:lnTo>
                  <a:lnTo>
                    <a:pt x="373" y="30"/>
                  </a:lnTo>
                  <a:lnTo>
                    <a:pt x="364" y="34"/>
                  </a:lnTo>
                  <a:lnTo>
                    <a:pt x="355" y="37"/>
                  </a:lnTo>
                  <a:lnTo>
                    <a:pt x="346" y="41"/>
                  </a:lnTo>
                  <a:lnTo>
                    <a:pt x="337" y="44"/>
                  </a:lnTo>
                  <a:lnTo>
                    <a:pt x="328" y="48"/>
                  </a:lnTo>
                  <a:lnTo>
                    <a:pt x="320" y="52"/>
                  </a:lnTo>
                  <a:lnTo>
                    <a:pt x="310" y="57"/>
                  </a:lnTo>
                  <a:lnTo>
                    <a:pt x="302" y="60"/>
                  </a:lnTo>
                  <a:lnTo>
                    <a:pt x="293" y="65"/>
                  </a:lnTo>
                  <a:lnTo>
                    <a:pt x="285" y="69"/>
                  </a:lnTo>
                  <a:lnTo>
                    <a:pt x="276" y="74"/>
                  </a:lnTo>
                  <a:lnTo>
                    <a:pt x="268" y="80"/>
                  </a:lnTo>
                  <a:lnTo>
                    <a:pt x="260" y="84"/>
                  </a:lnTo>
                  <a:lnTo>
                    <a:pt x="252" y="90"/>
                  </a:lnTo>
                  <a:lnTo>
                    <a:pt x="244" y="94"/>
                  </a:lnTo>
                  <a:lnTo>
                    <a:pt x="236" y="100"/>
                  </a:lnTo>
                  <a:lnTo>
                    <a:pt x="228" y="106"/>
                  </a:lnTo>
                  <a:lnTo>
                    <a:pt x="220" y="112"/>
                  </a:lnTo>
                  <a:lnTo>
                    <a:pt x="212" y="117"/>
                  </a:lnTo>
                  <a:lnTo>
                    <a:pt x="204" y="124"/>
                  </a:lnTo>
                  <a:lnTo>
                    <a:pt x="197" y="130"/>
                  </a:lnTo>
                  <a:lnTo>
                    <a:pt x="190" y="136"/>
                  </a:lnTo>
                  <a:lnTo>
                    <a:pt x="182" y="142"/>
                  </a:lnTo>
                  <a:lnTo>
                    <a:pt x="176" y="149"/>
                  </a:lnTo>
                  <a:lnTo>
                    <a:pt x="169" y="156"/>
                  </a:lnTo>
                  <a:lnTo>
                    <a:pt x="162" y="163"/>
                  </a:lnTo>
                  <a:lnTo>
                    <a:pt x="155" y="170"/>
                  </a:lnTo>
                  <a:lnTo>
                    <a:pt x="148" y="177"/>
                  </a:lnTo>
                  <a:lnTo>
                    <a:pt x="141" y="184"/>
                  </a:lnTo>
                  <a:lnTo>
                    <a:pt x="136" y="190"/>
                  </a:lnTo>
                  <a:lnTo>
                    <a:pt x="129" y="198"/>
                  </a:lnTo>
                  <a:lnTo>
                    <a:pt x="123" y="205"/>
                  </a:lnTo>
                  <a:lnTo>
                    <a:pt x="117" y="213"/>
                  </a:lnTo>
                  <a:lnTo>
                    <a:pt x="110" y="221"/>
                  </a:lnTo>
                  <a:lnTo>
                    <a:pt x="105" y="228"/>
                  </a:lnTo>
                  <a:lnTo>
                    <a:pt x="99" y="236"/>
                  </a:lnTo>
                  <a:lnTo>
                    <a:pt x="94" y="244"/>
                  </a:lnTo>
                  <a:lnTo>
                    <a:pt x="89" y="252"/>
                  </a:lnTo>
                  <a:lnTo>
                    <a:pt x="83" y="261"/>
                  </a:lnTo>
                  <a:lnTo>
                    <a:pt x="78" y="269"/>
                  </a:lnTo>
                  <a:lnTo>
                    <a:pt x="74" y="277"/>
                  </a:lnTo>
                  <a:lnTo>
                    <a:pt x="68" y="285"/>
                  </a:lnTo>
                  <a:lnTo>
                    <a:pt x="64" y="294"/>
                  </a:lnTo>
                  <a:lnTo>
                    <a:pt x="60" y="302"/>
                  </a:lnTo>
                  <a:lnTo>
                    <a:pt x="56" y="312"/>
                  </a:lnTo>
                  <a:lnTo>
                    <a:pt x="51" y="321"/>
                  </a:lnTo>
                  <a:lnTo>
                    <a:pt x="48" y="329"/>
                  </a:lnTo>
                  <a:lnTo>
                    <a:pt x="43" y="338"/>
                  </a:lnTo>
                  <a:lnTo>
                    <a:pt x="40" y="347"/>
                  </a:lnTo>
                  <a:lnTo>
                    <a:pt x="36" y="356"/>
                  </a:lnTo>
                  <a:lnTo>
                    <a:pt x="33" y="365"/>
                  </a:lnTo>
                  <a:lnTo>
                    <a:pt x="29" y="374"/>
                  </a:lnTo>
                  <a:lnTo>
                    <a:pt x="26" y="384"/>
                  </a:lnTo>
                  <a:lnTo>
                    <a:pt x="24" y="393"/>
                  </a:lnTo>
                  <a:lnTo>
                    <a:pt x="20" y="402"/>
                  </a:lnTo>
                  <a:lnTo>
                    <a:pt x="18" y="411"/>
                  </a:lnTo>
                  <a:lnTo>
                    <a:pt x="16" y="420"/>
                  </a:lnTo>
                  <a:lnTo>
                    <a:pt x="13" y="429"/>
                  </a:lnTo>
                  <a:lnTo>
                    <a:pt x="11" y="440"/>
                  </a:lnTo>
                  <a:lnTo>
                    <a:pt x="10" y="449"/>
                  </a:lnTo>
                  <a:lnTo>
                    <a:pt x="8" y="458"/>
                  </a:lnTo>
                  <a:lnTo>
                    <a:pt x="6" y="468"/>
                  </a:lnTo>
                  <a:lnTo>
                    <a:pt x="4" y="477"/>
                  </a:lnTo>
                  <a:lnTo>
                    <a:pt x="3" y="486"/>
                  </a:lnTo>
                  <a:lnTo>
                    <a:pt x="2" y="497"/>
                  </a:lnTo>
                  <a:lnTo>
                    <a:pt x="2" y="506"/>
                  </a:lnTo>
                  <a:lnTo>
                    <a:pt x="1" y="516"/>
                  </a:lnTo>
                  <a:lnTo>
                    <a:pt x="0" y="525"/>
                  </a:lnTo>
                  <a:lnTo>
                    <a:pt x="0" y="536"/>
                  </a:lnTo>
                  <a:lnTo>
                    <a:pt x="0" y="545"/>
                  </a:lnTo>
                  <a:lnTo>
                    <a:pt x="0" y="555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05" name="Rectangle 13">
              <a:extLst>
                <a:ext uri="{FF2B5EF4-FFF2-40B4-BE49-F238E27FC236}">
                  <a16:creationId xmlns:a16="http://schemas.microsoft.com/office/drawing/2014/main" id="{76CEE22B-CC59-9C4B-9C19-A99543153C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7" y="2555"/>
              <a:ext cx="735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Times New Roman" panose="02020603050405020304" pitchFamily="18" charset="0"/>
                </a:rPr>
                <a:t>{1, 2, 3, 4}</a:t>
              </a:r>
              <a:endParaRPr lang="en-US" altLang="en-US" sz="1200">
                <a:latin typeface="Times New Roman" panose="02020603050405020304" pitchFamily="18" charset="0"/>
              </a:endParaRPr>
            </a:p>
          </p:txBody>
        </p:sp>
        <p:sp>
          <p:nvSpPr>
            <p:cNvPr id="61506" name="Line 14">
              <a:extLst>
                <a:ext uri="{FF2B5EF4-FFF2-40B4-BE49-F238E27FC236}">
                  <a16:creationId xmlns:a16="http://schemas.microsoft.com/office/drawing/2014/main" id="{9196FB36-9E6D-B544-93AA-8A4703CB94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87" y="3220"/>
              <a:ext cx="1" cy="145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07" name="Line 15">
              <a:extLst>
                <a:ext uri="{FF2B5EF4-FFF2-40B4-BE49-F238E27FC236}">
                  <a16:creationId xmlns:a16="http://schemas.microsoft.com/office/drawing/2014/main" id="{C2E933F1-B301-3B45-A598-0187CB0EAA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80" y="3458"/>
              <a:ext cx="607" cy="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08" name="Line 16">
              <a:extLst>
                <a:ext uri="{FF2B5EF4-FFF2-40B4-BE49-F238E27FC236}">
                  <a16:creationId xmlns:a16="http://schemas.microsoft.com/office/drawing/2014/main" id="{7212AF2B-5AD4-A24B-B6B4-36C24480601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79" y="3220"/>
              <a:ext cx="1" cy="145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09" name="Line 17">
              <a:extLst>
                <a:ext uri="{FF2B5EF4-FFF2-40B4-BE49-F238E27FC236}">
                  <a16:creationId xmlns:a16="http://schemas.microsoft.com/office/drawing/2014/main" id="{F7D1115C-6012-E643-BA17-5CFCFB1D964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80" y="3127"/>
              <a:ext cx="607" cy="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10" name="Freeform 18">
              <a:extLst>
                <a:ext uri="{FF2B5EF4-FFF2-40B4-BE49-F238E27FC236}">
                  <a16:creationId xmlns:a16="http://schemas.microsoft.com/office/drawing/2014/main" id="{27AC3B84-5485-964A-84C0-88131E04DA6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7" y="3365"/>
              <a:ext cx="93" cy="93"/>
            </a:xfrm>
            <a:custGeom>
              <a:avLst/>
              <a:gdLst>
                <a:gd name="T0" fmla="*/ 0 w 554"/>
                <a:gd name="T1" fmla="*/ 0 h 555"/>
                <a:gd name="T2" fmla="*/ 0 w 554"/>
                <a:gd name="T3" fmla="*/ 0 h 555"/>
                <a:gd name="T4" fmla="*/ 0 w 554"/>
                <a:gd name="T5" fmla="*/ 0 h 555"/>
                <a:gd name="T6" fmla="*/ 0 w 554"/>
                <a:gd name="T7" fmla="*/ 0 h 555"/>
                <a:gd name="T8" fmla="*/ 0 w 554"/>
                <a:gd name="T9" fmla="*/ 0 h 555"/>
                <a:gd name="T10" fmla="*/ 0 w 554"/>
                <a:gd name="T11" fmla="*/ 0 h 555"/>
                <a:gd name="T12" fmla="*/ 0 w 554"/>
                <a:gd name="T13" fmla="*/ 0 h 555"/>
                <a:gd name="T14" fmla="*/ 0 w 554"/>
                <a:gd name="T15" fmla="*/ 0 h 555"/>
                <a:gd name="T16" fmla="*/ 0 w 554"/>
                <a:gd name="T17" fmla="*/ 0 h 555"/>
                <a:gd name="T18" fmla="*/ 0 w 554"/>
                <a:gd name="T19" fmla="*/ 0 h 555"/>
                <a:gd name="T20" fmla="*/ 0 w 554"/>
                <a:gd name="T21" fmla="*/ 0 h 555"/>
                <a:gd name="T22" fmla="*/ 0 w 554"/>
                <a:gd name="T23" fmla="*/ 0 h 555"/>
                <a:gd name="T24" fmla="*/ 0 w 554"/>
                <a:gd name="T25" fmla="*/ 0 h 555"/>
                <a:gd name="T26" fmla="*/ 0 w 554"/>
                <a:gd name="T27" fmla="*/ 0 h 555"/>
                <a:gd name="T28" fmla="*/ 0 w 554"/>
                <a:gd name="T29" fmla="*/ 0 h 555"/>
                <a:gd name="T30" fmla="*/ 0 w 554"/>
                <a:gd name="T31" fmla="*/ 0 h 555"/>
                <a:gd name="T32" fmla="*/ 0 w 554"/>
                <a:gd name="T33" fmla="*/ 0 h 555"/>
                <a:gd name="T34" fmla="*/ 0 w 554"/>
                <a:gd name="T35" fmla="*/ 0 h 555"/>
                <a:gd name="T36" fmla="*/ 0 w 554"/>
                <a:gd name="T37" fmla="*/ 0 h 555"/>
                <a:gd name="T38" fmla="*/ 0 w 554"/>
                <a:gd name="T39" fmla="*/ 0 h 555"/>
                <a:gd name="T40" fmla="*/ 0 w 554"/>
                <a:gd name="T41" fmla="*/ 0 h 555"/>
                <a:gd name="T42" fmla="*/ 0 w 554"/>
                <a:gd name="T43" fmla="*/ 0 h 555"/>
                <a:gd name="T44" fmla="*/ 0 w 554"/>
                <a:gd name="T45" fmla="*/ 0 h 555"/>
                <a:gd name="T46" fmla="*/ 0 w 554"/>
                <a:gd name="T47" fmla="*/ 0 h 555"/>
                <a:gd name="T48" fmla="*/ 0 w 554"/>
                <a:gd name="T49" fmla="*/ 0 h 555"/>
                <a:gd name="T50" fmla="*/ 0 w 554"/>
                <a:gd name="T51" fmla="*/ 0 h 555"/>
                <a:gd name="T52" fmla="*/ 0 w 554"/>
                <a:gd name="T53" fmla="*/ 0 h 555"/>
                <a:gd name="T54" fmla="*/ 0 w 554"/>
                <a:gd name="T55" fmla="*/ 0 h 555"/>
                <a:gd name="T56" fmla="*/ 0 w 554"/>
                <a:gd name="T57" fmla="*/ 0 h 555"/>
                <a:gd name="T58" fmla="*/ 0 w 554"/>
                <a:gd name="T59" fmla="*/ 0 h 555"/>
                <a:gd name="T60" fmla="*/ 0 w 554"/>
                <a:gd name="T61" fmla="*/ 0 h 555"/>
                <a:gd name="T62" fmla="*/ 0 w 554"/>
                <a:gd name="T63" fmla="*/ 0 h 555"/>
                <a:gd name="T64" fmla="*/ 0 w 554"/>
                <a:gd name="T65" fmla="*/ 0 h 555"/>
                <a:gd name="T66" fmla="*/ 0 w 554"/>
                <a:gd name="T67" fmla="*/ 0 h 555"/>
                <a:gd name="T68" fmla="*/ 0 w 554"/>
                <a:gd name="T69" fmla="*/ 0 h 555"/>
                <a:gd name="T70" fmla="*/ 0 w 554"/>
                <a:gd name="T71" fmla="*/ 0 h 555"/>
                <a:gd name="T72" fmla="*/ 0 w 554"/>
                <a:gd name="T73" fmla="*/ 0 h 555"/>
                <a:gd name="T74" fmla="*/ 0 w 554"/>
                <a:gd name="T75" fmla="*/ 0 h 555"/>
                <a:gd name="T76" fmla="*/ 0 w 554"/>
                <a:gd name="T77" fmla="*/ 0 h 555"/>
                <a:gd name="T78" fmla="*/ 0 w 554"/>
                <a:gd name="T79" fmla="*/ 0 h 555"/>
                <a:gd name="T80" fmla="*/ 0 w 554"/>
                <a:gd name="T81" fmla="*/ 0 h 555"/>
                <a:gd name="T82" fmla="*/ 0 w 554"/>
                <a:gd name="T83" fmla="*/ 0 h 555"/>
                <a:gd name="T84" fmla="*/ 0 w 554"/>
                <a:gd name="T85" fmla="*/ 0 h 555"/>
                <a:gd name="T86" fmla="*/ 0 w 554"/>
                <a:gd name="T87" fmla="*/ 0 h 555"/>
                <a:gd name="T88" fmla="*/ 0 w 554"/>
                <a:gd name="T89" fmla="*/ 0 h 55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54"/>
                <a:gd name="T136" fmla="*/ 0 h 555"/>
                <a:gd name="T137" fmla="*/ 554 w 554"/>
                <a:gd name="T138" fmla="*/ 555 h 55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54" h="555">
                  <a:moveTo>
                    <a:pt x="0" y="0"/>
                  </a:moveTo>
                  <a:lnTo>
                    <a:pt x="0" y="10"/>
                  </a:lnTo>
                  <a:lnTo>
                    <a:pt x="0" y="19"/>
                  </a:lnTo>
                  <a:lnTo>
                    <a:pt x="0" y="29"/>
                  </a:lnTo>
                  <a:lnTo>
                    <a:pt x="1" y="39"/>
                  </a:lnTo>
                  <a:lnTo>
                    <a:pt x="1" y="49"/>
                  </a:lnTo>
                  <a:lnTo>
                    <a:pt x="2" y="58"/>
                  </a:lnTo>
                  <a:lnTo>
                    <a:pt x="4" y="68"/>
                  </a:lnTo>
                  <a:lnTo>
                    <a:pt x="5" y="77"/>
                  </a:lnTo>
                  <a:lnTo>
                    <a:pt x="7" y="87"/>
                  </a:lnTo>
                  <a:lnTo>
                    <a:pt x="8" y="97"/>
                  </a:lnTo>
                  <a:lnTo>
                    <a:pt x="9" y="106"/>
                  </a:lnTo>
                  <a:lnTo>
                    <a:pt x="12" y="115"/>
                  </a:lnTo>
                  <a:lnTo>
                    <a:pt x="14" y="125"/>
                  </a:lnTo>
                  <a:lnTo>
                    <a:pt x="16" y="135"/>
                  </a:lnTo>
                  <a:lnTo>
                    <a:pt x="18" y="144"/>
                  </a:lnTo>
                  <a:lnTo>
                    <a:pt x="21" y="153"/>
                  </a:lnTo>
                  <a:lnTo>
                    <a:pt x="24" y="162"/>
                  </a:lnTo>
                  <a:lnTo>
                    <a:pt x="26" y="171"/>
                  </a:lnTo>
                  <a:lnTo>
                    <a:pt x="30" y="180"/>
                  </a:lnTo>
                  <a:lnTo>
                    <a:pt x="33" y="189"/>
                  </a:lnTo>
                  <a:lnTo>
                    <a:pt x="37" y="199"/>
                  </a:lnTo>
                  <a:lnTo>
                    <a:pt x="40" y="208"/>
                  </a:lnTo>
                  <a:lnTo>
                    <a:pt x="44" y="217"/>
                  </a:lnTo>
                  <a:lnTo>
                    <a:pt x="47" y="226"/>
                  </a:lnTo>
                  <a:lnTo>
                    <a:pt x="52" y="234"/>
                  </a:lnTo>
                  <a:lnTo>
                    <a:pt x="56" y="243"/>
                  </a:lnTo>
                  <a:lnTo>
                    <a:pt x="60" y="252"/>
                  </a:lnTo>
                  <a:lnTo>
                    <a:pt x="64" y="260"/>
                  </a:lnTo>
                  <a:lnTo>
                    <a:pt x="69" y="269"/>
                  </a:lnTo>
                  <a:lnTo>
                    <a:pt x="74" y="277"/>
                  </a:lnTo>
                  <a:lnTo>
                    <a:pt x="79" y="285"/>
                  </a:lnTo>
                  <a:lnTo>
                    <a:pt x="84" y="295"/>
                  </a:lnTo>
                  <a:lnTo>
                    <a:pt x="89" y="303"/>
                  </a:lnTo>
                  <a:lnTo>
                    <a:pt x="94" y="311"/>
                  </a:lnTo>
                  <a:lnTo>
                    <a:pt x="100" y="319"/>
                  </a:lnTo>
                  <a:lnTo>
                    <a:pt x="105" y="327"/>
                  </a:lnTo>
                  <a:lnTo>
                    <a:pt x="111" y="333"/>
                  </a:lnTo>
                  <a:lnTo>
                    <a:pt x="117" y="341"/>
                  </a:lnTo>
                  <a:lnTo>
                    <a:pt x="124" y="349"/>
                  </a:lnTo>
                  <a:lnTo>
                    <a:pt x="129" y="356"/>
                  </a:lnTo>
                  <a:lnTo>
                    <a:pt x="136" y="364"/>
                  </a:lnTo>
                  <a:lnTo>
                    <a:pt x="142" y="371"/>
                  </a:lnTo>
                  <a:lnTo>
                    <a:pt x="149" y="378"/>
                  </a:lnTo>
                  <a:lnTo>
                    <a:pt x="156" y="385"/>
                  </a:lnTo>
                  <a:lnTo>
                    <a:pt x="162" y="392"/>
                  </a:lnTo>
                  <a:lnTo>
                    <a:pt x="169" y="399"/>
                  </a:lnTo>
                  <a:lnTo>
                    <a:pt x="176" y="405"/>
                  </a:lnTo>
                  <a:lnTo>
                    <a:pt x="183" y="412"/>
                  </a:lnTo>
                  <a:lnTo>
                    <a:pt x="190" y="419"/>
                  </a:lnTo>
                  <a:lnTo>
                    <a:pt x="198" y="425"/>
                  </a:lnTo>
                  <a:lnTo>
                    <a:pt x="205" y="431"/>
                  </a:lnTo>
                  <a:lnTo>
                    <a:pt x="213" y="437"/>
                  </a:lnTo>
                  <a:lnTo>
                    <a:pt x="221" y="443"/>
                  </a:lnTo>
                  <a:lnTo>
                    <a:pt x="228" y="449"/>
                  </a:lnTo>
                  <a:lnTo>
                    <a:pt x="236" y="455"/>
                  </a:lnTo>
                  <a:lnTo>
                    <a:pt x="243" y="460"/>
                  </a:lnTo>
                  <a:lnTo>
                    <a:pt x="251" y="465"/>
                  </a:lnTo>
                  <a:lnTo>
                    <a:pt x="261" y="471"/>
                  </a:lnTo>
                  <a:lnTo>
                    <a:pt x="269" y="475"/>
                  </a:lnTo>
                  <a:lnTo>
                    <a:pt x="277" y="481"/>
                  </a:lnTo>
                  <a:lnTo>
                    <a:pt x="285" y="485"/>
                  </a:lnTo>
                  <a:lnTo>
                    <a:pt x="294" y="490"/>
                  </a:lnTo>
                  <a:lnTo>
                    <a:pt x="302" y="495"/>
                  </a:lnTo>
                  <a:lnTo>
                    <a:pt x="311" y="498"/>
                  </a:lnTo>
                  <a:lnTo>
                    <a:pt x="320" y="503"/>
                  </a:lnTo>
                  <a:lnTo>
                    <a:pt x="328" y="507"/>
                  </a:lnTo>
                  <a:lnTo>
                    <a:pt x="337" y="511"/>
                  </a:lnTo>
                  <a:lnTo>
                    <a:pt x="346" y="514"/>
                  </a:lnTo>
                  <a:lnTo>
                    <a:pt x="355" y="517"/>
                  </a:lnTo>
                  <a:lnTo>
                    <a:pt x="365" y="521"/>
                  </a:lnTo>
                  <a:lnTo>
                    <a:pt x="374" y="524"/>
                  </a:lnTo>
                  <a:lnTo>
                    <a:pt x="383" y="528"/>
                  </a:lnTo>
                  <a:lnTo>
                    <a:pt x="392" y="530"/>
                  </a:lnTo>
                  <a:lnTo>
                    <a:pt x="401" y="533"/>
                  </a:lnTo>
                  <a:lnTo>
                    <a:pt x="410" y="536"/>
                  </a:lnTo>
                  <a:lnTo>
                    <a:pt x="419" y="538"/>
                  </a:lnTo>
                  <a:lnTo>
                    <a:pt x="430" y="540"/>
                  </a:lnTo>
                  <a:lnTo>
                    <a:pt x="439" y="543"/>
                  </a:lnTo>
                  <a:lnTo>
                    <a:pt x="448" y="545"/>
                  </a:lnTo>
                  <a:lnTo>
                    <a:pt x="457" y="546"/>
                  </a:lnTo>
                  <a:lnTo>
                    <a:pt x="467" y="548"/>
                  </a:lnTo>
                  <a:lnTo>
                    <a:pt x="477" y="549"/>
                  </a:lnTo>
                  <a:lnTo>
                    <a:pt x="487" y="551"/>
                  </a:lnTo>
                  <a:lnTo>
                    <a:pt x="496" y="552"/>
                  </a:lnTo>
                  <a:lnTo>
                    <a:pt x="505" y="553"/>
                  </a:lnTo>
                  <a:lnTo>
                    <a:pt x="515" y="553"/>
                  </a:lnTo>
                  <a:lnTo>
                    <a:pt x="525" y="554"/>
                  </a:lnTo>
                  <a:lnTo>
                    <a:pt x="535" y="554"/>
                  </a:lnTo>
                  <a:lnTo>
                    <a:pt x="544" y="554"/>
                  </a:lnTo>
                  <a:lnTo>
                    <a:pt x="554" y="555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11" name="Freeform 19">
              <a:extLst>
                <a:ext uri="{FF2B5EF4-FFF2-40B4-BE49-F238E27FC236}">
                  <a16:creationId xmlns:a16="http://schemas.microsoft.com/office/drawing/2014/main" id="{03E65A9B-A878-3B40-9E7F-3B1DA06718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7" y="3365"/>
              <a:ext cx="92" cy="93"/>
            </a:xfrm>
            <a:custGeom>
              <a:avLst/>
              <a:gdLst>
                <a:gd name="T0" fmla="*/ 0 w 555"/>
                <a:gd name="T1" fmla="*/ 0 h 555"/>
                <a:gd name="T2" fmla="*/ 0 w 555"/>
                <a:gd name="T3" fmla="*/ 0 h 555"/>
                <a:gd name="T4" fmla="*/ 0 w 555"/>
                <a:gd name="T5" fmla="*/ 0 h 555"/>
                <a:gd name="T6" fmla="*/ 0 w 555"/>
                <a:gd name="T7" fmla="*/ 0 h 555"/>
                <a:gd name="T8" fmla="*/ 0 w 555"/>
                <a:gd name="T9" fmla="*/ 0 h 555"/>
                <a:gd name="T10" fmla="*/ 0 w 555"/>
                <a:gd name="T11" fmla="*/ 0 h 555"/>
                <a:gd name="T12" fmla="*/ 0 w 555"/>
                <a:gd name="T13" fmla="*/ 0 h 555"/>
                <a:gd name="T14" fmla="*/ 0 w 555"/>
                <a:gd name="T15" fmla="*/ 0 h 555"/>
                <a:gd name="T16" fmla="*/ 0 w 555"/>
                <a:gd name="T17" fmla="*/ 0 h 555"/>
                <a:gd name="T18" fmla="*/ 0 w 555"/>
                <a:gd name="T19" fmla="*/ 0 h 555"/>
                <a:gd name="T20" fmla="*/ 0 w 555"/>
                <a:gd name="T21" fmla="*/ 0 h 555"/>
                <a:gd name="T22" fmla="*/ 0 w 555"/>
                <a:gd name="T23" fmla="*/ 0 h 555"/>
                <a:gd name="T24" fmla="*/ 0 w 555"/>
                <a:gd name="T25" fmla="*/ 0 h 555"/>
                <a:gd name="T26" fmla="*/ 0 w 555"/>
                <a:gd name="T27" fmla="*/ 0 h 555"/>
                <a:gd name="T28" fmla="*/ 0 w 555"/>
                <a:gd name="T29" fmla="*/ 0 h 555"/>
                <a:gd name="T30" fmla="*/ 0 w 555"/>
                <a:gd name="T31" fmla="*/ 0 h 555"/>
                <a:gd name="T32" fmla="*/ 0 w 555"/>
                <a:gd name="T33" fmla="*/ 0 h 555"/>
                <a:gd name="T34" fmla="*/ 0 w 555"/>
                <a:gd name="T35" fmla="*/ 0 h 555"/>
                <a:gd name="T36" fmla="*/ 0 w 555"/>
                <a:gd name="T37" fmla="*/ 0 h 555"/>
                <a:gd name="T38" fmla="*/ 0 w 555"/>
                <a:gd name="T39" fmla="*/ 0 h 555"/>
                <a:gd name="T40" fmla="*/ 0 w 555"/>
                <a:gd name="T41" fmla="*/ 0 h 555"/>
                <a:gd name="T42" fmla="*/ 0 w 555"/>
                <a:gd name="T43" fmla="*/ 0 h 555"/>
                <a:gd name="T44" fmla="*/ 0 w 555"/>
                <a:gd name="T45" fmla="*/ 0 h 555"/>
                <a:gd name="T46" fmla="*/ 0 w 555"/>
                <a:gd name="T47" fmla="*/ 0 h 555"/>
                <a:gd name="T48" fmla="*/ 0 w 555"/>
                <a:gd name="T49" fmla="*/ 0 h 555"/>
                <a:gd name="T50" fmla="*/ 0 w 555"/>
                <a:gd name="T51" fmla="*/ 0 h 555"/>
                <a:gd name="T52" fmla="*/ 0 w 555"/>
                <a:gd name="T53" fmla="*/ 0 h 555"/>
                <a:gd name="T54" fmla="*/ 0 w 555"/>
                <a:gd name="T55" fmla="*/ 0 h 555"/>
                <a:gd name="T56" fmla="*/ 0 w 555"/>
                <a:gd name="T57" fmla="*/ 0 h 555"/>
                <a:gd name="T58" fmla="*/ 0 w 555"/>
                <a:gd name="T59" fmla="*/ 0 h 555"/>
                <a:gd name="T60" fmla="*/ 0 w 555"/>
                <a:gd name="T61" fmla="*/ 0 h 555"/>
                <a:gd name="T62" fmla="*/ 0 w 555"/>
                <a:gd name="T63" fmla="*/ 0 h 555"/>
                <a:gd name="T64" fmla="*/ 0 w 555"/>
                <a:gd name="T65" fmla="*/ 0 h 555"/>
                <a:gd name="T66" fmla="*/ 0 w 555"/>
                <a:gd name="T67" fmla="*/ 0 h 555"/>
                <a:gd name="T68" fmla="*/ 0 w 555"/>
                <a:gd name="T69" fmla="*/ 0 h 555"/>
                <a:gd name="T70" fmla="*/ 0 w 555"/>
                <a:gd name="T71" fmla="*/ 0 h 555"/>
                <a:gd name="T72" fmla="*/ 0 w 555"/>
                <a:gd name="T73" fmla="*/ 0 h 555"/>
                <a:gd name="T74" fmla="*/ 0 w 555"/>
                <a:gd name="T75" fmla="*/ 0 h 555"/>
                <a:gd name="T76" fmla="*/ 0 w 555"/>
                <a:gd name="T77" fmla="*/ 0 h 555"/>
                <a:gd name="T78" fmla="*/ 0 w 555"/>
                <a:gd name="T79" fmla="*/ 0 h 555"/>
                <a:gd name="T80" fmla="*/ 0 w 555"/>
                <a:gd name="T81" fmla="*/ 0 h 555"/>
                <a:gd name="T82" fmla="*/ 0 w 555"/>
                <a:gd name="T83" fmla="*/ 0 h 555"/>
                <a:gd name="T84" fmla="*/ 0 w 555"/>
                <a:gd name="T85" fmla="*/ 0 h 555"/>
                <a:gd name="T86" fmla="*/ 0 w 555"/>
                <a:gd name="T87" fmla="*/ 0 h 555"/>
                <a:gd name="T88" fmla="*/ 0 w 555"/>
                <a:gd name="T89" fmla="*/ 0 h 55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55"/>
                <a:gd name="T136" fmla="*/ 0 h 555"/>
                <a:gd name="T137" fmla="*/ 555 w 555"/>
                <a:gd name="T138" fmla="*/ 555 h 55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55" h="555">
                  <a:moveTo>
                    <a:pt x="0" y="555"/>
                  </a:moveTo>
                  <a:lnTo>
                    <a:pt x="9" y="554"/>
                  </a:lnTo>
                  <a:lnTo>
                    <a:pt x="19" y="554"/>
                  </a:lnTo>
                  <a:lnTo>
                    <a:pt x="29" y="554"/>
                  </a:lnTo>
                  <a:lnTo>
                    <a:pt x="38" y="553"/>
                  </a:lnTo>
                  <a:lnTo>
                    <a:pt x="48" y="553"/>
                  </a:lnTo>
                  <a:lnTo>
                    <a:pt x="57" y="552"/>
                  </a:lnTo>
                  <a:lnTo>
                    <a:pt x="68" y="551"/>
                  </a:lnTo>
                  <a:lnTo>
                    <a:pt x="77" y="549"/>
                  </a:lnTo>
                  <a:lnTo>
                    <a:pt x="86" y="548"/>
                  </a:lnTo>
                  <a:lnTo>
                    <a:pt x="96" y="546"/>
                  </a:lnTo>
                  <a:lnTo>
                    <a:pt x="105" y="545"/>
                  </a:lnTo>
                  <a:lnTo>
                    <a:pt x="115" y="543"/>
                  </a:lnTo>
                  <a:lnTo>
                    <a:pt x="125" y="540"/>
                  </a:lnTo>
                  <a:lnTo>
                    <a:pt x="134" y="538"/>
                  </a:lnTo>
                  <a:lnTo>
                    <a:pt x="143" y="536"/>
                  </a:lnTo>
                  <a:lnTo>
                    <a:pt x="152" y="533"/>
                  </a:lnTo>
                  <a:lnTo>
                    <a:pt x="161" y="530"/>
                  </a:lnTo>
                  <a:lnTo>
                    <a:pt x="171" y="528"/>
                  </a:lnTo>
                  <a:lnTo>
                    <a:pt x="180" y="524"/>
                  </a:lnTo>
                  <a:lnTo>
                    <a:pt x="189" y="521"/>
                  </a:lnTo>
                  <a:lnTo>
                    <a:pt x="198" y="517"/>
                  </a:lnTo>
                  <a:lnTo>
                    <a:pt x="207" y="514"/>
                  </a:lnTo>
                  <a:lnTo>
                    <a:pt x="216" y="511"/>
                  </a:lnTo>
                  <a:lnTo>
                    <a:pt x="225" y="507"/>
                  </a:lnTo>
                  <a:lnTo>
                    <a:pt x="235" y="503"/>
                  </a:lnTo>
                  <a:lnTo>
                    <a:pt x="243" y="498"/>
                  </a:lnTo>
                  <a:lnTo>
                    <a:pt x="252" y="495"/>
                  </a:lnTo>
                  <a:lnTo>
                    <a:pt x="260" y="490"/>
                  </a:lnTo>
                  <a:lnTo>
                    <a:pt x="269" y="485"/>
                  </a:lnTo>
                  <a:lnTo>
                    <a:pt x="277" y="481"/>
                  </a:lnTo>
                  <a:lnTo>
                    <a:pt x="285" y="475"/>
                  </a:lnTo>
                  <a:lnTo>
                    <a:pt x="294" y="471"/>
                  </a:lnTo>
                  <a:lnTo>
                    <a:pt x="302" y="465"/>
                  </a:lnTo>
                  <a:lnTo>
                    <a:pt x="310" y="460"/>
                  </a:lnTo>
                  <a:lnTo>
                    <a:pt x="318" y="455"/>
                  </a:lnTo>
                  <a:lnTo>
                    <a:pt x="326" y="449"/>
                  </a:lnTo>
                  <a:lnTo>
                    <a:pt x="333" y="443"/>
                  </a:lnTo>
                  <a:lnTo>
                    <a:pt x="341" y="437"/>
                  </a:lnTo>
                  <a:lnTo>
                    <a:pt x="349" y="431"/>
                  </a:lnTo>
                  <a:lnTo>
                    <a:pt x="356" y="425"/>
                  </a:lnTo>
                  <a:lnTo>
                    <a:pt x="364" y="419"/>
                  </a:lnTo>
                  <a:lnTo>
                    <a:pt x="371" y="412"/>
                  </a:lnTo>
                  <a:lnTo>
                    <a:pt x="377" y="405"/>
                  </a:lnTo>
                  <a:lnTo>
                    <a:pt x="385" y="399"/>
                  </a:lnTo>
                  <a:lnTo>
                    <a:pt x="392" y="392"/>
                  </a:lnTo>
                  <a:lnTo>
                    <a:pt x="398" y="385"/>
                  </a:lnTo>
                  <a:lnTo>
                    <a:pt x="405" y="378"/>
                  </a:lnTo>
                  <a:lnTo>
                    <a:pt x="412" y="371"/>
                  </a:lnTo>
                  <a:lnTo>
                    <a:pt x="419" y="364"/>
                  </a:lnTo>
                  <a:lnTo>
                    <a:pt x="424" y="356"/>
                  </a:lnTo>
                  <a:lnTo>
                    <a:pt x="431" y="349"/>
                  </a:lnTo>
                  <a:lnTo>
                    <a:pt x="437" y="341"/>
                  </a:lnTo>
                  <a:lnTo>
                    <a:pt x="443" y="333"/>
                  </a:lnTo>
                  <a:lnTo>
                    <a:pt x="448" y="327"/>
                  </a:lnTo>
                  <a:lnTo>
                    <a:pt x="454" y="319"/>
                  </a:lnTo>
                  <a:lnTo>
                    <a:pt x="460" y="311"/>
                  </a:lnTo>
                  <a:lnTo>
                    <a:pt x="464" y="303"/>
                  </a:lnTo>
                  <a:lnTo>
                    <a:pt x="470" y="295"/>
                  </a:lnTo>
                  <a:lnTo>
                    <a:pt x="475" y="285"/>
                  </a:lnTo>
                  <a:lnTo>
                    <a:pt x="480" y="277"/>
                  </a:lnTo>
                  <a:lnTo>
                    <a:pt x="485" y="269"/>
                  </a:lnTo>
                  <a:lnTo>
                    <a:pt x="489" y="260"/>
                  </a:lnTo>
                  <a:lnTo>
                    <a:pt x="494" y="252"/>
                  </a:lnTo>
                  <a:lnTo>
                    <a:pt x="499" y="243"/>
                  </a:lnTo>
                  <a:lnTo>
                    <a:pt x="502" y="234"/>
                  </a:lnTo>
                  <a:lnTo>
                    <a:pt x="507" y="226"/>
                  </a:lnTo>
                  <a:lnTo>
                    <a:pt x="510" y="217"/>
                  </a:lnTo>
                  <a:lnTo>
                    <a:pt x="513" y="208"/>
                  </a:lnTo>
                  <a:lnTo>
                    <a:pt x="517" y="199"/>
                  </a:lnTo>
                  <a:lnTo>
                    <a:pt x="520" y="189"/>
                  </a:lnTo>
                  <a:lnTo>
                    <a:pt x="524" y="180"/>
                  </a:lnTo>
                  <a:lnTo>
                    <a:pt x="527" y="171"/>
                  </a:lnTo>
                  <a:lnTo>
                    <a:pt x="529" y="162"/>
                  </a:lnTo>
                  <a:lnTo>
                    <a:pt x="533" y="153"/>
                  </a:lnTo>
                  <a:lnTo>
                    <a:pt x="535" y="144"/>
                  </a:lnTo>
                  <a:lnTo>
                    <a:pt x="537" y="135"/>
                  </a:lnTo>
                  <a:lnTo>
                    <a:pt x="540" y="125"/>
                  </a:lnTo>
                  <a:lnTo>
                    <a:pt x="542" y="115"/>
                  </a:lnTo>
                  <a:lnTo>
                    <a:pt x="544" y="106"/>
                  </a:lnTo>
                  <a:lnTo>
                    <a:pt x="545" y="97"/>
                  </a:lnTo>
                  <a:lnTo>
                    <a:pt x="548" y="87"/>
                  </a:lnTo>
                  <a:lnTo>
                    <a:pt x="549" y="77"/>
                  </a:lnTo>
                  <a:lnTo>
                    <a:pt x="550" y="68"/>
                  </a:lnTo>
                  <a:lnTo>
                    <a:pt x="551" y="58"/>
                  </a:lnTo>
                  <a:lnTo>
                    <a:pt x="552" y="49"/>
                  </a:lnTo>
                  <a:lnTo>
                    <a:pt x="552" y="39"/>
                  </a:lnTo>
                  <a:lnTo>
                    <a:pt x="553" y="29"/>
                  </a:lnTo>
                  <a:lnTo>
                    <a:pt x="553" y="19"/>
                  </a:lnTo>
                  <a:lnTo>
                    <a:pt x="555" y="10"/>
                  </a:lnTo>
                  <a:lnTo>
                    <a:pt x="555" y="0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12" name="Freeform 20">
              <a:extLst>
                <a:ext uri="{FF2B5EF4-FFF2-40B4-BE49-F238E27FC236}">
                  <a16:creationId xmlns:a16="http://schemas.microsoft.com/office/drawing/2014/main" id="{ECC955F3-460F-5C49-9151-6F1F59A618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7" y="3127"/>
              <a:ext cx="92" cy="93"/>
            </a:xfrm>
            <a:custGeom>
              <a:avLst/>
              <a:gdLst>
                <a:gd name="T0" fmla="*/ 0 w 555"/>
                <a:gd name="T1" fmla="*/ 0 h 554"/>
                <a:gd name="T2" fmla="*/ 0 w 555"/>
                <a:gd name="T3" fmla="*/ 0 h 554"/>
                <a:gd name="T4" fmla="*/ 0 w 555"/>
                <a:gd name="T5" fmla="*/ 0 h 554"/>
                <a:gd name="T6" fmla="*/ 0 w 555"/>
                <a:gd name="T7" fmla="*/ 0 h 554"/>
                <a:gd name="T8" fmla="*/ 0 w 555"/>
                <a:gd name="T9" fmla="*/ 0 h 554"/>
                <a:gd name="T10" fmla="*/ 0 w 555"/>
                <a:gd name="T11" fmla="*/ 0 h 554"/>
                <a:gd name="T12" fmla="*/ 0 w 555"/>
                <a:gd name="T13" fmla="*/ 0 h 554"/>
                <a:gd name="T14" fmla="*/ 0 w 555"/>
                <a:gd name="T15" fmla="*/ 0 h 554"/>
                <a:gd name="T16" fmla="*/ 0 w 555"/>
                <a:gd name="T17" fmla="*/ 0 h 554"/>
                <a:gd name="T18" fmla="*/ 0 w 555"/>
                <a:gd name="T19" fmla="*/ 0 h 554"/>
                <a:gd name="T20" fmla="*/ 0 w 555"/>
                <a:gd name="T21" fmla="*/ 0 h 554"/>
                <a:gd name="T22" fmla="*/ 0 w 555"/>
                <a:gd name="T23" fmla="*/ 0 h 554"/>
                <a:gd name="T24" fmla="*/ 0 w 555"/>
                <a:gd name="T25" fmla="*/ 0 h 554"/>
                <a:gd name="T26" fmla="*/ 0 w 555"/>
                <a:gd name="T27" fmla="*/ 0 h 554"/>
                <a:gd name="T28" fmla="*/ 0 w 555"/>
                <a:gd name="T29" fmla="*/ 0 h 554"/>
                <a:gd name="T30" fmla="*/ 0 w 555"/>
                <a:gd name="T31" fmla="*/ 0 h 554"/>
                <a:gd name="T32" fmla="*/ 0 w 555"/>
                <a:gd name="T33" fmla="*/ 0 h 554"/>
                <a:gd name="T34" fmla="*/ 0 w 555"/>
                <a:gd name="T35" fmla="*/ 0 h 554"/>
                <a:gd name="T36" fmla="*/ 0 w 555"/>
                <a:gd name="T37" fmla="*/ 0 h 554"/>
                <a:gd name="T38" fmla="*/ 0 w 555"/>
                <a:gd name="T39" fmla="*/ 0 h 554"/>
                <a:gd name="T40" fmla="*/ 0 w 555"/>
                <a:gd name="T41" fmla="*/ 0 h 554"/>
                <a:gd name="T42" fmla="*/ 0 w 555"/>
                <a:gd name="T43" fmla="*/ 0 h 554"/>
                <a:gd name="T44" fmla="*/ 0 w 555"/>
                <a:gd name="T45" fmla="*/ 0 h 554"/>
                <a:gd name="T46" fmla="*/ 0 w 555"/>
                <a:gd name="T47" fmla="*/ 0 h 554"/>
                <a:gd name="T48" fmla="*/ 0 w 555"/>
                <a:gd name="T49" fmla="*/ 0 h 554"/>
                <a:gd name="T50" fmla="*/ 0 w 555"/>
                <a:gd name="T51" fmla="*/ 0 h 554"/>
                <a:gd name="T52" fmla="*/ 0 w 555"/>
                <a:gd name="T53" fmla="*/ 0 h 554"/>
                <a:gd name="T54" fmla="*/ 0 w 555"/>
                <a:gd name="T55" fmla="*/ 0 h 554"/>
                <a:gd name="T56" fmla="*/ 0 w 555"/>
                <a:gd name="T57" fmla="*/ 0 h 554"/>
                <a:gd name="T58" fmla="*/ 0 w 555"/>
                <a:gd name="T59" fmla="*/ 0 h 554"/>
                <a:gd name="T60" fmla="*/ 0 w 555"/>
                <a:gd name="T61" fmla="*/ 0 h 554"/>
                <a:gd name="T62" fmla="*/ 0 w 555"/>
                <a:gd name="T63" fmla="*/ 0 h 554"/>
                <a:gd name="T64" fmla="*/ 0 w 555"/>
                <a:gd name="T65" fmla="*/ 0 h 554"/>
                <a:gd name="T66" fmla="*/ 0 w 555"/>
                <a:gd name="T67" fmla="*/ 0 h 554"/>
                <a:gd name="T68" fmla="*/ 0 w 555"/>
                <a:gd name="T69" fmla="*/ 0 h 554"/>
                <a:gd name="T70" fmla="*/ 0 w 555"/>
                <a:gd name="T71" fmla="*/ 0 h 554"/>
                <a:gd name="T72" fmla="*/ 0 w 555"/>
                <a:gd name="T73" fmla="*/ 0 h 554"/>
                <a:gd name="T74" fmla="*/ 0 w 555"/>
                <a:gd name="T75" fmla="*/ 0 h 554"/>
                <a:gd name="T76" fmla="*/ 0 w 555"/>
                <a:gd name="T77" fmla="*/ 0 h 554"/>
                <a:gd name="T78" fmla="*/ 0 w 555"/>
                <a:gd name="T79" fmla="*/ 0 h 554"/>
                <a:gd name="T80" fmla="*/ 0 w 555"/>
                <a:gd name="T81" fmla="*/ 0 h 554"/>
                <a:gd name="T82" fmla="*/ 0 w 555"/>
                <a:gd name="T83" fmla="*/ 0 h 554"/>
                <a:gd name="T84" fmla="*/ 0 w 555"/>
                <a:gd name="T85" fmla="*/ 0 h 554"/>
                <a:gd name="T86" fmla="*/ 0 w 555"/>
                <a:gd name="T87" fmla="*/ 0 h 554"/>
                <a:gd name="T88" fmla="*/ 0 w 555"/>
                <a:gd name="T89" fmla="*/ 0 h 55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55"/>
                <a:gd name="T136" fmla="*/ 0 h 554"/>
                <a:gd name="T137" fmla="*/ 555 w 555"/>
                <a:gd name="T138" fmla="*/ 554 h 55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55" h="554">
                  <a:moveTo>
                    <a:pt x="555" y="554"/>
                  </a:moveTo>
                  <a:lnTo>
                    <a:pt x="555" y="545"/>
                  </a:lnTo>
                  <a:lnTo>
                    <a:pt x="553" y="534"/>
                  </a:lnTo>
                  <a:lnTo>
                    <a:pt x="553" y="525"/>
                  </a:lnTo>
                  <a:lnTo>
                    <a:pt x="552" y="515"/>
                  </a:lnTo>
                  <a:lnTo>
                    <a:pt x="552" y="506"/>
                  </a:lnTo>
                  <a:lnTo>
                    <a:pt x="551" y="496"/>
                  </a:lnTo>
                  <a:lnTo>
                    <a:pt x="550" y="486"/>
                  </a:lnTo>
                  <a:lnTo>
                    <a:pt x="549" y="477"/>
                  </a:lnTo>
                  <a:lnTo>
                    <a:pt x="548" y="467"/>
                  </a:lnTo>
                  <a:lnTo>
                    <a:pt x="545" y="458"/>
                  </a:lnTo>
                  <a:lnTo>
                    <a:pt x="544" y="449"/>
                  </a:lnTo>
                  <a:lnTo>
                    <a:pt x="542" y="438"/>
                  </a:lnTo>
                  <a:lnTo>
                    <a:pt x="540" y="429"/>
                  </a:lnTo>
                  <a:lnTo>
                    <a:pt x="537" y="420"/>
                  </a:lnTo>
                  <a:lnTo>
                    <a:pt x="535" y="411"/>
                  </a:lnTo>
                  <a:lnTo>
                    <a:pt x="533" y="401"/>
                  </a:lnTo>
                  <a:lnTo>
                    <a:pt x="529" y="392"/>
                  </a:lnTo>
                  <a:lnTo>
                    <a:pt x="527" y="382"/>
                  </a:lnTo>
                  <a:lnTo>
                    <a:pt x="524" y="373"/>
                  </a:lnTo>
                  <a:lnTo>
                    <a:pt x="520" y="364"/>
                  </a:lnTo>
                  <a:lnTo>
                    <a:pt x="517" y="355"/>
                  </a:lnTo>
                  <a:lnTo>
                    <a:pt x="513" y="346"/>
                  </a:lnTo>
                  <a:lnTo>
                    <a:pt x="510" y="338"/>
                  </a:lnTo>
                  <a:lnTo>
                    <a:pt x="507" y="329"/>
                  </a:lnTo>
                  <a:lnTo>
                    <a:pt x="502" y="320"/>
                  </a:lnTo>
                  <a:lnTo>
                    <a:pt x="499" y="310"/>
                  </a:lnTo>
                  <a:lnTo>
                    <a:pt x="494" y="302"/>
                  </a:lnTo>
                  <a:lnTo>
                    <a:pt x="489" y="293"/>
                  </a:lnTo>
                  <a:lnTo>
                    <a:pt x="485" y="285"/>
                  </a:lnTo>
                  <a:lnTo>
                    <a:pt x="480" y="277"/>
                  </a:lnTo>
                  <a:lnTo>
                    <a:pt x="475" y="268"/>
                  </a:lnTo>
                  <a:lnTo>
                    <a:pt x="470" y="260"/>
                  </a:lnTo>
                  <a:lnTo>
                    <a:pt x="464" y="252"/>
                  </a:lnTo>
                  <a:lnTo>
                    <a:pt x="460" y="244"/>
                  </a:lnTo>
                  <a:lnTo>
                    <a:pt x="454" y="236"/>
                  </a:lnTo>
                  <a:lnTo>
                    <a:pt x="448" y="228"/>
                  </a:lnTo>
                  <a:lnTo>
                    <a:pt x="443" y="220"/>
                  </a:lnTo>
                  <a:lnTo>
                    <a:pt x="437" y="212"/>
                  </a:lnTo>
                  <a:lnTo>
                    <a:pt x="431" y="205"/>
                  </a:lnTo>
                  <a:lnTo>
                    <a:pt x="424" y="197"/>
                  </a:lnTo>
                  <a:lnTo>
                    <a:pt x="419" y="190"/>
                  </a:lnTo>
                  <a:lnTo>
                    <a:pt x="412" y="184"/>
                  </a:lnTo>
                  <a:lnTo>
                    <a:pt x="405" y="176"/>
                  </a:lnTo>
                  <a:lnTo>
                    <a:pt x="398" y="169"/>
                  </a:lnTo>
                  <a:lnTo>
                    <a:pt x="392" y="162"/>
                  </a:lnTo>
                  <a:lnTo>
                    <a:pt x="385" y="155"/>
                  </a:lnTo>
                  <a:lnTo>
                    <a:pt x="377" y="148"/>
                  </a:lnTo>
                  <a:lnTo>
                    <a:pt x="371" y="142"/>
                  </a:lnTo>
                  <a:lnTo>
                    <a:pt x="364" y="136"/>
                  </a:lnTo>
                  <a:lnTo>
                    <a:pt x="356" y="130"/>
                  </a:lnTo>
                  <a:lnTo>
                    <a:pt x="349" y="123"/>
                  </a:lnTo>
                  <a:lnTo>
                    <a:pt x="341" y="117"/>
                  </a:lnTo>
                  <a:lnTo>
                    <a:pt x="333" y="112"/>
                  </a:lnTo>
                  <a:lnTo>
                    <a:pt x="326" y="106"/>
                  </a:lnTo>
                  <a:lnTo>
                    <a:pt x="318" y="100"/>
                  </a:lnTo>
                  <a:lnTo>
                    <a:pt x="310" y="94"/>
                  </a:lnTo>
                  <a:lnTo>
                    <a:pt x="302" y="89"/>
                  </a:lnTo>
                  <a:lnTo>
                    <a:pt x="294" y="84"/>
                  </a:lnTo>
                  <a:lnTo>
                    <a:pt x="285" y="78"/>
                  </a:lnTo>
                  <a:lnTo>
                    <a:pt x="277" y="74"/>
                  </a:lnTo>
                  <a:lnTo>
                    <a:pt x="269" y="69"/>
                  </a:lnTo>
                  <a:lnTo>
                    <a:pt x="260" y="65"/>
                  </a:lnTo>
                  <a:lnTo>
                    <a:pt x="252" y="60"/>
                  </a:lnTo>
                  <a:lnTo>
                    <a:pt x="243" y="56"/>
                  </a:lnTo>
                  <a:lnTo>
                    <a:pt x="235" y="51"/>
                  </a:lnTo>
                  <a:lnTo>
                    <a:pt x="225" y="48"/>
                  </a:lnTo>
                  <a:lnTo>
                    <a:pt x="216" y="44"/>
                  </a:lnTo>
                  <a:lnTo>
                    <a:pt x="207" y="40"/>
                  </a:lnTo>
                  <a:lnTo>
                    <a:pt x="198" y="36"/>
                  </a:lnTo>
                  <a:lnTo>
                    <a:pt x="189" y="33"/>
                  </a:lnTo>
                  <a:lnTo>
                    <a:pt x="180" y="29"/>
                  </a:lnTo>
                  <a:lnTo>
                    <a:pt x="171" y="27"/>
                  </a:lnTo>
                  <a:lnTo>
                    <a:pt x="161" y="24"/>
                  </a:lnTo>
                  <a:lnTo>
                    <a:pt x="152" y="21"/>
                  </a:lnTo>
                  <a:lnTo>
                    <a:pt x="143" y="19"/>
                  </a:lnTo>
                  <a:lnTo>
                    <a:pt x="134" y="16"/>
                  </a:lnTo>
                  <a:lnTo>
                    <a:pt x="125" y="13"/>
                  </a:lnTo>
                  <a:lnTo>
                    <a:pt x="115" y="12"/>
                  </a:lnTo>
                  <a:lnTo>
                    <a:pt x="105" y="10"/>
                  </a:lnTo>
                  <a:lnTo>
                    <a:pt x="96" y="8"/>
                  </a:lnTo>
                  <a:lnTo>
                    <a:pt x="86" y="6"/>
                  </a:lnTo>
                  <a:lnTo>
                    <a:pt x="77" y="5"/>
                  </a:lnTo>
                  <a:lnTo>
                    <a:pt x="68" y="4"/>
                  </a:lnTo>
                  <a:lnTo>
                    <a:pt x="57" y="3"/>
                  </a:lnTo>
                  <a:lnTo>
                    <a:pt x="48" y="2"/>
                  </a:lnTo>
                  <a:lnTo>
                    <a:pt x="38" y="1"/>
                  </a:lnTo>
                  <a:lnTo>
                    <a:pt x="29" y="1"/>
                  </a:lnTo>
                  <a:lnTo>
                    <a:pt x="19" y="0"/>
                  </a:ln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13" name="Freeform 21">
              <a:extLst>
                <a:ext uri="{FF2B5EF4-FFF2-40B4-BE49-F238E27FC236}">
                  <a16:creationId xmlns:a16="http://schemas.microsoft.com/office/drawing/2014/main" id="{E97DE3C1-5A80-DD46-BA56-3233FEA7D6C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7" y="3127"/>
              <a:ext cx="93" cy="93"/>
            </a:xfrm>
            <a:custGeom>
              <a:avLst/>
              <a:gdLst>
                <a:gd name="T0" fmla="*/ 0 w 554"/>
                <a:gd name="T1" fmla="*/ 0 h 554"/>
                <a:gd name="T2" fmla="*/ 0 w 554"/>
                <a:gd name="T3" fmla="*/ 0 h 554"/>
                <a:gd name="T4" fmla="*/ 0 w 554"/>
                <a:gd name="T5" fmla="*/ 0 h 554"/>
                <a:gd name="T6" fmla="*/ 0 w 554"/>
                <a:gd name="T7" fmla="*/ 0 h 554"/>
                <a:gd name="T8" fmla="*/ 0 w 554"/>
                <a:gd name="T9" fmla="*/ 0 h 554"/>
                <a:gd name="T10" fmla="*/ 0 w 554"/>
                <a:gd name="T11" fmla="*/ 0 h 554"/>
                <a:gd name="T12" fmla="*/ 0 w 554"/>
                <a:gd name="T13" fmla="*/ 0 h 554"/>
                <a:gd name="T14" fmla="*/ 0 w 554"/>
                <a:gd name="T15" fmla="*/ 0 h 554"/>
                <a:gd name="T16" fmla="*/ 0 w 554"/>
                <a:gd name="T17" fmla="*/ 0 h 554"/>
                <a:gd name="T18" fmla="*/ 0 w 554"/>
                <a:gd name="T19" fmla="*/ 0 h 554"/>
                <a:gd name="T20" fmla="*/ 0 w 554"/>
                <a:gd name="T21" fmla="*/ 0 h 554"/>
                <a:gd name="T22" fmla="*/ 0 w 554"/>
                <a:gd name="T23" fmla="*/ 0 h 554"/>
                <a:gd name="T24" fmla="*/ 0 w 554"/>
                <a:gd name="T25" fmla="*/ 0 h 554"/>
                <a:gd name="T26" fmla="*/ 0 w 554"/>
                <a:gd name="T27" fmla="*/ 0 h 554"/>
                <a:gd name="T28" fmla="*/ 0 w 554"/>
                <a:gd name="T29" fmla="*/ 0 h 554"/>
                <a:gd name="T30" fmla="*/ 0 w 554"/>
                <a:gd name="T31" fmla="*/ 0 h 554"/>
                <a:gd name="T32" fmla="*/ 0 w 554"/>
                <a:gd name="T33" fmla="*/ 0 h 554"/>
                <a:gd name="T34" fmla="*/ 0 w 554"/>
                <a:gd name="T35" fmla="*/ 0 h 554"/>
                <a:gd name="T36" fmla="*/ 0 w 554"/>
                <a:gd name="T37" fmla="*/ 0 h 554"/>
                <a:gd name="T38" fmla="*/ 0 w 554"/>
                <a:gd name="T39" fmla="*/ 0 h 554"/>
                <a:gd name="T40" fmla="*/ 0 w 554"/>
                <a:gd name="T41" fmla="*/ 0 h 554"/>
                <a:gd name="T42" fmla="*/ 0 w 554"/>
                <a:gd name="T43" fmla="*/ 0 h 554"/>
                <a:gd name="T44" fmla="*/ 0 w 554"/>
                <a:gd name="T45" fmla="*/ 0 h 554"/>
                <a:gd name="T46" fmla="*/ 0 w 554"/>
                <a:gd name="T47" fmla="*/ 0 h 554"/>
                <a:gd name="T48" fmla="*/ 0 w 554"/>
                <a:gd name="T49" fmla="*/ 0 h 554"/>
                <a:gd name="T50" fmla="*/ 0 w 554"/>
                <a:gd name="T51" fmla="*/ 0 h 554"/>
                <a:gd name="T52" fmla="*/ 0 w 554"/>
                <a:gd name="T53" fmla="*/ 0 h 554"/>
                <a:gd name="T54" fmla="*/ 0 w 554"/>
                <a:gd name="T55" fmla="*/ 0 h 554"/>
                <a:gd name="T56" fmla="*/ 0 w 554"/>
                <a:gd name="T57" fmla="*/ 0 h 554"/>
                <a:gd name="T58" fmla="*/ 0 w 554"/>
                <a:gd name="T59" fmla="*/ 0 h 554"/>
                <a:gd name="T60" fmla="*/ 0 w 554"/>
                <a:gd name="T61" fmla="*/ 0 h 554"/>
                <a:gd name="T62" fmla="*/ 0 w 554"/>
                <a:gd name="T63" fmla="*/ 0 h 554"/>
                <a:gd name="T64" fmla="*/ 0 w 554"/>
                <a:gd name="T65" fmla="*/ 0 h 554"/>
                <a:gd name="T66" fmla="*/ 0 w 554"/>
                <a:gd name="T67" fmla="*/ 0 h 554"/>
                <a:gd name="T68" fmla="*/ 0 w 554"/>
                <a:gd name="T69" fmla="*/ 0 h 554"/>
                <a:gd name="T70" fmla="*/ 0 w 554"/>
                <a:gd name="T71" fmla="*/ 0 h 554"/>
                <a:gd name="T72" fmla="*/ 0 w 554"/>
                <a:gd name="T73" fmla="*/ 0 h 554"/>
                <a:gd name="T74" fmla="*/ 0 w 554"/>
                <a:gd name="T75" fmla="*/ 0 h 554"/>
                <a:gd name="T76" fmla="*/ 0 w 554"/>
                <a:gd name="T77" fmla="*/ 0 h 554"/>
                <a:gd name="T78" fmla="*/ 0 w 554"/>
                <a:gd name="T79" fmla="*/ 0 h 554"/>
                <a:gd name="T80" fmla="*/ 0 w 554"/>
                <a:gd name="T81" fmla="*/ 0 h 554"/>
                <a:gd name="T82" fmla="*/ 0 w 554"/>
                <a:gd name="T83" fmla="*/ 0 h 554"/>
                <a:gd name="T84" fmla="*/ 0 w 554"/>
                <a:gd name="T85" fmla="*/ 0 h 554"/>
                <a:gd name="T86" fmla="*/ 0 w 554"/>
                <a:gd name="T87" fmla="*/ 0 h 554"/>
                <a:gd name="T88" fmla="*/ 0 w 554"/>
                <a:gd name="T89" fmla="*/ 0 h 55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54"/>
                <a:gd name="T136" fmla="*/ 0 h 554"/>
                <a:gd name="T137" fmla="*/ 554 w 554"/>
                <a:gd name="T138" fmla="*/ 554 h 55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54" h="554">
                  <a:moveTo>
                    <a:pt x="554" y="0"/>
                  </a:moveTo>
                  <a:lnTo>
                    <a:pt x="544" y="0"/>
                  </a:lnTo>
                  <a:lnTo>
                    <a:pt x="535" y="0"/>
                  </a:lnTo>
                  <a:lnTo>
                    <a:pt x="525" y="1"/>
                  </a:lnTo>
                  <a:lnTo>
                    <a:pt x="515" y="1"/>
                  </a:lnTo>
                  <a:lnTo>
                    <a:pt x="505" y="2"/>
                  </a:lnTo>
                  <a:lnTo>
                    <a:pt x="496" y="3"/>
                  </a:lnTo>
                  <a:lnTo>
                    <a:pt x="487" y="4"/>
                  </a:lnTo>
                  <a:lnTo>
                    <a:pt x="477" y="5"/>
                  </a:lnTo>
                  <a:lnTo>
                    <a:pt x="467" y="6"/>
                  </a:lnTo>
                  <a:lnTo>
                    <a:pt x="457" y="8"/>
                  </a:lnTo>
                  <a:lnTo>
                    <a:pt x="448" y="10"/>
                  </a:lnTo>
                  <a:lnTo>
                    <a:pt x="439" y="12"/>
                  </a:lnTo>
                  <a:lnTo>
                    <a:pt x="430" y="13"/>
                  </a:lnTo>
                  <a:lnTo>
                    <a:pt x="419" y="16"/>
                  </a:lnTo>
                  <a:lnTo>
                    <a:pt x="410" y="19"/>
                  </a:lnTo>
                  <a:lnTo>
                    <a:pt x="401" y="21"/>
                  </a:lnTo>
                  <a:lnTo>
                    <a:pt x="392" y="24"/>
                  </a:lnTo>
                  <a:lnTo>
                    <a:pt x="383" y="27"/>
                  </a:lnTo>
                  <a:lnTo>
                    <a:pt x="374" y="29"/>
                  </a:lnTo>
                  <a:lnTo>
                    <a:pt x="365" y="33"/>
                  </a:lnTo>
                  <a:lnTo>
                    <a:pt x="355" y="36"/>
                  </a:lnTo>
                  <a:lnTo>
                    <a:pt x="346" y="40"/>
                  </a:lnTo>
                  <a:lnTo>
                    <a:pt x="337" y="44"/>
                  </a:lnTo>
                  <a:lnTo>
                    <a:pt x="328" y="48"/>
                  </a:lnTo>
                  <a:lnTo>
                    <a:pt x="320" y="51"/>
                  </a:lnTo>
                  <a:lnTo>
                    <a:pt x="311" y="56"/>
                  </a:lnTo>
                  <a:lnTo>
                    <a:pt x="302" y="60"/>
                  </a:lnTo>
                  <a:lnTo>
                    <a:pt x="294" y="65"/>
                  </a:lnTo>
                  <a:lnTo>
                    <a:pt x="285" y="69"/>
                  </a:lnTo>
                  <a:lnTo>
                    <a:pt x="277" y="74"/>
                  </a:lnTo>
                  <a:lnTo>
                    <a:pt x="269" y="78"/>
                  </a:lnTo>
                  <a:lnTo>
                    <a:pt x="261" y="84"/>
                  </a:lnTo>
                  <a:lnTo>
                    <a:pt x="251" y="89"/>
                  </a:lnTo>
                  <a:lnTo>
                    <a:pt x="243" y="94"/>
                  </a:lnTo>
                  <a:lnTo>
                    <a:pt x="236" y="100"/>
                  </a:lnTo>
                  <a:lnTo>
                    <a:pt x="228" y="106"/>
                  </a:lnTo>
                  <a:lnTo>
                    <a:pt x="221" y="112"/>
                  </a:lnTo>
                  <a:lnTo>
                    <a:pt x="213" y="117"/>
                  </a:lnTo>
                  <a:lnTo>
                    <a:pt x="205" y="123"/>
                  </a:lnTo>
                  <a:lnTo>
                    <a:pt x="198" y="130"/>
                  </a:lnTo>
                  <a:lnTo>
                    <a:pt x="190" y="136"/>
                  </a:lnTo>
                  <a:lnTo>
                    <a:pt x="183" y="142"/>
                  </a:lnTo>
                  <a:lnTo>
                    <a:pt x="176" y="148"/>
                  </a:lnTo>
                  <a:lnTo>
                    <a:pt x="169" y="155"/>
                  </a:lnTo>
                  <a:lnTo>
                    <a:pt x="162" y="162"/>
                  </a:lnTo>
                  <a:lnTo>
                    <a:pt x="156" y="169"/>
                  </a:lnTo>
                  <a:lnTo>
                    <a:pt x="149" y="176"/>
                  </a:lnTo>
                  <a:lnTo>
                    <a:pt x="142" y="184"/>
                  </a:lnTo>
                  <a:lnTo>
                    <a:pt x="136" y="190"/>
                  </a:lnTo>
                  <a:lnTo>
                    <a:pt x="129" y="197"/>
                  </a:lnTo>
                  <a:lnTo>
                    <a:pt x="124" y="205"/>
                  </a:lnTo>
                  <a:lnTo>
                    <a:pt x="117" y="212"/>
                  </a:lnTo>
                  <a:lnTo>
                    <a:pt x="111" y="220"/>
                  </a:lnTo>
                  <a:lnTo>
                    <a:pt x="105" y="228"/>
                  </a:lnTo>
                  <a:lnTo>
                    <a:pt x="100" y="236"/>
                  </a:lnTo>
                  <a:lnTo>
                    <a:pt x="94" y="244"/>
                  </a:lnTo>
                  <a:lnTo>
                    <a:pt x="89" y="252"/>
                  </a:lnTo>
                  <a:lnTo>
                    <a:pt x="84" y="260"/>
                  </a:lnTo>
                  <a:lnTo>
                    <a:pt x="79" y="268"/>
                  </a:lnTo>
                  <a:lnTo>
                    <a:pt x="74" y="277"/>
                  </a:lnTo>
                  <a:lnTo>
                    <a:pt x="69" y="285"/>
                  </a:lnTo>
                  <a:lnTo>
                    <a:pt x="64" y="293"/>
                  </a:lnTo>
                  <a:lnTo>
                    <a:pt x="60" y="302"/>
                  </a:lnTo>
                  <a:lnTo>
                    <a:pt x="56" y="310"/>
                  </a:lnTo>
                  <a:lnTo>
                    <a:pt x="52" y="320"/>
                  </a:lnTo>
                  <a:lnTo>
                    <a:pt x="47" y="329"/>
                  </a:lnTo>
                  <a:lnTo>
                    <a:pt x="44" y="338"/>
                  </a:lnTo>
                  <a:lnTo>
                    <a:pt x="40" y="346"/>
                  </a:lnTo>
                  <a:lnTo>
                    <a:pt x="37" y="355"/>
                  </a:lnTo>
                  <a:lnTo>
                    <a:pt x="33" y="364"/>
                  </a:lnTo>
                  <a:lnTo>
                    <a:pt x="30" y="373"/>
                  </a:lnTo>
                  <a:lnTo>
                    <a:pt x="26" y="382"/>
                  </a:lnTo>
                  <a:lnTo>
                    <a:pt x="24" y="392"/>
                  </a:lnTo>
                  <a:lnTo>
                    <a:pt x="21" y="401"/>
                  </a:lnTo>
                  <a:lnTo>
                    <a:pt x="18" y="411"/>
                  </a:lnTo>
                  <a:lnTo>
                    <a:pt x="16" y="420"/>
                  </a:lnTo>
                  <a:lnTo>
                    <a:pt x="14" y="429"/>
                  </a:lnTo>
                  <a:lnTo>
                    <a:pt x="12" y="438"/>
                  </a:lnTo>
                  <a:lnTo>
                    <a:pt x="9" y="449"/>
                  </a:lnTo>
                  <a:lnTo>
                    <a:pt x="8" y="458"/>
                  </a:lnTo>
                  <a:lnTo>
                    <a:pt x="7" y="467"/>
                  </a:lnTo>
                  <a:lnTo>
                    <a:pt x="5" y="477"/>
                  </a:lnTo>
                  <a:lnTo>
                    <a:pt x="4" y="486"/>
                  </a:lnTo>
                  <a:lnTo>
                    <a:pt x="2" y="496"/>
                  </a:lnTo>
                  <a:lnTo>
                    <a:pt x="1" y="506"/>
                  </a:lnTo>
                  <a:lnTo>
                    <a:pt x="1" y="515"/>
                  </a:lnTo>
                  <a:lnTo>
                    <a:pt x="0" y="525"/>
                  </a:lnTo>
                  <a:lnTo>
                    <a:pt x="0" y="534"/>
                  </a:lnTo>
                  <a:lnTo>
                    <a:pt x="0" y="545"/>
                  </a:lnTo>
                  <a:lnTo>
                    <a:pt x="0" y="554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14" name="Rectangle 22">
              <a:extLst>
                <a:ext uri="{FF2B5EF4-FFF2-40B4-BE49-F238E27FC236}">
                  <a16:creationId xmlns:a16="http://schemas.microsoft.com/office/drawing/2014/main" id="{0DB5C4C8-B5F7-ED4B-A98D-C3BE84739E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4" y="3180"/>
              <a:ext cx="653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Times New Roman" panose="02020603050405020304" pitchFamily="18" charset="0"/>
                </a:rPr>
                <a:t>{ 3, 5, 7 }</a:t>
              </a:r>
              <a:endParaRPr lang="en-US" altLang="en-US" sz="1200">
                <a:latin typeface="Times New Roman" panose="02020603050405020304" pitchFamily="18" charset="0"/>
              </a:endParaRPr>
            </a:p>
          </p:txBody>
        </p:sp>
        <p:sp>
          <p:nvSpPr>
            <p:cNvPr id="61515" name="Line 23">
              <a:extLst>
                <a:ext uri="{FF2B5EF4-FFF2-40B4-BE49-F238E27FC236}">
                  <a16:creationId xmlns:a16="http://schemas.microsoft.com/office/drawing/2014/main" id="{393754A3-8269-A940-9041-573C00D774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2" y="3214"/>
              <a:ext cx="1" cy="145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16" name="Line 24">
              <a:extLst>
                <a:ext uri="{FF2B5EF4-FFF2-40B4-BE49-F238E27FC236}">
                  <a16:creationId xmlns:a16="http://schemas.microsoft.com/office/drawing/2014/main" id="{3E2D31D7-6EA1-AC42-B600-1EB0CE8549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55" y="3451"/>
              <a:ext cx="607" cy="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17" name="Line 25">
              <a:extLst>
                <a:ext uri="{FF2B5EF4-FFF2-40B4-BE49-F238E27FC236}">
                  <a16:creationId xmlns:a16="http://schemas.microsoft.com/office/drawing/2014/main" id="{2CF35FD8-A3B5-6248-ACAF-B02C9F3C68E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54" y="3214"/>
              <a:ext cx="1" cy="145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18" name="Line 26">
              <a:extLst>
                <a:ext uri="{FF2B5EF4-FFF2-40B4-BE49-F238E27FC236}">
                  <a16:creationId xmlns:a16="http://schemas.microsoft.com/office/drawing/2014/main" id="{58FA738F-1D64-4B42-B3DF-9DC4CCE09A4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55" y="3121"/>
              <a:ext cx="607" cy="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19" name="Freeform 27">
              <a:extLst>
                <a:ext uri="{FF2B5EF4-FFF2-40B4-BE49-F238E27FC236}">
                  <a16:creationId xmlns:a16="http://schemas.microsoft.com/office/drawing/2014/main" id="{86417CA9-B03F-2C42-A8C3-3B5BD1B11D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2" y="3359"/>
              <a:ext cx="93" cy="92"/>
            </a:xfrm>
            <a:custGeom>
              <a:avLst/>
              <a:gdLst>
                <a:gd name="T0" fmla="*/ 0 w 555"/>
                <a:gd name="T1" fmla="*/ 0 h 554"/>
                <a:gd name="T2" fmla="*/ 0 w 555"/>
                <a:gd name="T3" fmla="*/ 0 h 554"/>
                <a:gd name="T4" fmla="*/ 0 w 555"/>
                <a:gd name="T5" fmla="*/ 0 h 554"/>
                <a:gd name="T6" fmla="*/ 0 w 555"/>
                <a:gd name="T7" fmla="*/ 0 h 554"/>
                <a:gd name="T8" fmla="*/ 0 w 555"/>
                <a:gd name="T9" fmla="*/ 0 h 554"/>
                <a:gd name="T10" fmla="*/ 0 w 555"/>
                <a:gd name="T11" fmla="*/ 0 h 554"/>
                <a:gd name="T12" fmla="*/ 0 w 555"/>
                <a:gd name="T13" fmla="*/ 0 h 554"/>
                <a:gd name="T14" fmla="*/ 0 w 555"/>
                <a:gd name="T15" fmla="*/ 0 h 554"/>
                <a:gd name="T16" fmla="*/ 0 w 555"/>
                <a:gd name="T17" fmla="*/ 0 h 554"/>
                <a:gd name="T18" fmla="*/ 0 w 555"/>
                <a:gd name="T19" fmla="*/ 0 h 554"/>
                <a:gd name="T20" fmla="*/ 0 w 555"/>
                <a:gd name="T21" fmla="*/ 0 h 554"/>
                <a:gd name="T22" fmla="*/ 0 w 555"/>
                <a:gd name="T23" fmla="*/ 0 h 554"/>
                <a:gd name="T24" fmla="*/ 0 w 555"/>
                <a:gd name="T25" fmla="*/ 0 h 554"/>
                <a:gd name="T26" fmla="*/ 0 w 555"/>
                <a:gd name="T27" fmla="*/ 0 h 554"/>
                <a:gd name="T28" fmla="*/ 0 w 555"/>
                <a:gd name="T29" fmla="*/ 0 h 554"/>
                <a:gd name="T30" fmla="*/ 0 w 555"/>
                <a:gd name="T31" fmla="*/ 0 h 554"/>
                <a:gd name="T32" fmla="*/ 0 w 555"/>
                <a:gd name="T33" fmla="*/ 0 h 554"/>
                <a:gd name="T34" fmla="*/ 0 w 555"/>
                <a:gd name="T35" fmla="*/ 0 h 554"/>
                <a:gd name="T36" fmla="*/ 0 w 555"/>
                <a:gd name="T37" fmla="*/ 0 h 554"/>
                <a:gd name="T38" fmla="*/ 0 w 555"/>
                <a:gd name="T39" fmla="*/ 0 h 554"/>
                <a:gd name="T40" fmla="*/ 0 w 555"/>
                <a:gd name="T41" fmla="*/ 0 h 554"/>
                <a:gd name="T42" fmla="*/ 0 w 555"/>
                <a:gd name="T43" fmla="*/ 0 h 554"/>
                <a:gd name="T44" fmla="*/ 0 w 555"/>
                <a:gd name="T45" fmla="*/ 0 h 554"/>
                <a:gd name="T46" fmla="*/ 0 w 555"/>
                <a:gd name="T47" fmla="*/ 0 h 554"/>
                <a:gd name="T48" fmla="*/ 0 w 555"/>
                <a:gd name="T49" fmla="*/ 0 h 554"/>
                <a:gd name="T50" fmla="*/ 0 w 555"/>
                <a:gd name="T51" fmla="*/ 0 h 554"/>
                <a:gd name="T52" fmla="*/ 0 w 555"/>
                <a:gd name="T53" fmla="*/ 0 h 554"/>
                <a:gd name="T54" fmla="*/ 0 w 555"/>
                <a:gd name="T55" fmla="*/ 0 h 554"/>
                <a:gd name="T56" fmla="*/ 0 w 555"/>
                <a:gd name="T57" fmla="*/ 0 h 554"/>
                <a:gd name="T58" fmla="*/ 0 w 555"/>
                <a:gd name="T59" fmla="*/ 0 h 554"/>
                <a:gd name="T60" fmla="*/ 0 w 555"/>
                <a:gd name="T61" fmla="*/ 0 h 554"/>
                <a:gd name="T62" fmla="*/ 0 w 555"/>
                <a:gd name="T63" fmla="*/ 0 h 554"/>
                <a:gd name="T64" fmla="*/ 0 w 555"/>
                <a:gd name="T65" fmla="*/ 0 h 554"/>
                <a:gd name="T66" fmla="*/ 0 w 555"/>
                <a:gd name="T67" fmla="*/ 0 h 554"/>
                <a:gd name="T68" fmla="*/ 0 w 555"/>
                <a:gd name="T69" fmla="*/ 0 h 554"/>
                <a:gd name="T70" fmla="*/ 0 w 555"/>
                <a:gd name="T71" fmla="*/ 0 h 554"/>
                <a:gd name="T72" fmla="*/ 0 w 555"/>
                <a:gd name="T73" fmla="*/ 0 h 554"/>
                <a:gd name="T74" fmla="*/ 0 w 555"/>
                <a:gd name="T75" fmla="*/ 0 h 554"/>
                <a:gd name="T76" fmla="*/ 0 w 555"/>
                <a:gd name="T77" fmla="*/ 0 h 554"/>
                <a:gd name="T78" fmla="*/ 0 w 555"/>
                <a:gd name="T79" fmla="*/ 0 h 554"/>
                <a:gd name="T80" fmla="*/ 0 w 555"/>
                <a:gd name="T81" fmla="*/ 0 h 554"/>
                <a:gd name="T82" fmla="*/ 0 w 555"/>
                <a:gd name="T83" fmla="*/ 0 h 554"/>
                <a:gd name="T84" fmla="*/ 0 w 555"/>
                <a:gd name="T85" fmla="*/ 0 h 554"/>
                <a:gd name="T86" fmla="*/ 0 w 555"/>
                <a:gd name="T87" fmla="*/ 0 h 554"/>
                <a:gd name="T88" fmla="*/ 0 w 555"/>
                <a:gd name="T89" fmla="*/ 0 h 55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55"/>
                <a:gd name="T136" fmla="*/ 0 h 554"/>
                <a:gd name="T137" fmla="*/ 555 w 555"/>
                <a:gd name="T138" fmla="*/ 554 h 55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55" h="554">
                  <a:moveTo>
                    <a:pt x="0" y="0"/>
                  </a:moveTo>
                  <a:lnTo>
                    <a:pt x="0" y="10"/>
                  </a:lnTo>
                  <a:lnTo>
                    <a:pt x="0" y="20"/>
                  </a:lnTo>
                  <a:lnTo>
                    <a:pt x="0" y="29"/>
                  </a:lnTo>
                  <a:lnTo>
                    <a:pt x="2" y="39"/>
                  </a:lnTo>
                  <a:lnTo>
                    <a:pt x="3" y="48"/>
                  </a:lnTo>
                  <a:lnTo>
                    <a:pt x="3" y="58"/>
                  </a:lnTo>
                  <a:lnTo>
                    <a:pt x="4" y="68"/>
                  </a:lnTo>
                  <a:lnTo>
                    <a:pt x="6" y="78"/>
                  </a:lnTo>
                  <a:lnTo>
                    <a:pt x="7" y="87"/>
                  </a:lnTo>
                  <a:lnTo>
                    <a:pt x="8" y="96"/>
                  </a:lnTo>
                  <a:lnTo>
                    <a:pt x="11" y="106"/>
                  </a:lnTo>
                  <a:lnTo>
                    <a:pt x="12" y="116"/>
                  </a:lnTo>
                  <a:lnTo>
                    <a:pt x="14" y="125"/>
                  </a:lnTo>
                  <a:lnTo>
                    <a:pt x="16" y="134"/>
                  </a:lnTo>
                  <a:lnTo>
                    <a:pt x="19" y="144"/>
                  </a:lnTo>
                  <a:lnTo>
                    <a:pt x="22" y="153"/>
                  </a:lnTo>
                  <a:lnTo>
                    <a:pt x="24" y="162"/>
                  </a:lnTo>
                  <a:lnTo>
                    <a:pt x="28" y="172"/>
                  </a:lnTo>
                  <a:lnTo>
                    <a:pt x="30" y="181"/>
                  </a:lnTo>
                  <a:lnTo>
                    <a:pt x="33" y="190"/>
                  </a:lnTo>
                  <a:lnTo>
                    <a:pt x="37" y="199"/>
                  </a:lnTo>
                  <a:lnTo>
                    <a:pt x="40" y="208"/>
                  </a:lnTo>
                  <a:lnTo>
                    <a:pt x="44" y="217"/>
                  </a:lnTo>
                  <a:lnTo>
                    <a:pt x="48" y="225"/>
                  </a:lnTo>
                  <a:lnTo>
                    <a:pt x="52" y="234"/>
                  </a:lnTo>
                  <a:lnTo>
                    <a:pt x="56" y="244"/>
                  </a:lnTo>
                  <a:lnTo>
                    <a:pt x="61" y="252"/>
                  </a:lnTo>
                  <a:lnTo>
                    <a:pt x="65" y="261"/>
                  </a:lnTo>
                  <a:lnTo>
                    <a:pt x="70" y="269"/>
                  </a:lnTo>
                  <a:lnTo>
                    <a:pt x="75" y="278"/>
                  </a:lnTo>
                  <a:lnTo>
                    <a:pt x="79" y="286"/>
                  </a:lnTo>
                  <a:lnTo>
                    <a:pt x="85" y="294"/>
                  </a:lnTo>
                  <a:lnTo>
                    <a:pt x="89" y="302"/>
                  </a:lnTo>
                  <a:lnTo>
                    <a:pt x="95" y="310"/>
                  </a:lnTo>
                  <a:lnTo>
                    <a:pt x="101" y="318"/>
                  </a:lnTo>
                  <a:lnTo>
                    <a:pt x="105" y="326"/>
                  </a:lnTo>
                  <a:lnTo>
                    <a:pt x="112" y="334"/>
                  </a:lnTo>
                  <a:lnTo>
                    <a:pt x="118" y="342"/>
                  </a:lnTo>
                  <a:lnTo>
                    <a:pt x="124" y="349"/>
                  </a:lnTo>
                  <a:lnTo>
                    <a:pt x="129" y="357"/>
                  </a:lnTo>
                  <a:lnTo>
                    <a:pt x="136" y="364"/>
                  </a:lnTo>
                  <a:lnTo>
                    <a:pt x="142" y="372"/>
                  </a:lnTo>
                  <a:lnTo>
                    <a:pt x="149" y="378"/>
                  </a:lnTo>
                  <a:lnTo>
                    <a:pt x="156" y="385"/>
                  </a:lnTo>
                  <a:lnTo>
                    <a:pt x="163" y="392"/>
                  </a:lnTo>
                  <a:lnTo>
                    <a:pt x="169" y="399"/>
                  </a:lnTo>
                  <a:lnTo>
                    <a:pt x="176" y="406"/>
                  </a:lnTo>
                  <a:lnTo>
                    <a:pt x="183" y="413"/>
                  </a:lnTo>
                  <a:lnTo>
                    <a:pt x="191" y="418"/>
                  </a:lnTo>
                  <a:lnTo>
                    <a:pt x="198" y="425"/>
                  </a:lnTo>
                  <a:lnTo>
                    <a:pt x="206" y="431"/>
                  </a:lnTo>
                  <a:lnTo>
                    <a:pt x="213" y="437"/>
                  </a:lnTo>
                  <a:lnTo>
                    <a:pt x="221" y="444"/>
                  </a:lnTo>
                  <a:lnTo>
                    <a:pt x="229" y="449"/>
                  </a:lnTo>
                  <a:lnTo>
                    <a:pt x="237" y="454"/>
                  </a:lnTo>
                  <a:lnTo>
                    <a:pt x="245" y="460"/>
                  </a:lnTo>
                  <a:lnTo>
                    <a:pt x="253" y="465"/>
                  </a:lnTo>
                  <a:lnTo>
                    <a:pt x="261" y="471"/>
                  </a:lnTo>
                  <a:lnTo>
                    <a:pt x="269" y="476"/>
                  </a:lnTo>
                  <a:lnTo>
                    <a:pt x="277" y="480"/>
                  </a:lnTo>
                  <a:lnTo>
                    <a:pt x="286" y="485"/>
                  </a:lnTo>
                  <a:lnTo>
                    <a:pt x="294" y="489"/>
                  </a:lnTo>
                  <a:lnTo>
                    <a:pt x="303" y="494"/>
                  </a:lnTo>
                  <a:lnTo>
                    <a:pt x="311" y="498"/>
                  </a:lnTo>
                  <a:lnTo>
                    <a:pt x="320" y="503"/>
                  </a:lnTo>
                  <a:lnTo>
                    <a:pt x="329" y="506"/>
                  </a:lnTo>
                  <a:lnTo>
                    <a:pt x="337" y="511"/>
                  </a:lnTo>
                  <a:lnTo>
                    <a:pt x="347" y="514"/>
                  </a:lnTo>
                  <a:lnTo>
                    <a:pt x="356" y="518"/>
                  </a:lnTo>
                  <a:lnTo>
                    <a:pt x="365" y="521"/>
                  </a:lnTo>
                  <a:lnTo>
                    <a:pt x="374" y="525"/>
                  </a:lnTo>
                  <a:lnTo>
                    <a:pt x="383" y="527"/>
                  </a:lnTo>
                  <a:lnTo>
                    <a:pt x="392" y="530"/>
                  </a:lnTo>
                  <a:lnTo>
                    <a:pt x="401" y="533"/>
                  </a:lnTo>
                  <a:lnTo>
                    <a:pt x="411" y="536"/>
                  </a:lnTo>
                  <a:lnTo>
                    <a:pt x="421" y="538"/>
                  </a:lnTo>
                  <a:lnTo>
                    <a:pt x="430" y="541"/>
                  </a:lnTo>
                  <a:lnTo>
                    <a:pt x="439" y="543"/>
                  </a:lnTo>
                  <a:lnTo>
                    <a:pt x="448" y="544"/>
                  </a:lnTo>
                  <a:lnTo>
                    <a:pt x="459" y="546"/>
                  </a:lnTo>
                  <a:lnTo>
                    <a:pt x="468" y="548"/>
                  </a:lnTo>
                  <a:lnTo>
                    <a:pt x="477" y="549"/>
                  </a:lnTo>
                  <a:lnTo>
                    <a:pt x="487" y="551"/>
                  </a:lnTo>
                  <a:lnTo>
                    <a:pt x="496" y="552"/>
                  </a:lnTo>
                  <a:lnTo>
                    <a:pt x="507" y="552"/>
                  </a:lnTo>
                  <a:lnTo>
                    <a:pt x="516" y="553"/>
                  </a:lnTo>
                  <a:lnTo>
                    <a:pt x="526" y="554"/>
                  </a:lnTo>
                  <a:lnTo>
                    <a:pt x="535" y="554"/>
                  </a:lnTo>
                  <a:lnTo>
                    <a:pt x="544" y="554"/>
                  </a:lnTo>
                  <a:lnTo>
                    <a:pt x="555" y="554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20" name="Freeform 28">
              <a:extLst>
                <a:ext uri="{FF2B5EF4-FFF2-40B4-BE49-F238E27FC236}">
                  <a16:creationId xmlns:a16="http://schemas.microsoft.com/office/drawing/2014/main" id="{DBBA74BD-8CB4-D24D-9ED6-1AFFA48A29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2" y="3359"/>
              <a:ext cx="92" cy="92"/>
            </a:xfrm>
            <a:custGeom>
              <a:avLst/>
              <a:gdLst>
                <a:gd name="T0" fmla="*/ 0 w 554"/>
                <a:gd name="T1" fmla="*/ 0 h 554"/>
                <a:gd name="T2" fmla="*/ 0 w 554"/>
                <a:gd name="T3" fmla="*/ 0 h 554"/>
                <a:gd name="T4" fmla="*/ 0 w 554"/>
                <a:gd name="T5" fmla="*/ 0 h 554"/>
                <a:gd name="T6" fmla="*/ 0 w 554"/>
                <a:gd name="T7" fmla="*/ 0 h 554"/>
                <a:gd name="T8" fmla="*/ 0 w 554"/>
                <a:gd name="T9" fmla="*/ 0 h 554"/>
                <a:gd name="T10" fmla="*/ 0 w 554"/>
                <a:gd name="T11" fmla="*/ 0 h 554"/>
                <a:gd name="T12" fmla="*/ 0 w 554"/>
                <a:gd name="T13" fmla="*/ 0 h 554"/>
                <a:gd name="T14" fmla="*/ 0 w 554"/>
                <a:gd name="T15" fmla="*/ 0 h 554"/>
                <a:gd name="T16" fmla="*/ 0 w 554"/>
                <a:gd name="T17" fmla="*/ 0 h 554"/>
                <a:gd name="T18" fmla="*/ 0 w 554"/>
                <a:gd name="T19" fmla="*/ 0 h 554"/>
                <a:gd name="T20" fmla="*/ 0 w 554"/>
                <a:gd name="T21" fmla="*/ 0 h 554"/>
                <a:gd name="T22" fmla="*/ 0 w 554"/>
                <a:gd name="T23" fmla="*/ 0 h 554"/>
                <a:gd name="T24" fmla="*/ 0 w 554"/>
                <a:gd name="T25" fmla="*/ 0 h 554"/>
                <a:gd name="T26" fmla="*/ 0 w 554"/>
                <a:gd name="T27" fmla="*/ 0 h 554"/>
                <a:gd name="T28" fmla="*/ 0 w 554"/>
                <a:gd name="T29" fmla="*/ 0 h 554"/>
                <a:gd name="T30" fmla="*/ 0 w 554"/>
                <a:gd name="T31" fmla="*/ 0 h 554"/>
                <a:gd name="T32" fmla="*/ 0 w 554"/>
                <a:gd name="T33" fmla="*/ 0 h 554"/>
                <a:gd name="T34" fmla="*/ 0 w 554"/>
                <a:gd name="T35" fmla="*/ 0 h 554"/>
                <a:gd name="T36" fmla="*/ 0 w 554"/>
                <a:gd name="T37" fmla="*/ 0 h 554"/>
                <a:gd name="T38" fmla="*/ 0 w 554"/>
                <a:gd name="T39" fmla="*/ 0 h 554"/>
                <a:gd name="T40" fmla="*/ 0 w 554"/>
                <a:gd name="T41" fmla="*/ 0 h 554"/>
                <a:gd name="T42" fmla="*/ 0 w 554"/>
                <a:gd name="T43" fmla="*/ 0 h 554"/>
                <a:gd name="T44" fmla="*/ 0 w 554"/>
                <a:gd name="T45" fmla="*/ 0 h 554"/>
                <a:gd name="T46" fmla="*/ 0 w 554"/>
                <a:gd name="T47" fmla="*/ 0 h 554"/>
                <a:gd name="T48" fmla="*/ 0 w 554"/>
                <a:gd name="T49" fmla="*/ 0 h 554"/>
                <a:gd name="T50" fmla="*/ 0 w 554"/>
                <a:gd name="T51" fmla="*/ 0 h 554"/>
                <a:gd name="T52" fmla="*/ 0 w 554"/>
                <a:gd name="T53" fmla="*/ 0 h 554"/>
                <a:gd name="T54" fmla="*/ 0 w 554"/>
                <a:gd name="T55" fmla="*/ 0 h 554"/>
                <a:gd name="T56" fmla="*/ 0 w 554"/>
                <a:gd name="T57" fmla="*/ 0 h 554"/>
                <a:gd name="T58" fmla="*/ 0 w 554"/>
                <a:gd name="T59" fmla="*/ 0 h 554"/>
                <a:gd name="T60" fmla="*/ 0 w 554"/>
                <a:gd name="T61" fmla="*/ 0 h 554"/>
                <a:gd name="T62" fmla="*/ 0 w 554"/>
                <a:gd name="T63" fmla="*/ 0 h 554"/>
                <a:gd name="T64" fmla="*/ 0 w 554"/>
                <a:gd name="T65" fmla="*/ 0 h 554"/>
                <a:gd name="T66" fmla="*/ 0 w 554"/>
                <a:gd name="T67" fmla="*/ 0 h 554"/>
                <a:gd name="T68" fmla="*/ 0 w 554"/>
                <a:gd name="T69" fmla="*/ 0 h 554"/>
                <a:gd name="T70" fmla="*/ 0 w 554"/>
                <a:gd name="T71" fmla="*/ 0 h 554"/>
                <a:gd name="T72" fmla="*/ 0 w 554"/>
                <a:gd name="T73" fmla="*/ 0 h 554"/>
                <a:gd name="T74" fmla="*/ 0 w 554"/>
                <a:gd name="T75" fmla="*/ 0 h 554"/>
                <a:gd name="T76" fmla="*/ 0 w 554"/>
                <a:gd name="T77" fmla="*/ 0 h 554"/>
                <a:gd name="T78" fmla="*/ 0 w 554"/>
                <a:gd name="T79" fmla="*/ 0 h 554"/>
                <a:gd name="T80" fmla="*/ 0 w 554"/>
                <a:gd name="T81" fmla="*/ 0 h 554"/>
                <a:gd name="T82" fmla="*/ 0 w 554"/>
                <a:gd name="T83" fmla="*/ 0 h 554"/>
                <a:gd name="T84" fmla="*/ 0 w 554"/>
                <a:gd name="T85" fmla="*/ 0 h 554"/>
                <a:gd name="T86" fmla="*/ 0 w 554"/>
                <a:gd name="T87" fmla="*/ 0 h 554"/>
                <a:gd name="T88" fmla="*/ 0 w 554"/>
                <a:gd name="T89" fmla="*/ 0 h 55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54"/>
                <a:gd name="T136" fmla="*/ 0 h 554"/>
                <a:gd name="T137" fmla="*/ 554 w 554"/>
                <a:gd name="T138" fmla="*/ 554 h 55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54" h="554">
                  <a:moveTo>
                    <a:pt x="0" y="554"/>
                  </a:moveTo>
                  <a:lnTo>
                    <a:pt x="9" y="554"/>
                  </a:lnTo>
                  <a:lnTo>
                    <a:pt x="19" y="554"/>
                  </a:lnTo>
                  <a:lnTo>
                    <a:pt x="28" y="554"/>
                  </a:lnTo>
                  <a:lnTo>
                    <a:pt x="38" y="553"/>
                  </a:lnTo>
                  <a:lnTo>
                    <a:pt x="48" y="552"/>
                  </a:lnTo>
                  <a:lnTo>
                    <a:pt x="58" y="552"/>
                  </a:lnTo>
                  <a:lnTo>
                    <a:pt x="67" y="551"/>
                  </a:lnTo>
                  <a:lnTo>
                    <a:pt x="76" y="549"/>
                  </a:lnTo>
                  <a:lnTo>
                    <a:pt x="86" y="548"/>
                  </a:lnTo>
                  <a:lnTo>
                    <a:pt x="96" y="546"/>
                  </a:lnTo>
                  <a:lnTo>
                    <a:pt x="105" y="544"/>
                  </a:lnTo>
                  <a:lnTo>
                    <a:pt x="115" y="543"/>
                  </a:lnTo>
                  <a:lnTo>
                    <a:pt x="124" y="541"/>
                  </a:lnTo>
                  <a:lnTo>
                    <a:pt x="133" y="538"/>
                  </a:lnTo>
                  <a:lnTo>
                    <a:pt x="142" y="536"/>
                  </a:lnTo>
                  <a:lnTo>
                    <a:pt x="153" y="533"/>
                  </a:lnTo>
                  <a:lnTo>
                    <a:pt x="162" y="530"/>
                  </a:lnTo>
                  <a:lnTo>
                    <a:pt x="171" y="527"/>
                  </a:lnTo>
                  <a:lnTo>
                    <a:pt x="180" y="525"/>
                  </a:lnTo>
                  <a:lnTo>
                    <a:pt x="189" y="521"/>
                  </a:lnTo>
                  <a:lnTo>
                    <a:pt x="198" y="518"/>
                  </a:lnTo>
                  <a:lnTo>
                    <a:pt x="208" y="514"/>
                  </a:lnTo>
                  <a:lnTo>
                    <a:pt x="216" y="511"/>
                  </a:lnTo>
                  <a:lnTo>
                    <a:pt x="225" y="506"/>
                  </a:lnTo>
                  <a:lnTo>
                    <a:pt x="234" y="503"/>
                  </a:lnTo>
                  <a:lnTo>
                    <a:pt x="243" y="498"/>
                  </a:lnTo>
                  <a:lnTo>
                    <a:pt x="251" y="494"/>
                  </a:lnTo>
                  <a:lnTo>
                    <a:pt x="260" y="489"/>
                  </a:lnTo>
                  <a:lnTo>
                    <a:pt x="268" y="485"/>
                  </a:lnTo>
                  <a:lnTo>
                    <a:pt x="276" y="480"/>
                  </a:lnTo>
                  <a:lnTo>
                    <a:pt x="285" y="476"/>
                  </a:lnTo>
                  <a:lnTo>
                    <a:pt x="293" y="471"/>
                  </a:lnTo>
                  <a:lnTo>
                    <a:pt x="301" y="465"/>
                  </a:lnTo>
                  <a:lnTo>
                    <a:pt x="309" y="460"/>
                  </a:lnTo>
                  <a:lnTo>
                    <a:pt x="317" y="454"/>
                  </a:lnTo>
                  <a:lnTo>
                    <a:pt x="325" y="449"/>
                  </a:lnTo>
                  <a:lnTo>
                    <a:pt x="333" y="444"/>
                  </a:lnTo>
                  <a:lnTo>
                    <a:pt x="341" y="437"/>
                  </a:lnTo>
                  <a:lnTo>
                    <a:pt x="348" y="431"/>
                  </a:lnTo>
                  <a:lnTo>
                    <a:pt x="356" y="425"/>
                  </a:lnTo>
                  <a:lnTo>
                    <a:pt x="363" y="418"/>
                  </a:lnTo>
                  <a:lnTo>
                    <a:pt x="370" y="413"/>
                  </a:lnTo>
                  <a:lnTo>
                    <a:pt x="378" y="406"/>
                  </a:lnTo>
                  <a:lnTo>
                    <a:pt x="385" y="399"/>
                  </a:lnTo>
                  <a:lnTo>
                    <a:pt x="392" y="392"/>
                  </a:lnTo>
                  <a:lnTo>
                    <a:pt x="398" y="385"/>
                  </a:lnTo>
                  <a:lnTo>
                    <a:pt x="405" y="378"/>
                  </a:lnTo>
                  <a:lnTo>
                    <a:pt x="411" y="372"/>
                  </a:lnTo>
                  <a:lnTo>
                    <a:pt x="418" y="364"/>
                  </a:lnTo>
                  <a:lnTo>
                    <a:pt x="424" y="357"/>
                  </a:lnTo>
                  <a:lnTo>
                    <a:pt x="430" y="349"/>
                  </a:lnTo>
                  <a:lnTo>
                    <a:pt x="436" y="342"/>
                  </a:lnTo>
                  <a:lnTo>
                    <a:pt x="442" y="334"/>
                  </a:lnTo>
                  <a:lnTo>
                    <a:pt x="448" y="326"/>
                  </a:lnTo>
                  <a:lnTo>
                    <a:pt x="453" y="318"/>
                  </a:lnTo>
                  <a:lnTo>
                    <a:pt x="459" y="310"/>
                  </a:lnTo>
                  <a:lnTo>
                    <a:pt x="465" y="302"/>
                  </a:lnTo>
                  <a:lnTo>
                    <a:pt x="469" y="294"/>
                  </a:lnTo>
                  <a:lnTo>
                    <a:pt x="475" y="286"/>
                  </a:lnTo>
                  <a:lnTo>
                    <a:pt x="480" y="278"/>
                  </a:lnTo>
                  <a:lnTo>
                    <a:pt x="484" y="269"/>
                  </a:lnTo>
                  <a:lnTo>
                    <a:pt x="489" y="261"/>
                  </a:lnTo>
                  <a:lnTo>
                    <a:pt x="493" y="252"/>
                  </a:lnTo>
                  <a:lnTo>
                    <a:pt x="498" y="244"/>
                  </a:lnTo>
                  <a:lnTo>
                    <a:pt x="502" y="234"/>
                  </a:lnTo>
                  <a:lnTo>
                    <a:pt x="506" y="225"/>
                  </a:lnTo>
                  <a:lnTo>
                    <a:pt x="509" y="217"/>
                  </a:lnTo>
                  <a:lnTo>
                    <a:pt x="514" y="208"/>
                  </a:lnTo>
                  <a:lnTo>
                    <a:pt x="517" y="199"/>
                  </a:lnTo>
                  <a:lnTo>
                    <a:pt x="521" y="190"/>
                  </a:lnTo>
                  <a:lnTo>
                    <a:pt x="524" y="181"/>
                  </a:lnTo>
                  <a:lnTo>
                    <a:pt x="526" y="172"/>
                  </a:lnTo>
                  <a:lnTo>
                    <a:pt x="530" y="162"/>
                  </a:lnTo>
                  <a:lnTo>
                    <a:pt x="532" y="153"/>
                  </a:lnTo>
                  <a:lnTo>
                    <a:pt x="534" y="144"/>
                  </a:lnTo>
                  <a:lnTo>
                    <a:pt x="538" y="134"/>
                  </a:lnTo>
                  <a:lnTo>
                    <a:pt x="540" y="125"/>
                  </a:lnTo>
                  <a:lnTo>
                    <a:pt x="541" y="116"/>
                  </a:lnTo>
                  <a:lnTo>
                    <a:pt x="543" y="106"/>
                  </a:lnTo>
                  <a:lnTo>
                    <a:pt x="546" y="96"/>
                  </a:lnTo>
                  <a:lnTo>
                    <a:pt x="547" y="87"/>
                  </a:lnTo>
                  <a:lnTo>
                    <a:pt x="548" y="78"/>
                  </a:lnTo>
                  <a:lnTo>
                    <a:pt x="549" y="68"/>
                  </a:lnTo>
                  <a:lnTo>
                    <a:pt x="550" y="58"/>
                  </a:lnTo>
                  <a:lnTo>
                    <a:pt x="551" y="48"/>
                  </a:lnTo>
                  <a:lnTo>
                    <a:pt x="553" y="39"/>
                  </a:lnTo>
                  <a:lnTo>
                    <a:pt x="553" y="29"/>
                  </a:lnTo>
                  <a:lnTo>
                    <a:pt x="554" y="20"/>
                  </a:lnTo>
                  <a:lnTo>
                    <a:pt x="554" y="10"/>
                  </a:lnTo>
                  <a:lnTo>
                    <a:pt x="554" y="0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21" name="Freeform 29">
              <a:extLst>
                <a:ext uri="{FF2B5EF4-FFF2-40B4-BE49-F238E27FC236}">
                  <a16:creationId xmlns:a16="http://schemas.microsoft.com/office/drawing/2014/main" id="{D0A705B3-3484-5947-91B3-F21B1A45CF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2" y="3121"/>
              <a:ext cx="92" cy="93"/>
            </a:xfrm>
            <a:custGeom>
              <a:avLst/>
              <a:gdLst>
                <a:gd name="T0" fmla="*/ 0 w 554"/>
                <a:gd name="T1" fmla="*/ 0 h 554"/>
                <a:gd name="T2" fmla="*/ 0 w 554"/>
                <a:gd name="T3" fmla="*/ 0 h 554"/>
                <a:gd name="T4" fmla="*/ 0 w 554"/>
                <a:gd name="T5" fmla="*/ 0 h 554"/>
                <a:gd name="T6" fmla="*/ 0 w 554"/>
                <a:gd name="T7" fmla="*/ 0 h 554"/>
                <a:gd name="T8" fmla="*/ 0 w 554"/>
                <a:gd name="T9" fmla="*/ 0 h 554"/>
                <a:gd name="T10" fmla="*/ 0 w 554"/>
                <a:gd name="T11" fmla="*/ 0 h 554"/>
                <a:gd name="T12" fmla="*/ 0 w 554"/>
                <a:gd name="T13" fmla="*/ 0 h 554"/>
                <a:gd name="T14" fmla="*/ 0 w 554"/>
                <a:gd name="T15" fmla="*/ 0 h 554"/>
                <a:gd name="T16" fmla="*/ 0 w 554"/>
                <a:gd name="T17" fmla="*/ 0 h 554"/>
                <a:gd name="T18" fmla="*/ 0 w 554"/>
                <a:gd name="T19" fmla="*/ 0 h 554"/>
                <a:gd name="T20" fmla="*/ 0 w 554"/>
                <a:gd name="T21" fmla="*/ 0 h 554"/>
                <a:gd name="T22" fmla="*/ 0 w 554"/>
                <a:gd name="T23" fmla="*/ 0 h 554"/>
                <a:gd name="T24" fmla="*/ 0 w 554"/>
                <a:gd name="T25" fmla="*/ 0 h 554"/>
                <a:gd name="T26" fmla="*/ 0 w 554"/>
                <a:gd name="T27" fmla="*/ 0 h 554"/>
                <a:gd name="T28" fmla="*/ 0 w 554"/>
                <a:gd name="T29" fmla="*/ 0 h 554"/>
                <a:gd name="T30" fmla="*/ 0 w 554"/>
                <a:gd name="T31" fmla="*/ 0 h 554"/>
                <a:gd name="T32" fmla="*/ 0 w 554"/>
                <a:gd name="T33" fmla="*/ 0 h 554"/>
                <a:gd name="T34" fmla="*/ 0 w 554"/>
                <a:gd name="T35" fmla="*/ 0 h 554"/>
                <a:gd name="T36" fmla="*/ 0 w 554"/>
                <a:gd name="T37" fmla="*/ 0 h 554"/>
                <a:gd name="T38" fmla="*/ 0 w 554"/>
                <a:gd name="T39" fmla="*/ 0 h 554"/>
                <a:gd name="T40" fmla="*/ 0 w 554"/>
                <a:gd name="T41" fmla="*/ 0 h 554"/>
                <a:gd name="T42" fmla="*/ 0 w 554"/>
                <a:gd name="T43" fmla="*/ 0 h 554"/>
                <a:gd name="T44" fmla="*/ 0 w 554"/>
                <a:gd name="T45" fmla="*/ 0 h 554"/>
                <a:gd name="T46" fmla="*/ 0 w 554"/>
                <a:gd name="T47" fmla="*/ 0 h 554"/>
                <a:gd name="T48" fmla="*/ 0 w 554"/>
                <a:gd name="T49" fmla="*/ 0 h 554"/>
                <a:gd name="T50" fmla="*/ 0 w 554"/>
                <a:gd name="T51" fmla="*/ 0 h 554"/>
                <a:gd name="T52" fmla="*/ 0 w 554"/>
                <a:gd name="T53" fmla="*/ 0 h 554"/>
                <a:gd name="T54" fmla="*/ 0 w 554"/>
                <a:gd name="T55" fmla="*/ 0 h 554"/>
                <a:gd name="T56" fmla="*/ 0 w 554"/>
                <a:gd name="T57" fmla="*/ 0 h 554"/>
                <a:gd name="T58" fmla="*/ 0 w 554"/>
                <a:gd name="T59" fmla="*/ 0 h 554"/>
                <a:gd name="T60" fmla="*/ 0 w 554"/>
                <a:gd name="T61" fmla="*/ 0 h 554"/>
                <a:gd name="T62" fmla="*/ 0 w 554"/>
                <a:gd name="T63" fmla="*/ 0 h 554"/>
                <a:gd name="T64" fmla="*/ 0 w 554"/>
                <a:gd name="T65" fmla="*/ 0 h 554"/>
                <a:gd name="T66" fmla="*/ 0 w 554"/>
                <a:gd name="T67" fmla="*/ 0 h 554"/>
                <a:gd name="T68" fmla="*/ 0 w 554"/>
                <a:gd name="T69" fmla="*/ 0 h 554"/>
                <a:gd name="T70" fmla="*/ 0 w 554"/>
                <a:gd name="T71" fmla="*/ 0 h 554"/>
                <a:gd name="T72" fmla="*/ 0 w 554"/>
                <a:gd name="T73" fmla="*/ 0 h 554"/>
                <a:gd name="T74" fmla="*/ 0 w 554"/>
                <a:gd name="T75" fmla="*/ 0 h 554"/>
                <a:gd name="T76" fmla="*/ 0 w 554"/>
                <a:gd name="T77" fmla="*/ 0 h 554"/>
                <a:gd name="T78" fmla="*/ 0 w 554"/>
                <a:gd name="T79" fmla="*/ 0 h 554"/>
                <a:gd name="T80" fmla="*/ 0 w 554"/>
                <a:gd name="T81" fmla="*/ 0 h 554"/>
                <a:gd name="T82" fmla="*/ 0 w 554"/>
                <a:gd name="T83" fmla="*/ 0 h 554"/>
                <a:gd name="T84" fmla="*/ 0 w 554"/>
                <a:gd name="T85" fmla="*/ 0 h 554"/>
                <a:gd name="T86" fmla="*/ 0 w 554"/>
                <a:gd name="T87" fmla="*/ 0 h 554"/>
                <a:gd name="T88" fmla="*/ 0 w 554"/>
                <a:gd name="T89" fmla="*/ 0 h 55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54"/>
                <a:gd name="T136" fmla="*/ 0 h 554"/>
                <a:gd name="T137" fmla="*/ 554 w 554"/>
                <a:gd name="T138" fmla="*/ 554 h 55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54" h="554">
                  <a:moveTo>
                    <a:pt x="554" y="554"/>
                  </a:moveTo>
                  <a:lnTo>
                    <a:pt x="554" y="544"/>
                  </a:lnTo>
                  <a:lnTo>
                    <a:pt x="554" y="535"/>
                  </a:lnTo>
                  <a:lnTo>
                    <a:pt x="553" y="525"/>
                  </a:lnTo>
                  <a:lnTo>
                    <a:pt x="553" y="515"/>
                  </a:lnTo>
                  <a:lnTo>
                    <a:pt x="551" y="506"/>
                  </a:lnTo>
                  <a:lnTo>
                    <a:pt x="550" y="496"/>
                  </a:lnTo>
                  <a:lnTo>
                    <a:pt x="549" y="487"/>
                  </a:lnTo>
                  <a:lnTo>
                    <a:pt x="548" y="477"/>
                  </a:lnTo>
                  <a:lnTo>
                    <a:pt x="547" y="467"/>
                  </a:lnTo>
                  <a:lnTo>
                    <a:pt x="546" y="458"/>
                  </a:lnTo>
                  <a:lnTo>
                    <a:pt x="543" y="448"/>
                  </a:lnTo>
                  <a:lnTo>
                    <a:pt x="541" y="439"/>
                  </a:lnTo>
                  <a:lnTo>
                    <a:pt x="540" y="430"/>
                  </a:lnTo>
                  <a:lnTo>
                    <a:pt x="538" y="419"/>
                  </a:lnTo>
                  <a:lnTo>
                    <a:pt x="534" y="410"/>
                  </a:lnTo>
                  <a:lnTo>
                    <a:pt x="532" y="401"/>
                  </a:lnTo>
                  <a:lnTo>
                    <a:pt x="530" y="392"/>
                  </a:lnTo>
                  <a:lnTo>
                    <a:pt x="526" y="383"/>
                  </a:lnTo>
                  <a:lnTo>
                    <a:pt x="524" y="374"/>
                  </a:lnTo>
                  <a:lnTo>
                    <a:pt x="521" y="365"/>
                  </a:lnTo>
                  <a:lnTo>
                    <a:pt x="517" y="355"/>
                  </a:lnTo>
                  <a:lnTo>
                    <a:pt x="514" y="346"/>
                  </a:lnTo>
                  <a:lnTo>
                    <a:pt x="509" y="337"/>
                  </a:lnTo>
                  <a:lnTo>
                    <a:pt x="506" y="328"/>
                  </a:lnTo>
                  <a:lnTo>
                    <a:pt x="502" y="320"/>
                  </a:lnTo>
                  <a:lnTo>
                    <a:pt x="498" y="311"/>
                  </a:lnTo>
                  <a:lnTo>
                    <a:pt x="493" y="303"/>
                  </a:lnTo>
                  <a:lnTo>
                    <a:pt x="489" y="294"/>
                  </a:lnTo>
                  <a:lnTo>
                    <a:pt x="484" y="286"/>
                  </a:lnTo>
                  <a:lnTo>
                    <a:pt x="480" y="277"/>
                  </a:lnTo>
                  <a:lnTo>
                    <a:pt x="475" y="269"/>
                  </a:lnTo>
                  <a:lnTo>
                    <a:pt x="469" y="261"/>
                  </a:lnTo>
                  <a:lnTo>
                    <a:pt x="465" y="253"/>
                  </a:lnTo>
                  <a:lnTo>
                    <a:pt x="459" y="245"/>
                  </a:lnTo>
                  <a:lnTo>
                    <a:pt x="453" y="237"/>
                  </a:lnTo>
                  <a:lnTo>
                    <a:pt x="448" y="229"/>
                  </a:lnTo>
                  <a:lnTo>
                    <a:pt x="442" y="221"/>
                  </a:lnTo>
                  <a:lnTo>
                    <a:pt x="436" y="213"/>
                  </a:lnTo>
                  <a:lnTo>
                    <a:pt x="430" y="205"/>
                  </a:lnTo>
                  <a:lnTo>
                    <a:pt x="424" y="198"/>
                  </a:lnTo>
                  <a:lnTo>
                    <a:pt x="418" y="191"/>
                  </a:lnTo>
                  <a:lnTo>
                    <a:pt x="411" y="183"/>
                  </a:lnTo>
                  <a:lnTo>
                    <a:pt x="405" y="176"/>
                  </a:lnTo>
                  <a:lnTo>
                    <a:pt x="398" y="169"/>
                  </a:lnTo>
                  <a:lnTo>
                    <a:pt x="392" y="162"/>
                  </a:lnTo>
                  <a:lnTo>
                    <a:pt x="385" y="155"/>
                  </a:lnTo>
                  <a:lnTo>
                    <a:pt x="378" y="149"/>
                  </a:lnTo>
                  <a:lnTo>
                    <a:pt x="370" y="142"/>
                  </a:lnTo>
                  <a:lnTo>
                    <a:pt x="363" y="136"/>
                  </a:lnTo>
                  <a:lnTo>
                    <a:pt x="356" y="129"/>
                  </a:lnTo>
                  <a:lnTo>
                    <a:pt x="348" y="123"/>
                  </a:lnTo>
                  <a:lnTo>
                    <a:pt x="341" y="118"/>
                  </a:lnTo>
                  <a:lnTo>
                    <a:pt x="333" y="111"/>
                  </a:lnTo>
                  <a:lnTo>
                    <a:pt x="325" y="105"/>
                  </a:lnTo>
                  <a:lnTo>
                    <a:pt x="317" y="99"/>
                  </a:lnTo>
                  <a:lnTo>
                    <a:pt x="309" y="95"/>
                  </a:lnTo>
                  <a:lnTo>
                    <a:pt x="301" y="89"/>
                  </a:lnTo>
                  <a:lnTo>
                    <a:pt x="293" y="83"/>
                  </a:lnTo>
                  <a:lnTo>
                    <a:pt x="285" y="79"/>
                  </a:lnTo>
                  <a:lnTo>
                    <a:pt x="276" y="74"/>
                  </a:lnTo>
                  <a:lnTo>
                    <a:pt x="268" y="69"/>
                  </a:lnTo>
                  <a:lnTo>
                    <a:pt x="260" y="64"/>
                  </a:lnTo>
                  <a:lnTo>
                    <a:pt x="251" y="61"/>
                  </a:lnTo>
                  <a:lnTo>
                    <a:pt x="243" y="56"/>
                  </a:lnTo>
                  <a:lnTo>
                    <a:pt x="234" y="51"/>
                  </a:lnTo>
                  <a:lnTo>
                    <a:pt x="225" y="48"/>
                  </a:lnTo>
                  <a:lnTo>
                    <a:pt x="216" y="43"/>
                  </a:lnTo>
                  <a:lnTo>
                    <a:pt x="208" y="40"/>
                  </a:lnTo>
                  <a:lnTo>
                    <a:pt x="198" y="37"/>
                  </a:lnTo>
                  <a:lnTo>
                    <a:pt x="189" y="33"/>
                  </a:lnTo>
                  <a:lnTo>
                    <a:pt x="180" y="30"/>
                  </a:lnTo>
                  <a:lnTo>
                    <a:pt x="171" y="26"/>
                  </a:lnTo>
                  <a:lnTo>
                    <a:pt x="162" y="24"/>
                  </a:lnTo>
                  <a:lnTo>
                    <a:pt x="153" y="21"/>
                  </a:lnTo>
                  <a:lnTo>
                    <a:pt x="142" y="18"/>
                  </a:lnTo>
                  <a:lnTo>
                    <a:pt x="133" y="16"/>
                  </a:lnTo>
                  <a:lnTo>
                    <a:pt x="124" y="14"/>
                  </a:lnTo>
                  <a:lnTo>
                    <a:pt x="115" y="11"/>
                  </a:lnTo>
                  <a:lnTo>
                    <a:pt x="105" y="10"/>
                  </a:lnTo>
                  <a:lnTo>
                    <a:pt x="96" y="8"/>
                  </a:lnTo>
                  <a:lnTo>
                    <a:pt x="86" y="7"/>
                  </a:lnTo>
                  <a:lnTo>
                    <a:pt x="76" y="5"/>
                  </a:lnTo>
                  <a:lnTo>
                    <a:pt x="67" y="3"/>
                  </a:lnTo>
                  <a:lnTo>
                    <a:pt x="58" y="2"/>
                  </a:lnTo>
                  <a:lnTo>
                    <a:pt x="48" y="2"/>
                  </a:lnTo>
                  <a:lnTo>
                    <a:pt x="38" y="1"/>
                  </a:lnTo>
                  <a:lnTo>
                    <a:pt x="28" y="0"/>
                  </a:lnTo>
                  <a:lnTo>
                    <a:pt x="19" y="0"/>
                  </a:ln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22" name="Freeform 30">
              <a:extLst>
                <a:ext uri="{FF2B5EF4-FFF2-40B4-BE49-F238E27FC236}">
                  <a16:creationId xmlns:a16="http://schemas.microsoft.com/office/drawing/2014/main" id="{B5AE75EC-B60B-1349-BD18-561F4FC17F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2" y="3121"/>
              <a:ext cx="93" cy="93"/>
            </a:xfrm>
            <a:custGeom>
              <a:avLst/>
              <a:gdLst>
                <a:gd name="T0" fmla="*/ 0 w 555"/>
                <a:gd name="T1" fmla="*/ 0 h 554"/>
                <a:gd name="T2" fmla="*/ 0 w 555"/>
                <a:gd name="T3" fmla="*/ 0 h 554"/>
                <a:gd name="T4" fmla="*/ 0 w 555"/>
                <a:gd name="T5" fmla="*/ 0 h 554"/>
                <a:gd name="T6" fmla="*/ 0 w 555"/>
                <a:gd name="T7" fmla="*/ 0 h 554"/>
                <a:gd name="T8" fmla="*/ 0 w 555"/>
                <a:gd name="T9" fmla="*/ 0 h 554"/>
                <a:gd name="T10" fmla="*/ 0 w 555"/>
                <a:gd name="T11" fmla="*/ 0 h 554"/>
                <a:gd name="T12" fmla="*/ 0 w 555"/>
                <a:gd name="T13" fmla="*/ 0 h 554"/>
                <a:gd name="T14" fmla="*/ 0 w 555"/>
                <a:gd name="T15" fmla="*/ 0 h 554"/>
                <a:gd name="T16" fmla="*/ 0 w 555"/>
                <a:gd name="T17" fmla="*/ 0 h 554"/>
                <a:gd name="T18" fmla="*/ 0 w 555"/>
                <a:gd name="T19" fmla="*/ 0 h 554"/>
                <a:gd name="T20" fmla="*/ 0 w 555"/>
                <a:gd name="T21" fmla="*/ 0 h 554"/>
                <a:gd name="T22" fmla="*/ 0 w 555"/>
                <a:gd name="T23" fmla="*/ 0 h 554"/>
                <a:gd name="T24" fmla="*/ 0 w 555"/>
                <a:gd name="T25" fmla="*/ 0 h 554"/>
                <a:gd name="T26" fmla="*/ 0 w 555"/>
                <a:gd name="T27" fmla="*/ 0 h 554"/>
                <a:gd name="T28" fmla="*/ 0 w 555"/>
                <a:gd name="T29" fmla="*/ 0 h 554"/>
                <a:gd name="T30" fmla="*/ 0 w 555"/>
                <a:gd name="T31" fmla="*/ 0 h 554"/>
                <a:gd name="T32" fmla="*/ 0 w 555"/>
                <a:gd name="T33" fmla="*/ 0 h 554"/>
                <a:gd name="T34" fmla="*/ 0 w 555"/>
                <a:gd name="T35" fmla="*/ 0 h 554"/>
                <a:gd name="T36" fmla="*/ 0 w 555"/>
                <a:gd name="T37" fmla="*/ 0 h 554"/>
                <a:gd name="T38" fmla="*/ 0 w 555"/>
                <a:gd name="T39" fmla="*/ 0 h 554"/>
                <a:gd name="T40" fmla="*/ 0 w 555"/>
                <a:gd name="T41" fmla="*/ 0 h 554"/>
                <a:gd name="T42" fmla="*/ 0 w 555"/>
                <a:gd name="T43" fmla="*/ 0 h 554"/>
                <a:gd name="T44" fmla="*/ 0 w 555"/>
                <a:gd name="T45" fmla="*/ 0 h 554"/>
                <a:gd name="T46" fmla="*/ 0 w 555"/>
                <a:gd name="T47" fmla="*/ 0 h 554"/>
                <a:gd name="T48" fmla="*/ 0 w 555"/>
                <a:gd name="T49" fmla="*/ 0 h 554"/>
                <a:gd name="T50" fmla="*/ 0 w 555"/>
                <a:gd name="T51" fmla="*/ 0 h 554"/>
                <a:gd name="T52" fmla="*/ 0 w 555"/>
                <a:gd name="T53" fmla="*/ 0 h 554"/>
                <a:gd name="T54" fmla="*/ 0 w 555"/>
                <a:gd name="T55" fmla="*/ 0 h 554"/>
                <a:gd name="T56" fmla="*/ 0 w 555"/>
                <a:gd name="T57" fmla="*/ 0 h 554"/>
                <a:gd name="T58" fmla="*/ 0 w 555"/>
                <a:gd name="T59" fmla="*/ 0 h 554"/>
                <a:gd name="T60" fmla="*/ 0 w 555"/>
                <a:gd name="T61" fmla="*/ 0 h 554"/>
                <a:gd name="T62" fmla="*/ 0 w 555"/>
                <a:gd name="T63" fmla="*/ 0 h 554"/>
                <a:gd name="T64" fmla="*/ 0 w 555"/>
                <a:gd name="T65" fmla="*/ 0 h 554"/>
                <a:gd name="T66" fmla="*/ 0 w 555"/>
                <a:gd name="T67" fmla="*/ 0 h 554"/>
                <a:gd name="T68" fmla="*/ 0 w 555"/>
                <a:gd name="T69" fmla="*/ 0 h 554"/>
                <a:gd name="T70" fmla="*/ 0 w 555"/>
                <a:gd name="T71" fmla="*/ 0 h 554"/>
                <a:gd name="T72" fmla="*/ 0 w 555"/>
                <a:gd name="T73" fmla="*/ 0 h 554"/>
                <a:gd name="T74" fmla="*/ 0 w 555"/>
                <a:gd name="T75" fmla="*/ 0 h 554"/>
                <a:gd name="T76" fmla="*/ 0 w 555"/>
                <a:gd name="T77" fmla="*/ 0 h 554"/>
                <a:gd name="T78" fmla="*/ 0 w 555"/>
                <a:gd name="T79" fmla="*/ 0 h 554"/>
                <a:gd name="T80" fmla="*/ 0 w 555"/>
                <a:gd name="T81" fmla="*/ 0 h 554"/>
                <a:gd name="T82" fmla="*/ 0 w 555"/>
                <a:gd name="T83" fmla="*/ 0 h 554"/>
                <a:gd name="T84" fmla="*/ 0 w 555"/>
                <a:gd name="T85" fmla="*/ 0 h 554"/>
                <a:gd name="T86" fmla="*/ 0 w 555"/>
                <a:gd name="T87" fmla="*/ 0 h 554"/>
                <a:gd name="T88" fmla="*/ 0 w 555"/>
                <a:gd name="T89" fmla="*/ 0 h 55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55"/>
                <a:gd name="T136" fmla="*/ 0 h 554"/>
                <a:gd name="T137" fmla="*/ 555 w 555"/>
                <a:gd name="T138" fmla="*/ 554 h 55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55" h="554">
                  <a:moveTo>
                    <a:pt x="555" y="0"/>
                  </a:moveTo>
                  <a:lnTo>
                    <a:pt x="544" y="0"/>
                  </a:lnTo>
                  <a:lnTo>
                    <a:pt x="535" y="0"/>
                  </a:lnTo>
                  <a:lnTo>
                    <a:pt x="526" y="0"/>
                  </a:lnTo>
                  <a:lnTo>
                    <a:pt x="516" y="1"/>
                  </a:lnTo>
                  <a:lnTo>
                    <a:pt x="507" y="2"/>
                  </a:lnTo>
                  <a:lnTo>
                    <a:pt x="496" y="2"/>
                  </a:lnTo>
                  <a:lnTo>
                    <a:pt x="487" y="3"/>
                  </a:lnTo>
                  <a:lnTo>
                    <a:pt x="477" y="5"/>
                  </a:lnTo>
                  <a:lnTo>
                    <a:pt x="468" y="7"/>
                  </a:lnTo>
                  <a:lnTo>
                    <a:pt x="459" y="8"/>
                  </a:lnTo>
                  <a:lnTo>
                    <a:pt x="448" y="10"/>
                  </a:lnTo>
                  <a:lnTo>
                    <a:pt x="439" y="11"/>
                  </a:lnTo>
                  <a:lnTo>
                    <a:pt x="430" y="14"/>
                  </a:lnTo>
                  <a:lnTo>
                    <a:pt x="421" y="16"/>
                  </a:lnTo>
                  <a:lnTo>
                    <a:pt x="411" y="18"/>
                  </a:lnTo>
                  <a:lnTo>
                    <a:pt x="401" y="21"/>
                  </a:lnTo>
                  <a:lnTo>
                    <a:pt x="392" y="24"/>
                  </a:lnTo>
                  <a:lnTo>
                    <a:pt x="383" y="26"/>
                  </a:lnTo>
                  <a:lnTo>
                    <a:pt x="374" y="30"/>
                  </a:lnTo>
                  <a:lnTo>
                    <a:pt x="365" y="33"/>
                  </a:lnTo>
                  <a:lnTo>
                    <a:pt x="356" y="37"/>
                  </a:lnTo>
                  <a:lnTo>
                    <a:pt x="347" y="40"/>
                  </a:lnTo>
                  <a:lnTo>
                    <a:pt x="337" y="43"/>
                  </a:lnTo>
                  <a:lnTo>
                    <a:pt x="329" y="48"/>
                  </a:lnTo>
                  <a:lnTo>
                    <a:pt x="320" y="51"/>
                  </a:lnTo>
                  <a:lnTo>
                    <a:pt x="311" y="56"/>
                  </a:lnTo>
                  <a:lnTo>
                    <a:pt x="303" y="61"/>
                  </a:lnTo>
                  <a:lnTo>
                    <a:pt x="294" y="64"/>
                  </a:lnTo>
                  <a:lnTo>
                    <a:pt x="286" y="69"/>
                  </a:lnTo>
                  <a:lnTo>
                    <a:pt x="277" y="74"/>
                  </a:lnTo>
                  <a:lnTo>
                    <a:pt x="269" y="79"/>
                  </a:lnTo>
                  <a:lnTo>
                    <a:pt x="261" y="83"/>
                  </a:lnTo>
                  <a:lnTo>
                    <a:pt x="253" y="89"/>
                  </a:lnTo>
                  <a:lnTo>
                    <a:pt x="245" y="95"/>
                  </a:lnTo>
                  <a:lnTo>
                    <a:pt x="237" y="99"/>
                  </a:lnTo>
                  <a:lnTo>
                    <a:pt x="229" y="105"/>
                  </a:lnTo>
                  <a:lnTo>
                    <a:pt x="221" y="111"/>
                  </a:lnTo>
                  <a:lnTo>
                    <a:pt x="213" y="118"/>
                  </a:lnTo>
                  <a:lnTo>
                    <a:pt x="206" y="123"/>
                  </a:lnTo>
                  <a:lnTo>
                    <a:pt x="198" y="129"/>
                  </a:lnTo>
                  <a:lnTo>
                    <a:pt x="191" y="136"/>
                  </a:lnTo>
                  <a:lnTo>
                    <a:pt x="183" y="142"/>
                  </a:lnTo>
                  <a:lnTo>
                    <a:pt x="176" y="149"/>
                  </a:lnTo>
                  <a:lnTo>
                    <a:pt x="169" y="155"/>
                  </a:lnTo>
                  <a:lnTo>
                    <a:pt x="163" y="162"/>
                  </a:lnTo>
                  <a:lnTo>
                    <a:pt x="156" y="169"/>
                  </a:lnTo>
                  <a:lnTo>
                    <a:pt x="149" y="176"/>
                  </a:lnTo>
                  <a:lnTo>
                    <a:pt x="142" y="183"/>
                  </a:lnTo>
                  <a:lnTo>
                    <a:pt x="136" y="191"/>
                  </a:lnTo>
                  <a:lnTo>
                    <a:pt x="129" y="198"/>
                  </a:lnTo>
                  <a:lnTo>
                    <a:pt x="124" y="205"/>
                  </a:lnTo>
                  <a:lnTo>
                    <a:pt x="118" y="213"/>
                  </a:lnTo>
                  <a:lnTo>
                    <a:pt x="112" y="221"/>
                  </a:lnTo>
                  <a:lnTo>
                    <a:pt x="105" y="229"/>
                  </a:lnTo>
                  <a:lnTo>
                    <a:pt x="101" y="237"/>
                  </a:lnTo>
                  <a:lnTo>
                    <a:pt x="95" y="245"/>
                  </a:lnTo>
                  <a:lnTo>
                    <a:pt x="89" y="253"/>
                  </a:lnTo>
                  <a:lnTo>
                    <a:pt x="85" y="261"/>
                  </a:lnTo>
                  <a:lnTo>
                    <a:pt x="79" y="269"/>
                  </a:lnTo>
                  <a:lnTo>
                    <a:pt x="75" y="277"/>
                  </a:lnTo>
                  <a:lnTo>
                    <a:pt x="70" y="286"/>
                  </a:lnTo>
                  <a:lnTo>
                    <a:pt x="65" y="294"/>
                  </a:lnTo>
                  <a:lnTo>
                    <a:pt x="61" y="303"/>
                  </a:lnTo>
                  <a:lnTo>
                    <a:pt x="56" y="311"/>
                  </a:lnTo>
                  <a:lnTo>
                    <a:pt x="52" y="320"/>
                  </a:lnTo>
                  <a:lnTo>
                    <a:pt x="48" y="328"/>
                  </a:lnTo>
                  <a:lnTo>
                    <a:pt x="44" y="337"/>
                  </a:lnTo>
                  <a:lnTo>
                    <a:pt x="40" y="346"/>
                  </a:lnTo>
                  <a:lnTo>
                    <a:pt x="37" y="355"/>
                  </a:lnTo>
                  <a:lnTo>
                    <a:pt x="33" y="365"/>
                  </a:lnTo>
                  <a:lnTo>
                    <a:pt x="30" y="374"/>
                  </a:lnTo>
                  <a:lnTo>
                    <a:pt x="28" y="383"/>
                  </a:lnTo>
                  <a:lnTo>
                    <a:pt x="24" y="392"/>
                  </a:lnTo>
                  <a:lnTo>
                    <a:pt x="22" y="401"/>
                  </a:lnTo>
                  <a:lnTo>
                    <a:pt x="19" y="410"/>
                  </a:lnTo>
                  <a:lnTo>
                    <a:pt x="16" y="419"/>
                  </a:lnTo>
                  <a:lnTo>
                    <a:pt x="14" y="430"/>
                  </a:lnTo>
                  <a:lnTo>
                    <a:pt x="12" y="439"/>
                  </a:lnTo>
                  <a:lnTo>
                    <a:pt x="11" y="448"/>
                  </a:lnTo>
                  <a:lnTo>
                    <a:pt x="8" y="458"/>
                  </a:lnTo>
                  <a:lnTo>
                    <a:pt x="7" y="467"/>
                  </a:lnTo>
                  <a:lnTo>
                    <a:pt x="6" y="477"/>
                  </a:lnTo>
                  <a:lnTo>
                    <a:pt x="4" y="487"/>
                  </a:lnTo>
                  <a:lnTo>
                    <a:pt x="3" y="496"/>
                  </a:lnTo>
                  <a:lnTo>
                    <a:pt x="3" y="505"/>
                  </a:lnTo>
                  <a:lnTo>
                    <a:pt x="2" y="515"/>
                  </a:lnTo>
                  <a:lnTo>
                    <a:pt x="0" y="525"/>
                  </a:lnTo>
                  <a:lnTo>
                    <a:pt x="0" y="535"/>
                  </a:lnTo>
                  <a:lnTo>
                    <a:pt x="0" y="544"/>
                  </a:lnTo>
                  <a:lnTo>
                    <a:pt x="0" y="554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23" name="Rectangle 31">
              <a:extLst>
                <a:ext uri="{FF2B5EF4-FFF2-40B4-BE49-F238E27FC236}">
                  <a16:creationId xmlns:a16="http://schemas.microsoft.com/office/drawing/2014/main" id="{6E8146A9-F49D-884F-B792-F388D5CB27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7" y="3174"/>
              <a:ext cx="653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Times New Roman" panose="02020603050405020304" pitchFamily="18" charset="0"/>
                </a:rPr>
                <a:t>{ 3, 4, 9 }</a:t>
              </a:r>
              <a:endParaRPr lang="en-US" altLang="en-US" sz="1200">
                <a:latin typeface="Times New Roman" panose="02020603050405020304" pitchFamily="18" charset="0"/>
              </a:endParaRPr>
            </a:p>
          </p:txBody>
        </p:sp>
        <p:sp>
          <p:nvSpPr>
            <p:cNvPr id="61524" name="Line 32">
              <a:extLst>
                <a:ext uri="{FF2B5EF4-FFF2-40B4-BE49-F238E27FC236}">
                  <a16:creationId xmlns:a16="http://schemas.microsoft.com/office/drawing/2014/main" id="{FD4C7ACF-E991-8E4B-81E3-06D9B1DE0A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86" y="2593"/>
              <a:ext cx="1" cy="145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25" name="Line 33">
              <a:extLst>
                <a:ext uri="{FF2B5EF4-FFF2-40B4-BE49-F238E27FC236}">
                  <a16:creationId xmlns:a16="http://schemas.microsoft.com/office/drawing/2014/main" id="{43EB7978-40D4-1348-832B-CCDD6E7C14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79" y="2831"/>
              <a:ext cx="607" cy="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26" name="Line 34">
              <a:extLst>
                <a:ext uri="{FF2B5EF4-FFF2-40B4-BE49-F238E27FC236}">
                  <a16:creationId xmlns:a16="http://schemas.microsoft.com/office/drawing/2014/main" id="{4D9CE18A-6CDB-E243-B67A-0B8030A42A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78" y="2593"/>
              <a:ext cx="1" cy="145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27" name="Line 35">
              <a:extLst>
                <a:ext uri="{FF2B5EF4-FFF2-40B4-BE49-F238E27FC236}">
                  <a16:creationId xmlns:a16="http://schemas.microsoft.com/office/drawing/2014/main" id="{36B8F130-9CFB-9C45-97D3-59663B10036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79" y="2501"/>
              <a:ext cx="607" cy="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28" name="Freeform 36">
              <a:extLst>
                <a:ext uri="{FF2B5EF4-FFF2-40B4-BE49-F238E27FC236}">
                  <a16:creationId xmlns:a16="http://schemas.microsoft.com/office/drawing/2014/main" id="{6B77654A-91B8-AC4C-AD3B-A38C28912E6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6" y="2738"/>
              <a:ext cx="93" cy="93"/>
            </a:xfrm>
            <a:custGeom>
              <a:avLst/>
              <a:gdLst>
                <a:gd name="T0" fmla="*/ 0 w 555"/>
                <a:gd name="T1" fmla="*/ 0 h 554"/>
                <a:gd name="T2" fmla="*/ 0 w 555"/>
                <a:gd name="T3" fmla="*/ 0 h 554"/>
                <a:gd name="T4" fmla="*/ 0 w 555"/>
                <a:gd name="T5" fmla="*/ 0 h 554"/>
                <a:gd name="T6" fmla="*/ 0 w 555"/>
                <a:gd name="T7" fmla="*/ 0 h 554"/>
                <a:gd name="T8" fmla="*/ 0 w 555"/>
                <a:gd name="T9" fmla="*/ 0 h 554"/>
                <a:gd name="T10" fmla="*/ 0 w 555"/>
                <a:gd name="T11" fmla="*/ 0 h 554"/>
                <a:gd name="T12" fmla="*/ 0 w 555"/>
                <a:gd name="T13" fmla="*/ 0 h 554"/>
                <a:gd name="T14" fmla="*/ 0 w 555"/>
                <a:gd name="T15" fmla="*/ 0 h 554"/>
                <a:gd name="T16" fmla="*/ 0 w 555"/>
                <a:gd name="T17" fmla="*/ 0 h 554"/>
                <a:gd name="T18" fmla="*/ 0 w 555"/>
                <a:gd name="T19" fmla="*/ 0 h 554"/>
                <a:gd name="T20" fmla="*/ 0 w 555"/>
                <a:gd name="T21" fmla="*/ 0 h 554"/>
                <a:gd name="T22" fmla="*/ 0 w 555"/>
                <a:gd name="T23" fmla="*/ 0 h 554"/>
                <a:gd name="T24" fmla="*/ 0 w 555"/>
                <a:gd name="T25" fmla="*/ 0 h 554"/>
                <a:gd name="T26" fmla="*/ 0 w 555"/>
                <a:gd name="T27" fmla="*/ 0 h 554"/>
                <a:gd name="T28" fmla="*/ 0 w 555"/>
                <a:gd name="T29" fmla="*/ 0 h 554"/>
                <a:gd name="T30" fmla="*/ 0 w 555"/>
                <a:gd name="T31" fmla="*/ 0 h 554"/>
                <a:gd name="T32" fmla="*/ 0 w 555"/>
                <a:gd name="T33" fmla="*/ 0 h 554"/>
                <a:gd name="T34" fmla="*/ 0 w 555"/>
                <a:gd name="T35" fmla="*/ 0 h 554"/>
                <a:gd name="T36" fmla="*/ 0 w 555"/>
                <a:gd name="T37" fmla="*/ 0 h 554"/>
                <a:gd name="T38" fmla="*/ 0 w 555"/>
                <a:gd name="T39" fmla="*/ 0 h 554"/>
                <a:gd name="T40" fmla="*/ 0 w 555"/>
                <a:gd name="T41" fmla="*/ 0 h 554"/>
                <a:gd name="T42" fmla="*/ 0 w 555"/>
                <a:gd name="T43" fmla="*/ 0 h 554"/>
                <a:gd name="T44" fmla="*/ 0 w 555"/>
                <a:gd name="T45" fmla="*/ 0 h 554"/>
                <a:gd name="T46" fmla="*/ 0 w 555"/>
                <a:gd name="T47" fmla="*/ 0 h 554"/>
                <a:gd name="T48" fmla="*/ 0 w 555"/>
                <a:gd name="T49" fmla="*/ 0 h 554"/>
                <a:gd name="T50" fmla="*/ 0 w 555"/>
                <a:gd name="T51" fmla="*/ 0 h 554"/>
                <a:gd name="T52" fmla="*/ 0 w 555"/>
                <a:gd name="T53" fmla="*/ 0 h 554"/>
                <a:gd name="T54" fmla="*/ 0 w 555"/>
                <a:gd name="T55" fmla="*/ 0 h 554"/>
                <a:gd name="T56" fmla="*/ 0 w 555"/>
                <a:gd name="T57" fmla="*/ 0 h 554"/>
                <a:gd name="T58" fmla="*/ 0 w 555"/>
                <a:gd name="T59" fmla="*/ 0 h 554"/>
                <a:gd name="T60" fmla="*/ 0 w 555"/>
                <a:gd name="T61" fmla="*/ 0 h 554"/>
                <a:gd name="T62" fmla="*/ 0 w 555"/>
                <a:gd name="T63" fmla="*/ 0 h 554"/>
                <a:gd name="T64" fmla="*/ 0 w 555"/>
                <a:gd name="T65" fmla="*/ 0 h 554"/>
                <a:gd name="T66" fmla="*/ 0 w 555"/>
                <a:gd name="T67" fmla="*/ 0 h 554"/>
                <a:gd name="T68" fmla="*/ 0 w 555"/>
                <a:gd name="T69" fmla="*/ 0 h 554"/>
                <a:gd name="T70" fmla="*/ 0 w 555"/>
                <a:gd name="T71" fmla="*/ 0 h 554"/>
                <a:gd name="T72" fmla="*/ 0 w 555"/>
                <a:gd name="T73" fmla="*/ 0 h 554"/>
                <a:gd name="T74" fmla="*/ 0 w 555"/>
                <a:gd name="T75" fmla="*/ 0 h 554"/>
                <a:gd name="T76" fmla="*/ 0 w 555"/>
                <a:gd name="T77" fmla="*/ 0 h 554"/>
                <a:gd name="T78" fmla="*/ 0 w 555"/>
                <a:gd name="T79" fmla="*/ 0 h 554"/>
                <a:gd name="T80" fmla="*/ 0 w 555"/>
                <a:gd name="T81" fmla="*/ 0 h 554"/>
                <a:gd name="T82" fmla="*/ 0 w 555"/>
                <a:gd name="T83" fmla="*/ 0 h 554"/>
                <a:gd name="T84" fmla="*/ 0 w 555"/>
                <a:gd name="T85" fmla="*/ 0 h 554"/>
                <a:gd name="T86" fmla="*/ 0 w 555"/>
                <a:gd name="T87" fmla="*/ 0 h 554"/>
                <a:gd name="T88" fmla="*/ 0 w 555"/>
                <a:gd name="T89" fmla="*/ 0 h 55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55"/>
                <a:gd name="T136" fmla="*/ 0 h 554"/>
                <a:gd name="T137" fmla="*/ 555 w 555"/>
                <a:gd name="T138" fmla="*/ 554 h 55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55" h="554">
                  <a:moveTo>
                    <a:pt x="0" y="0"/>
                  </a:moveTo>
                  <a:lnTo>
                    <a:pt x="0" y="9"/>
                  </a:lnTo>
                  <a:lnTo>
                    <a:pt x="0" y="19"/>
                  </a:lnTo>
                  <a:lnTo>
                    <a:pt x="2" y="28"/>
                  </a:lnTo>
                  <a:lnTo>
                    <a:pt x="2" y="39"/>
                  </a:lnTo>
                  <a:lnTo>
                    <a:pt x="3" y="48"/>
                  </a:lnTo>
                  <a:lnTo>
                    <a:pt x="4" y="58"/>
                  </a:lnTo>
                  <a:lnTo>
                    <a:pt x="5" y="67"/>
                  </a:lnTo>
                  <a:lnTo>
                    <a:pt x="6" y="76"/>
                  </a:lnTo>
                  <a:lnTo>
                    <a:pt x="7" y="87"/>
                  </a:lnTo>
                  <a:lnTo>
                    <a:pt x="8" y="96"/>
                  </a:lnTo>
                  <a:lnTo>
                    <a:pt x="11" y="105"/>
                  </a:lnTo>
                  <a:lnTo>
                    <a:pt x="13" y="115"/>
                  </a:lnTo>
                  <a:lnTo>
                    <a:pt x="14" y="124"/>
                  </a:lnTo>
                  <a:lnTo>
                    <a:pt x="16" y="134"/>
                  </a:lnTo>
                  <a:lnTo>
                    <a:pt x="19" y="143"/>
                  </a:lnTo>
                  <a:lnTo>
                    <a:pt x="22" y="153"/>
                  </a:lnTo>
                  <a:lnTo>
                    <a:pt x="24" y="162"/>
                  </a:lnTo>
                  <a:lnTo>
                    <a:pt x="28" y="171"/>
                  </a:lnTo>
                  <a:lnTo>
                    <a:pt x="30" y="180"/>
                  </a:lnTo>
                  <a:lnTo>
                    <a:pt x="34" y="190"/>
                  </a:lnTo>
                  <a:lnTo>
                    <a:pt x="37" y="199"/>
                  </a:lnTo>
                  <a:lnTo>
                    <a:pt x="40" y="208"/>
                  </a:lnTo>
                  <a:lnTo>
                    <a:pt x="44" y="216"/>
                  </a:lnTo>
                  <a:lnTo>
                    <a:pt x="48" y="225"/>
                  </a:lnTo>
                  <a:lnTo>
                    <a:pt x="52" y="234"/>
                  </a:lnTo>
                  <a:lnTo>
                    <a:pt x="56" y="243"/>
                  </a:lnTo>
                  <a:lnTo>
                    <a:pt x="61" y="251"/>
                  </a:lnTo>
                  <a:lnTo>
                    <a:pt x="66" y="260"/>
                  </a:lnTo>
                  <a:lnTo>
                    <a:pt x="70" y="268"/>
                  </a:lnTo>
                  <a:lnTo>
                    <a:pt x="75" y="276"/>
                  </a:lnTo>
                  <a:lnTo>
                    <a:pt x="79" y="286"/>
                  </a:lnTo>
                  <a:lnTo>
                    <a:pt x="85" y="294"/>
                  </a:lnTo>
                  <a:lnTo>
                    <a:pt x="90" y="302"/>
                  </a:lnTo>
                  <a:lnTo>
                    <a:pt x="95" y="310"/>
                  </a:lnTo>
                  <a:lnTo>
                    <a:pt x="101" y="318"/>
                  </a:lnTo>
                  <a:lnTo>
                    <a:pt x="107" y="326"/>
                  </a:lnTo>
                  <a:lnTo>
                    <a:pt x="112" y="334"/>
                  </a:lnTo>
                  <a:lnTo>
                    <a:pt x="118" y="342"/>
                  </a:lnTo>
                  <a:lnTo>
                    <a:pt x="124" y="348"/>
                  </a:lnTo>
                  <a:lnTo>
                    <a:pt x="130" y="356"/>
                  </a:lnTo>
                  <a:lnTo>
                    <a:pt x="136" y="363"/>
                  </a:lnTo>
                  <a:lnTo>
                    <a:pt x="143" y="371"/>
                  </a:lnTo>
                  <a:lnTo>
                    <a:pt x="149" y="378"/>
                  </a:lnTo>
                  <a:lnTo>
                    <a:pt x="156" y="385"/>
                  </a:lnTo>
                  <a:lnTo>
                    <a:pt x="163" y="392"/>
                  </a:lnTo>
                  <a:lnTo>
                    <a:pt x="170" y="399"/>
                  </a:lnTo>
                  <a:lnTo>
                    <a:pt x="176" y="406"/>
                  </a:lnTo>
                  <a:lnTo>
                    <a:pt x="183" y="411"/>
                  </a:lnTo>
                  <a:lnTo>
                    <a:pt x="191" y="418"/>
                  </a:lnTo>
                  <a:lnTo>
                    <a:pt x="198" y="425"/>
                  </a:lnTo>
                  <a:lnTo>
                    <a:pt x="206" y="431"/>
                  </a:lnTo>
                  <a:lnTo>
                    <a:pt x="213" y="436"/>
                  </a:lnTo>
                  <a:lnTo>
                    <a:pt x="221" y="442"/>
                  </a:lnTo>
                  <a:lnTo>
                    <a:pt x="229" y="448"/>
                  </a:lnTo>
                  <a:lnTo>
                    <a:pt x="237" y="454"/>
                  </a:lnTo>
                  <a:lnTo>
                    <a:pt x="245" y="459"/>
                  </a:lnTo>
                  <a:lnTo>
                    <a:pt x="253" y="465"/>
                  </a:lnTo>
                  <a:lnTo>
                    <a:pt x="261" y="470"/>
                  </a:lnTo>
                  <a:lnTo>
                    <a:pt x="269" y="475"/>
                  </a:lnTo>
                  <a:lnTo>
                    <a:pt x="277" y="480"/>
                  </a:lnTo>
                  <a:lnTo>
                    <a:pt x="286" y="484"/>
                  </a:lnTo>
                  <a:lnTo>
                    <a:pt x="294" y="489"/>
                  </a:lnTo>
                  <a:lnTo>
                    <a:pt x="303" y="494"/>
                  </a:lnTo>
                  <a:lnTo>
                    <a:pt x="311" y="498"/>
                  </a:lnTo>
                  <a:lnTo>
                    <a:pt x="320" y="503"/>
                  </a:lnTo>
                  <a:lnTo>
                    <a:pt x="329" y="506"/>
                  </a:lnTo>
                  <a:lnTo>
                    <a:pt x="337" y="510"/>
                  </a:lnTo>
                  <a:lnTo>
                    <a:pt x="347" y="514"/>
                  </a:lnTo>
                  <a:lnTo>
                    <a:pt x="356" y="518"/>
                  </a:lnTo>
                  <a:lnTo>
                    <a:pt x="365" y="521"/>
                  </a:lnTo>
                  <a:lnTo>
                    <a:pt x="374" y="524"/>
                  </a:lnTo>
                  <a:lnTo>
                    <a:pt x="383" y="527"/>
                  </a:lnTo>
                  <a:lnTo>
                    <a:pt x="392" y="530"/>
                  </a:lnTo>
                  <a:lnTo>
                    <a:pt x="401" y="532"/>
                  </a:lnTo>
                  <a:lnTo>
                    <a:pt x="411" y="535"/>
                  </a:lnTo>
                  <a:lnTo>
                    <a:pt x="421" y="538"/>
                  </a:lnTo>
                  <a:lnTo>
                    <a:pt x="430" y="540"/>
                  </a:lnTo>
                  <a:lnTo>
                    <a:pt x="439" y="542"/>
                  </a:lnTo>
                  <a:lnTo>
                    <a:pt x="448" y="544"/>
                  </a:lnTo>
                  <a:lnTo>
                    <a:pt x="459" y="546"/>
                  </a:lnTo>
                  <a:lnTo>
                    <a:pt x="468" y="547"/>
                  </a:lnTo>
                  <a:lnTo>
                    <a:pt x="478" y="548"/>
                  </a:lnTo>
                  <a:lnTo>
                    <a:pt x="487" y="550"/>
                  </a:lnTo>
                  <a:lnTo>
                    <a:pt x="496" y="551"/>
                  </a:lnTo>
                  <a:lnTo>
                    <a:pt x="507" y="552"/>
                  </a:lnTo>
                  <a:lnTo>
                    <a:pt x="516" y="553"/>
                  </a:lnTo>
                  <a:lnTo>
                    <a:pt x="526" y="553"/>
                  </a:lnTo>
                  <a:lnTo>
                    <a:pt x="535" y="554"/>
                  </a:lnTo>
                  <a:lnTo>
                    <a:pt x="545" y="554"/>
                  </a:lnTo>
                  <a:lnTo>
                    <a:pt x="555" y="554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29" name="Freeform 37">
              <a:extLst>
                <a:ext uri="{FF2B5EF4-FFF2-40B4-BE49-F238E27FC236}">
                  <a16:creationId xmlns:a16="http://schemas.microsoft.com/office/drawing/2014/main" id="{EB183637-25B1-084A-B1FC-4A914E38C89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6" y="2738"/>
              <a:ext cx="92" cy="93"/>
            </a:xfrm>
            <a:custGeom>
              <a:avLst/>
              <a:gdLst>
                <a:gd name="T0" fmla="*/ 0 w 554"/>
                <a:gd name="T1" fmla="*/ 0 h 554"/>
                <a:gd name="T2" fmla="*/ 0 w 554"/>
                <a:gd name="T3" fmla="*/ 0 h 554"/>
                <a:gd name="T4" fmla="*/ 0 w 554"/>
                <a:gd name="T5" fmla="*/ 0 h 554"/>
                <a:gd name="T6" fmla="*/ 0 w 554"/>
                <a:gd name="T7" fmla="*/ 0 h 554"/>
                <a:gd name="T8" fmla="*/ 0 w 554"/>
                <a:gd name="T9" fmla="*/ 0 h 554"/>
                <a:gd name="T10" fmla="*/ 0 w 554"/>
                <a:gd name="T11" fmla="*/ 0 h 554"/>
                <a:gd name="T12" fmla="*/ 0 w 554"/>
                <a:gd name="T13" fmla="*/ 0 h 554"/>
                <a:gd name="T14" fmla="*/ 0 w 554"/>
                <a:gd name="T15" fmla="*/ 0 h 554"/>
                <a:gd name="T16" fmla="*/ 0 w 554"/>
                <a:gd name="T17" fmla="*/ 0 h 554"/>
                <a:gd name="T18" fmla="*/ 0 w 554"/>
                <a:gd name="T19" fmla="*/ 0 h 554"/>
                <a:gd name="T20" fmla="*/ 0 w 554"/>
                <a:gd name="T21" fmla="*/ 0 h 554"/>
                <a:gd name="T22" fmla="*/ 0 w 554"/>
                <a:gd name="T23" fmla="*/ 0 h 554"/>
                <a:gd name="T24" fmla="*/ 0 w 554"/>
                <a:gd name="T25" fmla="*/ 0 h 554"/>
                <a:gd name="T26" fmla="*/ 0 w 554"/>
                <a:gd name="T27" fmla="*/ 0 h 554"/>
                <a:gd name="T28" fmla="*/ 0 w 554"/>
                <a:gd name="T29" fmla="*/ 0 h 554"/>
                <a:gd name="T30" fmla="*/ 0 w 554"/>
                <a:gd name="T31" fmla="*/ 0 h 554"/>
                <a:gd name="T32" fmla="*/ 0 w 554"/>
                <a:gd name="T33" fmla="*/ 0 h 554"/>
                <a:gd name="T34" fmla="*/ 0 w 554"/>
                <a:gd name="T35" fmla="*/ 0 h 554"/>
                <a:gd name="T36" fmla="*/ 0 w 554"/>
                <a:gd name="T37" fmla="*/ 0 h 554"/>
                <a:gd name="T38" fmla="*/ 0 w 554"/>
                <a:gd name="T39" fmla="*/ 0 h 554"/>
                <a:gd name="T40" fmla="*/ 0 w 554"/>
                <a:gd name="T41" fmla="*/ 0 h 554"/>
                <a:gd name="T42" fmla="*/ 0 w 554"/>
                <a:gd name="T43" fmla="*/ 0 h 554"/>
                <a:gd name="T44" fmla="*/ 0 w 554"/>
                <a:gd name="T45" fmla="*/ 0 h 554"/>
                <a:gd name="T46" fmla="*/ 0 w 554"/>
                <a:gd name="T47" fmla="*/ 0 h 554"/>
                <a:gd name="T48" fmla="*/ 0 w 554"/>
                <a:gd name="T49" fmla="*/ 0 h 554"/>
                <a:gd name="T50" fmla="*/ 0 w 554"/>
                <a:gd name="T51" fmla="*/ 0 h 554"/>
                <a:gd name="T52" fmla="*/ 0 w 554"/>
                <a:gd name="T53" fmla="*/ 0 h 554"/>
                <a:gd name="T54" fmla="*/ 0 w 554"/>
                <a:gd name="T55" fmla="*/ 0 h 554"/>
                <a:gd name="T56" fmla="*/ 0 w 554"/>
                <a:gd name="T57" fmla="*/ 0 h 554"/>
                <a:gd name="T58" fmla="*/ 0 w 554"/>
                <a:gd name="T59" fmla="*/ 0 h 554"/>
                <a:gd name="T60" fmla="*/ 0 w 554"/>
                <a:gd name="T61" fmla="*/ 0 h 554"/>
                <a:gd name="T62" fmla="*/ 0 w 554"/>
                <a:gd name="T63" fmla="*/ 0 h 554"/>
                <a:gd name="T64" fmla="*/ 0 w 554"/>
                <a:gd name="T65" fmla="*/ 0 h 554"/>
                <a:gd name="T66" fmla="*/ 0 w 554"/>
                <a:gd name="T67" fmla="*/ 0 h 554"/>
                <a:gd name="T68" fmla="*/ 0 w 554"/>
                <a:gd name="T69" fmla="*/ 0 h 554"/>
                <a:gd name="T70" fmla="*/ 0 w 554"/>
                <a:gd name="T71" fmla="*/ 0 h 554"/>
                <a:gd name="T72" fmla="*/ 0 w 554"/>
                <a:gd name="T73" fmla="*/ 0 h 554"/>
                <a:gd name="T74" fmla="*/ 0 w 554"/>
                <a:gd name="T75" fmla="*/ 0 h 554"/>
                <a:gd name="T76" fmla="*/ 0 w 554"/>
                <a:gd name="T77" fmla="*/ 0 h 554"/>
                <a:gd name="T78" fmla="*/ 0 w 554"/>
                <a:gd name="T79" fmla="*/ 0 h 554"/>
                <a:gd name="T80" fmla="*/ 0 w 554"/>
                <a:gd name="T81" fmla="*/ 0 h 554"/>
                <a:gd name="T82" fmla="*/ 0 w 554"/>
                <a:gd name="T83" fmla="*/ 0 h 554"/>
                <a:gd name="T84" fmla="*/ 0 w 554"/>
                <a:gd name="T85" fmla="*/ 0 h 554"/>
                <a:gd name="T86" fmla="*/ 0 w 554"/>
                <a:gd name="T87" fmla="*/ 0 h 554"/>
                <a:gd name="T88" fmla="*/ 0 w 554"/>
                <a:gd name="T89" fmla="*/ 0 h 55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54"/>
                <a:gd name="T136" fmla="*/ 0 h 554"/>
                <a:gd name="T137" fmla="*/ 554 w 554"/>
                <a:gd name="T138" fmla="*/ 554 h 55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54" h="554">
                  <a:moveTo>
                    <a:pt x="0" y="554"/>
                  </a:moveTo>
                  <a:lnTo>
                    <a:pt x="9" y="554"/>
                  </a:lnTo>
                  <a:lnTo>
                    <a:pt x="19" y="554"/>
                  </a:lnTo>
                  <a:lnTo>
                    <a:pt x="28" y="553"/>
                  </a:lnTo>
                  <a:lnTo>
                    <a:pt x="38" y="553"/>
                  </a:lnTo>
                  <a:lnTo>
                    <a:pt x="48" y="552"/>
                  </a:lnTo>
                  <a:lnTo>
                    <a:pt x="58" y="551"/>
                  </a:lnTo>
                  <a:lnTo>
                    <a:pt x="67" y="550"/>
                  </a:lnTo>
                  <a:lnTo>
                    <a:pt x="76" y="548"/>
                  </a:lnTo>
                  <a:lnTo>
                    <a:pt x="86" y="547"/>
                  </a:lnTo>
                  <a:lnTo>
                    <a:pt x="96" y="546"/>
                  </a:lnTo>
                  <a:lnTo>
                    <a:pt x="105" y="544"/>
                  </a:lnTo>
                  <a:lnTo>
                    <a:pt x="115" y="542"/>
                  </a:lnTo>
                  <a:lnTo>
                    <a:pt x="124" y="540"/>
                  </a:lnTo>
                  <a:lnTo>
                    <a:pt x="133" y="538"/>
                  </a:lnTo>
                  <a:lnTo>
                    <a:pt x="142" y="535"/>
                  </a:lnTo>
                  <a:lnTo>
                    <a:pt x="153" y="532"/>
                  </a:lnTo>
                  <a:lnTo>
                    <a:pt x="162" y="530"/>
                  </a:lnTo>
                  <a:lnTo>
                    <a:pt x="171" y="527"/>
                  </a:lnTo>
                  <a:lnTo>
                    <a:pt x="180" y="524"/>
                  </a:lnTo>
                  <a:lnTo>
                    <a:pt x="189" y="521"/>
                  </a:lnTo>
                  <a:lnTo>
                    <a:pt x="198" y="518"/>
                  </a:lnTo>
                  <a:lnTo>
                    <a:pt x="208" y="514"/>
                  </a:lnTo>
                  <a:lnTo>
                    <a:pt x="216" y="510"/>
                  </a:lnTo>
                  <a:lnTo>
                    <a:pt x="225" y="506"/>
                  </a:lnTo>
                  <a:lnTo>
                    <a:pt x="234" y="503"/>
                  </a:lnTo>
                  <a:lnTo>
                    <a:pt x="243" y="498"/>
                  </a:lnTo>
                  <a:lnTo>
                    <a:pt x="251" y="494"/>
                  </a:lnTo>
                  <a:lnTo>
                    <a:pt x="260" y="489"/>
                  </a:lnTo>
                  <a:lnTo>
                    <a:pt x="268" y="484"/>
                  </a:lnTo>
                  <a:lnTo>
                    <a:pt x="276" y="480"/>
                  </a:lnTo>
                  <a:lnTo>
                    <a:pt x="285" y="475"/>
                  </a:lnTo>
                  <a:lnTo>
                    <a:pt x="293" y="470"/>
                  </a:lnTo>
                  <a:lnTo>
                    <a:pt x="301" y="465"/>
                  </a:lnTo>
                  <a:lnTo>
                    <a:pt x="309" y="459"/>
                  </a:lnTo>
                  <a:lnTo>
                    <a:pt x="317" y="454"/>
                  </a:lnTo>
                  <a:lnTo>
                    <a:pt x="325" y="448"/>
                  </a:lnTo>
                  <a:lnTo>
                    <a:pt x="333" y="442"/>
                  </a:lnTo>
                  <a:lnTo>
                    <a:pt x="341" y="436"/>
                  </a:lnTo>
                  <a:lnTo>
                    <a:pt x="348" y="431"/>
                  </a:lnTo>
                  <a:lnTo>
                    <a:pt x="356" y="425"/>
                  </a:lnTo>
                  <a:lnTo>
                    <a:pt x="363" y="418"/>
                  </a:lnTo>
                  <a:lnTo>
                    <a:pt x="371" y="411"/>
                  </a:lnTo>
                  <a:lnTo>
                    <a:pt x="378" y="406"/>
                  </a:lnTo>
                  <a:lnTo>
                    <a:pt x="385" y="399"/>
                  </a:lnTo>
                  <a:lnTo>
                    <a:pt x="392" y="392"/>
                  </a:lnTo>
                  <a:lnTo>
                    <a:pt x="398" y="385"/>
                  </a:lnTo>
                  <a:lnTo>
                    <a:pt x="405" y="378"/>
                  </a:lnTo>
                  <a:lnTo>
                    <a:pt x="411" y="371"/>
                  </a:lnTo>
                  <a:lnTo>
                    <a:pt x="418" y="363"/>
                  </a:lnTo>
                  <a:lnTo>
                    <a:pt x="425" y="356"/>
                  </a:lnTo>
                  <a:lnTo>
                    <a:pt x="430" y="348"/>
                  </a:lnTo>
                  <a:lnTo>
                    <a:pt x="436" y="342"/>
                  </a:lnTo>
                  <a:lnTo>
                    <a:pt x="442" y="334"/>
                  </a:lnTo>
                  <a:lnTo>
                    <a:pt x="448" y="326"/>
                  </a:lnTo>
                  <a:lnTo>
                    <a:pt x="453" y="318"/>
                  </a:lnTo>
                  <a:lnTo>
                    <a:pt x="459" y="310"/>
                  </a:lnTo>
                  <a:lnTo>
                    <a:pt x="465" y="302"/>
                  </a:lnTo>
                  <a:lnTo>
                    <a:pt x="469" y="294"/>
                  </a:lnTo>
                  <a:lnTo>
                    <a:pt x="475" y="286"/>
                  </a:lnTo>
                  <a:lnTo>
                    <a:pt x="480" y="276"/>
                  </a:lnTo>
                  <a:lnTo>
                    <a:pt x="484" y="268"/>
                  </a:lnTo>
                  <a:lnTo>
                    <a:pt x="489" y="260"/>
                  </a:lnTo>
                  <a:lnTo>
                    <a:pt x="493" y="251"/>
                  </a:lnTo>
                  <a:lnTo>
                    <a:pt x="498" y="243"/>
                  </a:lnTo>
                  <a:lnTo>
                    <a:pt x="502" y="234"/>
                  </a:lnTo>
                  <a:lnTo>
                    <a:pt x="506" y="225"/>
                  </a:lnTo>
                  <a:lnTo>
                    <a:pt x="509" y="216"/>
                  </a:lnTo>
                  <a:lnTo>
                    <a:pt x="514" y="208"/>
                  </a:lnTo>
                  <a:lnTo>
                    <a:pt x="517" y="199"/>
                  </a:lnTo>
                  <a:lnTo>
                    <a:pt x="521" y="190"/>
                  </a:lnTo>
                  <a:lnTo>
                    <a:pt x="524" y="180"/>
                  </a:lnTo>
                  <a:lnTo>
                    <a:pt x="526" y="171"/>
                  </a:lnTo>
                  <a:lnTo>
                    <a:pt x="530" y="162"/>
                  </a:lnTo>
                  <a:lnTo>
                    <a:pt x="532" y="153"/>
                  </a:lnTo>
                  <a:lnTo>
                    <a:pt x="534" y="143"/>
                  </a:lnTo>
                  <a:lnTo>
                    <a:pt x="538" y="134"/>
                  </a:lnTo>
                  <a:lnTo>
                    <a:pt x="540" y="124"/>
                  </a:lnTo>
                  <a:lnTo>
                    <a:pt x="541" y="115"/>
                  </a:lnTo>
                  <a:lnTo>
                    <a:pt x="544" y="105"/>
                  </a:lnTo>
                  <a:lnTo>
                    <a:pt x="546" y="96"/>
                  </a:lnTo>
                  <a:lnTo>
                    <a:pt x="547" y="87"/>
                  </a:lnTo>
                  <a:lnTo>
                    <a:pt x="548" y="76"/>
                  </a:lnTo>
                  <a:lnTo>
                    <a:pt x="549" y="67"/>
                  </a:lnTo>
                  <a:lnTo>
                    <a:pt x="550" y="58"/>
                  </a:lnTo>
                  <a:lnTo>
                    <a:pt x="552" y="48"/>
                  </a:lnTo>
                  <a:lnTo>
                    <a:pt x="553" y="39"/>
                  </a:lnTo>
                  <a:lnTo>
                    <a:pt x="553" y="28"/>
                  </a:lnTo>
                  <a:lnTo>
                    <a:pt x="554" y="19"/>
                  </a:lnTo>
                  <a:lnTo>
                    <a:pt x="554" y="9"/>
                  </a:lnTo>
                  <a:lnTo>
                    <a:pt x="554" y="0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30" name="Freeform 38">
              <a:extLst>
                <a:ext uri="{FF2B5EF4-FFF2-40B4-BE49-F238E27FC236}">
                  <a16:creationId xmlns:a16="http://schemas.microsoft.com/office/drawing/2014/main" id="{838875F3-FF10-AC4C-9EC8-85DC7B4AD1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6" y="2501"/>
              <a:ext cx="92" cy="92"/>
            </a:xfrm>
            <a:custGeom>
              <a:avLst/>
              <a:gdLst>
                <a:gd name="T0" fmla="*/ 0 w 554"/>
                <a:gd name="T1" fmla="*/ 0 h 555"/>
                <a:gd name="T2" fmla="*/ 0 w 554"/>
                <a:gd name="T3" fmla="*/ 0 h 555"/>
                <a:gd name="T4" fmla="*/ 0 w 554"/>
                <a:gd name="T5" fmla="*/ 0 h 555"/>
                <a:gd name="T6" fmla="*/ 0 w 554"/>
                <a:gd name="T7" fmla="*/ 0 h 555"/>
                <a:gd name="T8" fmla="*/ 0 w 554"/>
                <a:gd name="T9" fmla="*/ 0 h 555"/>
                <a:gd name="T10" fmla="*/ 0 w 554"/>
                <a:gd name="T11" fmla="*/ 0 h 555"/>
                <a:gd name="T12" fmla="*/ 0 w 554"/>
                <a:gd name="T13" fmla="*/ 0 h 555"/>
                <a:gd name="T14" fmla="*/ 0 w 554"/>
                <a:gd name="T15" fmla="*/ 0 h 555"/>
                <a:gd name="T16" fmla="*/ 0 w 554"/>
                <a:gd name="T17" fmla="*/ 0 h 555"/>
                <a:gd name="T18" fmla="*/ 0 w 554"/>
                <a:gd name="T19" fmla="*/ 0 h 555"/>
                <a:gd name="T20" fmla="*/ 0 w 554"/>
                <a:gd name="T21" fmla="*/ 0 h 555"/>
                <a:gd name="T22" fmla="*/ 0 w 554"/>
                <a:gd name="T23" fmla="*/ 0 h 555"/>
                <a:gd name="T24" fmla="*/ 0 w 554"/>
                <a:gd name="T25" fmla="*/ 0 h 555"/>
                <a:gd name="T26" fmla="*/ 0 w 554"/>
                <a:gd name="T27" fmla="*/ 0 h 555"/>
                <a:gd name="T28" fmla="*/ 0 w 554"/>
                <a:gd name="T29" fmla="*/ 0 h 555"/>
                <a:gd name="T30" fmla="*/ 0 w 554"/>
                <a:gd name="T31" fmla="*/ 0 h 555"/>
                <a:gd name="T32" fmla="*/ 0 w 554"/>
                <a:gd name="T33" fmla="*/ 0 h 555"/>
                <a:gd name="T34" fmla="*/ 0 w 554"/>
                <a:gd name="T35" fmla="*/ 0 h 555"/>
                <a:gd name="T36" fmla="*/ 0 w 554"/>
                <a:gd name="T37" fmla="*/ 0 h 555"/>
                <a:gd name="T38" fmla="*/ 0 w 554"/>
                <a:gd name="T39" fmla="*/ 0 h 555"/>
                <a:gd name="T40" fmla="*/ 0 w 554"/>
                <a:gd name="T41" fmla="*/ 0 h 555"/>
                <a:gd name="T42" fmla="*/ 0 w 554"/>
                <a:gd name="T43" fmla="*/ 0 h 555"/>
                <a:gd name="T44" fmla="*/ 0 w 554"/>
                <a:gd name="T45" fmla="*/ 0 h 555"/>
                <a:gd name="T46" fmla="*/ 0 w 554"/>
                <a:gd name="T47" fmla="*/ 0 h 555"/>
                <a:gd name="T48" fmla="*/ 0 w 554"/>
                <a:gd name="T49" fmla="*/ 0 h 555"/>
                <a:gd name="T50" fmla="*/ 0 w 554"/>
                <a:gd name="T51" fmla="*/ 0 h 555"/>
                <a:gd name="T52" fmla="*/ 0 w 554"/>
                <a:gd name="T53" fmla="*/ 0 h 555"/>
                <a:gd name="T54" fmla="*/ 0 w 554"/>
                <a:gd name="T55" fmla="*/ 0 h 555"/>
                <a:gd name="T56" fmla="*/ 0 w 554"/>
                <a:gd name="T57" fmla="*/ 0 h 555"/>
                <a:gd name="T58" fmla="*/ 0 w 554"/>
                <a:gd name="T59" fmla="*/ 0 h 555"/>
                <a:gd name="T60" fmla="*/ 0 w 554"/>
                <a:gd name="T61" fmla="*/ 0 h 555"/>
                <a:gd name="T62" fmla="*/ 0 w 554"/>
                <a:gd name="T63" fmla="*/ 0 h 555"/>
                <a:gd name="T64" fmla="*/ 0 w 554"/>
                <a:gd name="T65" fmla="*/ 0 h 555"/>
                <a:gd name="T66" fmla="*/ 0 w 554"/>
                <a:gd name="T67" fmla="*/ 0 h 555"/>
                <a:gd name="T68" fmla="*/ 0 w 554"/>
                <a:gd name="T69" fmla="*/ 0 h 555"/>
                <a:gd name="T70" fmla="*/ 0 w 554"/>
                <a:gd name="T71" fmla="*/ 0 h 555"/>
                <a:gd name="T72" fmla="*/ 0 w 554"/>
                <a:gd name="T73" fmla="*/ 0 h 555"/>
                <a:gd name="T74" fmla="*/ 0 w 554"/>
                <a:gd name="T75" fmla="*/ 0 h 555"/>
                <a:gd name="T76" fmla="*/ 0 w 554"/>
                <a:gd name="T77" fmla="*/ 0 h 555"/>
                <a:gd name="T78" fmla="*/ 0 w 554"/>
                <a:gd name="T79" fmla="*/ 0 h 555"/>
                <a:gd name="T80" fmla="*/ 0 w 554"/>
                <a:gd name="T81" fmla="*/ 0 h 555"/>
                <a:gd name="T82" fmla="*/ 0 w 554"/>
                <a:gd name="T83" fmla="*/ 0 h 555"/>
                <a:gd name="T84" fmla="*/ 0 w 554"/>
                <a:gd name="T85" fmla="*/ 0 h 555"/>
                <a:gd name="T86" fmla="*/ 0 w 554"/>
                <a:gd name="T87" fmla="*/ 0 h 555"/>
                <a:gd name="T88" fmla="*/ 0 w 554"/>
                <a:gd name="T89" fmla="*/ 0 h 55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54"/>
                <a:gd name="T136" fmla="*/ 0 h 555"/>
                <a:gd name="T137" fmla="*/ 554 w 554"/>
                <a:gd name="T138" fmla="*/ 555 h 55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54" h="555">
                  <a:moveTo>
                    <a:pt x="554" y="555"/>
                  </a:moveTo>
                  <a:lnTo>
                    <a:pt x="554" y="545"/>
                  </a:lnTo>
                  <a:lnTo>
                    <a:pt x="554" y="536"/>
                  </a:lnTo>
                  <a:lnTo>
                    <a:pt x="553" y="525"/>
                  </a:lnTo>
                  <a:lnTo>
                    <a:pt x="553" y="516"/>
                  </a:lnTo>
                  <a:lnTo>
                    <a:pt x="552" y="506"/>
                  </a:lnTo>
                  <a:lnTo>
                    <a:pt x="550" y="497"/>
                  </a:lnTo>
                  <a:lnTo>
                    <a:pt x="549" y="486"/>
                  </a:lnTo>
                  <a:lnTo>
                    <a:pt x="548" y="477"/>
                  </a:lnTo>
                  <a:lnTo>
                    <a:pt x="547" y="468"/>
                  </a:lnTo>
                  <a:lnTo>
                    <a:pt x="546" y="458"/>
                  </a:lnTo>
                  <a:lnTo>
                    <a:pt x="544" y="449"/>
                  </a:lnTo>
                  <a:lnTo>
                    <a:pt x="541" y="440"/>
                  </a:lnTo>
                  <a:lnTo>
                    <a:pt x="540" y="429"/>
                  </a:lnTo>
                  <a:lnTo>
                    <a:pt x="538" y="420"/>
                  </a:lnTo>
                  <a:lnTo>
                    <a:pt x="534" y="411"/>
                  </a:lnTo>
                  <a:lnTo>
                    <a:pt x="532" y="402"/>
                  </a:lnTo>
                  <a:lnTo>
                    <a:pt x="530" y="393"/>
                  </a:lnTo>
                  <a:lnTo>
                    <a:pt x="526" y="384"/>
                  </a:lnTo>
                  <a:lnTo>
                    <a:pt x="524" y="374"/>
                  </a:lnTo>
                  <a:lnTo>
                    <a:pt x="521" y="365"/>
                  </a:lnTo>
                  <a:lnTo>
                    <a:pt x="517" y="356"/>
                  </a:lnTo>
                  <a:lnTo>
                    <a:pt x="514" y="347"/>
                  </a:lnTo>
                  <a:lnTo>
                    <a:pt x="509" y="338"/>
                  </a:lnTo>
                  <a:lnTo>
                    <a:pt x="506" y="329"/>
                  </a:lnTo>
                  <a:lnTo>
                    <a:pt x="502" y="321"/>
                  </a:lnTo>
                  <a:lnTo>
                    <a:pt x="498" y="312"/>
                  </a:lnTo>
                  <a:lnTo>
                    <a:pt x="493" y="302"/>
                  </a:lnTo>
                  <a:lnTo>
                    <a:pt x="489" y="294"/>
                  </a:lnTo>
                  <a:lnTo>
                    <a:pt x="484" y="285"/>
                  </a:lnTo>
                  <a:lnTo>
                    <a:pt x="480" y="277"/>
                  </a:lnTo>
                  <a:lnTo>
                    <a:pt x="475" y="269"/>
                  </a:lnTo>
                  <a:lnTo>
                    <a:pt x="469" y="261"/>
                  </a:lnTo>
                  <a:lnTo>
                    <a:pt x="465" y="252"/>
                  </a:lnTo>
                  <a:lnTo>
                    <a:pt x="459" y="244"/>
                  </a:lnTo>
                  <a:lnTo>
                    <a:pt x="453" y="236"/>
                  </a:lnTo>
                  <a:lnTo>
                    <a:pt x="448" y="228"/>
                  </a:lnTo>
                  <a:lnTo>
                    <a:pt x="442" y="221"/>
                  </a:lnTo>
                  <a:lnTo>
                    <a:pt x="436" y="213"/>
                  </a:lnTo>
                  <a:lnTo>
                    <a:pt x="430" y="205"/>
                  </a:lnTo>
                  <a:lnTo>
                    <a:pt x="425" y="198"/>
                  </a:lnTo>
                  <a:lnTo>
                    <a:pt x="418" y="190"/>
                  </a:lnTo>
                  <a:lnTo>
                    <a:pt x="411" y="184"/>
                  </a:lnTo>
                  <a:lnTo>
                    <a:pt x="405" y="177"/>
                  </a:lnTo>
                  <a:lnTo>
                    <a:pt x="398" y="170"/>
                  </a:lnTo>
                  <a:lnTo>
                    <a:pt x="392" y="163"/>
                  </a:lnTo>
                  <a:lnTo>
                    <a:pt x="385" y="156"/>
                  </a:lnTo>
                  <a:lnTo>
                    <a:pt x="378" y="149"/>
                  </a:lnTo>
                  <a:lnTo>
                    <a:pt x="371" y="142"/>
                  </a:lnTo>
                  <a:lnTo>
                    <a:pt x="363" y="136"/>
                  </a:lnTo>
                  <a:lnTo>
                    <a:pt x="356" y="130"/>
                  </a:lnTo>
                  <a:lnTo>
                    <a:pt x="348" y="124"/>
                  </a:lnTo>
                  <a:lnTo>
                    <a:pt x="341" y="117"/>
                  </a:lnTo>
                  <a:lnTo>
                    <a:pt x="333" y="112"/>
                  </a:lnTo>
                  <a:lnTo>
                    <a:pt x="325" y="106"/>
                  </a:lnTo>
                  <a:lnTo>
                    <a:pt x="317" y="100"/>
                  </a:lnTo>
                  <a:lnTo>
                    <a:pt x="309" y="94"/>
                  </a:lnTo>
                  <a:lnTo>
                    <a:pt x="301" y="90"/>
                  </a:lnTo>
                  <a:lnTo>
                    <a:pt x="293" y="84"/>
                  </a:lnTo>
                  <a:lnTo>
                    <a:pt x="285" y="80"/>
                  </a:lnTo>
                  <a:lnTo>
                    <a:pt x="276" y="74"/>
                  </a:lnTo>
                  <a:lnTo>
                    <a:pt x="268" y="69"/>
                  </a:lnTo>
                  <a:lnTo>
                    <a:pt x="260" y="65"/>
                  </a:lnTo>
                  <a:lnTo>
                    <a:pt x="251" y="60"/>
                  </a:lnTo>
                  <a:lnTo>
                    <a:pt x="243" y="57"/>
                  </a:lnTo>
                  <a:lnTo>
                    <a:pt x="234" y="52"/>
                  </a:lnTo>
                  <a:lnTo>
                    <a:pt x="225" y="48"/>
                  </a:lnTo>
                  <a:lnTo>
                    <a:pt x="216" y="44"/>
                  </a:lnTo>
                  <a:lnTo>
                    <a:pt x="208" y="41"/>
                  </a:lnTo>
                  <a:lnTo>
                    <a:pt x="198" y="37"/>
                  </a:lnTo>
                  <a:lnTo>
                    <a:pt x="189" y="34"/>
                  </a:lnTo>
                  <a:lnTo>
                    <a:pt x="180" y="30"/>
                  </a:lnTo>
                  <a:lnTo>
                    <a:pt x="171" y="27"/>
                  </a:lnTo>
                  <a:lnTo>
                    <a:pt x="162" y="25"/>
                  </a:lnTo>
                  <a:lnTo>
                    <a:pt x="153" y="21"/>
                  </a:lnTo>
                  <a:lnTo>
                    <a:pt x="142" y="19"/>
                  </a:lnTo>
                  <a:lnTo>
                    <a:pt x="133" y="17"/>
                  </a:lnTo>
                  <a:lnTo>
                    <a:pt x="124" y="14"/>
                  </a:lnTo>
                  <a:lnTo>
                    <a:pt x="115" y="12"/>
                  </a:lnTo>
                  <a:lnTo>
                    <a:pt x="105" y="10"/>
                  </a:lnTo>
                  <a:lnTo>
                    <a:pt x="96" y="9"/>
                  </a:lnTo>
                  <a:lnTo>
                    <a:pt x="86" y="6"/>
                  </a:lnTo>
                  <a:lnTo>
                    <a:pt x="76" y="5"/>
                  </a:lnTo>
                  <a:lnTo>
                    <a:pt x="67" y="4"/>
                  </a:lnTo>
                  <a:lnTo>
                    <a:pt x="58" y="3"/>
                  </a:lnTo>
                  <a:lnTo>
                    <a:pt x="48" y="2"/>
                  </a:lnTo>
                  <a:lnTo>
                    <a:pt x="38" y="2"/>
                  </a:lnTo>
                  <a:lnTo>
                    <a:pt x="28" y="1"/>
                  </a:lnTo>
                  <a:lnTo>
                    <a:pt x="19" y="1"/>
                  </a:lnTo>
                  <a:lnTo>
                    <a:pt x="9" y="1"/>
                  </a:lnTo>
                  <a:lnTo>
                    <a:pt x="0" y="0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31" name="Freeform 39">
              <a:extLst>
                <a:ext uri="{FF2B5EF4-FFF2-40B4-BE49-F238E27FC236}">
                  <a16:creationId xmlns:a16="http://schemas.microsoft.com/office/drawing/2014/main" id="{441FB843-4CCE-D543-88AB-882DA50940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6" y="2501"/>
              <a:ext cx="93" cy="92"/>
            </a:xfrm>
            <a:custGeom>
              <a:avLst/>
              <a:gdLst>
                <a:gd name="T0" fmla="*/ 0 w 555"/>
                <a:gd name="T1" fmla="*/ 0 h 555"/>
                <a:gd name="T2" fmla="*/ 0 w 555"/>
                <a:gd name="T3" fmla="*/ 0 h 555"/>
                <a:gd name="T4" fmla="*/ 0 w 555"/>
                <a:gd name="T5" fmla="*/ 0 h 555"/>
                <a:gd name="T6" fmla="*/ 0 w 555"/>
                <a:gd name="T7" fmla="*/ 0 h 555"/>
                <a:gd name="T8" fmla="*/ 0 w 555"/>
                <a:gd name="T9" fmla="*/ 0 h 555"/>
                <a:gd name="T10" fmla="*/ 0 w 555"/>
                <a:gd name="T11" fmla="*/ 0 h 555"/>
                <a:gd name="T12" fmla="*/ 0 w 555"/>
                <a:gd name="T13" fmla="*/ 0 h 555"/>
                <a:gd name="T14" fmla="*/ 0 w 555"/>
                <a:gd name="T15" fmla="*/ 0 h 555"/>
                <a:gd name="T16" fmla="*/ 0 w 555"/>
                <a:gd name="T17" fmla="*/ 0 h 555"/>
                <a:gd name="T18" fmla="*/ 0 w 555"/>
                <a:gd name="T19" fmla="*/ 0 h 555"/>
                <a:gd name="T20" fmla="*/ 0 w 555"/>
                <a:gd name="T21" fmla="*/ 0 h 555"/>
                <a:gd name="T22" fmla="*/ 0 w 555"/>
                <a:gd name="T23" fmla="*/ 0 h 555"/>
                <a:gd name="T24" fmla="*/ 0 w 555"/>
                <a:gd name="T25" fmla="*/ 0 h 555"/>
                <a:gd name="T26" fmla="*/ 0 w 555"/>
                <a:gd name="T27" fmla="*/ 0 h 555"/>
                <a:gd name="T28" fmla="*/ 0 w 555"/>
                <a:gd name="T29" fmla="*/ 0 h 555"/>
                <a:gd name="T30" fmla="*/ 0 w 555"/>
                <a:gd name="T31" fmla="*/ 0 h 555"/>
                <a:gd name="T32" fmla="*/ 0 w 555"/>
                <a:gd name="T33" fmla="*/ 0 h 555"/>
                <a:gd name="T34" fmla="*/ 0 w 555"/>
                <a:gd name="T35" fmla="*/ 0 h 555"/>
                <a:gd name="T36" fmla="*/ 0 w 555"/>
                <a:gd name="T37" fmla="*/ 0 h 555"/>
                <a:gd name="T38" fmla="*/ 0 w 555"/>
                <a:gd name="T39" fmla="*/ 0 h 555"/>
                <a:gd name="T40" fmla="*/ 0 w 555"/>
                <a:gd name="T41" fmla="*/ 0 h 555"/>
                <a:gd name="T42" fmla="*/ 0 w 555"/>
                <a:gd name="T43" fmla="*/ 0 h 555"/>
                <a:gd name="T44" fmla="*/ 0 w 555"/>
                <a:gd name="T45" fmla="*/ 0 h 555"/>
                <a:gd name="T46" fmla="*/ 0 w 555"/>
                <a:gd name="T47" fmla="*/ 0 h 555"/>
                <a:gd name="T48" fmla="*/ 0 w 555"/>
                <a:gd name="T49" fmla="*/ 0 h 555"/>
                <a:gd name="T50" fmla="*/ 0 w 555"/>
                <a:gd name="T51" fmla="*/ 0 h 555"/>
                <a:gd name="T52" fmla="*/ 0 w 555"/>
                <a:gd name="T53" fmla="*/ 0 h 555"/>
                <a:gd name="T54" fmla="*/ 0 w 555"/>
                <a:gd name="T55" fmla="*/ 0 h 555"/>
                <a:gd name="T56" fmla="*/ 0 w 555"/>
                <a:gd name="T57" fmla="*/ 0 h 555"/>
                <a:gd name="T58" fmla="*/ 0 w 555"/>
                <a:gd name="T59" fmla="*/ 0 h 555"/>
                <a:gd name="T60" fmla="*/ 0 w 555"/>
                <a:gd name="T61" fmla="*/ 0 h 555"/>
                <a:gd name="T62" fmla="*/ 0 w 555"/>
                <a:gd name="T63" fmla="*/ 0 h 555"/>
                <a:gd name="T64" fmla="*/ 0 w 555"/>
                <a:gd name="T65" fmla="*/ 0 h 555"/>
                <a:gd name="T66" fmla="*/ 0 w 555"/>
                <a:gd name="T67" fmla="*/ 0 h 555"/>
                <a:gd name="T68" fmla="*/ 0 w 555"/>
                <a:gd name="T69" fmla="*/ 0 h 555"/>
                <a:gd name="T70" fmla="*/ 0 w 555"/>
                <a:gd name="T71" fmla="*/ 0 h 555"/>
                <a:gd name="T72" fmla="*/ 0 w 555"/>
                <a:gd name="T73" fmla="*/ 0 h 555"/>
                <a:gd name="T74" fmla="*/ 0 w 555"/>
                <a:gd name="T75" fmla="*/ 0 h 555"/>
                <a:gd name="T76" fmla="*/ 0 w 555"/>
                <a:gd name="T77" fmla="*/ 0 h 555"/>
                <a:gd name="T78" fmla="*/ 0 w 555"/>
                <a:gd name="T79" fmla="*/ 0 h 555"/>
                <a:gd name="T80" fmla="*/ 0 w 555"/>
                <a:gd name="T81" fmla="*/ 0 h 555"/>
                <a:gd name="T82" fmla="*/ 0 w 555"/>
                <a:gd name="T83" fmla="*/ 0 h 555"/>
                <a:gd name="T84" fmla="*/ 0 w 555"/>
                <a:gd name="T85" fmla="*/ 0 h 555"/>
                <a:gd name="T86" fmla="*/ 0 w 555"/>
                <a:gd name="T87" fmla="*/ 0 h 555"/>
                <a:gd name="T88" fmla="*/ 0 w 555"/>
                <a:gd name="T89" fmla="*/ 0 h 55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55"/>
                <a:gd name="T136" fmla="*/ 0 h 555"/>
                <a:gd name="T137" fmla="*/ 555 w 555"/>
                <a:gd name="T138" fmla="*/ 555 h 55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55" h="555">
                  <a:moveTo>
                    <a:pt x="555" y="0"/>
                  </a:moveTo>
                  <a:lnTo>
                    <a:pt x="545" y="1"/>
                  </a:lnTo>
                  <a:lnTo>
                    <a:pt x="535" y="1"/>
                  </a:lnTo>
                  <a:lnTo>
                    <a:pt x="526" y="1"/>
                  </a:lnTo>
                  <a:lnTo>
                    <a:pt x="516" y="2"/>
                  </a:lnTo>
                  <a:lnTo>
                    <a:pt x="507" y="2"/>
                  </a:lnTo>
                  <a:lnTo>
                    <a:pt x="496" y="3"/>
                  </a:lnTo>
                  <a:lnTo>
                    <a:pt x="487" y="4"/>
                  </a:lnTo>
                  <a:lnTo>
                    <a:pt x="478" y="5"/>
                  </a:lnTo>
                  <a:lnTo>
                    <a:pt x="468" y="6"/>
                  </a:lnTo>
                  <a:lnTo>
                    <a:pt x="459" y="9"/>
                  </a:lnTo>
                  <a:lnTo>
                    <a:pt x="448" y="10"/>
                  </a:lnTo>
                  <a:lnTo>
                    <a:pt x="439" y="12"/>
                  </a:lnTo>
                  <a:lnTo>
                    <a:pt x="430" y="14"/>
                  </a:lnTo>
                  <a:lnTo>
                    <a:pt x="421" y="17"/>
                  </a:lnTo>
                  <a:lnTo>
                    <a:pt x="411" y="19"/>
                  </a:lnTo>
                  <a:lnTo>
                    <a:pt x="401" y="21"/>
                  </a:lnTo>
                  <a:lnTo>
                    <a:pt x="392" y="25"/>
                  </a:lnTo>
                  <a:lnTo>
                    <a:pt x="383" y="27"/>
                  </a:lnTo>
                  <a:lnTo>
                    <a:pt x="374" y="30"/>
                  </a:lnTo>
                  <a:lnTo>
                    <a:pt x="365" y="34"/>
                  </a:lnTo>
                  <a:lnTo>
                    <a:pt x="356" y="37"/>
                  </a:lnTo>
                  <a:lnTo>
                    <a:pt x="347" y="41"/>
                  </a:lnTo>
                  <a:lnTo>
                    <a:pt x="337" y="44"/>
                  </a:lnTo>
                  <a:lnTo>
                    <a:pt x="329" y="48"/>
                  </a:lnTo>
                  <a:lnTo>
                    <a:pt x="320" y="52"/>
                  </a:lnTo>
                  <a:lnTo>
                    <a:pt x="311" y="57"/>
                  </a:lnTo>
                  <a:lnTo>
                    <a:pt x="303" y="60"/>
                  </a:lnTo>
                  <a:lnTo>
                    <a:pt x="294" y="65"/>
                  </a:lnTo>
                  <a:lnTo>
                    <a:pt x="286" y="69"/>
                  </a:lnTo>
                  <a:lnTo>
                    <a:pt x="277" y="74"/>
                  </a:lnTo>
                  <a:lnTo>
                    <a:pt x="269" y="80"/>
                  </a:lnTo>
                  <a:lnTo>
                    <a:pt x="261" y="84"/>
                  </a:lnTo>
                  <a:lnTo>
                    <a:pt x="253" y="90"/>
                  </a:lnTo>
                  <a:lnTo>
                    <a:pt x="245" y="94"/>
                  </a:lnTo>
                  <a:lnTo>
                    <a:pt x="237" y="100"/>
                  </a:lnTo>
                  <a:lnTo>
                    <a:pt x="229" y="106"/>
                  </a:lnTo>
                  <a:lnTo>
                    <a:pt x="221" y="112"/>
                  </a:lnTo>
                  <a:lnTo>
                    <a:pt x="213" y="117"/>
                  </a:lnTo>
                  <a:lnTo>
                    <a:pt x="206" y="124"/>
                  </a:lnTo>
                  <a:lnTo>
                    <a:pt x="198" y="130"/>
                  </a:lnTo>
                  <a:lnTo>
                    <a:pt x="191" y="136"/>
                  </a:lnTo>
                  <a:lnTo>
                    <a:pt x="183" y="142"/>
                  </a:lnTo>
                  <a:lnTo>
                    <a:pt x="176" y="149"/>
                  </a:lnTo>
                  <a:lnTo>
                    <a:pt x="170" y="156"/>
                  </a:lnTo>
                  <a:lnTo>
                    <a:pt x="163" y="163"/>
                  </a:lnTo>
                  <a:lnTo>
                    <a:pt x="156" y="170"/>
                  </a:lnTo>
                  <a:lnTo>
                    <a:pt x="149" y="177"/>
                  </a:lnTo>
                  <a:lnTo>
                    <a:pt x="143" y="184"/>
                  </a:lnTo>
                  <a:lnTo>
                    <a:pt x="136" y="190"/>
                  </a:lnTo>
                  <a:lnTo>
                    <a:pt x="130" y="198"/>
                  </a:lnTo>
                  <a:lnTo>
                    <a:pt x="124" y="205"/>
                  </a:lnTo>
                  <a:lnTo>
                    <a:pt x="118" y="213"/>
                  </a:lnTo>
                  <a:lnTo>
                    <a:pt x="112" y="221"/>
                  </a:lnTo>
                  <a:lnTo>
                    <a:pt x="107" y="228"/>
                  </a:lnTo>
                  <a:lnTo>
                    <a:pt x="101" y="236"/>
                  </a:lnTo>
                  <a:lnTo>
                    <a:pt x="95" y="244"/>
                  </a:lnTo>
                  <a:lnTo>
                    <a:pt x="90" y="252"/>
                  </a:lnTo>
                  <a:lnTo>
                    <a:pt x="85" y="261"/>
                  </a:lnTo>
                  <a:lnTo>
                    <a:pt x="79" y="269"/>
                  </a:lnTo>
                  <a:lnTo>
                    <a:pt x="75" y="277"/>
                  </a:lnTo>
                  <a:lnTo>
                    <a:pt x="70" y="285"/>
                  </a:lnTo>
                  <a:lnTo>
                    <a:pt x="66" y="294"/>
                  </a:lnTo>
                  <a:lnTo>
                    <a:pt x="61" y="302"/>
                  </a:lnTo>
                  <a:lnTo>
                    <a:pt x="56" y="312"/>
                  </a:lnTo>
                  <a:lnTo>
                    <a:pt x="52" y="321"/>
                  </a:lnTo>
                  <a:lnTo>
                    <a:pt x="48" y="329"/>
                  </a:lnTo>
                  <a:lnTo>
                    <a:pt x="44" y="338"/>
                  </a:lnTo>
                  <a:lnTo>
                    <a:pt x="40" y="347"/>
                  </a:lnTo>
                  <a:lnTo>
                    <a:pt x="37" y="356"/>
                  </a:lnTo>
                  <a:lnTo>
                    <a:pt x="34" y="365"/>
                  </a:lnTo>
                  <a:lnTo>
                    <a:pt x="30" y="374"/>
                  </a:lnTo>
                  <a:lnTo>
                    <a:pt x="28" y="384"/>
                  </a:lnTo>
                  <a:lnTo>
                    <a:pt x="24" y="393"/>
                  </a:lnTo>
                  <a:lnTo>
                    <a:pt x="22" y="402"/>
                  </a:lnTo>
                  <a:lnTo>
                    <a:pt x="19" y="411"/>
                  </a:lnTo>
                  <a:lnTo>
                    <a:pt x="16" y="420"/>
                  </a:lnTo>
                  <a:lnTo>
                    <a:pt x="14" y="429"/>
                  </a:lnTo>
                  <a:lnTo>
                    <a:pt x="13" y="440"/>
                  </a:lnTo>
                  <a:lnTo>
                    <a:pt x="11" y="449"/>
                  </a:lnTo>
                  <a:lnTo>
                    <a:pt x="8" y="458"/>
                  </a:lnTo>
                  <a:lnTo>
                    <a:pt x="7" y="468"/>
                  </a:lnTo>
                  <a:lnTo>
                    <a:pt x="6" y="477"/>
                  </a:lnTo>
                  <a:lnTo>
                    <a:pt x="5" y="486"/>
                  </a:lnTo>
                  <a:lnTo>
                    <a:pt x="4" y="497"/>
                  </a:lnTo>
                  <a:lnTo>
                    <a:pt x="3" y="506"/>
                  </a:lnTo>
                  <a:lnTo>
                    <a:pt x="2" y="516"/>
                  </a:lnTo>
                  <a:lnTo>
                    <a:pt x="2" y="525"/>
                  </a:lnTo>
                  <a:lnTo>
                    <a:pt x="0" y="536"/>
                  </a:lnTo>
                  <a:lnTo>
                    <a:pt x="0" y="545"/>
                  </a:lnTo>
                  <a:lnTo>
                    <a:pt x="0" y="555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32" name="Freeform 40">
              <a:extLst>
                <a:ext uri="{FF2B5EF4-FFF2-40B4-BE49-F238E27FC236}">
                  <a16:creationId xmlns:a16="http://schemas.microsoft.com/office/drawing/2014/main" id="{513824F6-A322-0A4B-804D-5F8E0D9A53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8" y="2824"/>
              <a:ext cx="107" cy="297"/>
            </a:xfrm>
            <a:custGeom>
              <a:avLst/>
              <a:gdLst>
                <a:gd name="T0" fmla="*/ 0 w 639"/>
                <a:gd name="T1" fmla="*/ 0 h 1785"/>
                <a:gd name="T2" fmla="*/ 0 w 639"/>
                <a:gd name="T3" fmla="*/ 0 h 1785"/>
                <a:gd name="T4" fmla="*/ 0 w 639"/>
                <a:gd name="T5" fmla="*/ 0 h 1785"/>
                <a:gd name="T6" fmla="*/ 0 w 639"/>
                <a:gd name="T7" fmla="*/ 0 h 1785"/>
                <a:gd name="T8" fmla="*/ 0 w 639"/>
                <a:gd name="T9" fmla="*/ 0 h 1785"/>
                <a:gd name="T10" fmla="*/ 0 w 639"/>
                <a:gd name="T11" fmla="*/ 0 h 1785"/>
                <a:gd name="T12" fmla="*/ 0 w 639"/>
                <a:gd name="T13" fmla="*/ 0 h 1785"/>
                <a:gd name="T14" fmla="*/ 0 w 639"/>
                <a:gd name="T15" fmla="*/ 0 h 1785"/>
                <a:gd name="T16" fmla="*/ 0 w 639"/>
                <a:gd name="T17" fmla="*/ 0 h 1785"/>
                <a:gd name="T18" fmla="*/ 0 w 639"/>
                <a:gd name="T19" fmla="*/ 0 h 1785"/>
                <a:gd name="T20" fmla="*/ 0 w 639"/>
                <a:gd name="T21" fmla="*/ 0 h 1785"/>
                <a:gd name="T22" fmla="*/ 0 w 639"/>
                <a:gd name="T23" fmla="*/ 0 h 1785"/>
                <a:gd name="T24" fmla="*/ 0 w 639"/>
                <a:gd name="T25" fmla="*/ 0 h 1785"/>
                <a:gd name="T26" fmla="*/ 0 w 639"/>
                <a:gd name="T27" fmla="*/ 0 h 1785"/>
                <a:gd name="T28" fmla="*/ 0 w 639"/>
                <a:gd name="T29" fmla="*/ 0 h 1785"/>
                <a:gd name="T30" fmla="*/ 0 w 639"/>
                <a:gd name="T31" fmla="*/ 0 h 1785"/>
                <a:gd name="T32" fmla="*/ 0 w 639"/>
                <a:gd name="T33" fmla="*/ 0 h 1785"/>
                <a:gd name="T34" fmla="*/ 0 w 639"/>
                <a:gd name="T35" fmla="*/ 0 h 1785"/>
                <a:gd name="T36" fmla="*/ 0 w 639"/>
                <a:gd name="T37" fmla="*/ 0 h 1785"/>
                <a:gd name="T38" fmla="*/ 0 w 639"/>
                <a:gd name="T39" fmla="*/ 0 h 1785"/>
                <a:gd name="T40" fmla="*/ 0 w 639"/>
                <a:gd name="T41" fmla="*/ 0 h 1785"/>
                <a:gd name="T42" fmla="*/ 0 w 639"/>
                <a:gd name="T43" fmla="*/ 0 h 1785"/>
                <a:gd name="T44" fmla="*/ 0 w 639"/>
                <a:gd name="T45" fmla="*/ 0 h 1785"/>
                <a:gd name="T46" fmla="*/ 0 w 639"/>
                <a:gd name="T47" fmla="*/ 0 h 1785"/>
                <a:gd name="T48" fmla="*/ 0 w 639"/>
                <a:gd name="T49" fmla="*/ 0 h 178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39"/>
                <a:gd name="T76" fmla="*/ 0 h 1785"/>
                <a:gd name="T77" fmla="*/ 639 w 639"/>
                <a:gd name="T78" fmla="*/ 1785 h 178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39" h="1785">
                  <a:moveTo>
                    <a:pt x="48" y="0"/>
                  </a:moveTo>
                  <a:lnTo>
                    <a:pt x="42" y="10"/>
                  </a:lnTo>
                  <a:lnTo>
                    <a:pt x="38" y="42"/>
                  </a:lnTo>
                  <a:lnTo>
                    <a:pt x="32" y="84"/>
                  </a:lnTo>
                  <a:lnTo>
                    <a:pt x="16" y="143"/>
                  </a:lnTo>
                  <a:lnTo>
                    <a:pt x="12" y="216"/>
                  </a:lnTo>
                  <a:lnTo>
                    <a:pt x="0" y="296"/>
                  </a:lnTo>
                  <a:lnTo>
                    <a:pt x="0" y="385"/>
                  </a:lnTo>
                  <a:lnTo>
                    <a:pt x="0" y="480"/>
                  </a:lnTo>
                  <a:lnTo>
                    <a:pt x="16" y="596"/>
                  </a:lnTo>
                  <a:lnTo>
                    <a:pt x="42" y="729"/>
                  </a:lnTo>
                  <a:lnTo>
                    <a:pt x="85" y="871"/>
                  </a:lnTo>
                  <a:lnTo>
                    <a:pt x="133" y="998"/>
                  </a:lnTo>
                  <a:lnTo>
                    <a:pt x="185" y="1114"/>
                  </a:lnTo>
                  <a:lnTo>
                    <a:pt x="238" y="1219"/>
                  </a:lnTo>
                  <a:lnTo>
                    <a:pt x="290" y="1314"/>
                  </a:lnTo>
                  <a:lnTo>
                    <a:pt x="344" y="1399"/>
                  </a:lnTo>
                  <a:lnTo>
                    <a:pt x="397" y="1479"/>
                  </a:lnTo>
                  <a:lnTo>
                    <a:pt x="455" y="1552"/>
                  </a:lnTo>
                  <a:lnTo>
                    <a:pt x="502" y="1620"/>
                  </a:lnTo>
                  <a:lnTo>
                    <a:pt x="550" y="1679"/>
                  </a:lnTo>
                  <a:lnTo>
                    <a:pt x="586" y="1721"/>
                  </a:lnTo>
                  <a:lnTo>
                    <a:pt x="613" y="1759"/>
                  </a:lnTo>
                  <a:lnTo>
                    <a:pt x="629" y="1774"/>
                  </a:lnTo>
                  <a:lnTo>
                    <a:pt x="639" y="1785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33" name="Freeform 41">
              <a:extLst>
                <a:ext uri="{FF2B5EF4-FFF2-40B4-BE49-F238E27FC236}">
                  <a16:creationId xmlns:a16="http://schemas.microsoft.com/office/drawing/2014/main" id="{677B537A-A1FE-A942-AB95-B19A081753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0" y="2824"/>
              <a:ext cx="80" cy="303"/>
            </a:xfrm>
            <a:custGeom>
              <a:avLst/>
              <a:gdLst>
                <a:gd name="T0" fmla="*/ 0 w 481"/>
                <a:gd name="T1" fmla="*/ 0 h 1822"/>
                <a:gd name="T2" fmla="*/ 0 w 481"/>
                <a:gd name="T3" fmla="*/ 0 h 1822"/>
                <a:gd name="T4" fmla="*/ 0 w 481"/>
                <a:gd name="T5" fmla="*/ 0 h 1822"/>
                <a:gd name="T6" fmla="*/ 0 w 481"/>
                <a:gd name="T7" fmla="*/ 0 h 1822"/>
                <a:gd name="T8" fmla="*/ 0 w 481"/>
                <a:gd name="T9" fmla="*/ 0 h 1822"/>
                <a:gd name="T10" fmla="*/ 0 w 481"/>
                <a:gd name="T11" fmla="*/ 0 h 1822"/>
                <a:gd name="T12" fmla="*/ 0 w 481"/>
                <a:gd name="T13" fmla="*/ 0 h 1822"/>
                <a:gd name="T14" fmla="*/ 0 w 481"/>
                <a:gd name="T15" fmla="*/ 0 h 1822"/>
                <a:gd name="T16" fmla="*/ 0 w 481"/>
                <a:gd name="T17" fmla="*/ 0 h 1822"/>
                <a:gd name="T18" fmla="*/ 0 w 481"/>
                <a:gd name="T19" fmla="*/ 0 h 1822"/>
                <a:gd name="T20" fmla="*/ 0 w 481"/>
                <a:gd name="T21" fmla="*/ 0 h 1822"/>
                <a:gd name="T22" fmla="*/ 0 w 481"/>
                <a:gd name="T23" fmla="*/ 0 h 1822"/>
                <a:gd name="T24" fmla="*/ 0 w 481"/>
                <a:gd name="T25" fmla="*/ 0 h 1822"/>
                <a:gd name="T26" fmla="*/ 0 w 481"/>
                <a:gd name="T27" fmla="*/ 0 h 1822"/>
                <a:gd name="T28" fmla="*/ 0 w 481"/>
                <a:gd name="T29" fmla="*/ 0 h 1822"/>
                <a:gd name="T30" fmla="*/ 0 w 481"/>
                <a:gd name="T31" fmla="*/ 0 h 1822"/>
                <a:gd name="T32" fmla="*/ 0 w 481"/>
                <a:gd name="T33" fmla="*/ 0 h 1822"/>
                <a:gd name="T34" fmla="*/ 0 w 481"/>
                <a:gd name="T35" fmla="*/ 0 h 1822"/>
                <a:gd name="T36" fmla="*/ 0 w 481"/>
                <a:gd name="T37" fmla="*/ 0 h 1822"/>
                <a:gd name="T38" fmla="*/ 0 w 481"/>
                <a:gd name="T39" fmla="*/ 0 h 1822"/>
                <a:gd name="T40" fmla="*/ 0 w 481"/>
                <a:gd name="T41" fmla="*/ 0 h 1822"/>
                <a:gd name="T42" fmla="*/ 0 w 481"/>
                <a:gd name="T43" fmla="*/ 0 h 1822"/>
                <a:gd name="T44" fmla="*/ 0 w 481"/>
                <a:gd name="T45" fmla="*/ 0 h 1822"/>
                <a:gd name="T46" fmla="*/ 0 w 481"/>
                <a:gd name="T47" fmla="*/ 0 h 1822"/>
                <a:gd name="T48" fmla="*/ 0 w 481"/>
                <a:gd name="T49" fmla="*/ 0 h 182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81"/>
                <a:gd name="T76" fmla="*/ 0 h 1822"/>
                <a:gd name="T77" fmla="*/ 481 w 481"/>
                <a:gd name="T78" fmla="*/ 1822 h 182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81" h="1822">
                  <a:moveTo>
                    <a:pt x="285" y="0"/>
                  </a:moveTo>
                  <a:lnTo>
                    <a:pt x="280" y="10"/>
                  </a:lnTo>
                  <a:lnTo>
                    <a:pt x="264" y="36"/>
                  </a:lnTo>
                  <a:lnTo>
                    <a:pt x="243" y="79"/>
                  </a:lnTo>
                  <a:lnTo>
                    <a:pt x="217" y="143"/>
                  </a:lnTo>
                  <a:lnTo>
                    <a:pt x="180" y="216"/>
                  </a:lnTo>
                  <a:lnTo>
                    <a:pt x="143" y="296"/>
                  </a:lnTo>
                  <a:lnTo>
                    <a:pt x="106" y="391"/>
                  </a:lnTo>
                  <a:lnTo>
                    <a:pt x="74" y="486"/>
                  </a:lnTo>
                  <a:lnTo>
                    <a:pt x="42" y="586"/>
                  </a:lnTo>
                  <a:lnTo>
                    <a:pt x="22" y="697"/>
                  </a:lnTo>
                  <a:lnTo>
                    <a:pt x="6" y="814"/>
                  </a:lnTo>
                  <a:lnTo>
                    <a:pt x="0" y="939"/>
                  </a:lnTo>
                  <a:lnTo>
                    <a:pt x="6" y="1072"/>
                  </a:lnTo>
                  <a:lnTo>
                    <a:pt x="32" y="1215"/>
                  </a:lnTo>
                  <a:lnTo>
                    <a:pt x="68" y="1342"/>
                  </a:lnTo>
                  <a:lnTo>
                    <a:pt x="116" y="1441"/>
                  </a:lnTo>
                  <a:lnTo>
                    <a:pt x="175" y="1526"/>
                  </a:lnTo>
                  <a:lnTo>
                    <a:pt x="233" y="1600"/>
                  </a:lnTo>
                  <a:lnTo>
                    <a:pt x="291" y="1663"/>
                  </a:lnTo>
                  <a:lnTo>
                    <a:pt x="348" y="1716"/>
                  </a:lnTo>
                  <a:lnTo>
                    <a:pt x="402" y="1763"/>
                  </a:lnTo>
                  <a:lnTo>
                    <a:pt x="444" y="1795"/>
                  </a:lnTo>
                  <a:lnTo>
                    <a:pt x="471" y="1811"/>
                  </a:lnTo>
                  <a:lnTo>
                    <a:pt x="481" y="1822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34" name="Freeform 42">
              <a:extLst>
                <a:ext uri="{FF2B5EF4-FFF2-40B4-BE49-F238E27FC236}">
                  <a16:creationId xmlns:a16="http://schemas.microsoft.com/office/drawing/2014/main" id="{E96BFEBC-8291-4C4E-9407-B1E38D255F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4" y="2738"/>
              <a:ext cx="779" cy="389"/>
            </a:xfrm>
            <a:custGeom>
              <a:avLst/>
              <a:gdLst>
                <a:gd name="T0" fmla="*/ 0 w 4673"/>
                <a:gd name="T1" fmla="*/ 0 h 2334"/>
                <a:gd name="T2" fmla="*/ 0 w 4673"/>
                <a:gd name="T3" fmla="*/ 0 h 2334"/>
                <a:gd name="T4" fmla="*/ 0 w 4673"/>
                <a:gd name="T5" fmla="*/ 0 h 2334"/>
                <a:gd name="T6" fmla="*/ 0 w 4673"/>
                <a:gd name="T7" fmla="*/ 0 h 2334"/>
                <a:gd name="T8" fmla="*/ 0 w 4673"/>
                <a:gd name="T9" fmla="*/ 0 h 2334"/>
                <a:gd name="T10" fmla="*/ 0 w 4673"/>
                <a:gd name="T11" fmla="*/ 0 h 2334"/>
                <a:gd name="T12" fmla="*/ 0 w 4673"/>
                <a:gd name="T13" fmla="*/ 0 h 2334"/>
                <a:gd name="T14" fmla="*/ 0 w 4673"/>
                <a:gd name="T15" fmla="*/ 0 h 2334"/>
                <a:gd name="T16" fmla="*/ 0 w 4673"/>
                <a:gd name="T17" fmla="*/ 0 h 2334"/>
                <a:gd name="T18" fmla="*/ 0 w 4673"/>
                <a:gd name="T19" fmla="*/ 0 h 2334"/>
                <a:gd name="T20" fmla="*/ 0 w 4673"/>
                <a:gd name="T21" fmla="*/ 0 h 2334"/>
                <a:gd name="T22" fmla="*/ 0 w 4673"/>
                <a:gd name="T23" fmla="*/ 0 h 2334"/>
                <a:gd name="T24" fmla="*/ 0 w 4673"/>
                <a:gd name="T25" fmla="*/ 0 h 2334"/>
                <a:gd name="T26" fmla="*/ 0 w 4673"/>
                <a:gd name="T27" fmla="*/ 0 h 2334"/>
                <a:gd name="T28" fmla="*/ 0 w 4673"/>
                <a:gd name="T29" fmla="*/ 0 h 2334"/>
                <a:gd name="T30" fmla="*/ 0 w 4673"/>
                <a:gd name="T31" fmla="*/ 0 h 2334"/>
                <a:gd name="T32" fmla="*/ 0 w 4673"/>
                <a:gd name="T33" fmla="*/ 0 h 2334"/>
                <a:gd name="T34" fmla="*/ 0 w 4673"/>
                <a:gd name="T35" fmla="*/ 0 h 2334"/>
                <a:gd name="T36" fmla="*/ 0 w 4673"/>
                <a:gd name="T37" fmla="*/ 0 h 2334"/>
                <a:gd name="T38" fmla="*/ 0 w 4673"/>
                <a:gd name="T39" fmla="*/ 0 h 2334"/>
                <a:gd name="T40" fmla="*/ 0 w 4673"/>
                <a:gd name="T41" fmla="*/ 0 h 2334"/>
                <a:gd name="T42" fmla="*/ 0 w 4673"/>
                <a:gd name="T43" fmla="*/ 0 h 2334"/>
                <a:gd name="T44" fmla="*/ 0 w 4673"/>
                <a:gd name="T45" fmla="*/ 0 h 2334"/>
                <a:gd name="T46" fmla="*/ 0 w 4673"/>
                <a:gd name="T47" fmla="*/ 0 h 2334"/>
                <a:gd name="T48" fmla="*/ 0 w 4673"/>
                <a:gd name="T49" fmla="*/ 0 h 2334"/>
                <a:gd name="T50" fmla="*/ 0 w 4673"/>
                <a:gd name="T51" fmla="*/ 0 h 2334"/>
                <a:gd name="T52" fmla="*/ 0 w 4673"/>
                <a:gd name="T53" fmla="*/ 0 h 2334"/>
                <a:gd name="T54" fmla="*/ 0 w 4673"/>
                <a:gd name="T55" fmla="*/ 0 h 2334"/>
                <a:gd name="T56" fmla="*/ 0 w 4673"/>
                <a:gd name="T57" fmla="*/ 0 h 2334"/>
                <a:gd name="T58" fmla="*/ 0 w 4673"/>
                <a:gd name="T59" fmla="*/ 0 h 2334"/>
                <a:gd name="T60" fmla="*/ 0 w 4673"/>
                <a:gd name="T61" fmla="*/ 0 h 2334"/>
                <a:gd name="T62" fmla="*/ 0 w 4673"/>
                <a:gd name="T63" fmla="*/ 0 h 2334"/>
                <a:gd name="T64" fmla="*/ 0 w 4673"/>
                <a:gd name="T65" fmla="*/ 0 h 2334"/>
                <a:gd name="T66" fmla="*/ 0 w 4673"/>
                <a:gd name="T67" fmla="*/ 0 h 2334"/>
                <a:gd name="T68" fmla="*/ 0 w 4673"/>
                <a:gd name="T69" fmla="*/ 0 h 2334"/>
                <a:gd name="T70" fmla="*/ 0 w 4673"/>
                <a:gd name="T71" fmla="*/ 0 h 2334"/>
                <a:gd name="T72" fmla="*/ 0 w 4673"/>
                <a:gd name="T73" fmla="*/ 0 h 2334"/>
                <a:gd name="T74" fmla="*/ 0 w 4673"/>
                <a:gd name="T75" fmla="*/ 0 h 2334"/>
                <a:gd name="T76" fmla="*/ 0 w 4673"/>
                <a:gd name="T77" fmla="*/ 0 h 2334"/>
                <a:gd name="T78" fmla="*/ 0 w 4673"/>
                <a:gd name="T79" fmla="*/ 0 h 2334"/>
                <a:gd name="T80" fmla="*/ 0 w 4673"/>
                <a:gd name="T81" fmla="*/ 0 h 233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673"/>
                <a:gd name="T124" fmla="*/ 0 h 2334"/>
                <a:gd name="T125" fmla="*/ 4673 w 4673"/>
                <a:gd name="T126" fmla="*/ 2334 h 233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673" h="2334">
                  <a:moveTo>
                    <a:pt x="4673" y="0"/>
                  </a:moveTo>
                  <a:lnTo>
                    <a:pt x="4661" y="0"/>
                  </a:lnTo>
                  <a:lnTo>
                    <a:pt x="4646" y="6"/>
                  </a:lnTo>
                  <a:lnTo>
                    <a:pt x="4609" y="6"/>
                  </a:lnTo>
                  <a:lnTo>
                    <a:pt x="4556" y="10"/>
                  </a:lnTo>
                  <a:lnTo>
                    <a:pt x="4487" y="20"/>
                  </a:lnTo>
                  <a:lnTo>
                    <a:pt x="4397" y="32"/>
                  </a:lnTo>
                  <a:lnTo>
                    <a:pt x="4292" y="47"/>
                  </a:lnTo>
                  <a:lnTo>
                    <a:pt x="4171" y="63"/>
                  </a:lnTo>
                  <a:lnTo>
                    <a:pt x="4038" y="84"/>
                  </a:lnTo>
                  <a:lnTo>
                    <a:pt x="3895" y="111"/>
                  </a:lnTo>
                  <a:lnTo>
                    <a:pt x="3748" y="137"/>
                  </a:lnTo>
                  <a:lnTo>
                    <a:pt x="3595" y="169"/>
                  </a:lnTo>
                  <a:lnTo>
                    <a:pt x="3432" y="200"/>
                  </a:lnTo>
                  <a:lnTo>
                    <a:pt x="3268" y="242"/>
                  </a:lnTo>
                  <a:lnTo>
                    <a:pt x="3099" y="290"/>
                  </a:lnTo>
                  <a:lnTo>
                    <a:pt x="2920" y="343"/>
                  </a:lnTo>
                  <a:lnTo>
                    <a:pt x="2729" y="401"/>
                  </a:lnTo>
                  <a:lnTo>
                    <a:pt x="2533" y="475"/>
                  </a:lnTo>
                  <a:lnTo>
                    <a:pt x="2328" y="554"/>
                  </a:lnTo>
                  <a:lnTo>
                    <a:pt x="2116" y="649"/>
                  </a:lnTo>
                  <a:lnTo>
                    <a:pt x="1900" y="750"/>
                  </a:lnTo>
                  <a:lnTo>
                    <a:pt x="1673" y="871"/>
                  </a:lnTo>
                  <a:lnTo>
                    <a:pt x="1463" y="992"/>
                  </a:lnTo>
                  <a:lnTo>
                    <a:pt x="1272" y="1108"/>
                  </a:lnTo>
                  <a:lnTo>
                    <a:pt x="1103" y="1225"/>
                  </a:lnTo>
                  <a:lnTo>
                    <a:pt x="955" y="1340"/>
                  </a:lnTo>
                  <a:lnTo>
                    <a:pt x="818" y="1447"/>
                  </a:lnTo>
                  <a:lnTo>
                    <a:pt x="697" y="1558"/>
                  </a:lnTo>
                  <a:lnTo>
                    <a:pt x="586" y="1658"/>
                  </a:lnTo>
                  <a:lnTo>
                    <a:pt x="486" y="1763"/>
                  </a:lnTo>
                  <a:lnTo>
                    <a:pt x="395" y="1858"/>
                  </a:lnTo>
                  <a:lnTo>
                    <a:pt x="311" y="1953"/>
                  </a:lnTo>
                  <a:lnTo>
                    <a:pt x="232" y="2038"/>
                  </a:lnTo>
                  <a:lnTo>
                    <a:pt x="169" y="2118"/>
                  </a:lnTo>
                  <a:lnTo>
                    <a:pt x="115" y="2186"/>
                  </a:lnTo>
                  <a:lnTo>
                    <a:pt x="69" y="2243"/>
                  </a:lnTo>
                  <a:lnTo>
                    <a:pt x="37" y="2281"/>
                  </a:lnTo>
                  <a:lnTo>
                    <a:pt x="16" y="2313"/>
                  </a:lnTo>
                  <a:lnTo>
                    <a:pt x="5" y="2328"/>
                  </a:lnTo>
                  <a:lnTo>
                    <a:pt x="0" y="2334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35" name="Freeform 43">
              <a:extLst>
                <a:ext uri="{FF2B5EF4-FFF2-40B4-BE49-F238E27FC236}">
                  <a16:creationId xmlns:a16="http://schemas.microsoft.com/office/drawing/2014/main" id="{515B27B3-7215-D349-8D3B-39319392DD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7" y="2615"/>
              <a:ext cx="727" cy="77"/>
            </a:xfrm>
            <a:custGeom>
              <a:avLst/>
              <a:gdLst>
                <a:gd name="T0" fmla="*/ 0 w 4365"/>
                <a:gd name="T1" fmla="*/ 0 h 460"/>
                <a:gd name="T2" fmla="*/ 0 w 4365"/>
                <a:gd name="T3" fmla="*/ 0 h 460"/>
                <a:gd name="T4" fmla="*/ 0 w 4365"/>
                <a:gd name="T5" fmla="*/ 0 h 460"/>
                <a:gd name="T6" fmla="*/ 0 w 4365"/>
                <a:gd name="T7" fmla="*/ 0 h 460"/>
                <a:gd name="T8" fmla="*/ 0 w 4365"/>
                <a:gd name="T9" fmla="*/ 0 h 460"/>
                <a:gd name="T10" fmla="*/ 0 w 4365"/>
                <a:gd name="T11" fmla="*/ 0 h 460"/>
                <a:gd name="T12" fmla="*/ 0 w 4365"/>
                <a:gd name="T13" fmla="*/ 0 h 460"/>
                <a:gd name="T14" fmla="*/ 0 w 4365"/>
                <a:gd name="T15" fmla="*/ 0 h 460"/>
                <a:gd name="T16" fmla="*/ 0 w 4365"/>
                <a:gd name="T17" fmla="*/ 0 h 460"/>
                <a:gd name="T18" fmla="*/ 0 w 4365"/>
                <a:gd name="T19" fmla="*/ 0 h 460"/>
                <a:gd name="T20" fmla="*/ 0 w 4365"/>
                <a:gd name="T21" fmla="*/ 0 h 460"/>
                <a:gd name="T22" fmla="*/ 0 w 4365"/>
                <a:gd name="T23" fmla="*/ 0 h 460"/>
                <a:gd name="T24" fmla="*/ 0 w 4365"/>
                <a:gd name="T25" fmla="*/ 0 h 460"/>
                <a:gd name="T26" fmla="*/ 0 w 4365"/>
                <a:gd name="T27" fmla="*/ 0 h 460"/>
                <a:gd name="T28" fmla="*/ 0 w 4365"/>
                <a:gd name="T29" fmla="*/ 0 h 460"/>
                <a:gd name="T30" fmla="*/ 0 w 4365"/>
                <a:gd name="T31" fmla="*/ 0 h 460"/>
                <a:gd name="T32" fmla="*/ 0 w 4365"/>
                <a:gd name="T33" fmla="*/ 0 h 460"/>
                <a:gd name="T34" fmla="*/ 0 w 4365"/>
                <a:gd name="T35" fmla="*/ 0 h 460"/>
                <a:gd name="T36" fmla="*/ 0 w 4365"/>
                <a:gd name="T37" fmla="*/ 0 h 460"/>
                <a:gd name="T38" fmla="*/ 0 w 4365"/>
                <a:gd name="T39" fmla="*/ 0 h 460"/>
                <a:gd name="T40" fmla="*/ 0 w 4365"/>
                <a:gd name="T41" fmla="*/ 0 h 460"/>
                <a:gd name="T42" fmla="*/ 0 w 4365"/>
                <a:gd name="T43" fmla="*/ 0 h 460"/>
                <a:gd name="T44" fmla="*/ 0 w 4365"/>
                <a:gd name="T45" fmla="*/ 0 h 460"/>
                <a:gd name="T46" fmla="*/ 0 w 4365"/>
                <a:gd name="T47" fmla="*/ 0 h 460"/>
                <a:gd name="T48" fmla="*/ 0 w 4365"/>
                <a:gd name="T49" fmla="*/ 0 h 460"/>
                <a:gd name="T50" fmla="*/ 0 w 4365"/>
                <a:gd name="T51" fmla="*/ 0 h 460"/>
                <a:gd name="T52" fmla="*/ 0 w 4365"/>
                <a:gd name="T53" fmla="*/ 0 h 460"/>
                <a:gd name="T54" fmla="*/ 0 w 4365"/>
                <a:gd name="T55" fmla="*/ 0 h 460"/>
                <a:gd name="T56" fmla="*/ 0 w 4365"/>
                <a:gd name="T57" fmla="*/ 0 h 460"/>
                <a:gd name="T58" fmla="*/ 0 w 4365"/>
                <a:gd name="T59" fmla="*/ 0 h 460"/>
                <a:gd name="T60" fmla="*/ 0 w 4365"/>
                <a:gd name="T61" fmla="*/ 0 h 460"/>
                <a:gd name="T62" fmla="*/ 0 w 4365"/>
                <a:gd name="T63" fmla="*/ 0 h 460"/>
                <a:gd name="T64" fmla="*/ 0 w 4365"/>
                <a:gd name="T65" fmla="*/ 0 h 4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365"/>
                <a:gd name="T100" fmla="*/ 0 h 460"/>
                <a:gd name="T101" fmla="*/ 4365 w 4365"/>
                <a:gd name="T102" fmla="*/ 460 h 4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365" h="460">
                  <a:moveTo>
                    <a:pt x="5" y="460"/>
                  </a:moveTo>
                  <a:lnTo>
                    <a:pt x="5" y="454"/>
                  </a:lnTo>
                  <a:lnTo>
                    <a:pt x="5" y="450"/>
                  </a:lnTo>
                  <a:lnTo>
                    <a:pt x="0" y="444"/>
                  </a:lnTo>
                  <a:lnTo>
                    <a:pt x="0" y="434"/>
                  </a:lnTo>
                  <a:lnTo>
                    <a:pt x="0" y="418"/>
                  </a:lnTo>
                  <a:lnTo>
                    <a:pt x="0" y="402"/>
                  </a:lnTo>
                  <a:lnTo>
                    <a:pt x="0" y="386"/>
                  </a:lnTo>
                  <a:lnTo>
                    <a:pt x="5" y="365"/>
                  </a:lnTo>
                  <a:lnTo>
                    <a:pt x="10" y="343"/>
                  </a:lnTo>
                  <a:lnTo>
                    <a:pt x="15" y="323"/>
                  </a:lnTo>
                  <a:lnTo>
                    <a:pt x="31" y="301"/>
                  </a:lnTo>
                  <a:lnTo>
                    <a:pt x="47" y="280"/>
                  </a:lnTo>
                  <a:lnTo>
                    <a:pt x="73" y="254"/>
                  </a:lnTo>
                  <a:lnTo>
                    <a:pt x="105" y="232"/>
                  </a:lnTo>
                  <a:lnTo>
                    <a:pt x="147" y="212"/>
                  </a:lnTo>
                  <a:lnTo>
                    <a:pt x="195" y="186"/>
                  </a:lnTo>
                  <a:lnTo>
                    <a:pt x="258" y="164"/>
                  </a:lnTo>
                  <a:lnTo>
                    <a:pt x="333" y="143"/>
                  </a:lnTo>
                  <a:lnTo>
                    <a:pt x="422" y="122"/>
                  </a:lnTo>
                  <a:lnTo>
                    <a:pt x="533" y="101"/>
                  </a:lnTo>
                  <a:lnTo>
                    <a:pt x="655" y="79"/>
                  </a:lnTo>
                  <a:lnTo>
                    <a:pt x="797" y="64"/>
                  </a:lnTo>
                  <a:lnTo>
                    <a:pt x="966" y="48"/>
                  </a:lnTo>
                  <a:lnTo>
                    <a:pt x="1135" y="32"/>
                  </a:lnTo>
                  <a:lnTo>
                    <a:pt x="1304" y="22"/>
                  </a:lnTo>
                  <a:lnTo>
                    <a:pt x="1457" y="16"/>
                  </a:lnTo>
                  <a:lnTo>
                    <a:pt x="1600" y="11"/>
                  </a:lnTo>
                  <a:lnTo>
                    <a:pt x="1726" y="6"/>
                  </a:lnTo>
                  <a:lnTo>
                    <a:pt x="1836" y="0"/>
                  </a:lnTo>
                  <a:lnTo>
                    <a:pt x="1932" y="0"/>
                  </a:lnTo>
                  <a:lnTo>
                    <a:pt x="2022" y="0"/>
                  </a:lnTo>
                  <a:lnTo>
                    <a:pt x="2106" y="0"/>
                  </a:lnTo>
                  <a:lnTo>
                    <a:pt x="2185" y="0"/>
                  </a:lnTo>
                  <a:lnTo>
                    <a:pt x="2259" y="0"/>
                  </a:lnTo>
                  <a:lnTo>
                    <a:pt x="2344" y="0"/>
                  </a:lnTo>
                  <a:lnTo>
                    <a:pt x="2434" y="0"/>
                  </a:lnTo>
                  <a:lnTo>
                    <a:pt x="2529" y="0"/>
                  </a:lnTo>
                  <a:lnTo>
                    <a:pt x="2640" y="6"/>
                  </a:lnTo>
                  <a:lnTo>
                    <a:pt x="2767" y="11"/>
                  </a:lnTo>
                  <a:lnTo>
                    <a:pt x="2908" y="16"/>
                  </a:lnTo>
                  <a:lnTo>
                    <a:pt x="3061" y="22"/>
                  </a:lnTo>
                  <a:lnTo>
                    <a:pt x="3231" y="32"/>
                  </a:lnTo>
                  <a:lnTo>
                    <a:pt x="3400" y="48"/>
                  </a:lnTo>
                  <a:lnTo>
                    <a:pt x="3569" y="64"/>
                  </a:lnTo>
                  <a:lnTo>
                    <a:pt x="3712" y="79"/>
                  </a:lnTo>
                  <a:lnTo>
                    <a:pt x="3833" y="101"/>
                  </a:lnTo>
                  <a:lnTo>
                    <a:pt x="3944" y="122"/>
                  </a:lnTo>
                  <a:lnTo>
                    <a:pt x="4033" y="143"/>
                  </a:lnTo>
                  <a:lnTo>
                    <a:pt x="4107" y="164"/>
                  </a:lnTo>
                  <a:lnTo>
                    <a:pt x="4171" y="186"/>
                  </a:lnTo>
                  <a:lnTo>
                    <a:pt x="4218" y="212"/>
                  </a:lnTo>
                  <a:lnTo>
                    <a:pt x="4260" y="232"/>
                  </a:lnTo>
                  <a:lnTo>
                    <a:pt x="4292" y="254"/>
                  </a:lnTo>
                  <a:lnTo>
                    <a:pt x="4318" y="280"/>
                  </a:lnTo>
                  <a:lnTo>
                    <a:pt x="4334" y="301"/>
                  </a:lnTo>
                  <a:lnTo>
                    <a:pt x="4350" y="323"/>
                  </a:lnTo>
                  <a:lnTo>
                    <a:pt x="4355" y="343"/>
                  </a:lnTo>
                  <a:lnTo>
                    <a:pt x="4361" y="365"/>
                  </a:lnTo>
                  <a:lnTo>
                    <a:pt x="4365" y="386"/>
                  </a:lnTo>
                  <a:lnTo>
                    <a:pt x="4365" y="402"/>
                  </a:lnTo>
                  <a:lnTo>
                    <a:pt x="4365" y="418"/>
                  </a:lnTo>
                  <a:lnTo>
                    <a:pt x="4365" y="434"/>
                  </a:lnTo>
                  <a:lnTo>
                    <a:pt x="4365" y="444"/>
                  </a:lnTo>
                  <a:lnTo>
                    <a:pt x="4361" y="450"/>
                  </a:lnTo>
                  <a:lnTo>
                    <a:pt x="4361" y="454"/>
                  </a:lnTo>
                  <a:lnTo>
                    <a:pt x="4361" y="460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36" name="Rectangle 44">
              <a:extLst>
                <a:ext uri="{FF2B5EF4-FFF2-40B4-BE49-F238E27FC236}">
                  <a16:creationId xmlns:a16="http://schemas.microsoft.com/office/drawing/2014/main" id="{C9C92AC5-6174-F54F-8BD6-B04F906B33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4" y="2555"/>
              <a:ext cx="653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Times New Roman" panose="02020603050405020304" pitchFamily="18" charset="0"/>
                </a:rPr>
                <a:t>{ 3, 6, 7 }</a:t>
              </a:r>
              <a:endParaRPr lang="en-US" altLang="en-US" sz="1200">
                <a:latin typeface="Times New Roman" panose="02020603050405020304" pitchFamily="18" charset="0"/>
              </a:endParaRPr>
            </a:p>
          </p:txBody>
        </p:sp>
        <p:sp>
          <p:nvSpPr>
            <p:cNvPr id="61537" name="Rectangle 45">
              <a:extLst>
                <a:ext uri="{FF2B5EF4-FFF2-40B4-BE49-F238E27FC236}">
                  <a16:creationId xmlns:a16="http://schemas.microsoft.com/office/drawing/2014/main" id="{6B18FFC5-7922-2441-9D47-B0799E82F2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9" y="2905"/>
              <a:ext cx="505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Times New Roman" panose="02020603050405020304" pitchFamily="18" charset="0"/>
                </a:rPr>
                <a:t>v2 &gt; v4</a:t>
              </a:r>
              <a:endParaRPr lang="en-US" altLang="en-US" sz="1200">
                <a:latin typeface="Times New Roman" panose="02020603050405020304" pitchFamily="18" charset="0"/>
              </a:endParaRPr>
            </a:p>
          </p:txBody>
        </p:sp>
        <p:sp>
          <p:nvSpPr>
            <p:cNvPr id="61538" name="Rectangle 46">
              <a:extLst>
                <a:ext uri="{FF2B5EF4-FFF2-40B4-BE49-F238E27FC236}">
                  <a16:creationId xmlns:a16="http://schemas.microsoft.com/office/drawing/2014/main" id="{CA6078C1-2025-E04D-B026-1248078792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9" y="3254"/>
              <a:ext cx="202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V4</a:t>
              </a:r>
              <a:endParaRPr lang="en-US" altLang="en-US" sz="1200">
                <a:latin typeface="Times New Roman" panose="02020603050405020304" pitchFamily="18" charset="0"/>
              </a:endParaRPr>
            </a:p>
          </p:txBody>
        </p:sp>
        <p:sp>
          <p:nvSpPr>
            <p:cNvPr id="61539" name="Rectangle 47">
              <a:extLst>
                <a:ext uri="{FF2B5EF4-FFF2-40B4-BE49-F238E27FC236}">
                  <a16:creationId xmlns:a16="http://schemas.microsoft.com/office/drawing/2014/main" id="{DA28CF87-68A2-1440-A159-A05AC3FE3D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2" y="2582"/>
              <a:ext cx="201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V2</a:t>
              </a:r>
              <a:endParaRPr lang="en-US" altLang="en-US" sz="1200">
                <a:latin typeface="Times New Roman" panose="02020603050405020304" pitchFamily="18" charset="0"/>
              </a:endParaRPr>
            </a:p>
          </p:txBody>
        </p:sp>
        <p:sp>
          <p:nvSpPr>
            <p:cNvPr id="61540" name="Rectangle 48">
              <a:extLst>
                <a:ext uri="{FF2B5EF4-FFF2-40B4-BE49-F238E27FC236}">
                  <a16:creationId xmlns:a16="http://schemas.microsoft.com/office/drawing/2014/main" id="{62911576-823B-9B41-B890-5E6C4A7BB9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0" y="2885"/>
              <a:ext cx="681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Times New Roman" panose="02020603050405020304" pitchFamily="18" charset="0"/>
                </a:rPr>
                <a:t>v1+v3 &lt; 9</a:t>
              </a:r>
              <a:endParaRPr lang="en-US" altLang="en-US" sz="1200">
                <a:latin typeface="Times New Roman" panose="02020603050405020304" pitchFamily="18" charset="0"/>
              </a:endParaRPr>
            </a:p>
          </p:txBody>
        </p:sp>
        <p:sp>
          <p:nvSpPr>
            <p:cNvPr id="61541" name="Rectangle 49">
              <a:extLst>
                <a:ext uri="{FF2B5EF4-FFF2-40B4-BE49-F238E27FC236}">
                  <a16:creationId xmlns:a16="http://schemas.microsoft.com/office/drawing/2014/main" id="{3E2835C2-7F96-C34A-9650-809662F19B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2" y="3228"/>
              <a:ext cx="201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V3</a:t>
              </a:r>
              <a:endParaRPr lang="en-US" altLang="en-US" sz="1200">
                <a:latin typeface="Times New Roman" panose="02020603050405020304" pitchFamily="18" charset="0"/>
              </a:endParaRPr>
            </a:p>
          </p:txBody>
        </p:sp>
        <p:sp>
          <p:nvSpPr>
            <p:cNvPr id="61542" name="Rectangle 50">
              <a:extLst>
                <a:ext uri="{FF2B5EF4-FFF2-40B4-BE49-F238E27FC236}">
                  <a16:creationId xmlns:a16="http://schemas.microsoft.com/office/drawing/2014/main" id="{D87D82A8-960F-AC4A-9F18-9DE27F9DD0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9" y="2469"/>
              <a:ext cx="201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V1</a:t>
              </a:r>
              <a:endParaRPr lang="en-US" altLang="en-US" sz="1200">
                <a:latin typeface="Times New Roman" panose="02020603050405020304" pitchFamily="18" charset="0"/>
              </a:endParaRPr>
            </a:p>
          </p:txBody>
        </p:sp>
        <p:sp>
          <p:nvSpPr>
            <p:cNvPr id="61543" name="Rectangle 51">
              <a:extLst>
                <a:ext uri="{FF2B5EF4-FFF2-40B4-BE49-F238E27FC236}">
                  <a16:creationId xmlns:a16="http://schemas.microsoft.com/office/drawing/2014/main" id="{EBCD1BC4-2BAD-0342-BE4F-C28C34B56D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4" y="2911"/>
              <a:ext cx="547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Times New Roman" panose="02020603050405020304" pitchFamily="18" charset="0"/>
                </a:rPr>
                <a:t>v2 &lt; v3 </a:t>
              </a:r>
              <a:endParaRPr lang="en-US" altLang="en-US" sz="1200">
                <a:latin typeface="Times New Roman" panose="02020603050405020304" pitchFamily="18" charset="0"/>
              </a:endParaRPr>
            </a:p>
          </p:txBody>
        </p:sp>
        <p:sp>
          <p:nvSpPr>
            <p:cNvPr id="61544" name="Rectangle 52">
              <a:extLst>
                <a:ext uri="{FF2B5EF4-FFF2-40B4-BE49-F238E27FC236}">
                  <a16:creationId xmlns:a16="http://schemas.microsoft.com/office/drawing/2014/main" id="{1AD2DA1F-94D7-9F48-A05F-F6E5C2B71C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2" y="2423"/>
              <a:ext cx="505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Times New Roman" panose="02020603050405020304" pitchFamily="18" charset="0"/>
                </a:rPr>
                <a:t>v1 &lt; v2</a:t>
              </a:r>
              <a:endParaRPr lang="en-US" altLang="en-US" sz="1200">
                <a:latin typeface="Times New Roman" panose="02020603050405020304" pitchFamily="18" charset="0"/>
              </a:endParaRPr>
            </a:p>
          </p:txBody>
        </p:sp>
      </p:grpSp>
      <p:pic>
        <p:nvPicPr>
          <p:cNvPr id="61446" name="Picture 53" descr="temporal-net">
            <a:extLst>
              <a:ext uri="{FF2B5EF4-FFF2-40B4-BE49-F238E27FC236}">
                <a16:creationId xmlns:a16="http://schemas.microsoft.com/office/drawing/2014/main" id="{E70C7411-1B0C-2B40-AC23-2B602DEEAE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362200"/>
            <a:ext cx="2284413" cy="131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7" name="Picture 54" descr="usmap-cg">
            <a:extLst>
              <a:ext uri="{FF2B5EF4-FFF2-40B4-BE49-F238E27FC236}">
                <a16:creationId xmlns:a16="http://schemas.microsoft.com/office/drawing/2014/main" id="{3EE60FAA-1ABD-5B4F-9E23-CCA8AE0B88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038600"/>
            <a:ext cx="2339975" cy="144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448" name="Group 55">
            <a:extLst>
              <a:ext uri="{FF2B5EF4-FFF2-40B4-BE49-F238E27FC236}">
                <a16:creationId xmlns:a16="http://schemas.microsoft.com/office/drawing/2014/main" id="{77EDD0B0-B7E0-6445-B803-E672592ED82F}"/>
              </a:ext>
            </a:extLst>
          </p:cNvPr>
          <p:cNvGrpSpPr>
            <a:grpSpLocks/>
          </p:cNvGrpSpPr>
          <p:nvPr/>
        </p:nvGrpSpPr>
        <p:grpSpPr bwMode="auto">
          <a:xfrm>
            <a:off x="5791200" y="3962400"/>
            <a:ext cx="1798638" cy="1425575"/>
            <a:chOff x="3264" y="2448"/>
            <a:chExt cx="2196" cy="1331"/>
          </a:xfrm>
        </p:grpSpPr>
        <p:sp>
          <p:nvSpPr>
            <p:cNvPr id="61449" name="Freeform 56">
              <a:extLst>
                <a:ext uri="{FF2B5EF4-FFF2-40B4-BE49-F238E27FC236}">
                  <a16:creationId xmlns:a16="http://schemas.microsoft.com/office/drawing/2014/main" id="{DEF97B4B-A577-FA4A-996B-56641DFB713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2" y="2641"/>
              <a:ext cx="465" cy="208"/>
            </a:xfrm>
            <a:custGeom>
              <a:avLst/>
              <a:gdLst>
                <a:gd name="T0" fmla="*/ 0 w 3718"/>
                <a:gd name="T1" fmla="*/ 0 h 1666"/>
                <a:gd name="T2" fmla="*/ 0 w 3718"/>
                <a:gd name="T3" fmla="*/ 0 h 1666"/>
                <a:gd name="T4" fmla="*/ 0 w 3718"/>
                <a:gd name="T5" fmla="*/ 0 h 1666"/>
                <a:gd name="T6" fmla="*/ 0 w 3718"/>
                <a:gd name="T7" fmla="*/ 0 h 1666"/>
                <a:gd name="T8" fmla="*/ 0 w 3718"/>
                <a:gd name="T9" fmla="*/ 0 h 1666"/>
                <a:gd name="T10" fmla="*/ 0 w 3718"/>
                <a:gd name="T11" fmla="*/ 0 h 1666"/>
                <a:gd name="T12" fmla="*/ 0 w 3718"/>
                <a:gd name="T13" fmla="*/ 0 h 1666"/>
                <a:gd name="T14" fmla="*/ 0 w 3718"/>
                <a:gd name="T15" fmla="*/ 0 h 1666"/>
                <a:gd name="T16" fmla="*/ 0 w 3718"/>
                <a:gd name="T17" fmla="*/ 0 h 1666"/>
                <a:gd name="T18" fmla="*/ 0 w 3718"/>
                <a:gd name="T19" fmla="*/ 0 h 1666"/>
                <a:gd name="T20" fmla="*/ 0 w 3718"/>
                <a:gd name="T21" fmla="*/ 0 h 1666"/>
                <a:gd name="T22" fmla="*/ 0 w 3718"/>
                <a:gd name="T23" fmla="*/ 0 h 1666"/>
                <a:gd name="T24" fmla="*/ 0 w 3718"/>
                <a:gd name="T25" fmla="*/ 0 h 1666"/>
                <a:gd name="T26" fmla="*/ 0 w 3718"/>
                <a:gd name="T27" fmla="*/ 0 h 1666"/>
                <a:gd name="T28" fmla="*/ 0 w 3718"/>
                <a:gd name="T29" fmla="*/ 0 h 1666"/>
                <a:gd name="T30" fmla="*/ 0 w 3718"/>
                <a:gd name="T31" fmla="*/ 0 h 1666"/>
                <a:gd name="T32" fmla="*/ 0 w 3718"/>
                <a:gd name="T33" fmla="*/ 0 h 1666"/>
                <a:gd name="T34" fmla="*/ 0 w 3718"/>
                <a:gd name="T35" fmla="*/ 0 h 1666"/>
                <a:gd name="T36" fmla="*/ 0 w 3718"/>
                <a:gd name="T37" fmla="*/ 0 h 1666"/>
                <a:gd name="T38" fmla="*/ 0 w 3718"/>
                <a:gd name="T39" fmla="*/ 0 h 1666"/>
                <a:gd name="T40" fmla="*/ 0 w 3718"/>
                <a:gd name="T41" fmla="*/ 0 h 1666"/>
                <a:gd name="T42" fmla="*/ 0 w 3718"/>
                <a:gd name="T43" fmla="*/ 0 h 1666"/>
                <a:gd name="T44" fmla="*/ 0 w 3718"/>
                <a:gd name="T45" fmla="*/ 0 h 1666"/>
                <a:gd name="T46" fmla="*/ 0 w 3718"/>
                <a:gd name="T47" fmla="*/ 0 h 1666"/>
                <a:gd name="T48" fmla="*/ 0 w 3718"/>
                <a:gd name="T49" fmla="*/ 0 h 1666"/>
                <a:gd name="T50" fmla="*/ 0 w 3718"/>
                <a:gd name="T51" fmla="*/ 0 h 1666"/>
                <a:gd name="T52" fmla="*/ 0 w 3718"/>
                <a:gd name="T53" fmla="*/ 0 h 1666"/>
                <a:gd name="T54" fmla="*/ 0 w 3718"/>
                <a:gd name="T55" fmla="*/ 0 h 1666"/>
                <a:gd name="T56" fmla="*/ 0 w 3718"/>
                <a:gd name="T57" fmla="*/ 0 h 1666"/>
                <a:gd name="T58" fmla="*/ 0 w 3718"/>
                <a:gd name="T59" fmla="*/ 0 h 1666"/>
                <a:gd name="T60" fmla="*/ 0 w 3718"/>
                <a:gd name="T61" fmla="*/ 0 h 1666"/>
                <a:gd name="T62" fmla="*/ 0 w 3718"/>
                <a:gd name="T63" fmla="*/ 0 h 1666"/>
                <a:gd name="T64" fmla="*/ 0 w 3718"/>
                <a:gd name="T65" fmla="*/ 0 h 1666"/>
                <a:gd name="T66" fmla="*/ 0 w 3718"/>
                <a:gd name="T67" fmla="*/ 0 h 1666"/>
                <a:gd name="T68" fmla="*/ 0 w 3718"/>
                <a:gd name="T69" fmla="*/ 0 h 1666"/>
                <a:gd name="T70" fmla="*/ 0 w 3718"/>
                <a:gd name="T71" fmla="*/ 0 h 1666"/>
                <a:gd name="T72" fmla="*/ 0 w 3718"/>
                <a:gd name="T73" fmla="*/ 0 h 1666"/>
                <a:gd name="T74" fmla="*/ 0 w 3718"/>
                <a:gd name="T75" fmla="*/ 0 h 1666"/>
                <a:gd name="T76" fmla="*/ 0 w 3718"/>
                <a:gd name="T77" fmla="*/ 0 h 1666"/>
                <a:gd name="T78" fmla="*/ 0 w 3718"/>
                <a:gd name="T79" fmla="*/ 0 h 1666"/>
                <a:gd name="T80" fmla="*/ 0 w 3718"/>
                <a:gd name="T81" fmla="*/ 0 h 1666"/>
                <a:gd name="T82" fmla="*/ 0 w 3718"/>
                <a:gd name="T83" fmla="*/ 0 h 1666"/>
                <a:gd name="T84" fmla="*/ 0 w 3718"/>
                <a:gd name="T85" fmla="*/ 0 h 1666"/>
                <a:gd name="T86" fmla="*/ 0 w 3718"/>
                <a:gd name="T87" fmla="*/ 0 h 1666"/>
                <a:gd name="T88" fmla="*/ 0 w 3718"/>
                <a:gd name="T89" fmla="*/ 0 h 1666"/>
                <a:gd name="T90" fmla="*/ 0 w 3718"/>
                <a:gd name="T91" fmla="*/ 0 h 1666"/>
                <a:gd name="T92" fmla="*/ 0 w 3718"/>
                <a:gd name="T93" fmla="*/ 0 h 1666"/>
                <a:gd name="T94" fmla="*/ 0 w 3718"/>
                <a:gd name="T95" fmla="*/ 0 h 1666"/>
                <a:gd name="T96" fmla="*/ 0 w 3718"/>
                <a:gd name="T97" fmla="*/ 0 h 1666"/>
                <a:gd name="T98" fmla="*/ 0 w 3718"/>
                <a:gd name="T99" fmla="*/ 0 h 1666"/>
                <a:gd name="T100" fmla="*/ 0 w 3718"/>
                <a:gd name="T101" fmla="*/ 0 h 1666"/>
                <a:gd name="T102" fmla="*/ 0 w 3718"/>
                <a:gd name="T103" fmla="*/ 0 h 1666"/>
                <a:gd name="T104" fmla="*/ 0 w 3718"/>
                <a:gd name="T105" fmla="*/ 0 h 1666"/>
                <a:gd name="T106" fmla="*/ 0 w 3718"/>
                <a:gd name="T107" fmla="*/ 0 h 1666"/>
                <a:gd name="T108" fmla="*/ 0 w 3718"/>
                <a:gd name="T109" fmla="*/ 0 h 1666"/>
                <a:gd name="T110" fmla="*/ 0 w 3718"/>
                <a:gd name="T111" fmla="*/ 0 h 1666"/>
                <a:gd name="T112" fmla="*/ 0 w 3718"/>
                <a:gd name="T113" fmla="*/ 0 h 1666"/>
                <a:gd name="T114" fmla="*/ 0 w 3718"/>
                <a:gd name="T115" fmla="*/ 0 h 1666"/>
                <a:gd name="T116" fmla="*/ 0 w 3718"/>
                <a:gd name="T117" fmla="*/ 0 h 1666"/>
                <a:gd name="T118" fmla="*/ 0 w 3718"/>
                <a:gd name="T119" fmla="*/ 0 h 166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718"/>
                <a:gd name="T181" fmla="*/ 0 h 1666"/>
                <a:gd name="T182" fmla="*/ 3718 w 3718"/>
                <a:gd name="T183" fmla="*/ 1666 h 166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718" h="1666">
                  <a:moveTo>
                    <a:pt x="3718" y="833"/>
                  </a:moveTo>
                  <a:lnTo>
                    <a:pt x="3718" y="847"/>
                  </a:lnTo>
                  <a:lnTo>
                    <a:pt x="3717" y="862"/>
                  </a:lnTo>
                  <a:lnTo>
                    <a:pt x="3716" y="877"/>
                  </a:lnTo>
                  <a:lnTo>
                    <a:pt x="3714" y="891"/>
                  </a:lnTo>
                  <a:lnTo>
                    <a:pt x="3710" y="906"/>
                  </a:lnTo>
                  <a:lnTo>
                    <a:pt x="3708" y="920"/>
                  </a:lnTo>
                  <a:lnTo>
                    <a:pt x="3703" y="935"/>
                  </a:lnTo>
                  <a:lnTo>
                    <a:pt x="3700" y="950"/>
                  </a:lnTo>
                  <a:lnTo>
                    <a:pt x="3694" y="964"/>
                  </a:lnTo>
                  <a:lnTo>
                    <a:pt x="3690" y="978"/>
                  </a:lnTo>
                  <a:lnTo>
                    <a:pt x="3683" y="992"/>
                  </a:lnTo>
                  <a:lnTo>
                    <a:pt x="3678" y="1007"/>
                  </a:lnTo>
                  <a:lnTo>
                    <a:pt x="3670" y="1022"/>
                  </a:lnTo>
                  <a:lnTo>
                    <a:pt x="3662" y="1035"/>
                  </a:lnTo>
                  <a:lnTo>
                    <a:pt x="3654" y="1050"/>
                  </a:lnTo>
                  <a:lnTo>
                    <a:pt x="3645" y="1063"/>
                  </a:lnTo>
                  <a:lnTo>
                    <a:pt x="3636" y="1078"/>
                  </a:lnTo>
                  <a:lnTo>
                    <a:pt x="3627" y="1091"/>
                  </a:lnTo>
                  <a:lnTo>
                    <a:pt x="3616" y="1105"/>
                  </a:lnTo>
                  <a:lnTo>
                    <a:pt x="3606" y="1118"/>
                  </a:lnTo>
                  <a:lnTo>
                    <a:pt x="3593" y="1133"/>
                  </a:lnTo>
                  <a:lnTo>
                    <a:pt x="3582" y="1147"/>
                  </a:lnTo>
                  <a:lnTo>
                    <a:pt x="3570" y="1160"/>
                  </a:lnTo>
                  <a:lnTo>
                    <a:pt x="3556" y="1174"/>
                  </a:lnTo>
                  <a:lnTo>
                    <a:pt x="3543" y="1186"/>
                  </a:lnTo>
                  <a:lnTo>
                    <a:pt x="3529" y="1199"/>
                  </a:lnTo>
                  <a:lnTo>
                    <a:pt x="3514" y="1213"/>
                  </a:lnTo>
                  <a:lnTo>
                    <a:pt x="3499" y="1225"/>
                  </a:lnTo>
                  <a:lnTo>
                    <a:pt x="3484" y="1238"/>
                  </a:lnTo>
                  <a:lnTo>
                    <a:pt x="3467" y="1251"/>
                  </a:lnTo>
                  <a:lnTo>
                    <a:pt x="3451" y="1264"/>
                  </a:lnTo>
                  <a:lnTo>
                    <a:pt x="3433" y="1276"/>
                  </a:lnTo>
                  <a:lnTo>
                    <a:pt x="3417" y="1288"/>
                  </a:lnTo>
                  <a:lnTo>
                    <a:pt x="3399" y="1301"/>
                  </a:lnTo>
                  <a:lnTo>
                    <a:pt x="3379" y="1312"/>
                  </a:lnTo>
                  <a:lnTo>
                    <a:pt x="3361" y="1324"/>
                  </a:lnTo>
                  <a:lnTo>
                    <a:pt x="3341" y="1336"/>
                  </a:lnTo>
                  <a:lnTo>
                    <a:pt x="3322" y="1348"/>
                  </a:lnTo>
                  <a:lnTo>
                    <a:pt x="3302" y="1359"/>
                  </a:lnTo>
                  <a:lnTo>
                    <a:pt x="3280" y="1370"/>
                  </a:lnTo>
                  <a:lnTo>
                    <a:pt x="3259" y="1382"/>
                  </a:lnTo>
                  <a:lnTo>
                    <a:pt x="3238" y="1392"/>
                  </a:lnTo>
                  <a:lnTo>
                    <a:pt x="3216" y="1403"/>
                  </a:lnTo>
                  <a:lnTo>
                    <a:pt x="3194" y="1413"/>
                  </a:lnTo>
                  <a:lnTo>
                    <a:pt x="3170" y="1423"/>
                  </a:lnTo>
                  <a:lnTo>
                    <a:pt x="3148" y="1433"/>
                  </a:lnTo>
                  <a:lnTo>
                    <a:pt x="3124" y="1444"/>
                  </a:lnTo>
                  <a:lnTo>
                    <a:pt x="3099" y="1454"/>
                  </a:lnTo>
                  <a:lnTo>
                    <a:pt x="3076" y="1464"/>
                  </a:lnTo>
                  <a:lnTo>
                    <a:pt x="3051" y="1473"/>
                  </a:lnTo>
                  <a:lnTo>
                    <a:pt x="3025" y="1482"/>
                  </a:lnTo>
                  <a:lnTo>
                    <a:pt x="2999" y="1491"/>
                  </a:lnTo>
                  <a:lnTo>
                    <a:pt x="2973" y="1500"/>
                  </a:lnTo>
                  <a:lnTo>
                    <a:pt x="2947" y="1509"/>
                  </a:lnTo>
                  <a:lnTo>
                    <a:pt x="2921" y="1517"/>
                  </a:lnTo>
                  <a:lnTo>
                    <a:pt x="2894" y="1526"/>
                  </a:lnTo>
                  <a:lnTo>
                    <a:pt x="2867" y="1534"/>
                  </a:lnTo>
                  <a:lnTo>
                    <a:pt x="2839" y="1541"/>
                  </a:lnTo>
                  <a:lnTo>
                    <a:pt x="2811" y="1548"/>
                  </a:lnTo>
                  <a:lnTo>
                    <a:pt x="2783" y="1556"/>
                  </a:lnTo>
                  <a:lnTo>
                    <a:pt x="2755" y="1563"/>
                  </a:lnTo>
                  <a:lnTo>
                    <a:pt x="2727" y="1571"/>
                  </a:lnTo>
                  <a:lnTo>
                    <a:pt x="2698" y="1576"/>
                  </a:lnTo>
                  <a:lnTo>
                    <a:pt x="2668" y="1583"/>
                  </a:lnTo>
                  <a:lnTo>
                    <a:pt x="2639" y="1590"/>
                  </a:lnTo>
                  <a:lnTo>
                    <a:pt x="2610" y="1595"/>
                  </a:lnTo>
                  <a:lnTo>
                    <a:pt x="2579" y="1601"/>
                  </a:lnTo>
                  <a:lnTo>
                    <a:pt x="2549" y="1607"/>
                  </a:lnTo>
                  <a:lnTo>
                    <a:pt x="2519" y="1612"/>
                  </a:lnTo>
                  <a:lnTo>
                    <a:pt x="2488" y="1617"/>
                  </a:lnTo>
                  <a:lnTo>
                    <a:pt x="2458" y="1622"/>
                  </a:lnTo>
                  <a:lnTo>
                    <a:pt x="2428" y="1627"/>
                  </a:lnTo>
                  <a:lnTo>
                    <a:pt x="2396" y="1631"/>
                  </a:lnTo>
                  <a:lnTo>
                    <a:pt x="2365" y="1635"/>
                  </a:lnTo>
                  <a:lnTo>
                    <a:pt x="2333" y="1639"/>
                  </a:lnTo>
                  <a:lnTo>
                    <a:pt x="2302" y="1643"/>
                  </a:lnTo>
                  <a:lnTo>
                    <a:pt x="2270" y="1646"/>
                  </a:lnTo>
                  <a:lnTo>
                    <a:pt x="2239" y="1649"/>
                  </a:lnTo>
                  <a:lnTo>
                    <a:pt x="2207" y="1652"/>
                  </a:lnTo>
                  <a:lnTo>
                    <a:pt x="2174" y="1654"/>
                  </a:lnTo>
                  <a:lnTo>
                    <a:pt x="2143" y="1657"/>
                  </a:lnTo>
                  <a:lnTo>
                    <a:pt x="2110" y="1658"/>
                  </a:lnTo>
                  <a:lnTo>
                    <a:pt x="2078" y="1661"/>
                  </a:lnTo>
                  <a:lnTo>
                    <a:pt x="2045" y="1662"/>
                  </a:lnTo>
                  <a:lnTo>
                    <a:pt x="2014" y="1664"/>
                  </a:lnTo>
                  <a:lnTo>
                    <a:pt x="1981" y="1665"/>
                  </a:lnTo>
                  <a:lnTo>
                    <a:pt x="1948" y="1665"/>
                  </a:lnTo>
                  <a:lnTo>
                    <a:pt x="1916" y="1666"/>
                  </a:lnTo>
                  <a:lnTo>
                    <a:pt x="1883" y="1666"/>
                  </a:lnTo>
                  <a:lnTo>
                    <a:pt x="1850" y="1666"/>
                  </a:lnTo>
                  <a:lnTo>
                    <a:pt x="1818" y="1666"/>
                  </a:lnTo>
                  <a:lnTo>
                    <a:pt x="1785" y="1666"/>
                  </a:lnTo>
                  <a:lnTo>
                    <a:pt x="1754" y="1665"/>
                  </a:lnTo>
                  <a:lnTo>
                    <a:pt x="1721" y="1664"/>
                  </a:lnTo>
                  <a:lnTo>
                    <a:pt x="1688" y="1663"/>
                  </a:lnTo>
                  <a:lnTo>
                    <a:pt x="1656" y="1662"/>
                  </a:lnTo>
                  <a:lnTo>
                    <a:pt x="1623" y="1660"/>
                  </a:lnTo>
                  <a:lnTo>
                    <a:pt x="1592" y="1657"/>
                  </a:lnTo>
                  <a:lnTo>
                    <a:pt x="1559" y="1656"/>
                  </a:lnTo>
                  <a:lnTo>
                    <a:pt x="1528" y="1653"/>
                  </a:lnTo>
                  <a:lnTo>
                    <a:pt x="1495" y="1651"/>
                  </a:lnTo>
                  <a:lnTo>
                    <a:pt x="1463" y="1647"/>
                  </a:lnTo>
                  <a:lnTo>
                    <a:pt x="1432" y="1644"/>
                  </a:lnTo>
                  <a:lnTo>
                    <a:pt x="1400" y="1640"/>
                  </a:lnTo>
                  <a:lnTo>
                    <a:pt x="1369" y="1637"/>
                  </a:lnTo>
                  <a:lnTo>
                    <a:pt x="1337" y="1633"/>
                  </a:lnTo>
                  <a:lnTo>
                    <a:pt x="1306" y="1629"/>
                  </a:lnTo>
                  <a:lnTo>
                    <a:pt x="1276" y="1625"/>
                  </a:lnTo>
                  <a:lnTo>
                    <a:pt x="1244" y="1620"/>
                  </a:lnTo>
                  <a:lnTo>
                    <a:pt x="1214" y="1615"/>
                  </a:lnTo>
                  <a:lnTo>
                    <a:pt x="1183" y="1610"/>
                  </a:lnTo>
                  <a:lnTo>
                    <a:pt x="1153" y="1604"/>
                  </a:lnTo>
                  <a:lnTo>
                    <a:pt x="1124" y="1599"/>
                  </a:lnTo>
                  <a:lnTo>
                    <a:pt x="1093" y="1592"/>
                  </a:lnTo>
                  <a:lnTo>
                    <a:pt x="1064" y="1586"/>
                  </a:lnTo>
                  <a:lnTo>
                    <a:pt x="1035" y="1580"/>
                  </a:lnTo>
                  <a:lnTo>
                    <a:pt x="1006" y="1574"/>
                  </a:lnTo>
                  <a:lnTo>
                    <a:pt x="976" y="1566"/>
                  </a:lnTo>
                  <a:lnTo>
                    <a:pt x="948" y="1559"/>
                  </a:lnTo>
                  <a:lnTo>
                    <a:pt x="920" y="1553"/>
                  </a:lnTo>
                  <a:lnTo>
                    <a:pt x="892" y="1545"/>
                  </a:lnTo>
                  <a:lnTo>
                    <a:pt x="865" y="1537"/>
                  </a:lnTo>
                  <a:lnTo>
                    <a:pt x="837" y="1529"/>
                  </a:lnTo>
                  <a:lnTo>
                    <a:pt x="810" y="1521"/>
                  </a:lnTo>
                  <a:lnTo>
                    <a:pt x="784" y="1513"/>
                  </a:lnTo>
                  <a:lnTo>
                    <a:pt x="757" y="1504"/>
                  </a:lnTo>
                  <a:lnTo>
                    <a:pt x="731" y="1495"/>
                  </a:lnTo>
                  <a:lnTo>
                    <a:pt x="705" y="1486"/>
                  </a:lnTo>
                  <a:lnTo>
                    <a:pt x="680" y="1477"/>
                  </a:lnTo>
                  <a:lnTo>
                    <a:pt x="654" y="1468"/>
                  </a:lnTo>
                  <a:lnTo>
                    <a:pt x="631" y="1458"/>
                  </a:lnTo>
                  <a:lnTo>
                    <a:pt x="606" y="1449"/>
                  </a:lnTo>
                  <a:lnTo>
                    <a:pt x="582" y="1439"/>
                  </a:lnTo>
                  <a:lnTo>
                    <a:pt x="559" y="1429"/>
                  </a:lnTo>
                  <a:lnTo>
                    <a:pt x="535" y="1419"/>
                  </a:lnTo>
                  <a:lnTo>
                    <a:pt x="513" y="1408"/>
                  </a:lnTo>
                  <a:lnTo>
                    <a:pt x="491" y="1397"/>
                  </a:lnTo>
                  <a:lnTo>
                    <a:pt x="469" y="1386"/>
                  </a:lnTo>
                  <a:lnTo>
                    <a:pt x="447" y="1376"/>
                  </a:lnTo>
                  <a:lnTo>
                    <a:pt x="426" y="1365"/>
                  </a:lnTo>
                  <a:lnTo>
                    <a:pt x="406" y="1354"/>
                  </a:lnTo>
                  <a:lnTo>
                    <a:pt x="386" y="1341"/>
                  </a:lnTo>
                  <a:lnTo>
                    <a:pt x="366" y="1330"/>
                  </a:lnTo>
                  <a:lnTo>
                    <a:pt x="347" y="1319"/>
                  </a:lnTo>
                  <a:lnTo>
                    <a:pt x="328" y="1306"/>
                  </a:lnTo>
                  <a:lnTo>
                    <a:pt x="310" y="1294"/>
                  </a:lnTo>
                  <a:lnTo>
                    <a:pt x="292" y="1282"/>
                  </a:lnTo>
                  <a:lnTo>
                    <a:pt x="275" y="1269"/>
                  </a:lnTo>
                  <a:lnTo>
                    <a:pt x="258" y="1257"/>
                  </a:lnTo>
                  <a:lnTo>
                    <a:pt x="243" y="1244"/>
                  </a:lnTo>
                  <a:lnTo>
                    <a:pt x="226" y="1232"/>
                  </a:lnTo>
                  <a:lnTo>
                    <a:pt x="211" y="1219"/>
                  </a:lnTo>
                  <a:lnTo>
                    <a:pt x="197" y="1206"/>
                  </a:lnTo>
                  <a:lnTo>
                    <a:pt x="182" y="1193"/>
                  </a:lnTo>
                  <a:lnTo>
                    <a:pt x="168" y="1179"/>
                  </a:lnTo>
                  <a:lnTo>
                    <a:pt x="155" y="1167"/>
                  </a:lnTo>
                  <a:lnTo>
                    <a:pt x="143" y="1153"/>
                  </a:lnTo>
                  <a:lnTo>
                    <a:pt x="130" y="1140"/>
                  </a:lnTo>
                  <a:lnTo>
                    <a:pt x="118" y="1126"/>
                  </a:lnTo>
                  <a:lnTo>
                    <a:pt x="107" y="1112"/>
                  </a:lnTo>
                  <a:lnTo>
                    <a:pt x="96" y="1098"/>
                  </a:lnTo>
                  <a:lnTo>
                    <a:pt x="86" y="1085"/>
                  </a:lnTo>
                  <a:lnTo>
                    <a:pt x="77" y="1070"/>
                  </a:lnTo>
                  <a:lnTo>
                    <a:pt x="68" y="1057"/>
                  </a:lnTo>
                  <a:lnTo>
                    <a:pt x="59" y="1042"/>
                  </a:lnTo>
                  <a:lnTo>
                    <a:pt x="51" y="1028"/>
                  </a:lnTo>
                  <a:lnTo>
                    <a:pt x="45" y="1014"/>
                  </a:lnTo>
                  <a:lnTo>
                    <a:pt x="37" y="1000"/>
                  </a:lnTo>
                  <a:lnTo>
                    <a:pt x="31" y="986"/>
                  </a:lnTo>
                  <a:lnTo>
                    <a:pt x="26" y="971"/>
                  </a:lnTo>
                  <a:lnTo>
                    <a:pt x="20" y="956"/>
                  </a:lnTo>
                  <a:lnTo>
                    <a:pt x="15" y="942"/>
                  </a:lnTo>
                  <a:lnTo>
                    <a:pt x="12" y="928"/>
                  </a:lnTo>
                  <a:lnTo>
                    <a:pt x="9" y="914"/>
                  </a:lnTo>
                  <a:lnTo>
                    <a:pt x="5" y="899"/>
                  </a:lnTo>
                  <a:lnTo>
                    <a:pt x="3" y="884"/>
                  </a:lnTo>
                  <a:lnTo>
                    <a:pt x="2" y="870"/>
                  </a:lnTo>
                  <a:lnTo>
                    <a:pt x="1" y="855"/>
                  </a:lnTo>
                  <a:lnTo>
                    <a:pt x="0" y="841"/>
                  </a:lnTo>
                  <a:lnTo>
                    <a:pt x="0" y="826"/>
                  </a:lnTo>
                  <a:lnTo>
                    <a:pt x="1" y="811"/>
                  </a:lnTo>
                  <a:lnTo>
                    <a:pt x="2" y="797"/>
                  </a:lnTo>
                  <a:lnTo>
                    <a:pt x="3" y="782"/>
                  </a:lnTo>
                  <a:lnTo>
                    <a:pt x="5" y="767"/>
                  </a:lnTo>
                  <a:lnTo>
                    <a:pt x="9" y="753"/>
                  </a:lnTo>
                  <a:lnTo>
                    <a:pt x="12" y="738"/>
                  </a:lnTo>
                  <a:lnTo>
                    <a:pt x="15" y="725"/>
                  </a:lnTo>
                  <a:lnTo>
                    <a:pt x="20" y="710"/>
                  </a:lnTo>
                  <a:lnTo>
                    <a:pt x="26" y="695"/>
                  </a:lnTo>
                  <a:lnTo>
                    <a:pt x="31" y="681"/>
                  </a:lnTo>
                  <a:lnTo>
                    <a:pt x="37" y="666"/>
                  </a:lnTo>
                  <a:lnTo>
                    <a:pt x="44" y="653"/>
                  </a:lnTo>
                  <a:lnTo>
                    <a:pt x="51" y="638"/>
                  </a:lnTo>
                  <a:lnTo>
                    <a:pt x="59" y="624"/>
                  </a:lnTo>
                  <a:lnTo>
                    <a:pt x="68" y="610"/>
                  </a:lnTo>
                  <a:lnTo>
                    <a:pt x="77" y="596"/>
                  </a:lnTo>
                  <a:lnTo>
                    <a:pt x="86" y="582"/>
                  </a:lnTo>
                  <a:lnTo>
                    <a:pt x="96" y="568"/>
                  </a:lnTo>
                  <a:lnTo>
                    <a:pt x="107" y="555"/>
                  </a:lnTo>
                  <a:lnTo>
                    <a:pt x="118" y="540"/>
                  </a:lnTo>
                  <a:lnTo>
                    <a:pt x="130" y="527"/>
                  </a:lnTo>
                  <a:lnTo>
                    <a:pt x="143" y="513"/>
                  </a:lnTo>
                  <a:lnTo>
                    <a:pt x="155" y="500"/>
                  </a:lnTo>
                  <a:lnTo>
                    <a:pt x="168" y="487"/>
                  </a:lnTo>
                  <a:lnTo>
                    <a:pt x="182" y="474"/>
                  </a:lnTo>
                  <a:lnTo>
                    <a:pt x="197" y="460"/>
                  </a:lnTo>
                  <a:lnTo>
                    <a:pt x="211" y="448"/>
                  </a:lnTo>
                  <a:lnTo>
                    <a:pt x="226" y="434"/>
                  </a:lnTo>
                  <a:lnTo>
                    <a:pt x="242" y="422"/>
                  </a:lnTo>
                  <a:lnTo>
                    <a:pt x="258" y="410"/>
                  </a:lnTo>
                  <a:lnTo>
                    <a:pt x="275" y="397"/>
                  </a:lnTo>
                  <a:lnTo>
                    <a:pt x="292" y="385"/>
                  </a:lnTo>
                  <a:lnTo>
                    <a:pt x="310" y="372"/>
                  </a:lnTo>
                  <a:lnTo>
                    <a:pt x="328" y="360"/>
                  </a:lnTo>
                  <a:lnTo>
                    <a:pt x="347" y="348"/>
                  </a:lnTo>
                  <a:lnTo>
                    <a:pt x="366" y="336"/>
                  </a:lnTo>
                  <a:lnTo>
                    <a:pt x="386" y="325"/>
                  </a:lnTo>
                  <a:lnTo>
                    <a:pt x="406" y="313"/>
                  </a:lnTo>
                  <a:lnTo>
                    <a:pt x="426" y="302"/>
                  </a:lnTo>
                  <a:lnTo>
                    <a:pt x="447" y="290"/>
                  </a:lnTo>
                  <a:lnTo>
                    <a:pt x="469" y="280"/>
                  </a:lnTo>
                  <a:lnTo>
                    <a:pt x="491" y="269"/>
                  </a:lnTo>
                  <a:lnTo>
                    <a:pt x="513" y="258"/>
                  </a:lnTo>
                  <a:lnTo>
                    <a:pt x="535" y="248"/>
                  </a:lnTo>
                  <a:lnTo>
                    <a:pt x="559" y="237"/>
                  </a:lnTo>
                  <a:lnTo>
                    <a:pt x="582" y="227"/>
                  </a:lnTo>
                  <a:lnTo>
                    <a:pt x="606" y="217"/>
                  </a:lnTo>
                  <a:lnTo>
                    <a:pt x="630" y="208"/>
                  </a:lnTo>
                  <a:lnTo>
                    <a:pt x="654" y="198"/>
                  </a:lnTo>
                  <a:lnTo>
                    <a:pt x="680" y="189"/>
                  </a:lnTo>
                  <a:lnTo>
                    <a:pt x="705" y="180"/>
                  </a:lnTo>
                  <a:lnTo>
                    <a:pt x="731" y="171"/>
                  </a:lnTo>
                  <a:lnTo>
                    <a:pt x="757" y="162"/>
                  </a:lnTo>
                  <a:lnTo>
                    <a:pt x="783" y="153"/>
                  </a:lnTo>
                  <a:lnTo>
                    <a:pt x="810" y="145"/>
                  </a:lnTo>
                  <a:lnTo>
                    <a:pt x="837" y="137"/>
                  </a:lnTo>
                  <a:lnTo>
                    <a:pt x="865" y="129"/>
                  </a:lnTo>
                  <a:lnTo>
                    <a:pt x="892" y="122"/>
                  </a:lnTo>
                  <a:lnTo>
                    <a:pt x="920" y="114"/>
                  </a:lnTo>
                  <a:lnTo>
                    <a:pt x="948" y="107"/>
                  </a:lnTo>
                  <a:lnTo>
                    <a:pt x="976" y="99"/>
                  </a:lnTo>
                  <a:lnTo>
                    <a:pt x="1006" y="92"/>
                  </a:lnTo>
                  <a:lnTo>
                    <a:pt x="1035" y="87"/>
                  </a:lnTo>
                  <a:lnTo>
                    <a:pt x="1064" y="80"/>
                  </a:lnTo>
                  <a:lnTo>
                    <a:pt x="1093" y="73"/>
                  </a:lnTo>
                  <a:lnTo>
                    <a:pt x="1123" y="68"/>
                  </a:lnTo>
                  <a:lnTo>
                    <a:pt x="1153" y="62"/>
                  </a:lnTo>
                  <a:lnTo>
                    <a:pt x="1183" y="56"/>
                  </a:lnTo>
                  <a:lnTo>
                    <a:pt x="1214" y="52"/>
                  </a:lnTo>
                  <a:lnTo>
                    <a:pt x="1244" y="46"/>
                  </a:lnTo>
                  <a:lnTo>
                    <a:pt x="1276" y="42"/>
                  </a:lnTo>
                  <a:lnTo>
                    <a:pt x="1306" y="37"/>
                  </a:lnTo>
                  <a:lnTo>
                    <a:pt x="1337" y="34"/>
                  </a:lnTo>
                  <a:lnTo>
                    <a:pt x="1369" y="29"/>
                  </a:lnTo>
                  <a:lnTo>
                    <a:pt x="1400" y="26"/>
                  </a:lnTo>
                  <a:lnTo>
                    <a:pt x="1432" y="23"/>
                  </a:lnTo>
                  <a:lnTo>
                    <a:pt x="1463" y="19"/>
                  </a:lnTo>
                  <a:lnTo>
                    <a:pt x="1495" y="16"/>
                  </a:lnTo>
                  <a:lnTo>
                    <a:pt x="1528" y="14"/>
                  </a:lnTo>
                  <a:lnTo>
                    <a:pt x="1559" y="10"/>
                  </a:lnTo>
                  <a:lnTo>
                    <a:pt x="1592" y="8"/>
                  </a:lnTo>
                  <a:lnTo>
                    <a:pt x="1623" y="7"/>
                  </a:lnTo>
                  <a:lnTo>
                    <a:pt x="1656" y="5"/>
                  </a:lnTo>
                  <a:lnTo>
                    <a:pt x="1688" y="3"/>
                  </a:lnTo>
                  <a:lnTo>
                    <a:pt x="1721" y="2"/>
                  </a:lnTo>
                  <a:lnTo>
                    <a:pt x="1753" y="1"/>
                  </a:lnTo>
                  <a:lnTo>
                    <a:pt x="1785" y="0"/>
                  </a:lnTo>
                  <a:lnTo>
                    <a:pt x="1818" y="0"/>
                  </a:lnTo>
                  <a:lnTo>
                    <a:pt x="1850" y="0"/>
                  </a:lnTo>
                  <a:lnTo>
                    <a:pt x="1883" y="0"/>
                  </a:lnTo>
                  <a:lnTo>
                    <a:pt x="1916" y="0"/>
                  </a:lnTo>
                  <a:lnTo>
                    <a:pt x="1948" y="1"/>
                  </a:lnTo>
                  <a:lnTo>
                    <a:pt x="1981" y="1"/>
                  </a:lnTo>
                  <a:lnTo>
                    <a:pt x="2014" y="2"/>
                  </a:lnTo>
                  <a:lnTo>
                    <a:pt x="2045" y="5"/>
                  </a:lnTo>
                  <a:lnTo>
                    <a:pt x="2078" y="6"/>
                  </a:lnTo>
                  <a:lnTo>
                    <a:pt x="2110" y="8"/>
                  </a:lnTo>
                  <a:lnTo>
                    <a:pt x="2142" y="9"/>
                  </a:lnTo>
                  <a:lnTo>
                    <a:pt x="2174" y="12"/>
                  </a:lnTo>
                  <a:lnTo>
                    <a:pt x="2206" y="15"/>
                  </a:lnTo>
                  <a:lnTo>
                    <a:pt x="2239" y="17"/>
                  </a:lnTo>
                  <a:lnTo>
                    <a:pt x="2270" y="20"/>
                  </a:lnTo>
                  <a:lnTo>
                    <a:pt x="2302" y="24"/>
                  </a:lnTo>
                  <a:lnTo>
                    <a:pt x="2333" y="27"/>
                  </a:lnTo>
                  <a:lnTo>
                    <a:pt x="2365" y="32"/>
                  </a:lnTo>
                  <a:lnTo>
                    <a:pt x="2396" y="35"/>
                  </a:lnTo>
                  <a:lnTo>
                    <a:pt x="2428" y="39"/>
                  </a:lnTo>
                  <a:lnTo>
                    <a:pt x="2458" y="44"/>
                  </a:lnTo>
                  <a:lnTo>
                    <a:pt x="2488" y="50"/>
                  </a:lnTo>
                  <a:lnTo>
                    <a:pt x="2519" y="54"/>
                  </a:lnTo>
                  <a:lnTo>
                    <a:pt x="2549" y="60"/>
                  </a:lnTo>
                  <a:lnTo>
                    <a:pt x="2579" y="65"/>
                  </a:lnTo>
                  <a:lnTo>
                    <a:pt x="2610" y="71"/>
                  </a:lnTo>
                  <a:lnTo>
                    <a:pt x="2639" y="77"/>
                  </a:lnTo>
                  <a:lnTo>
                    <a:pt x="2668" y="83"/>
                  </a:lnTo>
                  <a:lnTo>
                    <a:pt x="2698" y="89"/>
                  </a:lnTo>
                  <a:lnTo>
                    <a:pt x="2727" y="96"/>
                  </a:lnTo>
                  <a:lnTo>
                    <a:pt x="2755" y="104"/>
                  </a:lnTo>
                  <a:lnTo>
                    <a:pt x="2783" y="110"/>
                  </a:lnTo>
                  <a:lnTo>
                    <a:pt x="2811" y="117"/>
                  </a:lnTo>
                  <a:lnTo>
                    <a:pt x="2839" y="125"/>
                  </a:lnTo>
                  <a:lnTo>
                    <a:pt x="2867" y="133"/>
                  </a:lnTo>
                  <a:lnTo>
                    <a:pt x="2894" y="141"/>
                  </a:lnTo>
                  <a:lnTo>
                    <a:pt x="2921" y="150"/>
                  </a:lnTo>
                  <a:lnTo>
                    <a:pt x="2947" y="158"/>
                  </a:lnTo>
                  <a:lnTo>
                    <a:pt x="2973" y="167"/>
                  </a:lnTo>
                  <a:lnTo>
                    <a:pt x="2999" y="176"/>
                  </a:lnTo>
                  <a:lnTo>
                    <a:pt x="3025" y="185"/>
                  </a:lnTo>
                  <a:lnTo>
                    <a:pt x="3050" y="194"/>
                  </a:lnTo>
                  <a:lnTo>
                    <a:pt x="3076" y="203"/>
                  </a:lnTo>
                  <a:lnTo>
                    <a:pt x="3099" y="213"/>
                  </a:lnTo>
                  <a:lnTo>
                    <a:pt x="3124" y="223"/>
                  </a:lnTo>
                  <a:lnTo>
                    <a:pt x="3148" y="232"/>
                  </a:lnTo>
                  <a:lnTo>
                    <a:pt x="3170" y="243"/>
                  </a:lnTo>
                  <a:lnTo>
                    <a:pt x="3194" y="253"/>
                  </a:lnTo>
                  <a:lnTo>
                    <a:pt x="3216" y="263"/>
                  </a:lnTo>
                  <a:lnTo>
                    <a:pt x="3238" y="275"/>
                  </a:lnTo>
                  <a:lnTo>
                    <a:pt x="3259" y="285"/>
                  </a:lnTo>
                  <a:lnTo>
                    <a:pt x="3280" y="296"/>
                  </a:lnTo>
                  <a:lnTo>
                    <a:pt x="3302" y="307"/>
                  </a:lnTo>
                  <a:lnTo>
                    <a:pt x="3322" y="318"/>
                  </a:lnTo>
                  <a:lnTo>
                    <a:pt x="3341" y="331"/>
                  </a:lnTo>
                  <a:lnTo>
                    <a:pt x="3361" y="342"/>
                  </a:lnTo>
                  <a:lnTo>
                    <a:pt x="3379" y="354"/>
                  </a:lnTo>
                  <a:lnTo>
                    <a:pt x="3399" y="366"/>
                  </a:lnTo>
                  <a:lnTo>
                    <a:pt x="3417" y="378"/>
                  </a:lnTo>
                  <a:lnTo>
                    <a:pt x="3433" y="390"/>
                  </a:lnTo>
                  <a:lnTo>
                    <a:pt x="3451" y="403"/>
                  </a:lnTo>
                  <a:lnTo>
                    <a:pt x="3467" y="415"/>
                  </a:lnTo>
                  <a:lnTo>
                    <a:pt x="3483" y="428"/>
                  </a:lnTo>
                  <a:lnTo>
                    <a:pt x="3499" y="441"/>
                  </a:lnTo>
                  <a:lnTo>
                    <a:pt x="3514" y="453"/>
                  </a:lnTo>
                  <a:lnTo>
                    <a:pt x="3529" y="467"/>
                  </a:lnTo>
                  <a:lnTo>
                    <a:pt x="3543" y="480"/>
                  </a:lnTo>
                  <a:lnTo>
                    <a:pt x="3556" y="493"/>
                  </a:lnTo>
                  <a:lnTo>
                    <a:pt x="3570" y="506"/>
                  </a:lnTo>
                  <a:lnTo>
                    <a:pt x="3582" y="520"/>
                  </a:lnTo>
                  <a:lnTo>
                    <a:pt x="3593" y="533"/>
                  </a:lnTo>
                  <a:lnTo>
                    <a:pt x="3606" y="547"/>
                  </a:lnTo>
                  <a:lnTo>
                    <a:pt x="3616" y="561"/>
                  </a:lnTo>
                  <a:lnTo>
                    <a:pt x="3626" y="575"/>
                  </a:lnTo>
                  <a:lnTo>
                    <a:pt x="3636" y="588"/>
                  </a:lnTo>
                  <a:lnTo>
                    <a:pt x="3645" y="603"/>
                  </a:lnTo>
                  <a:lnTo>
                    <a:pt x="3654" y="617"/>
                  </a:lnTo>
                  <a:lnTo>
                    <a:pt x="3662" y="631"/>
                  </a:lnTo>
                  <a:lnTo>
                    <a:pt x="3670" y="645"/>
                  </a:lnTo>
                  <a:lnTo>
                    <a:pt x="3678" y="659"/>
                  </a:lnTo>
                  <a:lnTo>
                    <a:pt x="3683" y="674"/>
                  </a:lnTo>
                  <a:lnTo>
                    <a:pt x="3690" y="687"/>
                  </a:lnTo>
                  <a:lnTo>
                    <a:pt x="3694" y="702"/>
                  </a:lnTo>
                  <a:lnTo>
                    <a:pt x="3700" y="717"/>
                  </a:lnTo>
                  <a:lnTo>
                    <a:pt x="3703" y="731"/>
                  </a:lnTo>
                  <a:lnTo>
                    <a:pt x="3708" y="746"/>
                  </a:lnTo>
                  <a:lnTo>
                    <a:pt x="3710" y="761"/>
                  </a:lnTo>
                  <a:lnTo>
                    <a:pt x="3714" y="775"/>
                  </a:lnTo>
                  <a:lnTo>
                    <a:pt x="3716" y="790"/>
                  </a:lnTo>
                  <a:lnTo>
                    <a:pt x="3717" y="805"/>
                  </a:lnTo>
                  <a:lnTo>
                    <a:pt x="3718" y="819"/>
                  </a:lnTo>
                  <a:lnTo>
                    <a:pt x="3718" y="833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50" name="Freeform 57">
              <a:extLst>
                <a:ext uri="{FF2B5EF4-FFF2-40B4-BE49-F238E27FC236}">
                  <a16:creationId xmlns:a16="http://schemas.microsoft.com/office/drawing/2014/main" id="{BDE41266-E1FE-FC4F-93C8-450244ED5F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0" y="2809"/>
              <a:ext cx="609" cy="256"/>
            </a:xfrm>
            <a:custGeom>
              <a:avLst/>
              <a:gdLst>
                <a:gd name="T0" fmla="*/ 0 w 4871"/>
                <a:gd name="T1" fmla="*/ 0 h 2051"/>
                <a:gd name="T2" fmla="*/ 0 w 4871"/>
                <a:gd name="T3" fmla="*/ 0 h 2051"/>
                <a:gd name="T4" fmla="*/ 0 w 4871"/>
                <a:gd name="T5" fmla="*/ 0 h 2051"/>
                <a:gd name="T6" fmla="*/ 0 w 4871"/>
                <a:gd name="T7" fmla="*/ 0 h 2051"/>
                <a:gd name="T8" fmla="*/ 0 w 4871"/>
                <a:gd name="T9" fmla="*/ 0 h 2051"/>
                <a:gd name="T10" fmla="*/ 0 w 4871"/>
                <a:gd name="T11" fmla="*/ 0 h 2051"/>
                <a:gd name="T12" fmla="*/ 0 w 4871"/>
                <a:gd name="T13" fmla="*/ 0 h 2051"/>
                <a:gd name="T14" fmla="*/ 0 w 4871"/>
                <a:gd name="T15" fmla="*/ 0 h 2051"/>
                <a:gd name="T16" fmla="*/ 0 w 4871"/>
                <a:gd name="T17" fmla="*/ 0 h 2051"/>
                <a:gd name="T18" fmla="*/ 0 w 4871"/>
                <a:gd name="T19" fmla="*/ 0 h 2051"/>
                <a:gd name="T20" fmla="*/ 0 w 4871"/>
                <a:gd name="T21" fmla="*/ 0 h 2051"/>
                <a:gd name="T22" fmla="*/ 0 w 4871"/>
                <a:gd name="T23" fmla="*/ 0 h 2051"/>
                <a:gd name="T24" fmla="*/ 0 w 4871"/>
                <a:gd name="T25" fmla="*/ 0 h 2051"/>
                <a:gd name="T26" fmla="*/ 0 w 4871"/>
                <a:gd name="T27" fmla="*/ 0 h 2051"/>
                <a:gd name="T28" fmla="*/ 0 w 4871"/>
                <a:gd name="T29" fmla="*/ 0 h 2051"/>
                <a:gd name="T30" fmla="*/ 0 w 4871"/>
                <a:gd name="T31" fmla="*/ 0 h 2051"/>
                <a:gd name="T32" fmla="*/ 0 w 4871"/>
                <a:gd name="T33" fmla="*/ 0 h 2051"/>
                <a:gd name="T34" fmla="*/ 0 w 4871"/>
                <a:gd name="T35" fmla="*/ 0 h 2051"/>
                <a:gd name="T36" fmla="*/ 0 w 4871"/>
                <a:gd name="T37" fmla="*/ 0 h 2051"/>
                <a:gd name="T38" fmla="*/ 0 w 4871"/>
                <a:gd name="T39" fmla="*/ 0 h 2051"/>
                <a:gd name="T40" fmla="*/ 0 w 4871"/>
                <a:gd name="T41" fmla="*/ 0 h 2051"/>
                <a:gd name="T42" fmla="*/ 0 w 4871"/>
                <a:gd name="T43" fmla="*/ 0 h 2051"/>
                <a:gd name="T44" fmla="*/ 0 w 4871"/>
                <a:gd name="T45" fmla="*/ 0 h 2051"/>
                <a:gd name="T46" fmla="*/ 0 w 4871"/>
                <a:gd name="T47" fmla="*/ 0 h 2051"/>
                <a:gd name="T48" fmla="*/ 0 w 4871"/>
                <a:gd name="T49" fmla="*/ 0 h 2051"/>
                <a:gd name="T50" fmla="*/ 0 w 4871"/>
                <a:gd name="T51" fmla="*/ 0 h 2051"/>
                <a:gd name="T52" fmla="*/ 0 w 4871"/>
                <a:gd name="T53" fmla="*/ 0 h 2051"/>
                <a:gd name="T54" fmla="*/ 0 w 4871"/>
                <a:gd name="T55" fmla="*/ 0 h 2051"/>
                <a:gd name="T56" fmla="*/ 0 w 4871"/>
                <a:gd name="T57" fmla="*/ 0 h 2051"/>
                <a:gd name="T58" fmla="*/ 0 w 4871"/>
                <a:gd name="T59" fmla="*/ 0 h 2051"/>
                <a:gd name="T60" fmla="*/ 0 w 4871"/>
                <a:gd name="T61" fmla="*/ 0 h 2051"/>
                <a:gd name="T62" fmla="*/ 0 w 4871"/>
                <a:gd name="T63" fmla="*/ 0 h 2051"/>
                <a:gd name="T64" fmla="*/ 0 w 4871"/>
                <a:gd name="T65" fmla="*/ 0 h 2051"/>
                <a:gd name="T66" fmla="*/ 0 w 4871"/>
                <a:gd name="T67" fmla="*/ 0 h 2051"/>
                <a:gd name="T68" fmla="*/ 0 w 4871"/>
                <a:gd name="T69" fmla="*/ 0 h 2051"/>
                <a:gd name="T70" fmla="*/ 0 w 4871"/>
                <a:gd name="T71" fmla="*/ 0 h 2051"/>
                <a:gd name="T72" fmla="*/ 0 w 4871"/>
                <a:gd name="T73" fmla="*/ 0 h 2051"/>
                <a:gd name="T74" fmla="*/ 0 w 4871"/>
                <a:gd name="T75" fmla="*/ 0 h 2051"/>
                <a:gd name="T76" fmla="*/ 0 w 4871"/>
                <a:gd name="T77" fmla="*/ 0 h 2051"/>
                <a:gd name="T78" fmla="*/ 0 w 4871"/>
                <a:gd name="T79" fmla="*/ 0 h 2051"/>
                <a:gd name="T80" fmla="*/ 0 w 4871"/>
                <a:gd name="T81" fmla="*/ 0 h 2051"/>
                <a:gd name="T82" fmla="*/ 0 w 4871"/>
                <a:gd name="T83" fmla="*/ 0 h 2051"/>
                <a:gd name="T84" fmla="*/ 0 w 4871"/>
                <a:gd name="T85" fmla="*/ 0 h 2051"/>
                <a:gd name="T86" fmla="*/ 0 w 4871"/>
                <a:gd name="T87" fmla="*/ 0 h 2051"/>
                <a:gd name="T88" fmla="*/ 0 w 4871"/>
                <a:gd name="T89" fmla="*/ 0 h 2051"/>
                <a:gd name="T90" fmla="*/ 0 w 4871"/>
                <a:gd name="T91" fmla="*/ 0 h 2051"/>
                <a:gd name="T92" fmla="*/ 0 w 4871"/>
                <a:gd name="T93" fmla="*/ 0 h 2051"/>
                <a:gd name="T94" fmla="*/ 0 w 4871"/>
                <a:gd name="T95" fmla="*/ 0 h 2051"/>
                <a:gd name="T96" fmla="*/ 0 w 4871"/>
                <a:gd name="T97" fmla="*/ 0 h 2051"/>
                <a:gd name="T98" fmla="*/ 0 w 4871"/>
                <a:gd name="T99" fmla="*/ 0 h 2051"/>
                <a:gd name="T100" fmla="*/ 0 w 4871"/>
                <a:gd name="T101" fmla="*/ 0 h 2051"/>
                <a:gd name="T102" fmla="*/ 0 w 4871"/>
                <a:gd name="T103" fmla="*/ 0 h 2051"/>
                <a:gd name="T104" fmla="*/ 0 w 4871"/>
                <a:gd name="T105" fmla="*/ 0 h 2051"/>
                <a:gd name="T106" fmla="*/ 0 w 4871"/>
                <a:gd name="T107" fmla="*/ 0 h 2051"/>
                <a:gd name="T108" fmla="*/ 0 w 4871"/>
                <a:gd name="T109" fmla="*/ 0 h 2051"/>
                <a:gd name="T110" fmla="*/ 0 w 4871"/>
                <a:gd name="T111" fmla="*/ 0 h 2051"/>
                <a:gd name="T112" fmla="*/ 0 w 4871"/>
                <a:gd name="T113" fmla="*/ 0 h 2051"/>
                <a:gd name="T114" fmla="*/ 0 w 4871"/>
                <a:gd name="T115" fmla="*/ 0 h 2051"/>
                <a:gd name="T116" fmla="*/ 0 w 4871"/>
                <a:gd name="T117" fmla="*/ 0 h 2051"/>
                <a:gd name="T118" fmla="*/ 0 w 4871"/>
                <a:gd name="T119" fmla="*/ 0 h 205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871"/>
                <a:gd name="T181" fmla="*/ 0 h 2051"/>
                <a:gd name="T182" fmla="*/ 4871 w 4871"/>
                <a:gd name="T183" fmla="*/ 2051 h 205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871" h="2051">
                  <a:moveTo>
                    <a:pt x="4871" y="1025"/>
                  </a:moveTo>
                  <a:lnTo>
                    <a:pt x="4871" y="1043"/>
                  </a:lnTo>
                  <a:lnTo>
                    <a:pt x="4870" y="1061"/>
                  </a:lnTo>
                  <a:lnTo>
                    <a:pt x="4868" y="1079"/>
                  </a:lnTo>
                  <a:lnTo>
                    <a:pt x="4865" y="1097"/>
                  </a:lnTo>
                  <a:lnTo>
                    <a:pt x="4862" y="1115"/>
                  </a:lnTo>
                  <a:lnTo>
                    <a:pt x="4858" y="1133"/>
                  </a:lnTo>
                  <a:lnTo>
                    <a:pt x="4853" y="1151"/>
                  </a:lnTo>
                  <a:lnTo>
                    <a:pt x="4847" y="1168"/>
                  </a:lnTo>
                  <a:lnTo>
                    <a:pt x="4841" y="1186"/>
                  </a:lnTo>
                  <a:lnTo>
                    <a:pt x="4834" y="1204"/>
                  </a:lnTo>
                  <a:lnTo>
                    <a:pt x="4826" y="1222"/>
                  </a:lnTo>
                  <a:lnTo>
                    <a:pt x="4818" y="1239"/>
                  </a:lnTo>
                  <a:lnTo>
                    <a:pt x="4808" y="1257"/>
                  </a:lnTo>
                  <a:lnTo>
                    <a:pt x="4799" y="1274"/>
                  </a:lnTo>
                  <a:lnTo>
                    <a:pt x="4788" y="1292"/>
                  </a:lnTo>
                  <a:lnTo>
                    <a:pt x="4777" y="1309"/>
                  </a:lnTo>
                  <a:lnTo>
                    <a:pt x="4764" y="1326"/>
                  </a:lnTo>
                  <a:lnTo>
                    <a:pt x="4752" y="1344"/>
                  </a:lnTo>
                  <a:lnTo>
                    <a:pt x="4738" y="1361"/>
                  </a:lnTo>
                  <a:lnTo>
                    <a:pt x="4724" y="1377"/>
                  </a:lnTo>
                  <a:lnTo>
                    <a:pt x="4709" y="1394"/>
                  </a:lnTo>
                  <a:lnTo>
                    <a:pt x="4693" y="1411"/>
                  </a:lnTo>
                  <a:lnTo>
                    <a:pt x="4676" y="1427"/>
                  </a:lnTo>
                  <a:lnTo>
                    <a:pt x="4660" y="1444"/>
                  </a:lnTo>
                  <a:lnTo>
                    <a:pt x="4642" y="1460"/>
                  </a:lnTo>
                  <a:lnTo>
                    <a:pt x="4624" y="1476"/>
                  </a:lnTo>
                  <a:lnTo>
                    <a:pt x="4604" y="1492"/>
                  </a:lnTo>
                  <a:lnTo>
                    <a:pt x="4584" y="1508"/>
                  </a:lnTo>
                  <a:lnTo>
                    <a:pt x="4564" y="1524"/>
                  </a:lnTo>
                  <a:lnTo>
                    <a:pt x="4544" y="1539"/>
                  </a:lnTo>
                  <a:lnTo>
                    <a:pt x="4521" y="1555"/>
                  </a:lnTo>
                  <a:lnTo>
                    <a:pt x="4499" y="1570"/>
                  </a:lnTo>
                  <a:lnTo>
                    <a:pt x="4476" y="1586"/>
                  </a:lnTo>
                  <a:lnTo>
                    <a:pt x="4453" y="1600"/>
                  </a:lnTo>
                  <a:lnTo>
                    <a:pt x="4429" y="1615"/>
                  </a:lnTo>
                  <a:lnTo>
                    <a:pt x="4403" y="1629"/>
                  </a:lnTo>
                  <a:lnTo>
                    <a:pt x="4378" y="1644"/>
                  </a:lnTo>
                  <a:lnTo>
                    <a:pt x="4352" y="1659"/>
                  </a:lnTo>
                  <a:lnTo>
                    <a:pt x="4325" y="1672"/>
                  </a:lnTo>
                  <a:lnTo>
                    <a:pt x="4298" y="1686"/>
                  </a:lnTo>
                  <a:lnTo>
                    <a:pt x="4270" y="1700"/>
                  </a:lnTo>
                  <a:lnTo>
                    <a:pt x="4242" y="1714"/>
                  </a:lnTo>
                  <a:lnTo>
                    <a:pt x="4213" y="1726"/>
                  </a:lnTo>
                  <a:lnTo>
                    <a:pt x="4184" y="1740"/>
                  </a:lnTo>
                  <a:lnTo>
                    <a:pt x="4154" y="1752"/>
                  </a:lnTo>
                  <a:lnTo>
                    <a:pt x="4124" y="1764"/>
                  </a:lnTo>
                  <a:lnTo>
                    <a:pt x="4093" y="1777"/>
                  </a:lnTo>
                  <a:lnTo>
                    <a:pt x="4061" y="1789"/>
                  </a:lnTo>
                  <a:lnTo>
                    <a:pt x="4030" y="1802"/>
                  </a:lnTo>
                  <a:lnTo>
                    <a:pt x="3997" y="1813"/>
                  </a:lnTo>
                  <a:lnTo>
                    <a:pt x="3963" y="1824"/>
                  </a:lnTo>
                  <a:lnTo>
                    <a:pt x="3930" y="1835"/>
                  </a:lnTo>
                  <a:lnTo>
                    <a:pt x="3897" y="1847"/>
                  </a:lnTo>
                  <a:lnTo>
                    <a:pt x="3862" y="1857"/>
                  </a:lnTo>
                  <a:lnTo>
                    <a:pt x="3827" y="1867"/>
                  </a:lnTo>
                  <a:lnTo>
                    <a:pt x="3792" y="1877"/>
                  </a:lnTo>
                  <a:lnTo>
                    <a:pt x="3756" y="1887"/>
                  </a:lnTo>
                  <a:lnTo>
                    <a:pt x="3720" y="1897"/>
                  </a:lnTo>
                  <a:lnTo>
                    <a:pt x="3684" y="1906"/>
                  </a:lnTo>
                  <a:lnTo>
                    <a:pt x="3647" y="1915"/>
                  </a:lnTo>
                  <a:lnTo>
                    <a:pt x="3610" y="1924"/>
                  </a:lnTo>
                  <a:lnTo>
                    <a:pt x="3573" y="1932"/>
                  </a:lnTo>
                  <a:lnTo>
                    <a:pt x="3534" y="1941"/>
                  </a:lnTo>
                  <a:lnTo>
                    <a:pt x="3496" y="1949"/>
                  </a:lnTo>
                  <a:lnTo>
                    <a:pt x="3458" y="1957"/>
                  </a:lnTo>
                  <a:lnTo>
                    <a:pt x="3419" y="1964"/>
                  </a:lnTo>
                  <a:lnTo>
                    <a:pt x="3380" y="1970"/>
                  </a:lnTo>
                  <a:lnTo>
                    <a:pt x="3341" y="1978"/>
                  </a:lnTo>
                  <a:lnTo>
                    <a:pt x="3300" y="1984"/>
                  </a:lnTo>
                  <a:lnTo>
                    <a:pt x="3261" y="1991"/>
                  </a:lnTo>
                  <a:lnTo>
                    <a:pt x="3221" y="1996"/>
                  </a:lnTo>
                  <a:lnTo>
                    <a:pt x="3180" y="2002"/>
                  </a:lnTo>
                  <a:lnTo>
                    <a:pt x="3140" y="2007"/>
                  </a:lnTo>
                  <a:lnTo>
                    <a:pt x="3098" y="2012"/>
                  </a:lnTo>
                  <a:lnTo>
                    <a:pt x="3057" y="2018"/>
                  </a:lnTo>
                  <a:lnTo>
                    <a:pt x="3016" y="2022"/>
                  </a:lnTo>
                  <a:lnTo>
                    <a:pt x="2974" y="2025"/>
                  </a:lnTo>
                  <a:lnTo>
                    <a:pt x="2933" y="2030"/>
                  </a:lnTo>
                  <a:lnTo>
                    <a:pt x="2891" y="2033"/>
                  </a:lnTo>
                  <a:lnTo>
                    <a:pt x="2849" y="2037"/>
                  </a:lnTo>
                  <a:lnTo>
                    <a:pt x="2807" y="2039"/>
                  </a:lnTo>
                  <a:lnTo>
                    <a:pt x="2765" y="2041"/>
                  </a:lnTo>
                  <a:lnTo>
                    <a:pt x="2722" y="2043"/>
                  </a:lnTo>
                  <a:lnTo>
                    <a:pt x="2681" y="2046"/>
                  </a:lnTo>
                  <a:lnTo>
                    <a:pt x="2638" y="2048"/>
                  </a:lnTo>
                  <a:lnTo>
                    <a:pt x="2595" y="2049"/>
                  </a:lnTo>
                  <a:lnTo>
                    <a:pt x="2552" y="2050"/>
                  </a:lnTo>
                  <a:lnTo>
                    <a:pt x="2510" y="2050"/>
                  </a:lnTo>
                  <a:lnTo>
                    <a:pt x="2468" y="2051"/>
                  </a:lnTo>
                  <a:lnTo>
                    <a:pt x="2425" y="2051"/>
                  </a:lnTo>
                  <a:lnTo>
                    <a:pt x="2382" y="2051"/>
                  </a:lnTo>
                  <a:lnTo>
                    <a:pt x="2340" y="2050"/>
                  </a:lnTo>
                  <a:lnTo>
                    <a:pt x="2297" y="2049"/>
                  </a:lnTo>
                  <a:lnTo>
                    <a:pt x="2254" y="2048"/>
                  </a:lnTo>
                  <a:lnTo>
                    <a:pt x="2211" y="2047"/>
                  </a:lnTo>
                  <a:lnTo>
                    <a:pt x="2170" y="2045"/>
                  </a:lnTo>
                  <a:lnTo>
                    <a:pt x="2127" y="2042"/>
                  </a:lnTo>
                  <a:lnTo>
                    <a:pt x="2085" y="2040"/>
                  </a:lnTo>
                  <a:lnTo>
                    <a:pt x="2043" y="2038"/>
                  </a:lnTo>
                  <a:lnTo>
                    <a:pt x="2001" y="2034"/>
                  </a:lnTo>
                  <a:lnTo>
                    <a:pt x="1959" y="2031"/>
                  </a:lnTo>
                  <a:lnTo>
                    <a:pt x="1917" y="2028"/>
                  </a:lnTo>
                  <a:lnTo>
                    <a:pt x="1875" y="2023"/>
                  </a:lnTo>
                  <a:lnTo>
                    <a:pt x="1834" y="2020"/>
                  </a:lnTo>
                  <a:lnTo>
                    <a:pt x="1793" y="2015"/>
                  </a:lnTo>
                  <a:lnTo>
                    <a:pt x="1752" y="2010"/>
                  </a:lnTo>
                  <a:lnTo>
                    <a:pt x="1711" y="2005"/>
                  </a:lnTo>
                  <a:lnTo>
                    <a:pt x="1670" y="2000"/>
                  </a:lnTo>
                  <a:lnTo>
                    <a:pt x="1630" y="1994"/>
                  </a:lnTo>
                  <a:lnTo>
                    <a:pt x="1590" y="1987"/>
                  </a:lnTo>
                  <a:lnTo>
                    <a:pt x="1550" y="1980"/>
                  </a:lnTo>
                  <a:lnTo>
                    <a:pt x="1510" y="1975"/>
                  </a:lnTo>
                  <a:lnTo>
                    <a:pt x="1471" y="1967"/>
                  </a:lnTo>
                  <a:lnTo>
                    <a:pt x="1432" y="1960"/>
                  </a:lnTo>
                  <a:lnTo>
                    <a:pt x="1393" y="1952"/>
                  </a:lnTo>
                  <a:lnTo>
                    <a:pt x="1355" y="1944"/>
                  </a:lnTo>
                  <a:lnTo>
                    <a:pt x="1317" y="1937"/>
                  </a:lnTo>
                  <a:lnTo>
                    <a:pt x="1280" y="1929"/>
                  </a:lnTo>
                  <a:lnTo>
                    <a:pt x="1242" y="1920"/>
                  </a:lnTo>
                  <a:lnTo>
                    <a:pt x="1206" y="1911"/>
                  </a:lnTo>
                  <a:lnTo>
                    <a:pt x="1168" y="1902"/>
                  </a:lnTo>
                  <a:lnTo>
                    <a:pt x="1132" y="1892"/>
                  </a:lnTo>
                  <a:lnTo>
                    <a:pt x="1096" y="1883"/>
                  </a:lnTo>
                  <a:lnTo>
                    <a:pt x="1062" y="1872"/>
                  </a:lnTo>
                  <a:lnTo>
                    <a:pt x="1026" y="1862"/>
                  </a:lnTo>
                  <a:lnTo>
                    <a:pt x="992" y="1851"/>
                  </a:lnTo>
                  <a:lnTo>
                    <a:pt x="957" y="1841"/>
                  </a:lnTo>
                  <a:lnTo>
                    <a:pt x="923" y="1830"/>
                  </a:lnTo>
                  <a:lnTo>
                    <a:pt x="891" y="1818"/>
                  </a:lnTo>
                  <a:lnTo>
                    <a:pt x="858" y="1807"/>
                  </a:lnTo>
                  <a:lnTo>
                    <a:pt x="825" y="1795"/>
                  </a:lnTo>
                  <a:lnTo>
                    <a:pt x="794" y="1784"/>
                  </a:lnTo>
                  <a:lnTo>
                    <a:pt x="762" y="1771"/>
                  </a:lnTo>
                  <a:lnTo>
                    <a:pt x="732" y="1759"/>
                  </a:lnTo>
                  <a:lnTo>
                    <a:pt x="702" y="1746"/>
                  </a:lnTo>
                  <a:lnTo>
                    <a:pt x="672" y="1733"/>
                  </a:lnTo>
                  <a:lnTo>
                    <a:pt x="643" y="1719"/>
                  </a:lnTo>
                  <a:lnTo>
                    <a:pt x="614" y="1707"/>
                  </a:lnTo>
                  <a:lnTo>
                    <a:pt x="586" y="1694"/>
                  </a:lnTo>
                  <a:lnTo>
                    <a:pt x="559" y="1679"/>
                  </a:lnTo>
                  <a:lnTo>
                    <a:pt x="532" y="1665"/>
                  </a:lnTo>
                  <a:lnTo>
                    <a:pt x="506" y="1651"/>
                  </a:lnTo>
                  <a:lnTo>
                    <a:pt x="480" y="1637"/>
                  </a:lnTo>
                  <a:lnTo>
                    <a:pt x="455" y="1623"/>
                  </a:lnTo>
                  <a:lnTo>
                    <a:pt x="430" y="1608"/>
                  </a:lnTo>
                  <a:lnTo>
                    <a:pt x="407" y="1593"/>
                  </a:lnTo>
                  <a:lnTo>
                    <a:pt x="383" y="1578"/>
                  </a:lnTo>
                  <a:lnTo>
                    <a:pt x="361" y="1563"/>
                  </a:lnTo>
                  <a:lnTo>
                    <a:pt x="338" y="1547"/>
                  </a:lnTo>
                  <a:lnTo>
                    <a:pt x="317" y="1532"/>
                  </a:lnTo>
                  <a:lnTo>
                    <a:pt x="297" y="1516"/>
                  </a:lnTo>
                  <a:lnTo>
                    <a:pt x="276" y="1500"/>
                  </a:lnTo>
                  <a:lnTo>
                    <a:pt x="257" y="1484"/>
                  </a:lnTo>
                  <a:lnTo>
                    <a:pt x="238" y="1469"/>
                  </a:lnTo>
                  <a:lnTo>
                    <a:pt x="220" y="1452"/>
                  </a:lnTo>
                  <a:lnTo>
                    <a:pt x="202" y="1436"/>
                  </a:lnTo>
                  <a:lnTo>
                    <a:pt x="186" y="1419"/>
                  </a:lnTo>
                  <a:lnTo>
                    <a:pt x="169" y="1402"/>
                  </a:lnTo>
                  <a:lnTo>
                    <a:pt x="155" y="1385"/>
                  </a:lnTo>
                  <a:lnTo>
                    <a:pt x="140" y="1368"/>
                  </a:lnTo>
                  <a:lnTo>
                    <a:pt x="126" y="1352"/>
                  </a:lnTo>
                  <a:lnTo>
                    <a:pt x="113" y="1335"/>
                  </a:lnTo>
                  <a:lnTo>
                    <a:pt x="101" y="1318"/>
                  </a:lnTo>
                  <a:lnTo>
                    <a:pt x="88" y="1300"/>
                  </a:lnTo>
                  <a:lnTo>
                    <a:pt x="77" y="1283"/>
                  </a:lnTo>
                  <a:lnTo>
                    <a:pt x="67" y="1266"/>
                  </a:lnTo>
                  <a:lnTo>
                    <a:pt x="58" y="1248"/>
                  </a:lnTo>
                  <a:lnTo>
                    <a:pt x="49" y="1230"/>
                  </a:lnTo>
                  <a:lnTo>
                    <a:pt x="40" y="1213"/>
                  </a:lnTo>
                  <a:lnTo>
                    <a:pt x="33" y="1195"/>
                  </a:lnTo>
                  <a:lnTo>
                    <a:pt x="27" y="1177"/>
                  </a:lnTo>
                  <a:lnTo>
                    <a:pt x="21" y="1159"/>
                  </a:lnTo>
                  <a:lnTo>
                    <a:pt x="15" y="1142"/>
                  </a:lnTo>
                  <a:lnTo>
                    <a:pt x="11" y="1124"/>
                  </a:lnTo>
                  <a:lnTo>
                    <a:pt x="7" y="1106"/>
                  </a:lnTo>
                  <a:lnTo>
                    <a:pt x="4" y="1088"/>
                  </a:lnTo>
                  <a:lnTo>
                    <a:pt x="2" y="1070"/>
                  </a:lnTo>
                  <a:lnTo>
                    <a:pt x="1" y="1052"/>
                  </a:lnTo>
                  <a:lnTo>
                    <a:pt x="0" y="1034"/>
                  </a:lnTo>
                  <a:lnTo>
                    <a:pt x="0" y="1016"/>
                  </a:lnTo>
                  <a:lnTo>
                    <a:pt x="1" y="998"/>
                  </a:lnTo>
                  <a:lnTo>
                    <a:pt x="2" y="980"/>
                  </a:lnTo>
                  <a:lnTo>
                    <a:pt x="4" y="962"/>
                  </a:lnTo>
                  <a:lnTo>
                    <a:pt x="7" y="944"/>
                  </a:lnTo>
                  <a:lnTo>
                    <a:pt x="11" y="927"/>
                  </a:lnTo>
                  <a:lnTo>
                    <a:pt x="15" y="909"/>
                  </a:lnTo>
                  <a:lnTo>
                    <a:pt x="21" y="891"/>
                  </a:lnTo>
                  <a:lnTo>
                    <a:pt x="27" y="873"/>
                  </a:lnTo>
                  <a:lnTo>
                    <a:pt x="33" y="855"/>
                  </a:lnTo>
                  <a:lnTo>
                    <a:pt x="40" y="839"/>
                  </a:lnTo>
                  <a:lnTo>
                    <a:pt x="49" y="821"/>
                  </a:lnTo>
                  <a:lnTo>
                    <a:pt x="58" y="803"/>
                  </a:lnTo>
                  <a:lnTo>
                    <a:pt x="67" y="786"/>
                  </a:lnTo>
                  <a:lnTo>
                    <a:pt x="77" y="768"/>
                  </a:lnTo>
                  <a:lnTo>
                    <a:pt x="88" y="751"/>
                  </a:lnTo>
                  <a:lnTo>
                    <a:pt x="101" y="734"/>
                  </a:lnTo>
                  <a:lnTo>
                    <a:pt x="113" y="716"/>
                  </a:lnTo>
                  <a:lnTo>
                    <a:pt x="126" y="699"/>
                  </a:lnTo>
                  <a:lnTo>
                    <a:pt x="140" y="682"/>
                  </a:lnTo>
                  <a:lnTo>
                    <a:pt x="155" y="665"/>
                  </a:lnTo>
                  <a:lnTo>
                    <a:pt x="169" y="648"/>
                  </a:lnTo>
                  <a:lnTo>
                    <a:pt x="186" y="631"/>
                  </a:lnTo>
                  <a:lnTo>
                    <a:pt x="202" y="616"/>
                  </a:lnTo>
                  <a:lnTo>
                    <a:pt x="220" y="599"/>
                  </a:lnTo>
                  <a:lnTo>
                    <a:pt x="238" y="583"/>
                  </a:lnTo>
                  <a:lnTo>
                    <a:pt x="257" y="566"/>
                  </a:lnTo>
                  <a:lnTo>
                    <a:pt x="276" y="550"/>
                  </a:lnTo>
                  <a:lnTo>
                    <a:pt x="297" y="535"/>
                  </a:lnTo>
                  <a:lnTo>
                    <a:pt x="317" y="519"/>
                  </a:lnTo>
                  <a:lnTo>
                    <a:pt x="338" y="503"/>
                  </a:lnTo>
                  <a:lnTo>
                    <a:pt x="361" y="489"/>
                  </a:lnTo>
                  <a:lnTo>
                    <a:pt x="383" y="473"/>
                  </a:lnTo>
                  <a:lnTo>
                    <a:pt x="407" y="458"/>
                  </a:lnTo>
                  <a:lnTo>
                    <a:pt x="430" y="444"/>
                  </a:lnTo>
                  <a:lnTo>
                    <a:pt x="455" y="428"/>
                  </a:lnTo>
                  <a:lnTo>
                    <a:pt x="480" y="414"/>
                  </a:lnTo>
                  <a:lnTo>
                    <a:pt x="506" y="400"/>
                  </a:lnTo>
                  <a:lnTo>
                    <a:pt x="532" y="385"/>
                  </a:lnTo>
                  <a:lnTo>
                    <a:pt x="559" y="372"/>
                  </a:lnTo>
                  <a:lnTo>
                    <a:pt x="586" y="358"/>
                  </a:lnTo>
                  <a:lnTo>
                    <a:pt x="614" y="345"/>
                  </a:lnTo>
                  <a:lnTo>
                    <a:pt x="643" y="331"/>
                  </a:lnTo>
                  <a:lnTo>
                    <a:pt x="672" y="318"/>
                  </a:lnTo>
                  <a:lnTo>
                    <a:pt x="702" y="305"/>
                  </a:lnTo>
                  <a:lnTo>
                    <a:pt x="732" y="293"/>
                  </a:lnTo>
                  <a:lnTo>
                    <a:pt x="762" y="279"/>
                  </a:lnTo>
                  <a:lnTo>
                    <a:pt x="794" y="268"/>
                  </a:lnTo>
                  <a:lnTo>
                    <a:pt x="825" y="256"/>
                  </a:lnTo>
                  <a:lnTo>
                    <a:pt x="858" y="244"/>
                  </a:lnTo>
                  <a:lnTo>
                    <a:pt x="891" y="232"/>
                  </a:lnTo>
                  <a:lnTo>
                    <a:pt x="923" y="221"/>
                  </a:lnTo>
                  <a:lnTo>
                    <a:pt x="957" y="210"/>
                  </a:lnTo>
                  <a:lnTo>
                    <a:pt x="992" y="199"/>
                  </a:lnTo>
                  <a:lnTo>
                    <a:pt x="1026" y="189"/>
                  </a:lnTo>
                  <a:lnTo>
                    <a:pt x="1060" y="178"/>
                  </a:lnTo>
                  <a:lnTo>
                    <a:pt x="1096" y="169"/>
                  </a:lnTo>
                  <a:lnTo>
                    <a:pt x="1132" y="159"/>
                  </a:lnTo>
                  <a:lnTo>
                    <a:pt x="1168" y="150"/>
                  </a:lnTo>
                  <a:lnTo>
                    <a:pt x="1206" y="140"/>
                  </a:lnTo>
                  <a:lnTo>
                    <a:pt x="1242" y="131"/>
                  </a:lnTo>
                  <a:lnTo>
                    <a:pt x="1280" y="123"/>
                  </a:lnTo>
                  <a:lnTo>
                    <a:pt x="1317" y="114"/>
                  </a:lnTo>
                  <a:lnTo>
                    <a:pt x="1355" y="106"/>
                  </a:lnTo>
                  <a:lnTo>
                    <a:pt x="1393" y="98"/>
                  </a:lnTo>
                  <a:lnTo>
                    <a:pt x="1432" y="90"/>
                  </a:lnTo>
                  <a:lnTo>
                    <a:pt x="1471" y="84"/>
                  </a:lnTo>
                  <a:lnTo>
                    <a:pt x="1510" y="77"/>
                  </a:lnTo>
                  <a:lnTo>
                    <a:pt x="1550" y="70"/>
                  </a:lnTo>
                  <a:lnTo>
                    <a:pt x="1590" y="63"/>
                  </a:lnTo>
                  <a:lnTo>
                    <a:pt x="1630" y="58"/>
                  </a:lnTo>
                  <a:lnTo>
                    <a:pt x="1670" y="52"/>
                  </a:lnTo>
                  <a:lnTo>
                    <a:pt x="1711" y="46"/>
                  </a:lnTo>
                  <a:lnTo>
                    <a:pt x="1752" y="41"/>
                  </a:lnTo>
                  <a:lnTo>
                    <a:pt x="1793" y="36"/>
                  </a:lnTo>
                  <a:lnTo>
                    <a:pt x="1834" y="32"/>
                  </a:lnTo>
                  <a:lnTo>
                    <a:pt x="1875" y="27"/>
                  </a:lnTo>
                  <a:lnTo>
                    <a:pt x="1917" y="23"/>
                  </a:lnTo>
                  <a:lnTo>
                    <a:pt x="1958" y="19"/>
                  </a:lnTo>
                  <a:lnTo>
                    <a:pt x="2001" y="16"/>
                  </a:lnTo>
                  <a:lnTo>
                    <a:pt x="2043" y="13"/>
                  </a:lnTo>
                  <a:lnTo>
                    <a:pt x="2084" y="10"/>
                  </a:lnTo>
                  <a:lnTo>
                    <a:pt x="2127" y="8"/>
                  </a:lnTo>
                  <a:lnTo>
                    <a:pt x="2170" y="6"/>
                  </a:lnTo>
                  <a:lnTo>
                    <a:pt x="2211" y="4"/>
                  </a:lnTo>
                  <a:lnTo>
                    <a:pt x="2254" y="3"/>
                  </a:lnTo>
                  <a:lnTo>
                    <a:pt x="2297" y="1"/>
                  </a:lnTo>
                  <a:lnTo>
                    <a:pt x="2340" y="0"/>
                  </a:lnTo>
                  <a:lnTo>
                    <a:pt x="2382" y="0"/>
                  </a:lnTo>
                  <a:lnTo>
                    <a:pt x="2425" y="0"/>
                  </a:lnTo>
                  <a:lnTo>
                    <a:pt x="2467" y="0"/>
                  </a:lnTo>
                  <a:lnTo>
                    <a:pt x="2510" y="0"/>
                  </a:lnTo>
                  <a:lnTo>
                    <a:pt x="2552" y="1"/>
                  </a:lnTo>
                  <a:lnTo>
                    <a:pt x="2595" y="1"/>
                  </a:lnTo>
                  <a:lnTo>
                    <a:pt x="2638" y="4"/>
                  </a:lnTo>
                  <a:lnTo>
                    <a:pt x="2681" y="5"/>
                  </a:lnTo>
                  <a:lnTo>
                    <a:pt x="2722" y="7"/>
                  </a:lnTo>
                  <a:lnTo>
                    <a:pt x="2765" y="9"/>
                  </a:lnTo>
                  <a:lnTo>
                    <a:pt x="2807" y="12"/>
                  </a:lnTo>
                  <a:lnTo>
                    <a:pt x="2849" y="15"/>
                  </a:lnTo>
                  <a:lnTo>
                    <a:pt x="2891" y="18"/>
                  </a:lnTo>
                  <a:lnTo>
                    <a:pt x="2933" y="22"/>
                  </a:lnTo>
                  <a:lnTo>
                    <a:pt x="2974" y="25"/>
                  </a:lnTo>
                  <a:lnTo>
                    <a:pt x="3016" y="30"/>
                  </a:lnTo>
                  <a:lnTo>
                    <a:pt x="3057" y="34"/>
                  </a:lnTo>
                  <a:lnTo>
                    <a:pt x="3098" y="39"/>
                  </a:lnTo>
                  <a:lnTo>
                    <a:pt x="3140" y="43"/>
                  </a:lnTo>
                  <a:lnTo>
                    <a:pt x="3180" y="49"/>
                  </a:lnTo>
                  <a:lnTo>
                    <a:pt x="3221" y="54"/>
                  </a:lnTo>
                  <a:lnTo>
                    <a:pt x="3261" y="60"/>
                  </a:lnTo>
                  <a:lnTo>
                    <a:pt x="3300" y="67"/>
                  </a:lnTo>
                  <a:lnTo>
                    <a:pt x="3340" y="73"/>
                  </a:lnTo>
                  <a:lnTo>
                    <a:pt x="3380" y="80"/>
                  </a:lnTo>
                  <a:lnTo>
                    <a:pt x="3419" y="87"/>
                  </a:lnTo>
                  <a:lnTo>
                    <a:pt x="3458" y="95"/>
                  </a:lnTo>
                  <a:lnTo>
                    <a:pt x="3496" y="103"/>
                  </a:lnTo>
                  <a:lnTo>
                    <a:pt x="3534" y="111"/>
                  </a:lnTo>
                  <a:lnTo>
                    <a:pt x="3573" y="118"/>
                  </a:lnTo>
                  <a:lnTo>
                    <a:pt x="3610" y="126"/>
                  </a:lnTo>
                  <a:lnTo>
                    <a:pt x="3647" y="135"/>
                  </a:lnTo>
                  <a:lnTo>
                    <a:pt x="3684" y="144"/>
                  </a:lnTo>
                  <a:lnTo>
                    <a:pt x="3720" y="154"/>
                  </a:lnTo>
                  <a:lnTo>
                    <a:pt x="3756" y="163"/>
                  </a:lnTo>
                  <a:lnTo>
                    <a:pt x="3792" y="174"/>
                  </a:lnTo>
                  <a:lnTo>
                    <a:pt x="3827" y="184"/>
                  </a:lnTo>
                  <a:lnTo>
                    <a:pt x="3862" y="194"/>
                  </a:lnTo>
                  <a:lnTo>
                    <a:pt x="3897" y="205"/>
                  </a:lnTo>
                  <a:lnTo>
                    <a:pt x="3930" y="215"/>
                  </a:lnTo>
                  <a:lnTo>
                    <a:pt x="3963" y="226"/>
                  </a:lnTo>
                  <a:lnTo>
                    <a:pt x="3997" y="238"/>
                  </a:lnTo>
                  <a:lnTo>
                    <a:pt x="4030" y="250"/>
                  </a:lnTo>
                  <a:lnTo>
                    <a:pt x="4061" y="261"/>
                  </a:lnTo>
                  <a:lnTo>
                    <a:pt x="4093" y="274"/>
                  </a:lnTo>
                  <a:lnTo>
                    <a:pt x="4124" y="286"/>
                  </a:lnTo>
                  <a:lnTo>
                    <a:pt x="4154" y="298"/>
                  </a:lnTo>
                  <a:lnTo>
                    <a:pt x="4184" y="311"/>
                  </a:lnTo>
                  <a:lnTo>
                    <a:pt x="4213" y="324"/>
                  </a:lnTo>
                  <a:lnTo>
                    <a:pt x="4242" y="338"/>
                  </a:lnTo>
                  <a:lnTo>
                    <a:pt x="4270" y="351"/>
                  </a:lnTo>
                  <a:lnTo>
                    <a:pt x="4298" y="365"/>
                  </a:lnTo>
                  <a:lnTo>
                    <a:pt x="4325" y="378"/>
                  </a:lnTo>
                  <a:lnTo>
                    <a:pt x="4352" y="393"/>
                  </a:lnTo>
                  <a:lnTo>
                    <a:pt x="4378" y="406"/>
                  </a:lnTo>
                  <a:lnTo>
                    <a:pt x="4403" y="421"/>
                  </a:lnTo>
                  <a:lnTo>
                    <a:pt x="4429" y="436"/>
                  </a:lnTo>
                  <a:lnTo>
                    <a:pt x="4453" y="450"/>
                  </a:lnTo>
                  <a:lnTo>
                    <a:pt x="4476" y="465"/>
                  </a:lnTo>
                  <a:lnTo>
                    <a:pt x="4499" y="481"/>
                  </a:lnTo>
                  <a:lnTo>
                    <a:pt x="4521" y="495"/>
                  </a:lnTo>
                  <a:lnTo>
                    <a:pt x="4544" y="511"/>
                  </a:lnTo>
                  <a:lnTo>
                    <a:pt x="4564" y="527"/>
                  </a:lnTo>
                  <a:lnTo>
                    <a:pt x="4584" y="543"/>
                  </a:lnTo>
                  <a:lnTo>
                    <a:pt x="4604" y="558"/>
                  </a:lnTo>
                  <a:lnTo>
                    <a:pt x="4624" y="574"/>
                  </a:lnTo>
                  <a:lnTo>
                    <a:pt x="4642" y="591"/>
                  </a:lnTo>
                  <a:lnTo>
                    <a:pt x="4660" y="607"/>
                  </a:lnTo>
                  <a:lnTo>
                    <a:pt x="4676" y="624"/>
                  </a:lnTo>
                  <a:lnTo>
                    <a:pt x="4693" y="640"/>
                  </a:lnTo>
                  <a:lnTo>
                    <a:pt x="4709" y="657"/>
                  </a:lnTo>
                  <a:lnTo>
                    <a:pt x="4724" y="673"/>
                  </a:lnTo>
                  <a:lnTo>
                    <a:pt x="4738" y="691"/>
                  </a:lnTo>
                  <a:lnTo>
                    <a:pt x="4752" y="708"/>
                  </a:lnTo>
                  <a:lnTo>
                    <a:pt x="4764" y="725"/>
                  </a:lnTo>
                  <a:lnTo>
                    <a:pt x="4777" y="742"/>
                  </a:lnTo>
                  <a:lnTo>
                    <a:pt x="4788" y="760"/>
                  </a:lnTo>
                  <a:lnTo>
                    <a:pt x="4799" y="777"/>
                  </a:lnTo>
                  <a:lnTo>
                    <a:pt x="4808" y="793"/>
                  </a:lnTo>
                  <a:lnTo>
                    <a:pt x="4818" y="812"/>
                  </a:lnTo>
                  <a:lnTo>
                    <a:pt x="4826" y="830"/>
                  </a:lnTo>
                  <a:lnTo>
                    <a:pt x="4834" y="846"/>
                  </a:lnTo>
                  <a:lnTo>
                    <a:pt x="4841" y="864"/>
                  </a:lnTo>
                  <a:lnTo>
                    <a:pt x="4847" y="882"/>
                  </a:lnTo>
                  <a:lnTo>
                    <a:pt x="4853" y="900"/>
                  </a:lnTo>
                  <a:lnTo>
                    <a:pt x="4858" y="918"/>
                  </a:lnTo>
                  <a:lnTo>
                    <a:pt x="4862" y="935"/>
                  </a:lnTo>
                  <a:lnTo>
                    <a:pt x="4865" y="953"/>
                  </a:lnTo>
                  <a:lnTo>
                    <a:pt x="4868" y="971"/>
                  </a:lnTo>
                  <a:lnTo>
                    <a:pt x="4870" y="989"/>
                  </a:lnTo>
                  <a:lnTo>
                    <a:pt x="4871" y="1007"/>
                  </a:lnTo>
                  <a:lnTo>
                    <a:pt x="4871" y="1025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51" name="Freeform 58">
              <a:extLst>
                <a:ext uri="{FF2B5EF4-FFF2-40B4-BE49-F238E27FC236}">
                  <a16:creationId xmlns:a16="http://schemas.microsoft.com/office/drawing/2014/main" id="{0065039A-5F55-8340-A26F-C73826697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4" y="3122"/>
              <a:ext cx="465" cy="208"/>
            </a:xfrm>
            <a:custGeom>
              <a:avLst/>
              <a:gdLst>
                <a:gd name="T0" fmla="*/ 0 w 3717"/>
                <a:gd name="T1" fmla="*/ 0 h 1667"/>
                <a:gd name="T2" fmla="*/ 0 w 3717"/>
                <a:gd name="T3" fmla="*/ 0 h 1667"/>
                <a:gd name="T4" fmla="*/ 0 w 3717"/>
                <a:gd name="T5" fmla="*/ 0 h 1667"/>
                <a:gd name="T6" fmla="*/ 0 w 3717"/>
                <a:gd name="T7" fmla="*/ 0 h 1667"/>
                <a:gd name="T8" fmla="*/ 0 w 3717"/>
                <a:gd name="T9" fmla="*/ 0 h 1667"/>
                <a:gd name="T10" fmla="*/ 0 w 3717"/>
                <a:gd name="T11" fmla="*/ 0 h 1667"/>
                <a:gd name="T12" fmla="*/ 0 w 3717"/>
                <a:gd name="T13" fmla="*/ 0 h 1667"/>
                <a:gd name="T14" fmla="*/ 0 w 3717"/>
                <a:gd name="T15" fmla="*/ 0 h 1667"/>
                <a:gd name="T16" fmla="*/ 0 w 3717"/>
                <a:gd name="T17" fmla="*/ 0 h 1667"/>
                <a:gd name="T18" fmla="*/ 0 w 3717"/>
                <a:gd name="T19" fmla="*/ 0 h 1667"/>
                <a:gd name="T20" fmla="*/ 0 w 3717"/>
                <a:gd name="T21" fmla="*/ 0 h 1667"/>
                <a:gd name="T22" fmla="*/ 0 w 3717"/>
                <a:gd name="T23" fmla="*/ 0 h 1667"/>
                <a:gd name="T24" fmla="*/ 0 w 3717"/>
                <a:gd name="T25" fmla="*/ 0 h 1667"/>
                <a:gd name="T26" fmla="*/ 0 w 3717"/>
                <a:gd name="T27" fmla="*/ 0 h 1667"/>
                <a:gd name="T28" fmla="*/ 0 w 3717"/>
                <a:gd name="T29" fmla="*/ 0 h 1667"/>
                <a:gd name="T30" fmla="*/ 0 w 3717"/>
                <a:gd name="T31" fmla="*/ 0 h 1667"/>
                <a:gd name="T32" fmla="*/ 0 w 3717"/>
                <a:gd name="T33" fmla="*/ 0 h 1667"/>
                <a:gd name="T34" fmla="*/ 0 w 3717"/>
                <a:gd name="T35" fmla="*/ 0 h 1667"/>
                <a:gd name="T36" fmla="*/ 0 w 3717"/>
                <a:gd name="T37" fmla="*/ 0 h 1667"/>
                <a:gd name="T38" fmla="*/ 0 w 3717"/>
                <a:gd name="T39" fmla="*/ 0 h 1667"/>
                <a:gd name="T40" fmla="*/ 0 w 3717"/>
                <a:gd name="T41" fmla="*/ 0 h 1667"/>
                <a:gd name="T42" fmla="*/ 0 w 3717"/>
                <a:gd name="T43" fmla="*/ 0 h 1667"/>
                <a:gd name="T44" fmla="*/ 0 w 3717"/>
                <a:gd name="T45" fmla="*/ 0 h 1667"/>
                <a:gd name="T46" fmla="*/ 0 w 3717"/>
                <a:gd name="T47" fmla="*/ 0 h 1667"/>
                <a:gd name="T48" fmla="*/ 0 w 3717"/>
                <a:gd name="T49" fmla="*/ 0 h 1667"/>
                <a:gd name="T50" fmla="*/ 0 w 3717"/>
                <a:gd name="T51" fmla="*/ 0 h 1667"/>
                <a:gd name="T52" fmla="*/ 0 w 3717"/>
                <a:gd name="T53" fmla="*/ 0 h 1667"/>
                <a:gd name="T54" fmla="*/ 0 w 3717"/>
                <a:gd name="T55" fmla="*/ 0 h 1667"/>
                <a:gd name="T56" fmla="*/ 0 w 3717"/>
                <a:gd name="T57" fmla="*/ 0 h 1667"/>
                <a:gd name="T58" fmla="*/ 0 w 3717"/>
                <a:gd name="T59" fmla="*/ 0 h 1667"/>
                <a:gd name="T60" fmla="*/ 0 w 3717"/>
                <a:gd name="T61" fmla="*/ 0 h 1667"/>
                <a:gd name="T62" fmla="*/ 0 w 3717"/>
                <a:gd name="T63" fmla="*/ 0 h 1667"/>
                <a:gd name="T64" fmla="*/ 0 w 3717"/>
                <a:gd name="T65" fmla="*/ 0 h 1667"/>
                <a:gd name="T66" fmla="*/ 0 w 3717"/>
                <a:gd name="T67" fmla="*/ 0 h 1667"/>
                <a:gd name="T68" fmla="*/ 0 w 3717"/>
                <a:gd name="T69" fmla="*/ 0 h 1667"/>
                <a:gd name="T70" fmla="*/ 0 w 3717"/>
                <a:gd name="T71" fmla="*/ 0 h 1667"/>
                <a:gd name="T72" fmla="*/ 0 w 3717"/>
                <a:gd name="T73" fmla="*/ 0 h 1667"/>
                <a:gd name="T74" fmla="*/ 0 w 3717"/>
                <a:gd name="T75" fmla="*/ 0 h 1667"/>
                <a:gd name="T76" fmla="*/ 0 w 3717"/>
                <a:gd name="T77" fmla="*/ 0 h 1667"/>
                <a:gd name="T78" fmla="*/ 0 w 3717"/>
                <a:gd name="T79" fmla="*/ 0 h 1667"/>
                <a:gd name="T80" fmla="*/ 0 w 3717"/>
                <a:gd name="T81" fmla="*/ 0 h 1667"/>
                <a:gd name="T82" fmla="*/ 0 w 3717"/>
                <a:gd name="T83" fmla="*/ 0 h 1667"/>
                <a:gd name="T84" fmla="*/ 0 w 3717"/>
                <a:gd name="T85" fmla="*/ 0 h 1667"/>
                <a:gd name="T86" fmla="*/ 0 w 3717"/>
                <a:gd name="T87" fmla="*/ 0 h 1667"/>
                <a:gd name="T88" fmla="*/ 0 w 3717"/>
                <a:gd name="T89" fmla="*/ 0 h 1667"/>
                <a:gd name="T90" fmla="*/ 0 w 3717"/>
                <a:gd name="T91" fmla="*/ 0 h 1667"/>
                <a:gd name="T92" fmla="*/ 0 w 3717"/>
                <a:gd name="T93" fmla="*/ 0 h 1667"/>
                <a:gd name="T94" fmla="*/ 0 w 3717"/>
                <a:gd name="T95" fmla="*/ 0 h 1667"/>
                <a:gd name="T96" fmla="*/ 0 w 3717"/>
                <a:gd name="T97" fmla="*/ 0 h 1667"/>
                <a:gd name="T98" fmla="*/ 0 w 3717"/>
                <a:gd name="T99" fmla="*/ 0 h 1667"/>
                <a:gd name="T100" fmla="*/ 0 w 3717"/>
                <a:gd name="T101" fmla="*/ 0 h 1667"/>
                <a:gd name="T102" fmla="*/ 0 w 3717"/>
                <a:gd name="T103" fmla="*/ 0 h 1667"/>
                <a:gd name="T104" fmla="*/ 0 w 3717"/>
                <a:gd name="T105" fmla="*/ 0 h 1667"/>
                <a:gd name="T106" fmla="*/ 0 w 3717"/>
                <a:gd name="T107" fmla="*/ 0 h 1667"/>
                <a:gd name="T108" fmla="*/ 0 w 3717"/>
                <a:gd name="T109" fmla="*/ 0 h 1667"/>
                <a:gd name="T110" fmla="*/ 0 w 3717"/>
                <a:gd name="T111" fmla="*/ 0 h 1667"/>
                <a:gd name="T112" fmla="*/ 0 w 3717"/>
                <a:gd name="T113" fmla="*/ 0 h 1667"/>
                <a:gd name="T114" fmla="*/ 0 w 3717"/>
                <a:gd name="T115" fmla="*/ 0 h 1667"/>
                <a:gd name="T116" fmla="*/ 0 w 3717"/>
                <a:gd name="T117" fmla="*/ 0 h 1667"/>
                <a:gd name="T118" fmla="*/ 0 w 3717"/>
                <a:gd name="T119" fmla="*/ 0 h 166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717"/>
                <a:gd name="T181" fmla="*/ 0 h 1667"/>
                <a:gd name="T182" fmla="*/ 3717 w 3717"/>
                <a:gd name="T183" fmla="*/ 1667 h 166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717" h="1667">
                  <a:moveTo>
                    <a:pt x="3717" y="833"/>
                  </a:moveTo>
                  <a:lnTo>
                    <a:pt x="3717" y="848"/>
                  </a:lnTo>
                  <a:lnTo>
                    <a:pt x="3716" y="863"/>
                  </a:lnTo>
                  <a:lnTo>
                    <a:pt x="3715" y="877"/>
                  </a:lnTo>
                  <a:lnTo>
                    <a:pt x="3712" y="892"/>
                  </a:lnTo>
                  <a:lnTo>
                    <a:pt x="3710" y="906"/>
                  </a:lnTo>
                  <a:lnTo>
                    <a:pt x="3707" y="921"/>
                  </a:lnTo>
                  <a:lnTo>
                    <a:pt x="3703" y="936"/>
                  </a:lnTo>
                  <a:lnTo>
                    <a:pt x="3699" y="950"/>
                  </a:lnTo>
                  <a:lnTo>
                    <a:pt x="3694" y="964"/>
                  </a:lnTo>
                  <a:lnTo>
                    <a:pt x="3689" y="978"/>
                  </a:lnTo>
                  <a:lnTo>
                    <a:pt x="3683" y="993"/>
                  </a:lnTo>
                  <a:lnTo>
                    <a:pt x="3676" y="1008"/>
                  </a:lnTo>
                  <a:lnTo>
                    <a:pt x="3670" y="1021"/>
                  </a:lnTo>
                  <a:lnTo>
                    <a:pt x="3662" y="1036"/>
                  </a:lnTo>
                  <a:lnTo>
                    <a:pt x="3654" y="1049"/>
                  </a:lnTo>
                  <a:lnTo>
                    <a:pt x="3645" y="1064"/>
                  </a:lnTo>
                  <a:lnTo>
                    <a:pt x="3636" y="1077"/>
                  </a:lnTo>
                  <a:lnTo>
                    <a:pt x="3626" y="1092"/>
                  </a:lnTo>
                  <a:lnTo>
                    <a:pt x="3616" y="1106"/>
                  </a:lnTo>
                  <a:lnTo>
                    <a:pt x="3604" y="1119"/>
                  </a:lnTo>
                  <a:lnTo>
                    <a:pt x="3593" y="1133"/>
                  </a:lnTo>
                  <a:lnTo>
                    <a:pt x="3581" y="1146"/>
                  </a:lnTo>
                  <a:lnTo>
                    <a:pt x="3568" y="1160"/>
                  </a:lnTo>
                  <a:lnTo>
                    <a:pt x="3556" y="1173"/>
                  </a:lnTo>
                  <a:lnTo>
                    <a:pt x="3543" y="1187"/>
                  </a:lnTo>
                  <a:lnTo>
                    <a:pt x="3528" y="1200"/>
                  </a:lnTo>
                  <a:lnTo>
                    <a:pt x="3513" y="1213"/>
                  </a:lnTo>
                  <a:lnTo>
                    <a:pt x="3499" y="1226"/>
                  </a:lnTo>
                  <a:lnTo>
                    <a:pt x="3483" y="1238"/>
                  </a:lnTo>
                  <a:lnTo>
                    <a:pt x="3467" y="1251"/>
                  </a:lnTo>
                  <a:lnTo>
                    <a:pt x="3450" y="1264"/>
                  </a:lnTo>
                  <a:lnTo>
                    <a:pt x="3433" y="1277"/>
                  </a:lnTo>
                  <a:lnTo>
                    <a:pt x="3415" y="1289"/>
                  </a:lnTo>
                  <a:lnTo>
                    <a:pt x="3397" y="1300"/>
                  </a:lnTo>
                  <a:lnTo>
                    <a:pt x="3379" y="1313"/>
                  </a:lnTo>
                  <a:lnTo>
                    <a:pt x="3360" y="1325"/>
                  </a:lnTo>
                  <a:lnTo>
                    <a:pt x="3341" y="1336"/>
                  </a:lnTo>
                  <a:lnTo>
                    <a:pt x="3321" y="1348"/>
                  </a:lnTo>
                  <a:lnTo>
                    <a:pt x="3301" y="1359"/>
                  </a:lnTo>
                  <a:lnTo>
                    <a:pt x="3280" y="1370"/>
                  </a:lnTo>
                  <a:lnTo>
                    <a:pt x="3259" y="1381"/>
                  </a:lnTo>
                  <a:lnTo>
                    <a:pt x="3238" y="1393"/>
                  </a:lnTo>
                  <a:lnTo>
                    <a:pt x="3215" y="1403"/>
                  </a:lnTo>
                  <a:lnTo>
                    <a:pt x="3193" y="1414"/>
                  </a:lnTo>
                  <a:lnTo>
                    <a:pt x="3170" y="1424"/>
                  </a:lnTo>
                  <a:lnTo>
                    <a:pt x="3146" y="1434"/>
                  </a:lnTo>
                  <a:lnTo>
                    <a:pt x="3123" y="1444"/>
                  </a:lnTo>
                  <a:lnTo>
                    <a:pt x="3099" y="1454"/>
                  </a:lnTo>
                  <a:lnTo>
                    <a:pt x="3074" y="1463"/>
                  </a:lnTo>
                  <a:lnTo>
                    <a:pt x="3050" y="1474"/>
                  </a:lnTo>
                  <a:lnTo>
                    <a:pt x="3025" y="1483"/>
                  </a:lnTo>
                  <a:lnTo>
                    <a:pt x="2999" y="1492"/>
                  </a:lnTo>
                  <a:lnTo>
                    <a:pt x="2973" y="1501"/>
                  </a:lnTo>
                  <a:lnTo>
                    <a:pt x="2947" y="1510"/>
                  </a:lnTo>
                  <a:lnTo>
                    <a:pt x="2920" y="1517"/>
                  </a:lnTo>
                  <a:lnTo>
                    <a:pt x="2893" y="1525"/>
                  </a:lnTo>
                  <a:lnTo>
                    <a:pt x="2866" y="1533"/>
                  </a:lnTo>
                  <a:lnTo>
                    <a:pt x="2839" y="1541"/>
                  </a:lnTo>
                  <a:lnTo>
                    <a:pt x="2811" y="1549"/>
                  </a:lnTo>
                  <a:lnTo>
                    <a:pt x="2783" y="1557"/>
                  </a:lnTo>
                  <a:lnTo>
                    <a:pt x="2755" y="1564"/>
                  </a:lnTo>
                  <a:lnTo>
                    <a:pt x="2726" y="1570"/>
                  </a:lnTo>
                  <a:lnTo>
                    <a:pt x="2698" y="1577"/>
                  </a:lnTo>
                  <a:lnTo>
                    <a:pt x="2668" y="1584"/>
                  </a:lnTo>
                  <a:lnTo>
                    <a:pt x="2639" y="1589"/>
                  </a:lnTo>
                  <a:lnTo>
                    <a:pt x="2609" y="1596"/>
                  </a:lnTo>
                  <a:lnTo>
                    <a:pt x="2579" y="1602"/>
                  </a:lnTo>
                  <a:lnTo>
                    <a:pt x="2549" y="1607"/>
                  </a:lnTo>
                  <a:lnTo>
                    <a:pt x="2519" y="1613"/>
                  </a:lnTo>
                  <a:lnTo>
                    <a:pt x="2488" y="1618"/>
                  </a:lnTo>
                  <a:lnTo>
                    <a:pt x="2458" y="1622"/>
                  </a:lnTo>
                  <a:lnTo>
                    <a:pt x="2426" y="1627"/>
                  </a:lnTo>
                  <a:lnTo>
                    <a:pt x="2396" y="1631"/>
                  </a:lnTo>
                  <a:lnTo>
                    <a:pt x="2365" y="1636"/>
                  </a:lnTo>
                  <a:lnTo>
                    <a:pt x="2333" y="1639"/>
                  </a:lnTo>
                  <a:lnTo>
                    <a:pt x="2302" y="1643"/>
                  </a:lnTo>
                  <a:lnTo>
                    <a:pt x="2270" y="1646"/>
                  </a:lnTo>
                  <a:lnTo>
                    <a:pt x="2237" y="1649"/>
                  </a:lnTo>
                  <a:lnTo>
                    <a:pt x="2206" y="1652"/>
                  </a:lnTo>
                  <a:lnTo>
                    <a:pt x="2174" y="1655"/>
                  </a:lnTo>
                  <a:lnTo>
                    <a:pt x="2142" y="1657"/>
                  </a:lnTo>
                  <a:lnTo>
                    <a:pt x="2110" y="1659"/>
                  </a:lnTo>
                  <a:lnTo>
                    <a:pt x="2078" y="1661"/>
                  </a:lnTo>
                  <a:lnTo>
                    <a:pt x="2045" y="1663"/>
                  </a:lnTo>
                  <a:lnTo>
                    <a:pt x="2012" y="1664"/>
                  </a:lnTo>
                  <a:lnTo>
                    <a:pt x="1980" y="1665"/>
                  </a:lnTo>
                  <a:lnTo>
                    <a:pt x="1948" y="1666"/>
                  </a:lnTo>
                  <a:lnTo>
                    <a:pt x="1916" y="1667"/>
                  </a:lnTo>
                  <a:lnTo>
                    <a:pt x="1883" y="1667"/>
                  </a:lnTo>
                  <a:lnTo>
                    <a:pt x="1850" y="1667"/>
                  </a:lnTo>
                  <a:lnTo>
                    <a:pt x="1818" y="1667"/>
                  </a:lnTo>
                  <a:lnTo>
                    <a:pt x="1785" y="1666"/>
                  </a:lnTo>
                  <a:lnTo>
                    <a:pt x="1753" y="1666"/>
                  </a:lnTo>
                  <a:lnTo>
                    <a:pt x="1720" y="1665"/>
                  </a:lnTo>
                  <a:lnTo>
                    <a:pt x="1687" y="1664"/>
                  </a:lnTo>
                  <a:lnTo>
                    <a:pt x="1656" y="1661"/>
                  </a:lnTo>
                  <a:lnTo>
                    <a:pt x="1623" y="1660"/>
                  </a:lnTo>
                  <a:lnTo>
                    <a:pt x="1591" y="1658"/>
                  </a:lnTo>
                  <a:lnTo>
                    <a:pt x="1559" y="1656"/>
                  </a:lnTo>
                  <a:lnTo>
                    <a:pt x="1526" y="1654"/>
                  </a:lnTo>
                  <a:lnTo>
                    <a:pt x="1495" y="1651"/>
                  </a:lnTo>
                  <a:lnTo>
                    <a:pt x="1463" y="1648"/>
                  </a:lnTo>
                  <a:lnTo>
                    <a:pt x="1431" y="1645"/>
                  </a:lnTo>
                  <a:lnTo>
                    <a:pt x="1399" y="1641"/>
                  </a:lnTo>
                  <a:lnTo>
                    <a:pt x="1368" y="1638"/>
                  </a:lnTo>
                  <a:lnTo>
                    <a:pt x="1336" y="1633"/>
                  </a:lnTo>
                  <a:lnTo>
                    <a:pt x="1306" y="1629"/>
                  </a:lnTo>
                  <a:lnTo>
                    <a:pt x="1274" y="1624"/>
                  </a:lnTo>
                  <a:lnTo>
                    <a:pt x="1244" y="1620"/>
                  </a:lnTo>
                  <a:lnTo>
                    <a:pt x="1214" y="1615"/>
                  </a:lnTo>
                  <a:lnTo>
                    <a:pt x="1183" y="1610"/>
                  </a:lnTo>
                  <a:lnTo>
                    <a:pt x="1153" y="1604"/>
                  </a:lnTo>
                  <a:lnTo>
                    <a:pt x="1122" y="1598"/>
                  </a:lnTo>
                  <a:lnTo>
                    <a:pt x="1093" y="1593"/>
                  </a:lnTo>
                  <a:lnTo>
                    <a:pt x="1063" y="1587"/>
                  </a:lnTo>
                  <a:lnTo>
                    <a:pt x="1034" y="1580"/>
                  </a:lnTo>
                  <a:lnTo>
                    <a:pt x="1005" y="1574"/>
                  </a:lnTo>
                  <a:lnTo>
                    <a:pt x="976" y="1567"/>
                  </a:lnTo>
                  <a:lnTo>
                    <a:pt x="948" y="1560"/>
                  </a:lnTo>
                  <a:lnTo>
                    <a:pt x="920" y="1552"/>
                  </a:lnTo>
                  <a:lnTo>
                    <a:pt x="892" y="1546"/>
                  </a:lnTo>
                  <a:lnTo>
                    <a:pt x="864" y="1538"/>
                  </a:lnTo>
                  <a:lnTo>
                    <a:pt x="837" y="1530"/>
                  </a:lnTo>
                  <a:lnTo>
                    <a:pt x="810" y="1522"/>
                  </a:lnTo>
                  <a:lnTo>
                    <a:pt x="783" y="1513"/>
                  </a:lnTo>
                  <a:lnTo>
                    <a:pt x="757" y="1505"/>
                  </a:lnTo>
                  <a:lnTo>
                    <a:pt x="731" y="1496"/>
                  </a:lnTo>
                  <a:lnTo>
                    <a:pt x="705" y="1487"/>
                  </a:lnTo>
                  <a:lnTo>
                    <a:pt x="679" y="1478"/>
                  </a:lnTo>
                  <a:lnTo>
                    <a:pt x="654" y="1469"/>
                  </a:lnTo>
                  <a:lnTo>
                    <a:pt x="630" y="1459"/>
                  </a:lnTo>
                  <a:lnTo>
                    <a:pt x="606" y="1449"/>
                  </a:lnTo>
                  <a:lnTo>
                    <a:pt x="581" y="1440"/>
                  </a:lnTo>
                  <a:lnTo>
                    <a:pt x="559" y="1430"/>
                  </a:lnTo>
                  <a:lnTo>
                    <a:pt x="535" y="1418"/>
                  </a:lnTo>
                  <a:lnTo>
                    <a:pt x="513" y="1408"/>
                  </a:lnTo>
                  <a:lnTo>
                    <a:pt x="490" y="1398"/>
                  </a:lnTo>
                  <a:lnTo>
                    <a:pt x="469" y="1387"/>
                  </a:lnTo>
                  <a:lnTo>
                    <a:pt x="447" y="1376"/>
                  </a:lnTo>
                  <a:lnTo>
                    <a:pt x="426" y="1364"/>
                  </a:lnTo>
                  <a:lnTo>
                    <a:pt x="406" y="1353"/>
                  </a:lnTo>
                  <a:lnTo>
                    <a:pt x="386" y="1342"/>
                  </a:lnTo>
                  <a:lnTo>
                    <a:pt x="366" y="1331"/>
                  </a:lnTo>
                  <a:lnTo>
                    <a:pt x="347" y="1318"/>
                  </a:lnTo>
                  <a:lnTo>
                    <a:pt x="328" y="1307"/>
                  </a:lnTo>
                  <a:lnTo>
                    <a:pt x="310" y="1295"/>
                  </a:lnTo>
                  <a:lnTo>
                    <a:pt x="292" y="1282"/>
                  </a:lnTo>
                  <a:lnTo>
                    <a:pt x="275" y="1270"/>
                  </a:lnTo>
                  <a:lnTo>
                    <a:pt x="258" y="1258"/>
                  </a:lnTo>
                  <a:lnTo>
                    <a:pt x="242" y="1245"/>
                  </a:lnTo>
                  <a:lnTo>
                    <a:pt x="226" y="1232"/>
                  </a:lnTo>
                  <a:lnTo>
                    <a:pt x="210" y="1219"/>
                  </a:lnTo>
                  <a:lnTo>
                    <a:pt x="195" y="1207"/>
                  </a:lnTo>
                  <a:lnTo>
                    <a:pt x="182" y="1193"/>
                  </a:lnTo>
                  <a:lnTo>
                    <a:pt x="167" y="1180"/>
                  </a:lnTo>
                  <a:lnTo>
                    <a:pt x="155" y="1166"/>
                  </a:lnTo>
                  <a:lnTo>
                    <a:pt x="141" y="1153"/>
                  </a:lnTo>
                  <a:lnTo>
                    <a:pt x="129" y="1139"/>
                  </a:lnTo>
                  <a:lnTo>
                    <a:pt x="118" y="1126"/>
                  </a:lnTo>
                  <a:lnTo>
                    <a:pt x="107" y="1112"/>
                  </a:lnTo>
                  <a:lnTo>
                    <a:pt x="96" y="1099"/>
                  </a:lnTo>
                  <a:lnTo>
                    <a:pt x="86" y="1084"/>
                  </a:lnTo>
                  <a:lnTo>
                    <a:pt x="76" y="1071"/>
                  </a:lnTo>
                  <a:lnTo>
                    <a:pt x="67" y="1057"/>
                  </a:lnTo>
                  <a:lnTo>
                    <a:pt x="59" y="1043"/>
                  </a:lnTo>
                  <a:lnTo>
                    <a:pt x="51" y="1029"/>
                  </a:lnTo>
                  <a:lnTo>
                    <a:pt x="44" y="1014"/>
                  </a:lnTo>
                  <a:lnTo>
                    <a:pt x="37" y="1000"/>
                  </a:lnTo>
                  <a:lnTo>
                    <a:pt x="31" y="986"/>
                  </a:lnTo>
                  <a:lnTo>
                    <a:pt x="26" y="972"/>
                  </a:lnTo>
                  <a:lnTo>
                    <a:pt x="20" y="957"/>
                  </a:lnTo>
                  <a:lnTo>
                    <a:pt x="15" y="942"/>
                  </a:lnTo>
                  <a:lnTo>
                    <a:pt x="11" y="928"/>
                  </a:lnTo>
                  <a:lnTo>
                    <a:pt x="8" y="913"/>
                  </a:lnTo>
                  <a:lnTo>
                    <a:pt x="5" y="899"/>
                  </a:lnTo>
                  <a:lnTo>
                    <a:pt x="3" y="885"/>
                  </a:lnTo>
                  <a:lnTo>
                    <a:pt x="1" y="870"/>
                  </a:lnTo>
                  <a:lnTo>
                    <a:pt x="0" y="856"/>
                  </a:lnTo>
                  <a:lnTo>
                    <a:pt x="0" y="841"/>
                  </a:lnTo>
                  <a:lnTo>
                    <a:pt x="0" y="827"/>
                  </a:lnTo>
                  <a:lnTo>
                    <a:pt x="0" y="812"/>
                  </a:lnTo>
                  <a:lnTo>
                    <a:pt x="1" y="797"/>
                  </a:lnTo>
                  <a:lnTo>
                    <a:pt x="3" y="783"/>
                  </a:lnTo>
                  <a:lnTo>
                    <a:pt x="5" y="768"/>
                  </a:lnTo>
                  <a:lnTo>
                    <a:pt x="8" y="753"/>
                  </a:lnTo>
                  <a:lnTo>
                    <a:pt x="11" y="739"/>
                  </a:lnTo>
                  <a:lnTo>
                    <a:pt x="15" y="724"/>
                  </a:lnTo>
                  <a:lnTo>
                    <a:pt x="20" y="710"/>
                  </a:lnTo>
                  <a:lnTo>
                    <a:pt x="24" y="696"/>
                  </a:lnTo>
                  <a:lnTo>
                    <a:pt x="31" y="681"/>
                  </a:lnTo>
                  <a:lnTo>
                    <a:pt x="37" y="667"/>
                  </a:lnTo>
                  <a:lnTo>
                    <a:pt x="44" y="652"/>
                  </a:lnTo>
                  <a:lnTo>
                    <a:pt x="51" y="639"/>
                  </a:lnTo>
                  <a:lnTo>
                    <a:pt x="59" y="624"/>
                  </a:lnTo>
                  <a:lnTo>
                    <a:pt x="67" y="611"/>
                  </a:lnTo>
                  <a:lnTo>
                    <a:pt x="76" y="596"/>
                  </a:lnTo>
                  <a:lnTo>
                    <a:pt x="86" y="582"/>
                  </a:lnTo>
                  <a:lnTo>
                    <a:pt x="96" y="568"/>
                  </a:lnTo>
                  <a:lnTo>
                    <a:pt x="107" y="554"/>
                  </a:lnTo>
                  <a:lnTo>
                    <a:pt x="118" y="541"/>
                  </a:lnTo>
                  <a:lnTo>
                    <a:pt x="129" y="527"/>
                  </a:lnTo>
                  <a:lnTo>
                    <a:pt x="141" y="514"/>
                  </a:lnTo>
                  <a:lnTo>
                    <a:pt x="155" y="500"/>
                  </a:lnTo>
                  <a:lnTo>
                    <a:pt x="167" y="487"/>
                  </a:lnTo>
                  <a:lnTo>
                    <a:pt x="182" y="473"/>
                  </a:lnTo>
                  <a:lnTo>
                    <a:pt x="195" y="461"/>
                  </a:lnTo>
                  <a:lnTo>
                    <a:pt x="210" y="447"/>
                  </a:lnTo>
                  <a:lnTo>
                    <a:pt x="226" y="435"/>
                  </a:lnTo>
                  <a:lnTo>
                    <a:pt x="242" y="422"/>
                  </a:lnTo>
                  <a:lnTo>
                    <a:pt x="258" y="409"/>
                  </a:lnTo>
                  <a:lnTo>
                    <a:pt x="275" y="397"/>
                  </a:lnTo>
                  <a:lnTo>
                    <a:pt x="292" y="384"/>
                  </a:lnTo>
                  <a:lnTo>
                    <a:pt x="310" y="372"/>
                  </a:lnTo>
                  <a:lnTo>
                    <a:pt x="328" y="361"/>
                  </a:lnTo>
                  <a:lnTo>
                    <a:pt x="347" y="348"/>
                  </a:lnTo>
                  <a:lnTo>
                    <a:pt x="366" y="337"/>
                  </a:lnTo>
                  <a:lnTo>
                    <a:pt x="386" y="325"/>
                  </a:lnTo>
                  <a:lnTo>
                    <a:pt x="406" y="314"/>
                  </a:lnTo>
                  <a:lnTo>
                    <a:pt x="426" y="302"/>
                  </a:lnTo>
                  <a:lnTo>
                    <a:pt x="447" y="291"/>
                  </a:lnTo>
                  <a:lnTo>
                    <a:pt x="469" y="280"/>
                  </a:lnTo>
                  <a:lnTo>
                    <a:pt x="490" y="270"/>
                  </a:lnTo>
                  <a:lnTo>
                    <a:pt x="513" y="258"/>
                  </a:lnTo>
                  <a:lnTo>
                    <a:pt x="535" y="248"/>
                  </a:lnTo>
                  <a:lnTo>
                    <a:pt x="559" y="238"/>
                  </a:lnTo>
                  <a:lnTo>
                    <a:pt x="581" y="228"/>
                  </a:lnTo>
                  <a:lnTo>
                    <a:pt x="606" y="218"/>
                  </a:lnTo>
                  <a:lnTo>
                    <a:pt x="630" y="208"/>
                  </a:lnTo>
                  <a:lnTo>
                    <a:pt x="654" y="199"/>
                  </a:lnTo>
                  <a:lnTo>
                    <a:pt x="679" y="189"/>
                  </a:lnTo>
                  <a:lnTo>
                    <a:pt x="705" y="180"/>
                  </a:lnTo>
                  <a:lnTo>
                    <a:pt x="731" y="171"/>
                  </a:lnTo>
                  <a:lnTo>
                    <a:pt x="757" y="163"/>
                  </a:lnTo>
                  <a:lnTo>
                    <a:pt x="783" y="154"/>
                  </a:lnTo>
                  <a:lnTo>
                    <a:pt x="810" y="146"/>
                  </a:lnTo>
                  <a:lnTo>
                    <a:pt x="837" y="137"/>
                  </a:lnTo>
                  <a:lnTo>
                    <a:pt x="864" y="129"/>
                  </a:lnTo>
                  <a:lnTo>
                    <a:pt x="892" y="121"/>
                  </a:lnTo>
                  <a:lnTo>
                    <a:pt x="920" y="114"/>
                  </a:lnTo>
                  <a:lnTo>
                    <a:pt x="948" y="107"/>
                  </a:lnTo>
                  <a:lnTo>
                    <a:pt x="976" y="100"/>
                  </a:lnTo>
                  <a:lnTo>
                    <a:pt x="1005" y="93"/>
                  </a:lnTo>
                  <a:lnTo>
                    <a:pt x="1034" y="86"/>
                  </a:lnTo>
                  <a:lnTo>
                    <a:pt x="1063" y="81"/>
                  </a:lnTo>
                  <a:lnTo>
                    <a:pt x="1093" y="74"/>
                  </a:lnTo>
                  <a:lnTo>
                    <a:pt x="1122" y="68"/>
                  </a:lnTo>
                  <a:lnTo>
                    <a:pt x="1153" y="63"/>
                  </a:lnTo>
                  <a:lnTo>
                    <a:pt x="1183" y="57"/>
                  </a:lnTo>
                  <a:lnTo>
                    <a:pt x="1214" y="51"/>
                  </a:lnTo>
                  <a:lnTo>
                    <a:pt x="1244" y="47"/>
                  </a:lnTo>
                  <a:lnTo>
                    <a:pt x="1274" y="42"/>
                  </a:lnTo>
                  <a:lnTo>
                    <a:pt x="1306" y="38"/>
                  </a:lnTo>
                  <a:lnTo>
                    <a:pt x="1336" y="33"/>
                  </a:lnTo>
                  <a:lnTo>
                    <a:pt x="1368" y="30"/>
                  </a:lnTo>
                  <a:lnTo>
                    <a:pt x="1399" y="26"/>
                  </a:lnTo>
                  <a:lnTo>
                    <a:pt x="1431" y="22"/>
                  </a:lnTo>
                  <a:lnTo>
                    <a:pt x="1462" y="19"/>
                  </a:lnTo>
                  <a:lnTo>
                    <a:pt x="1495" y="17"/>
                  </a:lnTo>
                  <a:lnTo>
                    <a:pt x="1526" y="13"/>
                  </a:lnTo>
                  <a:lnTo>
                    <a:pt x="1559" y="11"/>
                  </a:lnTo>
                  <a:lnTo>
                    <a:pt x="1591" y="9"/>
                  </a:lnTo>
                  <a:lnTo>
                    <a:pt x="1623" y="6"/>
                  </a:lnTo>
                  <a:lnTo>
                    <a:pt x="1656" y="5"/>
                  </a:lnTo>
                  <a:lnTo>
                    <a:pt x="1687" y="4"/>
                  </a:lnTo>
                  <a:lnTo>
                    <a:pt x="1720" y="2"/>
                  </a:lnTo>
                  <a:lnTo>
                    <a:pt x="1753" y="2"/>
                  </a:lnTo>
                  <a:lnTo>
                    <a:pt x="1785" y="1"/>
                  </a:lnTo>
                  <a:lnTo>
                    <a:pt x="1818" y="1"/>
                  </a:lnTo>
                  <a:lnTo>
                    <a:pt x="1850" y="0"/>
                  </a:lnTo>
                  <a:lnTo>
                    <a:pt x="1883" y="1"/>
                  </a:lnTo>
                  <a:lnTo>
                    <a:pt x="1916" y="1"/>
                  </a:lnTo>
                  <a:lnTo>
                    <a:pt x="1948" y="1"/>
                  </a:lnTo>
                  <a:lnTo>
                    <a:pt x="1980" y="2"/>
                  </a:lnTo>
                  <a:lnTo>
                    <a:pt x="2012" y="3"/>
                  </a:lnTo>
                  <a:lnTo>
                    <a:pt x="2045" y="4"/>
                  </a:lnTo>
                  <a:lnTo>
                    <a:pt x="2078" y="6"/>
                  </a:lnTo>
                  <a:lnTo>
                    <a:pt x="2109" y="8"/>
                  </a:lnTo>
                  <a:lnTo>
                    <a:pt x="2142" y="10"/>
                  </a:lnTo>
                  <a:lnTo>
                    <a:pt x="2174" y="12"/>
                  </a:lnTo>
                  <a:lnTo>
                    <a:pt x="2206" y="15"/>
                  </a:lnTo>
                  <a:lnTo>
                    <a:pt x="2237" y="18"/>
                  </a:lnTo>
                  <a:lnTo>
                    <a:pt x="2270" y="21"/>
                  </a:lnTo>
                  <a:lnTo>
                    <a:pt x="2302" y="24"/>
                  </a:lnTo>
                  <a:lnTo>
                    <a:pt x="2333" y="28"/>
                  </a:lnTo>
                  <a:lnTo>
                    <a:pt x="2365" y="31"/>
                  </a:lnTo>
                  <a:lnTo>
                    <a:pt x="2396" y="36"/>
                  </a:lnTo>
                  <a:lnTo>
                    <a:pt x="2426" y="40"/>
                  </a:lnTo>
                  <a:lnTo>
                    <a:pt x="2458" y="45"/>
                  </a:lnTo>
                  <a:lnTo>
                    <a:pt x="2488" y="49"/>
                  </a:lnTo>
                  <a:lnTo>
                    <a:pt x="2519" y="55"/>
                  </a:lnTo>
                  <a:lnTo>
                    <a:pt x="2549" y="59"/>
                  </a:lnTo>
                  <a:lnTo>
                    <a:pt x="2579" y="65"/>
                  </a:lnTo>
                  <a:lnTo>
                    <a:pt x="2609" y="72"/>
                  </a:lnTo>
                  <a:lnTo>
                    <a:pt x="2639" y="77"/>
                  </a:lnTo>
                  <a:lnTo>
                    <a:pt x="2668" y="83"/>
                  </a:lnTo>
                  <a:lnTo>
                    <a:pt x="2698" y="90"/>
                  </a:lnTo>
                  <a:lnTo>
                    <a:pt x="2726" y="96"/>
                  </a:lnTo>
                  <a:lnTo>
                    <a:pt x="2755" y="103"/>
                  </a:lnTo>
                  <a:lnTo>
                    <a:pt x="2783" y="111"/>
                  </a:lnTo>
                  <a:lnTo>
                    <a:pt x="2811" y="118"/>
                  </a:lnTo>
                  <a:lnTo>
                    <a:pt x="2839" y="126"/>
                  </a:lnTo>
                  <a:lnTo>
                    <a:pt x="2866" y="134"/>
                  </a:lnTo>
                  <a:lnTo>
                    <a:pt x="2893" y="141"/>
                  </a:lnTo>
                  <a:lnTo>
                    <a:pt x="2920" y="149"/>
                  </a:lnTo>
                  <a:lnTo>
                    <a:pt x="2947" y="158"/>
                  </a:lnTo>
                  <a:lnTo>
                    <a:pt x="2973" y="166"/>
                  </a:lnTo>
                  <a:lnTo>
                    <a:pt x="2999" y="175"/>
                  </a:lnTo>
                  <a:lnTo>
                    <a:pt x="3025" y="184"/>
                  </a:lnTo>
                  <a:lnTo>
                    <a:pt x="3050" y="194"/>
                  </a:lnTo>
                  <a:lnTo>
                    <a:pt x="3074" y="203"/>
                  </a:lnTo>
                  <a:lnTo>
                    <a:pt x="3099" y="213"/>
                  </a:lnTo>
                  <a:lnTo>
                    <a:pt x="3123" y="222"/>
                  </a:lnTo>
                  <a:lnTo>
                    <a:pt x="3146" y="233"/>
                  </a:lnTo>
                  <a:lnTo>
                    <a:pt x="3170" y="243"/>
                  </a:lnTo>
                  <a:lnTo>
                    <a:pt x="3193" y="253"/>
                  </a:lnTo>
                  <a:lnTo>
                    <a:pt x="3215" y="264"/>
                  </a:lnTo>
                  <a:lnTo>
                    <a:pt x="3238" y="274"/>
                  </a:lnTo>
                  <a:lnTo>
                    <a:pt x="3259" y="285"/>
                  </a:lnTo>
                  <a:lnTo>
                    <a:pt x="3280" y="297"/>
                  </a:lnTo>
                  <a:lnTo>
                    <a:pt x="3301" y="308"/>
                  </a:lnTo>
                  <a:lnTo>
                    <a:pt x="3321" y="319"/>
                  </a:lnTo>
                  <a:lnTo>
                    <a:pt x="3341" y="330"/>
                  </a:lnTo>
                  <a:lnTo>
                    <a:pt x="3360" y="343"/>
                  </a:lnTo>
                  <a:lnTo>
                    <a:pt x="3379" y="354"/>
                  </a:lnTo>
                  <a:lnTo>
                    <a:pt x="3397" y="366"/>
                  </a:lnTo>
                  <a:lnTo>
                    <a:pt x="3415" y="379"/>
                  </a:lnTo>
                  <a:lnTo>
                    <a:pt x="3433" y="391"/>
                  </a:lnTo>
                  <a:lnTo>
                    <a:pt x="3450" y="404"/>
                  </a:lnTo>
                  <a:lnTo>
                    <a:pt x="3467" y="416"/>
                  </a:lnTo>
                  <a:lnTo>
                    <a:pt x="3483" y="428"/>
                  </a:lnTo>
                  <a:lnTo>
                    <a:pt x="3499" y="441"/>
                  </a:lnTo>
                  <a:lnTo>
                    <a:pt x="3513" y="454"/>
                  </a:lnTo>
                  <a:lnTo>
                    <a:pt x="3528" y="468"/>
                  </a:lnTo>
                  <a:lnTo>
                    <a:pt x="3543" y="480"/>
                  </a:lnTo>
                  <a:lnTo>
                    <a:pt x="3556" y="494"/>
                  </a:lnTo>
                  <a:lnTo>
                    <a:pt x="3568" y="507"/>
                  </a:lnTo>
                  <a:lnTo>
                    <a:pt x="3581" y="521"/>
                  </a:lnTo>
                  <a:lnTo>
                    <a:pt x="3593" y="534"/>
                  </a:lnTo>
                  <a:lnTo>
                    <a:pt x="3604" y="548"/>
                  </a:lnTo>
                  <a:lnTo>
                    <a:pt x="3616" y="561"/>
                  </a:lnTo>
                  <a:lnTo>
                    <a:pt x="3626" y="576"/>
                  </a:lnTo>
                  <a:lnTo>
                    <a:pt x="3636" y="589"/>
                  </a:lnTo>
                  <a:lnTo>
                    <a:pt x="3645" y="603"/>
                  </a:lnTo>
                  <a:lnTo>
                    <a:pt x="3654" y="617"/>
                  </a:lnTo>
                  <a:lnTo>
                    <a:pt x="3662" y="631"/>
                  </a:lnTo>
                  <a:lnTo>
                    <a:pt x="3670" y="645"/>
                  </a:lnTo>
                  <a:lnTo>
                    <a:pt x="3676" y="660"/>
                  </a:lnTo>
                  <a:lnTo>
                    <a:pt x="3683" y="674"/>
                  </a:lnTo>
                  <a:lnTo>
                    <a:pt x="3689" y="688"/>
                  </a:lnTo>
                  <a:lnTo>
                    <a:pt x="3694" y="703"/>
                  </a:lnTo>
                  <a:lnTo>
                    <a:pt x="3699" y="717"/>
                  </a:lnTo>
                  <a:lnTo>
                    <a:pt x="3703" y="732"/>
                  </a:lnTo>
                  <a:lnTo>
                    <a:pt x="3707" y="746"/>
                  </a:lnTo>
                  <a:lnTo>
                    <a:pt x="3710" y="760"/>
                  </a:lnTo>
                  <a:lnTo>
                    <a:pt x="3712" y="775"/>
                  </a:lnTo>
                  <a:lnTo>
                    <a:pt x="3715" y="789"/>
                  </a:lnTo>
                  <a:lnTo>
                    <a:pt x="3716" y="804"/>
                  </a:lnTo>
                  <a:lnTo>
                    <a:pt x="3717" y="819"/>
                  </a:lnTo>
                  <a:lnTo>
                    <a:pt x="3717" y="833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52" name="Freeform 59">
              <a:extLst>
                <a:ext uri="{FF2B5EF4-FFF2-40B4-BE49-F238E27FC236}">
                  <a16:creationId xmlns:a16="http://schemas.microsoft.com/office/drawing/2014/main" id="{5436C113-DE07-BE4F-B5AC-A29CF6ABDE6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3" y="3570"/>
              <a:ext cx="465" cy="209"/>
            </a:xfrm>
            <a:custGeom>
              <a:avLst/>
              <a:gdLst>
                <a:gd name="T0" fmla="*/ 0 w 3717"/>
                <a:gd name="T1" fmla="*/ 0 h 1667"/>
                <a:gd name="T2" fmla="*/ 0 w 3717"/>
                <a:gd name="T3" fmla="*/ 0 h 1667"/>
                <a:gd name="T4" fmla="*/ 0 w 3717"/>
                <a:gd name="T5" fmla="*/ 0 h 1667"/>
                <a:gd name="T6" fmla="*/ 0 w 3717"/>
                <a:gd name="T7" fmla="*/ 0 h 1667"/>
                <a:gd name="T8" fmla="*/ 0 w 3717"/>
                <a:gd name="T9" fmla="*/ 0 h 1667"/>
                <a:gd name="T10" fmla="*/ 0 w 3717"/>
                <a:gd name="T11" fmla="*/ 0 h 1667"/>
                <a:gd name="T12" fmla="*/ 0 w 3717"/>
                <a:gd name="T13" fmla="*/ 0 h 1667"/>
                <a:gd name="T14" fmla="*/ 0 w 3717"/>
                <a:gd name="T15" fmla="*/ 0 h 1667"/>
                <a:gd name="T16" fmla="*/ 0 w 3717"/>
                <a:gd name="T17" fmla="*/ 0 h 1667"/>
                <a:gd name="T18" fmla="*/ 0 w 3717"/>
                <a:gd name="T19" fmla="*/ 0 h 1667"/>
                <a:gd name="T20" fmla="*/ 0 w 3717"/>
                <a:gd name="T21" fmla="*/ 0 h 1667"/>
                <a:gd name="T22" fmla="*/ 0 w 3717"/>
                <a:gd name="T23" fmla="*/ 0 h 1667"/>
                <a:gd name="T24" fmla="*/ 0 w 3717"/>
                <a:gd name="T25" fmla="*/ 0 h 1667"/>
                <a:gd name="T26" fmla="*/ 0 w 3717"/>
                <a:gd name="T27" fmla="*/ 0 h 1667"/>
                <a:gd name="T28" fmla="*/ 0 w 3717"/>
                <a:gd name="T29" fmla="*/ 0 h 1667"/>
                <a:gd name="T30" fmla="*/ 0 w 3717"/>
                <a:gd name="T31" fmla="*/ 0 h 1667"/>
                <a:gd name="T32" fmla="*/ 0 w 3717"/>
                <a:gd name="T33" fmla="*/ 0 h 1667"/>
                <a:gd name="T34" fmla="*/ 0 w 3717"/>
                <a:gd name="T35" fmla="*/ 0 h 1667"/>
                <a:gd name="T36" fmla="*/ 0 w 3717"/>
                <a:gd name="T37" fmla="*/ 0 h 1667"/>
                <a:gd name="T38" fmla="*/ 0 w 3717"/>
                <a:gd name="T39" fmla="*/ 0 h 1667"/>
                <a:gd name="T40" fmla="*/ 0 w 3717"/>
                <a:gd name="T41" fmla="*/ 0 h 1667"/>
                <a:gd name="T42" fmla="*/ 0 w 3717"/>
                <a:gd name="T43" fmla="*/ 0 h 1667"/>
                <a:gd name="T44" fmla="*/ 0 w 3717"/>
                <a:gd name="T45" fmla="*/ 0 h 1667"/>
                <a:gd name="T46" fmla="*/ 0 w 3717"/>
                <a:gd name="T47" fmla="*/ 0 h 1667"/>
                <a:gd name="T48" fmla="*/ 0 w 3717"/>
                <a:gd name="T49" fmla="*/ 0 h 1667"/>
                <a:gd name="T50" fmla="*/ 0 w 3717"/>
                <a:gd name="T51" fmla="*/ 0 h 1667"/>
                <a:gd name="T52" fmla="*/ 0 w 3717"/>
                <a:gd name="T53" fmla="*/ 0 h 1667"/>
                <a:gd name="T54" fmla="*/ 0 w 3717"/>
                <a:gd name="T55" fmla="*/ 0 h 1667"/>
                <a:gd name="T56" fmla="*/ 0 w 3717"/>
                <a:gd name="T57" fmla="*/ 0 h 1667"/>
                <a:gd name="T58" fmla="*/ 0 w 3717"/>
                <a:gd name="T59" fmla="*/ 0 h 1667"/>
                <a:gd name="T60" fmla="*/ 0 w 3717"/>
                <a:gd name="T61" fmla="*/ 0 h 1667"/>
                <a:gd name="T62" fmla="*/ 0 w 3717"/>
                <a:gd name="T63" fmla="*/ 0 h 1667"/>
                <a:gd name="T64" fmla="*/ 0 w 3717"/>
                <a:gd name="T65" fmla="*/ 0 h 1667"/>
                <a:gd name="T66" fmla="*/ 0 w 3717"/>
                <a:gd name="T67" fmla="*/ 0 h 1667"/>
                <a:gd name="T68" fmla="*/ 0 w 3717"/>
                <a:gd name="T69" fmla="*/ 0 h 1667"/>
                <a:gd name="T70" fmla="*/ 0 w 3717"/>
                <a:gd name="T71" fmla="*/ 0 h 1667"/>
                <a:gd name="T72" fmla="*/ 0 w 3717"/>
                <a:gd name="T73" fmla="*/ 0 h 1667"/>
                <a:gd name="T74" fmla="*/ 0 w 3717"/>
                <a:gd name="T75" fmla="*/ 0 h 1667"/>
                <a:gd name="T76" fmla="*/ 0 w 3717"/>
                <a:gd name="T77" fmla="*/ 0 h 1667"/>
                <a:gd name="T78" fmla="*/ 0 w 3717"/>
                <a:gd name="T79" fmla="*/ 0 h 1667"/>
                <a:gd name="T80" fmla="*/ 0 w 3717"/>
                <a:gd name="T81" fmla="*/ 0 h 1667"/>
                <a:gd name="T82" fmla="*/ 0 w 3717"/>
                <a:gd name="T83" fmla="*/ 0 h 1667"/>
                <a:gd name="T84" fmla="*/ 0 w 3717"/>
                <a:gd name="T85" fmla="*/ 0 h 1667"/>
                <a:gd name="T86" fmla="*/ 0 w 3717"/>
                <a:gd name="T87" fmla="*/ 0 h 1667"/>
                <a:gd name="T88" fmla="*/ 0 w 3717"/>
                <a:gd name="T89" fmla="*/ 0 h 1667"/>
                <a:gd name="T90" fmla="*/ 0 w 3717"/>
                <a:gd name="T91" fmla="*/ 0 h 1667"/>
                <a:gd name="T92" fmla="*/ 0 w 3717"/>
                <a:gd name="T93" fmla="*/ 0 h 1667"/>
                <a:gd name="T94" fmla="*/ 0 w 3717"/>
                <a:gd name="T95" fmla="*/ 0 h 1667"/>
                <a:gd name="T96" fmla="*/ 0 w 3717"/>
                <a:gd name="T97" fmla="*/ 0 h 1667"/>
                <a:gd name="T98" fmla="*/ 0 w 3717"/>
                <a:gd name="T99" fmla="*/ 0 h 1667"/>
                <a:gd name="T100" fmla="*/ 0 w 3717"/>
                <a:gd name="T101" fmla="*/ 0 h 1667"/>
                <a:gd name="T102" fmla="*/ 0 w 3717"/>
                <a:gd name="T103" fmla="*/ 0 h 1667"/>
                <a:gd name="T104" fmla="*/ 0 w 3717"/>
                <a:gd name="T105" fmla="*/ 0 h 1667"/>
                <a:gd name="T106" fmla="*/ 0 w 3717"/>
                <a:gd name="T107" fmla="*/ 0 h 1667"/>
                <a:gd name="T108" fmla="*/ 0 w 3717"/>
                <a:gd name="T109" fmla="*/ 0 h 1667"/>
                <a:gd name="T110" fmla="*/ 0 w 3717"/>
                <a:gd name="T111" fmla="*/ 0 h 1667"/>
                <a:gd name="T112" fmla="*/ 0 w 3717"/>
                <a:gd name="T113" fmla="*/ 0 h 1667"/>
                <a:gd name="T114" fmla="*/ 0 w 3717"/>
                <a:gd name="T115" fmla="*/ 0 h 1667"/>
                <a:gd name="T116" fmla="*/ 0 w 3717"/>
                <a:gd name="T117" fmla="*/ 0 h 1667"/>
                <a:gd name="T118" fmla="*/ 0 w 3717"/>
                <a:gd name="T119" fmla="*/ 0 h 166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717"/>
                <a:gd name="T181" fmla="*/ 0 h 1667"/>
                <a:gd name="T182" fmla="*/ 3717 w 3717"/>
                <a:gd name="T183" fmla="*/ 1667 h 166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717" h="1667">
                  <a:moveTo>
                    <a:pt x="3717" y="834"/>
                  </a:moveTo>
                  <a:lnTo>
                    <a:pt x="3717" y="848"/>
                  </a:lnTo>
                  <a:lnTo>
                    <a:pt x="3716" y="863"/>
                  </a:lnTo>
                  <a:lnTo>
                    <a:pt x="3715" y="877"/>
                  </a:lnTo>
                  <a:lnTo>
                    <a:pt x="3713" y="892"/>
                  </a:lnTo>
                  <a:lnTo>
                    <a:pt x="3711" y="907"/>
                  </a:lnTo>
                  <a:lnTo>
                    <a:pt x="3707" y="921"/>
                  </a:lnTo>
                  <a:lnTo>
                    <a:pt x="3704" y="935"/>
                  </a:lnTo>
                  <a:lnTo>
                    <a:pt x="3699" y="949"/>
                  </a:lnTo>
                  <a:lnTo>
                    <a:pt x="3695" y="964"/>
                  </a:lnTo>
                  <a:lnTo>
                    <a:pt x="3689" y="979"/>
                  </a:lnTo>
                  <a:lnTo>
                    <a:pt x="3684" y="993"/>
                  </a:lnTo>
                  <a:lnTo>
                    <a:pt x="3677" y="1007"/>
                  </a:lnTo>
                  <a:lnTo>
                    <a:pt x="3670" y="1021"/>
                  </a:lnTo>
                  <a:lnTo>
                    <a:pt x="3662" y="1036"/>
                  </a:lnTo>
                  <a:lnTo>
                    <a:pt x="3654" y="1050"/>
                  </a:lnTo>
                  <a:lnTo>
                    <a:pt x="3645" y="1064"/>
                  </a:lnTo>
                  <a:lnTo>
                    <a:pt x="3636" y="1078"/>
                  </a:lnTo>
                  <a:lnTo>
                    <a:pt x="3626" y="1091"/>
                  </a:lnTo>
                  <a:lnTo>
                    <a:pt x="3616" y="1106"/>
                  </a:lnTo>
                  <a:lnTo>
                    <a:pt x="3605" y="1119"/>
                  </a:lnTo>
                  <a:lnTo>
                    <a:pt x="3594" y="1133"/>
                  </a:lnTo>
                  <a:lnTo>
                    <a:pt x="3581" y="1146"/>
                  </a:lnTo>
                  <a:lnTo>
                    <a:pt x="3569" y="1160"/>
                  </a:lnTo>
                  <a:lnTo>
                    <a:pt x="3556" y="1173"/>
                  </a:lnTo>
                  <a:lnTo>
                    <a:pt x="3543" y="1187"/>
                  </a:lnTo>
                  <a:lnTo>
                    <a:pt x="3528" y="1199"/>
                  </a:lnTo>
                  <a:lnTo>
                    <a:pt x="3514" y="1213"/>
                  </a:lnTo>
                  <a:lnTo>
                    <a:pt x="3499" y="1226"/>
                  </a:lnTo>
                  <a:lnTo>
                    <a:pt x="3483" y="1239"/>
                  </a:lnTo>
                  <a:lnTo>
                    <a:pt x="3468" y="1251"/>
                  </a:lnTo>
                  <a:lnTo>
                    <a:pt x="3451" y="1263"/>
                  </a:lnTo>
                  <a:lnTo>
                    <a:pt x="3434" y="1276"/>
                  </a:lnTo>
                  <a:lnTo>
                    <a:pt x="3416" y="1288"/>
                  </a:lnTo>
                  <a:lnTo>
                    <a:pt x="3398" y="1300"/>
                  </a:lnTo>
                  <a:lnTo>
                    <a:pt x="3380" y="1313"/>
                  </a:lnTo>
                  <a:lnTo>
                    <a:pt x="3361" y="1324"/>
                  </a:lnTo>
                  <a:lnTo>
                    <a:pt x="3342" y="1336"/>
                  </a:lnTo>
                  <a:lnTo>
                    <a:pt x="3321" y="1348"/>
                  </a:lnTo>
                  <a:lnTo>
                    <a:pt x="3301" y="1359"/>
                  </a:lnTo>
                  <a:lnTo>
                    <a:pt x="3281" y="1370"/>
                  </a:lnTo>
                  <a:lnTo>
                    <a:pt x="3259" y="1381"/>
                  </a:lnTo>
                  <a:lnTo>
                    <a:pt x="3238" y="1393"/>
                  </a:lnTo>
                  <a:lnTo>
                    <a:pt x="3216" y="1403"/>
                  </a:lnTo>
                  <a:lnTo>
                    <a:pt x="3193" y="1414"/>
                  </a:lnTo>
                  <a:lnTo>
                    <a:pt x="3171" y="1424"/>
                  </a:lnTo>
                  <a:lnTo>
                    <a:pt x="3147" y="1434"/>
                  </a:lnTo>
                  <a:lnTo>
                    <a:pt x="3123" y="1444"/>
                  </a:lnTo>
                  <a:lnTo>
                    <a:pt x="3100" y="1455"/>
                  </a:lnTo>
                  <a:lnTo>
                    <a:pt x="3075" y="1464"/>
                  </a:lnTo>
                  <a:lnTo>
                    <a:pt x="3050" y="1473"/>
                  </a:lnTo>
                  <a:lnTo>
                    <a:pt x="3025" y="1483"/>
                  </a:lnTo>
                  <a:lnTo>
                    <a:pt x="3000" y="1492"/>
                  </a:lnTo>
                  <a:lnTo>
                    <a:pt x="2974" y="1501"/>
                  </a:lnTo>
                  <a:lnTo>
                    <a:pt x="2948" y="1509"/>
                  </a:lnTo>
                  <a:lnTo>
                    <a:pt x="2921" y="1518"/>
                  </a:lnTo>
                  <a:lnTo>
                    <a:pt x="2894" y="1525"/>
                  </a:lnTo>
                  <a:lnTo>
                    <a:pt x="2867" y="1533"/>
                  </a:lnTo>
                  <a:lnTo>
                    <a:pt x="2840" y="1541"/>
                  </a:lnTo>
                  <a:lnTo>
                    <a:pt x="2812" y="1549"/>
                  </a:lnTo>
                  <a:lnTo>
                    <a:pt x="2784" y="1556"/>
                  </a:lnTo>
                  <a:lnTo>
                    <a:pt x="2755" y="1564"/>
                  </a:lnTo>
                  <a:lnTo>
                    <a:pt x="2726" y="1570"/>
                  </a:lnTo>
                  <a:lnTo>
                    <a:pt x="2698" y="1577"/>
                  </a:lnTo>
                  <a:lnTo>
                    <a:pt x="2669" y="1584"/>
                  </a:lnTo>
                  <a:lnTo>
                    <a:pt x="2640" y="1590"/>
                  </a:lnTo>
                  <a:lnTo>
                    <a:pt x="2609" y="1596"/>
                  </a:lnTo>
                  <a:lnTo>
                    <a:pt x="2580" y="1602"/>
                  </a:lnTo>
                  <a:lnTo>
                    <a:pt x="2550" y="1608"/>
                  </a:lnTo>
                  <a:lnTo>
                    <a:pt x="2519" y="1612"/>
                  </a:lnTo>
                  <a:lnTo>
                    <a:pt x="2489" y="1618"/>
                  </a:lnTo>
                  <a:lnTo>
                    <a:pt x="2457" y="1622"/>
                  </a:lnTo>
                  <a:lnTo>
                    <a:pt x="2427" y="1627"/>
                  </a:lnTo>
                  <a:lnTo>
                    <a:pt x="2395" y="1631"/>
                  </a:lnTo>
                  <a:lnTo>
                    <a:pt x="2365" y="1636"/>
                  </a:lnTo>
                  <a:lnTo>
                    <a:pt x="2334" y="1639"/>
                  </a:lnTo>
                  <a:lnTo>
                    <a:pt x="2302" y="1642"/>
                  </a:lnTo>
                  <a:lnTo>
                    <a:pt x="2271" y="1646"/>
                  </a:lnTo>
                  <a:lnTo>
                    <a:pt x="2238" y="1649"/>
                  </a:lnTo>
                  <a:lnTo>
                    <a:pt x="2206" y="1653"/>
                  </a:lnTo>
                  <a:lnTo>
                    <a:pt x="2175" y="1655"/>
                  </a:lnTo>
                  <a:lnTo>
                    <a:pt x="2142" y="1657"/>
                  </a:lnTo>
                  <a:lnTo>
                    <a:pt x="2110" y="1659"/>
                  </a:lnTo>
                  <a:lnTo>
                    <a:pt x="2078" y="1660"/>
                  </a:lnTo>
                  <a:lnTo>
                    <a:pt x="2046" y="1663"/>
                  </a:lnTo>
                  <a:lnTo>
                    <a:pt x="2013" y="1664"/>
                  </a:lnTo>
                  <a:lnTo>
                    <a:pt x="1980" y="1665"/>
                  </a:lnTo>
                  <a:lnTo>
                    <a:pt x="1948" y="1666"/>
                  </a:lnTo>
                  <a:lnTo>
                    <a:pt x="1916" y="1666"/>
                  </a:lnTo>
                  <a:lnTo>
                    <a:pt x="1883" y="1667"/>
                  </a:lnTo>
                  <a:lnTo>
                    <a:pt x="1851" y="1667"/>
                  </a:lnTo>
                  <a:lnTo>
                    <a:pt x="1818" y="1666"/>
                  </a:lnTo>
                  <a:lnTo>
                    <a:pt x="1786" y="1666"/>
                  </a:lnTo>
                  <a:lnTo>
                    <a:pt x="1753" y="1665"/>
                  </a:lnTo>
                  <a:lnTo>
                    <a:pt x="1720" y="1665"/>
                  </a:lnTo>
                  <a:lnTo>
                    <a:pt x="1688" y="1663"/>
                  </a:lnTo>
                  <a:lnTo>
                    <a:pt x="1656" y="1662"/>
                  </a:lnTo>
                  <a:lnTo>
                    <a:pt x="1624" y="1660"/>
                  </a:lnTo>
                  <a:lnTo>
                    <a:pt x="1591" y="1658"/>
                  </a:lnTo>
                  <a:lnTo>
                    <a:pt x="1559" y="1656"/>
                  </a:lnTo>
                  <a:lnTo>
                    <a:pt x="1527" y="1654"/>
                  </a:lnTo>
                  <a:lnTo>
                    <a:pt x="1495" y="1650"/>
                  </a:lnTo>
                  <a:lnTo>
                    <a:pt x="1463" y="1648"/>
                  </a:lnTo>
                  <a:lnTo>
                    <a:pt x="1431" y="1645"/>
                  </a:lnTo>
                  <a:lnTo>
                    <a:pt x="1400" y="1641"/>
                  </a:lnTo>
                  <a:lnTo>
                    <a:pt x="1368" y="1637"/>
                  </a:lnTo>
                  <a:lnTo>
                    <a:pt x="1337" y="1633"/>
                  </a:lnTo>
                  <a:lnTo>
                    <a:pt x="1306" y="1629"/>
                  </a:lnTo>
                  <a:lnTo>
                    <a:pt x="1275" y="1624"/>
                  </a:lnTo>
                  <a:lnTo>
                    <a:pt x="1244" y="1620"/>
                  </a:lnTo>
                  <a:lnTo>
                    <a:pt x="1214" y="1615"/>
                  </a:lnTo>
                  <a:lnTo>
                    <a:pt x="1183" y="1610"/>
                  </a:lnTo>
                  <a:lnTo>
                    <a:pt x="1153" y="1604"/>
                  </a:lnTo>
                  <a:lnTo>
                    <a:pt x="1123" y="1599"/>
                  </a:lnTo>
                  <a:lnTo>
                    <a:pt x="1094" y="1593"/>
                  </a:lnTo>
                  <a:lnTo>
                    <a:pt x="1063" y="1586"/>
                  </a:lnTo>
                  <a:lnTo>
                    <a:pt x="1034" y="1581"/>
                  </a:lnTo>
                  <a:lnTo>
                    <a:pt x="1005" y="1574"/>
                  </a:lnTo>
                  <a:lnTo>
                    <a:pt x="977" y="1567"/>
                  </a:lnTo>
                  <a:lnTo>
                    <a:pt x="949" y="1560"/>
                  </a:lnTo>
                  <a:lnTo>
                    <a:pt x="919" y="1552"/>
                  </a:lnTo>
                  <a:lnTo>
                    <a:pt x="892" y="1546"/>
                  </a:lnTo>
                  <a:lnTo>
                    <a:pt x="864" y="1538"/>
                  </a:lnTo>
                  <a:lnTo>
                    <a:pt x="837" y="1530"/>
                  </a:lnTo>
                  <a:lnTo>
                    <a:pt x="810" y="1521"/>
                  </a:lnTo>
                  <a:lnTo>
                    <a:pt x="783" y="1513"/>
                  </a:lnTo>
                  <a:lnTo>
                    <a:pt x="757" y="1504"/>
                  </a:lnTo>
                  <a:lnTo>
                    <a:pt x="730" y="1496"/>
                  </a:lnTo>
                  <a:lnTo>
                    <a:pt x="706" y="1487"/>
                  </a:lnTo>
                  <a:lnTo>
                    <a:pt x="680" y="1478"/>
                  </a:lnTo>
                  <a:lnTo>
                    <a:pt x="655" y="1468"/>
                  </a:lnTo>
                  <a:lnTo>
                    <a:pt x="630" y="1459"/>
                  </a:lnTo>
                  <a:lnTo>
                    <a:pt x="605" y="1449"/>
                  </a:lnTo>
                  <a:lnTo>
                    <a:pt x="582" y="1439"/>
                  </a:lnTo>
                  <a:lnTo>
                    <a:pt x="558" y="1429"/>
                  </a:lnTo>
                  <a:lnTo>
                    <a:pt x="536" y="1419"/>
                  </a:lnTo>
                  <a:lnTo>
                    <a:pt x="513" y="1408"/>
                  </a:lnTo>
                  <a:lnTo>
                    <a:pt x="491" y="1397"/>
                  </a:lnTo>
                  <a:lnTo>
                    <a:pt x="469" y="1387"/>
                  </a:lnTo>
                  <a:lnTo>
                    <a:pt x="448" y="1376"/>
                  </a:lnTo>
                  <a:lnTo>
                    <a:pt x="427" y="1365"/>
                  </a:lnTo>
                  <a:lnTo>
                    <a:pt x="406" y="1353"/>
                  </a:lnTo>
                  <a:lnTo>
                    <a:pt x="386" y="1342"/>
                  </a:lnTo>
                  <a:lnTo>
                    <a:pt x="366" y="1331"/>
                  </a:lnTo>
                  <a:lnTo>
                    <a:pt x="347" y="1318"/>
                  </a:lnTo>
                  <a:lnTo>
                    <a:pt x="329" y="1306"/>
                  </a:lnTo>
                  <a:lnTo>
                    <a:pt x="311" y="1295"/>
                  </a:lnTo>
                  <a:lnTo>
                    <a:pt x="293" y="1282"/>
                  </a:lnTo>
                  <a:lnTo>
                    <a:pt x="275" y="1270"/>
                  </a:lnTo>
                  <a:lnTo>
                    <a:pt x="258" y="1258"/>
                  </a:lnTo>
                  <a:lnTo>
                    <a:pt x="242" y="1245"/>
                  </a:lnTo>
                  <a:lnTo>
                    <a:pt x="226" y="1232"/>
                  </a:lnTo>
                  <a:lnTo>
                    <a:pt x="211" y="1219"/>
                  </a:lnTo>
                  <a:lnTo>
                    <a:pt x="196" y="1206"/>
                  </a:lnTo>
                  <a:lnTo>
                    <a:pt x="181" y="1194"/>
                  </a:lnTo>
                  <a:lnTo>
                    <a:pt x="168" y="1180"/>
                  </a:lnTo>
                  <a:lnTo>
                    <a:pt x="154" y="1167"/>
                  </a:lnTo>
                  <a:lnTo>
                    <a:pt x="142" y="1153"/>
                  </a:lnTo>
                  <a:lnTo>
                    <a:pt x="130" y="1140"/>
                  </a:lnTo>
                  <a:lnTo>
                    <a:pt x="118" y="1126"/>
                  </a:lnTo>
                  <a:lnTo>
                    <a:pt x="107" y="1113"/>
                  </a:lnTo>
                  <a:lnTo>
                    <a:pt x="96" y="1099"/>
                  </a:lnTo>
                  <a:lnTo>
                    <a:pt x="86" y="1084"/>
                  </a:lnTo>
                  <a:lnTo>
                    <a:pt x="77" y="1071"/>
                  </a:lnTo>
                  <a:lnTo>
                    <a:pt x="68" y="1056"/>
                  </a:lnTo>
                  <a:lnTo>
                    <a:pt x="60" y="1043"/>
                  </a:lnTo>
                  <a:lnTo>
                    <a:pt x="51" y="1028"/>
                  </a:lnTo>
                  <a:lnTo>
                    <a:pt x="44" y="1015"/>
                  </a:lnTo>
                  <a:lnTo>
                    <a:pt x="37" y="1000"/>
                  </a:lnTo>
                  <a:lnTo>
                    <a:pt x="31" y="985"/>
                  </a:lnTo>
                  <a:lnTo>
                    <a:pt x="25" y="972"/>
                  </a:lnTo>
                  <a:lnTo>
                    <a:pt x="20" y="957"/>
                  </a:lnTo>
                  <a:lnTo>
                    <a:pt x="16" y="943"/>
                  </a:lnTo>
                  <a:lnTo>
                    <a:pt x="11" y="928"/>
                  </a:lnTo>
                  <a:lnTo>
                    <a:pt x="8" y="913"/>
                  </a:lnTo>
                  <a:lnTo>
                    <a:pt x="6" y="899"/>
                  </a:lnTo>
                  <a:lnTo>
                    <a:pt x="4" y="884"/>
                  </a:lnTo>
                  <a:lnTo>
                    <a:pt x="1" y="870"/>
                  </a:lnTo>
                  <a:lnTo>
                    <a:pt x="0" y="855"/>
                  </a:lnTo>
                  <a:lnTo>
                    <a:pt x="0" y="840"/>
                  </a:lnTo>
                  <a:lnTo>
                    <a:pt x="0" y="826"/>
                  </a:lnTo>
                  <a:lnTo>
                    <a:pt x="0" y="811"/>
                  </a:lnTo>
                  <a:lnTo>
                    <a:pt x="1" y="798"/>
                  </a:lnTo>
                  <a:lnTo>
                    <a:pt x="4" y="783"/>
                  </a:lnTo>
                  <a:lnTo>
                    <a:pt x="6" y="768"/>
                  </a:lnTo>
                  <a:lnTo>
                    <a:pt x="8" y="754"/>
                  </a:lnTo>
                  <a:lnTo>
                    <a:pt x="11" y="739"/>
                  </a:lnTo>
                  <a:lnTo>
                    <a:pt x="16" y="724"/>
                  </a:lnTo>
                  <a:lnTo>
                    <a:pt x="20" y="710"/>
                  </a:lnTo>
                  <a:lnTo>
                    <a:pt x="25" y="695"/>
                  </a:lnTo>
                  <a:lnTo>
                    <a:pt x="31" y="682"/>
                  </a:lnTo>
                  <a:lnTo>
                    <a:pt x="37" y="667"/>
                  </a:lnTo>
                  <a:lnTo>
                    <a:pt x="44" y="652"/>
                  </a:lnTo>
                  <a:lnTo>
                    <a:pt x="51" y="639"/>
                  </a:lnTo>
                  <a:lnTo>
                    <a:pt x="59" y="624"/>
                  </a:lnTo>
                  <a:lnTo>
                    <a:pt x="68" y="610"/>
                  </a:lnTo>
                  <a:lnTo>
                    <a:pt x="77" y="596"/>
                  </a:lnTo>
                  <a:lnTo>
                    <a:pt x="86" y="583"/>
                  </a:lnTo>
                  <a:lnTo>
                    <a:pt x="96" y="568"/>
                  </a:lnTo>
                  <a:lnTo>
                    <a:pt x="107" y="555"/>
                  </a:lnTo>
                  <a:lnTo>
                    <a:pt x="118" y="541"/>
                  </a:lnTo>
                  <a:lnTo>
                    <a:pt x="130" y="528"/>
                  </a:lnTo>
                  <a:lnTo>
                    <a:pt x="142" y="514"/>
                  </a:lnTo>
                  <a:lnTo>
                    <a:pt x="154" y="501"/>
                  </a:lnTo>
                  <a:lnTo>
                    <a:pt x="168" y="487"/>
                  </a:lnTo>
                  <a:lnTo>
                    <a:pt x="181" y="474"/>
                  </a:lnTo>
                  <a:lnTo>
                    <a:pt x="196" y="461"/>
                  </a:lnTo>
                  <a:lnTo>
                    <a:pt x="211" y="448"/>
                  </a:lnTo>
                  <a:lnTo>
                    <a:pt x="226" y="435"/>
                  </a:lnTo>
                  <a:lnTo>
                    <a:pt x="242" y="422"/>
                  </a:lnTo>
                  <a:lnTo>
                    <a:pt x="258" y="409"/>
                  </a:lnTo>
                  <a:lnTo>
                    <a:pt x="275" y="397"/>
                  </a:lnTo>
                  <a:lnTo>
                    <a:pt x="293" y="385"/>
                  </a:lnTo>
                  <a:lnTo>
                    <a:pt x="311" y="372"/>
                  </a:lnTo>
                  <a:lnTo>
                    <a:pt x="329" y="360"/>
                  </a:lnTo>
                  <a:lnTo>
                    <a:pt x="347" y="349"/>
                  </a:lnTo>
                  <a:lnTo>
                    <a:pt x="366" y="336"/>
                  </a:lnTo>
                  <a:lnTo>
                    <a:pt x="386" y="325"/>
                  </a:lnTo>
                  <a:lnTo>
                    <a:pt x="406" y="314"/>
                  </a:lnTo>
                  <a:lnTo>
                    <a:pt x="427" y="303"/>
                  </a:lnTo>
                  <a:lnTo>
                    <a:pt x="448" y="291"/>
                  </a:lnTo>
                  <a:lnTo>
                    <a:pt x="469" y="280"/>
                  </a:lnTo>
                  <a:lnTo>
                    <a:pt x="491" y="269"/>
                  </a:lnTo>
                  <a:lnTo>
                    <a:pt x="513" y="259"/>
                  </a:lnTo>
                  <a:lnTo>
                    <a:pt x="536" y="248"/>
                  </a:lnTo>
                  <a:lnTo>
                    <a:pt x="558" y="237"/>
                  </a:lnTo>
                  <a:lnTo>
                    <a:pt x="582" y="227"/>
                  </a:lnTo>
                  <a:lnTo>
                    <a:pt x="605" y="218"/>
                  </a:lnTo>
                  <a:lnTo>
                    <a:pt x="630" y="208"/>
                  </a:lnTo>
                  <a:lnTo>
                    <a:pt x="655" y="199"/>
                  </a:lnTo>
                  <a:lnTo>
                    <a:pt x="680" y="189"/>
                  </a:lnTo>
                  <a:lnTo>
                    <a:pt x="706" y="180"/>
                  </a:lnTo>
                  <a:lnTo>
                    <a:pt x="730" y="171"/>
                  </a:lnTo>
                  <a:lnTo>
                    <a:pt x="757" y="162"/>
                  </a:lnTo>
                  <a:lnTo>
                    <a:pt x="783" y="154"/>
                  </a:lnTo>
                  <a:lnTo>
                    <a:pt x="810" y="145"/>
                  </a:lnTo>
                  <a:lnTo>
                    <a:pt x="837" y="137"/>
                  </a:lnTo>
                  <a:lnTo>
                    <a:pt x="864" y="129"/>
                  </a:lnTo>
                  <a:lnTo>
                    <a:pt x="892" y="121"/>
                  </a:lnTo>
                  <a:lnTo>
                    <a:pt x="919" y="115"/>
                  </a:lnTo>
                  <a:lnTo>
                    <a:pt x="947" y="107"/>
                  </a:lnTo>
                  <a:lnTo>
                    <a:pt x="977" y="100"/>
                  </a:lnTo>
                  <a:lnTo>
                    <a:pt x="1005" y="93"/>
                  </a:lnTo>
                  <a:lnTo>
                    <a:pt x="1034" y="86"/>
                  </a:lnTo>
                  <a:lnTo>
                    <a:pt x="1063" y="80"/>
                  </a:lnTo>
                  <a:lnTo>
                    <a:pt x="1093" y="74"/>
                  </a:lnTo>
                  <a:lnTo>
                    <a:pt x="1123" y="68"/>
                  </a:lnTo>
                  <a:lnTo>
                    <a:pt x="1153" y="63"/>
                  </a:lnTo>
                  <a:lnTo>
                    <a:pt x="1183" y="57"/>
                  </a:lnTo>
                  <a:lnTo>
                    <a:pt x="1213" y="52"/>
                  </a:lnTo>
                  <a:lnTo>
                    <a:pt x="1244" y="47"/>
                  </a:lnTo>
                  <a:lnTo>
                    <a:pt x="1275" y="43"/>
                  </a:lnTo>
                  <a:lnTo>
                    <a:pt x="1306" y="38"/>
                  </a:lnTo>
                  <a:lnTo>
                    <a:pt x="1337" y="34"/>
                  </a:lnTo>
                  <a:lnTo>
                    <a:pt x="1368" y="29"/>
                  </a:lnTo>
                  <a:lnTo>
                    <a:pt x="1400" y="26"/>
                  </a:lnTo>
                  <a:lnTo>
                    <a:pt x="1431" y="22"/>
                  </a:lnTo>
                  <a:lnTo>
                    <a:pt x="1463" y="19"/>
                  </a:lnTo>
                  <a:lnTo>
                    <a:pt x="1495" y="17"/>
                  </a:lnTo>
                  <a:lnTo>
                    <a:pt x="1527" y="13"/>
                  </a:lnTo>
                  <a:lnTo>
                    <a:pt x="1559" y="11"/>
                  </a:lnTo>
                  <a:lnTo>
                    <a:pt x="1591" y="9"/>
                  </a:lnTo>
                  <a:lnTo>
                    <a:pt x="1624" y="7"/>
                  </a:lnTo>
                  <a:lnTo>
                    <a:pt x="1656" y="5"/>
                  </a:lnTo>
                  <a:lnTo>
                    <a:pt x="1688" y="3"/>
                  </a:lnTo>
                  <a:lnTo>
                    <a:pt x="1720" y="2"/>
                  </a:lnTo>
                  <a:lnTo>
                    <a:pt x="1753" y="1"/>
                  </a:lnTo>
                  <a:lnTo>
                    <a:pt x="1786" y="1"/>
                  </a:lnTo>
                  <a:lnTo>
                    <a:pt x="1818" y="0"/>
                  </a:lnTo>
                  <a:lnTo>
                    <a:pt x="1851" y="0"/>
                  </a:lnTo>
                  <a:lnTo>
                    <a:pt x="1883" y="0"/>
                  </a:lnTo>
                  <a:lnTo>
                    <a:pt x="1915" y="1"/>
                  </a:lnTo>
                  <a:lnTo>
                    <a:pt x="1948" y="1"/>
                  </a:lnTo>
                  <a:lnTo>
                    <a:pt x="1980" y="2"/>
                  </a:lnTo>
                  <a:lnTo>
                    <a:pt x="2013" y="3"/>
                  </a:lnTo>
                  <a:lnTo>
                    <a:pt x="2046" y="4"/>
                  </a:lnTo>
                  <a:lnTo>
                    <a:pt x="2078" y="5"/>
                  </a:lnTo>
                  <a:lnTo>
                    <a:pt x="2110" y="8"/>
                  </a:lnTo>
                  <a:lnTo>
                    <a:pt x="2142" y="10"/>
                  </a:lnTo>
                  <a:lnTo>
                    <a:pt x="2174" y="12"/>
                  </a:lnTo>
                  <a:lnTo>
                    <a:pt x="2206" y="14"/>
                  </a:lnTo>
                  <a:lnTo>
                    <a:pt x="2238" y="18"/>
                  </a:lnTo>
                  <a:lnTo>
                    <a:pt x="2271" y="21"/>
                  </a:lnTo>
                  <a:lnTo>
                    <a:pt x="2302" y="25"/>
                  </a:lnTo>
                  <a:lnTo>
                    <a:pt x="2334" y="28"/>
                  </a:lnTo>
                  <a:lnTo>
                    <a:pt x="2365" y="31"/>
                  </a:lnTo>
                  <a:lnTo>
                    <a:pt x="2395" y="36"/>
                  </a:lnTo>
                  <a:lnTo>
                    <a:pt x="2427" y="40"/>
                  </a:lnTo>
                  <a:lnTo>
                    <a:pt x="2457" y="45"/>
                  </a:lnTo>
                  <a:lnTo>
                    <a:pt x="2489" y="49"/>
                  </a:lnTo>
                  <a:lnTo>
                    <a:pt x="2519" y="54"/>
                  </a:lnTo>
                  <a:lnTo>
                    <a:pt x="2550" y="59"/>
                  </a:lnTo>
                  <a:lnTo>
                    <a:pt x="2580" y="65"/>
                  </a:lnTo>
                  <a:lnTo>
                    <a:pt x="2609" y="71"/>
                  </a:lnTo>
                  <a:lnTo>
                    <a:pt x="2638" y="77"/>
                  </a:lnTo>
                  <a:lnTo>
                    <a:pt x="2669" y="83"/>
                  </a:lnTo>
                  <a:lnTo>
                    <a:pt x="2698" y="90"/>
                  </a:lnTo>
                  <a:lnTo>
                    <a:pt x="2726" y="97"/>
                  </a:lnTo>
                  <a:lnTo>
                    <a:pt x="2755" y="103"/>
                  </a:lnTo>
                  <a:lnTo>
                    <a:pt x="2784" y="110"/>
                  </a:lnTo>
                  <a:lnTo>
                    <a:pt x="2812" y="118"/>
                  </a:lnTo>
                  <a:lnTo>
                    <a:pt x="2840" y="126"/>
                  </a:lnTo>
                  <a:lnTo>
                    <a:pt x="2867" y="134"/>
                  </a:lnTo>
                  <a:lnTo>
                    <a:pt x="2894" y="142"/>
                  </a:lnTo>
                  <a:lnTo>
                    <a:pt x="2921" y="149"/>
                  </a:lnTo>
                  <a:lnTo>
                    <a:pt x="2948" y="158"/>
                  </a:lnTo>
                  <a:lnTo>
                    <a:pt x="2974" y="166"/>
                  </a:lnTo>
                  <a:lnTo>
                    <a:pt x="3000" y="175"/>
                  </a:lnTo>
                  <a:lnTo>
                    <a:pt x="3025" y="184"/>
                  </a:lnTo>
                  <a:lnTo>
                    <a:pt x="3050" y="193"/>
                  </a:lnTo>
                  <a:lnTo>
                    <a:pt x="3075" y="203"/>
                  </a:lnTo>
                  <a:lnTo>
                    <a:pt x="3100" y="212"/>
                  </a:lnTo>
                  <a:lnTo>
                    <a:pt x="3123" y="223"/>
                  </a:lnTo>
                  <a:lnTo>
                    <a:pt x="3147" y="233"/>
                  </a:lnTo>
                  <a:lnTo>
                    <a:pt x="3171" y="243"/>
                  </a:lnTo>
                  <a:lnTo>
                    <a:pt x="3193" y="253"/>
                  </a:lnTo>
                  <a:lnTo>
                    <a:pt x="3216" y="264"/>
                  </a:lnTo>
                  <a:lnTo>
                    <a:pt x="3238" y="274"/>
                  </a:lnTo>
                  <a:lnTo>
                    <a:pt x="3259" y="286"/>
                  </a:lnTo>
                  <a:lnTo>
                    <a:pt x="3281" y="297"/>
                  </a:lnTo>
                  <a:lnTo>
                    <a:pt x="3301" y="308"/>
                  </a:lnTo>
                  <a:lnTo>
                    <a:pt x="3321" y="319"/>
                  </a:lnTo>
                  <a:lnTo>
                    <a:pt x="3342" y="331"/>
                  </a:lnTo>
                  <a:lnTo>
                    <a:pt x="3361" y="342"/>
                  </a:lnTo>
                  <a:lnTo>
                    <a:pt x="3380" y="354"/>
                  </a:lnTo>
                  <a:lnTo>
                    <a:pt x="3398" y="367"/>
                  </a:lnTo>
                  <a:lnTo>
                    <a:pt x="3416" y="378"/>
                  </a:lnTo>
                  <a:lnTo>
                    <a:pt x="3434" y="390"/>
                  </a:lnTo>
                  <a:lnTo>
                    <a:pt x="3451" y="403"/>
                  </a:lnTo>
                  <a:lnTo>
                    <a:pt x="3468" y="416"/>
                  </a:lnTo>
                  <a:lnTo>
                    <a:pt x="3483" y="429"/>
                  </a:lnTo>
                  <a:lnTo>
                    <a:pt x="3499" y="441"/>
                  </a:lnTo>
                  <a:lnTo>
                    <a:pt x="3514" y="454"/>
                  </a:lnTo>
                  <a:lnTo>
                    <a:pt x="3528" y="467"/>
                  </a:lnTo>
                  <a:lnTo>
                    <a:pt x="3543" y="480"/>
                  </a:lnTo>
                  <a:lnTo>
                    <a:pt x="3556" y="494"/>
                  </a:lnTo>
                  <a:lnTo>
                    <a:pt x="3569" y="507"/>
                  </a:lnTo>
                  <a:lnTo>
                    <a:pt x="3581" y="521"/>
                  </a:lnTo>
                  <a:lnTo>
                    <a:pt x="3594" y="534"/>
                  </a:lnTo>
                  <a:lnTo>
                    <a:pt x="3605" y="548"/>
                  </a:lnTo>
                  <a:lnTo>
                    <a:pt x="3616" y="561"/>
                  </a:lnTo>
                  <a:lnTo>
                    <a:pt x="3626" y="575"/>
                  </a:lnTo>
                  <a:lnTo>
                    <a:pt x="3636" y="589"/>
                  </a:lnTo>
                  <a:lnTo>
                    <a:pt x="3645" y="603"/>
                  </a:lnTo>
                  <a:lnTo>
                    <a:pt x="3654" y="618"/>
                  </a:lnTo>
                  <a:lnTo>
                    <a:pt x="3662" y="631"/>
                  </a:lnTo>
                  <a:lnTo>
                    <a:pt x="3670" y="646"/>
                  </a:lnTo>
                  <a:lnTo>
                    <a:pt x="3677" y="659"/>
                  </a:lnTo>
                  <a:lnTo>
                    <a:pt x="3684" y="674"/>
                  </a:lnTo>
                  <a:lnTo>
                    <a:pt x="3689" y="688"/>
                  </a:lnTo>
                  <a:lnTo>
                    <a:pt x="3695" y="703"/>
                  </a:lnTo>
                  <a:lnTo>
                    <a:pt x="3699" y="718"/>
                  </a:lnTo>
                  <a:lnTo>
                    <a:pt x="3704" y="731"/>
                  </a:lnTo>
                  <a:lnTo>
                    <a:pt x="3707" y="746"/>
                  </a:lnTo>
                  <a:lnTo>
                    <a:pt x="3711" y="760"/>
                  </a:lnTo>
                  <a:lnTo>
                    <a:pt x="3713" y="775"/>
                  </a:lnTo>
                  <a:lnTo>
                    <a:pt x="3715" y="790"/>
                  </a:lnTo>
                  <a:lnTo>
                    <a:pt x="3716" y="804"/>
                  </a:lnTo>
                  <a:lnTo>
                    <a:pt x="3717" y="819"/>
                  </a:lnTo>
                  <a:lnTo>
                    <a:pt x="3717" y="834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53" name="Freeform 60">
              <a:extLst>
                <a:ext uri="{FF2B5EF4-FFF2-40B4-BE49-F238E27FC236}">
                  <a16:creationId xmlns:a16="http://schemas.microsoft.com/office/drawing/2014/main" id="{795A9261-F0E3-EF41-BA10-488ACD9EB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2" y="3338"/>
              <a:ext cx="609" cy="256"/>
            </a:xfrm>
            <a:custGeom>
              <a:avLst/>
              <a:gdLst>
                <a:gd name="T0" fmla="*/ 0 w 4872"/>
                <a:gd name="T1" fmla="*/ 0 h 2051"/>
                <a:gd name="T2" fmla="*/ 0 w 4872"/>
                <a:gd name="T3" fmla="*/ 0 h 2051"/>
                <a:gd name="T4" fmla="*/ 0 w 4872"/>
                <a:gd name="T5" fmla="*/ 0 h 2051"/>
                <a:gd name="T6" fmla="*/ 0 w 4872"/>
                <a:gd name="T7" fmla="*/ 0 h 2051"/>
                <a:gd name="T8" fmla="*/ 0 w 4872"/>
                <a:gd name="T9" fmla="*/ 0 h 2051"/>
                <a:gd name="T10" fmla="*/ 0 w 4872"/>
                <a:gd name="T11" fmla="*/ 0 h 2051"/>
                <a:gd name="T12" fmla="*/ 0 w 4872"/>
                <a:gd name="T13" fmla="*/ 0 h 2051"/>
                <a:gd name="T14" fmla="*/ 0 w 4872"/>
                <a:gd name="T15" fmla="*/ 0 h 2051"/>
                <a:gd name="T16" fmla="*/ 0 w 4872"/>
                <a:gd name="T17" fmla="*/ 0 h 2051"/>
                <a:gd name="T18" fmla="*/ 0 w 4872"/>
                <a:gd name="T19" fmla="*/ 0 h 2051"/>
                <a:gd name="T20" fmla="*/ 0 w 4872"/>
                <a:gd name="T21" fmla="*/ 0 h 2051"/>
                <a:gd name="T22" fmla="*/ 0 w 4872"/>
                <a:gd name="T23" fmla="*/ 0 h 2051"/>
                <a:gd name="T24" fmla="*/ 0 w 4872"/>
                <a:gd name="T25" fmla="*/ 0 h 2051"/>
                <a:gd name="T26" fmla="*/ 0 w 4872"/>
                <a:gd name="T27" fmla="*/ 0 h 2051"/>
                <a:gd name="T28" fmla="*/ 0 w 4872"/>
                <a:gd name="T29" fmla="*/ 0 h 2051"/>
                <a:gd name="T30" fmla="*/ 0 w 4872"/>
                <a:gd name="T31" fmla="*/ 0 h 2051"/>
                <a:gd name="T32" fmla="*/ 0 w 4872"/>
                <a:gd name="T33" fmla="*/ 0 h 2051"/>
                <a:gd name="T34" fmla="*/ 0 w 4872"/>
                <a:gd name="T35" fmla="*/ 0 h 2051"/>
                <a:gd name="T36" fmla="*/ 0 w 4872"/>
                <a:gd name="T37" fmla="*/ 0 h 2051"/>
                <a:gd name="T38" fmla="*/ 0 w 4872"/>
                <a:gd name="T39" fmla="*/ 0 h 2051"/>
                <a:gd name="T40" fmla="*/ 0 w 4872"/>
                <a:gd name="T41" fmla="*/ 0 h 2051"/>
                <a:gd name="T42" fmla="*/ 0 w 4872"/>
                <a:gd name="T43" fmla="*/ 0 h 2051"/>
                <a:gd name="T44" fmla="*/ 0 w 4872"/>
                <a:gd name="T45" fmla="*/ 0 h 2051"/>
                <a:gd name="T46" fmla="*/ 0 w 4872"/>
                <a:gd name="T47" fmla="*/ 0 h 2051"/>
                <a:gd name="T48" fmla="*/ 0 w 4872"/>
                <a:gd name="T49" fmla="*/ 0 h 2051"/>
                <a:gd name="T50" fmla="*/ 0 w 4872"/>
                <a:gd name="T51" fmla="*/ 0 h 2051"/>
                <a:gd name="T52" fmla="*/ 0 w 4872"/>
                <a:gd name="T53" fmla="*/ 0 h 2051"/>
                <a:gd name="T54" fmla="*/ 0 w 4872"/>
                <a:gd name="T55" fmla="*/ 0 h 2051"/>
                <a:gd name="T56" fmla="*/ 0 w 4872"/>
                <a:gd name="T57" fmla="*/ 0 h 2051"/>
                <a:gd name="T58" fmla="*/ 0 w 4872"/>
                <a:gd name="T59" fmla="*/ 0 h 2051"/>
                <a:gd name="T60" fmla="*/ 0 w 4872"/>
                <a:gd name="T61" fmla="*/ 0 h 2051"/>
                <a:gd name="T62" fmla="*/ 0 w 4872"/>
                <a:gd name="T63" fmla="*/ 0 h 2051"/>
                <a:gd name="T64" fmla="*/ 0 w 4872"/>
                <a:gd name="T65" fmla="*/ 0 h 2051"/>
                <a:gd name="T66" fmla="*/ 0 w 4872"/>
                <a:gd name="T67" fmla="*/ 0 h 2051"/>
                <a:gd name="T68" fmla="*/ 0 w 4872"/>
                <a:gd name="T69" fmla="*/ 0 h 2051"/>
                <a:gd name="T70" fmla="*/ 0 w 4872"/>
                <a:gd name="T71" fmla="*/ 0 h 2051"/>
                <a:gd name="T72" fmla="*/ 0 w 4872"/>
                <a:gd name="T73" fmla="*/ 0 h 2051"/>
                <a:gd name="T74" fmla="*/ 0 w 4872"/>
                <a:gd name="T75" fmla="*/ 0 h 2051"/>
                <a:gd name="T76" fmla="*/ 0 w 4872"/>
                <a:gd name="T77" fmla="*/ 0 h 2051"/>
                <a:gd name="T78" fmla="*/ 0 w 4872"/>
                <a:gd name="T79" fmla="*/ 0 h 2051"/>
                <a:gd name="T80" fmla="*/ 0 w 4872"/>
                <a:gd name="T81" fmla="*/ 0 h 2051"/>
                <a:gd name="T82" fmla="*/ 0 w 4872"/>
                <a:gd name="T83" fmla="*/ 0 h 2051"/>
                <a:gd name="T84" fmla="*/ 0 w 4872"/>
                <a:gd name="T85" fmla="*/ 0 h 2051"/>
                <a:gd name="T86" fmla="*/ 0 w 4872"/>
                <a:gd name="T87" fmla="*/ 0 h 2051"/>
                <a:gd name="T88" fmla="*/ 0 w 4872"/>
                <a:gd name="T89" fmla="*/ 0 h 2051"/>
                <a:gd name="T90" fmla="*/ 0 w 4872"/>
                <a:gd name="T91" fmla="*/ 0 h 2051"/>
                <a:gd name="T92" fmla="*/ 0 w 4872"/>
                <a:gd name="T93" fmla="*/ 0 h 2051"/>
                <a:gd name="T94" fmla="*/ 0 w 4872"/>
                <a:gd name="T95" fmla="*/ 0 h 2051"/>
                <a:gd name="T96" fmla="*/ 0 w 4872"/>
                <a:gd name="T97" fmla="*/ 0 h 2051"/>
                <a:gd name="T98" fmla="*/ 0 w 4872"/>
                <a:gd name="T99" fmla="*/ 0 h 2051"/>
                <a:gd name="T100" fmla="*/ 0 w 4872"/>
                <a:gd name="T101" fmla="*/ 0 h 2051"/>
                <a:gd name="T102" fmla="*/ 0 w 4872"/>
                <a:gd name="T103" fmla="*/ 0 h 2051"/>
                <a:gd name="T104" fmla="*/ 0 w 4872"/>
                <a:gd name="T105" fmla="*/ 0 h 2051"/>
                <a:gd name="T106" fmla="*/ 0 w 4872"/>
                <a:gd name="T107" fmla="*/ 0 h 2051"/>
                <a:gd name="T108" fmla="*/ 0 w 4872"/>
                <a:gd name="T109" fmla="*/ 0 h 2051"/>
                <a:gd name="T110" fmla="*/ 0 w 4872"/>
                <a:gd name="T111" fmla="*/ 0 h 2051"/>
                <a:gd name="T112" fmla="*/ 0 w 4872"/>
                <a:gd name="T113" fmla="*/ 0 h 2051"/>
                <a:gd name="T114" fmla="*/ 0 w 4872"/>
                <a:gd name="T115" fmla="*/ 0 h 2051"/>
                <a:gd name="T116" fmla="*/ 0 w 4872"/>
                <a:gd name="T117" fmla="*/ 0 h 2051"/>
                <a:gd name="T118" fmla="*/ 0 w 4872"/>
                <a:gd name="T119" fmla="*/ 0 h 205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872"/>
                <a:gd name="T181" fmla="*/ 0 h 2051"/>
                <a:gd name="T182" fmla="*/ 4872 w 4872"/>
                <a:gd name="T183" fmla="*/ 2051 h 205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872" h="2051">
                  <a:moveTo>
                    <a:pt x="4872" y="1025"/>
                  </a:moveTo>
                  <a:lnTo>
                    <a:pt x="4872" y="1043"/>
                  </a:lnTo>
                  <a:lnTo>
                    <a:pt x="4870" y="1061"/>
                  </a:lnTo>
                  <a:lnTo>
                    <a:pt x="4868" y="1079"/>
                  </a:lnTo>
                  <a:lnTo>
                    <a:pt x="4866" y="1097"/>
                  </a:lnTo>
                  <a:lnTo>
                    <a:pt x="4863" y="1115"/>
                  </a:lnTo>
                  <a:lnTo>
                    <a:pt x="4858" y="1133"/>
                  </a:lnTo>
                  <a:lnTo>
                    <a:pt x="4854" y="1151"/>
                  </a:lnTo>
                  <a:lnTo>
                    <a:pt x="4848" y="1169"/>
                  </a:lnTo>
                  <a:lnTo>
                    <a:pt x="4841" y="1186"/>
                  </a:lnTo>
                  <a:lnTo>
                    <a:pt x="4834" y="1204"/>
                  </a:lnTo>
                  <a:lnTo>
                    <a:pt x="4827" y="1222"/>
                  </a:lnTo>
                  <a:lnTo>
                    <a:pt x="4819" y="1240"/>
                  </a:lnTo>
                  <a:lnTo>
                    <a:pt x="4810" y="1257"/>
                  </a:lnTo>
                  <a:lnTo>
                    <a:pt x="4800" y="1275"/>
                  </a:lnTo>
                  <a:lnTo>
                    <a:pt x="4788" y="1292"/>
                  </a:lnTo>
                  <a:lnTo>
                    <a:pt x="4777" y="1309"/>
                  </a:lnTo>
                  <a:lnTo>
                    <a:pt x="4765" y="1327"/>
                  </a:lnTo>
                  <a:lnTo>
                    <a:pt x="4752" y="1344"/>
                  </a:lnTo>
                  <a:lnTo>
                    <a:pt x="4739" y="1360"/>
                  </a:lnTo>
                  <a:lnTo>
                    <a:pt x="4724" y="1377"/>
                  </a:lnTo>
                  <a:lnTo>
                    <a:pt x="4710" y="1394"/>
                  </a:lnTo>
                  <a:lnTo>
                    <a:pt x="4694" y="1411"/>
                  </a:lnTo>
                  <a:lnTo>
                    <a:pt x="4677" y="1428"/>
                  </a:lnTo>
                  <a:lnTo>
                    <a:pt x="4660" y="1444"/>
                  </a:lnTo>
                  <a:lnTo>
                    <a:pt x="4642" y="1461"/>
                  </a:lnTo>
                  <a:lnTo>
                    <a:pt x="4624" y="1476"/>
                  </a:lnTo>
                  <a:lnTo>
                    <a:pt x="4605" y="1492"/>
                  </a:lnTo>
                  <a:lnTo>
                    <a:pt x="4585" y="1509"/>
                  </a:lnTo>
                  <a:lnTo>
                    <a:pt x="4564" y="1525"/>
                  </a:lnTo>
                  <a:lnTo>
                    <a:pt x="4544" y="1539"/>
                  </a:lnTo>
                  <a:lnTo>
                    <a:pt x="4522" y="1555"/>
                  </a:lnTo>
                  <a:lnTo>
                    <a:pt x="4500" y="1571"/>
                  </a:lnTo>
                  <a:lnTo>
                    <a:pt x="4477" y="1585"/>
                  </a:lnTo>
                  <a:lnTo>
                    <a:pt x="4453" y="1601"/>
                  </a:lnTo>
                  <a:lnTo>
                    <a:pt x="4429" y="1616"/>
                  </a:lnTo>
                  <a:lnTo>
                    <a:pt x="4405" y="1630"/>
                  </a:lnTo>
                  <a:lnTo>
                    <a:pt x="4379" y="1644"/>
                  </a:lnTo>
                  <a:lnTo>
                    <a:pt x="4353" y="1659"/>
                  </a:lnTo>
                  <a:lnTo>
                    <a:pt x="4326" y="1673"/>
                  </a:lnTo>
                  <a:lnTo>
                    <a:pt x="4299" y="1687"/>
                  </a:lnTo>
                  <a:lnTo>
                    <a:pt x="4271" y="1700"/>
                  </a:lnTo>
                  <a:lnTo>
                    <a:pt x="4243" y="1714"/>
                  </a:lnTo>
                  <a:lnTo>
                    <a:pt x="4215" y="1727"/>
                  </a:lnTo>
                  <a:lnTo>
                    <a:pt x="4184" y="1740"/>
                  </a:lnTo>
                  <a:lnTo>
                    <a:pt x="4155" y="1753"/>
                  </a:lnTo>
                  <a:lnTo>
                    <a:pt x="4125" y="1765"/>
                  </a:lnTo>
                  <a:lnTo>
                    <a:pt x="4093" y="1778"/>
                  </a:lnTo>
                  <a:lnTo>
                    <a:pt x="4062" y="1789"/>
                  </a:lnTo>
                  <a:lnTo>
                    <a:pt x="4030" y="1801"/>
                  </a:lnTo>
                  <a:lnTo>
                    <a:pt x="3997" y="1813"/>
                  </a:lnTo>
                  <a:lnTo>
                    <a:pt x="3965" y="1824"/>
                  </a:lnTo>
                  <a:lnTo>
                    <a:pt x="3931" y="1835"/>
                  </a:lnTo>
                  <a:lnTo>
                    <a:pt x="3897" y="1846"/>
                  </a:lnTo>
                  <a:lnTo>
                    <a:pt x="3862" y="1857"/>
                  </a:lnTo>
                  <a:lnTo>
                    <a:pt x="3828" y="1868"/>
                  </a:lnTo>
                  <a:lnTo>
                    <a:pt x="3793" y="1878"/>
                  </a:lnTo>
                  <a:lnTo>
                    <a:pt x="3757" y="1887"/>
                  </a:lnTo>
                  <a:lnTo>
                    <a:pt x="3721" y="1897"/>
                  </a:lnTo>
                  <a:lnTo>
                    <a:pt x="3685" y="1906"/>
                  </a:lnTo>
                  <a:lnTo>
                    <a:pt x="3648" y="1915"/>
                  </a:lnTo>
                  <a:lnTo>
                    <a:pt x="3610" y="1924"/>
                  </a:lnTo>
                  <a:lnTo>
                    <a:pt x="3573" y="1933"/>
                  </a:lnTo>
                  <a:lnTo>
                    <a:pt x="3535" y="1941"/>
                  </a:lnTo>
                  <a:lnTo>
                    <a:pt x="3497" y="1949"/>
                  </a:lnTo>
                  <a:lnTo>
                    <a:pt x="3458" y="1957"/>
                  </a:lnTo>
                  <a:lnTo>
                    <a:pt x="3419" y="1963"/>
                  </a:lnTo>
                  <a:lnTo>
                    <a:pt x="3381" y="1971"/>
                  </a:lnTo>
                  <a:lnTo>
                    <a:pt x="3341" y="1978"/>
                  </a:lnTo>
                  <a:lnTo>
                    <a:pt x="3301" y="1985"/>
                  </a:lnTo>
                  <a:lnTo>
                    <a:pt x="3262" y="1990"/>
                  </a:lnTo>
                  <a:lnTo>
                    <a:pt x="3221" y="1996"/>
                  </a:lnTo>
                  <a:lnTo>
                    <a:pt x="3181" y="2002"/>
                  </a:lnTo>
                  <a:lnTo>
                    <a:pt x="3140" y="2007"/>
                  </a:lnTo>
                  <a:lnTo>
                    <a:pt x="3098" y="2013"/>
                  </a:lnTo>
                  <a:lnTo>
                    <a:pt x="3058" y="2017"/>
                  </a:lnTo>
                  <a:lnTo>
                    <a:pt x="3016" y="2022"/>
                  </a:lnTo>
                  <a:lnTo>
                    <a:pt x="2975" y="2026"/>
                  </a:lnTo>
                  <a:lnTo>
                    <a:pt x="2933" y="2030"/>
                  </a:lnTo>
                  <a:lnTo>
                    <a:pt x="2891" y="2033"/>
                  </a:lnTo>
                  <a:lnTo>
                    <a:pt x="2850" y="2037"/>
                  </a:lnTo>
                  <a:lnTo>
                    <a:pt x="2807" y="2039"/>
                  </a:lnTo>
                  <a:lnTo>
                    <a:pt x="2765" y="2042"/>
                  </a:lnTo>
                  <a:lnTo>
                    <a:pt x="2723" y="2044"/>
                  </a:lnTo>
                  <a:lnTo>
                    <a:pt x="2681" y="2047"/>
                  </a:lnTo>
                  <a:lnTo>
                    <a:pt x="2638" y="2048"/>
                  </a:lnTo>
                  <a:lnTo>
                    <a:pt x="2596" y="2049"/>
                  </a:lnTo>
                  <a:lnTo>
                    <a:pt x="2553" y="2050"/>
                  </a:lnTo>
                  <a:lnTo>
                    <a:pt x="2510" y="2051"/>
                  </a:lnTo>
                  <a:lnTo>
                    <a:pt x="2468" y="2051"/>
                  </a:lnTo>
                  <a:lnTo>
                    <a:pt x="2426" y="2051"/>
                  </a:lnTo>
                  <a:lnTo>
                    <a:pt x="2383" y="2051"/>
                  </a:lnTo>
                  <a:lnTo>
                    <a:pt x="2340" y="2050"/>
                  </a:lnTo>
                  <a:lnTo>
                    <a:pt x="2297" y="2050"/>
                  </a:lnTo>
                  <a:lnTo>
                    <a:pt x="2255" y="2049"/>
                  </a:lnTo>
                  <a:lnTo>
                    <a:pt x="2213" y="2047"/>
                  </a:lnTo>
                  <a:lnTo>
                    <a:pt x="2170" y="2046"/>
                  </a:lnTo>
                  <a:lnTo>
                    <a:pt x="2128" y="2043"/>
                  </a:lnTo>
                  <a:lnTo>
                    <a:pt x="2086" y="2041"/>
                  </a:lnTo>
                  <a:lnTo>
                    <a:pt x="2043" y="2038"/>
                  </a:lnTo>
                  <a:lnTo>
                    <a:pt x="2002" y="2034"/>
                  </a:lnTo>
                  <a:lnTo>
                    <a:pt x="1960" y="2032"/>
                  </a:lnTo>
                  <a:lnTo>
                    <a:pt x="1918" y="2028"/>
                  </a:lnTo>
                  <a:lnTo>
                    <a:pt x="1877" y="2024"/>
                  </a:lnTo>
                  <a:lnTo>
                    <a:pt x="1835" y="2020"/>
                  </a:lnTo>
                  <a:lnTo>
                    <a:pt x="1793" y="2015"/>
                  </a:lnTo>
                  <a:lnTo>
                    <a:pt x="1753" y="2011"/>
                  </a:lnTo>
                  <a:lnTo>
                    <a:pt x="1711" y="2005"/>
                  </a:lnTo>
                  <a:lnTo>
                    <a:pt x="1671" y="1999"/>
                  </a:lnTo>
                  <a:lnTo>
                    <a:pt x="1630" y="1994"/>
                  </a:lnTo>
                  <a:lnTo>
                    <a:pt x="1591" y="1987"/>
                  </a:lnTo>
                  <a:lnTo>
                    <a:pt x="1550" y="1981"/>
                  </a:lnTo>
                  <a:lnTo>
                    <a:pt x="1511" y="1975"/>
                  </a:lnTo>
                  <a:lnTo>
                    <a:pt x="1472" y="1968"/>
                  </a:lnTo>
                  <a:lnTo>
                    <a:pt x="1433" y="1960"/>
                  </a:lnTo>
                  <a:lnTo>
                    <a:pt x="1394" y="1953"/>
                  </a:lnTo>
                  <a:lnTo>
                    <a:pt x="1356" y="1945"/>
                  </a:lnTo>
                  <a:lnTo>
                    <a:pt x="1317" y="1936"/>
                  </a:lnTo>
                  <a:lnTo>
                    <a:pt x="1280" y="1929"/>
                  </a:lnTo>
                  <a:lnTo>
                    <a:pt x="1243" y="1920"/>
                  </a:lnTo>
                  <a:lnTo>
                    <a:pt x="1206" y="1911"/>
                  </a:lnTo>
                  <a:lnTo>
                    <a:pt x="1169" y="1902"/>
                  </a:lnTo>
                  <a:lnTo>
                    <a:pt x="1133" y="1893"/>
                  </a:lnTo>
                  <a:lnTo>
                    <a:pt x="1097" y="1882"/>
                  </a:lnTo>
                  <a:lnTo>
                    <a:pt x="1062" y="1872"/>
                  </a:lnTo>
                  <a:lnTo>
                    <a:pt x="1027" y="1862"/>
                  </a:lnTo>
                  <a:lnTo>
                    <a:pt x="992" y="1852"/>
                  </a:lnTo>
                  <a:lnTo>
                    <a:pt x="957" y="1841"/>
                  </a:lnTo>
                  <a:lnTo>
                    <a:pt x="925" y="1830"/>
                  </a:lnTo>
                  <a:lnTo>
                    <a:pt x="891" y="1818"/>
                  </a:lnTo>
                  <a:lnTo>
                    <a:pt x="858" y="1807"/>
                  </a:lnTo>
                  <a:lnTo>
                    <a:pt x="826" y="1796"/>
                  </a:lnTo>
                  <a:lnTo>
                    <a:pt x="794" y="1783"/>
                  </a:lnTo>
                  <a:lnTo>
                    <a:pt x="763" y="1771"/>
                  </a:lnTo>
                  <a:lnTo>
                    <a:pt x="732" y="1759"/>
                  </a:lnTo>
                  <a:lnTo>
                    <a:pt x="702" y="1746"/>
                  </a:lnTo>
                  <a:lnTo>
                    <a:pt x="673" y="1733"/>
                  </a:lnTo>
                  <a:lnTo>
                    <a:pt x="644" y="1720"/>
                  </a:lnTo>
                  <a:lnTo>
                    <a:pt x="614" y="1707"/>
                  </a:lnTo>
                  <a:lnTo>
                    <a:pt x="587" y="1693"/>
                  </a:lnTo>
                  <a:lnTo>
                    <a:pt x="559" y="1680"/>
                  </a:lnTo>
                  <a:lnTo>
                    <a:pt x="532" y="1665"/>
                  </a:lnTo>
                  <a:lnTo>
                    <a:pt x="506" y="1652"/>
                  </a:lnTo>
                  <a:lnTo>
                    <a:pt x="480" y="1637"/>
                  </a:lnTo>
                  <a:lnTo>
                    <a:pt x="456" y="1623"/>
                  </a:lnTo>
                  <a:lnTo>
                    <a:pt x="431" y="1608"/>
                  </a:lnTo>
                  <a:lnTo>
                    <a:pt x="407" y="1593"/>
                  </a:lnTo>
                  <a:lnTo>
                    <a:pt x="384" y="1579"/>
                  </a:lnTo>
                  <a:lnTo>
                    <a:pt x="361" y="1563"/>
                  </a:lnTo>
                  <a:lnTo>
                    <a:pt x="339" y="1547"/>
                  </a:lnTo>
                  <a:lnTo>
                    <a:pt x="317" y="1533"/>
                  </a:lnTo>
                  <a:lnTo>
                    <a:pt x="297" y="1517"/>
                  </a:lnTo>
                  <a:lnTo>
                    <a:pt x="277" y="1501"/>
                  </a:lnTo>
                  <a:lnTo>
                    <a:pt x="258" y="1484"/>
                  </a:lnTo>
                  <a:lnTo>
                    <a:pt x="239" y="1468"/>
                  </a:lnTo>
                  <a:lnTo>
                    <a:pt x="221" y="1453"/>
                  </a:lnTo>
                  <a:lnTo>
                    <a:pt x="204" y="1436"/>
                  </a:lnTo>
                  <a:lnTo>
                    <a:pt x="187" y="1419"/>
                  </a:lnTo>
                  <a:lnTo>
                    <a:pt x="170" y="1402"/>
                  </a:lnTo>
                  <a:lnTo>
                    <a:pt x="155" y="1386"/>
                  </a:lnTo>
                  <a:lnTo>
                    <a:pt x="141" y="1369"/>
                  </a:lnTo>
                  <a:lnTo>
                    <a:pt x="127" y="1353"/>
                  </a:lnTo>
                  <a:lnTo>
                    <a:pt x="114" y="1335"/>
                  </a:lnTo>
                  <a:lnTo>
                    <a:pt x="101" y="1318"/>
                  </a:lnTo>
                  <a:lnTo>
                    <a:pt x="89" y="1301"/>
                  </a:lnTo>
                  <a:lnTo>
                    <a:pt x="78" y="1283"/>
                  </a:lnTo>
                  <a:lnTo>
                    <a:pt x="68" y="1266"/>
                  </a:lnTo>
                  <a:lnTo>
                    <a:pt x="59" y="1248"/>
                  </a:lnTo>
                  <a:lnTo>
                    <a:pt x="50" y="1231"/>
                  </a:lnTo>
                  <a:lnTo>
                    <a:pt x="41" y="1213"/>
                  </a:lnTo>
                  <a:lnTo>
                    <a:pt x="34" y="1195"/>
                  </a:lnTo>
                  <a:lnTo>
                    <a:pt x="27" y="1178"/>
                  </a:lnTo>
                  <a:lnTo>
                    <a:pt x="21" y="1160"/>
                  </a:lnTo>
                  <a:lnTo>
                    <a:pt x="16" y="1142"/>
                  </a:lnTo>
                  <a:lnTo>
                    <a:pt x="11" y="1124"/>
                  </a:lnTo>
                  <a:lnTo>
                    <a:pt x="8" y="1106"/>
                  </a:lnTo>
                  <a:lnTo>
                    <a:pt x="5" y="1088"/>
                  </a:lnTo>
                  <a:lnTo>
                    <a:pt x="2" y="1070"/>
                  </a:lnTo>
                  <a:lnTo>
                    <a:pt x="1" y="1052"/>
                  </a:lnTo>
                  <a:lnTo>
                    <a:pt x="0" y="1034"/>
                  </a:lnTo>
                  <a:lnTo>
                    <a:pt x="0" y="1017"/>
                  </a:lnTo>
                  <a:lnTo>
                    <a:pt x="1" y="999"/>
                  </a:lnTo>
                  <a:lnTo>
                    <a:pt x="2" y="981"/>
                  </a:lnTo>
                  <a:lnTo>
                    <a:pt x="5" y="963"/>
                  </a:lnTo>
                  <a:lnTo>
                    <a:pt x="8" y="945"/>
                  </a:lnTo>
                  <a:lnTo>
                    <a:pt x="11" y="927"/>
                  </a:lnTo>
                  <a:lnTo>
                    <a:pt x="16" y="909"/>
                  </a:lnTo>
                  <a:lnTo>
                    <a:pt x="21" y="891"/>
                  </a:lnTo>
                  <a:lnTo>
                    <a:pt x="27" y="873"/>
                  </a:lnTo>
                  <a:lnTo>
                    <a:pt x="34" y="856"/>
                  </a:lnTo>
                  <a:lnTo>
                    <a:pt x="41" y="838"/>
                  </a:lnTo>
                  <a:lnTo>
                    <a:pt x="50" y="820"/>
                  </a:lnTo>
                  <a:lnTo>
                    <a:pt x="59" y="804"/>
                  </a:lnTo>
                  <a:lnTo>
                    <a:pt x="68" y="786"/>
                  </a:lnTo>
                  <a:lnTo>
                    <a:pt x="78" y="769"/>
                  </a:lnTo>
                  <a:lnTo>
                    <a:pt x="89" y="751"/>
                  </a:lnTo>
                  <a:lnTo>
                    <a:pt x="101" y="734"/>
                  </a:lnTo>
                  <a:lnTo>
                    <a:pt x="114" y="717"/>
                  </a:lnTo>
                  <a:lnTo>
                    <a:pt x="126" y="699"/>
                  </a:lnTo>
                  <a:lnTo>
                    <a:pt x="141" y="682"/>
                  </a:lnTo>
                  <a:lnTo>
                    <a:pt x="155" y="665"/>
                  </a:lnTo>
                  <a:lnTo>
                    <a:pt x="170" y="648"/>
                  </a:lnTo>
                  <a:lnTo>
                    <a:pt x="187" y="632"/>
                  </a:lnTo>
                  <a:lnTo>
                    <a:pt x="204" y="616"/>
                  </a:lnTo>
                  <a:lnTo>
                    <a:pt x="221" y="599"/>
                  </a:lnTo>
                  <a:lnTo>
                    <a:pt x="239" y="583"/>
                  </a:lnTo>
                  <a:lnTo>
                    <a:pt x="258" y="567"/>
                  </a:lnTo>
                  <a:lnTo>
                    <a:pt x="277" y="550"/>
                  </a:lnTo>
                  <a:lnTo>
                    <a:pt x="297" y="535"/>
                  </a:lnTo>
                  <a:lnTo>
                    <a:pt x="317" y="519"/>
                  </a:lnTo>
                  <a:lnTo>
                    <a:pt x="339" y="504"/>
                  </a:lnTo>
                  <a:lnTo>
                    <a:pt x="361" y="488"/>
                  </a:lnTo>
                  <a:lnTo>
                    <a:pt x="384" y="473"/>
                  </a:lnTo>
                  <a:lnTo>
                    <a:pt x="407" y="458"/>
                  </a:lnTo>
                  <a:lnTo>
                    <a:pt x="431" y="443"/>
                  </a:lnTo>
                  <a:lnTo>
                    <a:pt x="456" y="429"/>
                  </a:lnTo>
                  <a:lnTo>
                    <a:pt x="480" y="414"/>
                  </a:lnTo>
                  <a:lnTo>
                    <a:pt x="506" y="400"/>
                  </a:lnTo>
                  <a:lnTo>
                    <a:pt x="532" y="386"/>
                  </a:lnTo>
                  <a:lnTo>
                    <a:pt x="559" y="371"/>
                  </a:lnTo>
                  <a:lnTo>
                    <a:pt x="587" y="358"/>
                  </a:lnTo>
                  <a:lnTo>
                    <a:pt x="614" y="344"/>
                  </a:lnTo>
                  <a:lnTo>
                    <a:pt x="644" y="331"/>
                  </a:lnTo>
                  <a:lnTo>
                    <a:pt x="673" y="319"/>
                  </a:lnTo>
                  <a:lnTo>
                    <a:pt x="702" y="305"/>
                  </a:lnTo>
                  <a:lnTo>
                    <a:pt x="732" y="293"/>
                  </a:lnTo>
                  <a:lnTo>
                    <a:pt x="763" y="280"/>
                  </a:lnTo>
                  <a:lnTo>
                    <a:pt x="794" y="268"/>
                  </a:lnTo>
                  <a:lnTo>
                    <a:pt x="826" y="256"/>
                  </a:lnTo>
                  <a:lnTo>
                    <a:pt x="858" y="244"/>
                  </a:lnTo>
                  <a:lnTo>
                    <a:pt x="891" y="233"/>
                  </a:lnTo>
                  <a:lnTo>
                    <a:pt x="925" y="222"/>
                  </a:lnTo>
                  <a:lnTo>
                    <a:pt x="957" y="211"/>
                  </a:lnTo>
                  <a:lnTo>
                    <a:pt x="992" y="199"/>
                  </a:lnTo>
                  <a:lnTo>
                    <a:pt x="1026" y="189"/>
                  </a:lnTo>
                  <a:lnTo>
                    <a:pt x="1062" y="179"/>
                  </a:lnTo>
                  <a:lnTo>
                    <a:pt x="1097" y="169"/>
                  </a:lnTo>
                  <a:lnTo>
                    <a:pt x="1133" y="159"/>
                  </a:lnTo>
                  <a:lnTo>
                    <a:pt x="1169" y="150"/>
                  </a:lnTo>
                  <a:lnTo>
                    <a:pt x="1206" y="141"/>
                  </a:lnTo>
                  <a:lnTo>
                    <a:pt x="1242" y="132"/>
                  </a:lnTo>
                  <a:lnTo>
                    <a:pt x="1280" y="123"/>
                  </a:lnTo>
                  <a:lnTo>
                    <a:pt x="1317" y="115"/>
                  </a:lnTo>
                  <a:lnTo>
                    <a:pt x="1356" y="106"/>
                  </a:lnTo>
                  <a:lnTo>
                    <a:pt x="1394" y="98"/>
                  </a:lnTo>
                  <a:lnTo>
                    <a:pt x="1433" y="91"/>
                  </a:lnTo>
                  <a:lnTo>
                    <a:pt x="1472" y="83"/>
                  </a:lnTo>
                  <a:lnTo>
                    <a:pt x="1511" y="77"/>
                  </a:lnTo>
                  <a:lnTo>
                    <a:pt x="1550" y="70"/>
                  </a:lnTo>
                  <a:lnTo>
                    <a:pt x="1591" y="64"/>
                  </a:lnTo>
                  <a:lnTo>
                    <a:pt x="1630" y="58"/>
                  </a:lnTo>
                  <a:lnTo>
                    <a:pt x="1671" y="52"/>
                  </a:lnTo>
                  <a:lnTo>
                    <a:pt x="1711" y="46"/>
                  </a:lnTo>
                  <a:lnTo>
                    <a:pt x="1753" y="41"/>
                  </a:lnTo>
                  <a:lnTo>
                    <a:pt x="1793" y="36"/>
                  </a:lnTo>
                  <a:lnTo>
                    <a:pt x="1835" y="32"/>
                  </a:lnTo>
                  <a:lnTo>
                    <a:pt x="1876" y="27"/>
                  </a:lnTo>
                  <a:lnTo>
                    <a:pt x="1917" y="24"/>
                  </a:lnTo>
                  <a:lnTo>
                    <a:pt x="1960" y="19"/>
                  </a:lnTo>
                  <a:lnTo>
                    <a:pt x="2002" y="16"/>
                  </a:lnTo>
                  <a:lnTo>
                    <a:pt x="2043" y="14"/>
                  </a:lnTo>
                  <a:lnTo>
                    <a:pt x="2086" y="10"/>
                  </a:lnTo>
                  <a:lnTo>
                    <a:pt x="2128" y="8"/>
                  </a:lnTo>
                  <a:lnTo>
                    <a:pt x="2170" y="6"/>
                  </a:lnTo>
                  <a:lnTo>
                    <a:pt x="2212" y="5"/>
                  </a:lnTo>
                  <a:lnTo>
                    <a:pt x="2255" y="2"/>
                  </a:lnTo>
                  <a:lnTo>
                    <a:pt x="2297" y="1"/>
                  </a:lnTo>
                  <a:lnTo>
                    <a:pt x="2340" y="1"/>
                  </a:lnTo>
                  <a:lnTo>
                    <a:pt x="2383" y="0"/>
                  </a:lnTo>
                  <a:lnTo>
                    <a:pt x="2426" y="0"/>
                  </a:lnTo>
                  <a:lnTo>
                    <a:pt x="2468" y="0"/>
                  </a:lnTo>
                  <a:lnTo>
                    <a:pt x="2510" y="0"/>
                  </a:lnTo>
                  <a:lnTo>
                    <a:pt x="2553" y="1"/>
                  </a:lnTo>
                  <a:lnTo>
                    <a:pt x="2596" y="2"/>
                  </a:lnTo>
                  <a:lnTo>
                    <a:pt x="2638" y="4"/>
                  </a:lnTo>
                  <a:lnTo>
                    <a:pt x="2681" y="5"/>
                  </a:lnTo>
                  <a:lnTo>
                    <a:pt x="2723" y="7"/>
                  </a:lnTo>
                  <a:lnTo>
                    <a:pt x="2765" y="9"/>
                  </a:lnTo>
                  <a:lnTo>
                    <a:pt x="2807" y="13"/>
                  </a:lnTo>
                  <a:lnTo>
                    <a:pt x="2850" y="15"/>
                  </a:lnTo>
                  <a:lnTo>
                    <a:pt x="2891" y="18"/>
                  </a:lnTo>
                  <a:lnTo>
                    <a:pt x="2933" y="22"/>
                  </a:lnTo>
                  <a:lnTo>
                    <a:pt x="2975" y="25"/>
                  </a:lnTo>
                  <a:lnTo>
                    <a:pt x="3016" y="29"/>
                  </a:lnTo>
                  <a:lnTo>
                    <a:pt x="3058" y="34"/>
                  </a:lnTo>
                  <a:lnTo>
                    <a:pt x="3098" y="38"/>
                  </a:lnTo>
                  <a:lnTo>
                    <a:pt x="3140" y="44"/>
                  </a:lnTo>
                  <a:lnTo>
                    <a:pt x="3181" y="49"/>
                  </a:lnTo>
                  <a:lnTo>
                    <a:pt x="3221" y="54"/>
                  </a:lnTo>
                  <a:lnTo>
                    <a:pt x="3262" y="61"/>
                  </a:lnTo>
                  <a:lnTo>
                    <a:pt x="3301" y="67"/>
                  </a:lnTo>
                  <a:lnTo>
                    <a:pt x="3341" y="73"/>
                  </a:lnTo>
                  <a:lnTo>
                    <a:pt x="3381" y="80"/>
                  </a:lnTo>
                  <a:lnTo>
                    <a:pt x="3419" y="87"/>
                  </a:lnTo>
                  <a:lnTo>
                    <a:pt x="3458" y="95"/>
                  </a:lnTo>
                  <a:lnTo>
                    <a:pt x="3497" y="103"/>
                  </a:lnTo>
                  <a:lnTo>
                    <a:pt x="3535" y="110"/>
                  </a:lnTo>
                  <a:lnTo>
                    <a:pt x="3573" y="118"/>
                  </a:lnTo>
                  <a:lnTo>
                    <a:pt x="3610" y="127"/>
                  </a:lnTo>
                  <a:lnTo>
                    <a:pt x="3648" y="136"/>
                  </a:lnTo>
                  <a:lnTo>
                    <a:pt x="3685" y="145"/>
                  </a:lnTo>
                  <a:lnTo>
                    <a:pt x="3721" y="154"/>
                  </a:lnTo>
                  <a:lnTo>
                    <a:pt x="3757" y="164"/>
                  </a:lnTo>
                  <a:lnTo>
                    <a:pt x="3793" y="173"/>
                  </a:lnTo>
                  <a:lnTo>
                    <a:pt x="3828" y="184"/>
                  </a:lnTo>
                  <a:lnTo>
                    <a:pt x="3862" y="195"/>
                  </a:lnTo>
                  <a:lnTo>
                    <a:pt x="3897" y="205"/>
                  </a:lnTo>
                  <a:lnTo>
                    <a:pt x="3931" y="216"/>
                  </a:lnTo>
                  <a:lnTo>
                    <a:pt x="3965" y="227"/>
                  </a:lnTo>
                  <a:lnTo>
                    <a:pt x="3997" y="239"/>
                  </a:lnTo>
                  <a:lnTo>
                    <a:pt x="4030" y="250"/>
                  </a:lnTo>
                  <a:lnTo>
                    <a:pt x="4062" y="262"/>
                  </a:lnTo>
                  <a:lnTo>
                    <a:pt x="4093" y="274"/>
                  </a:lnTo>
                  <a:lnTo>
                    <a:pt x="4125" y="286"/>
                  </a:lnTo>
                  <a:lnTo>
                    <a:pt x="4155" y="298"/>
                  </a:lnTo>
                  <a:lnTo>
                    <a:pt x="4184" y="312"/>
                  </a:lnTo>
                  <a:lnTo>
                    <a:pt x="4215" y="324"/>
                  </a:lnTo>
                  <a:lnTo>
                    <a:pt x="4243" y="338"/>
                  </a:lnTo>
                  <a:lnTo>
                    <a:pt x="4271" y="351"/>
                  </a:lnTo>
                  <a:lnTo>
                    <a:pt x="4299" y="365"/>
                  </a:lnTo>
                  <a:lnTo>
                    <a:pt x="4326" y="378"/>
                  </a:lnTo>
                  <a:lnTo>
                    <a:pt x="4353" y="393"/>
                  </a:lnTo>
                  <a:lnTo>
                    <a:pt x="4379" y="407"/>
                  </a:lnTo>
                  <a:lnTo>
                    <a:pt x="4405" y="421"/>
                  </a:lnTo>
                  <a:lnTo>
                    <a:pt x="4429" y="436"/>
                  </a:lnTo>
                  <a:lnTo>
                    <a:pt x="4453" y="450"/>
                  </a:lnTo>
                  <a:lnTo>
                    <a:pt x="4477" y="466"/>
                  </a:lnTo>
                  <a:lnTo>
                    <a:pt x="4499" y="481"/>
                  </a:lnTo>
                  <a:lnTo>
                    <a:pt x="4522" y="496"/>
                  </a:lnTo>
                  <a:lnTo>
                    <a:pt x="4544" y="511"/>
                  </a:lnTo>
                  <a:lnTo>
                    <a:pt x="4564" y="527"/>
                  </a:lnTo>
                  <a:lnTo>
                    <a:pt x="4585" y="542"/>
                  </a:lnTo>
                  <a:lnTo>
                    <a:pt x="4605" y="559"/>
                  </a:lnTo>
                  <a:lnTo>
                    <a:pt x="4624" y="575"/>
                  </a:lnTo>
                  <a:lnTo>
                    <a:pt x="4642" y="591"/>
                  </a:lnTo>
                  <a:lnTo>
                    <a:pt x="4660" y="608"/>
                  </a:lnTo>
                  <a:lnTo>
                    <a:pt x="4677" y="623"/>
                  </a:lnTo>
                  <a:lnTo>
                    <a:pt x="4694" y="640"/>
                  </a:lnTo>
                  <a:lnTo>
                    <a:pt x="4710" y="657"/>
                  </a:lnTo>
                  <a:lnTo>
                    <a:pt x="4724" y="674"/>
                  </a:lnTo>
                  <a:lnTo>
                    <a:pt x="4739" y="691"/>
                  </a:lnTo>
                  <a:lnTo>
                    <a:pt x="4752" y="708"/>
                  </a:lnTo>
                  <a:lnTo>
                    <a:pt x="4765" y="725"/>
                  </a:lnTo>
                  <a:lnTo>
                    <a:pt x="4777" y="742"/>
                  </a:lnTo>
                  <a:lnTo>
                    <a:pt x="4788" y="760"/>
                  </a:lnTo>
                  <a:lnTo>
                    <a:pt x="4800" y="777"/>
                  </a:lnTo>
                  <a:lnTo>
                    <a:pt x="4809" y="795"/>
                  </a:lnTo>
                  <a:lnTo>
                    <a:pt x="4819" y="811"/>
                  </a:lnTo>
                  <a:lnTo>
                    <a:pt x="4827" y="829"/>
                  </a:lnTo>
                  <a:lnTo>
                    <a:pt x="4834" y="847"/>
                  </a:lnTo>
                  <a:lnTo>
                    <a:pt x="4841" y="864"/>
                  </a:lnTo>
                  <a:lnTo>
                    <a:pt x="4848" y="882"/>
                  </a:lnTo>
                  <a:lnTo>
                    <a:pt x="4854" y="900"/>
                  </a:lnTo>
                  <a:lnTo>
                    <a:pt x="4858" y="918"/>
                  </a:lnTo>
                  <a:lnTo>
                    <a:pt x="4863" y="936"/>
                  </a:lnTo>
                  <a:lnTo>
                    <a:pt x="4866" y="954"/>
                  </a:lnTo>
                  <a:lnTo>
                    <a:pt x="4868" y="972"/>
                  </a:lnTo>
                  <a:lnTo>
                    <a:pt x="4870" y="990"/>
                  </a:lnTo>
                  <a:lnTo>
                    <a:pt x="4872" y="1008"/>
                  </a:lnTo>
                  <a:lnTo>
                    <a:pt x="4872" y="1025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54" name="Freeform 61">
              <a:extLst>
                <a:ext uri="{FF2B5EF4-FFF2-40B4-BE49-F238E27FC236}">
                  <a16:creationId xmlns:a16="http://schemas.microsoft.com/office/drawing/2014/main" id="{FA341C46-FCCC-2848-9AC5-2E120EBF25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0" y="2930"/>
              <a:ext cx="465" cy="208"/>
            </a:xfrm>
            <a:custGeom>
              <a:avLst/>
              <a:gdLst>
                <a:gd name="T0" fmla="*/ 0 w 3717"/>
                <a:gd name="T1" fmla="*/ 0 h 1666"/>
                <a:gd name="T2" fmla="*/ 0 w 3717"/>
                <a:gd name="T3" fmla="*/ 0 h 1666"/>
                <a:gd name="T4" fmla="*/ 0 w 3717"/>
                <a:gd name="T5" fmla="*/ 0 h 1666"/>
                <a:gd name="T6" fmla="*/ 0 w 3717"/>
                <a:gd name="T7" fmla="*/ 0 h 1666"/>
                <a:gd name="T8" fmla="*/ 0 w 3717"/>
                <a:gd name="T9" fmla="*/ 0 h 1666"/>
                <a:gd name="T10" fmla="*/ 0 w 3717"/>
                <a:gd name="T11" fmla="*/ 0 h 1666"/>
                <a:gd name="T12" fmla="*/ 0 w 3717"/>
                <a:gd name="T13" fmla="*/ 0 h 1666"/>
                <a:gd name="T14" fmla="*/ 0 w 3717"/>
                <a:gd name="T15" fmla="*/ 0 h 1666"/>
                <a:gd name="T16" fmla="*/ 0 w 3717"/>
                <a:gd name="T17" fmla="*/ 0 h 1666"/>
                <a:gd name="T18" fmla="*/ 0 w 3717"/>
                <a:gd name="T19" fmla="*/ 0 h 1666"/>
                <a:gd name="T20" fmla="*/ 0 w 3717"/>
                <a:gd name="T21" fmla="*/ 0 h 1666"/>
                <a:gd name="T22" fmla="*/ 0 w 3717"/>
                <a:gd name="T23" fmla="*/ 0 h 1666"/>
                <a:gd name="T24" fmla="*/ 0 w 3717"/>
                <a:gd name="T25" fmla="*/ 0 h 1666"/>
                <a:gd name="T26" fmla="*/ 0 w 3717"/>
                <a:gd name="T27" fmla="*/ 0 h 1666"/>
                <a:gd name="T28" fmla="*/ 0 w 3717"/>
                <a:gd name="T29" fmla="*/ 0 h 1666"/>
                <a:gd name="T30" fmla="*/ 0 w 3717"/>
                <a:gd name="T31" fmla="*/ 0 h 1666"/>
                <a:gd name="T32" fmla="*/ 0 w 3717"/>
                <a:gd name="T33" fmla="*/ 0 h 1666"/>
                <a:gd name="T34" fmla="*/ 0 w 3717"/>
                <a:gd name="T35" fmla="*/ 0 h 1666"/>
                <a:gd name="T36" fmla="*/ 0 w 3717"/>
                <a:gd name="T37" fmla="*/ 0 h 1666"/>
                <a:gd name="T38" fmla="*/ 0 w 3717"/>
                <a:gd name="T39" fmla="*/ 0 h 1666"/>
                <a:gd name="T40" fmla="*/ 0 w 3717"/>
                <a:gd name="T41" fmla="*/ 0 h 1666"/>
                <a:gd name="T42" fmla="*/ 0 w 3717"/>
                <a:gd name="T43" fmla="*/ 0 h 1666"/>
                <a:gd name="T44" fmla="*/ 0 w 3717"/>
                <a:gd name="T45" fmla="*/ 0 h 1666"/>
                <a:gd name="T46" fmla="*/ 0 w 3717"/>
                <a:gd name="T47" fmla="*/ 0 h 1666"/>
                <a:gd name="T48" fmla="*/ 0 w 3717"/>
                <a:gd name="T49" fmla="*/ 0 h 1666"/>
                <a:gd name="T50" fmla="*/ 0 w 3717"/>
                <a:gd name="T51" fmla="*/ 0 h 1666"/>
                <a:gd name="T52" fmla="*/ 0 w 3717"/>
                <a:gd name="T53" fmla="*/ 0 h 1666"/>
                <a:gd name="T54" fmla="*/ 0 w 3717"/>
                <a:gd name="T55" fmla="*/ 0 h 1666"/>
                <a:gd name="T56" fmla="*/ 0 w 3717"/>
                <a:gd name="T57" fmla="*/ 0 h 1666"/>
                <a:gd name="T58" fmla="*/ 0 w 3717"/>
                <a:gd name="T59" fmla="*/ 0 h 1666"/>
                <a:gd name="T60" fmla="*/ 0 w 3717"/>
                <a:gd name="T61" fmla="*/ 0 h 1666"/>
                <a:gd name="T62" fmla="*/ 0 w 3717"/>
                <a:gd name="T63" fmla="*/ 0 h 1666"/>
                <a:gd name="T64" fmla="*/ 0 w 3717"/>
                <a:gd name="T65" fmla="*/ 0 h 1666"/>
                <a:gd name="T66" fmla="*/ 0 w 3717"/>
                <a:gd name="T67" fmla="*/ 0 h 1666"/>
                <a:gd name="T68" fmla="*/ 0 w 3717"/>
                <a:gd name="T69" fmla="*/ 0 h 1666"/>
                <a:gd name="T70" fmla="*/ 0 w 3717"/>
                <a:gd name="T71" fmla="*/ 0 h 1666"/>
                <a:gd name="T72" fmla="*/ 0 w 3717"/>
                <a:gd name="T73" fmla="*/ 0 h 1666"/>
                <a:gd name="T74" fmla="*/ 0 w 3717"/>
                <a:gd name="T75" fmla="*/ 0 h 1666"/>
                <a:gd name="T76" fmla="*/ 0 w 3717"/>
                <a:gd name="T77" fmla="*/ 0 h 1666"/>
                <a:gd name="T78" fmla="*/ 0 w 3717"/>
                <a:gd name="T79" fmla="*/ 0 h 1666"/>
                <a:gd name="T80" fmla="*/ 0 w 3717"/>
                <a:gd name="T81" fmla="*/ 0 h 1666"/>
                <a:gd name="T82" fmla="*/ 0 w 3717"/>
                <a:gd name="T83" fmla="*/ 0 h 1666"/>
                <a:gd name="T84" fmla="*/ 0 w 3717"/>
                <a:gd name="T85" fmla="*/ 0 h 1666"/>
                <a:gd name="T86" fmla="*/ 0 w 3717"/>
                <a:gd name="T87" fmla="*/ 0 h 1666"/>
                <a:gd name="T88" fmla="*/ 0 w 3717"/>
                <a:gd name="T89" fmla="*/ 0 h 1666"/>
                <a:gd name="T90" fmla="*/ 0 w 3717"/>
                <a:gd name="T91" fmla="*/ 0 h 1666"/>
                <a:gd name="T92" fmla="*/ 0 w 3717"/>
                <a:gd name="T93" fmla="*/ 0 h 1666"/>
                <a:gd name="T94" fmla="*/ 0 w 3717"/>
                <a:gd name="T95" fmla="*/ 0 h 1666"/>
                <a:gd name="T96" fmla="*/ 0 w 3717"/>
                <a:gd name="T97" fmla="*/ 0 h 1666"/>
                <a:gd name="T98" fmla="*/ 0 w 3717"/>
                <a:gd name="T99" fmla="*/ 0 h 1666"/>
                <a:gd name="T100" fmla="*/ 0 w 3717"/>
                <a:gd name="T101" fmla="*/ 0 h 1666"/>
                <a:gd name="T102" fmla="*/ 0 w 3717"/>
                <a:gd name="T103" fmla="*/ 0 h 1666"/>
                <a:gd name="T104" fmla="*/ 0 w 3717"/>
                <a:gd name="T105" fmla="*/ 0 h 1666"/>
                <a:gd name="T106" fmla="*/ 0 w 3717"/>
                <a:gd name="T107" fmla="*/ 0 h 1666"/>
                <a:gd name="T108" fmla="*/ 0 w 3717"/>
                <a:gd name="T109" fmla="*/ 0 h 1666"/>
                <a:gd name="T110" fmla="*/ 0 w 3717"/>
                <a:gd name="T111" fmla="*/ 0 h 1666"/>
                <a:gd name="T112" fmla="*/ 0 w 3717"/>
                <a:gd name="T113" fmla="*/ 0 h 1666"/>
                <a:gd name="T114" fmla="*/ 0 w 3717"/>
                <a:gd name="T115" fmla="*/ 0 h 1666"/>
                <a:gd name="T116" fmla="*/ 0 w 3717"/>
                <a:gd name="T117" fmla="*/ 0 h 1666"/>
                <a:gd name="T118" fmla="*/ 0 w 3717"/>
                <a:gd name="T119" fmla="*/ 0 h 166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717"/>
                <a:gd name="T181" fmla="*/ 0 h 1666"/>
                <a:gd name="T182" fmla="*/ 3717 w 3717"/>
                <a:gd name="T183" fmla="*/ 1666 h 166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717" h="1666">
                  <a:moveTo>
                    <a:pt x="3717" y="833"/>
                  </a:moveTo>
                  <a:lnTo>
                    <a:pt x="3717" y="847"/>
                  </a:lnTo>
                  <a:lnTo>
                    <a:pt x="3716" y="862"/>
                  </a:lnTo>
                  <a:lnTo>
                    <a:pt x="3715" y="877"/>
                  </a:lnTo>
                  <a:lnTo>
                    <a:pt x="3712" y="891"/>
                  </a:lnTo>
                  <a:lnTo>
                    <a:pt x="3710" y="906"/>
                  </a:lnTo>
                  <a:lnTo>
                    <a:pt x="3707" y="920"/>
                  </a:lnTo>
                  <a:lnTo>
                    <a:pt x="3703" y="935"/>
                  </a:lnTo>
                  <a:lnTo>
                    <a:pt x="3699" y="950"/>
                  </a:lnTo>
                  <a:lnTo>
                    <a:pt x="3694" y="964"/>
                  </a:lnTo>
                  <a:lnTo>
                    <a:pt x="3689" y="978"/>
                  </a:lnTo>
                  <a:lnTo>
                    <a:pt x="3683" y="992"/>
                  </a:lnTo>
                  <a:lnTo>
                    <a:pt x="3676" y="1007"/>
                  </a:lnTo>
                  <a:lnTo>
                    <a:pt x="3670" y="1022"/>
                  </a:lnTo>
                  <a:lnTo>
                    <a:pt x="3662" y="1035"/>
                  </a:lnTo>
                  <a:lnTo>
                    <a:pt x="3654" y="1050"/>
                  </a:lnTo>
                  <a:lnTo>
                    <a:pt x="3645" y="1063"/>
                  </a:lnTo>
                  <a:lnTo>
                    <a:pt x="3636" y="1078"/>
                  </a:lnTo>
                  <a:lnTo>
                    <a:pt x="3626" y="1091"/>
                  </a:lnTo>
                  <a:lnTo>
                    <a:pt x="3616" y="1105"/>
                  </a:lnTo>
                  <a:lnTo>
                    <a:pt x="3604" y="1118"/>
                  </a:lnTo>
                  <a:lnTo>
                    <a:pt x="3593" y="1133"/>
                  </a:lnTo>
                  <a:lnTo>
                    <a:pt x="3581" y="1147"/>
                  </a:lnTo>
                  <a:lnTo>
                    <a:pt x="3568" y="1160"/>
                  </a:lnTo>
                  <a:lnTo>
                    <a:pt x="3556" y="1174"/>
                  </a:lnTo>
                  <a:lnTo>
                    <a:pt x="3542" y="1186"/>
                  </a:lnTo>
                  <a:lnTo>
                    <a:pt x="3528" y="1199"/>
                  </a:lnTo>
                  <a:lnTo>
                    <a:pt x="3513" y="1213"/>
                  </a:lnTo>
                  <a:lnTo>
                    <a:pt x="3499" y="1225"/>
                  </a:lnTo>
                  <a:lnTo>
                    <a:pt x="3483" y="1238"/>
                  </a:lnTo>
                  <a:lnTo>
                    <a:pt x="3467" y="1251"/>
                  </a:lnTo>
                  <a:lnTo>
                    <a:pt x="3450" y="1264"/>
                  </a:lnTo>
                  <a:lnTo>
                    <a:pt x="3433" y="1276"/>
                  </a:lnTo>
                  <a:lnTo>
                    <a:pt x="3415" y="1288"/>
                  </a:lnTo>
                  <a:lnTo>
                    <a:pt x="3397" y="1301"/>
                  </a:lnTo>
                  <a:lnTo>
                    <a:pt x="3379" y="1312"/>
                  </a:lnTo>
                  <a:lnTo>
                    <a:pt x="3360" y="1324"/>
                  </a:lnTo>
                  <a:lnTo>
                    <a:pt x="3341" y="1336"/>
                  </a:lnTo>
                  <a:lnTo>
                    <a:pt x="3321" y="1348"/>
                  </a:lnTo>
                  <a:lnTo>
                    <a:pt x="3301" y="1359"/>
                  </a:lnTo>
                  <a:lnTo>
                    <a:pt x="3280" y="1371"/>
                  </a:lnTo>
                  <a:lnTo>
                    <a:pt x="3259" y="1382"/>
                  </a:lnTo>
                  <a:lnTo>
                    <a:pt x="3238" y="1392"/>
                  </a:lnTo>
                  <a:lnTo>
                    <a:pt x="3215" y="1403"/>
                  </a:lnTo>
                  <a:lnTo>
                    <a:pt x="3193" y="1413"/>
                  </a:lnTo>
                  <a:lnTo>
                    <a:pt x="3170" y="1423"/>
                  </a:lnTo>
                  <a:lnTo>
                    <a:pt x="3146" y="1434"/>
                  </a:lnTo>
                  <a:lnTo>
                    <a:pt x="3123" y="1444"/>
                  </a:lnTo>
                  <a:lnTo>
                    <a:pt x="3099" y="1454"/>
                  </a:lnTo>
                  <a:lnTo>
                    <a:pt x="3074" y="1464"/>
                  </a:lnTo>
                  <a:lnTo>
                    <a:pt x="3050" y="1473"/>
                  </a:lnTo>
                  <a:lnTo>
                    <a:pt x="3025" y="1482"/>
                  </a:lnTo>
                  <a:lnTo>
                    <a:pt x="2999" y="1491"/>
                  </a:lnTo>
                  <a:lnTo>
                    <a:pt x="2973" y="1500"/>
                  </a:lnTo>
                  <a:lnTo>
                    <a:pt x="2947" y="1509"/>
                  </a:lnTo>
                  <a:lnTo>
                    <a:pt x="2920" y="1517"/>
                  </a:lnTo>
                  <a:lnTo>
                    <a:pt x="2893" y="1526"/>
                  </a:lnTo>
                  <a:lnTo>
                    <a:pt x="2866" y="1534"/>
                  </a:lnTo>
                  <a:lnTo>
                    <a:pt x="2839" y="1542"/>
                  </a:lnTo>
                  <a:lnTo>
                    <a:pt x="2811" y="1548"/>
                  </a:lnTo>
                  <a:lnTo>
                    <a:pt x="2783" y="1556"/>
                  </a:lnTo>
                  <a:lnTo>
                    <a:pt x="2755" y="1563"/>
                  </a:lnTo>
                  <a:lnTo>
                    <a:pt x="2726" y="1571"/>
                  </a:lnTo>
                  <a:lnTo>
                    <a:pt x="2698" y="1576"/>
                  </a:lnTo>
                  <a:lnTo>
                    <a:pt x="2668" y="1583"/>
                  </a:lnTo>
                  <a:lnTo>
                    <a:pt x="2638" y="1590"/>
                  </a:lnTo>
                  <a:lnTo>
                    <a:pt x="2609" y="1596"/>
                  </a:lnTo>
                  <a:lnTo>
                    <a:pt x="2579" y="1601"/>
                  </a:lnTo>
                  <a:lnTo>
                    <a:pt x="2549" y="1607"/>
                  </a:lnTo>
                  <a:lnTo>
                    <a:pt x="2519" y="1612"/>
                  </a:lnTo>
                  <a:lnTo>
                    <a:pt x="2488" y="1617"/>
                  </a:lnTo>
                  <a:lnTo>
                    <a:pt x="2457" y="1623"/>
                  </a:lnTo>
                  <a:lnTo>
                    <a:pt x="2426" y="1627"/>
                  </a:lnTo>
                  <a:lnTo>
                    <a:pt x="2395" y="1632"/>
                  </a:lnTo>
                  <a:lnTo>
                    <a:pt x="2365" y="1635"/>
                  </a:lnTo>
                  <a:lnTo>
                    <a:pt x="2333" y="1639"/>
                  </a:lnTo>
                  <a:lnTo>
                    <a:pt x="2302" y="1643"/>
                  </a:lnTo>
                  <a:lnTo>
                    <a:pt x="2270" y="1646"/>
                  </a:lnTo>
                  <a:lnTo>
                    <a:pt x="2237" y="1650"/>
                  </a:lnTo>
                  <a:lnTo>
                    <a:pt x="2206" y="1652"/>
                  </a:lnTo>
                  <a:lnTo>
                    <a:pt x="2174" y="1654"/>
                  </a:lnTo>
                  <a:lnTo>
                    <a:pt x="2142" y="1657"/>
                  </a:lnTo>
                  <a:lnTo>
                    <a:pt x="2109" y="1659"/>
                  </a:lnTo>
                  <a:lnTo>
                    <a:pt x="2078" y="1661"/>
                  </a:lnTo>
                  <a:lnTo>
                    <a:pt x="2045" y="1662"/>
                  </a:lnTo>
                  <a:lnTo>
                    <a:pt x="2012" y="1664"/>
                  </a:lnTo>
                  <a:lnTo>
                    <a:pt x="1980" y="1665"/>
                  </a:lnTo>
                  <a:lnTo>
                    <a:pt x="1947" y="1665"/>
                  </a:lnTo>
                  <a:lnTo>
                    <a:pt x="1916" y="1666"/>
                  </a:lnTo>
                  <a:lnTo>
                    <a:pt x="1883" y="1666"/>
                  </a:lnTo>
                  <a:lnTo>
                    <a:pt x="1850" y="1666"/>
                  </a:lnTo>
                  <a:lnTo>
                    <a:pt x="1818" y="1666"/>
                  </a:lnTo>
                  <a:lnTo>
                    <a:pt x="1785" y="1666"/>
                  </a:lnTo>
                  <a:lnTo>
                    <a:pt x="1752" y="1665"/>
                  </a:lnTo>
                  <a:lnTo>
                    <a:pt x="1720" y="1664"/>
                  </a:lnTo>
                  <a:lnTo>
                    <a:pt x="1687" y="1663"/>
                  </a:lnTo>
                  <a:lnTo>
                    <a:pt x="1656" y="1662"/>
                  </a:lnTo>
                  <a:lnTo>
                    <a:pt x="1623" y="1660"/>
                  </a:lnTo>
                  <a:lnTo>
                    <a:pt x="1590" y="1657"/>
                  </a:lnTo>
                  <a:lnTo>
                    <a:pt x="1559" y="1656"/>
                  </a:lnTo>
                  <a:lnTo>
                    <a:pt x="1526" y="1653"/>
                  </a:lnTo>
                  <a:lnTo>
                    <a:pt x="1495" y="1651"/>
                  </a:lnTo>
                  <a:lnTo>
                    <a:pt x="1462" y="1647"/>
                  </a:lnTo>
                  <a:lnTo>
                    <a:pt x="1431" y="1644"/>
                  </a:lnTo>
                  <a:lnTo>
                    <a:pt x="1399" y="1641"/>
                  </a:lnTo>
                  <a:lnTo>
                    <a:pt x="1368" y="1637"/>
                  </a:lnTo>
                  <a:lnTo>
                    <a:pt x="1336" y="1633"/>
                  </a:lnTo>
                  <a:lnTo>
                    <a:pt x="1306" y="1629"/>
                  </a:lnTo>
                  <a:lnTo>
                    <a:pt x="1274" y="1625"/>
                  </a:lnTo>
                  <a:lnTo>
                    <a:pt x="1244" y="1620"/>
                  </a:lnTo>
                  <a:lnTo>
                    <a:pt x="1212" y="1615"/>
                  </a:lnTo>
                  <a:lnTo>
                    <a:pt x="1182" y="1610"/>
                  </a:lnTo>
                  <a:lnTo>
                    <a:pt x="1153" y="1605"/>
                  </a:lnTo>
                  <a:lnTo>
                    <a:pt x="1122" y="1599"/>
                  </a:lnTo>
                  <a:lnTo>
                    <a:pt x="1092" y="1592"/>
                  </a:lnTo>
                  <a:lnTo>
                    <a:pt x="1063" y="1587"/>
                  </a:lnTo>
                  <a:lnTo>
                    <a:pt x="1034" y="1580"/>
                  </a:lnTo>
                  <a:lnTo>
                    <a:pt x="1004" y="1574"/>
                  </a:lnTo>
                  <a:lnTo>
                    <a:pt x="976" y="1566"/>
                  </a:lnTo>
                  <a:lnTo>
                    <a:pt x="947" y="1560"/>
                  </a:lnTo>
                  <a:lnTo>
                    <a:pt x="919" y="1553"/>
                  </a:lnTo>
                  <a:lnTo>
                    <a:pt x="892" y="1545"/>
                  </a:lnTo>
                  <a:lnTo>
                    <a:pt x="864" y="1537"/>
                  </a:lnTo>
                  <a:lnTo>
                    <a:pt x="837" y="1529"/>
                  </a:lnTo>
                  <a:lnTo>
                    <a:pt x="810" y="1521"/>
                  </a:lnTo>
                  <a:lnTo>
                    <a:pt x="783" y="1513"/>
                  </a:lnTo>
                  <a:lnTo>
                    <a:pt x="757" y="1504"/>
                  </a:lnTo>
                  <a:lnTo>
                    <a:pt x="730" y="1495"/>
                  </a:lnTo>
                  <a:lnTo>
                    <a:pt x="705" y="1486"/>
                  </a:lnTo>
                  <a:lnTo>
                    <a:pt x="679" y="1477"/>
                  </a:lnTo>
                  <a:lnTo>
                    <a:pt x="654" y="1468"/>
                  </a:lnTo>
                  <a:lnTo>
                    <a:pt x="630" y="1458"/>
                  </a:lnTo>
                  <a:lnTo>
                    <a:pt x="605" y="1449"/>
                  </a:lnTo>
                  <a:lnTo>
                    <a:pt x="581" y="1439"/>
                  </a:lnTo>
                  <a:lnTo>
                    <a:pt x="558" y="1429"/>
                  </a:lnTo>
                  <a:lnTo>
                    <a:pt x="535" y="1419"/>
                  </a:lnTo>
                  <a:lnTo>
                    <a:pt x="513" y="1408"/>
                  </a:lnTo>
                  <a:lnTo>
                    <a:pt x="490" y="1398"/>
                  </a:lnTo>
                  <a:lnTo>
                    <a:pt x="469" y="1386"/>
                  </a:lnTo>
                  <a:lnTo>
                    <a:pt x="447" y="1376"/>
                  </a:lnTo>
                  <a:lnTo>
                    <a:pt x="426" y="1365"/>
                  </a:lnTo>
                  <a:lnTo>
                    <a:pt x="406" y="1354"/>
                  </a:lnTo>
                  <a:lnTo>
                    <a:pt x="386" y="1341"/>
                  </a:lnTo>
                  <a:lnTo>
                    <a:pt x="365" y="1330"/>
                  </a:lnTo>
                  <a:lnTo>
                    <a:pt x="346" y="1319"/>
                  </a:lnTo>
                  <a:lnTo>
                    <a:pt x="328" y="1306"/>
                  </a:lnTo>
                  <a:lnTo>
                    <a:pt x="310" y="1294"/>
                  </a:lnTo>
                  <a:lnTo>
                    <a:pt x="292" y="1282"/>
                  </a:lnTo>
                  <a:lnTo>
                    <a:pt x="274" y="1269"/>
                  </a:lnTo>
                  <a:lnTo>
                    <a:pt x="257" y="1257"/>
                  </a:lnTo>
                  <a:lnTo>
                    <a:pt x="242" y="1245"/>
                  </a:lnTo>
                  <a:lnTo>
                    <a:pt x="226" y="1232"/>
                  </a:lnTo>
                  <a:lnTo>
                    <a:pt x="210" y="1219"/>
                  </a:lnTo>
                  <a:lnTo>
                    <a:pt x="195" y="1206"/>
                  </a:lnTo>
                  <a:lnTo>
                    <a:pt x="181" y="1193"/>
                  </a:lnTo>
                  <a:lnTo>
                    <a:pt x="167" y="1179"/>
                  </a:lnTo>
                  <a:lnTo>
                    <a:pt x="154" y="1167"/>
                  </a:lnTo>
                  <a:lnTo>
                    <a:pt x="141" y="1153"/>
                  </a:lnTo>
                  <a:lnTo>
                    <a:pt x="129" y="1140"/>
                  </a:lnTo>
                  <a:lnTo>
                    <a:pt x="118" y="1126"/>
                  </a:lnTo>
                  <a:lnTo>
                    <a:pt x="107" y="1112"/>
                  </a:lnTo>
                  <a:lnTo>
                    <a:pt x="95" y="1098"/>
                  </a:lnTo>
                  <a:lnTo>
                    <a:pt x="85" y="1085"/>
                  </a:lnTo>
                  <a:lnTo>
                    <a:pt x="76" y="1070"/>
                  </a:lnTo>
                  <a:lnTo>
                    <a:pt x="67" y="1057"/>
                  </a:lnTo>
                  <a:lnTo>
                    <a:pt x="58" y="1042"/>
                  </a:lnTo>
                  <a:lnTo>
                    <a:pt x="50" y="1028"/>
                  </a:lnTo>
                  <a:lnTo>
                    <a:pt x="44" y="1014"/>
                  </a:lnTo>
                  <a:lnTo>
                    <a:pt x="37" y="1000"/>
                  </a:lnTo>
                  <a:lnTo>
                    <a:pt x="30" y="986"/>
                  </a:lnTo>
                  <a:lnTo>
                    <a:pt x="24" y="971"/>
                  </a:lnTo>
                  <a:lnTo>
                    <a:pt x="20" y="956"/>
                  </a:lnTo>
                  <a:lnTo>
                    <a:pt x="15" y="942"/>
                  </a:lnTo>
                  <a:lnTo>
                    <a:pt x="11" y="928"/>
                  </a:lnTo>
                  <a:lnTo>
                    <a:pt x="8" y="914"/>
                  </a:lnTo>
                  <a:lnTo>
                    <a:pt x="5" y="899"/>
                  </a:lnTo>
                  <a:lnTo>
                    <a:pt x="3" y="884"/>
                  </a:lnTo>
                  <a:lnTo>
                    <a:pt x="1" y="870"/>
                  </a:lnTo>
                  <a:lnTo>
                    <a:pt x="0" y="855"/>
                  </a:lnTo>
                  <a:lnTo>
                    <a:pt x="0" y="841"/>
                  </a:lnTo>
                  <a:lnTo>
                    <a:pt x="0" y="826"/>
                  </a:lnTo>
                  <a:lnTo>
                    <a:pt x="0" y="811"/>
                  </a:lnTo>
                  <a:lnTo>
                    <a:pt x="1" y="797"/>
                  </a:lnTo>
                  <a:lnTo>
                    <a:pt x="3" y="782"/>
                  </a:lnTo>
                  <a:lnTo>
                    <a:pt x="5" y="767"/>
                  </a:lnTo>
                  <a:lnTo>
                    <a:pt x="8" y="753"/>
                  </a:lnTo>
                  <a:lnTo>
                    <a:pt x="11" y="738"/>
                  </a:lnTo>
                  <a:lnTo>
                    <a:pt x="15" y="725"/>
                  </a:lnTo>
                  <a:lnTo>
                    <a:pt x="20" y="710"/>
                  </a:lnTo>
                  <a:lnTo>
                    <a:pt x="24" y="695"/>
                  </a:lnTo>
                  <a:lnTo>
                    <a:pt x="30" y="681"/>
                  </a:lnTo>
                  <a:lnTo>
                    <a:pt x="37" y="666"/>
                  </a:lnTo>
                  <a:lnTo>
                    <a:pt x="44" y="653"/>
                  </a:lnTo>
                  <a:lnTo>
                    <a:pt x="50" y="638"/>
                  </a:lnTo>
                  <a:lnTo>
                    <a:pt x="58" y="625"/>
                  </a:lnTo>
                  <a:lnTo>
                    <a:pt x="67" y="610"/>
                  </a:lnTo>
                  <a:lnTo>
                    <a:pt x="76" y="596"/>
                  </a:lnTo>
                  <a:lnTo>
                    <a:pt x="85" y="582"/>
                  </a:lnTo>
                  <a:lnTo>
                    <a:pt x="95" y="568"/>
                  </a:lnTo>
                  <a:lnTo>
                    <a:pt x="107" y="555"/>
                  </a:lnTo>
                  <a:lnTo>
                    <a:pt x="118" y="540"/>
                  </a:lnTo>
                  <a:lnTo>
                    <a:pt x="129" y="527"/>
                  </a:lnTo>
                  <a:lnTo>
                    <a:pt x="141" y="513"/>
                  </a:lnTo>
                  <a:lnTo>
                    <a:pt x="154" y="500"/>
                  </a:lnTo>
                  <a:lnTo>
                    <a:pt x="167" y="487"/>
                  </a:lnTo>
                  <a:lnTo>
                    <a:pt x="181" y="474"/>
                  </a:lnTo>
                  <a:lnTo>
                    <a:pt x="195" y="460"/>
                  </a:lnTo>
                  <a:lnTo>
                    <a:pt x="210" y="448"/>
                  </a:lnTo>
                  <a:lnTo>
                    <a:pt x="226" y="434"/>
                  </a:lnTo>
                  <a:lnTo>
                    <a:pt x="242" y="422"/>
                  </a:lnTo>
                  <a:lnTo>
                    <a:pt x="257" y="410"/>
                  </a:lnTo>
                  <a:lnTo>
                    <a:pt x="274" y="397"/>
                  </a:lnTo>
                  <a:lnTo>
                    <a:pt x="292" y="385"/>
                  </a:lnTo>
                  <a:lnTo>
                    <a:pt x="309" y="373"/>
                  </a:lnTo>
                  <a:lnTo>
                    <a:pt x="328" y="360"/>
                  </a:lnTo>
                  <a:lnTo>
                    <a:pt x="346" y="348"/>
                  </a:lnTo>
                  <a:lnTo>
                    <a:pt x="365" y="337"/>
                  </a:lnTo>
                  <a:lnTo>
                    <a:pt x="386" y="325"/>
                  </a:lnTo>
                  <a:lnTo>
                    <a:pt x="406" y="313"/>
                  </a:lnTo>
                  <a:lnTo>
                    <a:pt x="426" y="302"/>
                  </a:lnTo>
                  <a:lnTo>
                    <a:pt x="447" y="290"/>
                  </a:lnTo>
                  <a:lnTo>
                    <a:pt x="469" y="280"/>
                  </a:lnTo>
                  <a:lnTo>
                    <a:pt x="490" y="269"/>
                  </a:lnTo>
                  <a:lnTo>
                    <a:pt x="513" y="258"/>
                  </a:lnTo>
                  <a:lnTo>
                    <a:pt x="535" y="248"/>
                  </a:lnTo>
                  <a:lnTo>
                    <a:pt x="558" y="238"/>
                  </a:lnTo>
                  <a:lnTo>
                    <a:pt x="581" y="227"/>
                  </a:lnTo>
                  <a:lnTo>
                    <a:pt x="605" y="217"/>
                  </a:lnTo>
                  <a:lnTo>
                    <a:pt x="630" y="208"/>
                  </a:lnTo>
                  <a:lnTo>
                    <a:pt x="654" y="198"/>
                  </a:lnTo>
                  <a:lnTo>
                    <a:pt x="679" y="189"/>
                  </a:lnTo>
                  <a:lnTo>
                    <a:pt x="705" y="180"/>
                  </a:lnTo>
                  <a:lnTo>
                    <a:pt x="730" y="171"/>
                  </a:lnTo>
                  <a:lnTo>
                    <a:pt x="756" y="162"/>
                  </a:lnTo>
                  <a:lnTo>
                    <a:pt x="783" y="153"/>
                  </a:lnTo>
                  <a:lnTo>
                    <a:pt x="810" y="145"/>
                  </a:lnTo>
                  <a:lnTo>
                    <a:pt x="837" y="137"/>
                  </a:lnTo>
                  <a:lnTo>
                    <a:pt x="864" y="130"/>
                  </a:lnTo>
                  <a:lnTo>
                    <a:pt x="892" y="122"/>
                  </a:lnTo>
                  <a:lnTo>
                    <a:pt x="919" y="114"/>
                  </a:lnTo>
                  <a:lnTo>
                    <a:pt x="947" y="107"/>
                  </a:lnTo>
                  <a:lnTo>
                    <a:pt x="976" y="99"/>
                  </a:lnTo>
                  <a:lnTo>
                    <a:pt x="1004" y="92"/>
                  </a:lnTo>
                  <a:lnTo>
                    <a:pt x="1034" y="87"/>
                  </a:lnTo>
                  <a:lnTo>
                    <a:pt x="1063" y="80"/>
                  </a:lnTo>
                  <a:lnTo>
                    <a:pt x="1092" y="73"/>
                  </a:lnTo>
                  <a:lnTo>
                    <a:pt x="1122" y="68"/>
                  </a:lnTo>
                  <a:lnTo>
                    <a:pt x="1153" y="62"/>
                  </a:lnTo>
                  <a:lnTo>
                    <a:pt x="1182" y="56"/>
                  </a:lnTo>
                  <a:lnTo>
                    <a:pt x="1212" y="52"/>
                  </a:lnTo>
                  <a:lnTo>
                    <a:pt x="1244" y="46"/>
                  </a:lnTo>
                  <a:lnTo>
                    <a:pt x="1274" y="42"/>
                  </a:lnTo>
                  <a:lnTo>
                    <a:pt x="1306" y="37"/>
                  </a:lnTo>
                  <a:lnTo>
                    <a:pt x="1336" y="34"/>
                  </a:lnTo>
                  <a:lnTo>
                    <a:pt x="1368" y="29"/>
                  </a:lnTo>
                  <a:lnTo>
                    <a:pt x="1399" y="26"/>
                  </a:lnTo>
                  <a:lnTo>
                    <a:pt x="1431" y="23"/>
                  </a:lnTo>
                  <a:lnTo>
                    <a:pt x="1462" y="19"/>
                  </a:lnTo>
                  <a:lnTo>
                    <a:pt x="1495" y="16"/>
                  </a:lnTo>
                  <a:lnTo>
                    <a:pt x="1526" y="14"/>
                  </a:lnTo>
                  <a:lnTo>
                    <a:pt x="1559" y="10"/>
                  </a:lnTo>
                  <a:lnTo>
                    <a:pt x="1590" y="8"/>
                  </a:lnTo>
                  <a:lnTo>
                    <a:pt x="1623" y="7"/>
                  </a:lnTo>
                  <a:lnTo>
                    <a:pt x="1655" y="5"/>
                  </a:lnTo>
                  <a:lnTo>
                    <a:pt x="1687" y="4"/>
                  </a:lnTo>
                  <a:lnTo>
                    <a:pt x="1720" y="2"/>
                  </a:lnTo>
                  <a:lnTo>
                    <a:pt x="1752" y="1"/>
                  </a:lnTo>
                  <a:lnTo>
                    <a:pt x="1785" y="0"/>
                  </a:lnTo>
                  <a:lnTo>
                    <a:pt x="1818" y="0"/>
                  </a:lnTo>
                  <a:lnTo>
                    <a:pt x="1850" y="0"/>
                  </a:lnTo>
                  <a:lnTo>
                    <a:pt x="1883" y="0"/>
                  </a:lnTo>
                  <a:lnTo>
                    <a:pt x="1915" y="0"/>
                  </a:lnTo>
                  <a:lnTo>
                    <a:pt x="1947" y="1"/>
                  </a:lnTo>
                  <a:lnTo>
                    <a:pt x="1980" y="1"/>
                  </a:lnTo>
                  <a:lnTo>
                    <a:pt x="2012" y="2"/>
                  </a:lnTo>
                  <a:lnTo>
                    <a:pt x="2045" y="5"/>
                  </a:lnTo>
                  <a:lnTo>
                    <a:pt x="2078" y="6"/>
                  </a:lnTo>
                  <a:lnTo>
                    <a:pt x="2109" y="8"/>
                  </a:lnTo>
                  <a:lnTo>
                    <a:pt x="2142" y="9"/>
                  </a:lnTo>
                  <a:lnTo>
                    <a:pt x="2173" y="13"/>
                  </a:lnTo>
                  <a:lnTo>
                    <a:pt x="2206" y="15"/>
                  </a:lnTo>
                  <a:lnTo>
                    <a:pt x="2237" y="17"/>
                  </a:lnTo>
                  <a:lnTo>
                    <a:pt x="2270" y="20"/>
                  </a:lnTo>
                  <a:lnTo>
                    <a:pt x="2302" y="24"/>
                  </a:lnTo>
                  <a:lnTo>
                    <a:pt x="2333" y="27"/>
                  </a:lnTo>
                  <a:lnTo>
                    <a:pt x="2365" y="32"/>
                  </a:lnTo>
                  <a:lnTo>
                    <a:pt x="2395" y="35"/>
                  </a:lnTo>
                  <a:lnTo>
                    <a:pt x="2426" y="40"/>
                  </a:lnTo>
                  <a:lnTo>
                    <a:pt x="2457" y="44"/>
                  </a:lnTo>
                  <a:lnTo>
                    <a:pt x="2488" y="50"/>
                  </a:lnTo>
                  <a:lnTo>
                    <a:pt x="2519" y="54"/>
                  </a:lnTo>
                  <a:lnTo>
                    <a:pt x="2549" y="60"/>
                  </a:lnTo>
                  <a:lnTo>
                    <a:pt x="2579" y="65"/>
                  </a:lnTo>
                  <a:lnTo>
                    <a:pt x="2609" y="71"/>
                  </a:lnTo>
                  <a:lnTo>
                    <a:pt x="2638" y="77"/>
                  </a:lnTo>
                  <a:lnTo>
                    <a:pt x="2668" y="83"/>
                  </a:lnTo>
                  <a:lnTo>
                    <a:pt x="2698" y="89"/>
                  </a:lnTo>
                  <a:lnTo>
                    <a:pt x="2726" y="96"/>
                  </a:lnTo>
                  <a:lnTo>
                    <a:pt x="2755" y="104"/>
                  </a:lnTo>
                  <a:lnTo>
                    <a:pt x="2783" y="110"/>
                  </a:lnTo>
                  <a:lnTo>
                    <a:pt x="2811" y="117"/>
                  </a:lnTo>
                  <a:lnTo>
                    <a:pt x="2839" y="125"/>
                  </a:lnTo>
                  <a:lnTo>
                    <a:pt x="2866" y="133"/>
                  </a:lnTo>
                  <a:lnTo>
                    <a:pt x="2893" y="141"/>
                  </a:lnTo>
                  <a:lnTo>
                    <a:pt x="2920" y="150"/>
                  </a:lnTo>
                  <a:lnTo>
                    <a:pt x="2947" y="158"/>
                  </a:lnTo>
                  <a:lnTo>
                    <a:pt x="2973" y="167"/>
                  </a:lnTo>
                  <a:lnTo>
                    <a:pt x="2999" y="176"/>
                  </a:lnTo>
                  <a:lnTo>
                    <a:pt x="3025" y="185"/>
                  </a:lnTo>
                  <a:lnTo>
                    <a:pt x="3050" y="194"/>
                  </a:lnTo>
                  <a:lnTo>
                    <a:pt x="3074" y="203"/>
                  </a:lnTo>
                  <a:lnTo>
                    <a:pt x="3099" y="213"/>
                  </a:lnTo>
                  <a:lnTo>
                    <a:pt x="3123" y="223"/>
                  </a:lnTo>
                  <a:lnTo>
                    <a:pt x="3146" y="232"/>
                  </a:lnTo>
                  <a:lnTo>
                    <a:pt x="3170" y="243"/>
                  </a:lnTo>
                  <a:lnTo>
                    <a:pt x="3193" y="253"/>
                  </a:lnTo>
                  <a:lnTo>
                    <a:pt x="3215" y="263"/>
                  </a:lnTo>
                  <a:lnTo>
                    <a:pt x="3238" y="275"/>
                  </a:lnTo>
                  <a:lnTo>
                    <a:pt x="3259" y="285"/>
                  </a:lnTo>
                  <a:lnTo>
                    <a:pt x="3280" y="296"/>
                  </a:lnTo>
                  <a:lnTo>
                    <a:pt x="3301" y="307"/>
                  </a:lnTo>
                  <a:lnTo>
                    <a:pt x="3321" y="319"/>
                  </a:lnTo>
                  <a:lnTo>
                    <a:pt x="3341" y="331"/>
                  </a:lnTo>
                  <a:lnTo>
                    <a:pt x="3360" y="342"/>
                  </a:lnTo>
                  <a:lnTo>
                    <a:pt x="3379" y="355"/>
                  </a:lnTo>
                  <a:lnTo>
                    <a:pt x="3397" y="366"/>
                  </a:lnTo>
                  <a:lnTo>
                    <a:pt x="3415" y="378"/>
                  </a:lnTo>
                  <a:lnTo>
                    <a:pt x="3433" y="391"/>
                  </a:lnTo>
                  <a:lnTo>
                    <a:pt x="3450" y="403"/>
                  </a:lnTo>
                  <a:lnTo>
                    <a:pt x="3467" y="415"/>
                  </a:lnTo>
                  <a:lnTo>
                    <a:pt x="3483" y="428"/>
                  </a:lnTo>
                  <a:lnTo>
                    <a:pt x="3499" y="441"/>
                  </a:lnTo>
                  <a:lnTo>
                    <a:pt x="3513" y="454"/>
                  </a:lnTo>
                  <a:lnTo>
                    <a:pt x="3528" y="467"/>
                  </a:lnTo>
                  <a:lnTo>
                    <a:pt x="3542" y="481"/>
                  </a:lnTo>
                  <a:lnTo>
                    <a:pt x="3556" y="493"/>
                  </a:lnTo>
                  <a:lnTo>
                    <a:pt x="3568" y="506"/>
                  </a:lnTo>
                  <a:lnTo>
                    <a:pt x="3581" y="520"/>
                  </a:lnTo>
                  <a:lnTo>
                    <a:pt x="3593" y="533"/>
                  </a:lnTo>
                  <a:lnTo>
                    <a:pt x="3604" y="547"/>
                  </a:lnTo>
                  <a:lnTo>
                    <a:pt x="3616" y="562"/>
                  </a:lnTo>
                  <a:lnTo>
                    <a:pt x="3626" y="575"/>
                  </a:lnTo>
                  <a:lnTo>
                    <a:pt x="3636" y="589"/>
                  </a:lnTo>
                  <a:lnTo>
                    <a:pt x="3645" y="603"/>
                  </a:lnTo>
                  <a:lnTo>
                    <a:pt x="3654" y="617"/>
                  </a:lnTo>
                  <a:lnTo>
                    <a:pt x="3662" y="631"/>
                  </a:lnTo>
                  <a:lnTo>
                    <a:pt x="3670" y="645"/>
                  </a:lnTo>
                  <a:lnTo>
                    <a:pt x="3676" y="659"/>
                  </a:lnTo>
                  <a:lnTo>
                    <a:pt x="3683" y="674"/>
                  </a:lnTo>
                  <a:lnTo>
                    <a:pt x="3689" y="688"/>
                  </a:lnTo>
                  <a:lnTo>
                    <a:pt x="3694" y="702"/>
                  </a:lnTo>
                  <a:lnTo>
                    <a:pt x="3699" y="717"/>
                  </a:lnTo>
                  <a:lnTo>
                    <a:pt x="3703" y="731"/>
                  </a:lnTo>
                  <a:lnTo>
                    <a:pt x="3707" y="746"/>
                  </a:lnTo>
                  <a:lnTo>
                    <a:pt x="3710" y="761"/>
                  </a:lnTo>
                  <a:lnTo>
                    <a:pt x="3712" y="775"/>
                  </a:lnTo>
                  <a:lnTo>
                    <a:pt x="3715" y="790"/>
                  </a:lnTo>
                  <a:lnTo>
                    <a:pt x="3716" y="805"/>
                  </a:lnTo>
                  <a:lnTo>
                    <a:pt x="3717" y="818"/>
                  </a:lnTo>
                  <a:lnTo>
                    <a:pt x="3717" y="833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55" name="Freeform 62">
              <a:extLst>
                <a:ext uri="{FF2B5EF4-FFF2-40B4-BE49-F238E27FC236}">
                  <a16:creationId xmlns:a16="http://schemas.microsoft.com/office/drawing/2014/main" id="{537CF4D3-7611-BF43-90A4-3977EE4ABE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5" y="3322"/>
              <a:ext cx="465" cy="208"/>
            </a:xfrm>
            <a:custGeom>
              <a:avLst/>
              <a:gdLst>
                <a:gd name="T0" fmla="*/ 0 w 3718"/>
                <a:gd name="T1" fmla="*/ 0 h 1666"/>
                <a:gd name="T2" fmla="*/ 0 w 3718"/>
                <a:gd name="T3" fmla="*/ 0 h 1666"/>
                <a:gd name="T4" fmla="*/ 0 w 3718"/>
                <a:gd name="T5" fmla="*/ 0 h 1666"/>
                <a:gd name="T6" fmla="*/ 0 w 3718"/>
                <a:gd name="T7" fmla="*/ 0 h 1666"/>
                <a:gd name="T8" fmla="*/ 0 w 3718"/>
                <a:gd name="T9" fmla="*/ 0 h 1666"/>
                <a:gd name="T10" fmla="*/ 0 w 3718"/>
                <a:gd name="T11" fmla="*/ 0 h 1666"/>
                <a:gd name="T12" fmla="*/ 0 w 3718"/>
                <a:gd name="T13" fmla="*/ 0 h 1666"/>
                <a:gd name="T14" fmla="*/ 0 w 3718"/>
                <a:gd name="T15" fmla="*/ 0 h 1666"/>
                <a:gd name="T16" fmla="*/ 0 w 3718"/>
                <a:gd name="T17" fmla="*/ 0 h 1666"/>
                <a:gd name="T18" fmla="*/ 0 w 3718"/>
                <a:gd name="T19" fmla="*/ 0 h 1666"/>
                <a:gd name="T20" fmla="*/ 0 w 3718"/>
                <a:gd name="T21" fmla="*/ 0 h 1666"/>
                <a:gd name="T22" fmla="*/ 0 w 3718"/>
                <a:gd name="T23" fmla="*/ 0 h 1666"/>
                <a:gd name="T24" fmla="*/ 0 w 3718"/>
                <a:gd name="T25" fmla="*/ 0 h 1666"/>
                <a:gd name="T26" fmla="*/ 0 w 3718"/>
                <a:gd name="T27" fmla="*/ 0 h 1666"/>
                <a:gd name="T28" fmla="*/ 0 w 3718"/>
                <a:gd name="T29" fmla="*/ 0 h 1666"/>
                <a:gd name="T30" fmla="*/ 0 w 3718"/>
                <a:gd name="T31" fmla="*/ 0 h 1666"/>
                <a:gd name="T32" fmla="*/ 0 w 3718"/>
                <a:gd name="T33" fmla="*/ 0 h 1666"/>
                <a:gd name="T34" fmla="*/ 0 w 3718"/>
                <a:gd name="T35" fmla="*/ 0 h 1666"/>
                <a:gd name="T36" fmla="*/ 0 w 3718"/>
                <a:gd name="T37" fmla="*/ 0 h 1666"/>
                <a:gd name="T38" fmla="*/ 0 w 3718"/>
                <a:gd name="T39" fmla="*/ 0 h 1666"/>
                <a:gd name="T40" fmla="*/ 0 w 3718"/>
                <a:gd name="T41" fmla="*/ 0 h 1666"/>
                <a:gd name="T42" fmla="*/ 0 w 3718"/>
                <a:gd name="T43" fmla="*/ 0 h 1666"/>
                <a:gd name="T44" fmla="*/ 0 w 3718"/>
                <a:gd name="T45" fmla="*/ 0 h 1666"/>
                <a:gd name="T46" fmla="*/ 0 w 3718"/>
                <a:gd name="T47" fmla="*/ 0 h 1666"/>
                <a:gd name="T48" fmla="*/ 0 w 3718"/>
                <a:gd name="T49" fmla="*/ 0 h 1666"/>
                <a:gd name="T50" fmla="*/ 0 w 3718"/>
                <a:gd name="T51" fmla="*/ 0 h 1666"/>
                <a:gd name="T52" fmla="*/ 0 w 3718"/>
                <a:gd name="T53" fmla="*/ 0 h 1666"/>
                <a:gd name="T54" fmla="*/ 0 w 3718"/>
                <a:gd name="T55" fmla="*/ 0 h 1666"/>
                <a:gd name="T56" fmla="*/ 0 w 3718"/>
                <a:gd name="T57" fmla="*/ 0 h 1666"/>
                <a:gd name="T58" fmla="*/ 0 w 3718"/>
                <a:gd name="T59" fmla="*/ 0 h 1666"/>
                <a:gd name="T60" fmla="*/ 0 w 3718"/>
                <a:gd name="T61" fmla="*/ 0 h 1666"/>
                <a:gd name="T62" fmla="*/ 0 w 3718"/>
                <a:gd name="T63" fmla="*/ 0 h 1666"/>
                <a:gd name="T64" fmla="*/ 0 w 3718"/>
                <a:gd name="T65" fmla="*/ 0 h 1666"/>
                <a:gd name="T66" fmla="*/ 0 w 3718"/>
                <a:gd name="T67" fmla="*/ 0 h 1666"/>
                <a:gd name="T68" fmla="*/ 0 w 3718"/>
                <a:gd name="T69" fmla="*/ 0 h 1666"/>
                <a:gd name="T70" fmla="*/ 0 w 3718"/>
                <a:gd name="T71" fmla="*/ 0 h 1666"/>
                <a:gd name="T72" fmla="*/ 0 w 3718"/>
                <a:gd name="T73" fmla="*/ 0 h 1666"/>
                <a:gd name="T74" fmla="*/ 0 w 3718"/>
                <a:gd name="T75" fmla="*/ 0 h 1666"/>
                <a:gd name="T76" fmla="*/ 0 w 3718"/>
                <a:gd name="T77" fmla="*/ 0 h 1666"/>
                <a:gd name="T78" fmla="*/ 0 w 3718"/>
                <a:gd name="T79" fmla="*/ 0 h 1666"/>
                <a:gd name="T80" fmla="*/ 0 w 3718"/>
                <a:gd name="T81" fmla="*/ 0 h 1666"/>
                <a:gd name="T82" fmla="*/ 0 w 3718"/>
                <a:gd name="T83" fmla="*/ 0 h 1666"/>
                <a:gd name="T84" fmla="*/ 0 w 3718"/>
                <a:gd name="T85" fmla="*/ 0 h 1666"/>
                <a:gd name="T86" fmla="*/ 0 w 3718"/>
                <a:gd name="T87" fmla="*/ 0 h 1666"/>
                <a:gd name="T88" fmla="*/ 0 w 3718"/>
                <a:gd name="T89" fmla="*/ 0 h 1666"/>
                <a:gd name="T90" fmla="*/ 0 w 3718"/>
                <a:gd name="T91" fmla="*/ 0 h 1666"/>
                <a:gd name="T92" fmla="*/ 0 w 3718"/>
                <a:gd name="T93" fmla="*/ 0 h 1666"/>
                <a:gd name="T94" fmla="*/ 0 w 3718"/>
                <a:gd name="T95" fmla="*/ 0 h 1666"/>
                <a:gd name="T96" fmla="*/ 0 w 3718"/>
                <a:gd name="T97" fmla="*/ 0 h 1666"/>
                <a:gd name="T98" fmla="*/ 0 w 3718"/>
                <a:gd name="T99" fmla="*/ 0 h 1666"/>
                <a:gd name="T100" fmla="*/ 0 w 3718"/>
                <a:gd name="T101" fmla="*/ 0 h 1666"/>
                <a:gd name="T102" fmla="*/ 0 w 3718"/>
                <a:gd name="T103" fmla="*/ 0 h 1666"/>
                <a:gd name="T104" fmla="*/ 0 w 3718"/>
                <a:gd name="T105" fmla="*/ 0 h 1666"/>
                <a:gd name="T106" fmla="*/ 0 w 3718"/>
                <a:gd name="T107" fmla="*/ 0 h 1666"/>
                <a:gd name="T108" fmla="*/ 0 w 3718"/>
                <a:gd name="T109" fmla="*/ 0 h 1666"/>
                <a:gd name="T110" fmla="*/ 0 w 3718"/>
                <a:gd name="T111" fmla="*/ 0 h 1666"/>
                <a:gd name="T112" fmla="*/ 0 w 3718"/>
                <a:gd name="T113" fmla="*/ 0 h 1666"/>
                <a:gd name="T114" fmla="*/ 0 w 3718"/>
                <a:gd name="T115" fmla="*/ 0 h 1666"/>
                <a:gd name="T116" fmla="*/ 0 w 3718"/>
                <a:gd name="T117" fmla="*/ 0 h 1666"/>
                <a:gd name="T118" fmla="*/ 0 w 3718"/>
                <a:gd name="T119" fmla="*/ 0 h 166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718"/>
                <a:gd name="T181" fmla="*/ 0 h 1666"/>
                <a:gd name="T182" fmla="*/ 3718 w 3718"/>
                <a:gd name="T183" fmla="*/ 1666 h 166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718" h="1666">
                  <a:moveTo>
                    <a:pt x="3718" y="834"/>
                  </a:moveTo>
                  <a:lnTo>
                    <a:pt x="3717" y="848"/>
                  </a:lnTo>
                  <a:lnTo>
                    <a:pt x="3717" y="863"/>
                  </a:lnTo>
                  <a:lnTo>
                    <a:pt x="3715" y="876"/>
                  </a:lnTo>
                  <a:lnTo>
                    <a:pt x="3714" y="891"/>
                  </a:lnTo>
                  <a:lnTo>
                    <a:pt x="3710" y="906"/>
                  </a:lnTo>
                  <a:lnTo>
                    <a:pt x="3708" y="920"/>
                  </a:lnTo>
                  <a:lnTo>
                    <a:pt x="3704" y="935"/>
                  </a:lnTo>
                  <a:lnTo>
                    <a:pt x="3699" y="950"/>
                  </a:lnTo>
                  <a:lnTo>
                    <a:pt x="3695" y="964"/>
                  </a:lnTo>
                  <a:lnTo>
                    <a:pt x="3689" y="979"/>
                  </a:lnTo>
                  <a:lnTo>
                    <a:pt x="3683" y="992"/>
                  </a:lnTo>
                  <a:lnTo>
                    <a:pt x="3677" y="1007"/>
                  </a:lnTo>
                  <a:lnTo>
                    <a:pt x="3670" y="1022"/>
                  </a:lnTo>
                  <a:lnTo>
                    <a:pt x="3662" y="1035"/>
                  </a:lnTo>
                  <a:lnTo>
                    <a:pt x="3654" y="1050"/>
                  </a:lnTo>
                  <a:lnTo>
                    <a:pt x="3645" y="1063"/>
                  </a:lnTo>
                  <a:lnTo>
                    <a:pt x="3636" y="1078"/>
                  </a:lnTo>
                  <a:lnTo>
                    <a:pt x="3626" y="1091"/>
                  </a:lnTo>
                  <a:lnTo>
                    <a:pt x="3616" y="1105"/>
                  </a:lnTo>
                  <a:lnTo>
                    <a:pt x="3605" y="1119"/>
                  </a:lnTo>
                  <a:lnTo>
                    <a:pt x="3593" y="1133"/>
                  </a:lnTo>
                  <a:lnTo>
                    <a:pt x="3582" y="1146"/>
                  </a:lnTo>
                  <a:lnTo>
                    <a:pt x="3570" y="1160"/>
                  </a:lnTo>
                  <a:lnTo>
                    <a:pt x="3556" y="1173"/>
                  </a:lnTo>
                  <a:lnTo>
                    <a:pt x="3543" y="1186"/>
                  </a:lnTo>
                  <a:lnTo>
                    <a:pt x="3528" y="1199"/>
                  </a:lnTo>
                  <a:lnTo>
                    <a:pt x="3515" y="1213"/>
                  </a:lnTo>
                  <a:lnTo>
                    <a:pt x="3499" y="1225"/>
                  </a:lnTo>
                  <a:lnTo>
                    <a:pt x="3483" y="1239"/>
                  </a:lnTo>
                  <a:lnTo>
                    <a:pt x="3467" y="1251"/>
                  </a:lnTo>
                  <a:lnTo>
                    <a:pt x="3450" y="1263"/>
                  </a:lnTo>
                  <a:lnTo>
                    <a:pt x="3434" y="1276"/>
                  </a:lnTo>
                  <a:lnTo>
                    <a:pt x="3417" y="1288"/>
                  </a:lnTo>
                  <a:lnTo>
                    <a:pt x="3399" y="1301"/>
                  </a:lnTo>
                  <a:lnTo>
                    <a:pt x="3380" y="1312"/>
                  </a:lnTo>
                  <a:lnTo>
                    <a:pt x="3360" y="1324"/>
                  </a:lnTo>
                  <a:lnTo>
                    <a:pt x="3341" y="1335"/>
                  </a:lnTo>
                  <a:lnTo>
                    <a:pt x="3321" y="1348"/>
                  </a:lnTo>
                  <a:lnTo>
                    <a:pt x="3301" y="1359"/>
                  </a:lnTo>
                  <a:lnTo>
                    <a:pt x="3281" y="1370"/>
                  </a:lnTo>
                  <a:lnTo>
                    <a:pt x="3259" y="1382"/>
                  </a:lnTo>
                  <a:lnTo>
                    <a:pt x="3238" y="1392"/>
                  </a:lnTo>
                  <a:lnTo>
                    <a:pt x="3215" y="1403"/>
                  </a:lnTo>
                  <a:lnTo>
                    <a:pt x="3193" y="1413"/>
                  </a:lnTo>
                  <a:lnTo>
                    <a:pt x="3170" y="1423"/>
                  </a:lnTo>
                  <a:lnTo>
                    <a:pt x="3147" y="1434"/>
                  </a:lnTo>
                  <a:lnTo>
                    <a:pt x="3123" y="1443"/>
                  </a:lnTo>
                  <a:lnTo>
                    <a:pt x="3099" y="1454"/>
                  </a:lnTo>
                  <a:lnTo>
                    <a:pt x="3075" y="1464"/>
                  </a:lnTo>
                  <a:lnTo>
                    <a:pt x="3050" y="1473"/>
                  </a:lnTo>
                  <a:lnTo>
                    <a:pt x="3025" y="1482"/>
                  </a:lnTo>
                  <a:lnTo>
                    <a:pt x="2999" y="1491"/>
                  </a:lnTo>
                  <a:lnTo>
                    <a:pt x="2973" y="1500"/>
                  </a:lnTo>
                  <a:lnTo>
                    <a:pt x="2948" y="1509"/>
                  </a:lnTo>
                  <a:lnTo>
                    <a:pt x="2921" y="1517"/>
                  </a:lnTo>
                  <a:lnTo>
                    <a:pt x="2895" y="1526"/>
                  </a:lnTo>
                  <a:lnTo>
                    <a:pt x="2867" y="1533"/>
                  </a:lnTo>
                  <a:lnTo>
                    <a:pt x="2840" y="1541"/>
                  </a:lnTo>
                  <a:lnTo>
                    <a:pt x="2811" y="1549"/>
                  </a:lnTo>
                  <a:lnTo>
                    <a:pt x="2783" y="1556"/>
                  </a:lnTo>
                  <a:lnTo>
                    <a:pt x="2755" y="1563"/>
                  </a:lnTo>
                  <a:lnTo>
                    <a:pt x="2727" y="1571"/>
                  </a:lnTo>
                  <a:lnTo>
                    <a:pt x="2698" y="1577"/>
                  </a:lnTo>
                  <a:lnTo>
                    <a:pt x="2669" y="1583"/>
                  </a:lnTo>
                  <a:lnTo>
                    <a:pt x="2639" y="1590"/>
                  </a:lnTo>
                  <a:lnTo>
                    <a:pt x="2609" y="1595"/>
                  </a:lnTo>
                  <a:lnTo>
                    <a:pt x="2580" y="1601"/>
                  </a:lnTo>
                  <a:lnTo>
                    <a:pt x="2549" y="1607"/>
                  </a:lnTo>
                  <a:lnTo>
                    <a:pt x="2519" y="1612"/>
                  </a:lnTo>
                  <a:lnTo>
                    <a:pt x="2489" y="1617"/>
                  </a:lnTo>
                  <a:lnTo>
                    <a:pt x="2458" y="1622"/>
                  </a:lnTo>
                  <a:lnTo>
                    <a:pt x="2427" y="1627"/>
                  </a:lnTo>
                  <a:lnTo>
                    <a:pt x="2396" y="1631"/>
                  </a:lnTo>
                  <a:lnTo>
                    <a:pt x="2365" y="1635"/>
                  </a:lnTo>
                  <a:lnTo>
                    <a:pt x="2333" y="1639"/>
                  </a:lnTo>
                  <a:lnTo>
                    <a:pt x="2302" y="1643"/>
                  </a:lnTo>
                  <a:lnTo>
                    <a:pt x="2270" y="1646"/>
                  </a:lnTo>
                  <a:lnTo>
                    <a:pt x="2239" y="1649"/>
                  </a:lnTo>
                  <a:lnTo>
                    <a:pt x="2206" y="1652"/>
                  </a:lnTo>
                  <a:lnTo>
                    <a:pt x="2175" y="1655"/>
                  </a:lnTo>
                  <a:lnTo>
                    <a:pt x="2142" y="1657"/>
                  </a:lnTo>
                  <a:lnTo>
                    <a:pt x="2111" y="1658"/>
                  </a:lnTo>
                  <a:lnTo>
                    <a:pt x="2078" y="1661"/>
                  </a:lnTo>
                  <a:lnTo>
                    <a:pt x="2045" y="1663"/>
                  </a:lnTo>
                  <a:lnTo>
                    <a:pt x="2013" y="1664"/>
                  </a:lnTo>
                  <a:lnTo>
                    <a:pt x="1981" y="1665"/>
                  </a:lnTo>
                  <a:lnTo>
                    <a:pt x="1949" y="1665"/>
                  </a:lnTo>
                  <a:lnTo>
                    <a:pt x="1916" y="1666"/>
                  </a:lnTo>
                  <a:lnTo>
                    <a:pt x="1883" y="1666"/>
                  </a:lnTo>
                  <a:lnTo>
                    <a:pt x="1851" y="1666"/>
                  </a:lnTo>
                  <a:lnTo>
                    <a:pt x="1818" y="1666"/>
                  </a:lnTo>
                  <a:lnTo>
                    <a:pt x="1785" y="1666"/>
                  </a:lnTo>
                  <a:lnTo>
                    <a:pt x="1753" y="1665"/>
                  </a:lnTo>
                  <a:lnTo>
                    <a:pt x="1720" y="1664"/>
                  </a:lnTo>
                  <a:lnTo>
                    <a:pt x="1689" y="1663"/>
                  </a:lnTo>
                  <a:lnTo>
                    <a:pt x="1656" y="1662"/>
                  </a:lnTo>
                  <a:lnTo>
                    <a:pt x="1623" y="1659"/>
                  </a:lnTo>
                  <a:lnTo>
                    <a:pt x="1592" y="1658"/>
                  </a:lnTo>
                  <a:lnTo>
                    <a:pt x="1559" y="1656"/>
                  </a:lnTo>
                  <a:lnTo>
                    <a:pt x="1527" y="1653"/>
                  </a:lnTo>
                  <a:lnTo>
                    <a:pt x="1495" y="1650"/>
                  </a:lnTo>
                  <a:lnTo>
                    <a:pt x="1464" y="1647"/>
                  </a:lnTo>
                  <a:lnTo>
                    <a:pt x="1432" y="1644"/>
                  </a:lnTo>
                  <a:lnTo>
                    <a:pt x="1399" y="1640"/>
                  </a:lnTo>
                  <a:lnTo>
                    <a:pt x="1368" y="1637"/>
                  </a:lnTo>
                  <a:lnTo>
                    <a:pt x="1338" y="1634"/>
                  </a:lnTo>
                  <a:lnTo>
                    <a:pt x="1306" y="1629"/>
                  </a:lnTo>
                  <a:lnTo>
                    <a:pt x="1275" y="1625"/>
                  </a:lnTo>
                  <a:lnTo>
                    <a:pt x="1244" y="1620"/>
                  </a:lnTo>
                  <a:lnTo>
                    <a:pt x="1214" y="1614"/>
                  </a:lnTo>
                  <a:lnTo>
                    <a:pt x="1183" y="1610"/>
                  </a:lnTo>
                  <a:lnTo>
                    <a:pt x="1153" y="1604"/>
                  </a:lnTo>
                  <a:lnTo>
                    <a:pt x="1123" y="1599"/>
                  </a:lnTo>
                  <a:lnTo>
                    <a:pt x="1093" y="1593"/>
                  </a:lnTo>
                  <a:lnTo>
                    <a:pt x="1064" y="1586"/>
                  </a:lnTo>
                  <a:lnTo>
                    <a:pt x="1035" y="1580"/>
                  </a:lnTo>
                  <a:lnTo>
                    <a:pt x="1006" y="1574"/>
                  </a:lnTo>
                  <a:lnTo>
                    <a:pt x="976" y="1567"/>
                  </a:lnTo>
                  <a:lnTo>
                    <a:pt x="948" y="1559"/>
                  </a:lnTo>
                  <a:lnTo>
                    <a:pt x="920" y="1553"/>
                  </a:lnTo>
                  <a:lnTo>
                    <a:pt x="892" y="1545"/>
                  </a:lnTo>
                  <a:lnTo>
                    <a:pt x="864" y="1537"/>
                  </a:lnTo>
                  <a:lnTo>
                    <a:pt x="837" y="1529"/>
                  </a:lnTo>
                  <a:lnTo>
                    <a:pt x="810" y="1521"/>
                  </a:lnTo>
                  <a:lnTo>
                    <a:pt x="783" y="1513"/>
                  </a:lnTo>
                  <a:lnTo>
                    <a:pt x="757" y="1504"/>
                  </a:lnTo>
                  <a:lnTo>
                    <a:pt x="731" y="1495"/>
                  </a:lnTo>
                  <a:lnTo>
                    <a:pt x="705" y="1486"/>
                  </a:lnTo>
                  <a:lnTo>
                    <a:pt x="679" y="1477"/>
                  </a:lnTo>
                  <a:lnTo>
                    <a:pt x="655" y="1468"/>
                  </a:lnTo>
                  <a:lnTo>
                    <a:pt x="630" y="1459"/>
                  </a:lnTo>
                  <a:lnTo>
                    <a:pt x="606" y="1449"/>
                  </a:lnTo>
                  <a:lnTo>
                    <a:pt x="583" y="1439"/>
                  </a:lnTo>
                  <a:lnTo>
                    <a:pt x="559" y="1429"/>
                  </a:lnTo>
                  <a:lnTo>
                    <a:pt x="535" y="1419"/>
                  </a:lnTo>
                  <a:lnTo>
                    <a:pt x="513" y="1409"/>
                  </a:lnTo>
                  <a:lnTo>
                    <a:pt x="490" y="1397"/>
                  </a:lnTo>
                  <a:lnTo>
                    <a:pt x="469" y="1387"/>
                  </a:lnTo>
                  <a:lnTo>
                    <a:pt x="448" y="1376"/>
                  </a:lnTo>
                  <a:lnTo>
                    <a:pt x="426" y="1365"/>
                  </a:lnTo>
                  <a:lnTo>
                    <a:pt x="406" y="1353"/>
                  </a:lnTo>
                  <a:lnTo>
                    <a:pt x="386" y="1342"/>
                  </a:lnTo>
                  <a:lnTo>
                    <a:pt x="367" y="1330"/>
                  </a:lnTo>
                  <a:lnTo>
                    <a:pt x="348" y="1319"/>
                  </a:lnTo>
                  <a:lnTo>
                    <a:pt x="328" y="1306"/>
                  </a:lnTo>
                  <a:lnTo>
                    <a:pt x="310" y="1294"/>
                  </a:lnTo>
                  <a:lnTo>
                    <a:pt x="292" y="1283"/>
                  </a:lnTo>
                  <a:lnTo>
                    <a:pt x="276" y="1270"/>
                  </a:lnTo>
                  <a:lnTo>
                    <a:pt x="259" y="1257"/>
                  </a:lnTo>
                  <a:lnTo>
                    <a:pt x="242" y="1244"/>
                  </a:lnTo>
                  <a:lnTo>
                    <a:pt x="226" y="1232"/>
                  </a:lnTo>
                  <a:lnTo>
                    <a:pt x="211" y="1218"/>
                  </a:lnTo>
                  <a:lnTo>
                    <a:pt x="196" y="1206"/>
                  </a:lnTo>
                  <a:lnTo>
                    <a:pt x="182" y="1193"/>
                  </a:lnTo>
                  <a:lnTo>
                    <a:pt x="169" y="1180"/>
                  </a:lnTo>
                  <a:lnTo>
                    <a:pt x="155" y="1167"/>
                  </a:lnTo>
                  <a:lnTo>
                    <a:pt x="142" y="1153"/>
                  </a:lnTo>
                  <a:lnTo>
                    <a:pt x="130" y="1140"/>
                  </a:lnTo>
                  <a:lnTo>
                    <a:pt x="118" y="1126"/>
                  </a:lnTo>
                  <a:lnTo>
                    <a:pt x="107" y="1113"/>
                  </a:lnTo>
                  <a:lnTo>
                    <a:pt x="97" y="1098"/>
                  </a:lnTo>
                  <a:lnTo>
                    <a:pt x="87" y="1085"/>
                  </a:lnTo>
                  <a:lnTo>
                    <a:pt x="76" y="1071"/>
                  </a:lnTo>
                  <a:lnTo>
                    <a:pt x="67" y="1056"/>
                  </a:lnTo>
                  <a:lnTo>
                    <a:pt x="60" y="1043"/>
                  </a:lnTo>
                  <a:lnTo>
                    <a:pt x="52" y="1028"/>
                  </a:lnTo>
                  <a:lnTo>
                    <a:pt x="44" y="1014"/>
                  </a:lnTo>
                  <a:lnTo>
                    <a:pt x="37" y="1000"/>
                  </a:lnTo>
                  <a:lnTo>
                    <a:pt x="31" y="986"/>
                  </a:lnTo>
                  <a:lnTo>
                    <a:pt x="26" y="971"/>
                  </a:lnTo>
                  <a:lnTo>
                    <a:pt x="20" y="956"/>
                  </a:lnTo>
                  <a:lnTo>
                    <a:pt x="16" y="943"/>
                  </a:lnTo>
                  <a:lnTo>
                    <a:pt x="12" y="928"/>
                  </a:lnTo>
                  <a:lnTo>
                    <a:pt x="9" y="914"/>
                  </a:lnTo>
                  <a:lnTo>
                    <a:pt x="6" y="899"/>
                  </a:lnTo>
                  <a:lnTo>
                    <a:pt x="3" y="884"/>
                  </a:lnTo>
                  <a:lnTo>
                    <a:pt x="1" y="870"/>
                  </a:lnTo>
                  <a:lnTo>
                    <a:pt x="0" y="855"/>
                  </a:lnTo>
                  <a:lnTo>
                    <a:pt x="0" y="840"/>
                  </a:lnTo>
                  <a:lnTo>
                    <a:pt x="0" y="826"/>
                  </a:lnTo>
                  <a:lnTo>
                    <a:pt x="0" y="811"/>
                  </a:lnTo>
                  <a:lnTo>
                    <a:pt x="1" y="796"/>
                  </a:lnTo>
                  <a:lnTo>
                    <a:pt x="3" y="782"/>
                  </a:lnTo>
                  <a:lnTo>
                    <a:pt x="6" y="767"/>
                  </a:lnTo>
                  <a:lnTo>
                    <a:pt x="9" y="753"/>
                  </a:lnTo>
                  <a:lnTo>
                    <a:pt x="12" y="739"/>
                  </a:lnTo>
                  <a:lnTo>
                    <a:pt x="16" y="724"/>
                  </a:lnTo>
                  <a:lnTo>
                    <a:pt x="20" y="710"/>
                  </a:lnTo>
                  <a:lnTo>
                    <a:pt x="26" y="695"/>
                  </a:lnTo>
                  <a:lnTo>
                    <a:pt x="31" y="681"/>
                  </a:lnTo>
                  <a:lnTo>
                    <a:pt x="37" y="667"/>
                  </a:lnTo>
                  <a:lnTo>
                    <a:pt x="44" y="652"/>
                  </a:lnTo>
                  <a:lnTo>
                    <a:pt x="52" y="638"/>
                  </a:lnTo>
                  <a:lnTo>
                    <a:pt x="60" y="624"/>
                  </a:lnTo>
                  <a:lnTo>
                    <a:pt x="67" y="610"/>
                  </a:lnTo>
                  <a:lnTo>
                    <a:pt x="76" y="596"/>
                  </a:lnTo>
                  <a:lnTo>
                    <a:pt x="87" y="582"/>
                  </a:lnTo>
                  <a:lnTo>
                    <a:pt x="97" y="568"/>
                  </a:lnTo>
                  <a:lnTo>
                    <a:pt x="107" y="555"/>
                  </a:lnTo>
                  <a:lnTo>
                    <a:pt x="118" y="541"/>
                  </a:lnTo>
                  <a:lnTo>
                    <a:pt x="130" y="526"/>
                  </a:lnTo>
                  <a:lnTo>
                    <a:pt x="142" y="513"/>
                  </a:lnTo>
                  <a:lnTo>
                    <a:pt x="155" y="499"/>
                  </a:lnTo>
                  <a:lnTo>
                    <a:pt x="168" y="487"/>
                  </a:lnTo>
                  <a:lnTo>
                    <a:pt x="182" y="474"/>
                  </a:lnTo>
                  <a:lnTo>
                    <a:pt x="196" y="460"/>
                  </a:lnTo>
                  <a:lnTo>
                    <a:pt x="211" y="448"/>
                  </a:lnTo>
                  <a:lnTo>
                    <a:pt x="226" y="434"/>
                  </a:lnTo>
                  <a:lnTo>
                    <a:pt x="242" y="422"/>
                  </a:lnTo>
                  <a:lnTo>
                    <a:pt x="259" y="409"/>
                  </a:lnTo>
                  <a:lnTo>
                    <a:pt x="276" y="397"/>
                  </a:lnTo>
                  <a:lnTo>
                    <a:pt x="292" y="385"/>
                  </a:lnTo>
                  <a:lnTo>
                    <a:pt x="310" y="372"/>
                  </a:lnTo>
                  <a:lnTo>
                    <a:pt x="328" y="360"/>
                  </a:lnTo>
                  <a:lnTo>
                    <a:pt x="348" y="348"/>
                  </a:lnTo>
                  <a:lnTo>
                    <a:pt x="367" y="336"/>
                  </a:lnTo>
                  <a:lnTo>
                    <a:pt x="386" y="325"/>
                  </a:lnTo>
                  <a:lnTo>
                    <a:pt x="406" y="313"/>
                  </a:lnTo>
                  <a:lnTo>
                    <a:pt x="426" y="301"/>
                  </a:lnTo>
                  <a:lnTo>
                    <a:pt x="448" y="290"/>
                  </a:lnTo>
                  <a:lnTo>
                    <a:pt x="469" y="280"/>
                  </a:lnTo>
                  <a:lnTo>
                    <a:pt x="490" y="269"/>
                  </a:lnTo>
                  <a:lnTo>
                    <a:pt x="513" y="259"/>
                  </a:lnTo>
                  <a:lnTo>
                    <a:pt x="535" y="247"/>
                  </a:lnTo>
                  <a:lnTo>
                    <a:pt x="559" y="237"/>
                  </a:lnTo>
                  <a:lnTo>
                    <a:pt x="583" y="227"/>
                  </a:lnTo>
                  <a:lnTo>
                    <a:pt x="606" y="217"/>
                  </a:lnTo>
                  <a:lnTo>
                    <a:pt x="630" y="208"/>
                  </a:lnTo>
                  <a:lnTo>
                    <a:pt x="655" y="198"/>
                  </a:lnTo>
                  <a:lnTo>
                    <a:pt x="679" y="189"/>
                  </a:lnTo>
                  <a:lnTo>
                    <a:pt x="705" y="180"/>
                  </a:lnTo>
                  <a:lnTo>
                    <a:pt x="731" y="171"/>
                  </a:lnTo>
                  <a:lnTo>
                    <a:pt x="757" y="162"/>
                  </a:lnTo>
                  <a:lnTo>
                    <a:pt x="783" y="153"/>
                  </a:lnTo>
                  <a:lnTo>
                    <a:pt x="810" y="145"/>
                  </a:lnTo>
                  <a:lnTo>
                    <a:pt x="837" y="137"/>
                  </a:lnTo>
                  <a:lnTo>
                    <a:pt x="864" y="129"/>
                  </a:lnTo>
                  <a:lnTo>
                    <a:pt x="892" y="121"/>
                  </a:lnTo>
                  <a:lnTo>
                    <a:pt x="920" y="114"/>
                  </a:lnTo>
                  <a:lnTo>
                    <a:pt x="948" y="107"/>
                  </a:lnTo>
                  <a:lnTo>
                    <a:pt x="976" y="100"/>
                  </a:lnTo>
                  <a:lnTo>
                    <a:pt x="1006" y="93"/>
                  </a:lnTo>
                  <a:lnTo>
                    <a:pt x="1035" y="87"/>
                  </a:lnTo>
                  <a:lnTo>
                    <a:pt x="1064" y="80"/>
                  </a:lnTo>
                  <a:lnTo>
                    <a:pt x="1093" y="74"/>
                  </a:lnTo>
                  <a:lnTo>
                    <a:pt x="1123" y="67"/>
                  </a:lnTo>
                  <a:lnTo>
                    <a:pt x="1153" y="62"/>
                  </a:lnTo>
                  <a:lnTo>
                    <a:pt x="1183" y="57"/>
                  </a:lnTo>
                  <a:lnTo>
                    <a:pt x="1214" y="52"/>
                  </a:lnTo>
                  <a:lnTo>
                    <a:pt x="1244" y="47"/>
                  </a:lnTo>
                  <a:lnTo>
                    <a:pt x="1275" y="42"/>
                  </a:lnTo>
                  <a:lnTo>
                    <a:pt x="1306" y="37"/>
                  </a:lnTo>
                  <a:lnTo>
                    <a:pt x="1338" y="34"/>
                  </a:lnTo>
                  <a:lnTo>
                    <a:pt x="1368" y="29"/>
                  </a:lnTo>
                  <a:lnTo>
                    <a:pt x="1399" y="26"/>
                  </a:lnTo>
                  <a:lnTo>
                    <a:pt x="1431" y="22"/>
                  </a:lnTo>
                  <a:lnTo>
                    <a:pt x="1464" y="19"/>
                  </a:lnTo>
                  <a:lnTo>
                    <a:pt x="1495" y="16"/>
                  </a:lnTo>
                  <a:lnTo>
                    <a:pt x="1527" y="13"/>
                  </a:lnTo>
                  <a:lnTo>
                    <a:pt x="1559" y="11"/>
                  </a:lnTo>
                  <a:lnTo>
                    <a:pt x="1591" y="9"/>
                  </a:lnTo>
                  <a:lnTo>
                    <a:pt x="1623" y="7"/>
                  </a:lnTo>
                  <a:lnTo>
                    <a:pt x="1656" y="4"/>
                  </a:lnTo>
                  <a:lnTo>
                    <a:pt x="1689" y="3"/>
                  </a:lnTo>
                  <a:lnTo>
                    <a:pt x="1720" y="2"/>
                  </a:lnTo>
                  <a:lnTo>
                    <a:pt x="1753" y="1"/>
                  </a:lnTo>
                  <a:lnTo>
                    <a:pt x="1785" y="0"/>
                  </a:lnTo>
                  <a:lnTo>
                    <a:pt x="1818" y="0"/>
                  </a:lnTo>
                  <a:lnTo>
                    <a:pt x="1851" y="0"/>
                  </a:lnTo>
                  <a:lnTo>
                    <a:pt x="1883" y="0"/>
                  </a:lnTo>
                  <a:lnTo>
                    <a:pt x="1916" y="0"/>
                  </a:lnTo>
                  <a:lnTo>
                    <a:pt x="1949" y="1"/>
                  </a:lnTo>
                  <a:lnTo>
                    <a:pt x="1981" y="1"/>
                  </a:lnTo>
                  <a:lnTo>
                    <a:pt x="2013" y="2"/>
                  </a:lnTo>
                  <a:lnTo>
                    <a:pt x="2045" y="4"/>
                  </a:lnTo>
                  <a:lnTo>
                    <a:pt x="2078" y="6"/>
                  </a:lnTo>
                  <a:lnTo>
                    <a:pt x="2111" y="8"/>
                  </a:lnTo>
                  <a:lnTo>
                    <a:pt x="2142" y="10"/>
                  </a:lnTo>
                  <a:lnTo>
                    <a:pt x="2175" y="12"/>
                  </a:lnTo>
                  <a:lnTo>
                    <a:pt x="2206" y="15"/>
                  </a:lnTo>
                  <a:lnTo>
                    <a:pt x="2239" y="17"/>
                  </a:lnTo>
                  <a:lnTo>
                    <a:pt x="2270" y="20"/>
                  </a:lnTo>
                  <a:lnTo>
                    <a:pt x="2302" y="24"/>
                  </a:lnTo>
                  <a:lnTo>
                    <a:pt x="2333" y="27"/>
                  </a:lnTo>
                  <a:lnTo>
                    <a:pt x="2365" y="31"/>
                  </a:lnTo>
                  <a:lnTo>
                    <a:pt x="2396" y="35"/>
                  </a:lnTo>
                  <a:lnTo>
                    <a:pt x="2427" y="39"/>
                  </a:lnTo>
                  <a:lnTo>
                    <a:pt x="2458" y="44"/>
                  </a:lnTo>
                  <a:lnTo>
                    <a:pt x="2489" y="49"/>
                  </a:lnTo>
                  <a:lnTo>
                    <a:pt x="2519" y="54"/>
                  </a:lnTo>
                  <a:lnTo>
                    <a:pt x="2549" y="60"/>
                  </a:lnTo>
                  <a:lnTo>
                    <a:pt x="2580" y="65"/>
                  </a:lnTo>
                  <a:lnTo>
                    <a:pt x="2609" y="71"/>
                  </a:lnTo>
                  <a:lnTo>
                    <a:pt x="2639" y="76"/>
                  </a:lnTo>
                  <a:lnTo>
                    <a:pt x="2669" y="83"/>
                  </a:lnTo>
                  <a:lnTo>
                    <a:pt x="2698" y="90"/>
                  </a:lnTo>
                  <a:lnTo>
                    <a:pt x="2727" y="97"/>
                  </a:lnTo>
                  <a:lnTo>
                    <a:pt x="2755" y="103"/>
                  </a:lnTo>
                  <a:lnTo>
                    <a:pt x="2783" y="110"/>
                  </a:lnTo>
                  <a:lnTo>
                    <a:pt x="2811" y="118"/>
                  </a:lnTo>
                  <a:lnTo>
                    <a:pt x="2840" y="125"/>
                  </a:lnTo>
                  <a:lnTo>
                    <a:pt x="2867" y="133"/>
                  </a:lnTo>
                  <a:lnTo>
                    <a:pt x="2894" y="141"/>
                  </a:lnTo>
                  <a:lnTo>
                    <a:pt x="2921" y="150"/>
                  </a:lnTo>
                  <a:lnTo>
                    <a:pt x="2948" y="157"/>
                  </a:lnTo>
                  <a:lnTo>
                    <a:pt x="2973" y="166"/>
                  </a:lnTo>
                  <a:lnTo>
                    <a:pt x="2999" y="175"/>
                  </a:lnTo>
                  <a:lnTo>
                    <a:pt x="3025" y="184"/>
                  </a:lnTo>
                  <a:lnTo>
                    <a:pt x="3050" y="193"/>
                  </a:lnTo>
                  <a:lnTo>
                    <a:pt x="3075" y="202"/>
                  </a:lnTo>
                  <a:lnTo>
                    <a:pt x="3099" y="213"/>
                  </a:lnTo>
                  <a:lnTo>
                    <a:pt x="3123" y="223"/>
                  </a:lnTo>
                  <a:lnTo>
                    <a:pt x="3147" y="233"/>
                  </a:lnTo>
                  <a:lnTo>
                    <a:pt x="3170" y="243"/>
                  </a:lnTo>
                  <a:lnTo>
                    <a:pt x="3193" y="253"/>
                  </a:lnTo>
                  <a:lnTo>
                    <a:pt x="3215" y="263"/>
                  </a:lnTo>
                  <a:lnTo>
                    <a:pt x="3238" y="274"/>
                  </a:lnTo>
                  <a:lnTo>
                    <a:pt x="3259" y="286"/>
                  </a:lnTo>
                  <a:lnTo>
                    <a:pt x="3281" y="296"/>
                  </a:lnTo>
                  <a:lnTo>
                    <a:pt x="3301" y="307"/>
                  </a:lnTo>
                  <a:lnTo>
                    <a:pt x="3321" y="318"/>
                  </a:lnTo>
                  <a:lnTo>
                    <a:pt x="3341" y="331"/>
                  </a:lnTo>
                  <a:lnTo>
                    <a:pt x="3360" y="342"/>
                  </a:lnTo>
                  <a:lnTo>
                    <a:pt x="3380" y="354"/>
                  </a:lnTo>
                  <a:lnTo>
                    <a:pt x="3399" y="366"/>
                  </a:lnTo>
                  <a:lnTo>
                    <a:pt x="3417" y="378"/>
                  </a:lnTo>
                  <a:lnTo>
                    <a:pt x="3434" y="390"/>
                  </a:lnTo>
                  <a:lnTo>
                    <a:pt x="3450" y="403"/>
                  </a:lnTo>
                  <a:lnTo>
                    <a:pt x="3467" y="415"/>
                  </a:lnTo>
                  <a:lnTo>
                    <a:pt x="3483" y="429"/>
                  </a:lnTo>
                  <a:lnTo>
                    <a:pt x="3499" y="441"/>
                  </a:lnTo>
                  <a:lnTo>
                    <a:pt x="3515" y="453"/>
                  </a:lnTo>
                  <a:lnTo>
                    <a:pt x="3528" y="467"/>
                  </a:lnTo>
                  <a:lnTo>
                    <a:pt x="3543" y="480"/>
                  </a:lnTo>
                  <a:lnTo>
                    <a:pt x="3556" y="494"/>
                  </a:lnTo>
                  <a:lnTo>
                    <a:pt x="3570" y="506"/>
                  </a:lnTo>
                  <a:lnTo>
                    <a:pt x="3582" y="520"/>
                  </a:lnTo>
                  <a:lnTo>
                    <a:pt x="3593" y="533"/>
                  </a:lnTo>
                  <a:lnTo>
                    <a:pt x="3605" y="548"/>
                  </a:lnTo>
                  <a:lnTo>
                    <a:pt x="3616" y="561"/>
                  </a:lnTo>
                  <a:lnTo>
                    <a:pt x="3626" y="575"/>
                  </a:lnTo>
                  <a:lnTo>
                    <a:pt x="3636" y="588"/>
                  </a:lnTo>
                  <a:lnTo>
                    <a:pt x="3645" y="603"/>
                  </a:lnTo>
                  <a:lnTo>
                    <a:pt x="3654" y="616"/>
                  </a:lnTo>
                  <a:lnTo>
                    <a:pt x="3662" y="631"/>
                  </a:lnTo>
                  <a:lnTo>
                    <a:pt x="3670" y="645"/>
                  </a:lnTo>
                  <a:lnTo>
                    <a:pt x="3677" y="659"/>
                  </a:lnTo>
                  <a:lnTo>
                    <a:pt x="3683" y="674"/>
                  </a:lnTo>
                  <a:lnTo>
                    <a:pt x="3689" y="688"/>
                  </a:lnTo>
                  <a:lnTo>
                    <a:pt x="3695" y="702"/>
                  </a:lnTo>
                  <a:lnTo>
                    <a:pt x="3699" y="717"/>
                  </a:lnTo>
                  <a:lnTo>
                    <a:pt x="3704" y="731"/>
                  </a:lnTo>
                  <a:lnTo>
                    <a:pt x="3708" y="746"/>
                  </a:lnTo>
                  <a:lnTo>
                    <a:pt x="3710" y="760"/>
                  </a:lnTo>
                  <a:lnTo>
                    <a:pt x="3714" y="775"/>
                  </a:lnTo>
                  <a:lnTo>
                    <a:pt x="3715" y="790"/>
                  </a:lnTo>
                  <a:lnTo>
                    <a:pt x="3717" y="804"/>
                  </a:lnTo>
                  <a:lnTo>
                    <a:pt x="3717" y="819"/>
                  </a:lnTo>
                  <a:lnTo>
                    <a:pt x="3718" y="834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56" name="Line 63">
              <a:extLst>
                <a:ext uri="{FF2B5EF4-FFF2-40B4-BE49-F238E27FC236}">
                  <a16:creationId xmlns:a16="http://schemas.microsoft.com/office/drawing/2014/main" id="{273633F8-DB9E-5A41-93D5-317362E243C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16" y="2841"/>
              <a:ext cx="257" cy="28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57" name="Line 64">
              <a:extLst>
                <a:ext uri="{FF2B5EF4-FFF2-40B4-BE49-F238E27FC236}">
                  <a16:creationId xmlns:a16="http://schemas.microsoft.com/office/drawing/2014/main" id="{1BD70451-862F-5A48-B0FC-61B7705D40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7" y="2849"/>
              <a:ext cx="152" cy="7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58" name="Line 65">
              <a:extLst>
                <a:ext uri="{FF2B5EF4-FFF2-40B4-BE49-F238E27FC236}">
                  <a16:creationId xmlns:a16="http://schemas.microsoft.com/office/drawing/2014/main" id="{5C440150-2FB4-2C41-A640-0868181168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25" y="2849"/>
              <a:ext cx="441" cy="55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59" name="Line 66">
              <a:extLst>
                <a:ext uri="{FF2B5EF4-FFF2-40B4-BE49-F238E27FC236}">
                  <a16:creationId xmlns:a16="http://schemas.microsoft.com/office/drawing/2014/main" id="{013FF84D-3E60-F046-AAC4-66D48297D2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9" y="2809"/>
              <a:ext cx="241" cy="1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60" name="Line 67">
              <a:extLst>
                <a:ext uri="{FF2B5EF4-FFF2-40B4-BE49-F238E27FC236}">
                  <a16:creationId xmlns:a16="http://schemas.microsoft.com/office/drawing/2014/main" id="{70EAC4F4-A81C-B047-A0B9-55A454048E5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57" y="2977"/>
              <a:ext cx="569" cy="16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61" name="Freeform 68">
              <a:extLst>
                <a:ext uri="{FF2B5EF4-FFF2-40B4-BE49-F238E27FC236}">
                  <a16:creationId xmlns:a16="http://schemas.microsoft.com/office/drawing/2014/main" id="{4C1AC4BF-E157-0543-96A1-FF900FF30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1" y="3295"/>
              <a:ext cx="561" cy="168"/>
            </a:xfrm>
            <a:custGeom>
              <a:avLst/>
              <a:gdLst>
                <a:gd name="T0" fmla="*/ 0 w 4487"/>
                <a:gd name="T1" fmla="*/ 0 h 1346"/>
                <a:gd name="T2" fmla="*/ 0 w 4487"/>
                <a:gd name="T3" fmla="*/ 0 h 1346"/>
                <a:gd name="T4" fmla="*/ 0 w 4487"/>
                <a:gd name="T5" fmla="*/ 0 h 1346"/>
                <a:gd name="T6" fmla="*/ 0 60000 65536"/>
                <a:gd name="T7" fmla="*/ 0 60000 65536"/>
                <a:gd name="T8" fmla="*/ 0 60000 65536"/>
                <a:gd name="T9" fmla="*/ 0 w 4487"/>
                <a:gd name="T10" fmla="*/ 0 h 1346"/>
                <a:gd name="T11" fmla="*/ 4487 w 4487"/>
                <a:gd name="T12" fmla="*/ 1346 h 134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487" h="1346">
                  <a:moveTo>
                    <a:pt x="0" y="0"/>
                  </a:moveTo>
                  <a:lnTo>
                    <a:pt x="4466" y="1346"/>
                  </a:lnTo>
                  <a:lnTo>
                    <a:pt x="4487" y="1324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62" name="Line 69">
              <a:extLst>
                <a:ext uri="{FF2B5EF4-FFF2-40B4-BE49-F238E27FC236}">
                  <a16:creationId xmlns:a16="http://schemas.microsoft.com/office/drawing/2014/main" id="{A56EAEA7-ED18-E947-9969-AF6954FB35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42" y="3330"/>
              <a:ext cx="190" cy="2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63" name="Line 70">
              <a:extLst>
                <a:ext uri="{FF2B5EF4-FFF2-40B4-BE49-F238E27FC236}">
                  <a16:creationId xmlns:a16="http://schemas.microsoft.com/office/drawing/2014/main" id="{36118030-B1D2-964A-B5C4-CEF4855C21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90" y="3066"/>
              <a:ext cx="8" cy="26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64" name="Line 71">
              <a:extLst>
                <a:ext uri="{FF2B5EF4-FFF2-40B4-BE49-F238E27FC236}">
                  <a16:creationId xmlns:a16="http://schemas.microsoft.com/office/drawing/2014/main" id="{8471E7EF-5F9D-5D44-AF3E-BBE078CEF8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84" y="3066"/>
              <a:ext cx="419" cy="3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65" name="Line 72">
              <a:extLst>
                <a:ext uri="{FF2B5EF4-FFF2-40B4-BE49-F238E27FC236}">
                  <a16:creationId xmlns:a16="http://schemas.microsoft.com/office/drawing/2014/main" id="{1D2965C5-A880-B54D-9369-028E712F01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3" y="2975"/>
              <a:ext cx="179" cy="6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66" name="Line 73">
              <a:extLst>
                <a:ext uri="{FF2B5EF4-FFF2-40B4-BE49-F238E27FC236}">
                  <a16:creationId xmlns:a16="http://schemas.microsoft.com/office/drawing/2014/main" id="{146AA288-8DBC-0B4E-A815-6DADB950232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11" y="3517"/>
              <a:ext cx="152" cy="10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67" name="Line 74">
              <a:extLst>
                <a:ext uri="{FF2B5EF4-FFF2-40B4-BE49-F238E27FC236}">
                  <a16:creationId xmlns:a16="http://schemas.microsoft.com/office/drawing/2014/main" id="{D8D08F83-5362-4449-888A-3E296DF005C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17" y="3087"/>
              <a:ext cx="289" cy="27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68" name="Line 75">
              <a:extLst>
                <a:ext uri="{FF2B5EF4-FFF2-40B4-BE49-F238E27FC236}">
                  <a16:creationId xmlns:a16="http://schemas.microsoft.com/office/drawing/2014/main" id="{28EBD831-F193-CA4B-B937-B55F16022C6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56" y="3450"/>
              <a:ext cx="139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69" name="Line 76">
              <a:extLst>
                <a:ext uri="{FF2B5EF4-FFF2-40B4-BE49-F238E27FC236}">
                  <a16:creationId xmlns:a16="http://schemas.microsoft.com/office/drawing/2014/main" id="{41E827AD-9B83-8146-B946-1B1A0D07A42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227" y="3143"/>
              <a:ext cx="6" cy="17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70" name="Rectangle 77">
              <a:extLst>
                <a:ext uri="{FF2B5EF4-FFF2-40B4-BE49-F238E27FC236}">
                  <a16:creationId xmlns:a16="http://schemas.microsoft.com/office/drawing/2014/main" id="{628B17AB-B354-A342-9441-5862355407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0" y="2570"/>
              <a:ext cx="103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Times New Roman" panose="02020603050405020304" pitchFamily="18" charset="0"/>
                </a:rPr>
                <a:t>T1</a:t>
              </a:r>
              <a:endParaRPr lang="en-US" altLang="en-US" sz="600">
                <a:latin typeface="Times New Roman" panose="02020603050405020304" pitchFamily="18" charset="0"/>
              </a:endParaRPr>
            </a:p>
          </p:txBody>
        </p:sp>
        <p:sp>
          <p:nvSpPr>
            <p:cNvPr id="61471" name="Rectangle 78">
              <a:extLst>
                <a:ext uri="{FF2B5EF4-FFF2-40B4-BE49-F238E27FC236}">
                  <a16:creationId xmlns:a16="http://schemas.microsoft.com/office/drawing/2014/main" id="{E9E730AF-2A2D-D540-B957-B9AC3511CC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2" y="2448"/>
              <a:ext cx="764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600" b="1">
                  <a:solidFill>
                    <a:srgbClr val="000000"/>
                  </a:solidFill>
                  <a:latin typeface="Arial" panose="020B0604020202020204" pitchFamily="34" charset="0"/>
                </a:rPr>
                <a:t>Constraint Graph</a:t>
              </a:r>
              <a:endParaRPr lang="en-US" altLang="en-US" sz="600" b="1">
                <a:latin typeface="Arial" panose="020B0604020202020204" pitchFamily="34" charset="0"/>
              </a:endParaRPr>
            </a:p>
          </p:txBody>
        </p:sp>
        <p:sp>
          <p:nvSpPr>
            <p:cNvPr id="61472" name="Rectangle 79">
              <a:extLst>
                <a:ext uri="{FF2B5EF4-FFF2-40B4-BE49-F238E27FC236}">
                  <a16:creationId xmlns:a16="http://schemas.microsoft.com/office/drawing/2014/main" id="{5B689B7B-712D-EA4D-BEA7-1401D2E6EB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8" y="2713"/>
              <a:ext cx="103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Times New Roman" panose="02020603050405020304" pitchFamily="18" charset="0"/>
                </a:rPr>
                <a:t>T4</a:t>
              </a:r>
              <a:endParaRPr lang="en-US" altLang="en-US" sz="600">
                <a:latin typeface="Times New Roman" panose="02020603050405020304" pitchFamily="18" charset="0"/>
              </a:endParaRPr>
            </a:p>
          </p:txBody>
        </p:sp>
        <p:sp>
          <p:nvSpPr>
            <p:cNvPr id="61473" name="Rectangle 80">
              <a:extLst>
                <a:ext uri="{FF2B5EF4-FFF2-40B4-BE49-F238E27FC236}">
                  <a16:creationId xmlns:a16="http://schemas.microsoft.com/office/drawing/2014/main" id="{42D1C3C5-0E2A-CA4D-A554-0D9BF6CEAB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8" y="3619"/>
              <a:ext cx="399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Times New Roman" panose="02020603050405020304" pitchFamily="18" charset="0"/>
                </a:rPr>
                <a:t>{ R1, R3 }</a:t>
              </a:r>
              <a:endParaRPr lang="en-US" altLang="en-US" sz="600">
                <a:latin typeface="Times New Roman" panose="02020603050405020304" pitchFamily="18" charset="0"/>
              </a:endParaRPr>
            </a:p>
          </p:txBody>
        </p:sp>
        <p:sp>
          <p:nvSpPr>
            <p:cNvPr id="61474" name="Rectangle 81">
              <a:extLst>
                <a:ext uri="{FF2B5EF4-FFF2-40B4-BE49-F238E27FC236}">
                  <a16:creationId xmlns:a16="http://schemas.microsoft.com/office/drawing/2014/main" id="{090EBE41-560E-174A-926A-0F687E6BDE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3" y="3577"/>
              <a:ext cx="102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Times New Roman" panose="02020603050405020304" pitchFamily="18" charset="0"/>
                </a:rPr>
                <a:t>T3</a:t>
              </a:r>
              <a:endParaRPr lang="en-US" altLang="en-US" sz="600">
                <a:latin typeface="Times New Roman" panose="02020603050405020304" pitchFamily="18" charset="0"/>
              </a:endParaRPr>
            </a:p>
          </p:txBody>
        </p:sp>
        <p:sp>
          <p:nvSpPr>
            <p:cNvPr id="61475" name="Rectangle 82">
              <a:extLst>
                <a:ext uri="{FF2B5EF4-FFF2-40B4-BE49-F238E27FC236}">
                  <a16:creationId xmlns:a16="http://schemas.microsoft.com/office/drawing/2014/main" id="{BA276574-9D44-334C-9C9E-8044101001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0" y="2977"/>
              <a:ext cx="399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Times New Roman" panose="02020603050405020304" pitchFamily="18" charset="0"/>
                </a:rPr>
                <a:t>{ R2, R4 }</a:t>
              </a:r>
              <a:endParaRPr lang="en-US" altLang="en-US" sz="600">
                <a:latin typeface="Times New Roman" panose="02020603050405020304" pitchFamily="18" charset="0"/>
              </a:endParaRPr>
            </a:p>
          </p:txBody>
        </p:sp>
        <p:sp>
          <p:nvSpPr>
            <p:cNvPr id="61476" name="Rectangle 83">
              <a:extLst>
                <a:ext uri="{FF2B5EF4-FFF2-40B4-BE49-F238E27FC236}">
                  <a16:creationId xmlns:a16="http://schemas.microsoft.com/office/drawing/2014/main" id="{88E33FBB-1D76-4042-969E-E56D1D2C4D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4" y="3357"/>
              <a:ext cx="399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Times New Roman" panose="02020603050405020304" pitchFamily="18" charset="0"/>
                </a:rPr>
                <a:t>{ R2, R4 }</a:t>
              </a:r>
              <a:endParaRPr lang="en-US" altLang="en-US" sz="600">
                <a:latin typeface="Times New Roman" panose="02020603050405020304" pitchFamily="18" charset="0"/>
              </a:endParaRPr>
            </a:p>
          </p:txBody>
        </p:sp>
        <p:sp>
          <p:nvSpPr>
            <p:cNvPr id="61477" name="Rectangle 84">
              <a:extLst>
                <a:ext uri="{FF2B5EF4-FFF2-40B4-BE49-F238E27FC236}">
                  <a16:creationId xmlns:a16="http://schemas.microsoft.com/office/drawing/2014/main" id="{798DFABA-1596-B242-85EC-86110C2F2B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22" y="2841"/>
              <a:ext cx="103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Times New Roman" panose="02020603050405020304" pitchFamily="18" charset="0"/>
                </a:rPr>
                <a:t>T6</a:t>
              </a:r>
              <a:endParaRPr lang="en-US" altLang="en-US" sz="600">
                <a:latin typeface="Times New Roman" panose="02020603050405020304" pitchFamily="18" charset="0"/>
              </a:endParaRPr>
            </a:p>
          </p:txBody>
        </p:sp>
        <p:sp>
          <p:nvSpPr>
            <p:cNvPr id="61478" name="Rectangle 85">
              <a:extLst>
                <a:ext uri="{FF2B5EF4-FFF2-40B4-BE49-F238E27FC236}">
                  <a16:creationId xmlns:a16="http://schemas.microsoft.com/office/drawing/2014/main" id="{44119A51-00E5-3440-9C8C-0A427869A1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33" y="3555"/>
              <a:ext cx="103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Times New Roman" panose="02020603050405020304" pitchFamily="18" charset="0"/>
                </a:rPr>
                <a:t>T7</a:t>
              </a:r>
              <a:endParaRPr lang="en-US" altLang="en-US" sz="600">
                <a:latin typeface="Times New Roman" panose="02020603050405020304" pitchFamily="18" charset="0"/>
              </a:endParaRPr>
            </a:p>
          </p:txBody>
        </p:sp>
        <p:sp>
          <p:nvSpPr>
            <p:cNvPr id="61479" name="Rectangle 86">
              <a:extLst>
                <a:ext uri="{FF2B5EF4-FFF2-40B4-BE49-F238E27FC236}">
                  <a16:creationId xmlns:a16="http://schemas.microsoft.com/office/drawing/2014/main" id="{535292D2-86C7-7B4B-A706-703B883808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1" y="3619"/>
              <a:ext cx="102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Times New Roman" panose="02020603050405020304" pitchFamily="18" charset="0"/>
                </a:rPr>
                <a:t>T5</a:t>
              </a:r>
              <a:endParaRPr lang="en-US" altLang="en-US" sz="600">
                <a:latin typeface="Times New Roman" panose="02020603050405020304" pitchFamily="18" charset="0"/>
              </a:endParaRPr>
            </a:p>
          </p:txBody>
        </p:sp>
        <p:sp>
          <p:nvSpPr>
            <p:cNvPr id="61480" name="Rectangle 87">
              <a:extLst>
                <a:ext uri="{FF2B5EF4-FFF2-40B4-BE49-F238E27FC236}">
                  <a16:creationId xmlns:a16="http://schemas.microsoft.com/office/drawing/2014/main" id="{49D7090B-124E-2C42-9604-5F9BFC89E7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5" y="2879"/>
              <a:ext cx="555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Times New Roman" panose="02020603050405020304" pitchFamily="18" charset="0"/>
                </a:rPr>
                <a:t>{ R1, R2, R3 }</a:t>
              </a:r>
              <a:endParaRPr lang="en-US" altLang="en-US" sz="600">
                <a:latin typeface="Times New Roman" panose="02020603050405020304" pitchFamily="18" charset="0"/>
              </a:endParaRPr>
            </a:p>
          </p:txBody>
        </p:sp>
        <p:sp>
          <p:nvSpPr>
            <p:cNvPr id="61481" name="Rectangle 88">
              <a:extLst>
                <a:ext uri="{FF2B5EF4-FFF2-40B4-BE49-F238E27FC236}">
                  <a16:creationId xmlns:a16="http://schemas.microsoft.com/office/drawing/2014/main" id="{EC2E41AB-6880-7447-B4A9-C52F63D224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1" y="2687"/>
              <a:ext cx="399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Times New Roman" panose="02020603050405020304" pitchFamily="18" charset="0"/>
                </a:rPr>
                <a:t>{ R1, R3 }</a:t>
              </a:r>
              <a:endParaRPr lang="en-US" altLang="en-US" sz="600">
                <a:latin typeface="Times New Roman" panose="02020603050405020304" pitchFamily="18" charset="0"/>
              </a:endParaRPr>
            </a:p>
          </p:txBody>
        </p:sp>
        <p:sp>
          <p:nvSpPr>
            <p:cNvPr id="61482" name="Rectangle 89">
              <a:extLst>
                <a:ext uri="{FF2B5EF4-FFF2-40B4-BE49-F238E27FC236}">
                  <a16:creationId xmlns:a16="http://schemas.microsoft.com/office/drawing/2014/main" id="{F79708C7-6464-C54E-9531-27602663D6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8" y="3165"/>
              <a:ext cx="399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Times New Roman" panose="02020603050405020304" pitchFamily="18" charset="0"/>
                </a:rPr>
                <a:t>{ R1, R3 }</a:t>
              </a:r>
              <a:endParaRPr lang="en-US" altLang="en-US" sz="600">
                <a:latin typeface="Times New Roman" panose="02020603050405020304" pitchFamily="18" charset="0"/>
              </a:endParaRPr>
            </a:p>
          </p:txBody>
        </p:sp>
        <p:sp>
          <p:nvSpPr>
            <p:cNvPr id="61483" name="Rectangle 90">
              <a:extLst>
                <a:ext uri="{FF2B5EF4-FFF2-40B4-BE49-F238E27FC236}">
                  <a16:creationId xmlns:a16="http://schemas.microsoft.com/office/drawing/2014/main" id="{2F33DE8E-73A3-144C-8C13-BF4FF0AA65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0" y="3407"/>
              <a:ext cx="555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Times New Roman" panose="02020603050405020304" pitchFamily="18" charset="0"/>
                </a:rPr>
                <a:t>{ R1, R2, R3 }</a:t>
              </a:r>
              <a:endParaRPr lang="en-US" altLang="en-US" sz="600">
                <a:latin typeface="Times New Roman" panose="02020603050405020304" pitchFamily="18" charset="0"/>
              </a:endParaRPr>
            </a:p>
          </p:txBody>
        </p:sp>
        <p:sp>
          <p:nvSpPr>
            <p:cNvPr id="61484" name="Rectangle 91">
              <a:extLst>
                <a:ext uri="{FF2B5EF4-FFF2-40B4-BE49-F238E27FC236}">
                  <a16:creationId xmlns:a16="http://schemas.microsoft.com/office/drawing/2014/main" id="{E33D8C0E-DC78-8641-93CF-179094D4CC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4" y="2755"/>
              <a:ext cx="51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600">
                  <a:latin typeface="Times New Roman" panose="02020603050405020304" pitchFamily="18" charset="0"/>
                  <a:sym typeface="Symbol" pitchFamily="2" charset="2"/>
                </a:rPr>
                <a:t></a:t>
              </a:r>
            </a:p>
          </p:txBody>
        </p:sp>
        <p:sp>
          <p:nvSpPr>
            <p:cNvPr id="61485" name="Rectangle 92">
              <a:extLst>
                <a:ext uri="{FF2B5EF4-FFF2-40B4-BE49-F238E27FC236}">
                  <a16:creationId xmlns:a16="http://schemas.microsoft.com/office/drawing/2014/main" id="{9A1701D9-D190-EB4D-9259-CE7F9DF712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8" y="2905"/>
              <a:ext cx="50" cy="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600">
                  <a:latin typeface="Times New Roman" panose="02020603050405020304" pitchFamily="18" charset="0"/>
                  <a:sym typeface="Symbol" pitchFamily="2" charset="2"/>
                </a:rPr>
                <a:t></a:t>
              </a:r>
            </a:p>
          </p:txBody>
        </p:sp>
        <p:sp>
          <p:nvSpPr>
            <p:cNvPr id="61486" name="Rectangle 93">
              <a:extLst>
                <a:ext uri="{FF2B5EF4-FFF2-40B4-BE49-F238E27FC236}">
                  <a16:creationId xmlns:a16="http://schemas.microsoft.com/office/drawing/2014/main" id="{AB91CFA1-A4A0-2547-9F48-88B0974179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3" y="3022"/>
              <a:ext cx="5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600">
                  <a:latin typeface="Times New Roman" panose="02020603050405020304" pitchFamily="18" charset="0"/>
                  <a:sym typeface="Symbol" pitchFamily="2" charset="2"/>
                </a:rPr>
                <a:t></a:t>
              </a:r>
            </a:p>
          </p:txBody>
        </p:sp>
        <p:sp>
          <p:nvSpPr>
            <p:cNvPr id="61487" name="Rectangle 94">
              <a:extLst>
                <a:ext uri="{FF2B5EF4-FFF2-40B4-BE49-F238E27FC236}">
                  <a16:creationId xmlns:a16="http://schemas.microsoft.com/office/drawing/2014/main" id="{A1394EEF-CDC3-394A-9D38-8A6B6039F0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9" y="2832"/>
              <a:ext cx="99" cy="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600">
                  <a:latin typeface="Times New Roman" panose="02020603050405020304" pitchFamily="18" charset="0"/>
                  <a:sym typeface="Symbol" pitchFamily="2" charset="2"/>
                </a:rPr>
                <a:t></a:t>
              </a:r>
              <a:endParaRPr lang="en-US" altLang="en-US" sz="600" noProof="1">
                <a:latin typeface="Times New Roman" panose="02020603050405020304" pitchFamily="18" charset="0"/>
              </a:endParaRP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sz="600" noProof="1">
                <a:latin typeface="Times New Roman" panose="02020603050405020304" pitchFamily="18" charset="0"/>
              </a:endParaRP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sz="600" noProof="1">
                <a:latin typeface="Times New Roman" panose="02020603050405020304" pitchFamily="18" charset="0"/>
              </a:endParaRP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sz="600" noProof="1">
                <a:latin typeface="Times New Roman" panose="02020603050405020304" pitchFamily="18" charset="0"/>
              </a:endParaRP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sz="600">
                <a:latin typeface="Times New Roman" panose="02020603050405020304" pitchFamily="18" charset="0"/>
              </a:endParaRP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sz="600">
                <a:latin typeface="Times New Roman" panose="02020603050405020304" pitchFamily="18" charset="0"/>
              </a:endParaRPr>
            </a:p>
          </p:txBody>
        </p:sp>
        <p:sp>
          <p:nvSpPr>
            <p:cNvPr id="61488" name="Rectangle 95">
              <a:extLst>
                <a:ext uri="{FF2B5EF4-FFF2-40B4-BE49-F238E27FC236}">
                  <a16:creationId xmlns:a16="http://schemas.microsoft.com/office/drawing/2014/main" id="{5C9A3B5E-2F0A-EE47-9CE4-66319872D3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2" y="3368"/>
              <a:ext cx="5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600">
                  <a:latin typeface="Times New Roman" panose="02020603050405020304" pitchFamily="18" charset="0"/>
                  <a:sym typeface="Symbol" pitchFamily="2" charset="2"/>
                </a:rPr>
                <a:t></a:t>
              </a:r>
            </a:p>
          </p:txBody>
        </p:sp>
        <p:sp>
          <p:nvSpPr>
            <p:cNvPr id="61489" name="Rectangle 96">
              <a:extLst>
                <a:ext uri="{FF2B5EF4-FFF2-40B4-BE49-F238E27FC236}">
                  <a16:creationId xmlns:a16="http://schemas.microsoft.com/office/drawing/2014/main" id="{C8E82839-2BE4-3447-9391-0AF2983F20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3" y="3119"/>
              <a:ext cx="5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600">
                  <a:latin typeface="Times New Roman" panose="02020603050405020304" pitchFamily="18" charset="0"/>
                  <a:sym typeface="Symbol" pitchFamily="2" charset="2"/>
                </a:rPr>
                <a:t></a:t>
              </a:r>
            </a:p>
          </p:txBody>
        </p:sp>
        <p:sp>
          <p:nvSpPr>
            <p:cNvPr id="61490" name="Rectangle 97">
              <a:extLst>
                <a:ext uri="{FF2B5EF4-FFF2-40B4-BE49-F238E27FC236}">
                  <a16:creationId xmlns:a16="http://schemas.microsoft.com/office/drawing/2014/main" id="{94DEC63C-3C7B-D847-88F4-AF83634067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2" y="3071"/>
              <a:ext cx="74" cy="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600">
                  <a:latin typeface="Times New Roman" panose="02020603050405020304" pitchFamily="18" charset="0"/>
                  <a:sym typeface="Symbol" pitchFamily="2" charset="2"/>
                </a:rPr>
                <a:t></a:t>
              </a:r>
              <a:r>
                <a:rPr lang="en-US" altLang="en-US" sz="6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61491" name="Rectangle 98">
              <a:extLst>
                <a:ext uri="{FF2B5EF4-FFF2-40B4-BE49-F238E27FC236}">
                  <a16:creationId xmlns:a16="http://schemas.microsoft.com/office/drawing/2014/main" id="{50A3C86E-A55C-2E45-BA60-1445950A63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7" y="2890"/>
              <a:ext cx="5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600">
                  <a:latin typeface="Times New Roman" panose="02020603050405020304" pitchFamily="18" charset="0"/>
                  <a:sym typeface="Symbol" pitchFamily="2" charset="2"/>
                </a:rPr>
                <a:t></a:t>
              </a:r>
            </a:p>
          </p:txBody>
        </p:sp>
        <p:sp>
          <p:nvSpPr>
            <p:cNvPr id="61492" name="Rectangle 99">
              <a:extLst>
                <a:ext uri="{FF2B5EF4-FFF2-40B4-BE49-F238E27FC236}">
                  <a16:creationId xmlns:a16="http://schemas.microsoft.com/office/drawing/2014/main" id="{3DE1F047-3387-C64D-94AA-1F4329F637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3" y="3112"/>
              <a:ext cx="51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600">
                  <a:latin typeface="Times New Roman" panose="02020603050405020304" pitchFamily="18" charset="0"/>
                  <a:sym typeface="Symbol" pitchFamily="2" charset="2"/>
                </a:rPr>
                <a:t></a:t>
              </a:r>
            </a:p>
          </p:txBody>
        </p:sp>
        <p:sp>
          <p:nvSpPr>
            <p:cNvPr id="61493" name="Rectangle 100">
              <a:extLst>
                <a:ext uri="{FF2B5EF4-FFF2-40B4-BE49-F238E27FC236}">
                  <a16:creationId xmlns:a16="http://schemas.microsoft.com/office/drawing/2014/main" id="{1440ADA8-753F-B341-A5FC-C3E81B89B1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6" y="3360"/>
              <a:ext cx="5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600">
                  <a:latin typeface="Times New Roman" panose="02020603050405020304" pitchFamily="18" charset="0"/>
                  <a:sym typeface="Symbol" pitchFamily="2" charset="2"/>
                </a:rPr>
                <a:t></a:t>
              </a:r>
            </a:p>
          </p:txBody>
        </p:sp>
        <p:sp>
          <p:nvSpPr>
            <p:cNvPr id="61494" name="Rectangle 101">
              <a:extLst>
                <a:ext uri="{FF2B5EF4-FFF2-40B4-BE49-F238E27FC236}">
                  <a16:creationId xmlns:a16="http://schemas.microsoft.com/office/drawing/2014/main" id="{EF0B329C-D9FA-EA42-B8A3-4FD278F2CA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5" y="3140"/>
              <a:ext cx="5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600">
                  <a:latin typeface="Times New Roman" panose="02020603050405020304" pitchFamily="18" charset="0"/>
                  <a:sym typeface="Symbol" pitchFamily="2" charset="2"/>
                </a:rPr>
                <a:t></a:t>
              </a:r>
            </a:p>
          </p:txBody>
        </p:sp>
        <p:sp>
          <p:nvSpPr>
            <p:cNvPr id="61495" name="Rectangle 102">
              <a:extLst>
                <a:ext uri="{FF2B5EF4-FFF2-40B4-BE49-F238E27FC236}">
                  <a16:creationId xmlns:a16="http://schemas.microsoft.com/office/drawing/2014/main" id="{F36AA7AD-B2DB-4A40-A68B-083222157E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9" y="3108"/>
              <a:ext cx="5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600">
                  <a:latin typeface="Times New Roman" panose="02020603050405020304" pitchFamily="18" charset="0"/>
                  <a:sym typeface="Symbol" pitchFamily="2" charset="2"/>
                </a:rPr>
                <a:t></a:t>
              </a:r>
            </a:p>
          </p:txBody>
        </p:sp>
        <p:sp>
          <p:nvSpPr>
            <p:cNvPr id="61496" name="Rectangle 103">
              <a:extLst>
                <a:ext uri="{FF2B5EF4-FFF2-40B4-BE49-F238E27FC236}">
                  <a16:creationId xmlns:a16="http://schemas.microsoft.com/office/drawing/2014/main" id="{D61D3862-C3A1-7B4C-BABC-FD6E9351C9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0" y="3343"/>
              <a:ext cx="5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600">
                  <a:latin typeface="Times New Roman" panose="02020603050405020304" pitchFamily="18" charset="0"/>
                  <a:sym typeface="Symbol" pitchFamily="2" charset="2"/>
                </a:rPr>
                <a:t>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2798A7A4-B208-931C-5CFB-8A96FA5AAB19}"/>
              </a:ext>
            </a:extLst>
          </p:cNvPr>
          <p:cNvSpPr txBox="1"/>
          <p:nvPr/>
        </p:nvSpPr>
        <p:spPr>
          <a:xfrm>
            <a:off x="8215313" y="6400800"/>
            <a:ext cx="7248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B9C1A5EC-2315-A948-92FA-725C52ACDA9D}" type="slidenum">
              <a:rPr lang="en-US" altLang="zh-CN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3938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>
            <a:extLst>
              <a:ext uri="{FF2B5EF4-FFF2-40B4-BE49-F238E27FC236}">
                <a16:creationId xmlns:a16="http://schemas.microsoft.com/office/drawing/2014/main" id="{E1D26FC2-8AF3-AE4F-AF6C-50ECDC9F8F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792163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Query</a:t>
            </a:r>
          </a:p>
        </p:txBody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770BEA4D-43B3-B744-B633-5248B694D2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229600" cy="3962400"/>
          </a:xfrm>
        </p:spPr>
        <p:txBody>
          <a:bodyPr/>
          <a:lstStyle/>
          <a:p>
            <a:pPr marL="0" indent="0" eaLnBrk="1" hangingPunct="1">
              <a:buNone/>
              <a:tabLst>
                <a:tab pos="7658100" algn="r"/>
              </a:tabLst>
            </a:pPr>
            <a:r>
              <a:rPr lang="en-US" altLang="en-US" sz="2800" dirty="0"/>
              <a:t>Different queries yield different problems</a:t>
            </a:r>
          </a:p>
          <a:p>
            <a:pPr eaLnBrk="1" hangingPunct="1">
              <a:tabLst>
                <a:tab pos="7658100" algn="r"/>
              </a:tabLst>
            </a:pPr>
            <a:r>
              <a:rPr lang="en-US" altLang="en-US" sz="2400" dirty="0"/>
              <a:t>Decide if a solution exists	</a:t>
            </a:r>
            <a:r>
              <a:rPr lang="en-US" altLang="en-US" sz="2000" i="1" dirty="0">
                <a:solidFill>
                  <a:srgbClr val="FF0000"/>
                </a:solidFill>
              </a:rPr>
              <a:t> decision problem</a:t>
            </a:r>
            <a:endParaRPr lang="en-US" altLang="en-US" sz="2000" dirty="0"/>
          </a:p>
          <a:p>
            <a:pPr eaLnBrk="1" hangingPunct="1">
              <a:tabLst>
                <a:tab pos="7658100" algn="r"/>
              </a:tabLst>
            </a:pPr>
            <a:r>
              <a:rPr lang="en-US" altLang="en-US" sz="2400" dirty="0"/>
              <a:t>Find a solution  	</a:t>
            </a:r>
            <a:r>
              <a:rPr lang="en-US" altLang="en-US" sz="2000" i="1" dirty="0">
                <a:solidFill>
                  <a:srgbClr val="FF0000"/>
                </a:solidFill>
              </a:rPr>
              <a:t>exemplification problem</a:t>
            </a:r>
            <a:endParaRPr lang="en-US" altLang="en-US" sz="2400" i="1" dirty="0">
              <a:solidFill>
                <a:srgbClr val="FF0000"/>
              </a:solidFill>
            </a:endParaRPr>
          </a:p>
          <a:p>
            <a:pPr eaLnBrk="1" hangingPunct="1">
              <a:tabLst>
                <a:tab pos="7658100" algn="r"/>
              </a:tabLst>
            </a:pPr>
            <a:r>
              <a:rPr lang="en-US" altLang="en-US" sz="2400" dirty="0"/>
              <a:t>Find a minimum set of constraints that can be removed so that a solution exists	</a:t>
            </a:r>
            <a:r>
              <a:rPr lang="en-US" altLang="en-US" sz="2000" i="1" dirty="0">
                <a:solidFill>
                  <a:srgbClr val="FF0000"/>
                </a:solidFill>
              </a:rPr>
              <a:t>optimization (min/max) problem</a:t>
            </a:r>
            <a:endParaRPr lang="en-US" altLang="en-US" sz="1800" i="1" dirty="0">
              <a:solidFill>
                <a:srgbClr val="FF0000"/>
              </a:solidFill>
            </a:endParaRPr>
          </a:p>
          <a:p>
            <a:pPr eaLnBrk="1" hangingPunct="1">
              <a:tabLst>
                <a:tab pos="7658100" algn="r"/>
              </a:tabLst>
            </a:pPr>
            <a:r>
              <a:rPr lang="en-US" altLang="en-US" sz="2400" dirty="0"/>
              <a:t>Find number of/all solutions	</a:t>
            </a:r>
            <a:r>
              <a:rPr lang="en-US" altLang="en-US" sz="2000" i="1" dirty="0">
                <a:solidFill>
                  <a:srgbClr val="FF0000"/>
                </a:solidFill>
              </a:rPr>
              <a:t>counting problem</a:t>
            </a:r>
          </a:p>
          <a:p>
            <a:pPr eaLnBrk="1" hangingPunct="1">
              <a:tabLst>
                <a:tab pos="7658100" algn="r"/>
              </a:tabLst>
            </a:pPr>
            <a:r>
              <a:rPr lang="en-US" altLang="en-US" sz="2400" dirty="0"/>
              <a:t>Etc.</a:t>
            </a:r>
            <a:endParaRPr lang="en-US" altLang="en-US" sz="2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471DE0-CB3D-4032-21F2-8DD120F70AB0}"/>
              </a:ext>
            </a:extLst>
          </p:cNvPr>
          <p:cNvSpPr txBox="1"/>
          <p:nvPr/>
        </p:nvSpPr>
        <p:spPr>
          <a:xfrm>
            <a:off x="8253761" y="6366675"/>
            <a:ext cx="11708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B9C1A5EC-2315-A948-92FA-725C52ACDA9D}" type="slidenum">
              <a:rPr lang="en-US" altLang="zh-CN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522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58CF9-89CE-3047-9031-D8198F6B1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0CE808-F84A-574F-B4DC-54C426AFC1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9C1A5EC-2315-A948-92FA-725C52ACDA9D}" type="slidenum">
              <a:rPr lang="en-US" altLang="zh-CN" smtClean="0"/>
              <a:pPr>
                <a:defRPr/>
              </a:pPr>
              <a:t>19</a:t>
            </a:fld>
            <a:endParaRPr lang="en-US" altLang="zh-CN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3D3C9E9E-EB1C-C74C-B5AD-AEBC12538F86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1143000"/>
            <a:ext cx="8229600" cy="50292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/>
            <a:r>
              <a:rPr lang="en-US" altLang="en-US" sz="2000" kern="0" dirty="0">
                <a:solidFill>
                  <a:schemeClr val="bg1">
                    <a:lumMod val="85000"/>
                  </a:schemeClr>
                </a:solidFill>
              </a:rPr>
              <a:t>CSP Definition</a:t>
            </a:r>
          </a:p>
          <a:p>
            <a:pPr lvl="1" eaLnBrk="1" hangingPunct="1"/>
            <a:r>
              <a:rPr lang="en-US" altLang="en-US" sz="1800" kern="0" dirty="0">
                <a:solidFill>
                  <a:schemeClr val="bg1">
                    <a:lumMod val="85000"/>
                  </a:schemeClr>
                </a:solidFill>
              </a:rPr>
              <a:t>Graphical representation</a:t>
            </a:r>
          </a:p>
          <a:p>
            <a:pPr lvl="1" eaLnBrk="1" hangingPunct="1"/>
            <a:r>
              <a:rPr lang="en-US" altLang="en-US" sz="1800" kern="0" dirty="0">
                <a:solidFill>
                  <a:schemeClr val="bg1">
                    <a:lumMod val="85000"/>
                  </a:schemeClr>
                </a:solidFill>
              </a:rPr>
              <a:t>Domain types</a:t>
            </a:r>
          </a:p>
          <a:p>
            <a:pPr lvl="1" eaLnBrk="1" hangingPunct="1"/>
            <a:r>
              <a:rPr lang="en-US" altLang="en-US" sz="1800" kern="0" dirty="0">
                <a:solidFill>
                  <a:schemeClr val="bg1">
                    <a:lumMod val="85000"/>
                  </a:schemeClr>
                </a:solidFill>
              </a:rPr>
              <a:t>Constraint definition</a:t>
            </a:r>
          </a:p>
          <a:p>
            <a:pPr lvl="1" eaLnBrk="1" hangingPunct="1"/>
            <a:r>
              <a:rPr lang="en-US" altLang="en-US" sz="1800" kern="0" dirty="0">
                <a:solidFill>
                  <a:schemeClr val="bg1">
                    <a:lumMod val="85000"/>
                  </a:schemeClr>
                </a:solidFill>
              </a:rPr>
              <a:t>Query</a:t>
            </a:r>
          </a:p>
          <a:p>
            <a:pPr lvl="1" eaLnBrk="1" hangingPunct="1"/>
            <a:r>
              <a:rPr lang="en-US" altLang="en-US" sz="1800" kern="0" dirty="0">
                <a:solidFill>
                  <a:schemeClr val="bg1">
                    <a:lumMod val="85000"/>
                  </a:schemeClr>
                </a:solidFill>
              </a:rPr>
              <a:t>Examples</a:t>
            </a:r>
          </a:p>
          <a:p>
            <a:pPr eaLnBrk="1" hangingPunct="1"/>
            <a:r>
              <a:rPr lang="en-US" altLang="en-US" sz="2000" kern="0" dirty="0">
                <a:solidFill>
                  <a:srgbClr val="C00000"/>
                </a:solidFill>
              </a:rPr>
              <a:t>Consistency and constraint propagation</a:t>
            </a:r>
          </a:p>
          <a:p>
            <a:pPr lvl="1" eaLnBrk="1" hangingPunct="1"/>
            <a:r>
              <a:rPr lang="en-US" altLang="en-US" sz="1800" kern="0" dirty="0">
                <a:solidFill>
                  <a:srgbClr val="C00000"/>
                </a:solidFill>
              </a:rPr>
              <a:t>AC, PC, </a:t>
            </a:r>
            <a:r>
              <a:rPr lang="en-US" altLang="en-US" sz="1800" i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sz="1800" kern="0" dirty="0">
                <a:solidFill>
                  <a:srgbClr val="C00000"/>
                </a:solidFill>
              </a:rPr>
              <a:t>-consistency</a:t>
            </a:r>
          </a:p>
          <a:p>
            <a:pPr eaLnBrk="1" hangingPunct="1"/>
            <a:r>
              <a:rPr lang="en-US" altLang="en-US" sz="2000" kern="0" dirty="0"/>
              <a:t>Solving CSPs</a:t>
            </a:r>
          </a:p>
          <a:p>
            <a:pPr lvl="1" eaLnBrk="1" hangingPunct="1"/>
            <a:r>
              <a:rPr lang="en-US" altLang="en-US" sz="1600" kern="0" dirty="0"/>
              <a:t>Backtrack search: </a:t>
            </a:r>
            <a:r>
              <a:rPr lang="en-US" altLang="en-US" sz="1800" kern="0" dirty="0"/>
              <a:t>Var/</a:t>
            </a:r>
            <a:r>
              <a:rPr lang="en-US" altLang="en-US" sz="1800" kern="0" dirty="0" err="1"/>
              <a:t>val</a:t>
            </a:r>
            <a:r>
              <a:rPr lang="en-US" altLang="en-US" sz="1800" kern="0" dirty="0"/>
              <a:t> ordering, lookahead, intelligent </a:t>
            </a:r>
            <a:r>
              <a:rPr lang="en-US" altLang="en-US" sz="1800" kern="0" dirty="0" err="1"/>
              <a:t>backtracing</a:t>
            </a:r>
            <a:endParaRPr lang="en-US" altLang="en-US" sz="1800" kern="0" dirty="0"/>
          </a:p>
          <a:p>
            <a:pPr lvl="1" eaLnBrk="1" hangingPunct="1"/>
            <a:r>
              <a:rPr lang="en-US" altLang="en-US" sz="1600" kern="0" dirty="0"/>
              <a:t>Local search</a:t>
            </a:r>
          </a:p>
          <a:p>
            <a:pPr eaLnBrk="1" hangingPunct="1"/>
            <a:r>
              <a:rPr lang="en-US" altLang="en-US" sz="2000" kern="0" dirty="0"/>
              <a:t>Exploiting structure</a:t>
            </a:r>
          </a:p>
          <a:p>
            <a:pPr lvl="1" eaLnBrk="1" hangingPunct="1"/>
            <a:r>
              <a:rPr lang="en-US" altLang="en-US" sz="2000" kern="0" dirty="0"/>
              <a:t>Tree structures, symmetry</a:t>
            </a:r>
            <a:endParaRPr lang="en-US" altLang="en-US" sz="2400" kern="0" dirty="0"/>
          </a:p>
          <a:p>
            <a:pPr lvl="1" eaLnBrk="1" hangingPunct="1"/>
            <a:endParaRPr lang="en-US" altLang="en-US" sz="2000" kern="0" dirty="0"/>
          </a:p>
          <a:p>
            <a:pPr eaLnBrk="1" hangingPunct="1"/>
            <a:endParaRPr lang="en-US" altLang="en-US" sz="2400" kern="0" dirty="0"/>
          </a:p>
        </p:txBody>
      </p:sp>
    </p:spTree>
    <p:extLst>
      <p:ext uri="{BB962C8B-B14F-4D97-AF65-F5344CB8AC3E}">
        <p14:creationId xmlns:p14="http://schemas.microsoft.com/office/powerpoint/2010/main" val="3871112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58CF9-89CE-3047-9031-D8198F6B1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0CE808-F84A-574F-B4DC-54C426AFC1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9C1A5EC-2315-A948-92FA-725C52ACDA9D}" type="slidenum">
              <a:rPr lang="en-US" altLang="zh-CN" smtClean="0"/>
              <a:pPr>
                <a:defRPr/>
              </a:pPr>
              <a:t>2</a:t>
            </a:fld>
            <a:endParaRPr lang="en-US" altLang="zh-CN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3D3C9E9E-EB1C-C74C-B5AD-AEBC12538F86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1143000"/>
            <a:ext cx="8229600" cy="50292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/>
            <a:r>
              <a:rPr lang="en-US" altLang="en-US" sz="2000" kern="0" dirty="0"/>
              <a:t>CSP Definition</a:t>
            </a:r>
          </a:p>
          <a:p>
            <a:pPr lvl="1" eaLnBrk="1" hangingPunct="1"/>
            <a:r>
              <a:rPr lang="en-US" altLang="en-US" sz="1800" kern="0" dirty="0"/>
              <a:t>Graphical representation</a:t>
            </a:r>
          </a:p>
          <a:p>
            <a:pPr lvl="1" eaLnBrk="1" hangingPunct="1"/>
            <a:r>
              <a:rPr lang="en-US" altLang="en-US" sz="1800" kern="0" dirty="0"/>
              <a:t>Domain types</a:t>
            </a:r>
          </a:p>
          <a:p>
            <a:pPr lvl="1" eaLnBrk="1" hangingPunct="1"/>
            <a:r>
              <a:rPr lang="en-US" altLang="en-US" sz="1800" kern="0" dirty="0"/>
              <a:t>Constraint definition</a:t>
            </a:r>
          </a:p>
          <a:p>
            <a:pPr lvl="1" eaLnBrk="1" hangingPunct="1"/>
            <a:r>
              <a:rPr lang="en-US" altLang="en-US" sz="1800" kern="0" dirty="0"/>
              <a:t>Query</a:t>
            </a:r>
          </a:p>
          <a:p>
            <a:pPr lvl="1" eaLnBrk="1" hangingPunct="1"/>
            <a:r>
              <a:rPr lang="en-US" altLang="en-US" sz="1800" kern="0" dirty="0"/>
              <a:t>Examples</a:t>
            </a:r>
          </a:p>
          <a:p>
            <a:pPr eaLnBrk="1" hangingPunct="1"/>
            <a:r>
              <a:rPr lang="en-US" altLang="en-US" sz="2000" kern="0" dirty="0"/>
              <a:t>Consistency and constraint propagation</a:t>
            </a:r>
          </a:p>
          <a:p>
            <a:pPr lvl="1" eaLnBrk="1" hangingPunct="1"/>
            <a:r>
              <a:rPr lang="en-US" altLang="en-US" sz="1800" kern="0" dirty="0"/>
              <a:t>AC, PC, </a:t>
            </a:r>
            <a:r>
              <a:rPr lang="en-US" altLang="en-US" sz="1800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sz="1800" kern="0" dirty="0"/>
              <a:t>-</a:t>
            </a:r>
            <a:r>
              <a:rPr lang="en-US" altLang="en-US" sz="1800" kern="0" dirty="0" err="1"/>
              <a:t>consisntency</a:t>
            </a:r>
            <a:endParaRPr lang="en-US" altLang="en-US" sz="1800" kern="0" dirty="0"/>
          </a:p>
          <a:p>
            <a:pPr eaLnBrk="1" hangingPunct="1"/>
            <a:r>
              <a:rPr lang="en-US" altLang="en-US" sz="2000" kern="0" dirty="0"/>
              <a:t>Solving CSPs</a:t>
            </a:r>
          </a:p>
          <a:p>
            <a:pPr lvl="1" eaLnBrk="1" hangingPunct="1"/>
            <a:r>
              <a:rPr lang="en-US" altLang="en-US" sz="1600" kern="0" dirty="0"/>
              <a:t>Backtrack search: </a:t>
            </a:r>
            <a:r>
              <a:rPr lang="en-US" altLang="en-US" sz="1800" kern="0" dirty="0"/>
              <a:t>Var/</a:t>
            </a:r>
            <a:r>
              <a:rPr lang="en-US" altLang="en-US" sz="1800" kern="0" dirty="0" err="1"/>
              <a:t>val</a:t>
            </a:r>
            <a:r>
              <a:rPr lang="en-US" altLang="en-US" sz="1800" kern="0" dirty="0"/>
              <a:t> ordering, lookahead, intelligent </a:t>
            </a:r>
            <a:r>
              <a:rPr lang="en-US" altLang="en-US" sz="1800" kern="0" dirty="0" err="1"/>
              <a:t>backtracing</a:t>
            </a:r>
            <a:endParaRPr lang="en-US" altLang="en-US" sz="1800" kern="0" dirty="0"/>
          </a:p>
          <a:p>
            <a:pPr lvl="1" eaLnBrk="1" hangingPunct="1"/>
            <a:r>
              <a:rPr lang="en-US" altLang="en-US" sz="1600" kern="0" dirty="0"/>
              <a:t>Local search</a:t>
            </a:r>
          </a:p>
          <a:p>
            <a:pPr eaLnBrk="1" hangingPunct="1"/>
            <a:r>
              <a:rPr lang="en-US" altLang="en-US" sz="2000" kern="0" dirty="0"/>
              <a:t>Exploiting structure</a:t>
            </a:r>
          </a:p>
          <a:p>
            <a:pPr lvl="1" eaLnBrk="1" hangingPunct="1"/>
            <a:r>
              <a:rPr lang="en-US" altLang="en-US" sz="2000" kern="0" dirty="0"/>
              <a:t>Tree structures, symmetry</a:t>
            </a:r>
            <a:endParaRPr lang="en-US" altLang="en-US" sz="2400" kern="0" dirty="0"/>
          </a:p>
          <a:p>
            <a:pPr lvl="1" eaLnBrk="1" hangingPunct="1"/>
            <a:endParaRPr lang="en-US" altLang="en-US" sz="2000" kern="0" dirty="0"/>
          </a:p>
          <a:p>
            <a:pPr eaLnBrk="1" hangingPunct="1"/>
            <a:endParaRPr lang="en-US" altLang="en-US" sz="2400" kern="0" dirty="0"/>
          </a:p>
        </p:txBody>
      </p:sp>
    </p:spTree>
    <p:extLst>
      <p:ext uri="{BB962C8B-B14F-4D97-AF65-F5344CB8AC3E}">
        <p14:creationId xmlns:p14="http://schemas.microsoft.com/office/powerpoint/2010/main" val="23053560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4A0D0-F376-3D45-9BC3-2CD3D4C34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Enforcing Consistency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DC2E5F-DA6F-EC40-88CC-929B11A5A7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9C1A5EC-2315-A948-92FA-725C52ACDA9D}" type="slidenum">
              <a:rPr lang="en-US" altLang="zh-CN" smtClean="0"/>
              <a:pPr>
                <a:defRPr/>
              </a:pPr>
              <a:t>20</a:t>
            </a:fld>
            <a:endParaRPr lang="en-US" altLang="zh-CN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75C08902-AB43-B94F-9EC1-41E8F467C9BC}"/>
              </a:ext>
            </a:extLst>
          </p:cNvPr>
          <p:cNvSpPr txBox="1">
            <a:spLocks noChangeArrowheads="1"/>
          </p:cNvSpPr>
          <p:nvPr/>
        </p:nvSpPr>
        <p:spPr>
          <a:xfrm>
            <a:off x="609600" y="1440180"/>
            <a:ext cx="5135550" cy="39624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tabLst>
                <a:tab pos="7658100" algn="r"/>
              </a:tabLst>
            </a:pPr>
            <a:r>
              <a:rPr lang="en-US" altLang="en-US" sz="2000" b="1" kern="0" dirty="0"/>
              <a:t>Goal </a:t>
            </a:r>
            <a:r>
              <a:rPr lang="en-US" altLang="en-US" sz="2000" kern="0" dirty="0"/>
              <a:t>Reduce</a:t>
            </a:r>
            <a:endParaRPr lang="en-US" altLang="en-US" sz="2000" b="1" kern="0" dirty="0"/>
          </a:p>
          <a:p>
            <a:pPr lvl="1" eaLnBrk="1" hangingPunct="1">
              <a:tabLst>
                <a:tab pos="7658100" algn="r"/>
              </a:tabLst>
            </a:pPr>
            <a:r>
              <a:rPr lang="en-US" altLang="en-US" sz="1800" kern="0" dirty="0"/>
              <a:t>domain size </a:t>
            </a:r>
          </a:p>
          <a:p>
            <a:pPr lvl="1" eaLnBrk="1" hangingPunct="1">
              <a:tabLst>
                <a:tab pos="7658100" algn="r"/>
              </a:tabLst>
            </a:pPr>
            <a:r>
              <a:rPr lang="en-US" altLang="en-US" sz="1800" kern="0" dirty="0"/>
              <a:t>relation size</a:t>
            </a:r>
          </a:p>
          <a:p>
            <a:pPr eaLnBrk="1" hangingPunct="1">
              <a:tabLst>
                <a:tab pos="7658100" algn="r"/>
              </a:tabLst>
            </a:pPr>
            <a:r>
              <a:rPr lang="en-US" altLang="en-US" sz="2000" b="1" kern="0" dirty="0"/>
              <a:t>Operation</a:t>
            </a:r>
          </a:p>
          <a:p>
            <a:pPr lvl="1" eaLnBrk="1" hangingPunct="1">
              <a:tabLst>
                <a:tab pos="7658100" algn="r"/>
              </a:tabLst>
            </a:pPr>
            <a:r>
              <a:rPr lang="en-US" altLang="en-US" sz="1800" kern="0" dirty="0"/>
              <a:t>Checking consistency</a:t>
            </a:r>
          </a:p>
          <a:p>
            <a:pPr lvl="1" eaLnBrk="1" hangingPunct="1">
              <a:tabLst>
                <a:tab pos="7658100" algn="r"/>
              </a:tabLst>
            </a:pPr>
            <a:r>
              <a:rPr lang="en-US" altLang="en-US" sz="1800" kern="0" dirty="0"/>
              <a:t>Propagating constraints</a:t>
            </a:r>
          </a:p>
          <a:p>
            <a:pPr eaLnBrk="1" hangingPunct="1">
              <a:tabLst>
                <a:tab pos="7658100" algn="r"/>
              </a:tabLst>
            </a:pPr>
            <a:r>
              <a:rPr lang="en-US" altLang="en-US" sz="2000" b="1" kern="0" dirty="0"/>
              <a:t>Examples</a:t>
            </a:r>
          </a:p>
          <a:p>
            <a:pPr lvl="1" eaLnBrk="1" hangingPunct="1">
              <a:tabLst>
                <a:tab pos="7658100" algn="r"/>
              </a:tabLst>
            </a:pPr>
            <a:r>
              <a:rPr lang="en-US" altLang="en-US" sz="1800" kern="0" dirty="0"/>
              <a:t>Node consistency</a:t>
            </a:r>
          </a:p>
          <a:p>
            <a:pPr lvl="1" eaLnBrk="1" hangingPunct="1">
              <a:tabLst>
                <a:tab pos="7658100" algn="r"/>
              </a:tabLst>
            </a:pPr>
            <a:r>
              <a:rPr lang="en-US" altLang="en-US" sz="1800" kern="0" dirty="0"/>
              <a:t>Arc consistency (AC)</a:t>
            </a:r>
          </a:p>
          <a:p>
            <a:pPr lvl="1" eaLnBrk="1" hangingPunct="1">
              <a:tabLst>
                <a:tab pos="7658100" algn="r"/>
              </a:tabLst>
            </a:pPr>
            <a:r>
              <a:rPr lang="en-US" altLang="en-US" sz="1800" kern="0" dirty="0"/>
              <a:t>Path consistency</a:t>
            </a:r>
          </a:p>
          <a:p>
            <a:pPr lvl="1" eaLnBrk="1" hangingPunct="1">
              <a:tabLst>
                <a:tab pos="7658100" algn="r"/>
              </a:tabLst>
            </a:pPr>
            <a:r>
              <a:rPr lang="en-US" altLang="en-US" sz="1800" i="1" kern="0" dirty="0">
                <a:latin typeface="Times" pitchFamily="2" charset="0"/>
              </a:rPr>
              <a:t>k</a:t>
            </a:r>
            <a:r>
              <a:rPr lang="en-US" altLang="en-US" sz="1800" kern="0" dirty="0"/>
              <a:t>-consistency, Higher-order consistency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CD47857-D4A0-4E49-AFEB-07FC8E04833F}"/>
              </a:ext>
            </a:extLst>
          </p:cNvPr>
          <p:cNvGrpSpPr/>
          <p:nvPr/>
        </p:nvGrpSpPr>
        <p:grpSpPr>
          <a:xfrm>
            <a:off x="3831672" y="2322705"/>
            <a:ext cx="5312328" cy="2567554"/>
            <a:chOff x="1134986" y="1143000"/>
            <a:chExt cx="5312328" cy="2567554"/>
          </a:xfrm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6B143D14-5478-5745-A922-2ABCB9F5461F}"/>
                </a:ext>
              </a:extLst>
            </p:cNvPr>
            <p:cNvSpPr/>
            <p:nvPr/>
          </p:nvSpPr>
          <p:spPr>
            <a:xfrm>
              <a:off x="2133600" y="1851569"/>
              <a:ext cx="1371600" cy="5334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[1,10]</a:t>
              </a: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5460926B-8324-1146-AF54-ED6A9CB0E1A6}"/>
                </a:ext>
              </a:extLst>
            </p:cNvPr>
            <p:cNvSpPr/>
            <p:nvPr/>
          </p:nvSpPr>
          <p:spPr>
            <a:xfrm>
              <a:off x="4648200" y="1833166"/>
              <a:ext cx="1371600" cy="5334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[5,18]</a:t>
              </a:r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F349243A-9EEA-6441-80B5-740A2F3EA85B}"/>
                </a:ext>
              </a:extLst>
            </p:cNvPr>
            <p:cNvSpPr/>
            <p:nvPr/>
          </p:nvSpPr>
          <p:spPr>
            <a:xfrm>
              <a:off x="3352800" y="2679209"/>
              <a:ext cx="1371600" cy="5334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[4,15]</a:t>
              </a:r>
            </a:p>
          </p:txBody>
        </p:sp>
        <p:sp>
          <p:nvSpPr>
            <p:cNvPr id="12" name="Arc 11">
              <a:extLst>
                <a:ext uri="{FF2B5EF4-FFF2-40B4-BE49-F238E27FC236}">
                  <a16:creationId xmlns:a16="http://schemas.microsoft.com/office/drawing/2014/main" id="{379CC331-5CC2-0046-962A-73191766E99C}"/>
                </a:ext>
              </a:extLst>
            </p:cNvPr>
            <p:cNvSpPr/>
            <p:nvPr/>
          </p:nvSpPr>
          <p:spPr>
            <a:xfrm>
              <a:off x="2819400" y="1600200"/>
              <a:ext cx="2514600" cy="471592"/>
            </a:xfrm>
            <a:prstGeom prst="arc">
              <a:avLst>
                <a:gd name="adj1" fmla="val 10786882"/>
                <a:gd name="adj2" fmla="val 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Arc 12">
              <a:extLst>
                <a:ext uri="{FF2B5EF4-FFF2-40B4-BE49-F238E27FC236}">
                  <a16:creationId xmlns:a16="http://schemas.microsoft.com/office/drawing/2014/main" id="{141260EF-E449-0C49-ABF4-87E45AE094A9}"/>
                </a:ext>
              </a:extLst>
            </p:cNvPr>
            <p:cNvSpPr/>
            <p:nvPr/>
          </p:nvSpPr>
          <p:spPr>
            <a:xfrm rot="12553959">
              <a:off x="2304047" y="2461011"/>
              <a:ext cx="2514600" cy="471592"/>
            </a:xfrm>
            <a:prstGeom prst="arc">
              <a:avLst>
                <a:gd name="adj1" fmla="val 17065262"/>
                <a:gd name="adj2" fmla="val 21042019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Arc 13">
              <a:extLst>
                <a:ext uri="{FF2B5EF4-FFF2-40B4-BE49-F238E27FC236}">
                  <a16:creationId xmlns:a16="http://schemas.microsoft.com/office/drawing/2014/main" id="{FEE77980-990D-0F44-8D95-553F3E0560BB}"/>
                </a:ext>
              </a:extLst>
            </p:cNvPr>
            <p:cNvSpPr/>
            <p:nvPr/>
          </p:nvSpPr>
          <p:spPr>
            <a:xfrm rot="8102863">
              <a:off x="3932714" y="2057462"/>
              <a:ext cx="2514600" cy="471592"/>
            </a:xfrm>
            <a:prstGeom prst="arc">
              <a:avLst>
                <a:gd name="adj1" fmla="val 14726330"/>
                <a:gd name="adj2" fmla="val 20915427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9097267-C7A9-0C45-BCB7-E313315D7FE8}"/>
                </a:ext>
              </a:extLst>
            </p:cNvPr>
            <p:cNvSpPr txBox="1"/>
            <p:nvPr/>
          </p:nvSpPr>
          <p:spPr>
            <a:xfrm>
              <a:off x="3581400" y="1143000"/>
              <a:ext cx="100540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&lt; </a:t>
              </a:r>
              <a:r>
                <a:rPr lang="en-US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9391335-7938-E544-B708-AD6C05425851}"/>
                </a:ext>
              </a:extLst>
            </p:cNvPr>
            <p:cNvSpPr txBox="1"/>
            <p:nvPr/>
          </p:nvSpPr>
          <p:spPr>
            <a:xfrm>
              <a:off x="4983698" y="2595890"/>
              <a:ext cx="10246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&lt; </a:t>
              </a:r>
              <a:r>
                <a:rPr lang="en-US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3B32A12-D414-004F-A773-CEB4E0E1A9AF}"/>
                </a:ext>
              </a:extLst>
            </p:cNvPr>
            <p:cNvSpPr txBox="1"/>
            <p:nvPr/>
          </p:nvSpPr>
          <p:spPr>
            <a:xfrm>
              <a:off x="1134986" y="2533734"/>
              <a:ext cx="197836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 &lt; </a:t>
              </a:r>
              <a:r>
                <a:rPr lang="en-US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–</a:t>
              </a:r>
              <a:r>
                <a:rPr lang="en-US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 &lt; 5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99B29EE-3498-7E43-8DD1-413687D84909}"/>
                </a:ext>
              </a:extLst>
            </p:cNvPr>
            <p:cNvSpPr txBox="1"/>
            <p:nvPr/>
          </p:nvSpPr>
          <p:spPr>
            <a:xfrm>
              <a:off x="2417746" y="1381780"/>
              <a:ext cx="40427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53394EE-54BE-474C-A1A4-213ED480F385}"/>
                </a:ext>
              </a:extLst>
            </p:cNvPr>
            <p:cNvSpPr txBox="1"/>
            <p:nvPr/>
          </p:nvSpPr>
          <p:spPr>
            <a:xfrm>
              <a:off x="5402109" y="1355661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90BBFC6-2DF8-6B4F-9245-ED582F4DBEF0}"/>
                </a:ext>
              </a:extLst>
            </p:cNvPr>
            <p:cNvSpPr txBox="1"/>
            <p:nvPr/>
          </p:nvSpPr>
          <p:spPr>
            <a:xfrm>
              <a:off x="3836461" y="3187334"/>
              <a:ext cx="40427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128112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20C8A-A494-BF46-861B-A75719DF4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 Algorithm: AC-3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66E8F8-6652-A341-804B-6DA6E5EDA7D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9C1A5EC-2315-A948-92FA-725C52ACDA9D}" type="slidenum">
              <a:rPr lang="en-US" altLang="zh-CN" smtClean="0"/>
              <a:pPr>
                <a:defRPr/>
              </a:pPr>
              <a:t>21</a:t>
            </a:fld>
            <a:endParaRPr lang="en-US" altLang="zh-CN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C2F4F3F-741F-904B-85AF-3EB07DADE6C6}"/>
              </a:ext>
            </a:extLst>
          </p:cNvPr>
          <p:cNvSpPr txBox="1">
            <a:spLocks noChangeArrowheads="1"/>
          </p:cNvSpPr>
          <p:nvPr/>
        </p:nvSpPr>
        <p:spPr>
          <a:xfrm>
            <a:off x="609600" y="1600200"/>
            <a:ext cx="8229600" cy="39624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None/>
              <a:tabLst>
                <a:tab pos="7658100" algn="r"/>
              </a:tabLst>
            </a:pPr>
            <a:r>
              <a:rPr lang="en-US" altLang="en-US" sz="2400" b="1" kern="0" dirty="0"/>
              <a:t>Two components</a:t>
            </a:r>
          </a:p>
          <a:p>
            <a:pPr eaLnBrk="1" hangingPunct="1">
              <a:tabLst>
                <a:tab pos="7658100" algn="r"/>
              </a:tabLst>
            </a:pPr>
            <a:r>
              <a:rPr lang="en-US" altLang="en-US" sz="2400" kern="0" dirty="0"/>
              <a:t>Enforcing consistency</a:t>
            </a:r>
          </a:p>
          <a:p>
            <a:pPr marL="914400" lvl="1" indent="-514350" eaLnBrk="1" hangingPunct="1">
              <a:tabLst>
                <a:tab pos="7658100" algn="r"/>
              </a:tabLst>
            </a:pPr>
            <a:r>
              <a:rPr lang="en-US" altLang="en-US" sz="2000" kern="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Check</a:t>
            </a:r>
            <a:r>
              <a:rPr lang="en-US" altLang="en-US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((</a:t>
            </a:r>
            <a:r>
              <a:rPr lang="en-US" altLang="en-US" sz="2000" i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2000" i="1" kern="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0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en-US" sz="2000" i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),(</a:t>
            </a:r>
            <a:r>
              <a:rPr lang="en-US" altLang="en-US" sz="2000" i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2000" i="1" kern="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altLang="en-US" sz="20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en-US" sz="2000" i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))</a:t>
            </a:r>
          </a:p>
          <a:p>
            <a:pPr marL="914400" lvl="1" indent="-514350" eaLnBrk="1" hangingPunct="1">
              <a:tabLst>
                <a:tab pos="7658100" algn="r"/>
              </a:tabLst>
            </a:pPr>
            <a:r>
              <a:rPr lang="en-US" altLang="en-US" sz="2000" kern="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Revise</a:t>
            </a:r>
            <a:r>
              <a:rPr lang="en-US" altLang="en-US" sz="2000" kern="0" dirty="0">
                <a:latin typeface="Garamond" panose="02020404030301010803" pitchFamily="18" charset="0"/>
              </a:rPr>
              <a:t>(</a:t>
            </a:r>
            <a:r>
              <a:rPr lang="en-US" altLang="en-US" sz="2000" i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2000" i="1" kern="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000" kern="0" dirty="0" err="1">
                <a:latin typeface="Garamond" panose="02020404030301010803" pitchFamily="18" charset="0"/>
              </a:rPr>
              <a:t>,</a:t>
            </a:r>
            <a:r>
              <a:rPr lang="en-US" altLang="en-US" sz="2000" i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2000" i="1" kern="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altLang="en-US" sz="2000" kern="0" dirty="0">
                <a:latin typeface="Garamond" panose="02020404030301010803" pitchFamily="18" charset="0"/>
              </a:rPr>
              <a:t>)</a:t>
            </a:r>
            <a:endParaRPr lang="en-US" altLang="en-US" sz="2400" kern="0" dirty="0"/>
          </a:p>
          <a:p>
            <a:pPr marL="0" indent="0" eaLnBrk="1" hangingPunct="1">
              <a:buNone/>
              <a:tabLst>
                <a:tab pos="7658100" algn="r"/>
              </a:tabLst>
            </a:pPr>
            <a:endParaRPr lang="en-US" altLang="en-US" sz="2400" kern="0" dirty="0"/>
          </a:p>
          <a:p>
            <a:pPr eaLnBrk="1" hangingPunct="1">
              <a:tabLst>
                <a:tab pos="7658100" algn="r"/>
              </a:tabLst>
            </a:pPr>
            <a:r>
              <a:rPr lang="en-US" altLang="en-US" sz="2400" kern="0" dirty="0"/>
              <a:t>Propagating constraints</a:t>
            </a:r>
          </a:p>
          <a:p>
            <a:pPr marL="914400" lvl="1" indent="-514350" eaLnBrk="1" hangingPunct="1">
              <a:tabLst>
                <a:tab pos="7658100" algn="r"/>
              </a:tabLst>
            </a:pPr>
            <a:r>
              <a:rPr lang="en-US" altLang="en-US" sz="2000" kern="0" dirty="0"/>
              <a:t>Loop and update the propagation queue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C6FF0EF-F636-7041-81FA-9978858F469E}"/>
              </a:ext>
            </a:extLst>
          </p:cNvPr>
          <p:cNvSpPr txBox="1"/>
          <p:nvPr/>
        </p:nvSpPr>
        <p:spPr>
          <a:xfrm>
            <a:off x="756877" y="4795917"/>
            <a:ext cx="427232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 eaLnBrk="1" hangingPunct="1">
              <a:buNone/>
              <a:tabLst>
                <a:tab pos="906463" algn="ctr"/>
                <a:tab pos="7658100" algn="r"/>
              </a:tabLst>
            </a:pPr>
            <a:r>
              <a:rPr lang="en-US" altLang="en-US" kern="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Check</a:t>
            </a:r>
            <a:r>
              <a:rPr lang="en-US" alt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((</a:t>
            </a:r>
            <a:r>
              <a:rPr lang="en-US" altLang="en-US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,4),(</a:t>
            </a:r>
            <a:r>
              <a:rPr lang="en-US" altLang="en-US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,5))? </a:t>
            </a:r>
            <a:r>
              <a:rPr lang="en-US" altLang="en-US" kern="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Check</a:t>
            </a:r>
            <a:r>
              <a:rPr lang="en-US" alt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((</a:t>
            </a:r>
            <a:r>
              <a:rPr lang="en-US" altLang="en-US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,15),((</a:t>
            </a:r>
            <a:r>
              <a:rPr lang="en-US" altLang="en-US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,5))?</a:t>
            </a:r>
          </a:p>
          <a:p>
            <a:pPr marL="0" indent="0" eaLnBrk="1" hangingPunct="1">
              <a:buNone/>
              <a:tabLst>
                <a:tab pos="906463" algn="ctr"/>
                <a:tab pos="7658100" algn="r"/>
              </a:tabLst>
            </a:pPr>
            <a:r>
              <a:rPr lang="en-US" altLang="en-US" kern="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Revise</a:t>
            </a:r>
            <a:r>
              <a:rPr lang="en-US" altLang="en-US" kern="0" dirty="0">
                <a:latin typeface="Garamond" panose="02020404030301010803" pitchFamily="18" charset="0"/>
              </a:rPr>
              <a:t>(</a:t>
            </a:r>
            <a:r>
              <a:rPr lang="en-US" altLang="en-US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kern="0" dirty="0">
                <a:latin typeface="Garamond" panose="02020404030301010803" pitchFamily="18" charset="0"/>
              </a:rPr>
              <a:t>,</a:t>
            </a:r>
            <a:r>
              <a:rPr lang="en-US" altLang="en-US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kern="0" dirty="0">
                <a:latin typeface="Garamond" panose="02020404030301010803" pitchFamily="18" charset="0"/>
              </a:rPr>
              <a:t>)? </a:t>
            </a:r>
            <a:r>
              <a:rPr lang="en-US" altLang="en-US" kern="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Revise</a:t>
            </a:r>
            <a:r>
              <a:rPr lang="en-US" altLang="en-US" kern="0" dirty="0">
                <a:latin typeface="Garamond" panose="02020404030301010803" pitchFamily="18" charset="0"/>
              </a:rPr>
              <a:t>(</a:t>
            </a:r>
            <a:r>
              <a:rPr lang="en-US" altLang="en-US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kern="0" dirty="0">
                <a:latin typeface="Garamond" panose="02020404030301010803" pitchFamily="18" charset="0"/>
              </a:rPr>
              <a:t>,</a:t>
            </a:r>
            <a:r>
              <a:rPr lang="en-US" altLang="en-US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kern="0" dirty="0">
                <a:latin typeface="Garamond" panose="02020404030301010803" pitchFamily="18" charset="0"/>
              </a:rPr>
              <a:t>)? </a:t>
            </a:r>
            <a:endParaRPr lang="en-US" altLang="en-US" sz="2400" kern="0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C546153-7246-2E4C-AFCD-53D8A5946EE7}"/>
              </a:ext>
            </a:extLst>
          </p:cNvPr>
          <p:cNvGrpSpPr/>
          <p:nvPr/>
        </p:nvGrpSpPr>
        <p:grpSpPr>
          <a:xfrm>
            <a:off x="4789868" y="1623030"/>
            <a:ext cx="3955421" cy="2410184"/>
            <a:chOff x="4789868" y="1623030"/>
            <a:chExt cx="3955421" cy="2410184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5C37276D-475B-FD4E-B6CD-2CD7538A8211}"/>
                </a:ext>
              </a:extLst>
            </p:cNvPr>
            <p:cNvGrpSpPr/>
            <p:nvPr/>
          </p:nvGrpSpPr>
          <p:grpSpPr>
            <a:xfrm>
              <a:off x="4789868" y="1623030"/>
              <a:ext cx="3955421" cy="2410184"/>
              <a:chOff x="4789868" y="1623030"/>
              <a:chExt cx="3955421" cy="2410184"/>
            </a:xfrm>
          </p:grpSpPr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6FD931DA-140F-244D-ACDF-2510B358036B}"/>
                  </a:ext>
                </a:extLst>
              </p:cNvPr>
              <p:cNvSpPr/>
              <p:nvPr/>
            </p:nvSpPr>
            <p:spPr>
              <a:xfrm>
                <a:off x="5293450" y="2297338"/>
                <a:ext cx="996608" cy="539921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[1,10]</a:t>
                </a:r>
              </a:p>
            </p:txBody>
          </p:sp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5514A233-1A11-F74C-B7E6-50F8BEECB34D}"/>
                  </a:ext>
                </a:extLst>
              </p:cNvPr>
              <p:cNvSpPr/>
              <p:nvPr/>
            </p:nvSpPr>
            <p:spPr>
              <a:xfrm>
                <a:off x="7796337" y="2278936"/>
                <a:ext cx="948952" cy="53340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[5,8]</a:t>
                </a:r>
              </a:p>
            </p:txBody>
          </p:sp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06073DE4-10B2-3144-9EC6-EFD72D01FA5F}"/>
                  </a:ext>
                </a:extLst>
              </p:cNvPr>
              <p:cNvSpPr/>
              <p:nvPr/>
            </p:nvSpPr>
            <p:spPr>
              <a:xfrm>
                <a:off x="6589264" y="3124979"/>
                <a:ext cx="908120" cy="53340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[4,15]</a:t>
                </a:r>
              </a:p>
            </p:txBody>
          </p:sp>
          <p:sp>
            <p:nvSpPr>
              <p:cNvPr id="11" name="Arc 10">
                <a:extLst>
                  <a:ext uri="{FF2B5EF4-FFF2-40B4-BE49-F238E27FC236}">
                    <a16:creationId xmlns:a16="http://schemas.microsoft.com/office/drawing/2014/main" id="{0C453ABB-DD1E-9C42-9717-A252A3E1F104}"/>
                  </a:ext>
                </a:extLst>
              </p:cNvPr>
              <p:cNvSpPr/>
              <p:nvPr/>
            </p:nvSpPr>
            <p:spPr>
              <a:xfrm>
                <a:off x="5723014" y="2045970"/>
                <a:ext cx="2514600" cy="471592"/>
              </a:xfrm>
              <a:prstGeom prst="arc">
                <a:avLst>
                  <a:gd name="adj1" fmla="val 10786882"/>
                  <a:gd name="adj2" fmla="val 0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35A2608-6357-A745-8744-57FA70B12C1D}"/>
                  </a:ext>
                </a:extLst>
              </p:cNvPr>
              <p:cNvSpPr txBox="1"/>
              <p:nvPr/>
            </p:nvSpPr>
            <p:spPr>
              <a:xfrm>
                <a:off x="6556531" y="1623030"/>
                <a:ext cx="77136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&lt; </a:t>
                </a:r>
                <a:r>
                  <a: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96060B4-D3D9-794F-97AA-6AC8B30EA761}"/>
                  </a:ext>
                </a:extLst>
              </p:cNvPr>
              <p:cNvSpPr txBox="1"/>
              <p:nvPr/>
            </p:nvSpPr>
            <p:spPr>
              <a:xfrm>
                <a:off x="7887312" y="3041660"/>
                <a:ext cx="78579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&lt; </a:t>
                </a:r>
                <a:r>
                  <a: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3041209-DFC1-B045-994B-5BD6F4AD0582}"/>
                  </a:ext>
                </a:extLst>
              </p:cNvPr>
              <p:cNvSpPr txBox="1"/>
              <p:nvPr/>
            </p:nvSpPr>
            <p:spPr>
              <a:xfrm>
                <a:off x="4789868" y="3018592"/>
                <a:ext cx="146726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&lt; </a:t>
                </a:r>
                <a:r>
                  <a: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:r>
                  <a: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&lt; 5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E23D055-90C4-A943-B94A-E166674AD3D2}"/>
                  </a:ext>
                </a:extLst>
              </p:cNvPr>
              <p:cNvSpPr txBox="1"/>
              <p:nvPr/>
            </p:nvSpPr>
            <p:spPr>
              <a:xfrm>
                <a:off x="5321360" y="1827550"/>
                <a:ext cx="40427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48FCD0B-5422-5840-A47A-0DE9F009FE40}"/>
                  </a:ext>
                </a:extLst>
              </p:cNvPr>
              <p:cNvSpPr txBox="1"/>
              <p:nvPr/>
            </p:nvSpPr>
            <p:spPr>
              <a:xfrm>
                <a:off x="8305723" y="1801431"/>
                <a:ext cx="34176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DA7BC23-0C14-A04D-AD3E-BBB4CB29CB60}"/>
                  </a:ext>
                </a:extLst>
              </p:cNvPr>
              <p:cNvSpPr txBox="1"/>
              <p:nvPr/>
            </p:nvSpPr>
            <p:spPr>
              <a:xfrm>
                <a:off x="6740075" y="3633104"/>
                <a:ext cx="40427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</a:p>
            </p:txBody>
          </p:sp>
        </p:grp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0C57CF7F-4937-4049-B32F-1F88C0F5EFD7}"/>
                </a:ext>
              </a:extLst>
            </p:cNvPr>
            <p:cNvCxnSpPr>
              <a:cxnSpLocks/>
              <a:stCxn id="9" idx="2"/>
              <a:endCxn id="10" idx="3"/>
            </p:cNvCxnSpPr>
            <p:nvPr/>
          </p:nvCxnSpPr>
          <p:spPr>
            <a:xfrm flipH="1">
              <a:off x="7497384" y="2812336"/>
              <a:ext cx="773429" cy="57934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1EA79EA-0D90-1A44-9560-727D89D678FF}"/>
                </a:ext>
              </a:extLst>
            </p:cNvPr>
            <p:cNvCxnSpPr>
              <a:cxnSpLocks/>
              <a:stCxn id="8" idx="2"/>
              <a:endCxn id="10" idx="1"/>
            </p:cNvCxnSpPr>
            <p:nvPr/>
          </p:nvCxnSpPr>
          <p:spPr>
            <a:xfrm>
              <a:off x="5791754" y="2837259"/>
              <a:ext cx="797510" cy="55442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203215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112C7-E875-774F-8340-2BED3DDA0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C062EF-E06E-8E43-9DDA-F5DD1E7A4E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9C1A5EC-2315-A948-92FA-725C52ACDA9D}" type="slidenum">
              <a:rPr lang="en-US" altLang="zh-CN" smtClean="0"/>
              <a:pPr>
                <a:defRPr/>
              </a:pPr>
              <a:t>22</a:t>
            </a:fld>
            <a:endParaRPr lang="en-US" altLang="zh-C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9C70F6-0617-AC46-8B2C-EA506D5E5B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371600"/>
            <a:ext cx="4394200" cy="4359509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F0721E0E-2718-774F-9381-1F6FC0960C66}"/>
              </a:ext>
            </a:extLst>
          </p:cNvPr>
          <p:cNvGrpSpPr/>
          <p:nvPr/>
        </p:nvGrpSpPr>
        <p:grpSpPr>
          <a:xfrm>
            <a:off x="4655179" y="1141170"/>
            <a:ext cx="3955421" cy="2410184"/>
            <a:chOff x="4789868" y="1623030"/>
            <a:chExt cx="3955421" cy="2410184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DA0DA638-FD5F-4640-A7ED-16882B4B50B7}"/>
                </a:ext>
              </a:extLst>
            </p:cNvPr>
            <p:cNvGrpSpPr/>
            <p:nvPr/>
          </p:nvGrpSpPr>
          <p:grpSpPr>
            <a:xfrm>
              <a:off x="4789868" y="1623030"/>
              <a:ext cx="3955421" cy="2410184"/>
              <a:chOff x="4789868" y="1623030"/>
              <a:chExt cx="3955421" cy="2410184"/>
            </a:xfrm>
          </p:grpSpPr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EE7C6072-CF8D-EA42-AAFF-A281E2863752}"/>
                  </a:ext>
                </a:extLst>
              </p:cNvPr>
              <p:cNvSpPr/>
              <p:nvPr/>
            </p:nvSpPr>
            <p:spPr>
              <a:xfrm>
                <a:off x="5293450" y="2297338"/>
                <a:ext cx="996608" cy="539921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[1,10]</a:t>
                </a:r>
              </a:p>
            </p:txBody>
          </p:sp>
          <p:sp>
            <p:nvSpPr>
              <p:cNvPr id="36" name="Rounded Rectangle 35">
                <a:extLst>
                  <a:ext uri="{FF2B5EF4-FFF2-40B4-BE49-F238E27FC236}">
                    <a16:creationId xmlns:a16="http://schemas.microsoft.com/office/drawing/2014/main" id="{22AE1726-8F2B-BC4D-ABFD-39AA1BD0446A}"/>
                  </a:ext>
                </a:extLst>
              </p:cNvPr>
              <p:cNvSpPr/>
              <p:nvPr/>
            </p:nvSpPr>
            <p:spPr>
              <a:xfrm>
                <a:off x="7796337" y="2278936"/>
                <a:ext cx="948952" cy="53340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[5,8]</a:t>
                </a:r>
              </a:p>
            </p:txBody>
          </p:sp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0183BA84-5614-214E-81F6-8EC0BB1708DD}"/>
                  </a:ext>
                </a:extLst>
              </p:cNvPr>
              <p:cNvSpPr/>
              <p:nvPr/>
            </p:nvSpPr>
            <p:spPr>
              <a:xfrm>
                <a:off x="6589264" y="3124979"/>
                <a:ext cx="908120" cy="53340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[4,15]</a:t>
                </a:r>
              </a:p>
            </p:txBody>
          </p:sp>
          <p:sp>
            <p:nvSpPr>
              <p:cNvPr id="38" name="Arc 37">
                <a:extLst>
                  <a:ext uri="{FF2B5EF4-FFF2-40B4-BE49-F238E27FC236}">
                    <a16:creationId xmlns:a16="http://schemas.microsoft.com/office/drawing/2014/main" id="{21C9E966-89CE-EC4E-A89F-DD36B21D33C8}"/>
                  </a:ext>
                </a:extLst>
              </p:cNvPr>
              <p:cNvSpPr/>
              <p:nvPr/>
            </p:nvSpPr>
            <p:spPr>
              <a:xfrm>
                <a:off x="5723014" y="2045970"/>
                <a:ext cx="2514600" cy="471592"/>
              </a:xfrm>
              <a:prstGeom prst="arc">
                <a:avLst>
                  <a:gd name="adj1" fmla="val 10786882"/>
                  <a:gd name="adj2" fmla="val 0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9BED5D3E-2B23-A44E-9DB9-33B36C4389C2}"/>
                  </a:ext>
                </a:extLst>
              </p:cNvPr>
              <p:cNvSpPr txBox="1"/>
              <p:nvPr/>
            </p:nvSpPr>
            <p:spPr>
              <a:xfrm>
                <a:off x="6556531" y="1623030"/>
                <a:ext cx="77136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&lt; </a:t>
                </a:r>
                <a:r>
                  <a: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EA58797-534C-1841-8D84-54CF251F8BF9}"/>
                  </a:ext>
                </a:extLst>
              </p:cNvPr>
              <p:cNvSpPr txBox="1"/>
              <p:nvPr/>
            </p:nvSpPr>
            <p:spPr>
              <a:xfrm>
                <a:off x="7887312" y="3041660"/>
                <a:ext cx="78579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&lt; </a:t>
                </a:r>
                <a:r>
                  <a: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45968D8D-0B7D-2740-9D12-554AE29F47F4}"/>
                  </a:ext>
                </a:extLst>
              </p:cNvPr>
              <p:cNvSpPr txBox="1"/>
              <p:nvPr/>
            </p:nvSpPr>
            <p:spPr>
              <a:xfrm>
                <a:off x="4789868" y="3018592"/>
                <a:ext cx="146726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&lt; </a:t>
                </a:r>
                <a:r>
                  <a: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:r>
                  <a: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&lt; 5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E8A5B875-753E-CC47-8CF4-2C553D5D5461}"/>
                  </a:ext>
                </a:extLst>
              </p:cNvPr>
              <p:cNvSpPr txBox="1"/>
              <p:nvPr/>
            </p:nvSpPr>
            <p:spPr>
              <a:xfrm>
                <a:off x="5321360" y="1827550"/>
                <a:ext cx="40427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9F0B2059-A6AF-0741-A84C-ADF96ACC3836}"/>
                  </a:ext>
                </a:extLst>
              </p:cNvPr>
              <p:cNvSpPr txBox="1"/>
              <p:nvPr/>
            </p:nvSpPr>
            <p:spPr>
              <a:xfrm>
                <a:off x="8305723" y="1801431"/>
                <a:ext cx="34176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11A6C5F0-B2A3-EE4E-BBE8-E565D2DAB48E}"/>
                  </a:ext>
                </a:extLst>
              </p:cNvPr>
              <p:cNvSpPr txBox="1"/>
              <p:nvPr/>
            </p:nvSpPr>
            <p:spPr>
              <a:xfrm>
                <a:off x="6740075" y="3633104"/>
                <a:ext cx="40427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</a:p>
            </p:txBody>
          </p:sp>
        </p:grp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C4E0E30B-AE8A-E24C-BDAC-21D0E03C2F46}"/>
                </a:ext>
              </a:extLst>
            </p:cNvPr>
            <p:cNvCxnSpPr>
              <a:cxnSpLocks/>
              <a:stCxn id="36" idx="2"/>
              <a:endCxn id="37" idx="3"/>
            </p:cNvCxnSpPr>
            <p:nvPr/>
          </p:nvCxnSpPr>
          <p:spPr>
            <a:xfrm flipH="1">
              <a:off x="7497384" y="2812336"/>
              <a:ext cx="773429" cy="57934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91E5C85B-9A5F-6042-AB01-165E4CEFAF90}"/>
                </a:ext>
              </a:extLst>
            </p:cNvPr>
            <p:cNvCxnSpPr>
              <a:cxnSpLocks/>
              <a:stCxn id="35" idx="2"/>
              <a:endCxn id="37" idx="1"/>
            </p:cNvCxnSpPr>
            <p:nvPr/>
          </p:nvCxnSpPr>
          <p:spPr>
            <a:xfrm>
              <a:off x="5791754" y="2837259"/>
              <a:ext cx="797510" cy="55442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3B619B45-D75D-9B47-9609-D21E79D9E7F6}"/>
              </a:ext>
            </a:extLst>
          </p:cNvPr>
          <p:cNvSpPr txBox="1"/>
          <p:nvPr/>
        </p:nvSpPr>
        <p:spPr>
          <a:xfrm>
            <a:off x="5906847" y="4074840"/>
            <a:ext cx="162256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 eaLnBrk="1" hangingPunct="1">
              <a:buNone/>
              <a:tabLst>
                <a:tab pos="906463" algn="ctr"/>
                <a:tab pos="7658100" algn="r"/>
              </a:tabLst>
            </a:pPr>
            <a:r>
              <a:rPr lang="en-US" altLang="en-US" kern="0" dirty="0"/>
              <a:t>Consider</a:t>
            </a:r>
            <a:endParaRPr lang="en-US" altLang="en-US" kern="0" cap="sm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None/>
              <a:tabLst>
                <a:tab pos="222250" algn="l"/>
                <a:tab pos="906463" algn="ctr"/>
                <a:tab pos="7658100" algn="r"/>
              </a:tabLst>
            </a:pPr>
            <a:r>
              <a:rPr lang="en-US" altLang="en-US" kern="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	Revise</a:t>
            </a:r>
            <a:r>
              <a:rPr lang="en-US" altLang="en-US" kern="0" dirty="0">
                <a:latin typeface="Garamond" panose="02020404030301010803" pitchFamily="18" charset="0"/>
              </a:rPr>
              <a:t>(</a:t>
            </a:r>
            <a:r>
              <a:rPr lang="en-US" altLang="en-US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kern="0" dirty="0">
                <a:latin typeface="Garamond" panose="02020404030301010803" pitchFamily="18" charset="0"/>
              </a:rPr>
              <a:t>,</a:t>
            </a:r>
            <a:r>
              <a:rPr lang="en-US" altLang="en-US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kern="0" dirty="0">
                <a:latin typeface="Garamond" panose="02020404030301010803" pitchFamily="18" charset="0"/>
              </a:rPr>
              <a:t>)</a:t>
            </a:r>
          </a:p>
          <a:p>
            <a:pPr eaLnBrk="1" hangingPunct="1">
              <a:buNone/>
              <a:tabLst>
                <a:tab pos="222250" algn="l"/>
                <a:tab pos="906463" algn="ctr"/>
                <a:tab pos="7658100" algn="r"/>
              </a:tabLst>
            </a:pPr>
            <a:r>
              <a:rPr lang="en-US" altLang="en-US" kern="0" cap="small" dirty="0">
                <a:latin typeface="Garamond" panose="02020404030301010803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kern="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Revise</a:t>
            </a:r>
            <a:r>
              <a:rPr lang="en-US" altLang="en-US" kern="0" dirty="0">
                <a:latin typeface="Garamond" panose="02020404030301010803" pitchFamily="18" charset="0"/>
              </a:rPr>
              <a:t>(</a:t>
            </a:r>
            <a:r>
              <a:rPr lang="en-US" altLang="en-US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kern="0" dirty="0">
                <a:latin typeface="Garamond" panose="02020404030301010803" pitchFamily="18" charset="0"/>
              </a:rPr>
              <a:t>,</a:t>
            </a:r>
            <a:r>
              <a:rPr lang="en-US" altLang="en-US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kern="0" dirty="0">
                <a:latin typeface="Garamond" panose="02020404030301010803" pitchFamily="18" charset="0"/>
              </a:rPr>
              <a:t>) </a:t>
            </a:r>
            <a:endParaRPr lang="en-US" altLang="en-US" sz="2400" kern="0" dirty="0"/>
          </a:p>
        </p:txBody>
      </p:sp>
    </p:spTree>
    <p:extLst>
      <p:ext uri="{BB962C8B-B14F-4D97-AF65-F5344CB8AC3E}">
        <p14:creationId xmlns:p14="http://schemas.microsoft.com/office/powerpoint/2010/main" val="18744352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28510-C78B-E549-94BE-5EAD19287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Revise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40CDA4-FF2D-B846-B519-97D0A9B4A86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9C1A5EC-2315-A948-92FA-725C52ACDA9D}" type="slidenum">
              <a:rPr lang="en-US" altLang="zh-CN" smtClean="0"/>
              <a:pPr>
                <a:defRPr/>
              </a:pPr>
              <a:t>23</a:t>
            </a:fld>
            <a:endParaRPr lang="en-US" altLang="zh-CN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3B77441-171E-514F-8515-B1D64636A32D}"/>
              </a:ext>
            </a:extLst>
          </p:cNvPr>
          <p:cNvSpPr txBox="1">
            <a:spLocks noChangeArrowheads="1"/>
          </p:cNvSpPr>
          <p:nvPr/>
        </p:nvSpPr>
        <p:spPr>
          <a:xfrm>
            <a:off x="609600" y="1600200"/>
            <a:ext cx="8229600" cy="39624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tabLst>
                <a:tab pos="7658100" algn="r"/>
              </a:tabLst>
            </a:pPr>
            <a:r>
              <a:rPr lang="en-US" altLang="en-US" sz="2400" kern="0" dirty="0"/>
              <a:t>After </a:t>
            </a:r>
            <a:r>
              <a:rPr lang="en-US" altLang="en-US" sz="2400" kern="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Revise</a:t>
            </a:r>
            <a:r>
              <a:rPr lang="en-US" altLang="en-US" sz="2400" kern="0" dirty="0">
                <a:latin typeface="Garamond" panose="02020404030301010803" pitchFamily="18" charset="0"/>
              </a:rPr>
              <a:t>(</a:t>
            </a:r>
            <a:r>
              <a:rPr lang="en-US" altLang="en-US" sz="2400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2400" i="1" kern="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kern="0" dirty="0">
                <a:latin typeface="Garamond" panose="02020404030301010803" pitchFamily="18" charset="0"/>
              </a:rPr>
              <a:t>,</a:t>
            </a:r>
            <a:r>
              <a:rPr lang="en-US" altLang="en-US" sz="2400" i="1" kern="0" dirty="0">
                <a:latin typeface="Garamond" panose="02020404030301010803" pitchFamily="18" charset="0"/>
              </a:rPr>
              <a:t> </a:t>
            </a:r>
            <a:r>
              <a:rPr lang="en-US" altLang="en-US" sz="2400" i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2400" i="1" kern="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altLang="en-US" sz="2400" kern="0" dirty="0">
                <a:latin typeface="Garamond" panose="02020404030301010803" pitchFamily="18" charset="0"/>
              </a:rPr>
              <a:t>) </a:t>
            </a:r>
            <a:r>
              <a:rPr lang="en-US" altLang="en-US" sz="2400" kern="0" dirty="0"/>
              <a:t>all the values in </a:t>
            </a:r>
            <a:r>
              <a:rPr lang="en-US" altLang="en-US" sz="2400" i="1" kern="0" dirty="0" err="1">
                <a:latin typeface="Times" pitchFamily="2" charset="0"/>
              </a:rPr>
              <a:t>dom</a:t>
            </a:r>
            <a:r>
              <a:rPr lang="en-US" altLang="en-US" sz="2400" kern="0" dirty="0"/>
              <a:t>(</a:t>
            </a:r>
            <a:r>
              <a:rPr lang="en-US" altLang="en-US" sz="2400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2400" i="1" kern="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kern="0" dirty="0"/>
              <a:t>) are supported in </a:t>
            </a:r>
            <a:r>
              <a:rPr lang="en-US" altLang="en-US" sz="2400" i="1" kern="0" dirty="0" err="1">
                <a:latin typeface="Times" pitchFamily="2" charset="0"/>
              </a:rPr>
              <a:t>dom</a:t>
            </a:r>
            <a:r>
              <a:rPr lang="en-US" altLang="en-US" sz="2400" kern="0" dirty="0"/>
              <a:t>(</a:t>
            </a:r>
            <a:r>
              <a:rPr lang="en-US" altLang="en-US" sz="2400" i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2400" i="1" kern="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altLang="en-US" sz="2400" kern="0" dirty="0"/>
              <a:t>)</a:t>
            </a:r>
            <a:endParaRPr lang="en-US" altLang="en-US" sz="2400" kern="0" cap="sm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tabLst>
                <a:tab pos="7658100" algn="r"/>
              </a:tabLst>
            </a:pPr>
            <a:r>
              <a:rPr lang="en-US" altLang="en-US" sz="2400" kern="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Revise</a:t>
            </a:r>
            <a:r>
              <a:rPr lang="en-US" altLang="en-US" sz="2400" kern="0" dirty="0">
                <a:latin typeface="Garamond" panose="02020404030301010803" pitchFamily="18" charset="0"/>
              </a:rPr>
              <a:t>(</a:t>
            </a:r>
            <a:r>
              <a:rPr lang="en-US" altLang="en-US" sz="2400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2400" i="1" kern="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kern="0" dirty="0">
                <a:latin typeface="Garamond" panose="02020404030301010803" pitchFamily="18" charset="0"/>
              </a:rPr>
              <a:t>,</a:t>
            </a:r>
            <a:r>
              <a:rPr lang="en-US" altLang="en-US" sz="2400" i="1" kern="0" dirty="0">
                <a:latin typeface="Garamond" panose="02020404030301010803" pitchFamily="18" charset="0"/>
              </a:rPr>
              <a:t> </a:t>
            </a:r>
            <a:r>
              <a:rPr lang="en-US" altLang="en-US" sz="2400" i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2400" i="1" kern="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altLang="en-US" sz="2400" kern="0" dirty="0">
                <a:latin typeface="Garamond" panose="02020404030301010803" pitchFamily="18" charset="0"/>
              </a:rPr>
              <a:t>) </a:t>
            </a:r>
          </a:p>
          <a:p>
            <a:pPr lvl="1" eaLnBrk="1" hangingPunct="1">
              <a:tabLst>
                <a:tab pos="7658100" algn="r"/>
              </a:tabLst>
            </a:pPr>
            <a:r>
              <a:rPr lang="en-US" altLang="en-US" sz="2000" kern="0" dirty="0"/>
              <a:t>Updates the domain of </a:t>
            </a:r>
            <a:r>
              <a:rPr lang="en-US" altLang="en-US" sz="2000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2000" i="1" kern="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  <a:p>
            <a:pPr lvl="1" eaLnBrk="1" hangingPunct="1">
              <a:tabLst>
                <a:tab pos="7658100" algn="r"/>
              </a:tabLst>
            </a:pPr>
            <a:r>
              <a:rPr lang="en-US" altLang="en-US" sz="2000" kern="0" dirty="0">
                <a:solidFill>
                  <a:srgbClr val="3965BC"/>
                </a:solidFill>
              </a:rPr>
              <a:t>Enforces</a:t>
            </a:r>
            <a:r>
              <a:rPr lang="en-US" altLang="en-US" sz="2000" kern="0" dirty="0"/>
              <a:t> of the consistency of </a:t>
            </a:r>
            <a:r>
              <a:rPr lang="en-US" altLang="en-US" sz="2000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2000" i="1" kern="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altLang="en-US" sz="2000" kern="0" dirty="0"/>
              <a:t>WRT </a:t>
            </a:r>
            <a:r>
              <a:rPr lang="en-US" altLang="en-US" sz="2000" i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2000" i="1" kern="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endParaRPr lang="en-US" altLang="en-US" sz="2400" kern="0" dirty="0"/>
          </a:p>
          <a:p>
            <a:pPr eaLnBrk="1" hangingPunct="1">
              <a:tabLst>
                <a:tab pos="7658100" algn="r"/>
              </a:tabLst>
            </a:pPr>
            <a:r>
              <a:rPr lang="en-US" altLang="en-US" sz="2400" kern="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Revise</a:t>
            </a:r>
            <a:r>
              <a:rPr lang="en-US" altLang="en-US" sz="2400" kern="0" dirty="0">
                <a:latin typeface="Garamond" panose="02020404030301010803" pitchFamily="18" charset="0"/>
              </a:rPr>
              <a:t>(</a:t>
            </a:r>
            <a:r>
              <a:rPr lang="en-US" altLang="en-US" sz="2400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2400" i="1" kern="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kern="0" dirty="0">
                <a:latin typeface="Garamond" panose="02020404030301010803" pitchFamily="18" charset="0"/>
              </a:rPr>
              <a:t>,</a:t>
            </a:r>
            <a:r>
              <a:rPr lang="en-US" altLang="en-US" sz="2400" i="1" kern="0" dirty="0">
                <a:latin typeface="Garamond" panose="02020404030301010803" pitchFamily="18" charset="0"/>
              </a:rPr>
              <a:t> </a:t>
            </a:r>
            <a:r>
              <a:rPr lang="en-US" altLang="en-US" sz="2400" i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2400" i="1" kern="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altLang="en-US" sz="2400" kern="0" dirty="0">
                <a:latin typeface="Garamond" panose="02020404030301010803" pitchFamily="18" charset="0"/>
              </a:rPr>
              <a:t>) </a:t>
            </a:r>
            <a:r>
              <a:rPr lang="en-US" altLang="en-US" sz="2400" kern="0" dirty="0"/>
              <a:t>and </a:t>
            </a:r>
            <a:r>
              <a:rPr lang="en-US" altLang="en-US" sz="2400" kern="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Revise</a:t>
            </a:r>
            <a:r>
              <a:rPr lang="en-US" altLang="en-US" sz="2400" kern="0" dirty="0">
                <a:latin typeface="Garamond" panose="02020404030301010803" pitchFamily="18" charset="0"/>
              </a:rPr>
              <a:t>(</a:t>
            </a:r>
            <a:r>
              <a:rPr lang="en-US" altLang="en-US" sz="2400" i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2400" i="1" kern="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altLang="en-US" sz="2400" kern="0" dirty="0">
                <a:latin typeface="Garamond" panose="02020404030301010803" pitchFamily="18" charset="0"/>
              </a:rPr>
              <a:t>,</a:t>
            </a:r>
            <a:r>
              <a:rPr lang="en-US" altLang="en-US" sz="2400" i="1" kern="0" dirty="0">
                <a:latin typeface="Garamond" panose="02020404030301010803" pitchFamily="18" charset="0"/>
              </a:rPr>
              <a:t> </a:t>
            </a:r>
            <a:r>
              <a:rPr lang="en-US" altLang="en-US" sz="2400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2400" i="1" kern="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kern="0" dirty="0">
                <a:latin typeface="Garamond" panose="02020404030301010803" pitchFamily="18" charset="0"/>
              </a:rPr>
              <a:t>) </a:t>
            </a:r>
            <a:r>
              <a:rPr lang="en-US" altLang="en-US" sz="2400" kern="0" dirty="0"/>
              <a:t>differ</a:t>
            </a:r>
          </a:p>
          <a:p>
            <a:pPr eaLnBrk="1" hangingPunct="1">
              <a:tabLst>
                <a:tab pos="7658100" algn="r"/>
              </a:tabLst>
            </a:pPr>
            <a:r>
              <a:rPr lang="en-US" altLang="en-US" sz="2400" kern="0" dirty="0"/>
              <a:t>Complexity of </a:t>
            </a:r>
            <a:r>
              <a:rPr lang="en-US" altLang="en-US" sz="2400" kern="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Revise</a:t>
            </a:r>
            <a:r>
              <a:rPr lang="en-US" altLang="en-US" sz="2400" kern="0" dirty="0">
                <a:latin typeface="Garamond" panose="02020404030301010803" pitchFamily="18" charset="0"/>
              </a:rPr>
              <a:t>(</a:t>
            </a:r>
            <a:r>
              <a:rPr lang="en-US" altLang="en-US" sz="2400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2400" i="1" kern="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kern="0" dirty="0">
                <a:latin typeface="Garamond" panose="02020404030301010803" pitchFamily="18" charset="0"/>
              </a:rPr>
              <a:t>,</a:t>
            </a:r>
            <a:r>
              <a:rPr lang="en-US" altLang="en-US" sz="2400" i="1" kern="0" dirty="0">
                <a:latin typeface="Garamond" panose="02020404030301010803" pitchFamily="18" charset="0"/>
              </a:rPr>
              <a:t> </a:t>
            </a:r>
            <a:r>
              <a:rPr lang="en-US" altLang="en-US" sz="2400" i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2400" i="1" kern="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altLang="en-US" sz="2400" kern="0" dirty="0">
                <a:latin typeface="Garamond" panose="02020404030301010803" pitchFamily="18" charset="0"/>
              </a:rPr>
              <a:t>) </a:t>
            </a:r>
            <a:r>
              <a:rPr lang="en-US" altLang="en-US" sz="2400" kern="0" dirty="0"/>
              <a:t>is </a:t>
            </a:r>
            <a:r>
              <a:rPr lang="en-US" altLang="en-US" sz="2400" kern="0" dirty="0">
                <a:latin typeface="Times" pitchFamily="2" charset="0"/>
              </a:rPr>
              <a:t>O(</a:t>
            </a:r>
            <a:r>
              <a:rPr lang="en-US" altLang="en-US" sz="2400" i="1" kern="0" dirty="0">
                <a:latin typeface="Times" pitchFamily="2" charset="0"/>
              </a:rPr>
              <a:t>d</a:t>
            </a:r>
            <a:r>
              <a:rPr lang="en-US" altLang="en-US" sz="2400" kern="0" baseline="30000" dirty="0">
                <a:latin typeface="Times" pitchFamily="2" charset="0"/>
              </a:rPr>
              <a:t>2</a:t>
            </a:r>
            <a:r>
              <a:rPr lang="en-US" altLang="en-US" sz="2400" kern="0" dirty="0">
                <a:latin typeface="Times" pitchFamily="2" charset="0"/>
              </a:rPr>
              <a:t>)</a:t>
            </a:r>
          </a:p>
          <a:p>
            <a:pPr lvl="1" eaLnBrk="1" hangingPunct="1">
              <a:tabLst>
                <a:tab pos="7658100" algn="r"/>
              </a:tabLst>
            </a:pPr>
            <a:r>
              <a:rPr lang="en-US" altLang="en-US" sz="2000" kern="0" dirty="0"/>
              <a:t>where </a:t>
            </a:r>
            <a:r>
              <a:rPr lang="en-US" altLang="en-US" sz="2000" i="1" kern="0" dirty="0">
                <a:latin typeface="Times" pitchFamily="2" charset="0"/>
              </a:rPr>
              <a:t>d</a:t>
            </a:r>
            <a:r>
              <a:rPr lang="en-US" altLang="en-US" sz="2000" kern="0" dirty="0"/>
              <a:t> is the maximum domain size</a:t>
            </a:r>
            <a:endParaRPr lang="en-US" altLang="en-US" sz="2000" kern="0" dirty="0"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9710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66D3B-D5EB-8F44-987F-572BDE0A9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AC-3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A60387-59AE-DF45-A74B-E73B010A05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9C1A5EC-2315-A948-92FA-725C52ACDA9D}" type="slidenum">
              <a:rPr lang="en-US" altLang="zh-CN" smtClean="0"/>
              <a:pPr>
                <a:defRPr/>
              </a:pPr>
              <a:t>24</a:t>
            </a:fld>
            <a:endParaRPr lang="en-US" altLang="zh-C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5ADF85-EDE4-B141-B3FF-BE032C2B9E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314450"/>
            <a:ext cx="4811776" cy="4229100"/>
          </a:xfrm>
          <a:prstGeom prst="rect">
            <a:avLst/>
          </a:prstGeom>
          <a:ln w="19050">
            <a:noFill/>
          </a:ln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BE9062AC-21C2-C04D-B97A-0CFC4EEEB9C7}"/>
              </a:ext>
            </a:extLst>
          </p:cNvPr>
          <p:cNvSpPr/>
          <p:nvPr/>
        </p:nvSpPr>
        <p:spPr>
          <a:xfrm>
            <a:off x="5410200" y="1958884"/>
            <a:ext cx="906386" cy="271851"/>
          </a:xfrm>
          <a:prstGeom prst="roundRec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290AC9E5-134E-5443-AF2A-FB8A79D94AC9}"/>
              </a:ext>
            </a:extLst>
          </p:cNvPr>
          <p:cNvSpPr/>
          <p:nvPr/>
        </p:nvSpPr>
        <p:spPr>
          <a:xfrm>
            <a:off x="5867400" y="1707515"/>
            <a:ext cx="2514600" cy="471592"/>
          </a:xfrm>
          <a:prstGeom prst="arc">
            <a:avLst>
              <a:gd name="adj1" fmla="val 10786882"/>
              <a:gd name="adj2" fmla="val 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3AA080B-73AE-D04B-AE47-1D513823A368}"/>
              </a:ext>
            </a:extLst>
          </p:cNvPr>
          <p:cNvSpPr txBox="1"/>
          <p:nvPr/>
        </p:nvSpPr>
        <p:spPr>
          <a:xfrm>
            <a:off x="5465746" y="1310640"/>
            <a:ext cx="622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8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5B20234-680A-3D43-BDDE-54E6B338BE93}"/>
              </a:ext>
            </a:extLst>
          </p:cNvPr>
          <p:cNvSpPr txBox="1"/>
          <p:nvPr/>
        </p:nvSpPr>
        <p:spPr>
          <a:xfrm>
            <a:off x="8216960" y="1305580"/>
            <a:ext cx="622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8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endParaRPr lang="en-US" sz="2800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89A63498-9E88-7842-AEDA-B3AF1946C3A0}"/>
              </a:ext>
            </a:extLst>
          </p:cNvPr>
          <p:cNvSpPr/>
          <p:nvPr/>
        </p:nvSpPr>
        <p:spPr>
          <a:xfrm>
            <a:off x="7845438" y="1953824"/>
            <a:ext cx="906386" cy="27185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051833C9-B1D6-7C42-BCE4-1D0E52919F2D}"/>
              </a:ext>
            </a:extLst>
          </p:cNvPr>
          <p:cNvSpPr/>
          <p:nvPr/>
        </p:nvSpPr>
        <p:spPr>
          <a:xfrm>
            <a:off x="5126055" y="3015915"/>
            <a:ext cx="471849" cy="27873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64D2DBCB-6A55-084A-BFF7-B5F736122BB5}"/>
              </a:ext>
            </a:extLst>
          </p:cNvPr>
          <p:cNvSpPr/>
          <p:nvPr/>
        </p:nvSpPr>
        <p:spPr>
          <a:xfrm>
            <a:off x="5733500" y="3015915"/>
            <a:ext cx="601741" cy="32120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D15975A8-8CB8-9E40-A221-139D28B03172}"/>
              </a:ext>
            </a:extLst>
          </p:cNvPr>
          <p:cNvSpPr/>
          <p:nvPr/>
        </p:nvSpPr>
        <p:spPr>
          <a:xfrm>
            <a:off x="6471817" y="3015915"/>
            <a:ext cx="471849" cy="27873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1B9FD51-F483-8D44-BBB0-F9BD618763B7}"/>
              </a:ext>
            </a:extLst>
          </p:cNvPr>
          <p:cNvCxnSpPr>
            <a:cxnSpLocks/>
            <a:stCxn id="8" idx="2"/>
            <a:endCxn id="14" idx="0"/>
          </p:cNvCxnSpPr>
          <p:nvPr/>
        </p:nvCxnSpPr>
        <p:spPr>
          <a:xfrm flipH="1">
            <a:off x="5361980" y="2230735"/>
            <a:ext cx="501413" cy="78518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D2939AC-3FDD-AA48-B90B-CD28F4B2A50E}"/>
              </a:ext>
            </a:extLst>
          </p:cNvPr>
          <p:cNvCxnSpPr>
            <a:cxnSpLocks/>
            <a:stCxn id="8" idx="2"/>
            <a:endCxn id="15" idx="0"/>
          </p:cNvCxnSpPr>
          <p:nvPr/>
        </p:nvCxnSpPr>
        <p:spPr>
          <a:xfrm>
            <a:off x="5863393" y="2230735"/>
            <a:ext cx="170978" cy="78518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272CD59-724C-AC4B-8B49-E4C8CC891ED9}"/>
              </a:ext>
            </a:extLst>
          </p:cNvPr>
          <p:cNvCxnSpPr>
            <a:cxnSpLocks/>
            <a:stCxn id="8" idx="2"/>
            <a:endCxn id="16" idx="0"/>
          </p:cNvCxnSpPr>
          <p:nvPr/>
        </p:nvCxnSpPr>
        <p:spPr>
          <a:xfrm>
            <a:off x="5863393" y="2230735"/>
            <a:ext cx="844349" cy="78518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A2B3EE49-5CFF-0E43-BFBC-13D5B0D21AB7}"/>
              </a:ext>
            </a:extLst>
          </p:cNvPr>
          <p:cNvSpPr txBox="1"/>
          <p:nvPr/>
        </p:nvSpPr>
        <p:spPr>
          <a:xfrm>
            <a:off x="5863393" y="3337123"/>
            <a:ext cx="622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8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endParaRPr lang="en-US" sz="2800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77FC88D-1130-4042-A776-B4B85D632E0E}"/>
              </a:ext>
            </a:extLst>
          </p:cNvPr>
          <p:cNvCxnSpPr>
            <a:cxnSpLocks/>
            <a:stCxn id="13" idx="2"/>
            <a:endCxn id="16" idx="3"/>
          </p:cNvCxnSpPr>
          <p:nvPr/>
        </p:nvCxnSpPr>
        <p:spPr>
          <a:xfrm flipH="1">
            <a:off x="6943666" y="2225675"/>
            <a:ext cx="1354965" cy="92960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>
            <a:extLst>
              <a:ext uri="{FF2B5EF4-FFF2-40B4-BE49-F238E27FC236}">
                <a16:creationId xmlns:a16="http://schemas.microsoft.com/office/drawing/2014/main" id="{E7172366-068C-1045-9330-8A6CA9377AE6}"/>
              </a:ext>
            </a:extLst>
          </p:cNvPr>
          <p:cNvSpPr/>
          <p:nvPr/>
        </p:nvSpPr>
        <p:spPr>
          <a:xfrm>
            <a:off x="5491139" y="2025170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C93AED5A-7D4D-6348-8EA4-5AFA21062688}"/>
              </a:ext>
            </a:extLst>
          </p:cNvPr>
          <p:cNvSpPr/>
          <p:nvPr/>
        </p:nvSpPr>
        <p:spPr>
          <a:xfrm>
            <a:off x="5690126" y="2025170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35708B36-ECB6-4940-837E-9BE55C77C9A2}"/>
              </a:ext>
            </a:extLst>
          </p:cNvPr>
          <p:cNvSpPr/>
          <p:nvPr/>
        </p:nvSpPr>
        <p:spPr>
          <a:xfrm>
            <a:off x="5889113" y="2025170"/>
            <a:ext cx="152400" cy="1524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641CA42C-4CD8-6846-91BB-E287A1DB0945}"/>
              </a:ext>
            </a:extLst>
          </p:cNvPr>
          <p:cNvSpPr/>
          <p:nvPr/>
        </p:nvSpPr>
        <p:spPr>
          <a:xfrm>
            <a:off x="6088099" y="2030486"/>
            <a:ext cx="152400" cy="1524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97AC322A-8774-8F47-8DAA-73756DB27295}"/>
              </a:ext>
            </a:extLst>
          </p:cNvPr>
          <p:cNvSpPr/>
          <p:nvPr/>
        </p:nvSpPr>
        <p:spPr>
          <a:xfrm>
            <a:off x="7947143" y="2010108"/>
            <a:ext cx="152400" cy="1524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C23C83DC-D994-E249-9B08-86EE4E0CA0EC}"/>
              </a:ext>
            </a:extLst>
          </p:cNvPr>
          <p:cNvSpPr/>
          <p:nvPr/>
        </p:nvSpPr>
        <p:spPr>
          <a:xfrm>
            <a:off x="8205873" y="2010108"/>
            <a:ext cx="152400" cy="1524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806051D-4620-144C-96F7-92351BC5469F}"/>
              </a:ext>
            </a:extLst>
          </p:cNvPr>
          <p:cNvSpPr/>
          <p:nvPr/>
        </p:nvSpPr>
        <p:spPr>
          <a:xfrm>
            <a:off x="8464603" y="2010108"/>
            <a:ext cx="152400" cy="1524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D344E2E4-FABD-D847-BC61-67337C01BAC2}"/>
              </a:ext>
            </a:extLst>
          </p:cNvPr>
          <p:cNvSpPr/>
          <p:nvPr/>
        </p:nvSpPr>
        <p:spPr>
          <a:xfrm>
            <a:off x="5808521" y="3100319"/>
            <a:ext cx="152400" cy="1524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498EEEE5-801B-F84E-95A8-F4E23B7202F6}"/>
              </a:ext>
            </a:extLst>
          </p:cNvPr>
          <p:cNvSpPr/>
          <p:nvPr/>
        </p:nvSpPr>
        <p:spPr>
          <a:xfrm>
            <a:off x="6055921" y="3100319"/>
            <a:ext cx="152400" cy="1524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6496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F56A4-8770-DD42-87C7-372DE0198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AC-3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46D6A1-DEB2-3C4D-91A4-EC38A357AE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9C1A5EC-2315-A948-92FA-725C52ACDA9D}" type="slidenum">
              <a:rPr lang="en-US" altLang="zh-CN" smtClean="0"/>
              <a:pPr>
                <a:defRPr/>
              </a:pPr>
              <a:t>25</a:t>
            </a:fld>
            <a:endParaRPr lang="en-US" altLang="zh-CN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EF9D787-04EC-2A4D-AFD1-9F120FD489C9}"/>
              </a:ext>
            </a:extLst>
          </p:cNvPr>
          <p:cNvSpPr txBox="1">
            <a:spLocks noChangeArrowheads="1"/>
          </p:cNvSpPr>
          <p:nvPr/>
        </p:nvSpPr>
        <p:spPr>
          <a:xfrm>
            <a:off x="609600" y="1265274"/>
            <a:ext cx="8229600" cy="429732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tabLst>
                <a:tab pos="7658100" algn="r"/>
              </a:tabLst>
            </a:pPr>
            <a:r>
              <a:rPr lang="en-US" altLang="en-US" sz="2400" kern="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Revise</a:t>
            </a:r>
            <a:r>
              <a:rPr lang="en-US" altLang="en-US" sz="2400" kern="0" dirty="0">
                <a:latin typeface="Garamond" panose="02020404030301010803" pitchFamily="18" charset="0"/>
              </a:rPr>
              <a:t>(</a:t>
            </a:r>
            <a:r>
              <a:rPr lang="en-US" altLang="en-US" sz="2400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2400" i="1" kern="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kern="0" dirty="0">
                <a:latin typeface="Garamond" panose="02020404030301010803" pitchFamily="18" charset="0"/>
              </a:rPr>
              <a:t>,</a:t>
            </a:r>
            <a:r>
              <a:rPr lang="en-US" altLang="en-US" sz="2400" i="1" kern="0" dirty="0">
                <a:latin typeface="Garamond" panose="02020404030301010803" pitchFamily="18" charset="0"/>
              </a:rPr>
              <a:t> </a:t>
            </a:r>
            <a:r>
              <a:rPr lang="en-US" altLang="en-US" sz="2400" i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2400" i="1" kern="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altLang="en-US" sz="2400" kern="0" dirty="0">
                <a:latin typeface="Garamond" panose="02020404030301010803" pitchFamily="18" charset="0"/>
              </a:rPr>
              <a:t>) </a:t>
            </a:r>
            <a:r>
              <a:rPr lang="en-US" altLang="en-US" sz="2400" kern="0" dirty="0">
                <a:solidFill>
                  <a:srgbClr val="3965BC"/>
                </a:solidFill>
              </a:rPr>
              <a:t>enforces</a:t>
            </a:r>
            <a:r>
              <a:rPr lang="en-US" altLang="en-US" sz="2400" kern="0" dirty="0"/>
              <a:t> the consistency of </a:t>
            </a:r>
            <a:r>
              <a:rPr lang="en-US" altLang="en-US" sz="2400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2400" i="1" kern="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kern="0" dirty="0"/>
              <a:t> WRT </a:t>
            </a:r>
            <a:r>
              <a:rPr lang="en-US" altLang="en-US" sz="2400" i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2400" i="1" kern="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endParaRPr lang="en-US" altLang="en-US" sz="2400" kern="0" cap="sm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tabLst>
                <a:tab pos="7658100" algn="r"/>
              </a:tabLst>
            </a:pPr>
            <a:r>
              <a:rPr lang="en-US" altLang="en-US" sz="2400" kern="0" dirty="0"/>
              <a:t>AC-3 </a:t>
            </a:r>
            <a:r>
              <a:rPr lang="en-US" altLang="en-US" sz="2400" kern="0" dirty="0">
                <a:solidFill>
                  <a:srgbClr val="3965BC"/>
                </a:solidFill>
              </a:rPr>
              <a:t>propagates</a:t>
            </a:r>
            <a:r>
              <a:rPr lang="en-US" altLang="en-US" sz="2400" kern="0" dirty="0"/>
              <a:t> constraints</a:t>
            </a:r>
          </a:p>
          <a:p>
            <a:pPr eaLnBrk="1" hangingPunct="1">
              <a:tabLst>
                <a:tab pos="7658100" algn="r"/>
              </a:tabLst>
            </a:pPr>
            <a:r>
              <a:rPr lang="en-US" altLang="en-US" sz="2400" kern="0" dirty="0"/>
              <a:t>A CSP is AC </a:t>
            </a:r>
            <a:r>
              <a:rPr lang="en-US" altLang="en-US" sz="2400" i="1" kern="0" dirty="0" err="1"/>
              <a:t>iff</a:t>
            </a:r>
            <a:r>
              <a:rPr lang="en-US" altLang="en-US" sz="2400" kern="0" dirty="0"/>
              <a:t> all variables are consistent WRT to all incident constraints </a:t>
            </a:r>
            <a:r>
              <a:rPr lang="en-US" altLang="en-US" sz="2000" kern="0" dirty="0"/>
              <a:t>(formal definition exists)</a:t>
            </a:r>
            <a:endParaRPr lang="en-US" altLang="en-US" sz="2400" kern="0" dirty="0"/>
          </a:p>
          <a:p>
            <a:pPr eaLnBrk="1" hangingPunct="1">
              <a:tabLst>
                <a:tab pos="7658100" algn="r"/>
              </a:tabLst>
            </a:pPr>
            <a:r>
              <a:rPr lang="en-US" altLang="en-US" sz="2400" kern="0" dirty="0"/>
              <a:t>Complexity of AC-3 is </a:t>
            </a:r>
            <a:r>
              <a:rPr lang="en-US" altLang="en-US" sz="2400" kern="0" dirty="0">
                <a:latin typeface="Times" pitchFamily="2" charset="0"/>
              </a:rPr>
              <a:t>O(e</a:t>
            </a:r>
            <a:r>
              <a:rPr lang="en-US" altLang="en-US" sz="2400" i="1" kern="0" dirty="0">
                <a:latin typeface="Times" pitchFamily="2" charset="0"/>
              </a:rPr>
              <a:t>d</a:t>
            </a:r>
            <a:r>
              <a:rPr lang="en-US" altLang="en-US" sz="2400" kern="0" baseline="30000" dirty="0">
                <a:latin typeface="Times" pitchFamily="2" charset="0"/>
              </a:rPr>
              <a:t>3</a:t>
            </a:r>
            <a:r>
              <a:rPr lang="en-US" altLang="en-US" sz="2400" kern="0" dirty="0">
                <a:latin typeface="Times" pitchFamily="2" charset="0"/>
              </a:rPr>
              <a:t>) = O(n</a:t>
            </a:r>
            <a:r>
              <a:rPr lang="en-US" altLang="en-US" sz="2400" kern="0" baseline="30000" dirty="0">
                <a:latin typeface="Times" pitchFamily="2" charset="0"/>
              </a:rPr>
              <a:t>2</a:t>
            </a:r>
            <a:r>
              <a:rPr lang="en-US" altLang="en-US" sz="2400" i="1" kern="0" dirty="0">
                <a:latin typeface="Times" pitchFamily="2" charset="0"/>
              </a:rPr>
              <a:t>d</a:t>
            </a:r>
            <a:r>
              <a:rPr lang="en-US" altLang="en-US" sz="2400" kern="0" baseline="30000" dirty="0">
                <a:latin typeface="Times" pitchFamily="2" charset="0"/>
              </a:rPr>
              <a:t>3</a:t>
            </a:r>
            <a:r>
              <a:rPr lang="en-US" altLang="en-US" sz="2400" kern="0" dirty="0">
                <a:latin typeface="Times" pitchFamily="2" charset="0"/>
              </a:rPr>
              <a:t>)</a:t>
            </a:r>
          </a:p>
          <a:p>
            <a:pPr lvl="1" eaLnBrk="1" hangingPunct="1">
              <a:tabLst>
                <a:tab pos="7658100" algn="r"/>
              </a:tabLst>
            </a:pPr>
            <a:r>
              <a:rPr lang="en-US" altLang="en-US" sz="1800" i="1" kern="0" dirty="0">
                <a:latin typeface="Times" pitchFamily="2" charset="0"/>
              </a:rPr>
              <a:t>d</a:t>
            </a:r>
            <a:r>
              <a:rPr lang="en-US" altLang="en-US" sz="1800" kern="0" dirty="0"/>
              <a:t> is the maximum domain size</a:t>
            </a:r>
          </a:p>
          <a:p>
            <a:pPr lvl="1" eaLnBrk="1" hangingPunct="1">
              <a:tabLst>
                <a:tab pos="7658100" algn="r"/>
              </a:tabLst>
            </a:pPr>
            <a:r>
              <a:rPr lang="en-US" altLang="en-US" sz="1800" i="1" kern="0" dirty="0">
                <a:latin typeface="Times" pitchFamily="2" charset="0"/>
              </a:rPr>
              <a:t>e</a:t>
            </a:r>
            <a:r>
              <a:rPr lang="en-US" altLang="en-US" sz="1800" kern="0" dirty="0"/>
              <a:t> is the number of constraints</a:t>
            </a:r>
          </a:p>
          <a:p>
            <a:pPr lvl="1" eaLnBrk="1" hangingPunct="1">
              <a:tabLst>
                <a:tab pos="7658100" algn="r"/>
              </a:tabLst>
            </a:pPr>
            <a:r>
              <a:rPr lang="en-US" altLang="en-US" sz="1800" i="1" kern="0" dirty="0">
                <a:latin typeface="Times" pitchFamily="2" charset="0"/>
              </a:rPr>
              <a:t>n</a:t>
            </a:r>
            <a:r>
              <a:rPr lang="en-US" altLang="en-US" sz="1800" kern="0" dirty="0"/>
              <a:t> is the number of variables</a:t>
            </a:r>
          </a:p>
          <a:p>
            <a:pPr eaLnBrk="1" hangingPunct="1">
              <a:tabLst>
                <a:tab pos="7658100" algn="r"/>
              </a:tabLst>
            </a:pPr>
            <a:r>
              <a:rPr lang="en-US" altLang="en-US" sz="2400" kern="0" dirty="0"/>
              <a:t>New versions of AC-3 exist</a:t>
            </a:r>
          </a:p>
          <a:p>
            <a:pPr eaLnBrk="1" hangingPunct="1">
              <a:tabLst>
                <a:tab pos="7658100" algn="r"/>
              </a:tabLst>
            </a:pPr>
            <a:r>
              <a:rPr lang="en-US" altLang="en-US" sz="2400" kern="0" dirty="0"/>
              <a:t>AC-3 filters domains of the variables</a:t>
            </a:r>
          </a:p>
          <a:p>
            <a:pPr eaLnBrk="1" hangingPunct="1">
              <a:tabLst>
                <a:tab pos="7658100" algn="r"/>
              </a:tabLst>
            </a:pPr>
            <a:r>
              <a:rPr lang="en-US" altLang="en-US" sz="2400" kern="0" dirty="0"/>
              <a:t>Latest algorithms filter the binary constraint (tables)</a:t>
            </a:r>
            <a:endParaRPr lang="en-US" altLang="en-US" sz="2200" kern="0" dirty="0">
              <a:latin typeface="Times" pitchFamily="2" charset="0"/>
            </a:endParaRPr>
          </a:p>
          <a:p>
            <a:pPr eaLnBrk="1" hangingPunct="1">
              <a:tabLst>
                <a:tab pos="7658100" algn="r"/>
              </a:tabLst>
            </a:pPr>
            <a:endParaRPr lang="en-US" altLang="en-US" sz="2000" kern="0" dirty="0"/>
          </a:p>
          <a:p>
            <a:pPr eaLnBrk="1" hangingPunct="1">
              <a:tabLst>
                <a:tab pos="7658100" algn="r"/>
              </a:tabLst>
            </a:pPr>
            <a:endParaRPr lang="en-US" altLang="en-US" sz="2400" kern="0" dirty="0"/>
          </a:p>
        </p:txBody>
      </p:sp>
    </p:spTree>
    <p:extLst>
      <p:ext uri="{BB962C8B-B14F-4D97-AF65-F5344CB8AC3E}">
        <p14:creationId xmlns:p14="http://schemas.microsoft.com/office/powerpoint/2010/main" val="20721286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D8F88-EBA9-6C47-A382-CF353085B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AC, PC, k-consistency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D5FEFF-D59B-B941-B072-5A17E311D79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9C1A5EC-2315-A948-92FA-725C52ACDA9D}" type="slidenum">
              <a:rPr lang="en-US" altLang="zh-CN" smtClean="0"/>
              <a:pPr>
                <a:defRPr/>
              </a:pPr>
              <a:t>26</a:t>
            </a:fld>
            <a:endParaRPr lang="en-US" altLang="zh-CN"/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FFBD3C79-7213-1E48-B805-C34367341AA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-6514" y="2039287"/>
            <a:ext cx="9144000" cy="254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87" name="Group 86">
            <a:extLst>
              <a:ext uri="{FF2B5EF4-FFF2-40B4-BE49-F238E27FC236}">
                <a16:creationId xmlns:a16="http://schemas.microsoft.com/office/drawing/2014/main" id="{AD30312B-A3B5-8631-92E8-F235F3D22A0B}"/>
              </a:ext>
            </a:extLst>
          </p:cNvPr>
          <p:cNvGrpSpPr/>
          <p:nvPr/>
        </p:nvGrpSpPr>
        <p:grpSpPr>
          <a:xfrm>
            <a:off x="350838" y="1323371"/>
            <a:ext cx="8793162" cy="395288"/>
            <a:chOff x="350838" y="1323371"/>
            <a:chExt cx="8793162" cy="395288"/>
          </a:xfrm>
        </p:grpSpPr>
        <p:grpSp>
          <p:nvGrpSpPr>
            <p:cNvPr id="5" name="Group 129">
              <a:extLst>
                <a:ext uri="{FF2B5EF4-FFF2-40B4-BE49-F238E27FC236}">
                  <a16:creationId xmlns:a16="http://schemas.microsoft.com/office/drawing/2014/main" id="{FA5C8C7F-E907-9C47-B58B-413A655841B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71763" y="1439259"/>
              <a:ext cx="228600" cy="228600"/>
              <a:chOff x="1481667" y="1820333"/>
              <a:chExt cx="228600" cy="228600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D9D75592-23CE-5741-BDA5-E219F2484C85}"/>
                  </a:ext>
                </a:extLst>
              </p:cNvPr>
              <p:cNvSpPr/>
              <p:nvPr/>
            </p:nvSpPr>
            <p:spPr>
              <a:xfrm>
                <a:off x="1481667" y="1820333"/>
                <a:ext cx="228600" cy="2286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698DF0A6-0952-4F4C-9BE9-0D9DA7E995EB}"/>
                  </a:ext>
                </a:extLst>
              </p:cNvPr>
              <p:cNvCxnSpPr>
                <a:stCxn id="6" idx="7"/>
                <a:endCxn id="6" idx="3"/>
              </p:cNvCxnSpPr>
              <p:nvPr/>
            </p:nvCxnSpPr>
            <p:spPr>
              <a:xfrm rot="16200000" flipH="1" flipV="1">
                <a:off x="1515004" y="1853670"/>
                <a:ext cx="161925" cy="16192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887354EE-974A-FE4C-8AF6-715284EB4E43}"/>
                  </a:ext>
                </a:extLst>
              </p:cNvPr>
              <p:cNvCxnSpPr>
                <a:stCxn id="6" idx="1"/>
                <a:endCxn id="6" idx="5"/>
              </p:cNvCxnSpPr>
              <p:nvPr/>
            </p:nvCxnSpPr>
            <p:spPr>
              <a:xfrm rot="16200000" flipH="1">
                <a:off x="1515004" y="1853670"/>
                <a:ext cx="161925" cy="16192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133">
              <a:extLst>
                <a:ext uri="{FF2B5EF4-FFF2-40B4-BE49-F238E27FC236}">
                  <a16:creationId xmlns:a16="http://schemas.microsoft.com/office/drawing/2014/main" id="{DC3D4BD1-3437-0C46-96DB-142C9608ABE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89288" y="1439259"/>
              <a:ext cx="228600" cy="228600"/>
              <a:chOff x="1481667" y="1820333"/>
              <a:chExt cx="228600" cy="228600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EF5188FD-5CCF-8B4A-AE23-EC668A3B7AF6}"/>
                  </a:ext>
                </a:extLst>
              </p:cNvPr>
              <p:cNvSpPr/>
              <p:nvPr/>
            </p:nvSpPr>
            <p:spPr>
              <a:xfrm>
                <a:off x="1481667" y="1820333"/>
                <a:ext cx="228600" cy="228600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B6FC03E4-6BB7-C340-AE8E-1BEA32CEC753}"/>
                  </a:ext>
                </a:extLst>
              </p:cNvPr>
              <p:cNvCxnSpPr>
                <a:stCxn id="10" idx="7"/>
                <a:endCxn id="10" idx="3"/>
              </p:cNvCxnSpPr>
              <p:nvPr/>
            </p:nvCxnSpPr>
            <p:spPr>
              <a:xfrm rot="16200000" flipH="1" flipV="1">
                <a:off x="1515004" y="1853670"/>
                <a:ext cx="161925" cy="161925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242A6D47-714A-8B48-9C16-577AA3949BC4}"/>
                  </a:ext>
                </a:extLst>
              </p:cNvPr>
              <p:cNvCxnSpPr>
                <a:stCxn id="10" idx="1"/>
                <a:endCxn id="10" idx="5"/>
              </p:cNvCxnSpPr>
              <p:nvPr/>
            </p:nvCxnSpPr>
            <p:spPr>
              <a:xfrm rot="16200000" flipH="1">
                <a:off x="1515004" y="1853670"/>
                <a:ext cx="161925" cy="161925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9DEFE1ED-9866-C046-B962-DB44470E2ECC}"/>
                </a:ext>
              </a:extLst>
            </p:cNvPr>
            <p:cNvCxnSpPr/>
            <p:nvPr/>
          </p:nvCxnSpPr>
          <p:spPr>
            <a:xfrm>
              <a:off x="2890838" y="1553559"/>
              <a:ext cx="288925" cy="1587"/>
            </a:xfrm>
            <a:prstGeom prst="line">
              <a:avLst/>
            </a:prstGeom>
            <a:ln w="127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8">
              <a:extLst>
                <a:ext uri="{FF2B5EF4-FFF2-40B4-BE49-F238E27FC236}">
                  <a16:creationId xmlns:a16="http://schemas.microsoft.com/office/drawing/2014/main" id="{F7234C39-FB59-6B41-A190-FD33B1230A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838" y="1323371"/>
              <a:ext cx="20574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 dirty="0">
                  <a:latin typeface="Arial" panose="020B0604020202020204" pitchFamily="34" charset="0"/>
                </a:rPr>
                <a:t>Arc consistency</a:t>
              </a:r>
            </a:p>
          </p:txBody>
        </p:sp>
        <p:sp>
          <p:nvSpPr>
            <p:cNvPr id="75" name="TextBox 238">
              <a:extLst>
                <a:ext uri="{FF2B5EF4-FFF2-40B4-BE49-F238E27FC236}">
                  <a16:creationId xmlns:a16="http://schemas.microsoft.com/office/drawing/2014/main" id="{4A9238FB-37EC-3448-B472-4F02CC00AD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86600" y="1380521"/>
              <a:ext cx="2057400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 dirty="0">
                  <a:latin typeface="Times New Roman" panose="02020603050405020304" pitchFamily="18" charset="0"/>
                </a:rPr>
                <a:t>2-</a:t>
              </a:r>
              <a:r>
                <a:rPr lang="en-US" altLang="en-US" sz="1600" dirty="0">
                  <a:latin typeface="Arial" panose="020B0604020202020204" pitchFamily="34" charset="0"/>
                </a:rPr>
                <a:t>consistency</a:t>
              </a:r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15929213-F15C-DC42-A513-14D6E3C4F527}"/>
              </a:ext>
            </a:extLst>
          </p:cNvPr>
          <p:cNvGrpSpPr/>
          <p:nvPr/>
        </p:nvGrpSpPr>
        <p:grpSpPr>
          <a:xfrm>
            <a:off x="350838" y="1610182"/>
            <a:ext cx="8793162" cy="1061297"/>
            <a:chOff x="350838" y="2258166"/>
            <a:chExt cx="8793162" cy="1061297"/>
          </a:xfrm>
        </p:grpSpPr>
        <p:grpSp>
          <p:nvGrpSpPr>
            <p:cNvPr id="15" name="Group 139">
              <a:extLst>
                <a:ext uri="{FF2B5EF4-FFF2-40B4-BE49-F238E27FC236}">
                  <a16:creationId xmlns:a16="http://schemas.microsoft.com/office/drawing/2014/main" id="{EE10633A-5B73-4E42-BD0B-B194FB509A6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49538" y="2894013"/>
              <a:ext cx="228600" cy="228600"/>
              <a:chOff x="1481667" y="1820333"/>
              <a:chExt cx="228600" cy="228600"/>
            </a:xfrm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30684588-FA6B-9641-B0DC-4FE4C565BD51}"/>
                  </a:ext>
                </a:extLst>
              </p:cNvPr>
              <p:cNvSpPr/>
              <p:nvPr/>
            </p:nvSpPr>
            <p:spPr>
              <a:xfrm>
                <a:off x="1481667" y="1820333"/>
                <a:ext cx="228600" cy="2286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CDB8C860-F6CF-BF45-A10D-EB2660D43E7E}"/>
                  </a:ext>
                </a:extLst>
              </p:cNvPr>
              <p:cNvCxnSpPr>
                <a:stCxn id="16" idx="7"/>
                <a:endCxn id="16" idx="3"/>
              </p:cNvCxnSpPr>
              <p:nvPr/>
            </p:nvCxnSpPr>
            <p:spPr>
              <a:xfrm rot="16200000" flipH="1" flipV="1">
                <a:off x="1515004" y="1853670"/>
                <a:ext cx="161925" cy="16192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3FCCC0D2-DB2E-2342-8B4A-0592E1CD4254}"/>
                  </a:ext>
                </a:extLst>
              </p:cNvPr>
              <p:cNvCxnSpPr>
                <a:stCxn id="16" idx="1"/>
                <a:endCxn id="16" idx="5"/>
              </p:cNvCxnSpPr>
              <p:nvPr/>
            </p:nvCxnSpPr>
            <p:spPr>
              <a:xfrm rot="16200000" flipH="1">
                <a:off x="1515004" y="1853670"/>
                <a:ext cx="161925" cy="16192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143">
              <a:extLst>
                <a:ext uri="{FF2B5EF4-FFF2-40B4-BE49-F238E27FC236}">
                  <a16:creationId xmlns:a16="http://schemas.microsoft.com/office/drawing/2014/main" id="{C6E0165F-B49E-F746-A1A6-574F99808EE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67063" y="2894013"/>
              <a:ext cx="228600" cy="228600"/>
              <a:chOff x="1481667" y="1820333"/>
              <a:chExt cx="228600" cy="228600"/>
            </a:xfrm>
          </p:grpSpPr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2EE545DF-4BDD-F74E-8D47-18B8C4722219}"/>
                  </a:ext>
                </a:extLst>
              </p:cNvPr>
              <p:cNvSpPr/>
              <p:nvPr/>
            </p:nvSpPr>
            <p:spPr>
              <a:xfrm>
                <a:off x="1481667" y="1820333"/>
                <a:ext cx="228600" cy="2286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F10DD717-F732-8149-819E-1EE7CED07F53}"/>
                  </a:ext>
                </a:extLst>
              </p:cNvPr>
              <p:cNvCxnSpPr>
                <a:stCxn id="20" idx="7"/>
                <a:endCxn id="20" idx="3"/>
              </p:cNvCxnSpPr>
              <p:nvPr/>
            </p:nvCxnSpPr>
            <p:spPr>
              <a:xfrm rot="16200000" flipH="1" flipV="1">
                <a:off x="1515004" y="1853670"/>
                <a:ext cx="161925" cy="16192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24F3ECD3-92C9-8942-A493-B1305A33C2C0}"/>
                  </a:ext>
                </a:extLst>
              </p:cNvPr>
              <p:cNvCxnSpPr>
                <a:stCxn id="20" idx="1"/>
                <a:endCxn id="20" idx="5"/>
              </p:cNvCxnSpPr>
              <p:nvPr/>
            </p:nvCxnSpPr>
            <p:spPr>
              <a:xfrm rot="16200000" flipH="1">
                <a:off x="1515004" y="1853670"/>
                <a:ext cx="161925" cy="16192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5DFFE69B-F091-3F4A-AEBD-7C96EAC18A2C}"/>
                </a:ext>
              </a:extLst>
            </p:cNvPr>
            <p:cNvCxnSpPr/>
            <p:nvPr/>
          </p:nvCxnSpPr>
          <p:spPr>
            <a:xfrm>
              <a:off x="2878138" y="3008313"/>
              <a:ext cx="288925" cy="1587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oup 148">
              <a:extLst>
                <a:ext uri="{FF2B5EF4-FFF2-40B4-BE49-F238E27FC236}">
                  <a16:creationId xmlns:a16="http://schemas.microsoft.com/office/drawing/2014/main" id="{6F97DA8B-6ABA-544C-B9C4-4ED191B7A5A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4588" y="2894013"/>
              <a:ext cx="228600" cy="228600"/>
              <a:chOff x="1481667" y="1820333"/>
              <a:chExt cx="228600" cy="228600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8BBF4910-25E9-4845-8A24-A66E800B74F6}"/>
                  </a:ext>
                </a:extLst>
              </p:cNvPr>
              <p:cNvSpPr/>
              <p:nvPr/>
            </p:nvSpPr>
            <p:spPr>
              <a:xfrm>
                <a:off x="1481667" y="1820333"/>
                <a:ext cx="228600" cy="228600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3ABFED74-2321-D84A-AB8D-4ACDB6063209}"/>
                  </a:ext>
                </a:extLst>
              </p:cNvPr>
              <p:cNvCxnSpPr>
                <a:stCxn id="25" idx="7"/>
                <a:endCxn id="25" idx="3"/>
              </p:cNvCxnSpPr>
              <p:nvPr/>
            </p:nvCxnSpPr>
            <p:spPr>
              <a:xfrm rot="16200000" flipH="1" flipV="1">
                <a:off x="1515004" y="1853670"/>
                <a:ext cx="161925" cy="161925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964CA83A-8F40-7F45-A033-8A1FAF7FF59D}"/>
                  </a:ext>
                </a:extLst>
              </p:cNvPr>
              <p:cNvCxnSpPr>
                <a:stCxn id="25" idx="1"/>
                <a:endCxn id="25" idx="5"/>
              </p:cNvCxnSpPr>
              <p:nvPr/>
            </p:nvCxnSpPr>
            <p:spPr>
              <a:xfrm rot="16200000" flipH="1">
                <a:off x="1515004" y="1853670"/>
                <a:ext cx="161925" cy="161925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0CF1D1D7-1BB5-5541-AE5B-B94E99BDD42A}"/>
                </a:ext>
              </a:extLst>
            </p:cNvPr>
            <p:cNvCxnSpPr/>
            <p:nvPr/>
          </p:nvCxnSpPr>
          <p:spPr>
            <a:xfrm>
              <a:off x="3386138" y="3008313"/>
              <a:ext cx="288925" cy="1587"/>
            </a:xfrm>
            <a:prstGeom prst="line">
              <a:avLst/>
            </a:prstGeom>
            <a:ln w="127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153">
              <a:extLst>
                <a:ext uri="{FF2B5EF4-FFF2-40B4-BE49-F238E27FC236}">
                  <a16:creationId xmlns:a16="http://schemas.microsoft.com/office/drawing/2014/main" id="{D5839E9E-CCB1-9B42-BF5E-35EA2D2B05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838" y="2768600"/>
              <a:ext cx="20574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 dirty="0">
                  <a:latin typeface="Arial" panose="020B0604020202020204" pitchFamily="34" charset="0"/>
                </a:rPr>
                <a:t>Path consistency</a:t>
              </a:r>
            </a:p>
          </p:txBody>
        </p:sp>
        <p:sp>
          <p:nvSpPr>
            <p:cNvPr id="30" name="TextBox 154">
              <a:extLst>
                <a:ext uri="{FF2B5EF4-FFF2-40B4-BE49-F238E27FC236}">
                  <a16:creationId xmlns:a16="http://schemas.microsoft.com/office/drawing/2014/main" id="{D5AF09CD-E817-4E4E-B67D-638EA7090B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0500" y="3011488"/>
              <a:ext cx="931863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400" i="1">
                  <a:latin typeface="Arial" panose="020B0604020202020204" pitchFamily="34" charset="0"/>
                </a:rPr>
                <a:t>tuple</a:t>
              </a:r>
              <a:endParaRPr lang="en-US" altLang="en-US" sz="1800" i="1">
                <a:latin typeface="Arial" panose="020B0604020202020204" pitchFamily="34" charset="0"/>
              </a:endParaRPr>
            </a:p>
          </p:txBody>
        </p:sp>
        <p:sp>
          <p:nvSpPr>
            <p:cNvPr id="31" name="TextBox 155">
              <a:extLst>
                <a:ext uri="{FF2B5EF4-FFF2-40B4-BE49-F238E27FC236}">
                  <a16:creationId xmlns:a16="http://schemas.microsoft.com/office/drawing/2014/main" id="{9AC30B88-4C87-1548-8FBD-2736E57559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40000" y="2258166"/>
              <a:ext cx="931863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400" i="1" dirty="0" err="1">
                  <a:latin typeface="Arial" panose="020B0604020202020204" pitchFamily="34" charset="0"/>
                </a:rPr>
                <a:t>vvp</a:t>
              </a:r>
              <a:endParaRPr lang="en-US" altLang="en-US" sz="1800" i="1" dirty="0">
                <a:latin typeface="Arial" panose="020B0604020202020204" pitchFamily="34" charset="0"/>
              </a:endParaRPr>
            </a:p>
          </p:txBody>
        </p:sp>
        <p:sp>
          <p:nvSpPr>
            <p:cNvPr id="76" name="TextBox 239">
              <a:extLst>
                <a:ext uri="{FF2B5EF4-FFF2-40B4-BE49-F238E27FC236}">
                  <a16:creationId xmlns:a16="http://schemas.microsoft.com/office/drawing/2014/main" id="{02888521-2393-2D4E-AB60-57A1ED8AD6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86600" y="2711450"/>
              <a:ext cx="2057400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 dirty="0">
                  <a:latin typeface="Times New Roman" panose="02020603050405020304" pitchFamily="18" charset="0"/>
                </a:rPr>
                <a:t>3-</a:t>
              </a:r>
              <a:r>
                <a:rPr lang="en-US" altLang="en-US" sz="1600" dirty="0">
                  <a:latin typeface="Arial" panose="020B0604020202020204" pitchFamily="34" charset="0"/>
                </a:rPr>
                <a:t>consistency</a:t>
              </a:r>
            </a:p>
          </p:txBody>
        </p:sp>
      </p:grpSp>
      <p:sp>
        <p:nvSpPr>
          <p:cNvPr id="116" name="Rectangle 3">
            <a:extLst>
              <a:ext uri="{FF2B5EF4-FFF2-40B4-BE49-F238E27FC236}">
                <a16:creationId xmlns:a16="http://schemas.microsoft.com/office/drawing/2014/main" id="{A28A1E62-431A-F749-893B-861975D66DF0}"/>
              </a:ext>
            </a:extLst>
          </p:cNvPr>
          <p:cNvSpPr txBox="1">
            <a:spLocks noChangeArrowheads="1"/>
          </p:cNvSpPr>
          <p:nvPr/>
        </p:nvSpPr>
        <p:spPr>
          <a:xfrm>
            <a:off x="344856" y="5178459"/>
            <a:ext cx="8610600" cy="56190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000" kern="0" dirty="0"/>
              <a:t>Strong </a:t>
            </a:r>
            <a:r>
              <a:rPr lang="en-US" altLang="en-US" sz="2000" i="1" kern="0" dirty="0">
                <a:latin typeface="Times" pitchFamily="2" charset="0"/>
              </a:rPr>
              <a:t>k</a:t>
            </a:r>
            <a:r>
              <a:rPr lang="en-US" altLang="en-US" sz="2000" kern="0" dirty="0"/>
              <a:t>-consistency: </a:t>
            </a:r>
            <a:r>
              <a:rPr lang="en-US" altLang="en-US" sz="2000" i="1" kern="0" dirty="0">
                <a:latin typeface="Times" pitchFamily="2" charset="0"/>
              </a:rPr>
              <a:t>k</a:t>
            </a:r>
            <a:r>
              <a:rPr lang="en-US" altLang="en-US" sz="2000" kern="0" dirty="0"/>
              <a:t>-consistent for all  1 &lt; </a:t>
            </a:r>
            <a:r>
              <a:rPr lang="en-US" altLang="en-US" sz="2000" i="1" kern="0" dirty="0" err="1">
                <a:latin typeface="Times" pitchFamily="2" charset="0"/>
              </a:rPr>
              <a:t>i</a:t>
            </a:r>
            <a:r>
              <a:rPr lang="en-US" altLang="en-US" sz="2000" kern="0" dirty="0"/>
              <a:t> ≤ </a:t>
            </a:r>
            <a:r>
              <a:rPr lang="en-US" altLang="en-US" sz="2000" i="1" kern="0" dirty="0">
                <a:latin typeface="Times" pitchFamily="2" charset="0"/>
              </a:rPr>
              <a:t>k</a:t>
            </a:r>
            <a:r>
              <a:rPr lang="en-US" altLang="en-US" sz="2000" kern="0" dirty="0"/>
              <a:t> </a:t>
            </a:r>
          </a:p>
        </p:txBody>
      </p: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AC3DC580-F7AD-D64D-8C4C-D3FA71ABC26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-11052" y="3863446"/>
            <a:ext cx="9144000" cy="254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91" name="Group 90">
            <a:extLst>
              <a:ext uri="{FF2B5EF4-FFF2-40B4-BE49-F238E27FC236}">
                <a16:creationId xmlns:a16="http://schemas.microsoft.com/office/drawing/2014/main" id="{B9E47571-D90B-D59D-DFB3-C4F8A787A1D4}"/>
              </a:ext>
            </a:extLst>
          </p:cNvPr>
          <p:cNvGrpSpPr/>
          <p:nvPr/>
        </p:nvGrpSpPr>
        <p:grpSpPr>
          <a:xfrm>
            <a:off x="187960" y="2632469"/>
            <a:ext cx="4271219" cy="1239448"/>
            <a:chOff x="4818930" y="2654671"/>
            <a:chExt cx="4271219" cy="1239448"/>
          </a:xfrm>
        </p:grpSpPr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BB3BD864-BA3B-60D3-B9B0-2C60DAEAAE09}"/>
                </a:ext>
              </a:extLst>
            </p:cNvPr>
            <p:cNvSpPr/>
            <p:nvPr/>
          </p:nvSpPr>
          <p:spPr>
            <a:xfrm>
              <a:off x="4818930" y="2654671"/>
              <a:ext cx="4271219" cy="1239448"/>
            </a:xfrm>
            <a:prstGeom prst="rect">
              <a:avLst/>
            </a:prstGeom>
            <a:solidFill>
              <a:srgbClr val="FCE59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819DBC62-456F-4440-BEA8-497CF5C9B3D2}"/>
                </a:ext>
              </a:extLst>
            </p:cNvPr>
            <p:cNvSpPr txBox="1"/>
            <p:nvPr/>
          </p:nvSpPr>
          <p:spPr>
            <a:xfrm>
              <a:off x="7696919" y="3506551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=</a:t>
              </a:r>
            </a:p>
          </p:txBody>
        </p:sp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A8BEACD4-55C2-1D4C-A2A2-082ACA9B9357}"/>
                </a:ext>
              </a:extLst>
            </p:cNvPr>
            <p:cNvGrpSpPr/>
            <p:nvPr/>
          </p:nvGrpSpPr>
          <p:grpSpPr>
            <a:xfrm>
              <a:off x="4997527" y="2875837"/>
              <a:ext cx="1712799" cy="861498"/>
              <a:chOff x="4970811" y="3443512"/>
              <a:chExt cx="1712799" cy="861498"/>
            </a:xfrm>
          </p:grpSpPr>
          <p:sp>
            <p:nvSpPr>
              <p:cNvPr id="104" name="Rounded Rectangle 103">
                <a:extLst>
                  <a:ext uri="{FF2B5EF4-FFF2-40B4-BE49-F238E27FC236}">
                    <a16:creationId xmlns:a16="http://schemas.microsoft.com/office/drawing/2014/main" id="{7DCFD2F6-4A99-7349-BFB9-E67C8D4B2AAC}"/>
                  </a:ext>
                </a:extLst>
              </p:cNvPr>
              <p:cNvSpPr/>
              <p:nvPr/>
            </p:nvSpPr>
            <p:spPr>
              <a:xfrm>
                <a:off x="5534335" y="3443512"/>
                <a:ext cx="597453" cy="350938"/>
              </a:xfrm>
              <a:prstGeom prst="roundRect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/>
                  <a:t>{</a:t>
                </a:r>
                <a:r>
                  <a:rPr lang="en-US" sz="1600" i="1" dirty="0" err="1"/>
                  <a:t>r</a:t>
                </a:r>
                <a:r>
                  <a:rPr lang="en-US" sz="1600" dirty="0" err="1"/>
                  <a:t>,</a:t>
                </a:r>
                <a:r>
                  <a:rPr lang="en-US" sz="1600" i="1" dirty="0" err="1"/>
                  <a:t>g</a:t>
                </a:r>
                <a:r>
                  <a:rPr lang="en-US" sz="1600" dirty="0"/>
                  <a:t>}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5" name="Rounded Rectangle 104">
                <a:extLst>
                  <a:ext uri="{FF2B5EF4-FFF2-40B4-BE49-F238E27FC236}">
                    <a16:creationId xmlns:a16="http://schemas.microsoft.com/office/drawing/2014/main" id="{207877D4-21C3-D149-9F02-BD66BA17B70E}"/>
                  </a:ext>
                </a:extLst>
              </p:cNvPr>
              <p:cNvSpPr/>
              <p:nvPr/>
            </p:nvSpPr>
            <p:spPr>
              <a:xfrm>
                <a:off x="4970811" y="3954072"/>
                <a:ext cx="597453" cy="350938"/>
              </a:xfrm>
              <a:prstGeom prst="roundRect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/>
                  <a:t>{</a:t>
                </a:r>
                <a:r>
                  <a:rPr lang="en-US" sz="1600" i="1" dirty="0" err="1"/>
                  <a:t>r,g</a:t>
                </a:r>
                <a:r>
                  <a:rPr lang="en-US" sz="1600" dirty="0"/>
                  <a:t>}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6" name="Rounded Rectangle 105">
                <a:extLst>
                  <a:ext uri="{FF2B5EF4-FFF2-40B4-BE49-F238E27FC236}">
                    <a16:creationId xmlns:a16="http://schemas.microsoft.com/office/drawing/2014/main" id="{289A44B1-E3CD-6E44-97F4-78A9CB6D884C}"/>
                  </a:ext>
                </a:extLst>
              </p:cNvPr>
              <p:cNvSpPr/>
              <p:nvPr/>
            </p:nvSpPr>
            <p:spPr>
              <a:xfrm>
                <a:off x="6086157" y="3954072"/>
                <a:ext cx="597453" cy="350938"/>
              </a:xfrm>
              <a:prstGeom prst="roundRect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/>
                  <a:t>{</a:t>
                </a:r>
                <a:r>
                  <a:rPr lang="en-US" sz="1600" i="1" dirty="0" err="1"/>
                  <a:t>r,g</a:t>
                </a:r>
                <a:r>
                  <a:rPr lang="en-US" sz="1600" dirty="0"/>
                  <a:t>}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3193AC57-5185-4A4F-A794-03720E40A84D}"/>
                  </a:ext>
                </a:extLst>
              </p:cNvPr>
              <p:cNvCxnSpPr>
                <a:cxnSpLocks/>
                <a:stCxn id="105" idx="0"/>
                <a:endCxn id="104" idx="1"/>
              </p:cNvCxnSpPr>
              <p:nvPr/>
            </p:nvCxnSpPr>
            <p:spPr>
              <a:xfrm flipV="1">
                <a:off x="5269538" y="3618981"/>
                <a:ext cx="264797" cy="33509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5A0C2E06-C07A-4743-B968-D78471D5446B}"/>
                  </a:ext>
                </a:extLst>
              </p:cNvPr>
              <p:cNvCxnSpPr>
                <a:cxnSpLocks/>
                <a:stCxn id="104" idx="3"/>
                <a:endCxn id="106" idx="0"/>
              </p:cNvCxnSpPr>
              <p:nvPr/>
            </p:nvCxnSpPr>
            <p:spPr>
              <a:xfrm>
                <a:off x="6131788" y="3618981"/>
                <a:ext cx="253096" cy="33509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02939B91-7632-D945-B363-840DFCEFEB01}"/>
                  </a:ext>
                </a:extLst>
              </p:cNvPr>
              <p:cNvSpPr txBox="1"/>
              <p:nvPr/>
            </p:nvSpPr>
            <p:spPr>
              <a:xfrm>
                <a:off x="5133121" y="3555756"/>
                <a:ext cx="3113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≠</a:t>
                </a:r>
              </a:p>
            </p:txBody>
          </p:sp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B623B52A-A208-554E-906C-59C9FA642F71}"/>
                  </a:ext>
                </a:extLst>
              </p:cNvPr>
              <p:cNvSpPr txBox="1"/>
              <p:nvPr/>
            </p:nvSpPr>
            <p:spPr>
              <a:xfrm>
                <a:off x="6241896" y="3585055"/>
                <a:ext cx="3113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≠</a:t>
                </a:r>
              </a:p>
            </p:txBody>
          </p:sp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1AA3CB44-0690-4A71-6410-E9C0AAA2596F}"/>
                </a:ext>
              </a:extLst>
            </p:cNvPr>
            <p:cNvGrpSpPr/>
            <p:nvPr/>
          </p:nvGrpSpPr>
          <p:grpSpPr>
            <a:xfrm>
              <a:off x="7009053" y="2849028"/>
              <a:ext cx="1712799" cy="861498"/>
              <a:chOff x="4970811" y="3443512"/>
              <a:chExt cx="1712799" cy="861498"/>
            </a:xfrm>
          </p:grpSpPr>
          <p:sp>
            <p:nvSpPr>
              <p:cNvPr id="77" name="Rounded Rectangle 76">
                <a:extLst>
                  <a:ext uri="{FF2B5EF4-FFF2-40B4-BE49-F238E27FC236}">
                    <a16:creationId xmlns:a16="http://schemas.microsoft.com/office/drawing/2014/main" id="{4F9A4AE6-3218-5EF0-84DD-828A9807A51C}"/>
                  </a:ext>
                </a:extLst>
              </p:cNvPr>
              <p:cNvSpPr/>
              <p:nvPr/>
            </p:nvSpPr>
            <p:spPr>
              <a:xfrm>
                <a:off x="5534335" y="3443512"/>
                <a:ext cx="597453" cy="350938"/>
              </a:xfrm>
              <a:prstGeom prst="roundRect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/>
                  <a:t>{</a:t>
                </a:r>
                <a:r>
                  <a:rPr lang="en-US" sz="1600" i="1" dirty="0" err="1"/>
                  <a:t>r</a:t>
                </a:r>
                <a:r>
                  <a:rPr lang="en-US" sz="1600" dirty="0" err="1"/>
                  <a:t>,</a:t>
                </a:r>
                <a:r>
                  <a:rPr lang="en-US" sz="1600" i="1" dirty="0" err="1"/>
                  <a:t>g</a:t>
                </a:r>
                <a:r>
                  <a:rPr lang="en-US" sz="1600" dirty="0"/>
                  <a:t>}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6" name="Rounded Rectangle 85">
                <a:extLst>
                  <a:ext uri="{FF2B5EF4-FFF2-40B4-BE49-F238E27FC236}">
                    <a16:creationId xmlns:a16="http://schemas.microsoft.com/office/drawing/2014/main" id="{43184D99-CB3B-6E1E-BD17-54F2B7D52363}"/>
                  </a:ext>
                </a:extLst>
              </p:cNvPr>
              <p:cNvSpPr/>
              <p:nvPr/>
            </p:nvSpPr>
            <p:spPr>
              <a:xfrm>
                <a:off x="4970811" y="3954072"/>
                <a:ext cx="597453" cy="350938"/>
              </a:xfrm>
              <a:prstGeom prst="roundRect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/>
                  <a:t>{</a:t>
                </a:r>
                <a:r>
                  <a:rPr lang="en-US" sz="1600" i="1" dirty="0" err="1"/>
                  <a:t>r,g</a:t>
                </a:r>
                <a:r>
                  <a:rPr lang="en-US" sz="1600" dirty="0"/>
                  <a:t>}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8" name="Rounded Rectangle 87">
                <a:extLst>
                  <a:ext uri="{FF2B5EF4-FFF2-40B4-BE49-F238E27FC236}">
                    <a16:creationId xmlns:a16="http://schemas.microsoft.com/office/drawing/2014/main" id="{64FA4C4B-C052-1444-C307-F2B58DF55966}"/>
                  </a:ext>
                </a:extLst>
              </p:cNvPr>
              <p:cNvSpPr/>
              <p:nvPr/>
            </p:nvSpPr>
            <p:spPr>
              <a:xfrm>
                <a:off x="6086157" y="3954072"/>
                <a:ext cx="597453" cy="350938"/>
              </a:xfrm>
              <a:prstGeom prst="roundRect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/>
                  <a:t>{</a:t>
                </a:r>
                <a:r>
                  <a:rPr lang="en-US" sz="1600" i="1" dirty="0" err="1"/>
                  <a:t>rg</a:t>
                </a:r>
                <a:r>
                  <a:rPr lang="en-US" sz="1600" i="1" dirty="0"/>
                  <a:t>,</a:t>
                </a:r>
                <a:r>
                  <a:rPr lang="en-US" sz="1600" dirty="0"/>
                  <a:t>}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C1AC3E61-9135-D47B-D657-FDD53584643D}"/>
                  </a:ext>
                </a:extLst>
              </p:cNvPr>
              <p:cNvCxnSpPr>
                <a:cxnSpLocks/>
                <a:stCxn id="86" idx="0"/>
                <a:endCxn id="77" idx="1"/>
              </p:cNvCxnSpPr>
              <p:nvPr/>
            </p:nvCxnSpPr>
            <p:spPr>
              <a:xfrm flipV="1">
                <a:off x="5269538" y="3618981"/>
                <a:ext cx="264797" cy="33509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E7B887AF-E971-44D8-718E-2071514D5039}"/>
                  </a:ext>
                </a:extLst>
              </p:cNvPr>
              <p:cNvCxnSpPr>
                <a:cxnSpLocks/>
                <a:stCxn id="77" idx="3"/>
                <a:endCxn id="88" idx="0"/>
              </p:cNvCxnSpPr>
              <p:nvPr/>
            </p:nvCxnSpPr>
            <p:spPr>
              <a:xfrm>
                <a:off x="6131788" y="3618981"/>
                <a:ext cx="253096" cy="33509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756CAA08-7CC9-6969-04E9-84FE325DD359}"/>
                  </a:ext>
                </a:extLst>
              </p:cNvPr>
              <p:cNvSpPr txBox="1"/>
              <p:nvPr/>
            </p:nvSpPr>
            <p:spPr>
              <a:xfrm>
                <a:off x="5133121" y="3555756"/>
                <a:ext cx="3113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≠</a:t>
                </a:r>
              </a:p>
            </p:txBody>
          </p:sp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E9B09494-EBD1-5B83-BA6D-D1FB58624CBC}"/>
                  </a:ext>
                </a:extLst>
              </p:cNvPr>
              <p:cNvSpPr txBox="1"/>
              <p:nvPr/>
            </p:nvSpPr>
            <p:spPr>
              <a:xfrm>
                <a:off x="6241896" y="3585055"/>
                <a:ext cx="3113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≠</a:t>
                </a:r>
              </a:p>
            </p:txBody>
          </p:sp>
        </p:grp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210DAFAB-3881-CF8A-E86E-4E1A36F980D5}"/>
                </a:ext>
              </a:extLst>
            </p:cNvPr>
            <p:cNvCxnSpPr>
              <a:cxnSpLocks/>
            </p:cNvCxnSpPr>
            <p:nvPr/>
          </p:nvCxnSpPr>
          <p:spPr>
            <a:xfrm>
              <a:off x="7611533" y="3535057"/>
              <a:ext cx="517893" cy="0"/>
            </a:xfrm>
            <a:prstGeom prst="line">
              <a:avLst/>
            </a:prstGeom>
            <a:ln w="127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F9A39D41-8847-A9AC-C9AD-9B264B2ADF27}"/>
              </a:ext>
            </a:extLst>
          </p:cNvPr>
          <p:cNvGrpSpPr/>
          <p:nvPr/>
        </p:nvGrpSpPr>
        <p:grpSpPr>
          <a:xfrm>
            <a:off x="389491" y="3962370"/>
            <a:ext cx="7273925" cy="922337"/>
            <a:chOff x="389491" y="3962370"/>
            <a:chExt cx="7273925" cy="922337"/>
          </a:xfrm>
        </p:grpSpPr>
        <p:grpSp>
          <p:nvGrpSpPr>
            <p:cNvPr id="32" name="Group 156">
              <a:extLst>
                <a:ext uri="{FF2B5EF4-FFF2-40B4-BE49-F238E27FC236}">
                  <a16:creationId xmlns:a16="http://schemas.microsoft.com/office/drawing/2014/main" id="{9CFE46DD-9A38-B140-B845-B9675BCF7CB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80253" y="4333845"/>
              <a:ext cx="228600" cy="228600"/>
              <a:chOff x="1481667" y="1820333"/>
              <a:chExt cx="228600" cy="228600"/>
            </a:xfrm>
          </p:grpSpPr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6749EC72-A9C9-9944-865D-6309C14A82BF}"/>
                  </a:ext>
                </a:extLst>
              </p:cNvPr>
              <p:cNvSpPr/>
              <p:nvPr/>
            </p:nvSpPr>
            <p:spPr>
              <a:xfrm>
                <a:off x="1481667" y="1820333"/>
                <a:ext cx="228600" cy="2286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DB286F33-5218-9A40-8F57-4DF5CB147C43}"/>
                  </a:ext>
                </a:extLst>
              </p:cNvPr>
              <p:cNvCxnSpPr>
                <a:stCxn id="33" idx="7"/>
                <a:endCxn id="33" idx="3"/>
              </p:cNvCxnSpPr>
              <p:nvPr/>
            </p:nvCxnSpPr>
            <p:spPr>
              <a:xfrm rot="16200000" flipH="1" flipV="1">
                <a:off x="1515005" y="1853670"/>
                <a:ext cx="161925" cy="16192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6B99AD35-51BE-2947-9F22-C97DC384F2CF}"/>
                  </a:ext>
                </a:extLst>
              </p:cNvPr>
              <p:cNvCxnSpPr>
                <a:stCxn id="33" idx="1"/>
                <a:endCxn id="33" idx="5"/>
              </p:cNvCxnSpPr>
              <p:nvPr/>
            </p:nvCxnSpPr>
            <p:spPr>
              <a:xfrm rot="16200000" flipH="1">
                <a:off x="1515005" y="1853670"/>
                <a:ext cx="161925" cy="16192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oup 160">
              <a:extLst>
                <a:ext uri="{FF2B5EF4-FFF2-40B4-BE49-F238E27FC236}">
                  <a16:creationId xmlns:a16="http://schemas.microsoft.com/office/drawing/2014/main" id="{99336879-C8A3-C042-A115-89D7AEA482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97778" y="4333845"/>
              <a:ext cx="228600" cy="228600"/>
              <a:chOff x="1481667" y="1820333"/>
              <a:chExt cx="228600" cy="228600"/>
            </a:xfrm>
          </p:grpSpPr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85241397-BA55-DC4F-AEAB-6FE87B3976A5}"/>
                  </a:ext>
                </a:extLst>
              </p:cNvPr>
              <p:cNvSpPr/>
              <p:nvPr/>
            </p:nvSpPr>
            <p:spPr>
              <a:xfrm>
                <a:off x="1481667" y="1820333"/>
                <a:ext cx="228600" cy="2286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F4A836EF-6D4A-B043-9D2D-5AB8A41469BC}"/>
                  </a:ext>
                </a:extLst>
              </p:cNvPr>
              <p:cNvCxnSpPr>
                <a:stCxn id="37" idx="7"/>
                <a:endCxn id="37" idx="3"/>
              </p:cNvCxnSpPr>
              <p:nvPr/>
            </p:nvCxnSpPr>
            <p:spPr>
              <a:xfrm rot="16200000" flipH="1" flipV="1">
                <a:off x="1515005" y="1853670"/>
                <a:ext cx="161925" cy="16192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E715B2C2-079F-DE40-A055-02807F0F9A24}"/>
                  </a:ext>
                </a:extLst>
              </p:cNvPr>
              <p:cNvCxnSpPr>
                <a:stCxn id="37" idx="1"/>
                <a:endCxn id="37" idx="5"/>
              </p:cNvCxnSpPr>
              <p:nvPr/>
            </p:nvCxnSpPr>
            <p:spPr>
              <a:xfrm rot="16200000" flipH="1">
                <a:off x="1515005" y="1853670"/>
                <a:ext cx="161925" cy="16192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3C43D71-4262-6643-A1B7-A4EEE5E79D9F}"/>
                </a:ext>
              </a:extLst>
            </p:cNvPr>
            <p:cNvCxnSpPr/>
            <p:nvPr/>
          </p:nvCxnSpPr>
          <p:spPr>
            <a:xfrm>
              <a:off x="2908853" y="4446557"/>
              <a:ext cx="288925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1" name="Group 165">
              <a:extLst>
                <a:ext uri="{FF2B5EF4-FFF2-40B4-BE49-F238E27FC236}">
                  <a16:creationId xmlns:a16="http://schemas.microsoft.com/office/drawing/2014/main" id="{FF72E388-C1E6-1844-B29B-CC3CBE863A3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15303" y="4333845"/>
              <a:ext cx="228600" cy="228600"/>
              <a:chOff x="1481667" y="1820333"/>
              <a:chExt cx="228600" cy="228600"/>
            </a:xfrm>
          </p:grpSpPr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4F673EAE-8C85-2D40-BB85-3C3C3B44EB0E}"/>
                  </a:ext>
                </a:extLst>
              </p:cNvPr>
              <p:cNvSpPr/>
              <p:nvPr/>
            </p:nvSpPr>
            <p:spPr>
              <a:xfrm>
                <a:off x="1481667" y="1820333"/>
                <a:ext cx="228600" cy="2286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BFE0907A-4EDC-AC4A-8DC4-8FB890669FCC}"/>
                  </a:ext>
                </a:extLst>
              </p:cNvPr>
              <p:cNvCxnSpPr>
                <a:stCxn id="42" idx="7"/>
                <a:endCxn id="42" idx="3"/>
              </p:cNvCxnSpPr>
              <p:nvPr/>
            </p:nvCxnSpPr>
            <p:spPr>
              <a:xfrm rot="16200000" flipH="1" flipV="1">
                <a:off x="1515005" y="1853670"/>
                <a:ext cx="161925" cy="16192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CCB6F125-3E3D-9D48-A704-06EAD2E5EF62}"/>
                  </a:ext>
                </a:extLst>
              </p:cNvPr>
              <p:cNvCxnSpPr>
                <a:stCxn id="42" idx="1"/>
                <a:endCxn id="42" idx="5"/>
              </p:cNvCxnSpPr>
              <p:nvPr/>
            </p:nvCxnSpPr>
            <p:spPr>
              <a:xfrm rot="16200000" flipH="1">
                <a:off x="1515005" y="1853670"/>
                <a:ext cx="161925" cy="16192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5" name="Group 169">
              <a:extLst>
                <a:ext uri="{FF2B5EF4-FFF2-40B4-BE49-F238E27FC236}">
                  <a16:creationId xmlns:a16="http://schemas.microsoft.com/office/drawing/2014/main" id="{E9787980-2F60-854B-8EA0-5698216EF68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32828" y="4333845"/>
              <a:ext cx="228600" cy="228600"/>
              <a:chOff x="1481667" y="1820333"/>
              <a:chExt cx="228600" cy="228600"/>
            </a:xfrm>
          </p:grpSpPr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49F9F823-FDD9-AE4C-B17C-65547C7A8179}"/>
                  </a:ext>
                </a:extLst>
              </p:cNvPr>
              <p:cNvSpPr/>
              <p:nvPr/>
            </p:nvSpPr>
            <p:spPr>
              <a:xfrm>
                <a:off x="1481667" y="1820333"/>
                <a:ext cx="228600" cy="2286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71D5B03F-CB83-9B4B-9993-F3958665C3D6}"/>
                  </a:ext>
                </a:extLst>
              </p:cNvPr>
              <p:cNvCxnSpPr>
                <a:stCxn id="46" idx="7"/>
                <a:endCxn id="46" idx="3"/>
              </p:cNvCxnSpPr>
              <p:nvPr/>
            </p:nvCxnSpPr>
            <p:spPr>
              <a:xfrm rot="16200000" flipH="1" flipV="1">
                <a:off x="1515005" y="1853670"/>
                <a:ext cx="161925" cy="16192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6F5E64A8-F44D-5249-980D-B8940A873AA6}"/>
                  </a:ext>
                </a:extLst>
              </p:cNvPr>
              <p:cNvCxnSpPr>
                <a:stCxn id="46" idx="1"/>
                <a:endCxn id="46" idx="5"/>
              </p:cNvCxnSpPr>
              <p:nvPr/>
            </p:nvCxnSpPr>
            <p:spPr>
              <a:xfrm rot="16200000" flipH="1">
                <a:off x="1515005" y="1853670"/>
                <a:ext cx="161925" cy="16192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9" name="Group 173">
              <a:extLst>
                <a:ext uri="{FF2B5EF4-FFF2-40B4-BE49-F238E27FC236}">
                  <a16:creationId xmlns:a16="http://schemas.microsoft.com/office/drawing/2014/main" id="{6226FEF0-F6DC-4E41-A3B1-91DE7ADEAD4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88453" y="4333845"/>
              <a:ext cx="228600" cy="228600"/>
              <a:chOff x="1481667" y="1820333"/>
              <a:chExt cx="228600" cy="228600"/>
            </a:xfrm>
          </p:grpSpPr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A35A77C6-F8CC-064B-AFE3-71D012C0C41A}"/>
                  </a:ext>
                </a:extLst>
              </p:cNvPr>
              <p:cNvSpPr/>
              <p:nvPr/>
            </p:nvSpPr>
            <p:spPr>
              <a:xfrm>
                <a:off x="1481667" y="1820333"/>
                <a:ext cx="228600" cy="2286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5BB8A4A9-21F4-AA44-A755-891FDEA1F3AF}"/>
                  </a:ext>
                </a:extLst>
              </p:cNvPr>
              <p:cNvCxnSpPr>
                <a:stCxn id="50" idx="7"/>
                <a:endCxn id="50" idx="3"/>
              </p:cNvCxnSpPr>
              <p:nvPr/>
            </p:nvCxnSpPr>
            <p:spPr>
              <a:xfrm rot="16200000" flipH="1" flipV="1">
                <a:off x="1515005" y="1853670"/>
                <a:ext cx="161925" cy="16192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DFBA109D-26D2-AB4B-9339-8F5C65B5ABE6}"/>
                  </a:ext>
                </a:extLst>
              </p:cNvPr>
              <p:cNvCxnSpPr>
                <a:stCxn id="50" idx="1"/>
                <a:endCxn id="50" idx="5"/>
              </p:cNvCxnSpPr>
              <p:nvPr/>
            </p:nvCxnSpPr>
            <p:spPr>
              <a:xfrm rot="16200000" flipH="1">
                <a:off x="1515005" y="1853670"/>
                <a:ext cx="161925" cy="16192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3" name="Group 177">
              <a:extLst>
                <a:ext uri="{FF2B5EF4-FFF2-40B4-BE49-F238E27FC236}">
                  <a16:creationId xmlns:a16="http://schemas.microsoft.com/office/drawing/2014/main" id="{87B55182-9664-AD4E-8FE0-74F3C6EBA0B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44078" y="4333845"/>
              <a:ext cx="228600" cy="228600"/>
              <a:chOff x="1481667" y="1820333"/>
              <a:chExt cx="228600" cy="228600"/>
            </a:xfrm>
          </p:grpSpPr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B77FEE7D-CA62-1E4F-9896-1D34920526CC}"/>
                  </a:ext>
                </a:extLst>
              </p:cNvPr>
              <p:cNvSpPr/>
              <p:nvPr/>
            </p:nvSpPr>
            <p:spPr>
              <a:xfrm>
                <a:off x="1481667" y="1820333"/>
                <a:ext cx="228600" cy="2286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7EB57338-DFC4-0042-92A5-FC37105B9363}"/>
                  </a:ext>
                </a:extLst>
              </p:cNvPr>
              <p:cNvCxnSpPr>
                <a:stCxn id="54" idx="7"/>
                <a:endCxn id="54" idx="3"/>
              </p:cNvCxnSpPr>
              <p:nvPr/>
            </p:nvCxnSpPr>
            <p:spPr>
              <a:xfrm rot="16200000" flipH="1" flipV="1">
                <a:off x="1515005" y="1853670"/>
                <a:ext cx="161925" cy="16192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395AD25A-E5FE-F148-A234-97A12B6EA79B}"/>
                  </a:ext>
                </a:extLst>
              </p:cNvPr>
              <p:cNvCxnSpPr>
                <a:stCxn id="54" idx="1"/>
                <a:endCxn id="54" idx="5"/>
              </p:cNvCxnSpPr>
              <p:nvPr/>
            </p:nvCxnSpPr>
            <p:spPr>
              <a:xfrm rot="16200000" flipH="1">
                <a:off x="1515005" y="1853670"/>
                <a:ext cx="161925" cy="16192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7" name="Group 181">
              <a:extLst>
                <a:ext uri="{FF2B5EF4-FFF2-40B4-BE49-F238E27FC236}">
                  <a16:creationId xmlns:a16="http://schemas.microsoft.com/office/drawing/2014/main" id="{5AF373C1-A643-8844-A0B1-9AD7D02BF07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01291" y="4333845"/>
              <a:ext cx="228600" cy="228600"/>
              <a:chOff x="1481667" y="1820333"/>
              <a:chExt cx="228600" cy="228600"/>
            </a:xfrm>
          </p:grpSpPr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3FAC6E7A-652D-2B4A-9BED-F62BB39E5BD4}"/>
                  </a:ext>
                </a:extLst>
              </p:cNvPr>
              <p:cNvSpPr/>
              <p:nvPr/>
            </p:nvSpPr>
            <p:spPr>
              <a:xfrm>
                <a:off x="1481667" y="1820333"/>
                <a:ext cx="228600" cy="2286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4FE39DBE-772F-0849-95F6-81862ADD73D7}"/>
                  </a:ext>
                </a:extLst>
              </p:cNvPr>
              <p:cNvCxnSpPr>
                <a:stCxn id="58" idx="7"/>
                <a:endCxn id="58" idx="3"/>
              </p:cNvCxnSpPr>
              <p:nvPr/>
            </p:nvCxnSpPr>
            <p:spPr>
              <a:xfrm rot="16200000" flipH="1" flipV="1">
                <a:off x="1515004" y="1853670"/>
                <a:ext cx="161925" cy="16192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4AEDC321-79C9-934C-AD52-F44AC0AD54F3}"/>
                  </a:ext>
                </a:extLst>
              </p:cNvPr>
              <p:cNvCxnSpPr>
                <a:stCxn id="58" idx="1"/>
                <a:endCxn id="58" idx="5"/>
              </p:cNvCxnSpPr>
              <p:nvPr/>
            </p:nvCxnSpPr>
            <p:spPr>
              <a:xfrm rot="16200000" flipH="1">
                <a:off x="1515004" y="1853670"/>
                <a:ext cx="161925" cy="16192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1" name="Group 185">
              <a:extLst>
                <a:ext uri="{FF2B5EF4-FFF2-40B4-BE49-F238E27FC236}">
                  <a16:creationId xmlns:a16="http://schemas.microsoft.com/office/drawing/2014/main" id="{82728CAA-3037-534A-AC1C-EEA7E2E9894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56916" y="4333845"/>
              <a:ext cx="228600" cy="228600"/>
              <a:chOff x="1481667" y="1820333"/>
              <a:chExt cx="228600" cy="228600"/>
            </a:xfrm>
          </p:grpSpPr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8BFD1BF9-8A81-5B48-8858-56F0BC384DE3}"/>
                  </a:ext>
                </a:extLst>
              </p:cNvPr>
              <p:cNvSpPr/>
              <p:nvPr/>
            </p:nvSpPr>
            <p:spPr>
              <a:xfrm>
                <a:off x="1481667" y="1820333"/>
                <a:ext cx="228600" cy="228600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2C4BEC87-E551-2445-B7E2-45851929E311}"/>
                  </a:ext>
                </a:extLst>
              </p:cNvPr>
              <p:cNvCxnSpPr>
                <a:stCxn id="62" idx="7"/>
                <a:endCxn id="62" idx="3"/>
              </p:cNvCxnSpPr>
              <p:nvPr/>
            </p:nvCxnSpPr>
            <p:spPr>
              <a:xfrm rot="16200000" flipH="1" flipV="1">
                <a:off x="1515004" y="1853670"/>
                <a:ext cx="161925" cy="161925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CD07AC1E-D694-3D42-AA9B-2BAD5E145B59}"/>
                  </a:ext>
                </a:extLst>
              </p:cNvPr>
              <p:cNvCxnSpPr>
                <a:stCxn id="62" idx="1"/>
                <a:endCxn id="62" idx="5"/>
              </p:cNvCxnSpPr>
              <p:nvPr/>
            </p:nvCxnSpPr>
            <p:spPr>
              <a:xfrm rot="16200000" flipH="1">
                <a:off x="1515004" y="1853670"/>
                <a:ext cx="161925" cy="161925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5789547A-F0F3-604E-9D8E-864A7CA7C3A5}"/>
                </a:ext>
              </a:extLst>
            </p:cNvPr>
            <p:cNvCxnSpPr/>
            <p:nvPr/>
          </p:nvCxnSpPr>
          <p:spPr>
            <a:xfrm>
              <a:off x="3416853" y="4446557"/>
              <a:ext cx="288925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1B92D356-33E4-964B-9312-A61813492722}"/>
                </a:ext>
              </a:extLst>
            </p:cNvPr>
            <p:cNvCxnSpPr/>
            <p:nvPr/>
          </p:nvCxnSpPr>
          <p:spPr>
            <a:xfrm>
              <a:off x="3950253" y="4446557"/>
              <a:ext cx="288925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FD241255-A43B-3A43-80DF-081CAF5B6EC0}"/>
                </a:ext>
              </a:extLst>
            </p:cNvPr>
            <p:cNvCxnSpPr/>
            <p:nvPr/>
          </p:nvCxnSpPr>
          <p:spPr>
            <a:xfrm>
              <a:off x="4461428" y="4446557"/>
              <a:ext cx="327025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FA57EC2A-8B05-C944-9D75-9140C9065CCA}"/>
                </a:ext>
              </a:extLst>
            </p:cNvPr>
            <p:cNvCxnSpPr/>
            <p:nvPr/>
          </p:nvCxnSpPr>
          <p:spPr>
            <a:xfrm>
              <a:off x="5017053" y="4448145"/>
              <a:ext cx="327025" cy="1587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78703A98-F190-C64E-BDF6-575A20DDD5B8}"/>
                </a:ext>
              </a:extLst>
            </p:cNvPr>
            <p:cNvCxnSpPr/>
            <p:nvPr/>
          </p:nvCxnSpPr>
          <p:spPr>
            <a:xfrm>
              <a:off x="5572678" y="4448145"/>
              <a:ext cx="328613" cy="1587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0EA3A395-5DF3-2F49-ADE6-A7F49C2BE32C}"/>
                </a:ext>
              </a:extLst>
            </p:cNvPr>
            <p:cNvCxnSpPr/>
            <p:nvPr/>
          </p:nvCxnSpPr>
          <p:spPr>
            <a:xfrm>
              <a:off x="6129891" y="4448145"/>
              <a:ext cx="327025" cy="1587"/>
            </a:xfrm>
            <a:prstGeom prst="line">
              <a:avLst/>
            </a:prstGeom>
            <a:ln w="127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Box 195">
              <a:extLst>
                <a:ext uri="{FF2B5EF4-FFF2-40B4-BE49-F238E27FC236}">
                  <a16:creationId xmlns:a16="http://schemas.microsoft.com/office/drawing/2014/main" id="{D20BF2D2-A1C8-1D4F-9414-66C5CA6BA1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12016" y="4576732"/>
              <a:ext cx="3462337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400" i="1">
                  <a:latin typeface="Arial" panose="020B0604020202020204" pitchFamily="34" charset="0"/>
                </a:rPr>
                <a:t>any consistent assignment of length </a:t>
              </a:r>
              <a:r>
                <a:rPr lang="en-US" altLang="en-US" sz="1400" i="1">
                  <a:latin typeface="Times New Roman" panose="02020603050405020304" pitchFamily="18" charset="0"/>
                </a:rPr>
                <a:t>k-</a:t>
              </a:r>
              <a:r>
                <a:rPr lang="en-US" altLang="en-US" sz="1400"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72" name="TextBox 196">
              <a:extLst>
                <a:ext uri="{FF2B5EF4-FFF2-40B4-BE49-F238E27FC236}">
                  <a16:creationId xmlns:a16="http://schemas.microsoft.com/office/drawing/2014/main" id="{A7C847B1-E453-244A-B4EF-B29DF8ECB8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99753" y="4560857"/>
              <a:ext cx="1363663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400" i="1">
                  <a:solidFill>
                    <a:srgbClr val="FF0000"/>
                  </a:solidFill>
                  <a:latin typeface="Times New Roman" panose="02020603050405020304" pitchFamily="18" charset="0"/>
                </a:rPr>
                <a:t>k</a:t>
              </a:r>
              <a:r>
                <a:rPr lang="en-US" altLang="en-US" sz="1400" i="1" baseline="30000">
                  <a:solidFill>
                    <a:srgbClr val="FF0000"/>
                  </a:solidFill>
                  <a:latin typeface="Times New Roman" panose="02020603050405020304" pitchFamily="18" charset="0"/>
                </a:rPr>
                <a:t>th</a:t>
              </a:r>
              <a:r>
                <a:rPr lang="en-US" altLang="en-US" sz="1400" i="1">
                  <a:solidFill>
                    <a:srgbClr val="FF0000"/>
                  </a:solidFill>
                  <a:latin typeface="Arial" panose="020B0604020202020204" pitchFamily="34" charset="0"/>
                </a:rPr>
                <a:t> variables</a:t>
              </a:r>
            </a:p>
          </p:txBody>
        </p:sp>
        <p:sp>
          <p:nvSpPr>
            <p:cNvPr id="73" name="TextBox 197">
              <a:extLst>
                <a:ext uri="{FF2B5EF4-FFF2-40B4-BE49-F238E27FC236}">
                  <a16:creationId xmlns:a16="http://schemas.microsoft.com/office/drawing/2014/main" id="{55305297-7A37-4E4A-A865-2152B23A56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9491" y="4292570"/>
              <a:ext cx="2057400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 i="1" dirty="0">
                  <a:latin typeface="Times New Roman" panose="02020603050405020304" pitchFamily="18" charset="0"/>
                </a:rPr>
                <a:t>k</a:t>
              </a:r>
              <a:r>
                <a:rPr lang="en-US" altLang="en-US" sz="1800" dirty="0">
                  <a:latin typeface="Arial" panose="020B0604020202020204" pitchFamily="34" charset="0"/>
                </a:rPr>
                <a:t>-consistency</a:t>
              </a:r>
            </a:p>
          </p:txBody>
        </p: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4F439906-3736-9149-88D4-471AA152F3F3}"/>
                </a:ext>
              </a:extLst>
            </p:cNvPr>
            <p:cNvCxnSpPr>
              <a:endCxn id="78" idx="1"/>
            </p:cNvCxnSpPr>
            <p:nvPr/>
          </p:nvCxnSpPr>
          <p:spPr>
            <a:xfrm rot="5400000" flipH="1" flipV="1">
              <a:off x="3574810" y="3331338"/>
              <a:ext cx="336550" cy="1735137"/>
            </a:xfrm>
            <a:prstGeom prst="line">
              <a:avLst/>
            </a:prstGeom>
            <a:ln w="12700">
              <a:solidFill>
                <a:schemeClr val="accent2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CA77E514-56A1-5242-85A4-FBB711C2C1A7}"/>
                </a:ext>
              </a:extLst>
            </p:cNvPr>
            <p:cNvCxnSpPr>
              <a:endCxn id="78" idx="1"/>
            </p:cNvCxnSpPr>
            <p:nvPr/>
          </p:nvCxnSpPr>
          <p:spPr>
            <a:xfrm rot="5400000" flipH="1" flipV="1">
              <a:off x="3833572" y="3590101"/>
              <a:ext cx="336550" cy="1217612"/>
            </a:xfrm>
            <a:prstGeom prst="line">
              <a:avLst/>
            </a:prstGeom>
            <a:ln w="12700">
              <a:solidFill>
                <a:schemeClr val="accent2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F93BEF02-3800-094B-B6F2-34658232B69A}"/>
                </a:ext>
              </a:extLst>
            </p:cNvPr>
            <p:cNvCxnSpPr>
              <a:endCxn id="78" idx="2"/>
            </p:cNvCxnSpPr>
            <p:nvPr/>
          </p:nvCxnSpPr>
          <p:spPr>
            <a:xfrm rot="5400000" flipH="1" flipV="1">
              <a:off x="4160597" y="3848864"/>
              <a:ext cx="268287" cy="768350"/>
            </a:xfrm>
            <a:prstGeom prst="line">
              <a:avLst/>
            </a:prstGeom>
            <a:ln w="12700">
              <a:solidFill>
                <a:schemeClr val="accent2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A3B5A772-AA21-6F4A-B239-78DF765C26E0}"/>
                </a:ext>
              </a:extLst>
            </p:cNvPr>
            <p:cNvCxnSpPr>
              <a:endCxn id="78" idx="2"/>
            </p:cNvCxnSpPr>
            <p:nvPr/>
          </p:nvCxnSpPr>
          <p:spPr>
            <a:xfrm rot="5400000" flipH="1" flipV="1">
              <a:off x="4395547" y="4050476"/>
              <a:ext cx="234950" cy="331788"/>
            </a:xfrm>
            <a:prstGeom prst="line">
              <a:avLst/>
            </a:prstGeom>
            <a:ln w="12700">
              <a:solidFill>
                <a:schemeClr val="accent2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97D213A3-63C5-7B4C-A226-1C6267180EC3}"/>
                </a:ext>
              </a:extLst>
            </p:cNvPr>
            <p:cNvCxnSpPr>
              <a:endCxn id="78" idx="2"/>
            </p:cNvCxnSpPr>
            <p:nvPr/>
          </p:nvCxnSpPr>
          <p:spPr>
            <a:xfrm rot="16200000" flipV="1">
              <a:off x="4673360" y="4104451"/>
              <a:ext cx="234950" cy="223837"/>
            </a:xfrm>
            <a:prstGeom prst="line">
              <a:avLst/>
            </a:prstGeom>
            <a:ln w="12700">
              <a:solidFill>
                <a:schemeClr val="accent2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9AA6C4BF-381B-4541-9F7E-12513EF10FBE}"/>
                </a:ext>
              </a:extLst>
            </p:cNvPr>
            <p:cNvCxnSpPr>
              <a:endCxn id="78" idx="3"/>
            </p:cNvCxnSpPr>
            <p:nvPr/>
          </p:nvCxnSpPr>
          <p:spPr>
            <a:xfrm rot="16200000" flipV="1">
              <a:off x="5229778" y="3548032"/>
              <a:ext cx="303213" cy="1268413"/>
            </a:xfrm>
            <a:prstGeom prst="line">
              <a:avLst/>
            </a:prstGeom>
            <a:ln w="12700">
              <a:solidFill>
                <a:schemeClr val="accent2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32677A1C-7313-6B41-A709-9CF9CA3E866E}"/>
                </a:ext>
              </a:extLst>
            </p:cNvPr>
            <p:cNvCxnSpPr>
              <a:endCxn id="78" idx="3"/>
            </p:cNvCxnSpPr>
            <p:nvPr/>
          </p:nvCxnSpPr>
          <p:spPr>
            <a:xfrm rot="16200000" flipV="1">
              <a:off x="4894022" y="3883788"/>
              <a:ext cx="336550" cy="630238"/>
            </a:xfrm>
            <a:prstGeom prst="line">
              <a:avLst/>
            </a:prstGeom>
            <a:ln w="12700">
              <a:solidFill>
                <a:schemeClr val="accent2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15B8390D-1A13-234B-9E85-8729588F8F6F}"/>
                </a:ext>
              </a:extLst>
            </p:cNvPr>
            <p:cNvSpPr/>
            <p:nvPr/>
          </p:nvSpPr>
          <p:spPr>
            <a:xfrm>
              <a:off x="4610653" y="3962370"/>
              <a:ext cx="136525" cy="13652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chemeClr val="accent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EEDBA2B2-D481-50CB-0447-78926FCCB172}"/>
              </a:ext>
            </a:extLst>
          </p:cNvPr>
          <p:cNvGrpSpPr/>
          <p:nvPr/>
        </p:nvGrpSpPr>
        <p:grpSpPr>
          <a:xfrm>
            <a:off x="4813842" y="2613616"/>
            <a:ext cx="4271219" cy="1239448"/>
            <a:chOff x="231957" y="2682630"/>
            <a:chExt cx="4271219" cy="1239448"/>
          </a:xfrm>
        </p:grpSpPr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3EDCA315-40D7-627A-4C38-1826A8C1E0ED}"/>
                </a:ext>
              </a:extLst>
            </p:cNvPr>
            <p:cNvSpPr/>
            <p:nvPr/>
          </p:nvSpPr>
          <p:spPr>
            <a:xfrm>
              <a:off x="231957" y="2682630"/>
              <a:ext cx="4271219" cy="1239448"/>
            </a:xfrm>
            <a:prstGeom prst="rect">
              <a:avLst/>
            </a:prstGeom>
            <a:solidFill>
              <a:srgbClr val="FBEEB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F6AC57F7-6E10-057C-D8C1-3C1A98201145}"/>
                </a:ext>
              </a:extLst>
            </p:cNvPr>
            <p:cNvGrpSpPr/>
            <p:nvPr/>
          </p:nvGrpSpPr>
          <p:grpSpPr>
            <a:xfrm>
              <a:off x="300781" y="2888356"/>
              <a:ext cx="1946857" cy="852380"/>
              <a:chOff x="4904019" y="3452630"/>
              <a:chExt cx="1946857" cy="852380"/>
            </a:xfrm>
          </p:grpSpPr>
          <p:sp>
            <p:nvSpPr>
              <p:cNvPr id="103" name="Rounded Rectangle 102">
                <a:extLst>
                  <a:ext uri="{FF2B5EF4-FFF2-40B4-BE49-F238E27FC236}">
                    <a16:creationId xmlns:a16="http://schemas.microsoft.com/office/drawing/2014/main" id="{E1C4434A-CE6A-9E96-A505-67DDC1872B47}"/>
                  </a:ext>
                </a:extLst>
              </p:cNvPr>
              <p:cNvSpPr/>
              <p:nvPr/>
            </p:nvSpPr>
            <p:spPr>
              <a:xfrm>
                <a:off x="5444425" y="3452630"/>
                <a:ext cx="835961" cy="350938"/>
              </a:xfrm>
              <a:prstGeom prst="roundRect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/>
                  <a:t>{1,2,3}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1" name="Rounded Rectangle 110">
                <a:extLst>
                  <a:ext uri="{FF2B5EF4-FFF2-40B4-BE49-F238E27FC236}">
                    <a16:creationId xmlns:a16="http://schemas.microsoft.com/office/drawing/2014/main" id="{AE26E092-F344-64BB-4E52-2B545A7B489F}"/>
                  </a:ext>
                </a:extLst>
              </p:cNvPr>
              <p:cNvSpPr/>
              <p:nvPr/>
            </p:nvSpPr>
            <p:spPr>
              <a:xfrm>
                <a:off x="4904019" y="3954072"/>
                <a:ext cx="831389" cy="350938"/>
              </a:xfrm>
              <a:prstGeom prst="roundRect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/>
                  <a:t>{1,2,3}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7" name="Rounded Rectangle 116">
                <a:extLst>
                  <a:ext uri="{FF2B5EF4-FFF2-40B4-BE49-F238E27FC236}">
                    <a16:creationId xmlns:a16="http://schemas.microsoft.com/office/drawing/2014/main" id="{86923779-662B-56DD-0244-8DCF59FD1EFD}"/>
                  </a:ext>
                </a:extLst>
              </p:cNvPr>
              <p:cNvSpPr/>
              <p:nvPr/>
            </p:nvSpPr>
            <p:spPr>
              <a:xfrm>
                <a:off x="5919013" y="3954072"/>
                <a:ext cx="931863" cy="350938"/>
              </a:xfrm>
              <a:prstGeom prst="roundRect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/>
                  <a:t>{1,2,3}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DB21C9EC-B0AF-DE99-0DF2-7EA79458C3E2}"/>
                  </a:ext>
                </a:extLst>
              </p:cNvPr>
              <p:cNvCxnSpPr>
                <a:cxnSpLocks/>
                <a:stCxn id="111" idx="0"/>
                <a:endCxn id="103" idx="1"/>
              </p:cNvCxnSpPr>
              <p:nvPr/>
            </p:nvCxnSpPr>
            <p:spPr>
              <a:xfrm flipV="1">
                <a:off x="5319714" y="3628099"/>
                <a:ext cx="124711" cy="32597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66DCCFF0-B703-6478-2E3B-969C4DA221D3}"/>
                  </a:ext>
                </a:extLst>
              </p:cNvPr>
              <p:cNvCxnSpPr>
                <a:cxnSpLocks/>
                <a:stCxn id="103" idx="3"/>
                <a:endCxn id="117" idx="0"/>
              </p:cNvCxnSpPr>
              <p:nvPr/>
            </p:nvCxnSpPr>
            <p:spPr>
              <a:xfrm>
                <a:off x="6280386" y="3628099"/>
                <a:ext cx="104559" cy="32597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C647D73F-5B44-D04B-D174-05F41146D3AA}"/>
                  </a:ext>
                </a:extLst>
              </p:cNvPr>
              <p:cNvSpPr txBox="1"/>
              <p:nvPr/>
            </p:nvSpPr>
            <p:spPr>
              <a:xfrm>
                <a:off x="5003960" y="3544991"/>
                <a:ext cx="5861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&lt;</a:t>
                </a:r>
              </a:p>
            </p:txBody>
          </p:sp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7F9A21AC-7E74-0A37-B447-B079AC106F70}"/>
                  </a:ext>
                </a:extLst>
              </p:cNvPr>
              <p:cNvSpPr txBox="1"/>
              <p:nvPr/>
            </p:nvSpPr>
            <p:spPr>
              <a:xfrm>
                <a:off x="6409636" y="3566339"/>
                <a:ext cx="3193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&lt;</a:t>
                </a:r>
              </a:p>
            </p:txBody>
          </p:sp>
        </p:grpSp>
        <p:sp>
          <p:nvSpPr>
            <p:cNvPr id="134" name="Rounded Rectangle 133">
              <a:extLst>
                <a:ext uri="{FF2B5EF4-FFF2-40B4-BE49-F238E27FC236}">
                  <a16:creationId xmlns:a16="http://schemas.microsoft.com/office/drawing/2014/main" id="{3C913131-B951-A8A2-93A6-9EBD0F22141E}"/>
                </a:ext>
              </a:extLst>
            </p:cNvPr>
            <p:cNvSpPr/>
            <p:nvPr/>
          </p:nvSpPr>
          <p:spPr>
            <a:xfrm>
              <a:off x="3027455" y="2891896"/>
              <a:ext cx="835961" cy="350938"/>
            </a:xfrm>
            <a:prstGeom prst="roundRect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{1,2}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35" name="Rounded Rectangle 134">
              <a:extLst>
                <a:ext uri="{FF2B5EF4-FFF2-40B4-BE49-F238E27FC236}">
                  <a16:creationId xmlns:a16="http://schemas.microsoft.com/office/drawing/2014/main" id="{92365735-F148-F539-BCAA-B2B1243CE071}"/>
                </a:ext>
              </a:extLst>
            </p:cNvPr>
            <p:cNvSpPr/>
            <p:nvPr/>
          </p:nvSpPr>
          <p:spPr>
            <a:xfrm>
              <a:off x="2546364" y="3393338"/>
              <a:ext cx="633399" cy="350938"/>
            </a:xfrm>
            <a:prstGeom prst="roundRect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{1}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36" name="Rounded Rectangle 135">
              <a:extLst>
                <a:ext uri="{FF2B5EF4-FFF2-40B4-BE49-F238E27FC236}">
                  <a16:creationId xmlns:a16="http://schemas.microsoft.com/office/drawing/2014/main" id="{7A62533F-8D72-8591-8354-E07F504CD905}"/>
                </a:ext>
              </a:extLst>
            </p:cNvPr>
            <p:cNvSpPr/>
            <p:nvPr/>
          </p:nvSpPr>
          <p:spPr>
            <a:xfrm>
              <a:off x="3704636" y="3393338"/>
              <a:ext cx="675847" cy="350938"/>
            </a:xfrm>
            <a:prstGeom prst="roundRect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{3}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29AE3547-04BA-C45D-183A-8789B8D12762}"/>
                </a:ext>
              </a:extLst>
            </p:cNvPr>
            <p:cNvCxnSpPr>
              <a:cxnSpLocks/>
              <a:stCxn id="135" idx="0"/>
              <a:endCxn id="134" idx="1"/>
            </p:cNvCxnSpPr>
            <p:nvPr/>
          </p:nvCxnSpPr>
          <p:spPr>
            <a:xfrm flipV="1">
              <a:off x="2863064" y="3067365"/>
              <a:ext cx="164391" cy="325973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8F58CBD3-9F3E-D9BC-A530-5F85D627263E}"/>
                </a:ext>
              </a:extLst>
            </p:cNvPr>
            <p:cNvCxnSpPr>
              <a:cxnSpLocks/>
              <a:stCxn id="134" idx="3"/>
              <a:endCxn id="136" idx="0"/>
            </p:cNvCxnSpPr>
            <p:nvPr/>
          </p:nvCxnSpPr>
          <p:spPr>
            <a:xfrm>
              <a:off x="3863416" y="3067365"/>
              <a:ext cx="179144" cy="325973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5A9B17FD-C0C2-56D9-3BFB-FFA122FE3DA0}"/>
                </a:ext>
              </a:extLst>
            </p:cNvPr>
            <p:cNvSpPr txBox="1"/>
            <p:nvPr/>
          </p:nvSpPr>
          <p:spPr>
            <a:xfrm>
              <a:off x="2586990" y="2984257"/>
              <a:ext cx="5861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&lt;</a:t>
              </a:r>
            </a:p>
          </p:txBody>
        </p: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0B280BF7-D55C-F847-DB64-2D8092640810}"/>
                </a:ext>
              </a:extLst>
            </p:cNvPr>
            <p:cNvSpPr txBox="1"/>
            <p:nvPr/>
          </p:nvSpPr>
          <p:spPr>
            <a:xfrm>
              <a:off x="3992666" y="3005605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&lt;</a:t>
              </a:r>
            </a:p>
          </p:txBody>
        </p: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BEAC0A36-6189-6BED-FA5C-A92E2682383D}"/>
                </a:ext>
              </a:extLst>
            </p:cNvPr>
            <p:cNvCxnSpPr>
              <a:cxnSpLocks/>
              <a:stCxn id="135" idx="3"/>
              <a:endCxn id="136" idx="1"/>
            </p:cNvCxnSpPr>
            <p:nvPr/>
          </p:nvCxnSpPr>
          <p:spPr>
            <a:xfrm>
              <a:off x="3179763" y="3568807"/>
              <a:ext cx="524873" cy="0"/>
            </a:xfrm>
            <a:prstGeom prst="line">
              <a:avLst/>
            </a:prstGeom>
            <a:ln w="127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53434875-C2BC-6C35-906C-C7A61264BB66}"/>
                </a:ext>
              </a:extLst>
            </p:cNvPr>
            <p:cNvSpPr txBox="1"/>
            <p:nvPr/>
          </p:nvSpPr>
          <p:spPr>
            <a:xfrm>
              <a:off x="3288942" y="3541595"/>
              <a:ext cx="5861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&lt;</a:t>
              </a:r>
            </a:p>
          </p:txBody>
        </p:sp>
      </p:grpSp>
      <p:sp>
        <p:nvSpPr>
          <p:cNvPr id="100" name="TextBox 239">
            <a:extLst>
              <a:ext uri="{FF2B5EF4-FFF2-40B4-BE49-F238E27FC236}">
                <a16:creationId xmlns:a16="http://schemas.microsoft.com/office/drawing/2014/main" id="{330B6C87-DE4F-D6A5-80B3-1B37F36C83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7641" y="3899856"/>
            <a:ext cx="2057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dirty="0">
                <a:latin typeface="Times New Roman" panose="02020603050405020304" pitchFamily="18" charset="0"/>
              </a:rPr>
              <a:t>Strong 3-</a:t>
            </a:r>
            <a:r>
              <a:rPr lang="en-US" altLang="en-US" sz="1600" dirty="0">
                <a:latin typeface="Arial" panose="020B0604020202020204" pitchFamily="34" charset="0"/>
              </a:rPr>
              <a:t>consistency</a:t>
            </a:r>
          </a:p>
        </p:txBody>
      </p:sp>
    </p:spTree>
    <p:extLst>
      <p:ext uri="{BB962C8B-B14F-4D97-AF65-F5344CB8AC3E}">
        <p14:creationId xmlns:p14="http://schemas.microsoft.com/office/powerpoint/2010/main" val="144551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/>
      <p:bldP spid="10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B3908-2F89-9347-AF47-6A2330F75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Beyond Arc Consistency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3B6407-FB17-1345-A35B-69C7B0DFCF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9C1A5EC-2315-A948-92FA-725C52ACDA9D}" type="slidenum">
              <a:rPr lang="en-US" altLang="zh-CN" smtClean="0"/>
              <a:pPr>
                <a:defRPr/>
              </a:pPr>
              <a:t>27</a:t>
            </a:fld>
            <a:endParaRPr lang="en-US" altLang="zh-CN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71EFF9E6-0351-FD4B-889E-C5D3FC17F072}"/>
              </a:ext>
            </a:extLst>
          </p:cNvPr>
          <p:cNvSpPr txBox="1">
            <a:spLocks noChangeArrowheads="1"/>
          </p:cNvSpPr>
          <p:nvPr/>
        </p:nvSpPr>
        <p:spPr>
          <a:xfrm>
            <a:off x="533400" y="1275871"/>
            <a:ext cx="8610600" cy="167995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/>
            <a:r>
              <a:rPr lang="en-US" altLang="en-US" sz="2800" kern="0" dirty="0"/>
              <a:t>Generalized AC (GAC)</a:t>
            </a:r>
          </a:p>
          <a:p>
            <a:pPr lvl="1" eaLnBrk="1" hangingPunct="1"/>
            <a:r>
              <a:rPr lang="en-US" altLang="en-US" sz="2000" kern="0" dirty="0"/>
              <a:t>Example: </a:t>
            </a:r>
            <a:r>
              <a:rPr lang="en-US" altLang="en-US" sz="2000" kern="0" cap="small" dirty="0" err="1"/>
              <a:t>AllDiff</a:t>
            </a:r>
            <a:endParaRPr lang="en-US" altLang="en-US" sz="2000" kern="0" cap="small" dirty="0"/>
          </a:p>
          <a:p>
            <a:pPr lvl="1" eaLnBrk="1" hangingPunct="1"/>
            <a:endParaRPr lang="en-US" altLang="en-US" sz="2000" kern="0" dirty="0"/>
          </a:p>
          <a:p>
            <a:pPr marL="457200" lvl="1" indent="0" eaLnBrk="1" hangingPunct="1">
              <a:buNone/>
            </a:pPr>
            <a:endParaRPr lang="en-US" altLang="en-US" sz="2000" kern="0" dirty="0"/>
          </a:p>
          <a:p>
            <a:pPr lvl="1" eaLnBrk="1" hangingPunct="1"/>
            <a:r>
              <a:rPr lang="en-US" altLang="en-US" sz="2000" kern="0" dirty="0"/>
              <a:t>See Global Constraints Catalog </a:t>
            </a:r>
            <a:r>
              <a:rPr lang="en-US" altLang="en-US" sz="1600" dirty="0">
                <a:latin typeface="Arial" panose="020B0604020202020204" pitchFamily="34" charset="0"/>
              </a:rPr>
              <a:t>(https://</a:t>
            </a:r>
            <a:r>
              <a:rPr lang="en-US" altLang="en-US" sz="1600" dirty="0" err="1">
                <a:latin typeface="Arial" panose="020B0604020202020204" pitchFamily="34" charset="0"/>
              </a:rPr>
              <a:t>sofdem.github.io</a:t>
            </a:r>
            <a:r>
              <a:rPr lang="en-US" altLang="en-US" sz="1600" dirty="0">
                <a:latin typeface="Arial" panose="020B0604020202020204" pitchFamily="34" charset="0"/>
              </a:rPr>
              <a:t>/</a:t>
            </a:r>
            <a:r>
              <a:rPr lang="en-US" altLang="en-US" sz="1600" dirty="0" err="1">
                <a:latin typeface="Arial" panose="020B0604020202020204" pitchFamily="34" charset="0"/>
              </a:rPr>
              <a:t>gccat</a:t>
            </a:r>
            <a:r>
              <a:rPr lang="en-US" altLang="en-US" sz="1600" dirty="0">
                <a:latin typeface="Arial" panose="020B0604020202020204" pitchFamily="34" charset="0"/>
              </a:rPr>
              <a:t>/)</a:t>
            </a:r>
            <a:endParaRPr lang="en-US" altLang="en-US" sz="1600" kern="0" dirty="0"/>
          </a:p>
          <a:p>
            <a:pPr lvl="1" eaLnBrk="1" hangingPunct="1"/>
            <a:endParaRPr lang="en-US" altLang="en-US" sz="1600" kern="0" dirty="0"/>
          </a:p>
          <a:p>
            <a:pPr eaLnBrk="1" hangingPunct="1"/>
            <a:r>
              <a:rPr lang="en-US" altLang="en-US" sz="2800" kern="0" dirty="0"/>
              <a:t>Bound Consistency</a:t>
            </a:r>
          </a:p>
          <a:p>
            <a:pPr marL="0" indent="0" eaLnBrk="1" hangingPunct="1">
              <a:buNone/>
            </a:pPr>
            <a:endParaRPr lang="en-US" altLang="en-US" sz="2800" kern="0" dirty="0"/>
          </a:p>
          <a:p>
            <a:pPr lvl="1" eaLnBrk="1" hangingPunct="1"/>
            <a:endParaRPr lang="en-US" altLang="en-US" sz="2400" kern="0" dirty="0"/>
          </a:p>
          <a:p>
            <a:pPr eaLnBrk="1" hangingPunct="1">
              <a:buFontTx/>
              <a:buNone/>
            </a:pPr>
            <a:endParaRPr lang="en-US" altLang="en-US" sz="2800" kern="0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514EAB7-50C3-5D4B-A1D0-F552F77F5FF2}"/>
              </a:ext>
            </a:extLst>
          </p:cNvPr>
          <p:cNvGrpSpPr/>
          <p:nvPr/>
        </p:nvGrpSpPr>
        <p:grpSpPr>
          <a:xfrm>
            <a:off x="2339164" y="4317933"/>
            <a:ext cx="3381331" cy="607949"/>
            <a:chOff x="1020727" y="3929064"/>
            <a:chExt cx="3381331" cy="607949"/>
          </a:xfrm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F57E27C1-123E-A243-8F3F-D02F8DDA4E7F}"/>
                </a:ext>
              </a:extLst>
            </p:cNvPr>
            <p:cNvSpPr/>
            <p:nvPr/>
          </p:nvSpPr>
          <p:spPr>
            <a:xfrm>
              <a:off x="1020727" y="3929064"/>
              <a:ext cx="1086136" cy="350938"/>
            </a:xfrm>
            <a:prstGeom prst="roundRect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atin typeface="Times" pitchFamily="2" charset="0"/>
                </a:rPr>
                <a:t>[0,165]</a:t>
              </a:r>
              <a:endParaRPr lang="en-US" sz="1600" dirty="0">
                <a:solidFill>
                  <a:schemeClr val="tx1"/>
                </a:solidFill>
                <a:latin typeface="Times" pitchFamily="2" charset="0"/>
              </a:endParaRPr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46193246-E32F-4841-A542-1C6A3437DCE2}"/>
                </a:ext>
              </a:extLst>
            </p:cNvPr>
            <p:cNvSpPr/>
            <p:nvPr/>
          </p:nvSpPr>
          <p:spPr>
            <a:xfrm>
              <a:off x="3145929" y="3929064"/>
              <a:ext cx="1256129" cy="350938"/>
            </a:xfrm>
            <a:prstGeom prst="roundRect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atin typeface="Times" pitchFamily="2" charset="0"/>
                </a:rPr>
                <a:t>[0,385]</a:t>
              </a:r>
              <a:endParaRPr lang="en-US" sz="1600" dirty="0">
                <a:solidFill>
                  <a:schemeClr val="tx1"/>
                </a:solidFill>
                <a:latin typeface="Times" pitchFamily="2" charset="0"/>
              </a:endParaRP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EFDE4B6-E069-AE4C-B182-68D1BE1E51BA}"/>
                </a:ext>
              </a:extLst>
            </p:cNvPr>
            <p:cNvCxnSpPr>
              <a:cxnSpLocks/>
            </p:cNvCxnSpPr>
            <p:nvPr/>
          </p:nvCxnSpPr>
          <p:spPr>
            <a:xfrm>
              <a:off x="2106862" y="4104533"/>
              <a:ext cx="1039067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87C955E-50DC-A641-B3F9-C0466A52602F}"/>
                </a:ext>
              </a:extLst>
            </p:cNvPr>
            <p:cNvSpPr txBox="1"/>
            <p:nvPr/>
          </p:nvSpPr>
          <p:spPr>
            <a:xfrm>
              <a:off x="2106862" y="4198459"/>
              <a:ext cx="103906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Times" pitchFamily="2" charset="0"/>
                </a:rPr>
                <a:t>X+Y=420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61404FA-A9F1-144B-8434-AD53E4A2F762}"/>
              </a:ext>
            </a:extLst>
          </p:cNvPr>
          <p:cNvGrpSpPr/>
          <p:nvPr/>
        </p:nvGrpSpPr>
        <p:grpSpPr>
          <a:xfrm>
            <a:off x="2339164" y="5042165"/>
            <a:ext cx="3381331" cy="607949"/>
            <a:chOff x="1020727" y="3929064"/>
            <a:chExt cx="3381331" cy="607949"/>
          </a:xfrm>
        </p:grpSpPr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4F060676-746D-C84F-9CE5-F2F7492BDB59}"/>
                </a:ext>
              </a:extLst>
            </p:cNvPr>
            <p:cNvSpPr/>
            <p:nvPr/>
          </p:nvSpPr>
          <p:spPr>
            <a:xfrm>
              <a:off x="1020727" y="3929064"/>
              <a:ext cx="1086136" cy="350938"/>
            </a:xfrm>
            <a:prstGeom prst="roundRect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atin typeface="Times" pitchFamily="2" charset="0"/>
                </a:rPr>
                <a:t>[35,165]</a:t>
              </a:r>
              <a:endParaRPr lang="en-US" sz="1600" dirty="0">
                <a:solidFill>
                  <a:schemeClr val="tx1"/>
                </a:solidFill>
                <a:latin typeface="Times" pitchFamily="2" charset="0"/>
              </a:endParaRPr>
            </a:p>
          </p:txBody>
        </p:sp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A4C54837-3526-F04C-AB18-D86B22537247}"/>
                </a:ext>
              </a:extLst>
            </p:cNvPr>
            <p:cNvSpPr/>
            <p:nvPr/>
          </p:nvSpPr>
          <p:spPr>
            <a:xfrm>
              <a:off x="3145929" y="3929064"/>
              <a:ext cx="1256129" cy="350938"/>
            </a:xfrm>
            <a:prstGeom prst="roundRect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atin typeface="Times" pitchFamily="2" charset="0"/>
                </a:rPr>
                <a:t>[255,385]</a:t>
              </a:r>
              <a:endParaRPr lang="en-US" sz="1600" dirty="0">
                <a:solidFill>
                  <a:schemeClr val="tx1"/>
                </a:solidFill>
                <a:latin typeface="Times" pitchFamily="2" charset="0"/>
              </a:endParaRP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244DEF8-9858-C444-A0EA-5DE38592A945}"/>
                </a:ext>
              </a:extLst>
            </p:cNvPr>
            <p:cNvCxnSpPr>
              <a:cxnSpLocks/>
            </p:cNvCxnSpPr>
            <p:nvPr/>
          </p:nvCxnSpPr>
          <p:spPr>
            <a:xfrm>
              <a:off x="2106862" y="4104533"/>
              <a:ext cx="1039067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99C3BC5-AE90-044B-985B-258D8D72EFEF}"/>
                </a:ext>
              </a:extLst>
            </p:cNvPr>
            <p:cNvSpPr txBox="1"/>
            <p:nvPr/>
          </p:nvSpPr>
          <p:spPr>
            <a:xfrm>
              <a:off x="2106862" y="4198459"/>
              <a:ext cx="103906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Times" pitchFamily="2" charset="0"/>
                </a:rPr>
                <a:t>X+Y=420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8FD6504F-8195-CA49-D6EC-2F73A5545290}"/>
              </a:ext>
            </a:extLst>
          </p:cNvPr>
          <p:cNvGrpSpPr/>
          <p:nvPr/>
        </p:nvGrpSpPr>
        <p:grpSpPr>
          <a:xfrm>
            <a:off x="4444379" y="1823129"/>
            <a:ext cx="1905238" cy="852380"/>
            <a:chOff x="6395767" y="3299116"/>
            <a:chExt cx="1905238" cy="852380"/>
          </a:xfrm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E4E2353D-1734-8EED-D987-DAF6E4BCC026}"/>
                </a:ext>
              </a:extLst>
            </p:cNvPr>
            <p:cNvSpPr/>
            <p:nvPr/>
          </p:nvSpPr>
          <p:spPr>
            <a:xfrm>
              <a:off x="6896300" y="3299116"/>
              <a:ext cx="835961" cy="350938"/>
            </a:xfrm>
            <a:prstGeom prst="roundRect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{1,2,3}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EA9F6288-D727-1901-749C-A7065CE5FB61}"/>
                </a:ext>
              </a:extLst>
            </p:cNvPr>
            <p:cNvSpPr/>
            <p:nvPr/>
          </p:nvSpPr>
          <p:spPr>
            <a:xfrm>
              <a:off x="6395767" y="3800558"/>
              <a:ext cx="668855" cy="350938"/>
            </a:xfrm>
            <a:prstGeom prst="roundRect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{1,2}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A7840C78-48FA-A415-E351-1844FC0349AB}"/>
                </a:ext>
              </a:extLst>
            </p:cNvPr>
            <p:cNvSpPr/>
            <p:nvPr/>
          </p:nvSpPr>
          <p:spPr>
            <a:xfrm>
              <a:off x="7548486" y="3800558"/>
              <a:ext cx="752519" cy="350938"/>
            </a:xfrm>
            <a:prstGeom prst="roundRect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{1,2}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F6389AB-AD1C-1B20-DF54-D6519712A2BC}"/>
                </a:ext>
              </a:extLst>
            </p:cNvPr>
            <p:cNvCxnSpPr>
              <a:cxnSpLocks/>
              <a:stCxn id="7" idx="0"/>
              <a:endCxn id="6" idx="1"/>
            </p:cNvCxnSpPr>
            <p:nvPr/>
          </p:nvCxnSpPr>
          <p:spPr>
            <a:xfrm flipV="1">
              <a:off x="6730195" y="3474585"/>
              <a:ext cx="166105" cy="325973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D00C2F6-7A52-05BF-E5B0-BCA0062239A8}"/>
                </a:ext>
              </a:extLst>
            </p:cNvPr>
            <p:cNvCxnSpPr>
              <a:cxnSpLocks/>
              <a:stCxn id="6" idx="3"/>
              <a:endCxn id="10" idx="0"/>
            </p:cNvCxnSpPr>
            <p:nvPr/>
          </p:nvCxnSpPr>
          <p:spPr>
            <a:xfrm>
              <a:off x="7732261" y="3474585"/>
              <a:ext cx="192485" cy="325973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FED4DDDE-270C-109F-34D3-78345D33E3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395767" y="3408398"/>
              <a:ext cx="419100" cy="49530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B5822143-CEC1-D9D0-191E-9DC59F0D36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69786" y="3381288"/>
              <a:ext cx="419100" cy="495300"/>
            </a:xfrm>
            <a:prstGeom prst="rect">
              <a:avLst/>
            </a:prstGeom>
          </p:spPr>
        </p:pic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66F25F0F-3AA5-F57D-A8AA-5F20B8439B1A}"/>
                </a:ext>
              </a:extLst>
            </p:cNvPr>
            <p:cNvCxnSpPr>
              <a:cxnSpLocks/>
              <a:endCxn id="10" idx="1"/>
            </p:cNvCxnSpPr>
            <p:nvPr/>
          </p:nvCxnSpPr>
          <p:spPr>
            <a:xfrm>
              <a:off x="6969210" y="3976027"/>
              <a:ext cx="579276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DBCBC4C1-959E-5A17-F9C5-2626382F75F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60549" y="3644613"/>
              <a:ext cx="419100" cy="495300"/>
            </a:xfrm>
            <a:prstGeom prst="rect">
              <a:avLst/>
            </a:prstGeom>
          </p:spPr>
        </p:pic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C28F244A-601B-4E8B-6D90-4D82F890DC46}"/>
              </a:ext>
            </a:extLst>
          </p:cNvPr>
          <p:cNvGrpSpPr/>
          <p:nvPr/>
        </p:nvGrpSpPr>
        <p:grpSpPr>
          <a:xfrm>
            <a:off x="6805492" y="1820321"/>
            <a:ext cx="2000650" cy="1008499"/>
            <a:chOff x="6939361" y="4520771"/>
            <a:chExt cx="2000650" cy="1008499"/>
          </a:xfrm>
        </p:grpSpPr>
        <p:sp>
          <p:nvSpPr>
            <p:cNvPr id="46" name="Rounded Rectangle 45">
              <a:extLst>
                <a:ext uri="{FF2B5EF4-FFF2-40B4-BE49-F238E27FC236}">
                  <a16:creationId xmlns:a16="http://schemas.microsoft.com/office/drawing/2014/main" id="{32A03490-33E7-3E03-8974-122A153F664B}"/>
                </a:ext>
              </a:extLst>
            </p:cNvPr>
            <p:cNvSpPr/>
            <p:nvPr/>
          </p:nvSpPr>
          <p:spPr>
            <a:xfrm>
              <a:off x="7479649" y="4520771"/>
              <a:ext cx="835961" cy="350938"/>
            </a:xfrm>
            <a:prstGeom prst="roundRect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{3}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47" name="Rounded Rectangle 46">
              <a:extLst>
                <a:ext uri="{FF2B5EF4-FFF2-40B4-BE49-F238E27FC236}">
                  <a16:creationId xmlns:a16="http://schemas.microsoft.com/office/drawing/2014/main" id="{05D00D36-2324-829F-E673-94DE23704CCC}"/>
                </a:ext>
              </a:extLst>
            </p:cNvPr>
            <p:cNvSpPr/>
            <p:nvPr/>
          </p:nvSpPr>
          <p:spPr>
            <a:xfrm>
              <a:off x="6939361" y="5022213"/>
              <a:ext cx="668855" cy="350938"/>
            </a:xfrm>
            <a:prstGeom prst="roundRect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{1,2}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48" name="Rounded Rectangle 47">
              <a:extLst>
                <a:ext uri="{FF2B5EF4-FFF2-40B4-BE49-F238E27FC236}">
                  <a16:creationId xmlns:a16="http://schemas.microsoft.com/office/drawing/2014/main" id="{E2493810-3D5A-DAD6-AC01-0E3C5BAB5BC6}"/>
                </a:ext>
              </a:extLst>
            </p:cNvPr>
            <p:cNvSpPr/>
            <p:nvPr/>
          </p:nvSpPr>
          <p:spPr>
            <a:xfrm>
              <a:off x="8187492" y="5022213"/>
              <a:ext cx="752519" cy="350938"/>
            </a:xfrm>
            <a:prstGeom prst="roundRect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{1,2}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3FBC5EEB-E63C-040C-7646-B93AFDAD8683}"/>
                </a:ext>
              </a:extLst>
            </p:cNvPr>
            <p:cNvCxnSpPr>
              <a:cxnSpLocks/>
              <a:stCxn id="56" idx="0"/>
              <a:endCxn id="46" idx="2"/>
            </p:cNvCxnSpPr>
            <p:nvPr/>
          </p:nvCxnSpPr>
          <p:spPr>
            <a:xfrm flipH="1" flipV="1">
              <a:off x="7897630" y="4871709"/>
              <a:ext cx="765" cy="106232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99BB56B7-1897-73C0-B341-4BFE52CA0608}"/>
                </a:ext>
              </a:extLst>
            </p:cNvPr>
            <p:cNvCxnSpPr>
              <a:cxnSpLocks/>
              <a:stCxn id="56" idx="3"/>
              <a:endCxn id="48" idx="1"/>
            </p:cNvCxnSpPr>
            <p:nvPr/>
          </p:nvCxnSpPr>
          <p:spPr>
            <a:xfrm>
              <a:off x="7966975" y="5046521"/>
              <a:ext cx="220517" cy="151161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F2B10A4B-11F6-D3E0-CA3F-58EBFB695260}"/>
                </a:ext>
              </a:extLst>
            </p:cNvPr>
            <p:cNvCxnSpPr>
              <a:cxnSpLocks/>
              <a:stCxn id="47" idx="3"/>
              <a:endCxn id="56" idx="1"/>
            </p:cNvCxnSpPr>
            <p:nvPr/>
          </p:nvCxnSpPr>
          <p:spPr>
            <a:xfrm flipV="1">
              <a:off x="7608216" y="5046521"/>
              <a:ext cx="221599" cy="151161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A79ACB8B-FC5D-B857-F725-3BF8BCDA940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99812" y="5033970"/>
              <a:ext cx="419100" cy="495300"/>
            </a:xfrm>
            <a:prstGeom prst="rect">
              <a:avLst/>
            </a:prstGeom>
          </p:spPr>
        </p:pic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8ACA9196-6AB8-25AE-74AA-97D5F1839A5F}"/>
                </a:ext>
              </a:extLst>
            </p:cNvPr>
            <p:cNvSpPr/>
            <p:nvPr/>
          </p:nvSpPr>
          <p:spPr>
            <a:xfrm>
              <a:off x="7829815" y="4977941"/>
              <a:ext cx="137160" cy="1371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935478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58CF9-89CE-3047-9031-D8198F6B1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0CE808-F84A-574F-B4DC-54C426AFC1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9C1A5EC-2315-A948-92FA-725C52ACDA9D}" type="slidenum">
              <a:rPr lang="en-US" altLang="zh-CN" smtClean="0"/>
              <a:pPr>
                <a:defRPr/>
              </a:pPr>
              <a:t>28</a:t>
            </a:fld>
            <a:endParaRPr lang="en-US" altLang="zh-CN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3D3C9E9E-EB1C-C74C-B5AD-AEBC12538F86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1143000"/>
            <a:ext cx="8229600" cy="50292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/>
            <a:r>
              <a:rPr lang="en-US" altLang="en-US" sz="2000" kern="0" dirty="0">
                <a:solidFill>
                  <a:schemeClr val="bg1">
                    <a:lumMod val="85000"/>
                  </a:schemeClr>
                </a:solidFill>
              </a:rPr>
              <a:t>CSP Definition</a:t>
            </a:r>
          </a:p>
          <a:p>
            <a:pPr lvl="1" eaLnBrk="1" hangingPunct="1"/>
            <a:r>
              <a:rPr lang="en-US" altLang="en-US" sz="1800" kern="0" dirty="0">
                <a:solidFill>
                  <a:schemeClr val="bg1">
                    <a:lumMod val="85000"/>
                  </a:schemeClr>
                </a:solidFill>
              </a:rPr>
              <a:t>Graphical representation</a:t>
            </a:r>
          </a:p>
          <a:p>
            <a:pPr lvl="1" eaLnBrk="1" hangingPunct="1"/>
            <a:r>
              <a:rPr lang="en-US" altLang="en-US" sz="1800" kern="0" dirty="0">
                <a:solidFill>
                  <a:schemeClr val="bg1">
                    <a:lumMod val="85000"/>
                  </a:schemeClr>
                </a:solidFill>
              </a:rPr>
              <a:t>Domain types</a:t>
            </a:r>
          </a:p>
          <a:p>
            <a:pPr lvl="1" eaLnBrk="1" hangingPunct="1"/>
            <a:r>
              <a:rPr lang="en-US" altLang="en-US" sz="1800" kern="0" dirty="0">
                <a:solidFill>
                  <a:schemeClr val="bg1">
                    <a:lumMod val="85000"/>
                  </a:schemeClr>
                </a:solidFill>
              </a:rPr>
              <a:t>Constraint definition</a:t>
            </a:r>
          </a:p>
          <a:p>
            <a:pPr lvl="1" eaLnBrk="1" hangingPunct="1"/>
            <a:r>
              <a:rPr lang="en-US" altLang="en-US" sz="1800" kern="0" dirty="0">
                <a:solidFill>
                  <a:schemeClr val="bg1">
                    <a:lumMod val="85000"/>
                  </a:schemeClr>
                </a:solidFill>
              </a:rPr>
              <a:t>Query</a:t>
            </a:r>
          </a:p>
          <a:p>
            <a:pPr lvl="1" eaLnBrk="1" hangingPunct="1"/>
            <a:r>
              <a:rPr lang="en-US" altLang="en-US" sz="1800" kern="0" dirty="0">
                <a:solidFill>
                  <a:schemeClr val="bg1">
                    <a:lumMod val="85000"/>
                  </a:schemeClr>
                </a:solidFill>
              </a:rPr>
              <a:t>Examples</a:t>
            </a:r>
          </a:p>
          <a:p>
            <a:pPr eaLnBrk="1" hangingPunct="1"/>
            <a:r>
              <a:rPr lang="en-US" altLang="en-US" sz="2000" kern="0" dirty="0">
                <a:solidFill>
                  <a:schemeClr val="bg1">
                    <a:lumMod val="85000"/>
                  </a:schemeClr>
                </a:solidFill>
              </a:rPr>
              <a:t>Consistency and constraint propagation</a:t>
            </a:r>
          </a:p>
          <a:p>
            <a:pPr lvl="1" eaLnBrk="1" hangingPunct="1"/>
            <a:r>
              <a:rPr lang="en-US" altLang="en-US" sz="1800" kern="0" dirty="0">
                <a:solidFill>
                  <a:schemeClr val="bg1">
                    <a:lumMod val="85000"/>
                  </a:schemeClr>
                </a:solidFill>
              </a:rPr>
              <a:t>AC, PC, </a:t>
            </a:r>
            <a:r>
              <a:rPr lang="en-US" altLang="en-US" sz="1800" i="1" kern="0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sz="1800" kern="0" dirty="0">
                <a:solidFill>
                  <a:schemeClr val="bg1">
                    <a:lumMod val="85000"/>
                  </a:schemeClr>
                </a:solidFill>
              </a:rPr>
              <a:t>-</a:t>
            </a:r>
            <a:r>
              <a:rPr lang="en-US" altLang="en-US" sz="1800" kern="0" dirty="0" err="1">
                <a:solidFill>
                  <a:schemeClr val="bg1">
                    <a:lumMod val="85000"/>
                  </a:schemeClr>
                </a:solidFill>
              </a:rPr>
              <a:t>consisntency</a:t>
            </a:r>
            <a:endParaRPr lang="en-US" altLang="en-US" sz="1800" kern="0" dirty="0">
              <a:solidFill>
                <a:schemeClr val="bg1">
                  <a:lumMod val="85000"/>
                </a:schemeClr>
              </a:solidFill>
            </a:endParaRPr>
          </a:p>
          <a:p>
            <a:pPr eaLnBrk="1" hangingPunct="1"/>
            <a:r>
              <a:rPr lang="en-US" altLang="en-US" sz="2000" kern="0" dirty="0">
                <a:solidFill>
                  <a:srgbClr val="C00000"/>
                </a:solidFill>
              </a:rPr>
              <a:t>Solving CSPs</a:t>
            </a:r>
          </a:p>
          <a:p>
            <a:pPr lvl="1" eaLnBrk="1" hangingPunct="1"/>
            <a:r>
              <a:rPr lang="en-US" altLang="en-US" sz="1600" kern="0" dirty="0">
                <a:solidFill>
                  <a:srgbClr val="C00000"/>
                </a:solidFill>
              </a:rPr>
              <a:t>Backtrack search: </a:t>
            </a:r>
            <a:r>
              <a:rPr lang="en-US" altLang="en-US" sz="1800" kern="0" dirty="0">
                <a:solidFill>
                  <a:srgbClr val="C00000"/>
                </a:solidFill>
              </a:rPr>
              <a:t>Var/</a:t>
            </a:r>
            <a:r>
              <a:rPr lang="en-US" altLang="en-US" sz="1800" kern="0" dirty="0" err="1">
                <a:solidFill>
                  <a:srgbClr val="C00000"/>
                </a:solidFill>
              </a:rPr>
              <a:t>val</a:t>
            </a:r>
            <a:r>
              <a:rPr lang="en-US" altLang="en-US" sz="1800" kern="0" dirty="0">
                <a:solidFill>
                  <a:srgbClr val="C00000"/>
                </a:solidFill>
              </a:rPr>
              <a:t> ordering, lookahead, intelligent </a:t>
            </a:r>
            <a:r>
              <a:rPr lang="en-US" altLang="en-US" sz="1800" kern="0" dirty="0" err="1">
                <a:solidFill>
                  <a:srgbClr val="C00000"/>
                </a:solidFill>
              </a:rPr>
              <a:t>backtracing</a:t>
            </a:r>
            <a:endParaRPr lang="en-US" altLang="en-US" sz="1800" kern="0" dirty="0">
              <a:solidFill>
                <a:srgbClr val="C00000"/>
              </a:solidFill>
            </a:endParaRPr>
          </a:p>
          <a:p>
            <a:pPr lvl="1" eaLnBrk="1" hangingPunct="1"/>
            <a:r>
              <a:rPr lang="en-US" altLang="en-US" sz="1600" kern="0" dirty="0">
                <a:solidFill>
                  <a:srgbClr val="C00000"/>
                </a:solidFill>
              </a:rPr>
              <a:t>Local search</a:t>
            </a:r>
          </a:p>
          <a:p>
            <a:pPr eaLnBrk="1" hangingPunct="1"/>
            <a:r>
              <a:rPr lang="en-US" altLang="en-US" sz="2000" kern="0" dirty="0"/>
              <a:t>Exploiting structure</a:t>
            </a:r>
          </a:p>
          <a:p>
            <a:pPr lvl="1" eaLnBrk="1" hangingPunct="1"/>
            <a:r>
              <a:rPr lang="en-US" altLang="en-US" sz="2000" kern="0" dirty="0"/>
              <a:t>Tree structures, symmetry</a:t>
            </a:r>
            <a:endParaRPr lang="en-US" altLang="en-US" sz="2400" kern="0" dirty="0"/>
          </a:p>
          <a:p>
            <a:pPr lvl="1" eaLnBrk="1" hangingPunct="1"/>
            <a:endParaRPr lang="en-US" altLang="en-US" sz="2000" kern="0" dirty="0"/>
          </a:p>
          <a:p>
            <a:pPr eaLnBrk="1" hangingPunct="1"/>
            <a:endParaRPr lang="en-US" altLang="en-US" sz="2400" kern="0" dirty="0"/>
          </a:p>
        </p:txBody>
      </p:sp>
    </p:spTree>
    <p:extLst>
      <p:ext uri="{BB962C8B-B14F-4D97-AF65-F5344CB8AC3E}">
        <p14:creationId xmlns:p14="http://schemas.microsoft.com/office/powerpoint/2010/main" val="9081711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>
            <a:extLst>
              <a:ext uri="{FF2B5EF4-FFF2-40B4-BE49-F238E27FC236}">
                <a16:creationId xmlns:a16="http://schemas.microsoft.com/office/drawing/2014/main" id="{66E8BD44-B2E3-A640-8A3E-EA90A01548DE}"/>
              </a:ext>
            </a:extLst>
          </p:cNvPr>
          <p:cNvSpPr txBox="1">
            <a:spLocks noChangeArrowheads="1"/>
          </p:cNvSpPr>
          <p:nvPr/>
        </p:nvSpPr>
        <p:spPr>
          <a:xfrm>
            <a:off x="840835" y="1226207"/>
            <a:ext cx="8153400" cy="447675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Symbol" pitchFamily="2" charset="2"/>
              <a:buChar char="®"/>
            </a:pPr>
            <a:r>
              <a:rPr lang="en-US" altLang="en-US" sz="2000" kern="0" dirty="0"/>
              <a:t>Starting from a root node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Symbol" pitchFamily="2" charset="2"/>
              <a:buChar char="®"/>
            </a:pPr>
            <a:r>
              <a:rPr lang="en-US" altLang="en-US" sz="2000" kern="0" dirty="0"/>
              <a:t>Consider all values for a variable </a:t>
            </a:r>
            <a:r>
              <a:rPr lang="en-US" altLang="en-US" sz="2000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2000" kern="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altLang="en-US" sz="20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Symbol" pitchFamily="2" charset="2"/>
              <a:buChar char="®"/>
            </a:pPr>
            <a:r>
              <a:rPr lang="en-US" altLang="en-US" sz="2000" kern="0" dirty="0"/>
              <a:t>For every value for </a:t>
            </a:r>
            <a:r>
              <a:rPr lang="en-US" altLang="en-US" sz="2000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2000" kern="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000" kern="0" dirty="0"/>
              <a:t>, consider all values for </a:t>
            </a:r>
            <a:r>
              <a:rPr lang="en-US" altLang="en-US" sz="2000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2000" kern="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20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Symbol" pitchFamily="2" charset="2"/>
              <a:buChar char="®"/>
            </a:pPr>
            <a:r>
              <a:rPr lang="en-US" altLang="en-US" sz="2000" kern="0" dirty="0"/>
              <a:t>etc..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Symbol" pitchFamily="2" charset="2"/>
              <a:buChar char="®"/>
            </a:pPr>
            <a:endParaRPr lang="en-US" altLang="en-US" sz="2000" kern="0" dirty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Symbol" pitchFamily="2" charset="2"/>
              <a:buChar char="®"/>
            </a:pPr>
            <a:endParaRPr lang="en-US" altLang="en-US" sz="2000" kern="0" dirty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Symbol" pitchFamily="2" charset="2"/>
              <a:buChar char="®"/>
            </a:pPr>
            <a:endParaRPr lang="en-US" altLang="en-US" sz="2000" kern="0" dirty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Symbol" pitchFamily="2" charset="2"/>
              <a:buChar char="®"/>
            </a:pPr>
            <a:endParaRPr lang="en-US" altLang="en-US" sz="2000" kern="0" dirty="0"/>
          </a:p>
          <a:p>
            <a:pPr marL="0" indent="0" eaLnBrk="1" hangingPunct="1">
              <a:lnSpc>
                <a:spcPct val="90000"/>
              </a:lnSpc>
              <a:buClr>
                <a:schemeClr val="tx1"/>
              </a:buClr>
              <a:buNone/>
            </a:pPr>
            <a:endParaRPr lang="en-US" altLang="en-US" sz="2000" kern="0" baseline="-25000" dirty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Symbol" pitchFamily="2" charset="2"/>
              <a:buChar char="®"/>
            </a:pPr>
            <a:endParaRPr lang="en-US" altLang="en-US" sz="2000" kern="0" dirty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Symbol" pitchFamily="2" charset="2"/>
              <a:buChar char="®"/>
            </a:pPr>
            <a:endParaRPr lang="en-US" altLang="en-US" sz="2000" kern="0" dirty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Symbol" pitchFamily="2" charset="2"/>
              <a:buChar char="®"/>
            </a:pPr>
            <a:r>
              <a:rPr lang="en-US" altLang="en-US" sz="2000" kern="0" dirty="0"/>
              <a:t>For </a:t>
            </a:r>
            <a:r>
              <a:rPr lang="en-US" altLang="en-US" sz="2000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000" kern="0" dirty="0"/>
              <a:t> variables, each of  domain size </a:t>
            </a:r>
            <a:r>
              <a:rPr lang="en-US" altLang="en-US" sz="2000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altLang="en-US" sz="20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Symbol" pitchFamily="2" charset="2"/>
              <a:buChar char="®"/>
              <a:tabLst>
                <a:tab pos="7713663" algn="r"/>
              </a:tabLst>
            </a:pPr>
            <a:r>
              <a:rPr lang="en-US" altLang="en-US" sz="2000" kern="0" dirty="0"/>
              <a:t>Maximum depth	</a:t>
            </a:r>
            <a:r>
              <a:rPr lang="en-US" altLang="en-US" sz="2000" i="1" kern="0" dirty="0"/>
              <a:t>fixed!</a:t>
            </a:r>
            <a:r>
              <a:rPr lang="en-US" altLang="en-US" sz="2000" kern="0" dirty="0"/>
              <a:t> 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Symbol" pitchFamily="2" charset="2"/>
              <a:buChar char="®"/>
              <a:tabLst>
                <a:tab pos="7759700" algn="r"/>
              </a:tabLst>
            </a:pPr>
            <a:r>
              <a:rPr lang="en-US" altLang="en-US" sz="2000" kern="0" dirty="0"/>
              <a:t>Maximum number of paths?       	</a:t>
            </a:r>
            <a:r>
              <a:rPr lang="en-US" altLang="en-US" sz="2000" i="1" kern="0" dirty="0"/>
              <a:t>size of search space</a:t>
            </a:r>
            <a:endParaRPr lang="en-US" altLang="en-US" kern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D0C7C7-B064-754A-80CB-4C5627954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Systematic Search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4D2CBA-1059-324B-A3A3-31132B0E8F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9C1A5EC-2315-A948-92FA-725C52ACDA9D}" type="slidenum">
              <a:rPr lang="en-US" altLang="zh-CN" smtClean="0"/>
              <a:pPr>
                <a:defRPr/>
              </a:pPr>
              <a:t>29</a:t>
            </a:fld>
            <a:endParaRPr lang="en-US" altLang="zh-CN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BF25C93-8591-6749-9201-23C5C8172189}"/>
              </a:ext>
            </a:extLst>
          </p:cNvPr>
          <p:cNvGrpSpPr/>
          <p:nvPr/>
        </p:nvGrpSpPr>
        <p:grpSpPr>
          <a:xfrm>
            <a:off x="2722379" y="3908699"/>
            <a:ext cx="803642" cy="672933"/>
            <a:chOff x="4032660" y="2354493"/>
            <a:chExt cx="803642" cy="672933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D8A445E-96AA-1B4D-9D4C-12DEF17DCDF2}"/>
                </a:ext>
              </a:extLst>
            </p:cNvPr>
            <p:cNvSpPr/>
            <p:nvPr/>
          </p:nvSpPr>
          <p:spPr>
            <a:xfrm>
              <a:off x="4343400" y="2354493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421D7F89-325E-5E45-A368-645530353D5F}"/>
                </a:ext>
              </a:extLst>
            </p:cNvPr>
            <p:cNvCxnSpPr>
              <a:cxnSpLocks/>
              <a:endCxn id="11" idx="4"/>
            </p:cNvCxnSpPr>
            <p:nvPr/>
          </p:nvCxnSpPr>
          <p:spPr>
            <a:xfrm flipV="1">
              <a:off x="4116703" y="2506893"/>
              <a:ext cx="302897" cy="35075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1BABE30-6D7A-6745-898B-048231B529E5}"/>
                </a:ext>
              </a:extLst>
            </p:cNvPr>
            <p:cNvCxnSpPr>
              <a:cxnSpLocks/>
              <a:stCxn id="23" idx="0"/>
            </p:cNvCxnSpPr>
            <p:nvPr/>
          </p:nvCxnSpPr>
          <p:spPr>
            <a:xfrm flipV="1">
              <a:off x="4318660" y="2506894"/>
              <a:ext cx="100940" cy="368132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6354605-06AB-0242-98C1-B004C27CF2D5}"/>
                </a:ext>
              </a:extLst>
            </p:cNvPr>
            <p:cNvCxnSpPr>
              <a:cxnSpLocks/>
              <a:stCxn id="24" idx="0"/>
            </p:cNvCxnSpPr>
            <p:nvPr/>
          </p:nvCxnSpPr>
          <p:spPr>
            <a:xfrm flipH="1" flipV="1">
              <a:off x="4419602" y="2506894"/>
              <a:ext cx="340500" cy="368132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5F594A17-5BC8-F048-A73C-BC1F21E54D39}"/>
                </a:ext>
              </a:extLst>
            </p:cNvPr>
            <p:cNvSpPr/>
            <p:nvPr/>
          </p:nvSpPr>
          <p:spPr>
            <a:xfrm>
              <a:off x="4032660" y="2875026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4DC567B2-CF8C-F248-BCDF-1E905F1B98E3}"/>
                </a:ext>
              </a:extLst>
            </p:cNvPr>
            <p:cNvSpPr/>
            <p:nvPr/>
          </p:nvSpPr>
          <p:spPr>
            <a:xfrm>
              <a:off x="4242460" y="2875026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B8478086-1B15-3743-9CFA-A62975E9DA2E}"/>
                </a:ext>
              </a:extLst>
            </p:cNvPr>
            <p:cNvSpPr/>
            <p:nvPr/>
          </p:nvSpPr>
          <p:spPr>
            <a:xfrm>
              <a:off x="4683902" y="2875026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0F198D3A-5939-BA47-9FF5-29D7C306FA2C}"/>
                </a:ext>
              </a:extLst>
            </p:cNvPr>
            <p:cNvCxnSpPr>
              <a:cxnSpLocks/>
              <a:endCxn id="11" idx="4"/>
            </p:cNvCxnSpPr>
            <p:nvPr/>
          </p:nvCxnSpPr>
          <p:spPr>
            <a:xfrm flipH="1" flipV="1">
              <a:off x="4419600" y="2506893"/>
              <a:ext cx="188102" cy="368133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39A3A9E5-B483-0E46-8FD0-901CAAFED5C0}"/>
                </a:ext>
              </a:extLst>
            </p:cNvPr>
            <p:cNvCxnSpPr>
              <a:cxnSpLocks/>
              <a:endCxn id="11" idx="4"/>
            </p:cNvCxnSpPr>
            <p:nvPr/>
          </p:nvCxnSpPr>
          <p:spPr>
            <a:xfrm flipH="1" flipV="1">
              <a:off x="4419600" y="2506893"/>
              <a:ext cx="70260" cy="385516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A11B445-8DBF-2843-9814-F69BCD03731B}"/>
              </a:ext>
            </a:extLst>
          </p:cNvPr>
          <p:cNvGrpSpPr/>
          <p:nvPr/>
        </p:nvGrpSpPr>
        <p:grpSpPr>
          <a:xfrm>
            <a:off x="3033119" y="3388382"/>
            <a:ext cx="803642" cy="672933"/>
            <a:chOff x="4032660" y="2354493"/>
            <a:chExt cx="803642" cy="672933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7D7BAC24-80FC-8347-BDE5-A701A837DFD8}"/>
                </a:ext>
              </a:extLst>
            </p:cNvPr>
            <p:cNvSpPr/>
            <p:nvPr/>
          </p:nvSpPr>
          <p:spPr>
            <a:xfrm>
              <a:off x="4343400" y="2354493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4F1DEB8B-C64A-884E-9E7A-C777358ABF70}"/>
                </a:ext>
              </a:extLst>
            </p:cNvPr>
            <p:cNvCxnSpPr>
              <a:cxnSpLocks/>
              <a:endCxn id="40" idx="4"/>
            </p:cNvCxnSpPr>
            <p:nvPr/>
          </p:nvCxnSpPr>
          <p:spPr>
            <a:xfrm flipV="1">
              <a:off x="4116703" y="2506893"/>
              <a:ext cx="302897" cy="35075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AC8E76CC-8489-BC45-A64A-852F555DD770}"/>
                </a:ext>
              </a:extLst>
            </p:cNvPr>
            <p:cNvCxnSpPr>
              <a:cxnSpLocks/>
              <a:stCxn id="45" idx="0"/>
            </p:cNvCxnSpPr>
            <p:nvPr/>
          </p:nvCxnSpPr>
          <p:spPr>
            <a:xfrm flipV="1">
              <a:off x="4318660" y="2506894"/>
              <a:ext cx="100940" cy="368132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C117F6C9-1EE3-F14A-8C68-EE1142A941F7}"/>
                </a:ext>
              </a:extLst>
            </p:cNvPr>
            <p:cNvCxnSpPr>
              <a:cxnSpLocks/>
              <a:stCxn id="46" idx="0"/>
            </p:cNvCxnSpPr>
            <p:nvPr/>
          </p:nvCxnSpPr>
          <p:spPr>
            <a:xfrm flipH="1" flipV="1">
              <a:off x="4419602" y="2506894"/>
              <a:ext cx="340500" cy="368132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08B8CF70-8AA3-514A-8C12-3A1F3A55BB42}"/>
                </a:ext>
              </a:extLst>
            </p:cNvPr>
            <p:cNvSpPr/>
            <p:nvPr/>
          </p:nvSpPr>
          <p:spPr>
            <a:xfrm>
              <a:off x="4032660" y="2875026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9D9D4BB1-C9EC-904F-A529-8D0B8BCD161D}"/>
                </a:ext>
              </a:extLst>
            </p:cNvPr>
            <p:cNvSpPr/>
            <p:nvPr/>
          </p:nvSpPr>
          <p:spPr>
            <a:xfrm>
              <a:off x="4242460" y="2875026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CCD555E6-E906-C040-820B-B8E3146A054B}"/>
                </a:ext>
              </a:extLst>
            </p:cNvPr>
            <p:cNvSpPr/>
            <p:nvPr/>
          </p:nvSpPr>
          <p:spPr>
            <a:xfrm>
              <a:off x="4683902" y="2875026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696B12BF-0E7A-A14A-AE48-2F977D8453A9}"/>
                </a:ext>
              </a:extLst>
            </p:cNvPr>
            <p:cNvCxnSpPr>
              <a:cxnSpLocks/>
              <a:endCxn id="40" idx="4"/>
            </p:cNvCxnSpPr>
            <p:nvPr/>
          </p:nvCxnSpPr>
          <p:spPr>
            <a:xfrm flipH="1" flipV="1">
              <a:off x="4419600" y="2506893"/>
              <a:ext cx="188102" cy="368133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66767CD0-53BE-4A4D-A450-286A2B1866B7}"/>
                </a:ext>
              </a:extLst>
            </p:cNvPr>
            <p:cNvCxnSpPr>
              <a:cxnSpLocks/>
              <a:endCxn id="40" idx="4"/>
            </p:cNvCxnSpPr>
            <p:nvPr/>
          </p:nvCxnSpPr>
          <p:spPr>
            <a:xfrm flipH="1" flipV="1">
              <a:off x="4419600" y="2506893"/>
              <a:ext cx="70260" cy="385516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FAA3DD8B-F2CA-E246-9AF6-A8CA6632B21E}"/>
              </a:ext>
            </a:extLst>
          </p:cNvPr>
          <p:cNvGrpSpPr/>
          <p:nvPr/>
        </p:nvGrpSpPr>
        <p:grpSpPr>
          <a:xfrm>
            <a:off x="3343859" y="2878450"/>
            <a:ext cx="803642" cy="672933"/>
            <a:chOff x="4032660" y="2354493"/>
            <a:chExt cx="803642" cy="672933"/>
          </a:xfrm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C81F6B05-EBA9-A34E-8249-1F837515073A}"/>
                </a:ext>
              </a:extLst>
            </p:cNvPr>
            <p:cNvSpPr/>
            <p:nvPr/>
          </p:nvSpPr>
          <p:spPr>
            <a:xfrm>
              <a:off x="4343400" y="2354493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7E637903-F1DF-4D4B-8459-1D2D97B09CAB}"/>
                </a:ext>
              </a:extLst>
            </p:cNvPr>
            <p:cNvCxnSpPr>
              <a:cxnSpLocks/>
              <a:endCxn id="50" idx="4"/>
            </p:cNvCxnSpPr>
            <p:nvPr/>
          </p:nvCxnSpPr>
          <p:spPr>
            <a:xfrm flipV="1">
              <a:off x="4116703" y="2506893"/>
              <a:ext cx="302897" cy="35075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270EF2ED-1D79-5E4A-B1FC-942D43C7FE64}"/>
                </a:ext>
              </a:extLst>
            </p:cNvPr>
            <p:cNvCxnSpPr>
              <a:cxnSpLocks/>
              <a:stCxn id="55" idx="0"/>
            </p:cNvCxnSpPr>
            <p:nvPr/>
          </p:nvCxnSpPr>
          <p:spPr>
            <a:xfrm flipV="1">
              <a:off x="4318660" y="2506894"/>
              <a:ext cx="100940" cy="368132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693792CF-9C89-104F-BC7C-1AB7322E190A}"/>
                </a:ext>
              </a:extLst>
            </p:cNvPr>
            <p:cNvCxnSpPr>
              <a:cxnSpLocks/>
              <a:stCxn id="56" idx="0"/>
            </p:cNvCxnSpPr>
            <p:nvPr/>
          </p:nvCxnSpPr>
          <p:spPr>
            <a:xfrm flipH="1" flipV="1">
              <a:off x="4419602" y="2506894"/>
              <a:ext cx="340500" cy="368132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1BCA94C4-C145-A541-94DC-25C74631F6CA}"/>
                </a:ext>
              </a:extLst>
            </p:cNvPr>
            <p:cNvSpPr/>
            <p:nvPr/>
          </p:nvSpPr>
          <p:spPr>
            <a:xfrm>
              <a:off x="4032660" y="2875026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9B8EE8AC-3F79-AC4C-A80C-E026F123C245}"/>
                </a:ext>
              </a:extLst>
            </p:cNvPr>
            <p:cNvSpPr/>
            <p:nvPr/>
          </p:nvSpPr>
          <p:spPr>
            <a:xfrm>
              <a:off x="4242460" y="2875026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8C24BA9B-2C00-614A-974B-E9A8E74E5A9E}"/>
                </a:ext>
              </a:extLst>
            </p:cNvPr>
            <p:cNvSpPr/>
            <p:nvPr/>
          </p:nvSpPr>
          <p:spPr>
            <a:xfrm>
              <a:off x="4683902" y="2875026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A49D6CA2-5789-6342-9C36-E8AC9ED29556}"/>
                </a:ext>
              </a:extLst>
            </p:cNvPr>
            <p:cNvCxnSpPr>
              <a:cxnSpLocks/>
              <a:endCxn id="50" idx="4"/>
            </p:cNvCxnSpPr>
            <p:nvPr/>
          </p:nvCxnSpPr>
          <p:spPr>
            <a:xfrm flipH="1" flipV="1">
              <a:off x="4419600" y="2506893"/>
              <a:ext cx="188102" cy="368133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D4BF3250-0E84-BF41-B6AB-6490971CD08E}"/>
                </a:ext>
              </a:extLst>
            </p:cNvPr>
            <p:cNvCxnSpPr>
              <a:cxnSpLocks/>
              <a:endCxn id="50" idx="4"/>
            </p:cNvCxnSpPr>
            <p:nvPr/>
          </p:nvCxnSpPr>
          <p:spPr>
            <a:xfrm flipH="1" flipV="1">
              <a:off x="4419600" y="2506893"/>
              <a:ext cx="70260" cy="385516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F9D6D7BA-61A0-3A40-814F-9BF6FC5FD42C}"/>
              </a:ext>
            </a:extLst>
          </p:cNvPr>
          <p:cNvGrpSpPr/>
          <p:nvPr/>
        </p:nvGrpSpPr>
        <p:grpSpPr>
          <a:xfrm>
            <a:off x="3654599" y="2365203"/>
            <a:ext cx="803642" cy="672933"/>
            <a:chOff x="4032660" y="2354493"/>
            <a:chExt cx="803642" cy="672933"/>
          </a:xfrm>
        </p:grpSpPr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B28A754B-B0F7-AC4B-987B-EFECD76CF23D}"/>
                </a:ext>
              </a:extLst>
            </p:cNvPr>
            <p:cNvSpPr/>
            <p:nvPr/>
          </p:nvSpPr>
          <p:spPr>
            <a:xfrm>
              <a:off x="4343400" y="2354493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72BD1D3B-FCBB-3D43-A9EC-E51B7A9F3666}"/>
                </a:ext>
              </a:extLst>
            </p:cNvPr>
            <p:cNvCxnSpPr>
              <a:cxnSpLocks/>
              <a:endCxn id="60" idx="4"/>
            </p:cNvCxnSpPr>
            <p:nvPr/>
          </p:nvCxnSpPr>
          <p:spPr>
            <a:xfrm flipV="1">
              <a:off x="4116703" y="2506893"/>
              <a:ext cx="302897" cy="35075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B37FB0C9-263A-F845-B85D-421D3455CB6A}"/>
                </a:ext>
              </a:extLst>
            </p:cNvPr>
            <p:cNvCxnSpPr>
              <a:cxnSpLocks/>
              <a:stCxn id="65" idx="0"/>
            </p:cNvCxnSpPr>
            <p:nvPr/>
          </p:nvCxnSpPr>
          <p:spPr>
            <a:xfrm flipV="1">
              <a:off x="4318660" y="2506894"/>
              <a:ext cx="100940" cy="368132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4962A054-CA33-8049-9B4E-07EE53779620}"/>
                </a:ext>
              </a:extLst>
            </p:cNvPr>
            <p:cNvCxnSpPr>
              <a:cxnSpLocks/>
              <a:stCxn id="66" idx="0"/>
            </p:cNvCxnSpPr>
            <p:nvPr/>
          </p:nvCxnSpPr>
          <p:spPr>
            <a:xfrm flipH="1" flipV="1">
              <a:off x="4419602" y="2506894"/>
              <a:ext cx="340500" cy="368132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EF00CD42-496D-AF47-B74E-E1D305FFEDD4}"/>
                </a:ext>
              </a:extLst>
            </p:cNvPr>
            <p:cNvSpPr/>
            <p:nvPr/>
          </p:nvSpPr>
          <p:spPr>
            <a:xfrm>
              <a:off x="4032660" y="2875026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66C413E0-0689-2D46-A105-33A9EC074044}"/>
                </a:ext>
              </a:extLst>
            </p:cNvPr>
            <p:cNvSpPr/>
            <p:nvPr/>
          </p:nvSpPr>
          <p:spPr>
            <a:xfrm>
              <a:off x="4242460" y="2875026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347E63EC-ED02-B746-83A1-84E1E8868896}"/>
                </a:ext>
              </a:extLst>
            </p:cNvPr>
            <p:cNvSpPr/>
            <p:nvPr/>
          </p:nvSpPr>
          <p:spPr>
            <a:xfrm>
              <a:off x="4683902" y="2875026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E5A575D1-CE32-FD4E-B3F2-8D254D2B6E9E}"/>
                </a:ext>
              </a:extLst>
            </p:cNvPr>
            <p:cNvCxnSpPr>
              <a:cxnSpLocks/>
              <a:endCxn id="60" idx="4"/>
            </p:cNvCxnSpPr>
            <p:nvPr/>
          </p:nvCxnSpPr>
          <p:spPr>
            <a:xfrm flipH="1" flipV="1">
              <a:off x="4419600" y="2506893"/>
              <a:ext cx="188102" cy="368133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CC0FDB99-5CB4-1048-B132-A0A47D64154C}"/>
                </a:ext>
              </a:extLst>
            </p:cNvPr>
            <p:cNvCxnSpPr>
              <a:cxnSpLocks/>
              <a:endCxn id="60" idx="4"/>
            </p:cNvCxnSpPr>
            <p:nvPr/>
          </p:nvCxnSpPr>
          <p:spPr>
            <a:xfrm flipH="1" flipV="1">
              <a:off x="4419600" y="2506893"/>
              <a:ext cx="70260" cy="385516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8942D882-70C1-BF4E-AEE7-4C578529BE8E}"/>
              </a:ext>
            </a:extLst>
          </p:cNvPr>
          <p:cNvGrpSpPr/>
          <p:nvPr/>
        </p:nvGrpSpPr>
        <p:grpSpPr>
          <a:xfrm>
            <a:off x="4768593" y="3908699"/>
            <a:ext cx="803642" cy="672933"/>
            <a:chOff x="4032660" y="2354493"/>
            <a:chExt cx="803642" cy="672933"/>
          </a:xfrm>
        </p:grpSpPr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76F0B1A9-370B-254F-B90F-CB812B3B869E}"/>
                </a:ext>
              </a:extLst>
            </p:cNvPr>
            <p:cNvSpPr/>
            <p:nvPr/>
          </p:nvSpPr>
          <p:spPr>
            <a:xfrm>
              <a:off x="4343400" y="2354493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C4147650-75A1-5140-85E4-3AC44C03EE08}"/>
                </a:ext>
              </a:extLst>
            </p:cNvPr>
            <p:cNvCxnSpPr>
              <a:cxnSpLocks/>
              <a:endCxn id="70" idx="4"/>
            </p:cNvCxnSpPr>
            <p:nvPr/>
          </p:nvCxnSpPr>
          <p:spPr>
            <a:xfrm flipV="1">
              <a:off x="4116703" y="2506893"/>
              <a:ext cx="302897" cy="35075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78606EC3-EC6E-9845-93C9-0B1EAF6837E4}"/>
                </a:ext>
              </a:extLst>
            </p:cNvPr>
            <p:cNvCxnSpPr>
              <a:cxnSpLocks/>
              <a:stCxn id="75" idx="0"/>
            </p:cNvCxnSpPr>
            <p:nvPr/>
          </p:nvCxnSpPr>
          <p:spPr>
            <a:xfrm flipV="1">
              <a:off x="4318660" y="2506894"/>
              <a:ext cx="100940" cy="368132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DFFF6142-019B-4043-95FF-B14D60C79F41}"/>
                </a:ext>
              </a:extLst>
            </p:cNvPr>
            <p:cNvCxnSpPr>
              <a:cxnSpLocks/>
              <a:stCxn id="76" idx="0"/>
            </p:cNvCxnSpPr>
            <p:nvPr/>
          </p:nvCxnSpPr>
          <p:spPr>
            <a:xfrm flipH="1" flipV="1">
              <a:off x="4419602" y="2506894"/>
              <a:ext cx="340500" cy="368132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F2E6BFEA-8B9B-C842-A692-8D8C1D2D08CB}"/>
                </a:ext>
              </a:extLst>
            </p:cNvPr>
            <p:cNvSpPr/>
            <p:nvPr/>
          </p:nvSpPr>
          <p:spPr>
            <a:xfrm>
              <a:off x="4032660" y="2875026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6268494D-892B-554B-86F3-DECD540D674F}"/>
                </a:ext>
              </a:extLst>
            </p:cNvPr>
            <p:cNvSpPr/>
            <p:nvPr/>
          </p:nvSpPr>
          <p:spPr>
            <a:xfrm>
              <a:off x="4242460" y="2875026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D2D4FCF4-B633-6549-93EB-C918BE09C788}"/>
                </a:ext>
              </a:extLst>
            </p:cNvPr>
            <p:cNvSpPr/>
            <p:nvPr/>
          </p:nvSpPr>
          <p:spPr>
            <a:xfrm>
              <a:off x="4683902" y="2875026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2DAAC410-D194-F14E-BC6A-F7A9B858F206}"/>
                </a:ext>
              </a:extLst>
            </p:cNvPr>
            <p:cNvCxnSpPr>
              <a:cxnSpLocks/>
              <a:endCxn id="70" idx="4"/>
            </p:cNvCxnSpPr>
            <p:nvPr/>
          </p:nvCxnSpPr>
          <p:spPr>
            <a:xfrm flipH="1" flipV="1">
              <a:off x="4419600" y="2506893"/>
              <a:ext cx="188102" cy="368133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BB9617DE-2B5C-CA40-837C-F081BCD513CA}"/>
                </a:ext>
              </a:extLst>
            </p:cNvPr>
            <p:cNvCxnSpPr>
              <a:cxnSpLocks/>
              <a:endCxn id="70" idx="4"/>
            </p:cNvCxnSpPr>
            <p:nvPr/>
          </p:nvCxnSpPr>
          <p:spPr>
            <a:xfrm flipH="1" flipV="1">
              <a:off x="4419600" y="2506893"/>
              <a:ext cx="70260" cy="385516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4AC91F2B-9977-FC48-9BFF-2A9D8B0C37B8}"/>
              </a:ext>
            </a:extLst>
          </p:cNvPr>
          <p:cNvCxnSpPr>
            <a:cxnSpLocks/>
            <a:stCxn id="70" idx="0"/>
          </p:cNvCxnSpPr>
          <p:nvPr/>
        </p:nvCxnSpPr>
        <p:spPr>
          <a:xfrm flipH="1" flipV="1">
            <a:off x="4436543" y="3043485"/>
            <a:ext cx="718990" cy="865214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0BBB2DC3-8706-C142-92A3-A03CD061595E}"/>
              </a:ext>
            </a:extLst>
          </p:cNvPr>
          <p:cNvSpPr txBox="1"/>
          <p:nvPr/>
        </p:nvSpPr>
        <p:spPr>
          <a:xfrm>
            <a:off x="4187999" y="2213935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root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7338E039-F619-5647-9C84-0193572D288C}"/>
              </a:ext>
            </a:extLst>
          </p:cNvPr>
          <p:cNvSpPr txBox="1"/>
          <p:nvPr/>
        </p:nvSpPr>
        <p:spPr>
          <a:xfrm>
            <a:off x="3138860" y="2741400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kern="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dirty="0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BBB72FF5-A2B0-3640-B200-B6F8574CE1EF}"/>
              </a:ext>
            </a:extLst>
          </p:cNvPr>
          <p:cNvSpPr txBox="1"/>
          <p:nvPr/>
        </p:nvSpPr>
        <p:spPr>
          <a:xfrm>
            <a:off x="2784376" y="3244334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kern="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dirty="0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0737D5EC-B841-7D4F-AF17-7A8E8DDBB347}"/>
              </a:ext>
            </a:extLst>
          </p:cNvPr>
          <p:cNvSpPr txBox="1"/>
          <p:nvPr/>
        </p:nvSpPr>
        <p:spPr>
          <a:xfrm>
            <a:off x="2296735" y="4261949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i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i="1" kern="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466857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2">
            <a:extLst>
              <a:ext uri="{FF2B5EF4-FFF2-40B4-BE49-F238E27FC236}">
                <a16:creationId xmlns:a16="http://schemas.microsoft.com/office/drawing/2014/main" id="{E20DCC4D-EDA6-BC42-8387-8C012BEF25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458200" cy="838200"/>
          </a:xfrm>
          <a:noFill/>
        </p:spPr>
        <p:txBody>
          <a:bodyPr/>
          <a:lstStyle/>
          <a:p>
            <a:pPr eaLnBrk="1" hangingPunct="1"/>
            <a:r>
              <a:rPr lang="en-US" altLang="en-US" dirty="0"/>
              <a:t>Example I:  </a:t>
            </a:r>
            <a:r>
              <a:rPr lang="en-US" altLang="en-US" sz="4000" dirty="0"/>
              <a:t>Map coloring</a:t>
            </a:r>
            <a:endParaRPr lang="en-US" altLang="en-US" dirty="0"/>
          </a:p>
        </p:txBody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24500716-CA26-334C-A404-5990B8E70D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800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800"/>
              <a:t>Using 3 colors (R, G, &amp; B), color the US map such that no two adjacent states have the same color</a:t>
            </a:r>
          </a:p>
          <a:p>
            <a:pPr eaLnBrk="1" hangingPunct="1"/>
            <a:endParaRPr lang="en-US" altLang="en-US" sz="3600"/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Variables? </a:t>
            </a:r>
          </a:p>
          <a:p>
            <a:pPr eaLnBrk="1" hangingPunct="1"/>
            <a:r>
              <a:rPr lang="en-US" altLang="en-US"/>
              <a:t>Domains? </a:t>
            </a:r>
          </a:p>
          <a:p>
            <a:pPr eaLnBrk="1" hangingPunct="1"/>
            <a:r>
              <a:rPr lang="en-US" altLang="en-US"/>
              <a:t>Constraints?</a:t>
            </a:r>
            <a:endParaRPr lang="en-US" altLang="en-US" sz="3600"/>
          </a:p>
          <a:p>
            <a:pPr eaLnBrk="1" hangingPunct="1"/>
            <a:endParaRPr lang="en-US" altLang="en-US" sz="3600"/>
          </a:p>
        </p:txBody>
      </p:sp>
      <p:pic>
        <p:nvPicPr>
          <p:cNvPr id="46085" name="Picture 4" descr="usmap3d">
            <a:extLst>
              <a:ext uri="{FF2B5EF4-FFF2-40B4-BE49-F238E27FC236}">
                <a16:creationId xmlns:a16="http://schemas.microsoft.com/office/drawing/2014/main" id="{885F86D6-9DD6-EB4B-855F-1056CB89BD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209800"/>
            <a:ext cx="4495800" cy="356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DC8514D-FE54-20AA-38B3-532DE0B79B1A}"/>
              </a:ext>
            </a:extLst>
          </p:cNvPr>
          <p:cNvSpPr txBox="1"/>
          <p:nvPr/>
        </p:nvSpPr>
        <p:spPr>
          <a:xfrm>
            <a:off x="8259337" y="6324600"/>
            <a:ext cx="5798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B9C1A5EC-2315-A948-92FA-725C52ACDA9D}" type="slidenum">
              <a:rPr lang="en-US" altLang="zh-CN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6778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9DC43-8211-F842-9347-3CE87BF6B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Backtrack Search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16B8BF-B815-EA4A-A337-7A720F13760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9C1A5EC-2315-A948-92FA-725C52ACDA9D}" type="slidenum">
              <a:rPr lang="en-US" altLang="zh-CN" smtClean="0"/>
              <a:pPr>
                <a:defRPr/>
              </a:pPr>
              <a:t>30</a:t>
            </a:fld>
            <a:endParaRPr lang="en-US" altLang="zh-C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03102B-3A65-6C42-9258-BAEE2F07CE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098550"/>
            <a:ext cx="7543800" cy="46609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03242D0-0058-B544-A85E-6321276661DA}"/>
              </a:ext>
            </a:extLst>
          </p:cNvPr>
          <p:cNvSpPr/>
          <p:nvPr/>
        </p:nvSpPr>
        <p:spPr>
          <a:xfrm>
            <a:off x="1842868" y="2422821"/>
            <a:ext cx="5008098" cy="248680"/>
          </a:xfrm>
          <a:prstGeom prst="rect">
            <a:avLst/>
          </a:prstGeom>
          <a:solidFill>
            <a:srgbClr val="3965BC">
              <a:alpha val="2168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E07A36-6103-AC48-A1D4-A2FD7E40FF8F}"/>
              </a:ext>
            </a:extLst>
          </p:cNvPr>
          <p:cNvSpPr/>
          <p:nvPr/>
        </p:nvSpPr>
        <p:spPr>
          <a:xfrm>
            <a:off x="2836475" y="2700997"/>
            <a:ext cx="4724531" cy="248680"/>
          </a:xfrm>
          <a:prstGeom prst="rect">
            <a:avLst/>
          </a:prstGeom>
          <a:solidFill>
            <a:srgbClr val="3965BC">
              <a:alpha val="2168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D2DB84-856F-434C-A6F3-3A2D2AE430DD}"/>
              </a:ext>
            </a:extLst>
          </p:cNvPr>
          <p:cNvSpPr/>
          <p:nvPr/>
        </p:nvSpPr>
        <p:spPr>
          <a:xfrm>
            <a:off x="1740179" y="2981216"/>
            <a:ext cx="3372596" cy="248680"/>
          </a:xfrm>
          <a:prstGeom prst="rect">
            <a:avLst/>
          </a:prstGeom>
          <a:solidFill>
            <a:srgbClr val="92D050">
              <a:alpha val="2168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146D2BA-6423-804C-B99B-3B1270AB2CC5}"/>
              </a:ext>
            </a:extLst>
          </p:cNvPr>
          <p:cNvSpPr/>
          <p:nvPr/>
        </p:nvSpPr>
        <p:spPr>
          <a:xfrm>
            <a:off x="2789772" y="4323108"/>
            <a:ext cx="3050589" cy="248680"/>
          </a:xfrm>
          <a:prstGeom prst="rect">
            <a:avLst/>
          </a:prstGeom>
          <a:solidFill>
            <a:srgbClr val="3965BC">
              <a:alpha val="2168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1EF2CCE-599D-EE4D-95F5-4DE359197372}"/>
              </a:ext>
            </a:extLst>
          </p:cNvPr>
          <p:cNvSpPr/>
          <p:nvPr/>
        </p:nvSpPr>
        <p:spPr>
          <a:xfrm>
            <a:off x="2996384" y="3513236"/>
            <a:ext cx="3372596" cy="248680"/>
          </a:xfrm>
          <a:prstGeom prst="rect">
            <a:avLst/>
          </a:prstGeom>
          <a:solidFill>
            <a:srgbClr val="3965BC">
              <a:alpha val="2168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id="{9334CBC0-A300-6B41-8677-CC6510AE8BCE}"/>
              </a:ext>
            </a:extLst>
          </p:cNvPr>
          <p:cNvSpPr/>
          <p:nvPr/>
        </p:nvSpPr>
        <p:spPr>
          <a:xfrm>
            <a:off x="7448380" y="2175576"/>
            <a:ext cx="1641987" cy="274320"/>
          </a:xfrm>
          <a:prstGeom prst="wedgeRoundRectCallout">
            <a:avLst>
              <a:gd name="adj1" fmla="val -84769"/>
              <a:gd name="adj2" fmla="val 30430"/>
              <a:gd name="adj3" fmla="val 16667"/>
            </a:avLst>
          </a:prstGeom>
          <a:noFill/>
          <a:ln>
            <a:solidFill>
              <a:srgbClr val="3965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Variable ordering</a:t>
            </a:r>
          </a:p>
        </p:txBody>
      </p:sp>
      <p:sp>
        <p:nvSpPr>
          <p:cNvPr id="12" name="Rounded Rectangular Callout 11">
            <a:extLst>
              <a:ext uri="{FF2B5EF4-FFF2-40B4-BE49-F238E27FC236}">
                <a16:creationId xmlns:a16="http://schemas.microsoft.com/office/drawing/2014/main" id="{C9F205CA-D0C2-484F-863B-CD9019F6E4EE}"/>
              </a:ext>
            </a:extLst>
          </p:cNvPr>
          <p:cNvSpPr/>
          <p:nvPr/>
        </p:nvSpPr>
        <p:spPr>
          <a:xfrm>
            <a:off x="7403821" y="3017524"/>
            <a:ext cx="1641987" cy="274320"/>
          </a:xfrm>
          <a:prstGeom prst="wedgeRoundRectCallout">
            <a:avLst>
              <a:gd name="adj1" fmla="val -75787"/>
              <a:gd name="adj2" fmla="val -65150"/>
              <a:gd name="adj3" fmla="val 16667"/>
            </a:avLst>
          </a:prstGeom>
          <a:noFill/>
          <a:ln>
            <a:solidFill>
              <a:srgbClr val="3965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Value ordering</a:t>
            </a:r>
          </a:p>
        </p:txBody>
      </p:sp>
      <p:sp>
        <p:nvSpPr>
          <p:cNvPr id="13" name="Rounded Rectangular Callout 12">
            <a:extLst>
              <a:ext uri="{FF2B5EF4-FFF2-40B4-BE49-F238E27FC236}">
                <a16:creationId xmlns:a16="http://schemas.microsoft.com/office/drawing/2014/main" id="{F78D86F3-8853-A944-A74C-C5938C88CF23}"/>
              </a:ext>
            </a:extLst>
          </p:cNvPr>
          <p:cNvSpPr/>
          <p:nvPr/>
        </p:nvSpPr>
        <p:spPr>
          <a:xfrm>
            <a:off x="6340320" y="4552124"/>
            <a:ext cx="2133600" cy="274320"/>
          </a:xfrm>
          <a:prstGeom prst="wedgeRoundRectCallout">
            <a:avLst>
              <a:gd name="adj1" fmla="val -75787"/>
              <a:gd name="adj2" fmla="val -65150"/>
              <a:gd name="adj3" fmla="val 16667"/>
            </a:avLst>
          </a:prstGeom>
          <a:noFill/>
          <a:ln>
            <a:solidFill>
              <a:srgbClr val="3965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Intelligent backtracking</a:t>
            </a:r>
          </a:p>
        </p:txBody>
      </p:sp>
      <p:sp>
        <p:nvSpPr>
          <p:cNvPr id="14" name="Rounded Rectangular Callout 13">
            <a:extLst>
              <a:ext uri="{FF2B5EF4-FFF2-40B4-BE49-F238E27FC236}">
                <a16:creationId xmlns:a16="http://schemas.microsoft.com/office/drawing/2014/main" id="{D22DA186-4DFB-CD4F-9A39-9B428B1D7B66}"/>
              </a:ext>
            </a:extLst>
          </p:cNvPr>
          <p:cNvSpPr/>
          <p:nvPr/>
        </p:nvSpPr>
        <p:spPr>
          <a:xfrm>
            <a:off x="7000568" y="3801837"/>
            <a:ext cx="1343332" cy="274320"/>
          </a:xfrm>
          <a:prstGeom prst="wedgeRoundRectCallout">
            <a:avLst>
              <a:gd name="adj1" fmla="val -96281"/>
              <a:gd name="adj2" fmla="val -72318"/>
              <a:gd name="adj3" fmla="val 16667"/>
            </a:avLst>
          </a:prstGeom>
          <a:noFill/>
          <a:ln>
            <a:solidFill>
              <a:srgbClr val="3965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Lookahead</a:t>
            </a:r>
          </a:p>
        </p:txBody>
      </p:sp>
      <p:sp>
        <p:nvSpPr>
          <p:cNvPr id="15" name="Rounded Rectangular Callout 14">
            <a:extLst>
              <a:ext uri="{FF2B5EF4-FFF2-40B4-BE49-F238E27FC236}">
                <a16:creationId xmlns:a16="http://schemas.microsoft.com/office/drawing/2014/main" id="{4BE3B6FF-2887-FB4F-A95D-A465C561544B}"/>
              </a:ext>
            </a:extLst>
          </p:cNvPr>
          <p:cNvSpPr/>
          <p:nvPr/>
        </p:nvSpPr>
        <p:spPr>
          <a:xfrm>
            <a:off x="6921910" y="3392667"/>
            <a:ext cx="1421990" cy="274320"/>
          </a:xfrm>
          <a:prstGeom prst="wedgeRoundRectCallout">
            <a:avLst>
              <a:gd name="adj1" fmla="val -146721"/>
              <a:gd name="adj2" fmla="val -108161"/>
              <a:gd name="adj3" fmla="val 16667"/>
            </a:avLst>
          </a:prstGeom>
          <a:noFill/>
          <a:ln>
            <a:solidFill>
              <a:srgbClr val="3965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Back checking</a:t>
            </a: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32C8EB7C-6EFD-1D48-B4C9-72F97316FB58}"/>
              </a:ext>
            </a:extLst>
          </p:cNvPr>
          <p:cNvSpPr/>
          <p:nvPr/>
        </p:nvSpPr>
        <p:spPr>
          <a:xfrm>
            <a:off x="8142969" y="3435775"/>
            <a:ext cx="341227" cy="560340"/>
          </a:xfrm>
          <a:prstGeom prst="arc">
            <a:avLst>
              <a:gd name="adj1" fmla="val 16622319"/>
              <a:gd name="adj2" fmla="val 4929694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1676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38D14177-0963-AA44-BCFB-5A4817F5D62E}"/>
              </a:ext>
            </a:extLst>
          </p:cNvPr>
          <p:cNvSpPr txBox="1">
            <a:spLocks noChangeArrowheads="1"/>
          </p:cNvSpPr>
          <p:nvPr/>
        </p:nvSpPr>
        <p:spPr>
          <a:xfrm>
            <a:off x="533400" y="1319169"/>
            <a:ext cx="8153400" cy="447675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kern="0" dirty="0"/>
              <a:t>Rationale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kern="0" dirty="0"/>
              <a:t>Choose the most </a:t>
            </a:r>
            <a:r>
              <a:rPr lang="en-US" altLang="en-US" kern="0" dirty="0">
                <a:solidFill>
                  <a:srgbClr val="3965BC"/>
                </a:solidFill>
              </a:rPr>
              <a:t>constrained</a:t>
            </a:r>
            <a:r>
              <a:rPr lang="en-US" altLang="en-US" kern="0" dirty="0"/>
              <a:t> variable first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kern="0" dirty="0"/>
              <a:t>Intuitively, to reduce the branching factor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kern="0" dirty="0"/>
              <a:t>Examples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kern="0" dirty="0"/>
              <a:t>Least domain (LD), aka MRV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kern="0" dirty="0"/>
              <a:t>Largest degree (deg)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kern="0" dirty="0" err="1"/>
              <a:t>dom</a:t>
            </a:r>
            <a:r>
              <a:rPr lang="en-US" altLang="en-US" kern="0" dirty="0"/>
              <a:t>/deg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kern="0" dirty="0"/>
              <a:t>Etc.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592DA9-F69F-1746-AB37-7929D6706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Variable Ordering Heuristic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638083-4869-474F-999F-4B041EF076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9C1A5EC-2315-A948-92FA-725C52ACDA9D}" type="slidenum">
              <a:rPr lang="en-US" altLang="zh-CN" smtClean="0"/>
              <a:pPr>
                <a:defRPr/>
              </a:pPr>
              <a:t>31</a:t>
            </a:fld>
            <a:endParaRPr lang="en-US" altLang="zh-CN"/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EA77A045-5BAA-054C-9795-2EC65D89BEDD}"/>
              </a:ext>
            </a:extLst>
          </p:cNvPr>
          <p:cNvGrpSpPr/>
          <p:nvPr/>
        </p:nvGrpSpPr>
        <p:grpSpPr>
          <a:xfrm>
            <a:off x="7604885" y="3797309"/>
            <a:ext cx="906386" cy="543702"/>
            <a:chOff x="7560454" y="3797309"/>
            <a:chExt cx="906386" cy="543702"/>
          </a:xfrm>
        </p:grpSpPr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66737985-EB6D-C94B-94CE-57346C271F42}"/>
                </a:ext>
              </a:extLst>
            </p:cNvPr>
            <p:cNvSpPr/>
            <p:nvPr/>
          </p:nvSpPr>
          <p:spPr>
            <a:xfrm>
              <a:off x="7560454" y="3797309"/>
              <a:ext cx="906386" cy="271851"/>
            </a:xfrm>
            <a:prstGeom prst="roundRect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627F990-9E9A-744D-BA4C-205BFA20EA5D}"/>
                </a:ext>
              </a:extLst>
            </p:cNvPr>
            <p:cNvCxnSpPr>
              <a:cxnSpLocks/>
              <a:stCxn id="26" idx="2"/>
            </p:cNvCxnSpPr>
            <p:nvPr/>
          </p:nvCxnSpPr>
          <p:spPr>
            <a:xfrm flipH="1">
              <a:off x="7861247" y="4069160"/>
              <a:ext cx="152400" cy="27185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AC7813D-0E0E-E94A-B9A7-71CDDDBE493F}"/>
                </a:ext>
              </a:extLst>
            </p:cNvPr>
            <p:cNvCxnSpPr>
              <a:cxnSpLocks/>
              <a:stCxn id="26" idx="2"/>
            </p:cNvCxnSpPr>
            <p:nvPr/>
          </p:nvCxnSpPr>
          <p:spPr>
            <a:xfrm>
              <a:off x="8013647" y="4069160"/>
              <a:ext cx="87289" cy="27185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1334B16B-9B33-2B48-B44E-83C7A263C9E1}"/>
                </a:ext>
              </a:extLst>
            </p:cNvPr>
            <p:cNvSpPr/>
            <p:nvPr/>
          </p:nvSpPr>
          <p:spPr>
            <a:xfrm>
              <a:off x="7641393" y="3863595"/>
              <a:ext cx="152400" cy="1524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CD1092B3-179A-644C-879C-56343CC55B7C}"/>
                </a:ext>
              </a:extLst>
            </p:cNvPr>
            <p:cNvSpPr/>
            <p:nvPr/>
          </p:nvSpPr>
          <p:spPr>
            <a:xfrm>
              <a:off x="7948536" y="3853763"/>
              <a:ext cx="152400" cy="1524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A6828B0D-652C-304D-9E18-552A2EA89106}"/>
                </a:ext>
              </a:extLst>
            </p:cNvPr>
            <p:cNvSpPr/>
            <p:nvPr/>
          </p:nvSpPr>
          <p:spPr>
            <a:xfrm>
              <a:off x="8226178" y="3863595"/>
              <a:ext cx="152400" cy="1524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4C630A01-6617-624A-9AAD-25DCDA46D0D6}"/>
              </a:ext>
            </a:extLst>
          </p:cNvPr>
          <p:cNvGrpSpPr/>
          <p:nvPr/>
        </p:nvGrpSpPr>
        <p:grpSpPr>
          <a:xfrm>
            <a:off x="7550160" y="4624988"/>
            <a:ext cx="1015836" cy="721625"/>
            <a:chOff x="7594764" y="4624988"/>
            <a:chExt cx="1015836" cy="721625"/>
          </a:xfrm>
        </p:grpSpPr>
        <p:sp>
          <p:nvSpPr>
            <p:cNvPr id="45" name="Rounded Rectangle 44">
              <a:extLst>
                <a:ext uri="{FF2B5EF4-FFF2-40B4-BE49-F238E27FC236}">
                  <a16:creationId xmlns:a16="http://schemas.microsoft.com/office/drawing/2014/main" id="{32698775-1878-6448-9E73-E9B63B33840F}"/>
                </a:ext>
              </a:extLst>
            </p:cNvPr>
            <p:cNvSpPr/>
            <p:nvPr/>
          </p:nvSpPr>
          <p:spPr>
            <a:xfrm>
              <a:off x="7594764" y="4624988"/>
              <a:ext cx="906386" cy="271851"/>
            </a:xfrm>
            <a:prstGeom prst="roundRect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FA3591BA-5862-FF4C-9DCF-0705A4C56695}"/>
                </a:ext>
              </a:extLst>
            </p:cNvPr>
            <p:cNvCxnSpPr>
              <a:cxnSpLocks/>
              <a:stCxn id="45" idx="2"/>
            </p:cNvCxnSpPr>
            <p:nvPr/>
          </p:nvCxnSpPr>
          <p:spPr>
            <a:xfrm flipH="1">
              <a:off x="7828103" y="4896839"/>
              <a:ext cx="219854" cy="4017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95F2AE57-447E-2941-A678-9990E7B7FBA0}"/>
                </a:ext>
              </a:extLst>
            </p:cNvPr>
            <p:cNvCxnSpPr>
              <a:cxnSpLocks/>
              <a:stCxn id="45" idx="2"/>
            </p:cNvCxnSpPr>
            <p:nvPr/>
          </p:nvCxnSpPr>
          <p:spPr>
            <a:xfrm>
              <a:off x="8047957" y="4896839"/>
              <a:ext cx="87289" cy="4017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A88A48F4-A7DE-2243-8D18-F0F38E8D206B}"/>
                </a:ext>
              </a:extLst>
            </p:cNvPr>
            <p:cNvCxnSpPr>
              <a:cxnSpLocks/>
              <a:stCxn id="45" idx="2"/>
            </p:cNvCxnSpPr>
            <p:nvPr/>
          </p:nvCxnSpPr>
          <p:spPr>
            <a:xfrm>
              <a:off x="8047957" y="4896839"/>
              <a:ext cx="453193" cy="44977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69C1F066-4325-564B-AE0F-AD35F5BF631B}"/>
                </a:ext>
              </a:extLst>
            </p:cNvPr>
            <p:cNvSpPr/>
            <p:nvPr/>
          </p:nvSpPr>
          <p:spPr>
            <a:xfrm>
              <a:off x="7675703" y="4691274"/>
              <a:ext cx="152400" cy="1524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E9792ECE-3533-CC43-A48A-D71AF8B5486F}"/>
                </a:ext>
              </a:extLst>
            </p:cNvPr>
            <p:cNvSpPr/>
            <p:nvPr/>
          </p:nvSpPr>
          <p:spPr>
            <a:xfrm>
              <a:off x="7982846" y="4681442"/>
              <a:ext cx="152400" cy="1524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94890A48-DBC3-A641-9FC7-B5F6F5D24288}"/>
                </a:ext>
              </a:extLst>
            </p:cNvPr>
            <p:cNvSpPr/>
            <p:nvPr/>
          </p:nvSpPr>
          <p:spPr>
            <a:xfrm>
              <a:off x="8260488" y="4691274"/>
              <a:ext cx="152400" cy="1524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598DAB71-BBF1-7E44-AFE6-B026485D150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674409" y="4906671"/>
              <a:ext cx="373548" cy="26201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F3C76B81-3BD6-9247-AC72-5E2C23361931}"/>
                </a:ext>
              </a:extLst>
            </p:cNvPr>
            <p:cNvCxnSpPr>
              <a:cxnSpLocks/>
              <a:endCxn id="45" idx="2"/>
            </p:cNvCxnSpPr>
            <p:nvPr/>
          </p:nvCxnSpPr>
          <p:spPr>
            <a:xfrm flipH="1" flipV="1">
              <a:off x="8047957" y="4896839"/>
              <a:ext cx="562643" cy="21475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521FE837-E1E4-0B4C-8292-CE6C9FA6875C}"/>
              </a:ext>
            </a:extLst>
          </p:cNvPr>
          <p:cNvGrpSpPr/>
          <p:nvPr/>
        </p:nvGrpSpPr>
        <p:grpSpPr>
          <a:xfrm>
            <a:off x="5655254" y="3851979"/>
            <a:ext cx="1144632" cy="1381383"/>
            <a:chOff x="5655254" y="3851979"/>
            <a:chExt cx="1144632" cy="1381383"/>
          </a:xfrm>
        </p:grpSpPr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2EC2F681-17E4-4049-AFD2-87C1C5134C7A}"/>
                </a:ext>
              </a:extLst>
            </p:cNvPr>
            <p:cNvGrpSpPr/>
            <p:nvPr/>
          </p:nvGrpSpPr>
          <p:grpSpPr>
            <a:xfrm>
              <a:off x="5774377" y="4591667"/>
              <a:ext cx="906386" cy="271851"/>
              <a:chOff x="5641749" y="4575252"/>
              <a:chExt cx="906386" cy="271851"/>
            </a:xfrm>
          </p:grpSpPr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DBE3BE34-E79C-924C-8195-D07AFBE1FA2E}"/>
                  </a:ext>
                </a:extLst>
              </p:cNvPr>
              <p:cNvSpPr/>
              <p:nvPr/>
            </p:nvSpPr>
            <p:spPr>
              <a:xfrm>
                <a:off x="5641749" y="4575252"/>
                <a:ext cx="906386" cy="271851"/>
              </a:xfrm>
              <a:prstGeom prst="roundRect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F66E98ED-7DD9-CF4F-B311-91AA72F5785F}"/>
                  </a:ext>
                </a:extLst>
              </p:cNvPr>
              <p:cNvSpPr/>
              <p:nvPr/>
            </p:nvSpPr>
            <p:spPr>
              <a:xfrm>
                <a:off x="5722688" y="4634977"/>
                <a:ext cx="152400" cy="1524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CE686172-4BC7-CA4B-8FCF-A87CA43EED5E}"/>
                  </a:ext>
                </a:extLst>
              </p:cNvPr>
              <p:cNvSpPr/>
              <p:nvPr/>
            </p:nvSpPr>
            <p:spPr>
              <a:xfrm>
                <a:off x="6029831" y="4634977"/>
                <a:ext cx="152400" cy="1524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9597258C-9D7B-8B40-A11F-EFD699A56D8C}"/>
                  </a:ext>
                </a:extLst>
              </p:cNvPr>
              <p:cNvSpPr/>
              <p:nvPr/>
            </p:nvSpPr>
            <p:spPr>
              <a:xfrm>
                <a:off x="6307473" y="4634977"/>
                <a:ext cx="152400" cy="1524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B47A72AE-2E8E-2C41-9507-365881EF2EB2}"/>
                </a:ext>
              </a:extLst>
            </p:cNvPr>
            <p:cNvGrpSpPr/>
            <p:nvPr/>
          </p:nvGrpSpPr>
          <p:grpSpPr>
            <a:xfrm>
              <a:off x="5655254" y="4961511"/>
              <a:ext cx="1144632" cy="271851"/>
              <a:chOff x="5668759" y="4961511"/>
              <a:chExt cx="1144632" cy="271851"/>
            </a:xfrm>
          </p:grpSpPr>
          <p:sp>
            <p:nvSpPr>
              <p:cNvPr id="61" name="Rounded Rectangle 60">
                <a:extLst>
                  <a:ext uri="{FF2B5EF4-FFF2-40B4-BE49-F238E27FC236}">
                    <a16:creationId xmlns:a16="http://schemas.microsoft.com/office/drawing/2014/main" id="{37C25327-AC7A-5E4C-A699-9F9DD97E648B}"/>
                  </a:ext>
                </a:extLst>
              </p:cNvPr>
              <p:cNvSpPr/>
              <p:nvPr/>
            </p:nvSpPr>
            <p:spPr>
              <a:xfrm>
                <a:off x="5668759" y="4961511"/>
                <a:ext cx="1144632" cy="271851"/>
              </a:xfrm>
              <a:prstGeom prst="roundRect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622155CF-CBE9-DE45-812A-C611D8BCE0D1}"/>
                  </a:ext>
                </a:extLst>
              </p:cNvPr>
              <p:cNvSpPr/>
              <p:nvPr/>
            </p:nvSpPr>
            <p:spPr>
              <a:xfrm>
                <a:off x="5749698" y="5021236"/>
                <a:ext cx="152400" cy="1524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2D81FDF9-7712-B142-8A9E-CC8A557C45F5}"/>
                  </a:ext>
                </a:extLst>
              </p:cNvPr>
              <p:cNvSpPr/>
              <p:nvPr/>
            </p:nvSpPr>
            <p:spPr>
              <a:xfrm>
                <a:off x="6056841" y="5021236"/>
                <a:ext cx="152400" cy="1524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74613E95-6200-0546-827F-B35EF7EDCC1D}"/>
                  </a:ext>
                </a:extLst>
              </p:cNvPr>
              <p:cNvSpPr/>
              <p:nvPr/>
            </p:nvSpPr>
            <p:spPr>
              <a:xfrm>
                <a:off x="6334483" y="5021236"/>
                <a:ext cx="152400" cy="1524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E8D82B63-FF9B-9F4A-9486-978C663B41F2}"/>
                  </a:ext>
                </a:extLst>
              </p:cNvPr>
              <p:cNvSpPr/>
              <p:nvPr/>
            </p:nvSpPr>
            <p:spPr>
              <a:xfrm>
                <a:off x="6553789" y="5021236"/>
                <a:ext cx="152400" cy="1524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5EC84105-93FC-8C4D-9DB8-52F162CE1647}"/>
                </a:ext>
              </a:extLst>
            </p:cNvPr>
            <p:cNvGrpSpPr/>
            <p:nvPr/>
          </p:nvGrpSpPr>
          <p:grpSpPr>
            <a:xfrm>
              <a:off x="5774377" y="4221823"/>
              <a:ext cx="906386" cy="271851"/>
              <a:chOff x="5645070" y="4192084"/>
              <a:chExt cx="906386" cy="271851"/>
            </a:xfrm>
          </p:grpSpPr>
          <p:sp>
            <p:nvSpPr>
              <p:cNvPr id="68" name="Rounded Rectangle 67">
                <a:extLst>
                  <a:ext uri="{FF2B5EF4-FFF2-40B4-BE49-F238E27FC236}">
                    <a16:creationId xmlns:a16="http://schemas.microsoft.com/office/drawing/2014/main" id="{3E015744-EBB8-FB44-B1AD-246876A9BBC4}"/>
                  </a:ext>
                </a:extLst>
              </p:cNvPr>
              <p:cNvSpPr/>
              <p:nvPr/>
            </p:nvSpPr>
            <p:spPr>
              <a:xfrm>
                <a:off x="5645070" y="4192084"/>
                <a:ext cx="906386" cy="271851"/>
              </a:xfrm>
              <a:prstGeom prst="roundRect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4F8CF26C-5977-9B41-96BD-1D508966ED0E}"/>
                  </a:ext>
                </a:extLst>
              </p:cNvPr>
              <p:cNvSpPr/>
              <p:nvPr/>
            </p:nvSpPr>
            <p:spPr>
              <a:xfrm>
                <a:off x="5726009" y="4251809"/>
                <a:ext cx="152400" cy="1524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98DE6C1B-AA13-6D48-BBD2-451092ABAE37}"/>
                  </a:ext>
                </a:extLst>
              </p:cNvPr>
              <p:cNvSpPr/>
              <p:nvPr/>
            </p:nvSpPr>
            <p:spPr>
              <a:xfrm>
                <a:off x="6033152" y="4251809"/>
                <a:ext cx="152400" cy="1524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3C98D390-DA9B-0245-991F-636AE658DAA4}"/>
                  </a:ext>
                </a:extLst>
              </p:cNvPr>
              <p:cNvSpPr/>
              <p:nvPr/>
            </p:nvSpPr>
            <p:spPr>
              <a:xfrm>
                <a:off x="6310794" y="4251809"/>
                <a:ext cx="152400" cy="1524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EDAB497C-DA41-7A4C-B49D-F5C85EEC87C2}"/>
                </a:ext>
              </a:extLst>
            </p:cNvPr>
            <p:cNvGrpSpPr/>
            <p:nvPr/>
          </p:nvGrpSpPr>
          <p:grpSpPr>
            <a:xfrm>
              <a:off x="5894708" y="3851979"/>
              <a:ext cx="665724" cy="271851"/>
              <a:chOff x="5641749" y="3851979"/>
              <a:chExt cx="665724" cy="271851"/>
            </a:xfrm>
          </p:grpSpPr>
          <p:sp>
            <p:nvSpPr>
              <p:cNvPr id="72" name="Rounded Rectangle 71">
                <a:extLst>
                  <a:ext uri="{FF2B5EF4-FFF2-40B4-BE49-F238E27FC236}">
                    <a16:creationId xmlns:a16="http://schemas.microsoft.com/office/drawing/2014/main" id="{0B89DA69-1A29-8348-ACB6-5E46477DFF07}"/>
                  </a:ext>
                </a:extLst>
              </p:cNvPr>
              <p:cNvSpPr/>
              <p:nvPr/>
            </p:nvSpPr>
            <p:spPr>
              <a:xfrm>
                <a:off x="5641749" y="3851979"/>
                <a:ext cx="665724" cy="271851"/>
              </a:xfrm>
              <a:prstGeom prst="roundRect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E881DC52-156C-1643-AD33-A50D98977BDF}"/>
                  </a:ext>
                </a:extLst>
              </p:cNvPr>
              <p:cNvSpPr/>
              <p:nvPr/>
            </p:nvSpPr>
            <p:spPr>
              <a:xfrm>
                <a:off x="5722688" y="3911704"/>
                <a:ext cx="152400" cy="1524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F5B46882-5136-1D44-8307-951829B0E736}"/>
                  </a:ext>
                </a:extLst>
              </p:cNvPr>
              <p:cNvSpPr/>
              <p:nvPr/>
            </p:nvSpPr>
            <p:spPr>
              <a:xfrm>
                <a:off x="6029831" y="3911704"/>
                <a:ext cx="152400" cy="1524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088743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92DA9-F69F-1746-AB37-7929D6706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 Ordering Heuristic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638083-4869-474F-999F-4B041EF076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9C1A5EC-2315-A948-92FA-725C52ACDA9D}" type="slidenum">
              <a:rPr lang="en-US" altLang="zh-CN" smtClean="0"/>
              <a:pPr>
                <a:defRPr/>
              </a:pPr>
              <a:t>32</a:t>
            </a:fld>
            <a:endParaRPr lang="en-US" altLang="zh-CN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8D14177-0963-AA44-BCFB-5A4817F5D62E}"/>
              </a:ext>
            </a:extLst>
          </p:cNvPr>
          <p:cNvSpPr txBox="1">
            <a:spLocks noChangeArrowheads="1"/>
          </p:cNvSpPr>
          <p:nvPr/>
        </p:nvSpPr>
        <p:spPr>
          <a:xfrm>
            <a:off x="604861" y="1265536"/>
            <a:ext cx="8153400" cy="447675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sz="2800" kern="0" dirty="0"/>
              <a:t>Rationale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sz="2400" kern="0" dirty="0"/>
              <a:t>Choose the most </a:t>
            </a:r>
            <a:r>
              <a:rPr lang="en-US" altLang="en-US" sz="2400" kern="0" dirty="0">
                <a:solidFill>
                  <a:srgbClr val="3965BC"/>
                </a:solidFill>
              </a:rPr>
              <a:t>promising</a:t>
            </a:r>
            <a:r>
              <a:rPr lang="en-US" altLang="en-US" sz="2400" kern="0" dirty="0"/>
              <a:t> value first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sz="2400" kern="0" dirty="0"/>
              <a:t>Intuitively, so we don’t have to undo decision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sz="2800" kern="0" dirty="0"/>
              <a:t>Example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sz="2400" kern="0" dirty="0"/>
              <a:t>Min-conflict: choose the values appearing in the least number of conflicts/no-goods/ forbidden tuples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F78A081-3208-0F40-9AA7-D51F52A4B4B6}"/>
              </a:ext>
            </a:extLst>
          </p:cNvPr>
          <p:cNvGrpSpPr/>
          <p:nvPr/>
        </p:nvGrpSpPr>
        <p:grpSpPr>
          <a:xfrm>
            <a:off x="3432865" y="3910189"/>
            <a:ext cx="1817611" cy="1682275"/>
            <a:chOff x="3474236" y="1731662"/>
            <a:chExt cx="1817611" cy="1682275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280E8F06-3B76-BC49-A7D6-EDCCE2412294}"/>
                </a:ext>
              </a:extLst>
            </p:cNvPr>
            <p:cNvSpPr/>
            <p:nvPr/>
          </p:nvSpPr>
          <p:spPr>
            <a:xfrm>
              <a:off x="3758381" y="2050761"/>
              <a:ext cx="906386" cy="271851"/>
            </a:xfrm>
            <a:prstGeom prst="roundRect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4062F844-7CE3-6D46-A35E-3DC90D2CBAAC}"/>
                </a:ext>
              </a:extLst>
            </p:cNvPr>
            <p:cNvSpPr/>
            <p:nvPr/>
          </p:nvSpPr>
          <p:spPr>
            <a:xfrm>
              <a:off x="3474236" y="3129029"/>
              <a:ext cx="471849" cy="278734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BEEBA1DB-70DF-8440-943B-FBAD028C0AE7}"/>
                </a:ext>
              </a:extLst>
            </p:cNvPr>
            <p:cNvSpPr/>
            <p:nvPr/>
          </p:nvSpPr>
          <p:spPr>
            <a:xfrm>
              <a:off x="4819998" y="3129029"/>
              <a:ext cx="471849" cy="278734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C2702D31-5513-1D4D-9A33-89AC0762250B}"/>
                </a:ext>
              </a:extLst>
            </p:cNvPr>
            <p:cNvCxnSpPr>
              <a:cxnSpLocks/>
              <a:stCxn id="7" idx="2"/>
              <a:endCxn id="8" idx="0"/>
            </p:cNvCxnSpPr>
            <p:nvPr/>
          </p:nvCxnSpPr>
          <p:spPr>
            <a:xfrm flipH="1">
              <a:off x="3710161" y="2322612"/>
              <a:ext cx="501413" cy="80641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CCF88CC7-DA2B-8B48-A4B4-19C16B29E98C}"/>
                </a:ext>
              </a:extLst>
            </p:cNvPr>
            <p:cNvCxnSpPr>
              <a:cxnSpLocks/>
              <a:stCxn id="7" idx="2"/>
            </p:cNvCxnSpPr>
            <p:nvPr/>
          </p:nvCxnSpPr>
          <p:spPr>
            <a:xfrm>
              <a:off x="4211574" y="2322612"/>
              <a:ext cx="170978" cy="7851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184B8F5-30C0-9548-9873-154674C9479C}"/>
                </a:ext>
              </a:extLst>
            </p:cNvPr>
            <p:cNvCxnSpPr>
              <a:cxnSpLocks/>
              <a:stCxn id="7" idx="2"/>
              <a:endCxn id="9" idx="0"/>
            </p:cNvCxnSpPr>
            <p:nvPr/>
          </p:nvCxnSpPr>
          <p:spPr>
            <a:xfrm>
              <a:off x="4211574" y="2322612"/>
              <a:ext cx="844349" cy="80641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FA0D1FA-0392-5A46-A3BD-13FD88BE61F0}"/>
                </a:ext>
              </a:extLst>
            </p:cNvPr>
            <p:cNvSpPr/>
            <p:nvPr/>
          </p:nvSpPr>
          <p:spPr>
            <a:xfrm>
              <a:off x="3839320" y="2117047"/>
              <a:ext cx="152400" cy="1524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716DCC5-EFFD-B644-83CB-49923E8006AB}"/>
                </a:ext>
              </a:extLst>
            </p:cNvPr>
            <p:cNvSpPr/>
            <p:nvPr/>
          </p:nvSpPr>
          <p:spPr>
            <a:xfrm>
              <a:off x="4146463" y="2107215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12529D2-00C4-0D46-8024-4EA7932396FD}"/>
                </a:ext>
              </a:extLst>
            </p:cNvPr>
            <p:cNvSpPr/>
            <p:nvPr/>
          </p:nvSpPr>
          <p:spPr>
            <a:xfrm>
              <a:off x="4424105" y="2117047"/>
              <a:ext cx="152400" cy="152400"/>
            </a:xfrm>
            <a:prstGeom prst="ellipse">
              <a:avLst/>
            </a:prstGeom>
            <a:solidFill>
              <a:srgbClr val="3965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BE576E3-F5F3-E54F-8F1A-7DFD83DF7159}"/>
                </a:ext>
              </a:extLst>
            </p:cNvPr>
            <p:cNvSpPr/>
            <p:nvPr/>
          </p:nvSpPr>
          <p:spPr>
            <a:xfrm>
              <a:off x="4156702" y="3192196"/>
              <a:ext cx="152400" cy="1524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6AB75F9E-592B-AF43-90D1-E80B3EA1BB27}"/>
                </a:ext>
              </a:extLst>
            </p:cNvPr>
            <p:cNvSpPr/>
            <p:nvPr/>
          </p:nvSpPr>
          <p:spPr>
            <a:xfrm>
              <a:off x="4404102" y="3192196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40EEEB3-5BD2-2940-8CB3-639E81A21095}"/>
                </a:ext>
              </a:extLst>
            </p:cNvPr>
            <p:cNvSpPr/>
            <p:nvPr/>
          </p:nvSpPr>
          <p:spPr>
            <a:xfrm>
              <a:off x="3523769" y="3192196"/>
              <a:ext cx="152400" cy="1524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56D1FFC-6FDA-274B-8BC7-111A07BC1CDC}"/>
                </a:ext>
              </a:extLst>
            </p:cNvPr>
            <p:cNvSpPr/>
            <p:nvPr/>
          </p:nvSpPr>
          <p:spPr>
            <a:xfrm>
              <a:off x="3771169" y="3192196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6ECA901B-9BDF-AE4F-B671-A02F30E5EFB0}"/>
                </a:ext>
              </a:extLst>
            </p:cNvPr>
            <p:cNvSpPr/>
            <p:nvPr/>
          </p:nvSpPr>
          <p:spPr>
            <a:xfrm>
              <a:off x="4859326" y="3192196"/>
              <a:ext cx="152400" cy="1524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FAFDD2CE-67E9-0A43-BF44-ACD7BBEF673B}"/>
                </a:ext>
              </a:extLst>
            </p:cNvPr>
            <p:cNvSpPr/>
            <p:nvPr/>
          </p:nvSpPr>
          <p:spPr>
            <a:xfrm>
              <a:off x="5106726" y="3192196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19FE53D9-7AD7-6F41-9DB5-B1F193CD3041}"/>
                </a:ext>
              </a:extLst>
            </p:cNvPr>
            <p:cNvSpPr/>
            <p:nvPr/>
          </p:nvSpPr>
          <p:spPr>
            <a:xfrm>
              <a:off x="4131889" y="3135203"/>
              <a:ext cx="471849" cy="278734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B8873CB-C4EF-5F4F-9635-33C9605044DD}"/>
                </a:ext>
              </a:extLst>
            </p:cNvPr>
            <p:cNvSpPr txBox="1"/>
            <p:nvPr/>
          </p:nvSpPr>
          <p:spPr>
            <a:xfrm>
              <a:off x="3758381" y="1739695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7C7DCBE-5616-374D-9C5B-97080AAC9E37}"/>
                </a:ext>
              </a:extLst>
            </p:cNvPr>
            <p:cNvSpPr txBox="1"/>
            <p:nvPr/>
          </p:nvSpPr>
          <p:spPr>
            <a:xfrm>
              <a:off x="4051459" y="1747715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CD7240C-FDF6-FA4E-9BF0-161ABB7DF2E4}"/>
                </a:ext>
              </a:extLst>
            </p:cNvPr>
            <p:cNvSpPr txBox="1"/>
            <p:nvPr/>
          </p:nvSpPr>
          <p:spPr>
            <a:xfrm>
              <a:off x="4346224" y="1731662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69718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9DC43-8211-F842-9347-3CE87BF6B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Backtrack Search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16B8BF-B815-EA4A-A337-7A720F13760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9C1A5EC-2315-A948-92FA-725C52ACDA9D}" type="slidenum">
              <a:rPr lang="en-US" altLang="zh-CN" smtClean="0"/>
              <a:pPr>
                <a:defRPr/>
              </a:pPr>
              <a:t>33</a:t>
            </a:fld>
            <a:endParaRPr lang="en-US" altLang="zh-C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03102B-3A65-6C42-9258-BAEE2F07CE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098550"/>
            <a:ext cx="7543800" cy="46609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03242D0-0058-B544-A85E-6321276661DA}"/>
              </a:ext>
            </a:extLst>
          </p:cNvPr>
          <p:cNvSpPr/>
          <p:nvPr/>
        </p:nvSpPr>
        <p:spPr>
          <a:xfrm>
            <a:off x="1842868" y="2422821"/>
            <a:ext cx="5008098" cy="248680"/>
          </a:xfrm>
          <a:prstGeom prst="rect">
            <a:avLst/>
          </a:prstGeom>
          <a:solidFill>
            <a:srgbClr val="3965BC">
              <a:alpha val="2168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E07A36-6103-AC48-A1D4-A2FD7E40FF8F}"/>
              </a:ext>
            </a:extLst>
          </p:cNvPr>
          <p:cNvSpPr/>
          <p:nvPr/>
        </p:nvSpPr>
        <p:spPr>
          <a:xfrm>
            <a:off x="2836475" y="2700997"/>
            <a:ext cx="4724531" cy="248680"/>
          </a:xfrm>
          <a:prstGeom prst="rect">
            <a:avLst/>
          </a:prstGeom>
          <a:solidFill>
            <a:srgbClr val="3965BC">
              <a:alpha val="2168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D2DB84-856F-434C-A6F3-3A2D2AE430DD}"/>
              </a:ext>
            </a:extLst>
          </p:cNvPr>
          <p:cNvSpPr/>
          <p:nvPr/>
        </p:nvSpPr>
        <p:spPr>
          <a:xfrm>
            <a:off x="1740179" y="2981216"/>
            <a:ext cx="3372596" cy="248680"/>
          </a:xfrm>
          <a:prstGeom prst="rect">
            <a:avLst/>
          </a:prstGeom>
          <a:solidFill>
            <a:srgbClr val="92D050">
              <a:alpha val="2168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146D2BA-6423-804C-B99B-3B1270AB2CC5}"/>
              </a:ext>
            </a:extLst>
          </p:cNvPr>
          <p:cNvSpPr/>
          <p:nvPr/>
        </p:nvSpPr>
        <p:spPr>
          <a:xfrm>
            <a:off x="2789772" y="4323108"/>
            <a:ext cx="3050589" cy="248680"/>
          </a:xfrm>
          <a:prstGeom prst="rect">
            <a:avLst/>
          </a:prstGeom>
          <a:solidFill>
            <a:srgbClr val="3965BC">
              <a:alpha val="2168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1EF2CCE-599D-EE4D-95F5-4DE359197372}"/>
              </a:ext>
            </a:extLst>
          </p:cNvPr>
          <p:cNvSpPr/>
          <p:nvPr/>
        </p:nvSpPr>
        <p:spPr>
          <a:xfrm>
            <a:off x="2996384" y="3513236"/>
            <a:ext cx="3372596" cy="248680"/>
          </a:xfrm>
          <a:prstGeom prst="rect">
            <a:avLst/>
          </a:prstGeom>
          <a:solidFill>
            <a:srgbClr val="3965BC">
              <a:alpha val="2168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id="{9334CBC0-A300-6B41-8677-CC6510AE8BCE}"/>
              </a:ext>
            </a:extLst>
          </p:cNvPr>
          <p:cNvSpPr/>
          <p:nvPr/>
        </p:nvSpPr>
        <p:spPr>
          <a:xfrm>
            <a:off x="7448380" y="2175576"/>
            <a:ext cx="1641987" cy="274320"/>
          </a:xfrm>
          <a:prstGeom prst="wedgeRoundRectCallout">
            <a:avLst>
              <a:gd name="adj1" fmla="val -84769"/>
              <a:gd name="adj2" fmla="val 30430"/>
              <a:gd name="adj3" fmla="val 16667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Variable ordering</a:t>
            </a:r>
          </a:p>
        </p:txBody>
      </p:sp>
      <p:sp>
        <p:nvSpPr>
          <p:cNvPr id="12" name="Rounded Rectangular Callout 11">
            <a:extLst>
              <a:ext uri="{FF2B5EF4-FFF2-40B4-BE49-F238E27FC236}">
                <a16:creationId xmlns:a16="http://schemas.microsoft.com/office/drawing/2014/main" id="{C9F205CA-D0C2-484F-863B-CD9019F6E4EE}"/>
              </a:ext>
            </a:extLst>
          </p:cNvPr>
          <p:cNvSpPr/>
          <p:nvPr/>
        </p:nvSpPr>
        <p:spPr>
          <a:xfrm>
            <a:off x="7403821" y="3017524"/>
            <a:ext cx="1641987" cy="274320"/>
          </a:xfrm>
          <a:prstGeom prst="wedgeRoundRectCallout">
            <a:avLst>
              <a:gd name="adj1" fmla="val -75787"/>
              <a:gd name="adj2" fmla="val -65150"/>
              <a:gd name="adj3" fmla="val 16667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Variable ordering</a:t>
            </a:r>
          </a:p>
        </p:txBody>
      </p:sp>
      <p:sp>
        <p:nvSpPr>
          <p:cNvPr id="13" name="Rounded Rectangular Callout 12">
            <a:extLst>
              <a:ext uri="{FF2B5EF4-FFF2-40B4-BE49-F238E27FC236}">
                <a16:creationId xmlns:a16="http://schemas.microsoft.com/office/drawing/2014/main" id="{F78D86F3-8853-A944-A74C-C5938C88CF23}"/>
              </a:ext>
            </a:extLst>
          </p:cNvPr>
          <p:cNvSpPr/>
          <p:nvPr/>
        </p:nvSpPr>
        <p:spPr>
          <a:xfrm>
            <a:off x="6340320" y="4552124"/>
            <a:ext cx="2133600" cy="274320"/>
          </a:xfrm>
          <a:prstGeom prst="wedgeRoundRectCallout">
            <a:avLst>
              <a:gd name="adj1" fmla="val -75787"/>
              <a:gd name="adj2" fmla="val -65150"/>
              <a:gd name="adj3" fmla="val 16667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Intelligent backtracking</a:t>
            </a:r>
          </a:p>
        </p:txBody>
      </p:sp>
      <p:sp>
        <p:nvSpPr>
          <p:cNvPr id="14" name="Rounded Rectangular Callout 13">
            <a:extLst>
              <a:ext uri="{FF2B5EF4-FFF2-40B4-BE49-F238E27FC236}">
                <a16:creationId xmlns:a16="http://schemas.microsoft.com/office/drawing/2014/main" id="{D22DA186-4DFB-CD4F-9A39-9B428B1D7B66}"/>
              </a:ext>
            </a:extLst>
          </p:cNvPr>
          <p:cNvSpPr/>
          <p:nvPr/>
        </p:nvSpPr>
        <p:spPr>
          <a:xfrm>
            <a:off x="7000568" y="3801837"/>
            <a:ext cx="1343332" cy="274320"/>
          </a:xfrm>
          <a:prstGeom prst="wedgeRoundRectCallout">
            <a:avLst>
              <a:gd name="adj1" fmla="val -96281"/>
              <a:gd name="adj2" fmla="val -72318"/>
              <a:gd name="adj3" fmla="val 16667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Lookahead</a:t>
            </a:r>
          </a:p>
        </p:txBody>
      </p:sp>
      <p:sp>
        <p:nvSpPr>
          <p:cNvPr id="15" name="Rounded Rectangular Callout 14">
            <a:extLst>
              <a:ext uri="{FF2B5EF4-FFF2-40B4-BE49-F238E27FC236}">
                <a16:creationId xmlns:a16="http://schemas.microsoft.com/office/drawing/2014/main" id="{4BE3B6FF-2887-FB4F-A95D-A465C561544B}"/>
              </a:ext>
            </a:extLst>
          </p:cNvPr>
          <p:cNvSpPr/>
          <p:nvPr/>
        </p:nvSpPr>
        <p:spPr>
          <a:xfrm>
            <a:off x="6921910" y="3392667"/>
            <a:ext cx="1421990" cy="274320"/>
          </a:xfrm>
          <a:prstGeom prst="wedgeRoundRectCallout">
            <a:avLst>
              <a:gd name="adj1" fmla="val -146721"/>
              <a:gd name="adj2" fmla="val -108161"/>
              <a:gd name="adj3" fmla="val 16667"/>
            </a:avLst>
          </a:prstGeom>
          <a:noFill/>
          <a:ln>
            <a:solidFill>
              <a:srgbClr val="3965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Back checking</a:t>
            </a: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32C8EB7C-6EFD-1D48-B4C9-72F97316FB58}"/>
              </a:ext>
            </a:extLst>
          </p:cNvPr>
          <p:cNvSpPr/>
          <p:nvPr/>
        </p:nvSpPr>
        <p:spPr>
          <a:xfrm>
            <a:off x="8142969" y="3435775"/>
            <a:ext cx="341227" cy="560340"/>
          </a:xfrm>
          <a:prstGeom prst="arc">
            <a:avLst>
              <a:gd name="adj1" fmla="val 16622319"/>
              <a:gd name="adj2" fmla="val 4929694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1282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CBC11-D726-A846-9804-254DB1B24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Back-checking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C109F3-FA4B-5345-B17E-A5EAAC8C1C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9C1A5EC-2315-A948-92FA-725C52ACDA9D}" type="slidenum">
              <a:rPr lang="en-US" altLang="zh-CN" smtClean="0"/>
              <a:pPr>
                <a:defRPr/>
              </a:pPr>
              <a:t>34</a:t>
            </a:fld>
            <a:endParaRPr lang="en-US" altLang="zh-CN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A051E5A-35C6-F346-B42E-421954B14610}"/>
              </a:ext>
            </a:extLst>
          </p:cNvPr>
          <p:cNvGrpSpPr/>
          <p:nvPr/>
        </p:nvGrpSpPr>
        <p:grpSpPr>
          <a:xfrm>
            <a:off x="6165604" y="2180186"/>
            <a:ext cx="1934546" cy="2497628"/>
            <a:chOff x="2835664" y="2213935"/>
            <a:chExt cx="1934546" cy="2497628"/>
          </a:xfrm>
        </p:grpSpPr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BDB310C6-01FD-8D42-8A47-1B777F9A3106}"/>
                </a:ext>
              </a:extLst>
            </p:cNvPr>
            <p:cNvSpPr txBox="1"/>
            <p:nvPr/>
          </p:nvSpPr>
          <p:spPr>
            <a:xfrm>
              <a:off x="4187999" y="2213935"/>
              <a:ext cx="58221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root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B1F3BC5-190C-414E-BBC0-2191F359BD79}"/>
                </a:ext>
              </a:extLst>
            </p:cNvPr>
            <p:cNvGrpSpPr/>
            <p:nvPr/>
          </p:nvGrpSpPr>
          <p:grpSpPr>
            <a:xfrm>
              <a:off x="2835664" y="2365203"/>
              <a:ext cx="1622577" cy="2346360"/>
              <a:chOff x="2835664" y="2365203"/>
              <a:chExt cx="1622577" cy="2346360"/>
            </a:xfrm>
          </p:grpSpPr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BE42E4D7-B260-3341-8C3F-81B3AB494F13}"/>
                  </a:ext>
                </a:extLst>
              </p:cNvPr>
              <p:cNvSpPr/>
              <p:nvPr/>
            </p:nvSpPr>
            <p:spPr>
              <a:xfrm>
                <a:off x="3656732" y="3930164"/>
                <a:ext cx="152400" cy="1524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6A907B4D-3AEF-FB4F-A70F-42CDF084D5E7}"/>
                  </a:ext>
                </a:extLst>
              </p:cNvPr>
              <p:cNvCxnSpPr>
                <a:cxnSpLocks/>
                <a:endCxn id="29" idx="4"/>
              </p:cNvCxnSpPr>
              <p:nvPr/>
            </p:nvCxnSpPr>
            <p:spPr>
              <a:xfrm flipV="1">
                <a:off x="3430035" y="4082564"/>
                <a:ext cx="302897" cy="350750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81062493-518F-8447-AB68-6F9CBBB1BF33}"/>
                  </a:ext>
                </a:extLst>
              </p:cNvPr>
              <p:cNvCxnSpPr>
                <a:cxnSpLocks/>
                <a:stCxn id="34" idx="0"/>
              </p:cNvCxnSpPr>
              <p:nvPr/>
            </p:nvCxnSpPr>
            <p:spPr>
              <a:xfrm flipV="1">
                <a:off x="3631992" y="4082565"/>
                <a:ext cx="100940" cy="36813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D4D16394-3C76-3545-A2AA-DCF0DDFBECA8}"/>
                  </a:ext>
                </a:extLst>
              </p:cNvPr>
              <p:cNvCxnSpPr>
                <a:cxnSpLocks/>
                <a:stCxn id="35" idx="0"/>
              </p:cNvCxnSpPr>
              <p:nvPr/>
            </p:nvCxnSpPr>
            <p:spPr>
              <a:xfrm flipH="1" flipV="1">
                <a:off x="3732934" y="4082565"/>
                <a:ext cx="340500" cy="368132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88684E96-EF3B-6A47-AF5A-9CFD7CD6E10E}"/>
                  </a:ext>
                </a:extLst>
              </p:cNvPr>
              <p:cNvSpPr/>
              <p:nvPr/>
            </p:nvSpPr>
            <p:spPr>
              <a:xfrm>
                <a:off x="3345992" y="4450697"/>
                <a:ext cx="152400" cy="1524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9B327D92-502A-4246-9F18-5C6E1BC87AD5}"/>
                  </a:ext>
                </a:extLst>
              </p:cNvPr>
              <p:cNvSpPr/>
              <p:nvPr/>
            </p:nvSpPr>
            <p:spPr>
              <a:xfrm>
                <a:off x="3555792" y="4450697"/>
                <a:ext cx="152400" cy="1524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8810FD94-B67B-FF42-A1B1-463DCD7E080A}"/>
                  </a:ext>
                </a:extLst>
              </p:cNvPr>
              <p:cNvSpPr/>
              <p:nvPr/>
            </p:nvSpPr>
            <p:spPr>
              <a:xfrm>
                <a:off x="3997234" y="4450697"/>
                <a:ext cx="152400" cy="1524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25933431-3666-924A-9806-9E900AB49990}"/>
                  </a:ext>
                </a:extLst>
              </p:cNvPr>
              <p:cNvCxnSpPr>
                <a:cxnSpLocks/>
                <a:endCxn id="29" idx="4"/>
              </p:cNvCxnSpPr>
              <p:nvPr/>
            </p:nvCxnSpPr>
            <p:spPr>
              <a:xfrm flipH="1" flipV="1">
                <a:off x="3732932" y="4082564"/>
                <a:ext cx="188102" cy="368133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31C815DF-4498-FF48-9F70-09B62311E232}"/>
                  </a:ext>
                </a:extLst>
              </p:cNvPr>
              <p:cNvCxnSpPr>
                <a:cxnSpLocks/>
                <a:endCxn id="29" idx="4"/>
              </p:cNvCxnSpPr>
              <p:nvPr/>
            </p:nvCxnSpPr>
            <p:spPr>
              <a:xfrm flipH="1" flipV="1">
                <a:off x="3732932" y="4082564"/>
                <a:ext cx="70260" cy="385516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F2306F19-4FA6-CA4A-80FD-79B7F013E819}"/>
                  </a:ext>
                </a:extLst>
              </p:cNvPr>
              <p:cNvSpPr/>
              <p:nvPr/>
            </p:nvSpPr>
            <p:spPr>
              <a:xfrm>
                <a:off x="3756453" y="3410684"/>
                <a:ext cx="152400" cy="1524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6B516A13-CDB0-454E-BC80-30CECCF5BB68}"/>
                  </a:ext>
                </a:extLst>
              </p:cNvPr>
              <p:cNvCxnSpPr>
                <a:cxnSpLocks/>
                <a:endCxn id="39" idx="4"/>
              </p:cNvCxnSpPr>
              <p:nvPr/>
            </p:nvCxnSpPr>
            <p:spPr>
              <a:xfrm flipV="1">
                <a:off x="3529756" y="3563084"/>
                <a:ext cx="302897" cy="350750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9267C004-DA66-1B4F-9920-EEBD81EB4AB8}"/>
                  </a:ext>
                </a:extLst>
              </p:cNvPr>
              <p:cNvCxnSpPr>
                <a:cxnSpLocks/>
                <a:stCxn id="44" idx="0"/>
              </p:cNvCxnSpPr>
              <p:nvPr/>
            </p:nvCxnSpPr>
            <p:spPr>
              <a:xfrm flipV="1">
                <a:off x="3731713" y="3563085"/>
                <a:ext cx="100940" cy="36813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00AC7420-EDEE-CD48-87C4-BABC95F8E7A8}"/>
                  </a:ext>
                </a:extLst>
              </p:cNvPr>
              <p:cNvCxnSpPr>
                <a:cxnSpLocks/>
                <a:stCxn id="45" idx="0"/>
              </p:cNvCxnSpPr>
              <p:nvPr/>
            </p:nvCxnSpPr>
            <p:spPr>
              <a:xfrm flipH="1" flipV="1">
                <a:off x="3832655" y="3563085"/>
                <a:ext cx="340500" cy="368132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67045A1F-8A74-B24D-98FB-BB13C69DBECF}"/>
                  </a:ext>
                </a:extLst>
              </p:cNvPr>
              <p:cNvSpPr/>
              <p:nvPr/>
            </p:nvSpPr>
            <p:spPr>
              <a:xfrm>
                <a:off x="3445713" y="3931217"/>
                <a:ext cx="152400" cy="1524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9091C9CC-F1B7-DC43-B8DB-7DAF24E9E45E}"/>
                  </a:ext>
                </a:extLst>
              </p:cNvPr>
              <p:cNvSpPr/>
              <p:nvPr/>
            </p:nvSpPr>
            <p:spPr>
              <a:xfrm>
                <a:off x="3655513" y="3931217"/>
                <a:ext cx="152400" cy="1524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AF04CE75-754A-114F-A58B-8222DBBAA64B}"/>
                  </a:ext>
                </a:extLst>
              </p:cNvPr>
              <p:cNvSpPr/>
              <p:nvPr/>
            </p:nvSpPr>
            <p:spPr>
              <a:xfrm>
                <a:off x="4096955" y="3931217"/>
                <a:ext cx="152400" cy="1524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F5DD3F8D-CDBA-7A46-87F9-64CE860F5E67}"/>
                  </a:ext>
                </a:extLst>
              </p:cNvPr>
              <p:cNvCxnSpPr>
                <a:cxnSpLocks/>
                <a:endCxn id="39" idx="4"/>
              </p:cNvCxnSpPr>
              <p:nvPr/>
            </p:nvCxnSpPr>
            <p:spPr>
              <a:xfrm flipH="1" flipV="1">
                <a:off x="3832653" y="3563084"/>
                <a:ext cx="188102" cy="368133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56608E3E-9F25-354F-9A0B-7D021B5CF3A8}"/>
                  </a:ext>
                </a:extLst>
              </p:cNvPr>
              <p:cNvCxnSpPr>
                <a:cxnSpLocks/>
                <a:endCxn id="39" idx="4"/>
              </p:cNvCxnSpPr>
              <p:nvPr/>
            </p:nvCxnSpPr>
            <p:spPr>
              <a:xfrm flipH="1" flipV="1">
                <a:off x="3832653" y="3563084"/>
                <a:ext cx="70260" cy="385516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AA493753-1A8D-904C-A889-CDE779FB5FFD}"/>
                  </a:ext>
                </a:extLst>
              </p:cNvPr>
              <p:cNvSpPr/>
              <p:nvPr/>
            </p:nvSpPr>
            <p:spPr>
              <a:xfrm>
                <a:off x="3855320" y="2889601"/>
                <a:ext cx="152400" cy="1524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C4BA345B-D9F9-084B-BB1A-A42965583BC9}"/>
                  </a:ext>
                </a:extLst>
              </p:cNvPr>
              <p:cNvCxnSpPr>
                <a:cxnSpLocks/>
                <a:endCxn id="49" idx="4"/>
              </p:cNvCxnSpPr>
              <p:nvPr/>
            </p:nvCxnSpPr>
            <p:spPr>
              <a:xfrm flipV="1">
                <a:off x="3628623" y="3042001"/>
                <a:ext cx="302897" cy="350750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21F165BF-0586-D04E-8D1C-88AA7893B3E6}"/>
                  </a:ext>
                </a:extLst>
              </p:cNvPr>
              <p:cNvCxnSpPr>
                <a:cxnSpLocks/>
                <a:stCxn id="54" idx="0"/>
              </p:cNvCxnSpPr>
              <p:nvPr/>
            </p:nvCxnSpPr>
            <p:spPr>
              <a:xfrm flipV="1">
                <a:off x="3830580" y="3042002"/>
                <a:ext cx="100940" cy="36813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3817C36B-7F08-ED40-82BA-201EF7E523E5}"/>
                  </a:ext>
                </a:extLst>
              </p:cNvPr>
              <p:cNvCxnSpPr>
                <a:cxnSpLocks/>
                <a:stCxn id="55" idx="0"/>
              </p:cNvCxnSpPr>
              <p:nvPr/>
            </p:nvCxnSpPr>
            <p:spPr>
              <a:xfrm flipH="1" flipV="1">
                <a:off x="3931522" y="3042002"/>
                <a:ext cx="340500" cy="368132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75B1BBEC-54A6-D14C-91BB-2603CD982916}"/>
                  </a:ext>
                </a:extLst>
              </p:cNvPr>
              <p:cNvSpPr/>
              <p:nvPr/>
            </p:nvSpPr>
            <p:spPr>
              <a:xfrm>
                <a:off x="3544580" y="3410134"/>
                <a:ext cx="152400" cy="1524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91EBFA45-7621-5E4C-B645-2F7D3C90AAFF}"/>
                  </a:ext>
                </a:extLst>
              </p:cNvPr>
              <p:cNvSpPr/>
              <p:nvPr/>
            </p:nvSpPr>
            <p:spPr>
              <a:xfrm>
                <a:off x="3754380" y="3410134"/>
                <a:ext cx="152400" cy="1524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1F4F7E71-3A24-B543-A932-F3BF46737AFB}"/>
                  </a:ext>
                </a:extLst>
              </p:cNvPr>
              <p:cNvSpPr/>
              <p:nvPr/>
            </p:nvSpPr>
            <p:spPr>
              <a:xfrm>
                <a:off x="4195822" y="3410134"/>
                <a:ext cx="152400" cy="1524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0AE21076-0859-F441-9D4E-33C36EFBC455}"/>
                  </a:ext>
                </a:extLst>
              </p:cNvPr>
              <p:cNvCxnSpPr>
                <a:cxnSpLocks/>
                <a:endCxn id="49" idx="4"/>
              </p:cNvCxnSpPr>
              <p:nvPr/>
            </p:nvCxnSpPr>
            <p:spPr>
              <a:xfrm flipH="1" flipV="1">
                <a:off x="3931520" y="3042001"/>
                <a:ext cx="188102" cy="368133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5720C9F6-5928-9F40-875E-37941612737C}"/>
                  </a:ext>
                </a:extLst>
              </p:cNvPr>
              <p:cNvCxnSpPr>
                <a:cxnSpLocks/>
                <a:endCxn id="49" idx="4"/>
              </p:cNvCxnSpPr>
              <p:nvPr/>
            </p:nvCxnSpPr>
            <p:spPr>
              <a:xfrm flipH="1" flipV="1">
                <a:off x="3931520" y="3042001"/>
                <a:ext cx="70260" cy="385516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4F128E85-C2AE-0F41-B4FC-39E6FF9EBAD3}"/>
                  </a:ext>
                </a:extLst>
              </p:cNvPr>
              <p:cNvSpPr/>
              <p:nvPr/>
            </p:nvSpPr>
            <p:spPr>
              <a:xfrm>
                <a:off x="3965339" y="2365203"/>
                <a:ext cx="152400" cy="1524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E98450F3-C196-6C4D-9AE2-7954CE36B1C8}"/>
                  </a:ext>
                </a:extLst>
              </p:cNvPr>
              <p:cNvCxnSpPr>
                <a:cxnSpLocks/>
                <a:endCxn id="59" idx="4"/>
              </p:cNvCxnSpPr>
              <p:nvPr/>
            </p:nvCxnSpPr>
            <p:spPr>
              <a:xfrm flipV="1">
                <a:off x="3738642" y="2517603"/>
                <a:ext cx="302897" cy="350750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B0CDC29E-9266-A84A-AEA4-E4B40E8BB4CA}"/>
                  </a:ext>
                </a:extLst>
              </p:cNvPr>
              <p:cNvCxnSpPr>
                <a:cxnSpLocks/>
                <a:stCxn id="64" idx="0"/>
              </p:cNvCxnSpPr>
              <p:nvPr/>
            </p:nvCxnSpPr>
            <p:spPr>
              <a:xfrm flipV="1">
                <a:off x="3940599" y="2517604"/>
                <a:ext cx="100940" cy="36813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98BAF40E-F2D7-4A43-ACA8-A8EDEEBD21EB}"/>
                  </a:ext>
                </a:extLst>
              </p:cNvPr>
              <p:cNvCxnSpPr>
                <a:cxnSpLocks/>
                <a:stCxn id="65" idx="0"/>
              </p:cNvCxnSpPr>
              <p:nvPr/>
            </p:nvCxnSpPr>
            <p:spPr>
              <a:xfrm flipH="1" flipV="1">
                <a:off x="4041541" y="2517604"/>
                <a:ext cx="340500" cy="368132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E56EC571-705D-EC41-810E-C36CFC217ACB}"/>
                  </a:ext>
                </a:extLst>
              </p:cNvPr>
              <p:cNvSpPr/>
              <p:nvPr/>
            </p:nvSpPr>
            <p:spPr>
              <a:xfrm>
                <a:off x="3654599" y="2885736"/>
                <a:ext cx="152400" cy="1524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8A93D529-9620-E449-87F0-EE29E739E88B}"/>
                  </a:ext>
                </a:extLst>
              </p:cNvPr>
              <p:cNvSpPr/>
              <p:nvPr/>
            </p:nvSpPr>
            <p:spPr>
              <a:xfrm>
                <a:off x="3864399" y="2885736"/>
                <a:ext cx="152400" cy="1524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30BBC073-AB07-2342-ABC2-F4A75741B6DE}"/>
                  </a:ext>
                </a:extLst>
              </p:cNvPr>
              <p:cNvSpPr/>
              <p:nvPr/>
            </p:nvSpPr>
            <p:spPr>
              <a:xfrm>
                <a:off x="4305841" y="2885736"/>
                <a:ext cx="152400" cy="1524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8DF65F91-20A4-6142-8C57-33A405940928}"/>
                  </a:ext>
                </a:extLst>
              </p:cNvPr>
              <p:cNvCxnSpPr>
                <a:cxnSpLocks/>
                <a:endCxn id="59" idx="4"/>
              </p:cNvCxnSpPr>
              <p:nvPr/>
            </p:nvCxnSpPr>
            <p:spPr>
              <a:xfrm flipH="1" flipV="1">
                <a:off x="4041539" y="2517603"/>
                <a:ext cx="188102" cy="368133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C2D8BB21-2C48-594C-BAF1-159B08864220}"/>
                  </a:ext>
                </a:extLst>
              </p:cNvPr>
              <p:cNvCxnSpPr>
                <a:cxnSpLocks/>
                <a:endCxn id="59" idx="4"/>
              </p:cNvCxnSpPr>
              <p:nvPr/>
            </p:nvCxnSpPr>
            <p:spPr>
              <a:xfrm flipH="1" flipV="1">
                <a:off x="4041539" y="2517603"/>
                <a:ext cx="70260" cy="385516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2DD11651-5660-1E45-BAA5-B1BC50424DE1}"/>
                  </a:ext>
                </a:extLst>
              </p:cNvPr>
              <p:cNvSpPr txBox="1"/>
              <p:nvPr/>
            </p:nvSpPr>
            <p:spPr>
              <a:xfrm>
                <a:off x="3138860" y="2741400"/>
                <a:ext cx="4026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en-US" i="1" kern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US" altLang="en-US" kern="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en-US" dirty="0"/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04F0CD1A-AC5E-7245-B554-A72DB58211BE}"/>
                  </a:ext>
                </a:extLst>
              </p:cNvPr>
              <p:cNvSpPr txBox="1"/>
              <p:nvPr/>
            </p:nvSpPr>
            <p:spPr>
              <a:xfrm>
                <a:off x="2996249" y="3255485"/>
                <a:ext cx="4026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en-US" i="1" kern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US" altLang="en-US" kern="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US" dirty="0"/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EF6377C2-BBF0-7544-9984-197D823B00AD}"/>
                  </a:ext>
                </a:extLst>
              </p:cNvPr>
              <p:cNvSpPr txBox="1"/>
              <p:nvPr/>
            </p:nvSpPr>
            <p:spPr>
              <a:xfrm>
                <a:off x="2835664" y="4342231"/>
                <a:ext cx="4026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en-US" i="1" kern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US" altLang="en-US" i="1" kern="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endParaRPr lang="en-US" i="1" baseline="-25000" dirty="0"/>
              </a:p>
            </p:txBody>
          </p:sp>
        </p:grpSp>
      </p:grpSp>
      <p:sp>
        <p:nvSpPr>
          <p:cNvPr id="83" name="Rectangle 3">
            <a:extLst>
              <a:ext uri="{FF2B5EF4-FFF2-40B4-BE49-F238E27FC236}">
                <a16:creationId xmlns:a16="http://schemas.microsoft.com/office/drawing/2014/main" id="{5F13D246-4399-B848-BCBC-3CDF68C8D5B7}"/>
              </a:ext>
            </a:extLst>
          </p:cNvPr>
          <p:cNvSpPr txBox="1">
            <a:spLocks noChangeArrowheads="1"/>
          </p:cNvSpPr>
          <p:nvPr/>
        </p:nvSpPr>
        <p:spPr>
          <a:xfrm>
            <a:off x="604861" y="1265536"/>
            <a:ext cx="5545407" cy="447675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sz="2400" kern="0" dirty="0"/>
              <a:t>Rationale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sz="2000" kern="0" dirty="0"/>
              <a:t>Maintain the consistency of current path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sz="2400" kern="0" dirty="0"/>
              <a:t>Mechanism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sz="1800" kern="0" dirty="0"/>
              <a:t>When instantiating </a:t>
            </a:r>
            <a:r>
              <a:rPr lang="en-US" altLang="en-US" sz="1800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1800" i="1" kern="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1800" kern="0" dirty="0"/>
              <a:t>, (back)check consistency with each previous assignment</a:t>
            </a:r>
          </a:p>
          <a:p>
            <a:pPr lvl="2"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sz="1600" kern="0" dirty="0"/>
              <a:t>If consistent, move to </a:t>
            </a:r>
            <a:r>
              <a:rPr lang="en-US" altLang="en-US" sz="1600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1600" i="1" kern="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1600" kern="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+1</a:t>
            </a:r>
          </a:p>
          <a:p>
            <a:pPr lvl="2"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sz="1600" kern="0" dirty="0"/>
              <a:t>If inconsistent, try another value</a:t>
            </a:r>
          </a:p>
          <a:p>
            <a:pPr lvl="2"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sz="1600" kern="0" dirty="0"/>
              <a:t>If no other value exists, </a:t>
            </a:r>
            <a:r>
              <a:rPr lang="en-US" altLang="en-US" sz="1600" kern="0" dirty="0">
                <a:solidFill>
                  <a:srgbClr val="FF0000"/>
                </a:solidFill>
              </a:rPr>
              <a:t>backtrack </a:t>
            </a:r>
            <a:r>
              <a:rPr lang="en-US" altLang="en-US" sz="1600" kern="0" dirty="0"/>
              <a:t>chronologically</a:t>
            </a:r>
          </a:p>
        </p:txBody>
      </p:sp>
      <p:cxnSp>
        <p:nvCxnSpPr>
          <p:cNvPr id="9" name="Curved Connector 8">
            <a:extLst>
              <a:ext uri="{FF2B5EF4-FFF2-40B4-BE49-F238E27FC236}">
                <a16:creationId xmlns:a16="http://schemas.microsoft.com/office/drawing/2014/main" id="{793FCE62-0C24-2547-B2C7-81BF8425E34D}"/>
              </a:ext>
            </a:extLst>
          </p:cNvPr>
          <p:cNvCxnSpPr>
            <a:cxnSpLocks/>
            <a:stCxn id="34" idx="2"/>
            <a:endCxn id="49" idx="2"/>
          </p:cNvCxnSpPr>
          <p:nvPr/>
        </p:nvCxnSpPr>
        <p:spPr>
          <a:xfrm rot="10800000" flipH="1">
            <a:off x="6885732" y="2932052"/>
            <a:ext cx="299528" cy="1561096"/>
          </a:xfrm>
          <a:prstGeom prst="curvedConnector3">
            <a:avLst>
              <a:gd name="adj1" fmla="val -76320"/>
            </a:avLst>
          </a:prstGeom>
          <a:ln w="15875">
            <a:solidFill>
              <a:srgbClr val="3965B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urved Connector 19">
            <a:extLst>
              <a:ext uri="{FF2B5EF4-FFF2-40B4-BE49-F238E27FC236}">
                <a16:creationId xmlns:a16="http://schemas.microsoft.com/office/drawing/2014/main" id="{DDAD4722-B81F-3247-BFFF-7765C21FE7FA}"/>
              </a:ext>
            </a:extLst>
          </p:cNvPr>
          <p:cNvCxnSpPr>
            <a:cxnSpLocks/>
            <a:stCxn id="34" idx="2"/>
            <a:endCxn id="54" idx="2"/>
          </p:cNvCxnSpPr>
          <p:nvPr/>
        </p:nvCxnSpPr>
        <p:spPr>
          <a:xfrm rot="10800000" flipH="1">
            <a:off x="6885732" y="3452586"/>
            <a:ext cx="198588" cy="1040563"/>
          </a:xfrm>
          <a:prstGeom prst="curvedConnector3">
            <a:avLst>
              <a:gd name="adj1" fmla="val -65231"/>
            </a:avLst>
          </a:prstGeom>
          <a:ln w="15875">
            <a:solidFill>
              <a:srgbClr val="3965B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urved Connector 23">
            <a:extLst>
              <a:ext uri="{FF2B5EF4-FFF2-40B4-BE49-F238E27FC236}">
                <a16:creationId xmlns:a16="http://schemas.microsoft.com/office/drawing/2014/main" id="{2A4FEDE7-C768-A049-BFDA-EA1ACC24D2BD}"/>
              </a:ext>
            </a:extLst>
          </p:cNvPr>
          <p:cNvCxnSpPr>
            <a:cxnSpLocks/>
            <a:stCxn id="34" idx="2"/>
            <a:endCxn id="44" idx="2"/>
          </p:cNvCxnSpPr>
          <p:nvPr/>
        </p:nvCxnSpPr>
        <p:spPr>
          <a:xfrm rot="10800000" flipH="1">
            <a:off x="6885731" y="3973668"/>
            <a:ext cx="99721" cy="519480"/>
          </a:xfrm>
          <a:prstGeom prst="curvedConnector3">
            <a:avLst>
              <a:gd name="adj1" fmla="val -38207"/>
            </a:avLst>
          </a:prstGeom>
          <a:ln w="15875">
            <a:solidFill>
              <a:srgbClr val="3965B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9506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2DA66441-B544-7647-8CE0-9C1A23A0765C}"/>
              </a:ext>
            </a:extLst>
          </p:cNvPr>
          <p:cNvSpPr txBox="1">
            <a:spLocks noChangeArrowheads="1"/>
          </p:cNvSpPr>
          <p:nvPr/>
        </p:nvSpPr>
        <p:spPr>
          <a:xfrm>
            <a:off x="376259" y="1265536"/>
            <a:ext cx="5296408" cy="447675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sz="2000" kern="0" dirty="0"/>
              <a:t>Rationale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sz="1800" kern="0" dirty="0"/>
              <a:t>Maintain the consistency of future subproblem after each assignment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sz="2000" kern="0" dirty="0"/>
              <a:t>Mechanism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sz="1600" kern="0" dirty="0"/>
              <a:t>When instantiating </a:t>
            </a:r>
            <a:r>
              <a:rPr lang="en-US" altLang="en-US" sz="1600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1600" i="1" kern="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1600" kern="0" dirty="0"/>
              <a:t>, enforce consistency of future subproblem</a:t>
            </a:r>
          </a:p>
          <a:p>
            <a:pPr lvl="2"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sz="1400" b="1" kern="0" dirty="0">
                <a:solidFill>
                  <a:srgbClr val="3965BC"/>
                </a:solidFill>
              </a:rPr>
              <a:t>Forward checking </a:t>
            </a:r>
            <a:r>
              <a:rPr lang="en-US" altLang="en-US" sz="1400" kern="0" dirty="0"/>
              <a:t>revises the domain of the future variables that are adjacent to current variable </a:t>
            </a:r>
            <a:r>
              <a:rPr lang="en-US" altLang="en-US" sz="1600" i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1600" i="1" kern="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altLang="en-US" sz="1400" kern="0" dirty="0">
              <a:solidFill>
                <a:schemeClr val="bg1"/>
              </a:solidFill>
            </a:endParaRPr>
          </a:p>
          <a:p>
            <a:pPr lvl="2"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sz="1400" b="1" kern="0" dirty="0">
                <a:solidFill>
                  <a:schemeClr val="bg1"/>
                </a:solidFill>
              </a:rPr>
              <a:t>Maintaining Arc Consistency</a:t>
            </a:r>
            <a:r>
              <a:rPr lang="en-US" altLang="en-US" sz="1400" kern="0" dirty="0">
                <a:solidFill>
                  <a:schemeClr val="bg1"/>
                </a:solidFill>
              </a:rPr>
              <a:t> enforces AC on the current assignment and the entire future subproblem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sz="1800" kern="0" dirty="0"/>
              <a:t>Advantage: domain-wipe out in the future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sz="1800" kern="0" dirty="0"/>
              <a:t>Question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sz="1600" kern="0" dirty="0"/>
              <a:t>Is back-checking needed with lookahead?</a:t>
            </a:r>
          </a:p>
          <a:p>
            <a:pPr lvl="2" eaLnBrk="1" hangingPunct="1">
              <a:lnSpc>
                <a:spcPct val="90000"/>
              </a:lnSpc>
              <a:buClr>
                <a:schemeClr val="tx1"/>
              </a:buClr>
            </a:pPr>
            <a:endParaRPr lang="en-US" altLang="en-US" sz="1100" kern="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9DEEDFE-52AF-99AA-1A1A-92CB12CCF507}"/>
              </a:ext>
            </a:extLst>
          </p:cNvPr>
          <p:cNvGrpSpPr/>
          <p:nvPr/>
        </p:nvGrpSpPr>
        <p:grpSpPr>
          <a:xfrm>
            <a:off x="376259" y="1629838"/>
            <a:ext cx="8777903" cy="4119886"/>
            <a:chOff x="366097" y="1652554"/>
            <a:chExt cx="8777903" cy="411988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710CFBF7-7E8E-41D2-28B2-D1F3E064B25C}"/>
                </a:ext>
              </a:extLst>
            </p:cNvPr>
            <p:cNvGrpSpPr/>
            <p:nvPr/>
          </p:nvGrpSpPr>
          <p:grpSpPr>
            <a:xfrm>
              <a:off x="7386648" y="1652554"/>
              <a:ext cx="1757352" cy="4119886"/>
              <a:chOff x="7386648" y="1652554"/>
              <a:chExt cx="1757352" cy="4119886"/>
            </a:xfrm>
          </p:grpSpPr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9C785826-06BF-DB49-94E7-02A8534C8FF4}"/>
                  </a:ext>
                </a:extLst>
              </p:cNvPr>
              <p:cNvSpPr txBox="1"/>
              <p:nvPr/>
            </p:nvSpPr>
            <p:spPr>
              <a:xfrm>
                <a:off x="8561789" y="1652554"/>
                <a:ext cx="582211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i="1" dirty="0"/>
                  <a:t>root</a:t>
                </a:r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EE1FD886-2376-5242-B710-F77CDDBCA454}"/>
                  </a:ext>
                </a:extLst>
              </p:cNvPr>
              <p:cNvSpPr/>
              <p:nvPr/>
            </p:nvSpPr>
            <p:spPr>
              <a:xfrm>
                <a:off x="8130243" y="2849303"/>
                <a:ext cx="152400" cy="1524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29926155-187F-FB47-9836-DF05713D23C2}"/>
                  </a:ext>
                </a:extLst>
              </p:cNvPr>
              <p:cNvSpPr/>
              <p:nvPr/>
            </p:nvSpPr>
            <p:spPr>
              <a:xfrm>
                <a:off x="8229110" y="2328220"/>
                <a:ext cx="152400" cy="1524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08B8011E-2BBC-2B44-90AD-DE5A78DB7D89}"/>
                  </a:ext>
                </a:extLst>
              </p:cNvPr>
              <p:cNvCxnSpPr>
                <a:cxnSpLocks/>
                <a:endCxn id="75" idx="4"/>
              </p:cNvCxnSpPr>
              <p:nvPr/>
            </p:nvCxnSpPr>
            <p:spPr>
              <a:xfrm flipV="1">
                <a:off x="8002413" y="2480620"/>
                <a:ext cx="302897" cy="350750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F58BFED4-10F5-3940-B652-4008122EC288}"/>
                  </a:ext>
                </a:extLst>
              </p:cNvPr>
              <p:cNvCxnSpPr>
                <a:cxnSpLocks/>
                <a:stCxn id="81" idx="0"/>
              </p:cNvCxnSpPr>
              <p:nvPr/>
            </p:nvCxnSpPr>
            <p:spPr>
              <a:xfrm flipV="1">
                <a:off x="8204370" y="2480621"/>
                <a:ext cx="100940" cy="368132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ot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E2C9525A-3574-C249-B755-FBFE8552DBAE}"/>
                  </a:ext>
                </a:extLst>
              </p:cNvPr>
              <p:cNvCxnSpPr>
                <a:cxnSpLocks/>
                <a:stCxn id="83" idx="0"/>
              </p:cNvCxnSpPr>
              <p:nvPr/>
            </p:nvCxnSpPr>
            <p:spPr>
              <a:xfrm flipH="1" flipV="1">
                <a:off x="8305312" y="2480621"/>
                <a:ext cx="340500" cy="368132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AA0D1AD3-0E69-074E-8F17-C3C4AC4118BE}"/>
                  </a:ext>
                </a:extLst>
              </p:cNvPr>
              <p:cNvSpPr/>
              <p:nvPr/>
            </p:nvSpPr>
            <p:spPr>
              <a:xfrm>
                <a:off x="7918370" y="2848753"/>
                <a:ext cx="152400" cy="1524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19115FCB-1580-4A46-B865-B816CC47191D}"/>
                  </a:ext>
                </a:extLst>
              </p:cNvPr>
              <p:cNvSpPr/>
              <p:nvPr/>
            </p:nvSpPr>
            <p:spPr>
              <a:xfrm>
                <a:off x="8128170" y="2848753"/>
                <a:ext cx="152400" cy="1524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25203DB9-A745-C249-8128-3A9D7CBDFDFF}"/>
                  </a:ext>
                </a:extLst>
              </p:cNvPr>
              <p:cNvSpPr/>
              <p:nvPr/>
            </p:nvSpPr>
            <p:spPr>
              <a:xfrm>
                <a:off x="8569612" y="2848753"/>
                <a:ext cx="152400" cy="1524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0441E642-A4FF-E64D-B250-4438E96521E3}"/>
                  </a:ext>
                </a:extLst>
              </p:cNvPr>
              <p:cNvCxnSpPr>
                <a:cxnSpLocks/>
                <a:endCxn id="75" idx="4"/>
              </p:cNvCxnSpPr>
              <p:nvPr/>
            </p:nvCxnSpPr>
            <p:spPr>
              <a:xfrm flipH="1" flipV="1">
                <a:off x="8305310" y="2480620"/>
                <a:ext cx="188102" cy="368133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BCB1FCD8-0D66-A542-B6FE-666DCFDBB809}"/>
                  </a:ext>
                </a:extLst>
              </p:cNvPr>
              <p:cNvCxnSpPr>
                <a:cxnSpLocks/>
                <a:endCxn id="75" idx="4"/>
              </p:cNvCxnSpPr>
              <p:nvPr/>
            </p:nvCxnSpPr>
            <p:spPr>
              <a:xfrm flipH="1" flipV="1">
                <a:off x="8305310" y="2480620"/>
                <a:ext cx="70260" cy="385516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344177AA-239E-B846-A8C9-6D9E3D60FC1A}"/>
                  </a:ext>
                </a:extLst>
              </p:cNvPr>
              <p:cNvSpPr/>
              <p:nvPr/>
            </p:nvSpPr>
            <p:spPr>
              <a:xfrm>
                <a:off x="8339129" y="1803822"/>
                <a:ext cx="152400" cy="1524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EF55F13D-0DA8-4542-B3E4-5E3BE2E3522F}"/>
                  </a:ext>
                </a:extLst>
              </p:cNvPr>
              <p:cNvCxnSpPr>
                <a:cxnSpLocks/>
                <a:endCxn id="86" idx="4"/>
              </p:cNvCxnSpPr>
              <p:nvPr/>
            </p:nvCxnSpPr>
            <p:spPr>
              <a:xfrm flipV="1">
                <a:off x="8112432" y="1956222"/>
                <a:ext cx="302897" cy="350750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5C0AD04C-0C69-094D-8CDE-A080A26194F1}"/>
                  </a:ext>
                </a:extLst>
              </p:cNvPr>
              <p:cNvCxnSpPr>
                <a:cxnSpLocks/>
                <a:stCxn id="91" idx="0"/>
              </p:cNvCxnSpPr>
              <p:nvPr/>
            </p:nvCxnSpPr>
            <p:spPr>
              <a:xfrm flipV="1">
                <a:off x="8314389" y="1956223"/>
                <a:ext cx="100940" cy="36813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1F8800A7-8A5D-6D48-97F5-9203B7C0EB74}"/>
                  </a:ext>
                </a:extLst>
              </p:cNvPr>
              <p:cNvCxnSpPr>
                <a:cxnSpLocks/>
                <a:stCxn id="92" idx="0"/>
              </p:cNvCxnSpPr>
              <p:nvPr/>
            </p:nvCxnSpPr>
            <p:spPr>
              <a:xfrm flipH="1" flipV="1">
                <a:off x="8415331" y="1956223"/>
                <a:ext cx="340500" cy="368132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089ACF11-D6DD-064D-A2F9-7A833EBBBDE8}"/>
                  </a:ext>
                </a:extLst>
              </p:cNvPr>
              <p:cNvSpPr/>
              <p:nvPr/>
            </p:nvSpPr>
            <p:spPr>
              <a:xfrm>
                <a:off x="8028389" y="2324355"/>
                <a:ext cx="152400" cy="1524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F8CCF732-8DF4-3141-B905-869800274D30}"/>
                  </a:ext>
                </a:extLst>
              </p:cNvPr>
              <p:cNvSpPr/>
              <p:nvPr/>
            </p:nvSpPr>
            <p:spPr>
              <a:xfrm>
                <a:off x="8238189" y="2324355"/>
                <a:ext cx="152400" cy="1524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8C46E511-566F-8249-A9DB-69B2E3D42B73}"/>
                  </a:ext>
                </a:extLst>
              </p:cNvPr>
              <p:cNvSpPr/>
              <p:nvPr/>
            </p:nvSpPr>
            <p:spPr>
              <a:xfrm>
                <a:off x="8679631" y="2324355"/>
                <a:ext cx="152400" cy="1524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DB6BCAF0-C1A3-8145-ADCA-B34EF5008BDC}"/>
                  </a:ext>
                </a:extLst>
              </p:cNvPr>
              <p:cNvCxnSpPr>
                <a:cxnSpLocks/>
                <a:endCxn id="86" idx="4"/>
              </p:cNvCxnSpPr>
              <p:nvPr/>
            </p:nvCxnSpPr>
            <p:spPr>
              <a:xfrm flipH="1" flipV="1">
                <a:off x="8415329" y="1956222"/>
                <a:ext cx="188102" cy="368133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id="{6567D203-C209-2A48-8885-B24580FE33BC}"/>
                  </a:ext>
                </a:extLst>
              </p:cNvPr>
              <p:cNvCxnSpPr>
                <a:cxnSpLocks/>
                <a:endCxn id="86" idx="4"/>
              </p:cNvCxnSpPr>
              <p:nvPr/>
            </p:nvCxnSpPr>
            <p:spPr>
              <a:xfrm flipH="1" flipV="1">
                <a:off x="8415329" y="1956222"/>
                <a:ext cx="70260" cy="385516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798EE32C-40AA-6745-8C3F-9C3B2AE7EB94}"/>
                  </a:ext>
                </a:extLst>
              </p:cNvPr>
              <p:cNvSpPr txBox="1"/>
              <p:nvPr/>
            </p:nvSpPr>
            <p:spPr>
              <a:xfrm>
                <a:off x="7522441" y="2694104"/>
                <a:ext cx="4026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en-US" i="1" kern="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US" altLang="en-US" i="1" kern="0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endParaRPr lang="en-US" i="1" dirty="0"/>
              </a:p>
            </p:txBody>
          </p:sp>
          <p:sp>
            <p:nvSpPr>
              <p:cNvPr id="97" name="Rounded Rectangle 96">
                <a:extLst>
                  <a:ext uri="{FF2B5EF4-FFF2-40B4-BE49-F238E27FC236}">
                    <a16:creationId xmlns:a16="http://schemas.microsoft.com/office/drawing/2014/main" id="{496B3779-B78E-8E4D-80C0-32F3C693A71C}"/>
                  </a:ext>
                </a:extLst>
              </p:cNvPr>
              <p:cNvSpPr/>
              <p:nvPr/>
            </p:nvSpPr>
            <p:spPr>
              <a:xfrm>
                <a:off x="7512649" y="3073749"/>
                <a:ext cx="1404735" cy="1722221"/>
              </a:xfrm>
              <a:prstGeom prst="round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8" name="Group 97">
                <a:extLst>
                  <a:ext uri="{FF2B5EF4-FFF2-40B4-BE49-F238E27FC236}">
                    <a16:creationId xmlns:a16="http://schemas.microsoft.com/office/drawing/2014/main" id="{35459FDE-CBE9-1D47-85C6-5CF03166EA1F}"/>
                  </a:ext>
                </a:extLst>
              </p:cNvPr>
              <p:cNvGrpSpPr/>
              <p:nvPr/>
            </p:nvGrpSpPr>
            <p:grpSpPr>
              <a:xfrm>
                <a:off x="7630525" y="3187779"/>
                <a:ext cx="1144632" cy="1381383"/>
                <a:chOff x="5655254" y="3851979"/>
                <a:chExt cx="1144632" cy="1381383"/>
              </a:xfrm>
            </p:grpSpPr>
            <p:grpSp>
              <p:nvGrpSpPr>
                <p:cNvPr id="99" name="Group 98">
                  <a:extLst>
                    <a:ext uri="{FF2B5EF4-FFF2-40B4-BE49-F238E27FC236}">
                      <a16:creationId xmlns:a16="http://schemas.microsoft.com/office/drawing/2014/main" id="{E18D9FBC-D986-1E4A-A2AE-527C4533605B}"/>
                    </a:ext>
                  </a:extLst>
                </p:cNvPr>
                <p:cNvGrpSpPr/>
                <p:nvPr/>
              </p:nvGrpSpPr>
              <p:grpSpPr>
                <a:xfrm>
                  <a:off x="5774377" y="4591667"/>
                  <a:ext cx="906386" cy="271851"/>
                  <a:chOff x="5641749" y="4575252"/>
                  <a:chExt cx="906386" cy="271851"/>
                </a:xfrm>
              </p:grpSpPr>
              <p:sp>
                <p:nvSpPr>
                  <p:cNvPr id="115" name="Rounded Rectangle 114">
                    <a:extLst>
                      <a:ext uri="{FF2B5EF4-FFF2-40B4-BE49-F238E27FC236}">
                        <a16:creationId xmlns:a16="http://schemas.microsoft.com/office/drawing/2014/main" id="{580760BC-9880-814B-8CC6-A7110248F2A0}"/>
                      </a:ext>
                    </a:extLst>
                  </p:cNvPr>
                  <p:cNvSpPr/>
                  <p:nvPr/>
                </p:nvSpPr>
                <p:spPr>
                  <a:xfrm>
                    <a:off x="5641749" y="4575252"/>
                    <a:ext cx="906386" cy="271851"/>
                  </a:xfrm>
                  <a:prstGeom prst="roundRect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16" name="Oval 115">
                    <a:extLst>
                      <a:ext uri="{FF2B5EF4-FFF2-40B4-BE49-F238E27FC236}">
                        <a16:creationId xmlns:a16="http://schemas.microsoft.com/office/drawing/2014/main" id="{C2619218-9BBF-3142-A4D5-875606B7BABE}"/>
                      </a:ext>
                    </a:extLst>
                  </p:cNvPr>
                  <p:cNvSpPr/>
                  <p:nvPr/>
                </p:nvSpPr>
                <p:spPr>
                  <a:xfrm>
                    <a:off x="5722688" y="4634977"/>
                    <a:ext cx="152400" cy="152400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7" name="Oval 116">
                    <a:extLst>
                      <a:ext uri="{FF2B5EF4-FFF2-40B4-BE49-F238E27FC236}">
                        <a16:creationId xmlns:a16="http://schemas.microsoft.com/office/drawing/2014/main" id="{A628BD9E-FB41-454D-AFA8-F463266C8141}"/>
                      </a:ext>
                    </a:extLst>
                  </p:cNvPr>
                  <p:cNvSpPr/>
                  <p:nvPr/>
                </p:nvSpPr>
                <p:spPr>
                  <a:xfrm>
                    <a:off x="6029831" y="4634977"/>
                    <a:ext cx="152400" cy="152400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8" name="Oval 117">
                    <a:extLst>
                      <a:ext uri="{FF2B5EF4-FFF2-40B4-BE49-F238E27FC236}">
                        <a16:creationId xmlns:a16="http://schemas.microsoft.com/office/drawing/2014/main" id="{603BC91F-E20B-9744-8660-6F8053730826}"/>
                      </a:ext>
                    </a:extLst>
                  </p:cNvPr>
                  <p:cNvSpPr/>
                  <p:nvPr/>
                </p:nvSpPr>
                <p:spPr>
                  <a:xfrm>
                    <a:off x="6307473" y="4634977"/>
                    <a:ext cx="152400" cy="152400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00" name="Group 99">
                  <a:extLst>
                    <a:ext uri="{FF2B5EF4-FFF2-40B4-BE49-F238E27FC236}">
                      <a16:creationId xmlns:a16="http://schemas.microsoft.com/office/drawing/2014/main" id="{10D175CB-FDC0-5E4E-A832-25EE0F761000}"/>
                    </a:ext>
                  </a:extLst>
                </p:cNvPr>
                <p:cNvGrpSpPr/>
                <p:nvPr/>
              </p:nvGrpSpPr>
              <p:grpSpPr>
                <a:xfrm>
                  <a:off x="5655254" y="4961511"/>
                  <a:ext cx="1144632" cy="271851"/>
                  <a:chOff x="5668759" y="4961511"/>
                  <a:chExt cx="1144632" cy="271851"/>
                </a:xfrm>
              </p:grpSpPr>
              <p:sp>
                <p:nvSpPr>
                  <p:cNvPr id="110" name="Rounded Rectangle 109">
                    <a:extLst>
                      <a:ext uri="{FF2B5EF4-FFF2-40B4-BE49-F238E27FC236}">
                        <a16:creationId xmlns:a16="http://schemas.microsoft.com/office/drawing/2014/main" id="{4ADCFE5F-6409-3E4D-9CAB-9D2BCB3E2BB0}"/>
                      </a:ext>
                    </a:extLst>
                  </p:cNvPr>
                  <p:cNvSpPr/>
                  <p:nvPr/>
                </p:nvSpPr>
                <p:spPr>
                  <a:xfrm>
                    <a:off x="5668759" y="4961511"/>
                    <a:ext cx="1144632" cy="271851"/>
                  </a:xfrm>
                  <a:prstGeom prst="roundRect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11" name="Oval 110">
                    <a:extLst>
                      <a:ext uri="{FF2B5EF4-FFF2-40B4-BE49-F238E27FC236}">
                        <a16:creationId xmlns:a16="http://schemas.microsoft.com/office/drawing/2014/main" id="{B5BA9ADD-C8E9-7846-A192-47B4BFF60C57}"/>
                      </a:ext>
                    </a:extLst>
                  </p:cNvPr>
                  <p:cNvSpPr/>
                  <p:nvPr/>
                </p:nvSpPr>
                <p:spPr>
                  <a:xfrm>
                    <a:off x="5749698" y="5021236"/>
                    <a:ext cx="152400" cy="152400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2" name="Oval 111">
                    <a:extLst>
                      <a:ext uri="{FF2B5EF4-FFF2-40B4-BE49-F238E27FC236}">
                        <a16:creationId xmlns:a16="http://schemas.microsoft.com/office/drawing/2014/main" id="{80CE291D-BC96-F440-A990-42EE52FC9770}"/>
                      </a:ext>
                    </a:extLst>
                  </p:cNvPr>
                  <p:cNvSpPr/>
                  <p:nvPr/>
                </p:nvSpPr>
                <p:spPr>
                  <a:xfrm>
                    <a:off x="6056841" y="5021236"/>
                    <a:ext cx="152400" cy="152400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3" name="Oval 112">
                    <a:extLst>
                      <a:ext uri="{FF2B5EF4-FFF2-40B4-BE49-F238E27FC236}">
                        <a16:creationId xmlns:a16="http://schemas.microsoft.com/office/drawing/2014/main" id="{E2AEB0C0-6A97-194E-A13F-F69A51502041}"/>
                      </a:ext>
                    </a:extLst>
                  </p:cNvPr>
                  <p:cNvSpPr/>
                  <p:nvPr/>
                </p:nvSpPr>
                <p:spPr>
                  <a:xfrm>
                    <a:off x="6334483" y="5021236"/>
                    <a:ext cx="152400" cy="152400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4" name="Oval 113">
                    <a:extLst>
                      <a:ext uri="{FF2B5EF4-FFF2-40B4-BE49-F238E27FC236}">
                        <a16:creationId xmlns:a16="http://schemas.microsoft.com/office/drawing/2014/main" id="{FACA66E6-C894-194A-8A27-C5C4646BC6F5}"/>
                      </a:ext>
                    </a:extLst>
                  </p:cNvPr>
                  <p:cNvSpPr/>
                  <p:nvPr/>
                </p:nvSpPr>
                <p:spPr>
                  <a:xfrm>
                    <a:off x="6553789" y="5021236"/>
                    <a:ext cx="152400" cy="152400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01" name="Group 100">
                  <a:extLst>
                    <a:ext uri="{FF2B5EF4-FFF2-40B4-BE49-F238E27FC236}">
                      <a16:creationId xmlns:a16="http://schemas.microsoft.com/office/drawing/2014/main" id="{B98019EB-4203-DD4F-8687-B9233D00D313}"/>
                    </a:ext>
                  </a:extLst>
                </p:cNvPr>
                <p:cNvGrpSpPr/>
                <p:nvPr/>
              </p:nvGrpSpPr>
              <p:grpSpPr>
                <a:xfrm>
                  <a:off x="5774377" y="4221823"/>
                  <a:ext cx="906386" cy="271851"/>
                  <a:chOff x="5645070" y="4192084"/>
                  <a:chExt cx="906386" cy="271851"/>
                </a:xfrm>
              </p:grpSpPr>
              <p:sp>
                <p:nvSpPr>
                  <p:cNvPr id="106" name="Rounded Rectangle 105">
                    <a:extLst>
                      <a:ext uri="{FF2B5EF4-FFF2-40B4-BE49-F238E27FC236}">
                        <a16:creationId xmlns:a16="http://schemas.microsoft.com/office/drawing/2014/main" id="{CBC2373E-E8C3-854E-AD2C-861454077845}"/>
                      </a:ext>
                    </a:extLst>
                  </p:cNvPr>
                  <p:cNvSpPr/>
                  <p:nvPr/>
                </p:nvSpPr>
                <p:spPr>
                  <a:xfrm>
                    <a:off x="5645070" y="4192084"/>
                    <a:ext cx="906386" cy="271851"/>
                  </a:xfrm>
                  <a:prstGeom prst="roundRect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7" name="Oval 106">
                    <a:extLst>
                      <a:ext uri="{FF2B5EF4-FFF2-40B4-BE49-F238E27FC236}">
                        <a16:creationId xmlns:a16="http://schemas.microsoft.com/office/drawing/2014/main" id="{90AF1367-52F7-C047-B7C2-E9F591D3CE59}"/>
                      </a:ext>
                    </a:extLst>
                  </p:cNvPr>
                  <p:cNvSpPr/>
                  <p:nvPr/>
                </p:nvSpPr>
                <p:spPr>
                  <a:xfrm>
                    <a:off x="5726009" y="4251809"/>
                    <a:ext cx="152400" cy="152400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8" name="Oval 107">
                    <a:extLst>
                      <a:ext uri="{FF2B5EF4-FFF2-40B4-BE49-F238E27FC236}">
                        <a16:creationId xmlns:a16="http://schemas.microsoft.com/office/drawing/2014/main" id="{FEB312BE-A0E6-B244-9A43-9F6E847E8F40}"/>
                      </a:ext>
                    </a:extLst>
                  </p:cNvPr>
                  <p:cNvSpPr/>
                  <p:nvPr/>
                </p:nvSpPr>
                <p:spPr>
                  <a:xfrm>
                    <a:off x="6033152" y="4251809"/>
                    <a:ext cx="152400" cy="152400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9" name="Oval 108">
                    <a:extLst>
                      <a:ext uri="{FF2B5EF4-FFF2-40B4-BE49-F238E27FC236}">
                        <a16:creationId xmlns:a16="http://schemas.microsoft.com/office/drawing/2014/main" id="{D11BCFB8-457E-BF46-9BEB-BC11730486BF}"/>
                      </a:ext>
                    </a:extLst>
                  </p:cNvPr>
                  <p:cNvSpPr/>
                  <p:nvPr/>
                </p:nvSpPr>
                <p:spPr>
                  <a:xfrm>
                    <a:off x="6310794" y="4251809"/>
                    <a:ext cx="152400" cy="152400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02" name="Group 101">
                  <a:extLst>
                    <a:ext uri="{FF2B5EF4-FFF2-40B4-BE49-F238E27FC236}">
                      <a16:creationId xmlns:a16="http://schemas.microsoft.com/office/drawing/2014/main" id="{28C6DA45-6A5E-9842-A52A-5A76C7F091EA}"/>
                    </a:ext>
                  </a:extLst>
                </p:cNvPr>
                <p:cNvGrpSpPr/>
                <p:nvPr/>
              </p:nvGrpSpPr>
              <p:grpSpPr>
                <a:xfrm>
                  <a:off x="5894708" y="3851979"/>
                  <a:ext cx="665724" cy="271851"/>
                  <a:chOff x="5641749" y="3851979"/>
                  <a:chExt cx="665724" cy="271851"/>
                </a:xfrm>
              </p:grpSpPr>
              <p:sp>
                <p:nvSpPr>
                  <p:cNvPr id="103" name="Rounded Rectangle 102">
                    <a:extLst>
                      <a:ext uri="{FF2B5EF4-FFF2-40B4-BE49-F238E27FC236}">
                        <a16:creationId xmlns:a16="http://schemas.microsoft.com/office/drawing/2014/main" id="{0A829FF0-93AF-FA41-B9EA-9C8BBB913F5B}"/>
                      </a:ext>
                    </a:extLst>
                  </p:cNvPr>
                  <p:cNvSpPr/>
                  <p:nvPr/>
                </p:nvSpPr>
                <p:spPr>
                  <a:xfrm>
                    <a:off x="5641749" y="3851979"/>
                    <a:ext cx="665724" cy="271851"/>
                  </a:xfrm>
                  <a:prstGeom prst="roundRect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4" name="Oval 103">
                    <a:extLst>
                      <a:ext uri="{FF2B5EF4-FFF2-40B4-BE49-F238E27FC236}">
                        <a16:creationId xmlns:a16="http://schemas.microsoft.com/office/drawing/2014/main" id="{5D7979ED-508F-9E4C-927F-FD15CCA297E2}"/>
                      </a:ext>
                    </a:extLst>
                  </p:cNvPr>
                  <p:cNvSpPr/>
                  <p:nvPr/>
                </p:nvSpPr>
                <p:spPr>
                  <a:xfrm>
                    <a:off x="5722688" y="3911704"/>
                    <a:ext cx="152400" cy="152400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5" name="Oval 104">
                    <a:extLst>
                      <a:ext uri="{FF2B5EF4-FFF2-40B4-BE49-F238E27FC236}">
                        <a16:creationId xmlns:a16="http://schemas.microsoft.com/office/drawing/2014/main" id="{253704CB-EE7E-2848-BF1A-F0D8704E569E}"/>
                      </a:ext>
                    </a:extLst>
                  </p:cNvPr>
                  <p:cNvSpPr/>
                  <p:nvPr/>
                </p:nvSpPr>
                <p:spPr>
                  <a:xfrm>
                    <a:off x="6029831" y="3911704"/>
                    <a:ext cx="152400" cy="152400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7C7B2A20-5FB5-654F-962D-1147E8D86075}"/>
                  </a:ext>
                </a:extLst>
              </p:cNvPr>
              <p:cNvSpPr/>
              <p:nvPr/>
            </p:nvSpPr>
            <p:spPr>
              <a:xfrm>
                <a:off x="7467600" y="2768600"/>
                <a:ext cx="1515533" cy="2108200"/>
              </a:xfrm>
              <a:custGeom>
                <a:avLst/>
                <a:gdLst>
                  <a:gd name="connsiteX0" fmla="*/ 905933 w 1515533"/>
                  <a:gd name="connsiteY0" fmla="*/ 211667 h 2108200"/>
                  <a:gd name="connsiteX1" fmla="*/ 838200 w 1515533"/>
                  <a:gd name="connsiteY1" fmla="*/ 50800 h 2108200"/>
                  <a:gd name="connsiteX2" fmla="*/ 694267 w 1515533"/>
                  <a:gd name="connsiteY2" fmla="*/ 0 h 2108200"/>
                  <a:gd name="connsiteX3" fmla="*/ 694267 w 1515533"/>
                  <a:gd name="connsiteY3" fmla="*/ 0 h 2108200"/>
                  <a:gd name="connsiteX4" fmla="*/ 635000 w 1515533"/>
                  <a:gd name="connsiteY4" fmla="*/ 84667 h 2108200"/>
                  <a:gd name="connsiteX5" fmla="*/ 626533 w 1515533"/>
                  <a:gd name="connsiteY5" fmla="*/ 254000 h 2108200"/>
                  <a:gd name="connsiteX6" fmla="*/ 626533 w 1515533"/>
                  <a:gd name="connsiteY6" fmla="*/ 254000 h 2108200"/>
                  <a:gd name="connsiteX7" fmla="*/ 321733 w 1515533"/>
                  <a:gd name="connsiteY7" fmla="*/ 254000 h 2108200"/>
                  <a:gd name="connsiteX8" fmla="*/ 76200 w 1515533"/>
                  <a:gd name="connsiteY8" fmla="*/ 330200 h 2108200"/>
                  <a:gd name="connsiteX9" fmla="*/ 0 w 1515533"/>
                  <a:gd name="connsiteY9" fmla="*/ 482600 h 2108200"/>
                  <a:gd name="connsiteX10" fmla="*/ 0 w 1515533"/>
                  <a:gd name="connsiteY10" fmla="*/ 1016000 h 2108200"/>
                  <a:gd name="connsiteX11" fmla="*/ 8467 w 1515533"/>
                  <a:gd name="connsiteY11" fmla="*/ 1871133 h 2108200"/>
                  <a:gd name="connsiteX12" fmla="*/ 101600 w 1515533"/>
                  <a:gd name="connsiteY12" fmla="*/ 2099733 h 2108200"/>
                  <a:gd name="connsiteX13" fmla="*/ 719667 w 1515533"/>
                  <a:gd name="connsiteY13" fmla="*/ 2108200 h 2108200"/>
                  <a:gd name="connsiteX14" fmla="*/ 1413933 w 1515533"/>
                  <a:gd name="connsiteY14" fmla="*/ 2074333 h 2108200"/>
                  <a:gd name="connsiteX15" fmla="*/ 1515533 w 1515533"/>
                  <a:gd name="connsiteY15" fmla="*/ 1896533 h 2108200"/>
                  <a:gd name="connsiteX16" fmla="*/ 1507067 w 1515533"/>
                  <a:gd name="connsiteY16" fmla="*/ 491067 h 2108200"/>
                  <a:gd name="connsiteX17" fmla="*/ 1456267 w 1515533"/>
                  <a:gd name="connsiteY17" fmla="*/ 330200 h 2108200"/>
                  <a:gd name="connsiteX18" fmla="*/ 1295400 w 1515533"/>
                  <a:gd name="connsiteY18" fmla="*/ 279400 h 2108200"/>
                  <a:gd name="connsiteX19" fmla="*/ 1100667 w 1515533"/>
                  <a:gd name="connsiteY19" fmla="*/ 262467 h 2108200"/>
                  <a:gd name="connsiteX20" fmla="*/ 939800 w 1515533"/>
                  <a:gd name="connsiteY20" fmla="*/ 254000 h 2108200"/>
                  <a:gd name="connsiteX21" fmla="*/ 905933 w 1515533"/>
                  <a:gd name="connsiteY21" fmla="*/ 211667 h 2108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515533" h="2108200">
                    <a:moveTo>
                      <a:pt x="905933" y="211667"/>
                    </a:moveTo>
                    <a:lnTo>
                      <a:pt x="838200" y="50800"/>
                    </a:lnTo>
                    <a:lnTo>
                      <a:pt x="694267" y="0"/>
                    </a:lnTo>
                    <a:lnTo>
                      <a:pt x="694267" y="0"/>
                    </a:lnTo>
                    <a:lnTo>
                      <a:pt x="635000" y="84667"/>
                    </a:lnTo>
                    <a:lnTo>
                      <a:pt x="626533" y="254000"/>
                    </a:lnTo>
                    <a:lnTo>
                      <a:pt x="626533" y="254000"/>
                    </a:lnTo>
                    <a:lnTo>
                      <a:pt x="321733" y="254000"/>
                    </a:lnTo>
                    <a:lnTo>
                      <a:pt x="76200" y="330200"/>
                    </a:lnTo>
                    <a:lnTo>
                      <a:pt x="0" y="482600"/>
                    </a:lnTo>
                    <a:lnTo>
                      <a:pt x="0" y="1016000"/>
                    </a:lnTo>
                    <a:cubicBezTo>
                      <a:pt x="2822" y="1301044"/>
                      <a:pt x="5645" y="1586089"/>
                      <a:pt x="8467" y="1871133"/>
                    </a:cubicBezTo>
                    <a:lnTo>
                      <a:pt x="101600" y="2099733"/>
                    </a:lnTo>
                    <a:lnTo>
                      <a:pt x="719667" y="2108200"/>
                    </a:lnTo>
                    <a:lnTo>
                      <a:pt x="1413933" y="2074333"/>
                    </a:lnTo>
                    <a:lnTo>
                      <a:pt x="1515533" y="1896533"/>
                    </a:lnTo>
                    <a:lnTo>
                      <a:pt x="1507067" y="491067"/>
                    </a:lnTo>
                    <a:lnTo>
                      <a:pt x="1456267" y="330200"/>
                    </a:lnTo>
                    <a:lnTo>
                      <a:pt x="1295400" y="279400"/>
                    </a:lnTo>
                    <a:lnTo>
                      <a:pt x="1100667" y="262467"/>
                    </a:lnTo>
                    <a:lnTo>
                      <a:pt x="939800" y="254000"/>
                    </a:lnTo>
                    <a:lnTo>
                      <a:pt x="905933" y="211667"/>
                    </a:lnTo>
                    <a:close/>
                  </a:path>
                </a:pathLst>
              </a:custGeom>
              <a:solidFill>
                <a:srgbClr val="3965BC">
                  <a:alpha val="2227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TextBox 166">
                <a:extLst>
                  <a:ext uri="{FF2B5EF4-FFF2-40B4-BE49-F238E27FC236}">
                    <a16:creationId xmlns:a16="http://schemas.microsoft.com/office/drawing/2014/main" id="{64D27B92-3134-7E4E-A0B1-4193CB3067FB}"/>
                  </a:ext>
                </a:extLst>
              </p:cNvPr>
              <p:cNvSpPr txBox="1"/>
              <p:nvPr/>
            </p:nvSpPr>
            <p:spPr>
              <a:xfrm>
                <a:off x="7386648" y="4910666"/>
                <a:ext cx="168685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>
                    <a:solidFill>
                      <a:srgbClr val="3965BC"/>
                    </a:solidFill>
                    <a:latin typeface="+mn-lt"/>
                  </a:rPr>
                  <a:t>Real-Full Lookahead</a:t>
                </a:r>
              </a:p>
              <a:p>
                <a:pPr algn="ctr"/>
                <a:r>
                  <a:rPr lang="en-US" sz="1600" b="1" dirty="0">
                    <a:solidFill>
                      <a:srgbClr val="3965BC"/>
                    </a:solidFill>
                    <a:latin typeface="+mn-lt"/>
                  </a:rPr>
                  <a:t>MAC</a:t>
                </a:r>
              </a:p>
            </p:txBody>
          </p:sp>
        </p:grpSp>
        <p:sp>
          <p:nvSpPr>
            <p:cNvPr id="6" name="Rectangle 3">
              <a:extLst>
                <a:ext uri="{FF2B5EF4-FFF2-40B4-BE49-F238E27FC236}">
                  <a16:creationId xmlns:a16="http://schemas.microsoft.com/office/drawing/2014/main" id="{D03637F2-41E0-BCCE-1825-E5DC32185FFF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366097" y="3610432"/>
              <a:ext cx="5296408" cy="1109779"/>
            </a:xfrm>
            <a:prstGeom prst="rect">
              <a:avLst/>
            </a:prstGeom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宋体" charset="-122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+mn-lt"/>
                  <a:ea typeface="+mn-ea"/>
                  <a:cs typeface="宋体" charset="-122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cs typeface="宋体" charset="-122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  <a:cs typeface="宋体" charset="-122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  <a:cs typeface="宋体" charset="-122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 lvl="2" eaLnBrk="1" hangingPunct="1">
                <a:lnSpc>
                  <a:spcPct val="90000"/>
                </a:lnSpc>
                <a:buClr>
                  <a:schemeClr val="tx1"/>
                </a:buClr>
              </a:pPr>
              <a:r>
                <a:rPr lang="en-US" altLang="en-US" sz="1400" b="1" kern="0" dirty="0">
                  <a:solidFill>
                    <a:srgbClr val="3965BC"/>
                  </a:solidFill>
                </a:rPr>
                <a:t>Maintaining Arc Consistency</a:t>
              </a:r>
              <a:r>
                <a:rPr lang="en-US" altLang="en-US" sz="1400" kern="0" dirty="0"/>
                <a:t> enforces AC on the current assignment and the entire future subproblem</a:t>
              </a:r>
            </a:p>
            <a:p>
              <a:pPr lvl="2" eaLnBrk="1" hangingPunct="1">
                <a:lnSpc>
                  <a:spcPct val="90000"/>
                </a:lnSpc>
                <a:buClr>
                  <a:schemeClr val="tx1"/>
                </a:buClr>
              </a:pPr>
              <a:endParaRPr lang="en-US" altLang="en-US" sz="1100" kern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1EB3590-13C1-AE4B-8DAA-3E30F94D1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Lookahead (inference)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269D49-0C6A-BF4F-8CA3-3263E6CCFC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9C1A5EC-2315-A948-92FA-725C52ACDA9D}" type="slidenum">
              <a:rPr lang="en-US" altLang="zh-CN" smtClean="0"/>
              <a:pPr>
                <a:defRPr/>
              </a:pPr>
              <a:t>35</a:t>
            </a:fld>
            <a:endParaRPr lang="en-US" altLang="zh-CN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CA12B54-3DD0-C94E-8E10-A87B5B6021E1}"/>
              </a:ext>
            </a:extLst>
          </p:cNvPr>
          <p:cNvGrpSpPr/>
          <p:nvPr/>
        </p:nvGrpSpPr>
        <p:grpSpPr>
          <a:xfrm>
            <a:off x="5805979" y="1678284"/>
            <a:ext cx="1631351" cy="3143416"/>
            <a:chOff x="5645111" y="1678284"/>
            <a:chExt cx="1631351" cy="314341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E16DF49-08FB-1E4D-886B-E41928C1C09C}"/>
                </a:ext>
              </a:extLst>
            </p:cNvPr>
            <p:cNvSpPr txBox="1"/>
            <p:nvPr/>
          </p:nvSpPr>
          <p:spPr>
            <a:xfrm>
              <a:off x="6694251" y="1678284"/>
              <a:ext cx="58221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i="1" dirty="0"/>
                <a:t>root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F20061C-B970-1141-8202-891B9BC3F755}"/>
                </a:ext>
              </a:extLst>
            </p:cNvPr>
            <p:cNvSpPr/>
            <p:nvPr/>
          </p:nvSpPr>
          <p:spPr>
            <a:xfrm>
              <a:off x="6262705" y="2875033"/>
              <a:ext cx="152400" cy="152400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871A7A74-5482-7049-8AA3-D95CDD2AB1CB}"/>
                </a:ext>
              </a:extLst>
            </p:cNvPr>
            <p:cNvSpPr/>
            <p:nvPr/>
          </p:nvSpPr>
          <p:spPr>
            <a:xfrm>
              <a:off x="6361572" y="2353950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111C0AF5-68D3-1947-891F-D2D3A9815C58}"/>
                </a:ext>
              </a:extLst>
            </p:cNvPr>
            <p:cNvCxnSpPr>
              <a:cxnSpLocks/>
              <a:endCxn id="27" idx="4"/>
            </p:cNvCxnSpPr>
            <p:nvPr/>
          </p:nvCxnSpPr>
          <p:spPr>
            <a:xfrm flipV="1">
              <a:off x="6134875" y="2506350"/>
              <a:ext cx="302897" cy="35075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BAF0E322-5B33-1548-8134-A89F6D3667BC}"/>
                </a:ext>
              </a:extLst>
            </p:cNvPr>
            <p:cNvCxnSpPr>
              <a:cxnSpLocks/>
              <a:stCxn id="32" idx="0"/>
            </p:cNvCxnSpPr>
            <p:nvPr/>
          </p:nvCxnSpPr>
          <p:spPr>
            <a:xfrm flipV="1">
              <a:off x="6336832" y="2506351"/>
              <a:ext cx="100940" cy="368132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21C07535-E3C3-AA41-A25E-49D716FB5FEE}"/>
                </a:ext>
              </a:extLst>
            </p:cNvPr>
            <p:cNvCxnSpPr>
              <a:cxnSpLocks/>
              <a:stCxn id="33" idx="0"/>
            </p:cNvCxnSpPr>
            <p:nvPr/>
          </p:nvCxnSpPr>
          <p:spPr>
            <a:xfrm flipH="1" flipV="1">
              <a:off x="6437774" y="2506351"/>
              <a:ext cx="340500" cy="368132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E3659282-062E-A244-98FE-8075C9D0E5CE}"/>
                </a:ext>
              </a:extLst>
            </p:cNvPr>
            <p:cNvSpPr/>
            <p:nvPr/>
          </p:nvSpPr>
          <p:spPr>
            <a:xfrm>
              <a:off x="6050832" y="2874483"/>
              <a:ext cx="152400" cy="152400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CD333E01-51C5-4D44-B14E-F39E5711D979}"/>
                </a:ext>
              </a:extLst>
            </p:cNvPr>
            <p:cNvSpPr/>
            <p:nvPr/>
          </p:nvSpPr>
          <p:spPr>
            <a:xfrm>
              <a:off x="6260632" y="2874483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32ECA358-B132-544C-83A7-20CF3CA376BF}"/>
                </a:ext>
              </a:extLst>
            </p:cNvPr>
            <p:cNvSpPr/>
            <p:nvPr/>
          </p:nvSpPr>
          <p:spPr>
            <a:xfrm>
              <a:off x="6702074" y="2874483"/>
              <a:ext cx="152400" cy="152400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728D0C72-F93B-F14F-B837-412C86A92E01}"/>
                </a:ext>
              </a:extLst>
            </p:cNvPr>
            <p:cNvCxnSpPr>
              <a:cxnSpLocks/>
              <a:endCxn id="27" idx="4"/>
            </p:cNvCxnSpPr>
            <p:nvPr/>
          </p:nvCxnSpPr>
          <p:spPr>
            <a:xfrm flipH="1" flipV="1">
              <a:off x="6437772" y="2506350"/>
              <a:ext cx="188102" cy="368133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EDC328C7-FD41-384F-ACDE-C9AF45B53917}"/>
                </a:ext>
              </a:extLst>
            </p:cNvPr>
            <p:cNvCxnSpPr>
              <a:cxnSpLocks/>
              <a:endCxn id="27" idx="4"/>
            </p:cNvCxnSpPr>
            <p:nvPr/>
          </p:nvCxnSpPr>
          <p:spPr>
            <a:xfrm flipH="1" flipV="1">
              <a:off x="6437772" y="2506350"/>
              <a:ext cx="70260" cy="385516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D4D73D92-12FF-284C-B5E5-C76C0C8F276A}"/>
                </a:ext>
              </a:extLst>
            </p:cNvPr>
            <p:cNvSpPr/>
            <p:nvPr/>
          </p:nvSpPr>
          <p:spPr>
            <a:xfrm>
              <a:off x="6471591" y="1829552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C0B9F534-A99B-5241-BAF3-43C31986B5CA}"/>
                </a:ext>
              </a:extLst>
            </p:cNvPr>
            <p:cNvCxnSpPr>
              <a:cxnSpLocks/>
              <a:endCxn id="36" idx="4"/>
            </p:cNvCxnSpPr>
            <p:nvPr/>
          </p:nvCxnSpPr>
          <p:spPr>
            <a:xfrm flipV="1">
              <a:off x="6244894" y="1981952"/>
              <a:ext cx="302897" cy="35075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296DE12C-0EEE-FC49-AE66-D2264FA298A7}"/>
                </a:ext>
              </a:extLst>
            </p:cNvPr>
            <p:cNvCxnSpPr>
              <a:cxnSpLocks/>
              <a:stCxn id="41" idx="0"/>
            </p:cNvCxnSpPr>
            <p:nvPr/>
          </p:nvCxnSpPr>
          <p:spPr>
            <a:xfrm flipV="1">
              <a:off x="6446851" y="1981953"/>
              <a:ext cx="100940" cy="368132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0C808F14-5B20-A142-8FAF-F942985DD740}"/>
                </a:ext>
              </a:extLst>
            </p:cNvPr>
            <p:cNvCxnSpPr>
              <a:cxnSpLocks/>
              <a:stCxn id="42" idx="0"/>
            </p:cNvCxnSpPr>
            <p:nvPr/>
          </p:nvCxnSpPr>
          <p:spPr>
            <a:xfrm flipH="1" flipV="1">
              <a:off x="6547793" y="1981953"/>
              <a:ext cx="340500" cy="368132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CFF04582-3A56-8548-9F36-FC2528D20C52}"/>
                </a:ext>
              </a:extLst>
            </p:cNvPr>
            <p:cNvSpPr/>
            <p:nvPr/>
          </p:nvSpPr>
          <p:spPr>
            <a:xfrm>
              <a:off x="6160851" y="2350085"/>
              <a:ext cx="152400" cy="152400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91CD04E8-E25B-7343-A339-FBD20527632D}"/>
                </a:ext>
              </a:extLst>
            </p:cNvPr>
            <p:cNvSpPr/>
            <p:nvPr/>
          </p:nvSpPr>
          <p:spPr>
            <a:xfrm>
              <a:off x="6370651" y="2350085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AEFB5577-2214-1D4B-BDA3-74F1AAE48ACF}"/>
                </a:ext>
              </a:extLst>
            </p:cNvPr>
            <p:cNvSpPr/>
            <p:nvPr/>
          </p:nvSpPr>
          <p:spPr>
            <a:xfrm>
              <a:off x="6812093" y="2350085"/>
              <a:ext cx="152400" cy="152400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DFA43BF3-7F1E-9241-B806-191204DB064E}"/>
                </a:ext>
              </a:extLst>
            </p:cNvPr>
            <p:cNvCxnSpPr>
              <a:cxnSpLocks/>
              <a:endCxn id="36" idx="4"/>
            </p:cNvCxnSpPr>
            <p:nvPr/>
          </p:nvCxnSpPr>
          <p:spPr>
            <a:xfrm flipH="1" flipV="1">
              <a:off x="6547791" y="1981952"/>
              <a:ext cx="188102" cy="368133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A6F7FD6-2545-B640-8EAD-5D6C38B6D5DF}"/>
                </a:ext>
              </a:extLst>
            </p:cNvPr>
            <p:cNvCxnSpPr>
              <a:cxnSpLocks/>
              <a:endCxn id="36" idx="4"/>
            </p:cNvCxnSpPr>
            <p:nvPr/>
          </p:nvCxnSpPr>
          <p:spPr>
            <a:xfrm flipH="1" flipV="1">
              <a:off x="6547791" y="1981952"/>
              <a:ext cx="70260" cy="385516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3CDD48AF-D090-4545-BE74-6B0C1DE053A2}"/>
                </a:ext>
              </a:extLst>
            </p:cNvPr>
            <p:cNvSpPr txBox="1"/>
            <p:nvPr/>
          </p:nvSpPr>
          <p:spPr>
            <a:xfrm>
              <a:off x="5900437" y="2431962"/>
              <a:ext cx="4026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i="1" kern="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n-US" altLang="en-US" i="1" kern="0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en-US" i="1" dirty="0"/>
            </a:p>
          </p:txBody>
        </p:sp>
        <p:sp>
          <p:nvSpPr>
            <p:cNvPr id="51" name="Rounded Rectangle 50">
              <a:extLst>
                <a:ext uri="{FF2B5EF4-FFF2-40B4-BE49-F238E27FC236}">
                  <a16:creationId xmlns:a16="http://schemas.microsoft.com/office/drawing/2014/main" id="{2125795F-463B-7D43-8E82-D55DEFF98A06}"/>
                </a:ext>
              </a:extLst>
            </p:cNvPr>
            <p:cNvSpPr/>
            <p:nvPr/>
          </p:nvSpPr>
          <p:spPr>
            <a:xfrm>
              <a:off x="5645111" y="3099479"/>
              <a:ext cx="1404735" cy="1722221"/>
            </a:xfrm>
            <a:prstGeom prst="round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525D0C29-D9FE-A740-9EC0-8C98A22AB245}"/>
                </a:ext>
              </a:extLst>
            </p:cNvPr>
            <p:cNvGrpSpPr/>
            <p:nvPr/>
          </p:nvGrpSpPr>
          <p:grpSpPr>
            <a:xfrm>
              <a:off x="5882110" y="3953197"/>
              <a:ext cx="906386" cy="271851"/>
              <a:chOff x="5641749" y="4575252"/>
              <a:chExt cx="906386" cy="271851"/>
            </a:xfrm>
          </p:grpSpPr>
          <p:sp>
            <p:nvSpPr>
              <p:cNvPr id="69" name="Rounded Rectangle 68">
                <a:extLst>
                  <a:ext uri="{FF2B5EF4-FFF2-40B4-BE49-F238E27FC236}">
                    <a16:creationId xmlns:a16="http://schemas.microsoft.com/office/drawing/2014/main" id="{34E13B19-F49D-6F47-BDC3-FAB13CCECD86}"/>
                  </a:ext>
                </a:extLst>
              </p:cNvPr>
              <p:cNvSpPr/>
              <p:nvPr/>
            </p:nvSpPr>
            <p:spPr>
              <a:xfrm>
                <a:off x="5641749" y="4575252"/>
                <a:ext cx="906386" cy="271851"/>
              </a:xfrm>
              <a:prstGeom prst="roundRect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D05102CB-EA20-8C4F-8D01-FF560C84F0A1}"/>
                  </a:ext>
                </a:extLst>
              </p:cNvPr>
              <p:cNvSpPr/>
              <p:nvPr/>
            </p:nvSpPr>
            <p:spPr>
              <a:xfrm>
                <a:off x="5722688" y="4634977"/>
                <a:ext cx="152400" cy="1524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FC15D575-92BC-D04D-828C-160777B5AAF2}"/>
                  </a:ext>
                </a:extLst>
              </p:cNvPr>
              <p:cNvSpPr/>
              <p:nvPr/>
            </p:nvSpPr>
            <p:spPr>
              <a:xfrm>
                <a:off x="6029831" y="4634977"/>
                <a:ext cx="152400" cy="1524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99EA565E-647C-FA46-9BC8-FAA987B99C49}"/>
                  </a:ext>
                </a:extLst>
              </p:cNvPr>
              <p:cNvSpPr/>
              <p:nvPr/>
            </p:nvSpPr>
            <p:spPr>
              <a:xfrm>
                <a:off x="6307473" y="4634977"/>
                <a:ext cx="152400" cy="1524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4" name="Rounded Rectangle 63">
              <a:extLst>
                <a:ext uri="{FF2B5EF4-FFF2-40B4-BE49-F238E27FC236}">
                  <a16:creationId xmlns:a16="http://schemas.microsoft.com/office/drawing/2014/main" id="{6499A628-C887-D540-9364-84B76ABD677A}"/>
                </a:ext>
              </a:extLst>
            </p:cNvPr>
            <p:cNvSpPr/>
            <p:nvPr/>
          </p:nvSpPr>
          <p:spPr>
            <a:xfrm>
              <a:off x="5762987" y="4323041"/>
              <a:ext cx="1144632" cy="271851"/>
            </a:xfrm>
            <a:prstGeom prst="roundRect">
              <a:avLst/>
            </a:prstGeom>
            <a:ln w="19050">
              <a:solidFill>
                <a:srgbClr val="3965B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75B302C1-ACCD-0C42-BE3A-06D2A8632E56}"/>
                </a:ext>
              </a:extLst>
            </p:cNvPr>
            <p:cNvSpPr/>
            <p:nvPr/>
          </p:nvSpPr>
          <p:spPr>
            <a:xfrm>
              <a:off x="5843926" y="4382766"/>
              <a:ext cx="152400" cy="152400"/>
            </a:xfrm>
            <a:prstGeom prst="ellipse">
              <a:avLst/>
            </a:prstGeom>
            <a:solidFill>
              <a:srgbClr val="3965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53E35F15-9DC8-EC44-AED9-80F21C1F4DDD}"/>
                </a:ext>
              </a:extLst>
            </p:cNvPr>
            <p:cNvSpPr/>
            <p:nvPr/>
          </p:nvSpPr>
          <p:spPr>
            <a:xfrm>
              <a:off x="6151069" y="4382766"/>
              <a:ext cx="152400" cy="152400"/>
            </a:xfrm>
            <a:prstGeom prst="ellipse">
              <a:avLst/>
            </a:prstGeom>
            <a:solidFill>
              <a:srgbClr val="3965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5F6C1620-1543-4048-9482-8D1B488E5FC3}"/>
                </a:ext>
              </a:extLst>
            </p:cNvPr>
            <p:cNvSpPr/>
            <p:nvPr/>
          </p:nvSpPr>
          <p:spPr>
            <a:xfrm>
              <a:off x="6428711" y="4382766"/>
              <a:ext cx="152400" cy="152400"/>
            </a:xfrm>
            <a:prstGeom prst="ellipse">
              <a:avLst/>
            </a:prstGeom>
            <a:solidFill>
              <a:srgbClr val="3965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51CDA0BA-3ABF-9B4F-81CE-9571BCC11A10}"/>
                </a:ext>
              </a:extLst>
            </p:cNvPr>
            <p:cNvSpPr/>
            <p:nvPr/>
          </p:nvSpPr>
          <p:spPr>
            <a:xfrm>
              <a:off x="6648017" y="4382766"/>
              <a:ext cx="152400" cy="152400"/>
            </a:xfrm>
            <a:prstGeom prst="ellipse">
              <a:avLst/>
            </a:prstGeom>
            <a:solidFill>
              <a:srgbClr val="3965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ounded Rectangle 59">
              <a:extLst>
                <a:ext uri="{FF2B5EF4-FFF2-40B4-BE49-F238E27FC236}">
                  <a16:creationId xmlns:a16="http://schemas.microsoft.com/office/drawing/2014/main" id="{8466244A-876C-364D-AF88-DC62AAC179B0}"/>
                </a:ext>
              </a:extLst>
            </p:cNvPr>
            <p:cNvSpPr/>
            <p:nvPr/>
          </p:nvSpPr>
          <p:spPr>
            <a:xfrm>
              <a:off x="5882110" y="3583353"/>
              <a:ext cx="906386" cy="271851"/>
            </a:xfrm>
            <a:prstGeom prst="roundRect">
              <a:avLst/>
            </a:prstGeom>
            <a:ln w="19050">
              <a:solidFill>
                <a:srgbClr val="3965B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1F69C574-75E5-0146-8A02-546EC6FFB9FA}"/>
                </a:ext>
              </a:extLst>
            </p:cNvPr>
            <p:cNvSpPr/>
            <p:nvPr/>
          </p:nvSpPr>
          <p:spPr>
            <a:xfrm>
              <a:off x="5963049" y="3643078"/>
              <a:ext cx="152400" cy="152400"/>
            </a:xfrm>
            <a:prstGeom prst="ellipse">
              <a:avLst/>
            </a:prstGeom>
            <a:solidFill>
              <a:srgbClr val="3965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FC1B587D-CC1F-7542-8A55-6C39695C26C2}"/>
                </a:ext>
              </a:extLst>
            </p:cNvPr>
            <p:cNvSpPr/>
            <p:nvPr/>
          </p:nvSpPr>
          <p:spPr>
            <a:xfrm>
              <a:off x="6270192" y="3643078"/>
              <a:ext cx="152400" cy="152400"/>
            </a:xfrm>
            <a:prstGeom prst="ellipse">
              <a:avLst/>
            </a:prstGeom>
            <a:solidFill>
              <a:srgbClr val="3965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323615E9-D082-BD48-A974-4D6B5666CC4F}"/>
                </a:ext>
              </a:extLst>
            </p:cNvPr>
            <p:cNvSpPr/>
            <p:nvPr/>
          </p:nvSpPr>
          <p:spPr>
            <a:xfrm>
              <a:off x="6547834" y="3643078"/>
              <a:ext cx="152400" cy="152400"/>
            </a:xfrm>
            <a:prstGeom prst="ellipse">
              <a:avLst/>
            </a:prstGeom>
            <a:solidFill>
              <a:srgbClr val="3965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D78DB1D3-FB95-E142-A397-DC037721393F}"/>
                </a:ext>
              </a:extLst>
            </p:cNvPr>
            <p:cNvGrpSpPr/>
            <p:nvPr/>
          </p:nvGrpSpPr>
          <p:grpSpPr>
            <a:xfrm>
              <a:off x="6002441" y="3213509"/>
              <a:ext cx="665724" cy="271851"/>
              <a:chOff x="5641749" y="3851979"/>
              <a:chExt cx="665724" cy="271851"/>
            </a:xfrm>
          </p:grpSpPr>
          <p:sp>
            <p:nvSpPr>
              <p:cNvPr id="57" name="Rounded Rectangle 56">
                <a:extLst>
                  <a:ext uri="{FF2B5EF4-FFF2-40B4-BE49-F238E27FC236}">
                    <a16:creationId xmlns:a16="http://schemas.microsoft.com/office/drawing/2014/main" id="{1D1EAEB0-EB6B-1547-9837-1D100A2CCB72}"/>
                  </a:ext>
                </a:extLst>
              </p:cNvPr>
              <p:cNvSpPr/>
              <p:nvPr/>
            </p:nvSpPr>
            <p:spPr>
              <a:xfrm>
                <a:off x="5641749" y="3851979"/>
                <a:ext cx="665724" cy="271851"/>
              </a:xfrm>
              <a:prstGeom prst="roundRect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1D4CF03A-9C00-FD4B-AACE-141199B4C05C}"/>
                  </a:ext>
                </a:extLst>
              </p:cNvPr>
              <p:cNvSpPr/>
              <p:nvPr/>
            </p:nvSpPr>
            <p:spPr>
              <a:xfrm>
                <a:off x="5722688" y="3911704"/>
                <a:ext cx="152400" cy="1524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406157AF-3E9E-1643-93A8-CCF8D491E0E6}"/>
                  </a:ext>
                </a:extLst>
              </p:cNvPr>
              <p:cNvSpPr/>
              <p:nvPr/>
            </p:nvSpPr>
            <p:spPr>
              <a:xfrm>
                <a:off x="6029831" y="3911704"/>
                <a:ext cx="152400" cy="1524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76" name="Curved Connector 75">
              <a:extLst>
                <a:ext uri="{FF2B5EF4-FFF2-40B4-BE49-F238E27FC236}">
                  <a16:creationId xmlns:a16="http://schemas.microsoft.com/office/drawing/2014/main" id="{1C67D235-1F3F-6C4C-8B32-3761031C2F23}"/>
                </a:ext>
              </a:extLst>
            </p:cNvPr>
            <p:cNvCxnSpPr>
              <a:cxnSpLocks/>
              <a:stCxn id="32" idx="0"/>
              <a:endCxn id="64" idx="1"/>
            </p:cNvCxnSpPr>
            <p:nvPr/>
          </p:nvCxnSpPr>
          <p:spPr>
            <a:xfrm rot="16200000" flipH="1" flipV="1">
              <a:off x="5257668" y="3379802"/>
              <a:ext cx="1584484" cy="573845"/>
            </a:xfrm>
            <a:prstGeom prst="curvedConnector4">
              <a:avLst>
                <a:gd name="adj1" fmla="val -5140"/>
                <a:gd name="adj2" fmla="val 139837"/>
              </a:avLst>
            </a:prstGeom>
            <a:ln w="15875">
              <a:solidFill>
                <a:srgbClr val="3965BC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Curved Connector 81">
              <a:extLst>
                <a:ext uri="{FF2B5EF4-FFF2-40B4-BE49-F238E27FC236}">
                  <a16:creationId xmlns:a16="http://schemas.microsoft.com/office/drawing/2014/main" id="{C432A29F-4FBD-494B-9B7F-D9D0AAF24E43}"/>
                </a:ext>
              </a:extLst>
            </p:cNvPr>
            <p:cNvCxnSpPr>
              <a:cxnSpLocks/>
            </p:cNvCxnSpPr>
            <p:nvPr/>
          </p:nvCxnSpPr>
          <p:spPr>
            <a:xfrm rot="16200000" flipH="1" flipV="1">
              <a:off x="5674148" y="3107620"/>
              <a:ext cx="822478" cy="400840"/>
            </a:xfrm>
            <a:prstGeom prst="curvedConnector4">
              <a:avLst>
                <a:gd name="adj1" fmla="val 10384"/>
                <a:gd name="adj2" fmla="val 128187"/>
              </a:avLst>
            </a:prstGeom>
            <a:ln w="15875">
              <a:solidFill>
                <a:srgbClr val="3965BC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ACC7CEAF-4434-5D47-AF97-1803B50B12D8}"/>
              </a:ext>
            </a:extLst>
          </p:cNvPr>
          <p:cNvSpPr txBox="1"/>
          <p:nvPr/>
        </p:nvSpPr>
        <p:spPr>
          <a:xfrm>
            <a:off x="6307665" y="4876799"/>
            <a:ext cx="63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3965BC"/>
                </a:solidFill>
              </a:rPr>
              <a:t>FC</a:t>
            </a:r>
          </a:p>
        </p:txBody>
      </p:sp>
    </p:spTree>
    <p:extLst>
      <p:ext uri="{BB962C8B-B14F-4D97-AF65-F5344CB8AC3E}">
        <p14:creationId xmlns:p14="http://schemas.microsoft.com/office/powerpoint/2010/main" val="3561054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7F2F3-D33D-6D42-8494-9E68A2365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Intelligent backtracking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59B453-892F-254F-B45B-ED10AEBE9B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9C1A5EC-2315-A948-92FA-725C52ACDA9D}" type="slidenum">
              <a:rPr lang="en-US" altLang="zh-CN" smtClean="0"/>
              <a:pPr>
                <a:defRPr/>
              </a:pPr>
              <a:t>36</a:t>
            </a:fld>
            <a:endParaRPr lang="en-US" altLang="zh-CN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690066F-11E7-3D49-AAB5-32A8E1B2E000}"/>
              </a:ext>
            </a:extLst>
          </p:cNvPr>
          <p:cNvSpPr txBox="1">
            <a:spLocks noChangeArrowheads="1"/>
          </p:cNvSpPr>
          <p:nvPr/>
        </p:nvSpPr>
        <p:spPr>
          <a:xfrm>
            <a:off x="604861" y="1265536"/>
            <a:ext cx="5700936" cy="447675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sz="2400" kern="0" dirty="0"/>
              <a:t>Dead-end is encountered when 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sz="2000" kern="0" dirty="0"/>
              <a:t>No more values for current variable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sz="2400" kern="0" dirty="0"/>
              <a:t>Backtracking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sz="2000" kern="0" dirty="0">
                <a:solidFill>
                  <a:srgbClr val="3965BC"/>
                </a:solidFill>
              </a:rPr>
              <a:t>Chronological</a:t>
            </a:r>
            <a:r>
              <a:rPr lang="en-US" altLang="en-US" sz="2000" kern="0" dirty="0"/>
              <a:t>: undo previous assignment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sz="2000" kern="0" dirty="0"/>
              <a:t>Backtrack to </a:t>
            </a:r>
            <a:r>
              <a:rPr lang="en-US" altLang="en-US" sz="2000" kern="0" dirty="0">
                <a:solidFill>
                  <a:srgbClr val="3965BC"/>
                </a:solidFill>
              </a:rPr>
              <a:t>source of conflict</a:t>
            </a:r>
          </a:p>
          <a:p>
            <a:pPr lvl="2"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sz="1800" kern="0" dirty="0" err="1"/>
              <a:t>Backjumping</a:t>
            </a:r>
            <a:endParaRPr lang="en-US" altLang="en-US" sz="1800" kern="0" dirty="0"/>
          </a:p>
          <a:p>
            <a:pPr lvl="2"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sz="1800" kern="0" dirty="0"/>
              <a:t>Conflict-directed </a:t>
            </a:r>
            <a:r>
              <a:rPr lang="en-US" altLang="en-US" sz="1800" kern="0" dirty="0" err="1"/>
              <a:t>backjumping</a:t>
            </a:r>
            <a:endParaRPr lang="en-US" altLang="en-US" sz="1800" kern="0" dirty="0"/>
          </a:p>
          <a:p>
            <a:pPr lvl="2"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sz="1800" kern="0" dirty="0"/>
              <a:t>Graph-based </a:t>
            </a:r>
            <a:r>
              <a:rPr lang="en-US" altLang="en-US" sz="1800" kern="0" dirty="0" err="1"/>
              <a:t>backjumping</a:t>
            </a:r>
            <a:r>
              <a:rPr lang="en-US" altLang="en-US" sz="1800" kern="0" dirty="0"/>
              <a:t>, etc.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sz="2000" kern="0" dirty="0"/>
              <a:t>Opportunity to </a:t>
            </a:r>
            <a:r>
              <a:rPr lang="en-US" altLang="en-US" sz="2000" kern="0" dirty="0">
                <a:solidFill>
                  <a:srgbClr val="3965BC"/>
                </a:solidFill>
              </a:rPr>
              <a:t>learn no-goods</a:t>
            </a:r>
          </a:p>
          <a:p>
            <a:pPr lvl="2" eaLnBrk="1" hangingPunct="1">
              <a:lnSpc>
                <a:spcPct val="90000"/>
              </a:lnSpc>
              <a:buClr>
                <a:schemeClr val="tx1"/>
              </a:buClr>
            </a:pPr>
            <a:endParaRPr lang="en-US" altLang="en-US" sz="1200" kern="0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69C3F03-9786-7F41-93F8-5F399D7201A4}"/>
              </a:ext>
            </a:extLst>
          </p:cNvPr>
          <p:cNvSpPr/>
          <p:nvPr/>
        </p:nvSpPr>
        <p:spPr>
          <a:xfrm>
            <a:off x="6147684" y="3616268"/>
            <a:ext cx="152400" cy="152400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D3887BD-0025-2342-844D-B6D2D9814E45}"/>
              </a:ext>
            </a:extLst>
          </p:cNvPr>
          <p:cNvCxnSpPr>
            <a:cxnSpLocks/>
            <a:endCxn id="7" idx="4"/>
          </p:cNvCxnSpPr>
          <p:nvPr/>
        </p:nvCxnSpPr>
        <p:spPr>
          <a:xfrm flipV="1">
            <a:off x="5920987" y="3768668"/>
            <a:ext cx="302897" cy="35075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DAD27F7-E029-7C42-BE44-7CF8BE89B62B}"/>
              </a:ext>
            </a:extLst>
          </p:cNvPr>
          <p:cNvCxnSpPr>
            <a:cxnSpLocks/>
            <a:stCxn id="12" idx="0"/>
          </p:cNvCxnSpPr>
          <p:nvPr/>
        </p:nvCxnSpPr>
        <p:spPr>
          <a:xfrm flipV="1">
            <a:off x="6122944" y="3768669"/>
            <a:ext cx="100940" cy="368132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0E80638-57E0-2047-854B-C45C7019427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6223886" y="3768669"/>
            <a:ext cx="340500" cy="368132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A0B28AA4-D1DD-E745-92F8-DAB12F8501D4}"/>
              </a:ext>
            </a:extLst>
          </p:cNvPr>
          <p:cNvSpPr/>
          <p:nvPr/>
        </p:nvSpPr>
        <p:spPr>
          <a:xfrm>
            <a:off x="5836944" y="4136801"/>
            <a:ext cx="152400" cy="152400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2A7A946-3568-4749-952E-A6CA9336CECD}"/>
              </a:ext>
            </a:extLst>
          </p:cNvPr>
          <p:cNvSpPr/>
          <p:nvPr/>
        </p:nvSpPr>
        <p:spPr>
          <a:xfrm>
            <a:off x="6046744" y="4136801"/>
            <a:ext cx="152400" cy="152400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B4C056E-5A2B-B349-8917-0C95010250EC}"/>
              </a:ext>
            </a:extLst>
          </p:cNvPr>
          <p:cNvSpPr/>
          <p:nvPr/>
        </p:nvSpPr>
        <p:spPr>
          <a:xfrm>
            <a:off x="6488186" y="4136801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578058C-05CD-BE41-8016-B6EDA965D410}"/>
              </a:ext>
            </a:extLst>
          </p:cNvPr>
          <p:cNvCxnSpPr>
            <a:cxnSpLocks/>
            <a:endCxn id="7" idx="4"/>
          </p:cNvCxnSpPr>
          <p:nvPr/>
        </p:nvCxnSpPr>
        <p:spPr>
          <a:xfrm flipH="1" flipV="1">
            <a:off x="6223884" y="3768668"/>
            <a:ext cx="188102" cy="368133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3968765-900D-0041-A114-9D765F56CC06}"/>
              </a:ext>
            </a:extLst>
          </p:cNvPr>
          <p:cNvCxnSpPr>
            <a:cxnSpLocks/>
            <a:endCxn id="7" idx="4"/>
          </p:cNvCxnSpPr>
          <p:nvPr/>
        </p:nvCxnSpPr>
        <p:spPr>
          <a:xfrm flipH="1" flipV="1">
            <a:off x="6223884" y="3768668"/>
            <a:ext cx="70260" cy="385516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39ECDCB4-7F9F-FA4A-B005-E4521B6EC521}"/>
              </a:ext>
            </a:extLst>
          </p:cNvPr>
          <p:cNvSpPr/>
          <p:nvPr/>
        </p:nvSpPr>
        <p:spPr>
          <a:xfrm>
            <a:off x="6458424" y="3095951"/>
            <a:ext cx="152400" cy="152400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A63A43C-7C1D-894B-A310-700289EDE491}"/>
              </a:ext>
            </a:extLst>
          </p:cNvPr>
          <p:cNvCxnSpPr>
            <a:cxnSpLocks/>
            <a:endCxn id="17" idx="4"/>
          </p:cNvCxnSpPr>
          <p:nvPr/>
        </p:nvCxnSpPr>
        <p:spPr>
          <a:xfrm flipV="1">
            <a:off x="6231727" y="3248351"/>
            <a:ext cx="302897" cy="35075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1833E23-CEA0-5D4A-A99E-505E44FD28DE}"/>
              </a:ext>
            </a:extLst>
          </p:cNvPr>
          <p:cNvCxnSpPr>
            <a:cxnSpLocks/>
            <a:stCxn id="22" idx="0"/>
          </p:cNvCxnSpPr>
          <p:nvPr/>
        </p:nvCxnSpPr>
        <p:spPr>
          <a:xfrm flipV="1">
            <a:off x="6433684" y="3248352"/>
            <a:ext cx="100940" cy="368132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C4E3ACB-80A0-B148-9D70-9750FB3987AE}"/>
              </a:ext>
            </a:extLst>
          </p:cNvPr>
          <p:cNvCxnSpPr>
            <a:cxnSpLocks/>
            <a:stCxn id="23" idx="0"/>
          </p:cNvCxnSpPr>
          <p:nvPr/>
        </p:nvCxnSpPr>
        <p:spPr>
          <a:xfrm flipH="1" flipV="1">
            <a:off x="6534626" y="3248352"/>
            <a:ext cx="340500" cy="368132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6CBA9D0B-27BF-7348-A3E9-5520968BE2A3}"/>
              </a:ext>
            </a:extLst>
          </p:cNvPr>
          <p:cNvSpPr/>
          <p:nvPr/>
        </p:nvSpPr>
        <p:spPr>
          <a:xfrm>
            <a:off x="6147684" y="3616484"/>
            <a:ext cx="152400" cy="15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ABCE190-E4B1-414A-A65C-2BD0471CAB61}"/>
              </a:ext>
            </a:extLst>
          </p:cNvPr>
          <p:cNvSpPr/>
          <p:nvPr/>
        </p:nvSpPr>
        <p:spPr>
          <a:xfrm>
            <a:off x="6357484" y="3616484"/>
            <a:ext cx="152400" cy="152400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2FF4BA9-8DE7-3F44-9C6D-F28390816ADF}"/>
              </a:ext>
            </a:extLst>
          </p:cNvPr>
          <p:cNvSpPr/>
          <p:nvPr/>
        </p:nvSpPr>
        <p:spPr>
          <a:xfrm>
            <a:off x="6798926" y="3616484"/>
            <a:ext cx="152400" cy="152400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B733A4B-24BB-AB48-8578-20F78B08C81A}"/>
              </a:ext>
            </a:extLst>
          </p:cNvPr>
          <p:cNvCxnSpPr>
            <a:cxnSpLocks/>
            <a:endCxn id="17" idx="4"/>
          </p:cNvCxnSpPr>
          <p:nvPr/>
        </p:nvCxnSpPr>
        <p:spPr>
          <a:xfrm flipH="1" flipV="1">
            <a:off x="6534624" y="3248351"/>
            <a:ext cx="188102" cy="368133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B49AA65-EBC2-0341-8E01-50D4A23FD66B}"/>
              </a:ext>
            </a:extLst>
          </p:cNvPr>
          <p:cNvCxnSpPr>
            <a:cxnSpLocks/>
            <a:endCxn id="17" idx="4"/>
          </p:cNvCxnSpPr>
          <p:nvPr/>
        </p:nvCxnSpPr>
        <p:spPr>
          <a:xfrm flipH="1" flipV="1">
            <a:off x="6534624" y="3248351"/>
            <a:ext cx="70260" cy="385516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17E8507D-7713-594C-8C4B-C93ABBA15309}"/>
              </a:ext>
            </a:extLst>
          </p:cNvPr>
          <p:cNvSpPr/>
          <p:nvPr/>
        </p:nvSpPr>
        <p:spPr>
          <a:xfrm>
            <a:off x="6769164" y="2586019"/>
            <a:ext cx="152400" cy="152400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B2C87A3-B64E-3447-A6CB-D4E6496B62D6}"/>
              </a:ext>
            </a:extLst>
          </p:cNvPr>
          <p:cNvCxnSpPr>
            <a:cxnSpLocks/>
            <a:endCxn id="27" idx="4"/>
          </p:cNvCxnSpPr>
          <p:nvPr/>
        </p:nvCxnSpPr>
        <p:spPr>
          <a:xfrm flipV="1">
            <a:off x="6542467" y="2738419"/>
            <a:ext cx="302897" cy="35075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079F132-8686-A644-B808-9ED9377D506F}"/>
              </a:ext>
            </a:extLst>
          </p:cNvPr>
          <p:cNvCxnSpPr>
            <a:cxnSpLocks/>
            <a:stCxn id="32" idx="0"/>
          </p:cNvCxnSpPr>
          <p:nvPr/>
        </p:nvCxnSpPr>
        <p:spPr>
          <a:xfrm flipV="1">
            <a:off x="6744424" y="2738420"/>
            <a:ext cx="100940" cy="368132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92912D8-5095-5745-84A4-5DB27FC28FE6}"/>
              </a:ext>
            </a:extLst>
          </p:cNvPr>
          <p:cNvCxnSpPr>
            <a:cxnSpLocks/>
            <a:stCxn id="33" idx="0"/>
          </p:cNvCxnSpPr>
          <p:nvPr/>
        </p:nvCxnSpPr>
        <p:spPr>
          <a:xfrm flipH="1" flipV="1">
            <a:off x="6845366" y="2738420"/>
            <a:ext cx="340500" cy="368132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Oval 30">
            <a:extLst>
              <a:ext uri="{FF2B5EF4-FFF2-40B4-BE49-F238E27FC236}">
                <a16:creationId xmlns:a16="http://schemas.microsoft.com/office/drawing/2014/main" id="{F0F9F8DB-9058-304B-94C5-776597BEF309}"/>
              </a:ext>
            </a:extLst>
          </p:cNvPr>
          <p:cNvSpPr/>
          <p:nvPr/>
        </p:nvSpPr>
        <p:spPr>
          <a:xfrm>
            <a:off x="6458424" y="3106552"/>
            <a:ext cx="152400" cy="15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2DF455E5-39CC-F14E-914E-6B823166066D}"/>
              </a:ext>
            </a:extLst>
          </p:cNvPr>
          <p:cNvSpPr/>
          <p:nvPr/>
        </p:nvSpPr>
        <p:spPr>
          <a:xfrm>
            <a:off x="6668224" y="3106552"/>
            <a:ext cx="152400" cy="152400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0028B913-D0D2-C647-BFCF-5B238BE45E9A}"/>
              </a:ext>
            </a:extLst>
          </p:cNvPr>
          <p:cNvSpPr/>
          <p:nvPr/>
        </p:nvSpPr>
        <p:spPr>
          <a:xfrm>
            <a:off x="7109666" y="3106552"/>
            <a:ext cx="152400" cy="152400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6947C87-0357-BB4B-9A4B-3FB25876841A}"/>
              </a:ext>
            </a:extLst>
          </p:cNvPr>
          <p:cNvCxnSpPr>
            <a:cxnSpLocks/>
            <a:endCxn id="27" idx="4"/>
          </p:cNvCxnSpPr>
          <p:nvPr/>
        </p:nvCxnSpPr>
        <p:spPr>
          <a:xfrm flipH="1" flipV="1">
            <a:off x="6845364" y="2738419"/>
            <a:ext cx="188102" cy="368133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2F418F29-528A-6A44-9F76-68008B86509B}"/>
              </a:ext>
            </a:extLst>
          </p:cNvPr>
          <p:cNvCxnSpPr>
            <a:cxnSpLocks/>
            <a:endCxn id="27" idx="4"/>
          </p:cNvCxnSpPr>
          <p:nvPr/>
        </p:nvCxnSpPr>
        <p:spPr>
          <a:xfrm flipH="1" flipV="1">
            <a:off x="6845364" y="2738419"/>
            <a:ext cx="70260" cy="385516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>
            <a:extLst>
              <a:ext uri="{FF2B5EF4-FFF2-40B4-BE49-F238E27FC236}">
                <a16:creationId xmlns:a16="http://schemas.microsoft.com/office/drawing/2014/main" id="{0F071817-DB23-8C45-910D-47140092A646}"/>
              </a:ext>
            </a:extLst>
          </p:cNvPr>
          <p:cNvSpPr/>
          <p:nvPr/>
        </p:nvSpPr>
        <p:spPr>
          <a:xfrm>
            <a:off x="7079904" y="2072772"/>
            <a:ext cx="152400" cy="15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FA837F66-234B-AC43-AE60-F12E7D341C14}"/>
              </a:ext>
            </a:extLst>
          </p:cNvPr>
          <p:cNvCxnSpPr>
            <a:cxnSpLocks/>
            <a:endCxn id="37" idx="4"/>
          </p:cNvCxnSpPr>
          <p:nvPr/>
        </p:nvCxnSpPr>
        <p:spPr>
          <a:xfrm flipV="1">
            <a:off x="6853207" y="2225172"/>
            <a:ext cx="302897" cy="35075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C098099C-7FAC-714A-9C2B-8FB742EE8636}"/>
              </a:ext>
            </a:extLst>
          </p:cNvPr>
          <p:cNvCxnSpPr>
            <a:cxnSpLocks/>
            <a:stCxn id="42" idx="0"/>
          </p:cNvCxnSpPr>
          <p:nvPr/>
        </p:nvCxnSpPr>
        <p:spPr>
          <a:xfrm flipV="1">
            <a:off x="7055164" y="2225173"/>
            <a:ext cx="100940" cy="368132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493243B6-2A73-834D-AB99-C13A90E24024}"/>
              </a:ext>
            </a:extLst>
          </p:cNvPr>
          <p:cNvCxnSpPr>
            <a:cxnSpLocks/>
            <a:stCxn id="43" idx="0"/>
          </p:cNvCxnSpPr>
          <p:nvPr/>
        </p:nvCxnSpPr>
        <p:spPr>
          <a:xfrm flipH="1" flipV="1">
            <a:off x="7156106" y="2225173"/>
            <a:ext cx="340500" cy="368132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Oval 40">
            <a:extLst>
              <a:ext uri="{FF2B5EF4-FFF2-40B4-BE49-F238E27FC236}">
                <a16:creationId xmlns:a16="http://schemas.microsoft.com/office/drawing/2014/main" id="{2BAE389C-8631-094F-8B78-8DAEAD15F3CB}"/>
              </a:ext>
            </a:extLst>
          </p:cNvPr>
          <p:cNvSpPr/>
          <p:nvPr/>
        </p:nvSpPr>
        <p:spPr>
          <a:xfrm>
            <a:off x="6769164" y="2593305"/>
            <a:ext cx="152400" cy="15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61B7F5CE-5114-8444-ADA7-373C1A52EBE7}"/>
              </a:ext>
            </a:extLst>
          </p:cNvPr>
          <p:cNvSpPr/>
          <p:nvPr/>
        </p:nvSpPr>
        <p:spPr>
          <a:xfrm>
            <a:off x="6978964" y="2593305"/>
            <a:ext cx="152400" cy="152400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F75E71E8-F23E-124F-8A7C-F12C5DE88B42}"/>
              </a:ext>
            </a:extLst>
          </p:cNvPr>
          <p:cNvSpPr/>
          <p:nvPr/>
        </p:nvSpPr>
        <p:spPr>
          <a:xfrm>
            <a:off x="7420406" y="2593305"/>
            <a:ext cx="152400" cy="152400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0CE48AAC-FB61-694B-BB83-5FD9B19D8ACD}"/>
              </a:ext>
            </a:extLst>
          </p:cNvPr>
          <p:cNvCxnSpPr>
            <a:cxnSpLocks/>
            <a:endCxn id="37" idx="4"/>
          </p:cNvCxnSpPr>
          <p:nvPr/>
        </p:nvCxnSpPr>
        <p:spPr>
          <a:xfrm flipH="1" flipV="1">
            <a:off x="7156104" y="2225172"/>
            <a:ext cx="188102" cy="368133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F7E28C6-F8F3-6B40-BE4F-E1256549D914}"/>
              </a:ext>
            </a:extLst>
          </p:cNvPr>
          <p:cNvCxnSpPr>
            <a:cxnSpLocks/>
            <a:endCxn id="37" idx="4"/>
          </p:cNvCxnSpPr>
          <p:nvPr/>
        </p:nvCxnSpPr>
        <p:spPr>
          <a:xfrm flipH="1" flipV="1">
            <a:off x="7156104" y="2225172"/>
            <a:ext cx="70260" cy="385516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6" name="Group 45">
            <a:extLst>
              <a:ext uri="{FF2B5EF4-FFF2-40B4-BE49-F238E27FC236}">
                <a16:creationId xmlns:a16="http://schemas.microsoft.com/office/drawing/2014/main" id="{A5E7B110-4D2D-584E-AB88-18DDCB5FE180}"/>
              </a:ext>
            </a:extLst>
          </p:cNvPr>
          <p:cNvGrpSpPr/>
          <p:nvPr/>
        </p:nvGrpSpPr>
        <p:grpSpPr>
          <a:xfrm>
            <a:off x="7883158" y="3616268"/>
            <a:ext cx="803642" cy="672933"/>
            <a:chOff x="4032660" y="2354493"/>
            <a:chExt cx="803642" cy="672933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2131D696-99EF-884F-A868-2C893A5FD416}"/>
                </a:ext>
              </a:extLst>
            </p:cNvPr>
            <p:cNvSpPr/>
            <p:nvPr/>
          </p:nvSpPr>
          <p:spPr>
            <a:xfrm>
              <a:off x="4343400" y="2354493"/>
              <a:ext cx="152400" cy="152400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5F235A8A-8242-5E44-B676-112B589A064A}"/>
                </a:ext>
              </a:extLst>
            </p:cNvPr>
            <p:cNvCxnSpPr>
              <a:cxnSpLocks/>
              <a:endCxn id="47" idx="4"/>
            </p:cNvCxnSpPr>
            <p:nvPr/>
          </p:nvCxnSpPr>
          <p:spPr>
            <a:xfrm flipV="1">
              <a:off x="4116703" y="2506893"/>
              <a:ext cx="302897" cy="35075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23FF62B8-EE75-9F49-8960-1C8BD648EC9F}"/>
                </a:ext>
              </a:extLst>
            </p:cNvPr>
            <p:cNvCxnSpPr>
              <a:cxnSpLocks/>
              <a:stCxn id="52" idx="0"/>
            </p:cNvCxnSpPr>
            <p:nvPr/>
          </p:nvCxnSpPr>
          <p:spPr>
            <a:xfrm flipV="1">
              <a:off x="4318660" y="2506894"/>
              <a:ext cx="100940" cy="368132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4DE58C4B-D5AB-9E46-BE8B-CFD1A750C004}"/>
                </a:ext>
              </a:extLst>
            </p:cNvPr>
            <p:cNvCxnSpPr>
              <a:cxnSpLocks/>
              <a:stCxn id="53" idx="0"/>
            </p:cNvCxnSpPr>
            <p:nvPr/>
          </p:nvCxnSpPr>
          <p:spPr>
            <a:xfrm flipH="1" flipV="1">
              <a:off x="4419602" y="2506894"/>
              <a:ext cx="340500" cy="368132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B691E15C-81EC-2445-8DDE-79202F9F6838}"/>
                </a:ext>
              </a:extLst>
            </p:cNvPr>
            <p:cNvSpPr/>
            <p:nvPr/>
          </p:nvSpPr>
          <p:spPr>
            <a:xfrm>
              <a:off x="4032660" y="2875026"/>
              <a:ext cx="152400" cy="152400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6A6F0290-0A3E-EE4B-A44C-3C3E8BB301A3}"/>
                </a:ext>
              </a:extLst>
            </p:cNvPr>
            <p:cNvSpPr/>
            <p:nvPr/>
          </p:nvSpPr>
          <p:spPr>
            <a:xfrm>
              <a:off x="4242460" y="2875026"/>
              <a:ext cx="152400" cy="152400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7F402624-9E3C-4446-9728-C05248AEA2DF}"/>
                </a:ext>
              </a:extLst>
            </p:cNvPr>
            <p:cNvSpPr/>
            <p:nvPr/>
          </p:nvSpPr>
          <p:spPr>
            <a:xfrm>
              <a:off x="4683902" y="2875026"/>
              <a:ext cx="152400" cy="152400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9E5CA9E9-D74B-A842-810E-3C6D1BBBA4FD}"/>
                </a:ext>
              </a:extLst>
            </p:cNvPr>
            <p:cNvCxnSpPr>
              <a:cxnSpLocks/>
              <a:endCxn id="47" idx="4"/>
            </p:cNvCxnSpPr>
            <p:nvPr/>
          </p:nvCxnSpPr>
          <p:spPr>
            <a:xfrm flipH="1" flipV="1">
              <a:off x="4419600" y="2506893"/>
              <a:ext cx="188102" cy="368133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A459AF45-A623-F442-B37E-160A1F8DB706}"/>
                </a:ext>
              </a:extLst>
            </p:cNvPr>
            <p:cNvCxnSpPr>
              <a:cxnSpLocks/>
              <a:endCxn id="47" idx="4"/>
            </p:cNvCxnSpPr>
            <p:nvPr/>
          </p:nvCxnSpPr>
          <p:spPr>
            <a:xfrm flipH="1" flipV="1">
              <a:off x="4419600" y="2506893"/>
              <a:ext cx="70260" cy="385516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37EA4485-4660-8A4A-80B0-F9C6C6BB4F9B}"/>
              </a:ext>
            </a:extLst>
          </p:cNvPr>
          <p:cNvCxnSpPr>
            <a:cxnSpLocks/>
            <a:stCxn id="47" idx="0"/>
          </p:cNvCxnSpPr>
          <p:nvPr/>
        </p:nvCxnSpPr>
        <p:spPr>
          <a:xfrm flipH="1" flipV="1">
            <a:off x="7551108" y="2751054"/>
            <a:ext cx="718990" cy="865214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44F3C0CA-B7C6-AD48-A88E-C1ADA234C771}"/>
              </a:ext>
            </a:extLst>
          </p:cNvPr>
          <p:cNvSpPr txBox="1"/>
          <p:nvPr/>
        </p:nvSpPr>
        <p:spPr>
          <a:xfrm>
            <a:off x="7302564" y="1921504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root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92B1506-CB32-E244-AA14-45F0A3D162A8}"/>
              </a:ext>
            </a:extLst>
          </p:cNvPr>
          <p:cNvSpPr txBox="1"/>
          <p:nvPr/>
        </p:nvSpPr>
        <p:spPr>
          <a:xfrm>
            <a:off x="6253425" y="2448969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kern="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83CEDAA-7E1E-8743-9695-3D1AC5524629}"/>
              </a:ext>
            </a:extLst>
          </p:cNvPr>
          <p:cNvSpPr txBox="1"/>
          <p:nvPr/>
        </p:nvSpPr>
        <p:spPr>
          <a:xfrm>
            <a:off x="5898941" y="2951903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kern="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2DF0412-EB24-394D-A085-948F386392CA}"/>
              </a:ext>
            </a:extLst>
          </p:cNvPr>
          <p:cNvSpPr txBox="1"/>
          <p:nvPr/>
        </p:nvSpPr>
        <p:spPr>
          <a:xfrm>
            <a:off x="5411300" y="3969518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i="1" kern="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i="1" dirty="0"/>
          </a:p>
        </p:txBody>
      </p:sp>
      <p:cxnSp>
        <p:nvCxnSpPr>
          <p:cNvPr id="62" name="Curved Connector 61">
            <a:extLst>
              <a:ext uri="{FF2B5EF4-FFF2-40B4-BE49-F238E27FC236}">
                <a16:creationId xmlns:a16="http://schemas.microsoft.com/office/drawing/2014/main" id="{FD488636-F983-794A-9194-FE3E4843349A}"/>
              </a:ext>
            </a:extLst>
          </p:cNvPr>
          <p:cNvCxnSpPr>
            <a:cxnSpLocks/>
            <a:stCxn id="13" idx="6"/>
            <a:endCxn id="41" idx="5"/>
          </p:cNvCxnSpPr>
          <p:nvPr/>
        </p:nvCxnSpPr>
        <p:spPr>
          <a:xfrm flipV="1">
            <a:off x="6640586" y="2723387"/>
            <a:ext cx="258660" cy="1489614"/>
          </a:xfrm>
          <a:prstGeom prst="curvedConnector2">
            <a:avLst/>
          </a:prstGeom>
          <a:ln>
            <a:solidFill>
              <a:srgbClr val="3965B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6720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8948A-A16D-7C41-82A0-7238C85B0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BT Search: Improving Performance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8369EA-7364-E041-A2CA-C40EC382D5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9C1A5EC-2315-A948-92FA-725C52ACDA9D}" type="slidenum">
              <a:rPr lang="en-US" altLang="zh-CN" smtClean="0"/>
              <a:pPr>
                <a:defRPr/>
              </a:pPr>
              <a:t>37</a:t>
            </a:fld>
            <a:endParaRPr lang="en-US" altLang="zh-CN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CBF306A-BC6C-4B44-86D6-C7AB996EF041}"/>
              </a:ext>
            </a:extLst>
          </p:cNvPr>
          <p:cNvSpPr txBox="1">
            <a:spLocks noChangeArrowheads="1"/>
          </p:cNvSpPr>
          <p:nvPr/>
        </p:nvSpPr>
        <p:spPr>
          <a:xfrm>
            <a:off x="604861" y="1265536"/>
            <a:ext cx="7768672" cy="447675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sz="2400" dirty="0"/>
              <a:t>Three general mechanisms to improve performance of search</a:t>
            </a:r>
            <a:endParaRPr lang="en-US" sz="1600" dirty="0"/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Variable, value ordering heuristics</a:t>
            </a:r>
            <a:endParaRPr lang="en-US" sz="1600" dirty="0"/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Intelligent backtracking avoids repeating failure </a:t>
            </a:r>
            <a:endParaRPr lang="en-US" sz="1600" dirty="0"/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Look-ahead: enforcing consistency as instantiations are made</a:t>
            </a:r>
            <a:r>
              <a:rPr lang="en-US" sz="2800" dirty="0"/>
              <a:t> </a:t>
            </a:r>
            <a:endParaRPr lang="en-US" sz="1800" dirty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endParaRPr lang="en-US" altLang="en-US" sz="2000" kern="0" dirty="0">
              <a:solidFill>
                <a:srgbClr val="3965BC"/>
              </a:solidFill>
            </a:endParaRPr>
          </a:p>
          <a:p>
            <a:pPr lvl="2" eaLnBrk="1" hangingPunct="1">
              <a:lnSpc>
                <a:spcPct val="90000"/>
              </a:lnSpc>
              <a:buClr>
                <a:schemeClr val="tx1"/>
              </a:buClr>
            </a:pPr>
            <a:endParaRPr lang="en-US" altLang="en-US" sz="1200" kern="0" dirty="0"/>
          </a:p>
        </p:txBody>
      </p:sp>
    </p:spTree>
    <p:extLst>
      <p:ext uri="{BB962C8B-B14F-4D97-AF65-F5344CB8AC3E}">
        <p14:creationId xmlns:p14="http://schemas.microsoft.com/office/powerpoint/2010/main" val="32282527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CFC86-53EB-9E4D-B3F1-639FC9511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BT Search: Terminology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A64809-475A-F845-888E-51837ECC6C1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9C1A5EC-2315-A948-92FA-725C52ACDA9D}" type="slidenum">
              <a:rPr lang="en-US" altLang="zh-CN" smtClean="0"/>
              <a:pPr>
                <a:defRPr/>
              </a:pPr>
              <a:t>38</a:t>
            </a:fld>
            <a:endParaRPr lang="en-US" altLang="zh-CN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78E4D1B2-BF73-8A4F-8A8E-28B31FA70627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1143000"/>
            <a:ext cx="8229600" cy="50292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rgbClr val="000000"/>
                </a:solidFill>
              </a:rPr>
              <a:t>Constructive, systematic, exhaustive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>
                <a:solidFill>
                  <a:srgbClr val="000000"/>
                </a:solidFill>
              </a:rPr>
              <a:t>In general sound and complete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rgbClr val="000000"/>
                </a:solidFill>
              </a:rPr>
              <a:t>Back-checking: expands nodes consistent with past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rgbClr val="000000"/>
                </a:solidFill>
              </a:rPr>
              <a:t>Backtracking: Chronological vs. intelligent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rgbClr val="000000"/>
                </a:solidFill>
              </a:rPr>
              <a:t>Ordering heuristics: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>
                <a:solidFill>
                  <a:srgbClr val="000000"/>
                </a:solidFill>
              </a:rPr>
              <a:t>Most constrained variable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>
                <a:solidFill>
                  <a:srgbClr val="000000"/>
                </a:solidFill>
              </a:rPr>
              <a:t>Most promising value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rgbClr val="000000"/>
                </a:solidFill>
              </a:rPr>
              <a:t>Looking ahead: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>
                <a:solidFill>
                  <a:srgbClr val="000000"/>
                </a:solidFill>
              </a:rPr>
              <a:t>Weak: </a:t>
            </a:r>
            <a:r>
              <a:rPr lang="en-US" altLang="en-US" sz="1800" dirty="0">
                <a:solidFill>
                  <a:srgbClr val="000000"/>
                </a:solidFill>
              </a:rPr>
              <a:t>Forward checking (FC)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>
                <a:solidFill>
                  <a:srgbClr val="000000"/>
                </a:solidFill>
              </a:rPr>
              <a:t>Full Real Lookahead (aka Maintaining Arc-consistency or MAC)</a:t>
            </a:r>
            <a:endParaRPr lang="en-US" altLang="en-US" sz="2000" kern="0" dirty="0"/>
          </a:p>
        </p:txBody>
      </p:sp>
    </p:spTree>
    <p:extLst>
      <p:ext uri="{BB962C8B-B14F-4D97-AF65-F5344CB8AC3E}">
        <p14:creationId xmlns:p14="http://schemas.microsoft.com/office/powerpoint/2010/main" val="63584291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12FDC-C425-8346-B336-567BBADB6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Search for CSPs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6EB4D3-3A72-274E-B52F-D3F21C6639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9C1A5EC-2315-A948-92FA-725C52ACDA9D}" type="slidenum">
              <a:rPr lang="en-US" altLang="zh-CN" smtClean="0"/>
              <a:pPr>
                <a:defRPr/>
              </a:pPr>
              <a:t>39</a:t>
            </a:fld>
            <a:endParaRPr lang="en-US" altLang="zh-CN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DB0171AD-4C0E-2E4F-9748-BBBE66840253}"/>
              </a:ext>
            </a:extLst>
          </p:cNvPr>
          <p:cNvSpPr txBox="1">
            <a:spLocks noChangeArrowheads="1"/>
          </p:cNvSpPr>
          <p:nvPr/>
        </p:nvSpPr>
        <p:spPr>
          <a:xfrm>
            <a:off x="604861" y="1265536"/>
            <a:ext cx="7768672" cy="447675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z="2000" dirty="0"/>
              <a:t>Methodology: Iterative repair</a:t>
            </a:r>
          </a:p>
          <a:p>
            <a:pPr lvl="1"/>
            <a:r>
              <a:rPr lang="en-US" sz="1600" dirty="0"/>
              <a:t>Modifies a complete but inconsistent assignment to decrease the number of violated constraints </a:t>
            </a:r>
          </a:p>
          <a:p>
            <a:pPr>
              <a:tabLst>
                <a:tab pos="7543800" algn="r"/>
              </a:tabLst>
            </a:pPr>
            <a:r>
              <a:rPr lang="en-US" sz="2000" dirty="0"/>
              <a:t>Example: Min-Conflicts algorithm 	</a:t>
            </a:r>
            <a:r>
              <a:rPr lang="en-US" sz="1800" dirty="0"/>
              <a:t>Fig 6.8, page 198</a:t>
            </a:r>
            <a:endParaRPr lang="en-US" sz="2000" dirty="0"/>
          </a:p>
          <a:p>
            <a:pPr lvl="1"/>
            <a:r>
              <a:rPr lang="en-US" sz="1600" dirty="0"/>
              <a:t>Choose (randomly) a variable in a broken constraint</a:t>
            </a:r>
          </a:p>
          <a:p>
            <a:pPr lvl="1"/>
            <a:r>
              <a:rPr lang="en-US" sz="1600" dirty="0"/>
              <a:t>Change its value using the min-conflict heuristic (which is a value ordering heuristic) </a:t>
            </a:r>
          </a:p>
          <a:p>
            <a:r>
              <a:rPr lang="en-US" sz="2000" dirty="0"/>
              <a:t>Other examples: Hill climbing, taboo search, simulated annealing, etc. </a:t>
            </a:r>
          </a:p>
          <a:p>
            <a:r>
              <a:rPr lang="en-US" sz="2000" dirty="0"/>
              <a:t>→ Anytime algorithm</a:t>
            </a:r>
            <a:br>
              <a:rPr lang="en-US" sz="2000" dirty="0"/>
            </a:br>
            <a:r>
              <a:rPr lang="en-US" sz="2000" dirty="0"/>
              <a:t>→ Strategies to avoid getting trapped: </a:t>
            </a:r>
            <a:r>
              <a:rPr lang="en-US" sz="2000" dirty="0" err="1"/>
              <a:t>RandomWalk</a:t>
            </a:r>
            <a:br>
              <a:rPr lang="en-US" sz="2000" dirty="0"/>
            </a:br>
            <a:r>
              <a:rPr lang="en-US" sz="2000" dirty="0"/>
              <a:t>→ Strategies to recover: </a:t>
            </a:r>
            <a:r>
              <a:rPr lang="en-US" sz="2000" b="1" dirty="0">
                <a:solidFill>
                  <a:srgbClr val="3965BC"/>
                </a:solidFill>
              </a:rPr>
              <a:t>Break-Out</a:t>
            </a:r>
            <a:r>
              <a:rPr lang="en-US" sz="2000" dirty="0"/>
              <a:t>, Random restart, etc. </a:t>
            </a:r>
          </a:p>
          <a:p>
            <a:pPr marL="0" indent="0">
              <a:buNone/>
              <a:tabLst>
                <a:tab pos="338138" algn="l"/>
              </a:tabLst>
            </a:pPr>
            <a:r>
              <a:rPr lang="en-US" sz="2000" dirty="0"/>
              <a:t>	→ Incomplete &amp; not sound 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endParaRPr lang="en-US" altLang="en-US" sz="2000" kern="0" dirty="0">
              <a:solidFill>
                <a:srgbClr val="3965BC"/>
              </a:solidFill>
            </a:endParaRPr>
          </a:p>
          <a:p>
            <a:pPr lvl="2" eaLnBrk="1" hangingPunct="1">
              <a:lnSpc>
                <a:spcPct val="90000"/>
              </a:lnSpc>
              <a:buClr>
                <a:schemeClr val="tx1"/>
              </a:buClr>
            </a:pPr>
            <a:endParaRPr lang="en-US" altLang="en-US" sz="2000" kern="0" dirty="0"/>
          </a:p>
        </p:txBody>
      </p:sp>
    </p:spTree>
    <p:extLst>
      <p:ext uri="{BB962C8B-B14F-4D97-AF65-F5344CB8AC3E}">
        <p14:creationId xmlns:p14="http://schemas.microsoft.com/office/powerpoint/2010/main" val="1673615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2">
            <a:extLst>
              <a:ext uri="{FF2B5EF4-FFF2-40B4-BE49-F238E27FC236}">
                <a16:creationId xmlns:a16="http://schemas.microsoft.com/office/drawing/2014/main" id="{6C76220B-21BF-E646-8F0F-73613745BF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458200" cy="838200"/>
          </a:xfrm>
          <a:noFill/>
        </p:spPr>
        <p:txBody>
          <a:bodyPr/>
          <a:lstStyle/>
          <a:p>
            <a:pPr eaLnBrk="1" hangingPunct="1"/>
            <a:r>
              <a:rPr lang="en-US" altLang="en-US" sz="4000" dirty="0"/>
              <a:t>Example I:  Map coloring </a:t>
            </a:r>
            <a:r>
              <a:rPr lang="en-US" altLang="en-US" sz="4000" b="0" dirty="0"/>
              <a:t>(cont’d)</a:t>
            </a:r>
          </a:p>
        </p:txBody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EDB69671-8B76-564D-B926-B8AFD1461E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800600"/>
          </a:xfrm>
          <a:noFill/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400"/>
              <a:t>Using 3 colors (R, G, &amp; B), color the US map such that no two adjacent states have the same color</a:t>
            </a:r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pic>
        <p:nvPicPr>
          <p:cNvPr id="48133" name="Picture 4" descr="usmap-cg">
            <a:extLst>
              <a:ext uri="{FF2B5EF4-FFF2-40B4-BE49-F238E27FC236}">
                <a16:creationId xmlns:a16="http://schemas.microsoft.com/office/drawing/2014/main" id="{8507F1D7-55B0-3D4D-B461-12CC8A287C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219325"/>
            <a:ext cx="5715000" cy="354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7725728-72D6-5BA4-D5D4-227A2CEE172A}"/>
              </a:ext>
            </a:extLst>
          </p:cNvPr>
          <p:cNvSpPr txBox="1"/>
          <p:nvPr/>
        </p:nvSpPr>
        <p:spPr>
          <a:xfrm>
            <a:off x="8214732" y="6324600"/>
            <a:ext cx="6244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B9C1A5EC-2315-A948-92FA-725C52ACDA9D}" type="slidenum">
              <a:rPr lang="en-US" altLang="zh-CN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8487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A4B24-7E3D-A44A-9FB8-462454DE2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Break-Out Strategy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36D353-A149-F54B-8127-836701C6FDA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9C1A5EC-2315-A948-92FA-725C52ACDA9D}" type="slidenum">
              <a:rPr lang="en-US" altLang="zh-CN" smtClean="0"/>
              <a:pPr>
                <a:defRPr/>
              </a:pPr>
              <a:t>40</a:t>
            </a:fld>
            <a:endParaRPr lang="en-US" altLang="zh-CN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CD1F3E28-9BE8-3A4B-80D0-7621FE3C2D2C}"/>
              </a:ext>
            </a:extLst>
          </p:cNvPr>
          <p:cNvSpPr txBox="1">
            <a:spLocks noChangeArrowheads="1"/>
          </p:cNvSpPr>
          <p:nvPr/>
        </p:nvSpPr>
        <p:spPr>
          <a:xfrm>
            <a:off x="604861" y="1265536"/>
            <a:ext cx="7768672" cy="447675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altLang="en-US" sz="2400" kern="0" dirty="0"/>
              <a:t>Initialization:  All constraints are assigned weight = 1</a:t>
            </a:r>
          </a:p>
          <a:p>
            <a:r>
              <a:rPr lang="en-US" altLang="en-US" sz="2400" kern="0" dirty="0"/>
              <a:t>The evaluation of a state includes the sum of the weights of the broken constraints</a:t>
            </a:r>
          </a:p>
          <a:p>
            <a:r>
              <a:rPr lang="en-US" altLang="en-US" sz="2400" kern="0" dirty="0"/>
              <a:t>In each state, when a constraint is broken, we increment its weight</a:t>
            </a:r>
          </a:p>
          <a:p>
            <a:r>
              <a:rPr lang="en-US" altLang="en-US" sz="2400" kern="0" dirty="0"/>
              <a:t>Eventually, frequently broken constraints become “important” allowing us to artificially break out of a local minimum</a:t>
            </a:r>
          </a:p>
          <a:p>
            <a:pPr lvl="2" eaLnBrk="1" hangingPunct="1">
              <a:lnSpc>
                <a:spcPct val="90000"/>
              </a:lnSpc>
              <a:buClr>
                <a:schemeClr val="tx1"/>
              </a:buClr>
            </a:pPr>
            <a:endParaRPr lang="en-US" altLang="en-US" sz="2000" kern="0" dirty="0"/>
          </a:p>
        </p:txBody>
      </p:sp>
    </p:spTree>
    <p:extLst>
      <p:ext uri="{BB962C8B-B14F-4D97-AF65-F5344CB8AC3E}">
        <p14:creationId xmlns:p14="http://schemas.microsoft.com/office/powerpoint/2010/main" val="236079262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58CF9-89CE-3047-9031-D8198F6B1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0CE808-F84A-574F-B4DC-54C426AFC1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9C1A5EC-2315-A948-92FA-725C52ACDA9D}" type="slidenum">
              <a:rPr lang="en-US" altLang="zh-CN" smtClean="0"/>
              <a:pPr>
                <a:defRPr/>
              </a:pPr>
              <a:t>41</a:t>
            </a:fld>
            <a:endParaRPr lang="en-US" altLang="zh-CN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3D3C9E9E-EB1C-C74C-B5AD-AEBC12538F86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1143000"/>
            <a:ext cx="8229600" cy="50292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/>
            <a:r>
              <a:rPr lang="en-US" altLang="en-US" sz="2000" kern="0" dirty="0">
                <a:solidFill>
                  <a:schemeClr val="bg1">
                    <a:lumMod val="85000"/>
                  </a:schemeClr>
                </a:solidFill>
              </a:rPr>
              <a:t>CSP Definition</a:t>
            </a:r>
          </a:p>
          <a:p>
            <a:pPr lvl="1" eaLnBrk="1" hangingPunct="1"/>
            <a:r>
              <a:rPr lang="en-US" altLang="en-US" sz="1800" kern="0" dirty="0">
                <a:solidFill>
                  <a:schemeClr val="bg1">
                    <a:lumMod val="85000"/>
                  </a:schemeClr>
                </a:solidFill>
              </a:rPr>
              <a:t>Graphical representation</a:t>
            </a:r>
          </a:p>
          <a:p>
            <a:pPr lvl="1" eaLnBrk="1" hangingPunct="1"/>
            <a:r>
              <a:rPr lang="en-US" altLang="en-US" sz="1800" kern="0" dirty="0">
                <a:solidFill>
                  <a:schemeClr val="bg1">
                    <a:lumMod val="85000"/>
                  </a:schemeClr>
                </a:solidFill>
              </a:rPr>
              <a:t>Domain types</a:t>
            </a:r>
          </a:p>
          <a:p>
            <a:pPr lvl="1" eaLnBrk="1" hangingPunct="1"/>
            <a:r>
              <a:rPr lang="en-US" altLang="en-US" sz="1800" kern="0" dirty="0">
                <a:solidFill>
                  <a:schemeClr val="bg1">
                    <a:lumMod val="85000"/>
                  </a:schemeClr>
                </a:solidFill>
              </a:rPr>
              <a:t>Constraint definition</a:t>
            </a:r>
          </a:p>
          <a:p>
            <a:pPr lvl="1" eaLnBrk="1" hangingPunct="1"/>
            <a:r>
              <a:rPr lang="en-US" altLang="en-US" sz="1800" kern="0" dirty="0">
                <a:solidFill>
                  <a:schemeClr val="bg1">
                    <a:lumMod val="85000"/>
                  </a:schemeClr>
                </a:solidFill>
              </a:rPr>
              <a:t>Query</a:t>
            </a:r>
          </a:p>
          <a:p>
            <a:pPr lvl="1" eaLnBrk="1" hangingPunct="1"/>
            <a:r>
              <a:rPr lang="en-US" altLang="en-US" sz="1800" kern="0" dirty="0">
                <a:solidFill>
                  <a:schemeClr val="bg1">
                    <a:lumMod val="85000"/>
                  </a:schemeClr>
                </a:solidFill>
              </a:rPr>
              <a:t>Examples</a:t>
            </a:r>
          </a:p>
          <a:p>
            <a:pPr eaLnBrk="1" hangingPunct="1"/>
            <a:r>
              <a:rPr lang="en-US" altLang="en-US" sz="2000" kern="0" dirty="0">
                <a:solidFill>
                  <a:schemeClr val="bg1">
                    <a:lumMod val="85000"/>
                  </a:schemeClr>
                </a:solidFill>
              </a:rPr>
              <a:t>Consistency and constraint propagation</a:t>
            </a:r>
          </a:p>
          <a:p>
            <a:pPr lvl="1" eaLnBrk="1" hangingPunct="1"/>
            <a:r>
              <a:rPr lang="en-US" altLang="en-US" sz="1800" kern="0" dirty="0">
                <a:solidFill>
                  <a:schemeClr val="bg1">
                    <a:lumMod val="85000"/>
                  </a:schemeClr>
                </a:solidFill>
              </a:rPr>
              <a:t>AC, PC, </a:t>
            </a:r>
            <a:r>
              <a:rPr lang="en-US" altLang="en-US" sz="1800" i="1" kern="0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sz="1800" kern="0" dirty="0">
                <a:solidFill>
                  <a:schemeClr val="bg1">
                    <a:lumMod val="85000"/>
                  </a:schemeClr>
                </a:solidFill>
              </a:rPr>
              <a:t>-</a:t>
            </a:r>
            <a:r>
              <a:rPr lang="en-US" altLang="en-US" sz="1800" kern="0" dirty="0" err="1">
                <a:solidFill>
                  <a:schemeClr val="bg1">
                    <a:lumMod val="85000"/>
                  </a:schemeClr>
                </a:solidFill>
              </a:rPr>
              <a:t>consisntency</a:t>
            </a:r>
            <a:endParaRPr lang="en-US" altLang="en-US" sz="1800" kern="0" dirty="0">
              <a:solidFill>
                <a:schemeClr val="bg1">
                  <a:lumMod val="85000"/>
                </a:schemeClr>
              </a:solidFill>
            </a:endParaRPr>
          </a:p>
          <a:p>
            <a:pPr eaLnBrk="1" hangingPunct="1"/>
            <a:r>
              <a:rPr lang="en-US" altLang="en-US" sz="2000" kern="0" dirty="0">
                <a:solidFill>
                  <a:schemeClr val="bg1">
                    <a:lumMod val="85000"/>
                  </a:schemeClr>
                </a:solidFill>
              </a:rPr>
              <a:t>Solving CSPs</a:t>
            </a:r>
          </a:p>
          <a:p>
            <a:pPr lvl="1" eaLnBrk="1" hangingPunct="1"/>
            <a:r>
              <a:rPr lang="en-US" altLang="en-US" sz="1600" kern="0" dirty="0">
                <a:solidFill>
                  <a:schemeClr val="bg1">
                    <a:lumMod val="85000"/>
                  </a:schemeClr>
                </a:solidFill>
              </a:rPr>
              <a:t>Backtrack search: </a:t>
            </a:r>
            <a:r>
              <a:rPr lang="en-US" altLang="en-US" sz="1800" kern="0" dirty="0">
                <a:solidFill>
                  <a:schemeClr val="bg1">
                    <a:lumMod val="85000"/>
                  </a:schemeClr>
                </a:solidFill>
              </a:rPr>
              <a:t>Var/</a:t>
            </a:r>
            <a:r>
              <a:rPr lang="en-US" altLang="en-US" sz="1800" kern="0" dirty="0" err="1">
                <a:solidFill>
                  <a:schemeClr val="bg1">
                    <a:lumMod val="85000"/>
                  </a:schemeClr>
                </a:solidFill>
              </a:rPr>
              <a:t>val</a:t>
            </a:r>
            <a:r>
              <a:rPr lang="en-US" altLang="en-US" sz="1800" kern="0" dirty="0">
                <a:solidFill>
                  <a:schemeClr val="bg1">
                    <a:lumMod val="85000"/>
                  </a:schemeClr>
                </a:solidFill>
              </a:rPr>
              <a:t> ordering, lookahead, intelligent </a:t>
            </a:r>
            <a:r>
              <a:rPr lang="en-US" altLang="en-US" sz="1800" kern="0" dirty="0" err="1">
                <a:solidFill>
                  <a:schemeClr val="bg1">
                    <a:lumMod val="85000"/>
                  </a:schemeClr>
                </a:solidFill>
              </a:rPr>
              <a:t>backtracing</a:t>
            </a:r>
            <a:endParaRPr lang="en-US" altLang="en-US" sz="1800" kern="0" dirty="0">
              <a:solidFill>
                <a:schemeClr val="bg1">
                  <a:lumMod val="85000"/>
                </a:schemeClr>
              </a:solidFill>
            </a:endParaRPr>
          </a:p>
          <a:p>
            <a:pPr lvl="1" eaLnBrk="1" hangingPunct="1"/>
            <a:r>
              <a:rPr lang="en-US" altLang="en-US" sz="1600" kern="0" dirty="0">
                <a:solidFill>
                  <a:schemeClr val="bg1">
                    <a:lumMod val="85000"/>
                  </a:schemeClr>
                </a:solidFill>
              </a:rPr>
              <a:t>Local search</a:t>
            </a:r>
          </a:p>
          <a:p>
            <a:pPr eaLnBrk="1" hangingPunct="1"/>
            <a:r>
              <a:rPr lang="en-US" altLang="en-US" sz="2000" kern="0" dirty="0">
                <a:solidFill>
                  <a:srgbClr val="C00000"/>
                </a:solidFill>
              </a:rPr>
              <a:t>Exploiting structure</a:t>
            </a:r>
          </a:p>
          <a:p>
            <a:pPr lvl="1" eaLnBrk="1" hangingPunct="1"/>
            <a:r>
              <a:rPr lang="en-US" altLang="en-US" sz="2000" kern="0" dirty="0">
                <a:solidFill>
                  <a:srgbClr val="C00000"/>
                </a:solidFill>
              </a:rPr>
              <a:t>Tree structures, symmetry</a:t>
            </a:r>
            <a:endParaRPr lang="en-US" altLang="en-US" sz="2400" kern="0" dirty="0">
              <a:solidFill>
                <a:srgbClr val="C00000"/>
              </a:solidFill>
            </a:endParaRPr>
          </a:p>
          <a:p>
            <a:pPr lvl="1" eaLnBrk="1" hangingPunct="1"/>
            <a:endParaRPr lang="en-US" altLang="en-US" sz="2000" kern="0" dirty="0"/>
          </a:p>
          <a:p>
            <a:pPr eaLnBrk="1" hangingPunct="1"/>
            <a:endParaRPr lang="en-US" altLang="en-US" sz="2400" kern="0" dirty="0"/>
          </a:p>
        </p:txBody>
      </p:sp>
    </p:spTree>
    <p:extLst>
      <p:ext uri="{BB962C8B-B14F-4D97-AF65-F5344CB8AC3E}">
        <p14:creationId xmlns:p14="http://schemas.microsoft.com/office/powerpoint/2010/main" val="101182728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12FDC-C425-8346-B336-567BBADB6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Exploiting Structure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6EB4D3-3A72-274E-B52F-D3F21C6639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9C1A5EC-2315-A948-92FA-725C52ACDA9D}" type="slidenum">
              <a:rPr lang="en-US" altLang="zh-CN" smtClean="0"/>
              <a:pPr>
                <a:defRPr/>
              </a:pPr>
              <a:t>42</a:t>
            </a:fld>
            <a:endParaRPr lang="en-US" altLang="zh-CN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DB0171AD-4C0E-2E4F-9748-BBBE66840253}"/>
              </a:ext>
            </a:extLst>
          </p:cNvPr>
          <p:cNvSpPr txBox="1">
            <a:spLocks noChangeArrowheads="1"/>
          </p:cNvSpPr>
          <p:nvPr/>
        </p:nvSpPr>
        <p:spPr>
          <a:xfrm>
            <a:off x="604861" y="1265536"/>
            <a:ext cx="7768672" cy="447675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Independent subproblems</a:t>
            </a:r>
          </a:p>
          <a:p>
            <a:pPr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Biconnected components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Tree-structured CSPs</a:t>
            </a:r>
          </a:p>
          <a:p>
            <a:pPr marL="857250" lvl="1" indent="-457200">
              <a:lnSpc>
                <a:spcPct val="90000"/>
              </a:lnSpc>
              <a:buFont typeface="+mj-lt"/>
              <a:buAutoNum type="arabicPeriod"/>
            </a:pPr>
            <a:r>
              <a:rPr lang="en-US" altLang="en-US" sz="2000" dirty="0" err="1"/>
              <a:t>Cutset</a:t>
            </a:r>
            <a:r>
              <a:rPr lang="en-US" altLang="en-US" sz="2000" dirty="0"/>
              <a:t> conditioning (aka cycle </a:t>
            </a:r>
            <a:r>
              <a:rPr lang="en-US" altLang="en-US" sz="2000" dirty="0" err="1"/>
              <a:t>cutset</a:t>
            </a:r>
            <a:r>
              <a:rPr lang="en-US" altLang="en-US" sz="2000" dirty="0"/>
              <a:t> method)</a:t>
            </a:r>
          </a:p>
          <a:p>
            <a:pPr marL="857250" lvl="1" indent="-457200">
              <a:lnSpc>
                <a:spcPct val="90000"/>
              </a:lnSpc>
              <a:buFont typeface="+mj-lt"/>
              <a:buAutoNum type="arabicPeriod"/>
            </a:pPr>
            <a:r>
              <a:rPr lang="en-US" altLang="en-US" sz="2000" dirty="0"/>
              <a:t>Tree decomposition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Value symmetry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en-US" sz="2400" dirty="0"/>
          </a:p>
          <a:p>
            <a:pPr marL="0" indent="0">
              <a:buNone/>
            </a:pPr>
            <a:endParaRPr lang="en-US" dirty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endParaRPr lang="en-US" altLang="en-US" sz="2000" kern="0" dirty="0"/>
          </a:p>
        </p:txBody>
      </p:sp>
    </p:spTree>
    <p:extLst>
      <p:ext uri="{BB962C8B-B14F-4D97-AF65-F5344CB8AC3E}">
        <p14:creationId xmlns:p14="http://schemas.microsoft.com/office/powerpoint/2010/main" val="53999341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73FC3-4F1D-8349-B9E4-C2FB3CC0B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Tree-structured CSP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8D892F-67F3-7643-B9D7-97F5304CCA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9C1A5EC-2315-A948-92FA-725C52ACDA9D}" type="slidenum">
              <a:rPr lang="en-US" altLang="zh-CN" smtClean="0"/>
              <a:pPr>
                <a:defRPr/>
              </a:pPr>
              <a:t>43</a:t>
            </a:fld>
            <a:endParaRPr lang="en-US" altLang="zh-CN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62AEBBE-57B6-404D-8208-EFBB935AE6BF}"/>
              </a:ext>
            </a:extLst>
          </p:cNvPr>
          <p:cNvCxnSpPr>
            <a:cxnSpLocks/>
            <a:stCxn id="5" idx="2"/>
            <a:endCxn id="9" idx="0"/>
          </p:cNvCxnSpPr>
          <p:nvPr/>
        </p:nvCxnSpPr>
        <p:spPr>
          <a:xfrm flipH="1">
            <a:off x="1700127" y="2800921"/>
            <a:ext cx="711632" cy="27942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0E1F33CA-D7A6-044E-B399-E00C24F879D0}"/>
              </a:ext>
            </a:extLst>
          </p:cNvPr>
          <p:cNvCxnSpPr>
            <a:cxnSpLocks/>
            <a:stCxn id="5" idx="2"/>
            <a:endCxn id="21" idx="0"/>
          </p:cNvCxnSpPr>
          <p:nvPr/>
        </p:nvCxnSpPr>
        <p:spPr>
          <a:xfrm>
            <a:off x="2411759" y="2800921"/>
            <a:ext cx="248778" cy="27942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5F132B9B-9F06-CD44-857C-3256624BD8AA}"/>
              </a:ext>
            </a:extLst>
          </p:cNvPr>
          <p:cNvCxnSpPr>
            <a:cxnSpLocks/>
            <a:stCxn id="5" idx="2"/>
            <a:endCxn id="26" idx="0"/>
          </p:cNvCxnSpPr>
          <p:nvPr/>
        </p:nvCxnSpPr>
        <p:spPr>
          <a:xfrm>
            <a:off x="2411759" y="2800921"/>
            <a:ext cx="1226032" cy="27942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280B5CD5-DE62-6F4C-B639-661588046D47}"/>
              </a:ext>
            </a:extLst>
          </p:cNvPr>
          <p:cNvGrpSpPr/>
          <p:nvPr/>
        </p:nvGrpSpPr>
        <p:grpSpPr>
          <a:xfrm>
            <a:off x="1246934" y="3080349"/>
            <a:ext cx="6138710" cy="271851"/>
            <a:chOff x="1246934" y="3548691"/>
            <a:chExt cx="6138710" cy="271851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78BBC9A9-DACC-F846-B445-22037218FB5C}"/>
                </a:ext>
              </a:extLst>
            </p:cNvPr>
            <p:cNvGrpSpPr/>
            <p:nvPr/>
          </p:nvGrpSpPr>
          <p:grpSpPr>
            <a:xfrm>
              <a:off x="1246934" y="3548691"/>
              <a:ext cx="906386" cy="271851"/>
              <a:chOff x="3463009" y="4440546"/>
              <a:chExt cx="906386" cy="271851"/>
            </a:xfrm>
          </p:grpSpPr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3D402A71-013A-094C-8BDE-8DB6C4FA7553}"/>
                  </a:ext>
                </a:extLst>
              </p:cNvPr>
              <p:cNvSpPr/>
              <p:nvPr/>
            </p:nvSpPr>
            <p:spPr>
              <a:xfrm>
                <a:off x="3463009" y="4440546"/>
                <a:ext cx="906386" cy="271851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C62FCF23-7DE0-074B-A068-A1EB8BF1D6AC}"/>
                  </a:ext>
                </a:extLst>
              </p:cNvPr>
              <p:cNvSpPr/>
              <p:nvPr/>
            </p:nvSpPr>
            <p:spPr>
              <a:xfrm>
                <a:off x="3564714" y="4496830"/>
                <a:ext cx="152400" cy="152400"/>
              </a:xfrm>
              <a:prstGeom prst="ellipse">
                <a:avLst/>
              </a:prstGeom>
              <a:solidFill>
                <a:srgbClr val="3965BC"/>
              </a:solidFill>
              <a:ln>
                <a:solidFill>
                  <a:srgbClr val="3965B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A37935E4-D041-6046-8579-D3C4D869B9CB}"/>
                  </a:ext>
                </a:extLst>
              </p:cNvPr>
              <p:cNvSpPr/>
              <p:nvPr/>
            </p:nvSpPr>
            <p:spPr>
              <a:xfrm>
                <a:off x="3823444" y="4496830"/>
                <a:ext cx="152400" cy="152400"/>
              </a:xfrm>
              <a:prstGeom prst="ellipse">
                <a:avLst/>
              </a:prstGeom>
              <a:solidFill>
                <a:srgbClr val="3965BC"/>
              </a:solidFill>
              <a:ln>
                <a:solidFill>
                  <a:srgbClr val="3965B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B9034C02-9584-E94E-A42E-C9B6D766DAE1}"/>
                  </a:ext>
                </a:extLst>
              </p:cNvPr>
              <p:cNvSpPr/>
              <p:nvPr/>
            </p:nvSpPr>
            <p:spPr>
              <a:xfrm>
                <a:off x="4082174" y="4496830"/>
                <a:ext cx="152400" cy="152400"/>
              </a:xfrm>
              <a:prstGeom prst="ellipse">
                <a:avLst/>
              </a:prstGeom>
              <a:solidFill>
                <a:srgbClr val="3965BC"/>
              </a:solidFill>
              <a:ln>
                <a:solidFill>
                  <a:srgbClr val="3965B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9ACFBDBC-9076-EE4F-877F-A990A42DF16F}"/>
                </a:ext>
              </a:extLst>
            </p:cNvPr>
            <p:cNvGrpSpPr/>
            <p:nvPr/>
          </p:nvGrpSpPr>
          <p:grpSpPr>
            <a:xfrm>
              <a:off x="2207344" y="3548691"/>
              <a:ext cx="906386" cy="271851"/>
              <a:chOff x="3463009" y="4440546"/>
              <a:chExt cx="906386" cy="271851"/>
            </a:xfrm>
          </p:grpSpPr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E8B11A55-24D2-774E-9982-47438D4502B6}"/>
                  </a:ext>
                </a:extLst>
              </p:cNvPr>
              <p:cNvSpPr/>
              <p:nvPr/>
            </p:nvSpPr>
            <p:spPr>
              <a:xfrm>
                <a:off x="3463009" y="4440546"/>
                <a:ext cx="906386" cy="271851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1108A310-1CC9-4C43-BCD0-43BA12B3FA40}"/>
                  </a:ext>
                </a:extLst>
              </p:cNvPr>
              <p:cNvSpPr/>
              <p:nvPr/>
            </p:nvSpPr>
            <p:spPr>
              <a:xfrm>
                <a:off x="3564714" y="4496830"/>
                <a:ext cx="152400" cy="152400"/>
              </a:xfrm>
              <a:prstGeom prst="ellipse">
                <a:avLst/>
              </a:prstGeom>
              <a:solidFill>
                <a:srgbClr val="3965BC"/>
              </a:solidFill>
              <a:ln>
                <a:solidFill>
                  <a:srgbClr val="3965B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C2E75468-8F30-7D46-A39D-D05DB34A5A19}"/>
                  </a:ext>
                </a:extLst>
              </p:cNvPr>
              <p:cNvSpPr/>
              <p:nvPr/>
            </p:nvSpPr>
            <p:spPr>
              <a:xfrm>
                <a:off x="3823444" y="4496830"/>
                <a:ext cx="152400" cy="152400"/>
              </a:xfrm>
              <a:prstGeom prst="ellipse">
                <a:avLst/>
              </a:prstGeom>
              <a:solidFill>
                <a:srgbClr val="3965BC"/>
              </a:solidFill>
              <a:ln>
                <a:solidFill>
                  <a:srgbClr val="3965B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4CB22CFA-8083-8849-A60E-5B360A4E8B9D}"/>
                  </a:ext>
                </a:extLst>
              </p:cNvPr>
              <p:cNvSpPr/>
              <p:nvPr/>
            </p:nvSpPr>
            <p:spPr>
              <a:xfrm>
                <a:off x="4082174" y="4496830"/>
                <a:ext cx="152400" cy="152400"/>
              </a:xfrm>
              <a:prstGeom prst="ellipse">
                <a:avLst/>
              </a:prstGeom>
              <a:solidFill>
                <a:srgbClr val="3965BC"/>
              </a:solidFill>
              <a:ln>
                <a:solidFill>
                  <a:srgbClr val="3965B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56B7D142-A13C-5C4E-824D-1199A51A7989}"/>
                </a:ext>
              </a:extLst>
            </p:cNvPr>
            <p:cNvGrpSpPr/>
            <p:nvPr/>
          </p:nvGrpSpPr>
          <p:grpSpPr>
            <a:xfrm>
              <a:off x="3184598" y="3548691"/>
              <a:ext cx="906386" cy="271851"/>
              <a:chOff x="3463009" y="4440546"/>
              <a:chExt cx="906386" cy="271851"/>
            </a:xfrm>
          </p:grpSpPr>
          <p:sp>
            <p:nvSpPr>
              <p:cNvPr id="26" name="Rounded Rectangle 25">
                <a:extLst>
                  <a:ext uri="{FF2B5EF4-FFF2-40B4-BE49-F238E27FC236}">
                    <a16:creationId xmlns:a16="http://schemas.microsoft.com/office/drawing/2014/main" id="{FA1D7B7C-EDAF-AE40-A146-F018B5388AC9}"/>
                  </a:ext>
                </a:extLst>
              </p:cNvPr>
              <p:cNvSpPr/>
              <p:nvPr/>
            </p:nvSpPr>
            <p:spPr>
              <a:xfrm>
                <a:off x="3463009" y="4440546"/>
                <a:ext cx="906386" cy="271851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EF04A91E-6776-8E48-8A24-6C088B7C1DF5}"/>
                  </a:ext>
                </a:extLst>
              </p:cNvPr>
              <p:cNvSpPr/>
              <p:nvPr/>
            </p:nvSpPr>
            <p:spPr>
              <a:xfrm>
                <a:off x="3564714" y="4496830"/>
                <a:ext cx="152400" cy="152400"/>
              </a:xfrm>
              <a:prstGeom prst="ellipse">
                <a:avLst/>
              </a:prstGeom>
              <a:solidFill>
                <a:srgbClr val="3965BC"/>
              </a:solidFill>
              <a:ln>
                <a:solidFill>
                  <a:srgbClr val="3965B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BC568757-054A-8F48-A1DC-AC672430480C}"/>
                  </a:ext>
                </a:extLst>
              </p:cNvPr>
              <p:cNvSpPr/>
              <p:nvPr/>
            </p:nvSpPr>
            <p:spPr>
              <a:xfrm>
                <a:off x="3823444" y="4496830"/>
                <a:ext cx="152400" cy="152400"/>
              </a:xfrm>
              <a:prstGeom prst="ellipse">
                <a:avLst/>
              </a:prstGeom>
              <a:solidFill>
                <a:srgbClr val="3965BC"/>
              </a:solidFill>
              <a:ln>
                <a:solidFill>
                  <a:srgbClr val="3965B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41C5636C-09E2-864D-8228-E928D12C513C}"/>
                  </a:ext>
                </a:extLst>
              </p:cNvPr>
              <p:cNvSpPr/>
              <p:nvPr/>
            </p:nvSpPr>
            <p:spPr>
              <a:xfrm>
                <a:off x="4082174" y="4496830"/>
                <a:ext cx="152400" cy="152400"/>
              </a:xfrm>
              <a:prstGeom prst="ellipse">
                <a:avLst/>
              </a:prstGeom>
              <a:solidFill>
                <a:srgbClr val="3965BC"/>
              </a:solidFill>
              <a:ln>
                <a:solidFill>
                  <a:srgbClr val="3965B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3EECE73C-77B2-C64B-9A19-538D513CA87A}"/>
                </a:ext>
              </a:extLst>
            </p:cNvPr>
            <p:cNvGrpSpPr/>
            <p:nvPr/>
          </p:nvGrpSpPr>
          <p:grpSpPr>
            <a:xfrm>
              <a:off x="4161327" y="3548691"/>
              <a:ext cx="906386" cy="271851"/>
              <a:chOff x="3463009" y="4440546"/>
              <a:chExt cx="906386" cy="271851"/>
            </a:xfrm>
          </p:grpSpPr>
          <p:sp>
            <p:nvSpPr>
              <p:cNvPr id="31" name="Rounded Rectangle 30">
                <a:extLst>
                  <a:ext uri="{FF2B5EF4-FFF2-40B4-BE49-F238E27FC236}">
                    <a16:creationId xmlns:a16="http://schemas.microsoft.com/office/drawing/2014/main" id="{8667DE31-4BC2-3646-BE0C-708959E8FB50}"/>
                  </a:ext>
                </a:extLst>
              </p:cNvPr>
              <p:cNvSpPr/>
              <p:nvPr/>
            </p:nvSpPr>
            <p:spPr>
              <a:xfrm>
                <a:off x="3463009" y="4440546"/>
                <a:ext cx="906386" cy="271851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A948C520-157C-8843-8C11-ECA8D3E32115}"/>
                  </a:ext>
                </a:extLst>
              </p:cNvPr>
              <p:cNvSpPr/>
              <p:nvPr/>
            </p:nvSpPr>
            <p:spPr>
              <a:xfrm>
                <a:off x="3564714" y="4496830"/>
                <a:ext cx="152400" cy="152400"/>
              </a:xfrm>
              <a:prstGeom prst="ellipse">
                <a:avLst/>
              </a:prstGeom>
              <a:solidFill>
                <a:srgbClr val="3965BC"/>
              </a:solidFill>
              <a:ln>
                <a:solidFill>
                  <a:srgbClr val="3965B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B8BAC87C-E524-6F41-A0D0-31AEB5C49A90}"/>
                  </a:ext>
                </a:extLst>
              </p:cNvPr>
              <p:cNvSpPr/>
              <p:nvPr/>
            </p:nvSpPr>
            <p:spPr>
              <a:xfrm>
                <a:off x="3823444" y="4496830"/>
                <a:ext cx="152400" cy="152400"/>
              </a:xfrm>
              <a:prstGeom prst="ellipse">
                <a:avLst/>
              </a:prstGeom>
              <a:solidFill>
                <a:srgbClr val="3965BC"/>
              </a:solidFill>
              <a:ln>
                <a:solidFill>
                  <a:srgbClr val="3965B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60FC6960-A580-EE44-BF19-3FEE3BA259E1}"/>
                  </a:ext>
                </a:extLst>
              </p:cNvPr>
              <p:cNvSpPr/>
              <p:nvPr/>
            </p:nvSpPr>
            <p:spPr>
              <a:xfrm>
                <a:off x="4082174" y="4496830"/>
                <a:ext cx="152400" cy="152400"/>
              </a:xfrm>
              <a:prstGeom prst="ellipse">
                <a:avLst/>
              </a:prstGeom>
              <a:solidFill>
                <a:srgbClr val="3965BC"/>
              </a:solidFill>
              <a:ln>
                <a:solidFill>
                  <a:srgbClr val="3965B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C08D6BDD-4EA5-2F4D-A780-CD1657189D8D}"/>
                </a:ext>
              </a:extLst>
            </p:cNvPr>
            <p:cNvGrpSpPr/>
            <p:nvPr/>
          </p:nvGrpSpPr>
          <p:grpSpPr>
            <a:xfrm>
              <a:off x="5117288" y="3548691"/>
              <a:ext cx="906386" cy="271851"/>
              <a:chOff x="3463009" y="4440546"/>
              <a:chExt cx="906386" cy="271851"/>
            </a:xfrm>
          </p:grpSpPr>
          <p:sp>
            <p:nvSpPr>
              <p:cNvPr id="36" name="Rounded Rectangle 35">
                <a:extLst>
                  <a:ext uri="{FF2B5EF4-FFF2-40B4-BE49-F238E27FC236}">
                    <a16:creationId xmlns:a16="http://schemas.microsoft.com/office/drawing/2014/main" id="{8F0E8B06-AEE5-714B-8537-523A0C31EAC5}"/>
                  </a:ext>
                </a:extLst>
              </p:cNvPr>
              <p:cNvSpPr/>
              <p:nvPr/>
            </p:nvSpPr>
            <p:spPr>
              <a:xfrm>
                <a:off x="3463009" y="4440546"/>
                <a:ext cx="906386" cy="271851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DAB0AFC7-6C80-BC45-A126-CD8C59AE8DD0}"/>
                  </a:ext>
                </a:extLst>
              </p:cNvPr>
              <p:cNvSpPr/>
              <p:nvPr/>
            </p:nvSpPr>
            <p:spPr>
              <a:xfrm>
                <a:off x="3564714" y="4496830"/>
                <a:ext cx="152400" cy="152400"/>
              </a:xfrm>
              <a:prstGeom prst="ellipse">
                <a:avLst/>
              </a:prstGeom>
              <a:solidFill>
                <a:srgbClr val="3965BC"/>
              </a:solidFill>
              <a:ln>
                <a:solidFill>
                  <a:srgbClr val="3965B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E5FDCB54-5FA2-5341-BD1A-89AC2D9D99CA}"/>
                  </a:ext>
                </a:extLst>
              </p:cNvPr>
              <p:cNvSpPr/>
              <p:nvPr/>
            </p:nvSpPr>
            <p:spPr>
              <a:xfrm>
                <a:off x="3823444" y="4496830"/>
                <a:ext cx="152400" cy="152400"/>
              </a:xfrm>
              <a:prstGeom prst="ellipse">
                <a:avLst/>
              </a:prstGeom>
              <a:solidFill>
                <a:srgbClr val="3965BC"/>
              </a:solidFill>
              <a:ln>
                <a:solidFill>
                  <a:srgbClr val="3965B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AA4FB65D-82E3-AE4D-ABBB-9948DAE1F865}"/>
                  </a:ext>
                </a:extLst>
              </p:cNvPr>
              <p:cNvSpPr/>
              <p:nvPr/>
            </p:nvSpPr>
            <p:spPr>
              <a:xfrm>
                <a:off x="4082174" y="4496830"/>
                <a:ext cx="152400" cy="152400"/>
              </a:xfrm>
              <a:prstGeom prst="ellipse">
                <a:avLst/>
              </a:prstGeom>
              <a:solidFill>
                <a:srgbClr val="3965BC"/>
              </a:solidFill>
              <a:ln>
                <a:solidFill>
                  <a:srgbClr val="3965B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9" name="Rounded Rectangle 58">
              <a:extLst>
                <a:ext uri="{FF2B5EF4-FFF2-40B4-BE49-F238E27FC236}">
                  <a16:creationId xmlns:a16="http://schemas.microsoft.com/office/drawing/2014/main" id="{0BC1CCAD-3B71-CF4B-80B5-1C105497C529}"/>
                </a:ext>
              </a:extLst>
            </p:cNvPr>
            <p:cNvSpPr/>
            <p:nvPr/>
          </p:nvSpPr>
          <p:spPr>
            <a:xfrm>
              <a:off x="6090300" y="3548691"/>
              <a:ext cx="607013" cy="271851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BE296066-7F80-D447-97FF-428ABDA77B96}"/>
                </a:ext>
              </a:extLst>
            </p:cNvPr>
            <p:cNvSpPr/>
            <p:nvPr/>
          </p:nvSpPr>
          <p:spPr>
            <a:xfrm>
              <a:off x="6192005" y="3604975"/>
              <a:ext cx="152400" cy="152400"/>
            </a:xfrm>
            <a:prstGeom prst="ellipse">
              <a:avLst/>
            </a:prstGeom>
            <a:solidFill>
              <a:srgbClr val="3965BC"/>
            </a:solidFill>
            <a:ln>
              <a:solidFill>
                <a:srgbClr val="3965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11E0F3D3-9B7F-6A48-9146-4A67F5AFDF1D}"/>
                </a:ext>
              </a:extLst>
            </p:cNvPr>
            <p:cNvSpPr/>
            <p:nvPr/>
          </p:nvSpPr>
          <p:spPr>
            <a:xfrm>
              <a:off x="6450735" y="3604975"/>
              <a:ext cx="152400" cy="152400"/>
            </a:xfrm>
            <a:prstGeom prst="ellipse">
              <a:avLst/>
            </a:prstGeom>
            <a:solidFill>
              <a:srgbClr val="3965BC"/>
            </a:solidFill>
            <a:ln>
              <a:solidFill>
                <a:srgbClr val="3965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ounded Rectangle 63">
              <a:extLst>
                <a:ext uri="{FF2B5EF4-FFF2-40B4-BE49-F238E27FC236}">
                  <a16:creationId xmlns:a16="http://schemas.microsoft.com/office/drawing/2014/main" id="{BF6C1FAB-2A30-F54F-AF47-3ABB67B3840A}"/>
                </a:ext>
              </a:extLst>
            </p:cNvPr>
            <p:cNvSpPr/>
            <p:nvPr/>
          </p:nvSpPr>
          <p:spPr>
            <a:xfrm>
              <a:off x="6778631" y="3548691"/>
              <a:ext cx="607013" cy="271851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3244B5A1-7B55-3D47-AC84-3D89CB99E145}"/>
                </a:ext>
              </a:extLst>
            </p:cNvPr>
            <p:cNvSpPr/>
            <p:nvPr/>
          </p:nvSpPr>
          <p:spPr>
            <a:xfrm>
              <a:off x="6880336" y="3604975"/>
              <a:ext cx="152400" cy="152400"/>
            </a:xfrm>
            <a:prstGeom prst="ellipse">
              <a:avLst/>
            </a:prstGeom>
            <a:solidFill>
              <a:srgbClr val="3965BC"/>
            </a:solidFill>
            <a:ln>
              <a:solidFill>
                <a:srgbClr val="3965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A214D957-52CC-B74C-9698-82CA69C2AEF4}"/>
                </a:ext>
              </a:extLst>
            </p:cNvPr>
            <p:cNvSpPr/>
            <p:nvPr/>
          </p:nvSpPr>
          <p:spPr>
            <a:xfrm>
              <a:off x="7139066" y="3604975"/>
              <a:ext cx="152400" cy="152400"/>
            </a:xfrm>
            <a:prstGeom prst="ellipse">
              <a:avLst/>
            </a:prstGeom>
            <a:solidFill>
              <a:srgbClr val="3965BC"/>
            </a:solidFill>
            <a:ln>
              <a:solidFill>
                <a:srgbClr val="3965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83853756-9018-1441-9449-974DF9ED724B}"/>
              </a:ext>
            </a:extLst>
          </p:cNvPr>
          <p:cNvGrpSpPr/>
          <p:nvPr/>
        </p:nvGrpSpPr>
        <p:grpSpPr>
          <a:xfrm>
            <a:off x="1958566" y="2528715"/>
            <a:ext cx="5159784" cy="272206"/>
            <a:chOff x="1958566" y="2826072"/>
            <a:chExt cx="5159784" cy="272206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C0BA419A-C79E-C14C-9E2D-FDC991D6AEB4}"/>
                </a:ext>
              </a:extLst>
            </p:cNvPr>
            <p:cNvGrpSpPr/>
            <p:nvPr/>
          </p:nvGrpSpPr>
          <p:grpSpPr>
            <a:xfrm>
              <a:off x="1958566" y="2826427"/>
              <a:ext cx="906386" cy="271851"/>
              <a:chOff x="1027771" y="4445606"/>
              <a:chExt cx="906386" cy="271851"/>
            </a:xfrm>
          </p:grpSpPr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80C14F22-382A-C44B-9463-A0E9B99558C5}"/>
                  </a:ext>
                </a:extLst>
              </p:cNvPr>
              <p:cNvSpPr/>
              <p:nvPr/>
            </p:nvSpPr>
            <p:spPr>
              <a:xfrm>
                <a:off x="1027771" y="4445606"/>
                <a:ext cx="906386" cy="271851"/>
              </a:xfrm>
              <a:prstGeom prst="roundRect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5B51FA33-2DF9-2E4B-A564-F7C28861EE3A}"/>
                  </a:ext>
                </a:extLst>
              </p:cNvPr>
              <p:cNvSpPr/>
              <p:nvPr/>
            </p:nvSpPr>
            <p:spPr>
              <a:xfrm>
                <a:off x="1108710" y="4511892"/>
                <a:ext cx="152400" cy="152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0F3B24D1-D701-1B40-984C-6DCB19F4CDA6}"/>
                  </a:ext>
                </a:extLst>
              </p:cNvPr>
              <p:cNvSpPr/>
              <p:nvPr/>
            </p:nvSpPr>
            <p:spPr>
              <a:xfrm>
                <a:off x="1307697" y="4511892"/>
                <a:ext cx="152400" cy="152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CE133B04-34C5-C040-85DC-AFB6DAF4F685}"/>
                  </a:ext>
                </a:extLst>
              </p:cNvPr>
              <p:cNvSpPr/>
              <p:nvPr/>
            </p:nvSpPr>
            <p:spPr>
              <a:xfrm>
                <a:off x="1506684" y="4511892"/>
                <a:ext cx="152400" cy="1524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87E55F99-797C-384C-8363-5DD8F4A5A89E}"/>
                  </a:ext>
                </a:extLst>
              </p:cNvPr>
              <p:cNvSpPr/>
              <p:nvPr/>
            </p:nvSpPr>
            <p:spPr>
              <a:xfrm>
                <a:off x="1705670" y="4517208"/>
                <a:ext cx="152400" cy="152400"/>
              </a:xfrm>
              <a:prstGeom prst="ellipse">
                <a:avLst/>
              </a:prstGeom>
              <a:solidFill>
                <a:schemeClr val="bg2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12EC7FC0-7184-7E47-AD27-9CA8C1220E91}"/>
                </a:ext>
              </a:extLst>
            </p:cNvPr>
            <p:cNvGrpSpPr/>
            <p:nvPr/>
          </p:nvGrpSpPr>
          <p:grpSpPr>
            <a:xfrm>
              <a:off x="4539468" y="2826072"/>
              <a:ext cx="906386" cy="271851"/>
              <a:chOff x="3463009" y="4440546"/>
              <a:chExt cx="906386" cy="271851"/>
            </a:xfrm>
          </p:grpSpPr>
          <p:sp>
            <p:nvSpPr>
              <p:cNvPr id="49" name="Rounded Rectangle 48">
                <a:extLst>
                  <a:ext uri="{FF2B5EF4-FFF2-40B4-BE49-F238E27FC236}">
                    <a16:creationId xmlns:a16="http://schemas.microsoft.com/office/drawing/2014/main" id="{2B318D2F-1546-7740-8A7E-6C0FAD81093C}"/>
                  </a:ext>
                </a:extLst>
              </p:cNvPr>
              <p:cNvSpPr/>
              <p:nvPr/>
            </p:nvSpPr>
            <p:spPr>
              <a:xfrm>
                <a:off x="3463009" y="4440546"/>
                <a:ext cx="906386" cy="271851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636C809B-2154-1A46-B59C-592DE624A639}"/>
                  </a:ext>
                </a:extLst>
              </p:cNvPr>
              <p:cNvSpPr/>
              <p:nvPr/>
            </p:nvSpPr>
            <p:spPr>
              <a:xfrm>
                <a:off x="3564714" y="4496830"/>
                <a:ext cx="152400" cy="152400"/>
              </a:xfrm>
              <a:prstGeom prst="ellipse">
                <a:avLst/>
              </a:prstGeom>
              <a:solidFill>
                <a:srgbClr val="3965BC"/>
              </a:solidFill>
              <a:ln>
                <a:solidFill>
                  <a:srgbClr val="3965B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76689590-B3A4-2343-9F0F-86D38EF41806}"/>
                  </a:ext>
                </a:extLst>
              </p:cNvPr>
              <p:cNvSpPr/>
              <p:nvPr/>
            </p:nvSpPr>
            <p:spPr>
              <a:xfrm>
                <a:off x="3823444" y="4496830"/>
                <a:ext cx="152400" cy="152400"/>
              </a:xfrm>
              <a:prstGeom prst="ellipse">
                <a:avLst/>
              </a:prstGeom>
              <a:solidFill>
                <a:srgbClr val="3965BC"/>
              </a:solidFill>
              <a:ln>
                <a:solidFill>
                  <a:srgbClr val="3965B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091FEFAC-B403-EB4F-9F7E-2AF675A9A8C9}"/>
                  </a:ext>
                </a:extLst>
              </p:cNvPr>
              <p:cNvSpPr/>
              <p:nvPr/>
            </p:nvSpPr>
            <p:spPr>
              <a:xfrm>
                <a:off x="4082174" y="4496830"/>
                <a:ext cx="152400" cy="152400"/>
              </a:xfrm>
              <a:prstGeom prst="ellipse">
                <a:avLst/>
              </a:prstGeom>
              <a:solidFill>
                <a:srgbClr val="3965BC"/>
              </a:solidFill>
              <a:ln>
                <a:solidFill>
                  <a:srgbClr val="3965B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56E5DDDA-7CF9-774A-AAD5-1A375D1008E1}"/>
                </a:ext>
              </a:extLst>
            </p:cNvPr>
            <p:cNvGrpSpPr/>
            <p:nvPr/>
          </p:nvGrpSpPr>
          <p:grpSpPr>
            <a:xfrm>
              <a:off x="6211964" y="2826072"/>
              <a:ext cx="906386" cy="271851"/>
              <a:chOff x="3463009" y="4440546"/>
              <a:chExt cx="906386" cy="271851"/>
            </a:xfrm>
          </p:grpSpPr>
          <p:sp>
            <p:nvSpPr>
              <p:cNvPr id="69" name="Rounded Rectangle 68">
                <a:extLst>
                  <a:ext uri="{FF2B5EF4-FFF2-40B4-BE49-F238E27FC236}">
                    <a16:creationId xmlns:a16="http://schemas.microsoft.com/office/drawing/2014/main" id="{36979E1E-EE9B-364A-9140-1A3D1994F39C}"/>
                  </a:ext>
                </a:extLst>
              </p:cNvPr>
              <p:cNvSpPr/>
              <p:nvPr/>
            </p:nvSpPr>
            <p:spPr>
              <a:xfrm>
                <a:off x="3463009" y="4440546"/>
                <a:ext cx="906386" cy="271851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94B1595C-08C4-C147-BE03-9BBC23CDC9B4}"/>
                  </a:ext>
                </a:extLst>
              </p:cNvPr>
              <p:cNvSpPr/>
              <p:nvPr/>
            </p:nvSpPr>
            <p:spPr>
              <a:xfrm>
                <a:off x="3564714" y="4496830"/>
                <a:ext cx="152400" cy="152400"/>
              </a:xfrm>
              <a:prstGeom prst="ellipse">
                <a:avLst/>
              </a:prstGeom>
              <a:solidFill>
                <a:srgbClr val="3965BC"/>
              </a:solidFill>
              <a:ln>
                <a:solidFill>
                  <a:srgbClr val="3965B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631B8899-29EE-0340-9A70-C4670997E880}"/>
                  </a:ext>
                </a:extLst>
              </p:cNvPr>
              <p:cNvSpPr/>
              <p:nvPr/>
            </p:nvSpPr>
            <p:spPr>
              <a:xfrm>
                <a:off x="3823444" y="4496830"/>
                <a:ext cx="152400" cy="152400"/>
              </a:xfrm>
              <a:prstGeom prst="ellipse">
                <a:avLst/>
              </a:prstGeom>
              <a:solidFill>
                <a:srgbClr val="3965BC"/>
              </a:solidFill>
              <a:ln>
                <a:solidFill>
                  <a:srgbClr val="3965B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D96031AC-DCEC-454B-8123-D4EE133039FD}"/>
                  </a:ext>
                </a:extLst>
              </p:cNvPr>
              <p:cNvSpPr/>
              <p:nvPr/>
            </p:nvSpPr>
            <p:spPr>
              <a:xfrm>
                <a:off x="4082174" y="4496830"/>
                <a:ext cx="152400" cy="152400"/>
              </a:xfrm>
              <a:prstGeom prst="ellipse">
                <a:avLst/>
              </a:prstGeom>
              <a:solidFill>
                <a:srgbClr val="3965BC"/>
              </a:solidFill>
              <a:ln>
                <a:solidFill>
                  <a:srgbClr val="3965B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8BB63779-1628-BE48-957B-BE74465C2D16}"/>
              </a:ext>
            </a:extLst>
          </p:cNvPr>
          <p:cNvGrpSpPr/>
          <p:nvPr/>
        </p:nvGrpSpPr>
        <p:grpSpPr>
          <a:xfrm>
            <a:off x="3185853" y="1914269"/>
            <a:ext cx="3351974" cy="335018"/>
            <a:chOff x="3185853" y="2040640"/>
            <a:chExt cx="3351974" cy="335018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237C21F9-D1BD-C64D-9D36-368447980C28}"/>
                </a:ext>
              </a:extLst>
            </p:cNvPr>
            <p:cNvGrpSpPr/>
            <p:nvPr/>
          </p:nvGrpSpPr>
          <p:grpSpPr>
            <a:xfrm>
              <a:off x="3185853" y="2103807"/>
              <a:ext cx="906386" cy="271851"/>
              <a:chOff x="3463009" y="4440546"/>
              <a:chExt cx="906386" cy="271851"/>
            </a:xfrm>
          </p:grpSpPr>
          <p:sp>
            <p:nvSpPr>
              <p:cNvPr id="54" name="Rounded Rectangle 53">
                <a:extLst>
                  <a:ext uri="{FF2B5EF4-FFF2-40B4-BE49-F238E27FC236}">
                    <a16:creationId xmlns:a16="http://schemas.microsoft.com/office/drawing/2014/main" id="{DBB182F6-1E7D-A244-94CE-A9385466C2FD}"/>
                  </a:ext>
                </a:extLst>
              </p:cNvPr>
              <p:cNvSpPr/>
              <p:nvPr/>
            </p:nvSpPr>
            <p:spPr>
              <a:xfrm>
                <a:off x="3463009" y="4440546"/>
                <a:ext cx="906386" cy="271851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5165E2DD-DC91-2F47-AE58-C0CF81F20BC0}"/>
                  </a:ext>
                </a:extLst>
              </p:cNvPr>
              <p:cNvSpPr/>
              <p:nvPr/>
            </p:nvSpPr>
            <p:spPr>
              <a:xfrm>
                <a:off x="3564714" y="4496830"/>
                <a:ext cx="152400" cy="152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2A86C9F8-1CB1-6445-B6D0-2E67B027183F}"/>
                  </a:ext>
                </a:extLst>
              </p:cNvPr>
              <p:cNvSpPr/>
              <p:nvPr/>
            </p:nvSpPr>
            <p:spPr>
              <a:xfrm>
                <a:off x="3823444" y="4496830"/>
                <a:ext cx="152400" cy="152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3F5207CF-BD31-344E-911A-1A0A140DE570}"/>
                  </a:ext>
                </a:extLst>
              </p:cNvPr>
              <p:cNvSpPr/>
              <p:nvPr/>
            </p:nvSpPr>
            <p:spPr>
              <a:xfrm>
                <a:off x="4082174" y="4496830"/>
                <a:ext cx="152400" cy="152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63DD0F43-1F5B-C34B-9773-04C31B701CC1}"/>
                </a:ext>
              </a:extLst>
            </p:cNvPr>
            <p:cNvGrpSpPr/>
            <p:nvPr/>
          </p:nvGrpSpPr>
          <p:grpSpPr>
            <a:xfrm>
              <a:off x="5631441" y="2040640"/>
              <a:ext cx="906386" cy="271851"/>
              <a:chOff x="3463009" y="4440546"/>
              <a:chExt cx="906386" cy="271851"/>
            </a:xfrm>
          </p:grpSpPr>
          <p:sp>
            <p:nvSpPr>
              <p:cNvPr id="74" name="Rounded Rectangle 73">
                <a:extLst>
                  <a:ext uri="{FF2B5EF4-FFF2-40B4-BE49-F238E27FC236}">
                    <a16:creationId xmlns:a16="http://schemas.microsoft.com/office/drawing/2014/main" id="{A3949530-37A5-6E4A-A5E3-4014CFB326C5}"/>
                  </a:ext>
                </a:extLst>
              </p:cNvPr>
              <p:cNvSpPr/>
              <p:nvPr/>
            </p:nvSpPr>
            <p:spPr>
              <a:xfrm>
                <a:off x="3463009" y="4440546"/>
                <a:ext cx="906386" cy="271851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17F9BF29-30C0-0A4E-8ECD-BF1818DCF3C0}"/>
                  </a:ext>
                </a:extLst>
              </p:cNvPr>
              <p:cNvSpPr/>
              <p:nvPr/>
            </p:nvSpPr>
            <p:spPr>
              <a:xfrm>
                <a:off x="3564714" y="4496830"/>
                <a:ext cx="152400" cy="152400"/>
              </a:xfrm>
              <a:prstGeom prst="ellipse">
                <a:avLst/>
              </a:prstGeom>
              <a:solidFill>
                <a:srgbClr val="3965BC"/>
              </a:solidFill>
              <a:ln>
                <a:solidFill>
                  <a:srgbClr val="3965B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38435A12-5501-AD49-B18B-18F43847261C}"/>
                  </a:ext>
                </a:extLst>
              </p:cNvPr>
              <p:cNvSpPr/>
              <p:nvPr/>
            </p:nvSpPr>
            <p:spPr>
              <a:xfrm>
                <a:off x="3823444" y="4496830"/>
                <a:ext cx="152400" cy="152400"/>
              </a:xfrm>
              <a:prstGeom prst="ellipse">
                <a:avLst/>
              </a:prstGeom>
              <a:solidFill>
                <a:srgbClr val="3965BC"/>
              </a:solidFill>
              <a:ln>
                <a:solidFill>
                  <a:srgbClr val="3965B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A5BF8BE9-5266-CA4F-B47B-B0C53EEE8520}"/>
                  </a:ext>
                </a:extLst>
              </p:cNvPr>
              <p:cNvSpPr/>
              <p:nvPr/>
            </p:nvSpPr>
            <p:spPr>
              <a:xfrm>
                <a:off x="4082174" y="4496830"/>
                <a:ext cx="152400" cy="152400"/>
              </a:xfrm>
              <a:prstGeom prst="ellipse">
                <a:avLst/>
              </a:prstGeom>
              <a:solidFill>
                <a:srgbClr val="3965BC"/>
              </a:solidFill>
              <a:ln>
                <a:solidFill>
                  <a:srgbClr val="3965B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786B58F4-7E00-2A49-9335-DADF5113E8F3}"/>
              </a:ext>
            </a:extLst>
          </p:cNvPr>
          <p:cNvGrpSpPr/>
          <p:nvPr/>
        </p:nvGrpSpPr>
        <p:grpSpPr>
          <a:xfrm>
            <a:off x="4452970" y="1362990"/>
            <a:ext cx="906386" cy="271851"/>
            <a:chOff x="3463009" y="4440546"/>
            <a:chExt cx="906386" cy="271851"/>
          </a:xfrm>
        </p:grpSpPr>
        <p:sp>
          <p:nvSpPr>
            <p:cNvPr id="79" name="Rounded Rectangle 78">
              <a:extLst>
                <a:ext uri="{FF2B5EF4-FFF2-40B4-BE49-F238E27FC236}">
                  <a16:creationId xmlns:a16="http://schemas.microsoft.com/office/drawing/2014/main" id="{F4CAB0D7-3B49-EF4E-9A41-910E0DC70F73}"/>
                </a:ext>
              </a:extLst>
            </p:cNvPr>
            <p:cNvSpPr/>
            <p:nvPr/>
          </p:nvSpPr>
          <p:spPr>
            <a:xfrm>
              <a:off x="3463009" y="4440546"/>
              <a:ext cx="906386" cy="271851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A140A203-E513-634A-863A-45249C752BFC}"/>
                </a:ext>
              </a:extLst>
            </p:cNvPr>
            <p:cNvSpPr/>
            <p:nvPr/>
          </p:nvSpPr>
          <p:spPr>
            <a:xfrm>
              <a:off x="3564714" y="4496830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5C92D878-7CB5-5D44-BF0E-39E6B8EC4A08}"/>
                </a:ext>
              </a:extLst>
            </p:cNvPr>
            <p:cNvSpPr/>
            <p:nvPr/>
          </p:nvSpPr>
          <p:spPr>
            <a:xfrm>
              <a:off x="3823444" y="4496830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7A129C52-0689-E74F-8CED-29275DB8080B}"/>
                </a:ext>
              </a:extLst>
            </p:cNvPr>
            <p:cNvSpPr/>
            <p:nvPr/>
          </p:nvSpPr>
          <p:spPr>
            <a:xfrm>
              <a:off x="4082174" y="4496830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75FFCC44-262D-7748-B45F-80512AFB0ECA}"/>
              </a:ext>
            </a:extLst>
          </p:cNvPr>
          <p:cNvCxnSpPr>
            <a:cxnSpLocks/>
            <a:stCxn id="49" idx="2"/>
            <a:endCxn id="31" idx="0"/>
          </p:cNvCxnSpPr>
          <p:nvPr/>
        </p:nvCxnSpPr>
        <p:spPr>
          <a:xfrm flipH="1">
            <a:off x="4614520" y="2800566"/>
            <a:ext cx="378141" cy="27978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A15DAC39-A206-E54E-9D31-06E69415AB6F}"/>
              </a:ext>
            </a:extLst>
          </p:cNvPr>
          <p:cNvCxnSpPr>
            <a:cxnSpLocks/>
            <a:stCxn id="49" idx="2"/>
            <a:endCxn id="36" idx="0"/>
          </p:cNvCxnSpPr>
          <p:nvPr/>
        </p:nvCxnSpPr>
        <p:spPr>
          <a:xfrm>
            <a:off x="4992661" y="2800566"/>
            <a:ext cx="577820" cy="27978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F97A5AAE-F190-1F41-95C0-24B00E181E70}"/>
              </a:ext>
            </a:extLst>
          </p:cNvPr>
          <p:cNvCxnSpPr>
            <a:cxnSpLocks/>
            <a:stCxn id="69" idx="2"/>
            <a:endCxn id="59" idx="0"/>
          </p:cNvCxnSpPr>
          <p:nvPr/>
        </p:nvCxnSpPr>
        <p:spPr>
          <a:xfrm flipH="1">
            <a:off x="6393807" y="2800566"/>
            <a:ext cx="271350" cy="27978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BAFC0F76-6C98-0140-8428-26BCE0A6AC61}"/>
              </a:ext>
            </a:extLst>
          </p:cNvPr>
          <p:cNvCxnSpPr>
            <a:cxnSpLocks/>
            <a:stCxn id="69" idx="2"/>
            <a:endCxn id="64" idx="0"/>
          </p:cNvCxnSpPr>
          <p:nvPr/>
        </p:nvCxnSpPr>
        <p:spPr>
          <a:xfrm>
            <a:off x="6665157" y="2800566"/>
            <a:ext cx="416981" cy="27978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F4284C60-BAFE-F94A-8438-E5893F4683DE}"/>
              </a:ext>
            </a:extLst>
          </p:cNvPr>
          <p:cNvCxnSpPr>
            <a:cxnSpLocks/>
            <a:stCxn id="54" idx="2"/>
            <a:endCxn id="5" idx="0"/>
          </p:cNvCxnSpPr>
          <p:nvPr/>
        </p:nvCxnSpPr>
        <p:spPr>
          <a:xfrm flipH="1">
            <a:off x="2411759" y="2249287"/>
            <a:ext cx="1227287" cy="27978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D5212C63-35F1-C740-86F1-6A1D2BFF722D}"/>
              </a:ext>
            </a:extLst>
          </p:cNvPr>
          <p:cNvCxnSpPr>
            <a:cxnSpLocks/>
            <a:stCxn id="54" idx="2"/>
            <a:endCxn id="49" idx="0"/>
          </p:cNvCxnSpPr>
          <p:nvPr/>
        </p:nvCxnSpPr>
        <p:spPr>
          <a:xfrm>
            <a:off x="3639046" y="2249287"/>
            <a:ext cx="1353615" cy="27942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27820E88-6E0D-0B4C-BA30-EB41377E35B4}"/>
              </a:ext>
            </a:extLst>
          </p:cNvPr>
          <p:cNvCxnSpPr>
            <a:cxnSpLocks/>
            <a:stCxn id="74" idx="2"/>
            <a:endCxn id="69" idx="0"/>
          </p:cNvCxnSpPr>
          <p:nvPr/>
        </p:nvCxnSpPr>
        <p:spPr>
          <a:xfrm>
            <a:off x="6084634" y="2186120"/>
            <a:ext cx="580523" cy="34259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42203094-3E4B-9F40-9A50-70BE299A9C6B}"/>
              </a:ext>
            </a:extLst>
          </p:cNvPr>
          <p:cNvCxnSpPr>
            <a:cxnSpLocks/>
            <a:stCxn id="79" idx="2"/>
            <a:endCxn id="74" idx="0"/>
          </p:cNvCxnSpPr>
          <p:nvPr/>
        </p:nvCxnSpPr>
        <p:spPr>
          <a:xfrm>
            <a:off x="4906163" y="1634841"/>
            <a:ext cx="1178471" cy="27942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25F62AE4-23A6-EC41-84D0-6DD8125CBF2A}"/>
              </a:ext>
            </a:extLst>
          </p:cNvPr>
          <p:cNvCxnSpPr>
            <a:cxnSpLocks/>
            <a:stCxn id="54" idx="0"/>
            <a:endCxn id="79" idx="2"/>
          </p:cNvCxnSpPr>
          <p:nvPr/>
        </p:nvCxnSpPr>
        <p:spPr>
          <a:xfrm flipV="1">
            <a:off x="3639046" y="1634841"/>
            <a:ext cx="1267117" cy="34259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Rectangle 3">
            <a:extLst>
              <a:ext uri="{FF2B5EF4-FFF2-40B4-BE49-F238E27FC236}">
                <a16:creationId xmlns:a16="http://schemas.microsoft.com/office/drawing/2014/main" id="{C6ACFA91-DD73-6949-B8BE-DB1819D20BD5}"/>
              </a:ext>
            </a:extLst>
          </p:cNvPr>
          <p:cNvSpPr txBox="1">
            <a:spLocks noChangeArrowheads="1"/>
          </p:cNvSpPr>
          <p:nvPr/>
        </p:nvSpPr>
        <p:spPr>
          <a:xfrm>
            <a:off x="397546" y="3556301"/>
            <a:ext cx="7836613" cy="188963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z="1800" dirty="0"/>
              <a:t>Consistency, </a:t>
            </a:r>
            <a:r>
              <a:rPr lang="en-US" sz="1800" dirty="0">
                <a:solidFill>
                  <a:srgbClr val="3965BC"/>
                </a:solidFill>
              </a:rPr>
              <a:t>bottom up</a:t>
            </a:r>
          </a:p>
          <a:p>
            <a:pPr lvl="1"/>
            <a:r>
              <a:rPr lang="en-US" sz="1600" dirty="0"/>
              <a:t>Starting from the leaves</a:t>
            </a:r>
          </a:p>
          <a:p>
            <a:pPr lvl="1"/>
            <a:r>
              <a:rPr lang="en-US" sz="1600" dirty="0"/>
              <a:t>Revise a parent given the domain of a child (directional arc consistency)</a:t>
            </a:r>
          </a:p>
          <a:p>
            <a:pPr lvl="1"/>
            <a:r>
              <a:rPr lang="en-US" sz="1600" dirty="0"/>
              <a:t>Keep going up to the root </a:t>
            </a:r>
            <a:endParaRPr lang="en-US" sz="900" dirty="0"/>
          </a:p>
          <a:p>
            <a:r>
              <a:rPr lang="en-US" sz="1800" dirty="0"/>
              <a:t>Instantiations, </a:t>
            </a:r>
            <a:r>
              <a:rPr lang="en-US" sz="1800" dirty="0">
                <a:solidFill>
                  <a:srgbClr val="3965BC"/>
                </a:solidFill>
              </a:rPr>
              <a:t>top down</a:t>
            </a:r>
          </a:p>
          <a:p>
            <a:pPr lvl="1"/>
            <a:r>
              <a:rPr lang="en-US" sz="1600" dirty="0"/>
              <a:t>Instantiate variables from the root to the leaves </a:t>
            </a:r>
          </a:p>
          <a:p>
            <a:r>
              <a:rPr lang="en-US" sz="1800" dirty="0"/>
              <a:t>Runs in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O(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800" dirty="0"/>
              <a:t>, 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800" dirty="0"/>
              <a:t> is #variables and 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1800" dirty="0"/>
              <a:t> domain size</a:t>
            </a:r>
          </a:p>
          <a:p>
            <a:endParaRPr lang="en-US" sz="2000" dirty="0"/>
          </a:p>
          <a:p>
            <a:endParaRPr lang="en-US" sz="2000" dirty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endParaRPr lang="en-US" altLang="en-US" sz="2000" kern="0" dirty="0"/>
          </a:p>
        </p:txBody>
      </p:sp>
    </p:spTree>
    <p:extLst>
      <p:ext uri="{BB962C8B-B14F-4D97-AF65-F5344CB8AC3E}">
        <p14:creationId xmlns:p14="http://schemas.microsoft.com/office/powerpoint/2010/main" val="378999965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12FDC-C425-8346-B336-567BBADB6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Tree-Structured CSP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6EB4D3-3A72-274E-B52F-D3F21C6639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9C1A5EC-2315-A948-92FA-725C52ACDA9D}" type="slidenum">
              <a:rPr lang="en-US" altLang="zh-CN" smtClean="0"/>
              <a:pPr>
                <a:defRPr/>
              </a:pPr>
              <a:t>44</a:t>
            </a:fld>
            <a:endParaRPr lang="en-US" altLang="zh-CN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DB0171AD-4C0E-2E4F-9748-BBBE66840253}"/>
              </a:ext>
            </a:extLst>
          </p:cNvPr>
          <p:cNvSpPr txBox="1">
            <a:spLocks noChangeArrowheads="1"/>
          </p:cNvSpPr>
          <p:nvPr/>
        </p:nvSpPr>
        <p:spPr>
          <a:xfrm>
            <a:off x="604860" y="1265536"/>
            <a:ext cx="7836613" cy="447675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sz="2400" i="1" dirty="0"/>
              <a:t>Any tree-structured CSP can be solved in time linear in the number of variables</a:t>
            </a:r>
            <a:endParaRPr lang="en-US" sz="1600" i="1" dirty="0"/>
          </a:p>
          <a:p>
            <a:r>
              <a:rPr lang="en-US" sz="2000" dirty="0"/>
              <a:t>Consistency, </a:t>
            </a:r>
            <a:r>
              <a:rPr lang="en-US" sz="2000" dirty="0">
                <a:solidFill>
                  <a:srgbClr val="3965BC"/>
                </a:solidFill>
              </a:rPr>
              <a:t>bottom up</a:t>
            </a:r>
          </a:p>
          <a:p>
            <a:r>
              <a:rPr lang="en-US" sz="2000" dirty="0"/>
              <a:t>Instantiations, </a:t>
            </a:r>
            <a:r>
              <a:rPr lang="en-US" sz="2000" dirty="0">
                <a:solidFill>
                  <a:srgbClr val="3965BC"/>
                </a:solidFill>
              </a:rPr>
              <a:t>top down</a:t>
            </a:r>
            <a:endParaRPr lang="en-US" sz="1800" dirty="0"/>
          </a:p>
          <a:p>
            <a:r>
              <a:rPr lang="en-US" sz="2000" dirty="0"/>
              <a:t>The assignment can be done backtrack-free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/>
              <a:t>Idea exploited in</a:t>
            </a:r>
          </a:p>
          <a:p>
            <a:r>
              <a:rPr lang="en-US" sz="2000" dirty="0" err="1"/>
              <a:t>Cutset</a:t>
            </a:r>
            <a:r>
              <a:rPr lang="en-US" sz="2000" dirty="0"/>
              <a:t> method</a:t>
            </a:r>
          </a:p>
          <a:p>
            <a:r>
              <a:rPr lang="en-US" sz="2000" dirty="0"/>
              <a:t>Tree decompositions</a:t>
            </a:r>
          </a:p>
          <a:p>
            <a:pPr marL="0" indent="0">
              <a:buNone/>
            </a:pPr>
            <a:endParaRPr lang="en-US" sz="2000" dirty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endParaRPr lang="en-US" altLang="en-US" sz="2000" kern="0" dirty="0"/>
          </a:p>
        </p:txBody>
      </p:sp>
    </p:spTree>
    <p:extLst>
      <p:ext uri="{BB962C8B-B14F-4D97-AF65-F5344CB8AC3E}">
        <p14:creationId xmlns:p14="http://schemas.microsoft.com/office/powerpoint/2010/main" val="54890383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45EE3-0CBC-6A42-A324-CF7B4250B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Cutset</a:t>
            </a:r>
            <a:r>
              <a:rPr lang="en-US" dirty="0"/>
              <a:t> </a:t>
            </a:r>
            <a:r>
              <a:rPr lang="en-US" dirty="0" err="1"/>
              <a:t>Conditionning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4AA16E-1751-8040-94B9-F54133D29B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9C1A5EC-2315-A948-92FA-725C52ACDA9D}" type="slidenum">
              <a:rPr lang="en-US" altLang="zh-CN" smtClean="0"/>
              <a:pPr>
                <a:defRPr/>
              </a:pPr>
              <a:t>45</a:t>
            </a:fld>
            <a:endParaRPr lang="en-US" altLang="zh-C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F0D2AE-7C65-1E46-A449-8596E5EF36A4}"/>
              </a:ext>
            </a:extLst>
          </p:cNvPr>
          <p:cNvSpPr txBox="1"/>
          <p:nvPr/>
        </p:nvSpPr>
        <p:spPr>
          <a:xfrm>
            <a:off x="532470" y="1105287"/>
            <a:ext cx="7926659" cy="49121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spcBef>
                <a:spcPct val="20000"/>
              </a:spcBef>
              <a:buClr>
                <a:srgbClr val="3A65BC"/>
              </a:buClr>
              <a:buFont typeface="+mj-lt"/>
              <a:buAutoNum type="arabicPeriod"/>
            </a:pPr>
            <a:r>
              <a:rPr lang="en-US" sz="2000" dirty="0">
                <a:latin typeface="+mn-lt"/>
                <a:ea typeface="+mn-ea"/>
              </a:rPr>
              <a:t>Identify a cycle </a:t>
            </a:r>
            <a:r>
              <a:rPr lang="en-US" sz="2000" dirty="0" err="1">
                <a:latin typeface="+mn-lt"/>
                <a:ea typeface="+mn-ea"/>
              </a:rPr>
              <a:t>cutset</a:t>
            </a:r>
            <a:r>
              <a:rPr lang="en-US" sz="2000" dirty="0">
                <a:latin typeface="+mn-lt"/>
                <a:ea typeface="+mn-ea"/>
              </a:rPr>
              <a:t> </a:t>
            </a:r>
            <a:r>
              <a:rPr lang="en-US" sz="20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</a:t>
            </a:r>
            <a:r>
              <a:rPr lang="en-US" sz="2000" dirty="0">
                <a:latin typeface="+mn-lt"/>
                <a:ea typeface="+mn-ea"/>
              </a:rPr>
              <a:t> in the CSP (nodes that when removed yield a tree), the remaining variables form the set </a:t>
            </a:r>
            <a:r>
              <a:rPr lang="en-US" sz="20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</a:t>
            </a:r>
            <a:r>
              <a:rPr lang="en-US" sz="2000" dirty="0">
                <a:latin typeface="+mn-lt"/>
                <a:ea typeface="+mn-ea"/>
              </a:rPr>
              <a:t> </a:t>
            </a:r>
          </a:p>
          <a:p>
            <a:pPr marL="457200" indent="-457200">
              <a:spcBef>
                <a:spcPct val="20000"/>
              </a:spcBef>
              <a:buClr>
                <a:srgbClr val="3A65BC"/>
              </a:buClr>
              <a:buFont typeface="+mj-lt"/>
              <a:buAutoNum type="arabicPeriod"/>
            </a:pPr>
            <a:r>
              <a:rPr lang="en-US" sz="2000" dirty="0">
                <a:latin typeface="+mn-lt"/>
                <a:ea typeface="+mn-ea"/>
              </a:rPr>
              <a:t>Find a solution to the variables in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000" dirty="0">
                <a:latin typeface="+mn-lt"/>
                <a:ea typeface="+mn-ea"/>
              </a:rPr>
              <a:t> (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000" dirty="0">
                <a:latin typeface="+mn-lt"/>
                <a:ea typeface="+mn-ea"/>
              </a:rPr>
              <a:t> is smaller than initial problem) </a:t>
            </a:r>
          </a:p>
          <a:p>
            <a:pPr marL="457200" indent="-457200">
              <a:spcBef>
                <a:spcPct val="20000"/>
              </a:spcBef>
              <a:buClr>
                <a:srgbClr val="3A65BC"/>
              </a:buClr>
              <a:buFont typeface="+mj-lt"/>
              <a:buAutoNum type="arabicPeriod"/>
            </a:pPr>
            <a:r>
              <a:rPr lang="en-US" sz="2000" dirty="0">
                <a:latin typeface="+mn-lt"/>
                <a:ea typeface="+mn-ea"/>
              </a:rPr>
              <a:t>For every consistent solution for variables in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sz="2000" dirty="0">
                <a:latin typeface="+mn-lt"/>
                <a:ea typeface="+mn-ea"/>
              </a:rPr>
              <a:t>: </a:t>
            </a:r>
          </a:p>
          <a:p>
            <a:pPr marL="800100" lvl="1" indent="-342900">
              <a:spcBef>
                <a:spcPct val="20000"/>
              </a:spcBef>
              <a:buClr>
                <a:srgbClr val="3A65BC"/>
              </a:buClr>
              <a:buFont typeface="Monaco" pitchFamily="2" charset="77"/>
              <a:buChar char="⎻"/>
            </a:pPr>
            <a:r>
              <a:rPr lang="en-US" dirty="0">
                <a:latin typeface="+mn-lt"/>
                <a:ea typeface="+mn-ea"/>
              </a:rPr>
              <a:t>Apply DAC from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>
                <a:latin typeface="+mn-lt"/>
                <a:ea typeface="+mn-ea"/>
              </a:rPr>
              <a:t> to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i="1" dirty="0">
                <a:latin typeface="+mn-lt"/>
                <a:ea typeface="+mn-ea"/>
                <a:cs typeface="Times New Roman" panose="02020603050405020304" pitchFamily="18" charset="0"/>
              </a:rPr>
              <a:t>.  </a:t>
            </a:r>
            <a:r>
              <a:rPr lang="en-US" dirty="0">
                <a:latin typeface="+mn-lt"/>
                <a:ea typeface="+mn-ea"/>
              </a:rPr>
              <a:t>If domain wipeout, find another solution to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en-US" dirty="0">
                <a:latin typeface="+mn-lt"/>
                <a:ea typeface="+mn-ea"/>
              </a:rPr>
              <a:t> </a:t>
            </a:r>
          </a:p>
          <a:p>
            <a:pPr marL="800100" lvl="1" indent="-342900">
              <a:spcBef>
                <a:spcPct val="20000"/>
              </a:spcBef>
              <a:buClr>
                <a:srgbClr val="3A65BC"/>
              </a:buClr>
              <a:buFont typeface="Monaco" pitchFamily="2" charset="77"/>
              <a:buChar char="⎻"/>
            </a:pPr>
            <a:r>
              <a:rPr lang="en-US" dirty="0">
                <a:latin typeface="+mn-lt"/>
                <a:ea typeface="+mn-ea"/>
              </a:rPr>
              <a:t>Apply DAC </a:t>
            </a:r>
            <a:r>
              <a:rPr lang="en-US" dirty="0">
                <a:solidFill>
                  <a:srgbClr val="3965BC"/>
                </a:solidFill>
                <a:latin typeface="+mn-lt"/>
                <a:ea typeface="+mn-ea"/>
              </a:rPr>
              <a:t>bottom-up</a:t>
            </a:r>
            <a:r>
              <a:rPr lang="en-US" dirty="0">
                <a:latin typeface="+mn-lt"/>
                <a:ea typeface="+mn-ea"/>
              </a:rPr>
              <a:t> in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i="1" dirty="0">
                <a:cs typeface="Times New Roman" panose="02020603050405020304" pitchFamily="18" charset="0"/>
              </a:rPr>
              <a:t> .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/>
              <a:t>If domain wipeout, find another solution to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en-US" dirty="0"/>
              <a:t> </a:t>
            </a:r>
            <a:endParaRPr lang="en-US" dirty="0">
              <a:latin typeface="+mn-lt"/>
              <a:ea typeface="+mn-ea"/>
            </a:endParaRPr>
          </a:p>
          <a:p>
            <a:pPr marL="800100" lvl="1" indent="-342900">
              <a:spcBef>
                <a:spcPct val="20000"/>
              </a:spcBef>
              <a:buClr>
                <a:srgbClr val="3A65BC"/>
              </a:buClr>
              <a:buFont typeface="Monaco" pitchFamily="2" charset="77"/>
              <a:buChar char="⎻"/>
            </a:pPr>
            <a:r>
              <a:rPr lang="en-US" dirty="0">
                <a:latin typeface="+mn-lt"/>
                <a:ea typeface="+mn-ea"/>
              </a:rPr>
              <a:t>Solve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>
                <a:latin typeface="+mn-lt"/>
                <a:ea typeface="+mn-ea"/>
              </a:rPr>
              <a:t> (</a:t>
            </a:r>
            <a:r>
              <a:rPr lang="en-US" dirty="0">
                <a:solidFill>
                  <a:srgbClr val="3965BC"/>
                </a:solidFill>
                <a:latin typeface="+mn-lt"/>
                <a:ea typeface="+mn-ea"/>
              </a:rPr>
              <a:t>top-down</a:t>
            </a:r>
            <a:r>
              <a:rPr lang="en-US" dirty="0">
                <a:latin typeface="+mn-lt"/>
                <a:ea typeface="+mn-ea"/>
              </a:rPr>
              <a:t>).  Now, you have a solution to the CSP </a:t>
            </a:r>
            <a:endParaRPr lang="en-US" sz="2000" dirty="0">
              <a:latin typeface="+mn-lt"/>
              <a:ea typeface="+mn-ea"/>
            </a:endParaRPr>
          </a:p>
          <a:p>
            <a:pPr>
              <a:spcBef>
                <a:spcPct val="20000"/>
              </a:spcBef>
              <a:buClr>
                <a:srgbClr val="3A65BC"/>
              </a:buClr>
            </a:pPr>
            <a:r>
              <a:rPr lang="en-US" sz="2000" dirty="0">
                <a:latin typeface="+mn-lt"/>
                <a:ea typeface="+mn-ea"/>
              </a:rPr>
              <a:t>Note:</a:t>
            </a:r>
          </a:p>
          <a:p>
            <a:pPr marL="342900" indent="-342900">
              <a:spcBef>
                <a:spcPct val="20000"/>
              </a:spcBef>
              <a:buClr>
                <a:srgbClr val="3A65BC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  <a:ea typeface="+mn-ea"/>
              </a:rPr>
              <a:t>If </a:t>
            </a:r>
            <a:r>
              <a:rPr lang="en-US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|</a:t>
            </a:r>
            <a:r>
              <a:rPr lang="en-US" sz="20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</a:t>
            </a:r>
            <a:r>
              <a:rPr lang="en-US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| = </a:t>
            </a:r>
            <a:r>
              <a:rPr lang="en-US" sz="20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  <a:r>
              <a:rPr lang="en-US" sz="2000" dirty="0">
                <a:latin typeface="+mn-lt"/>
                <a:ea typeface="+mn-ea"/>
              </a:rPr>
              <a:t>, time is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0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000" dirty="0">
              <a:latin typeface="+mn-lt"/>
              <a:ea typeface="+mn-ea"/>
            </a:endParaRPr>
          </a:p>
          <a:p>
            <a:pPr marL="342900" indent="-342900">
              <a:spcBef>
                <a:spcPct val="20000"/>
              </a:spcBef>
              <a:buClr>
                <a:srgbClr val="3A65BC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  <a:ea typeface="+mn-ea"/>
              </a:rPr>
              <a:t>If graph is nearly a tree,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dirty="0">
                <a:latin typeface="+mn-lt"/>
                <a:ea typeface="+mn-ea"/>
              </a:rPr>
              <a:t> is small, and savings are large. </a:t>
            </a:r>
          </a:p>
          <a:p>
            <a:pPr marL="342900" indent="-342900">
              <a:spcBef>
                <a:spcPct val="20000"/>
              </a:spcBef>
              <a:buClr>
                <a:srgbClr val="3A65BC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  <a:ea typeface="+mn-ea"/>
              </a:rPr>
              <a:t>In the worst-case,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dirty="0">
                <a:latin typeface="+mn-lt"/>
                <a:ea typeface="+mn-ea"/>
              </a:rPr>
              <a:t> </a:t>
            </a:r>
            <a:r>
              <a:rPr lang="en-US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 </a:t>
            </a:r>
            <a:r>
              <a:rPr lang="en-US" sz="20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</a:t>
            </a:r>
            <a:r>
              <a:rPr lang="en-US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− 2 </a:t>
            </a:r>
            <a:r>
              <a:rPr lang="en-US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itchFamily="2" charset="2"/>
              </a:rPr>
              <a:t> </a:t>
            </a:r>
            <a:endParaRPr lang="en-US" sz="2000" dirty="0">
              <a:latin typeface="+mn-lt"/>
              <a:ea typeface="+mn-ea"/>
              <a:cs typeface="Times New Roman" panose="02020603050405020304" pitchFamily="18" charset="0"/>
              <a:sym typeface="Wingdings" pitchFamily="2" charset="2"/>
            </a:endParaRPr>
          </a:p>
          <a:p>
            <a:pPr marL="342900" indent="-342900">
              <a:spcBef>
                <a:spcPct val="20000"/>
              </a:spcBef>
              <a:buClr>
                <a:srgbClr val="3A65BC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  <a:ea typeface="+mn-ea"/>
              </a:rPr>
              <a:t>Finding the smallest </a:t>
            </a:r>
            <a:r>
              <a:rPr lang="en-US" sz="2000" dirty="0" err="1">
                <a:latin typeface="+mn-lt"/>
                <a:ea typeface="+mn-ea"/>
              </a:rPr>
              <a:t>cutset</a:t>
            </a:r>
            <a:r>
              <a:rPr lang="en-US" sz="2000" dirty="0">
                <a:latin typeface="+mn-lt"/>
                <a:ea typeface="+mn-ea"/>
              </a:rPr>
              <a:t> </a:t>
            </a:r>
            <a:r>
              <a:rPr lang="en-US" sz="2000" dirty="0">
                <a:effectLst/>
                <a:latin typeface="+mn-lt"/>
              </a:rPr>
              <a:t>is NP-hard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 </a:t>
            </a:r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1157657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E0AEA-9826-1D4A-935D-2B8D84945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Decomposition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846589-9C5B-4B48-B14D-2C8EF6AC46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9C1A5EC-2315-A948-92FA-725C52ACDA9D}" type="slidenum">
              <a:rPr lang="en-US" altLang="zh-CN" smtClean="0"/>
              <a:pPr>
                <a:defRPr/>
              </a:pPr>
              <a:t>46</a:t>
            </a:fld>
            <a:endParaRPr lang="en-US" altLang="zh-C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5B89EC-65E6-A44A-92EA-55F3A1232BD6}"/>
              </a:ext>
            </a:extLst>
          </p:cNvPr>
          <p:cNvSpPr txBox="1"/>
          <p:nvPr/>
        </p:nvSpPr>
        <p:spPr>
          <a:xfrm>
            <a:off x="526774" y="1133062"/>
            <a:ext cx="7951304" cy="19205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effectLst/>
                <a:latin typeface="+mn-lt"/>
              </a:rPr>
              <a:t>Cluster the nodes of the CSP into subproblems</a:t>
            </a:r>
            <a:r>
              <a:rPr lang="en-US" dirty="0">
                <a:latin typeface="+mn-lt"/>
              </a:rPr>
              <a:t> </a:t>
            </a:r>
            <a:r>
              <a:rPr lang="en-US" dirty="0">
                <a:effectLst/>
                <a:latin typeface="+mn-lt"/>
              </a:rPr>
              <a:t>organized in a tree structure</a:t>
            </a:r>
            <a:endParaRPr lang="en-US" dirty="0">
              <a:latin typeface="+mn-lt"/>
            </a:endParaRPr>
          </a:p>
          <a:p>
            <a:pPr marL="342900" indent="-342900">
              <a:spcBef>
                <a:spcPct val="20000"/>
              </a:spcBef>
              <a:buClr>
                <a:srgbClr val="3A65BC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ea typeface="+mn-ea"/>
              </a:rPr>
              <a:t>Every variable appears in at least one subproblem </a:t>
            </a:r>
          </a:p>
          <a:p>
            <a:pPr marL="342900" indent="-342900">
              <a:spcBef>
                <a:spcPct val="20000"/>
              </a:spcBef>
              <a:buClr>
                <a:srgbClr val="3A65BC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ea typeface="+mn-ea"/>
              </a:rPr>
              <a:t>If 2 variables are connected by a constraint, they must appear together (along with the constraint) in at least one subproblem </a:t>
            </a:r>
          </a:p>
          <a:p>
            <a:pPr marL="342900" indent="-342900">
              <a:spcBef>
                <a:spcPct val="20000"/>
              </a:spcBef>
              <a:buClr>
                <a:srgbClr val="3A65BC"/>
              </a:buClr>
              <a:buChar char="•"/>
            </a:pPr>
            <a:r>
              <a:rPr lang="en-US" dirty="0">
                <a:latin typeface="+mn-lt"/>
                <a:ea typeface="+mn-ea"/>
              </a:rPr>
              <a:t>If a variable appears in 2 subproblems, it must appear in every </a:t>
            </a:r>
            <a:r>
              <a:rPr lang="en-US" dirty="0" err="1">
                <a:latin typeface="+mn-lt"/>
                <a:ea typeface="+mn-ea"/>
              </a:rPr>
              <a:t>suproblem</a:t>
            </a:r>
            <a:r>
              <a:rPr lang="en-US" dirty="0">
                <a:latin typeface="+mn-lt"/>
                <a:ea typeface="+mn-ea"/>
              </a:rPr>
              <a:t> </a:t>
            </a:r>
            <a:r>
              <a:rPr lang="en-US" dirty="0">
                <a:effectLst/>
                <a:latin typeface="+mn-lt"/>
              </a:rPr>
              <a:t>along the path between the 2 subproblems</a:t>
            </a:r>
            <a:endParaRPr lang="en-US" dirty="0">
              <a:latin typeface="+mn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BE53AF0-81C9-7B49-AAFF-5F6BA0BF16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2311" y="3706959"/>
            <a:ext cx="2012355" cy="17822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6F6B408-2B59-7A42-8B93-01BD25A6DF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5242" y="3092061"/>
            <a:ext cx="3229897" cy="2397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07237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972A0-202B-E44F-9E79-8C5767505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a Tree Decomposition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B14DCF-F051-F247-9581-05E1679445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9C1A5EC-2315-A948-92FA-725C52ACDA9D}" type="slidenum">
              <a:rPr lang="en-US" altLang="zh-CN" smtClean="0"/>
              <a:pPr>
                <a:defRPr/>
              </a:pPr>
              <a:t>47</a:t>
            </a:fld>
            <a:endParaRPr lang="en-US" altLang="zh-C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391953-ED97-4544-8844-5B4FAAAC04F7}"/>
              </a:ext>
            </a:extLst>
          </p:cNvPr>
          <p:cNvSpPr txBox="1"/>
          <p:nvPr/>
        </p:nvSpPr>
        <p:spPr>
          <a:xfrm>
            <a:off x="526774" y="1133062"/>
            <a:ext cx="7951304" cy="3090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3A65BC"/>
              </a:buClr>
            </a:pPr>
            <a:r>
              <a:rPr lang="en-US" sz="1600" b="1" dirty="0">
                <a:latin typeface="+mn-lt"/>
                <a:ea typeface="+mn-ea"/>
              </a:rPr>
              <a:t>Solving</a:t>
            </a:r>
          </a:p>
          <a:p>
            <a:pPr marL="342900" indent="-342900">
              <a:spcBef>
                <a:spcPct val="20000"/>
              </a:spcBef>
              <a:buClr>
                <a:srgbClr val="3A65BC"/>
              </a:buClr>
              <a:buFont typeface="Monaco" pitchFamily="2" charset="77"/>
              <a:buChar char="⎼"/>
            </a:pPr>
            <a:r>
              <a:rPr lang="en-US" sz="1400" dirty="0">
                <a:latin typeface="+mn-lt"/>
                <a:ea typeface="+mn-ea"/>
              </a:rPr>
              <a:t>Each subproblem is a meta-variable, whose domain is the set of all solutions to the subproblem</a:t>
            </a:r>
          </a:p>
          <a:p>
            <a:pPr marL="342900" indent="-342900">
              <a:spcBef>
                <a:spcPct val="20000"/>
              </a:spcBef>
              <a:buClr>
                <a:srgbClr val="3A65BC"/>
              </a:buClr>
              <a:buFont typeface="Monaco" pitchFamily="2" charset="77"/>
              <a:buChar char="⎼"/>
            </a:pPr>
            <a:r>
              <a:rPr lang="en-US" sz="1400" dirty="0">
                <a:latin typeface="+mn-lt"/>
                <a:ea typeface="+mn-ea"/>
              </a:rPr>
              <a:t>Starting from leaves, proceed </a:t>
            </a:r>
            <a:r>
              <a:rPr lang="en-US" sz="1400" dirty="0">
                <a:solidFill>
                  <a:srgbClr val="3965BC"/>
                </a:solidFill>
                <a:latin typeface="+mn-lt"/>
                <a:ea typeface="+mn-ea"/>
              </a:rPr>
              <a:t>bottom up</a:t>
            </a:r>
          </a:p>
          <a:p>
            <a:pPr marL="800100" lvl="1" indent="-342900">
              <a:spcBef>
                <a:spcPct val="20000"/>
              </a:spcBef>
              <a:buClr>
                <a:srgbClr val="3A65BC"/>
              </a:buClr>
              <a:buFont typeface="Monaco" pitchFamily="2" charset="77"/>
              <a:buChar char="⎼"/>
            </a:pPr>
            <a:r>
              <a:rPr lang="en-US" sz="1400" dirty="0">
                <a:latin typeface="+mn-lt"/>
                <a:ea typeface="+mn-ea"/>
              </a:rPr>
              <a:t>Ensure that solutions of parent agree w/ solution of children (common variables must agree)</a:t>
            </a:r>
          </a:p>
          <a:p>
            <a:pPr marL="342900" indent="-342900">
              <a:spcBef>
                <a:spcPct val="20000"/>
              </a:spcBef>
              <a:buClr>
                <a:srgbClr val="3A65BC"/>
              </a:buClr>
              <a:buFont typeface="Monaco" pitchFamily="2" charset="77"/>
              <a:buChar char="⎼"/>
            </a:pPr>
            <a:r>
              <a:rPr lang="en-US" sz="1400" dirty="0">
                <a:latin typeface="+mn-lt"/>
                <a:ea typeface="+mn-ea"/>
              </a:rPr>
              <a:t>Build solution </a:t>
            </a:r>
            <a:r>
              <a:rPr lang="en-US" sz="1400" dirty="0">
                <a:solidFill>
                  <a:srgbClr val="3965BC"/>
                </a:solidFill>
                <a:latin typeface="+mn-lt"/>
                <a:ea typeface="+mn-ea"/>
              </a:rPr>
              <a:t>top-down</a:t>
            </a:r>
            <a:r>
              <a:rPr lang="en-US" sz="1400" dirty="0">
                <a:latin typeface="+mn-lt"/>
                <a:ea typeface="+mn-ea"/>
              </a:rPr>
              <a:t>, backtrack free</a:t>
            </a:r>
            <a:endParaRPr lang="en-US" dirty="0">
              <a:latin typeface="+mn-lt"/>
              <a:ea typeface="+mn-ea"/>
            </a:endParaRPr>
          </a:p>
          <a:p>
            <a:pPr>
              <a:spcBef>
                <a:spcPct val="20000"/>
              </a:spcBef>
              <a:buClr>
                <a:srgbClr val="3A65BC"/>
              </a:buClr>
            </a:pPr>
            <a:r>
              <a:rPr lang="en-US" sz="1600" b="1" dirty="0">
                <a:latin typeface="+mn-lt"/>
                <a:ea typeface="+mn-ea"/>
              </a:rPr>
              <a:t>Complexity</a:t>
            </a:r>
          </a:p>
          <a:p>
            <a:pPr marL="342900" indent="-342900">
              <a:spcBef>
                <a:spcPct val="20000"/>
              </a:spcBef>
              <a:buClr>
                <a:srgbClr val="3A65BC"/>
              </a:buClr>
              <a:buFont typeface="Monaco" pitchFamily="2" charset="77"/>
              <a:buChar char="⎼"/>
            </a:pPr>
            <a:r>
              <a:rPr lang="en-US" sz="1400" dirty="0">
                <a:latin typeface="+mn-lt"/>
                <a:ea typeface="+mn-ea"/>
              </a:rPr>
              <a:t>Complexity depends on w, the treewidth of the decomposition (number of nodes in largest subproblem </a:t>
            </a:r>
            <a:r>
              <a:rPr lang="en-US" sz="1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– 1</a:t>
            </a:r>
            <a:r>
              <a:rPr lang="en-US" sz="1400" dirty="0">
                <a:latin typeface="+mn-lt"/>
                <a:ea typeface="+mn-ea"/>
              </a:rPr>
              <a:t>):  </a:t>
            </a:r>
            <a:r>
              <a:rPr lang="en-US" sz="1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O(</a:t>
            </a:r>
            <a:r>
              <a:rPr lang="en-US" sz="14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 d </a:t>
            </a:r>
            <a:r>
              <a:rPr lang="en-US" sz="1400" i="1" baseline="30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</a:t>
            </a:r>
            <a:r>
              <a:rPr lang="en-US" sz="1400" baseline="30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+1</a:t>
            </a:r>
            <a:r>
              <a:rPr lang="en-US" sz="1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  <a:p>
            <a:pPr marL="342900" indent="-342900">
              <a:spcBef>
                <a:spcPct val="20000"/>
              </a:spcBef>
              <a:buClr>
                <a:srgbClr val="3A65BC"/>
              </a:buClr>
              <a:buFont typeface="Monaco" pitchFamily="2" charset="77"/>
              <a:buChar char="⎼"/>
            </a:pPr>
            <a:r>
              <a:rPr lang="en-US" sz="1400" dirty="0">
                <a:latin typeface="+mn-lt"/>
                <a:ea typeface="+mn-ea"/>
              </a:rPr>
              <a:t>Thus, CSPs with a bounded w can be solved in polynomial time</a:t>
            </a:r>
          </a:p>
          <a:p>
            <a:pPr marL="342900" indent="-342900">
              <a:spcBef>
                <a:spcPct val="20000"/>
              </a:spcBef>
              <a:buClr>
                <a:srgbClr val="3A65BC"/>
              </a:buClr>
              <a:buFont typeface="Monaco" pitchFamily="2" charset="77"/>
              <a:buChar char="⎼"/>
            </a:pPr>
            <a:r>
              <a:rPr lang="en-US" sz="1400" dirty="0">
                <a:latin typeface="+mn-lt"/>
                <a:ea typeface="+mn-ea"/>
              </a:rPr>
              <a:t>Finding </a:t>
            </a:r>
            <a:r>
              <a:rPr lang="en-US" sz="1400" dirty="0">
                <a:latin typeface="+mn-lt"/>
              </a:rPr>
              <a:t>the decomposition with minimal treewidth in NP-hard </a:t>
            </a:r>
            <a:r>
              <a:rPr lang="en-US" sz="1400" dirty="0">
                <a:latin typeface="+mn-lt"/>
                <a:sym typeface="Wingdings" pitchFamily="2" charset="2"/>
              </a:rPr>
              <a:t></a:t>
            </a:r>
            <a:endParaRPr lang="en-US" dirty="0">
              <a:latin typeface="+mn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4A92978-4BDB-3241-AE1E-1D50737862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2601" y="4365601"/>
            <a:ext cx="1954696" cy="1450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05209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7B634-60C6-F544-832B-73E1FDF5B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 Symmetry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298D72-BB83-F44D-A7A2-1655769BB1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9C1A5EC-2315-A948-92FA-725C52ACDA9D}" type="slidenum">
              <a:rPr lang="en-US" altLang="zh-CN" smtClean="0"/>
              <a:pPr>
                <a:defRPr/>
              </a:pPr>
              <a:t>48</a:t>
            </a:fld>
            <a:endParaRPr lang="en-US" altLang="zh-C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76ECAC-8BF1-2944-B09E-C6B92688C0D9}"/>
              </a:ext>
            </a:extLst>
          </p:cNvPr>
          <p:cNvSpPr txBox="1"/>
          <p:nvPr/>
        </p:nvSpPr>
        <p:spPr>
          <a:xfrm>
            <a:off x="526774" y="1133062"/>
            <a:ext cx="7951304" cy="34286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3A65BC"/>
              </a:buClr>
            </a:pPr>
            <a:r>
              <a:rPr lang="en-US" sz="2000" dirty="0">
                <a:latin typeface="+mn-lt"/>
                <a:ea typeface="+mn-ea"/>
              </a:rPr>
              <a:t>Known symmetry</a:t>
            </a:r>
          </a:p>
          <a:p>
            <a:pPr marL="285750" indent="-285750">
              <a:spcBef>
                <a:spcPct val="20000"/>
              </a:spcBef>
              <a:buClr>
                <a:srgbClr val="3A65BC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ea typeface="+mn-ea"/>
              </a:rPr>
              <a:t>In map coloring, new solutions can be generated by permuting the colors</a:t>
            </a:r>
          </a:p>
          <a:p>
            <a:pPr marL="285750" indent="-285750">
              <a:spcBef>
                <a:spcPct val="20000"/>
              </a:spcBef>
              <a:buClr>
                <a:srgbClr val="3A65BC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ea typeface="+mn-ea"/>
              </a:rPr>
              <a:t>Add symmetry-break constraints to disallow permutations of solutions</a:t>
            </a:r>
          </a:p>
          <a:p>
            <a:pPr marL="293688" lvl="1">
              <a:spcBef>
                <a:spcPct val="20000"/>
              </a:spcBef>
              <a:buClr>
                <a:srgbClr val="3A65BC"/>
              </a:buClr>
            </a:pPr>
            <a:r>
              <a:rPr lang="en-US" dirty="0">
                <a:latin typeface="+mn-lt"/>
                <a:ea typeface="+mn-ea"/>
              </a:rPr>
              <a:t>Example:  Adding “CO &lt; NE &lt; IA</a:t>
            </a:r>
            <a:r>
              <a:rPr lang="en-US" dirty="0"/>
              <a:t>”</a:t>
            </a:r>
            <a:endParaRPr lang="en-US" dirty="0">
              <a:latin typeface="+mn-lt"/>
              <a:ea typeface="+mn-ea"/>
            </a:endParaRPr>
          </a:p>
          <a:p>
            <a:pPr marL="742950" lvl="1" indent="-285750">
              <a:spcBef>
                <a:spcPct val="20000"/>
              </a:spcBef>
              <a:buClr>
                <a:srgbClr val="3A65BC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ea typeface="+mn-ea"/>
              </a:rPr>
              <a:t>Allows CO←</a:t>
            </a:r>
            <a:r>
              <a:rPr lang="en-US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col1</a:t>
            </a:r>
            <a:r>
              <a:rPr lang="en-US" dirty="0">
                <a:latin typeface="+mn-lt"/>
                <a:ea typeface="+mn-ea"/>
              </a:rPr>
              <a:t>, NE</a:t>
            </a:r>
            <a:r>
              <a:rPr lang="en-US" dirty="0"/>
              <a:t>←</a:t>
            </a:r>
            <a:r>
              <a:rPr lang="en-US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col2</a:t>
            </a:r>
            <a:r>
              <a:rPr lang="en-US" dirty="0">
                <a:latin typeface="+mn-lt"/>
                <a:ea typeface="+mn-ea"/>
              </a:rPr>
              <a:t>, IA</a:t>
            </a:r>
            <a:r>
              <a:rPr lang="en-US" dirty="0"/>
              <a:t>←</a:t>
            </a:r>
            <a:r>
              <a:rPr lang="en-US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col3</a:t>
            </a:r>
            <a:r>
              <a:rPr lang="en-US" dirty="0">
                <a:latin typeface="+mn-lt"/>
                <a:ea typeface="+mn-ea"/>
              </a:rPr>
              <a:t> </a:t>
            </a:r>
          </a:p>
          <a:p>
            <a:pPr marL="742950" lvl="1" indent="-285750">
              <a:spcBef>
                <a:spcPct val="20000"/>
              </a:spcBef>
              <a:buClr>
                <a:srgbClr val="3A65BC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ea typeface="+mn-ea"/>
              </a:rPr>
              <a:t>Prevents (</a:t>
            </a:r>
            <a:r>
              <a:rPr lang="en-US" dirty="0"/>
              <a:t>CO←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col2</a:t>
            </a:r>
            <a:r>
              <a:rPr lang="en-US" dirty="0"/>
              <a:t>, NE←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col1),</a:t>
            </a:r>
            <a:r>
              <a:rPr lang="en-US" dirty="0"/>
              <a:t> (CO←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col3</a:t>
            </a:r>
            <a:r>
              <a:rPr lang="en-US" dirty="0"/>
              <a:t>, NE←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col2), etc.</a:t>
            </a:r>
            <a:endParaRPr lang="en-US" dirty="0"/>
          </a:p>
          <a:p>
            <a:pPr>
              <a:spcBef>
                <a:spcPct val="20000"/>
              </a:spcBef>
              <a:buClr>
                <a:srgbClr val="3A65BC"/>
              </a:buClr>
            </a:pPr>
            <a:r>
              <a:rPr lang="en-US" sz="2000" dirty="0">
                <a:latin typeface="+mn-lt"/>
              </a:rPr>
              <a:t>Discovering symmetry</a:t>
            </a:r>
          </a:p>
          <a:p>
            <a:pPr marL="285750" indent="-285750">
              <a:spcBef>
                <a:spcPct val="20000"/>
              </a:spcBef>
              <a:buClr>
                <a:srgbClr val="3A65BC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Equivalent to graph isomorphism (open questions: P or NPC?)</a:t>
            </a:r>
          </a:p>
          <a:p>
            <a:pPr marL="285750" indent="-285750">
              <a:spcBef>
                <a:spcPct val="20000"/>
              </a:spcBef>
              <a:buClr>
                <a:srgbClr val="3A65BC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Efficient methods for value interchangeability exist</a:t>
            </a:r>
          </a:p>
          <a:p>
            <a:pPr>
              <a:spcBef>
                <a:spcPct val="20000"/>
              </a:spcBef>
              <a:buClr>
                <a:srgbClr val="3A65BC"/>
              </a:buClr>
              <a:tabLst>
                <a:tab pos="280988" algn="l"/>
              </a:tabLst>
            </a:pPr>
            <a:r>
              <a:rPr lang="en-US" dirty="0">
                <a:latin typeface="+mn-lt"/>
              </a:rPr>
              <a:t>	Example: values that have the same supports are interchangeable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04C8BE7-EC6B-394F-9C09-EA5C193615F2}"/>
              </a:ext>
            </a:extLst>
          </p:cNvPr>
          <p:cNvSpPr/>
          <p:nvPr/>
        </p:nvSpPr>
        <p:spPr>
          <a:xfrm>
            <a:off x="5114208" y="4665405"/>
            <a:ext cx="2116872" cy="390604"/>
          </a:xfrm>
          <a:prstGeom prst="roundRec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285E71C-16FE-F446-8A84-2CE8C5534506}"/>
              </a:ext>
            </a:extLst>
          </p:cNvPr>
          <p:cNvSpPr/>
          <p:nvPr/>
        </p:nvSpPr>
        <p:spPr>
          <a:xfrm>
            <a:off x="5010340" y="5400797"/>
            <a:ext cx="471849" cy="27873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8E686C65-06F3-8448-95E6-E63D619C136B}"/>
              </a:ext>
            </a:extLst>
          </p:cNvPr>
          <p:cNvSpPr/>
          <p:nvPr/>
        </p:nvSpPr>
        <p:spPr>
          <a:xfrm>
            <a:off x="5617785" y="5400797"/>
            <a:ext cx="601741" cy="32120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AC4089DD-3AF3-D340-9CE8-0132EFF634C3}"/>
              </a:ext>
            </a:extLst>
          </p:cNvPr>
          <p:cNvSpPr/>
          <p:nvPr/>
        </p:nvSpPr>
        <p:spPr>
          <a:xfrm>
            <a:off x="6356102" y="5400797"/>
            <a:ext cx="471849" cy="27873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46A3F8A-0417-D043-9D14-1482AFCC48DA}"/>
              </a:ext>
            </a:extLst>
          </p:cNvPr>
          <p:cNvCxnSpPr>
            <a:cxnSpLocks/>
            <a:stCxn id="6" idx="2"/>
            <a:endCxn id="8" idx="0"/>
          </p:cNvCxnSpPr>
          <p:nvPr/>
        </p:nvCxnSpPr>
        <p:spPr>
          <a:xfrm flipH="1">
            <a:off x="5246265" y="5056009"/>
            <a:ext cx="926379" cy="3447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9D01F3C-C778-F44A-9F44-392738C40131}"/>
              </a:ext>
            </a:extLst>
          </p:cNvPr>
          <p:cNvCxnSpPr>
            <a:cxnSpLocks/>
            <a:stCxn id="6" idx="2"/>
            <a:endCxn id="9" idx="0"/>
          </p:cNvCxnSpPr>
          <p:nvPr/>
        </p:nvCxnSpPr>
        <p:spPr>
          <a:xfrm flipH="1">
            <a:off x="5918656" y="5056009"/>
            <a:ext cx="253988" cy="3447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A0FD6B3-E7DB-544F-AABB-E3A4C65AD293}"/>
              </a:ext>
            </a:extLst>
          </p:cNvPr>
          <p:cNvCxnSpPr>
            <a:cxnSpLocks/>
            <a:stCxn id="6" idx="2"/>
            <a:endCxn id="10" idx="0"/>
          </p:cNvCxnSpPr>
          <p:nvPr/>
        </p:nvCxnSpPr>
        <p:spPr>
          <a:xfrm>
            <a:off x="6172644" y="5056009"/>
            <a:ext cx="419383" cy="3447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up 44">
            <a:extLst>
              <a:ext uri="{FF2B5EF4-FFF2-40B4-BE49-F238E27FC236}">
                <a16:creationId xmlns:a16="http://schemas.microsoft.com/office/drawing/2014/main" id="{E1033491-CA3F-774A-BED4-C59325B555A3}"/>
              </a:ext>
            </a:extLst>
          </p:cNvPr>
          <p:cNvGrpSpPr/>
          <p:nvPr/>
        </p:nvGrpSpPr>
        <p:grpSpPr>
          <a:xfrm>
            <a:off x="6508109" y="4721340"/>
            <a:ext cx="658551" cy="278734"/>
            <a:chOff x="5296829" y="4721340"/>
            <a:chExt cx="658551" cy="278734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82862857-E9FD-644B-8FB2-031EA1E8191D}"/>
                </a:ext>
              </a:extLst>
            </p:cNvPr>
            <p:cNvSpPr/>
            <p:nvPr/>
          </p:nvSpPr>
          <p:spPr>
            <a:xfrm>
              <a:off x="5340084" y="4784507"/>
              <a:ext cx="152400" cy="1524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DA346A0B-BD15-0C4C-AB7A-7ADA20C4CDE4}"/>
                </a:ext>
              </a:extLst>
            </p:cNvPr>
            <p:cNvSpPr/>
            <p:nvPr/>
          </p:nvSpPr>
          <p:spPr>
            <a:xfrm>
              <a:off x="5560381" y="4784507"/>
              <a:ext cx="152400" cy="152400"/>
            </a:xfrm>
            <a:prstGeom prst="ellipse">
              <a:avLst/>
            </a:prstGeom>
            <a:solidFill>
              <a:srgbClr val="FFC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B2E8C395-E065-E54A-AE1E-B3BFF6E51B32}"/>
                </a:ext>
              </a:extLst>
            </p:cNvPr>
            <p:cNvSpPr/>
            <p:nvPr/>
          </p:nvSpPr>
          <p:spPr>
            <a:xfrm>
              <a:off x="5780678" y="4784507"/>
              <a:ext cx="152400" cy="1524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48205076-0EAE-F74F-A38B-1BE514C9D6E4}"/>
                </a:ext>
              </a:extLst>
            </p:cNvPr>
            <p:cNvSpPr/>
            <p:nvPr/>
          </p:nvSpPr>
          <p:spPr>
            <a:xfrm>
              <a:off x="5296829" y="4721340"/>
              <a:ext cx="658551" cy="278734"/>
            </a:xfrm>
            <a:prstGeom prst="roundRect">
              <a:avLst/>
            </a:prstGeom>
            <a:noFill/>
            <a:ln w="635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8EEF2EC8-8CC2-464A-B98D-283A85B13FED}"/>
              </a:ext>
            </a:extLst>
          </p:cNvPr>
          <p:cNvGrpSpPr/>
          <p:nvPr/>
        </p:nvGrpSpPr>
        <p:grpSpPr>
          <a:xfrm>
            <a:off x="5783848" y="4721340"/>
            <a:ext cx="658551" cy="278734"/>
            <a:chOff x="4572000" y="4721340"/>
            <a:chExt cx="658551" cy="278734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26D93918-AF36-B749-9A78-90F408F140E7}"/>
                </a:ext>
              </a:extLst>
            </p:cNvPr>
            <p:cNvSpPr/>
            <p:nvPr/>
          </p:nvSpPr>
          <p:spPr>
            <a:xfrm>
              <a:off x="4615255" y="4784507"/>
              <a:ext cx="152400" cy="152400"/>
            </a:xfrm>
            <a:prstGeom prst="ellipse">
              <a:avLst/>
            </a:prstGeom>
            <a:solidFill>
              <a:srgbClr val="00F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1F39E62E-0C13-3443-B59E-CC974158A3C1}"/>
                </a:ext>
              </a:extLst>
            </p:cNvPr>
            <p:cNvSpPr/>
            <p:nvPr/>
          </p:nvSpPr>
          <p:spPr>
            <a:xfrm>
              <a:off x="4835552" y="4784507"/>
              <a:ext cx="152400" cy="1524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3488C51E-6651-3E4E-97B4-A0CEDFF740F6}"/>
                </a:ext>
              </a:extLst>
            </p:cNvPr>
            <p:cNvSpPr/>
            <p:nvPr/>
          </p:nvSpPr>
          <p:spPr>
            <a:xfrm>
              <a:off x="5055849" y="4784507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885C95DD-9EB8-C445-8949-3C46470D3706}"/>
                </a:ext>
              </a:extLst>
            </p:cNvPr>
            <p:cNvSpPr/>
            <p:nvPr/>
          </p:nvSpPr>
          <p:spPr>
            <a:xfrm>
              <a:off x="4572000" y="4721340"/>
              <a:ext cx="658551" cy="278734"/>
            </a:xfrm>
            <a:prstGeom prst="roundRect">
              <a:avLst/>
            </a:prstGeom>
            <a:noFill/>
            <a:ln w="635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7B43CD3-C9BA-304A-B2A6-4E698C64508F}"/>
              </a:ext>
            </a:extLst>
          </p:cNvPr>
          <p:cNvGrpSpPr/>
          <p:nvPr/>
        </p:nvGrpSpPr>
        <p:grpSpPr>
          <a:xfrm>
            <a:off x="5174817" y="4721340"/>
            <a:ext cx="543321" cy="278734"/>
            <a:chOff x="3963537" y="4721340"/>
            <a:chExt cx="543321" cy="278734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B3C09F41-187B-C94F-869A-4FB5A6A345EC}"/>
                </a:ext>
              </a:extLst>
            </p:cNvPr>
            <p:cNvSpPr/>
            <p:nvPr/>
          </p:nvSpPr>
          <p:spPr>
            <a:xfrm>
              <a:off x="4048849" y="4784507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15E02284-A5F6-754E-BDA3-2E3A029D77DF}"/>
                </a:ext>
              </a:extLst>
            </p:cNvPr>
            <p:cNvSpPr/>
            <p:nvPr/>
          </p:nvSpPr>
          <p:spPr>
            <a:xfrm>
              <a:off x="4269146" y="4784507"/>
              <a:ext cx="152400" cy="1524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ounded Rectangle 38">
              <a:extLst>
                <a:ext uri="{FF2B5EF4-FFF2-40B4-BE49-F238E27FC236}">
                  <a16:creationId xmlns:a16="http://schemas.microsoft.com/office/drawing/2014/main" id="{4F7468CE-B9A2-CE4F-9FE1-329C9D02C6FF}"/>
                </a:ext>
              </a:extLst>
            </p:cNvPr>
            <p:cNvSpPr/>
            <p:nvPr/>
          </p:nvSpPr>
          <p:spPr>
            <a:xfrm>
              <a:off x="3963537" y="4721340"/>
              <a:ext cx="543321" cy="278734"/>
            </a:xfrm>
            <a:prstGeom prst="roundRect">
              <a:avLst/>
            </a:prstGeom>
            <a:noFill/>
            <a:ln w="635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308868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>
            <a:extLst>
              <a:ext uri="{FF2B5EF4-FFF2-40B4-BE49-F238E27FC236}">
                <a16:creationId xmlns:a16="http://schemas.microsoft.com/office/drawing/2014/main" id="{34CE3186-014B-984F-B99A-DF115BDF4E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/>
              <a:t>Take Away Message</a:t>
            </a:r>
            <a:endParaRPr lang="en-US" altLang="en-US" sz="4800"/>
          </a:p>
        </p:txBody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6EBE71FD-C444-2D4A-9876-BE36DEA20B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265238"/>
            <a:ext cx="8610600" cy="20113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dirty="0"/>
              <a:t>Constraint Programming (CP)</a:t>
            </a:r>
          </a:p>
          <a:p>
            <a:pPr eaLnBrk="1" hangingPunct="1">
              <a:buFontTx/>
              <a:buNone/>
            </a:pPr>
            <a:endParaRPr lang="en-US" altLang="en-US" dirty="0"/>
          </a:p>
          <a:p>
            <a:pPr eaLnBrk="1" hangingPunct="1">
              <a:buFontTx/>
              <a:buNone/>
            </a:pPr>
            <a:r>
              <a:rPr lang="en-US" altLang="en-US" dirty="0"/>
              <a:t>CP = Modeling + Inference + Search</a:t>
            </a:r>
          </a:p>
        </p:txBody>
      </p:sp>
      <p:sp>
        <p:nvSpPr>
          <p:cNvPr id="8197" name="TextBox 1">
            <a:extLst>
              <a:ext uri="{FF2B5EF4-FFF2-40B4-BE49-F238E27FC236}">
                <a16:creationId xmlns:a16="http://schemas.microsoft.com/office/drawing/2014/main" id="{FCC8D219-F215-4645-BB89-4B7FDDCC9E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2632" y="3869266"/>
            <a:ext cx="390736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</a:pPr>
            <a:r>
              <a:rPr lang="en-US" altLang="en-US" sz="1600" dirty="0">
                <a:latin typeface="Arial" panose="020B0604020202020204" pitchFamily="34" charset="0"/>
              </a:rPr>
              <a:t>Systematic </a:t>
            </a:r>
            <a:r>
              <a:rPr lang="en-US" altLang="en-US" sz="1400" dirty="0">
                <a:latin typeface="Arial" panose="020B0604020202020204" pitchFamily="34" charset="0"/>
              </a:rPr>
              <a:t>(w/ backtracking) or</a:t>
            </a:r>
            <a:endParaRPr lang="en-US" altLang="en-US" sz="16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</a:pPr>
            <a:r>
              <a:rPr lang="en-US" altLang="en-US" sz="1600" dirty="0">
                <a:latin typeface="Arial" panose="020B0604020202020204" pitchFamily="34" charset="0"/>
              </a:rPr>
              <a:t>Non-systematic </a:t>
            </a:r>
            <a:r>
              <a:rPr lang="en-US" altLang="en-US" sz="1400" dirty="0">
                <a:latin typeface="Arial" panose="020B0604020202020204" pitchFamily="34" charset="0"/>
              </a:rPr>
              <a:t>(hill climbing, taboo, etc.)</a:t>
            </a:r>
            <a:endParaRPr lang="en-US" altLang="en-US" sz="1600" dirty="0">
              <a:latin typeface="Arial" panose="020B0604020202020204" pitchFamily="34" charset="0"/>
            </a:endParaRPr>
          </a:p>
        </p:txBody>
      </p:sp>
      <p:sp>
        <p:nvSpPr>
          <p:cNvPr id="8198" name="TextBox 6">
            <a:extLst>
              <a:ext uri="{FF2B5EF4-FFF2-40B4-BE49-F238E27FC236}">
                <a16:creationId xmlns:a16="http://schemas.microsoft.com/office/drawing/2014/main" id="{416F1363-1BEB-3E4A-8C34-57553BC751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9948" y="3747790"/>
            <a:ext cx="2914652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 marL="0" indent="0" eaLnBrk="1" hangingPunct="1">
              <a:spcBef>
                <a:spcPct val="0"/>
              </a:spcBef>
              <a:buClrTx/>
              <a:buNone/>
            </a:pPr>
            <a:r>
              <a:rPr lang="en-US" altLang="en-US" sz="1600" dirty="0">
                <a:latin typeface="Arial" panose="020B0604020202020204" pitchFamily="34" charset="0"/>
              </a:rPr>
              <a:t>AC, PC, HLC</a:t>
            </a:r>
          </a:p>
          <a:p>
            <a:pPr eaLnBrk="1" hangingPunct="1">
              <a:spcBef>
                <a:spcPct val="0"/>
              </a:spcBef>
              <a:buClrTx/>
            </a:pPr>
            <a:r>
              <a:rPr lang="en-US" altLang="en-US" sz="1400" dirty="0">
                <a:latin typeface="Arial" panose="020B0604020202020204" pitchFamily="34" charset="0"/>
              </a:rPr>
              <a:t>Enforce consistency (filtering)</a:t>
            </a:r>
          </a:p>
          <a:p>
            <a:pPr eaLnBrk="1" hangingPunct="1">
              <a:spcBef>
                <a:spcPct val="0"/>
              </a:spcBef>
              <a:buClrTx/>
            </a:pPr>
            <a:r>
              <a:rPr lang="en-US" altLang="en-US" sz="1400" dirty="0">
                <a:latin typeface="Arial" panose="020B0604020202020204" pitchFamily="34" charset="0"/>
              </a:rPr>
              <a:t>Propagate constraint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600" dirty="0">
              <a:latin typeface="Arial" panose="020B0604020202020204" pitchFamily="34" charset="0"/>
            </a:endParaRPr>
          </a:p>
        </p:txBody>
      </p:sp>
      <p:sp>
        <p:nvSpPr>
          <p:cNvPr id="8199" name="TextBox 7">
            <a:extLst>
              <a:ext uri="{FF2B5EF4-FFF2-40B4-BE49-F238E27FC236}">
                <a16:creationId xmlns:a16="http://schemas.microsoft.com/office/drawing/2014/main" id="{316F5DF3-1C55-0F4A-BAAE-EEB47D72C0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551" y="3747790"/>
            <a:ext cx="16764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</a:pPr>
            <a:r>
              <a:rPr lang="en-US" altLang="en-US" sz="1400" dirty="0">
                <a:latin typeface="Arial" panose="020B0604020202020204" pitchFamily="34" charset="0"/>
              </a:rPr>
              <a:t>Variables </a:t>
            </a:r>
          </a:p>
          <a:p>
            <a:pPr eaLnBrk="1" hangingPunct="1">
              <a:spcBef>
                <a:spcPct val="0"/>
              </a:spcBef>
              <a:buClrTx/>
            </a:pPr>
            <a:r>
              <a:rPr lang="en-US" altLang="en-US" sz="1400" dirty="0">
                <a:latin typeface="Arial" panose="020B0604020202020204" pitchFamily="34" charset="0"/>
              </a:rPr>
              <a:t>Domains</a:t>
            </a:r>
          </a:p>
          <a:p>
            <a:pPr eaLnBrk="1" hangingPunct="1">
              <a:spcBef>
                <a:spcPct val="0"/>
              </a:spcBef>
              <a:buClrTx/>
            </a:pPr>
            <a:r>
              <a:rPr lang="en-US" altLang="en-US" sz="1400" dirty="0">
                <a:latin typeface="Arial" panose="020B0604020202020204" pitchFamily="34" charset="0"/>
              </a:rPr>
              <a:t>Constraints</a:t>
            </a:r>
          </a:p>
          <a:p>
            <a:pPr eaLnBrk="1" hangingPunct="1">
              <a:spcBef>
                <a:spcPct val="0"/>
              </a:spcBef>
              <a:buClrTx/>
            </a:pPr>
            <a:r>
              <a:rPr lang="en-US" altLang="en-US" sz="1400" dirty="0">
                <a:latin typeface="Arial" panose="020B0604020202020204" pitchFamily="34" charset="0"/>
              </a:rPr>
              <a:t>Query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CBA2BBB-292F-7041-B16A-D00C7FAA5819}"/>
              </a:ext>
            </a:extLst>
          </p:cNvPr>
          <p:cNvCxnSpPr>
            <a:cxnSpLocks/>
            <a:endCxn id="8198" idx="0"/>
          </p:cNvCxnSpPr>
          <p:nvPr/>
        </p:nvCxnSpPr>
        <p:spPr>
          <a:xfrm flipH="1">
            <a:off x="3597274" y="2963333"/>
            <a:ext cx="949324" cy="784457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DDB294E-7C1C-CC4B-9D46-BEB34B077F22}"/>
              </a:ext>
            </a:extLst>
          </p:cNvPr>
          <p:cNvCxnSpPr>
            <a:cxnSpLocks/>
            <a:endCxn id="8199" idx="0"/>
          </p:cNvCxnSpPr>
          <p:nvPr/>
        </p:nvCxnSpPr>
        <p:spPr>
          <a:xfrm flipH="1">
            <a:off x="1428751" y="3039636"/>
            <a:ext cx="1085850" cy="708154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543BA85-7091-7948-AD0C-5BD6992BD87B}"/>
              </a:ext>
            </a:extLst>
          </p:cNvPr>
          <p:cNvCxnSpPr>
            <a:cxnSpLocks/>
          </p:cNvCxnSpPr>
          <p:nvPr/>
        </p:nvCxnSpPr>
        <p:spPr>
          <a:xfrm flipH="1">
            <a:off x="6219827" y="3039636"/>
            <a:ext cx="819150" cy="838200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>
            <a:extLst>
              <a:ext uri="{FF2B5EF4-FFF2-40B4-BE49-F238E27FC236}">
                <a16:creationId xmlns:a16="http://schemas.microsoft.com/office/drawing/2014/main" id="{8A893CE2-7EB9-8543-ADF7-BD39966753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458200" cy="838200"/>
          </a:xfrm>
          <a:noFill/>
        </p:spPr>
        <p:txBody>
          <a:bodyPr/>
          <a:lstStyle/>
          <a:p>
            <a:pPr eaLnBrk="1" hangingPunct="1"/>
            <a:r>
              <a:rPr lang="en-US" altLang="en-US" dirty="0"/>
              <a:t>Definition of a CSP</a:t>
            </a:r>
          </a:p>
        </p:txBody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13921AEF-A523-3544-8FE3-B346719B39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8229600" cy="5029200"/>
          </a:xfrm>
        </p:spPr>
        <p:txBody>
          <a:bodyPr/>
          <a:lstStyle/>
          <a:p>
            <a:pPr eaLnBrk="1" hangingPunct="1"/>
            <a:r>
              <a:rPr lang="en-US" altLang="en-US" sz="2000" b="1" dirty="0"/>
              <a:t>Given</a:t>
            </a:r>
            <a:r>
              <a:rPr lang="en-US" altLang="en-US" sz="2000" dirty="0"/>
              <a:t> </a:t>
            </a:r>
          </a:p>
          <a:p>
            <a:pPr lvl="1" eaLnBrk="1" hangingPunct="1"/>
            <a:r>
              <a:rPr lang="en-US" altLang="en-US" sz="1800" dirty="0"/>
              <a:t>A set of variables				</a:t>
            </a:r>
          </a:p>
          <a:p>
            <a:pPr lvl="1" eaLnBrk="1" hangingPunct="1"/>
            <a:r>
              <a:rPr lang="en-US" altLang="en-US" sz="1800" dirty="0"/>
              <a:t>A set of variable domains (values) 			        </a:t>
            </a:r>
          </a:p>
          <a:p>
            <a:pPr lvl="1" eaLnBrk="1" hangingPunct="1"/>
            <a:r>
              <a:rPr lang="en-US" altLang="en-US" sz="1800" dirty="0"/>
              <a:t>A set of constraints</a:t>
            </a:r>
          </a:p>
          <a:p>
            <a:pPr lvl="1" eaLnBrk="1" hangingPunct="1"/>
            <a:endParaRPr lang="en-US" altLang="en-US" sz="1800" dirty="0"/>
          </a:p>
          <a:p>
            <a:pPr lvl="1" eaLnBrk="1" hangingPunct="1"/>
            <a:endParaRPr lang="en-US" altLang="en-US" sz="1800" dirty="0"/>
          </a:p>
          <a:p>
            <a:pPr lvl="1" eaLnBrk="1" hangingPunct="1"/>
            <a:endParaRPr lang="en-US" altLang="en-US" sz="1800" dirty="0"/>
          </a:p>
          <a:p>
            <a:pPr lvl="1" eaLnBrk="1" hangingPunct="1"/>
            <a:endParaRPr lang="en-US" altLang="en-US" sz="1800" dirty="0"/>
          </a:p>
          <a:p>
            <a:pPr lvl="1" eaLnBrk="1" hangingPunct="1"/>
            <a:r>
              <a:rPr lang="en-US" altLang="en-US" sz="1800" dirty="0"/>
              <a:t>A solution                                                        where all constraints are satisfied</a:t>
            </a:r>
            <a:r>
              <a:rPr lang="en-US" altLang="en-US" sz="1600" dirty="0"/>
              <a:t>						</a:t>
            </a:r>
            <a:endParaRPr lang="en-US" altLang="en-US" sz="2000" b="1" dirty="0"/>
          </a:p>
          <a:p>
            <a:pPr eaLnBrk="1" hangingPunct="1"/>
            <a:r>
              <a:rPr lang="en-US" altLang="en-US" sz="2000" b="1" dirty="0"/>
              <a:t>Query</a:t>
            </a:r>
            <a:r>
              <a:rPr lang="en-US" altLang="en-US" sz="2000" dirty="0"/>
              <a:t>:</a:t>
            </a:r>
          </a:p>
          <a:p>
            <a:pPr lvl="1" eaLnBrk="1" hangingPunct="1"/>
            <a:r>
              <a:rPr lang="en-US" altLang="en-US" sz="1600" dirty="0"/>
              <a:t>Does a solution exist?</a:t>
            </a:r>
          </a:p>
          <a:p>
            <a:pPr lvl="1" eaLnBrk="1" hangingPunct="1"/>
            <a:r>
              <a:rPr lang="en-US" altLang="en-US" sz="1600" dirty="0"/>
              <a:t>What is the number of solutions?</a:t>
            </a:r>
          </a:p>
          <a:p>
            <a:pPr lvl="1" eaLnBrk="1" hangingPunct="1"/>
            <a:r>
              <a:rPr lang="en-US" altLang="en-US" sz="1600" dirty="0"/>
              <a:t>Etc.</a:t>
            </a:r>
          </a:p>
        </p:txBody>
      </p:sp>
      <p:pic>
        <p:nvPicPr>
          <p:cNvPr id="28677" name="Picture 1" descr="latex-image-1.pdf">
            <a:extLst>
              <a:ext uri="{FF2B5EF4-FFF2-40B4-BE49-F238E27FC236}">
                <a16:creationId xmlns:a16="http://schemas.microsoft.com/office/drawing/2014/main" id="{FEAE2779-8B59-4647-B113-229E378090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925" y="1244068"/>
            <a:ext cx="1461830" cy="261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11" descr="latex-image-1.pdf">
            <a:extLst>
              <a:ext uri="{FF2B5EF4-FFF2-40B4-BE49-F238E27FC236}">
                <a16:creationId xmlns:a16="http://schemas.microsoft.com/office/drawing/2014/main" id="{50D2D067-FA8C-0F4D-B8C1-31231A3814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523546"/>
            <a:ext cx="2576195" cy="305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12" descr="latex-image-1.pdf">
            <a:extLst>
              <a:ext uri="{FF2B5EF4-FFF2-40B4-BE49-F238E27FC236}">
                <a16:creationId xmlns:a16="http://schemas.microsoft.com/office/drawing/2014/main" id="{137FE03C-EA71-7A4C-A2F9-1D7AAC8B0B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599" y="1828800"/>
            <a:ext cx="3223625" cy="305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13" descr="latex-image-1.pdf">
            <a:extLst>
              <a:ext uri="{FF2B5EF4-FFF2-40B4-BE49-F238E27FC236}">
                <a16:creationId xmlns:a16="http://schemas.microsoft.com/office/drawing/2014/main" id="{46C17C7A-749A-D247-9E8F-55D8D56167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194718"/>
            <a:ext cx="2724150" cy="319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800CCCA-97E1-3449-B7C0-9D8F34531E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4000" y="2590800"/>
            <a:ext cx="3138301" cy="31988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4F02099-9241-4A49-AF9E-4BDF59A6F87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00355" y="3871290"/>
            <a:ext cx="3343245" cy="31971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C9322A6-72EA-1748-8D81-62F942154C7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57993" y="2980861"/>
            <a:ext cx="3938007" cy="29573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D70C3F6-34C4-1647-8C73-A940246B059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57993" y="3415524"/>
            <a:ext cx="6172200" cy="30823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1AF7D1B-1720-7F77-5DB6-043969CB4582}"/>
              </a:ext>
            </a:extLst>
          </p:cNvPr>
          <p:cNvSpPr txBox="1"/>
          <p:nvPr/>
        </p:nvSpPr>
        <p:spPr>
          <a:xfrm>
            <a:off x="8214732" y="6332412"/>
            <a:ext cx="6244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B9C1A5EC-2315-A948-92FA-725C52ACDA9D}" type="slidenum">
              <a:rPr lang="en-US" altLang="zh-CN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CFC86-53EB-9E4D-B3F1-639FC9511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CSP Definition: Terminology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A64809-475A-F845-888E-51837ECC6C1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9C1A5EC-2315-A948-92FA-725C52ACDA9D}" type="slidenum">
              <a:rPr lang="en-US" altLang="zh-CN" smtClean="0"/>
              <a:pPr>
                <a:defRPr/>
              </a:pPr>
              <a:t>6</a:t>
            </a:fld>
            <a:endParaRPr lang="en-US" altLang="zh-CN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78E4D1B2-BF73-8A4F-8A8E-28B31FA70627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1143000"/>
            <a:ext cx="8229600" cy="50292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/>
            <a:r>
              <a:rPr lang="en-US" altLang="en-US" sz="1800" kern="0" dirty="0"/>
              <a:t>Variable</a:t>
            </a:r>
          </a:p>
          <a:p>
            <a:pPr eaLnBrk="1" hangingPunct="1"/>
            <a:r>
              <a:rPr lang="en-US" altLang="en-US" sz="1800" kern="0" dirty="0"/>
              <a:t>Value</a:t>
            </a:r>
          </a:p>
          <a:p>
            <a:pPr eaLnBrk="1" hangingPunct="1"/>
            <a:r>
              <a:rPr lang="en-US" altLang="en-US" sz="1800" kern="0" dirty="0"/>
              <a:t>Domain of a variable, values of a domain</a:t>
            </a:r>
          </a:p>
          <a:p>
            <a:pPr eaLnBrk="1" hangingPunct="1"/>
            <a:r>
              <a:rPr lang="en-US" altLang="en-US" sz="1800" kern="0" dirty="0"/>
              <a:t>Variable assignment, variable instantiation, variable-value pair (</a:t>
            </a:r>
            <a:r>
              <a:rPr lang="en-US" altLang="en-US" sz="1800" kern="0" dirty="0" err="1"/>
              <a:t>vvp</a:t>
            </a:r>
            <a:r>
              <a:rPr lang="en-US" altLang="en-US" sz="1800" kern="0" dirty="0"/>
              <a:t>)</a:t>
            </a:r>
          </a:p>
          <a:p>
            <a:pPr eaLnBrk="1" hangingPunct="1"/>
            <a:r>
              <a:rPr lang="en-US" altLang="en-US" sz="1800" kern="0" dirty="0"/>
              <a:t>Constraint: scope, relation, arity</a:t>
            </a:r>
          </a:p>
          <a:p>
            <a:pPr eaLnBrk="1" hangingPunct="1"/>
            <a:r>
              <a:rPr lang="en-US" altLang="en-US" sz="1800" kern="0" dirty="0"/>
              <a:t>Supports, allowed</a:t>
            </a:r>
          </a:p>
          <a:p>
            <a:pPr eaLnBrk="1" hangingPunct="1"/>
            <a:r>
              <a:rPr lang="en-US" altLang="en-US" sz="1800" kern="0" dirty="0" err="1"/>
              <a:t>Nogoods</a:t>
            </a:r>
            <a:r>
              <a:rPr lang="en-US" altLang="en-US" sz="1800" kern="0" dirty="0"/>
              <a:t>, forbidden, conflicts</a:t>
            </a:r>
          </a:p>
          <a:p>
            <a:pPr eaLnBrk="1" hangingPunct="1"/>
            <a:r>
              <a:rPr lang="en-US" altLang="en-US" sz="1800" kern="0" dirty="0" err="1"/>
              <a:t>Nogood</a:t>
            </a:r>
            <a:r>
              <a:rPr lang="en-US" altLang="en-US" sz="1800" kern="0" dirty="0"/>
              <a:t>, minimal </a:t>
            </a:r>
            <a:r>
              <a:rPr lang="en-US" altLang="en-US" sz="1800" kern="0" dirty="0" err="1"/>
              <a:t>nogood</a:t>
            </a:r>
            <a:endParaRPr lang="en-US" altLang="en-US" sz="1800" kern="0" dirty="0"/>
          </a:p>
          <a:p>
            <a:pPr eaLnBrk="1" hangingPunct="1"/>
            <a:r>
              <a:rPr lang="en-US" altLang="en-US" sz="1800" kern="0" dirty="0"/>
              <a:t>Partial assignment, partial solution </a:t>
            </a:r>
          </a:p>
          <a:p>
            <a:pPr eaLnBrk="1" hangingPunct="1"/>
            <a:r>
              <a:rPr lang="en-US" altLang="en-US" sz="1800" kern="0" dirty="0"/>
              <a:t>Complete assignment, solution</a:t>
            </a:r>
          </a:p>
          <a:p>
            <a:pPr eaLnBrk="1" hangingPunct="1"/>
            <a:r>
              <a:rPr lang="en-US" altLang="en-US" sz="1800" kern="0" dirty="0"/>
              <a:t>Consistent assignment, consistent solution</a:t>
            </a:r>
          </a:p>
          <a:p>
            <a:pPr eaLnBrk="1" hangingPunct="1"/>
            <a:r>
              <a:rPr lang="en-US" altLang="en-US" sz="1800" kern="0" dirty="0"/>
              <a:t>Universal constraint: binary constraint that allows all pairs of values between variables.  It is the absence of any explicit (binary or non-binary) constraint between two given variables</a:t>
            </a:r>
          </a:p>
        </p:txBody>
      </p:sp>
    </p:spTree>
    <p:extLst>
      <p:ext uri="{BB962C8B-B14F-4D97-AF65-F5344CB8AC3E}">
        <p14:creationId xmlns:p14="http://schemas.microsoft.com/office/powerpoint/2010/main" val="3936212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2">
            <a:extLst>
              <a:ext uri="{FF2B5EF4-FFF2-40B4-BE49-F238E27FC236}">
                <a16:creationId xmlns:a16="http://schemas.microsoft.com/office/drawing/2014/main" id="{4ED1DB20-3FC1-3243-BAF0-85D4E1E33B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991600" cy="838200"/>
          </a:xfrm>
          <a:noFill/>
        </p:spPr>
        <p:txBody>
          <a:bodyPr/>
          <a:lstStyle/>
          <a:p>
            <a:pPr eaLnBrk="1" hangingPunct="1"/>
            <a:r>
              <a:rPr lang="en-US" altLang="en-US" sz="4000" dirty="0"/>
              <a:t>Example II:  Resource Allocation</a:t>
            </a:r>
          </a:p>
        </p:txBody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CE876804-5BEA-4247-A903-5DE2FDC816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800600"/>
          </a:xfrm>
          <a:noFill/>
        </p:spPr>
        <p:txBody>
          <a:bodyPr/>
          <a:lstStyle/>
          <a:p>
            <a:pPr eaLnBrk="1" hangingPunct="1"/>
            <a:endParaRPr lang="en-US" altLang="en-US" sz="4400">
              <a:solidFill>
                <a:srgbClr val="FF0000"/>
              </a:solidFill>
            </a:endParaRPr>
          </a:p>
          <a:p>
            <a:pPr eaLnBrk="1" hangingPunct="1"/>
            <a:endParaRPr lang="en-US" altLang="en-US" sz="4400">
              <a:solidFill>
                <a:srgbClr val="FF0000"/>
              </a:solidFill>
            </a:endParaRPr>
          </a:p>
          <a:p>
            <a:pPr eaLnBrk="1" hangingPunct="1"/>
            <a:endParaRPr lang="en-US" altLang="en-US" sz="4400">
              <a:solidFill>
                <a:srgbClr val="FF0000"/>
              </a:solidFill>
            </a:endParaRPr>
          </a:p>
          <a:p>
            <a:pPr eaLnBrk="1" hangingPunct="1"/>
            <a:endParaRPr lang="en-US" altLang="en-US" sz="4400">
              <a:solidFill>
                <a:srgbClr val="FF0000"/>
              </a:solidFill>
            </a:endParaRPr>
          </a:p>
          <a:p>
            <a:pPr eaLnBrk="1" hangingPunct="1"/>
            <a:endParaRPr lang="en-US" altLang="en-US" sz="4400">
              <a:solidFill>
                <a:srgbClr val="FF0000"/>
              </a:solidFill>
            </a:endParaRPr>
          </a:p>
          <a:p>
            <a:pPr eaLnBrk="1" hangingPunct="1">
              <a:buFontTx/>
              <a:buNone/>
            </a:pPr>
            <a:r>
              <a:rPr lang="en-US" altLang="en-US" sz="2400"/>
              <a:t>What is the CSP formulation?</a:t>
            </a:r>
            <a:endParaRPr lang="en-US" altLang="en-US" sz="4400">
              <a:solidFill>
                <a:schemeClr val="accent2"/>
              </a:solidFill>
            </a:endParaRP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grpSp>
        <p:nvGrpSpPr>
          <p:cNvPr id="50181" name="Group 4">
            <a:extLst>
              <a:ext uri="{FF2B5EF4-FFF2-40B4-BE49-F238E27FC236}">
                <a16:creationId xmlns:a16="http://schemas.microsoft.com/office/drawing/2014/main" id="{DCD544A4-8B6C-A146-B7FA-0D014DCEA8F6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1524000"/>
            <a:ext cx="5791200" cy="3886200"/>
            <a:chOff x="960" y="960"/>
            <a:chExt cx="3648" cy="2448"/>
          </a:xfrm>
        </p:grpSpPr>
        <p:grpSp>
          <p:nvGrpSpPr>
            <p:cNvPr id="50182" name="Group 5">
              <a:extLst>
                <a:ext uri="{FF2B5EF4-FFF2-40B4-BE49-F238E27FC236}">
                  <a16:creationId xmlns:a16="http://schemas.microsoft.com/office/drawing/2014/main" id="{4819DF52-F192-7742-8E7D-B7FA1378B0F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60" y="960"/>
              <a:ext cx="3648" cy="1707"/>
              <a:chOff x="864" y="1728"/>
              <a:chExt cx="14688" cy="4320"/>
            </a:xfrm>
          </p:grpSpPr>
          <p:grpSp>
            <p:nvGrpSpPr>
              <p:cNvPr id="50191" name="Group 6">
                <a:extLst>
                  <a:ext uri="{FF2B5EF4-FFF2-40B4-BE49-F238E27FC236}">
                    <a16:creationId xmlns:a16="http://schemas.microsoft.com/office/drawing/2014/main" id="{7DBF962B-638A-4147-8104-402AEEE71A1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0" y="1728"/>
                <a:ext cx="13536" cy="0"/>
                <a:chOff x="1440" y="1728"/>
                <a:chExt cx="13536" cy="0"/>
              </a:xfrm>
            </p:grpSpPr>
            <p:sp>
              <p:nvSpPr>
                <p:cNvPr id="50258" name="Line 7">
                  <a:extLst>
                    <a:ext uri="{FF2B5EF4-FFF2-40B4-BE49-F238E27FC236}">
                      <a16:creationId xmlns:a16="http://schemas.microsoft.com/office/drawing/2014/main" id="{9C4B7FA4-A0DC-AD4E-B7CC-09B71986F1E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40" y="1728"/>
                  <a:ext cx="201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59" name="Line 8">
                  <a:extLst>
                    <a:ext uri="{FF2B5EF4-FFF2-40B4-BE49-F238E27FC236}">
                      <a16:creationId xmlns:a16="http://schemas.microsoft.com/office/drawing/2014/main" id="{581E4D15-4EC9-C44A-A086-DFFA89AB403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44" y="1728"/>
                  <a:ext cx="230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60" name="Line 9">
                  <a:extLst>
                    <a:ext uri="{FF2B5EF4-FFF2-40B4-BE49-F238E27FC236}">
                      <a16:creationId xmlns:a16="http://schemas.microsoft.com/office/drawing/2014/main" id="{0268243C-44DC-0D47-97DA-830D231E1D9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336" y="1728"/>
                  <a:ext cx="403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61" name="Line 10">
                  <a:extLst>
                    <a:ext uri="{FF2B5EF4-FFF2-40B4-BE49-F238E27FC236}">
                      <a16:creationId xmlns:a16="http://schemas.microsoft.com/office/drawing/2014/main" id="{B7064EFF-3DCB-FF47-BD54-CB9E44DA9B4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944" y="1728"/>
                  <a:ext cx="86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62" name="Line 11">
                  <a:extLst>
                    <a:ext uri="{FF2B5EF4-FFF2-40B4-BE49-F238E27FC236}">
                      <a16:creationId xmlns:a16="http://schemas.microsoft.com/office/drawing/2014/main" id="{EEF70F55-BB57-F549-BC1A-5BC969E02C4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096" y="1728"/>
                  <a:ext cx="288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0192" name="Group 12">
                <a:extLst>
                  <a:ext uri="{FF2B5EF4-FFF2-40B4-BE49-F238E27FC236}">
                    <a16:creationId xmlns:a16="http://schemas.microsoft.com/office/drawing/2014/main" id="{ECBF3D8A-2B02-4348-B2C1-60DDF4CC0C7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92" y="2016"/>
                <a:ext cx="10944" cy="0"/>
                <a:chOff x="2592" y="2016"/>
                <a:chExt cx="10944" cy="0"/>
              </a:xfrm>
            </p:grpSpPr>
            <p:sp>
              <p:nvSpPr>
                <p:cNvPr id="50254" name="Line 13">
                  <a:extLst>
                    <a:ext uri="{FF2B5EF4-FFF2-40B4-BE49-F238E27FC236}">
                      <a16:creationId xmlns:a16="http://schemas.microsoft.com/office/drawing/2014/main" id="{B3673E3A-AFE2-FC4F-8D7E-A3C3B91F73E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92" y="2016"/>
                  <a:ext cx="201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55" name="Line 14">
                  <a:extLst>
                    <a:ext uri="{FF2B5EF4-FFF2-40B4-BE49-F238E27FC236}">
                      <a16:creationId xmlns:a16="http://schemas.microsoft.com/office/drawing/2014/main" id="{99EF2ACA-7E74-2E48-9730-65EEB17ACA9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60" y="2016"/>
                  <a:ext cx="172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56" name="Line 15">
                  <a:extLst>
                    <a:ext uri="{FF2B5EF4-FFF2-40B4-BE49-F238E27FC236}">
                      <a16:creationId xmlns:a16="http://schemas.microsoft.com/office/drawing/2014/main" id="{A960FA82-0AE9-3443-9A06-43EF16393E5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776" y="2016"/>
                  <a:ext cx="86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57" name="Line 16">
                  <a:extLst>
                    <a:ext uri="{FF2B5EF4-FFF2-40B4-BE49-F238E27FC236}">
                      <a16:creationId xmlns:a16="http://schemas.microsoft.com/office/drawing/2014/main" id="{C5413020-24A4-484C-8C5A-C9748CEAA77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928" y="2016"/>
                  <a:ext cx="460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0193" name="Line 17">
                <a:extLst>
                  <a:ext uri="{FF2B5EF4-FFF2-40B4-BE49-F238E27FC236}">
                    <a16:creationId xmlns:a16="http://schemas.microsoft.com/office/drawing/2014/main" id="{AE7B8DEF-6412-8F46-9C4A-A96CA38024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112" y="2016"/>
                <a:ext cx="86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oval" w="med" len="med"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0194" name="Group 18">
                <a:extLst>
                  <a:ext uri="{FF2B5EF4-FFF2-40B4-BE49-F238E27FC236}">
                    <a16:creationId xmlns:a16="http://schemas.microsoft.com/office/drawing/2014/main" id="{E5D57996-66D7-4048-9D08-D9FF0DF33CB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0" y="2304"/>
                <a:ext cx="10656" cy="0"/>
                <a:chOff x="1440" y="2304"/>
                <a:chExt cx="10656" cy="0"/>
              </a:xfrm>
            </p:grpSpPr>
            <p:sp>
              <p:nvSpPr>
                <p:cNvPr id="50252" name="Line 19">
                  <a:extLst>
                    <a:ext uri="{FF2B5EF4-FFF2-40B4-BE49-F238E27FC236}">
                      <a16:creationId xmlns:a16="http://schemas.microsoft.com/office/drawing/2014/main" id="{99DA740B-379B-F143-B477-84290E702E6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40" y="2304"/>
                  <a:ext cx="921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53" name="Line 20">
                  <a:extLst>
                    <a:ext uri="{FF2B5EF4-FFF2-40B4-BE49-F238E27FC236}">
                      <a16:creationId xmlns:a16="http://schemas.microsoft.com/office/drawing/2014/main" id="{A92BC660-854E-5846-89C3-AAC2784DDE2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624" y="2304"/>
                  <a:ext cx="547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0195" name="Line 21">
                <a:extLst>
                  <a:ext uri="{FF2B5EF4-FFF2-40B4-BE49-F238E27FC236}">
                    <a16:creationId xmlns:a16="http://schemas.microsoft.com/office/drawing/2014/main" id="{5CC2797D-2207-4F44-BFA7-AD72B254E9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0" y="2592"/>
                <a:ext cx="144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oval" w="med" len="med"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96" name="Line 22">
                <a:extLst>
                  <a:ext uri="{FF2B5EF4-FFF2-40B4-BE49-F238E27FC236}">
                    <a16:creationId xmlns:a16="http://schemas.microsoft.com/office/drawing/2014/main" id="{4ED4ADD2-CB46-A54D-A4F0-A6C6D23FDC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592"/>
                <a:ext cx="1036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oval" w="med" len="med"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0197" name="Group 23">
                <a:extLst>
                  <a:ext uri="{FF2B5EF4-FFF2-40B4-BE49-F238E27FC236}">
                    <a16:creationId xmlns:a16="http://schemas.microsoft.com/office/drawing/2014/main" id="{9EA9588D-7067-274A-A3D5-E0F63A79A6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52" y="2880"/>
                <a:ext cx="10944" cy="0"/>
                <a:chOff x="2592" y="2016"/>
                <a:chExt cx="10944" cy="0"/>
              </a:xfrm>
            </p:grpSpPr>
            <p:sp>
              <p:nvSpPr>
                <p:cNvPr id="50248" name="Line 24">
                  <a:extLst>
                    <a:ext uri="{FF2B5EF4-FFF2-40B4-BE49-F238E27FC236}">
                      <a16:creationId xmlns:a16="http://schemas.microsoft.com/office/drawing/2014/main" id="{7ECFEB1C-FC73-AE40-A8BD-FF3A0A1CC69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92" y="2016"/>
                  <a:ext cx="201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49" name="Line 25">
                  <a:extLst>
                    <a:ext uri="{FF2B5EF4-FFF2-40B4-BE49-F238E27FC236}">
                      <a16:creationId xmlns:a16="http://schemas.microsoft.com/office/drawing/2014/main" id="{D9F5186D-52E8-9447-AB45-6CEA7904D9C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60" y="2016"/>
                  <a:ext cx="172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50" name="Line 26">
                  <a:extLst>
                    <a:ext uri="{FF2B5EF4-FFF2-40B4-BE49-F238E27FC236}">
                      <a16:creationId xmlns:a16="http://schemas.microsoft.com/office/drawing/2014/main" id="{8BA5E206-CC4C-9140-A156-719B4146827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776" y="2016"/>
                  <a:ext cx="86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51" name="Line 27">
                  <a:extLst>
                    <a:ext uri="{FF2B5EF4-FFF2-40B4-BE49-F238E27FC236}">
                      <a16:creationId xmlns:a16="http://schemas.microsoft.com/office/drawing/2014/main" id="{64DE8B68-A616-7145-9853-0D1A8602CE0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928" y="2016"/>
                  <a:ext cx="460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0198" name="Group 28">
                <a:extLst>
                  <a:ext uri="{FF2B5EF4-FFF2-40B4-BE49-F238E27FC236}">
                    <a16:creationId xmlns:a16="http://schemas.microsoft.com/office/drawing/2014/main" id="{52C5ED62-51D6-B849-BA5A-58D3B33AAD7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52" y="3168"/>
                <a:ext cx="10656" cy="0"/>
                <a:chOff x="1440" y="2304"/>
                <a:chExt cx="10656" cy="0"/>
              </a:xfrm>
            </p:grpSpPr>
            <p:sp>
              <p:nvSpPr>
                <p:cNvPr id="50246" name="Line 29">
                  <a:extLst>
                    <a:ext uri="{FF2B5EF4-FFF2-40B4-BE49-F238E27FC236}">
                      <a16:creationId xmlns:a16="http://schemas.microsoft.com/office/drawing/2014/main" id="{2D423850-2C2A-4F4F-8C9B-30CE3666999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40" y="2304"/>
                  <a:ext cx="921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47" name="Line 30">
                  <a:extLst>
                    <a:ext uri="{FF2B5EF4-FFF2-40B4-BE49-F238E27FC236}">
                      <a16:creationId xmlns:a16="http://schemas.microsoft.com/office/drawing/2014/main" id="{568FE198-98E1-F542-B910-08999E60DB8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624" y="2304"/>
                  <a:ext cx="547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0199" name="Group 31">
                <a:extLst>
                  <a:ext uri="{FF2B5EF4-FFF2-40B4-BE49-F238E27FC236}">
                    <a16:creationId xmlns:a16="http://schemas.microsoft.com/office/drawing/2014/main" id="{327EEAC5-9C64-BA4C-B01E-1188FD5C796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64" y="5760"/>
                <a:ext cx="10944" cy="0"/>
                <a:chOff x="2592" y="2016"/>
                <a:chExt cx="10944" cy="0"/>
              </a:xfrm>
            </p:grpSpPr>
            <p:sp>
              <p:nvSpPr>
                <p:cNvPr id="50242" name="Line 32">
                  <a:extLst>
                    <a:ext uri="{FF2B5EF4-FFF2-40B4-BE49-F238E27FC236}">
                      <a16:creationId xmlns:a16="http://schemas.microsoft.com/office/drawing/2014/main" id="{BDC9ECF1-2B4A-7143-AB6E-0F25A54B392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92" y="2016"/>
                  <a:ext cx="201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43" name="Line 33">
                  <a:extLst>
                    <a:ext uri="{FF2B5EF4-FFF2-40B4-BE49-F238E27FC236}">
                      <a16:creationId xmlns:a16="http://schemas.microsoft.com/office/drawing/2014/main" id="{7B054BFB-6B95-6846-B50C-B067B09FC56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60" y="2016"/>
                  <a:ext cx="172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44" name="Line 34">
                  <a:extLst>
                    <a:ext uri="{FF2B5EF4-FFF2-40B4-BE49-F238E27FC236}">
                      <a16:creationId xmlns:a16="http://schemas.microsoft.com/office/drawing/2014/main" id="{BE5469B8-2AE7-4243-A4CB-19C954EFAAB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776" y="2016"/>
                  <a:ext cx="86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45" name="Line 35">
                  <a:extLst>
                    <a:ext uri="{FF2B5EF4-FFF2-40B4-BE49-F238E27FC236}">
                      <a16:creationId xmlns:a16="http://schemas.microsoft.com/office/drawing/2014/main" id="{3EF669EB-1575-C04F-AFE1-85512C472FD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928" y="2016"/>
                  <a:ext cx="460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0200" name="Group 36">
                <a:extLst>
                  <a:ext uri="{FF2B5EF4-FFF2-40B4-BE49-F238E27FC236}">
                    <a16:creationId xmlns:a16="http://schemas.microsoft.com/office/drawing/2014/main" id="{52E13AB5-102D-B847-A47B-17F4493FEBC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0" y="3744"/>
                <a:ext cx="13536" cy="0"/>
                <a:chOff x="1440" y="1728"/>
                <a:chExt cx="13536" cy="0"/>
              </a:xfrm>
            </p:grpSpPr>
            <p:sp>
              <p:nvSpPr>
                <p:cNvPr id="50237" name="Line 37">
                  <a:extLst>
                    <a:ext uri="{FF2B5EF4-FFF2-40B4-BE49-F238E27FC236}">
                      <a16:creationId xmlns:a16="http://schemas.microsoft.com/office/drawing/2014/main" id="{EDF650A0-189E-4D44-A903-B2AC9A14E24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40" y="1728"/>
                  <a:ext cx="201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38" name="Line 38">
                  <a:extLst>
                    <a:ext uri="{FF2B5EF4-FFF2-40B4-BE49-F238E27FC236}">
                      <a16:creationId xmlns:a16="http://schemas.microsoft.com/office/drawing/2014/main" id="{1ED51BD4-544E-5247-91B5-5E251A0DB31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44" y="1728"/>
                  <a:ext cx="230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39" name="Line 39">
                  <a:extLst>
                    <a:ext uri="{FF2B5EF4-FFF2-40B4-BE49-F238E27FC236}">
                      <a16:creationId xmlns:a16="http://schemas.microsoft.com/office/drawing/2014/main" id="{AD2E790D-0F4F-D948-9640-DFA1395485A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336" y="1728"/>
                  <a:ext cx="403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40" name="Line 40">
                  <a:extLst>
                    <a:ext uri="{FF2B5EF4-FFF2-40B4-BE49-F238E27FC236}">
                      <a16:creationId xmlns:a16="http://schemas.microsoft.com/office/drawing/2014/main" id="{ACAAFC27-1663-0C4A-804A-47993A04E56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944" y="1728"/>
                  <a:ext cx="86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41" name="Line 41">
                  <a:extLst>
                    <a:ext uri="{FF2B5EF4-FFF2-40B4-BE49-F238E27FC236}">
                      <a16:creationId xmlns:a16="http://schemas.microsoft.com/office/drawing/2014/main" id="{BF2D76FE-6352-0C44-B984-795B3EB3729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096" y="1728"/>
                  <a:ext cx="288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0201" name="Group 42">
                <a:extLst>
                  <a:ext uri="{FF2B5EF4-FFF2-40B4-BE49-F238E27FC236}">
                    <a16:creationId xmlns:a16="http://schemas.microsoft.com/office/drawing/2014/main" id="{E79AA87C-EE61-554B-84D3-9E4739625B6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52" y="4032"/>
                <a:ext cx="10656" cy="0"/>
                <a:chOff x="1440" y="2304"/>
                <a:chExt cx="10656" cy="0"/>
              </a:xfrm>
            </p:grpSpPr>
            <p:sp>
              <p:nvSpPr>
                <p:cNvPr id="50235" name="Line 43">
                  <a:extLst>
                    <a:ext uri="{FF2B5EF4-FFF2-40B4-BE49-F238E27FC236}">
                      <a16:creationId xmlns:a16="http://schemas.microsoft.com/office/drawing/2014/main" id="{FDBCC70E-C9C0-E943-95A2-D0C6FFB09F3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40" y="2304"/>
                  <a:ext cx="921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36" name="Line 44">
                  <a:extLst>
                    <a:ext uri="{FF2B5EF4-FFF2-40B4-BE49-F238E27FC236}">
                      <a16:creationId xmlns:a16="http://schemas.microsoft.com/office/drawing/2014/main" id="{10BD911C-EA04-D74D-9EED-4388A1299A8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624" y="2304"/>
                  <a:ext cx="547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0202" name="Group 45">
                <a:extLst>
                  <a:ext uri="{FF2B5EF4-FFF2-40B4-BE49-F238E27FC236}">
                    <a16:creationId xmlns:a16="http://schemas.microsoft.com/office/drawing/2014/main" id="{940D5520-24AB-A944-8B37-CA4E1A20C18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0" y="4320"/>
                <a:ext cx="10656" cy="0"/>
                <a:chOff x="1440" y="2304"/>
                <a:chExt cx="10656" cy="0"/>
              </a:xfrm>
            </p:grpSpPr>
            <p:sp>
              <p:nvSpPr>
                <p:cNvPr id="50233" name="Line 46">
                  <a:extLst>
                    <a:ext uri="{FF2B5EF4-FFF2-40B4-BE49-F238E27FC236}">
                      <a16:creationId xmlns:a16="http://schemas.microsoft.com/office/drawing/2014/main" id="{E4747069-F5C8-B34D-B3DB-7FC2F936274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40" y="2304"/>
                  <a:ext cx="921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34" name="Line 47">
                  <a:extLst>
                    <a:ext uri="{FF2B5EF4-FFF2-40B4-BE49-F238E27FC236}">
                      <a16:creationId xmlns:a16="http://schemas.microsoft.com/office/drawing/2014/main" id="{B953A636-EAB3-8E4E-A7BC-32C9046A72E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624" y="2304"/>
                  <a:ext cx="547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0203" name="Group 48">
                <a:extLst>
                  <a:ext uri="{FF2B5EF4-FFF2-40B4-BE49-F238E27FC236}">
                    <a16:creationId xmlns:a16="http://schemas.microsoft.com/office/drawing/2014/main" id="{2700F8C3-72B5-0544-9487-85E2E6BF18B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16" y="4608"/>
                <a:ext cx="13536" cy="0"/>
                <a:chOff x="1440" y="1728"/>
                <a:chExt cx="13536" cy="0"/>
              </a:xfrm>
            </p:grpSpPr>
            <p:sp>
              <p:nvSpPr>
                <p:cNvPr id="50228" name="Line 49">
                  <a:extLst>
                    <a:ext uri="{FF2B5EF4-FFF2-40B4-BE49-F238E27FC236}">
                      <a16:creationId xmlns:a16="http://schemas.microsoft.com/office/drawing/2014/main" id="{6438E015-9C5A-B94E-AC49-86F9F3F22FC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40" y="1728"/>
                  <a:ext cx="201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29" name="Line 50">
                  <a:extLst>
                    <a:ext uri="{FF2B5EF4-FFF2-40B4-BE49-F238E27FC236}">
                      <a16:creationId xmlns:a16="http://schemas.microsoft.com/office/drawing/2014/main" id="{31351612-7589-AB4D-A375-6FEAE9A5DC8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44" y="1728"/>
                  <a:ext cx="230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30" name="Line 51">
                  <a:extLst>
                    <a:ext uri="{FF2B5EF4-FFF2-40B4-BE49-F238E27FC236}">
                      <a16:creationId xmlns:a16="http://schemas.microsoft.com/office/drawing/2014/main" id="{B6D4CB1B-83D7-5149-BDBA-F393C771553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336" y="1728"/>
                  <a:ext cx="403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31" name="Line 52">
                  <a:extLst>
                    <a:ext uri="{FF2B5EF4-FFF2-40B4-BE49-F238E27FC236}">
                      <a16:creationId xmlns:a16="http://schemas.microsoft.com/office/drawing/2014/main" id="{C980DD5A-0775-F145-9F60-000FBDDD5BD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944" y="1728"/>
                  <a:ext cx="86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32" name="Line 53">
                  <a:extLst>
                    <a:ext uri="{FF2B5EF4-FFF2-40B4-BE49-F238E27FC236}">
                      <a16:creationId xmlns:a16="http://schemas.microsoft.com/office/drawing/2014/main" id="{8D7E2C55-CEE7-1147-BBDD-7F5B43EF404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096" y="1728"/>
                  <a:ext cx="288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0204" name="Group 54">
                <a:extLst>
                  <a:ext uri="{FF2B5EF4-FFF2-40B4-BE49-F238E27FC236}">
                    <a16:creationId xmlns:a16="http://schemas.microsoft.com/office/drawing/2014/main" id="{62ECB2DB-234F-0343-BD91-977ED4B5B4E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52" y="4896"/>
                <a:ext cx="10944" cy="0"/>
                <a:chOff x="2592" y="2016"/>
                <a:chExt cx="10944" cy="0"/>
              </a:xfrm>
            </p:grpSpPr>
            <p:sp>
              <p:nvSpPr>
                <p:cNvPr id="50224" name="Line 55">
                  <a:extLst>
                    <a:ext uri="{FF2B5EF4-FFF2-40B4-BE49-F238E27FC236}">
                      <a16:creationId xmlns:a16="http://schemas.microsoft.com/office/drawing/2014/main" id="{A60CAC31-18E7-4C4B-BF81-86BAF972671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92" y="2016"/>
                  <a:ext cx="201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25" name="Line 56">
                  <a:extLst>
                    <a:ext uri="{FF2B5EF4-FFF2-40B4-BE49-F238E27FC236}">
                      <a16:creationId xmlns:a16="http://schemas.microsoft.com/office/drawing/2014/main" id="{54C08518-33E1-2D4F-A83D-5EFC3989AAB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60" y="2016"/>
                  <a:ext cx="172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26" name="Line 57">
                  <a:extLst>
                    <a:ext uri="{FF2B5EF4-FFF2-40B4-BE49-F238E27FC236}">
                      <a16:creationId xmlns:a16="http://schemas.microsoft.com/office/drawing/2014/main" id="{28F7ED5D-D6E7-574C-A576-DE6E843DFC2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776" y="2016"/>
                  <a:ext cx="86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27" name="Line 58">
                  <a:extLst>
                    <a:ext uri="{FF2B5EF4-FFF2-40B4-BE49-F238E27FC236}">
                      <a16:creationId xmlns:a16="http://schemas.microsoft.com/office/drawing/2014/main" id="{DAB3A4F9-6C04-7C40-A063-F2BF07CACA3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928" y="2016"/>
                  <a:ext cx="460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0205" name="Group 59">
                <a:extLst>
                  <a:ext uri="{FF2B5EF4-FFF2-40B4-BE49-F238E27FC236}">
                    <a16:creationId xmlns:a16="http://schemas.microsoft.com/office/drawing/2014/main" id="{0A1B408B-2F60-6B47-B55A-75A589CEEAC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52" y="5184"/>
                <a:ext cx="10944" cy="0"/>
                <a:chOff x="2592" y="2016"/>
                <a:chExt cx="10944" cy="0"/>
              </a:xfrm>
            </p:grpSpPr>
            <p:sp>
              <p:nvSpPr>
                <p:cNvPr id="50220" name="Line 60">
                  <a:extLst>
                    <a:ext uri="{FF2B5EF4-FFF2-40B4-BE49-F238E27FC236}">
                      <a16:creationId xmlns:a16="http://schemas.microsoft.com/office/drawing/2014/main" id="{80511A80-DF95-FC42-9CAB-2A924010D51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92" y="2016"/>
                  <a:ext cx="201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21" name="Line 61">
                  <a:extLst>
                    <a:ext uri="{FF2B5EF4-FFF2-40B4-BE49-F238E27FC236}">
                      <a16:creationId xmlns:a16="http://schemas.microsoft.com/office/drawing/2014/main" id="{9EB21D0D-6D38-CD4A-88A6-93212EDD584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60" y="2016"/>
                  <a:ext cx="172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22" name="Line 62">
                  <a:extLst>
                    <a:ext uri="{FF2B5EF4-FFF2-40B4-BE49-F238E27FC236}">
                      <a16:creationId xmlns:a16="http://schemas.microsoft.com/office/drawing/2014/main" id="{E348133B-C6B9-784B-A517-744FC63A3D7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776" y="2016"/>
                  <a:ext cx="86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23" name="Line 63">
                  <a:extLst>
                    <a:ext uri="{FF2B5EF4-FFF2-40B4-BE49-F238E27FC236}">
                      <a16:creationId xmlns:a16="http://schemas.microsoft.com/office/drawing/2014/main" id="{319A5EFD-94FD-5340-B841-ABFC83C5363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928" y="2016"/>
                  <a:ext cx="460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0206" name="Group 64">
                <a:extLst>
                  <a:ext uri="{FF2B5EF4-FFF2-40B4-BE49-F238E27FC236}">
                    <a16:creationId xmlns:a16="http://schemas.microsoft.com/office/drawing/2014/main" id="{8EB6184B-6AFF-7441-9ADA-0F277CA4F05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92" y="3408"/>
                <a:ext cx="10656" cy="0"/>
                <a:chOff x="1440" y="2304"/>
                <a:chExt cx="10656" cy="0"/>
              </a:xfrm>
            </p:grpSpPr>
            <p:sp>
              <p:nvSpPr>
                <p:cNvPr id="50218" name="Line 65">
                  <a:extLst>
                    <a:ext uri="{FF2B5EF4-FFF2-40B4-BE49-F238E27FC236}">
                      <a16:creationId xmlns:a16="http://schemas.microsoft.com/office/drawing/2014/main" id="{6FB01293-5D80-D542-AA7A-864231EC3A4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40" y="2304"/>
                  <a:ext cx="921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19" name="Line 66">
                  <a:extLst>
                    <a:ext uri="{FF2B5EF4-FFF2-40B4-BE49-F238E27FC236}">
                      <a16:creationId xmlns:a16="http://schemas.microsoft.com/office/drawing/2014/main" id="{753638EE-4096-0441-BE68-8964DA0E57A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624" y="2304"/>
                  <a:ext cx="547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0207" name="Group 67">
                <a:extLst>
                  <a:ext uri="{FF2B5EF4-FFF2-40B4-BE49-F238E27FC236}">
                    <a16:creationId xmlns:a16="http://schemas.microsoft.com/office/drawing/2014/main" id="{09435A7B-3996-A340-823B-09E5F78390E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0" y="5472"/>
                <a:ext cx="10944" cy="0"/>
                <a:chOff x="2592" y="2016"/>
                <a:chExt cx="10944" cy="0"/>
              </a:xfrm>
            </p:grpSpPr>
            <p:sp>
              <p:nvSpPr>
                <p:cNvPr id="50214" name="Line 68">
                  <a:extLst>
                    <a:ext uri="{FF2B5EF4-FFF2-40B4-BE49-F238E27FC236}">
                      <a16:creationId xmlns:a16="http://schemas.microsoft.com/office/drawing/2014/main" id="{61F603E0-A2ED-BD40-8688-856FE2D8E4D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92" y="2016"/>
                  <a:ext cx="201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15" name="Line 69">
                  <a:extLst>
                    <a:ext uri="{FF2B5EF4-FFF2-40B4-BE49-F238E27FC236}">
                      <a16:creationId xmlns:a16="http://schemas.microsoft.com/office/drawing/2014/main" id="{AE55E9EE-1638-E549-894C-DDCC2AD4971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60" y="2016"/>
                  <a:ext cx="172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16" name="Line 70">
                  <a:extLst>
                    <a:ext uri="{FF2B5EF4-FFF2-40B4-BE49-F238E27FC236}">
                      <a16:creationId xmlns:a16="http://schemas.microsoft.com/office/drawing/2014/main" id="{3E8785A7-E6CC-9D4D-B7E6-E7711C295E3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776" y="2016"/>
                  <a:ext cx="86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17" name="Line 71">
                  <a:extLst>
                    <a:ext uri="{FF2B5EF4-FFF2-40B4-BE49-F238E27FC236}">
                      <a16:creationId xmlns:a16="http://schemas.microsoft.com/office/drawing/2014/main" id="{AF0C43DF-8957-E14E-9DB1-E78B8BABF8D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928" y="2016"/>
                  <a:ext cx="460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0208" name="Group 72">
                <a:extLst>
                  <a:ext uri="{FF2B5EF4-FFF2-40B4-BE49-F238E27FC236}">
                    <a16:creationId xmlns:a16="http://schemas.microsoft.com/office/drawing/2014/main" id="{F0B5324B-269B-1A47-A33C-D527F64A94B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0" y="6048"/>
                <a:ext cx="13536" cy="0"/>
                <a:chOff x="1440" y="1728"/>
                <a:chExt cx="13536" cy="0"/>
              </a:xfrm>
            </p:grpSpPr>
            <p:sp>
              <p:nvSpPr>
                <p:cNvPr id="50209" name="Line 73">
                  <a:extLst>
                    <a:ext uri="{FF2B5EF4-FFF2-40B4-BE49-F238E27FC236}">
                      <a16:creationId xmlns:a16="http://schemas.microsoft.com/office/drawing/2014/main" id="{0918B795-5DFB-124D-9E26-3E2CA479F74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40" y="1728"/>
                  <a:ext cx="201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10" name="Line 74">
                  <a:extLst>
                    <a:ext uri="{FF2B5EF4-FFF2-40B4-BE49-F238E27FC236}">
                      <a16:creationId xmlns:a16="http://schemas.microsoft.com/office/drawing/2014/main" id="{5448C2B4-AF54-4E4E-92D7-A7C36004545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44" y="1728"/>
                  <a:ext cx="230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11" name="Line 75">
                  <a:extLst>
                    <a:ext uri="{FF2B5EF4-FFF2-40B4-BE49-F238E27FC236}">
                      <a16:creationId xmlns:a16="http://schemas.microsoft.com/office/drawing/2014/main" id="{327D28F2-1828-A243-AE89-F54A330268C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336" y="1728"/>
                  <a:ext cx="403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12" name="Line 76">
                  <a:extLst>
                    <a:ext uri="{FF2B5EF4-FFF2-40B4-BE49-F238E27FC236}">
                      <a16:creationId xmlns:a16="http://schemas.microsoft.com/office/drawing/2014/main" id="{6E6CC683-9E7C-7C43-8346-BE04526DEAF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944" y="1728"/>
                  <a:ext cx="86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13" name="Line 77">
                  <a:extLst>
                    <a:ext uri="{FF2B5EF4-FFF2-40B4-BE49-F238E27FC236}">
                      <a16:creationId xmlns:a16="http://schemas.microsoft.com/office/drawing/2014/main" id="{91B6ED2C-8143-AE40-8CC0-9030B60A0B8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096" y="1728"/>
                  <a:ext cx="288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50183" name="Oval 78">
              <a:extLst>
                <a:ext uri="{FF2B5EF4-FFF2-40B4-BE49-F238E27FC236}">
                  <a16:creationId xmlns:a16="http://schemas.microsoft.com/office/drawing/2014/main" id="{DE40D98B-D377-3C45-847B-02CDE0697D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2" y="1045"/>
              <a:ext cx="1543" cy="1195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grpSp>
          <p:nvGrpSpPr>
            <p:cNvPr id="50184" name="Group 79">
              <a:extLst>
                <a:ext uri="{FF2B5EF4-FFF2-40B4-BE49-F238E27FC236}">
                  <a16:creationId xmlns:a16="http://schemas.microsoft.com/office/drawing/2014/main" id="{2A63BF26-CA5C-954F-AACE-E14256253BE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42" y="1472"/>
              <a:ext cx="1263" cy="512"/>
              <a:chOff x="3168" y="7200"/>
              <a:chExt cx="2880" cy="1152"/>
            </a:xfrm>
          </p:grpSpPr>
          <p:sp>
            <p:nvSpPr>
              <p:cNvPr id="50187" name="Line 80">
                <a:extLst>
                  <a:ext uri="{FF2B5EF4-FFF2-40B4-BE49-F238E27FC236}">
                    <a16:creationId xmlns:a16="http://schemas.microsoft.com/office/drawing/2014/main" id="{2A1B1F9A-6811-5844-81B4-77C52CD3F6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68" y="7776"/>
                <a:ext cx="1152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 type="oval" w="med" len="med"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88" name="Line 81">
                <a:extLst>
                  <a:ext uri="{FF2B5EF4-FFF2-40B4-BE49-F238E27FC236}">
                    <a16:creationId xmlns:a16="http://schemas.microsoft.com/office/drawing/2014/main" id="{1CEFDEC5-E148-A14B-A435-6189E43A0C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08" y="7776"/>
                <a:ext cx="1152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 type="oval" w="med" len="med"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89" name="Line 82">
                <a:extLst>
                  <a:ext uri="{FF2B5EF4-FFF2-40B4-BE49-F238E27FC236}">
                    <a16:creationId xmlns:a16="http://schemas.microsoft.com/office/drawing/2014/main" id="{EB850718-88ED-F74C-9641-CBB62D3593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56" y="7200"/>
                <a:ext cx="2592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 type="oval" w="med" len="med"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90" name="Line 83">
                <a:extLst>
                  <a:ext uri="{FF2B5EF4-FFF2-40B4-BE49-F238E27FC236}">
                    <a16:creationId xmlns:a16="http://schemas.microsoft.com/office/drawing/2014/main" id="{8AD82332-887B-004A-A298-996CD2F07F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56" y="8352"/>
                <a:ext cx="2016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 type="oval" w="med" len="med"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0185" name="Text Box 84">
              <a:extLst>
                <a:ext uri="{FF2B5EF4-FFF2-40B4-BE49-F238E27FC236}">
                  <a16:creationId xmlns:a16="http://schemas.microsoft.com/office/drawing/2014/main" id="{B1BE412F-C5B0-0D44-9752-019F4BAC6F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8" y="1248"/>
              <a:ext cx="1333" cy="6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Times New Roman" panose="02020603050405020304" pitchFamily="18" charset="0"/>
                </a:rPr>
                <a:t>       </a:t>
              </a:r>
              <a:r>
                <a:rPr lang="en-US" altLang="en-US" sz="1200" b="1">
                  <a:latin typeface="Times New Roman" panose="02020603050405020304" pitchFamily="18" charset="0"/>
                </a:rPr>
                <a:t>       </a:t>
              </a:r>
              <a:r>
                <a:rPr lang="en-US" altLang="en-US" sz="1400" b="1">
                  <a:latin typeface="Times New Roman" panose="02020603050405020304" pitchFamily="18" charset="0"/>
                </a:rPr>
                <a:t>{ a, b, c }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sz="1400" b="1">
                <a:latin typeface="Times New Roman" panose="02020603050405020304" pitchFamily="18" charset="0"/>
              </a:endParaRP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400" b="1">
                  <a:latin typeface="Times New Roman" panose="02020603050405020304" pitchFamily="18" charset="0"/>
                </a:rPr>
                <a:t>{ a, b }           { a, c, d }      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400" b="1">
                  <a:latin typeface="Times New Roman" panose="02020603050405020304" pitchFamily="18" charset="0"/>
                </a:rPr>
                <a:t>            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400" b="1">
                  <a:latin typeface="Times New Roman" panose="02020603050405020304" pitchFamily="18" charset="0"/>
                </a:rPr>
                <a:t>        { b, c, d }</a:t>
              </a:r>
            </a:p>
          </p:txBody>
        </p:sp>
        <p:sp>
          <p:nvSpPr>
            <p:cNvPr id="50186" name="Oval 85">
              <a:extLst>
                <a:ext uri="{FF2B5EF4-FFF2-40B4-BE49-F238E27FC236}">
                  <a16:creationId xmlns:a16="http://schemas.microsoft.com/office/drawing/2014/main" id="{383C2227-E0BA-814E-B1BB-4E2664F92E9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988304">
              <a:off x="2438" y="2663"/>
              <a:ext cx="1280" cy="21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8ABF5E83-F14B-15C5-34AE-D9A310EB0CB5}"/>
              </a:ext>
            </a:extLst>
          </p:cNvPr>
          <p:cNvSpPr txBox="1"/>
          <p:nvPr/>
        </p:nvSpPr>
        <p:spPr>
          <a:xfrm>
            <a:off x="8290932" y="6335081"/>
            <a:ext cx="7643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B9C1A5EC-2315-A948-92FA-725C52ACDA9D}" type="slidenum">
              <a:rPr lang="en-US" altLang="zh-CN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2469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2">
            <a:extLst>
              <a:ext uri="{FF2B5EF4-FFF2-40B4-BE49-F238E27FC236}">
                <a16:creationId xmlns:a16="http://schemas.microsoft.com/office/drawing/2014/main" id="{AF6A0BCD-5227-5D42-B258-AC8FEEE474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763000" cy="838200"/>
          </a:xfrm>
          <a:noFill/>
        </p:spPr>
        <p:txBody>
          <a:bodyPr/>
          <a:lstStyle/>
          <a:p>
            <a:pPr eaLnBrk="1" hangingPunct="1"/>
            <a:r>
              <a:rPr lang="en-US" altLang="en-US" dirty="0"/>
              <a:t>Example II:  </a:t>
            </a:r>
            <a:r>
              <a:rPr lang="en-US" altLang="en-US" sz="4000" dirty="0"/>
              <a:t>RA </a:t>
            </a:r>
            <a:r>
              <a:rPr lang="en-US" altLang="en-US" sz="3600" b="0" dirty="0"/>
              <a:t>(cont’d)</a:t>
            </a:r>
          </a:p>
        </p:txBody>
      </p:sp>
      <p:grpSp>
        <p:nvGrpSpPr>
          <p:cNvPr id="52228" name="Group 3">
            <a:extLst>
              <a:ext uri="{FF2B5EF4-FFF2-40B4-BE49-F238E27FC236}">
                <a16:creationId xmlns:a16="http://schemas.microsoft.com/office/drawing/2014/main" id="{786B1A03-3AD5-6649-878B-E1B6FB33439D}"/>
              </a:ext>
            </a:extLst>
          </p:cNvPr>
          <p:cNvGrpSpPr>
            <a:grpSpLocks/>
          </p:cNvGrpSpPr>
          <p:nvPr/>
        </p:nvGrpSpPr>
        <p:grpSpPr bwMode="auto">
          <a:xfrm>
            <a:off x="1752600" y="1219200"/>
            <a:ext cx="5105400" cy="3048000"/>
            <a:chOff x="1104" y="768"/>
            <a:chExt cx="3216" cy="1920"/>
          </a:xfrm>
        </p:grpSpPr>
        <p:grpSp>
          <p:nvGrpSpPr>
            <p:cNvPr id="52315" name="Group 4">
              <a:extLst>
                <a:ext uri="{FF2B5EF4-FFF2-40B4-BE49-F238E27FC236}">
                  <a16:creationId xmlns:a16="http://schemas.microsoft.com/office/drawing/2014/main" id="{DB02189A-77E6-8045-8066-E7B87E71230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04" y="768"/>
              <a:ext cx="3216" cy="1339"/>
              <a:chOff x="864" y="1728"/>
              <a:chExt cx="14688" cy="4320"/>
            </a:xfrm>
          </p:grpSpPr>
          <p:grpSp>
            <p:nvGrpSpPr>
              <p:cNvPr id="52324" name="Group 5">
                <a:extLst>
                  <a:ext uri="{FF2B5EF4-FFF2-40B4-BE49-F238E27FC236}">
                    <a16:creationId xmlns:a16="http://schemas.microsoft.com/office/drawing/2014/main" id="{8C442E5E-3C9C-1A4B-B49F-A86B2EFDE1A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0" y="1728"/>
                <a:ext cx="13536" cy="0"/>
                <a:chOff x="1440" y="1728"/>
                <a:chExt cx="13536" cy="0"/>
              </a:xfrm>
            </p:grpSpPr>
            <p:sp>
              <p:nvSpPr>
                <p:cNvPr id="52391" name="Line 6">
                  <a:extLst>
                    <a:ext uri="{FF2B5EF4-FFF2-40B4-BE49-F238E27FC236}">
                      <a16:creationId xmlns:a16="http://schemas.microsoft.com/office/drawing/2014/main" id="{82621E58-91E9-174F-B280-7773B0FEB6A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40" y="1728"/>
                  <a:ext cx="201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92" name="Line 7">
                  <a:extLst>
                    <a:ext uri="{FF2B5EF4-FFF2-40B4-BE49-F238E27FC236}">
                      <a16:creationId xmlns:a16="http://schemas.microsoft.com/office/drawing/2014/main" id="{5634713C-6B04-F046-858A-67A8CEB105E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44" y="1728"/>
                  <a:ext cx="230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93" name="Line 8">
                  <a:extLst>
                    <a:ext uri="{FF2B5EF4-FFF2-40B4-BE49-F238E27FC236}">
                      <a16:creationId xmlns:a16="http://schemas.microsoft.com/office/drawing/2014/main" id="{0EC3B2C0-87DA-5345-854E-16781BA6831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336" y="1728"/>
                  <a:ext cx="403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94" name="Line 9">
                  <a:extLst>
                    <a:ext uri="{FF2B5EF4-FFF2-40B4-BE49-F238E27FC236}">
                      <a16:creationId xmlns:a16="http://schemas.microsoft.com/office/drawing/2014/main" id="{CDDEBCAA-C511-FC4F-9680-23A7A5D05B1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944" y="1728"/>
                  <a:ext cx="86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95" name="Line 10">
                  <a:extLst>
                    <a:ext uri="{FF2B5EF4-FFF2-40B4-BE49-F238E27FC236}">
                      <a16:creationId xmlns:a16="http://schemas.microsoft.com/office/drawing/2014/main" id="{CBB21B66-EDB4-AB47-AB6C-028206DD36E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096" y="1728"/>
                  <a:ext cx="288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2325" name="Group 11">
                <a:extLst>
                  <a:ext uri="{FF2B5EF4-FFF2-40B4-BE49-F238E27FC236}">
                    <a16:creationId xmlns:a16="http://schemas.microsoft.com/office/drawing/2014/main" id="{3CD61BF9-CCA2-2E4D-8680-6441445273D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92" y="2016"/>
                <a:ext cx="10944" cy="0"/>
                <a:chOff x="2592" y="2016"/>
                <a:chExt cx="10944" cy="0"/>
              </a:xfrm>
            </p:grpSpPr>
            <p:sp>
              <p:nvSpPr>
                <p:cNvPr id="52387" name="Line 12">
                  <a:extLst>
                    <a:ext uri="{FF2B5EF4-FFF2-40B4-BE49-F238E27FC236}">
                      <a16:creationId xmlns:a16="http://schemas.microsoft.com/office/drawing/2014/main" id="{3ED064BB-3C20-924C-B2EA-32EDAE2F1A3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92" y="2016"/>
                  <a:ext cx="201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88" name="Line 13">
                  <a:extLst>
                    <a:ext uri="{FF2B5EF4-FFF2-40B4-BE49-F238E27FC236}">
                      <a16:creationId xmlns:a16="http://schemas.microsoft.com/office/drawing/2014/main" id="{5BA61486-5306-6E42-8077-7EF304137AE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60" y="2016"/>
                  <a:ext cx="172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89" name="Line 14">
                  <a:extLst>
                    <a:ext uri="{FF2B5EF4-FFF2-40B4-BE49-F238E27FC236}">
                      <a16:creationId xmlns:a16="http://schemas.microsoft.com/office/drawing/2014/main" id="{E39AB149-582D-3043-8D60-4CF4D98CEE0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776" y="2016"/>
                  <a:ext cx="86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90" name="Line 15">
                  <a:extLst>
                    <a:ext uri="{FF2B5EF4-FFF2-40B4-BE49-F238E27FC236}">
                      <a16:creationId xmlns:a16="http://schemas.microsoft.com/office/drawing/2014/main" id="{BAE297F6-6A7D-E74A-B51C-2E78DB012C9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928" y="2016"/>
                  <a:ext cx="460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2326" name="Line 16">
                <a:extLst>
                  <a:ext uri="{FF2B5EF4-FFF2-40B4-BE49-F238E27FC236}">
                    <a16:creationId xmlns:a16="http://schemas.microsoft.com/office/drawing/2014/main" id="{B1179883-370E-B344-9E6E-0A59EA302C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112" y="2016"/>
                <a:ext cx="86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oval" w="med" len="med"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2327" name="Group 17">
                <a:extLst>
                  <a:ext uri="{FF2B5EF4-FFF2-40B4-BE49-F238E27FC236}">
                    <a16:creationId xmlns:a16="http://schemas.microsoft.com/office/drawing/2014/main" id="{50CE6FD4-C051-5D4B-8D5F-0B39BC552EF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0" y="2304"/>
                <a:ext cx="10656" cy="0"/>
                <a:chOff x="1440" y="2304"/>
                <a:chExt cx="10656" cy="0"/>
              </a:xfrm>
            </p:grpSpPr>
            <p:sp>
              <p:nvSpPr>
                <p:cNvPr id="52385" name="Line 18">
                  <a:extLst>
                    <a:ext uri="{FF2B5EF4-FFF2-40B4-BE49-F238E27FC236}">
                      <a16:creationId xmlns:a16="http://schemas.microsoft.com/office/drawing/2014/main" id="{2CD9B790-DAC1-5E4A-AC8D-7055EBD9ACE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40" y="2304"/>
                  <a:ext cx="921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86" name="Line 19">
                  <a:extLst>
                    <a:ext uri="{FF2B5EF4-FFF2-40B4-BE49-F238E27FC236}">
                      <a16:creationId xmlns:a16="http://schemas.microsoft.com/office/drawing/2014/main" id="{8E1CA963-040F-EB43-9569-77B1F9CB978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624" y="2304"/>
                  <a:ext cx="547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2328" name="Line 20">
                <a:extLst>
                  <a:ext uri="{FF2B5EF4-FFF2-40B4-BE49-F238E27FC236}">
                    <a16:creationId xmlns:a16="http://schemas.microsoft.com/office/drawing/2014/main" id="{799A8DFE-D57D-AD4E-90FF-7A973C40EB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0" y="2592"/>
                <a:ext cx="144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oval" w="med" len="med"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29" name="Line 21">
                <a:extLst>
                  <a:ext uri="{FF2B5EF4-FFF2-40B4-BE49-F238E27FC236}">
                    <a16:creationId xmlns:a16="http://schemas.microsoft.com/office/drawing/2014/main" id="{9D2C2DC9-F6B7-1F4D-A73A-BC018CA042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592"/>
                <a:ext cx="1036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oval" w="med" len="med"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2330" name="Group 22">
                <a:extLst>
                  <a:ext uri="{FF2B5EF4-FFF2-40B4-BE49-F238E27FC236}">
                    <a16:creationId xmlns:a16="http://schemas.microsoft.com/office/drawing/2014/main" id="{797505DA-DDAA-CD4F-A09C-5D28A239417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52" y="2880"/>
                <a:ext cx="10944" cy="0"/>
                <a:chOff x="2592" y="2016"/>
                <a:chExt cx="10944" cy="0"/>
              </a:xfrm>
            </p:grpSpPr>
            <p:sp>
              <p:nvSpPr>
                <p:cNvPr id="52381" name="Line 23">
                  <a:extLst>
                    <a:ext uri="{FF2B5EF4-FFF2-40B4-BE49-F238E27FC236}">
                      <a16:creationId xmlns:a16="http://schemas.microsoft.com/office/drawing/2014/main" id="{8C981040-B7BD-D143-BFEA-7C12745B308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92" y="2016"/>
                  <a:ext cx="201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82" name="Line 24">
                  <a:extLst>
                    <a:ext uri="{FF2B5EF4-FFF2-40B4-BE49-F238E27FC236}">
                      <a16:creationId xmlns:a16="http://schemas.microsoft.com/office/drawing/2014/main" id="{BA13601A-457D-094D-B9C1-FA66B5672D1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60" y="2016"/>
                  <a:ext cx="172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83" name="Line 25">
                  <a:extLst>
                    <a:ext uri="{FF2B5EF4-FFF2-40B4-BE49-F238E27FC236}">
                      <a16:creationId xmlns:a16="http://schemas.microsoft.com/office/drawing/2014/main" id="{E0AB0EA6-BC25-F84F-A159-B03D2093307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776" y="2016"/>
                  <a:ext cx="86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84" name="Line 26">
                  <a:extLst>
                    <a:ext uri="{FF2B5EF4-FFF2-40B4-BE49-F238E27FC236}">
                      <a16:creationId xmlns:a16="http://schemas.microsoft.com/office/drawing/2014/main" id="{60A91638-8162-EB4E-893B-00DF99C0159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928" y="2016"/>
                  <a:ext cx="460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2331" name="Group 27">
                <a:extLst>
                  <a:ext uri="{FF2B5EF4-FFF2-40B4-BE49-F238E27FC236}">
                    <a16:creationId xmlns:a16="http://schemas.microsoft.com/office/drawing/2014/main" id="{8667FF11-C400-E746-8A6A-D8891A3AB4A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52" y="3168"/>
                <a:ext cx="10656" cy="0"/>
                <a:chOff x="1440" y="2304"/>
                <a:chExt cx="10656" cy="0"/>
              </a:xfrm>
            </p:grpSpPr>
            <p:sp>
              <p:nvSpPr>
                <p:cNvPr id="52379" name="Line 28">
                  <a:extLst>
                    <a:ext uri="{FF2B5EF4-FFF2-40B4-BE49-F238E27FC236}">
                      <a16:creationId xmlns:a16="http://schemas.microsoft.com/office/drawing/2014/main" id="{45A5EF45-071E-334A-AF8C-85E3E0A1D09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40" y="2304"/>
                  <a:ext cx="921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80" name="Line 29">
                  <a:extLst>
                    <a:ext uri="{FF2B5EF4-FFF2-40B4-BE49-F238E27FC236}">
                      <a16:creationId xmlns:a16="http://schemas.microsoft.com/office/drawing/2014/main" id="{101F9D2D-B510-0342-8577-C92799CDD0B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624" y="2304"/>
                  <a:ext cx="547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2332" name="Group 30">
                <a:extLst>
                  <a:ext uri="{FF2B5EF4-FFF2-40B4-BE49-F238E27FC236}">
                    <a16:creationId xmlns:a16="http://schemas.microsoft.com/office/drawing/2014/main" id="{46B81FCF-3BE8-5347-8186-8494B161F37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64" y="5760"/>
                <a:ext cx="10944" cy="0"/>
                <a:chOff x="2592" y="2016"/>
                <a:chExt cx="10944" cy="0"/>
              </a:xfrm>
            </p:grpSpPr>
            <p:sp>
              <p:nvSpPr>
                <p:cNvPr id="52375" name="Line 31">
                  <a:extLst>
                    <a:ext uri="{FF2B5EF4-FFF2-40B4-BE49-F238E27FC236}">
                      <a16:creationId xmlns:a16="http://schemas.microsoft.com/office/drawing/2014/main" id="{7A4E58A4-5FC8-B54B-BA0E-0D55E4E1F51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92" y="2016"/>
                  <a:ext cx="201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76" name="Line 32">
                  <a:extLst>
                    <a:ext uri="{FF2B5EF4-FFF2-40B4-BE49-F238E27FC236}">
                      <a16:creationId xmlns:a16="http://schemas.microsoft.com/office/drawing/2014/main" id="{9DED3590-4B1F-674A-8E04-1910409832B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60" y="2016"/>
                  <a:ext cx="172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77" name="Line 33">
                  <a:extLst>
                    <a:ext uri="{FF2B5EF4-FFF2-40B4-BE49-F238E27FC236}">
                      <a16:creationId xmlns:a16="http://schemas.microsoft.com/office/drawing/2014/main" id="{BEB8CD02-312D-A140-9B79-3085E1C2900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776" y="2016"/>
                  <a:ext cx="86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78" name="Line 34">
                  <a:extLst>
                    <a:ext uri="{FF2B5EF4-FFF2-40B4-BE49-F238E27FC236}">
                      <a16:creationId xmlns:a16="http://schemas.microsoft.com/office/drawing/2014/main" id="{53D71912-C763-264B-98AD-33BD73E4868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928" y="2016"/>
                  <a:ext cx="460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2333" name="Group 35">
                <a:extLst>
                  <a:ext uri="{FF2B5EF4-FFF2-40B4-BE49-F238E27FC236}">
                    <a16:creationId xmlns:a16="http://schemas.microsoft.com/office/drawing/2014/main" id="{50D9E357-7B25-DB4A-9DC5-0961F35E9A7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0" y="3744"/>
                <a:ext cx="13536" cy="0"/>
                <a:chOff x="1440" y="1728"/>
                <a:chExt cx="13536" cy="0"/>
              </a:xfrm>
            </p:grpSpPr>
            <p:sp>
              <p:nvSpPr>
                <p:cNvPr id="52370" name="Line 36">
                  <a:extLst>
                    <a:ext uri="{FF2B5EF4-FFF2-40B4-BE49-F238E27FC236}">
                      <a16:creationId xmlns:a16="http://schemas.microsoft.com/office/drawing/2014/main" id="{356046DB-7CED-3247-93AD-423ECD5AB18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40" y="1728"/>
                  <a:ext cx="201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71" name="Line 37">
                  <a:extLst>
                    <a:ext uri="{FF2B5EF4-FFF2-40B4-BE49-F238E27FC236}">
                      <a16:creationId xmlns:a16="http://schemas.microsoft.com/office/drawing/2014/main" id="{EF31C88A-83D2-7748-8F7A-ADBCB88C0AE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44" y="1728"/>
                  <a:ext cx="230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72" name="Line 38">
                  <a:extLst>
                    <a:ext uri="{FF2B5EF4-FFF2-40B4-BE49-F238E27FC236}">
                      <a16:creationId xmlns:a16="http://schemas.microsoft.com/office/drawing/2014/main" id="{01C18651-ADCC-9849-B6E6-CEBF2D8DBA1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336" y="1728"/>
                  <a:ext cx="403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73" name="Line 39">
                  <a:extLst>
                    <a:ext uri="{FF2B5EF4-FFF2-40B4-BE49-F238E27FC236}">
                      <a16:creationId xmlns:a16="http://schemas.microsoft.com/office/drawing/2014/main" id="{CD83668A-541D-054B-8A46-9F62F08B86C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944" y="1728"/>
                  <a:ext cx="86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74" name="Line 40">
                  <a:extLst>
                    <a:ext uri="{FF2B5EF4-FFF2-40B4-BE49-F238E27FC236}">
                      <a16:creationId xmlns:a16="http://schemas.microsoft.com/office/drawing/2014/main" id="{C3F30513-CE4C-CD48-9F58-1909E201EAB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096" y="1728"/>
                  <a:ext cx="288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2334" name="Group 41">
                <a:extLst>
                  <a:ext uri="{FF2B5EF4-FFF2-40B4-BE49-F238E27FC236}">
                    <a16:creationId xmlns:a16="http://schemas.microsoft.com/office/drawing/2014/main" id="{53FE5286-9614-0140-8120-BF1E62EC248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52" y="4032"/>
                <a:ext cx="10656" cy="0"/>
                <a:chOff x="1440" y="2304"/>
                <a:chExt cx="10656" cy="0"/>
              </a:xfrm>
            </p:grpSpPr>
            <p:sp>
              <p:nvSpPr>
                <p:cNvPr id="52368" name="Line 42">
                  <a:extLst>
                    <a:ext uri="{FF2B5EF4-FFF2-40B4-BE49-F238E27FC236}">
                      <a16:creationId xmlns:a16="http://schemas.microsoft.com/office/drawing/2014/main" id="{BE615416-EAAA-EC40-A916-C909C9DE2D1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40" y="2304"/>
                  <a:ext cx="921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69" name="Line 43">
                  <a:extLst>
                    <a:ext uri="{FF2B5EF4-FFF2-40B4-BE49-F238E27FC236}">
                      <a16:creationId xmlns:a16="http://schemas.microsoft.com/office/drawing/2014/main" id="{0B33E83B-53B7-0247-AEFF-710256A48A3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624" y="2304"/>
                  <a:ext cx="547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2335" name="Group 44">
                <a:extLst>
                  <a:ext uri="{FF2B5EF4-FFF2-40B4-BE49-F238E27FC236}">
                    <a16:creationId xmlns:a16="http://schemas.microsoft.com/office/drawing/2014/main" id="{99289468-7593-5F41-90C6-C86AF81B63C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0" y="4320"/>
                <a:ext cx="10656" cy="0"/>
                <a:chOff x="1440" y="2304"/>
                <a:chExt cx="10656" cy="0"/>
              </a:xfrm>
            </p:grpSpPr>
            <p:sp>
              <p:nvSpPr>
                <p:cNvPr id="52366" name="Line 45">
                  <a:extLst>
                    <a:ext uri="{FF2B5EF4-FFF2-40B4-BE49-F238E27FC236}">
                      <a16:creationId xmlns:a16="http://schemas.microsoft.com/office/drawing/2014/main" id="{1B2D6555-9DC1-5F46-9ABB-FA430CF1415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40" y="2304"/>
                  <a:ext cx="921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67" name="Line 46">
                  <a:extLst>
                    <a:ext uri="{FF2B5EF4-FFF2-40B4-BE49-F238E27FC236}">
                      <a16:creationId xmlns:a16="http://schemas.microsoft.com/office/drawing/2014/main" id="{A1DD24B1-AF43-C042-983D-4F0C806DAE8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624" y="2304"/>
                  <a:ext cx="547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2336" name="Group 47">
                <a:extLst>
                  <a:ext uri="{FF2B5EF4-FFF2-40B4-BE49-F238E27FC236}">
                    <a16:creationId xmlns:a16="http://schemas.microsoft.com/office/drawing/2014/main" id="{76E8FAE0-8ABD-334C-A1B7-DD6F1BF1830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16" y="4608"/>
                <a:ext cx="13536" cy="0"/>
                <a:chOff x="1440" y="1728"/>
                <a:chExt cx="13536" cy="0"/>
              </a:xfrm>
            </p:grpSpPr>
            <p:sp>
              <p:nvSpPr>
                <p:cNvPr id="52361" name="Line 48">
                  <a:extLst>
                    <a:ext uri="{FF2B5EF4-FFF2-40B4-BE49-F238E27FC236}">
                      <a16:creationId xmlns:a16="http://schemas.microsoft.com/office/drawing/2014/main" id="{D3260342-4589-7241-ADA5-BE8B9E67A73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40" y="1728"/>
                  <a:ext cx="201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62" name="Line 49">
                  <a:extLst>
                    <a:ext uri="{FF2B5EF4-FFF2-40B4-BE49-F238E27FC236}">
                      <a16:creationId xmlns:a16="http://schemas.microsoft.com/office/drawing/2014/main" id="{ED218684-769D-CC4A-B20F-551822436B1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44" y="1728"/>
                  <a:ext cx="230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63" name="Line 50">
                  <a:extLst>
                    <a:ext uri="{FF2B5EF4-FFF2-40B4-BE49-F238E27FC236}">
                      <a16:creationId xmlns:a16="http://schemas.microsoft.com/office/drawing/2014/main" id="{D26528CE-34ED-FC4A-910E-1DD7AB27370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336" y="1728"/>
                  <a:ext cx="403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64" name="Line 51">
                  <a:extLst>
                    <a:ext uri="{FF2B5EF4-FFF2-40B4-BE49-F238E27FC236}">
                      <a16:creationId xmlns:a16="http://schemas.microsoft.com/office/drawing/2014/main" id="{A924C1BB-F36F-8B4A-A3CD-9329DE5CFD0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944" y="1728"/>
                  <a:ext cx="86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65" name="Line 52">
                  <a:extLst>
                    <a:ext uri="{FF2B5EF4-FFF2-40B4-BE49-F238E27FC236}">
                      <a16:creationId xmlns:a16="http://schemas.microsoft.com/office/drawing/2014/main" id="{A30E3762-6F44-CE40-9406-88FBEF06E27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096" y="1728"/>
                  <a:ext cx="288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2337" name="Group 53">
                <a:extLst>
                  <a:ext uri="{FF2B5EF4-FFF2-40B4-BE49-F238E27FC236}">
                    <a16:creationId xmlns:a16="http://schemas.microsoft.com/office/drawing/2014/main" id="{3D5B7DC3-B8B4-F245-8320-988F46793EE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52" y="4896"/>
                <a:ext cx="10944" cy="0"/>
                <a:chOff x="2592" y="2016"/>
                <a:chExt cx="10944" cy="0"/>
              </a:xfrm>
            </p:grpSpPr>
            <p:sp>
              <p:nvSpPr>
                <p:cNvPr id="52357" name="Line 54">
                  <a:extLst>
                    <a:ext uri="{FF2B5EF4-FFF2-40B4-BE49-F238E27FC236}">
                      <a16:creationId xmlns:a16="http://schemas.microsoft.com/office/drawing/2014/main" id="{6F11A199-78B8-1944-B65B-3D3747459BA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92" y="2016"/>
                  <a:ext cx="201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58" name="Line 55">
                  <a:extLst>
                    <a:ext uri="{FF2B5EF4-FFF2-40B4-BE49-F238E27FC236}">
                      <a16:creationId xmlns:a16="http://schemas.microsoft.com/office/drawing/2014/main" id="{306918D1-CC30-0645-BC01-949BBAB3428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60" y="2016"/>
                  <a:ext cx="172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59" name="Line 56">
                  <a:extLst>
                    <a:ext uri="{FF2B5EF4-FFF2-40B4-BE49-F238E27FC236}">
                      <a16:creationId xmlns:a16="http://schemas.microsoft.com/office/drawing/2014/main" id="{362C7C55-9020-4146-984A-E5FEEBE085F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776" y="2016"/>
                  <a:ext cx="86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60" name="Line 57">
                  <a:extLst>
                    <a:ext uri="{FF2B5EF4-FFF2-40B4-BE49-F238E27FC236}">
                      <a16:creationId xmlns:a16="http://schemas.microsoft.com/office/drawing/2014/main" id="{01545951-185E-2947-B70C-8C879569A10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928" y="2016"/>
                  <a:ext cx="460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2338" name="Group 58">
                <a:extLst>
                  <a:ext uri="{FF2B5EF4-FFF2-40B4-BE49-F238E27FC236}">
                    <a16:creationId xmlns:a16="http://schemas.microsoft.com/office/drawing/2014/main" id="{75019E04-EAD8-2240-91B4-807BEFD80B4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52" y="5184"/>
                <a:ext cx="10944" cy="0"/>
                <a:chOff x="2592" y="2016"/>
                <a:chExt cx="10944" cy="0"/>
              </a:xfrm>
            </p:grpSpPr>
            <p:sp>
              <p:nvSpPr>
                <p:cNvPr id="52353" name="Line 59">
                  <a:extLst>
                    <a:ext uri="{FF2B5EF4-FFF2-40B4-BE49-F238E27FC236}">
                      <a16:creationId xmlns:a16="http://schemas.microsoft.com/office/drawing/2014/main" id="{03376436-2C97-444C-9C27-4187F695E6F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92" y="2016"/>
                  <a:ext cx="201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54" name="Line 60">
                  <a:extLst>
                    <a:ext uri="{FF2B5EF4-FFF2-40B4-BE49-F238E27FC236}">
                      <a16:creationId xmlns:a16="http://schemas.microsoft.com/office/drawing/2014/main" id="{5C30D703-C5D6-934D-A974-AA28FAF8C83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60" y="2016"/>
                  <a:ext cx="172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55" name="Line 61">
                  <a:extLst>
                    <a:ext uri="{FF2B5EF4-FFF2-40B4-BE49-F238E27FC236}">
                      <a16:creationId xmlns:a16="http://schemas.microsoft.com/office/drawing/2014/main" id="{CC102157-BC09-E446-8FB2-DCB1574A469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776" y="2016"/>
                  <a:ext cx="86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56" name="Line 62">
                  <a:extLst>
                    <a:ext uri="{FF2B5EF4-FFF2-40B4-BE49-F238E27FC236}">
                      <a16:creationId xmlns:a16="http://schemas.microsoft.com/office/drawing/2014/main" id="{FEFC7E80-0DDF-E940-8749-7F0BF2BA643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928" y="2016"/>
                  <a:ext cx="460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2339" name="Group 63">
                <a:extLst>
                  <a:ext uri="{FF2B5EF4-FFF2-40B4-BE49-F238E27FC236}">
                    <a16:creationId xmlns:a16="http://schemas.microsoft.com/office/drawing/2014/main" id="{C5156BF3-9EA0-4341-B3B9-4C1C62A253F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92" y="3408"/>
                <a:ext cx="10656" cy="0"/>
                <a:chOff x="1440" y="2304"/>
                <a:chExt cx="10656" cy="0"/>
              </a:xfrm>
            </p:grpSpPr>
            <p:sp>
              <p:nvSpPr>
                <p:cNvPr id="52351" name="Line 64">
                  <a:extLst>
                    <a:ext uri="{FF2B5EF4-FFF2-40B4-BE49-F238E27FC236}">
                      <a16:creationId xmlns:a16="http://schemas.microsoft.com/office/drawing/2014/main" id="{886BCA00-7357-814B-A458-797DBBEF9B0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40" y="2304"/>
                  <a:ext cx="921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52" name="Line 65">
                  <a:extLst>
                    <a:ext uri="{FF2B5EF4-FFF2-40B4-BE49-F238E27FC236}">
                      <a16:creationId xmlns:a16="http://schemas.microsoft.com/office/drawing/2014/main" id="{D004D28E-3305-2648-9EE4-13C917DF87A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624" y="2304"/>
                  <a:ext cx="547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2340" name="Group 66">
                <a:extLst>
                  <a:ext uri="{FF2B5EF4-FFF2-40B4-BE49-F238E27FC236}">
                    <a16:creationId xmlns:a16="http://schemas.microsoft.com/office/drawing/2014/main" id="{144C6826-9AB3-A34E-ACF7-FE6523CAAE6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0" y="5472"/>
                <a:ext cx="10944" cy="0"/>
                <a:chOff x="2592" y="2016"/>
                <a:chExt cx="10944" cy="0"/>
              </a:xfrm>
            </p:grpSpPr>
            <p:sp>
              <p:nvSpPr>
                <p:cNvPr id="52347" name="Line 67">
                  <a:extLst>
                    <a:ext uri="{FF2B5EF4-FFF2-40B4-BE49-F238E27FC236}">
                      <a16:creationId xmlns:a16="http://schemas.microsoft.com/office/drawing/2014/main" id="{589CC3CF-0E1F-3243-B14E-31E71D1F040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92" y="2016"/>
                  <a:ext cx="201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48" name="Line 68">
                  <a:extLst>
                    <a:ext uri="{FF2B5EF4-FFF2-40B4-BE49-F238E27FC236}">
                      <a16:creationId xmlns:a16="http://schemas.microsoft.com/office/drawing/2014/main" id="{19926AD9-2CF0-4148-ACE5-719C8D86BEE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60" y="2016"/>
                  <a:ext cx="172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49" name="Line 69">
                  <a:extLst>
                    <a:ext uri="{FF2B5EF4-FFF2-40B4-BE49-F238E27FC236}">
                      <a16:creationId xmlns:a16="http://schemas.microsoft.com/office/drawing/2014/main" id="{4F6F5EFB-D7E3-DF4A-B33E-1129B8A4FA7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776" y="2016"/>
                  <a:ext cx="86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50" name="Line 70">
                  <a:extLst>
                    <a:ext uri="{FF2B5EF4-FFF2-40B4-BE49-F238E27FC236}">
                      <a16:creationId xmlns:a16="http://schemas.microsoft.com/office/drawing/2014/main" id="{0FDC982F-EC12-8545-B532-ACF81EEC266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928" y="2016"/>
                  <a:ext cx="460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2341" name="Group 71">
                <a:extLst>
                  <a:ext uri="{FF2B5EF4-FFF2-40B4-BE49-F238E27FC236}">
                    <a16:creationId xmlns:a16="http://schemas.microsoft.com/office/drawing/2014/main" id="{AF9E3E85-D7D7-EB4B-A0F7-0BECB49A31A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0" y="6048"/>
                <a:ext cx="13536" cy="0"/>
                <a:chOff x="1440" y="1728"/>
                <a:chExt cx="13536" cy="0"/>
              </a:xfrm>
            </p:grpSpPr>
            <p:sp>
              <p:nvSpPr>
                <p:cNvPr id="52342" name="Line 72">
                  <a:extLst>
                    <a:ext uri="{FF2B5EF4-FFF2-40B4-BE49-F238E27FC236}">
                      <a16:creationId xmlns:a16="http://schemas.microsoft.com/office/drawing/2014/main" id="{922BA5E4-12FE-8E44-A5F8-3FB917E779B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40" y="1728"/>
                  <a:ext cx="201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43" name="Line 73">
                  <a:extLst>
                    <a:ext uri="{FF2B5EF4-FFF2-40B4-BE49-F238E27FC236}">
                      <a16:creationId xmlns:a16="http://schemas.microsoft.com/office/drawing/2014/main" id="{FC1F644F-FAB2-BE44-B0B7-7E3C2798673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44" y="1728"/>
                  <a:ext cx="230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44" name="Line 74">
                  <a:extLst>
                    <a:ext uri="{FF2B5EF4-FFF2-40B4-BE49-F238E27FC236}">
                      <a16:creationId xmlns:a16="http://schemas.microsoft.com/office/drawing/2014/main" id="{52AC2222-6A95-9640-935F-BBFD1AA9864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336" y="1728"/>
                  <a:ext cx="403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45" name="Line 75">
                  <a:extLst>
                    <a:ext uri="{FF2B5EF4-FFF2-40B4-BE49-F238E27FC236}">
                      <a16:creationId xmlns:a16="http://schemas.microsoft.com/office/drawing/2014/main" id="{37123EC8-B2D2-694E-ABDB-6385A957898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944" y="1728"/>
                  <a:ext cx="86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46" name="Line 76">
                  <a:extLst>
                    <a:ext uri="{FF2B5EF4-FFF2-40B4-BE49-F238E27FC236}">
                      <a16:creationId xmlns:a16="http://schemas.microsoft.com/office/drawing/2014/main" id="{EC043CDA-D18C-BB4D-927D-13ACE9FE84B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096" y="1728"/>
                  <a:ext cx="288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52316" name="Oval 77">
              <a:extLst>
                <a:ext uri="{FF2B5EF4-FFF2-40B4-BE49-F238E27FC236}">
                  <a16:creationId xmlns:a16="http://schemas.microsoft.com/office/drawing/2014/main" id="{D32698C3-44EE-B64A-B5B3-0F05D438B8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6" y="835"/>
              <a:ext cx="1361" cy="937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grpSp>
          <p:nvGrpSpPr>
            <p:cNvPr id="52317" name="Group 78">
              <a:extLst>
                <a:ext uri="{FF2B5EF4-FFF2-40B4-BE49-F238E27FC236}">
                  <a16:creationId xmlns:a16="http://schemas.microsoft.com/office/drawing/2014/main" id="{311CB382-CF6C-6140-83FC-3AA0FF725D1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70" y="1170"/>
              <a:ext cx="1113" cy="401"/>
              <a:chOff x="3168" y="7200"/>
              <a:chExt cx="2880" cy="1152"/>
            </a:xfrm>
          </p:grpSpPr>
          <p:sp>
            <p:nvSpPr>
              <p:cNvPr id="52320" name="Line 79">
                <a:extLst>
                  <a:ext uri="{FF2B5EF4-FFF2-40B4-BE49-F238E27FC236}">
                    <a16:creationId xmlns:a16="http://schemas.microsoft.com/office/drawing/2014/main" id="{C8E8EF08-199B-C647-998D-6F3B8A6DAB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68" y="7776"/>
                <a:ext cx="1152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 type="oval" w="med" len="med"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21" name="Line 80">
                <a:extLst>
                  <a:ext uri="{FF2B5EF4-FFF2-40B4-BE49-F238E27FC236}">
                    <a16:creationId xmlns:a16="http://schemas.microsoft.com/office/drawing/2014/main" id="{68082C09-1761-D14B-B46B-1EBABCC780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08" y="7776"/>
                <a:ext cx="1152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 type="oval" w="med" len="med"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22" name="Line 81">
                <a:extLst>
                  <a:ext uri="{FF2B5EF4-FFF2-40B4-BE49-F238E27FC236}">
                    <a16:creationId xmlns:a16="http://schemas.microsoft.com/office/drawing/2014/main" id="{837225FF-E2DE-674B-8D07-192766A50E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56" y="7200"/>
                <a:ext cx="2592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 type="oval" w="med" len="med"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23" name="Line 82">
                <a:extLst>
                  <a:ext uri="{FF2B5EF4-FFF2-40B4-BE49-F238E27FC236}">
                    <a16:creationId xmlns:a16="http://schemas.microsoft.com/office/drawing/2014/main" id="{C8F0B4B4-EAE5-F740-BA80-F574909187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56" y="8352"/>
                <a:ext cx="2016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 type="oval" w="med" len="med"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2318" name="Text Box 83">
              <a:extLst>
                <a:ext uri="{FF2B5EF4-FFF2-40B4-BE49-F238E27FC236}">
                  <a16:creationId xmlns:a16="http://schemas.microsoft.com/office/drawing/2014/main" id="{936FDED1-7A07-4542-9872-E6028B4903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93" y="994"/>
              <a:ext cx="1175" cy="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000">
                  <a:latin typeface="Times New Roman" panose="02020603050405020304" pitchFamily="18" charset="0"/>
                </a:rPr>
                <a:t>       </a:t>
              </a:r>
              <a:r>
                <a:rPr lang="en-US" altLang="en-US" sz="1000" b="1">
                  <a:latin typeface="Times New Roman" panose="02020603050405020304" pitchFamily="18" charset="0"/>
                </a:rPr>
                <a:t>       </a:t>
              </a:r>
              <a:r>
                <a:rPr lang="en-US" altLang="en-US" sz="1100" b="1">
                  <a:latin typeface="Times New Roman" panose="02020603050405020304" pitchFamily="18" charset="0"/>
                </a:rPr>
                <a:t>{ a, b, c }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sz="1100" b="1">
                <a:latin typeface="Times New Roman" panose="02020603050405020304" pitchFamily="18" charset="0"/>
              </a:endParaRP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100" b="1">
                  <a:latin typeface="Times New Roman" panose="02020603050405020304" pitchFamily="18" charset="0"/>
                </a:rPr>
                <a:t>{ a, b }           { a, c, d }      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100" b="1">
                  <a:latin typeface="Times New Roman" panose="02020603050405020304" pitchFamily="18" charset="0"/>
                </a:rPr>
                <a:t>            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100" b="1">
                  <a:latin typeface="Times New Roman" panose="02020603050405020304" pitchFamily="18" charset="0"/>
                </a:rPr>
                <a:t>        { b, c, d }</a:t>
              </a:r>
            </a:p>
          </p:txBody>
        </p:sp>
        <p:sp>
          <p:nvSpPr>
            <p:cNvPr id="52319" name="Oval 84">
              <a:extLst>
                <a:ext uri="{FF2B5EF4-FFF2-40B4-BE49-F238E27FC236}">
                  <a16:creationId xmlns:a16="http://schemas.microsoft.com/office/drawing/2014/main" id="{72E08E31-603C-B14F-B1AB-0A862C59890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988304">
              <a:off x="2470" y="2093"/>
              <a:ext cx="1004" cy="18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</p:grpSp>
      <p:sp>
        <p:nvSpPr>
          <p:cNvPr id="52229" name="Line 85">
            <a:extLst>
              <a:ext uri="{FF2B5EF4-FFF2-40B4-BE49-F238E27FC236}">
                <a16:creationId xmlns:a16="http://schemas.microsoft.com/office/drawing/2014/main" id="{582AB5D8-1736-084B-8BD7-BAA4C996A534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2450" y="4568825"/>
            <a:ext cx="1770063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0" name="Freeform 86">
            <a:extLst>
              <a:ext uri="{FF2B5EF4-FFF2-40B4-BE49-F238E27FC236}">
                <a16:creationId xmlns:a16="http://schemas.microsoft.com/office/drawing/2014/main" id="{64176CB9-CC41-B046-9D1B-7EAF14ECDBE3}"/>
              </a:ext>
            </a:extLst>
          </p:cNvPr>
          <p:cNvSpPr>
            <a:spLocks/>
          </p:cNvSpPr>
          <p:nvPr/>
        </p:nvSpPr>
        <p:spPr bwMode="auto">
          <a:xfrm>
            <a:off x="1822450" y="4546600"/>
            <a:ext cx="90488" cy="44450"/>
          </a:xfrm>
          <a:custGeom>
            <a:avLst/>
            <a:gdLst>
              <a:gd name="T0" fmla="*/ 2147483646 w 458"/>
              <a:gd name="T1" fmla="*/ 2147483646 h 230"/>
              <a:gd name="T2" fmla="*/ 0 w 458"/>
              <a:gd name="T3" fmla="*/ 2147483646 h 230"/>
              <a:gd name="T4" fmla="*/ 2147483646 w 458"/>
              <a:gd name="T5" fmla="*/ 0 h 230"/>
              <a:gd name="T6" fmla="*/ 0 60000 65536"/>
              <a:gd name="T7" fmla="*/ 0 60000 65536"/>
              <a:gd name="T8" fmla="*/ 0 60000 65536"/>
              <a:gd name="T9" fmla="*/ 0 w 458"/>
              <a:gd name="T10" fmla="*/ 0 h 230"/>
              <a:gd name="T11" fmla="*/ 458 w 458"/>
              <a:gd name="T12" fmla="*/ 230 h 2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8" h="230">
                <a:moveTo>
                  <a:pt x="458" y="230"/>
                </a:moveTo>
                <a:lnTo>
                  <a:pt x="0" y="115"/>
                </a:lnTo>
                <a:lnTo>
                  <a:pt x="458" y="0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1" name="Freeform 87">
            <a:extLst>
              <a:ext uri="{FF2B5EF4-FFF2-40B4-BE49-F238E27FC236}">
                <a16:creationId xmlns:a16="http://schemas.microsoft.com/office/drawing/2014/main" id="{01CE1C9C-F23E-3E41-9325-5527D11C1A83}"/>
              </a:ext>
            </a:extLst>
          </p:cNvPr>
          <p:cNvSpPr>
            <a:spLocks/>
          </p:cNvSpPr>
          <p:nvPr/>
        </p:nvSpPr>
        <p:spPr bwMode="auto">
          <a:xfrm>
            <a:off x="3502025" y="4546600"/>
            <a:ext cx="90488" cy="44450"/>
          </a:xfrm>
          <a:custGeom>
            <a:avLst/>
            <a:gdLst>
              <a:gd name="T0" fmla="*/ 0 w 457"/>
              <a:gd name="T1" fmla="*/ 0 h 230"/>
              <a:gd name="T2" fmla="*/ 2147483646 w 457"/>
              <a:gd name="T3" fmla="*/ 2147483646 h 230"/>
              <a:gd name="T4" fmla="*/ 0 w 457"/>
              <a:gd name="T5" fmla="*/ 2147483646 h 230"/>
              <a:gd name="T6" fmla="*/ 0 60000 65536"/>
              <a:gd name="T7" fmla="*/ 0 60000 65536"/>
              <a:gd name="T8" fmla="*/ 0 60000 65536"/>
              <a:gd name="T9" fmla="*/ 0 w 457"/>
              <a:gd name="T10" fmla="*/ 0 h 230"/>
              <a:gd name="T11" fmla="*/ 457 w 457"/>
              <a:gd name="T12" fmla="*/ 230 h 2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7" h="230">
                <a:moveTo>
                  <a:pt x="0" y="0"/>
                </a:moveTo>
                <a:lnTo>
                  <a:pt x="457" y="115"/>
                </a:lnTo>
                <a:lnTo>
                  <a:pt x="0" y="230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2" name="Line 88">
            <a:extLst>
              <a:ext uri="{FF2B5EF4-FFF2-40B4-BE49-F238E27FC236}">
                <a16:creationId xmlns:a16="http://schemas.microsoft.com/office/drawing/2014/main" id="{6AD1C867-DFF3-544C-8987-A0D4E9CAFC0A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1413" y="4795838"/>
            <a:ext cx="1316037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3" name="Freeform 89">
            <a:extLst>
              <a:ext uri="{FF2B5EF4-FFF2-40B4-BE49-F238E27FC236}">
                <a16:creationId xmlns:a16="http://schemas.microsoft.com/office/drawing/2014/main" id="{4F4F1D93-70DC-6547-9835-01578611D9AC}"/>
              </a:ext>
            </a:extLst>
          </p:cNvPr>
          <p:cNvSpPr>
            <a:spLocks/>
          </p:cNvSpPr>
          <p:nvPr/>
        </p:nvSpPr>
        <p:spPr bwMode="auto">
          <a:xfrm>
            <a:off x="1141413" y="4772025"/>
            <a:ext cx="90487" cy="46038"/>
          </a:xfrm>
          <a:custGeom>
            <a:avLst/>
            <a:gdLst>
              <a:gd name="T0" fmla="*/ 2147483646 w 457"/>
              <a:gd name="T1" fmla="*/ 2147483646 h 228"/>
              <a:gd name="T2" fmla="*/ 0 w 457"/>
              <a:gd name="T3" fmla="*/ 2147483646 h 228"/>
              <a:gd name="T4" fmla="*/ 2147483646 w 457"/>
              <a:gd name="T5" fmla="*/ 0 h 228"/>
              <a:gd name="T6" fmla="*/ 0 60000 65536"/>
              <a:gd name="T7" fmla="*/ 0 60000 65536"/>
              <a:gd name="T8" fmla="*/ 0 60000 65536"/>
              <a:gd name="T9" fmla="*/ 0 w 457"/>
              <a:gd name="T10" fmla="*/ 0 h 228"/>
              <a:gd name="T11" fmla="*/ 457 w 457"/>
              <a:gd name="T12" fmla="*/ 228 h 2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7" h="228">
                <a:moveTo>
                  <a:pt x="457" y="228"/>
                </a:moveTo>
                <a:lnTo>
                  <a:pt x="0" y="115"/>
                </a:lnTo>
                <a:lnTo>
                  <a:pt x="457" y="0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4" name="Freeform 90">
            <a:extLst>
              <a:ext uri="{FF2B5EF4-FFF2-40B4-BE49-F238E27FC236}">
                <a16:creationId xmlns:a16="http://schemas.microsoft.com/office/drawing/2014/main" id="{D7E27756-F9C7-F142-B195-6452F69E2EF2}"/>
              </a:ext>
            </a:extLst>
          </p:cNvPr>
          <p:cNvSpPr>
            <a:spLocks/>
          </p:cNvSpPr>
          <p:nvPr/>
        </p:nvSpPr>
        <p:spPr bwMode="auto">
          <a:xfrm>
            <a:off x="2366963" y="4772025"/>
            <a:ext cx="90487" cy="46038"/>
          </a:xfrm>
          <a:custGeom>
            <a:avLst/>
            <a:gdLst>
              <a:gd name="T0" fmla="*/ 0 w 458"/>
              <a:gd name="T1" fmla="*/ 0 h 228"/>
              <a:gd name="T2" fmla="*/ 2147483646 w 458"/>
              <a:gd name="T3" fmla="*/ 2147483646 h 228"/>
              <a:gd name="T4" fmla="*/ 0 w 458"/>
              <a:gd name="T5" fmla="*/ 2147483646 h 228"/>
              <a:gd name="T6" fmla="*/ 0 60000 65536"/>
              <a:gd name="T7" fmla="*/ 0 60000 65536"/>
              <a:gd name="T8" fmla="*/ 0 60000 65536"/>
              <a:gd name="T9" fmla="*/ 0 w 458"/>
              <a:gd name="T10" fmla="*/ 0 h 228"/>
              <a:gd name="T11" fmla="*/ 458 w 458"/>
              <a:gd name="T12" fmla="*/ 228 h 2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8" h="228">
                <a:moveTo>
                  <a:pt x="0" y="0"/>
                </a:moveTo>
                <a:lnTo>
                  <a:pt x="458" y="115"/>
                </a:lnTo>
                <a:lnTo>
                  <a:pt x="0" y="228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5" name="Line 91">
            <a:extLst>
              <a:ext uri="{FF2B5EF4-FFF2-40B4-BE49-F238E27FC236}">
                <a16:creationId xmlns:a16="http://schemas.microsoft.com/office/drawing/2014/main" id="{0F2E5610-7ABB-3447-AD21-5AA8A4382DA5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1413" y="5022850"/>
            <a:ext cx="1770062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6" name="Freeform 92">
            <a:extLst>
              <a:ext uri="{FF2B5EF4-FFF2-40B4-BE49-F238E27FC236}">
                <a16:creationId xmlns:a16="http://schemas.microsoft.com/office/drawing/2014/main" id="{AD4B6F59-69DD-6242-8A3A-06A0E06BCD9A}"/>
              </a:ext>
            </a:extLst>
          </p:cNvPr>
          <p:cNvSpPr>
            <a:spLocks/>
          </p:cNvSpPr>
          <p:nvPr/>
        </p:nvSpPr>
        <p:spPr bwMode="auto">
          <a:xfrm>
            <a:off x="1141413" y="4999038"/>
            <a:ext cx="90487" cy="46037"/>
          </a:xfrm>
          <a:custGeom>
            <a:avLst/>
            <a:gdLst>
              <a:gd name="T0" fmla="*/ 2147483646 w 457"/>
              <a:gd name="T1" fmla="*/ 2147483646 h 228"/>
              <a:gd name="T2" fmla="*/ 0 w 457"/>
              <a:gd name="T3" fmla="*/ 2147483646 h 228"/>
              <a:gd name="T4" fmla="*/ 2147483646 w 457"/>
              <a:gd name="T5" fmla="*/ 0 h 228"/>
              <a:gd name="T6" fmla="*/ 0 60000 65536"/>
              <a:gd name="T7" fmla="*/ 0 60000 65536"/>
              <a:gd name="T8" fmla="*/ 0 60000 65536"/>
              <a:gd name="T9" fmla="*/ 0 w 457"/>
              <a:gd name="T10" fmla="*/ 0 h 228"/>
              <a:gd name="T11" fmla="*/ 457 w 457"/>
              <a:gd name="T12" fmla="*/ 228 h 2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7" h="228">
                <a:moveTo>
                  <a:pt x="457" y="228"/>
                </a:moveTo>
                <a:lnTo>
                  <a:pt x="0" y="113"/>
                </a:lnTo>
                <a:lnTo>
                  <a:pt x="457" y="0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7" name="Freeform 93">
            <a:extLst>
              <a:ext uri="{FF2B5EF4-FFF2-40B4-BE49-F238E27FC236}">
                <a16:creationId xmlns:a16="http://schemas.microsoft.com/office/drawing/2014/main" id="{428210F1-3AD2-AF40-A6B0-17DA47296BED}"/>
              </a:ext>
            </a:extLst>
          </p:cNvPr>
          <p:cNvSpPr>
            <a:spLocks/>
          </p:cNvSpPr>
          <p:nvPr/>
        </p:nvSpPr>
        <p:spPr bwMode="auto">
          <a:xfrm>
            <a:off x="2820988" y="4999038"/>
            <a:ext cx="90487" cy="46037"/>
          </a:xfrm>
          <a:custGeom>
            <a:avLst/>
            <a:gdLst>
              <a:gd name="T0" fmla="*/ 0 w 457"/>
              <a:gd name="T1" fmla="*/ 0 h 228"/>
              <a:gd name="T2" fmla="*/ 2147483646 w 457"/>
              <a:gd name="T3" fmla="*/ 2147483646 h 228"/>
              <a:gd name="T4" fmla="*/ 0 w 457"/>
              <a:gd name="T5" fmla="*/ 2147483646 h 228"/>
              <a:gd name="T6" fmla="*/ 0 60000 65536"/>
              <a:gd name="T7" fmla="*/ 0 60000 65536"/>
              <a:gd name="T8" fmla="*/ 0 60000 65536"/>
              <a:gd name="T9" fmla="*/ 0 w 457"/>
              <a:gd name="T10" fmla="*/ 0 h 228"/>
              <a:gd name="T11" fmla="*/ 457 w 457"/>
              <a:gd name="T12" fmla="*/ 228 h 2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7" h="228">
                <a:moveTo>
                  <a:pt x="0" y="0"/>
                </a:moveTo>
                <a:lnTo>
                  <a:pt x="457" y="113"/>
                </a:lnTo>
                <a:lnTo>
                  <a:pt x="0" y="228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8" name="Line 94">
            <a:extLst>
              <a:ext uri="{FF2B5EF4-FFF2-40B4-BE49-F238E27FC236}">
                <a16:creationId xmlns:a16="http://schemas.microsoft.com/office/drawing/2014/main" id="{E7F51B59-3AB8-1C4D-B6DB-9A32C6298E9F}"/>
              </a:ext>
            </a:extLst>
          </p:cNvPr>
          <p:cNvSpPr>
            <a:spLocks noChangeShapeType="1"/>
          </p:cNvSpPr>
          <p:nvPr/>
        </p:nvSpPr>
        <p:spPr bwMode="auto">
          <a:xfrm>
            <a:off x="3184525" y="5022850"/>
            <a:ext cx="1089025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9" name="Freeform 95">
            <a:extLst>
              <a:ext uri="{FF2B5EF4-FFF2-40B4-BE49-F238E27FC236}">
                <a16:creationId xmlns:a16="http://schemas.microsoft.com/office/drawing/2014/main" id="{F7D5FF9A-8E59-6B4C-AF09-FFF2D36B02D7}"/>
              </a:ext>
            </a:extLst>
          </p:cNvPr>
          <p:cNvSpPr>
            <a:spLocks/>
          </p:cNvSpPr>
          <p:nvPr/>
        </p:nvSpPr>
        <p:spPr bwMode="auto">
          <a:xfrm>
            <a:off x="3184525" y="4999038"/>
            <a:ext cx="90488" cy="46037"/>
          </a:xfrm>
          <a:custGeom>
            <a:avLst/>
            <a:gdLst>
              <a:gd name="T0" fmla="*/ 2147483646 w 458"/>
              <a:gd name="T1" fmla="*/ 2147483646 h 228"/>
              <a:gd name="T2" fmla="*/ 0 w 458"/>
              <a:gd name="T3" fmla="*/ 2147483646 h 228"/>
              <a:gd name="T4" fmla="*/ 2147483646 w 458"/>
              <a:gd name="T5" fmla="*/ 0 h 228"/>
              <a:gd name="T6" fmla="*/ 0 60000 65536"/>
              <a:gd name="T7" fmla="*/ 0 60000 65536"/>
              <a:gd name="T8" fmla="*/ 0 60000 65536"/>
              <a:gd name="T9" fmla="*/ 0 w 458"/>
              <a:gd name="T10" fmla="*/ 0 h 228"/>
              <a:gd name="T11" fmla="*/ 458 w 458"/>
              <a:gd name="T12" fmla="*/ 228 h 2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8" h="228">
                <a:moveTo>
                  <a:pt x="458" y="228"/>
                </a:moveTo>
                <a:lnTo>
                  <a:pt x="0" y="113"/>
                </a:lnTo>
                <a:lnTo>
                  <a:pt x="458" y="0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40" name="Freeform 96">
            <a:extLst>
              <a:ext uri="{FF2B5EF4-FFF2-40B4-BE49-F238E27FC236}">
                <a16:creationId xmlns:a16="http://schemas.microsoft.com/office/drawing/2014/main" id="{A8D032C8-8E3E-CC4E-B651-9EF67F38E9F7}"/>
              </a:ext>
            </a:extLst>
          </p:cNvPr>
          <p:cNvSpPr>
            <a:spLocks/>
          </p:cNvSpPr>
          <p:nvPr/>
        </p:nvSpPr>
        <p:spPr bwMode="auto">
          <a:xfrm>
            <a:off x="4183063" y="4999038"/>
            <a:ext cx="90487" cy="46037"/>
          </a:xfrm>
          <a:custGeom>
            <a:avLst/>
            <a:gdLst>
              <a:gd name="T0" fmla="*/ 0 w 458"/>
              <a:gd name="T1" fmla="*/ 0 h 228"/>
              <a:gd name="T2" fmla="*/ 2147483646 w 458"/>
              <a:gd name="T3" fmla="*/ 2147483646 h 228"/>
              <a:gd name="T4" fmla="*/ 0 w 458"/>
              <a:gd name="T5" fmla="*/ 2147483646 h 228"/>
              <a:gd name="T6" fmla="*/ 0 60000 65536"/>
              <a:gd name="T7" fmla="*/ 0 60000 65536"/>
              <a:gd name="T8" fmla="*/ 0 60000 65536"/>
              <a:gd name="T9" fmla="*/ 0 w 458"/>
              <a:gd name="T10" fmla="*/ 0 h 228"/>
              <a:gd name="T11" fmla="*/ 458 w 458"/>
              <a:gd name="T12" fmla="*/ 228 h 2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8" h="228">
                <a:moveTo>
                  <a:pt x="0" y="0"/>
                </a:moveTo>
                <a:lnTo>
                  <a:pt x="458" y="113"/>
                </a:lnTo>
                <a:lnTo>
                  <a:pt x="0" y="228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41" name="Line 97">
            <a:extLst>
              <a:ext uri="{FF2B5EF4-FFF2-40B4-BE49-F238E27FC236}">
                <a16:creationId xmlns:a16="http://schemas.microsoft.com/office/drawing/2014/main" id="{EBA47A23-795E-0D4F-84BD-A6021FF18AD0}"/>
              </a:ext>
            </a:extLst>
          </p:cNvPr>
          <p:cNvSpPr>
            <a:spLocks noChangeShapeType="1"/>
          </p:cNvSpPr>
          <p:nvPr/>
        </p:nvSpPr>
        <p:spPr bwMode="auto">
          <a:xfrm>
            <a:off x="2219325" y="5249863"/>
            <a:ext cx="2054225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42" name="Freeform 98">
            <a:extLst>
              <a:ext uri="{FF2B5EF4-FFF2-40B4-BE49-F238E27FC236}">
                <a16:creationId xmlns:a16="http://schemas.microsoft.com/office/drawing/2014/main" id="{E72A940A-8D61-3548-A6A0-3415CC61BC99}"/>
              </a:ext>
            </a:extLst>
          </p:cNvPr>
          <p:cNvSpPr>
            <a:spLocks/>
          </p:cNvSpPr>
          <p:nvPr/>
        </p:nvSpPr>
        <p:spPr bwMode="auto">
          <a:xfrm>
            <a:off x="2219325" y="5226050"/>
            <a:ext cx="90488" cy="46038"/>
          </a:xfrm>
          <a:custGeom>
            <a:avLst/>
            <a:gdLst>
              <a:gd name="T0" fmla="*/ 2147483646 w 457"/>
              <a:gd name="T1" fmla="*/ 2147483646 h 228"/>
              <a:gd name="T2" fmla="*/ 0 w 457"/>
              <a:gd name="T3" fmla="*/ 2147483646 h 228"/>
              <a:gd name="T4" fmla="*/ 2147483646 w 457"/>
              <a:gd name="T5" fmla="*/ 0 h 228"/>
              <a:gd name="T6" fmla="*/ 0 60000 65536"/>
              <a:gd name="T7" fmla="*/ 0 60000 65536"/>
              <a:gd name="T8" fmla="*/ 0 60000 65536"/>
              <a:gd name="T9" fmla="*/ 0 w 457"/>
              <a:gd name="T10" fmla="*/ 0 h 228"/>
              <a:gd name="T11" fmla="*/ 457 w 457"/>
              <a:gd name="T12" fmla="*/ 228 h 2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7" h="228">
                <a:moveTo>
                  <a:pt x="457" y="228"/>
                </a:moveTo>
                <a:lnTo>
                  <a:pt x="0" y="114"/>
                </a:lnTo>
                <a:lnTo>
                  <a:pt x="457" y="0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43" name="Freeform 99">
            <a:extLst>
              <a:ext uri="{FF2B5EF4-FFF2-40B4-BE49-F238E27FC236}">
                <a16:creationId xmlns:a16="http://schemas.microsoft.com/office/drawing/2014/main" id="{EC603EA4-8362-EA4F-8649-E317BB6FEF12}"/>
              </a:ext>
            </a:extLst>
          </p:cNvPr>
          <p:cNvSpPr>
            <a:spLocks/>
          </p:cNvSpPr>
          <p:nvPr/>
        </p:nvSpPr>
        <p:spPr bwMode="auto">
          <a:xfrm>
            <a:off x="4183063" y="5226050"/>
            <a:ext cx="90487" cy="46038"/>
          </a:xfrm>
          <a:custGeom>
            <a:avLst/>
            <a:gdLst>
              <a:gd name="T0" fmla="*/ 0 w 458"/>
              <a:gd name="T1" fmla="*/ 0 h 228"/>
              <a:gd name="T2" fmla="*/ 2147483646 w 458"/>
              <a:gd name="T3" fmla="*/ 2147483646 h 228"/>
              <a:gd name="T4" fmla="*/ 0 w 458"/>
              <a:gd name="T5" fmla="*/ 2147483646 h 228"/>
              <a:gd name="T6" fmla="*/ 0 60000 65536"/>
              <a:gd name="T7" fmla="*/ 0 60000 65536"/>
              <a:gd name="T8" fmla="*/ 0 60000 65536"/>
              <a:gd name="T9" fmla="*/ 0 w 458"/>
              <a:gd name="T10" fmla="*/ 0 h 228"/>
              <a:gd name="T11" fmla="*/ 458 w 458"/>
              <a:gd name="T12" fmla="*/ 228 h 2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8" h="228">
                <a:moveTo>
                  <a:pt x="0" y="0"/>
                </a:moveTo>
                <a:lnTo>
                  <a:pt x="458" y="114"/>
                </a:lnTo>
                <a:lnTo>
                  <a:pt x="0" y="228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44" name="Line 100">
            <a:extLst>
              <a:ext uri="{FF2B5EF4-FFF2-40B4-BE49-F238E27FC236}">
                <a16:creationId xmlns:a16="http://schemas.microsoft.com/office/drawing/2014/main" id="{90E2BEA4-76CA-514F-931E-DBA62994D915}"/>
              </a:ext>
            </a:extLst>
          </p:cNvPr>
          <p:cNvSpPr>
            <a:spLocks noChangeShapeType="1"/>
          </p:cNvSpPr>
          <p:nvPr/>
        </p:nvSpPr>
        <p:spPr bwMode="auto">
          <a:xfrm>
            <a:off x="2730500" y="5476875"/>
            <a:ext cx="1543050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45" name="Freeform 101">
            <a:extLst>
              <a:ext uri="{FF2B5EF4-FFF2-40B4-BE49-F238E27FC236}">
                <a16:creationId xmlns:a16="http://schemas.microsoft.com/office/drawing/2014/main" id="{9685FBB3-28C5-CD4C-A51F-9D90DBD4F796}"/>
              </a:ext>
            </a:extLst>
          </p:cNvPr>
          <p:cNvSpPr>
            <a:spLocks/>
          </p:cNvSpPr>
          <p:nvPr/>
        </p:nvSpPr>
        <p:spPr bwMode="auto">
          <a:xfrm>
            <a:off x="2730500" y="5453063"/>
            <a:ext cx="90488" cy="46037"/>
          </a:xfrm>
          <a:custGeom>
            <a:avLst/>
            <a:gdLst>
              <a:gd name="T0" fmla="*/ 2147483646 w 458"/>
              <a:gd name="T1" fmla="*/ 2147483646 h 230"/>
              <a:gd name="T2" fmla="*/ 0 w 458"/>
              <a:gd name="T3" fmla="*/ 2147483646 h 230"/>
              <a:gd name="T4" fmla="*/ 2147483646 w 458"/>
              <a:gd name="T5" fmla="*/ 0 h 230"/>
              <a:gd name="T6" fmla="*/ 0 60000 65536"/>
              <a:gd name="T7" fmla="*/ 0 60000 65536"/>
              <a:gd name="T8" fmla="*/ 0 60000 65536"/>
              <a:gd name="T9" fmla="*/ 0 w 458"/>
              <a:gd name="T10" fmla="*/ 0 h 230"/>
              <a:gd name="T11" fmla="*/ 458 w 458"/>
              <a:gd name="T12" fmla="*/ 230 h 2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8" h="230">
                <a:moveTo>
                  <a:pt x="458" y="230"/>
                </a:moveTo>
                <a:lnTo>
                  <a:pt x="0" y="115"/>
                </a:lnTo>
                <a:lnTo>
                  <a:pt x="458" y="0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46" name="Freeform 102">
            <a:extLst>
              <a:ext uri="{FF2B5EF4-FFF2-40B4-BE49-F238E27FC236}">
                <a16:creationId xmlns:a16="http://schemas.microsoft.com/office/drawing/2014/main" id="{C1AFFB3F-4C31-ED4E-948E-AA469D6CEA19}"/>
              </a:ext>
            </a:extLst>
          </p:cNvPr>
          <p:cNvSpPr>
            <a:spLocks/>
          </p:cNvSpPr>
          <p:nvPr/>
        </p:nvSpPr>
        <p:spPr bwMode="auto">
          <a:xfrm>
            <a:off x="4183063" y="5453063"/>
            <a:ext cx="90487" cy="46037"/>
          </a:xfrm>
          <a:custGeom>
            <a:avLst/>
            <a:gdLst>
              <a:gd name="T0" fmla="*/ 0 w 458"/>
              <a:gd name="T1" fmla="*/ 0 h 230"/>
              <a:gd name="T2" fmla="*/ 2147483646 w 458"/>
              <a:gd name="T3" fmla="*/ 2147483646 h 230"/>
              <a:gd name="T4" fmla="*/ 0 w 458"/>
              <a:gd name="T5" fmla="*/ 2147483646 h 230"/>
              <a:gd name="T6" fmla="*/ 0 60000 65536"/>
              <a:gd name="T7" fmla="*/ 0 60000 65536"/>
              <a:gd name="T8" fmla="*/ 0 60000 65536"/>
              <a:gd name="T9" fmla="*/ 0 w 458"/>
              <a:gd name="T10" fmla="*/ 0 h 230"/>
              <a:gd name="T11" fmla="*/ 458 w 458"/>
              <a:gd name="T12" fmla="*/ 230 h 2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8" h="230">
                <a:moveTo>
                  <a:pt x="0" y="0"/>
                </a:moveTo>
                <a:lnTo>
                  <a:pt x="458" y="115"/>
                </a:lnTo>
                <a:lnTo>
                  <a:pt x="0" y="230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47" name="Line 103">
            <a:extLst>
              <a:ext uri="{FF2B5EF4-FFF2-40B4-BE49-F238E27FC236}">
                <a16:creationId xmlns:a16="http://schemas.microsoft.com/office/drawing/2014/main" id="{C277E20C-EBE1-F340-B1EE-54E147D6778A}"/>
              </a:ext>
            </a:extLst>
          </p:cNvPr>
          <p:cNvSpPr>
            <a:spLocks noChangeShapeType="1"/>
          </p:cNvSpPr>
          <p:nvPr/>
        </p:nvSpPr>
        <p:spPr bwMode="auto">
          <a:xfrm>
            <a:off x="1595438" y="5702300"/>
            <a:ext cx="1543050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48" name="Freeform 104">
            <a:extLst>
              <a:ext uri="{FF2B5EF4-FFF2-40B4-BE49-F238E27FC236}">
                <a16:creationId xmlns:a16="http://schemas.microsoft.com/office/drawing/2014/main" id="{06AB76FC-90A9-AC4B-9D78-FCDD003E0A08}"/>
              </a:ext>
            </a:extLst>
          </p:cNvPr>
          <p:cNvSpPr>
            <a:spLocks/>
          </p:cNvSpPr>
          <p:nvPr/>
        </p:nvSpPr>
        <p:spPr bwMode="auto">
          <a:xfrm>
            <a:off x="1595438" y="5680075"/>
            <a:ext cx="90487" cy="46038"/>
          </a:xfrm>
          <a:custGeom>
            <a:avLst/>
            <a:gdLst>
              <a:gd name="T0" fmla="*/ 2147483646 w 458"/>
              <a:gd name="T1" fmla="*/ 2147483646 h 228"/>
              <a:gd name="T2" fmla="*/ 0 w 458"/>
              <a:gd name="T3" fmla="*/ 2147483646 h 228"/>
              <a:gd name="T4" fmla="*/ 2147483646 w 458"/>
              <a:gd name="T5" fmla="*/ 0 h 228"/>
              <a:gd name="T6" fmla="*/ 0 60000 65536"/>
              <a:gd name="T7" fmla="*/ 0 60000 65536"/>
              <a:gd name="T8" fmla="*/ 0 60000 65536"/>
              <a:gd name="T9" fmla="*/ 0 w 458"/>
              <a:gd name="T10" fmla="*/ 0 h 228"/>
              <a:gd name="T11" fmla="*/ 458 w 458"/>
              <a:gd name="T12" fmla="*/ 228 h 2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8" h="228">
                <a:moveTo>
                  <a:pt x="458" y="228"/>
                </a:moveTo>
                <a:lnTo>
                  <a:pt x="0" y="115"/>
                </a:lnTo>
                <a:lnTo>
                  <a:pt x="458" y="0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49" name="Freeform 105">
            <a:extLst>
              <a:ext uri="{FF2B5EF4-FFF2-40B4-BE49-F238E27FC236}">
                <a16:creationId xmlns:a16="http://schemas.microsoft.com/office/drawing/2014/main" id="{C9E3664A-56EB-BA46-ABC0-556C193FDDB2}"/>
              </a:ext>
            </a:extLst>
          </p:cNvPr>
          <p:cNvSpPr>
            <a:spLocks/>
          </p:cNvSpPr>
          <p:nvPr/>
        </p:nvSpPr>
        <p:spPr bwMode="auto">
          <a:xfrm>
            <a:off x="3048000" y="5680075"/>
            <a:ext cx="90488" cy="46038"/>
          </a:xfrm>
          <a:custGeom>
            <a:avLst/>
            <a:gdLst>
              <a:gd name="T0" fmla="*/ 0 w 458"/>
              <a:gd name="T1" fmla="*/ 0 h 228"/>
              <a:gd name="T2" fmla="*/ 2147483646 w 458"/>
              <a:gd name="T3" fmla="*/ 2147483646 h 228"/>
              <a:gd name="T4" fmla="*/ 0 w 458"/>
              <a:gd name="T5" fmla="*/ 2147483646 h 228"/>
              <a:gd name="T6" fmla="*/ 0 60000 65536"/>
              <a:gd name="T7" fmla="*/ 0 60000 65536"/>
              <a:gd name="T8" fmla="*/ 0 60000 65536"/>
              <a:gd name="T9" fmla="*/ 0 w 458"/>
              <a:gd name="T10" fmla="*/ 0 h 228"/>
              <a:gd name="T11" fmla="*/ 458 w 458"/>
              <a:gd name="T12" fmla="*/ 228 h 2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8" h="228">
                <a:moveTo>
                  <a:pt x="0" y="0"/>
                </a:moveTo>
                <a:lnTo>
                  <a:pt x="458" y="115"/>
                </a:lnTo>
                <a:lnTo>
                  <a:pt x="0" y="228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50" name="Rectangle 106">
            <a:extLst>
              <a:ext uri="{FF2B5EF4-FFF2-40B4-BE49-F238E27FC236}">
                <a16:creationId xmlns:a16="http://schemas.microsoft.com/office/drawing/2014/main" id="{CF556E29-033D-1E41-BB78-77579A2CD1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8700" y="4376738"/>
            <a:ext cx="650875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t>{ R1, R3 }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52251" name="Rectangle 107">
            <a:extLst>
              <a:ext uri="{FF2B5EF4-FFF2-40B4-BE49-F238E27FC236}">
                <a16:creationId xmlns:a16="http://schemas.microsoft.com/office/drawing/2014/main" id="{A932DE72-10A0-D646-ADC3-86AD94CE0F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4325" y="4467225"/>
            <a:ext cx="209550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t>T1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52252" name="Rectangle 108">
            <a:extLst>
              <a:ext uri="{FF2B5EF4-FFF2-40B4-BE49-F238E27FC236}">
                <a16:creationId xmlns:a16="http://schemas.microsoft.com/office/drawing/2014/main" id="{6F5918DC-70A2-8D47-949A-793291C7E2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7175" y="4614863"/>
            <a:ext cx="650875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t>{ R1, R3 }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52253" name="Rectangle 109">
            <a:extLst>
              <a:ext uri="{FF2B5EF4-FFF2-40B4-BE49-F238E27FC236}">
                <a16:creationId xmlns:a16="http://schemas.microsoft.com/office/drawing/2014/main" id="{F15282AB-AF47-1E48-840E-0BEB86F86A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7038" y="4841875"/>
            <a:ext cx="650875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t>{ R1, R3 }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52254" name="Rectangle 110">
            <a:extLst>
              <a:ext uri="{FF2B5EF4-FFF2-40B4-BE49-F238E27FC236}">
                <a16:creationId xmlns:a16="http://schemas.microsoft.com/office/drawing/2014/main" id="{594A41CB-5EC2-474C-97B0-4936F3E0F1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6613" y="4830763"/>
            <a:ext cx="882650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t>{ R1, R3, R4 }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52255" name="Rectangle 111">
            <a:extLst>
              <a:ext uri="{FF2B5EF4-FFF2-40B4-BE49-F238E27FC236}">
                <a16:creationId xmlns:a16="http://schemas.microsoft.com/office/drawing/2014/main" id="{667E0335-54A8-BD44-BF7A-216CA30242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9250" y="5057775"/>
            <a:ext cx="882650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t>{ R1, R2, R3 }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52256" name="Rectangle 112">
            <a:extLst>
              <a:ext uri="{FF2B5EF4-FFF2-40B4-BE49-F238E27FC236}">
                <a16:creationId xmlns:a16="http://schemas.microsoft.com/office/drawing/2014/main" id="{9A46DAA2-E14A-E349-A989-B2F08E61A3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7375" y="5295900"/>
            <a:ext cx="650875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t>{ R2, R4 }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52257" name="Rectangle 113">
            <a:extLst>
              <a:ext uri="{FF2B5EF4-FFF2-40B4-BE49-F238E27FC236}">
                <a16:creationId xmlns:a16="http://schemas.microsoft.com/office/drawing/2014/main" id="{A798A7FB-4467-2F4D-A427-BAE18F88D0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5522913"/>
            <a:ext cx="650875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t>{ R2, R4 }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52258" name="Rectangle 114">
            <a:extLst>
              <a:ext uri="{FF2B5EF4-FFF2-40B4-BE49-F238E27FC236}">
                <a16:creationId xmlns:a16="http://schemas.microsoft.com/office/drawing/2014/main" id="{BEDC3176-092C-8D4E-80A6-8C283555FA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4727575"/>
            <a:ext cx="209550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t>T2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52259" name="Rectangle 115">
            <a:extLst>
              <a:ext uri="{FF2B5EF4-FFF2-40B4-BE49-F238E27FC236}">
                <a16:creationId xmlns:a16="http://schemas.microsoft.com/office/drawing/2014/main" id="{BF78C1DE-B8CF-A045-949D-5B0A456A88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7738" y="4954588"/>
            <a:ext cx="209550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t>T3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52260" name="Rectangle 116">
            <a:extLst>
              <a:ext uri="{FF2B5EF4-FFF2-40B4-BE49-F238E27FC236}">
                <a16:creationId xmlns:a16="http://schemas.microsoft.com/office/drawing/2014/main" id="{497B2E0C-7D47-1644-850E-B66DE9DBFA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6888" y="4903788"/>
            <a:ext cx="169862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t>T4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52261" name="Rectangle 117">
            <a:extLst>
              <a:ext uri="{FF2B5EF4-FFF2-40B4-BE49-F238E27FC236}">
                <a16:creationId xmlns:a16="http://schemas.microsoft.com/office/drawing/2014/main" id="{3A7D48EA-F6AE-A242-A161-A596DD2080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2313" y="5159375"/>
            <a:ext cx="209550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t>T5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52262" name="Rectangle 118">
            <a:extLst>
              <a:ext uri="{FF2B5EF4-FFF2-40B4-BE49-F238E27FC236}">
                <a16:creationId xmlns:a16="http://schemas.microsoft.com/office/drawing/2014/main" id="{54E94C96-77BF-E143-ABCE-99625A8C63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6825" y="5386388"/>
            <a:ext cx="209550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t>T6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52263" name="Rectangle 119">
            <a:extLst>
              <a:ext uri="{FF2B5EF4-FFF2-40B4-BE49-F238E27FC236}">
                <a16:creationId xmlns:a16="http://schemas.microsoft.com/office/drawing/2014/main" id="{1D0E2246-2B03-4E44-93B1-D95ADB1A01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1763" y="5624513"/>
            <a:ext cx="209550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t>T7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52264" name="Rectangle 120">
            <a:extLst>
              <a:ext uri="{FF2B5EF4-FFF2-40B4-BE49-F238E27FC236}">
                <a16:creationId xmlns:a16="http://schemas.microsoft.com/office/drawing/2014/main" id="{E360B0F7-5332-664C-9F9F-DDF76AD599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8150" y="4092575"/>
            <a:ext cx="1339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  <a:t>Interval Order</a:t>
            </a:r>
            <a:endParaRPr lang="en-US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52265" name="Rectangle 121">
            <a:extLst>
              <a:ext uri="{FF2B5EF4-FFF2-40B4-BE49-F238E27FC236}">
                <a16:creationId xmlns:a16="http://schemas.microsoft.com/office/drawing/2014/main" id="{E5560AB2-FDD7-E44B-A41F-804FBDA3BD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4876800"/>
            <a:ext cx="1698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t>T2</a:t>
            </a:r>
            <a:endParaRPr lang="en-US" altLang="en-US" sz="1200">
              <a:latin typeface="Times New Roman" panose="02020603050405020304" pitchFamily="18" charset="0"/>
            </a:endParaRPr>
          </a:p>
        </p:txBody>
      </p:sp>
      <p:grpSp>
        <p:nvGrpSpPr>
          <p:cNvPr id="52266" name="Group 122">
            <a:extLst>
              <a:ext uri="{FF2B5EF4-FFF2-40B4-BE49-F238E27FC236}">
                <a16:creationId xmlns:a16="http://schemas.microsoft.com/office/drawing/2014/main" id="{C7722D73-0546-4E4B-B724-CF0BB18CABB5}"/>
              </a:ext>
            </a:extLst>
          </p:cNvPr>
          <p:cNvGrpSpPr>
            <a:grpSpLocks/>
          </p:cNvGrpSpPr>
          <p:nvPr/>
        </p:nvGrpSpPr>
        <p:grpSpPr bwMode="auto">
          <a:xfrm>
            <a:off x="5257800" y="3581400"/>
            <a:ext cx="3486150" cy="2679700"/>
            <a:chOff x="3264" y="2448"/>
            <a:chExt cx="2196" cy="1688"/>
          </a:xfrm>
        </p:grpSpPr>
        <p:sp>
          <p:nvSpPr>
            <p:cNvPr id="52267" name="Freeform 123">
              <a:extLst>
                <a:ext uri="{FF2B5EF4-FFF2-40B4-BE49-F238E27FC236}">
                  <a16:creationId xmlns:a16="http://schemas.microsoft.com/office/drawing/2014/main" id="{6B1FF01D-E626-154B-BAC3-A2218AE62C8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2" y="2641"/>
              <a:ext cx="465" cy="208"/>
            </a:xfrm>
            <a:custGeom>
              <a:avLst/>
              <a:gdLst>
                <a:gd name="T0" fmla="*/ 0 w 3718"/>
                <a:gd name="T1" fmla="*/ 0 h 1666"/>
                <a:gd name="T2" fmla="*/ 0 w 3718"/>
                <a:gd name="T3" fmla="*/ 0 h 1666"/>
                <a:gd name="T4" fmla="*/ 0 w 3718"/>
                <a:gd name="T5" fmla="*/ 0 h 1666"/>
                <a:gd name="T6" fmla="*/ 0 w 3718"/>
                <a:gd name="T7" fmla="*/ 0 h 1666"/>
                <a:gd name="T8" fmla="*/ 0 w 3718"/>
                <a:gd name="T9" fmla="*/ 0 h 1666"/>
                <a:gd name="T10" fmla="*/ 0 w 3718"/>
                <a:gd name="T11" fmla="*/ 0 h 1666"/>
                <a:gd name="T12" fmla="*/ 0 w 3718"/>
                <a:gd name="T13" fmla="*/ 0 h 1666"/>
                <a:gd name="T14" fmla="*/ 0 w 3718"/>
                <a:gd name="T15" fmla="*/ 0 h 1666"/>
                <a:gd name="T16" fmla="*/ 0 w 3718"/>
                <a:gd name="T17" fmla="*/ 0 h 1666"/>
                <a:gd name="T18" fmla="*/ 0 w 3718"/>
                <a:gd name="T19" fmla="*/ 0 h 1666"/>
                <a:gd name="T20" fmla="*/ 0 w 3718"/>
                <a:gd name="T21" fmla="*/ 0 h 1666"/>
                <a:gd name="T22" fmla="*/ 0 w 3718"/>
                <a:gd name="T23" fmla="*/ 0 h 1666"/>
                <a:gd name="T24" fmla="*/ 0 w 3718"/>
                <a:gd name="T25" fmla="*/ 0 h 1666"/>
                <a:gd name="T26" fmla="*/ 0 w 3718"/>
                <a:gd name="T27" fmla="*/ 0 h 1666"/>
                <a:gd name="T28" fmla="*/ 0 w 3718"/>
                <a:gd name="T29" fmla="*/ 0 h 1666"/>
                <a:gd name="T30" fmla="*/ 0 w 3718"/>
                <a:gd name="T31" fmla="*/ 0 h 1666"/>
                <a:gd name="T32" fmla="*/ 0 w 3718"/>
                <a:gd name="T33" fmla="*/ 0 h 1666"/>
                <a:gd name="T34" fmla="*/ 0 w 3718"/>
                <a:gd name="T35" fmla="*/ 0 h 1666"/>
                <a:gd name="T36" fmla="*/ 0 w 3718"/>
                <a:gd name="T37" fmla="*/ 0 h 1666"/>
                <a:gd name="T38" fmla="*/ 0 w 3718"/>
                <a:gd name="T39" fmla="*/ 0 h 1666"/>
                <a:gd name="T40" fmla="*/ 0 w 3718"/>
                <a:gd name="T41" fmla="*/ 0 h 1666"/>
                <a:gd name="T42" fmla="*/ 0 w 3718"/>
                <a:gd name="T43" fmla="*/ 0 h 1666"/>
                <a:gd name="T44" fmla="*/ 0 w 3718"/>
                <a:gd name="T45" fmla="*/ 0 h 1666"/>
                <a:gd name="T46" fmla="*/ 0 w 3718"/>
                <a:gd name="T47" fmla="*/ 0 h 1666"/>
                <a:gd name="T48" fmla="*/ 0 w 3718"/>
                <a:gd name="T49" fmla="*/ 0 h 1666"/>
                <a:gd name="T50" fmla="*/ 0 w 3718"/>
                <a:gd name="T51" fmla="*/ 0 h 1666"/>
                <a:gd name="T52" fmla="*/ 0 w 3718"/>
                <a:gd name="T53" fmla="*/ 0 h 1666"/>
                <a:gd name="T54" fmla="*/ 0 w 3718"/>
                <a:gd name="T55" fmla="*/ 0 h 1666"/>
                <a:gd name="T56" fmla="*/ 0 w 3718"/>
                <a:gd name="T57" fmla="*/ 0 h 1666"/>
                <a:gd name="T58" fmla="*/ 0 w 3718"/>
                <a:gd name="T59" fmla="*/ 0 h 1666"/>
                <a:gd name="T60" fmla="*/ 0 w 3718"/>
                <a:gd name="T61" fmla="*/ 0 h 1666"/>
                <a:gd name="T62" fmla="*/ 0 w 3718"/>
                <a:gd name="T63" fmla="*/ 0 h 1666"/>
                <a:gd name="T64" fmla="*/ 0 w 3718"/>
                <a:gd name="T65" fmla="*/ 0 h 1666"/>
                <a:gd name="T66" fmla="*/ 0 w 3718"/>
                <a:gd name="T67" fmla="*/ 0 h 1666"/>
                <a:gd name="T68" fmla="*/ 0 w 3718"/>
                <a:gd name="T69" fmla="*/ 0 h 1666"/>
                <a:gd name="T70" fmla="*/ 0 w 3718"/>
                <a:gd name="T71" fmla="*/ 0 h 1666"/>
                <a:gd name="T72" fmla="*/ 0 w 3718"/>
                <a:gd name="T73" fmla="*/ 0 h 1666"/>
                <a:gd name="T74" fmla="*/ 0 w 3718"/>
                <a:gd name="T75" fmla="*/ 0 h 1666"/>
                <a:gd name="T76" fmla="*/ 0 w 3718"/>
                <a:gd name="T77" fmla="*/ 0 h 1666"/>
                <a:gd name="T78" fmla="*/ 0 w 3718"/>
                <a:gd name="T79" fmla="*/ 0 h 1666"/>
                <a:gd name="T80" fmla="*/ 0 w 3718"/>
                <a:gd name="T81" fmla="*/ 0 h 1666"/>
                <a:gd name="T82" fmla="*/ 0 w 3718"/>
                <a:gd name="T83" fmla="*/ 0 h 1666"/>
                <a:gd name="T84" fmla="*/ 0 w 3718"/>
                <a:gd name="T85" fmla="*/ 0 h 1666"/>
                <a:gd name="T86" fmla="*/ 0 w 3718"/>
                <a:gd name="T87" fmla="*/ 0 h 1666"/>
                <a:gd name="T88" fmla="*/ 0 w 3718"/>
                <a:gd name="T89" fmla="*/ 0 h 1666"/>
                <a:gd name="T90" fmla="*/ 0 w 3718"/>
                <a:gd name="T91" fmla="*/ 0 h 1666"/>
                <a:gd name="T92" fmla="*/ 0 w 3718"/>
                <a:gd name="T93" fmla="*/ 0 h 1666"/>
                <a:gd name="T94" fmla="*/ 0 w 3718"/>
                <a:gd name="T95" fmla="*/ 0 h 1666"/>
                <a:gd name="T96" fmla="*/ 0 w 3718"/>
                <a:gd name="T97" fmla="*/ 0 h 1666"/>
                <a:gd name="T98" fmla="*/ 0 w 3718"/>
                <a:gd name="T99" fmla="*/ 0 h 1666"/>
                <a:gd name="T100" fmla="*/ 0 w 3718"/>
                <a:gd name="T101" fmla="*/ 0 h 1666"/>
                <a:gd name="T102" fmla="*/ 0 w 3718"/>
                <a:gd name="T103" fmla="*/ 0 h 1666"/>
                <a:gd name="T104" fmla="*/ 0 w 3718"/>
                <a:gd name="T105" fmla="*/ 0 h 1666"/>
                <a:gd name="T106" fmla="*/ 0 w 3718"/>
                <a:gd name="T107" fmla="*/ 0 h 1666"/>
                <a:gd name="T108" fmla="*/ 0 w 3718"/>
                <a:gd name="T109" fmla="*/ 0 h 1666"/>
                <a:gd name="T110" fmla="*/ 0 w 3718"/>
                <a:gd name="T111" fmla="*/ 0 h 1666"/>
                <a:gd name="T112" fmla="*/ 0 w 3718"/>
                <a:gd name="T113" fmla="*/ 0 h 1666"/>
                <a:gd name="T114" fmla="*/ 0 w 3718"/>
                <a:gd name="T115" fmla="*/ 0 h 1666"/>
                <a:gd name="T116" fmla="*/ 0 w 3718"/>
                <a:gd name="T117" fmla="*/ 0 h 1666"/>
                <a:gd name="T118" fmla="*/ 0 w 3718"/>
                <a:gd name="T119" fmla="*/ 0 h 166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718"/>
                <a:gd name="T181" fmla="*/ 0 h 1666"/>
                <a:gd name="T182" fmla="*/ 3718 w 3718"/>
                <a:gd name="T183" fmla="*/ 1666 h 166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718" h="1666">
                  <a:moveTo>
                    <a:pt x="3718" y="833"/>
                  </a:moveTo>
                  <a:lnTo>
                    <a:pt x="3718" y="847"/>
                  </a:lnTo>
                  <a:lnTo>
                    <a:pt x="3717" y="862"/>
                  </a:lnTo>
                  <a:lnTo>
                    <a:pt x="3716" y="877"/>
                  </a:lnTo>
                  <a:lnTo>
                    <a:pt x="3714" y="891"/>
                  </a:lnTo>
                  <a:lnTo>
                    <a:pt x="3710" y="906"/>
                  </a:lnTo>
                  <a:lnTo>
                    <a:pt x="3708" y="920"/>
                  </a:lnTo>
                  <a:lnTo>
                    <a:pt x="3703" y="935"/>
                  </a:lnTo>
                  <a:lnTo>
                    <a:pt x="3700" y="950"/>
                  </a:lnTo>
                  <a:lnTo>
                    <a:pt x="3694" y="964"/>
                  </a:lnTo>
                  <a:lnTo>
                    <a:pt x="3690" y="978"/>
                  </a:lnTo>
                  <a:lnTo>
                    <a:pt x="3683" y="992"/>
                  </a:lnTo>
                  <a:lnTo>
                    <a:pt x="3678" y="1007"/>
                  </a:lnTo>
                  <a:lnTo>
                    <a:pt x="3670" y="1022"/>
                  </a:lnTo>
                  <a:lnTo>
                    <a:pt x="3662" y="1035"/>
                  </a:lnTo>
                  <a:lnTo>
                    <a:pt x="3654" y="1050"/>
                  </a:lnTo>
                  <a:lnTo>
                    <a:pt x="3645" y="1063"/>
                  </a:lnTo>
                  <a:lnTo>
                    <a:pt x="3636" y="1078"/>
                  </a:lnTo>
                  <a:lnTo>
                    <a:pt x="3627" y="1091"/>
                  </a:lnTo>
                  <a:lnTo>
                    <a:pt x="3616" y="1105"/>
                  </a:lnTo>
                  <a:lnTo>
                    <a:pt x="3606" y="1118"/>
                  </a:lnTo>
                  <a:lnTo>
                    <a:pt x="3593" y="1133"/>
                  </a:lnTo>
                  <a:lnTo>
                    <a:pt x="3582" y="1147"/>
                  </a:lnTo>
                  <a:lnTo>
                    <a:pt x="3570" y="1160"/>
                  </a:lnTo>
                  <a:lnTo>
                    <a:pt x="3556" y="1174"/>
                  </a:lnTo>
                  <a:lnTo>
                    <a:pt x="3543" y="1186"/>
                  </a:lnTo>
                  <a:lnTo>
                    <a:pt x="3529" y="1199"/>
                  </a:lnTo>
                  <a:lnTo>
                    <a:pt x="3514" y="1213"/>
                  </a:lnTo>
                  <a:lnTo>
                    <a:pt x="3499" y="1225"/>
                  </a:lnTo>
                  <a:lnTo>
                    <a:pt x="3484" y="1238"/>
                  </a:lnTo>
                  <a:lnTo>
                    <a:pt x="3467" y="1251"/>
                  </a:lnTo>
                  <a:lnTo>
                    <a:pt x="3451" y="1264"/>
                  </a:lnTo>
                  <a:lnTo>
                    <a:pt x="3433" y="1276"/>
                  </a:lnTo>
                  <a:lnTo>
                    <a:pt x="3417" y="1288"/>
                  </a:lnTo>
                  <a:lnTo>
                    <a:pt x="3399" y="1301"/>
                  </a:lnTo>
                  <a:lnTo>
                    <a:pt x="3379" y="1312"/>
                  </a:lnTo>
                  <a:lnTo>
                    <a:pt x="3361" y="1324"/>
                  </a:lnTo>
                  <a:lnTo>
                    <a:pt x="3341" y="1336"/>
                  </a:lnTo>
                  <a:lnTo>
                    <a:pt x="3322" y="1348"/>
                  </a:lnTo>
                  <a:lnTo>
                    <a:pt x="3302" y="1359"/>
                  </a:lnTo>
                  <a:lnTo>
                    <a:pt x="3280" y="1370"/>
                  </a:lnTo>
                  <a:lnTo>
                    <a:pt x="3259" y="1382"/>
                  </a:lnTo>
                  <a:lnTo>
                    <a:pt x="3238" y="1392"/>
                  </a:lnTo>
                  <a:lnTo>
                    <a:pt x="3216" y="1403"/>
                  </a:lnTo>
                  <a:lnTo>
                    <a:pt x="3194" y="1413"/>
                  </a:lnTo>
                  <a:lnTo>
                    <a:pt x="3170" y="1423"/>
                  </a:lnTo>
                  <a:lnTo>
                    <a:pt x="3148" y="1433"/>
                  </a:lnTo>
                  <a:lnTo>
                    <a:pt x="3124" y="1444"/>
                  </a:lnTo>
                  <a:lnTo>
                    <a:pt x="3099" y="1454"/>
                  </a:lnTo>
                  <a:lnTo>
                    <a:pt x="3076" y="1464"/>
                  </a:lnTo>
                  <a:lnTo>
                    <a:pt x="3051" y="1473"/>
                  </a:lnTo>
                  <a:lnTo>
                    <a:pt x="3025" y="1482"/>
                  </a:lnTo>
                  <a:lnTo>
                    <a:pt x="2999" y="1491"/>
                  </a:lnTo>
                  <a:lnTo>
                    <a:pt x="2973" y="1500"/>
                  </a:lnTo>
                  <a:lnTo>
                    <a:pt x="2947" y="1509"/>
                  </a:lnTo>
                  <a:lnTo>
                    <a:pt x="2921" y="1517"/>
                  </a:lnTo>
                  <a:lnTo>
                    <a:pt x="2894" y="1526"/>
                  </a:lnTo>
                  <a:lnTo>
                    <a:pt x="2867" y="1534"/>
                  </a:lnTo>
                  <a:lnTo>
                    <a:pt x="2839" y="1541"/>
                  </a:lnTo>
                  <a:lnTo>
                    <a:pt x="2811" y="1548"/>
                  </a:lnTo>
                  <a:lnTo>
                    <a:pt x="2783" y="1556"/>
                  </a:lnTo>
                  <a:lnTo>
                    <a:pt x="2755" y="1563"/>
                  </a:lnTo>
                  <a:lnTo>
                    <a:pt x="2727" y="1571"/>
                  </a:lnTo>
                  <a:lnTo>
                    <a:pt x="2698" y="1576"/>
                  </a:lnTo>
                  <a:lnTo>
                    <a:pt x="2668" y="1583"/>
                  </a:lnTo>
                  <a:lnTo>
                    <a:pt x="2639" y="1590"/>
                  </a:lnTo>
                  <a:lnTo>
                    <a:pt x="2610" y="1595"/>
                  </a:lnTo>
                  <a:lnTo>
                    <a:pt x="2579" y="1601"/>
                  </a:lnTo>
                  <a:lnTo>
                    <a:pt x="2549" y="1607"/>
                  </a:lnTo>
                  <a:lnTo>
                    <a:pt x="2519" y="1612"/>
                  </a:lnTo>
                  <a:lnTo>
                    <a:pt x="2488" y="1617"/>
                  </a:lnTo>
                  <a:lnTo>
                    <a:pt x="2458" y="1622"/>
                  </a:lnTo>
                  <a:lnTo>
                    <a:pt x="2428" y="1627"/>
                  </a:lnTo>
                  <a:lnTo>
                    <a:pt x="2396" y="1631"/>
                  </a:lnTo>
                  <a:lnTo>
                    <a:pt x="2365" y="1635"/>
                  </a:lnTo>
                  <a:lnTo>
                    <a:pt x="2333" y="1639"/>
                  </a:lnTo>
                  <a:lnTo>
                    <a:pt x="2302" y="1643"/>
                  </a:lnTo>
                  <a:lnTo>
                    <a:pt x="2270" y="1646"/>
                  </a:lnTo>
                  <a:lnTo>
                    <a:pt x="2239" y="1649"/>
                  </a:lnTo>
                  <a:lnTo>
                    <a:pt x="2207" y="1652"/>
                  </a:lnTo>
                  <a:lnTo>
                    <a:pt x="2174" y="1654"/>
                  </a:lnTo>
                  <a:lnTo>
                    <a:pt x="2143" y="1657"/>
                  </a:lnTo>
                  <a:lnTo>
                    <a:pt x="2110" y="1658"/>
                  </a:lnTo>
                  <a:lnTo>
                    <a:pt x="2078" y="1661"/>
                  </a:lnTo>
                  <a:lnTo>
                    <a:pt x="2045" y="1662"/>
                  </a:lnTo>
                  <a:lnTo>
                    <a:pt x="2014" y="1664"/>
                  </a:lnTo>
                  <a:lnTo>
                    <a:pt x="1981" y="1665"/>
                  </a:lnTo>
                  <a:lnTo>
                    <a:pt x="1948" y="1665"/>
                  </a:lnTo>
                  <a:lnTo>
                    <a:pt x="1916" y="1666"/>
                  </a:lnTo>
                  <a:lnTo>
                    <a:pt x="1883" y="1666"/>
                  </a:lnTo>
                  <a:lnTo>
                    <a:pt x="1850" y="1666"/>
                  </a:lnTo>
                  <a:lnTo>
                    <a:pt x="1818" y="1666"/>
                  </a:lnTo>
                  <a:lnTo>
                    <a:pt x="1785" y="1666"/>
                  </a:lnTo>
                  <a:lnTo>
                    <a:pt x="1754" y="1665"/>
                  </a:lnTo>
                  <a:lnTo>
                    <a:pt x="1721" y="1664"/>
                  </a:lnTo>
                  <a:lnTo>
                    <a:pt x="1688" y="1663"/>
                  </a:lnTo>
                  <a:lnTo>
                    <a:pt x="1656" y="1662"/>
                  </a:lnTo>
                  <a:lnTo>
                    <a:pt x="1623" y="1660"/>
                  </a:lnTo>
                  <a:lnTo>
                    <a:pt x="1592" y="1657"/>
                  </a:lnTo>
                  <a:lnTo>
                    <a:pt x="1559" y="1656"/>
                  </a:lnTo>
                  <a:lnTo>
                    <a:pt x="1528" y="1653"/>
                  </a:lnTo>
                  <a:lnTo>
                    <a:pt x="1495" y="1651"/>
                  </a:lnTo>
                  <a:lnTo>
                    <a:pt x="1463" y="1647"/>
                  </a:lnTo>
                  <a:lnTo>
                    <a:pt x="1432" y="1644"/>
                  </a:lnTo>
                  <a:lnTo>
                    <a:pt x="1400" y="1640"/>
                  </a:lnTo>
                  <a:lnTo>
                    <a:pt x="1369" y="1637"/>
                  </a:lnTo>
                  <a:lnTo>
                    <a:pt x="1337" y="1633"/>
                  </a:lnTo>
                  <a:lnTo>
                    <a:pt x="1306" y="1629"/>
                  </a:lnTo>
                  <a:lnTo>
                    <a:pt x="1276" y="1625"/>
                  </a:lnTo>
                  <a:lnTo>
                    <a:pt x="1244" y="1620"/>
                  </a:lnTo>
                  <a:lnTo>
                    <a:pt x="1214" y="1615"/>
                  </a:lnTo>
                  <a:lnTo>
                    <a:pt x="1183" y="1610"/>
                  </a:lnTo>
                  <a:lnTo>
                    <a:pt x="1153" y="1604"/>
                  </a:lnTo>
                  <a:lnTo>
                    <a:pt x="1124" y="1599"/>
                  </a:lnTo>
                  <a:lnTo>
                    <a:pt x="1093" y="1592"/>
                  </a:lnTo>
                  <a:lnTo>
                    <a:pt x="1064" y="1586"/>
                  </a:lnTo>
                  <a:lnTo>
                    <a:pt x="1035" y="1580"/>
                  </a:lnTo>
                  <a:lnTo>
                    <a:pt x="1006" y="1574"/>
                  </a:lnTo>
                  <a:lnTo>
                    <a:pt x="976" y="1566"/>
                  </a:lnTo>
                  <a:lnTo>
                    <a:pt x="948" y="1559"/>
                  </a:lnTo>
                  <a:lnTo>
                    <a:pt x="920" y="1553"/>
                  </a:lnTo>
                  <a:lnTo>
                    <a:pt x="892" y="1545"/>
                  </a:lnTo>
                  <a:lnTo>
                    <a:pt x="865" y="1537"/>
                  </a:lnTo>
                  <a:lnTo>
                    <a:pt x="837" y="1529"/>
                  </a:lnTo>
                  <a:lnTo>
                    <a:pt x="810" y="1521"/>
                  </a:lnTo>
                  <a:lnTo>
                    <a:pt x="784" y="1513"/>
                  </a:lnTo>
                  <a:lnTo>
                    <a:pt x="757" y="1504"/>
                  </a:lnTo>
                  <a:lnTo>
                    <a:pt x="731" y="1495"/>
                  </a:lnTo>
                  <a:lnTo>
                    <a:pt x="705" y="1486"/>
                  </a:lnTo>
                  <a:lnTo>
                    <a:pt x="680" y="1477"/>
                  </a:lnTo>
                  <a:lnTo>
                    <a:pt x="654" y="1468"/>
                  </a:lnTo>
                  <a:lnTo>
                    <a:pt x="631" y="1458"/>
                  </a:lnTo>
                  <a:lnTo>
                    <a:pt x="606" y="1449"/>
                  </a:lnTo>
                  <a:lnTo>
                    <a:pt x="582" y="1439"/>
                  </a:lnTo>
                  <a:lnTo>
                    <a:pt x="559" y="1429"/>
                  </a:lnTo>
                  <a:lnTo>
                    <a:pt x="535" y="1419"/>
                  </a:lnTo>
                  <a:lnTo>
                    <a:pt x="513" y="1408"/>
                  </a:lnTo>
                  <a:lnTo>
                    <a:pt x="491" y="1397"/>
                  </a:lnTo>
                  <a:lnTo>
                    <a:pt x="469" y="1386"/>
                  </a:lnTo>
                  <a:lnTo>
                    <a:pt x="447" y="1376"/>
                  </a:lnTo>
                  <a:lnTo>
                    <a:pt x="426" y="1365"/>
                  </a:lnTo>
                  <a:lnTo>
                    <a:pt x="406" y="1354"/>
                  </a:lnTo>
                  <a:lnTo>
                    <a:pt x="386" y="1341"/>
                  </a:lnTo>
                  <a:lnTo>
                    <a:pt x="366" y="1330"/>
                  </a:lnTo>
                  <a:lnTo>
                    <a:pt x="347" y="1319"/>
                  </a:lnTo>
                  <a:lnTo>
                    <a:pt x="328" y="1306"/>
                  </a:lnTo>
                  <a:lnTo>
                    <a:pt x="310" y="1294"/>
                  </a:lnTo>
                  <a:lnTo>
                    <a:pt x="292" y="1282"/>
                  </a:lnTo>
                  <a:lnTo>
                    <a:pt x="275" y="1269"/>
                  </a:lnTo>
                  <a:lnTo>
                    <a:pt x="258" y="1257"/>
                  </a:lnTo>
                  <a:lnTo>
                    <a:pt x="243" y="1244"/>
                  </a:lnTo>
                  <a:lnTo>
                    <a:pt x="226" y="1232"/>
                  </a:lnTo>
                  <a:lnTo>
                    <a:pt x="211" y="1219"/>
                  </a:lnTo>
                  <a:lnTo>
                    <a:pt x="197" y="1206"/>
                  </a:lnTo>
                  <a:lnTo>
                    <a:pt x="182" y="1193"/>
                  </a:lnTo>
                  <a:lnTo>
                    <a:pt x="168" y="1179"/>
                  </a:lnTo>
                  <a:lnTo>
                    <a:pt x="155" y="1167"/>
                  </a:lnTo>
                  <a:lnTo>
                    <a:pt x="143" y="1153"/>
                  </a:lnTo>
                  <a:lnTo>
                    <a:pt x="130" y="1140"/>
                  </a:lnTo>
                  <a:lnTo>
                    <a:pt x="118" y="1126"/>
                  </a:lnTo>
                  <a:lnTo>
                    <a:pt x="107" y="1112"/>
                  </a:lnTo>
                  <a:lnTo>
                    <a:pt x="96" y="1098"/>
                  </a:lnTo>
                  <a:lnTo>
                    <a:pt x="86" y="1085"/>
                  </a:lnTo>
                  <a:lnTo>
                    <a:pt x="77" y="1070"/>
                  </a:lnTo>
                  <a:lnTo>
                    <a:pt x="68" y="1057"/>
                  </a:lnTo>
                  <a:lnTo>
                    <a:pt x="59" y="1042"/>
                  </a:lnTo>
                  <a:lnTo>
                    <a:pt x="51" y="1028"/>
                  </a:lnTo>
                  <a:lnTo>
                    <a:pt x="45" y="1014"/>
                  </a:lnTo>
                  <a:lnTo>
                    <a:pt x="37" y="1000"/>
                  </a:lnTo>
                  <a:lnTo>
                    <a:pt x="31" y="986"/>
                  </a:lnTo>
                  <a:lnTo>
                    <a:pt x="26" y="971"/>
                  </a:lnTo>
                  <a:lnTo>
                    <a:pt x="20" y="956"/>
                  </a:lnTo>
                  <a:lnTo>
                    <a:pt x="15" y="942"/>
                  </a:lnTo>
                  <a:lnTo>
                    <a:pt x="12" y="928"/>
                  </a:lnTo>
                  <a:lnTo>
                    <a:pt x="9" y="914"/>
                  </a:lnTo>
                  <a:lnTo>
                    <a:pt x="5" y="899"/>
                  </a:lnTo>
                  <a:lnTo>
                    <a:pt x="3" y="884"/>
                  </a:lnTo>
                  <a:lnTo>
                    <a:pt x="2" y="870"/>
                  </a:lnTo>
                  <a:lnTo>
                    <a:pt x="1" y="855"/>
                  </a:lnTo>
                  <a:lnTo>
                    <a:pt x="0" y="841"/>
                  </a:lnTo>
                  <a:lnTo>
                    <a:pt x="0" y="826"/>
                  </a:lnTo>
                  <a:lnTo>
                    <a:pt x="1" y="811"/>
                  </a:lnTo>
                  <a:lnTo>
                    <a:pt x="2" y="797"/>
                  </a:lnTo>
                  <a:lnTo>
                    <a:pt x="3" y="782"/>
                  </a:lnTo>
                  <a:lnTo>
                    <a:pt x="5" y="767"/>
                  </a:lnTo>
                  <a:lnTo>
                    <a:pt x="9" y="753"/>
                  </a:lnTo>
                  <a:lnTo>
                    <a:pt x="12" y="738"/>
                  </a:lnTo>
                  <a:lnTo>
                    <a:pt x="15" y="725"/>
                  </a:lnTo>
                  <a:lnTo>
                    <a:pt x="20" y="710"/>
                  </a:lnTo>
                  <a:lnTo>
                    <a:pt x="26" y="695"/>
                  </a:lnTo>
                  <a:lnTo>
                    <a:pt x="31" y="681"/>
                  </a:lnTo>
                  <a:lnTo>
                    <a:pt x="37" y="666"/>
                  </a:lnTo>
                  <a:lnTo>
                    <a:pt x="44" y="653"/>
                  </a:lnTo>
                  <a:lnTo>
                    <a:pt x="51" y="638"/>
                  </a:lnTo>
                  <a:lnTo>
                    <a:pt x="59" y="624"/>
                  </a:lnTo>
                  <a:lnTo>
                    <a:pt x="68" y="610"/>
                  </a:lnTo>
                  <a:lnTo>
                    <a:pt x="77" y="596"/>
                  </a:lnTo>
                  <a:lnTo>
                    <a:pt x="86" y="582"/>
                  </a:lnTo>
                  <a:lnTo>
                    <a:pt x="96" y="568"/>
                  </a:lnTo>
                  <a:lnTo>
                    <a:pt x="107" y="555"/>
                  </a:lnTo>
                  <a:lnTo>
                    <a:pt x="118" y="540"/>
                  </a:lnTo>
                  <a:lnTo>
                    <a:pt x="130" y="527"/>
                  </a:lnTo>
                  <a:lnTo>
                    <a:pt x="143" y="513"/>
                  </a:lnTo>
                  <a:lnTo>
                    <a:pt x="155" y="500"/>
                  </a:lnTo>
                  <a:lnTo>
                    <a:pt x="168" y="487"/>
                  </a:lnTo>
                  <a:lnTo>
                    <a:pt x="182" y="474"/>
                  </a:lnTo>
                  <a:lnTo>
                    <a:pt x="197" y="460"/>
                  </a:lnTo>
                  <a:lnTo>
                    <a:pt x="211" y="448"/>
                  </a:lnTo>
                  <a:lnTo>
                    <a:pt x="226" y="434"/>
                  </a:lnTo>
                  <a:lnTo>
                    <a:pt x="242" y="422"/>
                  </a:lnTo>
                  <a:lnTo>
                    <a:pt x="258" y="410"/>
                  </a:lnTo>
                  <a:lnTo>
                    <a:pt x="275" y="397"/>
                  </a:lnTo>
                  <a:lnTo>
                    <a:pt x="292" y="385"/>
                  </a:lnTo>
                  <a:lnTo>
                    <a:pt x="310" y="372"/>
                  </a:lnTo>
                  <a:lnTo>
                    <a:pt x="328" y="360"/>
                  </a:lnTo>
                  <a:lnTo>
                    <a:pt x="347" y="348"/>
                  </a:lnTo>
                  <a:lnTo>
                    <a:pt x="366" y="336"/>
                  </a:lnTo>
                  <a:lnTo>
                    <a:pt x="386" y="325"/>
                  </a:lnTo>
                  <a:lnTo>
                    <a:pt x="406" y="313"/>
                  </a:lnTo>
                  <a:lnTo>
                    <a:pt x="426" y="302"/>
                  </a:lnTo>
                  <a:lnTo>
                    <a:pt x="447" y="290"/>
                  </a:lnTo>
                  <a:lnTo>
                    <a:pt x="469" y="280"/>
                  </a:lnTo>
                  <a:lnTo>
                    <a:pt x="491" y="269"/>
                  </a:lnTo>
                  <a:lnTo>
                    <a:pt x="513" y="258"/>
                  </a:lnTo>
                  <a:lnTo>
                    <a:pt x="535" y="248"/>
                  </a:lnTo>
                  <a:lnTo>
                    <a:pt x="559" y="237"/>
                  </a:lnTo>
                  <a:lnTo>
                    <a:pt x="582" y="227"/>
                  </a:lnTo>
                  <a:lnTo>
                    <a:pt x="606" y="217"/>
                  </a:lnTo>
                  <a:lnTo>
                    <a:pt x="630" y="208"/>
                  </a:lnTo>
                  <a:lnTo>
                    <a:pt x="654" y="198"/>
                  </a:lnTo>
                  <a:lnTo>
                    <a:pt x="680" y="189"/>
                  </a:lnTo>
                  <a:lnTo>
                    <a:pt x="705" y="180"/>
                  </a:lnTo>
                  <a:lnTo>
                    <a:pt x="731" y="171"/>
                  </a:lnTo>
                  <a:lnTo>
                    <a:pt x="757" y="162"/>
                  </a:lnTo>
                  <a:lnTo>
                    <a:pt x="783" y="153"/>
                  </a:lnTo>
                  <a:lnTo>
                    <a:pt x="810" y="145"/>
                  </a:lnTo>
                  <a:lnTo>
                    <a:pt x="837" y="137"/>
                  </a:lnTo>
                  <a:lnTo>
                    <a:pt x="865" y="129"/>
                  </a:lnTo>
                  <a:lnTo>
                    <a:pt x="892" y="122"/>
                  </a:lnTo>
                  <a:lnTo>
                    <a:pt x="920" y="114"/>
                  </a:lnTo>
                  <a:lnTo>
                    <a:pt x="948" y="107"/>
                  </a:lnTo>
                  <a:lnTo>
                    <a:pt x="976" y="99"/>
                  </a:lnTo>
                  <a:lnTo>
                    <a:pt x="1006" y="92"/>
                  </a:lnTo>
                  <a:lnTo>
                    <a:pt x="1035" y="87"/>
                  </a:lnTo>
                  <a:lnTo>
                    <a:pt x="1064" y="80"/>
                  </a:lnTo>
                  <a:lnTo>
                    <a:pt x="1093" y="73"/>
                  </a:lnTo>
                  <a:lnTo>
                    <a:pt x="1123" y="68"/>
                  </a:lnTo>
                  <a:lnTo>
                    <a:pt x="1153" y="62"/>
                  </a:lnTo>
                  <a:lnTo>
                    <a:pt x="1183" y="56"/>
                  </a:lnTo>
                  <a:lnTo>
                    <a:pt x="1214" y="52"/>
                  </a:lnTo>
                  <a:lnTo>
                    <a:pt x="1244" y="46"/>
                  </a:lnTo>
                  <a:lnTo>
                    <a:pt x="1276" y="42"/>
                  </a:lnTo>
                  <a:lnTo>
                    <a:pt x="1306" y="37"/>
                  </a:lnTo>
                  <a:lnTo>
                    <a:pt x="1337" y="34"/>
                  </a:lnTo>
                  <a:lnTo>
                    <a:pt x="1369" y="29"/>
                  </a:lnTo>
                  <a:lnTo>
                    <a:pt x="1400" y="26"/>
                  </a:lnTo>
                  <a:lnTo>
                    <a:pt x="1432" y="23"/>
                  </a:lnTo>
                  <a:lnTo>
                    <a:pt x="1463" y="19"/>
                  </a:lnTo>
                  <a:lnTo>
                    <a:pt x="1495" y="16"/>
                  </a:lnTo>
                  <a:lnTo>
                    <a:pt x="1528" y="14"/>
                  </a:lnTo>
                  <a:lnTo>
                    <a:pt x="1559" y="10"/>
                  </a:lnTo>
                  <a:lnTo>
                    <a:pt x="1592" y="8"/>
                  </a:lnTo>
                  <a:lnTo>
                    <a:pt x="1623" y="7"/>
                  </a:lnTo>
                  <a:lnTo>
                    <a:pt x="1656" y="5"/>
                  </a:lnTo>
                  <a:lnTo>
                    <a:pt x="1688" y="3"/>
                  </a:lnTo>
                  <a:lnTo>
                    <a:pt x="1721" y="2"/>
                  </a:lnTo>
                  <a:lnTo>
                    <a:pt x="1753" y="1"/>
                  </a:lnTo>
                  <a:lnTo>
                    <a:pt x="1785" y="0"/>
                  </a:lnTo>
                  <a:lnTo>
                    <a:pt x="1818" y="0"/>
                  </a:lnTo>
                  <a:lnTo>
                    <a:pt x="1850" y="0"/>
                  </a:lnTo>
                  <a:lnTo>
                    <a:pt x="1883" y="0"/>
                  </a:lnTo>
                  <a:lnTo>
                    <a:pt x="1916" y="0"/>
                  </a:lnTo>
                  <a:lnTo>
                    <a:pt x="1948" y="1"/>
                  </a:lnTo>
                  <a:lnTo>
                    <a:pt x="1981" y="1"/>
                  </a:lnTo>
                  <a:lnTo>
                    <a:pt x="2014" y="2"/>
                  </a:lnTo>
                  <a:lnTo>
                    <a:pt x="2045" y="5"/>
                  </a:lnTo>
                  <a:lnTo>
                    <a:pt x="2078" y="6"/>
                  </a:lnTo>
                  <a:lnTo>
                    <a:pt x="2110" y="8"/>
                  </a:lnTo>
                  <a:lnTo>
                    <a:pt x="2142" y="9"/>
                  </a:lnTo>
                  <a:lnTo>
                    <a:pt x="2174" y="12"/>
                  </a:lnTo>
                  <a:lnTo>
                    <a:pt x="2206" y="15"/>
                  </a:lnTo>
                  <a:lnTo>
                    <a:pt x="2239" y="17"/>
                  </a:lnTo>
                  <a:lnTo>
                    <a:pt x="2270" y="20"/>
                  </a:lnTo>
                  <a:lnTo>
                    <a:pt x="2302" y="24"/>
                  </a:lnTo>
                  <a:lnTo>
                    <a:pt x="2333" y="27"/>
                  </a:lnTo>
                  <a:lnTo>
                    <a:pt x="2365" y="32"/>
                  </a:lnTo>
                  <a:lnTo>
                    <a:pt x="2396" y="35"/>
                  </a:lnTo>
                  <a:lnTo>
                    <a:pt x="2428" y="39"/>
                  </a:lnTo>
                  <a:lnTo>
                    <a:pt x="2458" y="44"/>
                  </a:lnTo>
                  <a:lnTo>
                    <a:pt x="2488" y="50"/>
                  </a:lnTo>
                  <a:lnTo>
                    <a:pt x="2519" y="54"/>
                  </a:lnTo>
                  <a:lnTo>
                    <a:pt x="2549" y="60"/>
                  </a:lnTo>
                  <a:lnTo>
                    <a:pt x="2579" y="65"/>
                  </a:lnTo>
                  <a:lnTo>
                    <a:pt x="2610" y="71"/>
                  </a:lnTo>
                  <a:lnTo>
                    <a:pt x="2639" y="77"/>
                  </a:lnTo>
                  <a:lnTo>
                    <a:pt x="2668" y="83"/>
                  </a:lnTo>
                  <a:lnTo>
                    <a:pt x="2698" y="89"/>
                  </a:lnTo>
                  <a:lnTo>
                    <a:pt x="2727" y="96"/>
                  </a:lnTo>
                  <a:lnTo>
                    <a:pt x="2755" y="104"/>
                  </a:lnTo>
                  <a:lnTo>
                    <a:pt x="2783" y="110"/>
                  </a:lnTo>
                  <a:lnTo>
                    <a:pt x="2811" y="117"/>
                  </a:lnTo>
                  <a:lnTo>
                    <a:pt x="2839" y="125"/>
                  </a:lnTo>
                  <a:lnTo>
                    <a:pt x="2867" y="133"/>
                  </a:lnTo>
                  <a:lnTo>
                    <a:pt x="2894" y="141"/>
                  </a:lnTo>
                  <a:lnTo>
                    <a:pt x="2921" y="150"/>
                  </a:lnTo>
                  <a:lnTo>
                    <a:pt x="2947" y="158"/>
                  </a:lnTo>
                  <a:lnTo>
                    <a:pt x="2973" y="167"/>
                  </a:lnTo>
                  <a:lnTo>
                    <a:pt x="2999" y="176"/>
                  </a:lnTo>
                  <a:lnTo>
                    <a:pt x="3025" y="185"/>
                  </a:lnTo>
                  <a:lnTo>
                    <a:pt x="3050" y="194"/>
                  </a:lnTo>
                  <a:lnTo>
                    <a:pt x="3076" y="203"/>
                  </a:lnTo>
                  <a:lnTo>
                    <a:pt x="3099" y="213"/>
                  </a:lnTo>
                  <a:lnTo>
                    <a:pt x="3124" y="223"/>
                  </a:lnTo>
                  <a:lnTo>
                    <a:pt x="3148" y="232"/>
                  </a:lnTo>
                  <a:lnTo>
                    <a:pt x="3170" y="243"/>
                  </a:lnTo>
                  <a:lnTo>
                    <a:pt x="3194" y="253"/>
                  </a:lnTo>
                  <a:lnTo>
                    <a:pt x="3216" y="263"/>
                  </a:lnTo>
                  <a:lnTo>
                    <a:pt x="3238" y="275"/>
                  </a:lnTo>
                  <a:lnTo>
                    <a:pt x="3259" y="285"/>
                  </a:lnTo>
                  <a:lnTo>
                    <a:pt x="3280" y="296"/>
                  </a:lnTo>
                  <a:lnTo>
                    <a:pt x="3302" y="307"/>
                  </a:lnTo>
                  <a:lnTo>
                    <a:pt x="3322" y="318"/>
                  </a:lnTo>
                  <a:lnTo>
                    <a:pt x="3341" y="331"/>
                  </a:lnTo>
                  <a:lnTo>
                    <a:pt x="3361" y="342"/>
                  </a:lnTo>
                  <a:lnTo>
                    <a:pt x="3379" y="354"/>
                  </a:lnTo>
                  <a:lnTo>
                    <a:pt x="3399" y="366"/>
                  </a:lnTo>
                  <a:lnTo>
                    <a:pt x="3417" y="378"/>
                  </a:lnTo>
                  <a:lnTo>
                    <a:pt x="3433" y="390"/>
                  </a:lnTo>
                  <a:lnTo>
                    <a:pt x="3451" y="403"/>
                  </a:lnTo>
                  <a:lnTo>
                    <a:pt x="3467" y="415"/>
                  </a:lnTo>
                  <a:lnTo>
                    <a:pt x="3483" y="428"/>
                  </a:lnTo>
                  <a:lnTo>
                    <a:pt x="3499" y="441"/>
                  </a:lnTo>
                  <a:lnTo>
                    <a:pt x="3514" y="453"/>
                  </a:lnTo>
                  <a:lnTo>
                    <a:pt x="3529" y="467"/>
                  </a:lnTo>
                  <a:lnTo>
                    <a:pt x="3543" y="480"/>
                  </a:lnTo>
                  <a:lnTo>
                    <a:pt x="3556" y="493"/>
                  </a:lnTo>
                  <a:lnTo>
                    <a:pt x="3570" y="506"/>
                  </a:lnTo>
                  <a:lnTo>
                    <a:pt x="3582" y="520"/>
                  </a:lnTo>
                  <a:lnTo>
                    <a:pt x="3593" y="533"/>
                  </a:lnTo>
                  <a:lnTo>
                    <a:pt x="3606" y="547"/>
                  </a:lnTo>
                  <a:lnTo>
                    <a:pt x="3616" y="561"/>
                  </a:lnTo>
                  <a:lnTo>
                    <a:pt x="3626" y="575"/>
                  </a:lnTo>
                  <a:lnTo>
                    <a:pt x="3636" y="588"/>
                  </a:lnTo>
                  <a:lnTo>
                    <a:pt x="3645" y="603"/>
                  </a:lnTo>
                  <a:lnTo>
                    <a:pt x="3654" y="617"/>
                  </a:lnTo>
                  <a:lnTo>
                    <a:pt x="3662" y="631"/>
                  </a:lnTo>
                  <a:lnTo>
                    <a:pt x="3670" y="645"/>
                  </a:lnTo>
                  <a:lnTo>
                    <a:pt x="3678" y="659"/>
                  </a:lnTo>
                  <a:lnTo>
                    <a:pt x="3683" y="674"/>
                  </a:lnTo>
                  <a:lnTo>
                    <a:pt x="3690" y="687"/>
                  </a:lnTo>
                  <a:lnTo>
                    <a:pt x="3694" y="702"/>
                  </a:lnTo>
                  <a:lnTo>
                    <a:pt x="3700" y="717"/>
                  </a:lnTo>
                  <a:lnTo>
                    <a:pt x="3703" y="731"/>
                  </a:lnTo>
                  <a:lnTo>
                    <a:pt x="3708" y="746"/>
                  </a:lnTo>
                  <a:lnTo>
                    <a:pt x="3710" y="761"/>
                  </a:lnTo>
                  <a:lnTo>
                    <a:pt x="3714" y="775"/>
                  </a:lnTo>
                  <a:lnTo>
                    <a:pt x="3716" y="790"/>
                  </a:lnTo>
                  <a:lnTo>
                    <a:pt x="3717" y="805"/>
                  </a:lnTo>
                  <a:lnTo>
                    <a:pt x="3718" y="819"/>
                  </a:lnTo>
                  <a:lnTo>
                    <a:pt x="3718" y="833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68" name="Freeform 124">
              <a:extLst>
                <a:ext uri="{FF2B5EF4-FFF2-40B4-BE49-F238E27FC236}">
                  <a16:creationId xmlns:a16="http://schemas.microsoft.com/office/drawing/2014/main" id="{5D6A7F3F-1015-9E4D-A2E0-C9781FCC5B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0" y="2809"/>
              <a:ext cx="609" cy="256"/>
            </a:xfrm>
            <a:custGeom>
              <a:avLst/>
              <a:gdLst>
                <a:gd name="T0" fmla="*/ 0 w 4871"/>
                <a:gd name="T1" fmla="*/ 0 h 2051"/>
                <a:gd name="T2" fmla="*/ 0 w 4871"/>
                <a:gd name="T3" fmla="*/ 0 h 2051"/>
                <a:gd name="T4" fmla="*/ 0 w 4871"/>
                <a:gd name="T5" fmla="*/ 0 h 2051"/>
                <a:gd name="T6" fmla="*/ 0 w 4871"/>
                <a:gd name="T7" fmla="*/ 0 h 2051"/>
                <a:gd name="T8" fmla="*/ 0 w 4871"/>
                <a:gd name="T9" fmla="*/ 0 h 2051"/>
                <a:gd name="T10" fmla="*/ 0 w 4871"/>
                <a:gd name="T11" fmla="*/ 0 h 2051"/>
                <a:gd name="T12" fmla="*/ 0 w 4871"/>
                <a:gd name="T13" fmla="*/ 0 h 2051"/>
                <a:gd name="T14" fmla="*/ 0 w 4871"/>
                <a:gd name="T15" fmla="*/ 0 h 2051"/>
                <a:gd name="T16" fmla="*/ 0 w 4871"/>
                <a:gd name="T17" fmla="*/ 0 h 2051"/>
                <a:gd name="T18" fmla="*/ 0 w 4871"/>
                <a:gd name="T19" fmla="*/ 0 h 2051"/>
                <a:gd name="T20" fmla="*/ 0 w 4871"/>
                <a:gd name="T21" fmla="*/ 0 h 2051"/>
                <a:gd name="T22" fmla="*/ 0 w 4871"/>
                <a:gd name="T23" fmla="*/ 0 h 2051"/>
                <a:gd name="T24" fmla="*/ 0 w 4871"/>
                <a:gd name="T25" fmla="*/ 0 h 2051"/>
                <a:gd name="T26" fmla="*/ 0 w 4871"/>
                <a:gd name="T27" fmla="*/ 0 h 2051"/>
                <a:gd name="T28" fmla="*/ 0 w 4871"/>
                <a:gd name="T29" fmla="*/ 0 h 2051"/>
                <a:gd name="T30" fmla="*/ 0 w 4871"/>
                <a:gd name="T31" fmla="*/ 0 h 2051"/>
                <a:gd name="T32" fmla="*/ 0 w 4871"/>
                <a:gd name="T33" fmla="*/ 0 h 2051"/>
                <a:gd name="T34" fmla="*/ 0 w 4871"/>
                <a:gd name="T35" fmla="*/ 0 h 2051"/>
                <a:gd name="T36" fmla="*/ 0 w 4871"/>
                <a:gd name="T37" fmla="*/ 0 h 2051"/>
                <a:gd name="T38" fmla="*/ 0 w 4871"/>
                <a:gd name="T39" fmla="*/ 0 h 2051"/>
                <a:gd name="T40" fmla="*/ 0 w 4871"/>
                <a:gd name="T41" fmla="*/ 0 h 2051"/>
                <a:gd name="T42" fmla="*/ 0 w 4871"/>
                <a:gd name="T43" fmla="*/ 0 h 2051"/>
                <a:gd name="T44" fmla="*/ 0 w 4871"/>
                <a:gd name="T45" fmla="*/ 0 h 2051"/>
                <a:gd name="T46" fmla="*/ 0 w 4871"/>
                <a:gd name="T47" fmla="*/ 0 h 2051"/>
                <a:gd name="T48" fmla="*/ 0 w 4871"/>
                <a:gd name="T49" fmla="*/ 0 h 2051"/>
                <a:gd name="T50" fmla="*/ 0 w 4871"/>
                <a:gd name="T51" fmla="*/ 0 h 2051"/>
                <a:gd name="T52" fmla="*/ 0 w 4871"/>
                <a:gd name="T53" fmla="*/ 0 h 2051"/>
                <a:gd name="T54" fmla="*/ 0 w 4871"/>
                <a:gd name="T55" fmla="*/ 0 h 2051"/>
                <a:gd name="T56" fmla="*/ 0 w 4871"/>
                <a:gd name="T57" fmla="*/ 0 h 2051"/>
                <a:gd name="T58" fmla="*/ 0 w 4871"/>
                <a:gd name="T59" fmla="*/ 0 h 2051"/>
                <a:gd name="T60" fmla="*/ 0 w 4871"/>
                <a:gd name="T61" fmla="*/ 0 h 2051"/>
                <a:gd name="T62" fmla="*/ 0 w 4871"/>
                <a:gd name="T63" fmla="*/ 0 h 2051"/>
                <a:gd name="T64" fmla="*/ 0 w 4871"/>
                <a:gd name="T65" fmla="*/ 0 h 2051"/>
                <a:gd name="T66" fmla="*/ 0 w 4871"/>
                <a:gd name="T67" fmla="*/ 0 h 2051"/>
                <a:gd name="T68" fmla="*/ 0 w 4871"/>
                <a:gd name="T69" fmla="*/ 0 h 2051"/>
                <a:gd name="T70" fmla="*/ 0 w 4871"/>
                <a:gd name="T71" fmla="*/ 0 h 2051"/>
                <a:gd name="T72" fmla="*/ 0 w 4871"/>
                <a:gd name="T73" fmla="*/ 0 h 2051"/>
                <a:gd name="T74" fmla="*/ 0 w 4871"/>
                <a:gd name="T75" fmla="*/ 0 h 2051"/>
                <a:gd name="T76" fmla="*/ 0 w 4871"/>
                <a:gd name="T77" fmla="*/ 0 h 2051"/>
                <a:gd name="T78" fmla="*/ 0 w 4871"/>
                <a:gd name="T79" fmla="*/ 0 h 2051"/>
                <a:gd name="T80" fmla="*/ 0 w 4871"/>
                <a:gd name="T81" fmla="*/ 0 h 2051"/>
                <a:gd name="T82" fmla="*/ 0 w 4871"/>
                <a:gd name="T83" fmla="*/ 0 h 2051"/>
                <a:gd name="T84" fmla="*/ 0 w 4871"/>
                <a:gd name="T85" fmla="*/ 0 h 2051"/>
                <a:gd name="T86" fmla="*/ 0 w 4871"/>
                <a:gd name="T87" fmla="*/ 0 h 2051"/>
                <a:gd name="T88" fmla="*/ 0 w 4871"/>
                <a:gd name="T89" fmla="*/ 0 h 2051"/>
                <a:gd name="T90" fmla="*/ 0 w 4871"/>
                <a:gd name="T91" fmla="*/ 0 h 2051"/>
                <a:gd name="T92" fmla="*/ 0 w 4871"/>
                <a:gd name="T93" fmla="*/ 0 h 2051"/>
                <a:gd name="T94" fmla="*/ 0 w 4871"/>
                <a:gd name="T95" fmla="*/ 0 h 2051"/>
                <a:gd name="T96" fmla="*/ 0 w 4871"/>
                <a:gd name="T97" fmla="*/ 0 h 2051"/>
                <a:gd name="T98" fmla="*/ 0 w 4871"/>
                <a:gd name="T99" fmla="*/ 0 h 2051"/>
                <a:gd name="T100" fmla="*/ 0 w 4871"/>
                <a:gd name="T101" fmla="*/ 0 h 2051"/>
                <a:gd name="T102" fmla="*/ 0 w 4871"/>
                <a:gd name="T103" fmla="*/ 0 h 2051"/>
                <a:gd name="T104" fmla="*/ 0 w 4871"/>
                <a:gd name="T105" fmla="*/ 0 h 2051"/>
                <a:gd name="T106" fmla="*/ 0 w 4871"/>
                <a:gd name="T107" fmla="*/ 0 h 2051"/>
                <a:gd name="T108" fmla="*/ 0 w 4871"/>
                <a:gd name="T109" fmla="*/ 0 h 2051"/>
                <a:gd name="T110" fmla="*/ 0 w 4871"/>
                <a:gd name="T111" fmla="*/ 0 h 2051"/>
                <a:gd name="T112" fmla="*/ 0 w 4871"/>
                <a:gd name="T113" fmla="*/ 0 h 2051"/>
                <a:gd name="T114" fmla="*/ 0 w 4871"/>
                <a:gd name="T115" fmla="*/ 0 h 2051"/>
                <a:gd name="T116" fmla="*/ 0 w 4871"/>
                <a:gd name="T117" fmla="*/ 0 h 2051"/>
                <a:gd name="T118" fmla="*/ 0 w 4871"/>
                <a:gd name="T119" fmla="*/ 0 h 205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871"/>
                <a:gd name="T181" fmla="*/ 0 h 2051"/>
                <a:gd name="T182" fmla="*/ 4871 w 4871"/>
                <a:gd name="T183" fmla="*/ 2051 h 205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871" h="2051">
                  <a:moveTo>
                    <a:pt x="4871" y="1025"/>
                  </a:moveTo>
                  <a:lnTo>
                    <a:pt x="4871" y="1043"/>
                  </a:lnTo>
                  <a:lnTo>
                    <a:pt x="4870" y="1061"/>
                  </a:lnTo>
                  <a:lnTo>
                    <a:pt x="4868" y="1079"/>
                  </a:lnTo>
                  <a:lnTo>
                    <a:pt x="4865" y="1097"/>
                  </a:lnTo>
                  <a:lnTo>
                    <a:pt x="4862" y="1115"/>
                  </a:lnTo>
                  <a:lnTo>
                    <a:pt x="4858" y="1133"/>
                  </a:lnTo>
                  <a:lnTo>
                    <a:pt x="4853" y="1151"/>
                  </a:lnTo>
                  <a:lnTo>
                    <a:pt x="4847" y="1168"/>
                  </a:lnTo>
                  <a:lnTo>
                    <a:pt x="4841" y="1186"/>
                  </a:lnTo>
                  <a:lnTo>
                    <a:pt x="4834" y="1204"/>
                  </a:lnTo>
                  <a:lnTo>
                    <a:pt x="4826" y="1222"/>
                  </a:lnTo>
                  <a:lnTo>
                    <a:pt x="4818" y="1239"/>
                  </a:lnTo>
                  <a:lnTo>
                    <a:pt x="4808" y="1257"/>
                  </a:lnTo>
                  <a:lnTo>
                    <a:pt x="4799" y="1274"/>
                  </a:lnTo>
                  <a:lnTo>
                    <a:pt x="4788" y="1292"/>
                  </a:lnTo>
                  <a:lnTo>
                    <a:pt x="4777" y="1309"/>
                  </a:lnTo>
                  <a:lnTo>
                    <a:pt x="4764" y="1326"/>
                  </a:lnTo>
                  <a:lnTo>
                    <a:pt x="4752" y="1344"/>
                  </a:lnTo>
                  <a:lnTo>
                    <a:pt x="4738" y="1361"/>
                  </a:lnTo>
                  <a:lnTo>
                    <a:pt x="4724" y="1377"/>
                  </a:lnTo>
                  <a:lnTo>
                    <a:pt x="4709" y="1394"/>
                  </a:lnTo>
                  <a:lnTo>
                    <a:pt x="4693" y="1411"/>
                  </a:lnTo>
                  <a:lnTo>
                    <a:pt x="4676" y="1427"/>
                  </a:lnTo>
                  <a:lnTo>
                    <a:pt x="4660" y="1444"/>
                  </a:lnTo>
                  <a:lnTo>
                    <a:pt x="4642" y="1460"/>
                  </a:lnTo>
                  <a:lnTo>
                    <a:pt x="4624" y="1476"/>
                  </a:lnTo>
                  <a:lnTo>
                    <a:pt x="4604" y="1492"/>
                  </a:lnTo>
                  <a:lnTo>
                    <a:pt x="4584" y="1508"/>
                  </a:lnTo>
                  <a:lnTo>
                    <a:pt x="4564" y="1524"/>
                  </a:lnTo>
                  <a:lnTo>
                    <a:pt x="4544" y="1539"/>
                  </a:lnTo>
                  <a:lnTo>
                    <a:pt x="4521" y="1555"/>
                  </a:lnTo>
                  <a:lnTo>
                    <a:pt x="4499" y="1570"/>
                  </a:lnTo>
                  <a:lnTo>
                    <a:pt x="4476" y="1586"/>
                  </a:lnTo>
                  <a:lnTo>
                    <a:pt x="4453" y="1600"/>
                  </a:lnTo>
                  <a:lnTo>
                    <a:pt x="4429" y="1615"/>
                  </a:lnTo>
                  <a:lnTo>
                    <a:pt x="4403" y="1629"/>
                  </a:lnTo>
                  <a:lnTo>
                    <a:pt x="4378" y="1644"/>
                  </a:lnTo>
                  <a:lnTo>
                    <a:pt x="4352" y="1659"/>
                  </a:lnTo>
                  <a:lnTo>
                    <a:pt x="4325" y="1672"/>
                  </a:lnTo>
                  <a:lnTo>
                    <a:pt x="4298" y="1686"/>
                  </a:lnTo>
                  <a:lnTo>
                    <a:pt x="4270" y="1700"/>
                  </a:lnTo>
                  <a:lnTo>
                    <a:pt x="4242" y="1714"/>
                  </a:lnTo>
                  <a:lnTo>
                    <a:pt x="4213" y="1726"/>
                  </a:lnTo>
                  <a:lnTo>
                    <a:pt x="4184" y="1740"/>
                  </a:lnTo>
                  <a:lnTo>
                    <a:pt x="4154" y="1752"/>
                  </a:lnTo>
                  <a:lnTo>
                    <a:pt x="4124" y="1764"/>
                  </a:lnTo>
                  <a:lnTo>
                    <a:pt x="4093" y="1777"/>
                  </a:lnTo>
                  <a:lnTo>
                    <a:pt x="4061" y="1789"/>
                  </a:lnTo>
                  <a:lnTo>
                    <a:pt x="4030" y="1802"/>
                  </a:lnTo>
                  <a:lnTo>
                    <a:pt x="3997" y="1813"/>
                  </a:lnTo>
                  <a:lnTo>
                    <a:pt x="3963" y="1824"/>
                  </a:lnTo>
                  <a:lnTo>
                    <a:pt x="3930" y="1835"/>
                  </a:lnTo>
                  <a:lnTo>
                    <a:pt x="3897" y="1847"/>
                  </a:lnTo>
                  <a:lnTo>
                    <a:pt x="3862" y="1857"/>
                  </a:lnTo>
                  <a:lnTo>
                    <a:pt x="3827" y="1867"/>
                  </a:lnTo>
                  <a:lnTo>
                    <a:pt x="3792" y="1877"/>
                  </a:lnTo>
                  <a:lnTo>
                    <a:pt x="3756" y="1887"/>
                  </a:lnTo>
                  <a:lnTo>
                    <a:pt x="3720" y="1897"/>
                  </a:lnTo>
                  <a:lnTo>
                    <a:pt x="3684" y="1906"/>
                  </a:lnTo>
                  <a:lnTo>
                    <a:pt x="3647" y="1915"/>
                  </a:lnTo>
                  <a:lnTo>
                    <a:pt x="3610" y="1924"/>
                  </a:lnTo>
                  <a:lnTo>
                    <a:pt x="3573" y="1932"/>
                  </a:lnTo>
                  <a:lnTo>
                    <a:pt x="3534" y="1941"/>
                  </a:lnTo>
                  <a:lnTo>
                    <a:pt x="3496" y="1949"/>
                  </a:lnTo>
                  <a:lnTo>
                    <a:pt x="3458" y="1957"/>
                  </a:lnTo>
                  <a:lnTo>
                    <a:pt x="3419" y="1964"/>
                  </a:lnTo>
                  <a:lnTo>
                    <a:pt x="3380" y="1970"/>
                  </a:lnTo>
                  <a:lnTo>
                    <a:pt x="3341" y="1978"/>
                  </a:lnTo>
                  <a:lnTo>
                    <a:pt x="3300" y="1984"/>
                  </a:lnTo>
                  <a:lnTo>
                    <a:pt x="3261" y="1991"/>
                  </a:lnTo>
                  <a:lnTo>
                    <a:pt x="3221" y="1996"/>
                  </a:lnTo>
                  <a:lnTo>
                    <a:pt x="3180" y="2002"/>
                  </a:lnTo>
                  <a:lnTo>
                    <a:pt x="3140" y="2007"/>
                  </a:lnTo>
                  <a:lnTo>
                    <a:pt x="3098" y="2012"/>
                  </a:lnTo>
                  <a:lnTo>
                    <a:pt x="3057" y="2018"/>
                  </a:lnTo>
                  <a:lnTo>
                    <a:pt x="3016" y="2022"/>
                  </a:lnTo>
                  <a:lnTo>
                    <a:pt x="2974" y="2025"/>
                  </a:lnTo>
                  <a:lnTo>
                    <a:pt x="2933" y="2030"/>
                  </a:lnTo>
                  <a:lnTo>
                    <a:pt x="2891" y="2033"/>
                  </a:lnTo>
                  <a:lnTo>
                    <a:pt x="2849" y="2037"/>
                  </a:lnTo>
                  <a:lnTo>
                    <a:pt x="2807" y="2039"/>
                  </a:lnTo>
                  <a:lnTo>
                    <a:pt x="2765" y="2041"/>
                  </a:lnTo>
                  <a:lnTo>
                    <a:pt x="2722" y="2043"/>
                  </a:lnTo>
                  <a:lnTo>
                    <a:pt x="2681" y="2046"/>
                  </a:lnTo>
                  <a:lnTo>
                    <a:pt x="2638" y="2048"/>
                  </a:lnTo>
                  <a:lnTo>
                    <a:pt x="2595" y="2049"/>
                  </a:lnTo>
                  <a:lnTo>
                    <a:pt x="2552" y="2050"/>
                  </a:lnTo>
                  <a:lnTo>
                    <a:pt x="2510" y="2050"/>
                  </a:lnTo>
                  <a:lnTo>
                    <a:pt x="2468" y="2051"/>
                  </a:lnTo>
                  <a:lnTo>
                    <a:pt x="2425" y="2051"/>
                  </a:lnTo>
                  <a:lnTo>
                    <a:pt x="2382" y="2051"/>
                  </a:lnTo>
                  <a:lnTo>
                    <a:pt x="2340" y="2050"/>
                  </a:lnTo>
                  <a:lnTo>
                    <a:pt x="2297" y="2049"/>
                  </a:lnTo>
                  <a:lnTo>
                    <a:pt x="2254" y="2048"/>
                  </a:lnTo>
                  <a:lnTo>
                    <a:pt x="2211" y="2047"/>
                  </a:lnTo>
                  <a:lnTo>
                    <a:pt x="2170" y="2045"/>
                  </a:lnTo>
                  <a:lnTo>
                    <a:pt x="2127" y="2042"/>
                  </a:lnTo>
                  <a:lnTo>
                    <a:pt x="2085" y="2040"/>
                  </a:lnTo>
                  <a:lnTo>
                    <a:pt x="2043" y="2038"/>
                  </a:lnTo>
                  <a:lnTo>
                    <a:pt x="2001" y="2034"/>
                  </a:lnTo>
                  <a:lnTo>
                    <a:pt x="1959" y="2031"/>
                  </a:lnTo>
                  <a:lnTo>
                    <a:pt x="1917" y="2028"/>
                  </a:lnTo>
                  <a:lnTo>
                    <a:pt x="1875" y="2023"/>
                  </a:lnTo>
                  <a:lnTo>
                    <a:pt x="1834" y="2020"/>
                  </a:lnTo>
                  <a:lnTo>
                    <a:pt x="1793" y="2015"/>
                  </a:lnTo>
                  <a:lnTo>
                    <a:pt x="1752" y="2010"/>
                  </a:lnTo>
                  <a:lnTo>
                    <a:pt x="1711" y="2005"/>
                  </a:lnTo>
                  <a:lnTo>
                    <a:pt x="1670" y="2000"/>
                  </a:lnTo>
                  <a:lnTo>
                    <a:pt x="1630" y="1994"/>
                  </a:lnTo>
                  <a:lnTo>
                    <a:pt x="1590" y="1987"/>
                  </a:lnTo>
                  <a:lnTo>
                    <a:pt x="1550" y="1980"/>
                  </a:lnTo>
                  <a:lnTo>
                    <a:pt x="1510" y="1975"/>
                  </a:lnTo>
                  <a:lnTo>
                    <a:pt x="1471" y="1967"/>
                  </a:lnTo>
                  <a:lnTo>
                    <a:pt x="1432" y="1960"/>
                  </a:lnTo>
                  <a:lnTo>
                    <a:pt x="1393" y="1952"/>
                  </a:lnTo>
                  <a:lnTo>
                    <a:pt x="1355" y="1944"/>
                  </a:lnTo>
                  <a:lnTo>
                    <a:pt x="1317" y="1937"/>
                  </a:lnTo>
                  <a:lnTo>
                    <a:pt x="1280" y="1929"/>
                  </a:lnTo>
                  <a:lnTo>
                    <a:pt x="1242" y="1920"/>
                  </a:lnTo>
                  <a:lnTo>
                    <a:pt x="1206" y="1911"/>
                  </a:lnTo>
                  <a:lnTo>
                    <a:pt x="1168" y="1902"/>
                  </a:lnTo>
                  <a:lnTo>
                    <a:pt x="1132" y="1892"/>
                  </a:lnTo>
                  <a:lnTo>
                    <a:pt x="1096" y="1883"/>
                  </a:lnTo>
                  <a:lnTo>
                    <a:pt x="1062" y="1872"/>
                  </a:lnTo>
                  <a:lnTo>
                    <a:pt x="1026" y="1862"/>
                  </a:lnTo>
                  <a:lnTo>
                    <a:pt x="992" y="1851"/>
                  </a:lnTo>
                  <a:lnTo>
                    <a:pt x="957" y="1841"/>
                  </a:lnTo>
                  <a:lnTo>
                    <a:pt x="923" y="1830"/>
                  </a:lnTo>
                  <a:lnTo>
                    <a:pt x="891" y="1818"/>
                  </a:lnTo>
                  <a:lnTo>
                    <a:pt x="858" y="1807"/>
                  </a:lnTo>
                  <a:lnTo>
                    <a:pt x="825" y="1795"/>
                  </a:lnTo>
                  <a:lnTo>
                    <a:pt x="794" y="1784"/>
                  </a:lnTo>
                  <a:lnTo>
                    <a:pt x="762" y="1771"/>
                  </a:lnTo>
                  <a:lnTo>
                    <a:pt x="732" y="1759"/>
                  </a:lnTo>
                  <a:lnTo>
                    <a:pt x="702" y="1746"/>
                  </a:lnTo>
                  <a:lnTo>
                    <a:pt x="672" y="1733"/>
                  </a:lnTo>
                  <a:lnTo>
                    <a:pt x="643" y="1719"/>
                  </a:lnTo>
                  <a:lnTo>
                    <a:pt x="614" y="1707"/>
                  </a:lnTo>
                  <a:lnTo>
                    <a:pt x="586" y="1694"/>
                  </a:lnTo>
                  <a:lnTo>
                    <a:pt x="559" y="1679"/>
                  </a:lnTo>
                  <a:lnTo>
                    <a:pt x="532" y="1665"/>
                  </a:lnTo>
                  <a:lnTo>
                    <a:pt x="506" y="1651"/>
                  </a:lnTo>
                  <a:lnTo>
                    <a:pt x="480" y="1637"/>
                  </a:lnTo>
                  <a:lnTo>
                    <a:pt x="455" y="1623"/>
                  </a:lnTo>
                  <a:lnTo>
                    <a:pt x="430" y="1608"/>
                  </a:lnTo>
                  <a:lnTo>
                    <a:pt x="407" y="1593"/>
                  </a:lnTo>
                  <a:lnTo>
                    <a:pt x="383" y="1578"/>
                  </a:lnTo>
                  <a:lnTo>
                    <a:pt x="361" y="1563"/>
                  </a:lnTo>
                  <a:lnTo>
                    <a:pt x="338" y="1547"/>
                  </a:lnTo>
                  <a:lnTo>
                    <a:pt x="317" y="1532"/>
                  </a:lnTo>
                  <a:lnTo>
                    <a:pt x="297" y="1516"/>
                  </a:lnTo>
                  <a:lnTo>
                    <a:pt x="276" y="1500"/>
                  </a:lnTo>
                  <a:lnTo>
                    <a:pt x="257" y="1484"/>
                  </a:lnTo>
                  <a:lnTo>
                    <a:pt x="238" y="1469"/>
                  </a:lnTo>
                  <a:lnTo>
                    <a:pt x="220" y="1452"/>
                  </a:lnTo>
                  <a:lnTo>
                    <a:pt x="202" y="1436"/>
                  </a:lnTo>
                  <a:lnTo>
                    <a:pt x="186" y="1419"/>
                  </a:lnTo>
                  <a:lnTo>
                    <a:pt x="169" y="1402"/>
                  </a:lnTo>
                  <a:lnTo>
                    <a:pt x="155" y="1385"/>
                  </a:lnTo>
                  <a:lnTo>
                    <a:pt x="140" y="1368"/>
                  </a:lnTo>
                  <a:lnTo>
                    <a:pt x="126" y="1352"/>
                  </a:lnTo>
                  <a:lnTo>
                    <a:pt x="113" y="1335"/>
                  </a:lnTo>
                  <a:lnTo>
                    <a:pt x="101" y="1318"/>
                  </a:lnTo>
                  <a:lnTo>
                    <a:pt x="88" y="1300"/>
                  </a:lnTo>
                  <a:lnTo>
                    <a:pt x="77" y="1283"/>
                  </a:lnTo>
                  <a:lnTo>
                    <a:pt x="67" y="1266"/>
                  </a:lnTo>
                  <a:lnTo>
                    <a:pt x="58" y="1248"/>
                  </a:lnTo>
                  <a:lnTo>
                    <a:pt x="49" y="1230"/>
                  </a:lnTo>
                  <a:lnTo>
                    <a:pt x="40" y="1213"/>
                  </a:lnTo>
                  <a:lnTo>
                    <a:pt x="33" y="1195"/>
                  </a:lnTo>
                  <a:lnTo>
                    <a:pt x="27" y="1177"/>
                  </a:lnTo>
                  <a:lnTo>
                    <a:pt x="21" y="1159"/>
                  </a:lnTo>
                  <a:lnTo>
                    <a:pt x="15" y="1142"/>
                  </a:lnTo>
                  <a:lnTo>
                    <a:pt x="11" y="1124"/>
                  </a:lnTo>
                  <a:lnTo>
                    <a:pt x="7" y="1106"/>
                  </a:lnTo>
                  <a:lnTo>
                    <a:pt x="4" y="1088"/>
                  </a:lnTo>
                  <a:lnTo>
                    <a:pt x="2" y="1070"/>
                  </a:lnTo>
                  <a:lnTo>
                    <a:pt x="1" y="1052"/>
                  </a:lnTo>
                  <a:lnTo>
                    <a:pt x="0" y="1034"/>
                  </a:lnTo>
                  <a:lnTo>
                    <a:pt x="0" y="1016"/>
                  </a:lnTo>
                  <a:lnTo>
                    <a:pt x="1" y="998"/>
                  </a:lnTo>
                  <a:lnTo>
                    <a:pt x="2" y="980"/>
                  </a:lnTo>
                  <a:lnTo>
                    <a:pt x="4" y="962"/>
                  </a:lnTo>
                  <a:lnTo>
                    <a:pt x="7" y="944"/>
                  </a:lnTo>
                  <a:lnTo>
                    <a:pt x="11" y="927"/>
                  </a:lnTo>
                  <a:lnTo>
                    <a:pt x="15" y="909"/>
                  </a:lnTo>
                  <a:lnTo>
                    <a:pt x="21" y="891"/>
                  </a:lnTo>
                  <a:lnTo>
                    <a:pt x="27" y="873"/>
                  </a:lnTo>
                  <a:lnTo>
                    <a:pt x="33" y="855"/>
                  </a:lnTo>
                  <a:lnTo>
                    <a:pt x="40" y="839"/>
                  </a:lnTo>
                  <a:lnTo>
                    <a:pt x="49" y="821"/>
                  </a:lnTo>
                  <a:lnTo>
                    <a:pt x="58" y="803"/>
                  </a:lnTo>
                  <a:lnTo>
                    <a:pt x="67" y="786"/>
                  </a:lnTo>
                  <a:lnTo>
                    <a:pt x="77" y="768"/>
                  </a:lnTo>
                  <a:lnTo>
                    <a:pt x="88" y="751"/>
                  </a:lnTo>
                  <a:lnTo>
                    <a:pt x="101" y="734"/>
                  </a:lnTo>
                  <a:lnTo>
                    <a:pt x="113" y="716"/>
                  </a:lnTo>
                  <a:lnTo>
                    <a:pt x="126" y="699"/>
                  </a:lnTo>
                  <a:lnTo>
                    <a:pt x="140" y="682"/>
                  </a:lnTo>
                  <a:lnTo>
                    <a:pt x="155" y="665"/>
                  </a:lnTo>
                  <a:lnTo>
                    <a:pt x="169" y="648"/>
                  </a:lnTo>
                  <a:lnTo>
                    <a:pt x="186" y="631"/>
                  </a:lnTo>
                  <a:lnTo>
                    <a:pt x="202" y="616"/>
                  </a:lnTo>
                  <a:lnTo>
                    <a:pt x="220" y="599"/>
                  </a:lnTo>
                  <a:lnTo>
                    <a:pt x="238" y="583"/>
                  </a:lnTo>
                  <a:lnTo>
                    <a:pt x="257" y="566"/>
                  </a:lnTo>
                  <a:lnTo>
                    <a:pt x="276" y="550"/>
                  </a:lnTo>
                  <a:lnTo>
                    <a:pt x="297" y="535"/>
                  </a:lnTo>
                  <a:lnTo>
                    <a:pt x="317" y="519"/>
                  </a:lnTo>
                  <a:lnTo>
                    <a:pt x="338" y="503"/>
                  </a:lnTo>
                  <a:lnTo>
                    <a:pt x="361" y="489"/>
                  </a:lnTo>
                  <a:lnTo>
                    <a:pt x="383" y="473"/>
                  </a:lnTo>
                  <a:lnTo>
                    <a:pt x="407" y="458"/>
                  </a:lnTo>
                  <a:lnTo>
                    <a:pt x="430" y="444"/>
                  </a:lnTo>
                  <a:lnTo>
                    <a:pt x="455" y="428"/>
                  </a:lnTo>
                  <a:lnTo>
                    <a:pt x="480" y="414"/>
                  </a:lnTo>
                  <a:lnTo>
                    <a:pt x="506" y="400"/>
                  </a:lnTo>
                  <a:lnTo>
                    <a:pt x="532" y="385"/>
                  </a:lnTo>
                  <a:lnTo>
                    <a:pt x="559" y="372"/>
                  </a:lnTo>
                  <a:lnTo>
                    <a:pt x="586" y="358"/>
                  </a:lnTo>
                  <a:lnTo>
                    <a:pt x="614" y="345"/>
                  </a:lnTo>
                  <a:lnTo>
                    <a:pt x="643" y="331"/>
                  </a:lnTo>
                  <a:lnTo>
                    <a:pt x="672" y="318"/>
                  </a:lnTo>
                  <a:lnTo>
                    <a:pt x="702" y="305"/>
                  </a:lnTo>
                  <a:lnTo>
                    <a:pt x="732" y="293"/>
                  </a:lnTo>
                  <a:lnTo>
                    <a:pt x="762" y="279"/>
                  </a:lnTo>
                  <a:lnTo>
                    <a:pt x="794" y="268"/>
                  </a:lnTo>
                  <a:lnTo>
                    <a:pt x="825" y="256"/>
                  </a:lnTo>
                  <a:lnTo>
                    <a:pt x="858" y="244"/>
                  </a:lnTo>
                  <a:lnTo>
                    <a:pt x="891" y="232"/>
                  </a:lnTo>
                  <a:lnTo>
                    <a:pt x="923" y="221"/>
                  </a:lnTo>
                  <a:lnTo>
                    <a:pt x="957" y="210"/>
                  </a:lnTo>
                  <a:lnTo>
                    <a:pt x="992" y="199"/>
                  </a:lnTo>
                  <a:lnTo>
                    <a:pt x="1026" y="189"/>
                  </a:lnTo>
                  <a:lnTo>
                    <a:pt x="1060" y="178"/>
                  </a:lnTo>
                  <a:lnTo>
                    <a:pt x="1096" y="169"/>
                  </a:lnTo>
                  <a:lnTo>
                    <a:pt x="1132" y="159"/>
                  </a:lnTo>
                  <a:lnTo>
                    <a:pt x="1168" y="150"/>
                  </a:lnTo>
                  <a:lnTo>
                    <a:pt x="1206" y="140"/>
                  </a:lnTo>
                  <a:lnTo>
                    <a:pt x="1242" y="131"/>
                  </a:lnTo>
                  <a:lnTo>
                    <a:pt x="1280" y="123"/>
                  </a:lnTo>
                  <a:lnTo>
                    <a:pt x="1317" y="114"/>
                  </a:lnTo>
                  <a:lnTo>
                    <a:pt x="1355" y="106"/>
                  </a:lnTo>
                  <a:lnTo>
                    <a:pt x="1393" y="98"/>
                  </a:lnTo>
                  <a:lnTo>
                    <a:pt x="1432" y="90"/>
                  </a:lnTo>
                  <a:lnTo>
                    <a:pt x="1471" y="84"/>
                  </a:lnTo>
                  <a:lnTo>
                    <a:pt x="1510" y="77"/>
                  </a:lnTo>
                  <a:lnTo>
                    <a:pt x="1550" y="70"/>
                  </a:lnTo>
                  <a:lnTo>
                    <a:pt x="1590" y="63"/>
                  </a:lnTo>
                  <a:lnTo>
                    <a:pt x="1630" y="58"/>
                  </a:lnTo>
                  <a:lnTo>
                    <a:pt x="1670" y="52"/>
                  </a:lnTo>
                  <a:lnTo>
                    <a:pt x="1711" y="46"/>
                  </a:lnTo>
                  <a:lnTo>
                    <a:pt x="1752" y="41"/>
                  </a:lnTo>
                  <a:lnTo>
                    <a:pt x="1793" y="36"/>
                  </a:lnTo>
                  <a:lnTo>
                    <a:pt x="1834" y="32"/>
                  </a:lnTo>
                  <a:lnTo>
                    <a:pt x="1875" y="27"/>
                  </a:lnTo>
                  <a:lnTo>
                    <a:pt x="1917" y="23"/>
                  </a:lnTo>
                  <a:lnTo>
                    <a:pt x="1958" y="19"/>
                  </a:lnTo>
                  <a:lnTo>
                    <a:pt x="2001" y="16"/>
                  </a:lnTo>
                  <a:lnTo>
                    <a:pt x="2043" y="13"/>
                  </a:lnTo>
                  <a:lnTo>
                    <a:pt x="2084" y="10"/>
                  </a:lnTo>
                  <a:lnTo>
                    <a:pt x="2127" y="8"/>
                  </a:lnTo>
                  <a:lnTo>
                    <a:pt x="2170" y="6"/>
                  </a:lnTo>
                  <a:lnTo>
                    <a:pt x="2211" y="4"/>
                  </a:lnTo>
                  <a:lnTo>
                    <a:pt x="2254" y="3"/>
                  </a:lnTo>
                  <a:lnTo>
                    <a:pt x="2297" y="1"/>
                  </a:lnTo>
                  <a:lnTo>
                    <a:pt x="2340" y="0"/>
                  </a:lnTo>
                  <a:lnTo>
                    <a:pt x="2382" y="0"/>
                  </a:lnTo>
                  <a:lnTo>
                    <a:pt x="2425" y="0"/>
                  </a:lnTo>
                  <a:lnTo>
                    <a:pt x="2467" y="0"/>
                  </a:lnTo>
                  <a:lnTo>
                    <a:pt x="2510" y="0"/>
                  </a:lnTo>
                  <a:lnTo>
                    <a:pt x="2552" y="1"/>
                  </a:lnTo>
                  <a:lnTo>
                    <a:pt x="2595" y="1"/>
                  </a:lnTo>
                  <a:lnTo>
                    <a:pt x="2638" y="4"/>
                  </a:lnTo>
                  <a:lnTo>
                    <a:pt x="2681" y="5"/>
                  </a:lnTo>
                  <a:lnTo>
                    <a:pt x="2722" y="7"/>
                  </a:lnTo>
                  <a:lnTo>
                    <a:pt x="2765" y="9"/>
                  </a:lnTo>
                  <a:lnTo>
                    <a:pt x="2807" y="12"/>
                  </a:lnTo>
                  <a:lnTo>
                    <a:pt x="2849" y="15"/>
                  </a:lnTo>
                  <a:lnTo>
                    <a:pt x="2891" y="18"/>
                  </a:lnTo>
                  <a:lnTo>
                    <a:pt x="2933" y="22"/>
                  </a:lnTo>
                  <a:lnTo>
                    <a:pt x="2974" y="25"/>
                  </a:lnTo>
                  <a:lnTo>
                    <a:pt x="3016" y="30"/>
                  </a:lnTo>
                  <a:lnTo>
                    <a:pt x="3057" y="34"/>
                  </a:lnTo>
                  <a:lnTo>
                    <a:pt x="3098" y="39"/>
                  </a:lnTo>
                  <a:lnTo>
                    <a:pt x="3140" y="43"/>
                  </a:lnTo>
                  <a:lnTo>
                    <a:pt x="3180" y="49"/>
                  </a:lnTo>
                  <a:lnTo>
                    <a:pt x="3221" y="54"/>
                  </a:lnTo>
                  <a:lnTo>
                    <a:pt x="3261" y="60"/>
                  </a:lnTo>
                  <a:lnTo>
                    <a:pt x="3300" y="67"/>
                  </a:lnTo>
                  <a:lnTo>
                    <a:pt x="3340" y="73"/>
                  </a:lnTo>
                  <a:lnTo>
                    <a:pt x="3380" y="80"/>
                  </a:lnTo>
                  <a:lnTo>
                    <a:pt x="3419" y="87"/>
                  </a:lnTo>
                  <a:lnTo>
                    <a:pt x="3458" y="95"/>
                  </a:lnTo>
                  <a:lnTo>
                    <a:pt x="3496" y="103"/>
                  </a:lnTo>
                  <a:lnTo>
                    <a:pt x="3534" y="111"/>
                  </a:lnTo>
                  <a:lnTo>
                    <a:pt x="3573" y="118"/>
                  </a:lnTo>
                  <a:lnTo>
                    <a:pt x="3610" y="126"/>
                  </a:lnTo>
                  <a:lnTo>
                    <a:pt x="3647" y="135"/>
                  </a:lnTo>
                  <a:lnTo>
                    <a:pt x="3684" y="144"/>
                  </a:lnTo>
                  <a:lnTo>
                    <a:pt x="3720" y="154"/>
                  </a:lnTo>
                  <a:lnTo>
                    <a:pt x="3756" y="163"/>
                  </a:lnTo>
                  <a:lnTo>
                    <a:pt x="3792" y="174"/>
                  </a:lnTo>
                  <a:lnTo>
                    <a:pt x="3827" y="184"/>
                  </a:lnTo>
                  <a:lnTo>
                    <a:pt x="3862" y="194"/>
                  </a:lnTo>
                  <a:lnTo>
                    <a:pt x="3897" y="205"/>
                  </a:lnTo>
                  <a:lnTo>
                    <a:pt x="3930" y="215"/>
                  </a:lnTo>
                  <a:lnTo>
                    <a:pt x="3963" y="226"/>
                  </a:lnTo>
                  <a:lnTo>
                    <a:pt x="3997" y="238"/>
                  </a:lnTo>
                  <a:lnTo>
                    <a:pt x="4030" y="250"/>
                  </a:lnTo>
                  <a:lnTo>
                    <a:pt x="4061" y="261"/>
                  </a:lnTo>
                  <a:lnTo>
                    <a:pt x="4093" y="274"/>
                  </a:lnTo>
                  <a:lnTo>
                    <a:pt x="4124" y="286"/>
                  </a:lnTo>
                  <a:lnTo>
                    <a:pt x="4154" y="298"/>
                  </a:lnTo>
                  <a:lnTo>
                    <a:pt x="4184" y="311"/>
                  </a:lnTo>
                  <a:lnTo>
                    <a:pt x="4213" y="324"/>
                  </a:lnTo>
                  <a:lnTo>
                    <a:pt x="4242" y="338"/>
                  </a:lnTo>
                  <a:lnTo>
                    <a:pt x="4270" y="351"/>
                  </a:lnTo>
                  <a:lnTo>
                    <a:pt x="4298" y="365"/>
                  </a:lnTo>
                  <a:lnTo>
                    <a:pt x="4325" y="378"/>
                  </a:lnTo>
                  <a:lnTo>
                    <a:pt x="4352" y="393"/>
                  </a:lnTo>
                  <a:lnTo>
                    <a:pt x="4378" y="406"/>
                  </a:lnTo>
                  <a:lnTo>
                    <a:pt x="4403" y="421"/>
                  </a:lnTo>
                  <a:lnTo>
                    <a:pt x="4429" y="436"/>
                  </a:lnTo>
                  <a:lnTo>
                    <a:pt x="4453" y="450"/>
                  </a:lnTo>
                  <a:lnTo>
                    <a:pt x="4476" y="465"/>
                  </a:lnTo>
                  <a:lnTo>
                    <a:pt x="4499" y="481"/>
                  </a:lnTo>
                  <a:lnTo>
                    <a:pt x="4521" y="495"/>
                  </a:lnTo>
                  <a:lnTo>
                    <a:pt x="4544" y="511"/>
                  </a:lnTo>
                  <a:lnTo>
                    <a:pt x="4564" y="527"/>
                  </a:lnTo>
                  <a:lnTo>
                    <a:pt x="4584" y="543"/>
                  </a:lnTo>
                  <a:lnTo>
                    <a:pt x="4604" y="558"/>
                  </a:lnTo>
                  <a:lnTo>
                    <a:pt x="4624" y="574"/>
                  </a:lnTo>
                  <a:lnTo>
                    <a:pt x="4642" y="591"/>
                  </a:lnTo>
                  <a:lnTo>
                    <a:pt x="4660" y="607"/>
                  </a:lnTo>
                  <a:lnTo>
                    <a:pt x="4676" y="624"/>
                  </a:lnTo>
                  <a:lnTo>
                    <a:pt x="4693" y="640"/>
                  </a:lnTo>
                  <a:lnTo>
                    <a:pt x="4709" y="657"/>
                  </a:lnTo>
                  <a:lnTo>
                    <a:pt x="4724" y="673"/>
                  </a:lnTo>
                  <a:lnTo>
                    <a:pt x="4738" y="691"/>
                  </a:lnTo>
                  <a:lnTo>
                    <a:pt x="4752" y="708"/>
                  </a:lnTo>
                  <a:lnTo>
                    <a:pt x="4764" y="725"/>
                  </a:lnTo>
                  <a:lnTo>
                    <a:pt x="4777" y="742"/>
                  </a:lnTo>
                  <a:lnTo>
                    <a:pt x="4788" y="760"/>
                  </a:lnTo>
                  <a:lnTo>
                    <a:pt x="4799" y="777"/>
                  </a:lnTo>
                  <a:lnTo>
                    <a:pt x="4808" y="793"/>
                  </a:lnTo>
                  <a:lnTo>
                    <a:pt x="4818" y="812"/>
                  </a:lnTo>
                  <a:lnTo>
                    <a:pt x="4826" y="830"/>
                  </a:lnTo>
                  <a:lnTo>
                    <a:pt x="4834" y="846"/>
                  </a:lnTo>
                  <a:lnTo>
                    <a:pt x="4841" y="864"/>
                  </a:lnTo>
                  <a:lnTo>
                    <a:pt x="4847" y="882"/>
                  </a:lnTo>
                  <a:lnTo>
                    <a:pt x="4853" y="900"/>
                  </a:lnTo>
                  <a:lnTo>
                    <a:pt x="4858" y="918"/>
                  </a:lnTo>
                  <a:lnTo>
                    <a:pt x="4862" y="935"/>
                  </a:lnTo>
                  <a:lnTo>
                    <a:pt x="4865" y="953"/>
                  </a:lnTo>
                  <a:lnTo>
                    <a:pt x="4868" y="971"/>
                  </a:lnTo>
                  <a:lnTo>
                    <a:pt x="4870" y="989"/>
                  </a:lnTo>
                  <a:lnTo>
                    <a:pt x="4871" y="1007"/>
                  </a:lnTo>
                  <a:lnTo>
                    <a:pt x="4871" y="1025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69" name="Freeform 125">
              <a:extLst>
                <a:ext uri="{FF2B5EF4-FFF2-40B4-BE49-F238E27FC236}">
                  <a16:creationId xmlns:a16="http://schemas.microsoft.com/office/drawing/2014/main" id="{5F218397-A135-8D4F-9D14-172FE48BE5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4" y="3122"/>
              <a:ext cx="465" cy="208"/>
            </a:xfrm>
            <a:custGeom>
              <a:avLst/>
              <a:gdLst>
                <a:gd name="T0" fmla="*/ 0 w 3717"/>
                <a:gd name="T1" fmla="*/ 0 h 1667"/>
                <a:gd name="T2" fmla="*/ 0 w 3717"/>
                <a:gd name="T3" fmla="*/ 0 h 1667"/>
                <a:gd name="T4" fmla="*/ 0 w 3717"/>
                <a:gd name="T5" fmla="*/ 0 h 1667"/>
                <a:gd name="T6" fmla="*/ 0 w 3717"/>
                <a:gd name="T7" fmla="*/ 0 h 1667"/>
                <a:gd name="T8" fmla="*/ 0 w 3717"/>
                <a:gd name="T9" fmla="*/ 0 h 1667"/>
                <a:gd name="T10" fmla="*/ 0 w 3717"/>
                <a:gd name="T11" fmla="*/ 0 h 1667"/>
                <a:gd name="T12" fmla="*/ 0 w 3717"/>
                <a:gd name="T13" fmla="*/ 0 h 1667"/>
                <a:gd name="T14" fmla="*/ 0 w 3717"/>
                <a:gd name="T15" fmla="*/ 0 h 1667"/>
                <a:gd name="T16" fmla="*/ 0 w 3717"/>
                <a:gd name="T17" fmla="*/ 0 h 1667"/>
                <a:gd name="T18" fmla="*/ 0 w 3717"/>
                <a:gd name="T19" fmla="*/ 0 h 1667"/>
                <a:gd name="T20" fmla="*/ 0 w 3717"/>
                <a:gd name="T21" fmla="*/ 0 h 1667"/>
                <a:gd name="T22" fmla="*/ 0 w 3717"/>
                <a:gd name="T23" fmla="*/ 0 h 1667"/>
                <a:gd name="T24" fmla="*/ 0 w 3717"/>
                <a:gd name="T25" fmla="*/ 0 h 1667"/>
                <a:gd name="T26" fmla="*/ 0 w 3717"/>
                <a:gd name="T27" fmla="*/ 0 h 1667"/>
                <a:gd name="T28" fmla="*/ 0 w 3717"/>
                <a:gd name="T29" fmla="*/ 0 h 1667"/>
                <a:gd name="T30" fmla="*/ 0 w 3717"/>
                <a:gd name="T31" fmla="*/ 0 h 1667"/>
                <a:gd name="T32" fmla="*/ 0 w 3717"/>
                <a:gd name="T33" fmla="*/ 0 h 1667"/>
                <a:gd name="T34" fmla="*/ 0 w 3717"/>
                <a:gd name="T35" fmla="*/ 0 h 1667"/>
                <a:gd name="T36" fmla="*/ 0 w 3717"/>
                <a:gd name="T37" fmla="*/ 0 h 1667"/>
                <a:gd name="T38" fmla="*/ 0 w 3717"/>
                <a:gd name="T39" fmla="*/ 0 h 1667"/>
                <a:gd name="T40" fmla="*/ 0 w 3717"/>
                <a:gd name="T41" fmla="*/ 0 h 1667"/>
                <a:gd name="T42" fmla="*/ 0 w 3717"/>
                <a:gd name="T43" fmla="*/ 0 h 1667"/>
                <a:gd name="T44" fmla="*/ 0 w 3717"/>
                <a:gd name="T45" fmla="*/ 0 h 1667"/>
                <a:gd name="T46" fmla="*/ 0 w 3717"/>
                <a:gd name="T47" fmla="*/ 0 h 1667"/>
                <a:gd name="T48" fmla="*/ 0 w 3717"/>
                <a:gd name="T49" fmla="*/ 0 h 1667"/>
                <a:gd name="T50" fmla="*/ 0 w 3717"/>
                <a:gd name="T51" fmla="*/ 0 h 1667"/>
                <a:gd name="T52" fmla="*/ 0 w 3717"/>
                <a:gd name="T53" fmla="*/ 0 h 1667"/>
                <a:gd name="T54" fmla="*/ 0 w 3717"/>
                <a:gd name="T55" fmla="*/ 0 h 1667"/>
                <a:gd name="T56" fmla="*/ 0 w 3717"/>
                <a:gd name="T57" fmla="*/ 0 h 1667"/>
                <a:gd name="T58" fmla="*/ 0 w 3717"/>
                <a:gd name="T59" fmla="*/ 0 h 1667"/>
                <a:gd name="T60" fmla="*/ 0 w 3717"/>
                <a:gd name="T61" fmla="*/ 0 h 1667"/>
                <a:gd name="T62" fmla="*/ 0 w 3717"/>
                <a:gd name="T63" fmla="*/ 0 h 1667"/>
                <a:gd name="T64" fmla="*/ 0 w 3717"/>
                <a:gd name="T65" fmla="*/ 0 h 1667"/>
                <a:gd name="T66" fmla="*/ 0 w 3717"/>
                <a:gd name="T67" fmla="*/ 0 h 1667"/>
                <a:gd name="T68" fmla="*/ 0 w 3717"/>
                <a:gd name="T69" fmla="*/ 0 h 1667"/>
                <a:gd name="T70" fmla="*/ 0 w 3717"/>
                <a:gd name="T71" fmla="*/ 0 h 1667"/>
                <a:gd name="T72" fmla="*/ 0 w 3717"/>
                <a:gd name="T73" fmla="*/ 0 h 1667"/>
                <a:gd name="T74" fmla="*/ 0 w 3717"/>
                <a:gd name="T75" fmla="*/ 0 h 1667"/>
                <a:gd name="T76" fmla="*/ 0 w 3717"/>
                <a:gd name="T77" fmla="*/ 0 h 1667"/>
                <a:gd name="T78" fmla="*/ 0 w 3717"/>
                <a:gd name="T79" fmla="*/ 0 h 1667"/>
                <a:gd name="T80" fmla="*/ 0 w 3717"/>
                <a:gd name="T81" fmla="*/ 0 h 1667"/>
                <a:gd name="T82" fmla="*/ 0 w 3717"/>
                <a:gd name="T83" fmla="*/ 0 h 1667"/>
                <a:gd name="T84" fmla="*/ 0 w 3717"/>
                <a:gd name="T85" fmla="*/ 0 h 1667"/>
                <a:gd name="T86" fmla="*/ 0 w 3717"/>
                <a:gd name="T87" fmla="*/ 0 h 1667"/>
                <a:gd name="T88" fmla="*/ 0 w 3717"/>
                <a:gd name="T89" fmla="*/ 0 h 1667"/>
                <a:gd name="T90" fmla="*/ 0 w 3717"/>
                <a:gd name="T91" fmla="*/ 0 h 1667"/>
                <a:gd name="T92" fmla="*/ 0 w 3717"/>
                <a:gd name="T93" fmla="*/ 0 h 1667"/>
                <a:gd name="T94" fmla="*/ 0 w 3717"/>
                <a:gd name="T95" fmla="*/ 0 h 1667"/>
                <a:gd name="T96" fmla="*/ 0 w 3717"/>
                <a:gd name="T97" fmla="*/ 0 h 1667"/>
                <a:gd name="T98" fmla="*/ 0 w 3717"/>
                <a:gd name="T99" fmla="*/ 0 h 1667"/>
                <a:gd name="T100" fmla="*/ 0 w 3717"/>
                <a:gd name="T101" fmla="*/ 0 h 1667"/>
                <a:gd name="T102" fmla="*/ 0 w 3717"/>
                <a:gd name="T103" fmla="*/ 0 h 1667"/>
                <a:gd name="T104" fmla="*/ 0 w 3717"/>
                <a:gd name="T105" fmla="*/ 0 h 1667"/>
                <a:gd name="T106" fmla="*/ 0 w 3717"/>
                <a:gd name="T107" fmla="*/ 0 h 1667"/>
                <a:gd name="T108" fmla="*/ 0 w 3717"/>
                <a:gd name="T109" fmla="*/ 0 h 1667"/>
                <a:gd name="T110" fmla="*/ 0 w 3717"/>
                <a:gd name="T111" fmla="*/ 0 h 1667"/>
                <a:gd name="T112" fmla="*/ 0 w 3717"/>
                <a:gd name="T113" fmla="*/ 0 h 1667"/>
                <a:gd name="T114" fmla="*/ 0 w 3717"/>
                <a:gd name="T115" fmla="*/ 0 h 1667"/>
                <a:gd name="T116" fmla="*/ 0 w 3717"/>
                <a:gd name="T117" fmla="*/ 0 h 1667"/>
                <a:gd name="T118" fmla="*/ 0 w 3717"/>
                <a:gd name="T119" fmla="*/ 0 h 166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717"/>
                <a:gd name="T181" fmla="*/ 0 h 1667"/>
                <a:gd name="T182" fmla="*/ 3717 w 3717"/>
                <a:gd name="T183" fmla="*/ 1667 h 166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717" h="1667">
                  <a:moveTo>
                    <a:pt x="3717" y="833"/>
                  </a:moveTo>
                  <a:lnTo>
                    <a:pt x="3717" y="848"/>
                  </a:lnTo>
                  <a:lnTo>
                    <a:pt x="3716" y="863"/>
                  </a:lnTo>
                  <a:lnTo>
                    <a:pt x="3715" y="877"/>
                  </a:lnTo>
                  <a:lnTo>
                    <a:pt x="3712" y="892"/>
                  </a:lnTo>
                  <a:lnTo>
                    <a:pt x="3710" y="906"/>
                  </a:lnTo>
                  <a:lnTo>
                    <a:pt x="3707" y="921"/>
                  </a:lnTo>
                  <a:lnTo>
                    <a:pt x="3703" y="936"/>
                  </a:lnTo>
                  <a:lnTo>
                    <a:pt x="3699" y="950"/>
                  </a:lnTo>
                  <a:lnTo>
                    <a:pt x="3694" y="964"/>
                  </a:lnTo>
                  <a:lnTo>
                    <a:pt x="3689" y="978"/>
                  </a:lnTo>
                  <a:lnTo>
                    <a:pt x="3683" y="993"/>
                  </a:lnTo>
                  <a:lnTo>
                    <a:pt x="3676" y="1008"/>
                  </a:lnTo>
                  <a:lnTo>
                    <a:pt x="3670" y="1021"/>
                  </a:lnTo>
                  <a:lnTo>
                    <a:pt x="3662" y="1036"/>
                  </a:lnTo>
                  <a:lnTo>
                    <a:pt x="3654" y="1049"/>
                  </a:lnTo>
                  <a:lnTo>
                    <a:pt x="3645" y="1064"/>
                  </a:lnTo>
                  <a:lnTo>
                    <a:pt x="3636" y="1077"/>
                  </a:lnTo>
                  <a:lnTo>
                    <a:pt x="3626" y="1092"/>
                  </a:lnTo>
                  <a:lnTo>
                    <a:pt x="3616" y="1106"/>
                  </a:lnTo>
                  <a:lnTo>
                    <a:pt x="3604" y="1119"/>
                  </a:lnTo>
                  <a:lnTo>
                    <a:pt x="3593" y="1133"/>
                  </a:lnTo>
                  <a:lnTo>
                    <a:pt x="3581" y="1146"/>
                  </a:lnTo>
                  <a:lnTo>
                    <a:pt x="3568" y="1160"/>
                  </a:lnTo>
                  <a:lnTo>
                    <a:pt x="3556" y="1173"/>
                  </a:lnTo>
                  <a:lnTo>
                    <a:pt x="3543" y="1187"/>
                  </a:lnTo>
                  <a:lnTo>
                    <a:pt x="3528" y="1200"/>
                  </a:lnTo>
                  <a:lnTo>
                    <a:pt x="3513" y="1213"/>
                  </a:lnTo>
                  <a:lnTo>
                    <a:pt x="3499" y="1226"/>
                  </a:lnTo>
                  <a:lnTo>
                    <a:pt x="3483" y="1238"/>
                  </a:lnTo>
                  <a:lnTo>
                    <a:pt x="3467" y="1251"/>
                  </a:lnTo>
                  <a:lnTo>
                    <a:pt x="3450" y="1264"/>
                  </a:lnTo>
                  <a:lnTo>
                    <a:pt x="3433" y="1277"/>
                  </a:lnTo>
                  <a:lnTo>
                    <a:pt x="3415" y="1289"/>
                  </a:lnTo>
                  <a:lnTo>
                    <a:pt x="3397" y="1300"/>
                  </a:lnTo>
                  <a:lnTo>
                    <a:pt x="3379" y="1313"/>
                  </a:lnTo>
                  <a:lnTo>
                    <a:pt x="3360" y="1325"/>
                  </a:lnTo>
                  <a:lnTo>
                    <a:pt x="3341" y="1336"/>
                  </a:lnTo>
                  <a:lnTo>
                    <a:pt x="3321" y="1348"/>
                  </a:lnTo>
                  <a:lnTo>
                    <a:pt x="3301" y="1359"/>
                  </a:lnTo>
                  <a:lnTo>
                    <a:pt x="3280" y="1370"/>
                  </a:lnTo>
                  <a:lnTo>
                    <a:pt x="3259" y="1381"/>
                  </a:lnTo>
                  <a:lnTo>
                    <a:pt x="3238" y="1393"/>
                  </a:lnTo>
                  <a:lnTo>
                    <a:pt x="3215" y="1403"/>
                  </a:lnTo>
                  <a:lnTo>
                    <a:pt x="3193" y="1414"/>
                  </a:lnTo>
                  <a:lnTo>
                    <a:pt x="3170" y="1424"/>
                  </a:lnTo>
                  <a:lnTo>
                    <a:pt x="3146" y="1434"/>
                  </a:lnTo>
                  <a:lnTo>
                    <a:pt x="3123" y="1444"/>
                  </a:lnTo>
                  <a:lnTo>
                    <a:pt x="3099" y="1454"/>
                  </a:lnTo>
                  <a:lnTo>
                    <a:pt x="3074" y="1463"/>
                  </a:lnTo>
                  <a:lnTo>
                    <a:pt x="3050" y="1474"/>
                  </a:lnTo>
                  <a:lnTo>
                    <a:pt x="3025" y="1483"/>
                  </a:lnTo>
                  <a:lnTo>
                    <a:pt x="2999" y="1492"/>
                  </a:lnTo>
                  <a:lnTo>
                    <a:pt x="2973" y="1501"/>
                  </a:lnTo>
                  <a:lnTo>
                    <a:pt x="2947" y="1510"/>
                  </a:lnTo>
                  <a:lnTo>
                    <a:pt x="2920" y="1517"/>
                  </a:lnTo>
                  <a:lnTo>
                    <a:pt x="2893" y="1525"/>
                  </a:lnTo>
                  <a:lnTo>
                    <a:pt x="2866" y="1533"/>
                  </a:lnTo>
                  <a:lnTo>
                    <a:pt x="2839" y="1541"/>
                  </a:lnTo>
                  <a:lnTo>
                    <a:pt x="2811" y="1549"/>
                  </a:lnTo>
                  <a:lnTo>
                    <a:pt x="2783" y="1557"/>
                  </a:lnTo>
                  <a:lnTo>
                    <a:pt x="2755" y="1564"/>
                  </a:lnTo>
                  <a:lnTo>
                    <a:pt x="2726" y="1570"/>
                  </a:lnTo>
                  <a:lnTo>
                    <a:pt x="2698" y="1577"/>
                  </a:lnTo>
                  <a:lnTo>
                    <a:pt x="2668" y="1584"/>
                  </a:lnTo>
                  <a:lnTo>
                    <a:pt x="2639" y="1589"/>
                  </a:lnTo>
                  <a:lnTo>
                    <a:pt x="2609" y="1596"/>
                  </a:lnTo>
                  <a:lnTo>
                    <a:pt x="2579" y="1602"/>
                  </a:lnTo>
                  <a:lnTo>
                    <a:pt x="2549" y="1607"/>
                  </a:lnTo>
                  <a:lnTo>
                    <a:pt x="2519" y="1613"/>
                  </a:lnTo>
                  <a:lnTo>
                    <a:pt x="2488" y="1618"/>
                  </a:lnTo>
                  <a:lnTo>
                    <a:pt x="2458" y="1622"/>
                  </a:lnTo>
                  <a:lnTo>
                    <a:pt x="2426" y="1627"/>
                  </a:lnTo>
                  <a:lnTo>
                    <a:pt x="2396" y="1631"/>
                  </a:lnTo>
                  <a:lnTo>
                    <a:pt x="2365" y="1636"/>
                  </a:lnTo>
                  <a:lnTo>
                    <a:pt x="2333" y="1639"/>
                  </a:lnTo>
                  <a:lnTo>
                    <a:pt x="2302" y="1643"/>
                  </a:lnTo>
                  <a:lnTo>
                    <a:pt x="2270" y="1646"/>
                  </a:lnTo>
                  <a:lnTo>
                    <a:pt x="2237" y="1649"/>
                  </a:lnTo>
                  <a:lnTo>
                    <a:pt x="2206" y="1652"/>
                  </a:lnTo>
                  <a:lnTo>
                    <a:pt x="2174" y="1655"/>
                  </a:lnTo>
                  <a:lnTo>
                    <a:pt x="2142" y="1657"/>
                  </a:lnTo>
                  <a:lnTo>
                    <a:pt x="2110" y="1659"/>
                  </a:lnTo>
                  <a:lnTo>
                    <a:pt x="2078" y="1661"/>
                  </a:lnTo>
                  <a:lnTo>
                    <a:pt x="2045" y="1663"/>
                  </a:lnTo>
                  <a:lnTo>
                    <a:pt x="2012" y="1664"/>
                  </a:lnTo>
                  <a:lnTo>
                    <a:pt x="1980" y="1665"/>
                  </a:lnTo>
                  <a:lnTo>
                    <a:pt x="1948" y="1666"/>
                  </a:lnTo>
                  <a:lnTo>
                    <a:pt x="1916" y="1667"/>
                  </a:lnTo>
                  <a:lnTo>
                    <a:pt x="1883" y="1667"/>
                  </a:lnTo>
                  <a:lnTo>
                    <a:pt x="1850" y="1667"/>
                  </a:lnTo>
                  <a:lnTo>
                    <a:pt x="1818" y="1667"/>
                  </a:lnTo>
                  <a:lnTo>
                    <a:pt x="1785" y="1666"/>
                  </a:lnTo>
                  <a:lnTo>
                    <a:pt x="1753" y="1666"/>
                  </a:lnTo>
                  <a:lnTo>
                    <a:pt x="1720" y="1665"/>
                  </a:lnTo>
                  <a:lnTo>
                    <a:pt x="1687" y="1664"/>
                  </a:lnTo>
                  <a:lnTo>
                    <a:pt x="1656" y="1661"/>
                  </a:lnTo>
                  <a:lnTo>
                    <a:pt x="1623" y="1660"/>
                  </a:lnTo>
                  <a:lnTo>
                    <a:pt x="1591" y="1658"/>
                  </a:lnTo>
                  <a:lnTo>
                    <a:pt x="1559" y="1656"/>
                  </a:lnTo>
                  <a:lnTo>
                    <a:pt x="1526" y="1654"/>
                  </a:lnTo>
                  <a:lnTo>
                    <a:pt x="1495" y="1651"/>
                  </a:lnTo>
                  <a:lnTo>
                    <a:pt x="1463" y="1648"/>
                  </a:lnTo>
                  <a:lnTo>
                    <a:pt x="1431" y="1645"/>
                  </a:lnTo>
                  <a:lnTo>
                    <a:pt x="1399" y="1641"/>
                  </a:lnTo>
                  <a:lnTo>
                    <a:pt x="1368" y="1638"/>
                  </a:lnTo>
                  <a:lnTo>
                    <a:pt x="1336" y="1633"/>
                  </a:lnTo>
                  <a:lnTo>
                    <a:pt x="1306" y="1629"/>
                  </a:lnTo>
                  <a:lnTo>
                    <a:pt x="1274" y="1624"/>
                  </a:lnTo>
                  <a:lnTo>
                    <a:pt x="1244" y="1620"/>
                  </a:lnTo>
                  <a:lnTo>
                    <a:pt x="1214" y="1615"/>
                  </a:lnTo>
                  <a:lnTo>
                    <a:pt x="1183" y="1610"/>
                  </a:lnTo>
                  <a:lnTo>
                    <a:pt x="1153" y="1604"/>
                  </a:lnTo>
                  <a:lnTo>
                    <a:pt x="1122" y="1598"/>
                  </a:lnTo>
                  <a:lnTo>
                    <a:pt x="1093" y="1593"/>
                  </a:lnTo>
                  <a:lnTo>
                    <a:pt x="1063" y="1587"/>
                  </a:lnTo>
                  <a:lnTo>
                    <a:pt x="1034" y="1580"/>
                  </a:lnTo>
                  <a:lnTo>
                    <a:pt x="1005" y="1574"/>
                  </a:lnTo>
                  <a:lnTo>
                    <a:pt x="976" y="1567"/>
                  </a:lnTo>
                  <a:lnTo>
                    <a:pt x="948" y="1560"/>
                  </a:lnTo>
                  <a:lnTo>
                    <a:pt x="920" y="1552"/>
                  </a:lnTo>
                  <a:lnTo>
                    <a:pt x="892" y="1546"/>
                  </a:lnTo>
                  <a:lnTo>
                    <a:pt x="864" y="1538"/>
                  </a:lnTo>
                  <a:lnTo>
                    <a:pt x="837" y="1530"/>
                  </a:lnTo>
                  <a:lnTo>
                    <a:pt x="810" y="1522"/>
                  </a:lnTo>
                  <a:lnTo>
                    <a:pt x="783" y="1513"/>
                  </a:lnTo>
                  <a:lnTo>
                    <a:pt x="757" y="1505"/>
                  </a:lnTo>
                  <a:lnTo>
                    <a:pt x="731" y="1496"/>
                  </a:lnTo>
                  <a:lnTo>
                    <a:pt x="705" y="1487"/>
                  </a:lnTo>
                  <a:lnTo>
                    <a:pt x="679" y="1478"/>
                  </a:lnTo>
                  <a:lnTo>
                    <a:pt x="654" y="1469"/>
                  </a:lnTo>
                  <a:lnTo>
                    <a:pt x="630" y="1459"/>
                  </a:lnTo>
                  <a:lnTo>
                    <a:pt x="606" y="1449"/>
                  </a:lnTo>
                  <a:lnTo>
                    <a:pt x="581" y="1440"/>
                  </a:lnTo>
                  <a:lnTo>
                    <a:pt x="559" y="1430"/>
                  </a:lnTo>
                  <a:lnTo>
                    <a:pt x="535" y="1418"/>
                  </a:lnTo>
                  <a:lnTo>
                    <a:pt x="513" y="1408"/>
                  </a:lnTo>
                  <a:lnTo>
                    <a:pt x="490" y="1398"/>
                  </a:lnTo>
                  <a:lnTo>
                    <a:pt x="469" y="1387"/>
                  </a:lnTo>
                  <a:lnTo>
                    <a:pt x="447" y="1376"/>
                  </a:lnTo>
                  <a:lnTo>
                    <a:pt x="426" y="1364"/>
                  </a:lnTo>
                  <a:lnTo>
                    <a:pt x="406" y="1353"/>
                  </a:lnTo>
                  <a:lnTo>
                    <a:pt x="386" y="1342"/>
                  </a:lnTo>
                  <a:lnTo>
                    <a:pt x="366" y="1331"/>
                  </a:lnTo>
                  <a:lnTo>
                    <a:pt x="347" y="1318"/>
                  </a:lnTo>
                  <a:lnTo>
                    <a:pt x="328" y="1307"/>
                  </a:lnTo>
                  <a:lnTo>
                    <a:pt x="310" y="1295"/>
                  </a:lnTo>
                  <a:lnTo>
                    <a:pt x="292" y="1282"/>
                  </a:lnTo>
                  <a:lnTo>
                    <a:pt x="275" y="1270"/>
                  </a:lnTo>
                  <a:lnTo>
                    <a:pt x="258" y="1258"/>
                  </a:lnTo>
                  <a:lnTo>
                    <a:pt x="242" y="1245"/>
                  </a:lnTo>
                  <a:lnTo>
                    <a:pt x="226" y="1232"/>
                  </a:lnTo>
                  <a:lnTo>
                    <a:pt x="210" y="1219"/>
                  </a:lnTo>
                  <a:lnTo>
                    <a:pt x="195" y="1207"/>
                  </a:lnTo>
                  <a:lnTo>
                    <a:pt x="182" y="1193"/>
                  </a:lnTo>
                  <a:lnTo>
                    <a:pt x="167" y="1180"/>
                  </a:lnTo>
                  <a:lnTo>
                    <a:pt x="155" y="1166"/>
                  </a:lnTo>
                  <a:lnTo>
                    <a:pt x="141" y="1153"/>
                  </a:lnTo>
                  <a:lnTo>
                    <a:pt x="129" y="1139"/>
                  </a:lnTo>
                  <a:lnTo>
                    <a:pt x="118" y="1126"/>
                  </a:lnTo>
                  <a:lnTo>
                    <a:pt x="107" y="1112"/>
                  </a:lnTo>
                  <a:lnTo>
                    <a:pt x="96" y="1099"/>
                  </a:lnTo>
                  <a:lnTo>
                    <a:pt x="86" y="1084"/>
                  </a:lnTo>
                  <a:lnTo>
                    <a:pt x="76" y="1071"/>
                  </a:lnTo>
                  <a:lnTo>
                    <a:pt x="67" y="1057"/>
                  </a:lnTo>
                  <a:lnTo>
                    <a:pt x="59" y="1043"/>
                  </a:lnTo>
                  <a:lnTo>
                    <a:pt x="51" y="1029"/>
                  </a:lnTo>
                  <a:lnTo>
                    <a:pt x="44" y="1014"/>
                  </a:lnTo>
                  <a:lnTo>
                    <a:pt x="37" y="1000"/>
                  </a:lnTo>
                  <a:lnTo>
                    <a:pt x="31" y="986"/>
                  </a:lnTo>
                  <a:lnTo>
                    <a:pt x="26" y="972"/>
                  </a:lnTo>
                  <a:lnTo>
                    <a:pt x="20" y="957"/>
                  </a:lnTo>
                  <a:lnTo>
                    <a:pt x="15" y="942"/>
                  </a:lnTo>
                  <a:lnTo>
                    <a:pt x="11" y="928"/>
                  </a:lnTo>
                  <a:lnTo>
                    <a:pt x="8" y="913"/>
                  </a:lnTo>
                  <a:lnTo>
                    <a:pt x="5" y="899"/>
                  </a:lnTo>
                  <a:lnTo>
                    <a:pt x="3" y="885"/>
                  </a:lnTo>
                  <a:lnTo>
                    <a:pt x="1" y="870"/>
                  </a:lnTo>
                  <a:lnTo>
                    <a:pt x="0" y="856"/>
                  </a:lnTo>
                  <a:lnTo>
                    <a:pt x="0" y="841"/>
                  </a:lnTo>
                  <a:lnTo>
                    <a:pt x="0" y="827"/>
                  </a:lnTo>
                  <a:lnTo>
                    <a:pt x="0" y="812"/>
                  </a:lnTo>
                  <a:lnTo>
                    <a:pt x="1" y="797"/>
                  </a:lnTo>
                  <a:lnTo>
                    <a:pt x="3" y="783"/>
                  </a:lnTo>
                  <a:lnTo>
                    <a:pt x="5" y="768"/>
                  </a:lnTo>
                  <a:lnTo>
                    <a:pt x="8" y="753"/>
                  </a:lnTo>
                  <a:lnTo>
                    <a:pt x="11" y="739"/>
                  </a:lnTo>
                  <a:lnTo>
                    <a:pt x="15" y="724"/>
                  </a:lnTo>
                  <a:lnTo>
                    <a:pt x="20" y="710"/>
                  </a:lnTo>
                  <a:lnTo>
                    <a:pt x="24" y="696"/>
                  </a:lnTo>
                  <a:lnTo>
                    <a:pt x="31" y="681"/>
                  </a:lnTo>
                  <a:lnTo>
                    <a:pt x="37" y="667"/>
                  </a:lnTo>
                  <a:lnTo>
                    <a:pt x="44" y="652"/>
                  </a:lnTo>
                  <a:lnTo>
                    <a:pt x="51" y="639"/>
                  </a:lnTo>
                  <a:lnTo>
                    <a:pt x="59" y="624"/>
                  </a:lnTo>
                  <a:lnTo>
                    <a:pt x="67" y="611"/>
                  </a:lnTo>
                  <a:lnTo>
                    <a:pt x="76" y="596"/>
                  </a:lnTo>
                  <a:lnTo>
                    <a:pt x="86" y="582"/>
                  </a:lnTo>
                  <a:lnTo>
                    <a:pt x="96" y="568"/>
                  </a:lnTo>
                  <a:lnTo>
                    <a:pt x="107" y="554"/>
                  </a:lnTo>
                  <a:lnTo>
                    <a:pt x="118" y="541"/>
                  </a:lnTo>
                  <a:lnTo>
                    <a:pt x="129" y="527"/>
                  </a:lnTo>
                  <a:lnTo>
                    <a:pt x="141" y="514"/>
                  </a:lnTo>
                  <a:lnTo>
                    <a:pt x="155" y="500"/>
                  </a:lnTo>
                  <a:lnTo>
                    <a:pt x="167" y="487"/>
                  </a:lnTo>
                  <a:lnTo>
                    <a:pt x="182" y="473"/>
                  </a:lnTo>
                  <a:lnTo>
                    <a:pt x="195" y="461"/>
                  </a:lnTo>
                  <a:lnTo>
                    <a:pt x="210" y="447"/>
                  </a:lnTo>
                  <a:lnTo>
                    <a:pt x="226" y="435"/>
                  </a:lnTo>
                  <a:lnTo>
                    <a:pt x="242" y="422"/>
                  </a:lnTo>
                  <a:lnTo>
                    <a:pt x="258" y="409"/>
                  </a:lnTo>
                  <a:lnTo>
                    <a:pt x="275" y="397"/>
                  </a:lnTo>
                  <a:lnTo>
                    <a:pt x="292" y="384"/>
                  </a:lnTo>
                  <a:lnTo>
                    <a:pt x="310" y="372"/>
                  </a:lnTo>
                  <a:lnTo>
                    <a:pt x="328" y="361"/>
                  </a:lnTo>
                  <a:lnTo>
                    <a:pt x="347" y="348"/>
                  </a:lnTo>
                  <a:lnTo>
                    <a:pt x="366" y="337"/>
                  </a:lnTo>
                  <a:lnTo>
                    <a:pt x="386" y="325"/>
                  </a:lnTo>
                  <a:lnTo>
                    <a:pt x="406" y="314"/>
                  </a:lnTo>
                  <a:lnTo>
                    <a:pt x="426" y="302"/>
                  </a:lnTo>
                  <a:lnTo>
                    <a:pt x="447" y="291"/>
                  </a:lnTo>
                  <a:lnTo>
                    <a:pt x="469" y="280"/>
                  </a:lnTo>
                  <a:lnTo>
                    <a:pt x="490" y="270"/>
                  </a:lnTo>
                  <a:lnTo>
                    <a:pt x="513" y="258"/>
                  </a:lnTo>
                  <a:lnTo>
                    <a:pt x="535" y="248"/>
                  </a:lnTo>
                  <a:lnTo>
                    <a:pt x="559" y="238"/>
                  </a:lnTo>
                  <a:lnTo>
                    <a:pt x="581" y="228"/>
                  </a:lnTo>
                  <a:lnTo>
                    <a:pt x="606" y="218"/>
                  </a:lnTo>
                  <a:lnTo>
                    <a:pt x="630" y="208"/>
                  </a:lnTo>
                  <a:lnTo>
                    <a:pt x="654" y="199"/>
                  </a:lnTo>
                  <a:lnTo>
                    <a:pt x="679" y="189"/>
                  </a:lnTo>
                  <a:lnTo>
                    <a:pt x="705" y="180"/>
                  </a:lnTo>
                  <a:lnTo>
                    <a:pt x="731" y="171"/>
                  </a:lnTo>
                  <a:lnTo>
                    <a:pt x="757" y="163"/>
                  </a:lnTo>
                  <a:lnTo>
                    <a:pt x="783" y="154"/>
                  </a:lnTo>
                  <a:lnTo>
                    <a:pt x="810" y="146"/>
                  </a:lnTo>
                  <a:lnTo>
                    <a:pt x="837" y="137"/>
                  </a:lnTo>
                  <a:lnTo>
                    <a:pt x="864" y="129"/>
                  </a:lnTo>
                  <a:lnTo>
                    <a:pt x="892" y="121"/>
                  </a:lnTo>
                  <a:lnTo>
                    <a:pt x="920" y="114"/>
                  </a:lnTo>
                  <a:lnTo>
                    <a:pt x="948" y="107"/>
                  </a:lnTo>
                  <a:lnTo>
                    <a:pt x="976" y="100"/>
                  </a:lnTo>
                  <a:lnTo>
                    <a:pt x="1005" y="93"/>
                  </a:lnTo>
                  <a:lnTo>
                    <a:pt x="1034" y="86"/>
                  </a:lnTo>
                  <a:lnTo>
                    <a:pt x="1063" y="81"/>
                  </a:lnTo>
                  <a:lnTo>
                    <a:pt x="1093" y="74"/>
                  </a:lnTo>
                  <a:lnTo>
                    <a:pt x="1122" y="68"/>
                  </a:lnTo>
                  <a:lnTo>
                    <a:pt x="1153" y="63"/>
                  </a:lnTo>
                  <a:lnTo>
                    <a:pt x="1183" y="57"/>
                  </a:lnTo>
                  <a:lnTo>
                    <a:pt x="1214" y="51"/>
                  </a:lnTo>
                  <a:lnTo>
                    <a:pt x="1244" y="47"/>
                  </a:lnTo>
                  <a:lnTo>
                    <a:pt x="1274" y="42"/>
                  </a:lnTo>
                  <a:lnTo>
                    <a:pt x="1306" y="38"/>
                  </a:lnTo>
                  <a:lnTo>
                    <a:pt x="1336" y="33"/>
                  </a:lnTo>
                  <a:lnTo>
                    <a:pt x="1368" y="30"/>
                  </a:lnTo>
                  <a:lnTo>
                    <a:pt x="1399" y="26"/>
                  </a:lnTo>
                  <a:lnTo>
                    <a:pt x="1431" y="22"/>
                  </a:lnTo>
                  <a:lnTo>
                    <a:pt x="1462" y="19"/>
                  </a:lnTo>
                  <a:lnTo>
                    <a:pt x="1495" y="17"/>
                  </a:lnTo>
                  <a:lnTo>
                    <a:pt x="1526" y="13"/>
                  </a:lnTo>
                  <a:lnTo>
                    <a:pt x="1559" y="11"/>
                  </a:lnTo>
                  <a:lnTo>
                    <a:pt x="1591" y="9"/>
                  </a:lnTo>
                  <a:lnTo>
                    <a:pt x="1623" y="6"/>
                  </a:lnTo>
                  <a:lnTo>
                    <a:pt x="1656" y="5"/>
                  </a:lnTo>
                  <a:lnTo>
                    <a:pt x="1687" y="4"/>
                  </a:lnTo>
                  <a:lnTo>
                    <a:pt x="1720" y="2"/>
                  </a:lnTo>
                  <a:lnTo>
                    <a:pt x="1753" y="2"/>
                  </a:lnTo>
                  <a:lnTo>
                    <a:pt x="1785" y="1"/>
                  </a:lnTo>
                  <a:lnTo>
                    <a:pt x="1818" y="1"/>
                  </a:lnTo>
                  <a:lnTo>
                    <a:pt x="1850" y="0"/>
                  </a:lnTo>
                  <a:lnTo>
                    <a:pt x="1883" y="1"/>
                  </a:lnTo>
                  <a:lnTo>
                    <a:pt x="1916" y="1"/>
                  </a:lnTo>
                  <a:lnTo>
                    <a:pt x="1948" y="1"/>
                  </a:lnTo>
                  <a:lnTo>
                    <a:pt x="1980" y="2"/>
                  </a:lnTo>
                  <a:lnTo>
                    <a:pt x="2012" y="3"/>
                  </a:lnTo>
                  <a:lnTo>
                    <a:pt x="2045" y="4"/>
                  </a:lnTo>
                  <a:lnTo>
                    <a:pt x="2078" y="6"/>
                  </a:lnTo>
                  <a:lnTo>
                    <a:pt x="2109" y="8"/>
                  </a:lnTo>
                  <a:lnTo>
                    <a:pt x="2142" y="10"/>
                  </a:lnTo>
                  <a:lnTo>
                    <a:pt x="2174" y="12"/>
                  </a:lnTo>
                  <a:lnTo>
                    <a:pt x="2206" y="15"/>
                  </a:lnTo>
                  <a:lnTo>
                    <a:pt x="2237" y="18"/>
                  </a:lnTo>
                  <a:lnTo>
                    <a:pt x="2270" y="21"/>
                  </a:lnTo>
                  <a:lnTo>
                    <a:pt x="2302" y="24"/>
                  </a:lnTo>
                  <a:lnTo>
                    <a:pt x="2333" y="28"/>
                  </a:lnTo>
                  <a:lnTo>
                    <a:pt x="2365" y="31"/>
                  </a:lnTo>
                  <a:lnTo>
                    <a:pt x="2396" y="36"/>
                  </a:lnTo>
                  <a:lnTo>
                    <a:pt x="2426" y="40"/>
                  </a:lnTo>
                  <a:lnTo>
                    <a:pt x="2458" y="45"/>
                  </a:lnTo>
                  <a:lnTo>
                    <a:pt x="2488" y="49"/>
                  </a:lnTo>
                  <a:lnTo>
                    <a:pt x="2519" y="55"/>
                  </a:lnTo>
                  <a:lnTo>
                    <a:pt x="2549" y="59"/>
                  </a:lnTo>
                  <a:lnTo>
                    <a:pt x="2579" y="65"/>
                  </a:lnTo>
                  <a:lnTo>
                    <a:pt x="2609" y="72"/>
                  </a:lnTo>
                  <a:lnTo>
                    <a:pt x="2639" y="77"/>
                  </a:lnTo>
                  <a:lnTo>
                    <a:pt x="2668" y="83"/>
                  </a:lnTo>
                  <a:lnTo>
                    <a:pt x="2698" y="90"/>
                  </a:lnTo>
                  <a:lnTo>
                    <a:pt x="2726" y="96"/>
                  </a:lnTo>
                  <a:lnTo>
                    <a:pt x="2755" y="103"/>
                  </a:lnTo>
                  <a:lnTo>
                    <a:pt x="2783" y="111"/>
                  </a:lnTo>
                  <a:lnTo>
                    <a:pt x="2811" y="118"/>
                  </a:lnTo>
                  <a:lnTo>
                    <a:pt x="2839" y="126"/>
                  </a:lnTo>
                  <a:lnTo>
                    <a:pt x="2866" y="134"/>
                  </a:lnTo>
                  <a:lnTo>
                    <a:pt x="2893" y="141"/>
                  </a:lnTo>
                  <a:lnTo>
                    <a:pt x="2920" y="149"/>
                  </a:lnTo>
                  <a:lnTo>
                    <a:pt x="2947" y="158"/>
                  </a:lnTo>
                  <a:lnTo>
                    <a:pt x="2973" y="166"/>
                  </a:lnTo>
                  <a:lnTo>
                    <a:pt x="2999" y="175"/>
                  </a:lnTo>
                  <a:lnTo>
                    <a:pt x="3025" y="184"/>
                  </a:lnTo>
                  <a:lnTo>
                    <a:pt x="3050" y="194"/>
                  </a:lnTo>
                  <a:lnTo>
                    <a:pt x="3074" y="203"/>
                  </a:lnTo>
                  <a:lnTo>
                    <a:pt x="3099" y="213"/>
                  </a:lnTo>
                  <a:lnTo>
                    <a:pt x="3123" y="222"/>
                  </a:lnTo>
                  <a:lnTo>
                    <a:pt x="3146" y="233"/>
                  </a:lnTo>
                  <a:lnTo>
                    <a:pt x="3170" y="243"/>
                  </a:lnTo>
                  <a:lnTo>
                    <a:pt x="3193" y="253"/>
                  </a:lnTo>
                  <a:lnTo>
                    <a:pt x="3215" y="264"/>
                  </a:lnTo>
                  <a:lnTo>
                    <a:pt x="3238" y="274"/>
                  </a:lnTo>
                  <a:lnTo>
                    <a:pt x="3259" y="285"/>
                  </a:lnTo>
                  <a:lnTo>
                    <a:pt x="3280" y="297"/>
                  </a:lnTo>
                  <a:lnTo>
                    <a:pt x="3301" y="308"/>
                  </a:lnTo>
                  <a:lnTo>
                    <a:pt x="3321" y="319"/>
                  </a:lnTo>
                  <a:lnTo>
                    <a:pt x="3341" y="330"/>
                  </a:lnTo>
                  <a:lnTo>
                    <a:pt x="3360" y="343"/>
                  </a:lnTo>
                  <a:lnTo>
                    <a:pt x="3379" y="354"/>
                  </a:lnTo>
                  <a:lnTo>
                    <a:pt x="3397" y="366"/>
                  </a:lnTo>
                  <a:lnTo>
                    <a:pt x="3415" y="379"/>
                  </a:lnTo>
                  <a:lnTo>
                    <a:pt x="3433" y="391"/>
                  </a:lnTo>
                  <a:lnTo>
                    <a:pt x="3450" y="404"/>
                  </a:lnTo>
                  <a:lnTo>
                    <a:pt x="3467" y="416"/>
                  </a:lnTo>
                  <a:lnTo>
                    <a:pt x="3483" y="428"/>
                  </a:lnTo>
                  <a:lnTo>
                    <a:pt x="3499" y="441"/>
                  </a:lnTo>
                  <a:lnTo>
                    <a:pt x="3513" y="454"/>
                  </a:lnTo>
                  <a:lnTo>
                    <a:pt x="3528" y="468"/>
                  </a:lnTo>
                  <a:lnTo>
                    <a:pt x="3543" y="480"/>
                  </a:lnTo>
                  <a:lnTo>
                    <a:pt x="3556" y="494"/>
                  </a:lnTo>
                  <a:lnTo>
                    <a:pt x="3568" y="507"/>
                  </a:lnTo>
                  <a:lnTo>
                    <a:pt x="3581" y="521"/>
                  </a:lnTo>
                  <a:lnTo>
                    <a:pt x="3593" y="534"/>
                  </a:lnTo>
                  <a:lnTo>
                    <a:pt x="3604" y="548"/>
                  </a:lnTo>
                  <a:lnTo>
                    <a:pt x="3616" y="561"/>
                  </a:lnTo>
                  <a:lnTo>
                    <a:pt x="3626" y="576"/>
                  </a:lnTo>
                  <a:lnTo>
                    <a:pt x="3636" y="589"/>
                  </a:lnTo>
                  <a:lnTo>
                    <a:pt x="3645" y="603"/>
                  </a:lnTo>
                  <a:lnTo>
                    <a:pt x="3654" y="617"/>
                  </a:lnTo>
                  <a:lnTo>
                    <a:pt x="3662" y="631"/>
                  </a:lnTo>
                  <a:lnTo>
                    <a:pt x="3670" y="645"/>
                  </a:lnTo>
                  <a:lnTo>
                    <a:pt x="3676" y="660"/>
                  </a:lnTo>
                  <a:lnTo>
                    <a:pt x="3683" y="674"/>
                  </a:lnTo>
                  <a:lnTo>
                    <a:pt x="3689" y="688"/>
                  </a:lnTo>
                  <a:lnTo>
                    <a:pt x="3694" y="703"/>
                  </a:lnTo>
                  <a:lnTo>
                    <a:pt x="3699" y="717"/>
                  </a:lnTo>
                  <a:lnTo>
                    <a:pt x="3703" y="732"/>
                  </a:lnTo>
                  <a:lnTo>
                    <a:pt x="3707" y="746"/>
                  </a:lnTo>
                  <a:lnTo>
                    <a:pt x="3710" y="760"/>
                  </a:lnTo>
                  <a:lnTo>
                    <a:pt x="3712" y="775"/>
                  </a:lnTo>
                  <a:lnTo>
                    <a:pt x="3715" y="789"/>
                  </a:lnTo>
                  <a:lnTo>
                    <a:pt x="3716" y="804"/>
                  </a:lnTo>
                  <a:lnTo>
                    <a:pt x="3717" y="819"/>
                  </a:lnTo>
                  <a:lnTo>
                    <a:pt x="3717" y="833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70" name="Freeform 126">
              <a:extLst>
                <a:ext uri="{FF2B5EF4-FFF2-40B4-BE49-F238E27FC236}">
                  <a16:creationId xmlns:a16="http://schemas.microsoft.com/office/drawing/2014/main" id="{D50DA3CD-F728-614D-8590-9A1E6E55072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3" y="3570"/>
              <a:ext cx="465" cy="209"/>
            </a:xfrm>
            <a:custGeom>
              <a:avLst/>
              <a:gdLst>
                <a:gd name="T0" fmla="*/ 0 w 3717"/>
                <a:gd name="T1" fmla="*/ 0 h 1667"/>
                <a:gd name="T2" fmla="*/ 0 w 3717"/>
                <a:gd name="T3" fmla="*/ 0 h 1667"/>
                <a:gd name="T4" fmla="*/ 0 w 3717"/>
                <a:gd name="T5" fmla="*/ 0 h 1667"/>
                <a:gd name="T6" fmla="*/ 0 w 3717"/>
                <a:gd name="T7" fmla="*/ 0 h 1667"/>
                <a:gd name="T8" fmla="*/ 0 w 3717"/>
                <a:gd name="T9" fmla="*/ 0 h 1667"/>
                <a:gd name="T10" fmla="*/ 0 w 3717"/>
                <a:gd name="T11" fmla="*/ 0 h 1667"/>
                <a:gd name="T12" fmla="*/ 0 w 3717"/>
                <a:gd name="T13" fmla="*/ 0 h 1667"/>
                <a:gd name="T14" fmla="*/ 0 w 3717"/>
                <a:gd name="T15" fmla="*/ 0 h 1667"/>
                <a:gd name="T16" fmla="*/ 0 w 3717"/>
                <a:gd name="T17" fmla="*/ 0 h 1667"/>
                <a:gd name="T18" fmla="*/ 0 w 3717"/>
                <a:gd name="T19" fmla="*/ 0 h 1667"/>
                <a:gd name="T20" fmla="*/ 0 w 3717"/>
                <a:gd name="T21" fmla="*/ 0 h 1667"/>
                <a:gd name="T22" fmla="*/ 0 w 3717"/>
                <a:gd name="T23" fmla="*/ 0 h 1667"/>
                <a:gd name="T24" fmla="*/ 0 w 3717"/>
                <a:gd name="T25" fmla="*/ 0 h 1667"/>
                <a:gd name="T26" fmla="*/ 0 w 3717"/>
                <a:gd name="T27" fmla="*/ 0 h 1667"/>
                <a:gd name="T28" fmla="*/ 0 w 3717"/>
                <a:gd name="T29" fmla="*/ 0 h 1667"/>
                <a:gd name="T30" fmla="*/ 0 w 3717"/>
                <a:gd name="T31" fmla="*/ 0 h 1667"/>
                <a:gd name="T32" fmla="*/ 0 w 3717"/>
                <a:gd name="T33" fmla="*/ 0 h 1667"/>
                <a:gd name="T34" fmla="*/ 0 w 3717"/>
                <a:gd name="T35" fmla="*/ 0 h 1667"/>
                <a:gd name="T36" fmla="*/ 0 w 3717"/>
                <a:gd name="T37" fmla="*/ 0 h 1667"/>
                <a:gd name="T38" fmla="*/ 0 w 3717"/>
                <a:gd name="T39" fmla="*/ 0 h 1667"/>
                <a:gd name="T40" fmla="*/ 0 w 3717"/>
                <a:gd name="T41" fmla="*/ 0 h 1667"/>
                <a:gd name="T42" fmla="*/ 0 w 3717"/>
                <a:gd name="T43" fmla="*/ 0 h 1667"/>
                <a:gd name="T44" fmla="*/ 0 w 3717"/>
                <a:gd name="T45" fmla="*/ 0 h 1667"/>
                <a:gd name="T46" fmla="*/ 0 w 3717"/>
                <a:gd name="T47" fmla="*/ 0 h 1667"/>
                <a:gd name="T48" fmla="*/ 0 w 3717"/>
                <a:gd name="T49" fmla="*/ 0 h 1667"/>
                <a:gd name="T50" fmla="*/ 0 w 3717"/>
                <a:gd name="T51" fmla="*/ 0 h 1667"/>
                <a:gd name="T52" fmla="*/ 0 w 3717"/>
                <a:gd name="T53" fmla="*/ 0 h 1667"/>
                <a:gd name="T54" fmla="*/ 0 w 3717"/>
                <a:gd name="T55" fmla="*/ 0 h 1667"/>
                <a:gd name="T56" fmla="*/ 0 w 3717"/>
                <a:gd name="T57" fmla="*/ 0 h 1667"/>
                <a:gd name="T58" fmla="*/ 0 w 3717"/>
                <a:gd name="T59" fmla="*/ 0 h 1667"/>
                <a:gd name="T60" fmla="*/ 0 w 3717"/>
                <a:gd name="T61" fmla="*/ 0 h 1667"/>
                <a:gd name="T62" fmla="*/ 0 w 3717"/>
                <a:gd name="T63" fmla="*/ 0 h 1667"/>
                <a:gd name="T64" fmla="*/ 0 w 3717"/>
                <a:gd name="T65" fmla="*/ 0 h 1667"/>
                <a:gd name="T66" fmla="*/ 0 w 3717"/>
                <a:gd name="T67" fmla="*/ 0 h 1667"/>
                <a:gd name="T68" fmla="*/ 0 w 3717"/>
                <a:gd name="T69" fmla="*/ 0 h 1667"/>
                <a:gd name="T70" fmla="*/ 0 w 3717"/>
                <a:gd name="T71" fmla="*/ 0 h 1667"/>
                <a:gd name="T72" fmla="*/ 0 w 3717"/>
                <a:gd name="T73" fmla="*/ 0 h 1667"/>
                <a:gd name="T74" fmla="*/ 0 w 3717"/>
                <a:gd name="T75" fmla="*/ 0 h 1667"/>
                <a:gd name="T76" fmla="*/ 0 w 3717"/>
                <a:gd name="T77" fmla="*/ 0 h 1667"/>
                <a:gd name="T78" fmla="*/ 0 w 3717"/>
                <a:gd name="T79" fmla="*/ 0 h 1667"/>
                <a:gd name="T80" fmla="*/ 0 w 3717"/>
                <a:gd name="T81" fmla="*/ 0 h 1667"/>
                <a:gd name="T82" fmla="*/ 0 w 3717"/>
                <a:gd name="T83" fmla="*/ 0 h 1667"/>
                <a:gd name="T84" fmla="*/ 0 w 3717"/>
                <a:gd name="T85" fmla="*/ 0 h 1667"/>
                <a:gd name="T86" fmla="*/ 0 w 3717"/>
                <a:gd name="T87" fmla="*/ 0 h 1667"/>
                <a:gd name="T88" fmla="*/ 0 w 3717"/>
                <a:gd name="T89" fmla="*/ 0 h 1667"/>
                <a:gd name="T90" fmla="*/ 0 w 3717"/>
                <a:gd name="T91" fmla="*/ 0 h 1667"/>
                <a:gd name="T92" fmla="*/ 0 w 3717"/>
                <a:gd name="T93" fmla="*/ 0 h 1667"/>
                <a:gd name="T94" fmla="*/ 0 w 3717"/>
                <a:gd name="T95" fmla="*/ 0 h 1667"/>
                <a:gd name="T96" fmla="*/ 0 w 3717"/>
                <a:gd name="T97" fmla="*/ 0 h 1667"/>
                <a:gd name="T98" fmla="*/ 0 w 3717"/>
                <a:gd name="T99" fmla="*/ 0 h 1667"/>
                <a:gd name="T100" fmla="*/ 0 w 3717"/>
                <a:gd name="T101" fmla="*/ 0 h 1667"/>
                <a:gd name="T102" fmla="*/ 0 w 3717"/>
                <a:gd name="T103" fmla="*/ 0 h 1667"/>
                <a:gd name="T104" fmla="*/ 0 w 3717"/>
                <a:gd name="T105" fmla="*/ 0 h 1667"/>
                <a:gd name="T106" fmla="*/ 0 w 3717"/>
                <a:gd name="T107" fmla="*/ 0 h 1667"/>
                <a:gd name="T108" fmla="*/ 0 w 3717"/>
                <a:gd name="T109" fmla="*/ 0 h 1667"/>
                <a:gd name="T110" fmla="*/ 0 w 3717"/>
                <a:gd name="T111" fmla="*/ 0 h 1667"/>
                <a:gd name="T112" fmla="*/ 0 w 3717"/>
                <a:gd name="T113" fmla="*/ 0 h 1667"/>
                <a:gd name="T114" fmla="*/ 0 w 3717"/>
                <a:gd name="T115" fmla="*/ 0 h 1667"/>
                <a:gd name="T116" fmla="*/ 0 w 3717"/>
                <a:gd name="T117" fmla="*/ 0 h 1667"/>
                <a:gd name="T118" fmla="*/ 0 w 3717"/>
                <a:gd name="T119" fmla="*/ 0 h 166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717"/>
                <a:gd name="T181" fmla="*/ 0 h 1667"/>
                <a:gd name="T182" fmla="*/ 3717 w 3717"/>
                <a:gd name="T183" fmla="*/ 1667 h 166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717" h="1667">
                  <a:moveTo>
                    <a:pt x="3717" y="834"/>
                  </a:moveTo>
                  <a:lnTo>
                    <a:pt x="3717" y="848"/>
                  </a:lnTo>
                  <a:lnTo>
                    <a:pt x="3716" y="863"/>
                  </a:lnTo>
                  <a:lnTo>
                    <a:pt x="3715" y="877"/>
                  </a:lnTo>
                  <a:lnTo>
                    <a:pt x="3713" y="892"/>
                  </a:lnTo>
                  <a:lnTo>
                    <a:pt x="3711" y="907"/>
                  </a:lnTo>
                  <a:lnTo>
                    <a:pt x="3707" y="921"/>
                  </a:lnTo>
                  <a:lnTo>
                    <a:pt x="3704" y="935"/>
                  </a:lnTo>
                  <a:lnTo>
                    <a:pt x="3699" y="949"/>
                  </a:lnTo>
                  <a:lnTo>
                    <a:pt x="3695" y="964"/>
                  </a:lnTo>
                  <a:lnTo>
                    <a:pt x="3689" y="979"/>
                  </a:lnTo>
                  <a:lnTo>
                    <a:pt x="3684" y="993"/>
                  </a:lnTo>
                  <a:lnTo>
                    <a:pt x="3677" y="1007"/>
                  </a:lnTo>
                  <a:lnTo>
                    <a:pt x="3670" y="1021"/>
                  </a:lnTo>
                  <a:lnTo>
                    <a:pt x="3662" y="1036"/>
                  </a:lnTo>
                  <a:lnTo>
                    <a:pt x="3654" y="1050"/>
                  </a:lnTo>
                  <a:lnTo>
                    <a:pt x="3645" y="1064"/>
                  </a:lnTo>
                  <a:lnTo>
                    <a:pt x="3636" y="1078"/>
                  </a:lnTo>
                  <a:lnTo>
                    <a:pt x="3626" y="1091"/>
                  </a:lnTo>
                  <a:lnTo>
                    <a:pt x="3616" y="1106"/>
                  </a:lnTo>
                  <a:lnTo>
                    <a:pt x="3605" y="1119"/>
                  </a:lnTo>
                  <a:lnTo>
                    <a:pt x="3594" y="1133"/>
                  </a:lnTo>
                  <a:lnTo>
                    <a:pt x="3581" y="1146"/>
                  </a:lnTo>
                  <a:lnTo>
                    <a:pt x="3569" y="1160"/>
                  </a:lnTo>
                  <a:lnTo>
                    <a:pt x="3556" y="1173"/>
                  </a:lnTo>
                  <a:lnTo>
                    <a:pt x="3543" y="1187"/>
                  </a:lnTo>
                  <a:lnTo>
                    <a:pt x="3528" y="1199"/>
                  </a:lnTo>
                  <a:lnTo>
                    <a:pt x="3514" y="1213"/>
                  </a:lnTo>
                  <a:lnTo>
                    <a:pt x="3499" y="1226"/>
                  </a:lnTo>
                  <a:lnTo>
                    <a:pt x="3483" y="1239"/>
                  </a:lnTo>
                  <a:lnTo>
                    <a:pt x="3468" y="1251"/>
                  </a:lnTo>
                  <a:lnTo>
                    <a:pt x="3451" y="1263"/>
                  </a:lnTo>
                  <a:lnTo>
                    <a:pt x="3434" y="1276"/>
                  </a:lnTo>
                  <a:lnTo>
                    <a:pt x="3416" y="1288"/>
                  </a:lnTo>
                  <a:lnTo>
                    <a:pt x="3398" y="1300"/>
                  </a:lnTo>
                  <a:lnTo>
                    <a:pt x="3380" y="1313"/>
                  </a:lnTo>
                  <a:lnTo>
                    <a:pt x="3361" y="1324"/>
                  </a:lnTo>
                  <a:lnTo>
                    <a:pt x="3342" y="1336"/>
                  </a:lnTo>
                  <a:lnTo>
                    <a:pt x="3321" y="1348"/>
                  </a:lnTo>
                  <a:lnTo>
                    <a:pt x="3301" y="1359"/>
                  </a:lnTo>
                  <a:lnTo>
                    <a:pt x="3281" y="1370"/>
                  </a:lnTo>
                  <a:lnTo>
                    <a:pt x="3259" y="1381"/>
                  </a:lnTo>
                  <a:lnTo>
                    <a:pt x="3238" y="1393"/>
                  </a:lnTo>
                  <a:lnTo>
                    <a:pt x="3216" y="1403"/>
                  </a:lnTo>
                  <a:lnTo>
                    <a:pt x="3193" y="1414"/>
                  </a:lnTo>
                  <a:lnTo>
                    <a:pt x="3171" y="1424"/>
                  </a:lnTo>
                  <a:lnTo>
                    <a:pt x="3147" y="1434"/>
                  </a:lnTo>
                  <a:lnTo>
                    <a:pt x="3123" y="1444"/>
                  </a:lnTo>
                  <a:lnTo>
                    <a:pt x="3100" y="1455"/>
                  </a:lnTo>
                  <a:lnTo>
                    <a:pt x="3075" y="1464"/>
                  </a:lnTo>
                  <a:lnTo>
                    <a:pt x="3050" y="1473"/>
                  </a:lnTo>
                  <a:lnTo>
                    <a:pt x="3025" y="1483"/>
                  </a:lnTo>
                  <a:lnTo>
                    <a:pt x="3000" y="1492"/>
                  </a:lnTo>
                  <a:lnTo>
                    <a:pt x="2974" y="1501"/>
                  </a:lnTo>
                  <a:lnTo>
                    <a:pt x="2948" y="1509"/>
                  </a:lnTo>
                  <a:lnTo>
                    <a:pt x="2921" y="1518"/>
                  </a:lnTo>
                  <a:lnTo>
                    <a:pt x="2894" y="1525"/>
                  </a:lnTo>
                  <a:lnTo>
                    <a:pt x="2867" y="1533"/>
                  </a:lnTo>
                  <a:lnTo>
                    <a:pt x="2840" y="1541"/>
                  </a:lnTo>
                  <a:lnTo>
                    <a:pt x="2812" y="1549"/>
                  </a:lnTo>
                  <a:lnTo>
                    <a:pt x="2784" y="1556"/>
                  </a:lnTo>
                  <a:lnTo>
                    <a:pt x="2755" y="1564"/>
                  </a:lnTo>
                  <a:lnTo>
                    <a:pt x="2726" y="1570"/>
                  </a:lnTo>
                  <a:lnTo>
                    <a:pt x="2698" y="1577"/>
                  </a:lnTo>
                  <a:lnTo>
                    <a:pt x="2669" y="1584"/>
                  </a:lnTo>
                  <a:lnTo>
                    <a:pt x="2640" y="1590"/>
                  </a:lnTo>
                  <a:lnTo>
                    <a:pt x="2609" y="1596"/>
                  </a:lnTo>
                  <a:lnTo>
                    <a:pt x="2580" y="1602"/>
                  </a:lnTo>
                  <a:lnTo>
                    <a:pt x="2550" y="1608"/>
                  </a:lnTo>
                  <a:lnTo>
                    <a:pt x="2519" y="1612"/>
                  </a:lnTo>
                  <a:lnTo>
                    <a:pt x="2489" y="1618"/>
                  </a:lnTo>
                  <a:lnTo>
                    <a:pt x="2457" y="1622"/>
                  </a:lnTo>
                  <a:lnTo>
                    <a:pt x="2427" y="1627"/>
                  </a:lnTo>
                  <a:lnTo>
                    <a:pt x="2395" y="1631"/>
                  </a:lnTo>
                  <a:lnTo>
                    <a:pt x="2365" y="1636"/>
                  </a:lnTo>
                  <a:lnTo>
                    <a:pt x="2334" y="1639"/>
                  </a:lnTo>
                  <a:lnTo>
                    <a:pt x="2302" y="1642"/>
                  </a:lnTo>
                  <a:lnTo>
                    <a:pt x="2271" y="1646"/>
                  </a:lnTo>
                  <a:lnTo>
                    <a:pt x="2238" y="1649"/>
                  </a:lnTo>
                  <a:lnTo>
                    <a:pt x="2206" y="1653"/>
                  </a:lnTo>
                  <a:lnTo>
                    <a:pt x="2175" y="1655"/>
                  </a:lnTo>
                  <a:lnTo>
                    <a:pt x="2142" y="1657"/>
                  </a:lnTo>
                  <a:lnTo>
                    <a:pt x="2110" y="1659"/>
                  </a:lnTo>
                  <a:lnTo>
                    <a:pt x="2078" y="1660"/>
                  </a:lnTo>
                  <a:lnTo>
                    <a:pt x="2046" y="1663"/>
                  </a:lnTo>
                  <a:lnTo>
                    <a:pt x="2013" y="1664"/>
                  </a:lnTo>
                  <a:lnTo>
                    <a:pt x="1980" y="1665"/>
                  </a:lnTo>
                  <a:lnTo>
                    <a:pt x="1948" y="1666"/>
                  </a:lnTo>
                  <a:lnTo>
                    <a:pt x="1916" y="1666"/>
                  </a:lnTo>
                  <a:lnTo>
                    <a:pt x="1883" y="1667"/>
                  </a:lnTo>
                  <a:lnTo>
                    <a:pt x="1851" y="1667"/>
                  </a:lnTo>
                  <a:lnTo>
                    <a:pt x="1818" y="1666"/>
                  </a:lnTo>
                  <a:lnTo>
                    <a:pt x="1786" y="1666"/>
                  </a:lnTo>
                  <a:lnTo>
                    <a:pt x="1753" y="1665"/>
                  </a:lnTo>
                  <a:lnTo>
                    <a:pt x="1720" y="1665"/>
                  </a:lnTo>
                  <a:lnTo>
                    <a:pt x="1688" y="1663"/>
                  </a:lnTo>
                  <a:lnTo>
                    <a:pt x="1656" y="1662"/>
                  </a:lnTo>
                  <a:lnTo>
                    <a:pt x="1624" y="1660"/>
                  </a:lnTo>
                  <a:lnTo>
                    <a:pt x="1591" y="1658"/>
                  </a:lnTo>
                  <a:lnTo>
                    <a:pt x="1559" y="1656"/>
                  </a:lnTo>
                  <a:lnTo>
                    <a:pt x="1527" y="1654"/>
                  </a:lnTo>
                  <a:lnTo>
                    <a:pt x="1495" y="1650"/>
                  </a:lnTo>
                  <a:lnTo>
                    <a:pt x="1463" y="1648"/>
                  </a:lnTo>
                  <a:lnTo>
                    <a:pt x="1431" y="1645"/>
                  </a:lnTo>
                  <a:lnTo>
                    <a:pt x="1400" y="1641"/>
                  </a:lnTo>
                  <a:lnTo>
                    <a:pt x="1368" y="1637"/>
                  </a:lnTo>
                  <a:lnTo>
                    <a:pt x="1337" y="1633"/>
                  </a:lnTo>
                  <a:lnTo>
                    <a:pt x="1306" y="1629"/>
                  </a:lnTo>
                  <a:lnTo>
                    <a:pt x="1275" y="1624"/>
                  </a:lnTo>
                  <a:lnTo>
                    <a:pt x="1244" y="1620"/>
                  </a:lnTo>
                  <a:lnTo>
                    <a:pt x="1214" y="1615"/>
                  </a:lnTo>
                  <a:lnTo>
                    <a:pt x="1183" y="1610"/>
                  </a:lnTo>
                  <a:lnTo>
                    <a:pt x="1153" y="1604"/>
                  </a:lnTo>
                  <a:lnTo>
                    <a:pt x="1123" y="1599"/>
                  </a:lnTo>
                  <a:lnTo>
                    <a:pt x="1094" y="1593"/>
                  </a:lnTo>
                  <a:lnTo>
                    <a:pt x="1063" y="1586"/>
                  </a:lnTo>
                  <a:lnTo>
                    <a:pt x="1034" y="1581"/>
                  </a:lnTo>
                  <a:lnTo>
                    <a:pt x="1005" y="1574"/>
                  </a:lnTo>
                  <a:lnTo>
                    <a:pt x="977" y="1567"/>
                  </a:lnTo>
                  <a:lnTo>
                    <a:pt x="949" y="1560"/>
                  </a:lnTo>
                  <a:lnTo>
                    <a:pt x="919" y="1552"/>
                  </a:lnTo>
                  <a:lnTo>
                    <a:pt x="892" y="1546"/>
                  </a:lnTo>
                  <a:lnTo>
                    <a:pt x="864" y="1538"/>
                  </a:lnTo>
                  <a:lnTo>
                    <a:pt x="837" y="1530"/>
                  </a:lnTo>
                  <a:lnTo>
                    <a:pt x="810" y="1521"/>
                  </a:lnTo>
                  <a:lnTo>
                    <a:pt x="783" y="1513"/>
                  </a:lnTo>
                  <a:lnTo>
                    <a:pt x="757" y="1504"/>
                  </a:lnTo>
                  <a:lnTo>
                    <a:pt x="730" y="1496"/>
                  </a:lnTo>
                  <a:lnTo>
                    <a:pt x="706" y="1487"/>
                  </a:lnTo>
                  <a:lnTo>
                    <a:pt x="680" y="1478"/>
                  </a:lnTo>
                  <a:lnTo>
                    <a:pt x="655" y="1468"/>
                  </a:lnTo>
                  <a:lnTo>
                    <a:pt x="630" y="1459"/>
                  </a:lnTo>
                  <a:lnTo>
                    <a:pt x="605" y="1449"/>
                  </a:lnTo>
                  <a:lnTo>
                    <a:pt x="582" y="1439"/>
                  </a:lnTo>
                  <a:lnTo>
                    <a:pt x="558" y="1429"/>
                  </a:lnTo>
                  <a:lnTo>
                    <a:pt x="536" y="1419"/>
                  </a:lnTo>
                  <a:lnTo>
                    <a:pt x="513" y="1408"/>
                  </a:lnTo>
                  <a:lnTo>
                    <a:pt x="491" y="1397"/>
                  </a:lnTo>
                  <a:lnTo>
                    <a:pt x="469" y="1387"/>
                  </a:lnTo>
                  <a:lnTo>
                    <a:pt x="448" y="1376"/>
                  </a:lnTo>
                  <a:lnTo>
                    <a:pt x="427" y="1365"/>
                  </a:lnTo>
                  <a:lnTo>
                    <a:pt x="406" y="1353"/>
                  </a:lnTo>
                  <a:lnTo>
                    <a:pt x="386" y="1342"/>
                  </a:lnTo>
                  <a:lnTo>
                    <a:pt x="366" y="1331"/>
                  </a:lnTo>
                  <a:lnTo>
                    <a:pt x="347" y="1318"/>
                  </a:lnTo>
                  <a:lnTo>
                    <a:pt x="329" y="1306"/>
                  </a:lnTo>
                  <a:lnTo>
                    <a:pt x="311" y="1295"/>
                  </a:lnTo>
                  <a:lnTo>
                    <a:pt x="293" y="1282"/>
                  </a:lnTo>
                  <a:lnTo>
                    <a:pt x="275" y="1270"/>
                  </a:lnTo>
                  <a:lnTo>
                    <a:pt x="258" y="1258"/>
                  </a:lnTo>
                  <a:lnTo>
                    <a:pt x="242" y="1245"/>
                  </a:lnTo>
                  <a:lnTo>
                    <a:pt x="226" y="1232"/>
                  </a:lnTo>
                  <a:lnTo>
                    <a:pt x="211" y="1219"/>
                  </a:lnTo>
                  <a:lnTo>
                    <a:pt x="196" y="1206"/>
                  </a:lnTo>
                  <a:lnTo>
                    <a:pt x="181" y="1194"/>
                  </a:lnTo>
                  <a:lnTo>
                    <a:pt x="168" y="1180"/>
                  </a:lnTo>
                  <a:lnTo>
                    <a:pt x="154" y="1167"/>
                  </a:lnTo>
                  <a:lnTo>
                    <a:pt x="142" y="1153"/>
                  </a:lnTo>
                  <a:lnTo>
                    <a:pt x="130" y="1140"/>
                  </a:lnTo>
                  <a:lnTo>
                    <a:pt x="118" y="1126"/>
                  </a:lnTo>
                  <a:lnTo>
                    <a:pt x="107" y="1113"/>
                  </a:lnTo>
                  <a:lnTo>
                    <a:pt x="96" y="1099"/>
                  </a:lnTo>
                  <a:lnTo>
                    <a:pt x="86" y="1084"/>
                  </a:lnTo>
                  <a:lnTo>
                    <a:pt x="77" y="1071"/>
                  </a:lnTo>
                  <a:lnTo>
                    <a:pt x="68" y="1056"/>
                  </a:lnTo>
                  <a:lnTo>
                    <a:pt x="60" y="1043"/>
                  </a:lnTo>
                  <a:lnTo>
                    <a:pt x="51" y="1028"/>
                  </a:lnTo>
                  <a:lnTo>
                    <a:pt x="44" y="1015"/>
                  </a:lnTo>
                  <a:lnTo>
                    <a:pt x="37" y="1000"/>
                  </a:lnTo>
                  <a:lnTo>
                    <a:pt x="31" y="985"/>
                  </a:lnTo>
                  <a:lnTo>
                    <a:pt x="25" y="972"/>
                  </a:lnTo>
                  <a:lnTo>
                    <a:pt x="20" y="957"/>
                  </a:lnTo>
                  <a:lnTo>
                    <a:pt x="16" y="943"/>
                  </a:lnTo>
                  <a:lnTo>
                    <a:pt x="11" y="928"/>
                  </a:lnTo>
                  <a:lnTo>
                    <a:pt x="8" y="913"/>
                  </a:lnTo>
                  <a:lnTo>
                    <a:pt x="6" y="899"/>
                  </a:lnTo>
                  <a:lnTo>
                    <a:pt x="4" y="884"/>
                  </a:lnTo>
                  <a:lnTo>
                    <a:pt x="1" y="870"/>
                  </a:lnTo>
                  <a:lnTo>
                    <a:pt x="0" y="855"/>
                  </a:lnTo>
                  <a:lnTo>
                    <a:pt x="0" y="840"/>
                  </a:lnTo>
                  <a:lnTo>
                    <a:pt x="0" y="826"/>
                  </a:lnTo>
                  <a:lnTo>
                    <a:pt x="0" y="811"/>
                  </a:lnTo>
                  <a:lnTo>
                    <a:pt x="1" y="798"/>
                  </a:lnTo>
                  <a:lnTo>
                    <a:pt x="4" y="783"/>
                  </a:lnTo>
                  <a:lnTo>
                    <a:pt x="6" y="768"/>
                  </a:lnTo>
                  <a:lnTo>
                    <a:pt x="8" y="754"/>
                  </a:lnTo>
                  <a:lnTo>
                    <a:pt x="11" y="739"/>
                  </a:lnTo>
                  <a:lnTo>
                    <a:pt x="16" y="724"/>
                  </a:lnTo>
                  <a:lnTo>
                    <a:pt x="20" y="710"/>
                  </a:lnTo>
                  <a:lnTo>
                    <a:pt x="25" y="695"/>
                  </a:lnTo>
                  <a:lnTo>
                    <a:pt x="31" y="682"/>
                  </a:lnTo>
                  <a:lnTo>
                    <a:pt x="37" y="667"/>
                  </a:lnTo>
                  <a:lnTo>
                    <a:pt x="44" y="652"/>
                  </a:lnTo>
                  <a:lnTo>
                    <a:pt x="51" y="639"/>
                  </a:lnTo>
                  <a:lnTo>
                    <a:pt x="59" y="624"/>
                  </a:lnTo>
                  <a:lnTo>
                    <a:pt x="68" y="610"/>
                  </a:lnTo>
                  <a:lnTo>
                    <a:pt x="77" y="596"/>
                  </a:lnTo>
                  <a:lnTo>
                    <a:pt x="86" y="583"/>
                  </a:lnTo>
                  <a:lnTo>
                    <a:pt x="96" y="568"/>
                  </a:lnTo>
                  <a:lnTo>
                    <a:pt x="107" y="555"/>
                  </a:lnTo>
                  <a:lnTo>
                    <a:pt x="118" y="541"/>
                  </a:lnTo>
                  <a:lnTo>
                    <a:pt x="130" y="528"/>
                  </a:lnTo>
                  <a:lnTo>
                    <a:pt x="142" y="514"/>
                  </a:lnTo>
                  <a:lnTo>
                    <a:pt x="154" y="501"/>
                  </a:lnTo>
                  <a:lnTo>
                    <a:pt x="168" y="487"/>
                  </a:lnTo>
                  <a:lnTo>
                    <a:pt x="181" y="474"/>
                  </a:lnTo>
                  <a:lnTo>
                    <a:pt x="196" y="461"/>
                  </a:lnTo>
                  <a:lnTo>
                    <a:pt x="211" y="448"/>
                  </a:lnTo>
                  <a:lnTo>
                    <a:pt x="226" y="435"/>
                  </a:lnTo>
                  <a:lnTo>
                    <a:pt x="242" y="422"/>
                  </a:lnTo>
                  <a:lnTo>
                    <a:pt x="258" y="409"/>
                  </a:lnTo>
                  <a:lnTo>
                    <a:pt x="275" y="397"/>
                  </a:lnTo>
                  <a:lnTo>
                    <a:pt x="293" y="385"/>
                  </a:lnTo>
                  <a:lnTo>
                    <a:pt x="311" y="372"/>
                  </a:lnTo>
                  <a:lnTo>
                    <a:pt x="329" y="360"/>
                  </a:lnTo>
                  <a:lnTo>
                    <a:pt x="347" y="349"/>
                  </a:lnTo>
                  <a:lnTo>
                    <a:pt x="366" y="336"/>
                  </a:lnTo>
                  <a:lnTo>
                    <a:pt x="386" y="325"/>
                  </a:lnTo>
                  <a:lnTo>
                    <a:pt x="406" y="314"/>
                  </a:lnTo>
                  <a:lnTo>
                    <a:pt x="427" y="303"/>
                  </a:lnTo>
                  <a:lnTo>
                    <a:pt x="448" y="291"/>
                  </a:lnTo>
                  <a:lnTo>
                    <a:pt x="469" y="280"/>
                  </a:lnTo>
                  <a:lnTo>
                    <a:pt x="491" y="269"/>
                  </a:lnTo>
                  <a:lnTo>
                    <a:pt x="513" y="259"/>
                  </a:lnTo>
                  <a:lnTo>
                    <a:pt x="536" y="248"/>
                  </a:lnTo>
                  <a:lnTo>
                    <a:pt x="558" y="237"/>
                  </a:lnTo>
                  <a:lnTo>
                    <a:pt x="582" y="227"/>
                  </a:lnTo>
                  <a:lnTo>
                    <a:pt x="605" y="218"/>
                  </a:lnTo>
                  <a:lnTo>
                    <a:pt x="630" y="208"/>
                  </a:lnTo>
                  <a:lnTo>
                    <a:pt x="655" y="199"/>
                  </a:lnTo>
                  <a:lnTo>
                    <a:pt x="680" y="189"/>
                  </a:lnTo>
                  <a:lnTo>
                    <a:pt x="706" y="180"/>
                  </a:lnTo>
                  <a:lnTo>
                    <a:pt x="730" y="171"/>
                  </a:lnTo>
                  <a:lnTo>
                    <a:pt x="757" y="162"/>
                  </a:lnTo>
                  <a:lnTo>
                    <a:pt x="783" y="154"/>
                  </a:lnTo>
                  <a:lnTo>
                    <a:pt x="810" y="145"/>
                  </a:lnTo>
                  <a:lnTo>
                    <a:pt x="837" y="137"/>
                  </a:lnTo>
                  <a:lnTo>
                    <a:pt x="864" y="129"/>
                  </a:lnTo>
                  <a:lnTo>
                    <a:pt x="892" y="121"/>
                  </a:lnTo>
                  <a:lnTo>
                    <a:pt x="919" y="115"/>
                  </a:lnTo>
                  <a:lnTo>
                    <a:pt x="947" y="107"/>
                  </a:lnTo>
                  <a:lnTo>
                    <a:pt x="977" y="100"/>
                  </a:lnTo>
                  <a:lnTo>
                    <a:pt x="1005" y="93"/>
                  </a:lnTo>
                  <a:lnTo>
                    <a:pt x="1034" y="86"/>
                  </a:lnTo>
                  <a:lnTo>
                    <a:pt x="1063" y="80"/>
                  </a:lnTo>
                  <a:lnTo>
                    <a:pt x="1093" y="74"/>
                  </a:lnTo>
                  <a:lnTo>
                    <a:pt x="1123" y="68"/>
                  </a:lnTo>
                  <a:lnTo>
                    <a:pt x="1153" y="63"/>
                  </a:lnTo>
                  <a:lnTo>
                    <a:pt x="1183" y="57"/>
                  </a:lnTo>
                  <a:lnTo>
                    <a:pt x="1213" y="52"/>
                  </a:lnTo>
                  <a:lnTo>
                    <a:pt x="1244" y="47"/>
                  </a:lnTo>
                  <a:lnTo>
                    <a:pt x="1275" y="43"/>
                  </a:lnTo>
                  <a:lnTo>
                    <a:pt x="1306" y="38"/>
                  </a:lnTo>
                  <a:lnTo>
                    <a:pt x="1337" y="34"/>
                  </a:lnTo>
                  <a:lnTo>
                    <a:pt x="1368" y="29"/>
                  </a:lnTo>
                  <a:lnTo>
                    <a:pt x="1400" y="26"/>
                  </a:lnTo>
                  <a:lnTo>
                    <a:pt x="1431" y="22"/>
                  </a:lnTo>
                  <a:lnTo>
                    <a:pt x="1463" y="19"/>
                  </a:lnTo>
                  <a:lnTo>
                    <a:pt x="1495" y="17"/>
                  </a:lnTo>
                  <a:lnTo>
                    <a:pt x="1527" y="13"/>
                  </a:lnTo>
                  <a:lnTo>
                    <a:pt x="1559" y="11"/>
                  </a:lnTo>
                  <a:lnTo>
                    <a:pt x="1591" y="9"/>
                  </a:lnTo>
                  <a:lnTo>
                    <a:pt x="1624" y="7"/>
                  </a:lnTo>
                  <a:lnTo>
                    <a:pt x="1656" y="5"/>
                  </a:lnTo>
                  <a:lnTo>
                    <a:pt x="1688" y="3"/>
                  </a:lnTo>
                  <a:lnTo>
                    <a:pt x="1720" y="2"/>
                  </a:lnTo>
                  <a:lnTo>
                    <a:pt x="1753" y="1"/>
                  </a:lnTo>
                  <a:lnTo>
                    <a:pt x="1786" y="1"/>
                  </a:lnTo>
                  <a:lnTo>
                    <a:pt x="1818" y="0"/>
                  </a:lnTo>
                  <a:lnTo>
                    <a:pt x="1851" y="0"/>
                  </a:lnTo>
                  <a:lnTo>
                    <a:pt x="1883" y="0"/>
                  </a:lnTo>
                  <a:lnTo>
                    <a:pt x="1915" y="1"/>
                  </a:lnTo>
                  <a:lnTo>
                    <a:pt x="1948" y="1"/>
                  </a:lnTo>
                  <a:lnTo>
                    <a:pt x="1980" y="2"/>
                  </a:lnTo>
                  <a:lnTo>
                    <a:pt x="2013" y="3"/>
                  </a:lnTo>
                  <a:lnTo>
                    <a:pt x="2046" y="4"/>
                  </a:lnTo>
                  <a:lnTo>
                    <a:pt x="2078" y="5"/>
                  </a:lnTo>
                  <a:lnTo>
                    <a:pt x="2110" y="8"/>
                  </a:lnTo>
                  <a:lnTo>
                    <a:pt x="2142" y="10"/>
                  </a:lnTo>
                  <a:lnTo>
                    <a:pt x="2174" y="12"/>
                  </a:lnTo>
                  <a:lnTo>
                    <a:pt x="2206" y="14"/>
                  </a:lnTo>
                  <a:lnTo>
                    <a:pt x="2238" y="18"/>
                  </a:lnTo>
                  <a:lnTo>
                    <a:pt x="2271" y="21"/>
                  </a:lnTo>
                  <a:lnTo>
                    <a:pt x="2302" y="25"/>
                  </a:lnTo>
                  <a:lnTo>
                    <a:pt x="2334" y="28"/>
                  </a:lnTo>
                  <a:lnTo>
                    <a:pt x="2365" y="31"/>
                  </a:lnTo>
                  <a:lnTo>
                    <a:pt x="2395" y="36"/>
                  </a:lnTo>
                  <a:lnTo>
                    <a:pt x="2427" y="40"/>
                  </a:lnTo>
                  <a:lnTo>
                    <a:pt x="2457" y="45"/>
                  </a:lnTo>
                  <a:lnTo>
                    <a:pt x="2489" y="49"/>
                  </a:lnTo>
                  <a:lnTo>
                    <a:pt x="2519" y="54"/>
                  </a:lnTo>
                  <a:lnTo>
                    <a:pt x="2550" y="59"/>
                  </a:lnTo>
                  <a:lnTo>
                    <a:pt x="2580" y="65"/>
                  </a:lnTo>
                  <a:lnTo>
                    <a:pt x="2609" y="71"/>
                  </a:lnTo>
                  <a:lnTo>
                    <a:pt x="2638" y="77"/>
                  </a:lnTo>
                  <a:lnTo>
                    <a:pt x="2669" y="83"/>
                  </a:lnTo>
                  <a:lnTo>
                    <a:pt x="2698" y="90"/>
                  </a:lnTo>
                  <a:lnTo>
                    <a:pt x="2726" y="97"/>
                  </a:lnTo>
                  <a:lnTo>
                    <a:pt x="2755" y="103"/>
                  </a:lnTo>
                  <a:lnTo>
                    <a:pt x="2784" y="110"/>
                  </a:lnTo>
                  <a:lnTo>
                    <a:pt x="2812" y="118"/>
                  </a:lnTo>
                  <a:lnTo>
                    <a:pt x="2840" y="126"/>
                  </a:lnTo>
                  <a:lnTo>
                    <a:pt x="2867" y="134"/>
                  </a:lnTo>
                  <a:lnTo>
                    <a:pt x="2894" y="142"/>
                  </a:lnTo>
                  <a:lnTo>
                    <a:pt x="2921" y="149"/>
                  </a:lnTo>
                  <a:lnTo>
                    <a:pt x="2948" y="158"/>
                  </a:lnTo>
                  <a:lnTo>
                    <a:pt x="2974" y="166"/>
                  </a:lnTo>
                  <a:lnTo>
                    <a:pt x="3000" y="175"/>
                  </a:lnTo>
                  <a:lnTo>
                    <a:pt x="3025" y="184"/>
                  </a:lnTo>
                  <a:lnTo>
                    <a:pt x="3050" y="193"/>
                  </a:lnTo>
                  <a:lnTo>
                    <a:pt x="3075" y="203"/>
                  </a:lnTo>
                  <a:lnTo>
                    <a:pt x="3100" y="212"/>
                  </a:lnTo>
                  <a:lnTo>
                    <a:pt x="3123" y="223"/>
                  </a:lnTo>
                  <a:lnTo>
                    <a:pt x="3147" y="233"/>
                  </a:lnTo>
                  <a:lnTo>
                    <a:pt x="3171" y="243"/>
                  </a:lnTo>
                  <a:lnTo>
                    <a:pt x="3193" y="253"/>
                  </a:lnTo>
                  <a:lnTo>
                    <a:pt x="3216" y="264"/>
                  </a:lnTo>
                  <a:lnTo>
                    <a:pt x="3238" y="274"/>
                  </a:lnTo>
                  <a:lnTo>
                    <a:pt x="3259" y="286"/>
                  </a:lnTo>
                  <a:lnTo>
                    <a:pt x="3281" y="297"/>
                  </a:lnTo>
                  <a:lnTo>
                    <a:pt x="3301" y="308"/>
                  </a:lnTo>
                  <a:lnTo>
                    <a:pt x="3321" y="319"/>
                  </a:lnTo>
                  <a:lnTo>
                    <a:pt x="3342" y="331"/>
                  </a:lnTo>
                  <a:lnTo>
                    <a:pt x="3361" y="342"/>
                  </a:lnTo>
                  <a:lnTo>
                    <a:pt x="3380" y="354"/>
                  </a:lnTo>
                  <a:lnTo>
                    <a:pt x="3398" y="367"/>
                  </a:lnTo>
                  <a:lnTo>
                    <a:pt x="3416" y="378"/>
                  </a:lnTo>
                  <a:lnTo>
                    <a:pt x="3434" y="390"/>
                  </a:lnTo>
                  <a:lnTo>
                    <a:pt x="3451" y="403"/>
                  </a:lnTo>
                  <a:lnTo>
                    <a:pt x="3468" y="416"/>
                  </a:lnTo>
                  <a:lnTo>
                    <a:pt x="3483" y="429"/>
                  </a:lnTo>
                  <a:lnTo>
                    <a:pt x="3499" y="441"/>
                  </a:lnTo>
                  <a:lnTo>
                    <a:pt x="3514" y="454"/>
                  </a:lnTo>
                  <a:lnTo>
                    <a:pt x="3528" y="467"/>
                  </a:lnTo>
                  <a:lnTo>
                    <a:pt x="3543" y="480"/>
                  </a:lnTo>
                  <a:lnTo>
                    <a:pt x="3556" y="494"/>
                  </a:lnTo>
                  <a:lnTo>
                    <a:pt x="3569" y="507"/>
                  </a:lnTo>
                  <a:lnTo>
                    <a:pt x="3581" y="521"/>
                  </a:lnTo>
                  <a:lnTo>
                    <a:pt x="3594" y="534"/>
                  </a:lnTo>
                  <a:lnTo>
                    <a:pt x="3605" y="548"/>
                  </a:lnTo>
                  <a:lnTo>
                    <a:pt x="3616" y="561"/>
                  </a:lnTo>
                  <a:lnTo>
                    <a:pt x="3626" y="575"/>
                  </a:lnTo>
                  <a:lnTo>
                    <a:pt x="3636" y="589"/>
                  </a:lnTo>
                  <a:lnTo>
                    <a:pt x="3645" y="603"/>
                  </a:lnTo>
                  <a:lnTo>
                    <a:pt x="3654" y="618"/>
                  </a:lnTo>
                  <a:lnTo>
                    <a:pt x="3662" y="631"/>
                  </a:lnTo>
                  <a:lnTo>
                    <a:pt x="3670" y="646"/>
                  </a:lnTo>
                  <a:lnTo>
                    <a:pt x="3677" y="659"/>
                  </a:lnTo>
                  <a:lnTo>
                    <a:pt x="3684" y="674"/>
                  </a:lnTo>
                  <a:lnTo>
                    <a:pt x="3689" y="688"/>
                  </a:lnTo>
                  <a:lnTo>
                    <a:pt x="3695" y="703"/>
                  </a:lnTo>
                  <a:lnTo>
                    <a:pt x="3699" y="718"/>
                  </a:lnTo>
                  <a:lnTo>
                    <a:pt x="3704" y="731"/>
                  </a:lnTo>
                  <a:lnTo>
                    <a:pt x="3707" y="746"/>
                  </a:lnTo>
                  <a:lnTo>
                    <a:pt x="3711" y="760"/>
                  </a:lnTo>
                  <a:lnTo>
                    <a:pt x="3713" y="775"/>
                  </a:lnTo>
                  <a:lnTo>
                    <a:pt x="3715" y="790"/>
                  </a:lnTo>
                  <a:lnTo>
                    <a:pt x="3716" y="804"/>
                  </a:lnTo>
                  <a:lnTo>
                    <a:pt x="3717" y="819"/>
                  </a:lnTo>
                  <a:lnTo>
                    <a:pt x="3717" y="834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71" name="Freeform 127">
              <a:extLst>
                <a:ext uri="{FF2B5EF4-FFF2-40B4-BE49-F238E27FC236}">
                  <a16:creationId xmlns:a16="http://schemas.microsoft.com/office/drawing/2014/main" id="{00D610EA-8637-C140-BA98-0608C46F93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2" y="3338"/>
              <a:ext cx="609" cy="256"/>
            </a:xfrm>
            <a:custGeom>
              <a:avLst/>
              <a:gdLst>
                <a:gd name="T0" fmla="*/ 0 w 4872"/>
                <a:gd name="T1" fmla="*/ 0 h 2051"/>
                <a:gd name="T2" fmla="*/ 0 w 4872"/>
                <a:gd name="T3" fmla="*/ 0 h 2051"/>
                <a:gd name="T4" fmla="*/ 0 w 4872"/>
                <a:gd name="T5" fmla="*/ 0 h 2051"/>
                <a:gd name="T6" fmla="*/ 0 w 4872"/>
                <a:gd name="T7" fmla="*/ 0 h 2051"/>
                <a:gd name="T8" fmla="*/ 0 w 4872"/>
                <a:gd name="T9" fmla="*/ 0 h 2051"/>
                <a:gd name="T10" fmla="*/ 0 w 4872"/>
                <a:gd name="T11" fmla="*/ 0 h 2051"/>
                <a:gd name="T12" fmla="*/ 0 w 4872"/>
                <a:gd name="T13" fmla="*/ 0 h 2051"/>
                <a:gd name="T14" fmla="*/ 0 w 4872"/>
                <a:gd name="T15" fmla="*/ 0 h 2051"/>
                <a:gd name="T16" fmla="*/ 0 w 4872"/>
                <a:gd name="T17" fmla="*/ 0 h 2051"/>
                <a:gd name="T18" fmla="*/ 0 w 4872"/>
                <a:gd name="T19" fmla="*/ 0 h 2051"/>
                <a:gd name="T20" fmla="*/ 0 w 4872"/>
                <a:gd name="T21" fmla="*/ 0 h 2051"/>
                <a:gd name="T22" fmla="*/ 0 w 4872"/>
                <a:gd name="T23" fmla="*/ 0 h 2051"/>
                <a:gd name="T24" fmla="*/ 0 w 4872"/>
                <a:gd name="T25" fmla="*/ 0 h 2051"/>
                <a:gd name="T26" fmla="*/ 0 w 4872"/>
                <a:gd name="T27" fmla="*/ 0 h 2051"/>
                <a:gd name="T28" fmla="*/ 0 w 4872"/>
                <a:gd name="T29" fmla="*/ 0 h 2051"/>
                <a:gd name="T30" fmla="*/ 0 w 4872"/>
                <a:gd name="T31" fmla="*/ 0 h 2051"/>
                <a:gd name="T32" fmla="*/ 0 w 4872"/>
                <a:gd name="T33" fmla="*/ 0 h 2051"/>
                <a:gd name="T34" fmla="*/ 0 w 4872"/>
                <a:gd name="T35" fmla="*/ 0 h 2051"/>
                <a:gd name="T36" fmla="*/ 0 w 4872"/>
                <a:gd name="T37" fmla="*/ 0 h 2051"/>
                <a:gd name="T38" fmla="*/ 0 w 4872"/>
                <a:gd name="T39" fmla="*/ 0 h 2051"/>
                <a:gd name="T40" fmla="*/ 0 w 4872"/>
                <a:gd name="T41" fmla="*/ 0 h 2051"/>
                <a:gd name="T42" fmla="*/ 0 w 4872"/>
                <a:gd name="T43" fmla="*/ 0 h 2051"/>
                <a:gd name="T44" fmla="*/ 0 w 4872"/>
                <a:gd name="T45" fmla="*/ 0 h 2051"/>
                <a:gd name="T46" fmla="*/ 0 w 4872"/>
                <a:gd name="T47" fmla="*/ 0 h 2051"/>
                <a:gd name="T48" fmla="*/ 0 w 4872"/>
                <a:gd name="T49" fmla="*/ 0 h 2051"/>
                <a:gd name="T50" fmla="*/ 0 w 4872"/>
                <a:gd name="T51" fmla="*/ 0 h 2051"/>
                <a:gd name="T52" fmla="*/ 0 w 4872"/>
                <a:gd name="T53" fmla="*/ 0 h 2051"/>
                <a:gd name="T54" fmla="*/ 0 w 4872"/>
                <a:gd name="T55" fmla="*/ 0 h 2051"/>
                <a:gd name="T56" fmla="*/ 0 w 4872"/>
                <a:gd name="T57" fmla="*/ 0 h 2051"/>
                <a:gd name="T58" fmla="*/ 0 w 4872"/>
                <a:gd name="T59" fmla="*/ 0 h 2051"/>
                <a:gd name="T60" fmla="*/ 0 w 4872"/>
                <a:gd name="T61" fmla="*/ 0 h 2051"/>
                <a:gd name="T62" fmla="*/ 0 w 4872"/>
                <a:gd name="T63" fmla="*/ 0 h 2051"/>
                <a:gd name="T64" fmla="*/ 0 w 4872"/>
                <a:gd name="T65" fmla="*/ 0 h 2051"/>
                <a:gd name="T66" fmla="*/ 0 w 4872"/>
                <a:gd name="T67" fmla="*/ 0 h 2051"/>
                <a:gd name="T68" fmla="*/ 0 w 4872"/>
                <a:gd name="T69" fmla="*/ 0 h 2051"/>
                <a:gd name="T70" fmla="*/ 0 w 4872"/>
                <a:gd name="T71" fmla="*/ 0 h 2051"/>
                <a:gd name="T72" fmla="*/ 0 w 4872"/>
                <a:gd name="T73" fmla="*/ 0 h 2051"/>
                <a:gd name="T74" fmla="*/ 0 w 4872"/>
                <a:gd name="T75" fmla="*/ 0 h 2051"/>
                <a:gd name="T76" fmla="*/ 0 w 4872"/>
                <a:gd name="T77" fmla="*/ 0 h 2051"/>
                <a:gd name="T78" fmla="*/ 0 w 4872"/>
                <a:gd name="T79" fmla="*/ 0 h 2051"/>
                <a:gd name="T80" fmla="*/ 0 w 4872"/>
                <a:gd name="T81" fmla="*/ 0 h 2051"/>
                <a:gd name="T82" fmla="*/ 0 w 4872"/>
                <a:gd name="T83" fmla="*/ 0 h 2051"/>
                <a:gd name="T84" fmla="*/ 0 w 4872"/>
                <a:gd name="T85" fmla="*/ 0 h 2051"/>
                <a:gd name="T86" fmla="*/ 0 w 4872"/>
                <a:gd name="T87" fmla="*/ 0 h 2051"/>
                <a:gd name="T88" fmla="*/ 0 w 4872"/>
                <a:gd name="T89" fmla="*/ 0 h 2051"/>
                <a:gd name="T90" fmla="*/ 0 w 4872"/>
                <a:gd name="T91" fmla="*/ 0 h 2051"/>
                <a:gd name="T92" fmla="*/ 0 w 4872"/>
                <a:gd name="T93" fmla="*/ 0 h 2051"/>
                <a:gd name="T94" fmla="*/ 0 w 4872"/>
                <a:gd name="T95" fmla="*/ 0 h 2051"/>
                <a:gd name="T96" fmla="*/ 0 w 4872"/>
                <a:gd name="T97" fmla="*/ 0 h 2051"/>
                <a:gd name="T98" fmla="*/ 0 w 4872"/>
                <a:gd name="T99" fmla="*/ 0 h 2051"/>
                <a:gd name="T100" fmla="*/ 0 w 4872"/>
                <a:gd name="T101" fmla="*/ 0 h 2051"/>
                <a:gd name="T102" fmla="*/ 0 w 4872"/>
                <a:gd name="T103" fmla="*/ 0 h 2051"/>
                <a:gd name="T104" fmla="*/ 0 w 4872"/>
                <a:gd name="T105" fmla="*/ 0 h 2051"/>
                <a:gd name="T106" fmla="*/ 0 w 4872"/>
                <a:gd name="T107" fmla="*/ 0 h 2051"/>
                <a:gd name="T108" fmla="*/ 0 w 4872"/>
                <a:gd name="T109" fmla="*/ 0 h 2051"/>
                <a:gd name="T110" fmla="*/ 0 w 4872"/>
                <a:gd name="T111" fmla="*/ 0 h 2051"/>
                <a:gd name="T112" fmla="*/ 0 w 4872"/>
                <a:gd name="T113" fmla="*/ 0 h 2051"/>
                <a:gd name="T114" fmla="*/ 0 w 4872"/>
                <a:gd name="T115" fmla="*/ 0 h 2051"/>
                <a:gd name="T116" fmla="*/ 0 w 4872"/>
                <a:gd name="T117" fmla="*/ 0 h 2051"/>
                <a:gd name="T118" fmla="*/ 0 w 4872"/>
                <a:gd name="T119" fmla="*/ 0 h 205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872"/>
                <a:gd name="T181" fmla="*/ 0 h 2051"/>
                <a:gd name="T182" fmla="*/ 4872 w 4872"/>
                <a:gd name="T183" fmla="*/ 2051 h 205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872" h="2051">
                  <a:moveTo>
                    <a:pt x="4872" y="1025"/>
                  </a:moveTo>
                  <a:lnTo>
                    <a:pt x="4872" y="1043"/>
                  </a:lnTo>
                  <a:lnTo>
                    <a:pt x="4870" y="1061"/>
                  </a:lnTo>
                  <a:lnTo>
                    <a:pt x="4868" y="1079"/>
                  </a:lnTo>
                  <a:lnTo>
                    <a:pt x="4866" y="1097"/>
                  </a:lnTo>
                  <a:lnTo>
                    <a:pt x="4863" y="1115"/>
                  </a:lnTo>
                  <a:lnTo>
                    <a:pt x="4858" y="1133"/>
                  </a:lnTo>
                  <a:lnTo>
                    <a:pt x="4854" y="1151"/>
                  </a:lnTo>
                  <a:lnTo>
                    <a:pt x="4848" y="1169"/>
                  </a:lnTo>
                  <a:lnTo>
                    <a:pt x="4841" y="1186"/>
                  </a:lnTo>
                  <a:lnTo>
                    <a:pt x="4834" y="1204"/>
                  </a:lnTo>
                  <a:lnTo>
                    <a:pt x="4827" y="1222"/>
                  </a:lnTo>
                  <a:lnTo>
                    <a:pt x="4819" y="1240"/>
                  </a:lnTo>
                  <a:lnTo>
                    <a:pt x="4810" y="1257"/>
                  </a:lnTo>
                  <a:lnTo>
                    <a:pt x="4800" y="1275"/>
                  </a:lnTo>
                  <a:lnTo>
                    <a:pt x="4788" y="1292"/>
                  </a:lnTo>
                  <a:lnTo>
                    <a:pt x="4777" y="1309"/>
                  </a:lnTo>
                  <a:lnTo>
                    <a:pt x="4765" y="1327"/>
                  </a:lnTo>
                  <a:lnTo>
                    <a:pt x="4752" y="1344"/>
                  </a:lnTo>
                  <a:lnTo>
                    <a:pt x="4739" y="1360"/>
                  </a:lnTo>
                  <a:lnTo>
                    <a:pt x="4724" y="1377"/>
                  </a:lnTo>
                  <a:lnTo>
                    <a:pt x="4710" y="1394"/>
                  </a:lnTo>
                  <a:lnTo>
                    <a:pt x="4694" y="1411"/>
                  </a:lnTo>
                  <a:lnTo>
                    <a:pt x="4677" y="1428"/>
                  </a:lnTo>
                  <a:lnTo>
                    <a:pt x="4660" y="1444"/>
                  </a:lnTo>
                  <a:lnTo>
                    <a:pt x="4642" y="1461"/>
                  </a:lnTo>
                  <a:lnTo>
                    <a:pt x="4624" y="1476"/>
                  </a:lnTo>
                  <a:lnTo>
                    <a:pt x="4605" y="1492"/>
                  </a:lnTo>
                  <a:lnTo>
                    <a:pt x="4585" y="1509"/>
                  </a:lnTo>
                  <a:lnTo>
                    <a:pt x="4564" y="1525"/>
                  </a:lnTo>
                  <a:lnTo>
                    <a:pt x="4544" y="1539"/>
                  </a:lnTo>
                  <a:lnTo>
                    <a:pt x="4522" y="1555"/>
                  </a:lnTo>
                  <a:lnTo>
                    <a:pt x="4500" y="1571"/>
                  </a:lnTo>
                  <a:lnTo>
                    <a:pt x="4477" y="1585"/>
                  </a:lnTo>
                  <a:lnTo>
                    <a:pt x="4453" y="1601"/>
                  </a:lnTo>
                  <a:lnTo>
                    <a:pt x="4429" y="1616"/>
                  </a:lnTo>
                  <a:lnTo>
                    <a:pt x="4405" y="1630"/>
                  </a:lnTo>
                  <a:lnTo>
                    <a:pt x="4379" y="1644"/>
                  </a:lnTo>
                  <a:lnTo>
                    <a:pt x="4353" y="1659"/>
                  </a:lnTo>
                  <a:lnTo>
                    <a:pt x="4326" y="1673"/>
                  </a:lnTo>
                  <a:lnTo>
                    <a:pt x="4299" y="1687"/>
                  </a:lnTo>
                  <a:lnTo>
                    <a:pt x="4271" y="1700"/>
                  </a:lnTo>
                  <a:lnTo>
                    <a:pt x="4243" y="1714"/>
                  </a:lnTo>
                  <a:lnTo>
                    <a:pt x="4215" y="1727"/>
                  </a:lnTo>
                  <a:lnTo>
                    <a:pt x="4184" y="1740"/>
                  </a:lnTo>
                  <a:lnTo>
                    <a:pt x="4155" y="1753"/>
                  </a:lnTo>
                  <a:lnTo>
                    <a:pt x="4125" y="1765"/>
                  </a:lnTo>
                  <a:lnTo>
                    <a:pt x="4093" y="1778"/>
                  </a:lnTo>
                  <a:lnTo>
                    <a:pt x="4062" y="1789"/>
                  </a:lnTo>
                  <a:lnTo>
                    <a:pt x="4030" y="1801"/>
                  </a:lnTo>
                  <a:lnTo>
                    <a:pt x="3997" y="1813"/>
                  </a:lnTo>
                  <a:lnTo>
                    <a:pt x="3965" y="1824"/>
                  </a:lnTo>
                  <a:lnTo>
                    <a:pt x="3931" y="1835"/>
                  </a:lnTo>
                  <a:lnTo>
                    <a:pt x="3897" y="1846"/>
                  </a:lnTo>
                  <a:lnTo>
                    <a:pt x="3862" y="1857"/>
                  </a:lnTo>
                  <a:lnTo>
                    <a:pt x="3828" y="1868"/>
                  </a:lnTo>
                  <a:lnTo>
                    <a:pt x="3793" y="1878"/>
                  </a:lnTo>
                  <a:lnTo>
                    <a:pt x="3757" y="1887"/>
                  </a:lnTo>
                  <a:lnTo>
                    <a:pt x="3721" y="1897"/>
                  </a:lnTo>
                  <a:lnTo>
                    <a:pt x="3685" y="1906"/>
                  </a:lnTo>
                  <a:lnTo>
                    <a:pt x="3648" y="1915"/>
                  </a:lnTo>
                  <a:lnTo>
                    <a:pt x="3610" y="1924"/>
                  </a:lnTo>
                  <a:lnTo>
                    <a:pt x="3573" y="1933"/>
                  </a:lnTo>
                  <a:lnTo>
                    <a:pt x="3535" y="1941"/>
                  </a:lnTo>
                  <a:lnTo>
                    <a:pt x="3497" y="1949"/>
                  </a:lnTo>
                  <a:lnTo>
                    <a:pt x="3458" y="1957"/>
                  </a:lnTo>
                  <a:lnTo>
                    <a:pt x="3419" y="1963"/>
                  </a:lnTo>
                  <a:lnTo>
                    <a:pt x="3381" y="1971"/>
                  </a:lnTo>
                  <a:lnTo>
                    <a:pt x="3341" y="1978"/>
                  </a:lnTo>
                  <a:lnTo>
                    <a:pt x="3301" y="1985"/>
                  </a:lnTo>
                  <a:lnTo>
                    <a:pt x="3262" y="1990"/>
                  </a:lnTo>
                  <a:lnTo>
                    <a:pt x="3221" y="1996"/>
                  </a:lnTo>
                  <a:lnTo>
                    <a:pt x="3181" y="2002"/>
                  </a:lnTo>
                  <a:lnTo>
                    <a:pt x="3140" y="2007"/>
                  </a:lnTo>
                  <a:lnTo>
                    <a:pt x="3098" y="2013"/>
                  </a:lnTo>
                  <a:lnTo>
                    <a:pt x="3058" y="2017"/>
                  </a:lnTo>
                  <a:lnTo>
                    <a:pt x="3016" y="2022"/>
                  </a:lnTo>
                  <a:lnTo>
                    <a:pt x="2975" y="2026"/>
                  </a:lnTo>
                  <a:lnTo>
                    <a:pt x="2933" y="2030"/>
                  </a:lnTo>
                  <a:lnTo>
                    <a:pt x="2891" y="2033"/>
                  </a:lnTo>
                  <a:lnTo>
                    <a:pt x="2850" y="2037"/>
                  </a:lnTo>
                  <a:lnTo>
                    <a:pt x="2807" y="2039"/>
                  </a:lnTo>
                  <a:lnTo>
                    <a:pt x="2765" y="2042"/>
                  </a:lnTo>
                  <a:lnTo>
                    <a:pt x="2723" y="2044"/>
                  </a:lnTo>
                  <a:lnTo>
                    <a:pt x="2681" y="2047"/>
                  </a:lnTo>
                  <a:lnTo>
                    <a:pt x="2638" y="2048"/>
                  </a:lnTo>
                  <a:lnTo>
                    <a:pt x="2596" y="2049"/>
                  </a:lnTo>
                  <a:lnTo>
                    <a:pt x="2553" y="2050"/>
                  </a:lnTo>
                  <a:lnTo>
                    <a:pt x="2510" y="2051"/>
                  </a:lnTo>
                  <a:lnTo>
                    <a:pt x="2468" y="2051"/>
                  </a:lnTo>
                  <a:lnTo>
                    <a:pt x="2426" y="2051"/>
                  </a:lnTo>
                  <a:lnTo>
                    <a:pt x="2383" y="2051"/>
                  </a:lnTo>
                  <a:lnTo>
                    <a:pt x="2340" y="2050"/>
                  </a:lnTo>
                  <a:lnTo>
                    <a:pt x="2297" y="2050"/>
                  </a:lnTo>
                  <a:lnTo>
                    <a:pt x="2255" y="2049"/>
                  </a:lnTo>
                  <a:lnTo>
                    <a:pt x="2213" y="2047"/>
                  </a:lnTo>
                  <a:lnTo>
                    <a:pt x="2170" y="2046"/>
                  </a:lnTo>
                  <a:lnTo>
                    <a:pt x="2128" y="2043"/>
                  </a:lnTo>
                  <a:lnTo>
                    <a:pt x="2086" y="2041"/>
                  </a:lnTo>
                  <a:lnTo>
                    <a:pt x="2043" y="2038"/>
                  </a:lnTo>
                  <a:lnTo>
                    <a:pt x="2002" y="2034"/>
                  </a:lnTo>
                  <a:lnTo>
                    <a:pt x="1960" y="2032"/>
                  </a:lnTo>
                  <a:lnTo>
                    <a:pt x="1918" y="2028"/>
                  </a:lnTo>
                  <a:lnTo>
                    <a:pt x="1877" y="2024"/>
                  </a:lnTo>
                  <a:lnTo>
                    <a:pt x="1835" y="2020"/>
                  </a:lnTo>
                  <a:lnTo>
                    <a:pt x="1793" y="2015"/>
                  </a:lnTo>
                  <a:lnTo>
                    <a:pt x="1753" y="2011"/>
                  </a:lnTo>
                  <a:lnTo>
                    <a:pt x="1711" y="2005"/>
                  </a:lnTo>
                  <a:lnTo>
                    <a:pt x="1671" y="1999"/>
                  </a:lnTo>
                  <a:lnTo>
                    <a:pt x="1630" y="1994"/>
                  </a:lnTo>
                  <a:lnTo>
                    <a:pt x="1591" y="1987"/>
                  </a:lnTo>
                  <a:lnTo>
                    <a:pt x="1550" y="1981"/>
                  </a:lnTo>
                  <a:lnTo>
                    <a:pt x="1511" y="1975"/>
                  </a:lnTo>
                  <a:lnTo>
                    <a:pt x="1472" y="1968"/>
                  </a:lnTo>
                  <a:lnTo>
                    <a:pt x="1433" y="1960"/>
                  </a:lnTo>
                  <a:lnTo>
                    <a:pt x="1394" y="1953"/>
                  </a:lnTo>
                  <a:lnTo>
                    <a:pt x="1356" y="1945"/>
                  </a:lnTo>
                  <a:lnTo>
                    <a:pt x="1317" y="1936"/>
                  </a:lnTo>
                  <a:lnTo>
                    <a:pt x="1280" y="1929"/>
                  </a:lnTo>
                  <a:lnTo>
                    <a:pt x="1243" y="1920"/>
                  </a:lnTo>
                  <a:lnTo>
                    <a:pt x="1206" y="1911"/>
                  </a:lnTo>
                  <a:lnTo>
                    <a:pt x="1169" y="1902"/>
                  </a:lnTo>
                  <a:lnTo>
                    <a:pt x="1133" y="1893"/>
                  </a:lnTo>
                  <a:lnTo>
                    <a:pt x="1097" y="1882"/>
                  </a:lnTo>
                  <a:lnTo>
                    <a:pt x="1062" y="1872"/>
                  </a:lnTo>
                  <a:lnTo>
                    <a:pt x="1027" y="1862"/>
                  </a:lnTo>
                  <a:lnTo>
                    <a:pt x="992" y="1852"/>
                  </a:lnTo>
                  <a:lnTo>
                    <a:pt x="957" y="1841"/>
                  </a:lnTo>
                  <a:lnTo>
                    <a:pt x="925" y="1830"/>
                  </a:lnTo>
                  <a:lnTo>
                    <a:pt x="891" y="1818"/>
                  </a:lnTo>
                  <a:lnTo>
                    <a:pt x="858" y="1807"/>
                  </a:lnTo>
                  <a:lnTo>
                    <a:pt x="826" y="1796"/>
                  </a:lnTo>
                  <a:lnTo>
                    <a:pt x="794" y="1783"/>
                  </a:lnTo>
                  <a:lnTo>
                    <a:pt x="763" y="1771"/>
                  </a:lnTo>
                  <a:lnTo>
                    <a:pt x="732" y="1759"/>
                  </a:lnTo>
                  <a:lnTo>
                    <a:pt x="702" y="1746"/>
                  </a:lnTo>
                  <a:lnTo>
                    <a:pt x="673" y="1733"/>
                  </a:lnTo>
                  <a:lnTo>
                    <a:pt x="644" y="1720"/>
                  </a:lnTo>
                  <a:lnTo>
                    <a:pt x="614" y="1707"/>
                  </a:lnTo>
                  <a:lnTo>
                    <a:pt x="587" y="1693"/>
                  </a:lnTo>
                  <a:lnTo>
                    <a:pt x="559" y="1680"/>
                  </a:lnTo>
                  <a:lnTo>
                    <a:pt x="532" y="1665"/>
                  </a:lnTo>
                  <a:lnTo>
                    <a:pt x="506" y="1652"/>
                  </a:lnTo>
                  <a:lnTo>
                    <a:pt x="480" y="1637"/>
                  </a:lnTo>
                  <a:lnTo>
                    <a:pt x="456" y="1623"/>
                  </a:lnTo>
                  <a:lnTo>
                    <a:pt x="431" y="1608"/>
                  </a:lnTo>
                  <a:lnTo>
                    <a:pt x="407" y="1593"/>
                  </a:lnTo>
                  <a:lnTo>
                    <a:pt x="384" y="1579"/>
                  </a:lnTo>
                  <a:lnTo>
                    <a:pt x="361" y="1563"/>
                  </a:lnTo>
                  <a:lnTo>
                    <a:pt x="339" y="1547"/>
                  </a:lnTo>
                  <a:lnTo>
                    <a:pt x="317" y="1533"/>
                  </a:lnTo>
                  <a:lnTo>
                    <a:pt x="297" y="1517"/>
                  </a:lnTo>
                  <a:lnTo>
                    <a:pt x="277" y="1501"/>
                  </a:lnTo>
                  <a:lnTo>
                    <a:pt x="258" y="1484"/>
                  </a:lnTo>
                  <a:lnTo>
                    <a:pt x="239" y="1468"/>
                  </a:lnTo>
                  <a:lnTo>
                    <a:pt x="221" y="1453"/>
                  </a:lnTo>
                  <a:lnTo>
                    <a:pt x="204" y="1436"/>
                  </a:lnTo>
                  <a:lnTo>
                    <a:pt x="187" y="1419"/>
                  </a:lnTo>
                  <a:lnTo>
                    <a:pt x="170" y="1402"/>
                  </a:lnTo>
                  <a:lnTo>
                    <a:pt x="155" y="1386"/>
                  </a:lnTo>
                  <a:lnTo>
                    <a:pt x="141" y="1369"/>
                  </a:lnTo>
                  <a:lnTo>
                    <a:pt x="127" y="1353"/>
                  </a:lnTo>
                  <a:lnTo>
                    <a:pt x="114" y="1335"/>
                  </a:lnTo>
                  <a:lnTo>
                    <a:pt x="101" y="1318"/>
                  </a:lnTo>
                  <a:lnTo>
                    <a:pt x="89" y="1301"/>
                  </a:lnTo>
                  <a:lnTo>
                    <a:pt x="78" y="1283"/>
                  </a:lnTo>
                  <a:lnTo>
                    <a:pt x="68" y="1266"/>
                  </a:lnTo>
                  <a:lnTo>
                    <a:pt x="59" y="1248"/>
                  </a:lnTo>
                  <a:lnTo>
                    <a:pt x="50" y="1231"/>
                  </a:lnTo>
                  <a:lnTo>
                    <a:pt x="41" y="1213"/>
                  </a:lnTo>
                  <a:lnTo>
                    <a:pt x="34" y="1195"/>
                  </a:lnTo>
                  <a:lnTo>
                    <a:pt x="27" y="1178"/>
                  </a:lnTo>
                  <a:lnTo>
                    <a:pt x="21" y="1160"/>
                  </a:lnTo>
                  <a:lnTo>
                    <a:pt x="16" y="1142"/>
                  </a:lnTo>
                  <a:lnTo>
                    <a:pt x="11" y="1124"/>
                  </a:lnTo>
                  <a:lnTo>
                    <a:pt x="8" y="1106"/>
                  </a:lnTo>
                  <a:lnTo>
                    <a:pt x="5" y="1088"/>
                  </a:lnTo>
                  <a:lnTo>
                    <a:pt x="2" y="1070"/>
                  </a:lnTo>
                  <a:lnTo>
                    <a:pt x="1" y="1052"/>
                  </a:lnTo>
                  <a:lnTo>
                    <a:pt x="0" y="1034"/>
                  </a:lnTo>
                  <a:lnTo>
                    <a:pt x="0" y="1017"/>
                  </a:lnTo>
                  <a:lnTo>
                    <a:pt x="1" y="999"/>
                  </a:lnTo>
                  <a:lnTo>
                    <a:pt x="2" y="981"/>
                  </a:lnTo>
                  <a:lnTo>
                    <a:pt x="5" y="963"/>
                  </a:lnTo>
                  <a:lnTo>
                    <a:pt x="8" y="945"/>
                  </a:lnTo>
                  <a:lnTo>
                    <a:pt x="11" y="927"/>
                  </a:lnTo>
                  <a:lnTo>
                    <a:pt x="16" y="909"/>
                  </a:lnTo>
                  <a:lnTo>
                    <a:pt x="21" y="891"/>
                  </a:lnTo>
                  <a:lnTo>
                    <a:pt x="27" y="873"/>
                  </a:lnTo>
                  <a:lnTo>
                    <a:pt x="34" y="856"/>
                  </a:lnTo>
                  <a:lnTo>
                    <a:pt x="41" y="838"/>
                  </a:lnTo>
                  <a:lnTo>
                    <a:pt x="50" y="820"/>
                  </a:lnTo>
                  <a:lnTo>
                    <a:pt x="59" y="804"/>
                  </a:lnTo>
                  <a:lnTo>
                    <a:pt x="68" y="786"/>
                  </a:lnTo>
                  <a:lnTo>
                    <a:pt x="78" y="769"/>
                  </a:lnTo>
                  <a:lnTo>
                    <a:pt x="89" y="751"/>
                  </a:lnTo>
                  <a:lnTo>
                    <a:pt x="101" y="734"/>
                  </a:lnTo>
                  <a:lnTo>
                    <a:pt x="114" y="717"/>
                  </a:lnTo>
                  <a:lnTo>
                    <a:pt x="126" y="699"/>
                  </a:lnTo>
                  <a:lnTo>
                    <a:pt x="141" y="682"/>
                  </a:lnTo>
                  <a:lnTo>
                    <a:pt x="155" y="665"/>
                  </a:lnTo>
                  <a:lnTo>
                    <a:pt x="170" y="648"/>
                  </a:lnTo>
                  <a:lnTo>
                    <a:pt x="187" y="632"/>
                  </a:lnTo>
                  <a:lnTo>
                    <a:pt x="204" y="616"/>
                  </a:lnTo>
                  <a:lnTo>
                    <a:pt x="221" y="599"/>
                  </a:lnTo>
                  <a:lnTo>
                    <a:pt x="239" y="583"/>
                  </a:lnTo>
                  <a:lnTo>
                    <a:pt x="258" y="567"/>
                  </a:lnTo>
                  <a:lnTo>
                    <a:pt x="277" y="550"/>
                  </a:lnTo>
                  <a:lnTo>
                    <a:pt x="297" y="535"/>
                  </a:lnTo>
                  <a:lnTo>
                    <a:pt x="317" y="519"/>
                  </a:lnTo>
                  <a:lnTo>
                    <a:pt x="339" y="504"/>
                  </a:lnTo>
                  <a:lnTo>
                    <a:pt x="361" y="488"/>
                  </a:lnTo>
                  <a:lnTo>
                    <a:pt x="384" y="473"/>
                  </a:lnTo>
                  <a:lnTo>
                    <a:pt x="407" y="458"/>
                  </a:lnTo>
                  <a:lnTo>
                    <a:pt x="431" y="443"/>
                  </a:lnTo>
                  <a:lnTo>
                    <a:pt x="456" y="429"/>
                  </a:lnTo>
                  <a:lnTo>
                    <a:pt x="480" y="414"/>
                  </a:lnTo>
                  <a:lnTo>
                    <a:pt x="506" y="400"/>
                  </a:lnTo>
                  <a:lnTo>
                    <a:pt x="532" y="386"/>
                  </a:lnTo>
                  <a:lnTo>
                    <a:pt x="559" y="371"/>
                  </a:lnTo>
                  <a:lnTo>
                    <a:pt x="587" y="358"/>
                  </a:lnTo>
                  <a:lnTo>
                    <a:pt x="614" y="344"/>
                  </a:lnTo>
                  <a:lnTo>
                    <a:pt x="644" y="331"/>
                  </a:lnTo>
                  <a:lnTo>
                    <a:pt x="673" y="319"/>
                  </a:lnTo>
                  <a:lnTo>
                    <a:pt x="702" y="305"/>
                  </a:lnTo>
                  <a:lnTo>
                    <a:pt x="732" y="293"/>
                  </a:lnTo>
                  <a:lnTo>
                    <a:pt x="763" y="280"/>
                  </a:lnTo>
                  <a:lnTo>
                    <a:pt x="794" y="268"/>
                  </a:lnTo>
                  <a:lnTo>
                    <a:pt x="826" y="256"/>
                  </a:lnTo>
                  <a:lnTo>
                    <a:pt x="858" y="244"/>
                  </a:lnTo>
                  <a:lnTo>
                    <a:pt x="891" y="233"/>
                  </a:lnTo>
                  <a:lnTo>
                    <a:pt x="925" y="222"/>
                  </a:lnTo>
                  <a:lnTo>
                    <a:pt x="957" y="211"/>
                  </a:lnTo>
                  <a:lnTo>
                    <a:pt x="992" y="199"/>
                  </a:lnTo>
                  <a:lnTo>
                    <a:pt x="1026" y="189"/>
                  </a:lnTo>
                  <a:lnTo>
                    <a:pt x="1062" y="179"/>
                  </a:lnTo>
                  <a:lnTo>
                    <a:pt x="1097" y="169"/>
                  </a:lnTo>
                  <a:lnTo>
                    <a:pt x="1133" y="159"/>
                  </a:lnTo>
                  <a:lnTo>
                    <a:pt x="1169" y="150"/>
                  </a:lnTo>
                  <a:lnTo>
                    <a:pt x="1206" y="141"/>
                  </a:lnTo>
                  <a:lnTo>
                    <a:pt x="1242" y="132"/>
                  </a:lnTo>
                  <a:lnTo>
                    <a:pt x="1280" y="123"/>
                  </a:lnTo>
                  <a:lnTo>
                    <a:pt x="1317" y="115"/>
                  </a:lnTo>
                  <a:lnTo>
                    <a:pt x="1356" y="106"/>
                  </a:lnTo>
                  <a:lnTo>
                    <a:pt x="1394" y="98"/>
                  </a:lnTo>
                  <a:lnTo>
                    <a:pt x="1433" y="91"/>
                  </a:lnTo>
                  <a:lnTo>
                    <a:pt x="1472" y="83"/>
                  </a:lnTo>
                  <a:lnTo>
                    <a:pt x="1511" y="77"/>
                  </a:lnTo>
                  <a:lnTo>
                    <a:pt x="1550" y="70"/>
                  </a:lnTo>
                  <a:lnTo>
                    <a:pt x="1591" y="64"/>
                  </a:lnTo>
                  <a:lnTo>
                    <a:pt x="1630" y="58"/>
                  </a:lnTo>
                  <a:lnTo>
                    <a:pt x="1671" y="52"/>
                  </a:lnTo>
                  <a:lnTo>
                    <a:pt x="1711" y="46"/>
                  </a:lnTo>
                  <a:lnTo>
                    <a:pt x="1753" y="41"/>
                  </a:lnTo>
                  <a:lnTo>
                    <a:pt x="1793" y="36"/>
                  </a:lnTo>
                  <a:lnTo>
                    <a:pt x="1835" y="32"/>
                  </a:lnTo>
                  <a:lnTo>
                    <a:pt x="1876" y="27"/>
                  </a:lnTo>
                  <a:lnTo>
                    <a:pt x="1917" y="24"/>
                  </a:lnTo>
                  <a:lnTo>
                    <a:pt x="1960" y="19"/>
                  </a:lnTo>
                  <a:lnTo>
                    <a:pt x="2002" y="16"/>
                  </a:lnTo>
                  <a:lnTo>
                    <a:pt x="2043" y="14"/>
                  </a:lnTo>
                  <a:lnTo>
                    <a:pt x="2086" y="10"/>
                  </a:lnTo>
                  <a:lnTo>
                    <a:pt x="2128" y="8"/>
                  </a:lnTo>
                  <a:lnTo>
                    <a:pt x="2170" y="6"/>
                  </a:lnTo>
                  <a:lnTo>
                    <a:pt x="2212" y="5"/>
                  </a:lnTo>
                  <a:lnTo>
                    <a:pt x="2255" y="2"/>
                  </a:lnTo>
                  <a:lnTo>
                    <a:pt x="2297" y="1"/>
                  </a:lnTo>
                  <a:lnTo>
                    <a:pt x="2340" y="1"/>
                  </a:lnTo>
                  <a:lnTo>
                    <a:pt x="2383" y="0"/>
                  </a:lnTo>
                  <a:lnTo>
                    <a:pt x="2426" y="0"/>
                  </a:lnTo>
                  <a:lnTo>
                    <a:pt x="2468" y="0"/>
                  </a:lnTo>
                  <a:lnTo>
                    <a:pt x="2510" y="0"/>
                  </a:lnTo>
                  <a:lnTo>
                    <a:pt x="2553" y="1"/>
                  </a:lnTo>
                  <a:lnTo>
                    <a:pt x="2596" y="2"/>
                  </a:lnTo>
                  <a:lnTo>
                    <a:pt x="2638" y="4"/>
                  </a:lnTo>
                  <a:lnTo>
                    <a:pt x="2681" y="5"/>
                  </a:lnTo>
                  <a:lnTo>
                    <a:pt x="2723" y="7"/>
                  </a:lnTo>
                  <a:lnTo>
                    <a:pt x="2765" y="9"/>
                  </a:lnTo>
                  <a:lnTo>
                    <a:pt x="2807" y="13"/>
                  </a:lnTo>
                  <a:lnTo>
                    <a:pt x="2850" y="15"/>
                  </a:lnTo>
                  <a:lnTo>
                    <a:pt x="2891" y="18"/>
                  </a:lnTo>
                  <a:lnTo>
                    <a:pt x="2933" y="22"/>
                  </a:lnTo>
                  <a:lnTo>
                    <a:pt x="2975" y="25"/>
                  </a:lnTo>
                  <a:lnTo>
                    <a:pt x="3016" y="29"/>
                  </a:lnTo>
                  <a:lnTo>
                    <a:pt x="3058" y="34"/>
                  </a:lnTo>
                  <a:lnTo>
                    <a:pt x="3098" y="38"/>
                  </a:lnTo>
                  <a:lnTo>
                    <a:pt x="3140" y="44"/>
                  </a:lnTo>
                  <a:lnTo>
                    <a:pt x="3181" y="49"/>
                  </a:lnTo>
                  <a:lnTo>
                    <a:pt x="3221" y="54"/>
                  </a:lnTo>
                  <a:lnTo>
                    <a:pt x="3262" y="61"/>
                  </a:lnTo>
                  <a:lnTo>
                    <a:pt x="3301" y="67"/>
                  </a:lnTo>
                  <a:lnTo>
                    <a:pt x="3341" y="73"/>
                  </a:lnTo>
                  <a:lnTo>
                    <a:pt x="3381" y="80"/>
                  </a:lnTo>
                  <a:lnTo>
                    <a:pt x="3419" y="87"/>
                  </a:lnTo>
                  <a:lnTo>
                    <a:pt x="3458" y="95"/>
                  </a:lnTo>
                  <a:lnTo>
                    <a:pt x="3497" y="103"/>
                  </a:lnTo>
                  <a:lnTo>
                    <a:pt x="3535" y="110"/>
                  </a:lnTo>
                  <a:lnTo>
                    <a:pt x="3573" y="118"/>
                  </a:lnTo>
                  <a:lnTo>
                    <a:pt x="3610" y="127"/>
                  </a:lnTo>
                  <a:lnTo>
                    <a:pt x="3648" y="136"/>
                  </a:lnTo>
                  <a:lnTo>
                    <a:pt x="3685" y="145"/>
                  </a:lnTo>
                  <a:lnTo>
                    <a:pt x="3721" y="154"/>
                  </a:lnTo>
                  <a:lnTo>
                    <a:pt x="3757" y="164"/>
                  </a:lnTo>
                  <a:lnTo>
                    <a:pt x="3793" y="173"/>
                  </a:lnTo>
                  <a:lnTo>
                    <a:pt x="3828" y="184"/>
                  </a:lnTo>
                  <a:lnTo>
                    <a:pt x="3862" y="195"/>
                  </a:lnTo>
                  <a:lnTo>
                    <a:pt x="3897" y="205"/>
                  </a:lnTo>
                  <a:lnTo>
                    <a:pt x="3931" y="216"/>
                  </a:lnTo>
                  <a:lnTo>
                    <a:pt x="3965" y="227"/>
                  </a:lnTo>
                  <a:lnTo>
                    <a:pt x="3997" y="239"/>
                  </a:lnTo>
                  <a:lnTo>
                    <a:pt x="4030" y="250"/>
                  </a:lnTo>
                  <a:lnTo>
                    <a:pt x="4062" y="262"/>
                  </a:lnTo>
                  <a:lnTo>
                    <a:pt x="4093" y="274"/>
                  </a:lnTo>
                  <a:lnTo>
                    <a:pt x="4125" y="286"/>
                  </a:lnTo>
                  <a:lnTo>
                    <a:pt x="4155" y="298"/>
                  </a:lnTo>
                  <a:lnTo>
                    <a:pt x="4184" y="312"/>
                  </a:lnTo>
                  <a:lnTo>
                    <a:pt x="4215" y="324"/>
                  </a:lnTo>
                  <a:lnTo>
                    <a:pt x="4243" y="338"/>
                  </a:lnTo>
                  <a:lnTo>
                    <a:pt x="4271" y="351"/>
                  </a:lnTo>
                  <a:lnTo>
                    <a:pt x="4299" y="365"/>
                  </a:lnTo>
                  <a:lnTo>
                    <a:pt x="4326" y="378"/>
                  </a:lnTo>
                  <a:lnTo>
                    <a:pt x="4353" y="393"/>
                  </a:lnTo>
                  <a:lnTo>
                    <a:pt x="4379" y="407"/>
                  </a:lnTo>
                  <a:lnTo>
                    <a:pt x="4405" y="421"/>
                  </a:lnTo>
                  <a:lnTo>
                    <a:pt x="4429" y="436"/>
                  </a:lnTo>
                  <a:lnTo>
                    <a:pt x="4453" y="450"/>
                  </a:lnTo>
                  <a:lnTo>
                    <a:pt x="4477" y="466"/>
                  </a:lnTo>
                  <a:lnTo>
                    <a:pt x="4499" y="481"/>
                  </a:lnTo>
                  <a:lnTo>
                    <a:pt x="4522" y="496"/>
                  </a:lnTo>
                  <a:lnTo>
                    <a:pt x="4544" y="511"/>
                  </a:lnTo>
                  <a:lnTo>
                    <a:pt x="4564" y="527"/>
                  </a:lnTo>
                  <a:lnTo>
                    <a:pt x="4585" y="542"/>
                  </a:lnTo>
                  <a:lnTo>
                    <a:pt x="4605" y="559"/>
                  </a:lnTo>
                  <a:lnTo>
                    <a:pt x="4624" y="575"/>
                  </a:lnTo>
                  <a:lnTo>
                    <a:pt x="4642" y="591"/>
                  </a:lnTo>
                  <a:lnTo>
                    <a:pt x="4660" y="608"/>
                  </a:lnTo>
                  <a:lnTo>
                    <a:pt x="4677" y="623"/>
                  </a:lnTo>
                  <a:lnTo>
                    <a:pt x="4694" y="640"/>
                  </a:lnTo>
                  <a:lnTo>
                    <a:pt x="4710" y="657"/>
                  </a:lnTo>
                  <a:lnTo>
                    <a:pt x="4724" y="674"/>
                  </a:lnTo>
                  <a:lnTo>
                    <a:pt x="4739" y="691"/>
                  </a:lnTo>
                  <a:lnTo>
                    <a:pt x="4752" y="708"/>
                  </a:lnTo>
                  <a:lnTo>
                    <a:pt x="4765" y="725"/>
                  </a:lnTo>
                  <a:lnTo>
                    <a:pt x="4777" y="742"/>
                  </a:lnTo>
                  <a:lnTo>
                    <a:pt x="4788" y="760"/>
                  </a:lnTo>
                  <a:lnTo>
                    <a:pt x="4800" y="777"/>
                  </a:lnTo>
                  <a:lnTo>
                    <a:pt x="4809" y="795"/>
                  </a:lnTo>
                  <a:lnTo>
                    <a:pt x="4819" y="811"/>
                  </a:lnTo>
                  <a:lnTo>
                    <a:pt x="4827" y="829"/>
                  </a:lnTo>
                  <a:lnTo>
                    <a:pt x="4834" y="847"/>
                  </a:lnTo>
                  <a:lnTo>
                    <a:pt x="4841" y="864"/>
                  </a:lnTo>
                  <a:lnTo>
                    <a:pt x="4848" y="882"/>
                  </a:lnTo>
                  <a:lnTo>
                    <a:pt x="4854" y="900"/>
                  </a:lnTo>
                  <a:lnTo>
                    <a:pt x="4858" y="918"/>
                  </a:lnTo>
                  <a:lnTo>
                    <a:pt x="4863" y="936"/>
                  </a:lnTo>
                  <a:lnTo>
                    <a:pt x="4866" y="954"/>
                  </a:lnTo>
                  <a:lnTo>
                    <a:pt x="4868" y="972"/>
                  </a:lnTo>
                  <a:lnTo>
                    <a:pt x="4870" y="990"/>
                  </a:lnTo>
                  <a:lnTo>
                    <a:pt x="4872" y="1008"/>
                  </a:lnTo>
                  <a:lnTo>
                    <a:pt x="4872" y="1025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72" name="Freeform 128">
              <a:extLst>
                <a:ext uri="{FF2B5EF4-FFF2-40B4-BE49-F238E27FC236}">
                  <a16:creationId xmlns:a16="http://schemas.microsoft.com/office/drawing/2014/main" id="{DAF17F52-D17E-C64D-87E4-07529EBB9F5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0" y="2930"/>
              <a:ext cx="465" cy="208"/>
            </a:xfrm>
            <a:custGeom>
              <a:avLst/>
              <a:gdLst>
                <a:gd name="T0" fmla="*/ 0 w 3717"/>
                <a:gd name="T1" fmla="*/ 0 h 1666"/>
                <a:gd name="T2" fmla="*/ 0 w 3717"/>
                <a:gd name="T3" fmla="*/ 0 h 1666"/>
                <a:gd name="T4" fmla="*/ 0 w 3717"/>
                <a:gd name="T5" fmla="*/ 0 h 1666"/>
                <a:gd name="T6" fmla="*/ 0 w 3717"/>
                <a:gd name="T7" fmla="*/ 0 h 1666"/>
                <a:gd name="T8" fmla="*/ 0 w 3717"/>
                <a:gd name="T9" fmla="*/ 0 h 1666"/>
                <a:gd name="T10" fmla="*/ 0 w 3717"/>
                <a:gd name="T11" fmla="*/ 0 h 1666"/>
                <a:gd name="T12" fmla="*/ 0 w 3717"/>
                <a:gd name="T13" fmla="*/ 0 h 1666"/>
                <a:gd name="T14" fmla="*/ 0 w 3717"/>
                <a:gd name="T15" fmla="*/ 0 h 1666"/>
                <a:gd name="T16" fmla="*/ 0 w 3717"/>
                <a:gd name="T17" fmla="*/ 0 h 1666"/>
                <a:gd name="T18" fmla="*/ 0 w 3717"/>
                <a:gd name="T19" fmla="*/ 0 h 1666"/>
                <a:gd name="T20" fmla="*/ 0 w 3717"/>
                <a:gd name="T21" fmla="*/ 0 h 1666"/>
                <a:gd name="T22" fmla="*/ 0 w 3717"/>
                <a:gd name="T23" fmla="*/ 0 h 1666"/>
                <a:gd name="T24" fmla="*/ 0 w 3717"/>
                <a:gd name="T25" fmla="*/ 0 h 1666"/>
                <a:gd name="T26" fmla="*/ 0 w 3717"/>
                <a:gd name="T27" fmla="*/ 0 h 1666"/>
                <a:gd name="T28" fmla="*/ 0 w 3717"/>
                <a:gd name="T29" fmla="*/ 0 h 1666"/>
                <a:gd name="T30" fmla="*/ 0 w 3717"/>
                <a:gd name="T31" fmla="*/ 0 h 1666"/>
                <a:gd name="T32" fmla="*/ 0 w 3717"/>
                <a:gd name="T33" fmla="*/ 0 h 1666"/>
                <a:gd name="T34" fmla="*/ 0 w 3717"/>
                <a:gd name="T35" fmla="*/ 0 h 1666"/>
                <a:gd name="T36" fmla="*/ 0 w 3717"/>
                <a:gd name="T37" fmla="*/ 0 h 1666"/>
                <a:gd name="T38" fmla="*/ 0 w 3717"/>
                <a:gd name="T39" fmla="*/ 0 h 1666"/>
                <a:gd name="T40" fmla="*/ 0 w 3717"/>
                <a:gd name="T41" fmla="*/ 0 h 1666"/>
                <a:gd name="T42" fmla="*/ 0 w 3717"/>
                <a:gd name="T43" fmla="*/ 0 h 1666"/>
                <a:gd name="T44" fmla="*/ 0 w 3717"/>
                <a:gd name="T45" fmla="*/ 0 h 1666"/>
                <a:gd name="T46" fmla="*/ 0 w 3717"/>
                <a:gd name="T47" fmla="*/ 0 h 1666"/>
                <a:gd name="T48" fmla="*/ 0 w 3717"/>
                <a:gd name="T49" fmla="*/ 0 h 1666"/>
                <a:gd name="T50" fmla="*/ 0 w 3717"/>
                <a:gd name="T51" fmla="*/ 0 h 1666"/>
                <a:gd name="T52" fmla="*/ 0 w 3717"/>
                <a:gd name="T53" fmla="*/ 0 h 1666"/>
                <a:gd name="T54" fmla="*/ 0 w 3717"/>
                <a:gd name="T55" fmla="*/ 0 h 1666"/>
                <a:gd name="T56" fmla="*/ 0 w 3717"/>
                <a:gd name="T57" fmla="*/ 0 h 1666"/>
                <a:gd name="T58" fmla="*/ 0 w 3717"/>
                <a:gd name="T59" fmla="*/ 0 h 1666"/>
                <a:gd name="T60" fmla="*/ 0 w 3717"/>
                <a:gd name="T61" fmla="*/ 0 h 1666"/>
                <a:gd name="T62" fmla="*/ 0 w 3717"/>
                <a:gd name="T63" fmla="*/ 0 h 1666"/>
                <a:gd name="T64" fmla="*/ 0 w 3717"/>
                <a:gd name="T65" fmla="*/ 0 h 1666"/>
                <a:gd name="T66" fmla="*/ 0 w 3717"/>
                <a:gd name="T67" fmla="*/ 0 h 1666"/>
                <a:gd name="T68" fmla="*/ 0 w 3717"/>
                <a:gd name="T69" fmla="*/ 0 h 1666"/>
                <a:gd name="T70" fmla="*/ 0 w 3717"/>
                <a:gd name="T71" fmla="*/ 0 h 1666"/>
                <a:gd name="T72" fmla="*/ 0 w 3717"/>
                <a:gd name="T73" fmla="*/ 0 h 1666"/>
                <a:gd name="T74" fmla="*/ 0 w 3717"/>
                <a:gd name="T75" fmla="*/ 0 h 1666"/>
                <a:gd name="T76" fmla="*/ 0 w 3717"/>
                <a:gd name="T77" fmla="*/ 0 h 1666"/>
                <a:gd name="T78" fmla="*/ 0 w 3717"/>
                <a:gd name="T79" fmla="*/ 0 h 1666"/>
                <a:gd name="T80" fmla="*/ 0 w 3717"/>
                <a:gd name="T81" fmla="*/ 0 h 1666"/>
                <a:gd name="T82" fmla="*/ 0 w 3717"/>
                <a:gd name="T83" fmla="*/ 0 h 1666"/>
                <a:gd name="T84" fmla="*/ 0 w 3717"/>
                <a:gd name="T85" fmla="*/ 0 h 1666"/>
                <a:gd name="T86" fmla="*/ 0 w 3717"/>
                <a:gd name="T87" fmla="*/ 0 h 1666"/>
                <a:gd name="T88" fmla="*/ 0 w 3717"/>
                <a:gd name="T89" fmla="*/ 0 h 1666"/>
                <a:gd name="T90" fmla="*/ 0 w 3717"/>
                <a:gd name="T91" fmla="*/ 0 h 1666"/>
                <a:gd name="T92" fmla="*/ 0 w 3717"/>
                <a:gd name="T93" fmla="*/ 0 h 1666"/>
                <a:gd name="T94" fmla="*/ 0 w 3717"/>
                <a:gd name="T95" fmla="*/ 0 h 1666"/>
                <a:gd name="T96" fmla="*/ 0 w 3717"/>
                <a:gd name="T97" fmla="*/ 0 h 1666"/>
                <a:gd name="T98" fmla="*/ 0 w 3717"/>
                <a:gd name="T99" fmla="*/ 0 h 1666"/>
                <a:gd name="T100" fmla="*/ 0 w 3717"/>
                <a:gd name="T101" fmla="*/ 0 h 1666"/>
                <a:gd name="T102" fmla="*/ 0 w 3717"/>
                <a:gd name="T103" fmla="*/ 0 h 1666"/>
                <a:gd name="T104" fmla="*/ 0 w 3717"/>
                <a:gd name="T105" fmla="*/ 0 h 1666"/>
                <a:gd name="T106" fmla="*/ 0 w 3717"/>
                <a:gd name="T107" fmla="*/ 0 h 1666"/>
                <a:gd name="T108" fmla="*/ 0 w 3717"/>
                <a:gd name="T109" fmla="*/ 0 h 1666"/>
                <a:gd name="T110" fmla="*/ 0 w 3717"/>
                <a:gd name="T111" fmla="*/ 0 h 1666"/>
                <a:gd name="T112" fmla="*/ 0 w 3717"/>
                <a:gd name="T113" fmla="*/ 0 h 1666"/>
                <a:gd name="T114" fmla="*/ 0 w 3717"/>
                <a:gd name="T115" fmla="*/ 0 h 1666"/>
                <a:gd name="T116" fmla="*/ 0 w 3717"/>
                <a:gd name="T117" fmla="*/ 0 h 1666"/>
                <a:gd name="T118" fmla="*/ 0 w 3717"/>
                <a:gd name="T119" fmla="*/ 0 h 166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717"/>
                <a:gd name="T181" fmla="*/ 0 h 1666"/>
                <a:gd name="T182" fmla="*/ 3717 w 3717"/>
                <a:gd name="T183" fmla="*/ 1666 h 166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717" h="1666">
                  <a:moveTo>
                    <a:pt x="3717" y="833"/>
                  </a:moveTo>
                  <a:lnTo>
                    <a:pt x="3717" y="847"/>
                  </a:lnTo>
                  <a:lnTo>
                    <a:pt x="3716" y="862"/>
                  </a:lnTo>
                  <a:lnTo>
                    <a:pt x="3715" y="877"/>
                  </a:lnTo>
                  <a:lnTo>
                    <a:pt x="3712" y="891"/>
                  </a:lnTo>
                  <a:lnTo>
                    <a:pt x="3710" y="906"/>
                  </a:lnTo>
                  <a:lnTo>
                    <a:pt x="3707" y="920"/>
                  </a:lnTo>
                  <a:lnTo>
                    <a:pt x="3703" y="935"/>
                  </a:lnTo>
                  <a:lnTo>
                    <a:pt x="3699" y="950"/>
                  </a:lnTo>
                  <a:lnTo>
                    <a:pt x="3694" y="964"/>
                  </a:lnTo>
                  <a:lnTo>
                    <a:pt x="3689" y="978"/>
                  </a:lnTo>
                  <a:lnTo>
                    <a:pt x="3683" y="992"/>
                  </a:lnTo>
                  <a:lnTo>
                    <a:pt x="3676" y="1007"/>
                  </a:lnTo>
                  <a:lnTo>
                    <a:pt x="3670" y="1022"/>
                  </a:lnTo>
                  <a:lnTo>
                    <a:pt x="3662" y="1035"/>
                  </a:lnTo>
                  <a:lnTo>
                    <a:pt x="3654" y="1050"/>
                  </a:lnTo>
                  <a:lnTo>
                    <a:pt x="3645" y="1063"/>
                  </a:lnTo>
                  <a:lnTo>
                    <a:pt x="3636" y="1078"/>
                  </a:lnTo>
                  <a:lnTo>
                    <a:pt x="3626" y="1091"/>
                  </a:lnTo>
                  <a:lnTo>
                    <a:pt x="3616" y="1105"/>
                  </a:lnTo>
                  <a:lnTo>
                    <a:pt x="3604" y="1118"/>
                  </a:lnTo>
                  <a:lnTo>
                    <a:pt x="3593" y="1133"/>
                  </a:lnTo>
                  <a:lnTo>
                    <a:pt x="3581" y="1147"/>
                  </a:lnTo>
                  <a:lnTo>
                    <a:pt x="3568" y="1160"/>
                  </a:lnTo>
                  <a:lnTo>
                    <a:pt x="3556" y="1174"/>
                  </a:lnTo>
                  <a:lnTo>
                    <a:pt x="3542" y="1186"/>
                  </a:lnTo>
                  <a:lnTo>
                    <a:pt x="3528" y="1199"/>
                  </a:lnTo>
                  <a:lnTo>
                    <a:pt x="3513" y="1213"/>
                  </a:lnTo>
                  <a:lnTo>
                    <a:pt x="3499" y="1225"/>
                  </a:lnTo>
                  <a:lnTo>
                    <a:pt x="3483" y="1238"/>
                  </a:lnTo>
                  <a:lnTo>
                    <a:pt x="3467" y="1251"/>
                  </a:lnTo>
                  <a:lnTo>
                    <a:pt x="3450" y="1264"/>
                  </a:lnTo>
                  <a:lnTo>
                    <a:pt x="3433" y="1276"/>
                  </a:lnTo>
                  <a:lnTo>
                    <a:pt x="3415" y="1288"/>
                  </a:lnTo>
                  <a:lnTo>
                    <a:pt x="3397" y="1301"/>
                  </a:lnTo>
                  <a:lnTo>
                    <a:pt x="3379" y="1312"/>
                  </a:lnTo>
                  <a:lnTo>
                    <a:pt x="3360" y="1324"/>
                  </a:lnTo>
                  <a:lnTo>
                    <a:pt x="3341" y="1336"/>
                  </a:lnTo>
                  <a:lnTo>
                    <a:pt x="3321" y="1348"/>
                  </a:lnTo>
                  <a:lnTo>
                    <a:pt x="3301" y="1359"/>
                  </a:lnTo>
                  <a:lnTo>
                    <a:pt x="3280" y="1371"/>
                  </a:lnTo>
                  <a:lnTo>
                    <a:pt x="3259" y="1382"/>
                  </a:lnTo>
                  <a:lnTo>
                    <a:pt x="3238" y="1392"/>
                  </a:lnTo>
                  <a:lnTo>
                    <a:pt x="3215" y="1403"/>
                  </a:lnTo>
                  <a:lnTo>
                    <a:pt x="3193" y="1413"/>
                  </a:lnTo>
                  <a:lnTo>
                    <a:pt x="3170" y="1423"/>
                  </a:lnTo>
                  <a:lnTo>
                    <a:pt x="3146" y="1434"/>
                  </a:lnTo>
                  <a:lnTo>
                    <a:pt x="3123" y="1444"/>
                  </a:lnTo>
                  <a:lnTo>
                    <a:pt x="3099" y="1454"/>
                  </a:lnTo>
                  <a:lnTo>
                    <a:pt x="3074" y="1464"/>
                  </a:lnTo>
                  <a:lnTo>
                    <a:pt x="3050" y="1473"/>
                  </a:lnTo>
                  <a:lnTo>
                    <a:pt x="3025" y="1482"/>
                  </a:lnTo>
                  <a:lnTo>
                    <a:pt x="2999" y="1491"/>
                  </a:lnTo>
                  <a:lnTo>
                    <a:pt x="2973" y="1500"/>
                  </a:lnTo>
                  <a:lnTo>
                    <a:pt x="2947" y="1509"/>
                  </a:lnTo>
                  <a:lnTo>
                    <a:pt x="2920" y="1517"/>
                  </a:lnTo>
                  <a:lnTo>
                    <a:pt x="2893" y="1526"/>
                  </a:lnTo>
                  <a:lnTo>
                    <a:pt x="2866" y="1534"/>
                  </a:lnTo>
                  <a:lnTo>
                    <a:pt x="2839" y="1542"/>
                  </a:lnTo>
                  <a:lnTo>
                    <a:pt x="2811" y="1548"/>
                  </a:lnTo>
                  <a:lnTo>
                    <a:pt x="2783" y="1556"/>
                  </a:lnTo>
                  <a:lnTo>
                    <a:pt x="2755" y="1563"/>
                  </a:lnTo>
                  <a:lnTo>
                    <a:pt x="2726" y="1571"/>
                  </a:lnTo>
                  <a:lnTo>
                    <a:pt x="2698" y="1576"/>
                  </a:lnTo>
                  <a:lnTo>
                    <a:pt x="2668" y="1583"/>
                  </a:lnTo>
                  <a:lnTo>
                    <a:pt x="2638" y="1590"/>
                  </a:lnTo>
                  <a:lnTo>
                    <a:pt x="2609" y="1596"/>
                  </a:lnTo>
                  <a:lnTo>
                    <a:pt x="2579" y="1601"/>
                  </a:lnTo>
                  <a:lnTo>
                    <a:pt x="2549" y="1607"/>
                  </a:lnTo>
                  <a:lnTo>
                    <a:pt x="2519" y="1612"/>
                  </a:lnTo>
                  <a:lnTo>
                    <a:pt x="2488" y="1617"/>
                  </a:lnTo>
                  <a:lnTo>
                    <a:pt x="2457" y="1623"/>
                  </a:lnTo>
                  <a:lnTo>
                    <a:pt x="2426" y="1627"/>
                  </a:lnTo>
                  <a:lnTo>
                    <a:pt x="2395" y="1632"/>
                  </a:lnTo>
                  <a:lnTo>
                    <a:pt x="2365" y="1635"/>
                  </a:lnTo>
                  <a:lnTo>
                    <a:pt x="2333" y="1639"/>
                  </a:lnTo>
                  <a:lnTo>
                    <a:pt x="2302" y="1643"/>
                  </a:lnTo>
                  <a:lnTo>
                    <a:pt x="2270" y="1646"/>
                  </a:lnTo>
                  <a:lnTo>
                    <a:pt x="2237" y="1650"/>
                  </a:lnTo>
                  <a:lnTo>
                    <a:pt x="2206" y="1652"/>
                  </a:lnTo>
                  <a:lnTo>
                    <a:pt x="2174" y="1654"/>
                  </a:lnTo>
                  <a:lnTo>
                    <a:pt x="2142" y="1657"/>
                  </a:lnTo>
                  <a:lnTo>
                    <a:pt x="2109" y="1659"/>
                  </a:lnTo>
                  <a:lnTo>
                    <a:pt x="2078" y="1661"/>
                  </a:lnTo>
                  <a:lnTo>
                    <a:pt x="2045" y="1662"/>
                  </a:lnTo>
                  <a:lnTo>
                    <a:pt x="2012" y="1664"/>
                  </a:lnTo>
                  <a:lnTo>
                    <a:pt x="1980" y="1665"/>
                  </a:lnTo>
                  <a:lnTo>
                    <a:pt x="1947" y="1665"/>
                  </a:lnTo>
                  <a:lnTo>
                    <a:pt x="1916" y="1666"/>
                  </a:lnTo>
                  <a:lnTo>
                    <a:pt x="1883" y="1666"/>
                  </a:lnTo>
                  <a:lnTo>
                    <a:pt x="1850" y="1666"/>
                  </a:lnTo>
                  <a:lnTo>
                    <a:pt x="1818" y="1666"/>
                  </a:lnTo>
                  <a:lnTo>
                    <a:pt x="1785" y="1666"/>
                  </a:lnTo>
                  <a:lnTo>
                    <a:pt x="1752" y="1665"/>
                  </a:lnTo>
                  <a:lnTo>
                    <a:pt x="1720" y="1664"/>
                  </a:lnTo>
                  <a:lnTo>
                    <a:pt x="1687" y="1663"/>
                  </a:lnTo>
                  <a:lnTo>
                    <a:pt x="1656" y="1662"/>
                  </a:lnTo>
                  <a:lnTo>
                    <a:pt x="1623" y="1660"/>
                  </a:lnTo>
                  <a:lnTo>
                    <a:pt x="1590" y="1657"/>
                  </a:lnTo>
                  <a:lnTo>
                    <a:pt x="1559" y="1656"/>
                  </a:lnTo>
                  <a:lnTo>
                    <a:pt x="1526" y="1653"/>
                  </a:lnTo>
                  <a:lnTo>
                    <a:pt x="1495" y="1651"/>
                  </a:lnTo>
                  <a:lnTo>
                    <a:pt x="1462" y="1647"/>
                  </a:lnTo>
                  <a:lnTo>
                    <a:pt x="1431" y="1644"/>
                  </a:lnTo>
                  <a:lnTo>
                    <a:pt x="1399" y="1641"/>
                  </a:lnTo>
                  <a:lnTo>
                    <a:pt x="1368" y="1637"/>
                  </a:lnTo>
                  <a:lnTo>
                    <a:pt x="1336" y="1633"/>
                  </a:lnTo>
                  <a:lnTo>
                    <a:pt x="1306" y="1629"/>
                  </a:lnTo>
                  <a:lnTo>
                    <a:pt x="1274" y="1625"/>
                  </a:lnTo>
                  <a:lnTo>
                    <a:pt x="1244" y="1620"/>
                  </a:lnTo>
                  <a:lnTo>
                    <a:pt x="1212" y="1615"/>
                  </a:lnTo>
                  <a:lnTo>
                    <a:pt x="1182" y="1610"/>
                  </a:lnTo>
                  <a:lnTo>
                    <a:pt x="1153" y="1605"/>
                  </a:lnTo>
                  <a:lnTo>
                    <a:pt x="1122" y="1599"/>
                  </a:lnTo>
                  <a:lnTo>
                    <a:pt x="1092" y="1592"/>
                  </a:lnTo>
                  <a:lnTo>
                    <a:pt x="1063" y="1587"/>
                  </a:lnTo>
                  <a:lnTo>
                    <a:pt x="1034" y="1580"/>
                  </a:lnTo>
                  <a:lnTo>
                    <a:pt x="1004" y="1574"/>
                  </a:lnTo>
                  <a:lnTo>
                    <a:pt x="976" y="1566"/>
                  </a:lnTo>
                  <a:lnTo>
                    <a:pt x="947" y="1560"/>
                  </a:lnTo>
                  <a:lnTo>
                    <a:pt x="919" y="1553"/>
                  </a:lnTo>
                  <a:lnTo>
                    <a:pt x="892" y="1545"/>
                  </a:lnTo>
                  <a:lnTo>
                    <a:pt x="864" y="1537"/>
                  </a:lnTo>
                  <a:lnTo>
                    <a:pt x="837" y="1529"/>
                  </a:lnTo>
                  <a:lnTo>
                    <a:pt x="810" y="1521"/>
                  </a:lnTo>
                  <a:lnTo>
                    <a:pt x="783" y="1513"/>
                  </a:lnTo>
                  <a:lnTo>
                    <a:pt x="757" y="1504"/>
                  </a:lnTo>
                  <a:lnTo>
                    <a:pt x="730" y="1495"/>
                  </a:lnTo>
                  <a:lnTo>
                    <a:pt x="705" y="1486"/>
                  </a:lnTo>
                  <a:lnTo>
                    <a:pt x="679" y="1477"/>
                  </a:lnTo>
                  <a:lnTo>
                    <a:pt x="654" y="1468"/>
                  </a:lnTo>
                  <a:lnTo>
                    <a:pt x="630" y="1458"/>
                  </a:lnTo>
                  <a:lnTo>
                    <a:pt x="605" y="1449"/>
                  </a:lnTo>
                  <a:lnTo>
                    <a:pt x="581" y="1439"/>
                  </a:lnTo>
                  <a:lnTo>
                    <a:pt x="558" y="1429"/>
                  </a:lnTo>
                  <a:lnTo>
                    <a:pt x="535" y="1419"/>
                  </a:lnTo>
                  <a:lnTo>
                    <a:pt x="513" y="1408"/>
                  </a:lnTo>
                  <a:lnTo>
                    <a:pt x="490" y="1398"/>
                  </a:lnTo>
                  <a:lnTo>
                    <a:pt x="469" y="1386"/>
                  </a:lnTo>
                  <a:lnTo>
                    <a:pt x="447" y="1376"/>
                  </a:lnTo>
                  <a:lnTo>
                    <a:pt x="426" y="1365"/>
                  </a:lnTo>
                  <a:lnTo>
                    <a:pt x="406" y="1354"/>
                  </a:lnTo>
                  <a:lnTo>
                    <a:pt x="386" y="1341"/>
                  </a:lnTo>
                  <a:lnTo>
                    <a:pt x="365" y="1330"/>
                  </a:lnTo>
                  <a:lnTo>
                    <a:pt x="346" y="1319"/>
                  </a:lnTo>
                  <a:lnTo>
                    <a:pt x="328" y="1306"/>
                  </a:lnTo>
                  <a:lnTo>
                    <a:pt x="310" y="1294"/>
                  </a:lnTo>
                  <a:lnTo>
                    <a:pt x="292" y="1282"/>
                  </a:lnTo>
                  <a:lnTo>
                    <a:pt x="274" y="1269"/>
                  </a:lnTo>
                  <a:lnTo>
                    <a:pt x="257" y="1257"/>
                  </a:lnTo>
                  <a:lnTo>
                    <a:pt x="242" y="1245"/>
                  </a:lnTo>
                  <a:lnTo>
                    <a:pt x="226" y="1232"/>
                  </a:lnTo>
                  <a:lnTo>
                    <a:pt x="210" y="1219"/>
                  </a:lnTo>
                  <a:lnTo>
                    <a:pt x="195" y="1206"/>
                  </a:lnTo>
                  <a:lnTo>
                    <a:pt x="181" y="1193"/>
                  </a:lnTo>
                  <a:lnTo>
                    <a:pt x="167" y="1179"/>
                  </a:lnTo>
                  <a:lnTo>
                    <a:pt x="154" y="1167"/>
                  </a:lnTo>
                  <a:lnTo>
                    <a:pt x="141" y="1153"/>
                  </a:lnTo>
                  <a:lnTo>
                    <a:pt x="129" y="1140"/>
                  </a:lnTo>
                  <a:lnTo>
                    <a:pt x="118" y="1126"/>
                  </a:lnTo>
                  <a:lnTo>
                    <a:pt x="107" y="1112"/>
                  </a:lnTo>
                  <a:lnTo>
                    <a:pt x="95" y="1098"/>
                  </a:lnTo>
                  <a:lnTo>
                    <a:pt x="85" y="1085"/>
                  </a:lnTo>
                  <a:lnTo>
                    <a:pt x="76" y="1070"/>
                  </a:lnTo>
                  <a:lnTo>
                    <a:pt x="67" y="1057"/>
                  </a:lnTo>
                  <a:lnTo>
                    <a:pt x="58" y="1042"/>
                  </a:lnTo>
                  <a:lnTo>
                    <a:pt x="50" y="1028"/>
                  </a:lnTo>
                  <a:lnTo>
                    <a:pt x="44" y="1014"/>
                  </a:lnTo>
                  <a:lnTo>
                    <a:pt x="37" y="1000"/>
                  </a:lnTo>
                  <a:lnTo>
                    <a:pt x="30" y="986"/>
                  </a:lnTo>
                  <a:lnTo>
                    <a:pt x="24" y="971"/>
                  </a:lnTo>
                  <a:lnTo>
                    <a:pt x="20" y="956"/>
                  </a:lnTo>
                  <a:lnTo>
                    <a:pt x="15" y="942"/>
                  </a:lnTo>
                  <a:lnTo>
                    <a:pt x="11" y="928"/>
                  </a:lnTo>
                  <a:lnTo>
                    <a:pt x="8" y="914"/>
                  </a:lnTo>
                  <a:lnTo>
                    <a:pt x="5" y="899"/>
                  </a:lnTo>
                  <a:lnTo>
                    <a:pt x="3" y="884"/>
                  </a:lnTo>
                  <a:lnTo>
                    <a:pt x="1" y="870"/>
                  </a:lnTo>
                  <a:lnTo>
                    <a:pt x="0" y="855"/>
                  </a:lnTo>
                  <a:lnTo>
                    <a:pt x="0" y="841"/>
                  </a:lnTo>
                  <a:lnTo>
                    <a:pt x="0" y="826"/>
                  </a:lnTo>
                  <a:lnTo>
                    <a:pt x="0" y="811"/>
                  </a:lnTo>
                  <a:lnTo>
                    <a:pt x="1" y="797"/>
                  </a:lnTo>
                  <a:lnTo>
                    <a:pt x="3" y="782"/>
                  </a:lnTo>
                  <a:lnTo>
                    <a:pt x="5" y="767"/>
                  </a:lnTo>
                  <a:lnTo>
                    <a:pt x="8" y="753"/>
                  </a:lnTo>
                  <a:lnTo>
                    <a:pt x="11" y="738"/>
                  </a:lnTo>
                  <a:lnTo>
                    <a:pt x="15" y="725"/>
                  </a:lnTo>
                  <a:lnTo>
                    <a:pt x="20" y="710"/>
                  </a:lnTo>
                  <a:lnTo>
                    <a:pt x="24" y="695"/>
                  </a:lnTo>
                  <a:lnTo>
                    <a:pt x="30" y="681"/>
                  </a:lnTo>
                  <a:lnTo>
                    <a:pt x="37" y="666"/>
                  </a:lnTo>
                  <a:lnTo>
                    <a:pt x="44" y="653"/>
                  </a:lnTo>
                  <a:lnTo>
                    <a:pt x="50" y="638"/>
                  </a:lnTo>
                  <a:lnTo>
                    <a:pt x="58" y="625"/>
                  </a:lnTo>
                  <a:lnTo>
                    <a:pt x="67" y="610"/>
                  </a:lnTo>
                  <a:lnTo>
                    <a:pt x="76" y="596"/>
                  </a:lnTo>
                  <a:lnTo>
                    <a:pt x="85" y="582"/>
                  </a:lnTo>
                  <a:lnTo>
                    <a:pt x="95" y="568"/>
                  </a:lnTo>
                  <a:lnTo>
                    <a:pt x="107" y="555"/>
                  </a:lnTo>
                  <a:lnTo>
                    <a:pt x="118" y="540"/>
                  </a:lnTo>
                  <a:lnTo>
                    <a:pt x="129" y="527"/>
                  </a:lnTo>
                  <a:lnTo>
                    <a:pt x="141" y="513"/>
                  </a:lnTo>
                  <a:lnTo>
                    <a:pt x="154" y="500"/>
                  </a:lnTo>
                  <a:lnTo>
                    <a:pt x="167" y="487"/>
                  </a:lnTo>
                  <a:lnTo>
                    <a:pt x="181" y="474"/>
                  </a:lnTo>
                  <a:lnTo>
                    <a:pt x="195" y="460"/>
                  </a:lnTo>
                  <a:lnTo>
                    <a:pt x="210" y="448"/>
                  </a:lnTo>
                  <a:lnTo>
                    <a:pt x="226" y="434"/>
                  </a:lnTo>
                  <a:lnTo>
                    <a:pt x="242" y="422"/>
                  </a:lnTo>
                  <a:lnTo>
                    <a:pt x="257" y="410"/>
                  </a:lnTo>
                  <a:lnTo>
                    <a:pt x="274" y="397"/>
                  </a:lnTo>
                  <a:lnTo>
                    <a:pt x="292" y="385"/>
                  </a:lnTo>
                  <a:lnTo>
                    <a:pt x="309" y="373"/>
                  </a:lnTo>
                  <a:lnTo>
                    <a:pt x="328" y="360"/>
                  </a:lnTo>
                  <a:lnTo>
                    <a:pt x="346" y="348"/>
                  </a:lnTo>
                  <a:lnTo>
                    <a:pt x="365" y="337"/>
                  </a:lnTo>
                  <a:lnTo>
                    <a:pt x="386" y="325"/>
                  </a:lnTo>
                  <a:lnTo>
                    <a:pt x="406" y="313"/>
                  </a:lnTo>
                  <a:lnTo>
                    <a:pt x="426" y="302"/>
                  </a:lnTo>
                  <a:lnTo>
                    <a:pt x="447" y="290"/>
                  </a:lnTo>
                  <a:lnTo>
                    <a:pt x="469" y="280"/>
                  </a:lnTo>
                  <a:lnTo>
                    <a:pt x="490" y="269"/>
                  </a:lnTo>
                  <a:lnTo>
                    <a:pt x="513" y="258"/>
                  </a:lnTo>
                  <a:lnTo>
                    <a:pt x="535" y="248"/>
                  </a:lnTo>
                  <a:lnTo>
                    <a:pt x="558" y="238"/>
                  </a:lnTo>
                  <a:lnTo>
                    <a:pt x="581" y="227"/>
                  </a:lnTo>
                  <a:lnTo>
                    <a:pt x="605" y="217"/>
                  </a:lnTo>
                  <a:lnTo>
                    <a:pt x="630" y="208"/>
                  </a:lnTo>
                  <a:lnTo>
                    <a:pt x="654" y="198"/>
                  </a:lnTo>
                  <a:lnTo>
                    <a:pt x="679" y="189"/>
                  </a:lnTo>
                  <a:lnTo>
                    <a:pt x="705" y="180"/>
                  </a:lnTo>
                  <a:lnTo>
                    <a:pt x="730" y="171"/>
                  </a:lnTo>
                  <a:lnTo>
                    <a:pt x="756" y="162"/>
                  </a:lnTo>
                  <a:lnTo>
                    <a:pt x="783" y="153"/>
                  </a:lnTo>
                  <a:lnTo>
                    <a:pt x="810" y="145"/>
                  </a:lnTo>
                  <a:lnTo>
                    <a:pt x="837" y="137"/>
                  </a:lnTo>
                  <a:lnTo>
                    <a:pt x="864" y="130"/>
                  </a:lnTo>
                  <a:lnTo>
                    <a:pt x="892" y="122"/>
                  </a:lnTo>
                  <a:lnTo>
                    <a:pt x="919" y="114"/>
                  </a:lnTo>
                  <a:lnTo>
                    <a:pt x="947" y="107"/>
                  </a:lnTo>
                  <a:lnTo>
                    <a:pt x="976" y="99"/>
                  </a:lnTo>
                  <a:lnTo>
                    <a:pt x="1004" y="92"/>
                  </a:lnTo>
                  <a:lnTo>
                    <a:pt x="1034" y="87"/>
                  </a:lnTo>
                  <a:lnTo>
                    <a:pt x="1063" y="80"/>
                  </a:lnTo>
                  <a:lnTo>
                    <a:pt x="1092" y="73"/>
                  </a:lnTo>
                  <a:lnTo>
                    <a:pt x="1122" y="68"/>
                  </a:lnTo>
                  <a:lnTo>
                    <a:pt x="1153" y="62"/>
                  </a:lnTo>
                  <a:lnTo>
                    <a:pt x="1182" y="56"/>
                  </a:lnTo>
                  <a:lnTo>
                    <a:pt x="1212" y="52"/>
                  </a:lnTo>
                  <a:lnTo>
                    <a:pt x="1244" y="46"/>
                  </a:lnTo>
                  <a:lnTo>
                    <a:pt x="1274" y="42"/>
                  </a:lnTo>
                  <a:lnTo>
                    <a:pt x="1306" y="37"/>
                  </a:lnTo>
                  <a:lnTo>
                    <a:pt x="1336" y="34"/>
                  </a:lnTo>
                  <a:lnTo>
                    <a:pt x="1368" y="29"/>
                  </a:lnTo>
                  <a:lnTo>
                    <a:pt x="1399" y="26"/>
                  </a:lnTo>
                  <a:lnTo>
                    <a:pt x="1431" y="23"/>
                  </a:lnTo>
                  <a:lnTo>
                    <a:pt x="1462" y="19"/>
                  </a:lnTo>
                  <a:lnTo>
                    <a:pt x="1495" y="16"/>
                  </a:lnTo>
                  <a:lnTo>
                    <a:pt x="1526" y="14"/>
                  </a:lnTo>
                  <a:lnTo>
                    <a:pt x="1559" y="10"/>
                  </a:lnTo>
                  <a:lnTo>
                    <a:pt x="1590" y="8"/>
                  </a:lnTo>
                  <a:lnTo>
                    <a:pt x="1623" y="7"/>
                  </a:lnTo>
                  <a:lnTo>
                    <a:pt x="1655" y="5"/>
                  </a:lnTo>
                  <a:lnTo>
                    <a:pt x="1687" y="4"/>
                  </a:lnTo>
                  <a:lnTo>
                    <a:pt x="1720" y="2"/>
                  </a:lnTo>
                  <a:lnTo>
                    <a:pt x="1752" y="1"/>
                  </a:lnTo>
                  <a:lnTo>
                    <a:pt x="1785" y="0"/>
                  </a:lnTo>
                  <a:lnTo>
                    <a:pt x="1818" y="0"/>
                  </a:lnTo>
                  <a:lnTo>
                    <a:pt x="1850" y="0"/>
                  </a:lnTo>
                  <a:lnTo>
                    <a:pt x="1883" y="0"/>
                  </a:lnTo>
                  <a:lnTo>
                    <a:pt x="1915" y="0"/>
                  </a:lnTo>
                  <a:lnTo>
                    <a:pt x="1947" y="1"/>
                  </a:lnTo>
                  <a:lnTo>
                    <a:pt x="1980" y="1"/>
                  </a:lnTo>
                  <a:lnTo>
                    <a:pt x="2012" y="2"/>
                  </a:lnTo>
                  <a:lnTo>
                    <a:pt x="2045" y="5"/>
                  </a:lnTo>
                  <a:lnTo>
                    <a:pt x="2078" y="6"/>
                  </a:lnTo>
                  <a:lnTo>
                    <a:pt x="2109" y="8"/>
                  </a:lnTo>
                  <a:lnTo>
                    <a:pt x="2142" y="9"/>
                  </a:lnTo>
                  <a:lnTo>
                    <a:pt x="2173" y="13"/>
                  </a:lnTo>
                  <a:lnTo>
                    <a:pt x="2206" y="15"/>
                  </a:lnTo>
                  <a:lnTo>
                    <a:pt x="2237" y="17"/>
                  </a:lnTo>
                  <a:lnTo>
                    <a:pt x="2270" y="20"/>
                  </a:lnTo>
                  <a:lnTo>
                    <a:pt x="2302" y="24"/>
                  </a:lnTo>
                  <a:lnTo>
                    <a:pt x="2333" y="27"/>
                  </a:lnTo>
                  <a:lnTo>
                    <a:pt x="2365" y="32"/>
                  </a:lnTo>
                  <a:lnTo>
                    <a:pt x="2395" y="35"/>
                  </a:lnTo>
                  <a:lnTo>
                    <a:pt x="2426" y="40"/>
                  </a:lnTo>
                  <a:lnTo>
                    <a:pt x="2457" y="44"/>
                  </a:lnTo>
                  <a:lnTo>
                    <a:pt x="2488" y="50"/>
                  </a:lnTo>
                  <a:lnTo>
                    <a:pt x="2519" y="54"/>
                  </a:lnTo>
                  <a:lnTo>
                    <a:pt x="2549" y="60"/>
                  </a:lnTo>
                  <a:lnTo>
                    <a:pt x="2579" y="65"/>
                  </a:lnTo>
                  <a:lnTo>
                    <a:pt x="2609" y="71"/>
                  </a:lnTo>
                  <a:lnTo>
                    <a:pt x="2638" y="77"/>
                  </a:lnTo>
                  <a:lnTo>
                    <a:pt x="2668" y="83"/>
                  </a:lnTo>
                  <a:lnTo>
                    <a:pt x="2698" y="89"/>
                  </a:lnTo>
                  <a:lnTo>
                    <a:pt x="2726" y="96"/>
                  </a:lnTo>
                  <a:lnTo>
                    <a:pt x="2755" y="104"/>
                  </a:lnTo>
                  <a:lnTo>
                    <a:pt x="2783" y="110"/>
                  </a:lnTo>
                  <a:lnTo>
                    <a:pt x="2811" y="117"/>
                  </a:lnTo>
                  <a:lnTo>
                    <a:pt x="2839" y="125"/>
                  </a:lnTo>
                  <a:lnTo>
                    <a:pt x="2866" y="133"/>
                  </a:lnTo>
                  <a:lnTo>
                    <a:pt x="2893" y="141"/>
                  </a:lnTo>
                  <a:lnTo>
                    <a:pt x="2920" y="150"/>
                  </a:lnTo>
                  <a:lnTo>
                    <a:pt x="2947" y="158"/>
                  </a:lnTo>
                  <a:lnTo>
                    <a:pt x="2973" y="167"/>
                  </a:lnTo>
                  <a:lnTo>
                    <a:pt x="2999" y="176"/>
                  </a:lnTo>
                  <a:lnTo>
                    <a:pt x="3025" y="185"/>
                  </a:lnTo>
                  <a:lnTo>
                    <a:pt x="3050" y="194"/>
                  </a:lnTo>
                  <a:lnTo>
                    <a:pt x="3074" y="203"/>
                  </a:lnTo>
                  <a:lnTo>
                    <a:pt x="3099" y="213"/>
                  </a:lnTo>
                  <a:lnTo>
                    <a:pt x="3123" y="223"/>
                  </a:lnTo>
                  <a:lnTo>
                    <a:pt x="3146" y="232"/>
                  </a:lnTo>
                  <a:lnTo>
                    <a:pt x="3170" y="243"/>
                  </a:lnTo>
                  <a:lnTo>
                    <a:pt x="3193" y="253"/>
                  </a:lnTo>
                  <a:lnTo>
                    <a:pt x="3215" y="263"/>
                  </a:lnTo>
                  <a:lnTo>
                    <a:pt x="3238" y="275"/>
                  </a:lnTo>
                  <a:lnTo>
                    <a:pt x="3259" y="285"/>
                  </a:lnTo>
                  <a:lnTo>
                    <a:pt x="3280" y="296"/>
                  </a:lnTo>
                  <a:lnTo>
                    <a:pt x="3301" y="307"/>
                  </a:lnTo>
                  <a:lnTo>
                    <a:pt x="3321" y="319"/>
                  </a:lnTo>
                  <a:lnTo>
                    <a:pt x="3341" y="331"/>
                  </a:lnTo>
                  <a:lnTo>
                    <a:pt x="3360" y="342"/>
                  </a:lnTo>
                  <a:lnTo>
                    <a:pt x="3379" y="355"/>
                  </a:lnTo>
                  <a:lnTo>
                    <a:pt x="3397" y="366"/>
                  </a:lnTo>
                  <a:lnTo>
                    <a:pt x="3415" y="378"/>
                  </a:lnTo>
                  <a:lnTo>
                    <a:pt x="3433" y="391"/>
                  </a:lnTo>
                  <a:lnTo>
                    <a:pt x="3450" y="403"/>
                  </a:lnTo>
                  <a:lnTo>
                    <a:pt x="3467" y="415"/>
                  </a:lnTo>
                  <a:lnTo>
                    <a:pt x="3483" y="428"/>
                  </a:lnTo>
                  <a:lnTo>
                    <a:pt x="3499" y="441"/>
                  </a:lnTo>
                  <a:lnTo>
                    <a:pt x="3513" y="454"/>
                  </a:lnTo>
                  <a:lnTo>
                    <a:pt x="3528" y="467"/>
                  </a:lnTo>
                  <a:lnTo>
                    <a:pt x="3542" y="481"/>
                  </a:lnTo>
                  <a:lnTo>
                    <a:pt x="3556" y="493"/>
                  </a:lnTo>
                  <a:lnTo>
                    <a:pt x="3568" y="506"/>
                  </a:lnTo>
                  <a:lnTo>
                    <a:pt x="3581" y="520"/>
                  </a:lnTo>
                  <a:lnTo>
                    <a:pt x="3593" y="533"/>
                  </a:lnTo>
                  <a:lnTo>
                    <a:pt x="3604" y="547"/>
                  </a:lnTo>
                  <a:lnTo>
                    <a:pt x="3616" y="562"/>
                  </a:lnTo>
                  <a:lnTo>
                    <a:pt x="3626" y="575"/>
                  </a:lnTo>
                  <a:lnTo>
                    <a:pt x="3636" y="589"/>
                  </a:lnTo>
                  <a:lnTo>
                    <a:pt x="3645" y="603"/>
                  </a:lnTo>
                  <a:lnTo>
                    <a:pt x="3654" y="617"/>
                  </a:lnTo>
                  <a:lnTo>
                    <a:pt x="3662" y="631"/>
                  </a:lnTo>
                  <a:lnTo>
                    <a:pt x="3670" y="645"/>
                  </a:lnTo>
                  <a:lnTo>
                    <a:pt x="3676" y="659"/>
                  </a:lnTo>
                  <a:lnTo>
                    <a:pt x="3683" y="674"/>
                  </a:lnTo>
                  <a:lnTo>
                    <a:pt x="3689" y="688"/>
                  </a:lnTo>
                  <a:lnTo>
                    <a:pt x="3694" y="702"/>
                  </a:lnTo>
                  <a:lnTo>
                    <a:pt x="3699" y="717"/>
                  </a:lnTo>
                  <a:lnTo>
                    <a:pt x="3703" y="731"/>
                  </a:lnTo>
                  <a:lnTo>
                    <a:pt x="3707" y="746"/>
                  </a:lnTo>
                  <a:lnTo>
                    <a:pt x="3710" y="761"/>
                  </a:lnTo>
                  <a:lnTo>
                    <a:pt x="3712" y="775"/>
                  </a:lnTo>
                  <a:lnTo>
                    <a:pt x="3715" y="790"/>
                  </a:lnTo>
                  <a:lnTo>
                    <a:pt x="3716" y="805"/>
                  </a:lnTo>
                  <a:lnTo>
                    <a:pt x="3717" y="818"/>
                  </a:lnTo>
                  <a:lnTo>
                    <a:pt x="3717" y="833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73" name="Freeform 129">
              <a:extLst>
                <a:ext uri="{FF2B5EF4-FFF2-40B4-BE49-F238E27FC236}">
                  <a16:creationId xmlns:a16="http://schemas.microsoft.com/office/drawing/2014/main" id="{F997E3D4-745D-8C4B-BCA4-F86F211B42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5" y="3322"/>
              <a:ext cx="465" cy="208"/>
            </a:xfrm>
            <a:custGeom>
              <a:avLst/>
              <a:gdLst>
                <a:gd name="T0" fmla="*/ 0 w 3718"/>
                <a:gd name="T1" fmla="*/ 0 h 1666"/>
                <a:gd name="T2" fmla="*/ 0 w 3718"/>
                <a:gd name="T3" fmla="*/ 0 h 1666"/>
                <a:gd name="T4" fmla="*/ 0 w 3718"/>
                <a:gd name="T5" fmla="*/ 0 h 1666"/>
                <a:gd name="T6" fmla="*/ 0 w 3718"/>
                <a:gd name="T7" fmla="*/ 0 h 1666"/>
                <a:gd name="T8" fmla="*/ 0 w 3718"/>
                <a:gd name="T9" fmla="*/ 0 h 1666"/>
                <a:gd name="T10" fmla="*/ 0 w 3718"/>
                <a:gd name="T11" fmla="*/ 0 h 1666"/>
                <a:gd name="T12" fmla="*/ 0 w 3718"/>
                <a:gd name="T13" fmla="*/ 0 h 1666"/>
                <a:gd name="T14" fmla="*/ 0 w 3718"/>
                <a:gd name="T15" fmla="*/ 0 h 1666"/>
                <a:gd name="T16" fmla="*/ 0 w 3718"/>
                <a:gd name="T17" fmla="*/ 0 h 1666"/>
                <a:gd name="T18" fmla="*/ 0 w 3718"/>
                <a:gd name="T19" fmla="*/ 0 h 1666"/>
                <a:gd name="T20" fmla="*/ 0 w 3718"/>
                <a:gd name="T21" fmla="*/ 0 h 1666"/>
                <a:gd name="T22" fmla="*/ 0 w 3718"/>
                <a:gd name="T23" fmla="*/ 0 h 1666"/>
                <a:gd name="T24" fmla="*/ 0 w 3718"/>
                <a:gd name="T25" fmla="*/ 0 h 1666"/>
                <a:gd name="T26" fmla="*/ 0 w 3718"/>
                <a:gd name="T27" fmla="*/ 0 h 1666"/>
                <a:gd name="T28" fmla="*/ 0 w 3718"/>
                <a:gd name="T29" fmla="*/ 0 h 1666"/>
                <a:gd name="T30" fmla="*/ 0 w 3718"/>
                <a:gd name="T31" fmla="*/ 0 h 1666"/>
                <a:gd name="T32" fmla="*/ 0 w 3718"/>
                <a:gd name="T33" fmla="*/ 0 h 1666"/>
                <a:gd name="T34" fmla="*/ 0 w 3718"/>
                <a:gd name="T35" fmla="*/ 0 h 1666"/>
                <a:gd name="T36" fmla="*/ 0 w 3718"/>
                <a:gd name="T37" fmla="*/ 0 h 1666"/>
                <a:gd name="T38" fmla="*/ 0 w 3718"/>
                <a:gd name="T39" fmla="*/ 0 h 1666"/>
                <a:gd name="T40" fmla="*/ 0 w 3718"/>
                <a:gd name="T41" fmla="*/ 0 h 1666"/>
                <a:gd name="T42" fmla="*/ 0 w 3718"/>
                <a:gd name="T43" fmla="*/ 0 h 1666"/>
                <a:gd name="T44" fmla="*/ 0 w 3718"/>
                <a:gd name="T45" fmla="*/ 0 h 1666"/>
                <a:gd name="T46" fmla="*/ 0 w 3718"/>
                <a:gd name="T47" fmla="*/ 0 h 1666"/>
                <a:gd name="T48" fmla="*/ 0 w 3718"/>
                <a:gd name="T49" fmla="*/ 0 h 1666"/>
                <a:gd name="T50" fmla="*/ 0 w 3718"/>
                <a:gd name="T51" fmla="*/ 0 h 1666"/>
                <a:gd name="T52" fmla="*/ 0 w 3718"/>
                <a:gd name="T53" fmla="*/ 0 h 1666"/>
                <a:gd name="T54" fmla="*/ 0 w 3718"/>
                <a:gd name="T55" fmla="*/ 0 h 1666"/>
                <a:gd name="T56" fmla="*/ 0 w 3718"/>
                <a:gd name="T57" fmla="*/ 0 h 1666"/>
                <a:gd name="T58" fmla="*/ 0 w 3718"/>
                <a:gd name="T59" fmla="*/ 0 h 1666"/>
                <a:gd name="T60" fmla="*/ 0 w 3718"/>
                <a:gd name="T61" fmla="*/ 0 h 1666"/>
                <a:gd name="T62" fmla="*/ 0 w 3718"/>
                <a:gd name="T63" fmla="*/ 0 h 1666"/>
                <a:gd name="T64" fmla="*/ 0 w 3718"/>
                <a:gd name="T65" fmla="*/ 0 h 1666"/>
                <a:gd name="T66" fmla="*/ 0 w 3718"/>
                <a:gd name="T67" fmla="*/ 0 h 1666"/>
                <a:gd name="T68" fmla="*/ 0 w 3718"/>
                <a:gd name="T69" fmla="*/ 0 h 1666"/>
                <a:gd name="T70" fmla="*/ 0 w 3718"/>
                <a:gd name="T71" fmla="*/ 0 h 1666"/>
                <a:gd name="T72" fmla="*/ 0 w 3718"/>
                <a:gd name="T73" fmla="*/ 0 h 1666"/>
                <a:gd name="T74" fmla="*/ 0 w 3718"/>
                <a:gd name="T75" fmla="*/ 0 h 1666"/>
                <a:gd name="T76" fmla="*/ 0 w 3718"/>
                <a:gd name="T77" fmla="*/ 0 h 1666"/>
                <a:gd name="T78" fmla="*/ 0 w 3718"/>
                <a:gd name="T79" fmla="*/ 0 h 1666"/>
                <a:gd name="T80" fmla="*/ 0 w 3718"/>
                <a:gd name="T81" fmla="*/ 0 h 1666"/>
                <a:gd name="T82" fmla="*/ 0 w 3718"/>
                <a:gd name="T83" fmla="*/ 0 h 1666"/>
                <a:gd name="T84" fmla="*/ 0 w 3718"/>
                <a:gd name="T85" fmla="*/ 0 h 1666"/>
                <a:gd name="T86" fmla="*/ 0 w 3718"/>
                <a:gd name="T87" fmla="*/ 0 h 1666"/>
                <a:gd name="T88" fmla="*/ 0 w 3718"/>
                <a:gd name="T89" fmla="*/ 0 h 1666"/>
                <a:gd name="T90" fmla="*/ 0 w 3718"/>
                <a:gd name="T91" fmla="*/ 0 h 1666"/>
                <a:gd name="T92" fmla="*/ 0 w 3718"/>
                <a:gd name="T93" fmla="*/ 0 h 1666"/>
                <a:gd name="T94" fmla="*/ 0 w 3718"/>
                <a:gd name="T95" fmla="*/ 0 h 1666"/>
                <a:gd name="T96" fmla="*/ 0 w 3718"/>
                <a:gd name="T97" fmla="*/ 0 h 1666"/>
                <a:gd name="T98" fmla="*/ 0 w 3718"/>
                <a:gd name="T99" fmla="*/ 0 h 1666"/>
                <a:gd name="T100" fmla="*/ 0 w 3718"/>
                <a:gd name="T101" fmla="*/ 0 h 1666"/>
                <a:gd name="T102" fmla="*/ 0 w 3718"/>
                <a:gd name="T103" fmla="*/ 0 h 1666"/>
                <a:gd name="T104" fmla="*/ 0 w 3718"/>
                <a:gd name="T105" fmla="*/ 0 h 1666"/>
                <a:gd name="T106" fmla="*/ 0 w 3718"/>
                <a:gd name="T107" fmla="*/ 0 h 1666"/>
                <a:gd name="T108" fmla="*/ 0 w 3718"/>
                <a:gd name="T109" fmla="*/ 0 h 1666"/>
                <a:gd name="T110" fmla="*/ 0 w 3718"/>
                <a:gd name="T111" fmla="*/ 0 h 1666"/>
                <a:gd name="T112" fmla="*/ 0 w 3718"/>
                <a:gd name="T113" fmla="*/ 0 h 1666"/>
                <a:gd name="T114" fmla="*/ 0 w 3718"/>
                <a:gd name="T115" fmla="*/ 0 h 1666"/>
                <a:gd name="T116" fmla="*/ 0 w 3718"/>
                <a:gd name="T117" fmla="*/ 0 h 1666"/>
                <a:gd name="T118" fmla="*/ 0 w 3718"/>
                <a:gd name="T119" fmla="*/ 0 h 166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718"/>
                <a:gd name="T181" fmla="*/ 0 h 1666"/>
                <a:gd name="T182" fmla="*/ 3718 w 3718"/>
                <a:gd name="T183" fmla="*/ 1666 h 166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718" h="1666">
                  <a:moveTo>
                    <a:pt x="3718" y="834"/>
                  </a:moveTo>
                  <a:lnTo>
                    <a:pt x="3717" y="848"/>
                  </a:lnTo>
                  <a:lnTo>
                    <a:pt x="3717" y="863"/>
                  </a:lnTo>
                  <a:lnTo>
                    <a:pt x="3715" y="876"/>
                  </a:lnTo>
                  <a:lnTo>
                    <a:pt x="3714" y="891"/>
                  </a:lnTo>
                  <a:lnTo>
                    <a:pt x="3710" y="906"/>
                  </a:lnTo>
                  <a:lnTo>
                    <a:pt x="3708" y="920"/>
                  </a:lnTo>
                  <a:lnTo>
                    <a:pt x="3704" y="935"/>
                  </a:lnTo>
                  <a:lnTo>
                    <a:pt x="3699" y="950"/>
                  </a:lnTo>
                  <a:lnTo>
                    <a:pt x="3695" y="964"/>
                  </a:lnTo>
                  <a:lnTo>
                    <a:pt x="3689" y="979"/>
                  </a:lnTo>
                  <a:lnTo>
                    <a:pt x="3683" y="992"/>
                  </a:lnTo>
                  <a:lnTo>
                    <a:pt x="3677" y="1007"/>
                  </a:lnTo>
                  <a:lnTo>
                    <a:pt x="3670" y="1022"/>
                  </a:lnTo>
                  <a:lnTo>
                    <a:pt x="3662" y="1035"/>
                  </a:lnTo>
                  <a:lnTo>
                    <a:pt x="3654" y="1050"/>
                  </a:lnTo>
                  <a:lnTo>
                    <a:pt x="3645" y="1063"/>
                  </a:lnTo>
                  <a:lnTo>
                    <a:pt x="3636" y="1078"/>
                  </a:lnTo>
                  <a:lnTo>
                    <a:pt x="3626" y="1091"/>
                  </a:lnTo>
                  <a:lnTo>
                    <a:pt x="3616" y="1105"/>
                  </a:lnTo>
                  <a:lnTo>
                    <a:pt x="3605" y="1119"/>
                  </a:lnTo>
                  <a:lnTo>
                    <a:pt x="3593" y="1133"/>
                  </a:lnTo>
                  <a:lnTo>
                    <a:pt x="3582" y="1146"/>
                  </a:lnTo>
                  <a:lnTo>
                    <a:pt x="3570" y="1160"/>
                  </a:lnTo>
                  <a:lnTo>
                    <a:pt x="3556" y="1173"/>
                  </a:lnTo>
                  <a:lnTo>
                    <a:pt x="3543" y="1186"/>
                  </a:lnTo>
                  <a:lnTo>
                    <a:pt x="3528" y="1199"/>
                  </a:lnTo>
                  <a:lnTo>
                    <a:pt x="3515" y="1213"/>
                  </a:lnTo>
                  <a:lnTo>
                    <a:pt x="3499" y="1225"/>
                  </a:lnTo>
                  <a:lnTo>
                    <a:pt x="3483" y="1239"/>
                  </a:lnTo>
                  <a:lnTo>
                    <a:pt x="3467" y="1251"/>
                  </a:lnTo>
                  <a:lnTo>
                    <a:pt x="3450" y="1263"/>
                  </a:lnTo>
                  <a:lnTo>
                    <a:pt x="3434" y="1276"/>
                  </a:lnTo>
                  <a:lnTo>
                    <a:pt x="3417" y="1288"/>
                  </a:lnTo>
                  <a:lnTo>
                    <a:pt x="3399" y="1301"/>
                  </a:lnTo>
                  <a:lnTo>
                    <a:pt x="3380" y="1312"/>
                  </a:lnTo>
                  <a:lnTo>
                    <a:pt x="3360" y="1324"/>
                  </a:lnTo>
                  <a:lnTo>
                    <a:pt x="3341" y="1335"/>
                  </a:lnTo>
                  <a:lnTo>
                    <a:pt x="3321" y="1348"/>
                  </a:lnTo>
                  <a:lnTo>
                    <a:pt x="3301" y="1359"/>
                  </a:lnTo>
                  <a:lnTo>
                    <a:pt x="3281" y="1370"/>
                  </a:lnTo>
                  <a:lnTo>
                    <a:pt x="3259" y="1382"/>
                  </a:lnTo>
                  <a:lnTo>
                    <a:pt x="3238" y="1392"/>
                  </a:lnTo>
                  <a:lnTo>
                    <a:pt x="3215" y="1403"/>
                  </a:lnTo>
                  <a:lnTo>
                    <a:pt x="3193" y="1413"/>
                  </a:lnTo>
                  <a:lnTo>
                    <a:pt x="3170" y="1423"/>
                  </a:lnTo>
                  <a:lnTo>
                    <a:pt x="3147" y="1434"/>
                  </a:lnTo>
                  <a:lnTo>
                    <a:pt x="3123" y="1443"/>
                  </a:lnTo>
                  <a:lnTo>
                    <a:pt x="3099" y="1454"/>
                  </a:lnTo>
                  <a:lnTo>
                    <a:pt x="3075" y="1464"/>
                  </a:lnTo>
                  <a:lnTo>
                    <a:pt x="3050" y="1473"/>
                  </a:lnTo>
                  <a:lnTo>
                    <a:pt x="3025" y="1482"/>
                  </a:lnTo>
                  <a:lnTo>
                    <a:pt x="2999" y="1491"/>
                  </a:lnTo>
                  <a:lnTo>
                    <a:pt x="2973" y="1500"/>
                  </a:lnTo>
                  <a:lnTo>
                    <a:pt x="2948" y="1509"/>
                  </a:lnTo>
                  <a:lnTo>
                    <a:pt x="2921" y="1517"/>
                  </a:lnTo>
                  <a:lnTo>
                    <a:pt x="2895" y="1526"/>
                  </a:lnTo>
                  <a:lnTo>
                    <a:pt x="2867" y="1533"/>
                  </a:lnTo>
                  <a:lnTo>
                    <a:pt x="2840" y="1541"/>
                  </a:lnTo>
                  <a:lnTo>
                    <a:pt x="2811" y="1549"/>
                  </a:lnTo>
                  <a:lnTo>
                    <a:pt x="2783" y="1556"/>
                  </a:lnTo>
                  <a:lnTo>
                    <a:pt x="2755" y="1563"/>
                  </a:lnTo>
                  <a:lnTo>
                    <a:pt x="2727" y="1571"/>
                  </a:lnTo>
                  <a:lnTo>
                    <a:pt x="2698" y="1577"/>
                  </a:lnTo>
                  <a:lnTo>
                    <a:pt x="2669" y="1583"/>
                  </a:lnTo>
                  <a:lnTo>
                    <a:pt x="2639" y="1590"/>
                  </a:lnTo>
                  <a:lnTo>
                    <a:pt x="2609" y="1595"/>
                  </a:lnTo>
                  <a:lnTo>
                    <a:pt x="2580" y="1601"/>
                  </a:lnTo>
                  <a:lnTo>
                    <a:pt x="2549" y="1607"/>
                  </a:lnTo>
                  <a:lnTo>
                    <a:pt x="2519" y="1612"/>
                  </a:lnTo>
                  <a:lnTo>
                    <a:pt x="2489" y="1617"/>
                  </a:lnTo>
                  <a:lnTo>
                    <a:pt x="2458" y="1622"/>
                  </a:lnTo>
                  <a:lnTo>
                    <a:pt x="2427" y="1627"/>
                  </a:lnTo>
                  <a:lnTo>
                    <a:pt x="2396" y="1631"/>
                  </a:lnTo>
                  <a:lnTo>
                    <a:pt x="2365" y="1635"/>
                  </a:lnTo>
                  <a:lnTo>
                    <a:pt x="2333" y="1639"/>
                  </a:lnTo>
                  <a:lnTo>
                    <a:pt x="2302" y="1643"/>
                  </a:lnTo>
                  <a:lnTo>
                    <a:pt x="2270" y="1646"/>
                  </a:lnTo>
                  <a:lnTo>
                    <a:pt x="2239" y="1649"/>
                  </a:lnTo>
                  <a:lnTo>
                    <a:pt x="2206" y="1652"/>
                  </a:lnTo>
                  <a:lnTo>
                    <a:pt x="2175" y="1655"/>
                  </a:lnTo>
                  <a:lnTo>
                    <a:pt x="2142" y="1657"/>
                  </a:lnTo>
                  <a:lnTo>
                    <a:pt x="2111" y="1658"/>
                  </a:lnTo>
                  <a:lnTo>
                    <a:pt x="2078" y="1661"/>
                  </a:lnTo>
                  <a:lnTo>
                    <a:pt x="2045" y="1663"/>
                  </a:lnTo>
                  <a:lnTo>
                    <a:pt x="2013" y="1664"/>
                  </a:lnTo>
                  <a:lnTo>
                    <a:pt x="1981" y="1665"/>
                  </a:lnTo>
                  <a:lnTo>
                    <a:pt x="1949" y="1665"/>
                  </a:lnTo>
                  <a:lnTo>
                    <a:pt x="1916" y="1666"/>
                  </a:lnTo>
                  <a:lnTo>
                    <a:pt x="1883" y="1666"/>
                  </a:lnTo>
                  <a:lnTo>
                    <a:pt x="1851" y="1666"/>
                  </a:lnTo>
                  <a:lnTo>
                    <a:pt x="1818" y="1666"/>
                  </a:lnTo>
                  <a:lnTo>
                    <a:pt x="1785" y="1666"/>
                  </a:lnTo>
                  <a:lnTo>
                    <a:pt x="1753" y="1665"/>
                  </a:lnTo>
                  <a:lnTo>
                    <a:pt x="1720" y="1664"/>
                  </a:lnTo>
                  <a:lnTo>
                    <a:pt x="1689" y="1663"/>
                  </a:lnTo>
                  <a:lnTo>
                    <a:pt x="1656" y="1662"/>
                  </a:lnTo>
                  <a:lnTo>
                    <a:pt x="1623" y="1659"/>
                  </a:lnTo>
                  <a:lnTo>
                    <a:pt x="1592" y="1658"/>
                  </a:lnTo>
                  <a:lnTo>
                    <a:pt x="1559" y="1656"/>
                  </a:lnTo>
                  <a:lnTo>
                    <a:pt x="1527" y="1653"/>
                  </a:lnTo>
                  <a:lnTo>
                    <a:pt x="1495" y="1650"/>
                  </a:lnTo>
                  <a:lnTo>
                    <a:pt x="1464" y="1647"/>
                  </a:lnTo>
                  <a:lnTo>
                    <a:pt x="1432" y="1644"/>
                  </a:lnTo>
                  <a:lnTo>
                    <a:pt x="1399" y="1640"/>
                  </a:lnTo>
                  <a:lnTo>
                    <a:pt x="1368" y="1637"/>
                  </a:lnTo>
                  <a:lnTo>
                    <a:pt x="1338" y="1634"/>
                  </a:lnTo>
                  <a:lnTo>
                    <a:pt x="1306" y="1629"/>
                  </a:lnTo>
                  <a:lnTo>
                    <a:pt x="1275" y="1625"/>
                  </a:lnTo>
                  <a:lnTo>
                    <a:pt x="1244" y="1620"/>
                  </a:lnTo>
                  <a:lnTo>
                    <a:pt x="1214" y="1614"/>
                  </a:lnTo>
                  <a:lnTo>
                    <a:pt x="1183" y="1610"/>
                  </a:lnTo>
                  <a:lnTo>
                    <a:pt x="1153" y="1604"/>
                  </a:lnTo>
                  <a:lnTo>
                    <a:pt x="1123" y="1599"/>
                  </a:lnTo>
                  <a:lnTo>
                    <a:pt x="1093" y="1593"/>
                  </a:lnTo>
                  <a:lnTo>
                    <a:pt x="1064" y="1586"/>
                  </a:lnTo>
                  <a:lnTo>
                    <a:pt x="1035" y="1580"/>
                  </a:lnTo>
                  <a:lnTo>
                    <a:pt x="1006" y="1574"/>
                  </a:lnTo>
                  <a:lnTo>
                    <a:pt x="976" y="1567"/>
                  </a:lnTo>
                  <a:lnTo>
                    <a:pt x="948" y="1559"/>
                  </a:lnTo>
                  <a:lnTo>
                    <a:pt x="920" y="1553"/>
                  </a:lnTo>
                  <a:lnTo>
                    <a:pt x="892" y="1545"/>
                  </a:lnTo>
                  <a:lnTo>
                    <a:pt x="864" y="1537"/>
                  </a:lnTo>
                  <a:lnTo>
                    <a:pt x="837" y="1529"/>
                  </a:lnTo>
                  <a:lnTo>
                    <a:pt x="810" y="1521"/>
                  </a:lnTo>
                  <a:lnTo>
                    <a:pt x="783" y="1513"/>
                  </a:lnTo>
                  <a:lnTo>
                    <a:pt x="757" y="1504"/>
                  </a:lnTo>
                  <a:lnTo>
                    <a:pt x="731" y="1495"/>
                  </a:lnTo>
                  <a:lnTo>
                    <a:pt x="705" y="1486"/>
                  </a:lnTo>
                  <a:lnTo>
                    <a:pt x="679" y="1477"/>
                  </a:lnTo>
                  <a:lnTo>
                    <a:pt x="655" y="1468"/>
                  </a:lnTo>
                  <a:lnTo>
                    <a:pt x="630" y="1459"/>
                  </a:lnTo>
                  <a:lnTo>
                    <a:pt x="606" y="1449"/>
                  </a:lnTo>
                  <a:lnTo>
                    <a:pt x="583" y="1439"/>
                  </a:lnTo>
                  <a:lnTo>
                    <a:pt x="559" y="1429"/>
                  </a:lnTo>
                  <a:lnTo>
                    <a:pt x="535" y="1419"/>
                  </a:lnTo>
                  <a:lnTo>
                    <a:pt x="513" y="1409"/>
                  </a:lnTo>
                  <a:lnTo>
                    <a:pt x="490" y="1397"/>
                  </a:lnTo>
                  <a:lnTo>
                    <a:pt x="469" y="1387"/>
                  </a:lnTo>
                  <a:lnTo>
                    <a:pt x="448" y="1376"/>
                  </a:lnTo>
                  <a:lnTo>
                    <a:pt x="426" y="1365"/>
                  </a:lnTo>
                  <a:lnTo>
                    <a:pt x="406" y="1353"/>
                  </a:lnTo>
                  <a:lnTo>
                    <a:pt x="386" y="1342"/>
                  </a:lnTo>
                  <a:lnTo>
                    <a:pt x="367" y="1330"/>
                  </a:lnTo>
                  <a:lnTo>
                    <a:pt x="348" y="1319"/>
                  </a:lnTo>
                  <a:lnTo>
                    <a:pt x="328" y="1306"/>
                  </a:lnTo>
                  <a:lnTo>
                    <a:pt x="310" y="1294"/>
                  </a:lnTo>
                  <a:lnTo>
                    <a:pt x="292" y="1283"/>
                  </a:lnTo>
                  <a:lnTo>
                    <a:pt x="276" y="1270"/>
                  </a:lnTo>
                  <a:lnTo>
                    <a:pt x="259" y="1257"/>
                  </a:lnTo>
                  <a:lnTo>
                    <a:pt x="242" y="1244"/>
                  </a:lnTo>
                  <a:lnTo>
                    <a:pt x="226" y="1232"/>
                  </a:lnTo>
                  <a:lnTo>
                    <a:pt x="211" y="1218"/>
                  </a:lnTo>
                  <a:lnTo>
                    <a:pt x="196" y="1206"/>
                  </a:lnTo>
                  <a:lnTo>
                    <a:pt x="182" y="1193"/>
                  </a:lnTo>
                  <a:lnTo>
                    <a:pt x="169" y="1180"/>
                  </a:lnTo>
                  <a:lnTo>
                    <a:pt x="155" y="1167"/>
                  </a:lnTo>
                  <a:lnTo>
                    <a:pt x="142" y="1153"/>
                  </a:lnTo>
                  <a:lnTo>
                    <a:pt x="130" y="1140"/>
                  </a:lnTo>
                  <a:lnTo>
                    <a:pt x="118" y="1126"/>
                  </a:lnTo>
                  <a:lnTo>
                    <a:pt x="107" y="1113"/>
                  </a:lnTo>
                  <a:lnTo>
                    <a:pt x="97" y="1098"/>
                  </a:lnTo>
                  <a:lnTo>
                    <a:pt x="87" y="1085"/>
                  </a:lnTo>
                  <a:lnTo>
                    <a:pt x="76" y="1071"/>
                  </a:lnTo>
                  <a:lnTo>
                    <a:pt x="67" y="1056"/>
                  </a:lnTo>
                  <a:lnTo>
                    <a:pt x="60" y="1043"/>
                  </a:lnTo>
                  <a:lnTo>
                    <a:pt x="52" y="1028"/>
                  </a:lnTo>
                  <a:lnTo>
                    <a:pt x="44" y="1014"/>
                  </a:lnTo>
                  <a:lnTo>
                    <a:pt x="37" y="1000"/>
                  </a:lnTo>
                  <a:lnTo>
                    <a:pt x="31" y="986"/>
                  </a:lnTo>
                  <a:lnTo>
                    <a:pt x="26" y="971"/>
                  </a:lnTo>
                  <a:lnTo>
                    <a:pt x="20" y="956"/>
                  </a:lnTo>
                  <a:lnTo>
                    <a:pt x="16" y="943"/>
                  </a:lnTo>
                  <a:lnTo>
                    <a:pt x="12" y="928"/>
                  </a:lnTo>
                  <a:lnTo>
                    <a:pt x="9" y="914"/>
                  </a:lnTo>
                  <a:lnTo>
                    <a:pt x="6" y="899"/>
                  </a:lnTo>
                  <a:lnTo>
                    <a:pt x="3" y="884"/>
                  </a:lnTo>
                  <a:lnTo>
                    <a:pt x="1" y="870"/>
                  </a:lnTo>
                  <a:lnTo>
                    <a:pt x="0" y="855"/>
                  </a:lnTo>
                  <a:lnTo>
                    <a:pt x="0" y="840"/>
                  </a:lnTo>
                  <a:lnTo>
                    <a:pt x="0" y="826"/>
                  </a:lnTo>
                  <a:lnTo>
                    <a:pt x="0" y="811"/>
                  </a:lnTo>
                  <a:lnTo>
                    <a:pt x="1" y="796"/>
                  </a:lnTo>
                  <a:lnTo>
                    <a:pt x="3" y="782"/>
                  </a:lnTo>
                  <a:lnTo>
                    <a:pt x="6" y="767"/>
                  </a:lnTo>
                  <a:lnTo>
                    <a:pt x="9" y="753"/>
                  </a:lnTo>
                  <a:lnTo>
                    <a:pt x="12" y="739"/>
                  </a:lnTo>
                  <a:lnTo>
                    <a:pt x="16" y="724"/>
                  </a:lnTo>
                  <a:lnTo>
                    <a:pt x="20" y="710"/>
                  </a:lnTo>
                  <a:lnTo>
                    <a:pt x="26" y="695"/>
                  </a:lnTo>
                  <a:lnTo>
                    <a:pt x="31" y="681"/>
                  </a:lnTo>
                  <a:lnTo>
                    <a:pt x="37" y="667"/>
                  </a:lnTo>
                  <a:lnTo>
                    <a:pt x="44" y="652"/>
                  </a:lnTo>
                  <a:lnTo>
                    <a:pt x="52" y="638"/>
                  </a:lnTo>
                  <a:lnTo>
                    <a:pt x="60" y="624"/>
                  </a:lnTo>
                  <a:lnTo>
                    <a:pt x="67" y="610"/>
                  </a:lnTo>
                  <a:lnTo>
                    <a:pt x="76" y="596"/>
                  </a:lnTo>
                  <a:lnTo>
                    <a:pt x="87" y="582"/>
                  </a:lnTo>
                  <a:lnTo>
                    <a:pt x="97" y="568"/>
                  </a:lnTo>
                  <a:lnTo>
                    <a:pt x="107" y="555"/>
                  </a:lnTo>
                  <a:lnTo>
                    <a:pt x="118" y="541"/>
                  </a:lnTo>
                  <a:lnTo>
                    <a:pt x="130" y="526"/>
                  </a:lnTo>
                  <a:lnTo>
                    <a:pt x="142" y="513"/>
                  </a:lnTo>
                  <a:lnTo>
                    <a:pt x="155" y="499"/>
                  </a:lnTo>
                  <a:lnTo>
                    <a:pt x="168" y="487"/>
                  </a:lnTo>
                  <a:lnTo>
                    <a:pt x="182" y="474"/>
                  </a:lnTo>
                  <a:lnTo>
                    <a:pt x="196" y="460"/>
                  </a:lnTo>
                  <a:lnTo>
                    <a:pt x="211" y="448"/>
                  </a:lnTo>
                  <a:lnTo>
                    <a:pt x="226" y="434"/>
                  </a:lnTo>
                  <a:lnTo>
                    <a:pt x="242" y="422"/>
                  </a:lnTo>
                  <a:lnTo>
                    <a:pt x="259" y="409"/>
                  </a:lnTo>
                  <a:lnTo>
                    <a:pt x="276" y="397"/>
                  </a:lnTo>
                  <a:lnTo>
                    <a:pt x="292" y="385"/>
                  </a:lnTo>
                  <a:lnTo>
                    <a:pt x="310" y="372"/>
                  </a:lnTo>
                  <a:lnTo>
                    <a:pt x="328" y="360"/>
                  </a:lnTo>
                  <a:lnTo>
                    <a:pt x="348" y="348"/>
                  </a:lnTo>
                  <a:lnTo>
                    <a:pt x="367" y="336"/>
                  </a:lnTo>
                  <a:lnTo>
                    <a:pt x="386" y="325"/>
                  </a:lnTo>
                  <a:lnTo>
                    <a:pt x="406" y="313"/>
                  </a:lnTo>
                  <a:lnTo>
                    <a:pt x="426" y="301"/>
                  </a:lnTo>
                  <a:lnTo>
                    <a:pt x="448" y="290"/>
                  </a:lnTo>
                  <a:lnTo>
                    <a:pt x="469" y="280"/>
                  </a:lnTo>
                  <a:lnTo>
                    <a:pt x="490" y="269"/>
                  </a:lnTo>
                  <a:lnTo>
                    <a:pt x="513" y="259"/>
                  </a:lnTo>
                  <a:lnTo>
                    <a:pt x="535" y="247"/>
                  </a:lnTo>
                  <a:lnTo>
                    <a:pt x="559" y="237"/>
                  </a:lnTo>
                  <a:lnTo>
                    <a:pt x="583" y="227"/>
                  </a:lnTo>
                  <a:lnTo>
                    <a:pt x="606" y="217"/>
                  </a:lnTo>
                  <a:lnTo>
                    <a:pt x="630" y="208"/>
                  </a:lnTo>
                  <a:lnTo>
                    <a:pt x="655" y="198"/>
                  </a:lnTo>
                  <a:lnTo>
                    <a:pt x="679" y="189"/>
                  </a:lnTo>
                  <a:lnTo>
                    <a:pt x="705" y="180"/>
                  </a:lnTo>
                  <a:lnTo>
                    <a:pt x="731" y="171"/>
                  </a:lnTo>
                  <a:lnTo>
                    <a:pt x="757" y="162"/>
                  </a:lnTo>
                  <a:lnTo>
                    <a:pt x="783" y="153"/>
                  </a:lnTo>
                  <a:lnTo>
                    <a:pt x="810" y="145"/>
                  </a:lnTo>
                  <a:lnTo>
                    <a:pt x="837" y="137"/>
                  </a:lnTo>
                  <a:lnTo>
                    <a:pt x="864" y="129"/>
                  </a:lnTo>
                  <a:lnTo>
                    <a:pt x="892" y="121"/>
                  </a:lnTo>
                  <a:lnTo>
                    <a:pt x="920" y="114"/>
                  </a:lnTo>
                  <a:lnTo>
                    <a:pt x="948" y="107"/>
                  </a:lnTo>
                  <a:lnTo>
                    <a:pt x="976" y="100"/>
                  </a:lnTo>
                  <a:lnTo>
                    <a:pt x="1006" y="93"/>
                  </a:lnTo>
                  <a:lnTo>
                    <a:pt x="1035" y="87"/>
                  </a:lnTo>
                  <a:lnTo>
                    <a:pt x="1064" y="80"/>
                  </a:lnTo>
                  <a:lnTo>
                    <a:pt x="1093" y="74"/>
                  </a:lnTo>
                  <a:lnTo>
                    <a:pt x="1123" y="67"/>
                  </a:lnTo>
                  <a:lnTo>
                    <a:pt x="1153" y="62"/>
                  </a:lnTo>
                  <a:lnTo>
                    <a:pt x="1183" y="57"/>
                  </a:lnTo>
                  <a:lnTo>
                    <a:pt x="1214" y="52"/>
                  </a:lnTo>
                  <a:lnTo>
                    <a:pt x="1244" y="47"/>
                  </a:lnTo>
                  <a:lnTo>
                    <a:pt x="1275" y="42"/>
                  </a:lnTo>
                  <a:lnTo>
                    <a:pt x="1306" y="37"/>
                  </a:lnTo>
                  <a:lnTo>
                    <a:pt x="1338" y="34"/>
                  </a:lnTo>
                  <a:lnTo>
                    <a:pt x="1368" y="29"/>
                  </a:lnTo>
                  <a:lnTo>
                    <a:pt x="1399" y="26"/>
                  </a:lnTo>
                  <a:lnTo>
                    <a:pt x="1431" y="22"/>
                  </a:lnTo>
                  <a:lnTo>
                    <a:pt x="1464" y="19"/>
                  </a:lnTo>
                  <a:lnTo>
                    <a:pt x="1495" y="16"/>
                  </a:lnTo>
                  <a:lnTo>
                    <a:pt x="1527" y="13"/>
                  </a:lnTo>
                  <a:lnTo>
                    <a:pt x="1559" y="11"/>
                  </a:lnTo>
                  <a:lnTo>
                    <a:pt x="1591" y="9"/>
                  </a:lnTo>
                  <a:lnTo>
                    <a:pt x="1623" y="7"/>
                  </a:lnTo>
                  <a:lnTo>
                    <a:pt x="1656" y="4"/>
                  </a:lnTo>
                  <a:lnTo>
                    <a:pt x="1689" y="3"/>
                  </a:lnTo>
                  <a:lnTo>
                    <a:pt x="1720" y="2"/>
                  </a:lnTo>
                  <a:lnTo>
                    <a:pt x="1753" y="1"/>
                  </a:lnTo>
                  <a:lnTo>
                    <a:pt x="1785" y="0"/>
                  </a:lnTo>
                  <a:lnTo>
                    <a:pt x="1818" y="0"/>
                  </a:lnTo>
                  <a:lnTo>
                    <a:pt x="1851" y="0"/>
                  </a:lnTo>
                  <a:lnTo>
                    <a:pt x="1883" y="0"/>
                  </a:lnTo>
                  <a:lnTo>
                    <a:pt x="1916" y="0"/>
                  </a:lnTo>
                  <a:lnTo>
                    <a:pt x="1949" y="1"/>
                  </a:lnTo>
                  <a:lnTo>
                    <a:pt x="1981" y="1"/>
                  </a:lnTo>
                  <a:lnTo>
                    <a:pt x="2013" y="2"/>
                  </a:lnTo>
                  <a:lnTo>
                    <a:pt x="2045" y="4"/>
                  </a:lnTo>
                  <a:lnTo>
                    <a:pt x="2078" y="6"/>
                  </a:lnTo>
                  <a:lnTo>
                    <a:pt x="2111" y="8"/>
                  </a:lnTo>
                  <a:lnTo>
                    <a:pt x="2142" y="10"/>
                  </a:lnTo>
                  <a:lnTo>
                    <a:pt x="2175" y="12"/>
                  </a:lnTo>
                  <a:lnTo>
                    <a:pt x="2206" y="15"/>
                  </a:lnTo>
                  <a:lnTo>
                    <a:pt x="2239" y="17"/>
                  </a:lnTo>
                  <a:lnTo>
                    <a:pt x="2270" y="20"/>
                  </a:lnTo>
                  <a:lnTo>
                    <a:pt x="2302" y="24"/>
                  </a:lnTo>
                  <a:lnTo>
                    <a:pt x="2333" y="27"/>
                  </a:lnTo>
                  <a:lnTo>
                    <a:pt x="2365" y="31"/>
                  </a:lnTo>
                  <a:lnTo>
                    <a:pt x="2396" y="35"/>
                  </a:lnTo>
                  <a:lnTo>
                    <a:pt x="2427" y="39"/>
                  </a:lnTo>
                  <a:lnTo>
                    <a:pt x="2458" y="44"/>
                  </a:lnTo>
                  <a:lnTo>
                    <a:pt x="2489" y="49"/>
                  </a:lnTo>
                  <a:lnTo>
                    <a:pt x="2519" y="54"/>
                  </a:lnTo>
                  <a:lnTo>
                    <a:pt x="2549" y="60"/>
                  </a:lnTo>
                  <a:lnTo>
                    <a:pt x="2580" y="65"/>
                  </a:lnTo>
                  <a:lnTo>
                    <a:pt x="2609" y="71"/>
                  </a:lnTo>
                  <a:lnTo>
                    <a:pt x="2639" y="76"/>
                  </a:lnTo>
                  <a:lnTo>
                    <a:pt x="2669" y="83"/>
                  </a:lnTo>
                  <a:lnTo>
                    <a:pt x="2698" y="90"/>
                  </a:lnTo>
                  <a:lnTo>
                    <a:pt x="2727" y="97"/>
                  </a:lnTo>
                  <a:lnTo>
                    <a:pt x="2755" y="103"/>
                  </a:lnTo>
                  <a:lnTo>
                    <a:pt x="2783" y="110"/>
                  </a:lnTo>
                  <a:lnTo>
                    <a:pt x="2811" y="118"/>
                  </a:lnTo>
                  <a:lnTo>
                    <a:pt x="2840" y="125"/>
                  </a:lnTo>
                  <a:lnTo>
                    <a:pt x="2867" y="133"/>
                  </a:lnTo>
                  <a:lnTo>
                    <a:pt x="2894" y="141"/>
                  </a:lnTo>
                  <a:lnTo>
                    <a:pt x="2921" y="150"/>
                  </a:lnTo>
                  <a:lnTo>
                    <a:pt x="2948" y="157"/>
                  </a:lnTo>
                  <a:lnTo>
                    <a:pt x="2973" y="166"/>
                  </a:lnTo>
                  <a:lnTo>
                    <a:pt x="2999" y="175"/>
                  </a:lnTo>
                  <a:lnTo>
                    <a:pt x="3025" y="184"/>
                  </a:lnTo>
                  <a:lnTo>
                    <a:pt x="3050" y="193"/>
                  </a:lnTo>
                  <a:lnTo>
                    <a:pt x="3075" y="202"/>
                  </a:lnTo>
                  <a:lnTo>
                    <a:pt x="3099" y="213"/>
                  </a:lnTo>
                  <a:lnTo>
                    <a:pt x="3123" y="223"/>
                  </a:lnTo>
                  <a:lnTo>
                    <a:pt x="3147" y="233"/>
                  </a:lnTo>
                  <a:lnTo>
                    <a:pt x="3170" y="243"/>
                  </a:lnTo>
                  <a:lnTo>
                    <a:pt x="3193" y="253"/>
                  </a:lnTo>
                  <a:lnTo>
                    <a:pt x="3215" y="263"/>
                  </a:lnTo>
                  <a:lnTo>
                    <a:pt x="3238" y="274"/>
                  </a:lnTo>
                  <a:lnTo>
                    <a:pt x="3259" y="286"/>
                  </a:lnTo>
                  <a:lnTo>
                    <a:pt x="3281" y="296"/>
                  </a:lnTo>
                  <a:lnTo>
                    <a:pt x="3301" y="307"/>
                  </a:lnTo>
                  <a:lnTo>
                    <a:pt x="3321" y="318"/>
                  </a:lnTo>
                  <a:lnTo>
                    <a:pt x="3341" y="331"/>
                  </a:lnTo>
                  <a:lnTo>
                    <a:pt x="3360" y="342"/>
                  </a:lnTo>
                  <a:lnTo>
                    <a:pt x="3380" y="354"/>
                  </a:lnTo>
                  <a:lnTo>
                    <a:pt x="3399" y="366"/>
                  </a:lnTo>
                  <a:lnTo>
                    <a:pt x="3417" y="378"/>
                  </a:lnTo>
                  <a:lnTo>
                    <a:pt x="3434" y="390"/>
                  </a:lnTo>
                  <a:lnTo>
                    <a:pt x="3450" y="403"/>
                  </a:lnTo>
                  <a:lnTo>
                    <a:pt x="3467" y="415"/>
                  </a:lnTo>
                  <a:lnTo>
                    <a:pt x="3483" y="429"/>
                  </a:lnTo>
                  <a:lnTo>
                    <a:pt x="3499" y="441"/>
                  </a:lnTo>
                  <a:lnTo>
                    <a:pt x="3515" y="453"/>
                  </a:lnTo>
                  <a:lnTo>
                    <a:pt x="3528" y="467"/>
                  </a:lnTo>
                  <a:lnTo>
                    <a:pt x="3543" y="480"/>
                  </a:lnTo>
                  <a:lnTo>
                    <a:pt x="3556" y="494"/>
                  </a:lnTo>
                  <a:lnTo>
                    <a:pt x="3570" y="506"/>
                  </a:lnTo>
                  <a:lnTo>
                    <a:pt x="3582" y="520"/>
                  </a:lnTo>
                  <a:lnTo>
                    <a:pt x="3593" y="533"/>
                  </a:lnTo>
                  <a:lnTo>
                    <a:pt x="3605" y="548"/>
                  </a:lnTo>
                  <a:lnTo>
                    <a:pt x="3616" y="561"/>
                  </a:lnTo>
                  <a:lnTo>
                    <a:pt x="3626" y="575"/>
                  </a:lnTo>
                  <a:lnTo>
                    <a:pt x="3636" y="588"/>
                  </a:lnTo>
                  <a:lnTo>
                    <a:pt x="3645" y="603"/>
                  </a:lnTo>
                  <a:lnTo>
                    <a:pt x="3654" y="616"/>
                  </a:lnTo>
                  <a:lnTo>
                    <a:pt x="3662" y="631"/>
                  </a:lnTo>
                  <a:lnTo>
                    <a:pt x="3670" y="645"/>
                  </a:lnTo>
                  <a:lnTo>
                    <a:pt x="3677" y="659"/>
                  </a:lnTo>
                  <a:lnTo>
                    <a:pt x="3683" y="674"/>
                  </a:lnTo>
                  <a:lnTo>
                    <a:pt x="3689" y="688"/>
                  </a:lnTo>
                  <a:lnTo>
                    <a:pt x="3695" y="702"/>
                  </a:lnTo>
                  <a:lnTo>
                    <a:pt x="3699" y="717"/>
                  </a:lnTo>
                  <a:lnTo>
                    <a:pt x="3704" y="731"/>
                  </a:lnTo>
                  <a:lnTo>
                    <a:pt x="3708" y="746"/>
                  </a:lnTo>
                  <a:lnTo>
                    <a:pt x="3710" y="760"/>
                  </a:lnTo>
                  <a:lnTo>
                    <a:pt x="3714" y="775"/>
                  </a:lnTo>
                  <a:lnTo>
                    <a:pt x="3715" y="790"/>
                  </a:lnTo>
                  <a:lnTo>
                    <a:pt x="3717" y="804"/>
                  </a:lnTo>
                  <a:lnTo>
                    <a:pt x="3717" y="819"/>
                  </a:lnTo>
                  <a:lnTo>
                    <a:pt x="3718" y="834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74" name="Line 130">
              <a:extLst>
                <a:ext uri="{FF2B5EF4-FFF2-40B4-BE49-F238E27FC236}">
                  <a16:creationId xmlns:a16="http://schemas.microsoft.com/office/drawing/2014/main" id="{AC91760D-6078-5541-B8FA-774D9BDA08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16" y="2841"/>
              <a:ext cx="257" cy="28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75" name="Line 131">
              <a:extLst>
                <a:ext uri="{FF2B5EF4-FFF2-40B4-BE49-F238E27FC236}">
                  <a16:creationId xmlns:a16="http://schemas.microsoft.com/office/drawing/2014/main" id="{F3624E97-2FAE-324D-B595-0C59DA6EC3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7" y="2849"/>
              <a:ext cx="152" cy="7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76" name="Line 132">
              <a:extLst>
                <a:ext uri="{FF2B5EF4-FFF2-40B4-BE49-F238E27FC236}">
                  <a16:creationId xmlns:a16="http://schemas.microsoft.com/office/drawing/2014/main" id="{2B5CF903-55A5-CC45-B74A-377EAC66F7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25" y="2849"/>
              <a:ext cx="441" cy="55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77" name="Line 133">
              <a:extLst>
                <a:ext uri="{FF2B5EF4-FFF2-40B4-BE49-F238E27FC236}">
                  <a16:creationId xmlns:a16="http://schemas.microsoft.com/office/drawing/2014/main" id="{7ED169C0-8D89-DC47-A759-BF006C9BAD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9" y="2809"/>
              <a:ext cx="241" cy="1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79" name="Freeform 135">
              <a:extLst>
                <a:ext uri="{FF2B5EF4-FFF2-40B4-BE49-F238E27FC236}">
                  <a16:creationId xmlns:a16="http://schemas.microsoft.com/office/drawing/2014/main" id="{C2197B7D-FF2E-6640-BED4-D84684AFC1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1" y="3295"/>
              <a:ext cx="561" cy="168"/>
            </a:xfrm>
            <a:custGeom>
              <a:avLst/>
              <a:gdLst>
                <a:gd name="T0" fmla="*/ 0 w 4487"/>
                <a:gd name="T1" fmla="*/ 0 h 1346"/>
                <a:gd name="T2" fmla="*/ 0 w 4487"/>
                <a:gd name="T3" fmla="*/ 0 h 1346"/>
                <a:gd name="T4" fmla="*/ 0 w 4487"/>
                <a:gd name="T5" fmla="*/ 0 h 1346"/>
                <a:gd name="T6" fmla="*/ 0 60000 65536"/>
                <a:gd name="T7" fmla="*/ 0 60000 65536"/>
                <a:gd name="T8" fmla="*/ 0 60000 65536"/>
                <a:gd name="T9" fmla="*/ 0 w 4487"/>
                <a:gd name="T10" fmla="*/ 0 h 1346"/>
                <a:gd name="T11" fmla="*/ 4487 w 4487"/>
                <a:gd name="T12" fmla="*/ 1346 h 134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487" h="1346">
                  <a:moveTo>
                    <a:pt x="0" y="0"/>
                  </a:moveTo>
                  <a:lnTo>
                    <a:pt x="4466" y="1346"/>
                  </a:lnTo>
                  <a:lnTo>
                    <a:pt x="4487" y="1324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80" name="Line 136">
              <a:extLst>
                <a:ext uri="{FF2B5EF4-FFF2-40B4-BE49-F238E27FC236}">
                  <a16:creationId xmlns:a16="http://schemas.microsoft.com/office/drawing/2014/main" id="{3B699E97-C287-064B-B504-BEE11BD261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42" y="3330"/>
              <a:ext cx="190" cy="2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81" name="Line 137">
              <a:extLst>
                <a:ext uri="{FF2B5EF4-FFF2-40B4-BE49-F238E27FC236}">
                  <a16:creationId xmlns:a16="http://schemas.microsoft.com/office/drawing/2014/main" id="{1386EC45-3842-BB4E-87D9-BC5C244B02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90" y="3066"/>
              <a:ext cx="8" cy="26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83" name="Line 139">
              <a:extLst>
                <a:ext uri="{FF2B5EF4-FFF2-40B4-BE49-F238E27FC236}">
                  <a16:creationId xmlns:a16="http://schemas.microsoft.com/office/drawing/2014/main" id="{EBBEC1F5-0A98-4941-ABDE-475A858D5D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3" y="2975"/>
              <a:ext cx="179" cy="6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84" name="Line 140">
              <a:extLst>
                <a:ext uri="{FF2B5EF4-FFF2-40B4-BE49-F238E27FC236}">
                  <a16:creationId xmlns:a16="http://schemas.microsoft.com/office/drawing/2014/main" id="{FA040100-FD20-5545-A7E8-AD89A1C58C9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11" y="3517"/>
              <a:ext cx="152" cy="10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85" name="Line 141">
              <a:extLst>
                <a:ext uri="{FF2B5EF4-FFF2-40B4-BE49-F238E27FC236}">
                  <a16:creationId xmlns:a16="http://schemas.microsoft.com/office/drawing/2014/main" id="{A0FD8721-B09D-6744-9822-A87A10EECF5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17" y="3087"/>
              <a:ext cx="289" cy="27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86" name="Line 142">
              <a:extLst>
                <a:ext uri="{FF2B5EF4-FFF2-40B4-BE49-F238E27FC236}">
                  <a16:creationId xmlns:a16="http://schemas.microsoft.com/office/drawing/2014/main" id="{05CC734B-5032-F84D-B94F-DE1E3442038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56" y="3450"/>
              <a:ext cx="139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87" name="Line 143">
              <a:extLst>
                <a:ext uri="{FF2B5EF4-FFF2-40B4-BE49-F238E27FC236}">
                  <a16:creationId xmlns:a16="http://schemas.microsoft.com/office/drawing/2014/main" id="{4E07AD3B-52EA-3A4D-80A9-8DF2BD81F76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227" y="3143"/>
              <a:ext cx="6" cy="17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88" name="Rectangle 144">
              <a:extLst>
                <a:ext uri="{FF2B5EF4-FFF2-40B4-BE49-F238E27FC236}">
                  <a16:creationId xmlns:a16="http://schemas.microsoft.com/office/drawing/2014/main" id="{8CB6E753-741D-004C-A481-277FEB94DD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0" y="2569"/>
              <a:ext cx="11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  <a:latin typeface="Times New Roman" panose="02020603050405020304" pitchFamily="18" charset="0"/>
                </a:rPr>
                <a:t>T1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2289" name="Rectangle 145">
              <a:extLst>
                <a:ext uri="{FF2B5EF4-FFF2-40B4-BE49-F238E27FC236}">
                  <a16:creationId xmlns:a16="http://schemas.microsoft.com/office/drawing/2014/main" id="{FD6C4437-20AD-6348-BF0D-F2017C3E5E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2" y="2448"/>
              <a:ext cx="1053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 b="1">
                  <a:solidFill>
                    <a:srgbClr val="000000"/>
                  </a:solidFill>
                  <a:latin typeface="Arial" panose="020B0604020202020204" pitchFamily="34" charset="0"/>
                </a:rPr>
                <a:t>Constraint Graph</a:t>
              </a:r>
              <a:endParaRPr lang="en-US" altLang="en-US" sz="1600" b="1">
                <a:latin typeface="Arial" panose="020B0604020202020204" pitchFamily="34" charset="0"/>
              </a:endParaRPr>
            </a:p>
          </p:txBody>
        </p:sp>
        <p:sp>
          <p:nvSpPr>
            <p:cNvPr id="52290" name="Rectangle 146">
              <a:extLst>
                <a:ext uri="{FF2B5EF4-FFF2-40B4-BE49-F238E27FC236}">
                  <a16:creationId xmlns:a16="http://schemas.microsoft.com/office/drawing/2014/main" id="{4415CE2C-9328-1743-986A-3D024A7F74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8" y="2713"/>
              <a:ext cx="107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Times New Roman" panose="02020603050405020304" pitchFamily="18" charset="0"/>
                </a:rPr>
                <a:t>T4</a:t>
              </a:r>
              <a:endParaRPr lang="en-US" altLang="en-US" sz="1200">
                <a:latin typeface="Times New Roman" panose="02020603050405020304" pitchFamily="18" charset="0"/>
              </a:endParaRPr>
            </a:p>
          </p:txBody>
        </p:sp>
        <p:sp>
          <p:nvSpPr>
            <p:cNvPr id="52291" name="Rectangle 147">
              <a:extLst>
                <a:ext uri="{FF2B5EF4-FFF2-40B4-BE49-F238E27FC236}">
                  <a16:creationId xmlns:a16="http://schemas.microsoft.com/office/drawing/2014/main" id="{93485EA8-43A8-4943-8A54-A77C2CA46C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7" y="3618"/>
              <a:ext cx="412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Times New Roman" panose="02020603050405020304" pitchFamily="18" charset="0"/>
                </a:rPr>
                <a:t>{ R1, R3 }</a:t>
              </a:r>
              <a:endParaRPr lang="en-US" altLang="en-US" sz="1200">
                <a:latin typeface="Times New Roman" panose="02020603050405020304" pitchFamily="18" charset="0"/>
              </a:endParaRPr>
            </a:p>
          </p:txBody>
        </p:sp>
        <p:sp>
          <p:nvSpPr>
            <p:cNvPr id="52292" name="Rectangle 148">
              <a:extLst>
                <a:ext uri="{FF2B5EF4-FFF2-40B4-BE49-F238E27FC236}">
                  <a16:creationId xmlns:a16="http://schemas.microsoft.com/office/drawing/2014/main" id="{604EC022-3080-A044-BB23-F720952A09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3" y="3578"/>
              <a:ext cx="107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Times New Roman" panose="02020603050405020304" pitchFamily="18" charset="0"/>
                </a:rPr>
                <a:t>T3</a:t>
              </a:r>
              <a:endParaRPr lang="en-US" altLang="en-US" sz="1200">
                <a:latin typeface="Times New Roman" panose="02020603050405020304" pitchFamily="18" charset="0"/>
              </a:endParaRPr>
            </a:p>
          </p:txBody>
        </p:sp>
        <p:sp>
          <p:nvSpPr>
            <p:cNvPr id="52293" name="Rectangle 149">
              <a:extLst>
                <a:ext uri="{FF2B5EF4-FFF2-40B4-BE49-F238E27FC236}">
                  <a16:creationId xmlns:a16="http://schemas.microsoft.com/office/drawing/2014/main" id="{038FA830-B714-6340-9845-ACBFE719B3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1" y="2977"/>
              <a:ext cx="412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Times New Roman" panose="02020603050405020304" pitchFamily="18" charset="0"/>
                </a:rPr>
                <a:t>{ R2, R4 }</a:t>
              </a:r>
              <a:endParaRPr lang="en-US" altLang="en-US" sz="1200">
                <a:latin typeface="Times New Roman" panose="02020603050405020304" pitchFamily="18" charset="0"/>
              </a:endParaRPr>
            </a:p>
          </p:txBody>
        </p:sp>
        <p:sp>
          <p:nvSpPr>
            <p:cNvPr id="52294" name="Rectangle 150">
              <a:extLst>
                <a:ext uri="{FF2B5EF4-FFF2-40B4-BE49-F238E27FC236}">
                  <a16:creationId xmlns:a16="http://schemas.microsoft.com/office/drawing/2014/main" id="{090684ED-16C0-DB44-92A4-CE80DA99F7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6" y="3356"/>
              <a:ext cx="412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Times New Roman" panose="02020603050405020304" pitchFamily="18" charset="0"/>
                </a:rPr>
                <a:t>{ R2, R4 }</a:t>
              </a:r>
              <a:endParaRPr lang="en-US" altLang="en-US" sz="1200">
                <a:latin typeface="Times New Roman" panose="02020603050405020304" pitchFamily="18" charset="0"/>
              </a:endParaRPr>
            </a:p>
          </p:txBody>
        </p:sp>
        <p:sp>
          <p:nvSpPr>
            <p:cNvPr id="52295" name="Rectangle 151">
              <a:extLst>
                <a:ext uri="{FF2B5EF4-FFF2-40B4-BE49-F238E27FC236}">
                  <a16:creationId xmlns:a16="http://schemas.microsoft.com/office/drawing/2014/main" id="{B71CD540-3C2E-DA44-87D5-8961C08922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23" y="2841"/>
              <a:ext cx="11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  <a:latin typeface="Times New Roman" panose="02020603050405020304" pitchFamily="18" charset="0"/>
                </a:rPr>
                <a:t>T6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2296" name="Rectangle 152">
              <a:extLst>
                <a:ext uri="{FF2B5EF4-FFF2-40B4-BE49-F238E27FC236}">
                  <a16:creationId xmlns:a16="http://schemas.microsoft.com/office/drawing/2014/main" id="{B78C85FA-134A-6041-804F-1329957536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35" y="3554"/>
              <a:ext cx="107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Times New Roman" panose="02020603050405020304" pitchFamily="18" charset="0"/>
                </a:rPr>
                <a:t>T7</a:t>
              </a:r>
              <a:endParaRPr lang="en-US" altLang="en-US" sz="1200">
                <a:latin typeface="Times New Roman" panose="02020603050405020304" pitchFamily="18" charset="0"/>
              </a:endParaRPr>
            </a:p>
          </p:txBody>
        </p:sp>
        <p:sp>
          <p:nvSpPr>
            <p:cNvPr id="52297" name="Rectangle 153">
              <a:extLst>
                <a:ext uri="{FF2B5EF4-FFF2-40B4-BE49-F238E27FC236}">
                  <a16:creationId xmlns:a16="http://schemas.microsoft.com/office/drawing/2014/main" id="{1FF85D9C-3615-0D40-B225-2FBD7E70D0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2" y="3618"/>
              <a:ext cx="107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Times New Roman" panose="02020603050405020304" pitchFamily="18" charset="0"/>
                </a:rPr>
                <a:t>T5</a:t>
              </a:r>
              <a:endParaRPr lang="en-US" altLang="en-US" sz="1200">
                <a:latin typeface="Times New Roman" panose="02020603050405020304" pitchFamily="18" charset="0"/>
              </a:endParaRPr>
            </a:p>
          </p:txBody>
        </p:sp>
        <p:sp>
          <p:nvSpPr>
            <p:cNvPr id="52298" name="Rectangle 154">
              <a:extLst>
                <a:ext uri="{FF2B5EF4-FFF2-40B4-BE49-F238E27FC236}">
                  <a16:creationId xmlns:a16="http://schemas.microsoft.com/office/drawing/2014/main" id="{D723053E-95D6-C24B-AA78-2782CB37EB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2880"/>
              <a:ext cx="572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Times New Roman" panose="02020603050405020304" pitchFamily="18" charset="0"/>
                </a:rPr>
                <a:t>{ R1, R2, R3 }</a:t>
              </a:r>
              <a:endParaRPr lang="en-US" altLang="en-US" sz="1200">
                <a:latin typeface="Times New Roman" panose="02020603050405020304" pitchFamily="18" charset="0"/>
              </a:endParaRPr>
            </a:p>
          </p:txBody>
        </p:sp>
        <p:sp>
          <p:nvSpPr>
            <p:cNvPr id="52299" name="Rectangle 155">
              <a:extLst>
                <a:ext uri="{FF2B5EF4-FFF2-40B4-BE49-F238E27FC236}">
                  <a16:creationId xmlns:a16="http://schemas.microsoft.com/office/drawing/2014/main" id="{AA15BF9C-069A-F24D-9C1C-CF980323A4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1" y="2686"/>
              <a:ext cx="412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Times New Roman" panose="02020603050405020304" pitchFamily="18" charset="0"/>
                </a:rPr>
                <a:t>{ R1, R3 }</a:t>
              </a:r>
              <a:endParaRPr lang="en-US" altLang="en-US" sz="1200">
                <a:latin typeface="Times New Roman" panose="02020603050405020304" pitchFamily="18" charset="0"/>
              </a:endParaRPr>
            </a:p>
          </p:txBody>
        </p:sp>
        <p:sp>
          <p:nvSpPr>
            <p:cNvPr id="52300" name="Rectangle 156">
              <a:extLst>
                <a:ext uri="{FF2B5EF4-FFF2-40B4-BE49-F238E27FC236}">
                  <a16:creationId xmlns:a16="http://schemas.microsoft.com/office/drawing/2014/main" id="{63400E92-74A8-1344-815F-FA97968405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6" y="3164"/>
              <a:ext cx="412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Times New Roman" panose="02020603050405020304" pitchFamily="18" charset="0"/>
                </a:rPr>
                <a:t>{ R1, R3 }</a:t>
              </a:r>
              <a:endParaRPr lang="en-US" altLang="en-US" sz="1200">
                <a:latin typeface="Times New Roman" panose="02020603050405020304" pitchFamily="18" charset="0"/>
              </a:endParaRPr>
            </a:p>
          </p:txBody>
        </p:sp>
        <p:sp>
          <p:nvSpPr>
            <p:cNvPr id="52301" name="Rectangle 157">
              <a:extLst>
                <a:ext uri="{FF2B5EF4-FFF2-40B4-BE49-F238E27FC236}">
                  <a16:creationId xmlns:a16="http://schemas.microsoft.com/office/drawing/2014/main" id="{56891357-3B08-1340-8CC7-7359C078FC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2" y="3406"/>
              <a:ext cx="572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{ R1, R2, R3 }</a:t>
              </a:r>
              <a:endParaRPr lang="en-US" altLang="en-US" sz="1200" dirty="0">
                <a:latin typeface="Times New Roman" panose="02020603050405020304" pitchFamily="18" charset="0"/>
              </a:endParaRPr>
            </a:p>
          </p:txBody>
        </p:sp>
        <p:sp>
          <p:nvSpPr>
            <p:cNvPr id="52302" name="Rectangle 158">
              <a:extLst>
                <a:ext uri="{FF2B5EF4-FFF2-40B4-BE49-F238E27FC236}">
                  <a16:creationId xmlns:a16="http://schemas.microsoft.com/office/drawing/2014/main" id="{C62D1BB4-4B89-AE4C-99CF-1574E59320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3" y="2755"/>
              <a:ext cx="5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Times New Roman" panose="02020603050405020304" pitchFamily="18" charset="0"/>
                  <a:sym typeface="Symbol" pitchFamily="2" charset="2"/>
                </a:rPr>
                <a:t></a:t>
              </a:r>
            </a:p>
          </p:txBody>
        </p:sp>
        <p:sp>
          <p:nvSpPr>
            <p:cNvPr id="52303" name="Rectangle 159">
              <a:extLst>
                <a:ext uri="{FF2B5EF4-FFF2-40B4-BE49-F238E27FC236}">
                  <a16:creationId xmlns:a16="http://schemas.microsoft.com/office/drawing/2014/main" id="{550277D6-9E9B-6D4E-A3F7-61510F4F69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9" y="2905"/>
              <a:ext cx="5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Times New Roman" panose="02020603050405020304" pitchFamily="18" charset="0"/>
                  <a:sym typeface="Symbol" pitchFamily="2" charset="2"/>
                </a:rPr>
                <a:t></a:t>
              </a:r>
            </a:p>
          </p:txBody>
        </p:sp>
        <p:sp>
          <p:nvSpPr>
            <p:cNvPr id="52305" name="Rectangle 161">
              <a:extLst>
                <a:ext uri="{FF2B5EF4-FFF2-40B4-BE49-F238E27FC236}">
                  <a16:creationId xmlns:a16="http://schemas.microsoft.com/office/drawing/2014/main" id="{28D21D8B-FDD8-E049-B781-4EC55B0CC0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8" y="2832"/>
              <a:ext cx="101" cy="1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>
                  <a:latin typeface="Times New Roman" panose="02020603050405020304" pitchFamily="18" charset="0"/>
                  <a:sym typeface="Symbol" pitchFamily="2" charset="2"/>
                </a:rPr>
                <a:t></a:t>
              </a:r>
              <a:endParaRPr lang="en-US" altLang="en-US" sz="2400" noProof="1">
                <a:latin typeface="Times New Roman" panose="02020603050405020304" pitchFamily="18" charset="0"/>
              </a:endParaRP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sz="2400" noProof="1">
                <a:latin typeface="Times New Roman" panose="02020603050405020304" pitchFamily="18" charset="0"/>
              </a:endParaRP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sz="2400" noProof="1">
                <a:latin typeface="Times New Roman" panose="02020603050405020304" pitchFamily="18" charset="0"/>
              </a:endParaRP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sz="2400" noProof="1">
                <a:latin typeface="Times New Roman" panose="02020603050405020304" pitchFamily="18" charset="0"/>
              </a:endParaRP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2306" name="Rectangle 162">
              <a:extLst>
                <a:ext uri="{FF2B5EF4-FFF2-40B4-BE49-F238E27FC236}">
                  <a16:creationId xmlns:a16="http://schemas.microsoft.com/office/drawing/2014/main" id="{D75A6E62-E59B-BF4B-9213-1CD931B476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3" y="3369"/>
              <a:ext cx="5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Times New Roman" panose="02020603050405020304" pitchFamily="18" charset="0"/>
                  <a:sym typeface="Symbol" pitchFamily="2" charset="2"/>
                </a:rPr>
                <a:t></a:t>
              </a:r>
            </a:p>
          </p:txBody>
        </p:sp>
        <p:sp>
          <p:nvSpPr>
            <p:cNvPr id="52307" name="Rectangle 163">
              <a:extLst>
                <a:ext uri="{FF2B5EF4-FFF2-40B4-BE49-F238E27FC236}">
                  <a16:creationId xmlns:a16="http://schemas.microsoft.com/office/drawing/2014/main" id="{EC4EA06A-AA4C-B048-9B3B-34516FE0D1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3" y="3121"/>
              <a:ext cx="5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Times New Roman" panose="02020603050405020304" pitchFamily="18" charset="0"/>
                  <a:sym typeface="Symbol" pitchFamily="2" charset="2"/>
                </a:rPr>
                <a:t></a:t>
              </a:r>
            </a:p>
          </p:txBody>
        </p:sp>
        <p:sp>
          <p:nvSpPr>
            <p:cNvPr id="52309" name="Rectangle 165">
              <a:extLst>
                <a:ext uri="{FF2B5EF4-FFF2-40B4-BE49-F238E27FC236}">
                  <a16:creationId xmlns:a16="http://schemas.microsoft.com/office/drawing/2014/main" id="{7648371E-DD6D-6F4E-9D15-F208FE7D60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7" y="2889"/>
              <a:ext cx="5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Times New Roman" panose="02020603050405020304" pitchFamily="18" charset="0"/>
                  <a:sym typeface="Symbol" pitchFamily="2" charset="2"/>
                </a:rPr>
                <a:t></a:t>
              </a:r>
            </a:p>
          </p:txBody>
        </p:sp>
        <p:sp>
          <p:nvSpPr>
            <p:cNvPr id="52310" name="Rectangle 166">
              <a:extLst>
                <a:ext uri="{FF2B5EF4-FFF2-40B4-BE49-F238E27FC236}">
                  <a16:creationId xmlns:a16="http://schemas.microsoft.com/office/drawing/2014/main" id="{4D2A5911-EE1B-BF49-B7E9-2025432157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5" y="3113"/>
              <a:ext cx="5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Times New Roman" panose="02020603050405020304" pitchFamily="18" charset="0"/>
                  <a:sym typeface="Symbol" pitchFamily="2" charset="2"/>
                </a:rPr>
                <a:t></a:t>
              </a:r>
            </a:p>
          </p:txBody>
        </p:sp>
        <p:sp>
          <p:nvSpPr>
            <p:cNvPr id="52311" name="Rectangle 167">
              <a:extLst>
                <a:ext uri="{FF2B5EF4-FFF2-40B4-BE49-F238E27FC236}">
                  <a16:creationId xmlns:a16="http://schemas.microsoft.com/office/drawing/2014/main" id="{EF6B1E30-2AD9-9E4A-A0AC-78B5CA995B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6" y="3360"/>
              <a:ext cx="5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Times New Roman" panose="02020603050405020304" pitchFamily="18" charset="0"/>
                  <a:sym typeface="Symbol" pitchFamily="2" charset="2"/>
                </a:rPr>
                <a:t></a:t>
              </a:r>
            </a:p>
          </p:txBody>
        </p:sp>
        <p:sp>
          <p:nvSpPr>
            <p:cNvPr id="52312" name="Rectangle 168">
              <a:extLst>
                <a:ext uri="{FF2B5EF4-FFF2-40B4-BE49-F238E27FC236}">
                  <a16:creationId xmlns:a16="http://schemas.microsoft.com/office/drawing/2014/main" id="{A44939D4-11A9-2D4D-BB10-47F8F6F714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6" y="3140"/>
              <a:ext cx="5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Times New Roman" panose="02020603050405020304" pitchFamily="18" charset="0"/>
                  <a:sym typeface="Symbol" pitchFamily="2" charset="2"/>
                </a:rPr>
                <a:t></a:t>
              </a:r>
            </a:p>
          </p:txBody>
        </p:sp>
        <p:sp>
          <p:nvSpPr>
            <p:cNvPr id="52313" name="Rectangle 169">
              <a:extLst>
                <a:ext uri="{FF2B5EF4-FFF2-40B4-BE49-F238E27FC236}">
                  <a16:creationId xmlns:a16="http://schemas.microsoft.com/office/drawing/2014/main" id="{72CCA89C-7C58-8641-8F99-2FE033EAD3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9" y="3108"/>
              <a:ext cx="5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Times New Roman" panose="02020603050405020304" pitchFamily="18" charset="0"/>
                  <a:sym typeface="Symbol" pitchFamily="2" charset="2"/>
                </a:rPr>
                <a:t></a:t>
              </a:r>
            </a:p>
          </p:txBody>
        </p:sp>
        <p:sp>
          <p:nvSpPr>
            <p:cNvPr id="52314" name="Rectangle 170">
              <a:extLst>
                <a:ext uri="{FF2B5EF4-FFF2-40B4-BE49-F238E27FC236}">
                  <a16:creationId xmlns:a16="http://schemas.microsoft.com/office/drawing/2014/main" id="{2968A192-C88D-4848-ADB7-97821F1F5E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9" y="3343"/>
              <a:ext cx="5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Times New Roman" panose="02020603050405020304" pitchFamily="18" charset="0"/>
                  <a:sym typeface="Symbol" pitchFamily="2" charset="2"/>
                </a:rPr>
                <a:t>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D987EB21-8D6C-9831-90E7-E27CBB333B6E}"/>
              </a:ext>
            </a:extLst>
          </p:cNvPr>
          <p:cNvSpPr txBox="1"/>
          <p:nvPr/>
        </p:nvSpPr>
        <p:spPr>
          <a:xfrm>
            <a:off x="8383588" y="6336268"/>
            <a:ext cx="7007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B9C1A5EC-2315-A948-92FA-725C52ACDA9D}" type="slidenum">
              <a:rPr lang="en-US" altLang="zh-CN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4929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9C6F6-6A96-014B-B8D2-748EDCFCC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Graphical Representation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98E00B-29D9-784D-B7B1-CC08999662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9C1A5EC-2315-A948-92FA-725C52ACDA9D}" type="slidenum">
              <a:rPr lang="en-US" altLang="zh-CN" smtClean="0"/>
              <a:pPr>
                <a:defRPr/>
              </a:pPr>
              <a:t>9</a:t>
            </a:fld>
            <a:endParaRPr lang="en-US" altLang="zh-CN" dirty="0"/>
          </a:p>
        </p:txBody>
      </p:sp>
      <p:pic>
        <p:nvPicPr>
          <p:cNvPr id="6" name="Picture 9" descr="non-binary-csp">
            <a:extLst>
              <a:ext uri="{FF2B5EF4-FFF2-40B4-BE49-F238E27FC236}">
                <a16:creationId xmlns:a16="http://schemas.microsoft.com/office/drawing/2014/main" id="{189F1DC4-3F7D-CA4F-A00D-2B7CE8D866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413" y="3429000"/>
            <a:ext cx="4267200" cy="213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Rectangle 3">
            <a:extLst>
              <a:ext uri="{FF2B5EF4-FFF2-40B4-BE49-F238E27FC236}">
                <a16:creationId xmlns:a16="http://schemas.microsoft.com/office/drawing/2014/main" id="{92C22997-E23C-9B4F-9C38-DEA467DDC4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143000"/>
            <a:ext cx="36576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800" b="1" dirty="0">
                <a:solidFill>
                  <a:srgbClr val="3A65BC"/>
                </a:solidFill>
              </a:rPr>
              <a:t>Graph</a:t>
            </a:r>
            <a:endParaRPr lang="en-US" altLang="en-US" sz="2400" b="1" dirty="0">
              <a:solidFill>
                <a:srgbClr val="3A65BC"/>
              </a:solidFill>
            </a:endParaRPr>
          </a:p>
          <a:p>
            <a:pPr eaLnBrk="1" hangingPunct="1"/>
            <a:r>
              <a:rPr lang="en-US" altLang="en-US" sz="2400" dirty="0"/>
              <a:t>Vertices: variables</a:t>
            </a:r>
          </a:p>
          <a:p>
            <a:pPr eaLnBrk="1" hangingPunct="1"/>
            <a:r>
              <a:rPr lang="en-US" altLang="en-US" sz="2400" dirty="0"/>
              <a:t>Edges: binary constraints														 </a:t>
            </a:r>
            <a:r>
              <a:rPr lang="en-US" altLang="en-US" dirty="0"/>
              <a:t> </a:t>
            </a:r>
          </a:p>
        </p:txBody>
      </p:sp>
      <p:sp>
        <p:nvSpPr>
          <p:cNvPr id="57" name="Rectangle 3">
            <a:extLst>
              <a:ext uri="{FF2B5EF4-FFF2-40B4-BE49-F238E27FC236}">
                <a16:creationId xmlns:a16="http://schemas.microsoft.com/office/drawing/2014/main" id="{99F492F1-0460-5546-B20F-827D2479EC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3581400"/>
            <a:ext cx="40386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800" b="1">
                <a:solidFill>
                  <a:srgbClr val="3A65BC"/>
                </a:solidFill>
              </a:rPr>
              <a:t>Hypergraph</a:t>
            </a:r>
            <a:endParaRPr lang="en-US" altLang="en-US" sz="2400" b="1">
              <a:solidFill>
                <a:srgbClr val="3A65BC"/>
              </a:solidFill>
            </a:endParaRPr>
          </a:p>
          <a:p>
            <a:pPr eaLnBrk="1" hangingPunct="1"/>
            <a:r>
              <a:rPr lang="en-US" altLang="en-US" sz="2400"/>
              <a:t>Vertices: variables</a:t>
            </a:r>
          </a:p>
          <a:p>
            <a:pPr eaLnBrk="1" hangingPunct="1"/>
            <a:r>
              <a:rPr lang="en-US" altLang="en-US" sz="2400"/>
              <a:t>Hyperedges: constraints														 </a:t>
            </a:r>
            <a:r>
              <a:rPr lang="en-US" altLang="en-US"/>
              <a:t> </a:t>
            </a:r>
          </a:p>
        </p:txBody>
      </p:sp>
      <p:grpSp>
        <p:nvGrpSpPr>
          <p:cNvPr id="58" name="Group 9">
            <a:extLst>
              <a:ext uri="{FF2B5EF4-FFF2-40B4-BE49-F238E27FC236}">
                <a16:creationId xmlns:a16="http://schemas.microsoft.com/office/drawing/2014/main" id="{3A8C2DB1-C4ED-104C-B8E7-7A83A1A21373}"/>
              </a:ext>
            </a:extLst>
          </p:cNvPr>
          <p:cNvGrpSpPr>
            <a:grpSpLocks/>
          </p:cNvGrpSpPr>
          <p:nvPr/>
        </p:nvGrpSpPr>
        <p:grpSpPr bwMode="auto">
          <a:xfrm>
            <a:off x="3962400" y="1295400"/>
            <a:ext cx="4930775" cy="1657350"/>
            <a:chOff x="1680" y="2423"/>
            <a:chExt cx="3106" cy="1044"/>
          </a:xfrm>
        </p:grpSpPr>
        <p:sp>
          <p:nvSpPr>
            <p:cNvPr id="59" name="Line 10">
              <a:extLst>
                <a:ext uri="{FF2B5EF4-FFF2-40B4-BE49-F238E27FC236}">
                  <a16:creationId xmlns:a16="http://schemas.microsoft.com/office/drawing/2014/main" id="{AD5A11D0-CE43-4D4D-8135-89B05CF1DC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02" y="2593"/>
              <a:ext cx="1" cy="145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Line 11">
              <a:extLst>
                <a:ext uri="{FF2B5EF4-FFF2-40B4-BE49-F238E27FC236}">
                  <a16:creationId xmlns:a16="http://schemas.microsoft.com/office/drawing/2014/main" id="{A32AB812-D809-9F4D-85C6-F72578A7F1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95" y="2831"/>
              <a:ext cx="673" cy="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Line 12">
              <a:extLst>
                <a:ext uri="{FF2B5EF4-FFF2-40B4-BE49-F238E27FC236}">
                  <a16:creationId xmlns:a16="http://schemas.microsoft.com/office/drawing/2014/main" id="{745E254E-779B-6644-AE58-A19E197061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60" y="2593"/>
              <a:ext cx="1" cy="145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Line 13">
              <a:extLst>
                <a:ext uri="{FF2B5EF4-FFF2-40B4-BE49-F238E27FC236}">
                  <a16:creationId xmlns:a16="http://schemas.microsoft.com/office/drawing/2014/main" id="{AA5076C1-CE42-1441-9D7B-FC568522AEE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95" y="2501"/>
              <a:ext cx="673" cy="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14">
              <a:extLst>
                <a:ext uri="{FF2B5EF4-FFF2-40B4-BE49-F238E27FC236}">
                  <a16:creationId xmlns:a16="http://schemas.microsoft.com/office/drawing/2014/main" id="{728D849B-149E-A343-89AD-367DB1CBAA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2" y="2738"/>
              <a:ext cx="93" cy="93"/>
            </a:xfrm>
            <a:custGeom>
              <a:avLst/>
              <a:gdLst>
                <a:gd name="T0" fmla="*/ 0 w 554"/>
                <a:gd name="T1" fmla="*/ 0 h 554"/>
                <a:gd name="T2" fmla="*/ 0 w 554"/>
                <a:gd name="T3" fmla="*/ 0 h 554"/>
                <a:gd name="T4" fmla="*/ 0 w 554"/>
                <a:gd name="T5" fmla="*/ 0 h 554"/>
                <a:gd name="T6" fmla="*/ 0 w 554"/>
                <a:gd name="T7" fmla="*/ 0 h 554"/>
                <a:gd name="T8" fmla="*/ 0 w 554"/>
                <a:gd name="T9" fmla="*/ 0 h 554"/>
                <a:gd name="T10" fmla="*/ 0 w 554"/>
                <a:gd name="T11" fmla="*/ 0 h 554"/>
                <a:gd name="T12" fmla="*/ 0 w 554"/>
                <a:gd name="T13" fmla="*/ 0 h 554"/>
                <a:gd name="T14" fmla="*/ 0 w 554"/>
                <a:gd name="T15" fmla="*/ 0 h 554"/>
                <a:gd name="T16" fmla="*/ 0 w 554"/>
                <a:gd name="T17" fmla="*/ 0 h 554"/>
                <a:gd name="T18" fmla="*/ 0 w 554"/>
                <a:gd name="T19" fmla="*/ 0 h 554"/>
                <a:gd name="T20" fmla="*/ 0 w 554"/>
                <a:gd name="T21" fmla="*/ 0 h 554"/>
                <a:gd name="T22" fmla="*/ 0 w 554"/>
                <a:gd name="T23" fmla="*/ 0 h 554"/>
                <a:gd name="T24" fmla="*/ 0 w 554"/>
                <a:gd name="T25" fmla="*/ 0 h 554"/>
                <a:gd name="T26" fmla="*/ 0 w 554"/>
                <a:gd name="T27" fmla="*/ 0 h 554"/>
                <a:gd name="T28" fmla="*/ 0 w 554"/>
                <a:gd name="T29" fmla="*/ 0 h 554"/>
                <a:gd name="T30" fmla="*/ 0 w 554"/>
                <a:gd name="T31" fmla="*/ 0 h 554"/>
                <a:gd name="T32" fmla="*/ 0 w 554"/>
                <a:gd name="T33" fmla="*/ 0 h 554"/>
                <a:gd name="T34" fmla="*/ 0 w 554"/>
                <a:gd name="T35" fmla="*/ 0 h 554"/>
                <a:gd name="T36" fmla="*/ 0 w 554"/>
                <a:gd name="T37" fmla="*/ 0 h 554"/>
                <a:gd name="T38" fmla="*/ 0 w 554"/>
                <a:gd name="T39" fmla="*/ 0 h 554"/>
                <a:gd name="T40" fmla="*/ 0 w 554"/>
                <a:gd name="T41" fmla="*/ 0 h 554"/>
                <a:gd name="T42" fmla="*/ 0 w 554"/>
                <a:gd name="T43" fmla="*/ 0 h 554"/>
                <a:gd name="T44" fmla="*/ 0 w 554"/>
                <a:gd name="T45" fmla="*/ 0 h 554"/>
                <a:gd name="T46" fmla="*/ 0 w 554"/>
                <a:gd name="T47" fmla="*/ 0 h 554"/>
                <a:gd name="T48" fmla="*/ 0 w 554"/>
                <a:gd name="T49" fmla="*/ 0 h 554"/>
                <a:gd name="T50" fmla="*/ 0 w 554"/>
                <a:gd name="T51" fmla="*/ 0 h 554"/>
                <a:gd name="T52" fmla="*/ 0 w 554"/>
                <a:gd name="T53" fmla="*/ 0 h 554"/>
                <a:gd name="T54" fmla="*/ 0 w 554"/>
                <a:gd name="T55" fmla="*/ 0 h 554"/>
                <a:gd name="T56" fmla="*/ 0 w 554"/>
                <a:gd name="T57" fmla="*/ 0 h 554"/>
                <a:gd name="T58" fmla="*/ 0 w 554"/>
                <a:gd name="T59" fmla="*/ 0 h 554"/>
                <a:gd name="T60" fmla="*/ 0 w 554"/>
                <a:gd name="T61" fmla="*/ 0 h 554"/>
                <a:gd name="T62" fmla="*/ 0 w 554"/>
                <a:gd name="T63" fmla="*/ 0 h 554"/>
                <a:gd name="T64" fmla="*/ 0 w 554"/>
                <a:gd name="T65" fmla="*/ 0 h 554"/>
                <a:gd name="T66" fmla="*/ 0 w 554"/>
                <a:gd name="T67" fmla="*/ 0 h 554"/>
                <a:gd name="T68" fmla="*/ 0 w 554"/>
                <a:gd name="T69" fmla="*/ 0 h 554"/>
                <a:gd name="T70" fmla="*/ 0 w 554"/>
                <a:gd name="T71" fmla="*/ 0 h 554"/>
                <a:gd name="T72" fmla="*/ 0 w 554"/>
                <a:gd name="T73" fmla="*/ 0 h 554"/>
                <a:gd name="T74" fmla="*/ 0 w 554"/>
                <a:gd name="T75" fmla="*/ 0 h 554"/>
                <a:gd name="T76" fmla="*/ 0 w 554"/>
                <a:gd name="T77" fmla="*/ 0 h 554"/>
                <a:gd name="T78" fmla="*/ 0 w 554"/>
                <a:gd name="T79" fmla="*/ 0 h 554"/>
                <a:gd name="T80" fmla="*/ 0 w 554"/>
                <a:gd name="T81" fmla="*/ 0 h 554"/>
                <a:gd name="T82" fmla="*/ 0 w 554"/>
                <a:gd name="T83" fmla="*/ 0 h 554"/>
                <a:gd name="T84" fmla="*/ 0 w 554"/>
                <a:gd name="T85" fmla="*/ 0 h 554"/>
                <a:gd name="T86" fmla="*/ 0 w 554"/>
                <a:gd name="T87" fmla="*/ 0 h 554"/>
                <a:gd name="T88" fmla="*/ 0 w 554"/>
                <a:gd name="T89" fmla="*/ 0 h 55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54"/>
                <a:gd name="T136" fmla="*/ 0 h 554"/>
                <a:gd name="T137" fmla="*/ 554 w 554"/>
                <a:gd name="T138" fmla="*/ 554 h 55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54" h="554">
                  <a:moveTo>
                    <a:pt x="0" y="0"/>
                  </a:moveTo>
                  <a:lnTo>
                    <a:pt x="0" y="9"/>
                  </a:lnTo>
                  <a:lnTo>
                    <a:pt x="0" y="19"/>
                  </a:lnTo>
                  <a:lnTo>
                    <a:pt x="0" y="28"/>
                  </a:lnTo>
                  <a:lnTo>
                    <a:pt x="1" y="39"/>
                  </a:lnTo>
                  <a:lnTo>
                    <a:pt x="2" y="48"/>
                  </a:lnTo>
                  <a:lnTo>
                    <a:pt x="2" y="58"/>
                  </a:lnTo>
                  <a:lnTo>
                    <a:pt x="3" y="67"/>
                  </a:lnTo>
                  <a:lnTo>
                    <a:pt x="4" y="76"/>
                  </a:lnTo>
                  <a:lnTo>
                    <a:pt x="6" y="87"/>
                  </a:lnTo>
                  <a:lnTo>
                    <a:pt x="8" y="96"/>
                  </a:lnTo>
                  <a:lnTo>
                    <a:pt x="10" y="105"/>
                  </a:lnTo>
                  <a:lnTo>
                    <a:pt x="11" y="115"/>
                  </a:lnTo>
                  <a:lnTo>
                    <a:pt x="13" y="124"/>
                  </a:lnTo>
                  <a:lnTo>
                    <a:pt x="16" y="134"/>
                  </a:lnTo>
                  <a:lnTo>
                    <a:pt x="18" y="143"/>
                  </a:lnTo>
                  <a:lnTo>
                    <a:pt x="20" y="153"/>
                  </a:lnTo>
                  <a:lnTo>
                    <a:pt x="24" y="162"/>
                  </a:lnTo>
                  <a:lnTo>
                    <a:pt x="26" y="171"/>
                  </a:lnTo>
                  <a:lnTo>
                    <a:pt x="29" y="180"/>
                  </a:lnTo>
                  <a:lnTo>
                    <a:pt x="33" y="190"/>
                  </a:lnTo>
                  <a:lnTo>
                    <a:pt x="36" y="199"/>
                  </a:lnTo>
                  <a:lnTo>
                    <a:pt x="40" y="208"/>
                  </a:lnTo>
                  <a:lnTo>
                    <a:pt x="43" y="216"/>
                  </a:lnTo>
                  <a:lnTo>
                    <a:pt x="48" y="225"/>
                  </a:lnTo>
                  <a:lnTo>
                    <a:pt x="51" y="234"/>
                  </a:lnTo>
                  <a:lnTo>
                    <a:pt x="56" y="243"/>
                  </a:lnTo>
                  <a:lnTo>
                    <a:pt x="60" y="251"/>
                  </a:lnTo>
                  <a:lnTo>
                    <a:pt x="64" y="260"/>
                  </a:lnTo>
                  <a:lnTo>
                    <a:pt x="68" y="268"/>
                  </a:lnTo>
                  <a:lnTo>
                    <a:pt x="74" y="276"/>
                  </a:lnTo>
                  <a:lnTo>
                    <a:pt x="78" y="286"/>
                  </a:lnTo>
                  <a:lnTo>
                    <a:pt x="83" y="294"/>
                  </a:lnTo>
                  <a:lnTo>
                    <a:pt x="89" y="302"/>
                  </a:lnTo>
                  <a:lnTo>
                    <a:pt x="94" y="310"/>
                  </a:lnTo>
                  <a:lnTo>
                    <a:pt x="99" y="318"/>
                  </a:lnTo>
                  <a:lnTo>
                    <a:pt x="105" y="326"/>
                  </a:lnTo>
                  <a:lnTo>
                    <a:pt x="110" y="334"/>
                  </a:lnTo>
                  <a:lnTo>
                    <a:pt x="117" y="342"/>
                  </a:lnTo>
                  <a:lnTo>
                    <a:pt x="123" y="348"/>
                  </a:lnTo>
                  <a:lnTo>
                    <a:pt x="129" y="356"/>
                  </a:lnTo>
                  <a:lnTo>
                    <a:pt x="136" y="363"/>
                  </a:lnTo>
                  <a:lnTo>
                    <a:pt x="141" y="371"/>
                  </a:lnTo>
                  <a:lnTo>
                    <a:pt x="148" y="378"/>
                  </a:lnTo>
                  <a:lnTo>
                    <a:pt x="155" y="385"/>
                  </a:lnTo>
                  <a:lnTo>
                    <a:pt x="162" y="392"/>
                  </a:lnTo>
                  <a:lnTo>
                    <a:pt x="169" y="399"/>
                  </a:lnTo>
                  <a:lnTo>
                    <a:pt x="176" y="406"/>
                  </a:lnTo>
                  <a:lnTo>
                    <a:pt x="182" y="411"/>
                  </a:lnTo>
                  <a:lnTo>
                    <a:pt x="190" y="418"/>
                  </a:lnTo>
                  <a:lnTo>
                    <a:pt x="197" y="425"/>
                  </a:lnTo>
                  <a:lnTo>
                    <a:pt x="204" y="431"/>
                  </a:lnTo>
                  <a:lnTo>
                    <a:pt x="212" y="436"/>
                  </a:lnTo>
                  <a:lnTo>
                    <a:pt x="220" y="442"/>
                  </a:lnTo>
                  <a:lnTo>
                    <a:pt x="228" y="448"/>
                  </a:lnTo>
                  <a:lnTo>
                    <a:pt x="236" y="454"/>
                  </a:lnTo>
                  <a:lnTo>
                    <a:pt x="244" y="459"/>
                  </a:lnTo>
                  <a:lnTo>
                    <a:pt x="252" y="465"/>
                  </a:lnTo>
                  <a:lnTo>
                    <a:pt x="260" y="470"/>
                  </a:lnTo>
                  <a:lnTo>
                    <a:pt x="268" y="475"/>
                  </a:lnTo>
                  <a:lnTo>
                    <a:pt x="276" y="480"/>
                  </a:lnTo>
                  <a:lnTo>
                    <a:pt x="285" y="484"/>
                  </a:lnTo>
                  <a:lnTo>
                    <a:pt x="293" y="489"/>
                  </a:lnTo>
                  <a:lnTo>
                    <a:pt x="302" y="494"/>
                  </a:lnTo>
                  <a:lnTo>
                    <a:pt x="310" y="498"/>
                  </a:lnTo>
                  <a:lnTo>
                    <a:pt x="320" y="503"/>
                  </a:lnTo>
                  <a:lnTo>
                    <a:pt x="328" y="506"/>
                  </a:lnTo>
                  <a:lnTo>
                    <a:pt x="337" y="510"/>
                  </a:lnTo>
                  <a:lnTo>
                    <a:pt x="346" y="514"/>
                  </a:lnTo>
                  <a:lnTo>
                    <a:pt x="355" y="518"/>
                  </a:lnTo>
                  <a:lnTo>
                    <a:pt x="364" y="521"/>
                  </a:lnTo>
                  <a:lnTo>
                    <a:pt x="373" y="524"/>
                  </a:lnTo>
                  <a:lnTo>
                    <a:pt x="382" y="527"/>
                  </a:lnTo>
                  <a:lnTo>
                    <a:pt x="391" y="530"/>
                  </a:lnTo>
                  <a:lnTo>
                    <a:pt x="401" y="532"/>
                  </a:lnTo>
                  <a:lnTo>
                    <a:pt x="410" y="535"/>
                  </a:lnTo>
                  <a:lnTo>
                    <a:pt x="419" y="538"/>
                  </a:lnTo>
                  <a:lnTo>
                    <a:pt x="429" y="540"/>
                  </a:lnTo>
                  <a:lnTo>
                    <a:pt x="438" y="542"/>
                  </a:lnTo>
                  <a:lnTo>
                    <a:pt x="447" y="544"/>
                  </a:lnTo>
                  <a:lnTo>
                    <a:pt x="458" y="546"/>
                  </a:lnTo>
                  <a:lnTo>
                    <a:pt x="467" y="547"/>
                  </a:lnTo>
                  <a:lnTo>
                    <a:pt x="476" y="548"/>
                  </a:lnTo>
                  <a:lnTo>
                    <a:pt x="486" y="550"/>
                  </a:lnTo>
                  <a:lnTo>
                    <a:pt x="495" y="551"/>
                  </a:lnTo>
                  <a:lnTo>
                    <a:pt x="505" y="552"/>
                  </a:lnTo>
                  <a:lnTo>
                    <a:pt x="515" y="553"/>
                  </a:lnTo>
                  <a:lnTo>
                    <a:pt x="524" y="553"/>
                  </a:lnTo>
                  <a:lnTo>
                    <a:pt x="534" y="554"/>
                  </a:lnTo>
                  <a:lnTo>
                    <a:pt x="543" y="554"/>
                  </a:lnTo>
                  <a:lnTo>
                    <a:pt x="554" y="554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15">
              <a:extLst>
                <a:ext uri="{FF2B5EF4-FFF2-40B4-BE49-F238E27FC236}">
                  <a16:creationId xmlns:a16="http://schemas.microsoft.com/office/drawing/2014/main" id="{9F9B9CFD-95CE-B44C-98B4-3D02DA1BF6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8" y="2738"/>
              <a:ext cx="92" cy="93"/>
            </a:xfrm>
            <a:custGeom>
              <a:avLst/>
              <a:gdLst>
                <a:gd name="T0" fmla="*/ 0 w 554"/>
                <a:gd name="T1" fmla="*/ 0 h 554"/>
                <a:gd name="T2" fmla="*/ 0 w 554"/>
                <a:gd name="T3" fmla="*/ 0 h 554"/>
                <a:gd name="T4" fmla="*/ 0 w 554"/>
                <a:gd name="T5" fmla="*/ 0 h 554"/>
                <a:gd name="T6" fmla="*/ 0 w 554"/>
                <a:gd name="T7" fmla="*/ 0 h 554"/>
                <a:gd name="T8" fmla="*/ 0 w 554"/>
                <a:gd name="T9" fmla="*/ 0 h 554"/>
                <a:gd name="T10" fmla="*/ 0 w 554"/>
                <a:gd name="T11" fmla="*/ 0 h 554"/>
                <a:gd name="T12" fmla="*/ 0 w 554"/>
                <a:gd name="T13" fmla="*/ 0 h 554"/>
                <a:gd name="T14" fmla="*/ 0 w 554"/>
                <a:gd name="T15" fmla="*/ 0 h 554"/>
                <a:gd name="T16" fmla="*/ 0 w 554"/>
                <a:gd name="T17" fmla="*/ 0 h 554"/>
                <a:gd name="T18" fmla="*/ 0 w 554"/>
                <a:gd name="T19" fmla="*/ 0 h 554"/>
                <a:gd name="T20" fmla="*/ 0 w 554"/>
                <a:gd name="T21" fmla="*/ 0 h 554"/>
                <a:gd name="T22" fmla="*/ 0 w 554"/>
                <a:gd name="T23" fmla="*/ 0 h 554"/>
                <a:gd name="T24" fmla="*/ 0 w 554"/>
                <a:gd name="T25" fmla="*/ 0 h 554"/>
                <a:gd name="T26" fmla="*/ 0 w 554"/>
                <a:gd name="T27" fmla="*/ 0 h 554"/>
                <a:gd name="T28" fmla="*/ 0 w 554"/>
                <a:gd name="T29" fmla="*/ 0 h 554"/>
                <a:gd name="T30" fmla="*/ 0 w 554"/>
                <a:gd name="T31" fmla="*/ 0 h 554"/>
                <a:gd name="T32" fmla="*/ 0 w 554"/>
                <a:gd name="T33" fmla="*/ 0 h 554"/>
                <a:gd name="T34" fmla="*/ 0 w 554"/>
                <a:gd name="T35" fmla="*/ 0 h 554"/>
                <a:gd name="T36" fmla="*/ 0 w 554"/>
                <a:gd name="T37" fmla="*/ 0 h 554"/>
                <a:gd name="T38" fmla="*/ 0 w 554"/>
                <a:gd name="T39" fmla="*/ 0 h 554"/>
                <a:gd name="T40" fmla="*/ 0 w 554"/>
                <a:gd name="T41" fmla="*/ 0 h 554"/>
                <a:gd name="T42" fmla="*/ 0 w 554"/>
                <a:gd name="T43" fmla="*/ 0 h 554"/>
                <a:gd name="T44" fmla="*/ 0 w 554"/>
                <a:gd name="T45" fmla="*/ 0 h 554"/>
                <a:gd name="T46" fmla="*/ 0 w 554"/>
                <a:gd name="T47" fmla="*/ 0 h 554"/>
                <a:gd name="T48" fmla="*/ 0 w 554"/>
                <a:gd name="T49" fmla="*/ 0 h 554"/>
                <a:gd name="T50" fmla="*/ 0 w 554"/>
                <a:gd name="T51" fmla="*/ 0 h 554"/>
                <a:gd name="T52" fmla="*/ 0 w 554"/>
                <a:gd name="T53" fmla="*/ 0 h 554"/>
                <a:gd name="T54" fmla="*/ 0 w 554"/>
                <a:gd name="T55" fmla="*/ 0 h 554"/>
                <a:gd name="T56" fmla="*/ 0 w 554"/>
                <a:gd name="T57" fmla="*/ 0 h 554"/>
                <a:gd name="T58" fmla="*/ 0 w 554"/>
                <a:gd name="T59" fmla="*/ 0 h 554"/>
                <a:gd name="T60" fmla="*/ 0 w 554"/>
                <a:gd name="T61" fmla="*/ 0 h 554"/>
                <a:gd name="T62" fmla="*/ 0 w 554"/>
                <a:gd name="T63" fmla="*/ 0 h 554"/>
                <a:gd name="T64" fmla="*/ 0 w 554"/>
                <a:gd name="T65" fmla="*/ 0 h 554"/>
                <a:gd name="T66" fmla="*/ 0 w 554"/>
                <a:gd name="T67" fmla="*/ 0 h 554"/>
                <a:gd name="T68" fmla="*/ 0 w 554"/>
                <a:gd name="T69" fmla="*/ 0 h 554"/>
                <a:gd name="T70" fmla="*/ 0 w 554"/>
                <a:gd name="T71" fmla="*/ 0 h 554"/>
                <a:gd name="T72" fmla="*/ 0 w 554"/>
                <a:gd name="T73" fmla="*/ 0 h 554"/>
                <a:gd name="T74" fmla="*/ 0 w 554"/>
                <a:gd name="T75" fmla="*/ 0 h 554"/>
                <a:gd name="T76" fmla="*/ 0 w 554"/>
                <a:gd name="T77" fmla="*/ 0 h 554"/>
                <a:gd name="T78" fmla="*/ 0 w 554"/>
                <a:gd name="T79" fmla="*/ 0 h 554"/>
                <a:gd name="T80" fmla="*/ 0 w 554"/>
                <a:gd name="T81" fmla="*/ 0 h 554"/>
                <a:gd name="T82" fmla="*/ 0 w 554"/>
                <a:gd name="T83" fmla="*/ 0 h 554"/>
                <a:gd name="T84" fmla="*/ 0 w 554"/>
                <a:gd name="T85" fmla="*/ 0 h 554"/>
                <a:gd name="T86" fmla="*/ 0 w 554"/>
                <a:gd name="T87" fmla="*/ 0 h 554"/>
                <a:gd name="T88" fmla="*/ 0 w 554"/>
                <a:gd name="T89" fmla="*/ 0 h 55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54"/>
                <a:gd name="T136" fmla="*/ 0 h 554"/>
                <a:gd name="T137" fmla="*/ 554 w 554"/>
                <a:gd name="T138" fmla="*/ 554 h 55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54" h="554">
                  <a:moveTo>
                    <a:pt x="0" y="554"/>
                  </a:moveTo>
                  <a:lnTo>
                    <a:pt x="10" y="554"/>
                  </a:lnTo>
                  <a:lnTo>
                    <a:pt x="20" y="554"/>
                  </a:lnTo>
                  <a:lnTo>
                    <a:pt x="30" y="553"/>
                  </a:lnTo>
                  <a:lnTo>
                    <a:pt x="39" y="553"/>
                  </a:lnTo>
                  <a:lnTo>
                    <a:pt x="48" y="552"/>
                  </a:lnTo>
                  <a:lnTo>
                    <a:pt x="58" y="551"/>
                  </a:lnTo>
                  <a:lnTo>
                    <a:pt x="68" y="550"/>
                  </a:lnTo>
                  <a:lnTo>
                    <a:pt x="78" y="548"/>
                  </a:lnTo>
                  <a:lnTo>
                    <a:pt x="87" y="547"/>
                  </a:lnTo>
                  <a:lnTo>
                    <a:pt x="96" y="546"/>
                  </a:lnTo>
                  <a:lnTo>
                    <a:pt x="106" y="544"/>
                  </a:lnTo>
                  <a:lnTo>
                    <a:pt x="116" y="542"/>
                  </a:lnTo>
                  <a:lnTo>
                    <a:pt x="125" y="540"/>
                  </a:lnTo>
                  <a:lnTo>
                    <a:pt x="135" y="538"/>
                  </a:lnTo>
                  <a:lnTo>
                    <a:pt x="144" y="535"/>
                  </a:lnTo>
                  <a:lnTo>
                    <a:pt x="153" y="532"/>
                  </a:lnTo>
                  <a:lnTo>
                    <a:pt x="162" y="530"/>
                  </a:lnTo>
                  <a:lnTo>
                    <a:pt x="172" y="527"/>
                  </a:lnTo>
                  <a:lnTo>
                    <a:pt x="181" y="524"/>
                  </a:lnTo>
                  <a:lnTo>
                    <a:pt x="190" y="521"/>
                  </a:lnTo>
                  <a:lnTo>
                    <a:pt x="199" y="518"/>
                  </a:lnTo>
                  <a:lnTo>
                    <a:pt x="208" y="514"/>
                  </a:lnTo>
                  <a:lnTo>
                    <a:pt x="217" y="510"/>
                  </a:lnTo>
                  <a:lnTo>
                    <a:pt x="225" y="506"/>
                  </a:lnTo>
                  <a:lnTo>
                    <a:pt x="234" y="503"/>
                  </a:lnTo>
                  <a:lnTo>
                    <a:pt x="244" y="498"/>
                  </a:lnTo>
                  <a:lnTo>
                    <a:pt x="252" y="494"/>
                  </a:lnTo>
                  <a:lnTo>
                    <a:pt x="261" y="489"/>
                  </a:lnTo>
                  <a:lnTo>
                    <a:pt x="269" y="484"/>
                  </a:lnTo>
                  <a:lnTo>
                    <a:pt x="278" y="480"/>
                  </a:lnTo>
                  <a:lnTo>
                    <a:pt x="286" y="475"/>
                  </a:lnTo>
                  <a:lnTo>
                    <a:pt x="294" y="470"/>
                  </a:lnTo>
                  <a:lnTo>
                    <a:pt x="302" y="465"/>
                  </a:lnTo>
                  <a:lnTo>
                    <a:pt x="310" y="459"/>
                  </a:lnTo>
                  <a:lnTo>
                    <a:pt x="318" y="454"/>
                  </a:lnTo>
                  <a:lnTo>
                    <a:pt x="326" y="448"/>
                  </a:lnTo>
                  <a:lnTo>
                    <a:pt x="334" y="442"/>
                  </a:lnTo>
                  <a:lnTo>
                    <a:pt x="342" y="436"/>
                  </a:lnTo>
                  <a:lnTo>
                    <a:pt x="349" y="431"/>
                  </a:lnTo>
                  <a:lnTo>
                    <a:pt x="357" y="425"/>
                  </a:lnTo>
                  <a:lnTo>
                    <a:pt x="364" y="418"/>
                  </a:lnTo>
                  <a:lnTo>
                    <a:pt x="372" y="411"/>
                  </a:lnTo>
                  <a:lnTo>
                    <a:pt x="378" y="406"/>
                  </a:lnTo>
                  <a:lnTo>
                    <a:pt x="385" y="399"/>
                  </a:lnTo>
                  <a:lnTo>
                    <a:pt x="392" y="392"/>
                  </a:lnTo>
                  <a:lnTo>
                    <a:pt x="399" y="385"/>
                  </a:lnTo>
                  <a:lnTo>
                    <a:pt x="406" y="378"/>
                  </a:lnTo>
                  <a:lnTo>
                    <a:pt x="413" y="371"/>
                  </a:lnTo>
                  <a:lnTo>
                    <a:pt x="418" y="363"/>
                  </a:lnTo>
                  <a:lnTo>
                    <a:pt x="425" y="356"/>
                  </a:lnTo>
                  <a:lnTo>
                    <a:pt x="431" y="348"/>
                  </a:lnTo>
                  <a:lnTo>
                    <a:pt x="437" y="342"/>
                  </a:lnTo>
                  <a:lnTo>
                    <a:pt x="444" y="334"/>
                  </a:lnTo>
                  <a:lnTo>
                    <a:pt x="449" y="326"/>
                  </a:lnTo>
                  <a:lnTo>
                    <a:pt x="455" y="318"/>
                  </a:lnTo>
                  <a:lnTo>
                    <a:pt x="460" y="310"/>
                  </a:lnTo>
                  <a:lnTo>
                    <a:pt x="465" y="302"/>
                  </a:lnTo>
                  <a:lnTo>
                    <a:pt x="471" y="294"/>
                  </a:lnTo>
                  <a:lnTo>
                    <a:pt x="476" y="286"/>
                  </a:lnTo>
                  <a:lnTo>
                    <a:pt x="480" y="276"/>
                  </a:lnTo>
                  <a:lnTo>
                    <a:pt x="485" y="268"/>
                  </a:lnTo>
                  <a:lnTo>
                    <a:pt x="490" y="260"/>
                  </a:lnTo>
                  <a:lnTo>
                    <a:pt x="494" y="251"/>
                  </a:lnTo>
                  <a:lnTo>
                    <a:pt x="498" y="243"/>
                  </a:lnTo>
                  <a:lnTo>
                    <a:pt x="503" y="234"/>
                  </a:lnTo>
                  <a:lnTo>
                    <a:pt x="506" y="225"/>
                  </a:lnTo>
                  <a:lnTo>
                    <a:pt x="511" y="216"/>
                  </a:lnTo>
                  <a:lnTo>
                    <a:pt x="514" y="208"/>
                  </a:lnTo>
                  <a:lnTo>
                    <a:pt x="518" y="199"/>
                  </a:lnTo>
                  <a:lnTo>
                    <a:pt x="521" y="190"/>
                  </a:lnTo>
                  <a:lnTo>
                    <a:pt x="525" y="180"/>
                  </a:lnTo>
                  <a:lnTo>
                    <a:pt x="528" y="171"/>
                  </a:lnTo>
                  <a:lnTo>
                    <a:pt x="530" y="162"/>
                  </a:lnTo>
                  <a:lnTo>
                    <a:pt x="534" y="153"/>
                  </a:lnTo>
                  <a:lnTo>
                    <a:pt x="536" y="143"/>
                  </a:lnTo>
                  <a:lnTo>
                    <a:pt x="538" y="134"/>
                  </a:lnTo>
                  <a:lnTo>
                    <a:pt x="541" y="124"/>
                  </a:lnTo>
                  <a:lnTo>
                    <a:pt x="543" y="115"/>
                  </a:lnTo>
                  <a:lnTo>
                    <a:pt x="544" y="105"/>
                  </a:lnTo>
                  <a:lnTo>
                    <a:pt x="546" y="96"/>
                  </a:lnTo>
                  <a:lnTo>
                    <a:pt x="547" y="87"/>
                  </a:lnTo>
                  <a:lnTo>
                    <a:pt x="550" y="76"/>
                  </a:lnTo>
                  <a:lnTo>
                    <a:pt x="551" y="67"/>
                  </a:lnTo>
                  <a:lnTo>
                    <a:pt x="552" y="58"/>
                  </a:lnTo>
                  <a:lnTo>
                    <a:pt x="552" y="48"/>
                  </a:lnTo>
                  <a:lnTo>
                    <a:pt x="553" y="39"/>
                  </a:lnTo>
                  <a:lnTo>
                    <a:pt x="554" y="28"/>
                  </a:lnTo>
                  <a:lnTo>
                    <a:pt x="554" y="19"/>
                  </a:lnTo>
                  <a:lnTo>
                    <a:pt x="554" y="9"/>
                  </a:lnTo>
                  <a:lnTo>
                    <a:pt x="554" y="0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16">
              <a:extLst>
                <a:ext uri="{FF2B5EF4-FFF2-40B4-BE49-F238E27FC236}">
                  <a16:creationId xmlns:a16="http://schemas.microsoft.com/office/drawing/2014/main" id="{6CE749A2-C9EC-B74A-933C-FA50752107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8" y="2501"/>
              <a:ext cx="92" cy="92"/>
            </a:xfrm>
            <a:custGeom>
              <a:avLst/>
              <a:gdLst>
                <a:gd name="T0" fmla="*/ 0 w 554"/>
                <a:gd name="T1" fmla="*/ 0 h 555"/>
                <a:gd name="T2" fmla="*/ 0 w 554"/>
                <a:gd name="T3" fmla="*/ 0 h 555"/>
                <a:gd name="T4" fmla="*/ 0 w 554"/>
                <a:gd name="T5" fmla="*/ 0 h 555"/>
                <a:gd name="T6" fmla="*/ 0 w 554"/>
                <a:gd name="T7" fmla="*/ 0 h 555"/>
                <a:gd name="T8" fmla="*/ 0 w 554"/>
                <a:gd name="T9" fmla="*/ 0 h 555"/>
                <a:gd name="T10" fmla="*/ 0 w 554"/>
                <a:gd name="T11" fmla="*/ 0 h 555"/>
                <a:gd name="T12" fmla="*/ 0 w 554"/>
                <a:gd name="T13" fmla="*/ 0 h 555"/>
                <a:gd name="T14" fmla="*/ 0 w 554"/>
                <a:gd name="T15" fmla="*/ 0 h 555"/>
                <a:gd name="T16" fmla="*/ 0 w 554"/>
                <a:gd name="T17" fmla="*/ 0 h 555"/>
                <a:gd name="T18" fmla="*/ 0 w 554"/>
                <a:gd name="T19" fmla="*/ 0 h 555"/>
                <a:gd name="T20" fmla="*/ 0 w 554"/>
                <a:gd name="T21" fmla="*/ 0 h 555"/>
                <a:gd name="T22" fmla="*/ 0 w 554"/>
                <a:gd name="T23" fmla="*/ 0 h 555"/>
                <a:gd name="T24" fmla="*/ 0 w 554"/>
                <a:gd name="T25" fmla="*/ 0 h 555"/>
                <a:gd name="T26" fmla="*/ 0 w 554"/>
                <a:gd name="T27" fmla="*/ 0 h 555"/>
                <a:gd name="T28" fmla="*/ 0 w 554"/>
                <a:gd name="T29" fmla="*/ 0 h 555"/>
                <a:gd name="T30" fmla="*/ 0 w 554"/>
                <a:gd name="T31" fmla="*/ 0 h 555"/>
                <a:gd name="T32" fmla="*/ 0 w 554"/>
                <a:gd name="T33" fmla="*/ 0 h 555"/>
                <a:gd name="T34" fmla="*/ 0 w 554"/>
                <a:gd name="T35" fmla="*/ 0 h 555"/>
                <a:gd name="T36" fmla="*/ 0 w 554"/>
                <a:gd name="T37" fmla="*/ 0 h 555"/>
                <a:gd name="T38" fmla="*/ 0 w 554"/>
                <a:gd name="T39" fmla="*/ 0 h 555"/>
                <a:gd name="T40" fmla="*/ 0 w 554"/>
                <a:gd name="T41" fmla="*/ 0 h 555"/>
                <a:gd name="T42" fmla="*/ 0 w 554"/>
                <a:gd name="T43" fmla="*/ 0 h 555"/>
                <a:gd name="T44" fmla="*/ 0 w 554"/>
                <a:gd name="T45" fmla="*/ 0 h 555"/>
                <a:gd name="T46" fmla="*/ 0 w 554"/>
                <a:gd name="T47" fmla="*/ 0 h 555"/>
                <a:gd name="T48" fmla="*/ 0 w 554"/>
                <a:gd name="T49" fmla="*/ 0 h 555"/>
                <a:gd name="T50" fmla="*/ 0 w 554"/>
                <a:gd name="T51" fmla="*/ 0 h 555"/>
                <a:gd name="T52" fmla="*/ 0 w 554"/>
                <a:gd name="T53" fmla="*/ 0 h 555"/>
                <a:gd name="T54" fmla="*/ 0 w 554"/>
                <a:gd name="T55" fmla="*/ 0 h 555"/>
                <a:gd name="T56" fmla="*/ 0 w 554"/>
                <a:gd name="T57" fmla="*/ 0 h 555"/>
                <a:gd name="T58" fmla="*/ 0 w 554"/>
                <a:gd name="T59" fmla="*/ 0 h 555"/>
                <a:gd name="T60" fmla="*/ 0 w 554"/>
                <a:gd name="T61" fmla="*/ 0 h 555"/>
                <a:gd name="T62" fmla="*/ 0 w 554"/>
                <a:gd name="T63" fmla="*/ 0 h 555"/>
                <a:gd name="T64" fmla="*/ 0 w 554"/>
                <a:gd name="T65" fmla="*/ 0 h 555"/>
                <a:gd name="T66" fmla="*/ 0 w 554"/>
                <a:gd name="T67" fmla="*/ 0 h 555"/>
                <a:gd name="T68" fmla="*/ 0 w 554"/>
                <a:gd name="T69" fmla="*/ 0 h 555"/>
                <a:gd name="T70" fmla="*/ 0 w 554"/>
                <a:gd name="T71" fmla="*/ 0 h 555"/>
                <a:gd name="T72" fmla="*/ 0 w 554"/>
                <a:gd name="T73" fmla="*/ 0 h 555"/>
                <a:gd name="T74" fmla="*/ 0 w 554"/>
                <a:gd name="T75" fmla="*/ 0 h 555"/>
                <a:gd name="T76" fmla="*/ 0 w 554"/>
                <a:gd name="T77" fmla="*/ 0 h 555"/>
                <a:gd name="T78" fmla="*/ 0 w 554"/>
                <a:gd name="T79" fmla="*/ 0 h 555"/>
                <a:gd name="T80" fmla="*/ 0 w 554"/>
                <a:gd name="T81" fmla="*/ 0 h 555"/>
                <a:gd name="T82" fmla="*/ 0 w 554"/>
                <a:gd name="T83" fmla="*/ 0 h 555"/>
                <a:gd name="T84" fmla="*/ 0 w 554"/>
                <a:gd name="T85" fmla="*/ 0 h 555"/>
                <a:gd name="T86" fmla="*/ 0 w 554"/>
                <a:gd name="T87" fmla="*/ 0 h 555"/>
                <a:gd name="T88" fmla="*/ 0 w 554"/>
                <a:gd name="T89" fmla="*/ 0 h 55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54"/>
                <a:gd name="T136" fmla="*/ 0 h 555"/>
                <a:gd name="T137" fmla="*/ 554 w 554"/>
                <a:gd name="T138" fmla="*/ 555 h 55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54" h="555">
                  <a:moveTo>
                    <a:pt x="554" y="555"/>
                  </a:moveTo>
                  <a:lnTo>
                    <a:pt x="554" y="545"/>
                  </a:lnTo>
                  <a:lnTo>
                    <a:pt x="554" y="536"/>
                  </a:lnTo>
                  <a:lnTo>
                    <a:pt x="554" y="525"/>
                  </a:lnTo>
                  <a:lnTo>
                    <a:pt x="553" y="516"/>
                  </a:lnTo>
                  <a:lnTo>
                    <a:pt x="552" y="506"/>
                  </a:lnTo>
                  <a:lnTo>
                    <a:pt x="552" y="497"/>
                  </a:lnTo>
                  <a:lnTo>
                    <a:pt x="551" y="486"/>
                  </a:lnTo>
                  <a:lnTo>
                    <a:pt x="550" y="477"/>
                  </a:lnTo>
                  <a:lnTo>
                    <a:pt x="547" y="468"/>
                  </a:lnTo>
                  <a:lnTo>
                    <a:pt x="546" y="458"/>
                  </a:lnTo>
                  <a:lnTo>
                    <a:pt x="544" y="449"/>
                  </a:lnTo>
                  <a:lnTo>
                    <a:pt x="543" y="440"/>
                  </a:lnTo>
                  <a:lnTo>
                    <a:pt x="541" y="429"/>
                  </a:lnTo>
                  <a:lnTo>
                    <a:pt x="538" y="420"/>
                  </a:lnTo>
                  <a:lnTo>
                    <a:pt x="536" y="411"/>
                  </a:lnTo>
                  <a:lnTo>
                    <a:pt x="534" y="402"/>
                  </a:lnTo>
                  <a:lnTo>
                    <a:pt x="530" y="393"/>
                  </a:lnTo>
                  <a:lnTo>
                    <a:pt x="528" y="384"/>
                  </a:lnTo>
                  <a:lnTo>
                    <a:pt x="525" y="374"/>
                  </a:lnTo>
                  <a:lnTo>
                    <a:pt x="521" y="365"/>
                  </a:lnTo>
                  <a:lnTo>
                    <a:pt x="518" y="356"/>
                  </a:lnTo>
                  <a:lnTo>
                    <a:pt x="514" y="347"/>
                  </a:lnTo>
                  <a:lnTo>
                    <a:pt x="511" y="338"/>
                  </a:lnTo>
                  <a:lnTo>
                    <a:pt x="506" y="329"/>
                  </a:lnTo>
                  <a:lnTo>
                    <a:pt x="503" y="321"/>
                  </a:lnTo>
                  <a:lnTo>
                    <a:pt x="498" y="312"/>
                  </a:lnTo>
                  <a:lnTo>
                    <a:pt x="494" y="302"/>
                  </a:lnTo>
                  <a:lnTo>
                    <a:pt x="490" y="294"/>
                  </a:lnTo>
                  <a:lnTo>
                    <a:pt x="485" y="285"/>
                  </a:lnTo>
                  <a:lnTo>
                    <a:pt x="480" y="277"/>
                  </a:lnTo>
                  <a:lnTo>
                    <a:pt x="476" y="269"/>
                  </a:lnTo>
                  <a:lnTo>
                    <a:pt x="471" y="261"/>
                  </a:lnTo>
                  <a:lnTo>
                    <a:pt x="465" y="252"/>
                  </a:lnTo>
                  <a:lnTo>
                    <a:pt x="460" y="244"/>
                  </a:lnTo>
                  <a:lnTo>
                    <a:pt x="455" y="236"/>
                  </a:lnTo>
                  <a:lnTo>
                    <a:pt x="449" y="228"/>
                  </a:lnTo>
                  <a:lnTo>
                    <a:pt x="444" y="221"/>
                  </a:lnTo>
                  <a:lnTo>
                    <a:pt x="437" y="213"/>
                  </a:lnTo>
                  <a:lnTo>
                    <a:pt x="431" y="205"/>
                  </a:lnTo>
                  <a:lnTo>
                    <a:pt x="425" y="198"/>
                  </a:lnTo>
                  <a:lnTo>
                    <a:pt x="418" y="190"/>
                  </a:lnTo>
                  <a:lnTo>
                    <a:pt x="413" y="184"/>
                  </a:lnTo>
                  <a:lnTo>
                    <a:pt x="406" y="177"/>
                  </a:lnTo>
                  <a:lnTo>
                    <a:pt x="399" y="170"/>
                  </a:lnTo>
                  <a:lnTo>
                    <a:pt x="392" y="163"/>
                  </a:lnTo>
                  <a:lnTo>
                    <a:pt x="385" y="156"/>
                  </a:lnTo>
                  <a:lnTo>
                    <a:pt x="378" y="149"/>
                  </a:lnTo>
                  <a:lnTo>
                    <a:pt x="372" y="142"/>
                  </a:lnTo>
                  <a:lnTo>
                    <a:pt x="364" y="136"/>
                  </a:lnTo>
                  <a:lnTo>
                    <a:pt x="357" y="130"/>
                  </a:lnTo>
                  <a:lnTo>
                    <a:pt x="349" y="124"/>
                  </a:lnTo>
                  <a:lnTo>
                    <a:pt x="342" y="117"/>
                  </a:lnTo>
                  <a:lnTo>
                    <a:pt x="334" y="112"/>
                  </a:lnTo>
                  <a:lnTo>
                    <a:pt x="326" y="106"/>
                  </a:lnTo>
                  <a:lnTo>
                    <a:pt x="318" y="100"/>
                  </a:lnTo>
                  <a:lnTo>
                    <a:pt x="310" y="94"/>
                  </a:lnTo>
                  <a:lnTo>
                    <a:pt x="302" y="90"/>
                  </a:lnTo>
                  <a:lnTo>
                    <a:pt x="294" y="84"/>
                  </a:lnTo>
                  <a:lnTo>
                    <a:pt x="286" y="80"/>
                  </a:lnTo>
                  <a:lnTo>
                    <a:pt x="278" y="74"/>
                  </a:lnTo>
                  <a:lnTo>
                    <a:pt x="269" y="69"/>
                  </a:lnTo>
                  <a:lnTo>
                    <a:pt x="261" y="65"/>
                  </a:lnTo>
                  <a:lnTo>
                    <a:pt x="252" y="60"/>
                  </a:lnTo>
                  <a:lnTo>
                    <a:pt x="244" y="57"/>
                  </a:lnTo>
                  <a:lnTo>
                    <a:pt x="234" y="52"/>
                  </a:lnTo>
                  <a:lnTo>
                    <a:pt x="225" y="48"/>
                  </a:lnTo>
                  <a:lnTo>
                    <a:pt x="217" y="44"/>
                  </a:lnTo>
                  <a:lnTo>
                    <a:pt x="208" y="41"/>
                  </a:lnTo>
                  <a:lnTo>
                    <a:pt x="199" y="37"/>
                  </a:lnTo>
                  <a:lnTo>
                    <a:pt x="190" y="34"/>
                  </a:lnTo>
                  <a:lnTo>
                    <a:pt x="181" y="30"/>
                  </a:lnTo>
                  <a:lnTo>
                    <a:pt x="172" y="27"/>
                  </a:lnTo>
                  <a:lnTo>
                    <a:pt x="162" y="25"/>
                  </a:lnTo>
                  <a:lnTo>
                    <a:pt x="153" y="21"/>
                  </a:lnTo>
                  <a:lnTo>
                    <a:pt x="144" y="19"/>
                  </a:lnTo>
                  <a:lnTo>
                    <a:pt x="135" y="17"/>
                  </a:lnTo>
                  <a:lnTo>
                    <a:pt x="125" y="14"/>
                  </a:lnTo>
                  <a:lnTo>
                    <a:pt x="116" y="12"/>
                  </a:lnTo>
                  <a:lnTo>
                    <a:pt x="106" y="10"/>
                  </a:lnTo>
                  <a:lnTo>
                    <a:pt x="96" y="9"/>
                  </a:lnTo>
                  <a:lnTo>
                    <a:pt x="87" y="6"/>
                  </a:lnTo>
                  <a:lnTo>
                    <a:pt x="78" y="5"/>
                  </a:lnTo>
                  <a:lnTo>
                    <a:pt x="68" y="4"/>
                  </a:lnTo>
                  <a:lnTo>
                    <a:pt x="58" y="3"/>
                  </a:lnTo>
                  <a:lnTo>
                    <a:pt x="48" y="2"/>
                  </a:lnTo>
                  <a:lnTo>
                    <a:pt x="39" y="2"/>
                  </a:lnTo>
                  <a:lnTo>
                    <a:pt x="30" y="1"/>
                  </a:lnTo>
                  <a:lnTo>
                    <a:pt x="20" y="1"/>
                  </a:lnTo>
                  <a:lnTo>
                    <a:pt x="10" y="1"/>
                  </a:lnTo>
                  <a:lnTo>
                    <a:pt x="0" y="0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17">
              <a:extLst>
                <a:ext uri="{FF2B5EF4-FFF2-40B4-BE49-F238E27FC236}">
                  <a16:creationId xmlns:a16="http://schemas.microsoft.com/office/drawing/2014/main" id="{F1789B07-CF81-3D48-A29E-07FC4E0D8E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2" y="2501"/>
              <a:ext cx="93" cy="92"/>
            </a:xfrm>
            <a:custGeom>
              <a:avLst/>
              <a:gdLst>
                <a:gd name="T0" fmla="*/ 0 w 554"/>
                <a:gd name="T1" fmla="*/ 0 h 555"/>
                <a:gd name="T2" fmla="*/ 0 w 554"/>
                <a:gd name="T3" fmla="*/ 0 h 555"/>
                <a:gd name="T4" fmla="*/ 0 w 554"/>
                <a:gd name="T5" fmla="*/ 0 h 555"/>
                <a:gd name="T6" fmla="*/ 0 w 554"/>
                <a:gd name="T7" fmla="*/ 0 h 555"/>
                <a:gd name="T8" fmla="*/ 0 w 554"/>
                <a:gd name="T9" fmla="*/ 0 h 555"/>
                <a:gd name="T10" fmla="*/ 0 w 554"/>
                <a:gd name="T11" fmla="*/ 0 h 555"/>
                <a:gd name="T12" fmla="*/ 0 w 554"/>
                <a:gd name="T13" fmla="*/ 0 h 555"/>
                <a:gd name="T14" fmla="*/ 0 w 554"/>
                <a:gd name="T15" fmla="*/ 0 h 555"/>
                <a:gd name="T16" fmla="*/ 0 w 554"/>
                <a:gd name="T17" fmla="*/ 0 h 555"/>
                <a:gd name="T18" fmla="*/ 0 w 554"/>
                <a:gd name="T19" fmla="*/ 0 h 555"/>
                <a:gd name="T20" fmla="*/ 0 w 554"/>
                <a:gd name="T21" fmla="*/ 0 h 555"/>
                <a:gd name="T22" fmla="*/ 0 w 554"/>
                <a:gd name="T23" fmla="*/ 0 h 555"/>
                <a:gd name="T24" fmla="*/ 0 w 554"/>
                <a:gd name="T25" fmla="*/ 0 h 555"/>
                <a:gd name="T26" fmla="*/ 0 w 554"/>
                <a:gd name="T27" fmla="*/ 0 h 555"/>
                <a:gd name="T28" fmla="*/ 0 w 554"/>
                <a:gd name="T29" fmla="*/ 0 h 555"/>
                <a:gd name="T30" fmla="*/ 0 w 554"/>
                <a:gd name="T31" fmla="*/ 0 h 555"/>
                <a:gd name="T32" fmla="*/ 0 w 554"/>
                <a:gd name="T33" fmla="*/ 0 h 555"/>
                <a:gd name="T34" fmla="*/ 0 w 554"/>
                <a:gd name="T35" fmla="*/ 0 h 555"/>
                <a:gd name="T36" fmla="*/ 0 w 554"/>
                <a:gd name="T37" fmla="*/ 0 h 555"/>
                <a:gd name="T38" fmla="*/ 0 w 554"/>
                <a:gd name="T39" fmla="*/ 0 h 555"/>
                <a:gd name="T40" fmla="*/ 0 w 554"/>
                <a:gd name="T41" fmla="*/ 0 h 555"/>
                <a:gd name="T42" fmla="*/ 0 w 554"/>
                <a:gd name="T43" fmla="*/ 0 h 555"/>
                <a:gd name="T44" fmla="*/ 0 w 554"/>
                <a:gd name="T45" fmla="*/ 0 h 555"/>
                <a:gd name="T46" fmla="*/ 0 w 554"/>
                <a:gd name="T47" fmla="*/ 0 h 555"/>
                <a:gd name="T48" fmla="*/ 0 w 554"/>
                <a:gd name="T49" fmla="*/ 0 h 555"/>
                <a:gd name="T50" fmla="*/ 0 w 554"/>
                <a:gd name="T51" fmla="*/ 0 h 555"/>
                <a:gd name="T52" fmla="*/ 0 w 554"/>
                <a:gd name="T53" fmla="*/ 0 h 555"/>
                <a:gd name="T54" fmla="*/ 0 w 554"/>
                <a:gd name="T55" fmla="*/ 0 h 555"/>
                <a:gd name="T56" fmla="*/ 0 w 554"/>
                <a:gd name="T57" fmla="*/ 0 h 555"/>
                <a:gd name="T58" fmla="*/ 0 w 554"/>
                <a:gd name="T59" fmla="*/ 0 h 555"/>
                <a:gd name="T60" fmla="*/ 0 w 554"/>
                <a:gd name="T61" fmla="*/ 0 h 555"/>
                <a:gd name="T62" fmla="*/ 0 w 554"/>
                <a:gd name="T63" fmla="*/ 0 h 555"/>
                <a:gd name="T64" fmla="*/ 0 w 554"/>
                <a:gd name="T65" fmla="*/ 0 h 555"/>
                <a:gd name="T66" fmla="*/ 0 w 554"/>
                <a:gd name="T67" fmla="*/ 0 h 555"/>
                <a:gd name="T68" fmla="*/ 0 w 554"/>
                <a:gd name="T69" fmla="*/ 0 h 555"/>
                <a:gd name="T70" fmla="*/ 0 w 554"/>
                <a:gd name="T71" fmla="*/ 0 h 555"/>
                <a:gd name="T72" fmla="*/ 0 w 554"/>
                <a:gd name="T73" fmla="*/ 0 h 555"/>
                <a:gd name="T74" fmla="*/ 0 w 554"/>
                <a:gd name="T75" fmla="*/ 0 h 555"/>
                <a:gd name="T76" fmla="*/ 0 w 554"/>
                <a:gd name="T77" fmla="*/ 0 h 555"/>
                <a:gd name="T78" fmla="*/ 0 w 554"/>
                <a:gd name="T79" fmla="*/ 0 h 555"/>
                <a:gd name="T80" fmla="*/ 0 w 554"/>
                <a:gd name="T81" fmla="*/ 0 h 555"/>
                <a:gd name="T82" fmla="*/ 0 w 554"/>
                <a:gd name="T83" fmla="*/ 0 h 555"/>
                <a:gd name="T84" fmla="*/ 0 w 554"/>
                <a:gd name="T85" fmla="*/ 0 h 555"/>
                <a:gd name="T86" fmla="*/ 0 w 554"/>
                <a:gd name="T87" fmla="*/ 0 h 555"/>
                <a:gd name="T88" fmla="*/ 0 w 554"/>
                <a:gd name="T89" fmla="*/ 0 h 55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54"/>
                <a:gd name="T136" fmla="*/ 0 h 555"/>
                <a:gd name="T137" fmla="*/ 554 w 554"/>
                <a:gd name="T138" fmla="*/ 555 h 55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54" h="555">
                  <a:moveTo>
                    <a:pt x="554" y="0"/>
                  </a:moveTo>
                  <a:lnTo>
                    <a:pt x="543" y="1"/>
                  </a:lnTo>
                  <a:lnTo>
                    <a:pt x="534" y="1"/>
                  </a:lnTo>
                  <a:lnTo>
                    <a:pt x="524" y="1"/>
                  </a:lnTo>
                  <a:lnTo>
                    <a:pt x="515" y="2"/>
                  </a:lnTo>
                  <a:lnTo>
                    <a:pt x="505" y="2"/>
                  </a:lnTo>
                  <a:lnTo>
                    <a:pt x="495" y="3"/>
                  </a:lnTo>
                  <a:lnTo>
                    <a:pt x="486" y="4"/>
                  </a:lnTo>
                  <a:lnTo>
                    <a:pt x="476" y="5"/>
                  </a:lnTo>
                  <a:lnTo>
                    <a:pt x="467" y="6"/>
                  </a:lnTo>
                  <a:lnTo>
                    <a:pt x="458" y="9"/>
                  </a:lnTo>
                  <a:lnTo>
                    <a:pt x="447" y="10"/>
                  </a:lnTo>
                  <a:lnTo>
                    <a:pt x="438" y="12"/>
                  </a:lnTo>
                  <a:lnTo>
                    <a:pt x="429" y="14"/>
                  </a:lnTo>
                  <a:lnTo>
                    <a:pt x="419" y="17"/>
                  </a:lnTo>
                  <a:lnTo>
                    <a:pt x="410" y="19"/>
                  </a:lnTo>
                  <a:lnTo>
                    <a:pt x="401" y="21"/>
                  </a:lnTo>
                  <a:lnTo>
                    <a:pt x="391" y="25"/>
                  </a:lnTo>
                  <a:lnTo>
                    <a:pt x="382" y="27"/>
                  </a:lnTo>
                  <a:lnTo>
                    <a:pt x="373" y="30"/>
                  </a:lnTo>
                  <a:lnTo>
                    <a:pt x="364" y="34"/>
                  </a:lnTo>
                  <a:lnTo>
                    <a:pt x="355" y="37"/>
                  </a:lnTo>
                  <a:lnTo>
                    <a:pt x="346" y="41"/>
                  </a:lnTo>
                  <a:lnTo>
                    <a:pt x="337" y="44"/>
                  </a:lnTo>
                  <a:lnTo>
                    <a:pt x="328" y="48"/>
                  </a:lnTo>
                  <a:lnTo>
                    <a:pt x="320" y="52"/>
                  </a:lnTo>
                  <a:lnTo>
                    <a:pt x="310" y="57"/>
                  </a:lnTo>
                  <a:lnTo>
                    <a:pt x="302" y="60"/>
                  </a:lnTo>
                  <a:lnTo>
                    <a:pt x="293" y="65"/>
                  </a:lnTo>
                  <a:lnTo>
                    <a:pt x="285" y="69"/>
                  </a:lnTo>
                  <a:lnTo>
                    <a:pt x="276" y="74"/>
                  </a:lnTo>
                  <a:lnTo>
                    <a:pt x="268" y="80"/>
                  </a:lnTo>
                  <a:lnTo>
                    <a:pt x="260" y="84"/>
                  </a:lnTo>
                  <a:lnTo>
                    <a:pt x="252" y="90"/>
                  </a:lnTo>
                  <a:lnTo>
                    <a:pt x="244" y="94"/>
                  </a:lnTo>
                  <a:lnTo>
                    <a:pt x="236" y="100"/>
                  </a:lnTo>
                  <a:lnTo>
                    <a:pt x="228" y="106"/>
                  </a:lnTo>
                  <a:lnTo>
                    <a:pt x="220" y="112"/>
                  </a:lnTo>
                  <a:lnTo>
                    <a:pt x="212" y="117"/>
                  </a:lnTo>
                  <a:lnTo>
                    <a:pt x="204" y="124"/>
                  </a:lnTo>
                  <a:lnTo>
                    <a:pt x="197" y="130"/>
                  </a:lnTo>
                  <a:lnTo>
                    <a:pt x="190" y="136"/>
                  </a:lnTo>
                  <a:lnTo>
                    <a:pt x="182" y="142"/>
                  </a:lnTo>
                  <a:lnTo>
                    <a:pt x="176" y="149"/>
                  </a:lnTo>
                  <a:lnTo>
                    <a:pt x="169" y="156"/>
                  </a:lnTo>
                  <a:lnTo>
                    <a:pt x="162" y="163"/>
                  </a:lnTo>
                  <a:lnTo>
                    <a:pt x="155" y="170"/>
                  </a:lnTo>
                  <a:lnTo>
                    <a:pt x="148" y="177"/>
                  </a:lnTo>
                  <a:lnTo>
                    <a:pt x="141" y="184"/>
                  </a:lnTo>
                  <a:lnTo>
                    <a:pt x="136" y="190"/>
                  </a:lnTo>
                  <a:lnTo>
                    <a:pt x="129" y="198"/>
                  </a:lnTo>
                  <a:lnTo>
                    <a:pt x="123" y="205"/>
                  </a:lnTo>
                  <a:lnTo>
                    <a:pt x="117" y="213"/>
                  </a:lnTo>
                  <a:lnTo>
                    <a:pt x="110" y="221"/>
                  </a:lnTo>
                  <a:lnTo>
                    <a:pt x="105" y="228"/>
                  </a:lnTo>
                  <a:lnTo>
                    <a:pt x="99" y="236"/>
                  </a:lnTo>
                  <a:lnTo>
                    <a:pt x="94" y="244"/>
                  </a:lnTo>
                  <a:lnTo>
                    <a:pt x="89" y="252"/>
                  </a:lnTo>
                  <a:lnTo>
                    <a:pt x="83" y="261"/>
                  </a:lnTo>
                  <a:lnTo>
                    <a:pt x="78" y="269"/>
                  </a:lnTo>
                  <a:lnTo>
                    <a:pt x="74" y="277"/>
                  </a:lnTo>
                  <a:lnTo>
                    <a:pt x="68" y="285"/>
                  </a:lnTo>
                  <a:lnTo>
                    <a:pt x="64" y="294"/>
                  </a:lnTo>
                  <a:lnTo>
                    <a:pt x="60" y="302"/>
                  </a:lnTo>
                  <a:lnTo>
                    <a:pt x="56" y="312"/>
                  </a:lnTo>
                  <a:lnTo>
                    <a:pt x="51" y="321"/>
                  </a:lnTo>
                  <a:lnTo>
                    <a:pt x="48" y="329"/>
                  </a:lnTo>
                  <a:lnTo>
                    <a:pt x="43" y="338"/>
                  </a:lnTo>
                  <a:lnTo>
                    <a:pt x="40" y="347"/>
                  </a:lnTo>
                  <a:lnTo>
                    <a:pt x="36" y="356"/>
                  </a:lnTo>
                  <a:lnTo>
                    <a:pt x="33" y="365"/>
                  </a:lnTo>
                  <a:lnTo>
                    <a:pt x="29" y="374"/>
                  </a:lnTo>
                  <a:lnTo>
                    <a:pt x="26" y="384"/>
                  </a:lnTo>
                  <a:lnTo>
                    <a:pt x="24" y="393"/>
                  </a:lnTo>
                  <a:lnTo>
                    <a:pt x="20" y="402"/>
                  </a:lnTo>
                  <a:lnTo>
                    <a:pt x="18" y="411"/>
                  </a:lnTo>
                  <a:lnTo>
                    <a:pt x="16" y="420"/>
                  </a:lnTo>
                  <a:lnTo>
                    <a:pt x="13" y="429"/>
                  </a:lnTo>
                  <a:lnTo>
                    <a:pt x="11" y="440"/>
                  </a:lnTo>
                  <a:lnTo>
                    <a:pt x="10" y="449"/>
                  </a:lnTo>
                  <a:lnTo>
                    <a:pt x="8" y="458"/>
                  </a:lnTo>
                  <a:lnTo>
                    <a:pt x="6" y="468"/>
                  </a:lnTo>
                  <a:lnTo>
                    <a:pt x="4" y="477"/>
                  </a:lnTo>
                  <a:lnTo>
                    <a:pt x="3" y="486"/>
                  </a:lnTo>
                  <a:lnTo>
                    <a:pt x="2" y="497"/>
                  </a:lnTo>
                  <a:lnTo>
                    <a:pt x="2" y="506"/>
                  </a:lnTo>
                  <a:lnTo>
                    <a:pt x="1" y="516"/>
                  </a:lnTo>
                  <a:lnTo>
                    <a:pt x="0" y="525"/>
                  </a:lnTo>
                  <a:lnTo>
                    <a:pt x="0" y="536"/>
                  </a:lnTo>
                  <a:lnTo>
                    <a:pt x="0" y="545"/>
                  </a:lnTo>
                  <a:lnTo>
                    <a:pt x="0" y="555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Rectangle 18">
              <a:extLst>
                <a:ext uri="{FF2B5EF4-FFF2-40B4-BE49-F238E27FC236}">
                  <a16:creationId xmlns:a16="http://schemas.microsoft.com/office/drawing/2014/main" id="{690B2372-D5A4-2C49-A277-8CF871B239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8" y="2555"/>
              <a:ext cx="65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2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{1,2,3,4}</a:t>
              </a:r>
              <a:endParaRPr lang="en-US" altLang="en-US"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68" name="Line 19">
              <a:extLst>
                <a:ext uri="{FF2B5EF4-FFF2-40B4-BE49-F238E27FC236}">
                  <a16:creationId xmlns:a16="http://schemas.microsoft.com/office/drawing/2014/main" id="{568516CE-9957-2240-913B-7C10B1EE7B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87" y="3220"/>
              <a:ext cx="1" cy="145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Line 20">
              <a:extLst>
                <a:ext uri="{FF2B5EF4-FFF2-40B4-BE49-F238E27FC236}">
                  <a16:creationId xmlns:a16="http://schemas.microsoft.com/office/drawing/2014/main" id="{3B3A92E0-D579-954C-B8DC-29A0B42AD8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80" y="3458"/>
              <a:ext cx="607" cy="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Line 21">
              <a:extLst>
                <a:ext uri="{FF2B5EF4-FFF2-40B4-BE49-F238E27FC236}">
                  <a16:creationId xmlns:a16="http://schemas.microsoft.com/office/drawing/2014/main" id="{BB42366D-DC8A-5647-8600-A4D1F11D180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79" y="3220"/>
              <a:ext cx="1" cy="145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Line 22">
              <a:extLst>
                <a:ext uri="{FF2B5EF4-FFF2-40B4-BE49-F238E27FC236}">
                  <a16:creationId xmlns:a16="http://schemas.microsoft.com/office/drawing/2014/main" id="{914EE2B8-BF8B-2543-A872-ABDC88B69ED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80" y="3127"/>
              <a:ext cx="607" cy="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23">
              <a:extLst>
                <a:ext uri="{FF2B5EF4-FFF2-40B4-BE49-F238E27FC236}">
                  <a16:creationId xmlns:a16="http://schemas.microsoft.com/office/drawing/2014/main" id="{8B1337F7-FC72-454E-A7DC-CEF6ACC00C1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7" y="3365"/>
              <a:ext cx="93" cy="93"/>
            </a:xfrm>
            <a:custGeom>
              <a:avLst/>
              <a:gdLst>
                <a:gd name="T0" fmla="*/ 0 w 554"/>
                <a:gd name="T1" fmla="*/ 0 h 555"/>
                <a:gd name="T2" fmla="*/ 0 w 554"/>
                <a:gd name="T3" fmla="*/ 0 h 555"/>
                <a:gd name="T4" fmla="*/ 0 w 554"/>
                <a:gd name="T5" fmla="*/ 0 h 555"/>
                <a:gd name="T6" fmla="*/ 0 w 554"/>
                <a:gd name="T7" fmla="*/ 0 h 555"/>
                <a:gd name="T8" fmla="*/ 0 w 554"/>
                <a:gd name="T9" fmla="*/ 0 h 555"/>
                <a:gd name="T10" fmla="*/ 0 w 554"/>
                <a:gd name="T11" fmla="*/ 0 h 555"/>
                <a:gd name="T12" fmla="*/ 0 w 554"/>
                <a:gd name="T13" fmla="*/ 0 h 555"/>
                <a:gd name="T14" fmla="*/ 0 w 554"/>
                <a:gd name="T15" fmla="*/ 0 h 555"/>
                <a:gd name="T16" fmla="*/ 0 w 554"/>
                <a:gd name="T17" fmla="*/ 0 h 555"/>
                <a:gd name="T18" fmla="*/ 0 w 554"/>
                <a:gd name="T19" fmla="*/ 0 h 555"/>
                <a:gd name="T20" fmla="*/ 0 w 554"/>
                <a:gd name="T21" fmla="*/ 0 h 555"/>
                <a:gd name="T22" fmla="*/ 0 w 554"/>
                <a:gd name="T23" fmla="*/ 0 h 555"/>
                <a:gd name="T24" fmla="*/ 0 w 554"/>
                <a:gd name="T25" fmla="*/ 0 h 555"/>
                <a:gd name="T26" fmla="*/ 0 w 554"/>
                <a:gd name="T27" fmla="*/ 0 h 555"/>
                <a:gd name="T28" fmla="*/ 0 w 554"/>
                <a:gd name="T29" fmla="*/ 0 h 555"/>
                <a:gd name="T30" fmla="*/ 0 w 554"/>
                <a:gd name="T31" fmla="*/ 0 h 555"/>
                <a:gd name="T32" fmla="*/ 0 w 554"/>
                <a:gd name="T33" fmla="*/ 0 h 555"/>
                <a:gd name="T34" fmla="*/ 0 w 554"/>
                <a:gd name="T35" fmla="*/ 0 h 555"/>
                <a:gd name="T36" fmla="*/ 0 w 554"/>
                <a:gd name="T37" fmla="*/ 0 h 555"/>
                <a:gd name="T38" fmla="*/ 0 w 554"/>
                <a:gd name="T39" fmla="*/ 0 h 555"/>
                <a:gd name="T40" fmla="*/ 0 w 554"/>
                <a:gd name="T41" fmla="*/ 0 h 555"/>
                <a:gd name="T42" fmla="*/ 0 w 554"/>
                <a:gd name="T43" fmla="*/ 0 h 555"/>
                <a:gd name="T44" fmla="*/ 0 w 554"/>
                <a:gd name="T45" fmla="*/ 0 h 555"/>
                <a:gd name="T46" fmla="*/ 0 w 554"/>
                <a:gd name="T47" fmla="*/ 0 h 555"/>
                <a:gd name="T48" fmla="*/ 0 w 554"/>
                <a:gd name="T49" fmla="*/ 0 h 555"/>
                <a:gd name="T50" fmla="*/ 0 w 554"/>
                <a:gd name="T51" fmla="*/ 0 h 555"/>
                <a:gd name="T52" fmla="*/ 0 w 554"/>
                <a:gd name="T53" fmla="*/ 0 h 555"/>
                <a:gd name="T54" fmla="*/ 0 w 554"/>
                <a:gd name="T55" fmla="*/ 0 h 555"/>
                <a:gd name="T56" fmla="*/ 0 w 554"/>
                <a:gd name="T57" fmla="*/ 0 h 555"/>
                <a:gd name="T58" fmla="*/ 0 w 554"/>
                <a:gd name="T59" fmla="*/ 0 h 555"/>
                <a:gd name="T60" fmla="*/ 0 w 554"/>
                <a:gd name="T61" fmla="*/ 0 h 555"/>
                <a:gd name="T62" fmla="*/ 0 w 554"/>
                <a:gd name="T63" fmla="*/ 0 h 555"/>
                <a:gd name="T64" fmla="*/ 0 w 554"/>
                <a:gd name="T65" fmla="*/ 0 h 555"/>
                <a:gd name="T66" fmla="*/ 0 w 554"/>
                <a:gd name="T67" fmla="*/ 0 h 555"/>
                <a:gd name="T68" fmla="*/ 0 w 554"/>
                <a:gd name="T69" fmla="*/ 0 h 555"/>
                <a:gd name="T70" fmla="*/ 0 w 554"/>
                <a:gd name="T71" fmla="*/ 0 h 555"/>
                <a:gd name="T72" fmla="*/ 0 w 554"/>
                <a:gd name="T73" fmla="*/ 0 h 555"/>
                <a:gd name="T74" fmla="*/ 0 w 554"/>
                <a:gd name="T75" fmla="*/ 0 h 555"/>
                <a:gd name="T76" fmla="*/ 0 w 554"/>
                <a:gd name="T77" fmla="*/ 0 h 555"/>
                <a:gd name="T78" fmla="*/ 0 w 554"/>
                <a:gd name="T79" fmla="*/ 0 h 555"/>
                <a:gd name="T80" fmla="*/ 0 w 554"/>
                <a:gd name="T81" fmla="*/ 0 h 555"/>
                <a:gd name="T82" fmla="*/ 0 w 554"/>
                <a:gd name="T83" fmla="*/ 0 h 555"/>
                <a:gd name="T84" fmla="*/ 0 w 554"/>
                <a:gd name="T85" fmla="*/ 0 h 555"/>
                <a:gd name="T86" fmla="*/ 0 w 554"/>
                <a:gd name="T87" fmla="*/ 0 h 555"/>
                <a:gd name="T88" fmla="*/ 0 w 554"/>
                <a:gd name="T89" fmla="*/ 0 h 55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54"/>
                <a:gd name="T136" fmla="*/ 0 h 555"/>
                <a:gd name="T137" fmla="*/ 554 w 554"/>
                <a:gd name="T138" fmla="*/ 555 h 55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54" h="555">
                  <a:moveTo>
                    <a:pt x="0" y="0"/>
                  </a:moveTo>
                  <a:lnTo>
                    <a:pt x="0" y="10"/>
                  </a:lnTo>
                  <a:lnTo>
                    <a:pt x="0" y="19"/>
                  </a:lnTo>
                  <a:lnTo>
                    <a:pt x="0" y="29"/>
                  </a:lnTo>
                  <a:lnTo>
                    <a:pt x="1" y="39"/>
                  </a:lnTo>
                  <a:lnTo>
                    <a:pt x="1" y="49"/>
                  </a:lnTo>
                  <a:lnTo>
                    <a:pt x="2" y="58"/>
                  </a:lnTo>
                  <a:lnTo>
                    <a:pt x="4" y="68"/>
                  </a:lnTo>
                  <a:lnTo>
                    <a:pt x="5" y="77"/>
                  </a:lnTo>
                  <a:lnTo>
                    <a:pt x="7" y="87"/>
                  </a:lnTo>
                  <a:lnTo>
                    <a:pt x="8" y="97"/>
                  </a:lnTo>
                  <a:lnTo>
                    <a:pt x="9" y="106"/>
                  </a:lnTo>
                  <a:lnTo>
                    <a:pt x="12" y="115"/>
                  </a:lnTo>
                  <a:lnTo>
                    <a:pt x="14" y="125"/>
                  </a:lnTo>
                  <a:lnTo>
                    <a:pt x="16" y="135"/>
                  </a:lnTo>
                  <a:lnTo>
                    <a:pt x="18" y="144"/>
                  </a:lnTo>
                  <a:lnTo>
                    <a:pt x="21" y="153"/>
                  </a:lnTo>
                  <a:lnTo>
                    <a:pt x="24" y="162"/>
                  </a:lnTo>
                  <a:lnTo>
                    <a:pt x="26" y="171"/>
                  </a:lnTo>
                  <a:lnTo>
                    <a:pt x="30" y="180"/>
                  </a:lnTo>
                  <a:lnTo>
                    <a:pt x="33" y="189"/>
                  </a:lnTo>
                  <a:lnTo>
                    <a:pt x="37" y="199"/>
                  </a:lnTo>
                  <a:lnTo>
                    <a:pt x="40" y="208"/>
                  </a:lnTo>
                  <a:lnTo>
                    <a:pt x="44" y="217"/>
                  </a:lnTo>
                  <a:lnTo>
                    <a:pt x="47" y="226"/>
                  </a:lnTo>
                  <a:lnTo>
                    <a:pt x="52" y="234"/>
                  </a:lnTo>
                  <a:lnTo>
                    <a:pt x="56" y="243"/>
                  </a:lnTo>
                  <a:lnTo>
                    <a:pt x="60" y="252"/>
                  </a:lnTo>
                  <a:lnTo>
                    <a:pt x="64" y="260"/>
                  </a:lnTo>
                  <a:lnTo>
                    <a:pt x="69" y="269"/>
                  </a:lnTo>
                  <a:lnTo>
                    <a:pt x="74" y="277"/>
                  </a:lnTo>
                  <a:lnTo>
                    <a:pt x="79" y="285"/>
                  </a:lnTo>
                  <a:lnTo>
                    <a:pt x="84" y="295"/>
                  </a:lnTo>
                  <a:lnTo>
                    <a:pt x="89" y="303"/>
                  </a:lnTo>
                  <a:lnTo>
                    <a:pt x="94" y="311"/>
                  </a:lnTo>
                  <a:lnTo>
                    <a:pt x="100" y="319"/>
                  </a:lnTo>
                  <a:lnTo>
                    <a:pt x="105" y="327"/>
                  </a:lnTo>
                  <a:lnTo>
                    <a:pt x="111" y="333"/>
                  </a:lnTo>
                  <a:lnTo>
                    <a:pt x="117" y="341"/>
                  </a:lnTo>
                  <a:lnTo>
                    <a:pt x="124" y="349"/>
                  </a:lnTo>
                  <a:lnTo>
                    <a:pt x="129" y="356"/>
                  </a:lnTo>
                  <a:lnTo>
                    <a:pt x="136" y="364"/>
                  </a:lnTo>
                  <a:lnTo>
                    <a:pt x="142" y="371"/>
                  </a:lnTo>
                  <a:lnTo>
                    <a:pt x="149" y="378"/>
                  </a:lnTo>
                  <a:lnTo>
                    <a:pt x="156" y="385"/>
                  </a:lnTo>
                  <a:lnTo>
                    <a:pt x="162" y="392"/>
                  </a:lnTo>
                  <a:lnTo>
                    <a:pt x="169" y="399"/>
                  </a:lnTo>
                  <a:lnTo>
                    <a:pt x="176" y="405"/>
                  </a:lnTo>
                  <a:lnTo>
                    <a:pt x="183" y="412"/>
                  </a:lnTo>
                  <a:lnTo>
                    <a:pt x="190" y="419"/>
                  </a:lnTo>
                  <a:lnTo>
                    <a:pt x="198" y="425"/>
                  </a:lnTo>
                  <a:lnTo>
                    <a:pt x="205" y="431"/>
                  </a:lnTo>
                  <a:lnTo>
                    <a:pt x="213" y="437"/>
                  </a:lnTo>
                  <a:lnTo>
                    <a:pt x="221" y="443"/>
                  </a:lnTo>
                  <a:lnTo>
                    <a:pt x="228" y="449"/>
                  </a:lnTo>
                  <a:lnTo>
                    <a:pt x="236" y="455"/>
                  </a:lnTo>
                  <a:lnTo>
                    <a:pt x="243" y="460"/>
                  </a:lnTo>
                  <a:lnTo>
                    <a:pt x="251" y="465"/>
                  </a:lnTo>
                  <a:lnTo>
                    <a:pt x="261" y="471"/>
                  </a:lnTo>
                  <a:lnTo>
                    <a:pt x="269" y="475"/>
                  </a:lnTo>
                  <a:lnTo>
                    <a:pt x="277" y="481"/>
                  </a:lnTo>
                  <a:lnTo>
                    <a:pt x="285" y="485"/>
                  </a:lnTo>
                  <a:lnTo>
                    <a:pt x="294" y="490"/>
                  </a:lnTo>
                  <a:lnTo>
                    <a:pt x="302" y="495"/>
                  </a:lnTo>
                  <a:lnTo>
                    <a:pt x="311" y="498"/>
                  </a:lnTo>
                  <a:lnTo>
                    <a:pt x="320" y="503"/>
                  </a:lnTo>
                  <a:lnTo>
                    <a:pt x="328" y="507"/>
                  </a:lnTo>
                  <a:lnTo>
                    <a:pt x="337" y="511"/>
                  </a:lnTo>
                  <a:lnTo>
                    <a:pt x="346" y="514"/>
                  </a:lnTo>
                  <a:lnTo>
                    <a:pt x="355" y="517"/>
                  </a:lnTo>
                  <a:lnTo>
                    <a:pt x="365" y="521"/>
                  </a:lnTo>
                  <a:lnTo>
                    <a:pt x="374" y="524"/>
                  </a:lnTo>
                  <a:lnTo>
                    <a:pt x="383" y="528"/>
                  </a:lnTo>
                  <a:lnTo>
                    <a:pt x="392" y="530"/>
                  </a:lnTo>
                  <a:lnTo>
                    <a:pt x="401" y="533"/>
                  </a:lnTo>
                  <a:lnTo>
                    <a:pt x="410" y="536"/>
                  </a:lnTo>
                  <a:lnTo>
                    <a:pt x="419" y="538"/>
                  </a:lnTo>
                  <a:lnTo>
                    <a:pt x="430" y="540"/>
                  </a:lnTo>
                  <a:lnTo>
                    <a:pt x="439" y="543"/>
                  </a:lnTo>
                  <a:lnTo>
                    <a:pt x="448" y="545"/>
                  </a:lnTo>
                  <a:lnTo>
                    <a:pt x="457" y="546"/>
                  </a:lnTo>
                  <a:lnTo>
                    <a:pt x="467" y="548"/>
                  </a:lnTo>
                  <a:lnTo>
                    <a:pt x="477" y="549"/>
                  </a:lnTo>
                  <a:lnTo>
                    <a:pt x="487" y="551"/>
                  </a:lnTo>
                  <a:lnTo>
                    <a:pt x="496" y="552"/>
                  </a:lnTo>
                  <a:lnTo>
                    <a:pt x="505" y="553"/>
                  </a:lnTo>
                  <a:lnTo>
                    <a:pt x="515" y="553"/>
                  </a:lnTo>
                  <a:lnTo>
                    <a:pt x="525" y="554"/>
                  </a:lnTo>
                  <a:lnTo>
                    <a:pt x="535" y="554"/>
                  </a:lnTo>
                  <a:lnTo>
                    <a:pt x="544" y="554"/>
                  </a:lnTo>
                  <a:lnTo>
                    <a:pt x="554" y="555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24">
              <a:extLst>
                <a:ext uri="{FF2B5EF4-FFF2-40B4-BE49-F238E27FC236}">
                  <a16:creationId xmlns:a16="http://schemas.microsoft.com/office/drawing/2014/main" id="{59F55476-4683-8244-A744-508103AF1A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7" y="3365"/>
              <a:ext cx="92" cy="93"/>
            </a:xfrm>
            <a:custGeom>
              <a:avLst/>
              <a:gdLst>
                <a:gd name="T0" fmla="*/ 0 w 555"/>
                <a:gd name="T1" fmla="*/ 0 h 555"/>
                <a:gd name="T2" fmla="*/ 0 w 555"/>
                <a:gd name="T3" fmla="*/ 0 h 555"/>
                <a:gd name="T4" fmla="*/ 0 w 555"/>
                <a:gd name="T5" fmla="*/ 0 h 555"/>
                <a:gd name="T6" fmla="*/ 0 w 555"/>
                <a:gd name="T7" fmla="*/ 0 h 555"/>
                <a:gd name="T8" fmla="*/ 0 w 555"/>
                <a:gd name="T9" fmla="*/ 0 h 555"/>
                <a:gd name="T10" fmla="*/ 0 w 555"/>
                <a:gd name="T11" fmla="*/ 0 h 555"/>
                <a:gd name="T12" fmla="*/ 0 w 555"/>
                <a:gd name="T13" fmla="*/ 0 h 555"/>
                <a:gd name="T14" fmla="*/ 0 w 555"/>
                <a:gd name="T15" fmla="*/ 0 h 555"/>
                <a:gd name="T16" fmla="*/ 0 w 555"/>
                <a:gd name="T17" fmla="*/ 0 h 555"/>
                <a:gd name="T18" fmla="*/ 0 w 555"/>
                <a:gd name="T19" fmla="*/ 0 h 555"/>
                <a:gd name="T20" fmla="*/ 0 w 555"/>
                <a:gd name="T21" fmla="*/ 0 h 555"/>
                <a:gd name="T22" fmla="*/ 0 w 555"/>
                <a:gd name="T23" fmla="*/ 0 h 555"/>
                <a:gd name="T24" fmla="*/ 0 w 555"/>
                <a:gd name="T25" fmla="*/ 0 h 555"/>
                <a:gd name="T26" fmla="*/ 0 w 555"/>
                <a:gd name="T27" fmla="*/ 0 h 555"/>
                <a:gd name="T28" fmla="*/ 0 w 555"/>
                <a:gd name="T29" fmla="*/ 0 h 555"/>
                <a:gd name="T30" fmla="*/ 0 w 555"/>
                <a:gd name="T31" fmla="*/ 0 h 555"/>
                <a:gd name="T32" fmla="*/ 0 w 555"/>
                <a:gd name="T33" fmla="*/ 0 h 555"/>
                <a:gd name="T34" fmla="*/ 0 w 555"/>
                <a:gd name="T35" fmla="*/ 0 h 555"/>
                <a:gd name="T36" fmla="*/ 0 w 555"/>
                <a:gd name="T37" fmla="*/ 0 h 555"/>
                <a:gd name="T38" fmla="*/ 0 w 555"/>
                <a:gd name="T39" fmla="*/ 0 h 555"/>
                <a:gd name="T40" fmla="*/ 0 w 555"/>
                <a:gd name="T41" fmla="*/ 0 h 555"/>
                <a:gd name="T42" fmla="*/ 0 w 555"/>
                <a:gd name="T43" fmla="*/ 0 h 555"/>
                <a:gd name="T44" fmla="*/ 0 w 555"/>
                <a:gd name="T45" fmla="*/ 0 h 555"/>
                <a:gd name="T46" fmla="*/ 0 w 555"/>
                <a:gd name="T47" fmla="*/ 0 h 555"/>
                <a:gd name="T48" fmla="*/ 0 w 555"/>
                <a:gd name="T49" fmla="*/ 0 h 555"/>
                <a:gd name="T50" fmla="*/ 0 w 555"/>
                <a:gd name="T51" fmla="*/ 0 h 555"/>
                <a:gd name="T52" fmla="*/ 0 w 555"/>
                <a:gd name="T53" fmla="*/ 0 h 555"/>
                <a:gd name="T54" fmla="*/ 0 w 555"/>
                <a:gd name="T55" fmla="*/ 0 h 555"/>
                <a:gd name="T56" fmla="*/ 0 w 555"/>
                <a:gd name="T57" fmla="*/ 0 h 555"/>
                <a:gd name="T58" fmla="*/ 0 w 555"/>
                <a:gd name="T59" fmla="*/ 0 h 555"/>
                <a:gd name="T60" fmla="*/ 0 w 555"/>
                <a:gd name="T61" fmla="*/ 0 h 555"/>
                <a:gd name="T62" fmla="*/ 0 w 555"/>
                <a:gd name="T63" fmla="*/ 0 h 555"/>
                <a:gd name="T64" fmla="*/ 0 w 555"/>
                <a:gd name="T65" fmla="*/ 0 h 555"/>
                <a:gd name="T66" fmla="*/ 0 w 555"/>
                <a:gd name="T67" fmla="*/ 0 h 555"/>
                <a:gd name="T68" fmla="*/ 0 w 555"/>
                <a:gd name="T69" fmla="*/ 0 h 555"/>
                <a:gd name="T70" fmla="*/ 0 w 555"/>
                <a:gd name="T71" fmla="*/ 0 h 555"/>
                <a:gd name="T72" fmla="*/ 0 w 555"/>
                <a:gd name="T73" fmla="*/ 0 h 555"/>
                <a:gd name="T74" fmla="*/ 0 w 555"/>
                <a:gd name="T75" fmla="*/ 0 h 555"/>
                <a:gd name="T76" fmla="*/ 0 w 555"/>
                <a:gd name="T77" fmla="*/ 0 h 555"/>
                <a:gd name="T78" fmla="*/ 0 w 555"/>
                <a:gd name="T79" fmla="*/ 0 h 555"/>
                <a:gd name="T80" fmla="*/ 0 w 555"/>
                <a:gd name="T81" fmla="*/ 0 h 555"/>
                <a:gd name="T82" fmla="*/ 0 w 555"/>
                <a:gd name="T83" fmla="*/ 0 h 555"/>
                <a:gd name="T84" fmla="*/ 0 w 555"/>
                <a:gd name="T85" fmla="*/ 0 h 555"/>
                <a:gd name="T86" fmla="*/ 0 w 555"/>
                <a:gd name="T87" fmla="*/ 0 h 555"/>
                <a:gd name="T88" fmla="*/ 0 w 555"/>
                <a:gd name="T89" fmla="*/ 0 h 55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55"/>
                <a:gd name="T136" fmla="*/ 0 h 555"/>
                <a:gd name="T137" fmla="*/ 555 w 555"/>
                <a:gd name="T138" fmla="*/ 555 h 55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55" h="555">
                  <a:moveTo>
                    <a:pt x="0" y="555"/>
                  </a:moveTo>
                  <a:lnTo>
                    <a:pt x="9" y="554"/>
                  </a:lnTo>
                  <a:lnTo>
                    <a:pt x="19" y="554"/>
                  </a:lnTo>
                  <a:lnTo>
                    <a:pt x="29" y="554"/>
                  </a:lnTo>
                  <a:lnTo>
                    <a:pt x="38" y="553"/>
                  </a:lnTo>
                  <a:lnTo>
                    <a:pt x="48" y="553"/>
                  </a:lnTo>
                  <a:lnTo>
                    <a:pt x="57" y="552"/>
                  </a:lnTo>
                  <a:lnTo>
                    <a:pt x="68" y="551"/>
                  </a:lnTo>
                  <a:lnTo>
                    <a:pt x="77" y="549"/>
                  </a:lnTo>
                  <a:lnTo>
                    <a:pt x="86" y="548"/>
                  </a:lnTo>
                  <a:lnTo>
                    <a:pt x="96" y="546"/>
                  </a:lnTo>
                  <a:lnTo>
                    <a:pt x="105" y="545"/>
                  </a:lnTo>
                  <a:lnTo>
                    <a:pt x="115" y="543"/>
                  </a:lnTo>
                  <a:lnTo>
                    <a:pt x="125" y="540"/>
                  </a:lnTo>
                  <a:lnTo>
                    <a:pt x="134" y="538"/>
                  </a:lnTo>
                  <a:lnTo>
                    <a:pt x="143" y="536"/>
                  </a:lnTo>
                  <a:lnTo>
                    <a:pt x="152" y="533"/>
                  </a:lnTo>
                  <a:lnTo>
                    <a:pt x="161" y="530"/>
                  </a:lnTo>
                  <a:lnTo>
                    <a:pt x="171" y="528"/>
                  </a:lnTo>
                  <a:lnTo>
                    <a:pt x="180" y="524"/>
                  </a:lnTo>
                  <a:lnTo>
                    <a:pt x="189" y="521"/>
                  </a:lnTo>
                  <a:lnTo>
                    <a:pt x="198" y="517"/>
                  </a:lnTo>
                  <a:lnTo>
                    <a:pt x="207" y="514"/>
                  </a:lnTo>
                  <a:lnTo>
                    <a:pt x="216" y="511"/>
                  </a:lnTo>
                  <a:lnTo>
                    <a:pt x="225" y="507"/>
                  </a:lnTo>
                  <a:lnTo>
                    <a:pt x="235" y="503"/>
                  </a:lnTo>
                  <a:lnTo>
                    <a:pt x="243" y="498"/>
                  </a:lnTo>
                  <a:lnTo>
                    <a:pt x="252" y="495"/>
                  </a:lnTo>
                  <a:lnTo>
                    <a:pt x="260" y="490"/>
                  </a:lnTo>
                  <a:lnTo>
                    <a:pt x="269" y="485"/>
                  </a:lnTo>
                  <a:lnTo>
                    <a:pt x="277" y="481"/>
                  </a:lnTo>
                  <a:lnTo>
                    <a:pt x="285" y="475"/>
                  </a:lnTo>
                  <a:lnTo>
                    <a:pt x="294" y="471"/>
                  </a:lnTo>
                  <a:lnTo>
                    <a:pt x="302" y="465"/>
                  </a:lnTo>
                  <a:lnTo>
                    <a:pt x="310" y="460"/>
                  </a:lnTo>
                  <a:lnTo>
                    <a:pt x="318" y="455"/>
                  </a:lnTo>
                  <a:lnTo>
                    <a:pt x="326" y="449"/>
                  </a:lnTo>
                  <a:lnTo>
                    <a:pt x="333" y="443"/>
                  </a:lnTo>
                  <a:lnTo>
                    <a:pt x="341" y="437"/>
                  </a:lnTo>
                  <a:lnTo>
                    <a:pt x="349" y="431"/>
                  </a:lnTo>
                  <a:lnTo>
                    <a:pt x="356" y="425"/>
                  </a:lnTo>
                  <a:lnTo>
                    <a:pt x="364" y="419"/>
                  </a:lnTo>
                  <a:lnTo>
                    <a:pt x="371" y="412"/>
                  </a:lnTo>
                  <a:lnTo>
                    <a:pt x="377" y="405"/>
                  </a:lnTo>
                  <a:lnTo>
                    <a:pt x="385" y="399"/>
                  </a:lnTo>
                  <a:lnTo>
                    <a:pt x="392" y="392"/>
                  </a:lnTo>
                  <a:lnTo>
                    <a:pt x="398" y="385"/>
                  </a:lnTo>
                  <a:lnTo>
                    <a:pt x="405" y="378"/>
                  </a:lnTo>
                  <a:lnTo>
                    <a:pt x="412" y="371"/>
                  </a:lnTo>
                  <a:lnTo>
                    <a:pt x="419" y="364"/>
                  </a:lnTo>
                  <a:lnTo>
                    <a:pt x="424" y="356"/>
                  </a:lnTo>
                  <a:lnTo>
                    <a:pt x="431" y="349"/>
                  </a:lnTo>
                  <a:lnTo>
                    <a:pt x="437" y="341"/>
                  </a:lnTo>
                  <a:lnTo>
                    <a:pt x="443" y="333"/>
                  </a:lnTo>
                  <a:lnTo>
                    <a:pt x="448" y="327"/>
                  </a:lnTo>
                  <a:lnTo>
                    <a:pt x="454" y="319"/>
                  </a:lnTo>
                  <a:lnTo>
                    <a:pt x="460" y="311"/>
                  </a:lnTo>
                  <a:lnTo>
                    <a:pt x="464" y="303"/>
                  </a:lnTo>
                  <a:lnTo>
                    <a:pt x="470" y="295"/>
                  </a:lnTo>
                  <a:lnTo>
                    <a:pt x="475" y="285"/>
                  </a:lnTo>
                  <a:lnTo>
                    <a:pt x="480" y="277"/>
                  </a:lnTo>
                  <a:lnTo>
                    <a:pt x="485" y="269"/>
                  </a:lnTo>
                  <a:lnTo>
                    <a:pt x="489" y="260"/>
                  </a:lnTo>
                  <a:lnTo>
                    <a:pt x="494" y="252"/>
                  </a:lnTo>
                  <a:lnTo>
                    <a:pt x="499" y="243"/>
                  </a:lnTo>
                  <a:lnTo>
                    <a:pt x="502" y="234"/>
                  </a:lnTo>
                  <a:lnTo>
                    <a:pt x="507" y="226"/>
                  </a:lnTo>
                  <a:lnTo>
                    <a:pt x="510" y="217"/>
                  </a:lnTo>
                  <a:lnTo>
                    <a:pt x="513" y="208"/>
                  </a:lnTo>
                  <a:lnTo>
                    <a:pt x="517" y="199"/>
                  </a:lnTo>
                  <a:lnTo>
                    <a:pt x="520" y="189"/>
                  </a:lnTo>
                  <a:lnTo>
                    <a:pt x="524" y="180"/>
                  </a:lnTo>
                  <a:lnTo>
                    <a:pt x="527" y="171"/>
                  </a:lnTo>
                  <a:lnTo>
                    <a:pt x="529" y="162"/>
                  </a:lnTo>
                  <a:lnTo>
                    <a:pt x="533" y="153"/>
                  </a:lnTo>
                  <a:lnTo>
                    <a:pt x="535" y="144"/>
                  </a:lnTo>
                  <a:lnTo>
                    <a:pt x="537" y="135"/>
                  </a:lnTo>
                  <a:lnTo>
                    <a:pt x="540" y="125"/>
                  </a:lnTo>
                  <a:lnTo>
                    <a:pt x="542" y="115"/>
                  </a:lnTo>
                  <a:lnTo>
                    <a:pt x="544" y="106"/>
                  </a:lnTo>
                  <a:lnTo>
                    <a:pt x="545" y="97"/>
                  </a:lnTo>
                  <a:lnTo>
                    <a:pt x="548" y="87"/>
                  </a:lnTo>
                  <a:lnTo>
                    <a:pt x="549" y="77"/>
                  </a:lnTo>
                  <a:lnTo>
                    <a:pt x="550" y="68"/>
                  </a:lnTo>
                  <a:lnTo>
                    <a:pt x="551" y="58"/>
                  </a:lnTo>
                  <a:lnTo>
                    <a:pt x="552" y="49"/>
                  </a:lnTo>
                  <a:lnTo>
                    <a:pt x="552" y="39"/>
                  </a:lnTo>
                  <a:lnTo>
                    <a:pt x="553" y="29"/>
                  </a:lnTo>
                  <a:lnTo>
                    <a:pt x="553" y="19"/>
                  </a:lnTo>
                  <a:lnTo>
                    <a:pt x="555" y="10"/>
                  </a:lnTo>
                  <a:lnTo>
                    <a:pt x="555" y="0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25">
              <a:extLst>
                <a:ext uri="{FF2B5EF4-FFF2-40B4-BE49-F238E27FC236}">
                  <a16:creationId xmlns:a16="http://schemas.microsoft.com/office/drawing/2014/main" id="{48CC6A95-932B-C146-B92E-F6CCDC14130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7" y="3127"/>
              <a:ext cx="92" cy="93"/>
            </a:xfrm>
            <a:custGeom>
              <a:avLst/>
              <a:gdLst>
                <a:gd name="T0" fmla="*/ 0 w 555"/>
                <a:gd name="T1" fmla="*/ 0 h 554"/>
                <a:gd name="T2" fmla="*/ 0 w 555"/>
                <a:gd name="T3" fmla="*/ 0 h 554"/>
                <a:gd name="T4" fmla="*/ 0 w 555"/>
                <a:gd name="T5" fmla="*/ 0 h 554"/>
                <a:gd name="T6" fmla="*/ 0 w 555"/>
                <a:gd name="T7" fmla="*/ 0 h 554"/>
                <a:gd name="T8" fmla="*/ 0 w 555"/>
                <a:gd name="T9" fmla="*/ 0 h 554"/>
                <a:gd name="T10" fmla="*/ 0 w 555"/>
                <a:gd name="T11" fmla="*/ 0 h 554"/>
                <a:gd name="T12" fmla="*/ 0 w 555"/>
                <a:gd name="T13" fmla="*/ 0 h 554"/>
                <a:gd name="T14" fmla="*/ 0 w 555"/>
                <a:gd name="T15" fmla="*/ 0 h 554"/>
                <a:gd name="T16" fmla="*/ 0 w 555"/>
                <a:gd name="T17" fmla="*/ 0 h 554"/>
                <a:gd name="T18" fmla="*/ 0 w 555"/>
                <a:gd name="T19" fmla="*/ 0 h 554"/>
                <a:gd name="T20" fmla="*/ 0 w 555"/>
                <a:gd name="T21" fmla="*/ 0 h 554"/>
                <a:gd name="T22" fmla="*/ 0 w 555"/>
                <a:gd name="T23" fmla="*/ 0 h 554"/>
                <a:gd name="T24" fmla="*/ 0 w 555"/>
                <a:gd name="T25" fmla="*/ 0 h 554"/>
                <a:gd name="T26" fmla="*/ 0 w 555"/>
                <a:gd name="T27" fmla="*/ 0 h 554"/>
                <a:gd name="T28" fmla="*/ 0 w 555"/>
                <a:gd name="T29" fmla="*/ 0 h 554"/>
                <a:gd name="T30" fmla="*/ 0 w 555"/>
                <a:gd name="T31" fmla="*/ 0 h 554"/>
                <a:gd name="T32" fmla="*/ 0 w 555"/>
                <a:gd name="T33" fmla="*/ 0 h 554"/>
                <a:gd name="T34" fmla="*/ 0 w 555"/>
                <a:gd name="T35" fmla="*/ 0 h 554"/>
                <a:gd name="T36" fmla="*/ 0 w 555"/>
                <a:gd name="T37" fmla="*/ 0 h 554"/>
                <a:gd name="T38" fmla="*/ 0 w 555"/>
                <a:gd name="T39" fmla="*/ 0 h 554"/>
                <a:gd name="T40" fmla="*/ 0 w 555"/>
                <a:gd name="T41" fmla="*/ 0 h 554"/>
                <a:gd name="T42" fmla="*/ 0 w 555"/>
                <a:gd name="T43" fmla="*/ 0 h 554"/>
                <a:gd name="T44" fmla="*/ 0 w 555"/>
                <a:gd name="T45" fmla="*/ 0 h 554"/>
                <a:gd name="T46" fmla="*/ 0 w 555"/>
                <a:gd name="T47" fmla="*/ 0 h 554"/>
                <a:gd name="T48" fmla="*/ 0 w 555"/>
                <a:gd name="T49" fmla="*/ 0 h 554"/>
                <a:gd name="T50" fmla="*/ 0 w 555"/>
                <a:gd name="T51" fmla="*/ 0 h 554"/>
                <a:gd name="T52" fmla="*/ 0 w 555"/>
                <a:gd name="T53" fmla="*/ 0 h 554"/>
                <a:gd name="T54" fmla="*/ 0 w 555"/>
                <a:gd name="T55" fmla="*/ 0 h 554"/>
                <a:gd name="T56" fmla="*/ 0 w 555"/>
                <a:gd name="T57" fmla="*/ 0 h 554"/>
                <a:gd name="T58" fmla="*/ 0 w 555"/>
                <a:gd name="T59" fmla="*/ 0 h 554"/>
                <a:gd name="T60" fmla="*/ 0 w 555"/>
                <a:gd name="T61" fmla="*/ 0 h 554"/>
                <a:gd name="T62" fmla="*/ 0 w 555"/>
                <a:gd name="T63" fmla="*/ 0 h 554"/>
                <a:gd name="T64" fmla="*/ 0 w 555"/>
                <a:gd name="T65" fmla="*/ 0 h 554"/>
                <a:gd name="T66" fmla="*/ 0 w 555"/>
                <a:gd name="T67" fmla="*/ 0 h 554"/>
                <a:gd name="T68" fmla="*/ 0 w 555"/>
                <a:gd name="T69" fmla="*/ 0 h 554"/>
                <a:gd name="T70" fmla="*/ 0 w 555"/>
                <a:gd name="T71" fmla="*/ 0 h 554"/>
                <a:gd name="T72" fmla="*/ 0 w 555"/>
                <a:gd name="T73" fmla="*/ 0 h 554"/>
                <a:gd name="T74" fmla="*/ 0 w 555"/>
                <a:gd name="T75" fmla="*/ 0 h 554"/>
                <a:gd name="T76" fmla="*/ 0 w 555"/>
                <a:gd name="T77" fmla="*/ 0 h 554"/>
                <a:gd name="T78" fmla="*/ 0 w 555"/>
                <a:gd name="T79" fmla="*/ 0 h 554"/>
                <a:gd name="T80" fmla="*/ 0 w 555"/>
                <a:gd name="T81" fmla="*/ 0 h 554"/>
                <a:gd name="T82" fmla="*/ 0 w 555"/>
                <a:gd name="T83" fmla="*/ 0 h 554"/>
                <a:gd name="T84" fmla="*/ 0 w 555"/>
                <a:gd name="T85" fmla="*/ 0 h 554"/>
                <a:gd name="T86" fmla="*/ 0 w 555"/>
                <a:gd name="T87" fmla="*/ 0 h 554"/>
                <a:gd name="T88" fmla="*/ 0 w 555"/>
                <a:gd name="T89" fmla="*/ 0 h 55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55"/>
                <a:gd name="T136" fmla="*/ 0 h 554"/>
                <a:gd name="T137" fmla="*/ 555 w 555"/>
                <a:gd name="T138" fmla="*/ 554 h 55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55" h="554">
                  <a:moveTo>
                    <a:pt x="555" y="554"/>
                  </a:moveTo>
                  <a:lnTo>
                    <a:pt x="555" y="545"/>
                  </a:lnTo>
                  <a:lnTo>
                    <a:pt x="553" y="534"/>
                  </a:lnTo>
                  <a:lnTo>
                    <a:pt x="553" y="525"/>
                  </a:lnTo>
                  <a:lnTo>
                    <a:pt x="552" y="515"/>
                  </a:lnTo>
                  <a:lnTo>
                    <a:pt x="552" y="506"/>
                  </a:lnTo>
                  <a:lnTo>
                    <a:pt x="551" y="496"/>
                  </a:lnTo>
                  <a:lnTo>
                    <a:pt x="550" y="486"/>
                  </a:lnTo>
                  <a:lnTo>
                    <a:pt x="549" y="477"/>
                  </a:lnTo>
                  <a:lnTo>
                    <a:pt x="548" y="467"/>
                  </a:lnTo>
                  <a:lnTo>
                    <a:pt x="545" y="458"/>
                  </a:lnTo>
                  <a:lnTo>
                    <a:pt x="544" y="449"/>
                  </a:lnTo>
                  <a:lnTo>
                    <a:pt x="542" y="438"/>
                  </a:lnTo>
                  <a:lnTo>
                    <a:pt x="540" y="429"/>
                  </a:lnTo>
                  <a:lnTo>
                    <a:pt x="537" y="420"/>
                  </a:lnTo>
                  <a:lnTo>
                    <a:pt x="535" y="411"/>
                  </a:lnTo>
                  <a:lnTo>
                    <a:pt x="533" y="401"/>
                  </a:lnTo>
                  <a:lnTo>
                    <a:pt x="529" y="392"/>
                  </a:lnTo>
                  <a:lnTo>
                    <a:pt x="527" y="382"/>
                  </a:lnTo>
                  <a:lnTo>
                    <a:pt x="524" y="373"/>
                  </a:lnTo>
                  <a:lnTo>
                    <a:pt x="520" y="364"/>
                  </a:lnTo>
                  <a:lnTo>
                    <a:pt x="517" y="355"/>
                  </a:lnTo>
                  <a:lnTo>
                    <a:pt x="513" y="346"/>
                  </a:lnTo>
                  <a:lnTo>
                    <a:pt x="510" y="338"/>
                  </a:lnTo>
                  <a:lnTo>
                    <a:pt x="507" y="329"/>
                  </a:lnTo>
                  <a:lnTo>
                    <a:pt x="502" y="320"/>
                  </a:lnTo>
                  <a:lnTo>
                    <a:pt x="499" y="310"/>
                  </a:lnTo>
                  <a:lnTo>
                    <a:pt x="494" y="302"/>
                  </a:lnTo>
                  <a:lnTo>
                    <a:pt x="489" y="293"/>
                  </a:lnTo>
                  <a:lnTo>
                    <a:pt x="485" y="285"/>
                  </a:lnTo>
                  <a:lnTo>
                    <a:pt x="480" y="277"/>
                  </a:lnTo>
                  <a:lnTo>
                    <a:pt x="475" y="268"/>
                  </a:lnTo>
                  <a:lnTo>
                    <a:pt x="470" y="260"/>
                  </a:lnTo>
                  <a:lnTo>
                    <a:pt x="464" y="252"/>
                  </a:lnTo>
                  <a:lnTo>
                    <a:pt x="460" y="244"/>
                  </a:lnTo>
                  <a:lnTo>
                    <a:pt x="454" y="236"/>
                  </a:lnTo>
                  <a:lnTo>
                    <a:pt x="448" y="228"/>
                  </a:lnTo>
                  <a:lnTo>
                    <a:pt x="443" y="220"/>
                  </a:lnTo>
                  <a:lnTo>
                    <a:pt x="437" y="212"/>
                  </a:lnTo>
                  <a:lnTo>
                    <a:pt x="431" y="205"/>
                  </a:lnTo>
                  <a:lnTo>
                    <a:pt x="424" y="197"/>
                  </a:lnTo>
                  <a:lnTo>
                    <a:pt x="419" y="190"/>
                  </a:lnTo>
                  <a:lnTo>
                    <a:pt x="412" y="184"/>
                  </a:lnTo>
                  <a:lnTo>
                    <a:pt x="405" y="176"/>
                  </a:lnTo>
                  <a:lnTo>
                    <a:pt x="398" y="169"/>
                  </a:lnTo>
                  <a:lnTo>
                    <a:pt x="392" y="162"/>
                  </a:lnTo>
                  <a:lnTo>
                    <a:pt x="385" y="155"/>
                  </a:lnTo>
                  <a:lnTo>
                    <a:pt x="377" y="148"/>
                  </a:lnTo>
                  <a:lnTo>
                    <a:pt x="371" y="142"/>
                  </a:lnTo>
                  <a:lnTo>
                    <a:pt x="364" y="136"/>
                  </a:lnTo>
                  <a:lnTo>
                    <a:pt x="356" y="130"/>
                  </a:lnTo>
                  <a:lnTo>
                    <a:pt x="349" y="123"/>
                  </a:lnTo>
                  <a:lnTo>
                    <a:pt x="341" y="117"/>
                  </a:lnTo>
                  <a:lnTo>
                    <a:pt x="333" y="112"/>
                  </a:lnTo>
                  <a:lnTo>
                    <a:pt x="326" y="106"/>
                  </a:lnTo>
                  <a:lnTo>
                    <a:pt x="318" y="100"/>
                  </a:lnTo>
                  <a:lnTo>
                    <a:pt x="310" y="94"/>
                  </a:lnTo>
                  <a:lnTo>
                    <a:pt x="302" y="89"/>
                  </a:lnTo>
                  <a:lnTo>
                    <a:pt x="294" y="84"/>
                  </a:lnTo>
                  <a:lnTo>
                    <a:pt x="285" y="78"/>
                  </a:lnTo>
                  <a:lnTo>
                    <a:pt x="277" y="74"/>
                  </a:lnTo>
                  <a:lnTo>
                    <a:pt x="269" y="69"/>
                  </a:lnTo>
                  <a:lnTo>
                    <a:pt x="260" y="65"/>
                  </a:lnTo>
                  <a:lnTo>
                    <a:pt x="252" y="60"/>
                  </a:lnTo>
                  <a:lnTo>
                    <a:pt x="243" y="56"/>
                  </a:lnTo>
                  <a:lnTo>
                    <a:pt x="235" y="51"/>
                  </a:lnTo>
                  <a:lnTo>
                    <a:pt x="225" y="48"/>
                  </a:lnTo>
                  <a:lnTo>
                    <a:pt x="216" y="44"/>
                  </a:lnTo>
                  <a:lnTo>
                    <a:pt x="207" y="40"/>
                  </a:lnTo>
                  <a:lnTo>
                    <a:pt x="198" y="36"/>
                  </a:lnTo>
                  <a:lnTo>
                    <a:pt x="189" y="33"/>
                  </a:lnTo>
                  <a:lnTo>
                    <a:pt x="180" y="29"/>
                  </a:lnTo>
                  <a:lnTo>
                    <a:pt x="171" y="27"/>
                  </a:lnTo>
                  <a:lnTo>
                    <a:pt x="161" y="24"/>
                  </a:lnTo>
                  <a:lnTo>
                    <a:pt x="152" y="21"/>
                  </a:lnTo>
                  <a:lnTo>
                    <a:pt x="143" y="19"/>
                  </a:lnTo>
                  <a:lnTo>
                    <a:pt x="134" y="16"/>
                  </a:lnTo>
                  <a:lnTo>
                    <a:pt x="125" y="13"/>
                  </a:lnTo>
                  <a:lnTo>
                    <a:pt x="115" y="12"/>
                  </a:lnTo>
                  <a:lnTo>
                    <a:pt x="105" y="10"/>
                  </a:lnTo>
                  <a:lnTo>
                    <a:pt x="96" y="8"/>
                  </a:lnTo>
                  <a:lnTo>
                    <a:pt x="86" y="6"/>
                  </a:lnTo>
                  <a:lnTo>
                    <a:pt x="77" y="5"/>
                  </a:lnTo>
                  <a:lnTo>
                    <a:pt x="68" y="4"/>
                  </a:lnTo>
                  <a:lnTo>
                    <a:pt x="57" y="3"/>
                  </a:lnTo>
                  <a:lnTo>
                    <a:pt x="48" y="2"/>
                  </a:lnTo>
                  <a:lnTo>
                    <a:pt x="38" y="1"/>
                  </a:lnTo>
                  <a:lnTo>
                    <a:pt x="29" y="1"/>
                  </a:lnTo>
                  <a:lnTo>
                    <a:pt x="19" y="0"/>
                  </a:ln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26">
              <a:extLst>
                <a:ext uri="{FF2B5EF4-FFF2-40B4-BE49-F238E27FC236}">
                  <a16:creationId xmlns:a16="http://schemas.microsoft.com/office/drawing/2014/main" id="{36E2F8BB-0318-0542-B51A-3D4CD9F239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7" y="3127"/>
              <a:ext cx="93" cy="93"/>
            </a:xfrm>
            <a:custGeom>
              <a:avLst/>
              <a:gdLst>
                <a:gd name="T0" fmla="*/ 0 w 554"/>
                <a:gd name="T1" fmla="*/ 0 h 554"/>
                <a:gd name="T2" fmla="*/ 0 w 554"/>
                <a:gd name="T3" fmla="*/ 0 h 554"/>
                <a:gd name="T4" fmla="*/ 0 w 554"/>
                <a:gd name="T5" fmla="*/ 0 h 554"/>
                <a:gd name="T6" fmla="*/ 0 w 554"/>
                <a:gd name="T7" fmla="*/ 0 h 554"/>
                <a:gd name="T8" fmla="*/ 0 w 554"/>
                <a:gd name="T9" fmla="*/ 0 h 554"/>
                <a:gd name="T10" fmla="*/ 0 w 554"/>
                <a:gd name="T11" fmla="*/ 0 h 554"/>
                <a:gd name="T12" fmla="*/ 0 w 554"/>
                <a:gd name="T13" fmla="*/ 0 h 554"/>
                <a:gd name="T14" fmla="*/ 0 w 554"/>
                <a:gd name="T15" fmla="*/ 0 h 554"/>
                <a:gd name="T16" fmla="*/ 0 w 554"/>
                <a:gd name="T17" fmla="*/ 0 h 554"/>
                <a:gd name="T18" fmla="*/ 0 w 554"/>
                <a:gd name="T19" fmla="*/ 0 h 554"/>
                <a:gd name="T20" fmla="*/ 0 w 554"/>
                <a:gd name="T21" fmla="*/ 0 h 554"/>
                <a:gd name="T22" fmla="*/ 0 w 554"/>
                <a:gd name="T23" fmla="*/ 0 h 554"/>
                <a:gd name="T24" fmla="*/ 0 w 554"/>
                <a:gd name="T25" fmla="*/ 0 h 554"/>
                <a:gd name="T26" fmla="*/ 0 w 554"/>
                <a:gd name="T27" fmla="*/ 0 h 554"/>
                <a:gd name="T28" fmla="*/ 0 w 554"/>
                <a:gd name="T29" fmla="*/ 0 h 554"/>
                <a:gd name="T30" fmla="*/ 0 w 554"/>
                <a:gd name="T31" fmla="*/ 0 h 554"/>
                <a:gd name="T32" fmla="*/ 0 w 554"/>
                <a:gd name="T33" fmla="*/ 0 h 554"/>
                <a:gd name="T34" fmla="*/ 0 w 554"/>
                <a:gd name="T35" fmla="*/ 0 h 554"/>
                <a:gd name="T36" fmla="*/ 0 w 554"/>
                <a:gd name="T37" fmla="*/ 0 h 554"/>
                <a:gd name="T38" fmla="*/ 0 w 554"/>
                <a:gd name="T39" fmla="*/ 0 h 554"/>
                <a:gd name="T40" fmla="*/ 0 w 554"/>
                <a:gd name="T41" fmla="*/ 0 h 554"/>
                <a:gd name="T42" fmla="*/ 0 w 554"/>
                <a:gd name="T43" fmla="*/ 0 h 554"/>
                <a:gd name="T44" fmla="*/ 0 w 554"/>
                <a:gd name="T45" fmla="*/ 0 h 554"/>
                <a:gd name="T46" fmla="*/ 0 w 554"/>
                <a:gd name="T47" fmla="*/ 0 h 554"/>
                <a:gd name="T48" fmla="*/ 0 w 554"/>
                <a:gd name="T49" fmla="*/ 0 h 554"/>
                <a:gd name="T50" fmla="*/ 0 w 554"/>
                <a:gd name="T51" fmla="*/ 0 h 554"/>
                <a:gd name="T52" fmla="*/ 0 w 554"/>
                <a:gd name="T53" fmla="*/ 0 h 554"/>
                <a:gd name="T54" fmla="*/ 0 w 554"/>
                <a:gd name="T55" fmla="*/ 0 h 554"/>
                <a:gd name="T56" fmla="*/ 0 w 554"/>
                <a:gd name="T57" fmla="*/ 0 h 554"/>
                <a:gd name="T58" fmla="*/ 0 w 554"/>
                <a:gd name="T59" fmla="*/ 0 h 554"/>
                <a:gd name="T60" fmla="*/ 0 w 554"/>
                <a:gd name="T61" fmla="*/ 0 h 554"/>
                <a:gd name="T62" fmla="*/ 0 w 554"/>
                <a:gd name="T63" fmla="*/ 0 h 554"/>
                <a:gd name="T64" fmla="*/ 0 w 554"/>
                <a:gd name="T65" fmla="*/ 0 h 554"/>
                <a:gd name="T66" fmla="*/ 0 w 554"/>
                <a:gd name="T67" fmla="*/ 0 h 554"/>
                <a:gd name="T68" fmla="*/ 0 w 554"/>
                <a:gd name="T69" fmla="*/ 0 h 554"/>
                <a:gd name="T70" fmla="*/ 0 w 554"/>
                <a:gd name="T71" fmla="*/ 0 h 554"/>
                <a:gd name="T72" fmla="*/ 0 w 554"/>
                <a:gd name="T73" fmla="*/ 0 h 554"/>
                <a:gd name="T74" fmla="*/ 0 w 554"/>
                <a:gd name="T75" fmla="*/ 0 h 554"/>
                <a:gd name="T76" fmla="*/ 0 w 554"/>
                <a:gd name="T77" fmla="*/ 0 h 554"/>
                <a:gd name="T78" fmla="*/ 0 w 554"/>
                <a:gd name="T79" fmla="*/ 0 h 554"/>
                <a:gd name="T80" fmla="*/ 0 w 554"/>
                <a:gd name="T81" fmla="*/ 0 h 554"/>
                <a:gd name="T82" fmla="*/ 0 w 554"/>
                <a:gd name="T83" fmla="*/ 0 h 554"/>
                <a:gd name="T84" fmla="*/ 0 w 554"/>
                <a:gd name="T85" fmla="*/ 0 h 554"/>
                <a:gd name="T86" fmla="*/ 0 w 554"/>
                <a:gd name="T87" fmla="*/ 0 h 554"/>
                <a:gd name="T88" fmla="*/ 0 w 554"/>
                <a:gd name="T89" fmla="*/ 0 h 55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54"/>
                <a:gd name="T136" fmla="*/ 0 h 554"/>
                <a:gd name="T137" fmla="*/ 554 w 554"/>
                <a:gd name="T138" fmla="*/ 554 h 55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54" h="554">
                  <a:moveTo>
                    <a:pt x="554" y="0"/>
                  </a:moveTo>
                  <a:lnTo>
                    <a:pt x="544" y="0"/>
                  </a:lnTo>
                  <a:lnTo>
                    <a:pt x="535" y="0"/>
                  </a:lnTo>
                  <a:lnTo>
                    <a:pt x="525" y="1"/>
                  </a:lnTo>
                  <a:lnTo>
                    <a:pt x="515" y="1"/>
                  </a:lnTo>
                  <a:lnTo>
                    <a:pt x="505" y="2"/>
                  </a:lnTo>
                  <a:lnTo>
                    <a:pt x="496" y="3"/>
                  </a:lnTo>
                  <a:lnTo>
                    <a:pt x="487" y="4"/>
                  </a:lnTo>
                  <a:lnTo>
                    <a:pt x="477" y="5"/>
                  </a:lnTo>
                  <a:lnTo>
                    <a:pt x="467" y="6"/>
                  </a:lnTo>
                  <a:lnTo>
                    <a:pt x="457" y="8"/>
                  </a:lnTo>
                  <a:lnTo>
                    <a:pt x="448" y="10"/>
                  </a:lnTo>
                  <a:lnTo>
                    <a:pt x="439" y="12"/>
                  </a:lnTo>
                  <a:lnTo>
                    <a:pt x="430" y="13"/>
                  </a:lnTo>
                  <a:lnTo>
                    <a:pt x="419" y="16"/>
                  </a:lnTo>
                  <a:lnTo>
                    <a:pt x="410" y="19"/>
                  </a:lnTo>
                  <a:lnTo>
                    <a:pt x="401" y="21"/>
                  </a:lnTo>
                  <a:lnTo>
                    <a:pt x="392" y="24"/>
                  </a:lnTo>
                  <a:lnTo>
                    <a:pt x="383" y="27"/>
                  </a:lnTo>
                  <a:lnTo>
                    <a:pt x="374" y="29"/>
                  </a:lnTo>
                  <a:lnTo>
                    <a:pt x="365" y="33"/>
                  </a:lnTo>
                  <a:lnTo>
                    <a:pt x="355" y="36"/>
                  </a:lnTo>
                  <a:lnTo>
                    <a:pt x="346" y="40"/>
                  </a:lnTo>
                  <a:lnTo>
                    <a:pt x="337" y="44"/>
                  </a:lnTo>
                  <a:lnTo>
                    <a:pt x="328" y="48"/>
                  </a:lnTo>
                  <a:lnTo>
                    <a:pt x="320" y="51"/>
                  </a:lnTo>
                  <a:lnTo>
                    <a:pt x="311" y="56"/>
                  </a:lnTo>
                  <a:lnTo>
                    <a:pt x="302" y="60"/>
                  </a:lnTo>
                  <a:lnTo>
                    <a:pt x="294" y="65"/>
                  </a:lnTo>
                  <a:lnTo>
                    <a:pt x="285" y="69"/>
                  </a:lnTo>
                  <a:lnTo>
                    <a:pt x="277" y="74"/>
                  </a:lnTo>
                  <a:lnTo>
                    <a:pt x="269" y="78"/>
                  </a:lnTo>
                  <a:lnTo>
                    <a:pt x="261" y="84"/>
                  </a:lnTo>
                  <a:lnTo>
                    <a:pt x="251" y="89"/>
                  </a:lnTo>
                  <a:lnTo>
                    <a:pt x="243" y="94"/>
                  </a:lnTo>
                  <a:lnTo>
                    <a:pt x="236" y="100"/>
                  </a:lnTo>
                  <a:lnTo>
                    <a:pt x="228" y="106"/>
                  </a:lnTo>
                  <a:lnTo>
                    <a:pt x="221" y="112"/>
                  </a:lnTo>
                  <a:lnTo>
                    <a:pt x="213" y="117"/>
                  </a:lnTo>
                  <a:lnTo>
                    <a:pt x="205" y="123"/>
                  </a:lnTo>
                  <a:lnTo>
                    <a:pt x="198" y="130"/>
                  </a:lnTo>
                  <a:lnTo>
                    <a:pt x="190" y="136"/>
                  </a:lnTo>
                  <a:lnTo>
                    <a:pt x="183" y="142"/>
                  </a:lnTo>
                  <a:lnTo>
                    <a:pt x="176" y="148"/>
                  </a:lnTo>
                  <a:lnTo>
                    <a:pt x="169" y="155"/>
                  </a:lnTo>
                  <a:lnTo>
                    <a:pt x="162" y="162"/>
                  </a:lnTo>
                  <a:lnTo>
                    <a:pt x="156" y="169"/>
                  </a:lnTo>
                  <a:lnTo>
                    <a:pt x="149" y="176"/>
                  </a:lnTo>
                  <a:lnTo>
                    <a:pt x="142" y="184"/>
                  </a:lnTo>
                  <a:lnTo>
                    <a:pt x="136" y="190"/>
                  </a:lnTo>
                  <a:lnTo>
                    <a:pt x="129" y="197"/>
                  </a:lnTo>
                  <a:lnTo>
                    <a:pt x="124" y="205"/>
                  </a:lnTo>
                  <a:lnTo>
                    <a:pt x="117" y="212"/>
                  </a:lnTo>
                  <a:lnTo>
                    <a:pt x="111" y="220"/>
                  </a:lnTo>
                  <a:lnTo>
                    <a:pt x="105" y="228"/>
                  </a:lnTo>
                  <a:lnTo>
                    <a:pt x="100" y="236"/>
                  </a:lnTo>
                  <a:lnTo>
                    <a:pt x="94" y="244"/>
                  </a:lnTo>
                  <a:lnTo>
                    <a:pt x="89" y="252"/>
                  </a:lnTo>
                  <a:lnTo>
                    <a:pt x="84" y="260"/>
                  </a:lnTo>
                  <a:lnTo>
                    <a:pt x="79" y="268"/>
                  </a:lnTo>
                  <a:lnTo>
                    <a:pt x="74" y="277"/>
                  </a:lnTo>
                  <a:lnTo>
                    <a:pt x="69" y="285"/>
                  </a:lnTo>
                  <a:lnTo>
                    <a:pt x="64" y="293"/>
                  </a:lnTo>
                  <a:lnTo>
                    <a:pt x="60" y="302"/>
                  </a:lnTo>
                  <a:lnTo>
                    <a:pt x="56" y="310"/>
                  </a:lnTo>
                  <a:lnTo>
                    <a:pt x="52" y="320"/>
                  </a:lnTo>
                  <a:lnTo>
                    <a:pt x="47" y="329"/>
                  </a:lnTo>
                  <a:lnTo>
                    <a:pt x="44" y="338"/>
                  </a:lnTo>
                  <a:lnTo>
                    <a:pt x="40" y="346"/>
                  </a:lnTo>
                  <a:lnTo>
                    <a:pt x="37" y="355"/>
                  </a:lnTo>
                  <a:lnTo>
                    <a:pt x="33" y="364"/>
                  </a:lnTo>
                  <a:lnTo>
                    <a:pt x="30" y="373"/>
                  </a:lnTo>
                  <a:lnTo>
                    <a:pt x="26" y="382"/>
                  </a:lnTo>
                  <a:lnTo>
                    <a:pt x="24" y="392"/>
                  </a:lnTo>
                  <a:lnTo>
                    <a:pt x="21" y="401"/>
                  </a:lnTo>
                  <a:lnTo>
                    <a:pt x="18" y="411"/>
                  </a:lnTo>
                  <a:lnTo>
                    <a:pt x="16" y="420"/>
                  </a:lnTo>
                  <a:lnTo>
                    <a:pt x="14" y="429"/>
                  </a:lnTo>
                  <a:lnTo>
                    <a:pt x="12" y="438"/>
                  </a:lnTo>
                  <a:lnTo>
                    <a:pt x="9" y="449"/>
                  </a:lnTo>
                  <a:lnTo>
                    <a:pt x="8" y="458"/>
                  </a:lnTo>
                  <a:lnTo>
                    <a:pt x="7" y="467"/>
                  </a:lnTo>
                  <a:lnTo>
                    <a:pt x="5" y="477"/>
                  </a:lnTo>
                  <a:lnTo>
                    <a:pt x="4" y="486"/>
                  </a:lnTo>
                  <a:lnTo>
                    <a:pt x="2" y="496"/>
                  </a:lnTo>
                  <a:lnTo>
                    <a:pt x="1" y="506"/>
                  </a:lnTo>
                  <a:lnTo>
                    <a:pt x="1" y="515"/>
                  </a:lnTo>
                  <a:lnTo>
                    <a:pt x="0" y="525"/>
                  </a:lnTo>
                  <a:lnTo>
                    <a:pt x="0" y="534"/>
                  </a:lnTo>
                  <a:lnTo>
                    <a:pt x="0" y="545"/>
                  </a:lnTo>
                  <a:lnTo>
                    <a:pt x="0" y="554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Rectangle 27">
              <a:extLst>
                <a:ext uri="{FF2B5EF4-FFF2-40B4-BE49-F238E27FC236}">
                  <a16:creationId xmlns:a16="http://schemas.microsoft.com/office/drawing/2014/main" id="{FD157258-3715-204F-A036-C4979C1716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3181"/>
              <a:ext cx="525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2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{3,5,7}</a:t>
              </a:r>
              <a:endParaRPr lang="en-US" altLang="en-US"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77" name="Line 28">
              <a:extLst>
                <a:ext uri="{FF2B5EF4-FFF2-40B4-BE49-F238E27FC236}">
                  <a16:creationId xmlns:a16="http://schemas.microsoft.com/office/drawing/2014/main" id="{1F4E3160-7521-D946-B707-5E5F8751FE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2" y="3214"/>
              <a:ext cx="1" cy="145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Line 29">
              <a:extLst>
                <a:ext uri="{FF2B5EF4-FFF2-40B4-BE49-F238E27FC236}">
                  <a16:creationId xmlns:a16="http://schemas.microsoft.com/office/drawing/2014/main" id="{53401869-0F24-C448-9484-C866C15C11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55" y="3451"/>
              <a:ext cx="607" cy="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Line 30">
              <a:extLst>
                <a:ext uri="{FF2B5EF4-FFF2-40B4-BE49-F238E27FC236}">
                  <a16:creationId xmlns:a16="http://schemas.microsoft.com/office/drawing/2014/main" id="{A9DBB032-ADA6-A649-92CE-84FE05AECD5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54" y="3214"/>
              <a:ext cx="1" cy="145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Line 31">
              <a:extLst>
                <a:ext uri="{FF2B5EF4-FFF2-40B4-BE49-F238E27FC236}">
                  <a16:creationId xmlns:a16="http://schemas.microsoft.com/office/drawing/2014/main" id="{8B67D633-BA16-B14C-9C2A-A79100B55A1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55" y="3121"/>
              <a:ext cx="607" cy="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32">
              <a:extLst>
                <a:ext uri="{FF2B5EF4-FFF2-40B4-BE49-F238E27FC236}">
                  <a16:creationId xmlns:a16="http://schemas.microsoft.com/office/drawing/2014/main" id="{CADB680A-538C-2147-BE1D-0C08B10F74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2" y="3359"/>
              <a:ext cx="93" cy="92"/>
            </a:xfrm>
            <a:custGeom>
              <a:avLst/>
              <a:gdLst>
                <a:gd name="T0" fmla="*/ 0 w 555"/>
                <a:gd name="T1" fmla="*/ 0 h 554"/>
                <a:gd name="T2" fmla="*/ 0 w 555"/>
                <a:gd name="T3" fmla="*/ 0 h 554"/>
                <a:gd name="T4" fmla="*/ 0 w 555"/>
                <a:gd name="T5" fmla="*/ 0 h 554"/>
                <a:gd name="T6" fmla="*/ 0 w 555"/>
                <a:gd name="T7" fmla="*/ 0 h 554"/>
                <a:gd name="T8" fmla="*/ 0 w 555"/>
                <a:gd name="T9" fmla="*/ 0 h 554"/>
                <a:gd name="T10" fmla="*/ 0 w 555"/>
                <a:gd name="T11" fmla="*/ 0 h 554"/>
                <a:gd name="T12" fmla="*/ 0 w 555"/>
                <a:gd name="T13" fmla="*/ 0 h 554"/>
                <a:gd name="T14" fmla="*/ 0 w 555"/>
                <a:gd name="T15" fmla="*/ 0 h 554"/>
                <a:gd name="T16" fmla="*/ 0 w 555"/>
                <a:gd name="T17" fmla="*/ 0 h 554"/>
                <a:gd name="T18" fmla="*/ 0 w 555"/>
                <a:gd name="T19" fmla="*/ 0 h 554"/>
                <a:gd name="T20" fmla="*/ 0 w 555"/>
                <a:gd name="T21" fmla="*/ 0 h 554"/>
                <a:gd name="T22" fmla="*/ 0 w 555"/>
                <a:gd name="T23" fmla="*/ 0 h 554"/>
                <a:gd name="T24" fmla="*/ 0 w 555"/>
                <a:gd name="T25" fmla="*/ 0 h 554"/>
                <a:gd name="T26" fmla="*/ 0 w 555"/>
                <a:gd name="T27" fmla="*/ 0 h 554"/>
                <a:gd name="T28" fmla="*/ 0 w 555"/>
                <a:gd name="T29" fmla="*/ 0 h 554"/>
                <a:gd name="T30" fmla="*/ 0 w 555"/>
                <a:gd name="T31" fmla="*/ 0 h 554"/>
                <a:gd name="T32" fmla="*/ 0 w 555"/>
                <a:gd name="T33" fmla="*/ 0 h 554"/>
                <a:gd name="T34" fmla="*/ 0 w 555"/>
                <a:gd name="T35" fmla="*/ 0 h 554"/>
                <a:gd name="T36" fmla="*/ 0 w 555"/>
                <a:gd name="T37" fmla="*/ 0 h 554"/>
                <a:gd name="T38" fmla="*/ 0 w 555"/>
                <a:gd name="T39" fmla="*/ 0 h 554"/>
                <a:gd name="T40" fmla="*/ 0 w 555"/>
                <a:gd name="T41" fmla="*/ 0 h 554"/>
                <a:gd name="T42" fmla="*/ 0 w 555"/>
                <a:gd name="T43" fmla="*/ 0 h 554"/>
                <a:gd name="T44" fmla="*/ 0 w 555"/>
                <a:gd name="T45" fmla="*/ 0 h 554"/>
                <a:gd name="T46" fmla="*/ 0 w 555"/>
                <a:gd name="T47" fmla="*/ 0 h 554"/>
                <a:gd name="T48" fmla="*/ 0 w 555"/>
                <a:gd name="T49" fmla="*/ 0 h 554"/>
                <a:gd name="T50" fmla="*/ 0 w 555"/>
                <a:gd name="T51" fmla="*/ 0 h 554"/>
                <a:gd name="T52" fmla="*/ 0 w 555"/>
                <a:gd name="T53" fmla="*/ 0 h 554"/>
                <a:gd name="T54" fmla="*/ 0 w 555"/>
                <a:gd name="T55" fmla="*/ 0 h 554"/>
                <a:gd name="T56" fmla="*/ 0 w 555"/>
                <a:gd name="T57" fmla="*/ 0 h 554"/>
                <a:gd name="T58" fmla="*/ 0 w 555"/>
                <a:gd name="T59" fmla="*/ 0 h 554"/>
                <a:gd name="T60" fmla="*/ 0 w 555"/>
                <a:gd name="T61" fmla="*/ 0 h 554"/>
                <a:gd name="T62" fmla="*/ 0 w 555"/>
                <a:gd name="T63" fmla="*/ 0 h 554"/>
                <a:gd name="T64" fmla="*/ 0 w 555"/>
                <a:gd name="T65" fmla="*/ 0 h 554"/>
                <a:gd name="T66" fmla="*/ 0 w 555"/>
                <a:gd name="T67" fmla="*/ 0 h 554"/>
                <a:gd name="T68" fmla="*/ 0 w 555"/>
                <a:gd name="T69" fmla="*/ 0 h 554"/>
                <a:gd name="T70" fmla="*/ 0 w 555"/>
                <a:gd name="T71" fmla="*/ 0 h 554"/>
                <a:gd name="T72" fmla="*/ 0 w 555"/>
                <a:gd name="T73" fmla="*/ 0 h 554"/>
                <a:gd name="T74" fmla="*/ 0 w 555"/>
                <a:gd name="T75" fmla="*/ 0 h 554"/>
                <a:gd name="T76" fmla="*/ 0 w 555"/>
                <a:gd name="T77" fmla="*/ 0 h 554"/>
                <a:gd name="T78" fmla="*/ 0 w 555"/>
                <a:gd name="T79" fmla="*/ 0 h 554"/>
                <a:gd name="T80" fmla="*/ 0 w 555"/>
                <a:gd name="T81" fmla="*/ 0 h 554"/>
                <a:gd name="T82" fmla="*/ 0 w 555"/>
                <a:gd name="T83" fmla="*/ 0 h 554"/>
                <a:gd name="T84" fmla="*/ 0 w 555"/>
                <a:gd name="T85" fmla="*/ 0 h 554"/>
                <a:gd name="T86" fmla="*/ 0 w 555"/>
                <a:gd name="T87" fmla="*/ 0 h 554"/>
                <a:gd name="T88" fmla="*/ 0 w 555"/>
                <a:gd name="T89" fmla="*/ 0 h 55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55"/>
                <a:gd name="T136" fmla="*/ 0 h 554"/>
                <a:gd name="T137" fmla="*/ 555 w 555"/>
                <a:gd name="T138" fmla="*/ 554 h 55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55" h="554">
                  <a:moveTo>
                    <a:pt x="0" y="0"/>
                  </a:moveTo>
                  <a:lnTo>
                    <a:pt x="0" y="10"/>
                  </a:lnTo>
                  <a:lnTo>
                    <a:pt x="0" y="20"/>
                  </a:lnTo>
                  <a:lnTo>
                    <a:pt x="0" y="29"/>
                  </a:lnTo>
                  <a:lnTo>
                    <a:pt x="2" y="39"/>
                  </a:lnTo>
                  <a:lnTo>
                    <a:pt x="3" y="48"/>
                  </a:lnTo>
                  <a:lnTo>
                    <a:pt x="3" y="58"/>
                  </a:lnTo>
                  <a:lnTo>
                    <a:pt x="4" y="68"/>
                  </a:lnTo>
                  <a:lnTo>
                    <a:pt x="6" y="78"/>
                  </a:lnTo>
                  <a:lnTo>
                    <a:pt x="7" y="87"/>
                  </a:lnTo>
                  <a:lnTo>
                    <a:pt x="8" y="96"/>
                  </a:lnTo>
                  <a:lnTo>
                    <a:pt x="11" y="106"/>
                  </a:lnTo>
                  <a:lnTo>
                    <a:pt x="12" y="116"/>
                  </a:lnTo>
                  <a:lnTo>
                    <a:pt x="14" y="125"/>
                  </a:lnTo>
                  <a:lnTo>
                    <a:pt x="16" y="134"/>
                  </a:lnTo>
                  <a:lnTo>
                    <a:pt x="19" y="144"/>
                  </a:lnTo>
                  <a:lnTo>
                    <a:pt x="22" y="153"/>
                  </a:lnTo>
                  <a:lnTo>
                    <a:pt x="24" y="162"/>
                  </a:lnTo>
                  <a:lnTo>
                    <a:pt x="28" y="172"/>
                  </a:lnTo>
                  <a:lnTo>
                    <a:pt x="30" y="181"/>
                  </a:lnTo>
                  <a:lnTo>
                    <a:pt x="33" y="190"/>
                  </a:lnTo>
                  <a:lnTo>
                    <a:pt x="37" y="199"/>
                  </a:lnTo>
                  <a:lnTo>
                    <a:pt x="40" y="208"/>
                  </a:lnTo>
                  <a:lnTo>
                    <a:pt x="44" y="217"/>
                  </a:lnTo>
                  <a:lnTo>
                    <a:pt x="48" y="225"/>
                  </a:lnTo>
                  <a:lnTo>
                    <a:pt x="52" y="234"/>
                  </a:lnTo>
                  <a:lnTo>
                    <a:pt x="56" y="244"/>
                  </a:lnTo>
                  <a:lnTo>
                    <a:pt x="61" y="252"/>
                  </a:lnTo>
                  <a:lnTo>
                    <a:pt x="65" y="261"/>
                  </a:lnTo>
                  <a:lnTo>
                    <a:pt x="70" y="269"/>
                  </a:lnTo>
                  <a:lnTo>
                    <a:pt x="75" y="278"/>
                  </a:lnTo>
                  <a:lnTo>
                    <a:pt x="79" y="286"/>
                  </a:lnTo>
                  <a:lnTo>
                    <a:pt x="85" y="294"/>
                  </a:lnTo>
                  <a:lnTo>
                    <a:pt x="89" y="302"/>
                  </a:lnTo>
                  <a:lnTo>
                    <a:pt x="95" y="310"/>
                  </a:lnTo>
                  <a:lnTo>
                    <a:pt x="101" y="318"/>
                  </a:lnTo>
                  <a:lnTo>
                    <a:pt x="105" y="326"/>
                  </a:lnTo>
                  <a:lnTo>
                    <a:pt x="112" y="334"/>
                  </a:lnTo>
                  <a:lnTo>
                    <a:pt x="118" y="342"/>
                  </a:lnTo>
                  <a:lnTo>
                    <a:pt x="124" y="349"/>
                  </a:lnTo>
                  <a:lnTo>
                    <a:pt x="129" y="357"/>
                  </a:lnTo>
                  <a:lnTo>
                    <a:pt x="136" y="364"/>
                  </a:lnTo>
                  <a:lnTo>
                    <a:pt x="142" y="372"/>
                  </a:lnTo>
                  <a:lnTo>
                    <a:pt x="149" y="378"/>
                  </a:lnTo>
                  <a:lnTo>
                    <a:pt x="156" y="385"/>
                  </a:lnTo>
                  <a:lnTo>
                    <a:pt x="163" y="392"/>
                  </a:lnTo>
                  <a:lnTo>
                    <a:pt x="169" y="399"/>
                  </a:lnTo>
                  <a:lnTo>
                    <a:pt x="176" y="406"/>
                  </a:lnTo>
                  <a:lnTo>
                    <a:pt x="183" y="413"/>
                  </a:lnTo>
                  <a:lnTo>
                    <a:pt x="191" y="418"/>
                  </a:lnTo>
                  <a:lnTo>
                    <a:pt x="198" y="425"/>
                  </a:lnTo>
                  <a:lnTo>
                    <a:pt x="206" y="431"/>
                  </a:lnTo>
                  <a:lnTo>
                    <a:pt x="213" y="437"/>
                  </a:lnTo>
                  <a:lnTo>
                    <a:pt x="221" y="444"/>
                  </a:lnTo>
                  <a:lnTo>
                    <a:pt x="229" y="449"/>
                  </a:lnTo>
                  <a:lnTo>
                    <a:pt x="237" y="454"/>
                  </a:lnTo>
                  <a:lnTo>
                    <a:pt x="245" y="460"/>
                  </a:lnTo>
                  <a:lnTo>
                    <a:pt x="253" y="465"/>
                  </a:lnTo>
                  <a:lnTo>
                    <a:pt x="261" y="471"/>
                  </a:lnTo>
                  <a:lnTo>
                    <a:pt x="269" y="476"/>
                  </a:lnTo>
                  <a:lnTo>
                    <a:pt x="277" y="480"/>
                  </a:lnTo>
                  <a:lnTo>
                    <a:pt x="286" y="485"/>
                  </a:lnTo>
                  <a:lnTo>
                    <a:pt x="294" y="489"/>
                  </a:lnTo>
                  <a:lnTo>
                    <a:pt x="303" y="494"/>
                  </a:lnTo>
                  <a:lnTo>
                    <a:pt x="311" y="498"/>
                  </a:lnTo>
                  <a:lnTo>
                    <a:pt x="320" y="503"/>
                  </a:lnTo>
                  <a:lnTo>
                    <a:pt x="329" y="506"/>
                  </a:lnTo>
                  <a:lnTo>
                    <a:pt x="337" y="511"/>
                  </a:lnTo>
                  <a:lnTo>
                    <a:pt x="347" y="514"/>
                  </a:lnTo>
                  <a:lnTo>
                    <a:pt x="356" y="518"/>
                  </a:lnTo>
                  <a:lnTo>
                    <a:pt x="365" y="521"/>
                  </a:lnTo>
                  <a:lnTo>
                    <a:pt x="374" y="525"/>
                  </a:lnTo>
                  <a:lnTo>
                    <a:pt x="383" y="527"/>
                  </a:lnTo>
                  <a:lnTo>
                    <a:pt x="392" y="530"/>
                  </a:lnTo>
                  <a:lnTo>
                    <a:pt x="401" y="533"/>
                  </a:lnTo>
                  <a:lnTo>
                    <a:pt x="411" y="536"/>
                  </a:lnTo>
                  <a:lnTo>
                    <a:pt x="421" y="538"/>
                  </a:lnTo>
                  <a:lnTo>
                    <a:pt x="430" y="541"/>
                  </a:lnTo>
                  <a:lnTo>
                    <a:pt x="439" y="543"/>
                  </a:lnTo>
                  <a:lnTo>
                    <a:pt x="448" y="544"/>
                  </a:lnTo>
                  <a:lnTo>
                    <a:pt x="459" y="546"/>
                  </a:lnTo>
                  <a:lnTo>
                    <a:pt x="468" y="548"/>
                  </a:lnTo>
                  <a:lnTo>
                    <a:pt x="477" y="549"/>
                  </a:lnTo>
                  <a:lnTo>
                    <a:pt x="487" y="551"/>
                  </a:lnTo>
                  <a:lnTo>
                    <a:pt x="496" y="552"/>
                  </a:lnTo>
                  <a:lnTo>
                    <a:pt x="507" y="552"/>
                  </a:lnTo>
                  <a:lnTo>
                    <a:pt x="516" y="553"/>
                  </a:lnTo>
                  <a:lnTo>
                    <a:pt x="526" y="554"/>
                  </a:lnTo>
                  <a:lnTo>
                    <a:pt x="535" y="554"/>
                  </a:lnTo>
                  <a:lnTo>
                    <a:pt x="544" y="554"/>
                  </a:lnTo>
                  <a:lnTo>
                    <a:pt x="555" y="554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33">
              <a:extLst>
                <a:ext uri="{FF2B5EF4-FFF2-40B4-BE49-F238E27FC236}">
                  <a16:creationId xmlns:a16="http://schemas.microsoft.com/office/drawing/2014/main" id="{1454F38A-DF6F-984F-859F-A7150B4194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2" y="3359"/>
              <a:ext cx="92" cy="92"/>
            </a:xfrm>
            <a:custGeom>
              <a:avLst/>
              <a:gdLst>
                <a:gd name="T0" fmla="*/ 0 w 554"/>
                <a:gd name="T1" fmla="*/ 0 h 554"/>
                <a:gd name="T2" fmla="*/ 0 w 554"/>
                <a:gd name="T3" fmla="*/ 0 h 554"/>
                <a:gd name="T4" fmla="*/ 0 w 554"/>
                <a:gd name="T5" fmla="*/ 0 h 554"/>
                <a:gd name="T6" fmla="*/ 0 w 554"/>
                <a:gd name="T7" fmla="*/ 0 h 554"/>
                <a:gd name="T8" fmla="*/ 0 w 554"/>
                <a:gd name="T9" fmla="*/ 0 h 554"/>
                <a:gd name="T10" fmla="*/ 0 w 554"/>
                <a:gd name="T11" fmla="*/ 0 h 554"/>
                <a:gd name="T12" fmla="*/ 0 w 554"/>
                <a:gd name="T13" fmla="*/ 0 h 554"/>
                <a:gd name="T14" fmla="*/ 0 w 554"/>
                <a:gd name="T15" fmla="*/ 0 h 554"/>
                <a:gd name="T16" fmla="*/ 0 w 554"/>
                <a:gd name="T17" fmla="*/ 0 h 554"/>
                <a:gd name="T18" fmla="*/ 0 w 554"/>
                <a:gd name="T19" fmla="*/ 0 h 554"/>
                <a:gd name="T20" fmla="*/ 0 w 554"/>
                <a:gd name="T21" fmla="*/ 0 h 554"/>
                <a:gd name="T22" fmla="*/ 0 w 554"/>
                <a:gd name="T23" fmla="*/ 0 h 554"/>
                <a:gd name="T24" fmla="*/ 0 w 554"/>
                <a:gd name="T25" fmla="*/ 0 h 554"/>
                <a:gd name="T26" fmla="*/ 0 w 554"/>
                <a:gd name="T27" fmla="*/ 0 h 554"/>
                <a:gd name="T28" fmla="*/ 0 w 554"/>
                <a:gd name="T29" fmla="*/ 0 h 554"/>
                <a:gd name="T30" fmla="*/ 0 w 554"/>
                <a:gd name="T31" fmla="*/ 0 h 554"/>
                <a:gd name="T32" fmla="*/ 0 w 554"/>
                <a:gd name="T33" fmla="*/ 0 h 554"/>
                <a:gd name="T34" fmla="*/ 0 w 554"/>
                <a:gd name="T35" fmla="*/ 0 h 554"/>
                <a:gd name="T36" fmla="*/ 0 w 554"/>
                <a:gd name="T37" fmla="*/ 0 h 554"/>
                <a:gd name="T38" fmla="*/ 0 w 554"/>
                <a:gd name="T39" fmla="*/ 0 h 554"/>
                <a:gd name="T40" fmla="*/ 0 w 554"/>
                <a:gd name="T41" fmla="*/ 0 h 554"/>
                <a:gd name="T42" fmla="*/ 0 w 554"/>
                <a:gd name="T43" fmla="*/ 0 h 554"/>
                <a:gd name="T44" fmla="*/ 0 w 554"/>
                <a:gd name="T45" fmla="*/ 0 h 554"/>
                <a:gd name="T46" fmla="*/ 0 w 554"/>
                <a:gd name="T47" fmla="*/ 0 h 554"/>
                <a:gd name="T48" fmla="*/ 0 w 554"/>
                <a:gd name="T49" fmla="*/ 0 h 554"/>
                <a:gd name="T50" fmla="*/ 0 w 554"/>
                <a:gd name="T51" fmla="*/ 0 h 554"/>
                <a:gd name="T52" fmla="*/ 0 w 554"/>
                <a:gd name="T53" fmla="*/ 0 h 554"/>
                <a:gd name="T54" fmla="*/ 0 w 554"/>
                <a:gd name="T55" fmla="*/ 0 h 554"/>
                <a:gd name="T56" fmla="*/ 0 w 554"/>
                <a:gd name="T57" fmla="*/ 0 h 554"/>
                <a:gd name="T58" fmla="*/ 0 w 554"/>
                <a:gd name="T59" fmla="*/ 0 h 554"/>
                <a:gd name="T60" fmla="*/ 0 w 554"/>
                <a:gd name="T61" fmla="*/ 0 h 554"/>
                <a:gd name="T62" fmla="*/ 0 w 554"/>
                <a:gd name="T63" fmla="*/ 0 h 554"/>
                <a:gd name="T64" fmla="*/ 0 w 554"/>
                <a:gd name="T65" fmla="*/ 0 h 554"/>
                <a:gd name="T66" fmla="*/ 0 w 554"/>
                <a:gd name="T67" fmla="*/ 0 h 554"/>
                <a:gd name="T68" fmla="*/ 0 w 554"/>
                <a:gd name="T69" fmla="*/ 0 h 554"/>
                <a:gd name="T70" fmla="*/ 0 w 554"/>
                <a:gd name="T71" fmla="*/ 0 h 554"/>
                <a:gd name="T72" fmla="*/ 0 w 554"/>
                <a:gd name="T73" fmla="*/ 0 h 554"/>
                <a:gd name="T74" fmla="*/ 0 w 554"/>
                <a:gd name="T75" fmla="*/ 0 h 554"/>
                <a:gd name="T76" fmla="*/ 0 w 554"/>
                <a:gd name="T77" fmla="*/ 0 h 554"/>
                <a:gd name="T78" fmla="*/ 0 w 554"/>
                <a:gd name="T79" fmla="*/ 0 h 554"/>
                <a:gd name="T80" fmla="*/ 0 w 554"/>
                <a:gd name="T81" fmla="*/ 0 h 554"/>
                <a:gd name="T82" fmla="*/ 0 w 554"/>
                <a:gd name="T83" fmla="*/ 0 h 554"/>
                <a:gd name="T84" fmla="*/ 0 w 554"/>
                <a:gd name="T85" fmla="*/ 0 h 554"/>
                <a:gd name="T86" fmla="*/ 0 w 554"/>
                <a:gd name="T87" fmla="*/ 0 h 554"/>
                <a:gd name="T88" fmla="*/ 0 w 554"/>
                <a:gd name="T89" fmla="*/ 0 h 55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54"/>
                <a:gd name="T136" fmla="*/ 0 h 554"/>
                <a:gd name="T137" fmla="*/ 554 w 554"/>
                <a:gd name="T138" fmla="*/ 554 h 55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54" h="554">
                  <a:moveTo>
                    <a:pt x="0" y="554"/>
                  </a:moveTo>
                  <a:lnTo>
                    <a:pt x="9" y="554"/>
                  </a:lnTo>
                  <a:lnTo>
                    <a:pt x="19" y="554"/>
                  </a:lnTo>
                  <a:lnTo>
                    <a:pt x="28" y="554"/>
                  </a:lnTo>
                  <a:lnTo>
                    <a:pt x="38" y="553"/>
                  </a:lnTo>
                  <a:lnTo>
                    <a:pt x="48" y="552"/>
                  </a:lnTo>
                  <a:lnTo>
                    <a:pt x="58" y="552"/>
                  </a:lnTo>
                  <a:lnTo>
                    <a:pt x="67" y="551"/>
                  </a:lnTo>
                  <a:lnTo>
                    <a:pt x="76" y="549"/>
                  </a:lnTo>
                  <a:lnTo>
                    <a:pt x="86" y="548"/>
                  </a:lnTo>
                  <a:lnTo>
                    <a:pt x="96" y="546"/>
                  </a:lnTo>
                  <a:lnTo>
                    <a:pt x="105" y="544"/>
                  </a:lnTo>
                  <a:lnTo>
                    <a:pt x="115" y="543"/>
                  </a:lnTo>
                  <a:lnTo>
                    <a:pt x="124" y="541"/>
                  </a:lnTo>
                  <a:lnTo>
                    <a:pt x="133" y="538"/>
                  </a:lnTo>
                  <a:lnTo>
                    <a:pt x="142" y="536"/>
                  </a:lnTo>
                  <a:lnTo>
                    <a:pt x="153" y="533"/>
                  </a:lnTo>
                  <a:lnTo>
                    <a:pt x="162" y="530"/>
                  </a:lnTo>
                  <a:lnTo>
                    <a:pt x="171" y="527"/>
                  </a:lnTo>
                  <a:lnTo>
                    <a:pt x="180" y="525"/>
                  </a:lnTo>
                  <a:lnTo>
                    <a:pt x="189" y="521"/>
                  </a:lnTo>
                  <a:lnTo>
                    <a:pt x="198" y="518"/>
                  </a:lnTo>
                  <a:lnTo>
                    <a:pt x="208" y="514"/>
                  </a:lnTo>
                  <a:lnTo>
                    <a:pt x="216" y="511"/>
                  </a:lnTo>
                  <a:lnTo>
                    <a:pt x="225" y="506"/>
                  </a:lnTo>
                  <a:lnTo>
                    <a:pt x="234" y="503"/>
                  </a:lnTo>
                  <a:lnTo>
                    <a:pt x="243" y="498"/>
                  </a:lnTo>
                  <a:lnTo>
                    <a:pt x="251" y="494"/>
                  </a:lnTo>
                  <a:lnTo>
                    <a:pt x="260" y="489"/>
                  </a:lnTo>
                  <a:lnTo>
                    <a:pt x="268" y="485"/>
                  </a:lnTo>
                  <a:lnTo>
                    <a:pt x="276" y="480"/>
                  </a:lnTo>
                  <a:lnTo>
                    <a:pt x="285" y="476"/>
                  </a:lnTo>
                  <a:lnTo>
                    <a:pt x="293" y="471"/>
                  </a:lnTo>
                  <a:lnTo>
                    <a:pt x="301" y="465"/>
                  </a:lnTo>
                  <a:lnTo>
                    <a:pt x="309" y="460"/>
                  </a:lnTo>
                  <a:lnTo>
                    <a:pt x="317" y="454"/>
                  </a:lnTo>
                  <a:lnTo>
                    <a:pt x="325" y="449"/>
                  </a:lnTo>
                  <a:lnTo>
                    <a:pt x="333" y="444"/>
                  </a:lnTo>
                  <a:lnTo>
                    <a:pt x="341" y="437"/>
                  </a:lnTo>
                  <a:lnTo>
                    <a:pt x="348" y="431"/>
                  </a:lnTo>
                  <a:lnTo>
                    <a:pt x="356" y="425"/>
                  </a:lnTo>
                  <a:lnTo>
                    <a:pt x="363" y="418"/>
                  </a:lnTo>
                  <a:lnTo>
                    <a:pt x="370" y="413"/>
                  </a:lnTo>
                  <a:lnTo>
                    <a:pt x="378" y="406"/>
                  </a:lnTo>
                  <a:lnTo>
                    <a:pt x="385" y="399"/>
                  </a:lnTo>
                  <a:lnTo>
                    <a:pt x="392" y="392"/>
                  </a:lnTo>
                  <a:lnTo>
                    <a:pt x="398" y="385"/>
                  </a:lnTo>
                  <a:lnTo>
                    <a:pt x="405" y="378"/>
                  </a:lnTo>
                  <a:lnTo>
                    <a:pt x="411" y="372"/>
                  </a:lnTo>
                  <a:lnTo>
                    <a:pt x="418" y="364"/>
                  </a:lnTo>
                  <a:lnTo>
                    <a:pt x="424" y="357"/>
                  </a:lnTo>
                  <a:lnTo>
                    <a:pt x="430" y="349"/>
                  </a:lnTo>
                  <a:lnTo>
                    <a:pt x="436" y="342"/>
                  </a:lnTo>
                  <a:lnTo>
                    <a:pt x="442" y="334"/>
                  </a:lnTo>
                  <a:lnTo>
                    <a:pt x="448" y="326"/>
                  </a:lnTo>
                  <a:lnTo>
                    <a:pt x="453" y="318"/>
                  </a:lnTo>
                  <a:lnTo>
                    <a:pt x="459" y="310"/>
                  </a:lnTo>
                  <a:lnTo>
                    <a:pt x="465" y="302"/>
                  </a:lnTo>
                  <a:lnTo>
                    <a:pt x="469" y="294"/>
                  </a:lnTo>
                  <a:lnTo>
                    <a:pt x="475" y="286"/>
                  </a:lnTo>
                  <a:lnTo>
                    <a:pt x="480" y="278"/>
                  </a:lnTo>
                  <a:lnTo>
                    <a:pt x="484" y="269"/>
                  </a:lnTo>
                  <a:lnTo>
                    <a:pt x="489" y="261"/>
                  </a:lnTo>
                  <a:lnTo>
                    <a:pt x="493" y="252"/>
                  </a:lnTo>
                  <a:lnTo>
                    <a:pt x="498" y="244"/>
                  </a:lnTo>
                  <a:lnTo>
                    <a:pt x="502" y="234"/>
                  </a:lnTo>
                  <a:lnTo>
                    <a:pt x="506" y="225"/>
                  </a:lnTo>
                  <a:lnTo>
                    <a:pt x="509" y="217"/>
                  </a:lnTo>
                  <a:lnTo>
                    <a:pt x="514" y="208"/>
                  </a:lnTo>
                  <a:lnTo>
                    <a:pt x="517" y="199"/>
                  </a:lnTo>
                  <a:lnTo>
                    <a:pt x="521" y="190"/>
                  </a:lnTo>
                  <a:lnTo>
                    <a:pt x="524" y="181"/>
                  </a:lnTo>
                  <a:lnTo>
                    <a:pt x="526" y="172"/>
                  </a:lnTo>
                  <a:lnTo>
                    <a:pt x="530" y="162"/>
                  </a:lnTo>
                  <a:lnTo>
                    <a:pt x="532" y="153"/>
                  </a:lnTo>
                  <a:lnTo>
                    <a:pt x="534" y="144"/>
                  </a:lnTo>
                  <a:lnTo>
                    <a:pt x="538" y="134"/>
                  </a:lnTo>
                  <a:lnTo>
                    <a:pt x="540" y="125"/>
                  </a:lnTo>
                  <a:lnTo>
                    <a:pt x="541" y="116"/>
                  </a:lnTo>
                  <a:lnTo>
                    <a:pt x="543" y="106"/>
                  </a:lnTo>
                  <a:lnTo>
                    <a:pt x="546" y="96"/>
                  </a:lnTo>
                  <a:lnTo>
                    <a:pt x="547" y="87"/>
                  </a:lnTo>
                  <a:lnTo>
                    <a:pt x="548" y="78"/>
                  </a:lnTo>
                  <a:lnTo>
                    <a:pt x="549" y="68"/>
                  </a:lnTo>
                  <a:lnTo>
                    <a:pt x="550" y="58"/>
                  </a:lnTo>
                  <a:lnTo>
                    <a:pt x="551" y="48"/>
                  </a:lnTo>
                  <a:lnTo>
                    <a:pt x="553" y="39"/>
                  </a:lnTo>
                  <a:lnTo>
                    <a:pt x="553" y="29"/>
                  </a:lnTo>
                  <a:lnTo>
                    <a:pt x="554" y="20"/>
                  </a:lnTo>
                  <a:lnTo>
                    <a:pt x="554" y="10"/>
                  </a:lnTo>
                  <a:lnTo>
                    <a:pt x="554" y="0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34">
              <a:extLst>
                <a:ext uri="{FF2B5EF4-FFF2-40B4-BE49-F238E27FC236}">
                  <a16:creationId xmlns:a16="http://schemas.microsoft.com/office/drawing/2014/main" id="{BAE776FF-D441-2140-BB01-5C1DCA4632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2" y="3121"/>
              <a:ext cx="92" cy="93"/>
            </a:xfrm>
            <a:custGeom>
              <a:avLst/>
              <a:gdLst>
                <a:gd name="T0" fmla="*/ 0 w 554"/>
                <a:gd name="T1" fmla="*/ 0 h 554"/>
                <a:gd name="T2" fmla="*/ 0 w 554"/>
                <a:gd name="T3" fmla="*/ 0 h 554"/>
                <a:gd name="T4" fmla="*/ 0 w 554"/>
                <a:gd name="T5" fmla="*/ 0 h 554"/>
                <a:gd name="T6" fmla="*/ 0 w 554"/>
                <a:gd name="T7" fmla="*/ 0 h 554"/>
                <a:gd name="T8" fmla="*/ 0 w 554"/>
                <a:gd name="T9" fmla="*/ 0 h 554"/>
                <a:gd name="T10" fmla="*/ 0 w 554"/>
                <a:gd name="T11" fmla="*/ 0 h 554"/>
                <a:gd name="T12" fmla="*/ 0 w 554"/>
                <a:gd name="T13" fmla="*/ 0 h 554"/>
                <a:gd name="T14" fmla="*/ 0 w 554"/>
                <a:gd name="T15" fmla="*/ 0 h 554"/>
                <a:gd name="T16" fmla="*/ 0 w 554"/>
                <a:gd name="T17" fmla="*/ 0 h 554"/>
                <a:gd name="T18" fmla="*/ 0 w 554"/>
                <a:gd name="T19" fmla="*/ 0 h 554"/>
                <a:gd name="T20" fmla="*/ 0 w 554"/>
                <a:gd name="T21" fmla="*/ 0 h 554"/>
                <a:gd name="T22" fmla="*/ 0 w 554"/>
                <a:gd name="T23" fmla="*/ 0 h 554"/>
                <a:gd name="T24" fmla="*/ 0 w 554"/>
                <a:gd name="T25" fmla="*/ 0 h 554"/>
                <a:gd name="T26" fmla="*/ 0 w 554"/>
                <a:gd name="T27" fmla="*/ 0 h 554"/>
                <a:gd name="T28" fmla="*/ 0 w 554"/>
                <a:gd name="T29" fmla="*/ 0 h 554"/>
                <a:gd name="T30" fmla="*/ 0 w 554"/>
                <a:gd name="T31" fmla="*/ 0 h 554"/>
                <a:gd name="T32" fmla="*/ 0 w 554"/>
                <a:gd name="T33" fmla="*/ 0 h 554"/>
                <a:gd name="T34" fmla="*/ 0 w 554"/>
                <a:gd name="T35" fmla="*/ 0 h 554"/>
                <a:gd name="T36" fmla="*/ 0 w 554"/>
                <a:gd name="T37" fmla="*/ 0 h 554"/>
                <a:gd name="T38" fmla="*/ 0 w 554"/>
                <a:gd name="T39" fmla="*/ 0 h 554"/>
                <a:gd name="T40" fmla="*/ 0 w 554"/>
                <a:gd name="T41" fmla="*/ 0 h 554"/>
                <a:gd name="T42" fmla="*/ 0 w 554"/>
                <a:gd name="T43" fmla="*/ 0 h 554"/>
                <a:gd name="T44" fmla="*/ 0 w 554"/>
                <a:gd name="T45" fmla="*/ 0 h 554"/>
                <a:gd name="T46" fmla="*/ 0 w 554"/>
                <a:gd name="T47" fmla="*/ 0 h 554"/>
                <a:gd name="T48" fmla="*/ 0 w 554"/>
                <a:gd name="T49" fmla="*/ 0 h 554"/>
                <a:gd name="T50" fmla="*/ 0 w 554"/>
                <a:gd name="T51" fmla="*/ 0 h 554"/>
                <a:gd name="T52" fmla="*/ 0 w 554"/>
                <a:gd name="T53" fmla="*/ 0 h 554"/>
                <a:gd name="T54" fmla="*/ 0 w 554"/>
                <a:gd name="T55" fmla="*/ 0 h 554"/>
                <a:gd name="T56" fmla="*/ 0 w 554"/>
                <a:gd name="T57" fmla="*/ 0 h 554"/>
                <a:gd name="T58" fmla="*/ 0 w 554"/>
                <a:gd name="T59" fmla="*/ 0 h 554"/>
                <a:gd name="T60" fmla="*/ 0 w 554"/>
                <a:gd name="T61" fmla="*/ 0 h 554"/>
                <a:gd name="T62" fmla="*/ 0 w 554"/>
                <a:gd name="T63" fmla="*/ 0 h 554"/>
                <a:gd name="T64" fmla="*/ 0 w 554"/>
                <a:gd name="T65" fmla="*/ 0 h 554"/>
                <a:gd name="T66" fmla="*/ 0 w 554"/>
                <a:gd name="T67" fmla="*/ 0 h 554"/>
                <a:gd name="T68" fmla="*/ 0 w 554"/>
                <a:gd name="T69" fmla="*/ 0 h 554"/>
                <a:gd name="T70" fmla="*/ 0 w 554"/>
                <a:gd name="T71" fmla="*/ 0 h 554"/>
                <a:gd name="T72" fmla="*/ 0 w 554"/>
                <a:gd name="T73" fmla="*/ 0 h 554"/>
                <a:gd name="T74" fmla="*/ 0 w 554"/>
                <a:gd name="T75" fmla="*/ 0 h 554"/>
                <a:gd name="T76" fmla="*/ 0 w 554"/>
                <a:gd name="T77" fmla="*/ 0 h 554"/>
                <a:gd name="T78" fmla="*/ 0 w 554"/>
                <a:gd name="T79" fmla="*/ 0 h 554"/>
                <a:gd name="T80" fmla="*/ 0 w 554"/>
                <a:gd name="T81" fmla="*/ 0 h 554"/>
                <a:gd name="T82" fmla="*/ 0 w 554"/>
                <a:gd name="T83" fmla="*/ 0 h 554"/>
                <a:gd name="T84" fmla="*/ 0 w 554"/>
                <a:gd name="T85" fmla="*/ 0 h 554"/>
                <a:gd name="T86" fmla="*/ 0 w 554"/>
                <a:gd name="T87" fmla="*/ 0 h 554"/>
                <a:gd name="T88" fmla="*/ 0 w 554"/>
                <a:gd name="T89" fmla="*/ 0 h 55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54"/>
                <a:gd name="T136" fmla="*/ 0 h 554"/>
                <a:gd name="T137" fmla="*/ 554 w 554"/>
                <a:gd name="T138" fmla="*/ 554 h 55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54" h="554">
                  <a:moveTo>
                    <a:pt x="554" y="554"/>
                  </a:moveTo>
                  <a:lnTo>
                    <a:pt x="554" y="544"/>
                  </a:lnTo>
                  <a:lnTo>
                    <a:pt x="554" y="535"/>
                  </a:lnTo>
                  <a:lnTo>
                    <a:pt x="553" y="525"/>
                  </a:lnTo>
                  <a:lnTo>
                    <a:pt x="553" y="515"/>
                  </a:lnTo>
                  <a:lnTo>
                    <a:pt x="551" y="506"/>
                  </a:lnTo>
                  <a:lnTo>
                    <a:pt x="550" y="496"/>
                  </a:lnTo>
                  <a:lnTo>
                    <a:pt x="549" y="487"/>
                  </a:lnTo>
                  <a:lnTo>
                    <a:pt x="548" y="477"/>
                  </a:lnTo>
                  <a:lnTo>
                    <a:pt x="547" y="467"/>
                  </a:lnTo>
                  <a:lnTo>
                    <a:pt x="546" y="458"/>
                  </a:lnTo>
                  <a:lnTo>
                    <a:pt x="543" y="448"/>
                  </a:lnTo>
                  <a:lnTo>
                    <a:pt x="541" y="439"/>
                  </a:lnTo>
                  <a:lnTo>
                    <a:pt x="540" y="430"/>
                  </a:lnTo>
                  <a:lnTo>
                    <a:pt x="538" y="419"/>
                  </a:lnTo>
                  <a:lnTo>
                    <a:pt x="534" y="410"/>
                  </a:lnTo>
                  <a:lnTo>
                    <a:pt x="532" y="401"/>
                  </a:lnTo>
                  <a:lnTo>
                    <a:pt x="530" y="392"/>
                  </a:lnTo>
                  <a:lnTo>
                    <a:pt x="526" y="383"/>
                  </a:lnTo>
                  <a:lnTo>
                    <a:pt x="524" y="374"/>
                  </a:lnTo>
                  <a:lnTo>
                    <a:pt x="521" y="365"/>
                  </a:lnTo>
                  <a:lnTo>
                    <a:pt x="517" y="355"/>
                  </a:lnTo>
                  <a:lnTo>
                    <a:pt x="514" y="346"/>
                  </a:lnTo>
                  <a:lnTo>
                    <a:pt x="509" y="337"/>
                  </a:lnTo>
                  <a:lnTo>
                    <a:pt x="506" y="328"/>
                  </a:lnTo>
                  <a:lnTo>
                    <a:pt x="502" y="320"/>
                  </a:lnTo>
                  <a:lnTo>
                    <a:pt x="498" y="311"/>
                  </a:lnTo>
                  <a:lnTo>
                    <a:pt x="493" y="303"/>
                  </a:lnTo>
                  <a:lnTo>
                    <a:pt x="489" y="294"/>
                  </a:lnTo>
                  <a:lnTo>
                    <a:pt x="484" y="286"/>
                  </a:lnTo>
                  <a:lnTo>
                    <a:pt x="480" y="277"/>
                  </a:lnTo>
                  <a:lnTo>
                    <a:pt x="475" y="269"/>
                  </a:lnTo>
                  <a:lnTo>
                    <a:pt x="469" y="261"/>
                  </a:lnTo>
                  <a:lnTo>
                    <a:pt x="465" y="253"/>
                  </a:lnTo>
                  <a:lnTo>
                    <a:pt x="459" y="245"/>
                  </a:lnTo>
                  <a:lnTo>
                    <a:pt x="453" y="237"/>
                  </a:lnTo>
                  <a:lnTo>
                    <a:pt x="448" y="229"/>
                  </a:lnTo>
                  <a:lnTo>
                    <a:pt x="442" y="221"/>
                  </a:lnTo>
                  <a:lnTo>
                    <a:pt x="436" y="213"/>
                  </a:lnTo>
                  <a:lnTo>
                    <a:pt x="430" y="205"/>
                  </a:lnTo>
                  <a:lnTo>
                    <a:pt x="424" y="198"/>
                  </a:lnTo>
                  <a:lnTo>
                    <a:pt x="418" y="191"/>
                  </a:lnTo>
                  <a:lnTo>
                    <a:pt x="411" y="183"/>
                  </a:lnTo>
                  <a:lnTo>
                    <a:pt x="405" y="176"/>
                  </a:lnTo>
                  <a:lnTo>
                    <a:pt x="398" y="169"/>
                  </a:lnTo>
                  <a:lnTo>
                    <a:pt x="392" y="162"/>
                  </a:lnTo>
                  <a:lnTo>
                    <a:pt x="385" y="155"/>
                  </a:lnTo>
                  <a:lnTo>
                    <a:pt x="378" y="149"/>
                  </a:lnTo>
                  <a:lnTo>
                    <a:pt x="370" y="142"/>
                  </a:lnTo>
                  <a:lnTo>
                    <a:pt x="363" y="136"/>
                  </a:lnTo>
                  <a:lnTo>
                    <a:pt x="356" y="129"/>
                  </a:lnTo>
                  <a:lnTo>
                    <a:pt x="348" y="123"/>
                  </a:lnTo>
                  <a:lnTo>
                    <a:pt x="341" y="118"/>
                  </a:lnTo>
                  <a:lnTo>
                    <a:pt x="333" y="111"/>
                  </a:lnTo>
                  <a:lnTo>
                    <a:pt x="325" y="105"/>
                  </a:lnTo>
                  <a:lnTo>
                    <a:pt x="317" y="99"/>
                  </a:lnTo>
                  <a:lnTo>
                    <a:pt x="309" y="95"/>
                  </a:lnTo>
                  <a:lnTo>
                    <a:pt x="301" y="89"/>
                  </a:lnTo>
                  <a:lnTo>
                    <a:pt x="293" y="83"/>
                  </a:lnTo>
                  <a:lnTo>
                    <a:pt x="285" y="79"/>
                  </a:lnTo>
                  <a:lnTo>
                    <a:pt x="276" y="74"/>
                  </a:lnTo>
                  <a:lnTo>
                    <a:pt x="268" y="69"/>
                  </a:lnTo>
                  <a:lnTo>
                    <a:pt x="260" y="64"/>
                  </a:lnTo>
                  <a:lnTo>
                    <a:pt x="251" y="61"/>
                  </a:lnTo>
                  <a:lnTo>
                    <a:pt x="243" y="56"/>
                  </a:lnTo>
                  <a:lnTo>
                    <a:pt x="234" y="51"/>
                  </a:lnTo>
                  <a:lnTo>
                    <a:pt x="225" y="48"/>
                  </a:lnTo>
                  <a:lnTo>
                    <a:pt x="216" y="43"/>
                  </a:lnTo>
                  <a:lnTo>
                    <a:pt x="208" y="40"/>
                  </a:lnTo>
                  <a:lnTo>
                    <a:pt x="198" y="37"/>
                  </a:lnTo>
                  <a:lnTo>
                    <a:pt x="189" y="33"/>
                  </a:lnTo>
                  <a:lnTo>
                    <a:pt x="180" y="30"/>
                  </a:lnTo>
                  <a:lnTo>
                    <a:pt x="171" y="26"/>
                  </a:lnTo>
                  <a:lnTo>
                    <a:pt x="162" y="24"/>
                  </a:lnTo>
                  <a:lnTo>
                    <a:pt x="153" y="21"/>
                  </a:lnTo>
                  <a:lnTo>
                    <a:pt x="142" y="18"/>
                  </a:lnTo>
                  <a:lnTo>
                    <a:pt x="133" y="16"/>
                  </a:lnTo>
                  <a:lnTo>
                    <a:pt x="124" y="14"/>
                  </a:lnTo>
                  <a:lnTo>
                    <a:pt x="115" y="11"/>
                  </a:lnTo>
                  <a:lnTo>
                    <a:pt x="105" y="10"/>
                  </a:lnTo>
                  <a:lnTo>
                    <a:pt x="96" y="8"/>
                  </a:lnTo>
                  <a:lnTo>
                    <a:pt x="86" y="7"/>
                  </a:lnTo>
                  <a:lnTo>
                    <a:pt x="76" y="5"/>
                  </a:lnTo>
                  <a:lnTo>
                    <a:pt x="67" y="3"/>
                  </a:lnTo>
                  <a:lnTo>
                    <a:pt x="58" y="2"/>
                  </a:lnTo>
                  <a:lnTo>
                    <a:pt x="48" y="2"/>
                  </a:lnTo>
                  <a:lnTo>
                    <a:pt x="38" y="1"/>
                  </a:lnTo>
                  <a:lnTo>
                    <a:pt x="28" y="0"/>
                  </a:lnTo>
                  <a:lnTo>
                    <a:pt x="19" y="0"/>
                  </a:ln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35">
              <a:extLst>
                <a:ext uri="{FF2B5EF4-FFF2-40B4-BE49-F238E27FC236}">
                  <a16:creationId xmlns:a16="http://schemas.microsoft.com/office/drawing/2014/main" id="{AF3611FE-2A10-A645-863F-E7FB340428F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2" y="3121"/>
              <a:ext cx="93" cy="93"/>
            </a:xfrm>
            <a:custGeom>
              <a:avLst/>
              <a:gdLst>
                <a:gd name="T0" fmla="*/ 0 w 555"/>
                <a:gd name="T1" fmla="*/ 0 h 554"/>
                <a:gd name="T2" fmla="*/ 0 w 555"/>
                <a:gd name="T3" fmla="*/ 0 h 554"/>
                <a:gd name="T4" fmla="*/ 0 w 555"/>
                <a:gd name="T5" fmla="*/ 0 h 554"/>
                <a:gd name="T6" fmla="*/ 0 w 555"/>
                <a:gd name="T7" fmla="*/ 0 h 554"/>
                <a:gd name="T8" fmla="*/ 0 w 555"/>
                <a:gd name="T9" fmla="*/ 0 h 554"/>
                <a:gd name="T10" fmla="*/ 0 w 555"/>
                <a:gd name="T11" fmla="*/ 0 h 554"/>
                <a:gd name="T12" fmla="*/ 0 w 555"/>
                <a:gd name="T13" fmla="*/ 0 h 554"/>
                <a:gd name="T14" fmla="*/ 0 w 555"/>
                <a:gd name="T15" fmla="*/ 0 h 554"/>
                <a:gd name="T16" fmla="*/ 0 w 555"/>
                <a:gd name="T17" fmla="*/ 0 h 554"/>
                <a:gd name="T18" fmla="*/ 0 w 555"/>
                <a:gd name="T19" fmla="*/ 0 h 554"/>
                <a:gd name="T20" fmla="*/ 0 w 555"/>
                <a:gd name="T21" fmla="*/ 0 h 554"/>
                <a:gd name="T22" fmla="*/ 0 w 555"/>
                <a:gd name="T23" fmla="*/ 0 h 554"/>
                <a:gd name="T24" fmla="*/ 0 w 555"/>
                <a:gd name="T25" fmla="*/ 0 h 554"/>
                <a:gd name="T26" fmla="*/ 0 w 555"/>
                <a:gd name="T27" fmla="*/ 0 h 554"/>
                <a:gd name="T28" fmla="*/ 0 w 555"/>
                <a:gd name="T29" fmla="*/ 0 h 554"/>
                <a:gd name="T30" fmla="*/ 0 w 555"/>
                <a:gd name="T31" fmla="*/ 0 h 554"/>
                <a:gd name="T32" fmla="*/ 0 w 555"/>
                <a:gd name="T33" fmla="*/ 0 h 554"/>
                <a:gd name="T34" fmla="*/ 0 w 555"/>
                <a:gd name="T35" fmla="*/ 0 h 554"/>
                <a:gd name="T36" fmla="*/ 0 w 555"/>
                <a:gd name="T37" fmla="*/ 0 h 554"/>
                <a:gd name="T38" fmla="*/ 0 w 555"/>
                <a:gd name="T39" fmla="*/ 0 h 554"/>
                <a:gd name="T40" fmla="*/ 0 w 555"/>
                <a:gd name="T41" fmla="*/ 0 h 554"/>
                <a:gd name="T42" fmla="*/ 0 w 555"/>
                <a:gd name="T43" fmla="*/ 0 h 554"/>
                <a:gd name="T44" fmla="*/ 0 w 555"/>
                <a:gd name="T45" fmla="*/ 0 h 554"/>
                <a:gd name="T46" fmla="*/ 0 w 555"/>
                <a:gd name="T47" fmla="*/ 0 h 554"/>
                <a:gd name="T48" fmla="*/ 0 w 555"/>
                <a:gd name="T49" fmla="*/ 0 h 554"/>
                <a:gd name="T50" fmla="*/ 0 w 555"/>
                <a:gd name="T51" fmla="*/ 0 h 554"/>
                <a:gd name="T52" fmla="*/ 0 w 555"/>
                <a:gd name="T53" fmla="*/ 0 h 554"/>
                <a:gd name="T54" fmla="*/ 0 w 555"/>
                <a:gd name="T55" fmla="*/ 0 h 554"/>
                <a:gd name="T56" fmla="*/ 0 w 555"/>
                <a:gd name="T57" fmla="*/ 0 h 554"/>
                <a:gd name="T58" fmla="*/ 0 w 555"/>
                <a:gd name="T59" fmla="*/ 0 h 554"/>
                <a:gd name="T60" fmla="*/ 0 w 555"/>
                <a:gd name="T61" fmla="*/ 0 h 554"/>
                <a:gd name="T62" fmla="*/ 0 w 555"/>
                <a:gd name="T63" fmla="*/ 0 h 554"/>
                <a:gd name="T64" fmla="*/ 0 w 555"/>
                <a:gd name="T65" fmla="*/ 0 h 554"/>
                <a:gd name="T66" fmla="*/ 0 w 555"/>
                <a:gd name="T67" fmla="*/ 0 h 554"/>
                <a:gd name="T68" fmla="*/ 0 w 555"/>
                <a:gd name="T69" fmla="*/ 0 h 554"/>
                <a:gd name="T70" fmla="*/ 0 w 555"/>
                <a:gd name="T71" fmla="*/ 0 h 554"/>
                <a:gd name="T72" fmla="*/ 0 w 555"/>
                <a:gd name="T73" fmla="*/ 0 h 554"/>
                <a:gd name="T74" fmla="*/ 0 w 555"/>
                <a:gd name="T75" fmla="*/ 0 h 554"/>
                <a:gd name="T76" fmla="*/ 0 w 555"/>
                <a:gd name="T77" fmla="*/ 0 h 554"/>
                <a:gd name="T78" fmla="*/ 0 w 555"/>
                <a:gd name="T79" fmla="*/ 0 h 554"/>
                <a:gd name="T80" fmla="*/ 0 w 555"/>
                <a:gd name="T81" fmla="*/ 0 h 554"/>
                <a:gd name="T82" fmla="*/ 0 w 555"/>
                <a:gd name="T83" fmla="*/ 0 h 554"/>
                <a:gd name="T84" fmla="*/ 0 w 555"/>
                <a:gd name="T85" fmla="*/ 0 h 554"/>
                <a:gd name="T86" fmla="*/ 0 w 555"/>
                <a:gd name="T87" fmla="*/ 0 h 554"/>
                <a:gd name="T88" fmla="*/ 0 w 555"/>
                <a:gd name="T89" fmla="*/ 0 h 55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55"/>
                <a:gd name="T136" fmla="*/ 0 h 554"/>
                <a:gd name="T137" fmla="*/ 555 w 555"/>
                <a:gd name="T138" fmla="*/ 554 h 55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55" h="554">
                  <a:moveTo>
                    <a:pt x="555" y="0"/>
                  </a:moveTo>
                  <a:lnTo>
                    <a:pt x="544" y="0"/>
                  </a:lnTo>
                  <a:lnTo>
                    <a:pt x="535" y="0"/>
                  </a:lnTo>
                  <a:lnTo>
                    <a:pt x="526" y="0"/>
                  </a:lnTo>
                  <a:lnTo>
                    <a:pt x="516" y="1"/>
                  </a:lnTo>
                  <a:lnTo>
                    <a:pt x="507" y="2"/>
                  </a:lnTo>
                  <a:lnTo>
                    <a:pt x="496" y="2"/>
                  </a:lnTo>
                  <a:lnTo>
                    <a:pt x="487" y="3"/>
                  </a:lnTo>
                  <a:lnTo>
                    <a:pt x="477" y="5"/>
                  </a:lnTo>
                  <a:lnTo>
                    <a:pt x="468" y="7"/>
                  </a:lnTo>
                  <a:lnTo>
                    <a:pt x="459" y="8"/>
                  </a:lnTo>
                  <a:lnTo>
                    <a:pt x="448" y="10"/>
                  </a:lnTo>
                  <a:lnTo>
                    <a:pt x="439" y="11"/>
                  </a:lnTo>
                  <a:lnTo>
                    <a:pt x="430" y="14"/>
                  </a:lnTo>
                  <a:lnTo>
                    <a:pt x="421" y="16"/>
                  </a:lnTo>
                  <a:lnTo>
                    <a:pt x="411" y="18"/>
                  </a:lnTo>
                  <a:lnTo>
                    <a:pt x="401" y="21"/>
                  </a:lnTo>
                  <a:lnTo>
                    <a:pt x="392" y="24"/>
                  </a:lnTo>
                  <a:lnTo>
                    <a:pt x="383" y="26"/>
                  </a:lnTo>
                  <a:lnTo>
                    <a:pt x="374" y="30"/>
                  </a:lnTo>
                  <a:lnTo>
                    <a:pt x="365" y="33"/>
                  </a:lnTo>
                  <a:lnTo>
                    <a:pt x="356" y="37"/>
                  </a:lnTo>
                  <a:lnTo>
                    <a:pt x="347" y="40"/>
                  </a:lnTo>
                  <a:lnTo>
                    <a:pt x="337" y="43"/>
                  </a:lnTo>
                  <a:lnTo>
                    <a:pt x="329" y="48"/>
                  </a:lnTo>
                  <a:lnTo>
                    <a:pt x="320" y="51"/>
                  </a:lnTo>
                  <a:lnTo>
                    <a:pt x="311" y="56"/>
                  </a:lnTo>
                  <a:lnTo>
                    <a:pt x="303" y="61"/>
                  </a:lnTo>
                  <a:lnTo>
                    <a:pt x="294" y="64"/>
                  </a:lnTo>
                  <a:lnTo>
                    <a:pt x="286" y="69"/>
                  </a:lnTo>
                  <a:lnTo>
                    <a:pt x="277" y="74"/>
                  </a:lnTo>
                  <a:lnTo>
                    <a:pt x="269" y="79"/>
                  </a:lnTo>
                  <a:lnTo>
                    <a:pt x="261" y="83"/>
                  </a:lnTo>
                  <a:lnTo>
                    <a:pt x="253" y="89"/>
                  </a:lnTo>
                  <a:lnTo>
                    <a:pt x="245" y="95"/>
                  </a:lnTo>
                  <a:lnTo>
                    <a:pt x="237" y="99"/>
                  </a:lnTo>
                  <a:lnTo>
                    <a:pt x="229" y="105"/>
                  </a:lnTo>
                  <a:lnTo>
                    <a:pt x="221" y="111"/>
                  </a:lnTo>
                  <a:lnTo>
                    <a:pt x="213" y="118"/>
                  </a:lnTo>
                  <a:lnTo>
                    <a:pt x="206" y="123"/>
                  </a:lnTo>
                  <a:lnTo>
                    <a:pt x="198" y="129"/>
                  </a:lnTo>
                  <a:lnTo>
                    <a:pt x="191" y="136"/>
                  </a:lnTo>
                  <a:lnTo>
                    <a:pt x="183" y="142"/>
                  </a:lnTo>
                  <a:lnTo>
                    <a:pt x="176" y="149"/>
                  </a:lnTo>
                  <a:lnTo>
                    <a:pt x="169" y="155"/>
                  </a:lnTo>
                  <a:lnTo>
                    <a:pt x="163" y="162"/>
                  </a:lnTo>
                  <a:lnTo>
                    <a:pt x="156" y="169"/>
                  </a:lnTo>
                  <a:lnTo>
                    <a:pt x="149" y="176"/>
                  </a:lnTo>
                  <a:lnTo>
                    <a:pt x="142" y="183"/>
                  </a:lnTo>
                  <a:lnTo>
                    <a:pt x="136" y="191"/>
                  </a:lnTo>
                  <a:lnTo>
                    <a:pt x="129" y="198"/>
                  </a:lnTo>
                  <a:lnTo>
                    <a:pt x="124" y="205"/>
                  </a:lnTo>
                  <a:lnTo>
                    <a:pt x="118" y="213"/>
                  </a:lnTo>
                  <a:lnTo>
                    <a:pt x="112" y="221"/>
                  </a:lnTo>
                  <a:lnTo>
                    <a:pt x="105" y="229"/>
                  </a:lnTo>
                  <a:lnTo>
                    <a:pt x="101" y="237"/>
                  </a:lnTo>
                  <a:lnTo>
                    <a:pt x="95" y="245"/>
                  </a:lnTo>
                  <a:lnTo>
                    <a:pt x="89" y="253"/>
                  </a:lnTo>
                  <a:lnTo>
                    <a:pt x="85" y="261"/>
                  </a:lnTo>
                  <a:lnTo>
                    <a:pt x="79" y="269"/>
                  </a:lnTo>
                  <a:lnTo>
                    <a:pt x="75" y="277"/>
                  </a:lnTo>
                  <a:lnTo>
                    <a:pt x="70" y="286"/>
                  </a:lnTo>
                  <a:lnTo>
                    <a:pt x="65" y="294"/>
                  </a:lnTo>
                  <a:lnTo>
                    <a:pt x="61" y="303"/>
                  </a:lnTo>
                  <a:lnTo>
                    <a:pt x="56" y="311"/>
                  </a:lnTo>
                  <a:lnTo>
                    <a:pt x="52" y="320"/>
                  </a:lnTo>
                  <a:lnTo>
                    <a:pt x="48" y="328"/>
                  </a:lnTo>
                  <a:lnTo>
                    <a:pt x="44" y="337"/>
                  </a:lnTo>
                  <a:lnTo>
                    <a:pt x="40" y="346"/>
                  </a:lnTo>
                  <a:lnTo>
                    <a:pt x="37" y="355"/>
                  </a:lnTo>
                  <a:lnTo>
                    <a:pt x="33" y="365"/>
                  </a:lnTo>
                  <a:lnTo>
                    <a:pt x="30" y="374"/>
                  </a:lnTo>
                  <a:lnTo>
                    <a:pt x="28" y="383"/>
                  </a:lnTo>
                  <a:lnTo>
                    <a:pt x="24" y="392"/>
                  </a:lnTo>
                  <a:lnTo>
                    <a:pt x="22" y="401"/>
                  </a:lnTo>
                  <a:lnTo>
                    <a:pt x="19" y="410"/>
                  </a:lnTo>
                  <a:lnTo>
                    <a:pt x="16" y="419"/>
                  </a:lnTo>
                  <a:lnTo>
                    <a:pt x="14" y="430"/>
                  </a:lnTo>
                  <a:lnTo>
                    <a:pt x="12" y="439"/>
                  </a:lnTo>
                  <a:lnTo>
                    <a:pt x="11" y="448"/>
                  </a:lnTo>
                  <a:lnTo>
                    <a:pt x="8" y="458"/>
                  </a:lnTo>
                  <a:lnTo>
                    <a:pt x="7" y="467"/>
                  </a:lnTo>
                  <a:lnTo>
                    <a:pt x="6" y="477"/>
                  </a:lnTo>
                  <a:lnTo>
                    <a:pt x="4" y="487"/>
                  </a:lnTo>
                  <a:lnTo>
                    <a:pt x="3" y="496"/>
                  </a:lnTo>
                  <a:lnTo>
                    <a:pt x="3" y="505"/>
                  </a:lnTo>
                  <a:lnTo>
                    <a:pt x="2" y="515"/>
                  </a:lnTo>
                  <a:lnTo>
                    <a:pt x="0" y="525"/>
                  </a:lnTo>
                  <a:lnTo>
                    <a:pt x="0" y="535"/>
                  </a:lnTo>
                  <a:lnTo>
                    <a:pt x="0" y="544"/>
                  </a:lnTo>
                  <a:lnTo>
                    <a:pt x="0" y="554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Rectangle 36">
              <a:extLst>
                <a:ext uri="{FF2B5EF4-FFF2-40B4-BE49-F238E27FC236}">
                  <a16:creationId xmlns:a16="http://schemas.microsoft.com/office/drawing/2014/main" id="{50FC8EB1-082F-1C4E-B05F-DB8CBD50BE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3175"/>
              <a:ext cx="525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2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{3,4,9}</a:t>
              </a:r>
              <a:endParaRPr lang="en-US" altLang="en-US"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86" name="Line 37">
              <a:extLst>
                <a:ext uri="{FF2B5EF4-FFF2-40B4-BE49-F238E27FC236}">
                  <a16:creationId xmlns:a16="http://schemas.microsoft.com/office/drawing/2014/main" id="{47DF1528-05AE-C34B-B32D-2CF1D78E0C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86" y="2593"/>
              <a:ext cx="1" cy="145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Line 38">
              <a:extLst>
                <a:ext uri="{FF2B5EF4-FFF2-40B4-BE49-F238E27FC236}">
                  <a16:creationId xmlns:a16="http://schemas.microsoft.com/office/drawing/2014/main" id="{12A40857-ECDC-A240-BF93-F656DF1BD4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79" y="2831"/>
              <a:ext cx="607" cy="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Line 39">
              <a:extLst>
                <a:ext uri="{FF2B5EF4-FFF2-40B4-BE49-F238E27FC236}">
                  <a16:creationId xmlns:a16="http://schemas.microsoft.com/office/drawing/2014/main" id="{BCB31D4F-976A-2346-BC6B-9D7B5EE465D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78" y="2593"/>
              <a:ext cx="1" cy="145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Line 40">
              <a:extLst>
                <a:ext uri="{FF2B5EF4-FFF2-40B4-BE49-F238E27FC236}">
                  <a16:creationId xmlns:a16="http://schemas.microsoft.com/office/drawing/2014/main" id="{BEC9CB39-97E9-0141-BF3A-FA46C80B82A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79" y="2501"/>
              <a:ext cx="607" cy="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41">
              <a:extLst>
                <a:ext uri="{FF2B5EF4-FFF2-40B4-BE49-F238E27FC236}">
                  <a16:creationId xmlns:a16="http://schemas.microsoft.com/office/drawing/2014/main" id="{52EB6DCA-45AE-E34B-B164-3F5C13E48D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6" y="2738"/>
              <a:ext cx="93" cy="93"/>
            </a:xfrm>
            <a:custGeom>
              <a:avLst/>
              <a:gdLst>
                <a:gd name="T0" fmla="*/ 0 w 555"/>
                <a:gd name="T1" fmla="*/ 0 h 554"/>
                <a:gd name="T2" fmla="*/ 0 w 555"/>
                <a:gd name="T3" fmla="*/ 0 h 554"/>
                <a:gd name="T4" fmla="*/ 0 w 555"/>
                <a:gd name="T5" fmla="*/ 0 h 554"/>
                <a:gd name="T6" fmla="*/ 0 w 555"/>
                <a:gd name="T7" fmla="*/ 0 h 554"/>
                <a:gd name="T8" fmla="*/ 0 w 555"/>
                <a:gd name="T9" fmla="*/ 0 h 554"/>
                <a:gd name="T10" fmla="*/ 0 w 555"/>
                <a:gd name="T11" fmla="*/ 0 h 554"/>
                <a:gd name="T12" fmla="*/ 0 w 555"/>
                <a:gd name="T13" fmla="*/ 0 h 554"/>
                <a:gd name="T14" fmla="*/ 0 w 555"/>
                <a:gd name="T15" fmla="*/ 0 h 554"/>
                <a:gd name="T16" fmla="*/ 0 w 555"/>
                <a:gd name="T17" fmla="*/ 0 h 554"/>
                <a:gd name="T18" fmla="*/ 0 w 555"/>
                <a:gd name="T19" fmla="*/ 0 h 554"/>
                <a:gd name="T20" fmla="*/ 0 w 555"/>
                <a:gd name="T21" fmla="*/ 0 h 554"/>
                <a:gd name="T22" fmla="*/ 0 w 555"/>
                <a:gd name="T23" fmla="*/ 0 h 554"/>
                <a:gd name="T24" fmla="*/ 0 w 555"/>
                <a:gd name="T25" fmla="*/ 0 h 554"/>
                <a:gd name="T26" fmla="*/ 0 w 555"/>
                <a:gd name="T27" fmla="*/ 0 h 554"/>
                <a:gd name="T28" fmla="*/ 0 w 555"/>
                <a:gd name="T29" fmla="*/ 0 h 554"/>
                <a:gd name="T30" fmla="*/ 0 w 555"/>
                <a:gd name="T31" fmla="*/ 0 h 554"/>
                <a:gd name="T32" fmla="*/ 0 w 555"/>
                <a:gd name="T33" fmla="*/ 0 h 554"/>
                <a:gd name="T34" fmla="*/ 0 w 555"/>
                <a:gd name="T35" fmla="*/ 0 h 554"/>
                <a:gd name="T36" fmla="*/ 0 w 555"/>
                <a:gd name="T37" fmla="*/ 0 h 554"/>
                <a:gd name="T38" fmla="*/ 0 w 555"/>
                <a:gd name="T39" fmla="*/ 0 h 554"/>
                <a:gd name="T40" fmla="*/ 0 w 555"/>
                <a:gd name="T41" fmla="*/ 0 h 554"/>
                <a:gd name="T42" fmla="*/ 0 w 555"/>
                <a:gd name="T43" fmla="*/ 0 h 554"/>
                <a:gd name="T44" fmla="*/ 0 w 555"/>
                <a:gd name="T45" fmla="*/ 0 h 554"/>
                <a:gd name="T46" fmla="*/ 0 w 555"/>
                <a:gd name="T47" fmla="*/ 0 h 554"/>
                <a:gd name="T48" fmla="*/ 0 w 555"/>
                <a:gd name="T49" fmla="*/ 0 h 554"/>
                <a:gd name="T50" fmla="*/ 0 w 555"/>
                <a:gd name="T51" fmla="*/ 0 h 554"/>
                <a:gd name="T52" fmla="*/ 0 w 555"/>
                <a:gd name="T53" fmla="*/ 0 h 554"/>
                <a:gd name="T54" fmla="*/ 0 w 555"/>
                <a:gd name="T55" fmla="*/ 0 h 554"/>
                <a:gd name="T56" fmla="*/ 0 w 555"/>
                <a:gd name="T57" fmla="*/ 0 h 554"/>
                <a:gd name="T58" fmla="*/ 0 w 555"/>
                <a:gd name="T59" fmla="*/ 0 h 554"/>
                <a:gd name="T60" fmla="*/ 0 w 555"/>
                <a:gd name="T61" fmla="*/ 0 h 554"/>
                <a:gd name="T62" fmla="*/ 0 w 555"/>
                <a:gd name="T63" fmla="*/ 0 h 554"/>
                <a:gd name="T64" fmla="*/ 0 w 555"/>
                <a:gd name="T65" fmla="*/ 0 h 554"/>
                <a:gd name="T66" fmla="*/ 0 w 555"/>
                <a:gd name="T67" fmla="*/ 0 h 554"/>
                <a:gd name="T68" fmla="*/ 0 w 555"/>
                <a:gd name="T69" fmla="*/ 0 h 554"/>
                <a:gd name="T70" fmla="*/ 0 w 555"/>
                <a:gd name="T71" fmla="*/ 0 h 554"/>
                <a:gd name="T72" fmla="*/ 0 w 555"/>
                <a:gd name="T73" fmla="*/ 0 h 554"/>
                <a:gd name="T74" fmla="*/ 0 w 555"/>
                <a:gd name="T75" fmla="*/ 0 h 554"/>
                <a:gd name="T76" fmla="*/ 0 w 555"/>
                <a:gd name="T77" fmla="*/ 0 h 554"/>
                <a:gd name="T78" fmla="*/ 0 w 555"/>
                <a:gd name="T79" fmla="*/ 0 h 554"/>
                <a:gd name="T80" fmla="*/ 0 w 555"/>
                <a:gd name="T81" fmla="*/ 0 h 554"/>
                <a:gd name="T82" fmla="*/ 0 w 555"/>
                <a:gd name="T83" fmla="*/ 0 h 554"/>
                <a:gd name="T84" fmla="*/ 0 w 555"/>
                <a:gd name="T85" fmla="*/ 0 h 554"/>
                <a:gd name="T86" fmla="*/ 0 w 555"/>
                <a:gd name="T87" fmla="*/ 0 h 554"/>
                <a:gd name="T88" fmla="*/ 0 w 555"/>
                <a:gd name="T89" fmla="*/ 0 h 55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55"/>
                <a:gd name="T136" fmla="*/ 0 h 554"/>
                <a:gd name="T137" fmla="*/ 555 w 555"/>
                <a:gd name="T138" fmla="*/ 554 h 55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55" h="554">
                  <a:moveTo>
                    <a:pt x="0" y="0"/>
                  </a:moveTo>
                  <a:lnTo>
                    <a:pt x="0" y="9"/>
                  </a:lnTo>
                  <a:lnTo>
                    <a:pt x="0" y="19"/>
                  </a:lnTo>
                  <a:lnTo>
                    <a:pt x="2" y="28"/>
                  </a:lnTo>
                  <a:lnTo>
                    <a:pt x="2" y="39"/>
                  </a:lnTo>
                  <a:lnTo>
                    <a:pt x="3" y="48"/>
                  </a:lnTo>
                  <a:lnTo>
                    <a:pt x="4" y="58"/>
                  </a:lnTo>
                  <a:lnTo>
                    <a:pt x="5" y="67"/>
                  </a:lnTo>
                  <a:lnTo>
                    <a:pt x="6" y="76"/>
                  </a:lnTo>
                  <a:lnTo>
                    <a:pt x="7" y="87"/>
                  </a:lnTo>
                  <a:lnTo>
                    <a:pt x="8" y="96"/>
                  </a:lnTo>
                  <a:lnTo>
                    <a:pt x="11" y="105"/>
                  </a:lnTo>
                  <a:lnTo>
                    <a:pt x="13" y="115"/>
                  </a:lnTo>
                  <a:lnTo>
                    <a:pt x="14" y="124"/>
                  </a:lnTo>
                  <a:lnTo>
                    <a:pt x="16" y="134"/>
                  </a:lnTo>
                  <a:lnTo>
                    <a:pt x="19" y="143"/>
                  </a:lnTo>
                  <a:lnTo>
                    <a:pt x="22" y="153"/>
                  </a:lnTo>
                  <a:lnTo>
                    <a:pt x="24" y="162"/>
                  </a:lnTo>
                  <a:lnTo>
                    <a:pt x="28" y="171"/>
                  </a:lnTo>
                  <a:lnTo>
                    <a:pt x="30" y="180"/>
                  </a:lnTo>
                  <a:lnTo>
                    <a:pt x="34" y="190"/>
                  </a:lnTo>
                  <a:lnTo>
                    <a:pt x="37" y="199"/>
                  </a:lnTo>
                  <a:lnTo>
                    <a:pt x="40" y="208"/>
                  </a:lnTo>
                  <a:lnTo>
                    <a:pt x="44" y="216"/>
                  </a:lnTo>
                  <a:lnTo>
                    <a:pt x="48" y="225"/>
                  </a:lnTo>
                  <a:lnTo>
                    <a:pt x="52" y="234"/>
                  </a:lnTo>
                  <a:lnTo>
                    <a:pt x="56" y="243"/>
                  </a:lnTo>
                  <a:lnTo>
                    <a:pt x="61" y="251"/>
                  </a:lnTo>
                  <a:lnTo>
                    <a:pt x="66" y="260"/>
                  </a:lnTo>
                  <a:lnTo>
                    <a:pt x="70" y="268"/>
                  </a:lnTo>
                  <a:lnTo>
                    <a:pt x="75" y="276"/>
                  </a:lnTo>
                  <a:lnTo>
                    <a:pt x="79" y="286"/>
                  </a:lnTo>
                  <a:lnTo>
                    <a:pt x="85" y="294"/>
                  </a:lnTo>
                  <a:lnTo>
                    <a:pt x="90" y="302"/>
                  </a:lnTo>
                  <a:lnTo>
                    <a:pt x="95" y="310"/>
                  </a:lnTo>
                  <a:lnTo>
                    <a:pt x="101" y="318"/>
                  </a:lnTo>
                  <a:lnTo>
                    <a:pt x="107" y="326"/>
                  </a:lnTo>
                  <a:lnTo>
                    <a:pt x="112" y="334"/>
                  </a:lnTo>
                  <a:lnTo>
                    <a:pt x="118" y="342"/>
                  </a:lnTo>
                  <a:lnTo>
                    <a:pt x="124" y="348"/>
                  </a:lnTo>
                  <a:lnTo>
                    <a:pt x="130" y="356"/>
                  </a:lnTo>
                  <a:lnTo>
                    <a:pt x="136" y="363"/>
                  </a:lnTo>
                  <a:lnTo>
                    <a:pt x="143" y="371"/>
                  </a:lnTo>
                  <a:lnTo>
                    <a:pt x="149" y="378"/>
                  </a:lnTo>
                  <a:lnTo>
                    <a:pt x="156" y="385"/>
                  </a:lnTo>
                  <a:lnTo>
                    <a:pt x="163" y="392"/>
                  </a:lnTo>
                  <a:lnTo>
                    <a:pt x="170" y="399"/>
                  </a:lnTo>
                  <a:lnTo>
                    <a:pt x="176" y="406"/>
                  </a:lnTo>
                  <a:lnTo>
                    <a:pt x="183" y="411"/>
                  </a:lnTo>
                  <a:lnTo>
                    <a:pt x="191" y="418"/>
                  </a:lnTo>
                  <a:lnTo>
                    <a:pt x="198" y="425"/>
                  </a:lnTo>
                  <a:lnTo>
                    <a:pt x="206" y="431"/>
                  </a:lnTo>
                  <a:lnTo>
                    <a:pt x="213" y="436"/>
                  </a:lnTo>
                  <a:lnTo>
                    <a:pt x="221" y="442"/>
                  </a:lnTo>
                  <a:lnTo>
                    <a:pt x="229" y="448"/>
                  </a:lnTo>
                  <a:lnTo>
                    <a:pt x="237" y="454"/>
                  </a:lnTo>
                  <a:lnTo>
                    <a:pt x="245" y="459"/>
                  </a:lnTo>
                  <a:lnTo>
                    <a:pt x="253" y="465"/>
                  </a:lnTo>
                  <a:lnTo>
                    <a:pt x="261" y="470"/>
                  </a:lnTo>
                  <a:lnTo>
                    <a:pt x="269" y="475"/>
                  </a:lnTo>
                  <a:lnTo>
                    <a:pt x="277" y="480"/>
                  </a:lnTo>
                  <a:lnTo>
                    <a:pt x="286" y="484"/>
                  </a:lnTo>
                  <a:lnTo>
                    <a:pt x="294" y="489"/>
                  </a:lnTo>
                  <a:lnTo>
                    <a:pt x="303" y="494"/>
                  </a:lnTo>
                  <a:lnTo>
                    <a:pt x="311" y="498"/>
                  </a:lnTo>
                  <a:lnTo>
                    <a:pt x="320" y="503"/>
                  </a:lnTo>
                  <a:lnTo>
                    <a:pt x="329" y="506"/>
                  </a:lnTo>
                  <a:lnTo>
                    <a:pt x="337" y="510"/>
                  </a:lnTo>
                  <a:lnTo>
                    <a:pt x="347" y="514"/>
                  </a:lnTo>
                  <a:lnTo>
                    <a:pt x="356" y="518"/>
                  </a:lnTo>
                  <a:lnTo>
                    <a:pt x="365" y="521"/>
                  </a:lnTo>
                  <a:lnTo>
                    <a:pt x="374" y="524"/>
                  </a:lnTo>
                  <a:lnTo>
                    <a:pt x="383" y="527"/>
                  </a:lnTo>
                  <a:lnTo>
                    <a:pt x="392" y="530"/>
                  </a:lnTo>
                  <a:lnTo>
                    <a:pt x="401" y="532"/>
                  </a:lnTo>
                  <a:lnTo>
                    <a:pt x="411" y="535"/>
                  </a:lnTo>
                  <a:lnTo>
                    <a:pt x="421" y="538"/>
                  </a:lnTo>
                  <a:lnTo>
                    <a:pt x="430" y="540"/>
                  </a:lnTo>
                  <a:lnTo>
                    <a:pt x="439" y="542"/>
                  </a:lnTo>
                  <a:lnTo>
                    <a:pt x="448" y="544"/>
                  </a:lnTo>
                  <a:lnTo>
                    <a:pt x="459" y="546"/>
                  </a:lnTo>
                  <a:lnTo>
                    <a:pt x="468" y="547"/>
                  </a:lnTo>
                  <a:lnTo>
                    <a:pt x="478" y="548"/>
                  </a:lnTo>
                  <a:lnTo>
                    <a:pt x="487" y="550"/>
                  </a:lnTo>
                  <a:lnTo>
                    <a:pt x="496" y="551"/>
                  </a:lnTo>
                  <a:lnTo>
                    <a:pt x="507" y="552"/>
                  </a:lnTo>
                  <a:lnTo>
                    <a:pt x="516" y="553"/>
                  </a:lnTo>
                  <a:lnTo>
                    <a:pt x="526" y="553"/>
                  </a:lnTo>
                  <a:lnTo>
                    <a:pt x="535" y="554"/>
                  </a:lnTo>
                  <a:lnTo>
                    <a:pt x="545" y="554"/>
                  </a:lnTo>
                  <a:lnTo>
                    <a:pt x="555" y="554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42">
              <a:extLst>
                <a:ext uri="{FF2B5EF4-FFF2-40B4-BE49-F238E27FC236}">
                  <a16:creationId xmlns:a16="http://schemas.microsoft.com/office/drawing/2014/main" id="{03E3F9AE-6504-954E-A86F-9AFC986EDE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6" y="2738"/>
              <a:ext cx="92" cy="93"/>
            </a:xfrm>
            <a:custGeom>
              <a:avLst/>
              <a:gdLst>
                <a:gd name="T0" fmla="*/ 0 w 554"/>
                <a:gd name="T1" fmla="*/ 0 h 554"/>
                <a:gd name="T2" fmla="*/ 0 w 554"/>
                <a:gd name="T3" fmla="*/ 0 h 554"/>
                <a:gd name="T4" fmla="*/ 0 w 554"/>
                <a:gd name="T5" fmla="*/ 0 h 554"/>
                <a:gd name="T6" fmla="*/ 0 w 554"/>
                <a:gd name="T7" fmla="*/ 0 h 554"/>
                <a:gd name="T8" fmla="*/ 0 w 554"/>
                <a:gd name="T9" fmla="*/ 0 h 554"/>
                <a:gd name="T10" fmla="*/ 0 w 554"/>
                <a:gd name="T11" fmla="*/ 0 h 554"/>
                <a:gd name="T12" fmla="*/ 0 w 554"/>
                <a:gd name="T13" fmla="*/ 0 h 554"/>
                <a:gd name="T14" fmla="*/ 0 w 554"/>
                <a:gd name="T15" fmla="*/ 0 h 554"/>
                <a:gd name="T16" fmla="*/ 0 w 554"/>
                <a:gd name="T17" fmla="*/ 0 h 554"/>
                <a:gd name="T18" fmla="*/ 0 w 554"/>
                <a:gd name="T19" fmla="*/ 0 h 554"/>
                <a:gd name="T20" fmla="*/ 0 w 554"/>
                <a:gd name="T21" fmla="*/ 0 h 554"/>
                <a:gd name="T22" fmla="*/ 0 w 554"/>
                <a:gd name="T23" fmla="*/ 0 h 554"/>
                <a:gd name="T24" fmla="*/ 0 w 554"/>
                <a:gd name="T25" fmla="*/ 0 h 554"/>
                <a:gd name="T26" fmla="*/ 0 w 554"/>
                <a:gd name="T27" fmla="*/ 0 h 554"/>
                <a:gd name="T28" fmla="*/ 0 w 554"/>
                <a:gd name="T29" fmla="*/ 0 h 554"/>
                <a:gd name="T30" fmla="*/ 0 w 554"/>
                <a:gd name="T31" fmla="*/ 0 h 554"/>
                <a:gd name="T32" fmla="*/ 0 w 554"/>
                <a:gd name="T33" fmla="*/ 0 h 554"/>
                <a:gd name="T34" fmla="*/ 0 w 554"/>
                <a:gd name="T35" fmla="*/ 0 h 554"/>
                <a:gd name="T36" fmla="*/ 0 w 554"/>
                <a:gd name="T37" fmla="*/ 0 h 554"/>
                <a:gd name="T38" fmla="*/ 0 w 554"/>
                <a:gd name="T39" fmla="*/ 0 h 554"/>
                <a:gd name="T40" fmla="*/ 0 w 554"/>
                <a:gd name="T41" fmla="*/ 0 h 554"/>
                <a:gd name="T42" fmla="*/ 0 w 554"/>
                <a:gd name="T43" fmla="*/ 0 h 554"/>
                <a:gd name="T44" fmla="*/ 0 w 554"/>
                <a:gd name="T45" fmla="*/ 0 h 554"/>
                <a:gd name="T46" fmla="*/ 0 w 554"/>
                <a:gd name="T47" fmla="*/ 0 h 554"/>
                <a:gd name="T48" fmla="*/ 0 w 554"/>
                <a:gd name="T49" fmla="*/ 0 h 554"/>
                <a:gd name="T50" fmla="*/ 0 w 554"/>
                <a:gd name="T51" fmla="*/ 0 h 554"/>
                <a:gd name="T52" fmla="*/ 0 w 554"/>
                <a:gd name="T53" fmla="*/ 0 h 554"/>
                <a:gd name="T54" fmla="*/ 0 w 554"/>
                <a:gd name="T55" fmla="*/ 0 h 554"/>
                <a:gd name="T56" fmla="*/ 0 w 554"/>
                <a:gd name="T57" fmla="*/ 0 h 554"/>
                <a:gd name="T58" fmla="*/ 0 w 554"/>
                <a:gd name="T59" fmla="*/ 0 h 554"/>
                <a:gd name="T60" fmla="*/ 0 w 554"/>
                <a:gd name="T61" fmla="*/ 0 h 554"/>
                <a:gd name="T62" fmla="*/ 0 w 554"/>
                <a:gd name="T63" fmla="*/ 0 h 554"/>
                <a:gd name="T64" fmla="*/ 0 w 554"/>
                <a:gd name="T65" fmla="*/ 0 h 554"/>
                <a:gd name="T66" fmla="*/ 0 w 554"/>
                <a:gd name="T67" fmla="*/ 0 h 554"/>
                <a:gd name="T68" fmla="*/ 0 w 554"/>
                <a:gd name="T69" fmla="*/ 0 h 554"/>
                <a:gd name="T70" fmla="*/ 0 w 554"/>
                <a:gd name="T71" fmla="*/ 0 h 554"/>
                <a:gd name="T72" fmla="*/ 0 w 554"/>
                <a:gd name="T73" fmla="*/ 0 h 554"/>
                <a:gd name="T74" fmla="*/ 0 w 554"/>
                <a:gd name="T75" fmla="*/ 0 h 554"/>
                <a:gd name="T76" fmla="*/ 0 w 554"/>
                <a:gd name="T77" fmla="*/ 0 h 554"/>
                <a:gd name="T78" fmla="*/ 0 w 554"/>
                <a:gd name="T79" fmla="*/ 0 h 554"/>
                <a:gd name="T80" fmla="*/ 0 w 554"/>
                <a:gd name="T81" fmla="*/ 0 h 554"/>
                <a:gd name="T82" fmla="*/ 0 w 554"/>
                <a:gd name="T83" fmla="*/ 0 h 554"/>
                <a:gd name="T84" fmla="*/ 0 w 554"/>
                <a:gd name="T85" fmla="*/ 0 h 554"/>
                <a:gd name="T86" fmla="*/ 0 w 554"/>
                <a:gd name="T87" fmla="*/ 0 h 554"/>
                <a:gd name="T88" fmla="*/ 0 w 554"/>
                <a:gd name="T89" fmla="*/ 0 h 55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54"/>
                <a:gd name="T136" fmla="*/ 0 h 554"/>
                <a:gd name="T137" fmla="*/ 554 w 554"/>
                <a:gd name="T138" fmla="*/ 554 h 55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54" h="554">
                  <a:moveTo>
                    <a:pt x="0" y="554"/>
                  </a:moveTo>
                  <a:lnTo>
                    <a:pt x="9" y="554"/>
                  </a:lnTo>
                  <a:lnTo>
                    <a:pt x="19" y="554"/>
                  </a:lnTo>
                  <a:lnTo>
                    <a:pt x="28" y="553"/>
                  </a:lnTo>
                  <a:lnTo>
                    <a:pt x="38" y="553"/>
                  </a:lnTo>
                  <a:lnTo>
                    <a:pt x="48" y="552"/>
                  </a:lnTo>
                  <a:lnTo>
                    <a:pt x="58" y="551"/>
                  </a:lnTo>
                  <a:lnTo>
                    <a:pt x="67" y="550"/>
                  </a:lnTo>
                  <a:lnTo>
                    <a:pt x="76" y="548"/>
                  </a:lnTo>
                  <a:lnTo>
                    <a:pt x="86" y="547"/>
                  </a:lnTo>
                  <a:lnTo>
                    <a:pt x="96" y="546"/>
                  </a:lnTo>
                  <a:lnTo>
                    <a:pt x="105" y="544"/>
                  </a:lnTo>
                  <a:lnTo>
                    <a:pt x="115" y="542"/>
                  </a:lnTo>
                  <a:lnTo>
                    <a:pt x="124" y="540"/>
                  </a:lnTo>
                  <a:lnTo>
                    <a:pt x="133" y="538"/>
                  </a:lnTo>
                  <a:lnTo>
                    <a:pt x="142" y="535"/>
                  </a:lnTo>
                  <a:lnTo>
                    <a:pt x="153" y="532"/>
                  </a:lnTo>
                  <a:lnTo>
                    <a:pt x="162" y="530"/>
                  </a:lnTo>
                  <a:lnTo>
                    <a:pt x="171" y="527"/>
                  </a:lnTo>
                  <a:lnTo>
                    <a:pt x="180" y="524"/>
                  </a:lnTo>
                  <a:lnTo>
                    <a:pt x="189" y="521"/>
                  </a:lnTo>
                  <a:lnTo>
                    <a:pt x="198" y="518"/>
                  </a:lnTo>
                  <a:lnTo>
                    <a:pt x="208" y="514"/>
                  </a:lnTo>
                  <a:lnTo>
                    <a:pt x="216" y="510"/>
                  </a:lnTo>
                  <a:lnTo>
                    <a:pt x="225" y="506"/>
                  </a:lnTo>
                  <a:lnTo>
                    <a:pt x="234" y="503"/>
                  </a:lnTo>
                  <a:lnTo>
                    <a:pt x="243" y="498"/>
                  </a:lnTo>
                  <a:lnTo>
                    <a:pt x="251" y="494"/>
                  </a:lnTo>
                  <a:lnTo>
                    <a:pt x="260" y="489"/>
                  </a:lnTo>
                  <a:lnTo>
                    <a:pt x="268" y="484"/>
                  </a:lnTo>
                  <a:lnTo>
                    <a:pt x="276" y="480"/>
                  </a:lnTo>
                  <a:lnTo>
                    <a:pt x="285" y="475"/>
                  </a:lnTo>
                  <a:lnTo>
                    <a:pt x="293" y="470"/>
                  </a:lnTo>
                  <a:lnTo>
                    <a:pt x="301" y="465"/>
                  </a:lnTo>
                  <a:lnTo>
                    <a:pt x="309" y="459"/>
                  </a:lnTo>
                  <a:lnTo>
                    <a:pt x="317" y="454"/>
                  </a:lnTo>
                  <a:lnTo>
                    <a:pt x="325" y="448"/>
                  </a:lnTo>
                  <a:lnTo>
                    <a:pt x="333" y="442"/>
                  </a:lnTo>
                  <a:lnTo>
                    <a:pt x="341" y="436"/>
                  </a:lnTo>
                  <a:lnTo>
                    <a:pt x="348" y="431"/>
                  </a:lnTo>
                  <a:lnTo>
                    <a:pt x="356" y="425"/>
                  </a:lnTo>
                  <a:lnTo>
                    <a:pt x="363" y="418"/>
                  </a:lnTo>
                  <a:lnTo>
                    <a:pt x="371" y="411"/>
                  </a:lnTo>
                  <a:lnTo>
                    <a:pt x="378" y="406"/>
                  </a:lnTo>
                  <a:lnTo>
                    <a:pt x="385" y="399"/>
                  </a:lnTo>
                  <a:lnTo>
                    <a:pt x="392" y="392"/>
                  </a:lnTo>
                  <a:lnTo>
                    <a:pt x="398" y="385"/>
                  </a:lnTo>
                  <a:lnTo>
                    <a:pt x="405" y="378"/>
                  </a:lnTo>
                  <a:lnTo>
                    <a:pt x="411" y="371"/>
                  </a:lnTo>
                  <a:lnTo>
                    <a:pt x="418" y="363"/>
                  </a:lnTo>
                  <a:lnTo>
                    <a:pt x="425" y="356"/>
                  </a:lnTo>
                  <a:lnTo>
                    <a:pt x="430" y="348"/>
                  </a:lnTo>
                  <a:lnTo>
                    <a:pt x="436" y="342"/>
                  </a:lnTo>
                  <a:lnTo>
                    <a:pt x="442" y="334"/>
                  </a:lnTo>
                  <a:lnTo>
                    <a:pt x="448" y="326"/>
                  </a:lnTo>
                  <a:lnTo>
                    <a:pt x="453" y="318"/>
                  </a:lnTo>
                  <a:lnTo>
                    <a:pt x="459" y="310"/>
                  </a:lnTo>
                  <a:lnTo>
                    <a:pt x="465" y="302"/>
                  </a:lnTo>
                  <a:lnTo>
                    <a:pt x="469" y="294"/>
                  </a:lnTo>
                  <a:lnTo>
                    <a:pt x="475" y="286"/>
                  </a:lnTo>
                  <a:lnTo>
                    <a:pt x="480" y="276"/>
                  </a:lnTo>
                  <a:lnTo>
                    <a:pt x="484" y="268"/>
                  </a:lnTo>
                  <a:lnTo>
                    <a:pt x="489" y="260"/>
                  </a:lnTo>
                  <a:lnTo>
                    <a:pt x="493" y="251"/>
                  </a:lnTo>
                  <a:lnTo>
                    <a:pt x="498" y="243"/>
                  </a:lnTo>
                  <a:lnTo>
                    <a:pt x="502" y="234"/>
                  </a:lnTo>
                  <a:lnTo>
                    <a:pt x="506" y="225"/>
                  </a:lnTo>
                  <a:lnTo>
                    <a:pt x="509" y="216"/>
                  </a:lnTo>
                  <a:lnTo>
                    <a:pt x="514" y="208"/>
                  </a:lnTo>
                  <a:lnTo>
                    <a:pt x="517" y="199"/>
                  </a:lnTo>
                  <a:lnTo>
                    <a:pt x="521" y="190"/>
                  </a:lnTo>
                  <a:lnTo>
                    <a:pt x="524" y="180"/>
                  </a:lnTo>
                  <a:lnTo>
                    <a:pt x="526" y="171"/>
                  </a:lnTo>
                  <a:lnTo>
                    <a:pt x="530" y="162"/>
                  </a:lnTo>
                  <a:lnTo>
                    <a:pt x="532" y="153"/>
                  </a:lnTo>
                  <a:lnTo>
                    <a:pt x="534" y="143"/>
                  </a:lnTo>
                  <a:lnTo>
                    <a:pt x="538" y="134"/>
                  </a:lnTo>
                  <a:lnTo>
                    <a:pt x="540" y="124"/>
                  </a:lnTo>
                  <a:lnTo>
                    <a:pt x="541" y="115"/>
                  </a:lnTo>
                  <a:lnTo>
                    <a:pt x="544" y="105"/>
                  </a:lnTo>
                  <a:lnTo>
                    <a:pt x="546" y="96"/>
                  </a:lnTo>
                  <a:lnTo>
                    <a:pt x="547" y="87"/>
                  </a:lnTo>
                  <a:lnTo>
                    <a:pt x="548" y="76"/>
                  </a:lnTo>
                  <a:lnTo>
                    <a:pt x="549" y="67"/>
                  </a:lnTo>
                  <a:lnTo>
                    <a:pt x="550" y="58"/>
                  </a:lnTo>
                  <a:lnTo>
                    <a:pt x="552" y="48"/>
                  </a:lnTo>
                  <a:lnTo>
                    <a:pt x="553" y="39"/>
                  </a:lnTo>
                  <a:lnTo>
                    <a:pt x="553" y="28"/>
                  </a:lnTo>
                  <a:lnTo>
                    <a:pt x="554" y="19"/>
                  </a:lnTo>
                  <a:lnTo>
                    <a:pt x="554" y="9"/>
                  </a:lnTo>
                  <a:lnTo>
                    <a:pt x="554" y="0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43">
              <a:extLst>
                <a:ext uri="{FF2B5EF4-FFF2-40B4-BE49-F238E27FC236}">
                  <a16:creationId xmlns:a16="http://schemas.microsoft.com/office/drawing/2014/main" id="{639E6D29-5BEE-6341-931F-9A8F5B480E6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6" y="2501"/>
              <a:ext cx="92" cy="92"/>
            </a:xfrm>
            <a:custGeom>
              <a:avLst/>
              <a:gdLst>
                <a:gd name="T0" fmla="*/ 0 w 554"/>
                <a:gd name="T1" fmla="*/ 0 h 555"/>
                <a:gd name="T2" fmla="*/ 0 w 554"/>
                <a:gd name="T3" fmla="*/ 0 h 555"/>
                <a:gd name="T4" fmla="*/ 0 w 554"/>
                <a:gd name="T5" fmla="*/ 0 h 555"/>
                <a:gd name="T6" fmla="*/ 0 w 554"/>
                <a:gd name="T7" fmla="*/ 0 h 555"/>
                <a:gd name="T8" fmla="*/ 0 w 554"/>
                <a:gd name="T9" fmla="*/ 0 h 555"/>
                <a:gd name="T10" fmla="*/ 0 w 554"/>
                <a:gd name="T11" fmla="*/ 0 h 555"/>
                <a:gd name="T12" fmla="*/ 0 w 554"/>
                <a:gd name="T13" fmla="*/ 0 h 555"/>
                <a:gd name="T14" fmla="*/ 0 w 554"/>
                <a:gd name="T15" fmla="*/ 0 h 555"/>
                <a:gd name="T16" fmla="*/ 0 w 554"/>
                <a:gd name="T17" fmla="*/ 0 h 555"/>
                <a:gd name="T18" fmla="*/ 0 w 554"/>
                <a:gd name="T19" fmla="*/ 0 h 555"/>
                <a:gd name="T20" fmla="*/ 0 w 554"/>
                <a:gd name="T21" fmla="*/ 0 h 555"/>
                <a:gd name="T22" fmla="*/ 0 w 554"/>
                <a:gd name="T23" fmla="*/ 0 h 555"/>
                <a:gd name="T24" fmla="*/ 0 w 554"/>
                <a:gd name="T25" fmla="*/ 0 h 555"/>
                <a:gd name="T26" fmla="*/ 0 w 554"/>
                <a:gd name="T27" fmla="*/ 0 h 555"/>
                <a:gd name="T28" fmla="*/ 0 w 554"/>
                <a:gd name="T29" fmla="*/ 0 h 555"/>
                <a:gd name="T30" fmla="*/ 0 w 554"/>
                <a:gd name="T31" fmla="*/ 0 h 555"/>
                <a:gd name="T32" fmla="*/ 0 w 554"/>
                <a:gd name="T33" fmla="*/ 0 h 555"/>
                <a:gd name="T34" fmla="*/ 0 w 554"/>
                <a:gd name="T35" fmla="*/ 0 h 555"/>
                <a:gd name="T36" fmla="*/ 0 w 554"/>
                <a:gd name="T37" fmla="*/ 0 h 555"/>
                <a:gd name="T38" fmla="*/ 0 w 554"/>
                <a:gd name="T39" fmla="*/ 0 h 555"/>
                <a:gd name="T40" fmla="*/ 0 w 554"/>
                <a:gd name="T41" fmla="*/ 0 h 555"/>
                <a:gd name="T42" fmla="*/ 0 w 554"/>
                <a:gd name="T43" fmla="*/ 0 h 555"/>
                <a:gd name="T44" fmla="*/ 0 w 554"/>
                <a:gd name="T45" fmla="*/ 0 h 555"/>
                <a:gd name="T46" fmla="*/ 0 w 554"/>
                <a:gd name="T47" fmla="*/ 0 h 555"/>
                <a:gd name="T48" fmla="*/ 0 w 554"/>
                <a:gd name="T49" fmla="*/ 0 h 555"/>
                <a:gd name="T50" fmla="*/ 0 w 554"/>
                <a:gd name="T51" fmla="*/ 0 h 555"/>
                <a:gd name="T52" fmla="*/ 0 w 554"/>
                <a:gd name="T53" fmla="*/ 0 h 555"/>
                <a:gd name="T54" fmla="*/ 0 w 554"/>
                <a:gd name="T55" fmla="*/ 0 h 555"/>
                <a:gd name="T56" fmla="*/ 0 w 554"/>
                <a:gd name="T57" fmla="*/ 0 h 555"/>
                <a:gd name="T58" fmla="*/ 0 w 554"/>
                <a:gd name="T59" fmla="*/ 0 h 555"/>
                <a:gd name="T60" fmla="*/ 0 w 554"/>
                <a:gd name="T61" fmla="*/ 0 h 555"/>
                <a:gd name="T62" fmla="*/ 0 w 554"/>
                <a:gd name="T63" fmla="*/ 0 h 555"/>
                <a:gd name="T64" fmla="*/ 0 w 554"/>
                <a:gd name="T65" fmla="*/ 0 h 555"/>
                <a:gd name="T66" fmla="*/ 0 w 554"/>
                <a:gd name="T67" fmla="*/ 0 h 555"/>
                <a:gd name="T68" fmla="*/ 0 w 554"/>
                <a:gd name="T69" fmla="*/ 0 h 555"/>
                <a:gd name="T70" fmla="*/ 0 w 554"/>
                <a:gd name="T71" fmla="*/ 0 h 555"/>
                <a:gd name="T72" fmla="*/ 0 w 554"/>
                <a:gd name="T73" fmla="*/ 0 h 555"/>
                <a:gd name="T74" fmla="*/ 0 w 554"/>
                <a:gd name="T75" fmla="*/ 0 h 555"/>
                <a:gd name="T76" fmla="*/ 0 w 554"/>
                <a:gd name="T77" fmla="*/ 0 h 555"/>
                <a:gd name="T78" fmla="*/ 0 w 554"/>
                <a:gd name="T79" fmla="*/ 0 h 555"/>
                <a:gd name="T80" fmla="*/ 0 w 554"/>
                <a:gd name="T81" fmla="*/ 0 h 555"/>
                <a:gd name="T82" fmla="*/ 0 w 554"/>
                <a:gd name="T83" fmla="*/ 0 h 555"/>
                <a:gd name="T84" fmla="*/ 0 w 554"/>
                <a:gd name="T85" fmla="*/ 0 h 555"/>
                <a:gd name="T86" fmla="*/ 0 w 554"/>
                <a:gd name="T87" fmla="*/ 0 h 555"/>
                <a:gd name="T88" fmla="*/ 0 w 554"/>
                <a:gd name="T89" fmla="*/ 0 h 55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54"/>
                <a:gd name="T136" fmla="*/ 0 h 555"/>
                <a:gd name="T137" fmla="*/ 554 w 554"/>
                <a:gd name="T138" fmla="*/ 555 h 55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54" h="555">
                  <a:moveTo>
                    <a:pt x="554" y="555"/>
                  </a:moveTo>
                  <a:lnTo>
                    <a:pt x="554" y="545"/>
                  </a:lnTo>
                  <a:lnTo>
                    <a:pt x="554" y="536"/>
                  </a:lnTo>
                  <a:lnTo>
                    <a:pt x="553" y="525"/>
                  </a:lnTo>
                  <a:lnTo>
                    <a:pt x="553" y="516"/>
                  </a:lnTo>
                  <a:lnTo>
                    <a:pt x="552" y="506"/>
                  </a:lnTo>
                  <a:lnTo>
                    <a:pt x="550" y="497"/>
                  </a:lnTo>
                  <a:lnTo>
                    <a:pt x="549" y="486"/>
                  </a:lnTo>
                  <a:lnTo>
                    <a:pt x="548" y="477"/>
                  </a:lnTo>
                  <a:lnTo>
                    <a:pt x="547" y="468"/>
                  </a:lnTo>
                  <a:lnTo>
                    <a:pt x="546" y="458"/>
                  </a:lnTo>
                  <a:lnTo>
                    <a:pt x="544" y="449"/>
                  </a:lnTo>
                  <a:lnTo>
                    <a:pt x="541" y="440"/>
                  </a:lnTo>
                  <a:lnTo>
                    <a:pt x="540" y="429"/>
                  </a:lnTo>
                  <a:lnTo>
                    <a:pt x="538" y="420"/>
                  </a:lnTo>
                  <a:lnTo>
                    <a:pt x="534" y="411"/>
                  </a:lnTo>
                  <a:lnTo>
                    <a:pt x="532" y="402"/>
                  </a:lnTo>
                  <a:lnTo>
                    <a:pt x="530" y="393"/>
                  </a:lnTo>
                  <a:lnTo>
                    <a:pt x="526" y="384"/>
                  </a:lnTo>
                  <a:lnTo>
                    <a:pt x="524" y="374"/>
                  </a:lnTo>
                  <a:lnTo>
                    <a:pt x="521" y="365"/>
                  </a:lnTo>
                  <a:lnTo>
                    <a:pt x="517" y="356"/>
                  </a:lnTo>
                  <a:lnTo>
                    <a:pt x="514" y="347"/>
                  </a:lnTo>
                  <a:lnTo>
                    <a:pt x="509" y="338"/>
                  </a:lnTo>
                  <a:lnTo>
                    <a:pt x="506" y="329"/>
                  </a:lnTo>
                  <a:lnTo>
                    <a:pt x="502" y="321"/>
                  </a:lnTo>
                  <a:lnTo>
                    <a:pt x="498" y="312"/>
                  </a:lnTo>
                  <a:lnTo>
                    <a:pt x="493" y="302"/>
                  </a:lnTo>
                  <a:lnTo>
                    <a:pt x="489" y="294"/>
                  </a:lnTo>
                  <a:lnTo>
                    <a:pt x="484" y="285"/>
                  </a:lnTo>
                  <a:lnTo>
                    <a:pt x="480" y="277"/>
                  </a:lnTo>
                  <a:lnTo>
                    <a:pt x="475" y="269"/>
                  </a:lnTo>
                  <a:lnTo>
                    <a:pt x="469" y="261"/>
                  </a:lnTo>
                  <a:lnTo>
                    <a:pt x="465" y="252"/>
                  </a:lnTo>
                  <a:lnTo>
                    <a:pt x="459" y="244"/>
                  </a:lnTo>
                  <a:lnTo>
                    <a:pt x="453" y="236"/>
                  </a:lnTo>
                  <a:lnTo>
                    <a:pt x="448" y="228"/>
                  </a:lnTo>
                  <a:lnTo>
                    <a:pt x="442" y="221"/>
                  </a:lnTo>
                  <a:lnTo>
                    <a:pt x="436" y="213"/>
                  </a:lnTo>
                  <a:lnTo>
                    <a:pt x="430" y="205"/>
                  </a:lnTo>
                  <a:lnTo>
                    <a:pt x="425" y="198"/>
                  </a:lnTo>
                  <a:lnTo>
                    <a:pt x="418" y="190"/>
                  </a:lnTo>
                  <a:lnTo>
                    <a:pt x="411" y="184"/>
                  </a:lnTo>
                  <a:lnTo>
                    <a:pt x="405" y="177"/>
                  </a:lnTo>
                  <a:lnTo>
                    <a:pt x="398" y="170"/>
                  </a:lnTo>
                  <a:lnTo>
                    <a:pt x="392" y="163"/>
                  </a:lnTo>
                  <a:lnTo>
                    <a:pt x="385" y="156"/>
                  </a:lnTo>
                  <a:lnTo>
                    <a:pt x="378" y="149"/>
                  </a:lnTo>
                  <a:lnTo>
                    <a:pt x="371" y="142"/>
                  </a:lnTo>
                  <a:lnTo>
                    <a:pt x="363" y="136"/>
                  </a:lnTo>
                  <a:lnTo>
                    <a:pt x="356" y="130"/>
                  </a:lnTo>
                  <a:lnTo>
                    <a:pt x="348" y="124"/>
                  </a:lnTo>
                  <a:lnTo>
                    <a:pt x="341" y="117"/>
                  </a:lnTo>
                  <a:lnTo>
                    <a:pt x="333" y="112"/>
                  </a:lnTo>
                  <a:lnTo>
                    <a:pt x="325" y="106"/>
                  </a:lnTo>
                  <a:lnTo>
                    <a:pt x="317" y="100"/>
                  </a:lnTo>
                  <a:lnTo>
                    <a:pt x="309" y="94"/>
                  </a:lnTo>
                  <a:lnTo>
                    <a:pt x="301" y="90"/>
                  </a:lnTo>
                  <a:lnTo>
                    <a:pt x="293" y="84"/>
                  </a:lnTo>
                  <a:lnTo>
                    <a:pt x="285" y="80"/>
                  </a:lnTo>
                  <a:lnTo>
                    <a:pt x="276" y="74"/>
                  </a:lnTo>
                  <a:lnTo>
                    <a:pt x="268" y="69"/>
                  </a:lnTo>
                  <a:lnTo>
                    <a:pt x="260" y="65"/>
                  </a:lnTo>
                  <a:lnTo>
                    <a:pt x="251" y="60"/>
                  </a:lnTo>
                  <a:lnTo>
                    <a:pt x="243" y="57"/>
                  </a:lnTo>
                  <a:lnTo>
                    <a:pt x="234" y="52"/>
                  </a:lnTo>
                  <a:lnTo>
                    <a:pt x="225" y="48"/>
                  </a:lnTo>
                  <a:lnTo>
                    <a:pt x="216" y="44"/>
                  </a:lnTo>
                  <a:lnTo>
                    <a:pt x="208" y="41"/>
                  </a:lnTo>
                  <a:lnTo>
                    <a:pt x="198" y="37"/>
                  </a:lnTo>
                  <a:lnTo>
                    <a:pt x="189" y="34"/>
                  </a:lnTo>
                  <a:lnTo>
                    <a:pt x="180" y="30"/>
                  </a:lnTo>
                  <a:lnTo>
                    <a:pt x="171" y="27"/>
                  </a:lnTo>
                  <a:lnTo>
                    <a:pt x="162" y="25"/>
                  </a:lnTo>
                  <a:lnTo>
                    <a:pt x="153" y="21"/>
                  </a:lnTo>
                  <a:lnTo>
                    <a:pt x="142" y="19"/>
                  </a:lnTo>
                  <a:lnTo>
                    <a:pt x="133" y="17"/>
                  </a:lnTo>
                  <a:lnTo>
                    <a:pt x="124" y="14"/>
                  </a:lnTo>
                  <a:lnTo>
                    <a:pt x="115" y="12"/>
                  </a:lnTo>
                  <a:lnTo>
                    <a:pt x="105" y="10"/>
                  </a:lnTo>
                  <a:lnTo>
                    <a:pt x="96" y="9"/>
                  </a:lnTo>
                  <a:lnTo>
                    <a:pt x="86" y="6"/>
                  </a:lnTo>
                  <a:lnTo>
                    <a:pt x="76" y="5"/>
                  </a:lnTo>
                  <a:lnTo>
                    <a:pt x="67" y="4"/>
                  </a:lnTo>
                  <a:lnTo>
                    <a:pt x="58" y="3"/>
                  </a:lnTo>
                  <a:lnTo>
                    <a:pt x="48" y="2"/>
                  </a:lnTo>
                  <a:lnTo>
                    <a:pt x="38" y="2"/>
                  </a:lnTo>
                  <a:lnTo>
                    <a:pt x="28" y="1"/>
                  </a:lnTo>
                  <a:lnTo>
                    <a:pt x="19" y="1"/>
                  </a:lnTo>
                  <a:lnTo>
                    <a:pt x="9" y="1"/>
                  </a:lnTo>
                  <a:lnTo>
                    <a:pt x="0" y="0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44">
              <a:extLst>
                <a:ext uri="{FF2B5EF4-FFF2-40B4-BE49-F238E27FC236}">
                  <a16:creationId xmlns:a16="http://schemas.microsoft.com/office/drawing/2014/main" id="{87792D9F-CD76-A242-B7C7-874BCBA44D5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6" y="2501"/>
              <a:ext cx="93" cy="92"/>
            </a:xfrm>
            <a:custGeom>
              <a:avLst/>
              <a:gdLst>
                <a:gd name="T0" fmla="*/ 0 w 555"/>
                <a:gd name="T1" fmla="*/ 0 h 555"/>
                <a:gd name="T2" fmla="*/ 0 w 555"/>
                <a:gd name="T3" fmla="*/ 0 h 555"/>
                <a:gd name="T4" fmla="*/ 0 w 555"/>
                <a:gd name="T5" fmla="*/ 0 h 555"/>
                <a:gd name="T6" fmla="*/ 0 w 555"/>
                <a:gd name="T7" fmla="*/ 0 h 555"/>
                <a:gd name="T8" fmla="*/ 0 w 555"/>
                <a:gd name="T9" fmla="*/ 0 h 555"/>
                <a:gd name="T10" fmla="*/ 0 w 555"/>
                <a:gd name="T11" fmla="*/ 0 h 555"/>
                <a:gd name="T12" fmla="*/ 0 w 555"/>
                <a:gd name="T13" fmla="*/ 0 h 555"/>
                <a:gd name="T14" fmla="*/ 0 w 555"/>
                <a:gd name="T15" fmla="*/ 0 h 555"/>
                <a:gd name="T16" fmla="*/ 0 w 555"/>
                <a:gd name="T17" fmla="*/ 0 h 555"/>
                <a:gd name="T18" fmla="*/ 0 w 555"/>
                <a:gd name="T19" fmla="*/ 0 h 555"/>
                <a:gd name="T20" fmla="*/ 0 w 555"/>
                <a:gd name="T21" fmla="*/ 0 h 555"/>
                <a:gd name="T22" fmla="*/ 0 w 555"/>
                <a:gd name="T23" fmla="*/ 0 h 555"/>
                <a:gd name="T24" fmla="*/ 0 w 555"/>
                <a:gd name="T25" fmla="*/ 0 h 555"/>
                <a:gd name="T26" fmla="*/ 0 w 555"/>
                <a:gd name="T27" fmla="*/ 0 h 555"/>
                <a:gd name="T28" fmla="*/ 0 w 555"/>
                <a:gd name="T29" fmla="*/ 0 h 555"/>
                <a:gd name="T30" fmla="*/ 0 w 555"/>
                <a:gd name="T31" fmla="*/ 0 h 555"/>
                <a:gd name="T32" fmla="*/ 0 w 555"/>
                <a:gd name="T33" fmla="*/ 0 h 555"/>
                <a:gd name="T34" fmla="*/ 0 w 555"/>
                <a:gd name="T35" fmla="*/ 0 h 555"/>
                <a:gd name="T36" fmla="*/ 0 w 555"/>
                <a:gd name="T37" fmla="*/ 0 h 555"/>
                <a:gd name="T38" fmla="*/ 0 w 555"/>
                <a:gd name="T39" fmla="*/ 0 h 555"/>
                <a:gd name="T40" fmla="*/ 0 w 555"/>
                <a:gd name="T41" fmla="*/ 0 h 555"/>
                <a:gd name="T42" fmla="*/ 0 w 555"/>
                <a:gd name="T43" fmla="*/ 0 h 555"/>
                <a:gd name="T44" fmla="*/ 0 w 555"/>
                <a:gd name="T45" fmla="*/ 0 h 555"/>
                <a:gd name="T46" fmla="*/ 0 w 555"/>
                <a:gd name="T47" fmla="*/ 0 h 555"/>
                <a:gd name="T48" fmla="*/ 0 w 555"/>
                <a:gd name="T49" fmla="*/ 0 h 555"/>
                <a:gd name="T50" fmla="*/ 0 w 555"/>
                <a:gd name="T51" fmla="*/ 0 h 555"/>
                <a:gd name="T52" fmla="*/ 0 w 555"/>
                <a:gd name="T53" fmla="*/ 0 h 555"/>
                <a:gd name="T54" fmla="*/ 0 w 555"/>
                <a:gd name="T55" fmla="*/ 0 h 555"/>
                <a:gd name="T56" fmla="*/ 0 w 555"/>
                <a:gd name="T57" fmla="*/ 0 h 555"/>
                <a:gd name="T58" fmla="*/ 0 w 555"/>
                <a:gd name="T59" fmla="*/ 0 h 555"/>
                <a:gd name="T60" fmla="*/ 0 w 555"/>
                <a:gd name="T61" fmla="*/ 0 h 555"/>
                <a:gd name="T62" fmla="*/ 0 w 555"/>
                <a:gd name="T63" fmla="*/ 0 h 555"/>
                <a:gd name="T64" fmla="*/ 0 w 555"/>
                <a:gd name="T65" fmla="*/ 0 h 555"/>
                <a:gd name="T66" fmla="*/ 0 w 555"/>
                <a:gd name="T67" fmla="*/ 0 h 555"/>
                <a:gd name="T68" fmla="*/ 0 w 555"/>
                <a:gd name="T69" fmla="*/ 0 h 555"/>
                <a:gd name="T70" fmla="*/ 0 w 555"/>
                <a:gd name="T71" fmla="*/ 0 h 555"/>
                <a:gd name="T72" fmla="*/ 0 w 555"/>
                <a:gd name="T73" fmla="*/ 0 h 555"/>
                <a:gd name="T74" fmla="*/ 0 w 555"/>
                <a:gd name="T75" fmla="*/ 0 h 555"/>
                <a:gd name="T76" fmla="*/ 0 w 555"/>
                <a:gd name="T77" fmla="*/ 0 h 555"/>
                <a:gd name="T78" fmla="*/ 0 w 555"/>
                <a:gd name="T79" fmla="*/ 0 h 555"/>
                <a:gd name="T80" fmla="*/ 0 w 555"/>
                <a:gd name="T81" fmla="*/ 0 h 555"/>
                <a:gd name="T82" fmla="*/ 0 w 555"/>
                <a:gd name="T83" fmla="*/ 0 h 555"/>
                <a:gd name="T84" fmla="*/ 0 w 555"/>
                <a:gd name="T85" fmla="*/ 0 h 555"/>
                <a:gd name="T86" fmla="*/ 0 w 555"/>
                <a:gd name="T87" fmla="*/ 0 h 555"/>
                <a:gd name="T88" fmla="*/ 0 w 555"/>
                <a:gd name="T89" fmla="*/ 0 h 55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55"/>
                <a:gd name="T136" fmla="*/ 0 h 555"/>
                <a:gd name="T137" fmla="*/ 555 w 555"/>
                <a:gd name="T138" fmla="*/ 555 h 55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55" h="555">
                  <a:moveTo>
                    <a:pt x="555" y="0"/>
                  </a:moveTo>
                  <a:lnTo>
                    <a:pt x="545" y="1"/>
                  </a:lnTo>
                  <a:lnTo>
                    <a:pt x="535" y="1"/>
                  </a:lnTo>
                  <a:lnTo>
                    <a:pt x="526" y="1"/>
                  </a:lnTo>
                  <a:lnTo>
                    <a:pt x="516" y="2"/>
                  </a:lnTo>
                  <a:lnTo>
                    <a:pt x="507" y="2"/>
                  </a:lnTo>
                  <a:lnTo>
                    <a:pt x="496" y="3"/>
                  </a:lnTo>
                  <a:lnTo>
                    <a:pt x="487" y="4"/>
                  </a:lnTo>
                  <a:lnTo>
                    <a:pt x="478" y="5"/>
                  </a:lnTo>
                  <a:lnTo>
                    <a:pt x="468" y="6"/>
                  </a:lnTo>
                  <a:lnTo>
                    <a:pt x="459" y="9"/>
                  </a:lnTo>
                  <a:lnTo>
                    <a:pt x="448" y="10"/>
                  </a:lnTo>
                  <a:lnTo>
                    <a:pt x="439" y="12"/>
                  </a:lnTo>
                  <a:lnTo>
                    <a:pt x="430" y="14"/>
                  </a:lnTo>
                  <a:lnTo>
                    <a:pt x="421" y="17"/>
                  </a:lnTo>
                  <a:lnTo>
                    <a:pt x="411" y="19"/>
                  </a:lnTo>
                  <a:lnTo>
                    <a:pt x="401" y="21"/>
                  </a:lnTo>
                  <a:lnTo>
                    <a:pt x="392" y="25"/>
                  </a:lnTo>
                  <a:lnTo>
                    <a:pt x="383" y="27"/>
                  </a:lnTo>
                  <a:lnTo>
                    <a:pt x="374" y="30"/>
                  </a:lnTo>
                  <a:lnTo>
                    <a:pt x="365" y="34"/>
                  </a:lnTo>
                  <a:lnTo>
                    <a:pt x="356" y="37"/>
                  </a:lnTo>
                  <a:lnTo>
                    <a:pt x="347" y="41"/>
                  </a:lnTo>
                  <a:lnTo>
                    <a:pt x="337" y="44"/>
                  </a:lnTo>
                  <a:lnTo>
                    <a:pt x="329" y="48"/>
                  </a:lnTo>
                  <a:lnTo>
                    <a:pt x="320" y="52"/>
                  </a:lnTo>
                  <a:lnTo>
                    <a:pt x="311" y="57"/>
                  </a:lnTo>
                  <a:lnTo>
                    <a:pt x="303" y="60"/>
                  </a:lnTo>
                  <a:lnTo>
                    <a:pt x="294" y="65"/>
                  </a:lnTo>
                  <a:lnTo>
                    <a:pt x="286" y="69"/>
                  </a:lnTo>
                  <a:lnTo>
                    <a:pt x="277" y="74"/>
                  </a:lnTo>
                  <a:lnTo>
                    <a:pt x="269" y="80"/>
                  </a:lnTo>
                  <a:lnTo>
                    <a:pt x="261" y="84"/>
                  </a:lnTo>
                  <a:lnTo>
                    <a:pt x="253" y="90"/>
                  </a:lnTo>
                  <a:lnTo>
                    <a:pt x="245" y="94"/>
                  </a:lnTo>
                  <a:lnTo>
                    <a:pt x="237" y="100"/>
                  </a:lnTo>
                  <a:lnTo>
                    <a:pt x="229" y="106"/>
                  </a:lnTo>
                  <a:lnTo>
                    <a:pt x="221" y="112"/>
                  </a:lnTo>
                  <a:lnTo>
                    <a:pt x="213" y="117"/>
                  </a:lnTo>
                  <a:lnTo>
                    <a:pt x="206" y="124"/>
                  </a:lnTo>
                  <a:lnTo>
                    <a:pt x="198" y="130"/>
                  </a:lnTo>
                  <a:lnTo>
                    <a:pt x="191" y="136"/>
                  </a:lnTo>
                  <a:lnTo>
                    <a:pt x="183" y="142"/>
                  </a:lnTo>
                  <a:lnTo>
                    <a:pt x="176" y="149"/>
                  </a:lnTo>
                  <a:lnTo>
                    <a:pt x="170" y="156"/>
                  </a:lnTo>
                  <a:lnTo>
                    <a:pt x="163" y="163"/>
                  </a:lnTo>
                  <a:lnTo>
                    <a:pt x="156" y="170"/>
                  </a:lnTo>
                  <a:lnTo>
                    <a:pt x="149" y="177"/>
                  </a:lnTo>
                  <a:lnTo>
                    <a:pt x="143" y="184"/>
                  </a:lnTo>
                  <a:lnTo>
                    <a:pt x="136" y="190"/>
                  </a:lnTo>
                  <a:lnTo>
                    <a:pt x="130" y="198"/>
                  </a:lnTo>
                  <a:lnTo>
                    <a:pt x="124" y="205"/>
                  </a:lnTo>
                  <a:lnTo>
                    <a:pt x="118" y="213"/>
                  </a:lnTo>
                  <a:lnTo>
                    <a:pt x="112" y="221"/>
                  </a:lnTo>
                  <a:lnTo>
                    <a:pt x="107" y="228"/>
                  </a:lnTo>
                  <a:lnTo>
                    <a:pt x="101" y="236"/>
                  </a:lnTo>
                  <a:lnTo>
                    <a:pt x="95" y="244"/>
                  </a:lnTo>
                  <a:lnTo>
                    <a:pt x="90" y="252"/>
                  </a:lnTo>
                  <a:lnTo>
                    <a:pt x="85" y="261"/>
                  </a:lnTo>
                  <a:lnTo>
                    <a:pt x="79" y="269"/>
                  </a:lnTo>
                  <a:lnTo>
                    <a:pt x="75" y="277"/>
                  </a:lnTo>
                  <a:lnTo>
                    <a:pt x="70" y="285"/>
                  </a:lnTo>
                  <a:lnTo>
                    <a:pt x="66" y="294"/>
                  </a:lnTo>
                  <a:lnTo>
                    <a:pt x="61" y="302"/>
                  </a:lnTo>
                  <a:lnTo>
                    <a:pt x="56" y="312"/>
                  </a:lnTo>
                  <a:lnTo>
                    <a:pt x="52" y="321"/>
                  </a:lnTo>
                  <a:lnTo>
                    <a:pt x="48" y="329"/>
                  </a:lnTo>
                  <a:lnTo>
                    <a:pt x="44" y="338"/>
                  </a:lnTo>
                  <a:lnTo>
                    <a:pt x="40" y="347"/>
                  </a:lnTo>
                  <a:lnTo>
                    <a:pt x="37" y="356"/>
                  </a:lnTo>
                  <a:lnTo>
                    <a:pt x="34" y="365"/>
                  </a:lnTo>
                  <a:lnTo>
                    <a:pt x="30" y="374"/>
                  </a:lnTo>
                  <a:lnTo>
                    <a:pt x="28" y="384"/>
                  </a:lnTo>
                  <a:lnTo>
                    <a:pt x="24" y="393"/>
                  </a:lnTo>
                  <a:lnTo>
                    <a:pt x="22" y="402"/>
                  </a:lnTo>
                  <a:lnTo>
                    <a:pt x="19" y="411"/>
                  </a:lnTo>
                  <a:lnTo>
                    <a:pt x="16" y="420"/>
                  </a:lnTo>
                  <a:lnTo>
                    <a:pt x="14" y="429"/>
                  </a:lnTo>
                  <a:lnTo>
                    <a:pt x="13" y="440"/>
                  </a:lnTo>
                  <a:lnTo>
                    <a:pt x="11" y="449"/>
                  </a:lnTo>
                  <a:lnTo>
                    <a:pt x="8" y="458"/>
                  </a:lnTo>
                  <a:lnTo>
                    <a:pt x="7" y="468"/>
                  </a:lnTo>
                  <a:lnTo>
                    <a:pt x="6" y="477"/>
                  </a:lnTo>
                  <a:lnTo>
                    <a:pt x="5" y="486"/>
                  </a:lnTo>
                  <a:lnTo>
                    <a:pt x="4" y="497"/>
                  </a:lnTo>
                  <a:lnTo>
                    <a:pt x="3" y="506"/>
                  </a:lnTo>
                  <a:lnTo>
                    <a:pt x="2" y="516"/>
                  </a:lnTo>
                  <a:lnTo>
                    <a:pt x="2" y="525"/>
                  </a:lnTo>
                  <a:lnTo>
                    <a:pt x="0" y="536"/>
                  </a:lnTo>
                  <a:lnTo>
                    <a:pt x="0" y="545"/>
                  </a:lnTo>
                  <a:lnTo>
                    <a:pt x="0" y="555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45">
              <a:extLst>
                <a:ext uri="{FF2B5EF4-FFF2-40B4-BE49-F238E27FC236}">
                  <a16:creationId xmlns:a16="http://schemas.microsoft.com/office/drawing/2014/main" id="{7EB99E10-6D7B-E649-8896-88ED25F325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8" y="2824"/>
              <a:ext cx="107" cy="297"/>
            </a:xfrm>
            <a:custGeom>
              <a:avLst/>
              <a:gdLst>
                <a:gd name="T0" fmla="*/ 0 w 639"/>
                <a:gd name="T1" fmla="*/ 0 h 1785"/>
                <a:gd name="T2" fmla="*/ 0 w 639"/>
                <a:gd name="T3" fmla="*/ 0 h 1785"/>
                <a:gd name="T4" fmla="*/ 0 w 639"/>
                <a:gd name="T5" fmla="*/ 0 h 1785"/>
                <a:gd name="T6" fmla="*/ 0 w 639"/>
                <a:gd name="T7" fmla="*/ 0 h 1785"/>
                <a:gd name="T8" fmla="*/ 0 w 639"/>
                <a:gd name="T9" fmla="*/ 0 h 1785"/>
                <a:gd name="T10" fmla="*/ 0 w 639"/>
                <a:gd name="T11" fmla="*/ 0 h 1785"/>
                <a:gd name="T12" fmla="*/ 0 w 639"/>
                <a:gd name="T13" fmla="*/ 0 h 1785"/>
                <a:gd name="T14" fmla="*/ 0 w 639"/>
                <a:gd name="T15" fmla="*/ 0 h 1785"/>
                <a:gd name="T16" fmla="*/ 0 w 639"/>
                <a:gd name="T17" fmla="*/ 0 h 1785"/>
                <a:gd name="T18" fmla="*/ 0 w 639"/>
                <a:gd name="T19" fmla="*/ 0 h 1785"/>
                <a:gd name="T20" fmla="*/ 0 w 639"/>
                <a:gd name="T21" fmla="*/ 0 h 1785"/>
                <a:gd name="T22" fmla="*/ 0 w 639"/>
                <a:gd name="T23" fmla="*/ 0 h 1785"/>
                <a:gd name="T24" fmla="*/ 0 w 639"/>
                <a:gd name="T25" fmla="*/ 0 h 1785"/>
                <a:gd name="T26" fmla="*/ 0 w 639"/>
                <a:gd name="T27" fmla="*/ 0 h 1785"/>
                <a:gd name="T28" fmla="*/ 0 w 639"/>
                <a:gd name="T29" fmla="*/ 0 h 1785"/>
                <a:gd name="T30" fmla="*/ 0 w 639"/>
                <a:gd name="T31" fmla="*/ 0 h 1785"/>
                <a:gd name="T32" fmla="*/ 0 w 639"/>
                <a:gd name="T33" fmla="*/ 0 h 1785"/>
                <a:gd name="T34" fmla="*/ 0 w 639"/>
                <a:gd name="T35" fmla="*/ 0 h 1785"/>
                <a:gd name="T36" fmla="*/ 0 w 639"/>
                <a:gd name="T37" fmla="*/ 0 h 1785"/>
                <a:gd name="T38" fmla="*/ 0 w 639"/>
                <a:gd name="T39" fmla="*/ 0 h 1785"/>
                <a:gd name="T40" fmla="*/ 0 w 639"/>
                <a:gd name="T41" fmla="*/ 0 h 1785"/>
                <a:gd name="T42" fmla="*/ 0 w 639"/>
                <a:gd name="T43" fmla="*/ 0 h 1785"/>
                <a:gd name="T44" fmla="*/ 0 w 639"/>
                <a:gd name="T45" fmla="*/ 0 h 1785"/>
                <a:gd name="T46" fmla="*/ 0 w 639"/>
                <a:gd name="T47" fmla="*/ 0 h 1785"/>
                <a:gd name="T48" fmla="*/ 0 w 639"/>
                <a:gd name="T49" fmla="*/ 0 h 178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39"/>
                <a:gd name="T76" fmla="*/ 0 h 1785"/>
                <a:gd name="T77" fmla="*/ 639 w 639"/>
                <a:gd name="T78" fmla="*/ 1785 h 178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39" h="1785">
                  <a:moveTo>
                    <a:pt x="48" y="0"/>
                  </a:moveTo>
                  <a:lnTo>
                    <a:pt x="42" y="10"/>
                  </a:lnTo>
                  <a:lnTo>
                    <a:pt x="38" y="42"/>
                  </a:lnTo>
                  <a:lnTo>
                    <a:pt x="32" y="84"/>
                  </a:lnTo>
                  <a:lnTo>
                    <a:pt x="16" y="143"/>
                  </a:lnTo>
                  <a:lnTo>
                    <a:pt x="12" y="216"/>
                  </a:lnTo>
                  <a:lnTo>
                    <a:pt x="0" y="296"/>
                  </a:lnTo>
                  <a:lnTo>
                    <a:pt x="0" y="385"/>
                  </a:lnTo>
                  <a:lnTo>
                    <a:pt x="0" y="480"/>
                  </a:lnTo>
                  <a:lnTo>
                    <a:pt x="16" y="596"/>
                  </a:lnTo>
                  <a:lnTo>
                    <a:pt x="42" y="729"/>
                  </a:lnTo>
                  <a:lnTo>
                    <a:pt x="85" y="871"/>
                  </a:lnTo>
                  <a:lnTo>
                    <a:pt x="133" y="998"/>
                  </a:lnTo>
                  <a:lnTo>
                    <a:pt x="185" y="1114"/>
                  </a:lnTo>
                  <a:lnTo>
                    <a:pt x="238" y="1219"/>
                  </a:lnTo>
                  <a:lnTo>
                    <a:pt x="290" y="1314"/>
                  </a:lnTo>
                  <a:lnTo>
                    <a:pt x="344" y="1399"/>
                  </a:lnTo>
                  <a:lnTo>
                    <a:pt x="397" y="1479"/>
                  </a:lnTo>
                  <a:lnTo>
                    <a:pt x="455" y="1552"/>
                  </a:lnTo>
                  <a:lnTo>
                    <a:pt x="502" y="1620"/>
                  </a:lnTo>
                  <a:lnTo>
                    <a:pt x="550" y="1679"/>
                  </a:lnTo>
                  <a:lnTo>
                    <a:pt x="586" y="1721"/>
                  </a:lnTo>
                  <a:lnTo>
                    <a:pt x="613" y="1759"/>
                  </a:lnTo>
                  <a:lnTo>
                    <a:pt x="629" y="1774"/>
                  </a:lnTo>
                  <a:lnTo>
                    <a:pt x="639" y="1785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46">
              <a:extLst>
                <a:ext uri="{FF2B5EF4-FFF2-40B4-BE49-F238E27FC236}">
                  <a16:creationId xmlns:a16="http://schemas.microsoft.com/office/drawing/2014/main" id="{FA2761B7-169C-1C48-A5D6-A114684747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0" y="2824"/>
              <a:ext cx="80" cy="303"/>
            </a:xfrm>
            <a:custGeom>
              <a:avLst/>
              <a:gdLst>
                <a:gd name="T0" fmla="*/ 0 w 481"/>
                <a:gd name="T1" fmla="*/ 0 h 1822"/>
                <a:gd name="T2" fmla="*/ 0 w 481"/>
                <a:gd name="T3" fmla="*/ 0 h 1822"/>
                <a:gd name="T4" fmla="*/ 0 w 481"/>
                <a:gd name="T5" fmla="*/ 0 h 1822"/>
                <a:gd name="T6" fmla="*/ 0 w 481"/>
                <a:gd name="T7" fmla="*/ 0 h 1822"/>
                <a:gd name="T8" fmla="*/ 0 w 481"/>
                <a:gd name="T9" fmla="*/ 0 h 1822"/>
                <a:gd name="T10" fmla="*/ 0 w 481"/>
                <a:gd name="T11" fmla="*/ 0 h 1822"/>
                <a:gd name="T12" fmla="*/ 0 w 481"/>
                <a:gd name="T13" fmla="*/ 0 h 1822"/>
                <a:gd name="T14" fmla="*/ 0 w 481"/>
                <a:gd name="T15" fmla="*/ 0 h 1822"/>
                <a:gd name="T16" fmla="*/ 0 w 481"/>
                <a:gd name="T17" fmla="*/ 0 h 1822"/>
                <a:gd name="T18" fmla="*/ 0 w 481"/>
                <a:gd name="T19" fmla="*/ 0 h 1822"/>
                <a:gd name="T20" fmla="*/ 0 w 481"/>
                <a:gd name="T21" fmla="*/ 0 h 1822"/>
                <a:gd name="T22" fmla="*/ 0 w 481"/>
                <a:gd name="T23" fmla="*/ 0 h 1822"/>
                <a:gd name="T24" fmla="*/ 0 w 481"/>
                <a:gd name="T25" fmla="*/ 0 h 1822"/>
                <a:gd name="T26" fmla="*/ 0 w 481"/>
                <a:gd name="T27" fmla="*/ 0 h 1822"/>
                <a:gd name="T28" fmla="*/ 0 w 481"/>
                <a:gd name="T29" fmla="*/ 0 h 1822"/>
                <a:gd name="T30" fmla="*/ 0 w 481"/>
                <a:gd name="T31" fmla="*/ 0 h 1822"/>
                <a:gd name="T32" fmla="*/ 0 w 481"/>
                <a:gd name="T33" fmla="*/ 0 h 1822"/>
                <a:gd name="T34" fmla="*/ 0 w 481"/>
                <a:gd name="T35" fmla="*/ 0 h 1822"/>
                <a:gd name="T36" fmla="*/ 0 w 481"/>
                <a:gd name="T37" fmla="*/ 0 h 1822"/>
                <a:gd name="T38" fmla="*/ 0 w 481"/>
                <a:gd name="T39" fmla="*/ 0 h 1822"/>
                <a:gd name="T40" fmla="*/ 0 w 481"/>
                <a:gd name="T41" fmla="*/ 0 h 1822"/>
                <a:gd name="T42" fmla="*/ 0 w 481"/>
                <a:gd name="T43" fmla="*/ 0 h 1822"/>
                <a:gd name="T44" fmla="*/ 0 w 481"/>
                <a:gd name="T45" fmla="*/ 0 h 1822"/>
                <a:gd name="T46" fmla="*/ 0 w 481"/>
                <a:gd name="T47" fmla="*/ 0 h 1822"/>
                <a:gd name="T48" fmla="*/ 0 w 481"/>
                <a:gd name="T49" fmla="*/ 0 h 182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81"/>
                <a:gd name="T76" fmla="*/ 0 h 1822"/>
                <a:gd name="T77" fmla="*/ 481 w 481"/>
                <a:gd name="T78" fmla="*/ 1822 h 182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81" h="1822">
                  <a:moveTo>
                    <a:pt x="285" y="0"/>
                  </a:moveTo>
                  <a:lnTo>
                    <a:pt x="280" y="10"/>
                  </a:lnTo>
                  <a:lnTo>
                    <a:pt x="264" y="36"/>
                  </a:lnTo>
                  <a:lnTo>
                    <a:pt x="243" y="79"/>
                  </a:lnTo>
                  <a:lnTo>
                    <a:pt x="217" y="143"/>
                  </a:lnTo>
                  <a:lnTo>
                    <a:pt x="180" y="216"/>
                  </a:lnTo>
                  <a:lnTo>
                    <a:pt x="143" y="296"/>
                  </a:lnTo>
                  <a:lnTo>
                    <a:pt x="106" y="391"/>
                  </a:lnTo>
                  <a:lnTo>
                    <a:pt x="74" y="486"/>
                  </a:lnTo>
                  <a:lnTo>
                    <a:pt x="42" y="586"/>
                  </a:lnTo>
                  <a:lnTo>
                    <a:pt x="22" y="697"/>
                  </a:lnTo>
                  <a:lnTo>
                    <a:pt x="6" y="814"/>
                  </a:lnTo>
                  <a:lnTo>
                    <a:pt x="0" y="939"/>
                  </a:lnTo>
                  <a:lnTo>
                    <a:pt x="6" y="1072"/>
                  </a:lnTo>
                  <a:lnTo>
                    <a:pt x="32" y="1215"/>
                  </a:lnTo>
                  <a:lnTo>
                    <a:pt x="68" y="1342"/>
                  </a:lnTo>
                  <a:lnTo>
                    <a:pt x="116" y="1441"/>
                  </a:lnTo>
                  <a:lnTo>
                    <a:pt x="175" y="1526"/>
                  </a:lnTo>
                  <a:lnTo>
                    <a:pt x="233" y="1600"/>
                  </a:lnTo>
                  <a:lnTo>
                    <a:pt x="291" y="1663"/>
                  </a:lnTo>
                  <a:lnTo>
                    <a:pt x="348" y="1716"/>
                  </a:lnTo>
                  <a:lnTo>
                    <a:pt x="402" y="1763"/>
                  </a:lnTo>
                  <a:lnTo>
                    <a:pt x="444" y="1795"/>
                  </a:lnTo>
                  <a:lnTo>
                    <a:pt x="471" y="1811"/>
                  </a:lnTo>
                  <a:lnTo>
                    <a:pt x="481" y="1822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47">
              <a:extLst>
                <a:ext uri="{FF2B5EF4-FFF2-40B4-BE49-F238E27FC236}">
                  <a16:creationId xmlns:a16="http://schemas.microsoft.com/office/drawing/2014/main" id="{E7DA79AC-7FEE-1B47-B4B3-B2E4E611FB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4" y="2738"/>
              <a:ext cx="779" cy="389"/>
            </a:xfrm>
            <a:custGeom>
              <a:avLst/>
              <a:gdLst>
                <a:gd name="T0" fmla="*/ 0 w 4673"/>
                <a:gd name="T1" fmla="*/ 0 h 2334"/>
                <a:gd name="T2" fmla="*/ 0 w 4673"/>
                <a:gd name="T3" fmla="*/ 0 h 2334"/>
                <a:gd name="T4" fmla="*/ 0 w 4673"/>
                <a:gd name="T5" fmla="*/ 0 h 2334"/>
                <a:gd name="T6" fmla="*/ 0 w 4673"/>
                <a:gd name="T7" fmla="*/ 0 h 2334"/>
                <a:gd name="T8" fmla="*/ 0 w 4673"/>
                <a:gd name="T9" fmla="*/ 0 h 2334"/>
                <a:gd name="T10" fmla="*/ 0 w 4673"/>
                <a:gd name="T11" fmla="*/ 0 h 2334"/>
                <a:gd name="T12" fmla="*/ 0 w 4673"/>
                <a:gd name="T13" fmla="*/ 0 h 2334"/>
                <a:gd name="T14" fmla="*/ 0 w 4673"/>
                <a:gd name="T15" fmla="*/ 0 h 2334"/>
                <a:gd name="T16" fmla="*/ 0 w 4673"/>
                <a:gd name="T17" fmla="*/ 0 h 2334"/>
                <a:gd name="T18" fmla="*/ 0 w 4673"/>
                <a:gd name="T19" fmla="*/ 0 h 2334"/>
                <a:gd name="T20" fmla="*/ 0 w 4673"/>
                <a:gd name="T21" fmla="*/ 0 h 2334"/>
                <a:gd name="T22" fmla="*/ 0 w 4673"/>
                <a:gd name="T23" fmla="*/ 0 h 2334"/>
                <a:gd name="T24" fmla="*/ 0 w 4673"/>
                <a:gd name="T25" fmla="*/ 0 h 2334"/>
                <a:gd name="T26" fmla="*/ 0 w 4673"/>
                <a:gd name="T27" fmla="*/ 0 h 2334"/>
                <a:gd name="T28" fmla="*/ 0 w 4673"/>
                <a:gd name="T29" fmla="*/ 0 h 2334"/>
                <a:gd name="T30" fmla="*/ 0 w 4673"/>
                <a:gd name="T31" fmla="*/ 0 h 2334"/>
                <a:gd name="T32" fmla="*/ 0 w 4673"/>
                <a:gd name="T33" fmla="*/ 0 h 2334"/>
                <a:gd name="T34" fmla="*/ 0 w 4673"/>
                <a:gd name="T35" fmla="*/ 0 h 2334"/>
                <a:gd name="T36" fmla="*/ 0 w 4673"/>
                <a:gd name="T37" fmla="*/ 0 h 2334"/>
                <a:gd name="T38" fmla="*/ 0 w 4673"/>
                <a:gd name="T39" fmla="*/ 0 h 2334"/>
                <a:gd name="T40" fmla="*/ 0 w 4673"/>
                <a:gd name="T41" fmla="*/ 0 h 2334"/>
                <a:gd name="T42" fmla="*/ 0 w 4673"/>
                <a:gd name="T43" fmla="*/ 0 h 2334"/>
                <a:gd name="T44" fmla="*/ 0 w 4673"/>
                <a:gd name="T45" fmla="*/ 0 h 2334"/>
                <a:gd name="T46" fmla="*/ 0 w 4673"/>
                <a:gd name="T47" fmla="*/ 0 h 2334"/>
                <a:gd name="T48" fmla="*/ 0 w 4673"/>
                <a:gd name="T49" fmla="*/ 0 h 2334"/>
                <a:gd name="T50" fmla="*/ 0 w 4673"/>
                <a:gd name="T51" fmla="*/ 0 h 2334"/>
                <a:gd name="T52" fmla="*/ 0 w 4673"/>
                <a:gd name="T53" fmla="*/ 0 h 2334"/>
                <a:gd name="T54" fmla="*/ 0 w 4673"/>
                <a:gd name="T55" fmla="*/ 0 h 2334"/>
                <a:gd name="T56" fmla="*/ 0 w 4673"/>
                <a:gd name="T57" fmla="*/ 0 h 2334"/>
                <a:gd name="T58" fmla="*/ 0 w 4673"/>
                <a:gd name="T59" fmla="*/ 0 h 2334"/>
                <a:gd name="T60" fmla="*/ 0 w 4673"/>
                <a:gd name="T61" fmla="*/ 0 h 2334"/>
                <a:gd name="T62" fmla="*/ 0 w 4673"/>
                <a:gd name="T63" fmla="*/ 0 h 2334"/>
                <a:gd name="T64" fmla="*/ 0 w 4673"/>
                <a:gd name="T65" fmla="*/ 0 h 2334"/>
                <a:gd name="T66" fmla="*/ 0 w 4673"/>
                <a:gd name="T67" fmla="*/ 0 h 2334"/>
                <a:gd name="T68" fmla="*/ 0 w 4673"/>
                <a:gd name="T69" fmla="*/ 0 h 2334"/>
                <a:gd name="T70" fmla="*/ 0 w 4673"/>
                <a:gd name="T71" fmla="*/ 0 h 2334"/>
                <a:gd name="T72" fmla="*/ 0 w 4673"/>
                <a:gd name="T73" fmla="*/ 0 h 2334"/>
                <a:gd name="T74" fmla="*/ 0 w 4673"/>
                <a:gd name="T75" fmla="*/ 0 h 2334"/>
                <a:gd name="T76" fmla="*/ 0 w 4673"/>
                <a:gd name="T77" fmla="*/ 0 h 2334"/>
                <a:gd name="T78" fmla="*/ 0 w 4673"/>
                <a:gd name="T79" fmla="*/ 0 h 2334"/>
                <a:gd name="T80" fmla="*/ 0 w 4673"/>
                <a:gd name="T81" fmla="*/ 0 h 233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673"/>
                <a:gd name="T124" fmla="*/ 0 h 2334"/>
                <a:gd name="T125" fmla="*/ 4673 w 4673"/>
                <a:gd name="T126" fmla="*/ 2334 h 233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673" h="2334">
                  <a:moveTo>
                    <a:pt x="4673" y="0"/>
                  </a:moveTo>
                  <a:lnTo>
                    <a:pt x="4661" y="0"/>
                  </a:lnTo>
                  <a:lnTo>
                    <a:pt x="4646" y="6"/>
                  </a:lnTo>
                  <a:lnTo>
                    <a:pt x="4609" y="6"/>
                  </a:lnTo>
                  <a:lnTo>
                    <a:pt x="4556" y="10"/>
                  </a:lnTo>
                  <a:lnTo>
                    <a:pt x="4487" y="20"/>
                  </a:lnTo>
                  <a:lnTo>
                    <a:pt x="4397" y="32"/>
                  </a:lnTo>
                  <a:lnTo>
                    <a:pt x="4292" y="47"/>
                  </a:lnTo>
                  <a:lnTo>
                    <a:pt x="4171" y="63"/>
                  </a:lnTo>
                  <a:lnTo>
                    <a:pt x="4038" y="84"/>
                  </a:lnTo>
                  <a:lnTo>
                    <a:pt x="3895" y="111"/>
                  </a:lnTo>
                  <a:lnTo>
                    <a:pt x="3748" y="137"/>
                  </a:lnTo>
                  <a:lnTo>
                    <a:pt x="3595" y="169"/>
                  </a:lnTo>
                  <a:lnTo>
                    <a:pt x="3432" y="200"/>
                  </a:lnTo>
                  <a:lnTo>
                    <a:pt x="3268" y="242"/>
                  </a:lnTo>
                  <a:lnTo>
                    <a:pt x="3099" y="290"/>
                  </a:lnTo>
                  <a:lnTo>
                    <a:pt x="2920" y="343"/>
                  </a:lnTo>
                  <a:lnTo>
                    <a:pt x="2729" y="401"/>
                  </a:lnTo>
                  <a:lnTo>
                    <a:pt x="2533" y="475"/>
                  </a:lnTo>
                  <a:lnTo>
                    <a:pt x="2328" y="554"/>
                  </a:lnTo>
                  <a:lnTo>
                    <a:pt x="2116" y="649"/>
                  </a:lnTo>
                  <a:lnTo>
                    <a:pt x="1900" y="750"/>
                  </a:lnTo>
                  <a:lnTo>
                    <a:pt x="1673" y="871"/>
                  </a:lnTo>
                  <a:lnTo>
                    <a:pt x="1463" y="992"/>
                  </a:lnTo>
                  <a:lnTo>
                    <a:pt x="1272" y="1108"/>
                  </a:lnTo>
                  <a:lnTo>
                    <a:pt x="1103" y="1225"/>
                  </a:lnTo>
                  <a:lnTo>
                    <a:pt x="955" y="1340"/>
                  </a:lnTo>
                  <a:lnTo>
                    <a:pt x="818" y="1447"/>
                  </a:lnTo>
                  <a:lnTo>
                    <a:pt x="697" y="1558"/>
                  </a:lnTo>
                  <a:lnTo>
                    <a:pt x="586" y="1658"/>
                  </a:lnTo>
                  <a:lnTo>
                    <a:pt x="486" y="1763"/>
                  </a:lnTo>
                  <a:lnTo>
                    <a:pt x="395" y="1858"/>
                  </a:lnTo>
                  <a:lnTo>
                    <a:pt x="311" y="1953"/>
                  </a:lnTo>
                  <a:lnTo>
                    <a:pt x="232" y="2038"/>
                  </a:lnTo>
                  <a:lnTo>
                    <a:pt x="169" y="2118"/>
                  </a:lnTo>
                  <a:lnTo>
                    <a:pt x="115" y="2186"/>
                  </a:lnTo>
                  <a:lnTo>
                    <a:pt x="69" y="2243"/>
                  </a:lnTo>
                  <a:lnTo>
                    <a:pt x="37" y="2281"/>
                  </a:lnTo>
                  <a:lnTo>
                    <a:pt x="16" y="2313"/>
                  </a:lnTo>
                  <a:lnTo>
                    <a:pt x="5" y="2328"/>
                  </a:lnTo>
                  <a:lnTo>
                    <a:pt x="0" y="2334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48">
              <a:extLst>
                <a:ext uri="{FF2B5EF4-FFF2-40B4-BE49-F238E27FC236}">
                  <a16:creationId xmlns:a16="http://schemas.microsoft.com/office/drawing/2014/main" id="{2209BFEC-E471-2344-99F2-14E3D01AF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7" y="2615"/>
              <a:ext cx="727" cy="77"/>
            </a:xfrm>
            <a:custGeom>
              <a:avLst/>
              <a:gdLst>
                <a:gd name="T0" fmla="*/ 0 w 4365"/>
                <a:gd name="T1" fmla="*/ 0 h 460"/>
                <a:gd name="T2" fmla="*/ 0 w 4365"/>
                <a:gd name="T3" fmla="*/ 0 h 460"/>
                <a:gd name="T4" fmla="*/ 0 w 4365"/>
                <a:gd name="T5" fmla="*/ 0 h 460"/>
                <a:gd name="T6" fmla="*/ 0 w 4365"/>
                <a:gd name="T7" fmla="*/ 0 h 460"/>
                <a:gd name="T8" fmla="*/ 0 w 4365"/>
                <a:gd name="T9" fmla="*/ 0 h 460"/>
                <a:gd name="T10" fmla="*/ 0 w 4365"/>
                <a:gd name="T11" fmla="*/ 0 h 460"/>
                <a:gd name="T12" fmla="*/ 0 w 4365"/>
                <a:gd name="T13" fmla="*/ 0 h 460"/>
                <a:gd name="T14" fmla="*/ 0 w 4365"/>
                <a:gd name="T15" fmla="*/ 0 h 460"/>
                <a:gd name="T16" fmla="*/ 0 w 4365"/>
                <a:gd name="T17" fmla="*/ 0 h 460"/>
                <a:gd name="T18" fmla="*/ 0 w 4365"/>
                <a:gd name="T19" fmla="*/ 0 h 460"/>
                <a:gd name="T20" fmla="*/ 0 w 4365"/>
                <a:gd name="T21" fmla="*/ 0 h 460"/>
                <a:gd name="T22" fmla="*/ 0 w 4365"/>
                <a:gd name="T23" fmla="*/ 0 h 460"/>
                <a:gd name="T24" fmla="*/ 0 w 4365"/>
                <a:gd name="T25" fmla="*/ 0 h 460"/>
                <a:gd name="T26" fmla="*/ 0 w 4365"/>
                <a:gd name="T27" fmla="*/ 0 h 460"/>
                <a:gd name="T28" fmla="*/ 0 w 4365"/>
                <a:gd name="T29" fmla="*/ 0 h 460"/>
                <a:gd name="T30" fmla="*/ 0 w 4365"/>
                <a:gd name="T31" fmla="*/ 0 h 460"/>
                <a:gd name="T32" fmla="*/ 0 w 4365"/>
                <a:gd name="T33" fmla="*/ 0 h 460"/>
                <a:gd name="T34" fmla="*/ 0 w 4365"/>
                <a:gd name="T35" fmla="*/ 0 h 460"/>
                <a:gd name="T36" fmla="*/ 0 w 4365"/>
                <a:gd name="T37" fmla="*/ 0 h 460"/>
                <a:gd name="T38" fmla="*/ 0 w 4365"/>
                <a:gd name="T39" fmla="*/ 0 h 460"/>
                <a:gd name="T40" fmla="*/ 0 w 4365"/>
                <a:gd name="T41" fmla="*/ 0 h 460"/>
                <a:gd name="T42" fmla="*/ 0 w 4365"/>
                <a:gd name="T43" fmla="*/ 0 h 460"/>
                <a:gd name="T44" fmla="*/ 0 w 4365"/>
                <a:gd name="T45" fmla="*/ 0 h 460"/>
                <a:gd name="T46" fmla="*/ 0 w 4365"/>
                <a:gd name="T47" fmla="*/ 0 h 460"/>
                <a:gd name="T48" fmla="*/ 0 w 4365"/>
                <a:gd name="T49" fmla="*/ 0 h 460"/>
                <a:gd name="T50" fmla="*/ 0 w 4365"/>
                <a:gd name="T51" fmla="*/ 0 h 460"/>
                <a:gd name="T52" fmla="*/ 0 w 4365"/>
                <a:gd name="T53" fmla="*/ 0 h 460"/>
                <a:gd name="T54" fmla="*/ 0 w 4365"/>
                <a:gd name="T55" fmla="*/ 0 h 460"/>
                <a:gd name="T56" fmla="*/ 0 w 4365"/>
                <a:gd name="T57" fmla="*/ 0 h 460"/>
                <a:gd name="T58" fmla="*/ 0 w 4365"/>
                <a:gd name="T59" fmla="*/ 0 h 460"/>
                <a:gd name="T60" fmla="*/ 0 w 4365"/>
                <a:gd name="T61" fmla="*/ 0 h 460"/>
                <a:gd name="T62" fmla="*/ 0 w 4365"/>
                <a:gd name="T63" fmla="*/ 0 h 460"/>
                <a:gd name="T64" fmla="*/ 0 w 4365"/>
                <a:gd name="T65" fmla="*/ 0 h 4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365"/>
                <a:gd name="T100" fmla="*/ 0 h 460"/>
                <a:gd name="T101" fmla="*/ 4365 w 4365"/>
                <a:gd name="T102" fmla="*/ 460 h 4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365" h="460">
                  <a:moveTo>
                    <a:pt x="5" y="460"/>
                  </a:moveTo>
                  <a:lnTo>
                    <a:pt x="5" y="454"/>
                  </a:lnTo>
                  <a:lnTo>
                    <a:pt x="5" y="450"/>
                  </a:lnTo>
                  <a:lnTo>
                    <a:pt x="0" y="444"/>
                  </a:lnTo>
                  <a:lnTo>
                    <a:pt x="0" y="434"/>
                  </a:lnTo>
                  <a:lnTo>
                    <a:pt x="0" y="418"/>
                  </a:lnTo>
                  <a:lnTo>
                    <a:pt x="0" y="402"/>
                  </a:lnTo>
                  <a:lnTo>
                    <a:pt x="0" y="386"/>
                  </a:lnTo>
                  <a:lnTo>
                    <a:pt x="5" y="365"/>
                  </a:lnTo>
                  <a:lnTo>
                    <a:pt x="10" y="343"/>
                  </a:lnTo>
                  <a:lnTo>
                    <a:pt x="15" y="323"/>
                  </a:lnTo>
                  <a:lnTo>
                    <a:pt x="31" y="301"/>
                  </a:lnTo>
                  <a:lnTo>
                    <a:pt x="47" y="280"/>
                  </a:lnTo>
                  <a:lnTo>
                    <a:pt x="73" y="254"/>
                  </a:lnTo>
                  <a:lnTo>
                    <a:pt x="105" y="232"/>
                  </a:lnTo>
                  <a:lnTo>
                    <a:pt x="147" y="212"/>
                  </a:lnTo>
                  <a:lnTo>
                    <a:pt x="195" y="186"/>
                  </a:lnTo>
                  <a:lnTo>
                    <a:pt x="258" y="164"/>
                  </a:lnTo>
                  <a:lnTo>
                    <a:pt x="333" y="143"/>
                  </a:lnTo>
                  <a:lnTo>
                    <a:pt x="422" y="122"/>
                  </a:lnTo>
                  <a:lnTo>
                    <a:pt x="533" y="101"/>
                  </a:lnTo>
                  <a:lnTo>
                    <a:pt x="655" y="79"/>
                  </a:lnTo>
                  <a:lnTo>
                    <a:pt x="797" y="64"/>
                  </a:lnTo>
                  <a:lnTo>
                    <a:pt x="966" y="48"/>
                  </a:lnTo>
                  <a:lnTo>
                    <a:pt x="1135" y="32"/>
                  </a:lnTo>
                  <a:lnTo>
                    <a:pt x="1304" y="22"/>
                  </a:lnTo>
                  <a:lnTo>
                    <a:pt x="1457" y="16"/>
                  </a:lnTo>
                  <a:lnTo>
                    <a:pt x="1600" y="11"/>
                  </a:lnTo>
                  <a:lnTo>
                    <a:pt x="1726" y="6"/>
                  </a:lnTo>
                  <a:lnTo>
                    <a:pt x="1836" y="0"/>
                  </a:lnTo>
                  <a:lnTo>
                    <a:pt x="1932" y="0"/>
                  </a:lnTo>
                  <a:lnTo>
                    <a:pt x="2022" y="0"/>
                  </a:lnTo>
                  <a:lnTo>
                    <a:pt x="2106" y="0"/>
                  </a:lnTo>
                  <a:lnTo>
                    <a:pt x="2185" y="0"/>
                  </a:lnTo>
                  <a:lnTo>
                    <a:pt x="2259" y="0"/>
                  </a:lnTo>
                  <a:lnTo>
                    <a:pt x="2344" y="0"/>
                  </a:lnTo>
                  <a:lnTo>
                    <a:pt x="2434" y="0"/>
                  </a:lnTo>
                  <a:lnTo>
                    <a:pt x="2529" y="0"/>
                  </a:lnTo>
                  <a:lnTo>
                    <a:pt x="2640" y="6"/>
                  </a:lnTo>
                  <a:lnTo>
                    <a:pt x="2767" y="11"/>
                  </a:lnTo>
                  <a:lnTo>
                    <a:pt x="2908" y="16"/>
                  </a:lnTo>
                  <a:lnTo>
                    <a:pt x="3061" y="22"/>
                  </a:lnTo>
                  <a:lnTo>
                    <a:pt x="3231" y="32"/>
                  </a:lnTo>
                  <a:lnTo>
                    <a:pt x="3400" y="48"/>
                  </a:lnTo>
                  <a:lnTo>
                    <a:pt x="3569" y="64"/>
                  </a:lnTo>
                  <a:lnTo>
                    <a:pt x="3712" y="79"/>
                  </a:lnTo>
                  <a:lnTo>
                    <a:pt x="3833" y="101"/>
                  </a:lnTo>
                  <a:lnTo>
                    <a:pt x="3944" y="122"/>
                  </a:lnTo>
                  <a:lnTo>
                    <a:pt x="4033" y="143"/>
                  </a:lnTo>
                  <a:lnTo>
                    <a:pt x="4107" y="164"/>
                  </a:lnTo>
                  <a:lnTo>
                    <a:pt x="4171" y="186"/>
                  </a:lnTo>
                  <a:lnTo>
                    <a:pt x="4218" y="212"/>
                  </a:lnTo>
                  <a:lnTo>
                    <a:pt x="4260" y="232"/>
                  </a:lnTo>
                  <a:lnTo>
                    <a:pt x="4292" y="254"/>
                  </a:lnTo>
                  <a:lnTo>
                    <a:pt x="4318" y="280"/>
                  </a:lnTo>
                  <a:lnTo>
                    <a:pt x="4334" y="301"/>
                  </a:lnTo>
                  <a:lnTo>
                    <a:pt x="4350" y="323"/>
                  </a:lnTo>
                  <a:lnTo>
                    <a:pt x="4355" y="343"/>
                  </a:lnTo>
                  <a:lnTo>
                    <a:pt x="4361" y="365"/>
                  </a:lnTo>
                  <a:lnTo>
                    <a:pt x="4365" y="386"/>
                  </a:lnTo>
                  <a:lnTo>
                    <a:pt x="4365" y="402"/>
                  </a:lnTo>
                  <a:lnTo>
                    <a:pt x="4365" y="418"/>
                  </a:lnTo>
                  <a:lnTo>
                    <a:pt x="4365" y="434"/>
                  </a:lnTo>
                  <a:lnTo>
                    <a:pt x="4365" y="444"/>
                  </a:lnTo>
                  <a:lnTo>
                    <a:pt x="4361" y="450"/>
                  </a:lnTo>
                  <a:lnTo>
                    <a:pt x="4361" y="454"/>
                  </a:lnTo>
                  <a:lnTo>
                    <a:pt x="4361" y="460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Rectangle 49">
              <a:extLst>
                <a:ext uri="{FF2B5EF4-FFF2-40B4-BE49-F238E27FC236}">
                  <a16:creationId xmlns:a16="http://schemas.microsoft.com/office/drawing/2014/main" id="{48D24594-8E67-D046-801C-724876902D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2555"/>
              <a:ext cx="525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2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{3,6,7}</a:t>
              </a:r>
              <a:endParaRPr lang="en-US" altLang="en-US"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99" name="Rectangle 50">
              <a:extLst>
                <a:ext uri="{FF2B5EF4-FFF2-40B4-BE49-F238E27FC236}">
                  <a16:creationId xmlns:a16="http://schemas.microsoft.com/office/drawing/2014/main" id="{7F938211-4936-CC43-8A6B-A80FC1DB25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9" y="2855"/>
              <a:ext cx="561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2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V</a:t>
              </a:r>
              <a:r>
                <a:rPr lang="en-US" altLang="en-US" sz="2200" baseline="-250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r>
                <a:rPr lang="en-US" altLang="en-US" sz="22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&gt; V</a:t>
              </a:r>
              <a:r>
                <a:rPr lang="en-US" altLang="en-US" sz="2200" baseline="-250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4</a:t>
              </a:r>
              <a:endParaRPr lang="en-US" altLang="en-US" sz="2400" baseline="-25000" dirty="0">
                <a:latin typeface="Times New Roman" panose="02020603050405020304" pitchFamily="18" charset="0"/>
              </a:endParaRPr>
            </a:p>
          </p:txBody>
        </p:sp>
        <p:sp>
          <p:nvSpPr>
            <p:cNvPr id="100" name="Rectangle 51">
              <a:extLst>
                <a:ext uri="{FF2B5EF4-FFF2-40B4-BE49-F238E27FC236}">
                  <a16:creationId xmlns:a16="http://schemas.microsoft.com/office/drawing/2014/main" id="{5FEAE918-CF64-1A40-91BC-E83580F9B4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8" y="3254"/>
              <a:ext cx="18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2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V</a:t>
              </a:r>
              <a:r>
                <a:rPr lang="en-US" altLang="en-US" sz="2200" baseline="-250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4</a:t>
              </a:r>
              <a:endParaRPr lang="en-US" altLang="en-US" sz="2400" baseline="-25000" dirty="0">
                <a:latin typeface="Times New Roman" panose="02020603050405020304" pitchFamily="18" charset="0"/>
              </a:endParaRPr>
            </a:p>
          </p:txBody>
        </p:sp>
        <p:sp>
          <p:nvSpPr>
            <p:cNvPr id="101" name="Rectangle 52">
              <a:extLst>
                <a:ext uri="{FF2B5EF4-FFF2-40B4-BE49-F238E27FC236}">
                  <a16:creationId xmlns:a16="http://schemas.microsoft.com/office/drawing/2014/main" id="{EECC30CD-B88D-214E-B23A-BD3270065C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0" y="2581"/>
              <a:ext cx="18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2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V</a:t>
              </a:r>
              <a:r>
                <a:rPr lang="en-US" altLang="en-US" sz="2200" baseline="-250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sz="2400" baseline="-25000" dirty="0">
                <a:latin typeface="Times New Roman" panose="02020603050405020304" pitchFamily="18" charset="0"/>
              </a:endParaRPr>
            </a:p>
          </p:txBody>
        </p:sp>
        <p:sp>
          <p:nvSpPr>
            <p:cNvPr id="102" name="Rectangle 53">
              <a:extLst>
                <a:ext uri="{FF2B5EF4-FFF2-40B4-BE49-F238E27FC236}">
                  <a16:creationId xmlns:a16="http://schemas.microsoft.com/office/drawing/2014/main" id="{84C96303-984E-4144-AE53-9044A6930B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0" y="2855"/>
              <a:ext cx="753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2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V</a:t>
              </a:r>
              <a:r>
                <a:rPr lang="en-US" altLang="en-US" sz="2200" baseline="-250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r>
                <a:rPr lang="en-US" altLang="en-US" sz="22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+V</a:t>
              </a:r>
              <a:r>
                <a:rPr lang="en-US" altLang="en-US" sz="2200" baseline="-250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3</a:t>
              </a:r>
              <a:r>
                <a:rPr lang="en-US" altLang="en-US" sz="22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&lt; 9</a:t>
              </a:r>
              <a:endParaRPr lang="en-US" altLang="en-US"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103" name="Rectangle 54">
              <a:extLst>
                <a:ext uri="{FF2B5EF4-FFF2-40B4-BE49-F238E27FC236}">
                  <a16:creationId xmlns:a16="http://schemas.microsoft.com/office/drawing/2014/main" id="{E162FDD5-C2B9-2449-8F59-258563E003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1" y="3228"/>
              <a:ext cx="18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2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V</a:t>
              </a:r>
              <a:r>
                <a:rPr lang="en-US" altLang="en-US" sz="2200" baseline="-250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3</a:t>
              </a:r>
              <a:endParaRPr lang="en-US" altLang="en-US" sz="2400" baseline="-25000" dirty="0">
                <a:latin typeface="Times New Roman" panose="02020603050405020304" pitchFamily="18" charset="0"/>
              </a:endParaRPr>
            </a:p>
          </p:txBody>
        </p:sp>
        <p:sp>
          <p:nvSpPr>
            <p:cNvPr id="104" name="Rectangle 55">
              <a:extLst>
                <a:ext uri="{FF2B5EF4-FFF2-40B4-BE49-F238E27FC236}">
                  <a16:creationId xmlns:a16="http://schemas.microsoft.com/office/drawing/2014/main" id="{EDDE49D2-A2F9-7740-86B0-A07F5AF66F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8" y="2469"/>
              <a:ext cx="18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2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V</a:t>
              </a:r>
              <a:r>
                <a:rPr lang="en-US" altLang="en-US" sz="2200" baseline="-250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 sz="2400" baseline="-25000" dirty="0">
                <a:latin typeface="Times New Roman" panose="02020603050405020304" pitchFamily="18" charset="0"/>
              </a:endParaRPr>
            </a:p>
          </p:txBody>
        </p:sp>
        <p:sp>
          <p:nvSpPr>
            <p:cNvPr id="105" name="Rectangle 56">
              <a:extLst>
                <a:ext uri="{FF2B5EF4-FFF2-40B4-BE49-F238E27FC236}">
                  <a16:creationId xmlns:a16="http://schemas.microsoft.com/office/drawing/2014/main" id="{1755E442-1428-6D40-8DD7-254062D54D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4" y="2855"/>
              <a:ext cx="606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2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V</a:t>
              </a:r>
              <a:r>
                <a:rPr lang="en-US" altLang="en-US" sz="2200" baseline="-250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r>
                <a:rPr lang="en-US" altLang="en-US" sz="22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&lt; V</a:t>
              </a:r>
              <a:r>
                <a:rPr lang="en-US" altLang="en-US" sz="2200" baseline="-250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3</a:t>
              </a:r>
              <a:r>
                <a:rPr lang="en-US" altLang="en-US" sz="22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n-US" altLang="en-US"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106" name="Rectangle 57">
              <a:extLst>
                <a:ext uri="{FF2B5EF4-FFF2-40B4-BE49-F238E27FC236}">
                  <a16:creationId xmlns:a16="http://schemas.microsoft.com/office/drawing/2014/main" id="{C972ADFA-A291-EA47-96D9-27B197C419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1" y="2423"/>
              <a:ext cx="561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2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V</a:t>
              </a:r>
              <a:r>
                <a:rPr lang="en-US" altLang="en-US" sz="2200" baseline="-250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r>
                <a:rPr lang="en-US" altLang="en-US" sz="22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&lt; V</a:t>
              </a:r>
              <a:r>
                <a:rPr lang="en-US" altLang="en-US" sz="2200" baseline="-250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sz="2400" baseline="-25000" dirty="0">
                <a:latin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25283237"/>
      </p:ext>
    </p:extLst>
  </p:cSld>
  <p:clrMapOvr>
    <a:masterClrMapping/>
  </p:clrMapOvr>
</p:sld>
</file>

<file path=ppt/theme/theme1.xml><?xml version="1.0" encoding="utf-8"?>
<a:theme xmlns:a="http://schemas.openxmlformats.org/drawingml/2006/main" name="ConSystLabLectureTemplate">
  <a:themeElements>
    <a:clrScheme name="ConSystLabLecture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nSystLabLectureTemplate">
      <a:majorFont>
        <a:latin typeface="Helvetica"/>
        <a:ea typeface="宋体"/>
        <a:cs typeface=""/>
      </a:majorFont>
      <a:minorFont>
        <a:latin typeface="Helvetic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SystLabLecture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SystLabLecture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SystLabLecture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SystLabLecture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SystLabLecture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SystLabLecture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SystLabLecture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SystLabLecture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SystLabLecture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SystLabLecture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SystLabLecture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SystLabLecture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C:\WINDOWS\TEMPOR~1\CONTENT.IE5\KDQNO5QJ\CSP-CO~2.POT</Template>
  <TotalTime>13263</TotalTime>
  <Words>3274</Words>
  <Application>Microsoft Macintosh PowerPoint</Application>
  <PresentationFormat>On-screen Show (4:3)</PresentationFormat>
  <Paragraphs>721</Paragraphs>
  <Slides>49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8" baseType="lpstr">
      <vt:lpstr>Arial</vt:lpstr>
      <vt:lpstr>Garamond</vt:lpstr>
      <vt:lpstr>Helvetica</vt:lpstr>
      <vt:lpstr>Lucida Grande</vt:lpstr>
      <vt:lpstr>Monaco</vt:lpstr>
      <vt:lpstr>Symbol</vt:lpstr>
      <vt:lpstr>Times</vt:lpstr>
      <vt:lpstr>Times New Roman</vt:lpstr>
      <vt:lpstr>ConSystLabLectureTemplate</vt:lpstr>
      <vt:lpstr>PowerPoint Presentation</vt:lpstr>
      <vt:lpstr>Outline</vt:lpstr>
      <vt:lpstr>Example I:  Map coloring</vt:lpstr>
      <vt:lpstr>Example I:  Map coloring (cont’d)</vt:lpstr>
      <vt:lpstr>Definition of a CSP</vt:lpstr>
      <vt:lpstr>CSP Definition: Terminology</vt:lpstr>
      <vt:lpstr>Example II:  Resource Allocation</vt:lpstr>
      <vt:lpstr>Example II:  RA (cont’d)</vt:lpstr>
      <vt:lpstr>Graphical Representation</vt:lpstr>
      <vt:lpstr>Domain Types</vt:lpstr>
      <vt:lpstr>Example IV: Sudoku</vt:lpstr>
      <vt:lpstr>Constraint Definition</vt:lpstr>
      <vt:lpstr>Example III: Temporal reasoning</vt:lpstr>
      <vt:lpstr>Example V: Cryptarithmetic puzzles</vt:lpstr>
      <vt:lpstr>Example VI: Kendoku</vt:lpstr>
      <vt:lpstr>Relation Definition</vt:lpstr>
      <vt:lpstr>Constraint Types</vt:lpstr>
      <vt:lpstr>Query</vt:lpstr>
      <vt:lpstr>Outline</vt:lpstr>
      <vt:lpstr>Enforcing Consistency</vt:lpstr>
      <vt:lpstr>AC Algorithm: AC-3</vt:lpstr>
      <vt:lpstr>Revise</vt:lpstr>
      <vt:lpstr>About Revise</vt:lpstr>
      <vt:lpstr>AC-3</vt:lpstr>
      <vt:lpstr>About AC-3</vt:lpstr>
      <vt:lpstr>AC, PC, k-consistency</vt:lpstr>
      <vt:lpstr>Beyond Arc Consistency</vt:lpstr>
      <vt:lpstr>Outline</vt:lpstr>
      <vt:lpstr>Systematic Search</vt:lpstr>
      <vt:lpstr>Backtrack Search</vt:lpstr>
      <vt:lpstr>Variable Ordering Heuristic</vt:lpstr>
      <vt:lpstr>Value Ordering Heuristic</vt:lpstr>
      <vt:lpstr>Backtrack Search</vt:lpstr>
      <vt:lpstr>Back-checking</vt:lpstr>
      <vt:lpstr>Lookahead (inference)</vt:lpstr>
      <vt:lpstr>Intelligent backtracking</vt:lpstr>
      <vt:lpstr>BT Search: Improving Performance</vt:lpstr>
      <vt:lpstr>BT Search: Terminology</vt:lpstr>
      <vt:lpstr>Local Search for CSPs</vt:lpstr>
      <vt:lpstr>Break-Out Strategy</vt:lpstr>
      <vt:lpstr>Outline</vt:lpstr>
      <vt:lpstr>Exploiting Structure</vt:lpstr>
      <vt:lpstr>Tree-structured CSP</vt:lpstr>
      <vt:lpstr>Tree-Structured CSP</vt:lpstr>
      <vt:lpstr>Cutset Conditionning</vt:lpstr>
      <vt:lpstr>Tree Decomposition</vt:lpstr>
      <vt:lpstr>Solving a Tree Decomposition</vt:lpstr>
      <vt:lpstr>Value Symmetry</vt:lpstr>
      <vt:lpstr>Take Away Message</vt:lpstr>
    </vt:vector>
  </TitlesOfParts>
  <Company>Anderson Speciality Woods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Foundations of Constraint Processing  CSCE421/821, Fall 2003</dc:title>
  <dc:creator>Catherine Lee Anderson</dc:creator>
  <cp:lastModifiedBy>Berthe Choueiry</cp:lastModifiedBy>
  <cp:revision>387</cp:revision>
  <dcterms:created xsi:type="dcterms:W3CDTF">2011-09-20T23:54:34Z</dcterms:created>
  <dcterms:modified xsi:type="dcterms:W3CDTF">2023-11-03T20:48:03Z</dcterms:modified>
</cp:coreProperties>
</file>