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1"/>
  </p:notesMasterIdLst>
  <p:handoutMasterIdLst>
    <p:handoutMasterId r:id="rId52"/>
  </p:handoutMasterIdLst>
  <p:sldIdLst>
    <p:sldId id="277" r:id="rId2"/>
    <p:sldId id="344" r:id="rId3"/>
    <p:sldId id="341" r:id="rId4"/>
    <p:sldId id="342" r:id="rId5"/>
    <p:sldId id="261" r:id="rId6"/>
    <p:sldId id="340" r:id="rId7"/>
    <p:sldId id="269" r:id="rId8"/>
    <p:sldId id="270" r:id="rId9"/>
    <p:sldId id="346" r:id="rId10"/>
    <p:sldId id="330" r:id="rId11"/>
    <p:sldId id="343" r:id="rId12"/>
    <p:sldId id="331" r:id="rId13"/>
    <p:sldId id="264" r:id="rId14"/>
    <p:sldId id="323" r:id="rId15"/>
    <p:sldId id="347" r:id="rId16"/>
    <p:sldId id="333" r:id="rId17"/>
    <p:sldId id="274" r:id="rId18"/>
    <p:sldId id="290" r:id="rId19"/>
    <p:sldId id="373" r:id="rId20"/>
    <p:sldId id="345" r:id="rId21"/>
    <p:sldId id="349" r:id="rId22"/>
    <p:sldId id="350" r:id="rId23"/>
    <p:sldId id="352" r:id="rId24"/>
    <p:sldId id="348" r:id="rId25"/>
    <p:sldId id="351" r:id="rId26"/>
    <p:sldId id="353" r:id="rId27"/>
    <p:sldId id="354" r:id="rId28"/>
    <p:sldId id="374" r:id="rId29"/>
    <p:sldId id="355" r:id="rId30"/>
    <p:sldId id="356" r:id="rId31"/>
    <p:sldId id="357" r:id="rId32"/>
    <p:sldId id="358" r:id="rId33"/>
    <p:sldId id="360" r:id="rId34"/>
    <p:sldId id="359" r:id="rId35"/>
    <p:sldId id="361" r:id="rId36"/>
    <p:sldId id="362" r:id="rId37"/>
    <p:sldId id="363" r:id="rId38"/>
    <p:sldId id="371" r:id="rId39"/>
    <p:sldId id="364" r:id="rId40"/>
    <p:sldId id="376" r:id="rId41"/>
    <p:sldId id="375" r:id="rId42"/>
    <p:sldId id="366" r:id="rId43"/>
    <p:sldId id="369" r:id="rId44"/>
    <p:sldId id="367" r:id="rId45"/>
    <p:sldId id="368" r:id="rId46"/>
    <p:sldId id="365" r:id="rId47"/>
    <p:sldId id="370" r:id="rId48"/>
    <p:sldId id="372" r:id="rId49"/>
    <p:sldId id="339" r:id="rId50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92"/>
    <a:srgbClr val="FFCF00"/>
    <a:srgbClr val="3965BC"/>
    <a:srgbClr val="00FC00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/>
    <p:restoredTop sz="94574"/>
  </p:normalViewPr>
  <p:slideViewPr>
    <p:cSldViewPr snapToGrid="0">
      <p:cViewPr>
        <p:scale>
          <a:sx n="160" d="100"/>
          <a:sy n="160" d="100"/>
        </p:scale>
        <p:origin x="-17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D3207D-21E9-914F-894D-B61C9BC02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03F037-517B-5C44-8AE2-314AD2BA36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B3B0660-D732-B341-90FE-D34C4B6B1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2CA39F5-A6BE-7C48-B506-DC794E633D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A6B96941-9BEC-1C49-9226-B2360A5E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B6E96-C0E9-2143-9138-45506C19A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82D1FC-0971-E948-AFC4-9AC5151C8E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CD33CB-3F80-874F-B4EB-DBEE25673C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A16DC-37AD-3A48-97C4-3565ECAD4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64A70F-388C-5640-8F5E-457BE9C1A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D04D0-1C82-CD49-8E62-23EE9B2C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9617F149-9535-CD44-ACA0-66BA253ADD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4FD81D4-5DEE-A746-8301-742355AFB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1DA7CA4-A994-1343-AA1B-2429541C9A70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3A06C75-5405-E245-B834-9D83751A2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461D5A-C949-9F4D-AA60-F7D1A6C0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BE0453A-846C-BA4B-B6A2-456BD535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38AECD3-8866-2D47-8D44-9256DD458804}" type="slidenum">
              <a:rPr lang="en-US" altLang="zh-CN" smtClean="0"/>
              <a:pPr>
                <a:spcBef>
                  <a:spcPct val="0"/>
                </a:spcBef>
              </a:pPr>
              <a:t>18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516A12F-45A6-5046-8D76-00AC82EA7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79883D-5127-6E4D-B964-0442EE2F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78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29B6595-0C4B-0B4F-90E7-5746D4A0A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7B0B12-1B65-2E45-B6D3-1EDC787F6F3D}" type="slidenum">
              <a:rPr lang="en-US" altLang="zh-CN" smtClean="0"/>
              <a:pPr>
                <a:spcBef>
                  <a:spcPct val="0"/>
                </a:spcBef>
              </a:pPr>
              <a:t>49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1233101-C1AD-8741-BC8C-CAFB99832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A37915-4360-2C44-8CC9-A05D07B17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8ABC585-DA6F-C041-A749-90BE55432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E2A7AD5-0DD4-0041-BF57-EFD3775BBCFF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C67289-3BB7-BD46-87F0-1EE06EFA6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D2F512-6207-7741-8DC5-396CD4D84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64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BA65001-F6C4-6B48-842A-1DC3033C8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A2D09F-E3DB-6941-B054-D6220DC2DA2E}" type="slidenum">
              <a:rPr lang="en-US" altLang="zh-CN" smtClean="0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5A27FB-8506-684D-9D4B-E460F2563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1599A7-030D-2648-9DD3-300FFE04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604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EA03154-D0AD-AC4C-B99E-2D244AD9A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F465860-5642-9344-B533-6CBC8D43E2E2}" type="slidenum">
              <a:rPr lang="en-US" altLang="zh-CN" smtClean="0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9CB80A0-1638-D840-BC5D-D93B14378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0D25886-8A45-6A47-864A-37762E87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4522A42-C15A-4843-8657-4B1995C8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6076903-D500-0841-A57A-3F344BC7F144}" type="slidenum">
              <a:rPr lang="en-US" altLang="zh-CN" smtClean="0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613AA7-3259-2343-8B9B-A60FB269B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3FE57C-9BEA-2343-A8DA-729AEDB6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25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4DBBA7A-B97E-1943-B8B2-D587EEBE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CB310E-2B39-2741-A33A-92F082A873F2}" type="slidenum">
              <a:rPr lang="en-US" altLang="zh-CN" smtClean="0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4BE8D-7671-F94F-BB51-477C18B4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CD5265-CA27-F14B-88CB-46B71E14A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30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0356F9-1D15-8C44-A058-2C1FFE64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2264B32-4651-EB43-AB27-B3A21BE21F8E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4AC0D6-5CE5-504B-92A6-C6209341E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98E07C-9378-4A43-9CD7-3D90F73A0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45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4A40E2C-7E4A-394B-9782-8D462D960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FE9AD-B371-EE4A-A8D0-8C2740ED8658}" type="slidenum">
              <a:rPr lang="en-US" altLang="zh-CN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3CCC13F-1F24-D34E-9E93-ED91ED2DD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8ED09D1-1828-1A44-95D8-63697DAA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B2332E-423D-1A4A-B2DB-4C9513FF1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FFB8B4-6FA3-6F4B-A68B-8FED4D936C8C}" type="slidenum">
              <a:rPr lang="en-US" altLang="zh-CN" smtClean="0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22CE71C-20A5-4545-8ACB-C00590CD6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5E380D-17BD-A841-AD36-B3DE85AB3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57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CB47BF-9AC1-F34A-A2B0-7256209994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Constraint Satisfaction</a:t>
            </a:r>
            <a:endParaRPr lang="en-US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FF777-68F4-A34C-AD8B-C0C2877AD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1132-4110-374A-B565-1730F274F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EF184-D683-7647-BB1A-E508CFE0B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Constraint Satisfaction</a:t>
            </a:r>
            <a:endParaRPr lang="en-US" altLang="zh-CN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3B99D-B1A2-5447-8094-FF222018C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A5EC-2315-A948-92FA-725C52ACDA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763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E267C1-FBDB-8F43-B440-7C56255D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9DC17-0CB5-A340-93B0-B6092594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FBE794-CCCB-0E4E-B130-3C8CE4626B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r>
              <a:rPr lang="en-US" altLang="zh-CN"/>
              <a:t>Constraint Satisfaction</a:t>
            </a:r>
            <a:endParaRPr lang="en-US" altLang="zh-CN" dirty="0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F1EEAC3-A350-2B40-B257-6CCC250F5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030888-642A-C844-BF5B-9A0AC0201C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5B41854C-CC7D-804E-B275-87C20E781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78D8FF-5B19-E646-8C1F-242B8ED36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2" name="Picture 9" descr="UNL logo">
            <a:extLst>
              <a:ext uri="{FF2B5EF4-FFF2-40B4-BE49-F238E27FC236}">
                <a16:creationId xmlns:a16="http://schemas.microsoft.com/office/drawing/2014/main" id="{E4347789-4E0D-914F-B79E-2915F07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>
            <a:extLst>
              <a:ext uri="{FF2B5EF4-FFF2-40B4-BE49-F238E27FC236}">
                <a16:creationId xmlns:a16="http://schemas.microsoft.com/office/drawing/2014/main" id="{411C4F9A-5C13-5F4C-8E1F-6E7D1CA517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3A65BC"/>
                </a:solidFill>
              </a:rPr>
              <a:t>Introduction to AI, CSCE476/876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F1D4AB6-9A6F-8E4E-8EE9-7531F370E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Constraint Satisfaction Problems (CSPs)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CSCE476/876, Fall 2022</a:t>
            </a:r>
            <a:endParaRPr lang="en-US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3A65BC"/>
                </a:solidFill>
              </a:rPr>
              <a:t>www.cse.unl.edu</a:t>
            </a:r>
            <a:r>
              <a:rPr lang="en-US" altLang="en-US" sz="2400" dirty="0">
                <a:solidFill>
                  <a:srgbClr val="3A65BC"/>
                </a:solidFill>
              </a:rPr>
              <a:t>/~</a:t>
            </a:r>
            <a:r>
              <a:rPr lang="en-US" altLang="en-US" sz="2400" dirty="0" err="1">
                <a:solidFill>
                  <a:srgbClr val="3A65BC"/>
                </a:solidFill>
              </a:rPr>
              <a:t>choueiry</a:t>
            </a:r>
            <a:r>
              <a:rPr lang="en-US" altLang="en-US" sz="2400" dirty="0">
                <a:solidFill>
                  <a:srgbClr val="3A65BC"/>
                </a:solidFill>
              </a:rPr>
              <a:t>/F22-476-876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Questions</a:t>
            </a:r>
            <a:r>
              <a:rPr lang="en-US" altLang="en-US" sz="2400" dirty="0">
                <a:solidFill>
                  <a:srgbClr val="3A65BC"/>
                </a:solidFill>
              </a:rPr>
              <a:t>: Piazza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Berthe Y. </a:t>
            </a:r>
            <a:r>
              <a:rPr lang="en-US" altLang="en-US" sz="2000" dirty="0" err="1"/>
              <a:t>Choueiry</a:t>
            </a:r>
            <a:r>
              <a:rPr lang="en-US" altLang="en-US" sz="2000" dirty="0"/>
              <a:t> (Shu-we-</a:t>
            </a:r>
            <a:r>
              <a:rPr lang="en-US" altLang="en-US" sz="2000" dirty="0" err="1"/>
              <a:t>ri</a:t>
            </a:r>
            <a:r>
              <a:rPr lang="en-US" altLang="en-US" sz="2000" dirty="0"/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AvH</a:t>
            </a:r>
            <a:r>
              <a:rPr lang="en-US" altLang="en-US" sz="2000" dirty="0"/>
              <a:t> 259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C254C1D7-C594-3F4A-A33C-C62B5970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Domain Types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0457EB-1E13-7D44-AACB-CA521763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16205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x</a:t>
            </a:r>
            <a:r>
              <a:rPr lang="en-US" altLang="en-US" sz="2400" dirty="0"/>
              <a:t>																																		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A50021"/>
                </a:solidFill>
              </a:rPr>
              <a:t>Boolean</a:t>
            </a:r>
            <a:r>
              <a:rPr lang="en-US" altLang="en-US" sz="2400" dirty="0"/>
              <a:t> CSPs: Restricted to {0,1}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Finite (discrete), enumeration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Continuous, sophisticated algebraic techniques are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Consistency techniques on domain bounds</a:t>
            </a:r>
          </a:p>
        </p:txBody>
      </p:sp>
      <p:pic>
        <p:nvPicPr>
          <p:cNvPr id="32773" name="Picture 1" descr="latex-image-1.pdf">
            <a:extLst>
              <a:ext uri="{FF2B5EF4-FFF2-40B4-BE49-F238E27FC236}">
                <a16:creationId xmlns:a16="http://schemas.microsoft.com/office/drawing/2014/main" id="{590C4915-A109-C94E-8936-0C76BBB8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latex-image-1.pdf">
            <a:extLst>
              <a:ext uri="{FF2B5EF4-FFF2-40B4-BE49-F238E27FC236}">
                <a16:creationId xmlns:a16="http://schemas.microsoft.com/office/drawing/2014/main" id="{908C49C6-E660-A647-BE40-773135B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10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latex-image-1.pdf">
            <a:extLst>
              <a:ext uri="{FF2B5EF4-FFF2-40B4-BE49-F238E27FC236}">
                <a16:creationId xmlns:a16="http://schemas.microsoft.com/office/drawing/2014/main" id="{00BBA4A8-5CAD-2041-A04A-C8F0B34E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38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 descr="latex-image-1.pdf">
            <a:extLst>
              <a:ext uri="{FF2B5EF4-FFF2-40B4-BE49-F238E27FC236}">
                <a16:creationId xmlns:a16="http://schemas.microsoft.com/office/drawing/2014/main" id="{A3779B15-F086-1F4A-9CC6-84655FC8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latex-image-1.pdf">
            <a:extLst>
              <a:ext uri="{FF2B5EF4-FFF2-40B4-BE49-F238E27FC236}">
                <a16:creationId xmlns:a16="http://schemas.microsoft.com/office/drawing/2014/main" id="{7276AAD9-9D0A-EA44-8084-CBD7BB77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65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7019E-1EA9-792F-2380-546284970623}"/>
              </a:ext>
            </a:extLst>
          </p:cNvPr>
          <p:cNvSpPr txBox="1"/>
          <p:nvPr/>
        </p:nvSpPr>
        <p:spPr>
          <a:xfrm>
            <a:off x="8129239" y="63040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CC0A-4621-2342-A176-54F2CD61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IV: Sudoku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4150E-A2AB-F248-8061-4B4F60ECF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" name="Picture 4" descr="alldiff">
            <a:extLst>
              <a:ext uri="{FF2B5EF4-FFF2-40B4-BE49-F238E27FC236}">
                <a16:creationId xmlns:a16="http://schemas.microsoft.com/office/drawing/2014/main" id="{7322104A-652C-714D-A946-CEBF3916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9370"/>
            <a:ext cx="34549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6A12B-0EA6-5542-AA55-8A58DBA9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2" y="1282700"/>
            <a:ext cx="3980168" cy="362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FD1E9-05EB-5C47-ADD2-130213AD9CFF}"/>
              </a:ext>
            </a:extLst>
          </p:cNvPr>
          <p:cNvSpPr txBox="1"/>
          <p:nvPr/>
        </p:nvSpPr>
        <p:spPr>
          <a:xfrm>
            <a:off x="1295400" y="50408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constraint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4C611-8257-C14F-BD18-6F81C886CDD1}"/>
              </a:ext>
            </a:extLst>
          </p:cNvPr>
          <p:cNvSpPr txBox="1"/>
          <p:nvPr/>
        </p:nvSpPr>
        <p:spPr>
          <a:xfrm>
            <a:off x="5264450" y="50408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Non-binary constraint model</a:t>
            </a:r>
          </a:p>
        </p:txBody>
      </p:sp>
    </p:spTree>
    <p:extLst>
      <p:ext uri="{BB962C8B-B14F-4D97-AF65-F5344CB8AC3E}">
        <p14:creationId xmlns:p14="http://schemas.microsoft.com/office/powerpoint/2010/main" val="259564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7E8DD0D-6D34-604D-948A-17014508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Constraint Definition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20DAC9B2-8C2F-6D4A-9E76-4BF1994A8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8DFAF-71E6-EF4B-8E45-B371F493398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6866AD8-DD8C-EC43-A0FD-87DCE03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/>
              <a:t>A constraint </a:t>
            </a:r>
            <a:r>
              <a:rPr lang="en-US" altLang="en-US" sz="2400" i="1" dirty="0"/>
              <a:t>C</a:t>
            </a:r>
            <a:r>
              <a:rPr lang="en-US" altLang="en-US" sz="2400" dirty="0"/>
              <a:t> is defined by a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Scope</a:t>
            </a:r>
            <a:r>
              <a:rPr lang="en-US" altLang="en-US" sz="2000" dirty="0"/>
              <a:t>, the set of variables on which the constraint applies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Relation</a:t>
            </a:r>
            <a:r>
              <a:rPr lang="en-US" altLang="en-US" sz="2000" dirty="0"/>
              <a:t>, a subset of the Cartesian product of the domains of the variables in the scope of the constraint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Relation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Arity </a:t>
            </a:r>
            <a:r>
              <a:rPr lang="en-US" altLang="en-US" sz="2400" dirty="0"/>
              <a:t>of constraint: </a:t>
            </a:r>
            <a:r>
              <a:rPr lang="en-US" altLang="en-US" sz="2400" dirty="0">
                <a:latin typeface="Arial" panose="020B0604020202020204" pitchFamily="34" charset="0"/>
              </a:rPr>
              <a:t>cardinality of the constraint’s scope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Unary, binary, ternary, …, non-binary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Global constraints: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defined,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a parameter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Example: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AllDiff</a:t>
            </a:r>
            <a:r>
              <a:rPr lang="en-US" altLang="en-US" sz="2000">
                <a:latin typeface="Arial" panose="020B0604020202020204" pitchFamily="34" charset="0"/>
              </a:rPr>
              <a:t> (Sudoku</a:t>
            </a:r>
            <a:r>
              <a:rPr lang="en-US" altLang="en-US" sz="2000" dirty="0">
                <a:latin typeface="Arial" panose="020B0604020202020204" pitchFamily="34" charset="0"/>
              </a:rPr>
              <a:t>),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Balance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Atmost</a:t>
            </a:r>
            <a:endParaRPr lang="en-US" altLang="en-US" sz="2000" cap="small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See: Global Constraints Catalog </a:t>
            </a:r>
            <a:r>
              <a:rPr lang="en-US" altLang="en-US" sz="1800" dirty="0">
                <a:latin typeface="Arial" panose="020B0604020202020204" pitchFamily="34" charset="0"/>
              </a:rPr>
              <a:t>(https://</a:t>
            </a:r>
            <a:r>
              <a:rPr lang="en-US" altLang="en-US" sz="1800" dirty="0" err="1">
                <a:latin typeface="Arial" panose="020B0604020202020204" pitchFamily="34" charset="0"/>
              </a:rPr>
              <a:t>sofdem.github.io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gccat</a:t>
            </a:r>
            <a:r>
              <a:rPr lang="en-US" altLang="en-US" sz="1800" dirty="0">
                <a:latin typeface="Arial" panose="020B0604020202020204" pitchFamily="34" charset="0"/>
              </a:rPr>
              <a:t>/)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Universal constraint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605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5CC937B-D4A5-AC4B-9D66-821B7D8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III: </a:t>
            </a:r>
            <a:r>
              <a:rPr lang="en-US" altLang="en-US" sz="3600" dirty="0"/>
              <a:t>Temporal reasoning</a:t>
            </a:r>
            <a:endParaRPr lang="en-US" altLang="en-US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E10834A-A88C-7D45-9AD0-A03C3D05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0386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Give one solution: …….</a:t>
            </a:r>
          </a:p>
          <a:p>
            <a:pPr eaLnBrk="1" hangingPunct="1"/>
            <a:r>
              <a:rPr lang="en-US" altLang="en-US" sz="2400" dirty="0"/>
              <a:t>Satisfaction, yes/no:  decision problem</a:t>
            </a:r>
            <a:endParaRPr lang="en-US" altLang="en-US" sz="1050" dirty="0"/>
          </a:p>
          <a:p>
            <a:pPr eaLnBrk="1" hangingPunct="1"/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3965BC"/>
                </a:solidFill>
                <a:sym typeface="Wingdings" pitchFamily="2" charset="2"/>
              </a:rPr>
              <a:t>Note:  bounded differences, gap constraints</a:t>
            </a:r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7AC6D4-AA90-274F-923A-C366820289EE}"/>
              </a:ext>
            </a:extLst>
          </p:cNvPr>
          <p:cNvGrpSpPr/>
          <p:nvPr/>
        </p:nvGrpSpPr>
        <p:grpSpPr>
          <a:xfrm>
            <a:off x="1629886" y="1318646"/>
            <a:ext cx="5532914" cy="2567554"/>
            <a:chOff x="914400" y="1143000"/>
            <a:chExt cx="5532914" cy="256755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108183C-1F55-EF41-8E3C-6265E74DED0A}"/>
                </a:ext>
              </a:extLst>
            </p:cNvPr>
            <p:cNvSpPr/>
            <p:nvPr/>
          </p:nvSpPr>
          <p:spPr>
            <a:xfrm>
              <a:off x="2133600" y="185156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[1,10]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ED8CD5C-8F0F-304B-A9B0-097E444E48D3}"/>
                </a:ext>
              </a:extLst>
            </p:cNvPr>
            <p:cNvSpPr/>
            <p:nvPr/>
          </p:nvSpPr>
          <p:spPr>
            <a:xfrm>
              <a:off x="4648200" y="1833166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[5,18]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7C840E0-86D6-3246-8375-A016E55669C2}"/>
                </a:ext>
              </a:extLst>
            </p:cNvPr>
            <p:cNvSpPr/>
            <p:nvPr/>
          </p:nvSpPr>
          <p:spPr>
            <a:xfrm>
              <a:off x="3352800" y="267920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[4,15]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3605E54-2535-7241-9AEC-955CA7E0660B}"/>
                </a:ext>
              </a:extLst>
            </p:cNvPr>
            <p:cNvSpPr/>
            <p:nvPr/>
          </p:nvSpPr>
          <p:spPr>
            <a:xfrm>
              <a:off x="2819400" y="1600200"/>
              <a:ext cx="2514600" cy="471592"/>
            </a:xfrm>
            <a:prstGeom prst="arc">
              <a:avLst>
                <a:gd name="adj1" fmla="val 1078688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FA0F8707-CF1C-5540-8383-8BD1692934C2}"/>
                </a:ext>
              </a:extLst>
            </p:cNvPr>
            <p:cNvSpPr/>
            <p:nvPr/>
          </p:nvSpPr>
          <p:spPr>
            <a:xfrm rot="12553959">
              <a:off x="2304047" y="2461011"/>
              <a:ext cx="2514600" cy="471592"/>
            </a:xfrm>
            <a:prstGeom prst="arc">
              <a:avLst>
                <a:gd name="adj1" fmla="val 17065262"/>
                <a:gd name="adj2" fmla="val 210420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DA79069-F2C4-4C46-9B39-F40863264CCF}"/>
                </a:ext>
              </a:extLst>
            </p:cNvPr>
            <p:cNvSpPr/>
            <p:nvPr/>
          </p:nvSpPr>
          <p:spPr>
            <a:xfrm rot="8102863">
              <a:off x="3932714" y="2057462"/>
              <a:ext cx="2514600" cy="471592"/>
            </a:xfrm>
            <a:prstGeom prst="arc">
              <a:avLst>
                <a:gd name="adj1" fmla="val 14726330"/>
                <a:gd name="adj2" fmla="val 209154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8A7E-1F4C-E649-91A8-CD46B958E10D}"/>
                </a:ext>
              </a:extLst>
            </p:cNvPr>
            <p:cNvSpPr txBox="1"/>
            <p:nvPr/>
          </p:nvSpPr>
          <p:spPr>
            <a:xfrm>
              <a:off x="3581400" y="114300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2406CE-256D-D54E-BF49-019F2E64D086}"/>
                </a:ext>
              </a:extLst>
            </p:cNvPr>
            <p:cNvSpPr txBox="1"/>
            <p:nvPr/>
          </p:nvSpPr>
          <p:spPr>
            <a:xfrm>
              <a:off x="4983698" y="259589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4FD79F-7108-3847-94A7-90E43E761287}"/>
                </a:ext>
              </a:extLst>
            </p:cNvPr>
            <p:cNvSpPr txBox="1"/>
            <p:nvPr/>
          </p:nvSpPr>
          <p:spPr>
            <a:xfrm>
              <a:off x="914400" y="2600980"/>
              <a:ext cx="2157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&lt; 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82164E-971A-0B4D-BD9D-013AE51B50A3}"/>
                </a:ext>
              </a:extLst>
            </p:cNvPr>
            <p:cNvSpPr txBox="1"/>
            <p:nvPr/>
          </p:nvSpPr>
          <p:spPr>
            <a:xfrm>
              <a:off x="2417746" y="1381780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3C500-3A48-7A4E-A44B-84EC295F9D8E}"/>
                </a:ext>
              </a:extLst>
            </p:cNvPr>
            <p:cNvSpPr txBox="1"/>
            <p:nvPr/>
          </p:nvSpPr>
          <p:spPr>
            <a:xfrm>
              <a:off x="5402109" y="135566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73A9FF-A2EF-8D4D-A888-A2AF26F159C0}"/>
                </a:ext>
              </a:extLst>
            </p:cNvPr>
            <p:cNvSpPr txBox="1"/>
            <p:nvPr/>
          </p:nvSpPr>
          <p:spPr>
            <a:xfrm>
              <a:off x="3836461" y="3187334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445AEA-CFB8-3AD8-D6FA-9DA636E8D8A6}"/>
              </a:ext>
            </a:extLst>
          </p:cNvPr>
          <p:cNvSpPr txBox="1"/>
          <p:nvPr/>
        </p:nvSpPr>
        <p:spPr>
          <a:xfrm>
            <a:off x="8184995" y="63777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B1918B3E-BC71-764F-A45A-8896BFB75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Example V: </a:t>
            </a:r>
            <a:r>
              <a:rPr lang="en-US" altLang="en-US" sz="3200" dirty="0"/>
              <a:t>Cryptarithmetic puzzles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FF3F25-433E-5441-B9DD-9B4EAE34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</a:t>
            </a:r>
            <a:r>
              <a:rPr lang="en-US" altLang="en-US" sz="2400" baseline="-25000" dirty="0"/>
              <a:t>X1</a:t>
            </a:r>
            <a:r>
              <a:rPr lang="en-US" altLang="en-US" sz="2400" dirty="0"/>
              <a:t> = D</a:t>
            </a:r>
            <a:r>
              <a:rPr lang="en-US" altLang="en-US" sz="2400" baseline="-25000" dirty="0"/>
              <a:t>X2</a:t>
            </a:r>
            <a:r>
              <a:rPr lang="en-US" altLang="en-US" sz="2400" dirty="0"/>
              <a:t> = D</a:t>
            </a:r>
            <a:r>
              <a:rPr lang="en-US" altLang="en-US" sz="2400" baseline="-25000" dirty="0"/>
              <a:t>X3</a:t>
            </a:r>
            <a:r>
              <a:rPr lang="en-US" altLang="en-US" sz="2400" dirty="0"/>
              <a:t> = {0,1}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</a:t>
            </a:r>
            <a:r>
              <a:rPr lang="en-US" altLang="en-US" sz="2400" baseline="-25000" dirty="0"/>
              <a:t>F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T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U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W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=[0,9]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O+O = R+10X1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X1+W+W = U+10X2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X2+ T+T = O + 10X3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X3=F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kern="1200" cap="small" dirty="0" err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AllDiff</a:t>
            </a:r>
            <a:r>
              <a:rPr lang="en-US" altLang="en-US" sz="2400" dirty="0"/>
              <a:t>({F,T,U,W,R,O})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3965BC"/>
                </a:solidFill>
                <a:sym typeface="Wingdings" pitchFamily="2" charset="2"/>
              </a:rPr>
              <a:t>Note:  Algebraic equality constraints, </a:t>
            </a:r>
            <a:r>
              <a:rPr lang="en-US" altLang="en-US" sz="2400" cap="small" dirty="0" err="1">
                <a:solidFill>
                  <a:srgbClr val="3965BC"/>
                </a:solidFill>
                <a:sym typeface="Wingdings" pitchFamily="2" charset="2"/>
              </a:rPr>
              <a:t>AllDiff</a:t>
            </a:r>
            <a:endParaRPr lang="en-US" altLang="en-US" sz="2400" cap="small" dirty="0">
              <a:solidFill>
                <a:srgbClr val="3965BC"/>
              </a:solidFill>
            </a:endParaRPr>
          </a:p>
        </p:txBody>
      </p:sp>
      <p:pic>
        <p:nvPicPr>
          <p:cNvPr id="54277" name="Picture 7" descr="cryptarithmetic.eps">
            <a:extLst>
              <a:ext uri="{FF2B5EF4-FFF2-40B4-BE49-F238E27FC236}">
                <a16:creationId xmlns:a16="http://schemas.microsoft.com/office/drawing/2014/main" id="{A45E2507-4207-654B-B587-242FB4F2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9300"/>
            <a:ext cx="400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12D37-0344-B1E5-4174-929E14E57184}"/>
              </a:ext>
            </a:extLst>
          </p:cNvPr>
          <p:cNvSpPr txBox="1"/>
          <p:nvPr/>
        </p:nvSpPr>
        <p:spPr>
          <a:xfrm>
            <a:off x="8162693" y="6368534"/>
            <a:ext cx="1561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5B0B-5CAD-8D4D-A4A7-801083D0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VI: </a:t>
            </a:r>
            <a:r>
              <a:rPr lang="en-US" dirty="0" err="1"/>
              <a:t>Kendoku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1D54-285F-4B4B-B516-A7F4BF65D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17723-1C35-EB46-847B-9C57114DF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97" y="1600200"/>
            <a:ext cx="6263205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ACB2F1D-23CA-F346-B0FB-57636307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 Definition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A9C1535-4E87-B147-893B-12A59CA4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C4ECF-BCE9-3D45-BB01-D7A7904D01B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6EA60B-5390-574A-9759-A9811291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400" dirty="0">
                <a:latin typeface="Arial" panose="020B0604020202020204" pitchFamily="34" charset="0"/>
              </a:rPr>
              <a:t>, all tuples are enumerated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allowed tuples (supports, positive table)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forbidden tuples (conflicts, no-goods)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Intension</a:t>
            </a:r>
            <a:r>
              <a:rPr lang="en-US" altLang="en-US" sz="2400" dirty="0">
                <a:latin typeface="Arial" panose="020B0604020202020204" pitchFamily="34" charset="0"/>
              </a:rPr>
              <a:t>, given by a set builder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When it is not practical or possible to list all tuples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Define types/templates of common constraints to be used repeatedly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Example: Global constraints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defined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a parameter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dirty="0">
                <a:latin typeface="Arial" panose="020B0604020202020204" pitchFamily="34" charset="0"/>
              </a:rPr>
              <a:t>Examples: linear constraints,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AllDiff</a:t>
            </a:r>
            <a:r>
              <a:rPr lang="en-US" altLang="en-US" sz="1600" dirty="0">
                <a:latin typeface="Arial" panose="020B0604020202020204" pitchFamily="34" charset="0"/>
              </a:rPr>
              <a:t> (mutex),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Atmost</a:t>
            </a:r>
            <a:r>
              <a:rPr lang="en-US" altLang="en-US" sz="1600" dirty="0">
                <a:latin typeface="Arial" panose="020B0604020202020204" pitchFamily="34" charset="0"/>
              </a:rPr>
              <a:t>, TSP-constraint, cycle-constraint,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95C58-D1B0-4A4F-9983-3CD5243C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Constraint Types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C13E8A7-9E0D-5E46-B41A-6A11B71E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34350" cy="5257800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/>
              <a:t>Algebraic constraints</a:t>
            </a:r>
          </a:p>
          <a:p>
            <a:pPr lvl="1" eaLnBrk="1" hangingPunct="1"/>
            <a:r>
              <a:rPr lang="en-US" altLang="en-US" sz="1600" dirty="0"/>
              <a:t>Linear, nonlinear inequalities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b="1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	Example: constraints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	of bounded difference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Coloring (mutual exclusion, difference constraints)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cap="small" dirty="0" err="1"/>
              <a:t>AllDiff</a:t>
            </a:r>
            <a:r>
              <a:rPr lang="en-US" altLang="en-US" sz="2000" dirty="0"/>
              <a:t> constraints, arbitrary constraints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</p:txBody>
      </p:sp>
      <p:grpSp>
        <p:nvGrpSpPr>
          <p:cNvPr id="61445" name="Group 4">
            <a:extLst>
              <a:ext uri="{FF2B5EF4-FFF2-40B4-BE49-F238E27FC236}">
                <a16:creationId xmlns:a16="http://schemas.microsoft.com/office/drawing/2014/main" id="{53779147-6804-D94F-8566-68C510468C7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19200"/>
            <a:ext cx="2881313" cy="1068388"/>
            <a:chOff x="1680" y="2423"/>
            <a:chExt cx="3121" cy="1036"/>
          </a:xfrm>
        </p:grpSpPr>
        <p:sp>
          <p:nvSpPr>
            <p:cNvPr id="61497" name="Line 5">
              <a:extLst>
                <a:ext uri="{FF2B5EF4-FFF2-40B4-BE49-F238E27FC236}">
                  <a16:creationId xmlns:a16="http://schemas.microsoft.com/office/drawing/2014/main" id="{045DF439-46EE-E44E-85D5-6E58A4151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6">
              <a:extLst>
                <a:ext uri="{FF2B5EF4-FFF2-40B4-BE49-F238E27FC236}">
                  <a16:creationId xmlns:a16="http://schemas.microsoft.com/office/drawing/2014/main" id="{608C9503-373E-ED46-804E-ACCBB0CE1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7">
              <a:extLst>
                <a:ext uri="{FF2B5EF4-FFF2-40B4-BE49-F238E27FC236}">
                  <a16:creationId xmlns:a16="http://schemas.microsoft.com/office/drawing/2014/main" id="{A795AD1A-3574-B147-97DD-742FD1DC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8">
              <a:extLst>
                <a:ext uri="{FF2B5EF4-FFF2-40B4-BE49-F238E27FC236}">
                  <a16:creationId xmlns:a16="http://schemas.microsoft.com/office/drawing/2014/main" id="{505795CE-AC4B-4844-A85C-CE91A303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9">
              <a:extLst>
                <a:ext uri="{FF2B5EF4-FFF2-40B4-BE49-F238E27FC236}">
                  <a16:creationId xmlns:a16="http://schemas.microsoft.com/office/drawing/2014/main" id="{613A8CA3-A423-5A4E-A984-4841559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10">
              <a:extLst>
                <a:ext uri="{FF2B5EF4-FFF2-40B4-BE49-F238E27FC236}">
                  <a16:creationId xmlns:a16="http://schemas.microsoft.com/office/drawing/2014/main" id="{49E91ED5-E599-F248-A940-23673A2C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11">
              <a:extLst>
                <a:ext uri="{FF2B5EF4-FFF2-40B4-BE49-F238E27FC236}">
                  <a16:creationId xmlns:a16="http://schemas.microsoft.com/office/drawing/2014/main" id="{9936E570-2AB2-A146-948D-33C7C150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2">
              <a:extLst>
                <a:ext uri="{FF2B5EF4-FFF2-40B4-BE49-F238E27FC236}">
                  <a16:creationId xmlns:a16="http://schemas.microsoft.com/office/drawing/2014/main" id="{59DB9AA3-9B54-6E46-A3C9-1D2A8D83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Rectangle 13">
              <a:extLst>
                <a:ext uri="{FF2B5EF4-FFF2-40B4-BE49-F238E27FC236}">
                  <a16:creationId xmlns:a16="http://schemas.microsoft.com/office/drawing/2014/main" id="{76CEE22B-CC59-9C4B-9C19-A9954315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555"/>
              <a:ext cx="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06" name="Line 14">
              <a:extLst>
                <a:ext uri="{FF2B5EF4-FFF2-40B4-BE49-F238E27FC236}">
                  <a16:creationId xmlns:a16="http://schemas.microsoft.com/office/drawing/2014/main" id="{9196FB36-9E6D-B544-93AA-8A4703CB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5">
              <a:extLst>
                <a:ext uri="{FF2B5EF4-FFF2-40B4-BE49-F238E27FC236}">
                  <a16:creationId xmlns:a16="http://schemas.microsoft.com/office/drawing/2014/main" id="{C2E933F1-B301-3B45-A598-0187CB0E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6">
              <a:extLst>
                <a:ext uri="{FF2B5EF4-FFF2-40B4-BE49-F238E27FC236}">
                  <a16:creationId xmlns:a16="http://schemas.microsoft.com/office/drawing/2014/main" id="{7212AF2B-5AD4-A24B-B6B4-36C24480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7">
              <a:extLst>
                <a:ext uri="{FF2B5EF4-FFF2-40B4-BE49-F238E27FC236}">
                  <a16:creationId xmlns:a16="http://schemas.microsoft.com/office/drawing/2014/main" id="{F7D1115C-6012-E643-BA17-5CFCFB1D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8">
              <a:extLst>
                <a:ext uri="{FF2B5EF4-FFF2-40B4-BE49-F238E27FC236}">
                  <a16:creationId xmlns:a16="http://schemas.microsoft.com/office/drawing/2014/main" id="{27AC3B84-5485-964A-84C0-88131E04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9">
              <a:extLst>
                <a:ext uri="{FF2B5EF4-FFF2-40B4-BE49-F238E27FC236}">
                  <a16:creationId xmlns:a16="http://schemas.microsoft.com/office/drawing/2014/main" id="{03E65A9B-A878-3B40-9E7F-3B1DA067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20">
              <a:extLst>
                <a:ext uri="{FF2B5EF4-FFF2-40B4-BE49-F238E27FC236}">
                  <a16:creationId xmlns:a16="http://schemas.microsoft.com/office/drawing/2014/main" id="{ECC955F3-460F-5C49-9151-6F1F59A6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21">
              <a:extLst>
                <a:ext uri="{FF2B5EF4-FFF2-40B4-BE49-F238E27FC236}">
                  <a16:creationId xmlns:a16="http://schemas.microsoft.com/office/drawing/2014/main" id="{E97DE3C1-5A80-DD46-BA56-3233FEA7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22">
              <a:extLst>
                <a:ext uri="{FF2B5EF4-FFF2-40B4-BE49-F238E27FC236}">
                  <a16:creationId xmlns:a16="http://schemas.microsoft.com/office/drawing/2014/main" id="{0DB5C4C8-B5F7-ED4B-A98D-C3BE8473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3180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15" name="Line 23">
              <a:extLst>
                <a:ext uri="{FF2B5EF4-FFF2-40B4-BE49-F238E27FC236}">
                  <a16:creationId xmlns:a16="http://schemas.microsoft.com/office/drawing/2014/main" id="{393754A3-8269-A940-9041-573C00D7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24">
              <a:extLst>
                <a:ext uri="{FF2B5EF4-FFF2-40B4-BE49-F238E27FC236}">
                  <a16:creationId xmlns:a16="http://schemas.microsoft.com/office/drawing/2014/main" id="{3E2D31D7-6EA1-AC42-B600-1EB0CE85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25">
              <a:extLst>
                <a:ext uri="{FF2B5EF4-FFF2-40B4-BE49-F238E27FC236}">
                  <a16:creationId xmlns:a16="http://schemas.microsoft.com/office/drawing/2014/main" id="{2CF35FD8-A3B5-6248-ACAF-B02C9F3C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6">
              <a:extLst>
                <a:ext uri="{FF2B5EF4-FFF2-40B4-BE49-F238E27FC236}">
                  <a16:creationId xmlns:a16="http://schemas.microsoft.com/office/drawing/2014/main" id="{58FA738F-1D64-4B42-B3DF-9DC4CCE09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27">
              <a:extLst>
                <a:ext uri="{FF2B5EF4-FFF2-40B4-BE49-F238E27FC236}">
                  <a16:creationId xmlns:a16="http://schemas.microsoft.com/office/drawing/2014/main" id="{86417CA9-B03F-2C42-A8C3-3B5BD1B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28">
              <a:extLst>
                <a:ext uri="{FF2B5EF4-FFF2-40B4-BE49-F238E27FC236}">
                  <a16:creationId xmlns:a16="http://schemas.microsoft.com/office/drawing/2014/main" id="{DBBA74BD-8CB4-D24D-9ED6-1AFFA48A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29">
              <a:extLst>
                <a:ext uri="{FF2B5EF4-FFF2-40B4-BE49-F238E27FC236}">
                  <a16:creationId xmlns:a16="http://schemas.microsoft.com/office/drawing/2014/main" id="{D0A705B3-3484-5947-91B3-F21B1A45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30">
              <a:extLst>
                <a:ext uri="{FF2B5EF4-FFF2-40B4-BE49-F238E27FC236}">
                  <a16:creationId xmlns:a16="http://schemas.microsoft.com/office/drawing/2014/main" id="{B5AE75EC-B60B-1349-BD18-561F4FC1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31">
              <a:extLst>
                <a:ext uri="{FF2B5EF4-FFF2-40B4-BE49-F238E27FC236}">
                  <a16:creationId xmlns:a16="http://schemas.microsoft.com/office/drawing/2014/main" id="{6E8146A9-F49D-884F-B792-F388D5CB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174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24" name="Line 32">
              <a:extLst>
                <a:ext uri="{FF2B5EF4-FFF2-40B4-BE49-F238E27FC236}">
                  <a16:creationId xmlns:a16="http://schemas.microsoft.com/office/drawing/2014/main" id="{FD4C7ACF-E991-8E4B-81E3-06D9B1DE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33">
              <a:extLst>
                <a:ext uri="{FF2B5EF4-FFF2-40B4-BE49-F238E27FC236}">
                  <a16:creationId xmlns:a16="http://schemas.microsoft.com/office/drawing/2014/main" id="{43EB7978-40D4-1348-832B-CCDD6E7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34">
              <a:extLst>
                <a:ext uri="{FF2B5EF4-FFF2-40B4-BE49-F238E27FC236}">
                  <a16:creationId xmlns:a16="http://schemas.microsoft.com/office/drawing/2014/main" id="{4D9CE18A-6CDB-E243-B67A-0B8030A4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35">
              <a:extLst>
                <a:ext uri="{FF2B5EF4-FFF2-40B4-BE49-F238E27FC236}">
                  <a16:creationId xmlns:a16="http://schemas.microsoft.com/office/drawing/2014/main" id="{36B8F130-9CFB-9C45-97D3-59663B100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36">
              <a:extLst>
                <a:ext uri="{FF2B5EF4-FFF2-40B4-BE49-F238E27FC236}">
                  <a16:creationId xmlns:a16="http://schemas.microsoft.com/office/drawing/2014/main" id="{6B77654A-91B8-AC4C-AD3B-A38C289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37">
              <a:extLst>
                <a:ext uri="{FF2B5EF4-FFF2-40B4-BE49-F238E27FC236}">
                  <a16:creationId xmlns:a16="http://schemas.microsoft.com/office/drawing/2014/main" id="{EB183637-25B1-084A-B1FC-4A914E38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38">
              <a:extLst>
                <a:ext uri="{FF2B5EF4-FFF2-40B4-BE49-F238E27FC236}">
                  <a16:creationId xmlns:a16="http://schemas.microsoft.com/office/drawing/2014/main" id="{838875F3-FF10-AC4C-9EC8-85DC7B4A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39">
              <a:extLst>
                <a:ext uri="{FF2B5EF4-FFF2-40B4-BE49-F238E27FC236}">
                  <a16:creationId xmlns:a16="http://schemas.microsoft.com/office/drawing/2014/main" id="{441FB843-4CCE-D543-88AB-882DA509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40">
              <a:extLst>
                <a:ext uri="{FF2B5EF4-FFF2-40B4-BE49-F238E27FC236}">
                  <a16:creationId xmlns:a16="http://schemas.microsoft.com/office/drawing/2014/main" id="{513824F6-A322-0A4B-804D-5F8E0D9A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41">
              <a:extLst>
                <a:ext uri="{FF2B5EF4-FFF2-40B4-BE49-F238E27FC236}">
                  <a16:creationId xmlns:a16="http://schemas.microsoft.com/office/drawing/2014/main" id="{677B537A-A1FE-A942-AB95-B19A081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42">
              <a:extLst>
                <a:ext uri="{FF2B5EF4-FFF2-40B4-BE49-F238E27FC236}">
                  <a16:creationId xmlns:a16="http://schemas.microsoft.com/office/drawing/2014/main" id="{E96BFEBC-8291-4C4E-9407-B1E38D25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43">
              <a:extLst>
                <a:ext uri="{FF2B5EF4-FFF2-40B4-BE49-F238E27FC236}">
                  <a16:creationId xmlns:a16="http://schemas.microsoft.com/office/drawing/2014/main" id="{515B27B3-7215-D349-8D3B-3931939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44">
              <a:extLst>
                <a:ext uri="{FF2B5EF4-FFF2-40B4-BE49-F238E27FC236}">
                  <a16:creationId xmlns:a16="http://schemas.microsoft.com/office/drawing/2014/main" id="{C9C92AC5-6174-F54F-8BD6-B04F906B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555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7" name="Rectangle 45">
              <a:extLst>
                <a:ext uri="{FF2B5EF4-FFF2-40B4-BE49-F238E27FC236}">
                  <a16:creationId xmlns:a16="http://schemas.microsoft.com/office/drawing/2014/main" id="{6B18FFC5-7922-2441-9D47-B0799E82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8" name="Rectangle 46">
              <a:extLst>
                <a:ext uri="{FF2B5EF4-FFF2-40B4-BE49-F238E27FC236}">
                  <a16:creationId xmlns:a16="http://schemas.microsoft.com/office/drawing/2014/main" id="{CA6078C1-2025-E04D-B026-12480787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254"/>
              <a:ext cx="2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9" name="Rectangle 47">
              <a:extLst>
                <a:ext uri="{FF2B5EF4-FFF2-40B4-BE49-F238E27FC236}">
                  <a16:creationId xmlns:a16="http://schemas.microsoft.com/office/drawing/2014/main" id="{DA28CF87-68A2-1440-A159-A05AC3FE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2582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0" name="Rectangle 48">
              <a:extLst>
                <a:ext uri="{FF2B5EF4-FFF2-40B4-BE49-F238E27FC236}">
                  <a16:creationId xmlns:a16="http://schemas.microsoft.com/office/drawing/2014/main" id="{62911576-823B-9B41-B890-5E6C4A7B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1" name="Rectangle 49">
              <a:extLst>
                <a:ext uri="{FF2B5EF4-FFF2-40B4-BE49-F238E27FC236}">
                  <a16:creationId xmlns:a16="http://schemas.microsoft.com/office/drawing/2014/main" id="{3E2835C2-7F96-C34A-9650-809662F1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228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2" name="Rectangle 50">
              <a:extLst>
                <a:ext uri="{FF2B5EF4-FFF2-40B4-BE49-F238E27FC236}">
                  <a16:creationId xmlns:a16="http://schemas.microsoft.com/office/drawing/2014/main" id="{D87D82A8-960F-AC4A-9F18-9DE27F9D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469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3" name="Rectangle 51">
              <a:extLst>
                <a:ext uri="{FF2B5EF4-FFF2-40B4-BE49-F238E27FC236}">
                  <a16:creationId xmlns:a16="http://schemas.microsoft.com/office/drawing/2014/main" id="{EBCD1BC4-2BAD-0342-BE4F-C28C34B5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4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4" name="Rectangle 52">
              <a:extLst>
                <a:ext uri="{FF2B5EF4-FFF2-40B4-BE49-F238E27FC236}">
                  <a16:creationId xmlns:a16="http://schemas.microsoft.com/office/drawing/2014/main" id="{1AD2DA1F-94D7-9F48-A05F-F6E5C2B7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423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446" name="Picture 53" descr="temporal-net">
            <a:extLst>
              <a:ext uri="{FF2B5EF4-FFF2-40B4-BE49-F238E27FC236}">
                <a16:creationId xmlns:a16="http://schemas.microsoft.com/office/drawing/2014/main" id="{E70C7411-1B0C-2B40-AC23-2B602DE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28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4" descr="usmap-cg">
            <a:extLst>
              <a:ext uri="{FF2B5EF4-FFF2-40B4-BE49-F238E27FC236}">
                <a16:creationId xmlns:a16="http://schemas.microsoft.com/office/drawing/2014/main" id="{3EE60FAA-1ABD-5B4F-9E23-CCA8AE0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399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55">
            <a:extLst>
              <a:ext uri="{FF2B5EF4-FFF2-40B4-BE49-F238E27FC236}">
                <a16:creationId xmlns:a16="http://schemas.microsoft.com/office/drawing/2014/main" id="{77EDD0B0-B7E0-6445-B803-E672592ED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798638" cy="1425575"/>
            <a:chOff x="3264" y="2448"/>
            <a:chExt cx="2196" cy="1331"/>
          </a:xfrm>
        </p:grpSpPr>
        <p:sp>
          <p:nvSpPr>
            <p:cNvPr id="61449" name="Freeform 56">
              <a:extLst>
                <a:ext uri="{FF2B5EF4-FFF2-40B4-BE49-F238E27FC236}">
                  <a16:creationId xmlns:a16="http://schemas.microsoft.com/office/drawing/2014/main" id="{DEF97B4B-A577-FA4A-996B-56641DFB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7">
              <a:extLst>
                <a:ext uri="{FF2B5EF4-FFF2-40B4-BE49-F238E27FC236}">
                  <a16:creationId xmlns:a16="http://schemas.microsoft.com/office/drawing/2014/main" id="{BDE41266-E1FE-FC4F-93C8-450244ED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58">
              <a:extLst>
                <a:ext uri="{FF2B5EF4-FFF2-40B4-BE49-F238E27FC236}">
                  <a16:creationId xmlns:a16="http://schemas.microsoft.com/office/drawing/2014/main" id="{0065039A-5F55-8340-A26F-C7382669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59">
              <a:extLst>
                <a:ext uri="{FF2B5EF4-FFF2-40B4-BE49-F238E27FC236}">
                  <a16:creationId xmlns:a16="http://schemas.microsoft.com/office/drawing/2014/main" id="{5436C113-DE07-BE4F-B5AC-A29CF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60">
              <a:extLst>
                <a:ext uri="{FF2B5EF4-FFF2-40B4-BE49-F238E27FC236}">
                  <a16:creationId xmlns:a16="http://schemas.microsoft.com/office/drawing/2014/main" id="{795A9261-F0E3-EF41-BA10-488ACD9E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61">
              <a:extLst>
                <a:ext uri="{FF2B5EF4-FFF2-40B4-BE49-F238E27FC236}">
                  <a16:creationId xmlns:a16="http://schemas.microsoft.com/office/drawing/2014/main" id="{FA341C46-FCCC-2848-9AC5-2E120EBF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62">
              <a:extLst>
                <a:ext uri="{FF2B5EF4-FFF2-40B4-BE49-F238E27FC236}">
                  <a16:creationId xmlns:a16="http://schemas.microsoft.com/office/drawing/2014/main" id="{537CF4D3-7611-BF43-90A4-3977EE4A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63">
              <a:extLst>
                <a:ext uri="{FF2B5EF4-FFF2-40B4-BE49-F238E27FC236}">
                  <a16:creationId xmlns:a16="http://schemas.microsoft.com/office/drawing/2014/main" id="{273633F8-DB9E-5A41-93D5-317362E24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64">
              <a:extLst>
                <a:ext uri="{FF2B5EF4-FFF2-40B4-BE49-F238E27FC236}">
                  <a16:creationId xmlns:a16="http://schemas.microsoft.com/office/drawing/2014/main" id="{1BD70451-862F-5A48-B0FC-61B7705D4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65">
              <a:extLst>
                <a:ext uri="{FF2B5EF4-FFF2-40B4-BE49-F238E27FC236}">
                  <a16:creationId xmlns:a16="http://schemas.microsoft.com/office/drawing/2014/main" id="{5C440150-2FB4-2C41-A640-08681811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6">
              <a:extLst>
                <a:ext uri="{FF2B5EF4-FFF2-40B4-BE49-F238E27FC236}">
                  <a16:creationId xmlns:a16="http://schemas.microsoft.com/office/drawing/2014/main" id="{013FF84D-3E60-F046-AAC4-66D48297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67">
              <a:extLst>
                <a:ext uri="{FF2B5EF4-FFF2-40B4-BE49-F238E27FC236}">
                  <a16:creationId xmlns:a16="http://schemas.microsoft.com/office/drawing/2014/main" id="{70EAC4F4-A81C-B047-A0B9-55A45404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68">
              <a:extLst>
                <a:ext uri="{FF2B5EF4-FFF2-40B4-BE49-F238E27FC236}">
                  <a16:creationId xmlns:a16="http://schemas.microsoft.com/office/drawing/2014/main" id="{4C1AC4BF-E157-0543-96A1-FF900FF3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69">
              <a:extLst>
                <a:ext uri="{FF2B5EF4-FFF2-40B4-BE49-F238E27FC236}">
                  <a16:creationId xmlns:a16="http://schemas.microsoft.com/office/drawing/2014/main" id="{A56EAEA7-ED18-E947-9969-AF6954FB3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70">
              <a:extLst>
                <a:ext uri="{FF2B5EF4-FFF2-40B4-BE49-F238E27FC236}">
                  <a16:creationId xmlns:a16="http://schemas.microsoft.com/office/drawing/2014/main" id="{36118030-B1D2-964A-B5C4-CEF4855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71">
              <a:extLst>
                <a:ext uri="{FF2B5EF4-FFF2-40B4-BE49-F238E27FC236}">
                  <a16:creationId xmlns:a16="http://schemas.microsoft.com/office/drawing/2014/main" id="{8471E7EF-5F9D-5D44-AF3E-BBE078CE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72">
              <a:extLst>
                <a:ext uri="{FF2B5EF4-FFF2-40B4-BE49-F238E27FC236}">
                  <a16:creationId xmlns:a16="http://schemas.microsoft.com/office/drawing/2014/main" id="{1D2965C5-A880-B54D-9369-028E712F0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73">
              <a:extLst>
                <a:ext uri="{FF2B5EF4-FFF2-40B4-BE49-F238E27FC236}">
                  <a16:creationId xmlns:a16="http://schemas.microsoft.com/office/drawing/2014/main" id="{146AA288-8DBC-0B4E-A815-6DADB9502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74">
              <a:extLst>
                <a:ext uri="{FF2B5EF4-FFF2-40B4-BE49-F238E27FC236}">
                  <a16:creationId xmlns:a16="http://schemas.microsoft.com/office/drawing/2014/main" id="{D8D08F83-5362-4449-888A-3E296DF00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75">
              <a:extLst>
                <a:ext uri="{FF2B5EF4-FFF2-40B4-BE49-F238E27FC236}">
                  <a16:creationId xmlns:a16="http://schemas.microsoft.com/office/drawing/2014/main" id="{28EBD831-F193-CA4B-B937-B55F160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76">
              <a:extLst>
                <a:ext uri="{FF2B5EF4-FFF2-40B4-BE49-F238E27FC236}">
                  <a16:creationId xmlns:a16="http://schemas.microsoft.com/office/drawing/2014/main" id="{41E827AD-9B83-8146-B946-1B1A0D07A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Rectangle 77">
              <a:extLst>
                <a:ext uri="{FF2B5EF4-FFF2-40B4-BE49-F238E27FC236}">
                  <a16:creationId xmlns:a16="http://schemas.microsoft.com/office/drawing/2014/main" id="{628B17AB-B354-A342-9441-58623554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70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1" name="Rectangle 78">
              <a:extLst>
                <a:ext uri="{FF2B5EF4-FFF2-40B4-BE49-F238E27FC236}">
                  <a16:creationId xmlns:a16="http://schemas.microsoft.com/office/drawing/2014/main" id="{E9E730AF-2A2D-D540-B957-B9AC351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7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61472" name="Rectangle 79">
              <a:extLst>
                <a:ext uri="{FF2B5EF4-FFF2-40B4-BE49-F238E27FC236}">
                  <a16:creationId xmlns:a16="http://schemas.microsoft.com/office/drawing/2014/main" id="{5B689B7B-712D-EA4D-BEA7-1401D2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3" name="Rectangle 80">
              <a:extLst>
                <a:ext uri="{FF2B5EF4-FFF2-40B4-BE49-F238E27FC236}">
                  <a16:creationId xmlns:a16="http://schemas.microsoft.com/office/drawing/2014/main" id="{42D1C3C5-0E2A-CA4D-A554-0D9BF6CE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619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4" name="Rectangle 81">
              <a:extLst>
                <a:ext uri="{FF2B5EF4-FFF2-40B4-BE49-F238E27FC236}">
                  <a16:creationId xmlns:a16="http://schemas.microsoft.com/office/drawing/2014/main" id="{090EBE41-560E-174A-926A-0F687E6B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7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82">
              <a:extLst>
                <a:ext uri="{FF2B5EF4-FFF2-40B4-BE49-F238E27FC236}">
                  <a16:creationId xmlns:a16="http://schemas.microsoft.com/office/drawing/2014/main" id="{BA276574-9D44-334C-9C9E-80441010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97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83">
              <a:extLst>
                <a:ext uri="{FF2B5EF4-FFF2-40B4-BE49-F238E27FC236}">
                  <a16:creationId xmlns:a16="http://schemas.microsoft.com/office/drawing/2014/main" id="{88E33FBB-1D76-4042-969E-E56D1D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5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84">
              <a:extLst>
                <a:ext uri="{FF2B5EF4-FFF2-40B4-BE49-F238E27FC236}">
                  <a16:creationId xmlns:a16="http://schemas.microsoft.com/office/drawing/2014/main" id="{798DFABA-1596-B242-85EC-86110C2F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841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85">
              <a:extLst>
                <a:ext uri="{FF2B5EF4-FFF2-40B4-BE49-F238E27FC236}">
                  <a16:creationId xmlns:a16="http://schemas.microsoft.com/office/drawing/2014/main" id="{44119A51-00E5-3440-9C8C-0A42786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3555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86">
              <a:extLst>
                <a:ext uri="{FF2B5EF4-FFF2-40B4-BE49-F238E27FC236}">
                  <a16:creationId xmlns:a16="http://schemas.microsoft.com/office/drawing/2014/main" id="{535292D2-86C7-7B4B-A706-703B8838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3619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87">
              <a:extLst>
                <a:ext uri="{FF2B5EF4-FFF2-40B4-BE49-F238E27FC236}">
                  <a16:creationId xmlns:a16="http://schemas.microsoft.com/office/drawing/2014/main" id="{49D7090B-124E-2C42-9604-5F9BFC89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9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88">
              <a:extLst>
                <a:ext uri="{FF2B5EF4-FFF2-40B4-BE49-F238E27FC236}">
                  <a16:creationId xmlns:a16="http://schemas.microsoft.com/office/drawing/2014/main" id="{EC2E41AB-6880-7447-B4A9-C52F63D2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89">
              <a:extLst>
                <a:ext uri="{FF2B5EF4-FFF2-40B4-BE49-F238E27FC236}">
                  <a16:creationId xmlns:a16="http://schemas.microsoft.com/office/drawing/2014/main" id="{F79708C7-6464-C54E-9531-27602663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165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3" name="Rectangle 90">
              <a:extLst>
                <a:ext uri="{FF2B5EF4-FFF2-40B4-BE49-F238E27FC236}">
                  <a16:creationId xmlns:a16="http://schemas.microsoft.com/office/drawing/2014/main" id="{2F33DE8E-73A3-144C-8C13-BF4FF0AA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407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4" name="Rectangle 91">
              <a:extLst>
                <a:ext uri="{FF2B5EF4-FFF2-40B4-BE49-F238E27FC236}">
                  <a16:creationId xmlns:a16="http://schemas.microsoft.com/office/drawing/2014/main" id="{E33D8C0E-DC78-8641-93CF-179094D4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75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5" name="Rectangle 92">
              <a:extLst>
                <a:ext uri="{FF2B5EF4-FFF2-40B4-BE49-F238E27FC236}">
                  <a16:creationId xmlns:a16="http://schemas.microsoft.com/office/drawing/2014/main" id="{9A1701D9-D190-EB4D-9259-CE7F9DF7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05"/>
              <a:ext cx="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6" name="Rectangle 93">
              <a:extLst>
                <a:ext uri="{FF2B5EF4-FFF2-40B4-BE49-F238E27FC236}">
                  <a16:creationId xmlns:a16="http://schemas.microsoft.com/office/drawing/2014/main" id="{AB91CFA1-A4A0-2547-9F48-88B09741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7" name="Rectangle 94">
              <a:extLst>
                <a:ext uri="{FF2B5EF4-FFF2-40B4-BE49-F238E27FC236}">
                  <a16:creationId xmlns:a16="http://schemas.microsoft.com/office/drawing/2014/main" id="{A1394EEF-CDC3-394A-9D38-8A6B6039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2"/>
              <a:ext cx="9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8" name="Rectangle 95">
              <a:extLst>
                <a:ext uri="{FF2B5EF4-FFF2-40B4-BE49-F238E27FC236}">
                  <a16:creationId xmlns:a16="http://schemas.microsoft.com/office/drawing/2014/main" id="{5C9A3B5E-2F0A-EE47-9CE4-66319872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9" name="Rectangle 96">
              <a:extLst>
                <a:ext uri="{FF2B5EF4-FFF2-40B4-BE49-F238E27FC236}">
                  <a16:creationId xmlns:a16="http://schemas.microsoft.com/office/drawing/2014/main" id="{C8E82839-2BE4-3447-9391-0AF2983F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19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0" name="Rectangle 97">
              <a:extLst>
                <a:ext uri="{FF2B5EF4-FFF2-40B4-BE49-F238E27FC236}">
                  <a16:creationId xmlns:a16="http://schemas.microsoft.com/office/drawing/2014/main" id="{94DEC63C-3C7B-D847-88F4-AF836340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71"/>
              <a:ext cx="7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491" name="Rectangle 98">
              <a:extLst>
                <a:ext uri="{FF2B5EF4-FFF2-40B4-BE49-F238E27FC236}">
                  <a16:creationId xmlns:a16="http://schemas.microsoft.com/office/drawing/2014/main" id="{50A3C86E-A55C-2E45-BA60-1445950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9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2" name="Rectangle 99">
              <a:extLst>
                <a:ext uri="{FF2B5EF4-FFF2-40B4-BE49-F238E27FC236}">
                  <a16:creationId xmlns:a16="http://schemas.microsoft.com/office/drawing/2014/main" id="{3DE1F047-3387-C64D-94AA-1F4329F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3112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3" name="Rectangle 100">
              <a:extLst>
                <a:ext uri="{FF2B5EF4-FFF2-40B4-BE49-F238E27FC236}">
                  <a16:creationId xmlns:a16="http://schemas.microsoft.com/office/drawing/2014/main" id="{1440ADA8-753F-B341-A5FC-C3E81B89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4" name="Rectangle 101">
              <a:extLst>
                <a:ext uri="{FF2B5EF4-FFF2-40B4-BE49-F238E27FC236}">
                  <a16:creationId xmlns:a16="http://schemas.microsoft.com/office/drawing/2014/main" id="{EF0B329C-D9FA-EA42-B8A3-4FD278F2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14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5" name="Rectangle 102">
              <a:extLst>
                <a:ext uri="{FF2B5EF4-FFF2-40B4-BE49-F238E27FC236}">
                  <a16:creationId xmlns:a16="http://schemas.microsoft.com/office/drawing/2014/main" id="{F36AA7AD-B2DB-4A40-A68B-08322215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6" name="Rectangle 103">
              <a:extLst>
                <a:ext uri="{FF2B5EF4-FFF2-40B4-BE49-F238E27FC236}">
                  <a16:creationId xmlns:a16="http://schemas.microsoft.com/office/drawing/2014/main" id="{D61D3862-C3A1-7B4C-BABC-FD6E9351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3343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98A7A4-B208-931C-5CFB-8A96FA5AAB19}"/>
              </a:ext>
            </a:extLst>
          </p:cNvPr>
          <p:cNvSpPr txBox="1"/>
          <p:nvPr/>
        </p:nvSpPr>
        <p:spPr>
          <a:xfrm>
            <a:off x="8215313" y="6400800"/>
            <a:ext cx="724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E1D26FC2-8AF3-AE4F-AF6C-50ECDC9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Query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70BEA4D-43B3-B744-B633-5248B694D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0" indent="0" eaLnBrk="1" hangingPunct="1">
              <a:buNone/>
              <a:tabLst>
                <a:tab pos="7658100" algn="r"/>
              </a:tabLst>
            </a:pPr>
            <a:r>
              <a:rPr lang="en-US" altLang="en-US" sz="2800" dirty="0"/>
              <a:t>Different queries yield different problems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Decide if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 decision problem</a:t>
            </a:r>
            <a:endParaRPr lang="en-US" altLang="en-US" sz="200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solution  	</a:t>
            </a:r>
            <a:r>
              <a:rPr lang="en-US" altLang="en-US" sz="2000" i="1" dirty="0">
                <a:solidFill>
                  <a:srgbClr val="FF0000"/>
                </a:solidFill>
              </a:rPr>
              <a:t>exemplification problem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minimum set of constraints that can be removed so that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optimization (min/max) problem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number of/all solutions	</a:t>
            </a:r>
            <a:r>
              <a:rPr lang="en-US" altLang="en-US" sz="2000" i="1" dirty="0">
                <a:solidFill>
                  <a:srgbClr val="FF0000"/>
                </a:solidFill>
              </a:rPr>
              <a:t>counting problem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Etc.</a:t>
            </a: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71DE0-CB3D-4032-21F2-8DD120F70AB0}"/>
              </a:ext>
            </a:extLst>
          </p:cNvPr>
          <p:cNvSpPr txBox="1"/>
          <p:nvPr/>
        </p:nvSpPr>
        <p:spPr>
          <a:xfrm>
            <a:off x="8253761" y="6366675"/>
            <a:ext cx="117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CSP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Graphical representation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Domain types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Constraint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Query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Examples</a:t>
            </a:r>
          </a:p>
          <a:p>
            <a:pPr eaLnBrk="1" hangingPunct="1"/>
            <a:r>
              <a:rPr lang="en-US" altLang="en-US" sz="2000" kern="0" dirty="0">
                <a:solidFill>
                  <a:srgbClr val="C00000"/>
                </a:solidFill>
              </a:rPr>
              <a:t>Consistency and constraint propagation</a:t>
            </a:r>
          </a:p>
          <a:p>
            <a:pPr lvl="1" eaLnBrk="1" hangingPunct="1"/>
            <a:r>
              <a:rPr lang="en-US" altLang="en-US" sz="1800" kern="0" dirty="0">
                <a:solidFill>
                  <a:srgbClr val="C00000"/>
                </a:solidFill>
              </a:rPr>
              <a:t>AC, PC, </a:t>
            </a:r>
            <a:r>
              <a:rPr lang="en-US" altLang="en-US" sz="18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>
                <a:solidFill>
                  <a:srgbClr val="C00000"/>
                </a:solidFill>
              </a:rPr>
              <a:t>-</a:t>
            </a:r>
            <a:r>
              <a:rPr lang="en-US" altLang="en-US" sz="1800" kern="0" dirty="0" err="1">
                <a:solidFill>
                  <a:srgbClr val="C00000"/>
                </a:solidFill>
              </a:rPr>
              <a:t>consisntency</a:t>
            </a:r>
            <a:endParaRPr lang="en-US" altLang="en-US" sz="1800" kern="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000" kern="0" dirty="0"/>
              <a:t>Solving CSPs</a:t>
            </a:r>
          </a:p>
          <a:p>
            <a:pPr lvl="1" eaLnBrk="1" hangingPunct="1"/>
            <a:r>
              <a:rPr lang="en-US" altLang="en-US" sz="1600" kern="0" dirty="0"/>
              <a:t>Backtrack search: </a:t>
            </a:r>
            <a:r>
              <a:rPr lang="en-US" altLang="en-US" sz="1800" kern="0" dirty="0"/>
              <a:t>Var/</a:t>
            </a:r>
            <a:r>
              <a:rPr lang="en-US" altLang="en-US" sz="1800" kern="0" dirty="0" err="1"/>
              <a:t>val</a:t>
            </a:r>
            <a:r>
              <a:rPr lang="en-US" altLang="en-US" sz="1800" kern="0" dirty="0"/>
              <a:t> ordering, lookahead, intelligent </a:t>
            </a:r>
            <a:r>
              <a:rPr lang="en-US" altLang="en-US" sz="1800" kern="0" dirty="0" err="1"/>
              <a:t>backtracing</a:t>
            </a:r>
            <a:endParaRPr lang="en-US" altLang="en-US" sz="1800" kern="0" dirty="0"/>
          </a:p>
          <a:p>
            <a:pPr lvl="1" eaLnBrk="1" hangingPunct="1"/>
            <a:r>
              <a:rPr lang="en-US" altLang="en-US" sz="1600" kern="0" dirty="0"/>
              <a:t>Local search</a:t>
            </a:r>
          </a:p>
          <a:p>
            <a:pPr eaLnBrk="1" hangingPunct="1"/>
            <a:r>
              <a:rPr lang="en-US" altLang="en-US" sz="2000" kern="0" dirty="0"/>
              <a:t>Exploiting structure</a:t>
            </a:r>
          </a:p>
          <a:p>
            <a:pPr lvl="1" eaLnBrk="1" hangingPunct="1"/>
            <a:r>
              <a:rPr lang="en-US" altLang="en-US" sz="2000" kern="0" dirty="0"/>
              <a:t>Tree structures, symmetry</a:t>
            </a:r>
            <a:endParaRPr lang="en-US" altLang="en-US" sz="2400" kern="0" dirty="0"/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7111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/>
              <a:t>CSP Definition</a:t>
            </a:r>
          </a:p>
          <a:p>
            <a:pPr lvl="1" eaLnBrk="1" hangingPunct="1"/>
            <a:r>
              <a:rPr lang="en-US" altLang="en-US" sz="1800" kern="0" dirty="0"/>
              <a:t>Graphical representation</a:t>
            </a:r>
          </a:p>
          <a:p>
            <a:pPr lvl="1" eaLnBrk="1" hangingPunct="1"/>
            <a:r>
              <a:rPr lang="en-US" altLang="en-US" sz="1800" kern="0" dirty="0"/>
              <a:t>Domain types</a:t>
            </a:r>
          </a:p>
          <a:p>
            <a:pPr lvl="1" eaLnBrk="1" hangingPunct="1"/>
            <a:r>
              <a:rPr lang="en-US" altLang="en-US" sz="1800" kern="0" dirty="0"/>
              <a:t>Constraint definition</a:t>
            </a:r>
          </a:p>
          <a:p>
            <a:pPr lvl="1" eaLnBrk="1" hangingPunct="1"/>
            <a:r>
              <a:rPr lang="en-US" altLang="en-US" sz="1800" kern="0" dirty="0"/>
              <a:t>Query</a:t>
            </a:r>
          </a:p>
          <a:p>
            <a:pPr lvl="1" eaLnBrk="1" hangingPunct="1"/>
            <a:r>
              <a:rPr lang="en-US" altLang="en-US" sz="1800" kern="0" dirty="0"/>
              <a:t>Examples</a:t>
            </a:r>
          </a:p>
          <a:p>
            <a:pPr eaLnBrk="1" hangingPunct="1"/>
            <a:r>
              <a:rPr lang="en-US" altLang="en-US" sz="2000" kern="0" dirty="0"/>
              <a:t>Consistency and constraint propagation</a:t>
            </a:r>
          </a:p>
          <a:p>
            <a:pPr lvl="1" eaLnBrk="1" hangingPunct="1"/>
            <a:r>
              <a:rPr lang="en-US" altLang="en-US" sz="1800" kern="0" dirty="0"/>
              <a:t>AC, PC, </a:t>
            </a:r>
            <a:r>
              <a:rPr lang="en-US" alt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/>
              <a:t>-</a:t>
            </a:r>
            <a:r>
              <a:rPr lang="en-US" altLang="en-US" sz="1800" kern="0" dirty="0" err="1"/>
              <a:t>consisntency</a:t>
            </a:r>
            <a:endParaRPr lang="en-US" altLang="en-US" sz="1800" kern="0" dirty="0"/>
          </a:p>
          <a:p>
            <a:pPr eaLnBrk="1" hangingPunct="1"/>
            <a:r>
              <a:rPr lang="en-US" altLang="en-US" sz="2000" kern="0" dirty="0"/>
              <a:t>Solving CSPs</a:t>
            </a:r>
          </a:p>
          <a:p>
            <a:pPr lvl="1" eaLnBrk="1" hangingPunct="1"/>
            <a:r>
              <a:rPr lang="en-US" altLang="en-US" sz="1600" kern="0" dirty="0"/>
              <a:t>Backtrack search: </a:t>
            </a:r>
            <a:r>
              <a:rPr lang="en-US" altLang="en-US" sz="1800" kern="0" dirty="0"/>
              <a:t>Var/</a:t>
            </a:r>
            <a:r>
              <a:rPr lang="en-US" altLang="en-US" sz="1800" kern="0" dirty="0" err="1"/>
              <a:t>val</a:t>
            </a:r>
            <a:r>
              <a:rPr lang="en-US" altLang="en-US" sz="1800" kern="0" dirty="0"/>
              <a:t> ordering, lookahead, intelligent </a:t>
            </a:r>
            <a:r>
              <a:rPr lang="en-US" altLang="en-US" sz="1800" kern="0" dirty="0" err="1"/>
              <a:t>backtracing</a:t>
            </a:r>
            <a:endParaRPr lang="en-US" altLang="en-US" sz="1800" kern="0" dirty="0"/>
          </a:p>
          <a:p>
            <a:pPr lvl="1" eaLnBrk="1" hangingPunct="1"/>
            <a:r>
              <a:rPr lang="en-US" altLang="en-US" sz="1600" kern="0" dirty="0"/>
              <a:t>Local search</a:t>
            </a:r>
          </a:p>
          <a:p>
            <a:pPr eaLnBrk="1" hangingPunct="1"/>
            <a:r>
              <a:rPr lang="en-US" altLang="en-US" sz="2000" kern="0" dirty="0"/>
              <a:t>Exploiting structure</a:t>
            </a:r>
          </a:p>
          <a:p>
            <a:pPr lvl="1" eaLnBrk="1" hangingPunct="1"/>
            <a:r>
              <a:rPr lang="en-US" altLang="en-US" sz="2000" kern="0" dirty="0"/>
              <a:t>Tree structures, symmetry</a:t>
            </a:r>
            <a:endParaRPr lang="en-US" altLang="en-US" sz="2400" kern="0" dirty="0"/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3053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A0D0-F376-3D45-9BC3-2CD3D4C3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C2E5F-DA6F-EC40-88CC-929B11A5A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5C08902-AB43-B94F-9EC1-41E8F467C9B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40180"/>
            <a:ext cx="513555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tabLst>
                <a:tab pos="7658100" algn="r"/>
              </a:tabLst>
            </a:pPr>
            <a:r>
              <a:rPr lang="en-US" altLang="en-US" sz="2000" b="1" kern="0" dirty="0"/>
              <a:t>Goal </a:t>
            </a:r>
            <a:r>
              <a:rPr lang="en-US" altLang="en-US" sz="2000" kern="0" dirty="0"/>
              <a:t>Reduce</a:t>
            </a:r>
            <a:endParaRPr lang="en-US" altLang="en-US" sz="2000" b="1" kern="0" dirty="0"/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domain size 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relation size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000" b="1" kern="0" dirty="0"/>
              <a:t>Operation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Checking consistency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Propagating constraints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000" b="1" kern="0" dirty="0"/>
              <a:t>Examples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Node consistency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Arc consistency (AC)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Path consistency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k</a:t>
            </a:r>
            <a:r>
              <a:rPr lang="en-US" altLang="en-US" sz="1800" kern="0" dirty="0"/>
              <a:t>-consistency, Higher-order consistency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47857-D4A0-4E49-AFEB-07FC8E04833F}"/>
              </a:ext>
            </a:extLst>
          </p:cNvPr>
          <p:cNvGrpSpPr/>
          <p:nvPr/>
        </p:nvGrpSpPr>
        <p:grpSpPr>
          <a:xfrm>
            <a:off x="3831672" y="2322705"/>
            <a:ext cx="5312328" cy="2567554"/>
            <a:chOff x="1134986" y="1143000"/>
            <a:chExt cx="5312328" cy="256755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B143D14-5478-5745-A922-2ABCB9F5461F}"/>
                </a:ext>
              </a:extLst>
            </p:cNvPr>
            <p:cNvSpPr/>
            <p:nvPr/>
          </p:nvSpPr>
          <p:spPr>
            <a:xfrm>
              <a:off x="2133600" y="185156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[1,10]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460926B-8324-1146-AF54-ED6A9CB0E1A6}"/>
                </a:ext>
              </a:extLst>
            </p:cNvPr>
            <p:cNvSpPr/>
            <p:nvPr/>
          </p:nvSpPr>
          <p:spPr>
            <a:xfrm>
              <a:off x="4648200" y="1833166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[5,18]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349243A-9EEA-6441-80B5-740A2F3EA85B}"/>
                </a:ext>
              </a:extLst>
            </p:cNvPr>
            <p:cNvSpPr/>
            <p:nvPr/>
          </p:nvSpPr>
          <p:spPr>
            <a:xfrm>
              <a:off x="3352800" y="267920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[4,15]</a:t>
              </a: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79CC331-5CC2-0046-962A-73191766E99C}"/>
                </a:ext>
              </a:extLst>
            </p:cNvPr>
            <p:cNvSpPr/>
            <p:nvPr/>
          </p:nvSpPr>
          <p:spPr>
            <a:xfrm>
              <a:off x="2819400" y="1600200"/>
              <a:ext cx="2514600" cy="471592"/>
            </a:xfrm>
            <a:prstGeom prst="arc">
              <a:avLst>
                <a:gd name="adj1" fmla="val 1078688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41260EF-E449-0C49-ABF4-87E45AE094A9}"/>
                </a:ext>
              </a:extLst>
            </p:cNvPr>
            <p:cNvSpPr/>
            <p:nvPr/>
          </p:nvSpPr>
          <p:spPr>
            <a:xfrm rot="12553959">
              <a:off x="2304047" y="2461011"/>
              <a:ext cx="2514600" cy="471592"/>
            </a:xfrm>
            <a:prstGeom prst="arc">
              <a:avLst>
                <a:gd name="adj1" fmla="val 17065262"/>
                <a:gd name="adj2" fmla="val 210420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EE77980-990D-0F44-8D95-553F3E0560BB}"/>
                </a:ext>
              </a:extLst>
            </p:cNvPr>
            <p:cNvSpPr/>
            <p:nvPr/>
          </p:nvSpPr>
          <p:spPr>
            <a:xfrm rot="8102863">
              <a:off x="3932714" y="2057462"/>
              <a:ext cx="2514600" cy="471592"/>
            </a:xfrm>
            <a:prstGeom prst="arc">
              <a:avLst>
                <a:gd name="adj1" fmla="val 14726330"/>
                <a:gd name="adj2" fmla="val 209154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097267-C7A9-0C45-BCB7-E313315D7FE8}"/>
                </a:ext>
              </a:extLst>
            </p:cNvPr>
            <p:cNvSpPr txBox="1"/>
            <p:nvPr/>
          </p:nvSpPr>
          <p:spPr>
            <a:xfrm>
              <a:off x="3581400" y="114300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391335-7938-E544-B708-AD6C05425851}"/>
                </a:ext>
              </a:extLst>
            </p:cNvPr>
            <p:cNvSpPr txBox="1"/>
            <p:nvPr/>
          </p:nvSpPr>
          <p:spPr>
            <a:xfrm>
              <a:off x="4983698" y="259589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B32A12-D414-004F-A773-CEB4E0E1A9AF}"/>
                </a:ext>
              </a:extLst>
            </p:cNvPr>
            <p:cNvSpPr txBox="1"/>
            <p:nvPr/>
          </p:nvSpPr>
          <p:spPr>
            <a:xfrm>
              <a:off x="1134986" y="2533734"/>
              <a:ext cx="1978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&lt; 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B29EE-3498-7E43-8DD1-413687D84909}"/>
                </a:ext>
              </a:extLst>
            </p:cNvPr>
            <p:cNvSpPr txBox="1"/>
            <p:nvPr/>
          </p:nvSpPr>
          <p:spPr>
            <a:xfrm>
              <a:off x="2417746" y="1381780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3394EE-54BE-474C-A1A4-213ED480F385}"/>
                </a:ext>
              </a:extLst>
            </p:cNvPr>
            <p:cNvSpPr txBox="1"/>
            <p:nvPr/>
          </p:nvSpPr>
          <p:spPr>
            <a:xfrm>
              <a:off x="5402109" y="135566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0BBFC6-2DF8-6B4F-9245-ED582F4DBEF0}"/>
                </a:ext>
              </a:extLst>
            </p:cNvPr>
            <p:cNvSpPr txBox="1"/>
            <p:nvPr/>
          </p:nvSpPr>
          <p:spPr>
            <a:xfrm>
              <a:off x="3836461" y="3187334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81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0C8A-A494-BF46-861B-A75719DF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Algorithm: AC-3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6E8F8-6652-A341-804B-6DA6E5EDA7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2F4F3F-741F-904B-85AF-3EB07DADE6C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8229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tabLst>
                <a:tab pos="7658100" algn="r"/>
              </a:tabLst>
            </a:pPr>
            <a:r>
              <a:rPr lang="en-US" altLang="en-US" sz="2400" b="1" kern="0" dirty="0"/>
              <a:t>Two components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Enforcing consistency</a:t>
            </a:r>
          </a:p>
          <a:p>
            <a:pPr marL="914400" lvl="1" indent="-514350" eaLnBrk="1" hangingPunct="1">
              <a:tabLst>
                <a:tab pos="7658100" algn="r"/>
              </a:tabLst>
            </a:pPr>
            <a:r>
              <a:rPr lang="en-US" altLang="en-US" sz="20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),(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914400" lvl="1" indent="-514350" eaLnBrk="1" hangingPunct="1">
              <a:tabLst>
                <a:tab pos="7658100" algn="r"/>
              </a:tabLst>
            </a:pPr>
            <a:r>
              <a:rPr lang="en-US" altLang="en-US" sz="20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000" kern="0" dirty="0">
                <a:latin typeface="Garamond" panose="02020404030301010803" pitchFamily="18" charset="0"/>
              </a:rPr>
              <a:t>(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kern="0" dirty="0" err="1">
                <a:latin typeface="Garamond" panose="02020404030301010803" pitchFamily="18" charset="0"/>
              </a:rPr>
              <a:t>,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kern="0" dirty="0">
                <a:latin typeface="Garamond" panose="02020404030301010803" pitchFamily="18" charset="0"/>
              </a:rPr>
              <a:t>)</a:t>
            </a:r>
            <a:endParaRPr lang="en-US" altLang="en-US" sz="2400" kern="0" dirty="0"/>
          </a:p>
          <a:p>
            <a:pPr marL="0" indent="0" eaLnBrk="1" hangingPunct="1">
              <a:buNone/>
              <a:tabLst>
                <a:tab pos="7658100" algn="r"/>
              </a:tabLst>
            </a:pPr>
            <a:endParaRPr lang="en-US" altLang="en-US" sz="2400" kern="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Propagating constraints</a:t>
            </a:r>
          </a:p>
          <a:p>
            <a:pPr marL="914400" lvl="1" indent="-514350" eaLnBrk="1" hangingPunct="1">
              <a:tabLst>
                <a:tab pos="7658100" algn="r"/>
              </a:tabLst>
            </a:pPr>
            <a:r>
              <a:rPr lang="en-US" altLang="en-US" sz="2000" kern="0" dirty="0"/>
              <a:t>Loop and update the propagation queue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6FF0EF-F636-7041-81FA-9978858F469E}"/>
              </a:ext>
            </a:extLst>
          </p:cNvPr>
          <p:cNvSpPr txBox="1"/>
          <p:nvPr/>
        </p:nvSpPr>
        <p:spPr>
          <a:xfrm>
            <a:off x="756877" y="4795917"/>
            <a:ext cx="4272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None/>
              <a:tabLst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,4),(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,5))? </a:t>
            </a: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,15),((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,5))?</a:t>
            </a:r>
          </a:p>
          <a:p>
            <a:pPr marL="0" indent="0" eaLnBrk="1" hangingPunct="1">
              <a:buNone/>
              <a:tabLst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)? </a:t>
            </a: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)? </a:t>
            </a:r>
            <a:endParaRPr lang="en-US" altLang="en-US" sz="2400" kern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546153-7246-2E4C-AFCD-53D8A5946EE7}"/>
              </a:ext>
            </a:extLst>
          </p:cNvPr>
          <p:cNvGrpSpPr/>
          <p:nvPr/>
        </p:nvGrpSpPr>
        <p:grpSpPr>
          <a:xfrm>
            <a:off x="4789868" y="1623030"/>
            <a:ext cx="3955421" cy="2410184"/>
            <a:chOff x="4789868" y="1623030"/>
            <a:chExt cx="3955421" cy="241018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C37276D-475B-FD4E-B6CD-2CD7538A8211}"/>
                </a:ext>
              </a:extLst>
            </p:cNvPr>
            <p:cNvGrpSpPr/>
            <p:nvPr/>
          </p:nvGrpSpPr>
          <p:grpSpPr>
            <a:xfrm>
              <a:off x="4789868" y="1623030"/>
              <a:ext cx="3955421" cy="2410184"/>
              <a:chOff x="4789868" y="1623030"/>
              <a:chExt cx="3955421" cy="2410184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FD931DA-140F-244D-ACDF-2510B358036B}"/>
                  </a:ext>
                </a:extLst>
              </p:cNvPr>
              <p:cNvSpPr/>
              <p:nvPr/>
            </p:nvSpPr>
            <p:spPr>
              <a:xfrm>
                <a:off x="5293450" y="2297338"/>
                <a:ext cx="996608" cy="5399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[1,10]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514A233-1A11-F74C-B7E6-50F8BEECB34D}"/>
                  </a:ext>
                </a:extLst>
              </p:cNvPr>
              <p:cNvSpPr/>
              <p:nvPr/>
            </p:nvSpPr>
            <p:spPr>
              <a:xfrm>
                <a:off x="7796337" y="2278936"/>
                <a:ext cx="948952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[5,8]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6073DE4-10B2-3144-9EC6-EFD72D01FA5F}"/>
                  </a:ext>
                </a:extLst>
              </p:cNvPr>
              <p:cNvSpPr/>
              <p:nvPr/>
            </p:nvSpPr>
            <p:spPr>
              <a:xfrm>
                <a:off x="6589264" y="3124979"/>
                <a:ext cx="908120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[4,15]</a:t>
                </a: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0C453ABB-DD1E-9C42-9717-A252A3E1F104}"/>
                  </a:ext>
                </a:extLst>
              </p:cNvPr>
              <p:cNvSpPr/>
              <p:nvPr/>
            </p:nvSpPr>
            <p:spPr>
              <a:xfrm>
                <a:off x="5723014" y="2045970"/>
                <a:ext cx="2514600" cy="471592"/>
              </a:xfrm>
              <a:prstGeom prst="arc">
                <a:avLst>
                  <a:gd name="adj1" fmla="val 10786882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A2608-6357-A745-8744-57FA70B12C1D}"/>
                  </a:ext>
                </a:extLst>
              </p:cNvPr>
              <p:cNvSpPr txBox="1"/>
              <p:nvPr/>
            </p:nvSpPr>
            <p:spPr>
              <a:xfrm>
                <a:off x="6556531" y="1623030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6060B4-D3D9-794F-97AA-6AC8B30EA761}"/>
                  </a:ext>
                </a:extLst>
              </p:cNvPr>
              <p:cNvSpPr txBox="1"/>
              <p:nvPr/>
            </p:nvSpPr>
            <p:spPr>
              <a:xfrm>
                <a:off x="7887312" y="3041660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041209-DFC1-B045-994B-5BD6F4AD0582}"/>
                  </a:ext>
                </a:extLst>
              </p:cNvPr>
              <p:cNvSpPr txBox="1"/>
              <p:nvPr/>
            </p:nvSpPr>
            <p:spPr>
              <a:xfrm>
                <a:off x="4789868" y="3018592"/>
                <a:ext cx="1467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23D055-90C4-A943-B94A-E166674AD3D2}"/>
                  </a:ext>
                </a:extLst>
              </p:cNvPr>
              <p:cNvSpPr txBox="1"/>
              <p:nvPr/>
            </p:nvSpPr>
            <p:spPr>
              <a:xfrm>
                <a:off x="5321360" y="1827550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8FCD0B-5422-5840-A47A-0DE9F009FE40}"/>
                  </a:ext>
                </a:extLst>
              </p:cNvPr>
              <p:cNvSpPr txBox="1"/>
              <p:nvPr/>
            </p:nvSpPr>
            <p:spPr>
              <a:xfrm>
                <a:off x="8305723" y="180143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A7BC23-0C14-A04D-AD3E-BBB4CB29CB60}"/>
                  </a:ext>
                </a:extLst>
              </p:cNvPr>
              <p:cNvSpPr txBox="1"/>
              <p:nvPr/>
            </p:nvSpPr>
            <p:spPr>
              <a:xfrm>
                <a:off x="6740075" y="3633104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57CF7F-4937-4049-B32F-1F88C0F5EFD7}"/>
                </a:ext>
              </a:extLst>
            </p:cNvPr>
            <p:cNvCxnSpPr>
              <a:cxnSpLocks/>
              <a:stCxn id="9" idx="2"/>
              <a:endCxn id="10" idx="3"/>
            </p:cNvCxnSpPr>
            <p:nvPr/>
          </p:nvCxnSpPr>
          <p:spPr>
            <a:xfrm flipH="1">
              <a:off x="7497384" y="2812336"/>
              <a:ext cx="773429" cy="579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EA79EA-0D90-1A44-9560-727D89D678FF}"/>
                </a:ext>
              </a:extLst>
            </p:cNvPr>
            <p:cNvCxnSpPr>
              <a:cxnSpLocks/>
              <a:stCxn id="8" idx="2"/>
              <a:endCxn id="10" idx="1"/>
            </p:cNvCxnSpPr>
            <p:nvPr/>
          </p:nvCxnSpPr>
          <p:spPr>
            <a:xfrm>
              <a:off x="5791754" y="2837259"/>
              <a:ext cx="797510" cy="554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32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12C7-E875-774F-8340-2BED3DDA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062EF-E06E-8E43-9DDA-F5DD1E7A4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C70F6-0617-AC46-8B2C-EA506D5E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4394200" cy="435950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0721E0E-2718-774F-9381-1F6FC0960C66}"/>
              </a:ext>
            </a:extLst>
          </p:cNvPr>
          <p:cNvGrpSpPr/>
          <p:nvPr/>
        </p:nvGrpSpPr>
        <p:grpSpPr>
          <a:xfrm>
            <a:off x="4655179" y="1141170"/>
            <a:ext cx="3955421" cy="2410184"/>
            <a:chOff x="4789868" y="1623030"/>
            <a:chExt cx="3955421" cy="241018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0DA638-FD5F-4640-A7ED-16882B4B50B7}"/>
                </a:ext>
              </a:extLst>
            </p:cNvPr>
            <p:cNvGrpSpPr/>
            <p:nvPr/>
          </p:nvGrpSpPr>
          <p:grpSpPr>
            <a:xfrm>
              <a:off x="4789868" y="1623030"/>
              <a:ext cx="3955421" cy="2410184"/>
              <a:chOff x="4789868" y="1623030"/>
              <a:chExt cx="3955421" cy="241018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EE7C6072-CF8D-EA42-AAFF-A281E2863752}"/>
                  </a:ext>
                </a:extLst>
              </p:cNvPr>
              <p:cNvSpPr/>
              <p:nvPr/>
            </p:nvSpPr>
            <p:spPr>
              <a:xfrm>
                <a:off x="5293450" y="2297338"/>
                <a:ext cx="996608" cy="5399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[1,10]</a:t>
                </a: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2AE1726-8F2B-BC4D-ABFD-39AA1BD0446A}"/>
                  </a:ext>
                </a:extLst>
              </p:cNvPr>
              <p:cNvSpPr/>
              <p:nvPr/>
            </p:nvSpPr>
            <p:spPr>
              <a:xfrm>
                <a:off x="7796337" y="2278936"/>
                <a:ext cx="948952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[5,8]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183BA84-5614-214E-81F6-8EC0BB1708DD}"/>
                  </a:ext>
                </a:extLst>
              </p:cNvPr>
              <p:cNvSpPr/>
              <p:nvPr/>
            </p:nvSpPr>
            <p:spPr>
              <a:xfrm>
                <a:off x="6589264" y="3124979"/>
                <a:ext cx="908120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[4,15]</a:t>
                </a: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21C9E966-89CE-EC4E-A89F-DD36B21D33C8}"/>
                  </a:ext>
                </a:extLst>
              </p:cNvPr>
              <p:cNvSpPr/>
              <p:nvPr/>
            </p:nvSpPr>
            <p:spPr>
              <a:xfrm>
                <a:off x="5723014" y="2045970"/>
                <a:ext cx="2514600" cy="471592"/>
              </a:xfrm>
              <a:prstGeom prst="arc">
                <a:avLst>
                  <a:gd name="adj1" fmla="val 10786882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BED5D3E-2B23-A44E-9DB9-33B36C4389C2}"/>
                  </a:ext>
                </a:extLst>
              </p:cNvPr>
              <p:cNvSpPr txBox="1"/>
              <p:nvPr/>
            </p:nvSpPr>
            <p:spPr>
              <a:xfrm>
                <a:off x="6556531" y="1623030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EA58797-534C-1841-8D84-54CF251F8BF9}"/>
                  </a:ext>
                </a:extLst>
              </p:cNvPr>
              <p:cNvSpPr txBox="1"/>
              <p:nvPr/>
            </p:nvSpPr>
            <p:spPr>
              <a:xfrm>
                <a:off x="7887312" y="3041660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968D8D-0B7D-2740-9D12-554AE29F47F4}"/>
                  </a:ext>
                </a:extLst>
              </p:cNvPr>
              <p:cNvSpPr txBox="1"/>
              <p:nvPr/>
            </p:nvSpPr>
            <p:spPr>
              <a:xfrm>
                <a:off x="4789868" y="3018592"/>
                <a:ext cx="1467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A5B875-753E-CC47-8CF4-2C553D5D5461}"/>
                  </a:ext>
                </a:extLst>
              </p:cNvPr>
              <p:cNvSpPr txBox="1"/>
              <p:nvPr/>
            </p:nvSpPr>
            <p:spPr>
              <a:xfrm>
                <a:off x="5321360" y="1827550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0B2059-A6AF-0741-A84C-ADF96ACC3836}"/>
                  </a:ext>
                </a:extLst>
              </p:cNvPr>
              <p:cNvSpPr txBox="1"/>
              <p:nvPr/>
            </p:nvSpPr>
            <p:spPr>
              <a:xfrm>
                <a:off x="8305723" y="180143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A6C5F0-B2A3-EE4E-BBE8-E565D2DAB48E}"/>
                  </a:ext>
                </a:extLst>
              </p:cNvPr>
              <p:cNvSpPr txBox="1"/>
              <p:nvPr/>
            </p:nvSpPr>
            <p:spPr>
              <a:xfrm>
                <a:off x="6740075" y="3633104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E0E30B-AE8A-E24C-BDAC-21D0E03C2F46}"/>
                </a:ext>
              </a:extLst>
            </p:cNvPr>
            <p:cNvCxnSpPr>
              <a:cxnSpLocks/>
              <a:stCxn id="36" idx="2"/>
              <a:endCxn id="37" idx="3"/>
            </p:cNvCxnSpPr>
            <p:nvPr/>
          </p:nvCxnSpPr>
          <p:spPr>
            <a:xfrm flipH="1">
              <a:off x="7497384" y="2812336"/>
              <a:ext cx="773429" cy="579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E5C85B-9A5F-6042-AB01-165E4CEFAF90}"/>
                </a:ext>
              </a:extLst>
            </p:cNvPr>
            <p:cNvCxnSpPr>
              <a:cxnSpLocks/>
              <a:stCxn id="35" idx="2"/>
              <a:endCxn id="37" idx="1"/>
            </p:cNvCxnSpPr>
            <p:nvPr/>
          </p:nvCxnSpPr>
          <p:spPr>
            <a:xfrm>
              <a:off x="5791754" y="2837259"/>
              <a:ext cx="797510" cy="554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B619B45-D75D-9B47-9609-D21E79D9E7F6}"/>
              </a:ext>
            </a:extLst>
          </p:cNvPr>
          <p:cNvSpPr txBox="1"/>
          <p:nvPr/>
        </p:nvSpPr>
        <p:spPr>
          <a:xfrm>
            <a:off x="5906847" y="4074840"/>
            <a:ext cx="1622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None/>
              <a:tabLst>
                <a:tab pos="906463" algn="ctr"/>
                <a:tab pos="7658100" algn="r"/>
              </a:tabLst>
            </a:pPr>
            <a:r>
              <a:rPr lang="en-US" altLang="en-US" kern="0" dirty="0"/>
              <a:t>Consider</a:t>
            </a:r>
            <a:endParaRPr lang="en-US" altLang="en-US" kern="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tabLst>
                <a:tab pos="222250" algn="l"/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)</a:t>
            </a:r>
          </a:p>
          <a:p>
            <a:pPr eaLnBrk="1" hangingPunct="1">
              <a:buNone/>
              <a:tabLst>
                <a:tab pos="222250" algn="l"/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) 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7443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8510-C78B-E549-94BE-5EAD1928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Revise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0CDA4-FF2D-B846-B519-97D0A9B4A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B77441-171E-514F-8515-B1D64636A32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8229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After </a:t>
            </a: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all the values in </a:t>
            </a:r>
            <a:r>
              <a:rPr lang="en-US" altLang="en-US" sz="2400" i="1" kern="0" dirty="0" err="1">
                <a:latin typeface="Times" pitchFamily="2" charset="0"/>
              </a:rPr>
              <a:t>dom</a:t>
            </a:r>
            <a:r>
              <a:rPr lang="en-US" altLang="en-US" sz="2400" kern="0" dirty="0"/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/>
              <a:t>) are supported in </a:t>
            </a:r>
            <a:r>
              <a:rPr lang="en-US" altLang="en-US" sz="2400" i="1" kern="0" dirty="0" err="1">
                <a:latin typeface="Times" pitchFamily="2" charset="0"/>
              </a:rPr>
              <a:t>dom</a:t>
            </a:r>
            <a:r>
              <a:rPr lang="en-US" altLang="en-US" sz="2400" kern="0" dirty="0"/>
              <a:t>(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/>
              <a:t>)</a:t>
            </a:r>
            <a:endParaRPr lang="en-US" altLang="en-US" sz="2400" kern="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2000" kern="0" dirty="0"/>
              <a:t>Updates the domain of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2000" kern="0" dirty="0">
                <a:solidFill>
                  <a:srgbClr val="3965BC"/>
                </a:solidFill>
              </a:rPr>
              <a:t>Enforces</a:t>
            </a:r>
            <a:r>
              <a:rPr lang="en-US" altLang="en-US" sz="2000" kern="0" dirty="0"/>
              <a:t> of the consistency of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000" kern="0" dirty="0"/>
              <a:t>WRT 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en-US" sz="2400" kern="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and </a:t>
            </a: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differ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Complexity of </a:t>
            </a: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is </a:t>
            </a:r>
            <a:r>
              <a:rPr lang="en-US" altLang="en-US" sz="2400" kern="0" dirty="0">
                <a:latin typeface="Times" pitchFamily="2" charset="0"/>
              </a:rPr>
              <a:t>O(</a:t>
            </a:r>
            <a:r>
              <a:rPr lang="en-US" altLang="en-US" sz="2400" i="1" kern="0" dirty="0">
                <a:latin typeface="Times" pitchFamily="2" charset="0"/>
              </a:rPr>
              <a:t>d</a:t>
            </a:r>
            <a:r>
              <a:rPr lang="en-US" altLang="en-US" sz="2400" kern="0" baseline="30000" dirty="0">
                <a:latin typeface="Times" pitchFamily="2" charset="0"/>
              </a:rPr>
              <a:t>2</a:t>
            </a:r>
            <a:r>
              <a:rPr lang="en-US" altLang="en-US" sz="2400" kern="0" dirty="0">
                <a:latin typeface="Times" pitchFamily="2" charset="0"/>
              </a:rPr>
              <a:t>)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2000" kern="0" dirty="0"/>
              <a:t>where </a:t>
            </a:r>
            <a:r>
              <a:rPr lang="en-US" altLang="en-US" sz="2000" i="1" kern="0" dirty="0">
                <a:latin typeface="Times" pitchFamily="2" charset="0"/>
              </a:rPr>
              <a:t>d</a:t>
            </a:r>
            <a:r>
              <a:rPr lang="en-US" altLang="en-US" sz="2000" kern="0" dirty="0"/>
              <a:t> is the maximum domain size</a:t>
            </a:r>
            <a:endParaRPr lang="en-US" altLang="en-US" sz="2000" kern="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6D3B-D5EB-8F44-987F-572BDE0A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60387-59AE-DF45-A74B-E73B010A0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ADF85-EDE4-B141-B3FF-BE032C2B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14450"/>
            <a:ext cx="4811776" cy="4229100"/>
          </a:xfrm>
          <a:prstGeom prst="rect">
            <a:avLst/>
          </a:prstGeom>
          <a:ln w="19050">
            <a:noFill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9062AC-21C2-C04D-B97A-0CFC4EEEB9C7}"/>
              </a:ext>
            </a:extLst>
          </p:cNvPr>
          <p:cNvSpPr/>
          <p:nvPr/>
        </p:nvSpPr>
        <p:spPr>
          <a:xfrm>
            <a:off x="5410200" y="1958884"/>
            <a:ext cx="906386" cy="27185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90AC9E5-134E-5443-AF2A-FB8A79D94AC9}"/>
              </a:ext>
            </a:extLst>
          </p:cNvPr>
          <p:cNvSpPr/>
          <p:nvPr/>
        </p:nvSpPr>
        <p:spPr>
          <a:xfrm>
            <a:off x="5867400" y="1707515"/>
            <a:ext cx="2514600" cy="471592"/>
          </a:xfrm>
          <a:prstGeom prst="arc">
            <a:avLst>
              <a:gd name="adj1" fmla="val 10786882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AA080B-73AE-D04B-AE47-1D513823A368}"/>
              </a:ext>
            </a:extLst>
          </p:cNvPr>
          <p:cNvSpPr txBox="1"/>
          <p:nvPr/>
        </p:nvSpPr>
        <p:spPr>
          <a:xfrm>
            <a:off x="5465746" y="1310640"/>
            <a:ext cx="6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20234-680A-3D43-BDDE-54E6B338BE93}"/>
              </a:ext>
            </a:extLst>
          </p:cNvPr>
          <p:cNvSpPr txBox="1"/>
          <p:nvPr/>
        </p:nvSpPr>
        <p:spPr>
          <a:xfrm>
            <a:off x="8216960" y="1305580"/>
            <a:ext cx="6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A63498-9E88-7842-AEDA-B3AF1946C3A0}"/>
              </a:ext>
            </a:extLst>
          </p:cNvPr>
          <p:cNvSpPr/>
          <p:nvPr/>
        </p:nvSpPr>
        <p:spPr>
          <a:xfrm>
            <a:off x="7845438" y="1953824"/>
            <a:ext cx="906386" cy="2718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51833C9-B1D6-7C42-BCE4-1D0E52919F2D}"/>
              </a:ext>
            </a:extLst>
          </p:cNvPr>
          <p:cNvSpPr/>
          <p:nvPr/>
        </p:nvSpPr>
        <p:spPr>
          <a:xfrm>
            <a:off x="5126055" y="3015915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D2DBCB-6A55-084A-BFF7-B5F736122BB5}"/>
              </a:ext>
            </a:extLst>
          </p:cNvPr>
          <p:cNvSpPr/>
          <p:nvPr/>
        </p:nvSpPr>
        <p:spPr>
          <a:xfrm>
            <a:off x="5733500" y="3015915"/>
            <a:ext cx="601741" cy="321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15975A8-8CB8-9E40-A221-139D28B03172}"/>
              </a:ext>
            </a:extLst>
          </p:cNvPr>
          <p:cNvSpPr/>
          <p:nvPr/>
        </p:nvSpPr>
        <p:spPr>
          <a:xfrm>
            <a:off x="6471817" y="3015915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B9FD51-F483-8D44-BBB0-F9BD618763B7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5361980" y="2230735"/>
            <a:ext cx="501413" cy="785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2939AC-3FDD-AA48-B90B-CD28F4B2A50E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5863393" y="2230735"/>
            <a:ext cx="170978" cy="785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72CD59-724C-AC4B-8B49-E4C8CC891ED9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5863393" y="2230735"/>
            <a:ext cx="844349" cy="785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B3EE49-5CFF-0E43-BFBC-13D5B0D21AB7}"/>
              </a:ext>
            </a:extLst>
          </p:cNvPr>
          <p:cNvSpPr txBox="1"/>
          <p:nvPr/>
        </p:nvSpPr>
        <p:spPr>
          <a:xfrm>
            <a:off x="5863393" y="3337123"/>
            <a:ext cx="6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FC88D-1130-4042-A776-B4B85D632E0E}"/>
              </a:ext>
            </a:extLst>
          </p:cNvPr>
          <p:cNvCxnSpPr>
            <a:cxnSpLocks/>
            <a:stCxn id="13" idx="2"/>
            <a:endCxn id="16" idx="3"/>
          </p:cNvCxnSpPr>
          <p:nvPr/>
        </p:nvCxnSpPr>
        <p:spPr>
          <a:xfrm flipH="1">
            <a:off x="6943666" y="2225675"/>
            <a:ext cx="1354965" cy="929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7172366-068C-1045-9330-8A6CA9377AE6}"/>
              </a:ext>
            </a:extLst>
          </p:cNvPr>
          <p:cNvSpPr/>
          <p:nvPr/>
        </p:nvSpPr>
        <p:spPr>
          <a:xfrm>
            <a:off x="5491139" y="202517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3AED5A-7D4D-6348-8EA4-5AFA21062688}"/>
              </a:ext>
            </a:extLst>
          </p:cNvPr>
          <p:cNvSpPr/>
          <p:nvPr/>
        </p:nvSpPr>
        <p:spPr>
          <a:xfrm>
            <a:off x="5690126" y="202517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708B36-ECB6-4940-837E-9BE55C77C9A2}"/>
              </a:ext>
            </a:extLst>
          </p:cNvPr>
          <p:cNvSpPr/>
          <p:nvPr/>
        </p:nvSpPr>
        <p:spPr>
          <a:xfrm>
            <a:off x="5889113" y="202517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41CA42C-4CD8-6846-91BB-E287A1DB0945}"/>
              </a:ext>
            </a:extLst>
          </p:cNvPr>
          <p:cNvSpPr/>
          <p:nvPr/>
        </p:nvSpPr>
        <p:spPr>
          <a:xfrm>
            <a:off x="6088099" y="2030486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AC322A-8774-8F47-8DAA-73756DB27295}"/>
              </a:ext>
            </a:extLst>
          </p:cNvPr>
          <p:cNvSpPr/>
          <p:nvPr/>
        </p:nvSpPr>
        <p:spPr>
          <a:xfrm>
            <a:off x="7947143" y="2010108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3C83DC-D994-E249-9B08-86EE4E0CA0EC}"/>
              </a:ext>
            </a:extLst>
          </p:cNvPr>
          <p:cNvSpPr/>
          <p:nvPr/>
        </p:nvSpPr>
        <p:spPr>
          <a:xfrm>
            <a:off x="8205873" y="2010108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06051D-4620-144C-96F7-92351BC5469F}"/>
              </a:ext>
            </a:extLst>
          </p:cNvPr>
          <p:cNvSpPr/>
          <p:nvPr/>
        </p:nvSpPr>
        <p:spPr>
          <a:xfrm>
            <a:off x="8464603" y="2010108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44E2E4-FABD-D847-BC61-67337C01BAC2}"/>
              </a:ext>
            </a:extLst>
          </p:cNvPr>
          <p:cNvSpPr/>
          <p:nvPr/>
        </p:nvSpPr>
        <p:spPr>
          <a:xfrm>
            <a:off x="5808521" y="3100319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8EEEE5-801B-F84E-95A8-F4E23B7202F6}"/>
              </a:ext>
            </a:extLst>
          </p:cNvPr>
          <p:cNvSpPr/>
          <p:nvPr/>
        </p:nvSpPr>
        <p:spPr>
          <a:xfrm>
            <a:off x="6055921" y="3100319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56A4-8770-DD42-87C7-372DE019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AC-3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6D6A1-DEB2-3C4D-91A4-EC38A357A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F9D787-04EC-2A4D-AFD1-9F120FD489C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265274"/>
            <a:ext cx="8229600" cy="4297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tabLst>
                <a:tab pos="7658100" algn="r"/>
              </a:tabLst>
            </a:pP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>
                <a:solidFill>
                  <a:srgbClr val="3965BC"/>
                </a:solidFill>
              </a:rPr>
              <a:t>enforces</a:t>
            </a:r>
            <a:r>
              <a:rPr lang="en-US" altLang="en-US" sz="2400" kern="0" dirty="0"/>
              <a:t> the consistency of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/>
              <a:t> WRT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en-US" sz="2400" kern="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AC-3 </a:t>
            </a:r>
            <a:r>
              <a:rPr lang="en-US" altLang="en-US" sz="2400" kern="0" dirty="0">
                <a:solidFill>
                  <a:srgbClr val="3965BC"/>
                </a:solidFill>
              </a:rPr>
              <a:t>propagates</a:t>
            </a:r>
            <a:r>
              <a:rPr lang="en-US" altLang="en-US" sz="2400" kern="0" dirty="0"/>
              <a:t> constraints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 CSP is AC </a:t>
            </a:r>
            <a:r>
              <a:rPr lang="en-US" altLang="en-US" sz="2400" i="1" kern="0" dirty="0" err="1"/>
              <a:t>iff</a:t>
            </a:r>
            <a:r>
              <a:rPr lang="en-US" altLang="en-US" sz="2400" kern="0" dirty="0"/>
              <a:t> all variables are consistent WRT to all incident constraints </a:t>
            </a:r>
            <a:r>
              <a:rPr lang="en-US" altLang="en-US" sz="2000" kern="0" dirty="0"/>
              <a:t>(formal definition exists)</a:t>
            </a:r>
            <a:endParaRPr lang="en-US" altLang="en-US" sz="2400" kern="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Complexity of AC-3 is </a:t>
            </a:r>
            <a:r>
              <a:rPr lang="en-US" altLang="en-US" sz="2400" kern="0" dirty="0">
                <a:latin typeface="Times" pitchFamily="2" charset="0"/>
              </a:rPr>
              <a:t>O(e</a:t>
            </a:r>
            <a:r>
              <a:rPr lang="en-US" altLang="en-US" sz="2400" i="1" kern="0" dirty="0">
                <a:latin typeface="Times" pitchFamily="2" charset="0"/>
              </a:rPr>
              <a:t>d</a:t>
            </a:r>
            <a:r>
              <a:rPr lang="en-US" altLang="en-US" sz="2400" kern="0" baseline="30000" dirty="0">
                <a:latin typeface="Times" pitchFamily="2" charset="0"/>
              </a:rPr>
              <a:t>3</a:t>
            </a:r>
            <a:r>
              <a:rPr lang="en-US" altLang="en-US" sz="2400" kern="0" dirty="0">
                <a:latin typeface="Times" pitchFamily="2" charset="0"/>
              </a:rPr>
              <a:t>) = O(n</a:t>
            </a:r>
            <a:r>
              <a:rPr lang="en-US" altLang="en-US" sz="2400" kern="0" baseline="30000" dirty="0">
                <a:latin typeface="Times" pitchFamily="2" charset="0"/>
              </a:rPr>
              <a:t>2</a:t>
            </a:r>
            <a:r>
              <a:rPr lang="en-US" altLang="en-US" sz="2400" i="1" kern="0" dirty="0">
                <a:latin typeface="Times" pitchFamily="2" charset="0"/>
              </a:rPr>
              <a:t>d</a:t>
            </a:r>
            <a:r>
              <a:rPr lang="en-US" altLang="en-US" sz="2400" kern="0" baseline="30000" dirty="0">
                <a:latin typeface="Times" pitchFamily="2" charset="0"/>
              </a:rPr>
              <a:t>3</a:t>
            </a:r>
            <a:r>
              <a:rPr lang="en-US" altLang="en-US" sz="2400" kern="0" dirty="0">
                <a:latin typeface="Times" pitchFamily="2" charset="0"/>
              </a:rPr>
              <a:t>)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d</a:t>
            </a:r>
            <a:r>
              <a:rPr lang="en-US" altLang="en-US" sz="1800" kern="0" dirty="0"/>
              <a:t> is the maximum domain size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e</a:t>
            </a:r>
            <a:r>
              <a:rPr lang="en-US" altLang="en-US" sz="1800" kern="0" dirty="0"/>
              <a:t> is the number of constraints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n</a:t>
            </a:r>
            <a:r>
              <a:rPr lang="en-US" altLang="en-US" sz="1800" kern="0" dirty="0"/>
              <a:t> is the number of variables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New versions of AC-3 exist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AC-3 filters domains of the variables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Latest algorithms filter the binary constraint (tables)</a:t>
            </a:r>
            <a:endParaRPr lang="en-US" altLang="en-US" sz="2200" kern="0" dirty="0">
              <a:latin typeface="Times" pitchFamily="2" charset="0"/>
            </a:endParaRPr>
          </a:p>
          <a:p>
            <a:pPr eaLnBrk="1" hangingPunct="1">
              <a:tabLst>
                <a:tab pos="7658100" algn="r"/>
              </a:tabLst>
            </a:pPr>
            <a:endParaRPr lang="en-US" altLang="en-US" sz="2000" kern="0" dirty="0"/>
          </a:p>
          <a:p>
            <a:pPr eaLnBrk="1" hangingPunct="1">
              <a:tabLst>
                <a:tab pos="7658100" algn="r"/>
              </a:tabLst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7212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BB3BD864-BA3B-60D3-B9B0-2C60DAEAAE09}"/>
              </a:ext>
            </a:extLst>
          </p:cNvPr>
          <p:cNvSpPr/>
          <p:nvPr/>
        </p:nvSpPr>
        <p:spPr>
          <a:xfrm>
            <a:off x="4818930" y="2598916"/>
            <a:ext cx="4271219" cy="1239448"/>
          </a:xfrm>
          <a:prstGeom prst="rect">
            <a:avLst/>
          </a:prstGeom>
          <a:solidFill>
            <a:srgbClr val="FCE5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EDCA315-40D7-627A-4C38-1826A8C1E0ED}"/>
              </a:ext>
            </a:extLst>
          </p:cNvPr>
          <p:cNvSpPr/>
          <p:nvPr/>
        </p:nvSpPr>
        <p:spPr>
          <a:xfrm>
            <a:off x="231957" y="2671479"/>
            <a:ext cx="4271219" cy="1239448"/>
          </a:xfrm>
          <a:prstGeom prst="rect">
            <a:avLst/>
          </a:prstGeom>
          <a:solidFill>
            <a:srgbClr val="FCE5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D8F88-EBA9-6C47-A382-CF353085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AC, PC, k-consistency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5FEFF-D59B-B941-B072-5A17E311D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grpSp>
        <p:nvGrpSpPr>
          <p:cNvPr id="5" name="Group 129">
            <a:extLst>
              <a:ext uri="{FF2B5EF4-FFF2-40B4-BE49-F238E27FC236}">
                <a16:creationId xmlns:a16="http://schemas.microsoft.com/office/drawing/2014/main" id="{FA5C8C7F-E907-9C47-B58B-413A655841B2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439259"/>
            <a:ext cx="228600" cy="228600"/>
            <a:chOff x="1481667" y="1820333"/>
            <a:chExt cx="228600" cy="228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D75592-23CE-5741-BDA5-E219F2484C85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DF0A6-0952-4F4C-9BE9-0D9DA7E995EB}"/>
                </a:ext>
              </a:extLst>
            </p:cNvPr>
            <p:cNvCxnSpPr>
              <a:stCxn id="6" idx="7"/>
              <a:endCxn id="6" idx="3"/>
            </p:cNvCxnSpPr>
            <p:nvPr/>
          </p:nvCxnSpPr>
          <p:spPr>
            <a:xfrm rot="16200000" flipH="1" flipV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7354EE-974A-FE4C-8AF6-715284EB4E43}"/>
                </a:ext>
              </a:extLst>
            </p:cNvPr>
            <p:cNvCxnSpPr>
              <a:stCxn id="6" idx="1"/>
              <a:endCxn id="6" idx="5"/>
            </p:cNvCxnSpPr>
            <p:nvPr/>
          </p:nvCxnSpPr>
          <p:spPr>
            <a:xfrm rot="16200000" flipH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3">
            <a:extLst>
              <a:ext uri="{FF2B5EF4-FFF2-40B4-BE49-F238E27FC236}">
                <a16:creationId xmlns:a16="http://schemas.microsoft.com/office/drawing/2014/main" id="{DC3D4BD1-3437-0C46-96DB-142C9608ABE3}"/>
              </a:ext>
            </a:extLst>
          </p:cNvPr>
          <p:cNvGrpSpPr>
            <a:grpSpLocks/>
          </p:cNvGrpSpPr>
          <p:nvPr/>
        </p:nvGrpSpPr>
        <p:grpSpPr bwMode="auto">
          <a:xfrm>
            <a:off x="3189288" y="1439259"/>
            <a:ext cx="228600" cy="228600"/>
            <a:chOff x="1481667" y="1820333"/>
            <a:chExt cx="228600" cy="228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5188FD-5CCF-8B4A-AE23-EC668A3B7AF6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FC03E4-6BB7-C340-AE8E-1BEA32CEC753}"/>
                </a:ext>
              </a:extLst>
            </p:cNvPr>
            <p:cNvCxnSpPr>
              <a:stCxn id="10" idx="7"/>
              <a:endCxn id="10" idx="3"/>
            </p:cNvCxnSpPr>
            <p:nvPr/>
          </p:nvCxnSpPr>
          <p:spPr>
            <a:xfrm rot="16200000" flipH="1" flipV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2A6D47-714A-8B48-9C16-577AA3949BC4}"/>
                </a:ext>
              </a:extLst>
            </p:cNvPr>
            <p:cNvCxnSpPr>
              <a:stCxn id="10" idx="1"/>
              <a:endCxn id="10" idx="5"/>
            </p:cNvCxnSpPr>
            <p:nvPr/>
          </p:nvCxnSpPr>
          <p:spPr>
            <a:xfrm rot="16200000" flipH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FE1ED-9866-C046-B962-DB44470E2ECC}"/>
              </a:ext>
            </a:extLst>
          </p:cNvPr>
          <p:cNvCxnSpPr/>
          <p:nvPr/>
        </p:nvCxnSpPr>
        <p:spPr>
          <a:xfrm>
            <a:off x="2890838" y="1553559"/>
            <a:ext cx="288925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8">
            <a:extLst>
              <a:ext uri="{FF2B5EF4-FFF2-40B4-BE49-F238E27FC236}">
                <a16:creationId xmlns:a16="http://schemas.microsoft.com/office/drawing/2014/main" id="{F7234C39-FB59-6B41-A190-FD33B123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23371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Arc consistency</a:t>
            </a:r>
          </a:p>
        </p:txBody>
      </p:sp>
      <p:grpSp>
        <p:nvGrpSpPr>
          <p:cNvPr id="32" name="Group 156">
            <a:extLst>
              <a:ext uri="{FF2B5EF4-FFF2-40B4-BE49-F238E27FC236}">
                <a16:creationId xmlns:a16="http://schemas.microsoft.com/office/drawing/2014/main" id="{9CFE46DD-9A38-B140-B845-B9675BCF7CB9}"/>
              </a:ext>
            </a:extLst>
          </p:cNvPr>
          <p:cNvGrpSpPr>
            <a:grpSpLocks/>
          </p:cNvGrpSpPr>
          <p:nvPr/>
        </p:nvGrpSpPr>
        <p:grpSpPr bwMode="auto">
          <a:xfrm>
            <a:off x="2680253" y="4333845"/>
            <a:ext cx="228600" cy="228600"/>
            <a:chOff x="1481667" y="1820333"/>
            <a:chExt cx="228600" cy="2286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49EC72-A9C9-9944-865D-6309C14A82BF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286F33-5218-9A40-8F57-4DF5CB147C43}"/>
                </a:ext>
              </a:extLst>
            </p:cNvPr>
            <p:cNvCxnSpPr>
              <a:stCxn id="33" idx="7"/>
              <a:endCxn id="33" idx="3"/>
            </p:cNvCxnSpPr>
            <p:nvPr/>
          </p:nvCxnSpPr>
          <p:spPr>
            <a:xfrm rot="16200000" flipH="1" flipV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99AD35-51BE-2947-9F22-C97DC384F2CF}"/>
                </a:ext>
              </a:extLst>
            </p:cNvPr>
            <p:cNvCxnSpPr>
              <a:stCxn id="33" idx="1"/>
              <a:endCxn id="33" idx="5"/>
            </p:cNvCxnSpPr>
            <p:nvPr/>
          </p:nvCxnSpPr>
          <p:spPr>
            <a:xfrm rot="16200000" flipH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60">
            <a:extLst>
              <a:ext uri="{FF2B5EF4-FFF2-40B4-BE49-F238E27FC236}">
                <a16:creationId xmlns:a16="http://schemas.microsoft.com/office/drawing/2014/main" id="{99336879-C8A3-C042-A115-89D7AEA482F2}"/>
              </a:ext>
            </a:extLst>
          </p:cNvPr>
          <p:cNvGrpSpPr>
            <a:grpSpLocks/>
          </p:cNvGrpSpPr>
          <p:nvPr/>
        </p:nvGrpSpPr>
        <p:grpSpPr bwMode="auto">
          <a:xfrm>
            <a:off x="3197778" y="4333845"/>
            <a:ext cx="228600" cy="228600"/>
            <a:chOff x="1481667" y="1820333"/>
            <a:chExt cx="228600" cy="2286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5241397-BA55-DC4F-AEAB-6FE87B3976A5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A836EF-6D4A-B043-9D2D-5AB8A41469BC}"/>
                </a:ext>
              </a:extLst>
            </p:cNvPr>
            <p:cNvCxnSpPr>
              <a:stCxn id="37" idx="7"/>
              <a:endCxn id="37" idx="3"/>
            </p:cNvCxnSpPr>
            <p:nvPr/>
          </p:nvCxnSpPr>
          <p:spPr>
            <a:xfrm rot="16200000" flipH="1" flipV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715B2C2-079F-DE40-A055-02807F0F9A24}"/>
                </a:ext>
              </a:extLst>
            </p:cNvPr>
            <p:cNvCxnSpPr>
              <a:stCxn id="37" idx="1"/>
              <a:endCxn id="37" idx="5"/>
            </p:cNvCxnSpPr>
            <p:nvPr/>
          </p:nvCxnSpPr>
          <p:spPr>
            <a:xfrm rot="16200000" flipH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C43D71-4262-6643-A1B7-A4EEE5E79D9F}"/>
              </a:ext>
            </a:extLst>
          </p:cNvPr>
          <p:cNvCxnSpPr/>
          <p:nvPr/>
        </p:nvCxnSpPr>
        <p:spPr>
          <a:xfrm>
            <a:off x="2908853" y="4446557"/>
            <a:ext cx="288925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165">
            <a:extLst>
              <a:ext uri="{FF2B5EF4-FFF2-40B4-BE49-F238E27FC236}">
                <a16:creationId xmlns:a16="http://schemas.microsoft.com/office/drawing/2014/main" id="{FF72E388-C1E6-1844-B29B-CC3CBE863A3A}"/>
              </a:ext>
            </a:extLst>
          </p:cNvPr>
          <p:cNvGrpSpPr>
            <a:grpSpLocks/>
          </p:cNvGrpSpPr>
          <p:nvPr/>
        </p:nvGrpSpPr>
        <p:grpSpPr bwMode="auto">
          <a:xfrm>
            <a:off x="3715303" y="4333845"/>
            <a:ext cx="228600" cy="228600"/>
            <a:chOff x="1481667" y="1820333"/>
            <a:chExt cx="228600" cy="2286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673EAE-8C85-2D40-BB85-3C3C3B44EB0E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E0907A-4EDC-AC4A-8DC4-8FB890669FCC}"/>
                </a:ext>
              </a:extLst>
            </p:cNvPr>
            <p:cNvCxnSpPr>
              <a:stCxn id="42" idx="7"/>
              <a:endCxn id="42" idx="3"/>
            </p:cNvCxnSpPr>
            <p:nvPr/>
          </p:nvCxnSpPr>
          <p:spPr>
            <a:xfrm rot="16200000" flipH="1" flipV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CB6F125-3E3D-9D48-A704-06EAD2E5EF62}"/>
                </a:ext>
              </a:extLst>
            </p:cNvPr>
            <p:cNvCxnSpPr>
              <a:stCxn id="42" idx="1"/>
              <a:endCxn id="42" idx="5"/>
            </p:cNvCxnSpPr>
            <p:nvPr/>
          </p:nvCxnSpPr>
          <p:spPr>
            <a:xfrm rot="16200000" flipH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169">
            <a:extLst>
              <a:ext uri="{FF2B5EF4-FFF2-40B4-BE49-F238E27FC236}">
                <a16:creationId xmlns:a16="http://schemas.microsoft.com/office/drawing/2014/main" id="{E9787980-2F60-854B-8EA0-5698216EF68F}"/>
              </a:ext>
            </a:extLst>
          </p:cNvPr>
          <p:cNvGrpSpPr>
            <a:grpSpLocks/>
          </p:cNvGrpSpPr>
          <p:nvPr/>
        </p:nvGrpSpPr>
        <p:grpSpPr bwMode="auto">
          <a:xfrm>
            <a:off x="4232828" y="4333845"/>
            <a:ext cx="228600" cy="228600"/>
            <a:chOff x="1481667" y="1820333"/>
            <a:chExt cx="228600" cy="2286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9F9F823-FDD9-AE4C-B17C-65547C7A8179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D5B03F-CB83-9B4B-9993-F3958665C3D6}"/>
                </a:ext>
              </a:extLst>
            </p:cNvPr>
            <p:cNvCxnSpPr>
              <a:stCxn id="46" idx="7"/>
              <a:endCxn id="46" idx="3"/>
            </p:cNvCxnSpPr>
            <p:nvPr/>
          </p:nvCxnSpPr>
          <p:spPr>
            <a:xfrm rot="16200000" flipH="1" flipV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5E64A8-F44D-5249-980D-B8940A873AA6}"/>
                </a:ext>
              </a:extLst>
            </p:cNvPr>
            <p:cNvCxnSpPr>
              <a:stCxn id="46" idx="1"/>
              <a:endCxn id="46" idx="5"/>
            </p:cNvCxnSpPr>
            <p:nvPr/>
          </p:nvCxnSpPr>
          <p:spPr>
            <a:xfrm rot="16200000" flipH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73">
            <a:extLst>
              <a:ext uri="{FF2B5EF4-FFF2-40B4-BE49-F238E27FC236}">
                <a16:creationId xmlns:a16="http://schemas.microsoft.com/office/drawing/2014/main" id="{6226FEF0-F6DC-4E41-A3B1-91DE7ADEAD4C}"/>
              </a:ext>
            </a:extLst>
          </p:cNvPr>
          <p:cNvGrpSpPr>
            <a:grpSpLocks/>
          </p:cNvGrpSpPr>
          <p:nvPr/>
        </p:nvGrpSpPr>
        <p:grpSpPr bwMode="auto">
          <a:xfrm>
            <a:off x="4788453" y="4333845"/>
            <a:ext cx="228600" cy="228600"/>
            <a:chOff x="1481667" y="1820333"/>
            <a:chExt cx="228600" cy="2286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35A77C6-F8CC-064B-AFE3-71D012C0C41A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B8A4A9-21F4-AA44-A755-891FDEA1F3AF}"/>
                </a:ext>
              </a:extLst>
            </p:cNvPr>
            <p:cNvCxnSpPr>
              <a:stCxn id="50" idx="7"/>
              <a:endCxn id="50" idx="3"/>
            </p:cNvCxnSpPr>
            <p:nvPr/>
          </p:nvCxnSpPr>
          <p:spPr>
            <a:xfrm rot="16200000" flipH="1" flipV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BA109D-26D2-AB4B-9339-8F5C65B5ABE6}"/>
                </a:ext>
              </a:extLst>
            </p:cNvPr>
            <p:cNvCxnSpPr>
              <a:stCxn id="50" idx="1"/>
              <a:endCxn id="50" idx="5"/>
            </p:cNvCxnSpPr>
            <p:nvPr/>
          </p:nvCxnSpPr>
          <p:spPr>
            <a:xfrm rot="16200000" flipH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77">
            <a:extLst>
              <a:ext uri="{FF2B5EF4-FFF2-40B4-BE49-F238E27FC236}">
                <a16:creationId xmlns:a16="http://schemas.microsoft.com/office/drawing/2014/main" id="{87B55182-9664-AD4E-8FE0-74F3C6EBA0B3}"/>
              </a:ext>
            </a:extLst>
          </p:cNvPr>
          <p:cNvGrpSpPr>
            <a:grpSpLocks/>
          </p:cNvGrpSpPr>
          <p:nvPr/>
        </p:nvGrpSpPr>
        <p:grpSpPr bwMode="auto">
          <a:xfrm>
            <a:off x="5344078" y="4333845"/>
            <a:ext cx="228600" cy="228600"/>
            <a:chOff x="1481667" y="1820333"/>
            <a:chExt cx="228600" cy="2286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77FEE7D-CA62-1E4F-9896-1D34920526CC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EB57338-DFC4-0042-92A5-FC37105B9363}"/>
                </a:ext>
              </a:extLst>
            </p:cNvPr>
            <p:cNvCxnSpPr>
              <a:stCxn id="54" idx="7"/>
              <a:endCxn id="54" idx="3"/>
            </p:cNvCxnSpPr>
            <p:nvPr/>
          </p:nvCxnSpPr>
          <p:spPr>
            <a:xfrm rot="16200000" flipH="1" flipV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5AD25A-E5FE-F148-A234-97A12B6EA79B}"/>
                </a:ext>
              </a:extLst>
            </p:cNvPr>
            <p:cNvCxnSpPr>
              <a:stCxn id="54" idx="1"/>
              <a:endCxn id="54" idx="5"/>
            </p:cNvCxnSpPr>
            <p:nvPr/>
          </p:nvCxnSpPr>
          <p:spPr>
            <a:xfrm rot="16200000" flipH="1">
              <a:off x="1515005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81">
            <a:extLst>
              <a:ext uri="{FF2B5EF4-FFF2-40B4-BE49-F238E27FC236}">
                <a16:creationId xmlns:a16="http://schemas.microsoft.com/office/drawing/2014/main" id="{5AF373C1-A643-8844-A0B1-9AD7D02BF07A}"/>
              </a:ext>
            </a:extLst>
          </p:cNvPr>
          <p:cNvGrpSpPr>
            <a:grpSpLocks/>
          </p:cNvGrpSpPr>
          <p:nvPr/>
        </p:nvGrpSpPr>
        <p:grpSpPr bwMode="auto">
          <a:xfrm>
            <a:off x="5901291" y="4333845"/>
            <a:ext cx="228600" cy="228600"/>
            <a:chOff x="1481667" y="1820333"/>
            <a:chExt cx="228600" cy="2286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FAC6E7A-652D-2B4A-9BED-F62BB39E5BD4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FE39DBE-772F-0849-95F6-81862ADD73D7}"/>
                </a:ext>
              </a:extLst>
            </p:cNvPr>
            <p:cNvCxnSpPr>
              <a:stCxn id="58" idx="7"/>
              <a:endCxn id="58" idx="3"/>
            </p:cNvCxnSpPr>
            <p:nvPr/>
          </p:nvCxnSpPr>
          <p:spPr>
            <a:xfrm rot="16200000" flipH="1" flipV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AEDC321-79C9-934C-AD52-F44AC0AD54F3}"/>
                </a:ext>
              </a:extLst>
            </p:cNvPr>
            <p:cNvCxnSpPr>
              <a:stCxn id="58" idx="1"/>
              <a:endCxn id="58" idx="5"/>
            </p:cNvCxnSpPr>
            <p:nvPr/>
          </p:nvCxnSpPr>
          <p:spPr>
            <a:xfrm rot="16200000" flipH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85">
            <a:extLst>
              <a:ext uri="{FF2B5EF4-FFF2-40B4-BE49-F238E27FC236}">
                <a16:creationId xmlns:a16="http://schemas.microsoft.com/office/drawing/2014/main" id="{82728CAA-3037-534A-AC1C-EEA7E2E98943}"/>
              </a:ext>
            </a:extLst>
          </p:cNvPr>
          <p:cNvGrpSpPr>
            <a:grpSpLocks/>
          </p:cNvGrpSpPr>
          <p:nvPr/>
        </p:nvGrpSpPr>
        <p:grpSpPr bwMode="auto">
          <a:xfrm>
            <a:off x="6456916" y="4333845"/>
            <a:ext cx="228600" cy="228600"/>
            <a:chOff x="1481667" y="1820333"/>
            <a:chExt cx="228600" cy="2286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FD1BF9-8A81-5B48-8858-56F0BC384DE3}"/>
                </a:ext>
              </a:extLst>
            </p:cNvPr>
            <p:cNvSpPr/>
            <p:nvPr/>
          </p:nvSpPr>
          <p:spPr>
            <a:xfrm>
              <a:off x="1481667" y="1820333"/>
              <a:ext cx="2286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C4BEC87-E551-2445-B7E2-45851929E311}"/>
                </a:ext>
              </a:extLst>
            </p:cNvPr>
            <p:cNvCxnSpPr>
              <a:stCxn id="62" idx="7"/>
              <a:endCxn id="62" idx="3"/>
            </p:cNvCxnSpPr>
            <p:nvPr/>
          </p:nvCxnSpPr>
          <p:spPr>
            <a:xfrm rot="16200000" flipH="1" flipV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07AC1E-D694-3D42-AA9B-2BAD5E145B59}"/>
                </a:ext>
              </a:extLst>
            </p:cNvPr>
            <p:cNvCxnSpPr>
              <a:stCxn id="62" idx="1"/>
              <a:endCxn id="62" idx="5"/>
            </p:cNvCxnSpPr>
            <p:nvPr/>
          </p:nvCxnSpPr>
          <p:spPr>
            <a:xfrm rot="16200000" flipH="1">
              <a:off x="1515004" y="1853670"/>
              <a:ext cx="161925" cy="161925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789547A-F0F3-604E-9D8E-864A7CA7C3A5}"/>
              </a:ext>
            </a:extLst>
          </p:cNvPr>
          <p:cNvCxnSpPr/>
          <p:nvPr/>
        </p:nvCxnSpPr>
        <p:spPr>
          <a:xfrm>
            <a:off x="3416853" y="4446557"/>
            <a:ext cx="288925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B92D356-33E4-964B-9312-A61813492722}"/>
              </a:ext>
            </a:extLst>
          </p:cNvPr>
          <p:cNvCxnSpPr/>
          <p:nvPr/>
        </p:nvCxnSpPr>
        <p:spPr>
          <a:xfrm>
            <a:off x="3950253" y="4446557"/>
            <a:ext cx="288925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D241255-A43B-3A43-80DF-081CAF5B6EC0}"/>
              </a:ext>
            </a:extLst>
          </p:cNvPr>
          <p:cNvCxnSpPr/>
          <p:nvPr/>
        </p:nvCxnSpPr>
        <p:spPr>
          <a:xfrm>
            <a:off x="4461428" y="4446557"/>
            <a:ext cx="327025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57EC2A-8B05-C944-9D75-9140C9065CCA}"/>
              </a:ext>
            </a:extLst>
          </p:cNvPr>
          <p:cNvCxnSpPr/>
          <p:nvPr/>
        </p:nvCxnSpPr>
        <p:spPr>
          <a:xfrm>
            <a:off x="5017053" y="4448145"/>
            <a:ext cx="327025" cy="158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8703A98-F190-C64E-BDF6-575A20DDD5B8}"/>
              </a:ext>
            </a:extLst>
          </p:cNvPr>
          <p:cNvCxnSpPr/>
          <p:nvPr/>
        </p:nvCxnSpPr>
        <p:spPr>
          <a:xfrm>
            <a:off x="5572678" y="4448145"/>
            <a:ext cx="328613" cy="158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EA3A395-5DF3-2F49-ADE6-A7F49C2BE32C}"/>
              </a:ext>
            </a:extLst>
          </p:cNvPr>
          <p:cNvCxnSpPr/>
          <p:nvPr/>
        </p:nvCxnSpPr>
        <p:spPr>
          <a:xfrm>
            <a:off x="6129891" y="4448145"/>
            <a:ext cx="327025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195">
            <a:extLst>
              <a:ext uri="{FF2B5EF4-FFF2-40B4-BE49-F238E27FC236}">
                <a16:creationId xmlns:a16="http://schemas.microsoft.com/office/drawing/2014/main" id="{D20BF2D2-A1C8-1D4F-9414-66C5CA6B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016" y="4576732"/>
            <a:ext cx="346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any consistent assignment of length </a:t>
            </a:r>
            <a:r>
              <a:rPr lang="en-US" altLang="en-US" sz="1400" i="1">
                <a:latin typeface="Times New Roman" panose="02020603050405020304" pitchFamily="18" charset="0"/>
              </a:rPr>
              <a:t>k-</a:t>
            </a:r>
            <a:r>
              <a:rPr lang="en-US" altLang="en-US" sz="1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196">
            <a:extLst>
              <a:ext uri="{FF2B5EF4-FFF2-40B4-BE49-F238E27FC236}">
                <a16:creationId xmlns:a16="http://schemas.microsoft.com/office/drawing/2014/main" id="{A7C847B1-E453-244A-B4EF-B29DF8ECB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753" y="4560857"/>
            <a:ext cx="136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1400" i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1400" i="1">
                <a:solidFill>
                  <a:srgbClr val="FF0000"/>
                </a:solidFill>
                <a:latin typeface="Arial" panose="020B0604020202020204" pitchFamily="34" charset="0"/>
              </a:rPr>
              <a:t> variables</a:t>
            </a:r>
          </a:p>
        </p:txBody>
      </p:sp>
      <p:sp>
        <p:nvSpPr>
          <p:cNvPr id="73" name="TextBox 197">
            <a:extLst>
              <a:ext uri="{FF2B5EF4-FFF2-40B4-BE49-F238E27FC236}">
                <a16:creationId xmlns:a16="http://schemas.microsoft.com/office/drawing/2014/main" id="{55305297-7A37-4E4A-A865-2152B23A5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91" y="429257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</a:rPr>
              <a:t>k</a:t>
            </a:r>
            <a:r>
              <a:rPr lang="en-US" altLang="en-US" sz="1800" dirty="0">
                <a:latin typeface="Arial" panose="020B0604020202020204" pitchFamily="34" charset="0"/>
              </a:rPr>
              <a:t>-consistency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BD3C79-7213-1E48-B805-C34367341A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514" y="2039287"/>
            <a:ext cx="9144000" cy="25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Box 238">
            <a:extLst>
              <a:ext uri="{FF2B5EF4-FFF2-40B4-BE49-F238E27FC236}">
                <a16:creationId xmlns:a16="http://schemas.microsoft.com/office/drawing/2014/main" id="{4A9238FB-37EC-3448-B472-4F02CC00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80521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2-</a:t>
            </a:r>
            <a:r>
              <a:rPr lang="en-US" altLang="en-US" sz="1600" dirty="0">
                <a:latin typeface="Arial" panose="020B0604020202020204" pitchFamily="34" charset="0"/>
              </a:rPr>
              <a:t>consistency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929213-F15C-DC42-A513-14D6E3C4F527}"/>
              </a:ext>
            </a:extLst>
          </p:cNvPr>
          <p:cNvGrpSpPr/>
          <p:nvPr/>
        </p:nvGrpSpPr>
        <p:grpSpPr>
          <a:xfrm>
            <a:off x="350838" y="1610182"/>
            <a:ext cx="8793162" cy="1061297"/>
            <a:chOff x="350838" y="2258166"/>
            <a:chExt cx="8793162" cy="1061297"/>
          </a:xfrm>
        </p:grpSpPr>
        <p:grpSp>
          <p:nvGrpSpPr>
            <p:cNvPr id="15" name="Group 139">
              <a:extLst>
                <a:ext uri="{FF2B5EF4-FFF2-40B4-BE49-F238E27FC236}">
                  <a16:creationId xmlns:a16="http://schemas.microsoft.com/office/drawing/2014/main" id="{EE10633A-5B73-4E42-BD0B-B194FB509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9538" y="2894013"/>
              <a:ext cx="228600" cy="228600"/>
              <a:chOff x="1481667" y="1820333"/>
              <a:chExt cx="228600" cy="2286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684588-FA6B-9641-B0DC-4FE4C565BD51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B8C860-F6CF-BF45-A10D-EB2660D43E7E}"/>
                  </a:ext>
                </a:extLst>
              </p:cNvPr>
              <p:cNvCxnSpPr>
                <a:stCxn id="16" idx="7"/>
                <a:endCxn id="16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CCC0D2-DB2E-2342-8B4A-0592E1CD4254}"/>
                  </a:ext>
                </a:extLst>
              </p:cNvPr>
              <p:cNvCxnSpPr>
                <a:stCxn id="16" idx="1"/>
                <a:endCxn id="16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43">
              <a:extLst>
                <a:ext uri="{FF2B5EF4-FFF2-40B4-BE49-F238E27FC236}">
                  <a16:creationId xmlns:a16="http://schemas.microsoft.com/office/drawing/2014/main" id="{C6E0165F-B49E-F746-A1A6-574F99808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063" y="2894013"/>
              <a:ext cx="228600" cy="228600"/>
              <a:chOff x="1481667" y="1820333"/>
              <a:chExt cx="228600" cy="2286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EE545DF-4BDD-F74E-8D47-18B8C4722219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10DD717-F732-8149-819E-1EE7CED07F53}"/>
                  </a:ext>
                </a:extLst>
              </p:cNvPr>
              <p:cNvCxnSpPr>
                <a:stCxn id="20" idx="7"/>
                <a:endCxn id="20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F3ECD3-92C9-8942-A493-B1305A33C2C0}"/>
                  </a:ext>
                </a:extLst>
              </p:cNvPr>
              <p:cNvCxnSpPr>
                <a:stCxn id="20" idx="1"/>
                <a:endCxn id="20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FFE69B-F091-3F4A-AEBD-7C96EAC18A2C}"/>
                </a:ext>
              </a:extLst>
            </p:cNvPr>
            <p:cNvCxnSpPr/>
            <p:nvPr/>
          </p:nvCxnSpPr>
          <p:spPr>
            <a:xfrm>
              <a:off x="2878138" y="3008313"/>
              <a:ext cx="288925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48">
              <a:extLst>
                <a:ext uri="{FF2B5EF4-FFF2-40B4-BE49-F238E27FC236}">
                  <a16:creationId xmlns:a16="http://schemas.microsoft.com/office/drawing/2014/main" id="{6F97DA8B-6ABA-544C-B9C4-4ED191B7A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588" y="2894013"/>
              <a:ext cx="228600" cy="228600"/>
              <a:chOff x="1481667" y="1820333"/>
              <a:chExt cx="228600" cy="2286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BBF4910-25E9-4845-8A24-A66E800B74F6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ABFED74-2321-D84A-AB8D-4ACDB6063209}"/>
                  </a:ext>
                </a:extLst>
              </p:cNvPr>
              <p:cNvCxnSpPr>
                <a:stCxn id="25" idx="7"/>
                <a:endCxn id="25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64CA83A-8F40-7F45-A033-8A1FAF7FF59D}"/>
                  </a:ext>
                </a:extLst>
              </p:cNvPr>
              <p:cNvCxnSpPr>
                <a:stCxn id="25" idx="1"/>
                <a:endCxn id="25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F1D1D7-1BB5-5541-AE5B-B94E99BDD42A}"/>
                </a:ext>
              </a:extLst>
            </p:cNvPr>
            <p:cNvCxnSpPr/>
            <p:nvPr/>
          </p:nvCxnSpPr>
          <p:spPr>
            <a:xfrm>
              <a:off x="3386138" y="3008313"/>
              <a:ext cx="288925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53">
              <a:extLst>
                <a:ext uri="{FF2B5EF4-FFF2-40B4-BE49-F238E27FC236}">
                  <a16:creationId xmlns:a16="http://schemas.microsoft.com/office/drawing/2014/main" id="{D5839E9E-CCB1-9B42-BF5E-35EA2D2B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2768600"/>
              <a:ext cx="205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Path consistency</a:t>
              </a:r>
            </a:p>
          </p:txBody>
        </p:sp>
        <p:sp>
          <p:nvSpPr>
            <p:cNvPr id="30" name="TextBox 154">
              <a:extLst>
                <a:ext uri="{FF2B5EF4-FFF2-40B4-BE49-F238E27FC236}">
                  <a16:creationId xmlns:a16="http://schemas.microsoft.com/office/drawing/2014/main" id="{D5AF09CD-E817-4E4E-B67D-638EA7090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500" y="3011488"/>
              <a:ext cx="931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latin typeface="Arial" panose="020B0604020202020204" pitchFamily="34" charset="0"/>
                </a:rPr>
                <a:t>tuple</a:t>
              </a:r>
              <a:endParaRPr lang="en-US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31" name="TextBox 155">
              <a:extLst>
                <a:ext uri="{FF2B5EF4-FFF2-40B4-BE49-F238E27FC236}">
                  <a16:creationId xmlns:a16="http://schemas.microsoft.com/office/drawing/2014/main" id="{9AC30B88-4C87-1548-8FBD-2736E5755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000" y="2258166"/>
              <a:ext cx="931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 dirty="0" err="1">
                  <a:latin typeface="Arial" panose="020B0604020202020204" pitchFamily="34" charset="0"/>
                </a:rPr>
                <a:t>vvp</a:t>
              </a:r>
              <a:endParaRPr lang="en-US" altLang="en-US" sz="1800" i="1" dirty="0">
                <a:latin typeface="Arial" panose="020B0604020202020204" pitchFamily="34" charset="0"/>
              </a:endParaRPr>
            </a:p>
          </p:txBody>
        </p:sp>
        <p:sp>
          <p:nvSpPr>
            <p:cNvPr id="76" name="TextBox 239">
              <a:extLst>
                <a:ext uri="{FF2B5EF4-FFF2-40B4-BE49-F238E27FC236}">
                  <a16:creationId xmlns:a16="http://schemas.microsoft.com/office/drawing/2014/main" id="{02888521-2393-2D4E-AB60-57A1ED8AD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711450"/>
              <a:ext cx="2057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latin typeface="Times New Roman" panose="02020603050405020304" pitchFamily="18" charset="0"/>
                </a:rPr>
                <a:t>3-</a:t>
              </a:r>
              <a:r>
                <a:rPr lang="en-US" altLang="en-US" sz="1600" dirty="0">
                  <a:latin typeface="Arial" panose="020B0604020202020204" pitchFamily="34" charset="0"/>
                </a:rPr>
                <a:t>consistency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5B8390D-1A13-234B-9E85-8729588F8F6F}"/>
              </a:ext>
            </a:extLst>
          </p:cNvPr>
          <p:cNvSpPr/>
          <p:nvPr/>
        </p:nvSpPr>
        <p:spPr>
          <a:xfrm>
            <a:off x="4610653" y="3962370"/>
            <a:ext cx="136525" cy="136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F439906-3736-9149-88D4-471AA152F3F3}"/>
              </a:ext>
            </a:extLst>
          </p:cNvPr>
          <p:cNvCxnSpPr>
            <a:endCxn id="78" idx="1"/>
          </p:cNvCxnSpPr>
          <p:nvPr/>
        </p:nvCxnSpPr>
        <p:spPr>
          <a:xfrm rot="5400000" flipH="1" flipV="1">
            <a:off x="3574810" y="3331338"/>
            <a:ext cx="336550" cy="1735137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A77E514-56A1-5242-85A4-FBB711C2C1A7}"/>
              </a:ext>
            </a:extLst>
          </p:cNvPr>
          <p:cNvCxnSpPr>
            <a:endCxn id="78" idx="1"/>
          </p:cNvCxnSpPr>
          <p:nvPr/>
        </p:nvCxnSpPr>
        <p:spPr>
          <a:xfrm rot="5400000" flipH="1" flipV="1">
            <a:off x="3833572" y="3590101"/>
            <a:ext cx="336550" cy="121761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3BEF02-3800-094B-B6F2-34658232B69A}"/>
              </a:ext>
            </a:extLst>
          </p:cNvPr>
          <p:cNvCxnSpPr>
            <a:endCxn id="78" idx="2"/>
          </p:cNvCxnSpPr>
          <p:nvPr/>
        </p:nvCxnSpPr>
        <p:spPr>
          <a:xfrm rot="5400000" flipH="1" flipV="1">
            <a:off x="4160597" y="3848864"/>
            <a:ext cx="268287" cy="7683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3B5A772-AA21-6F4A-B239-78DF765C26E0}"/>
              </a:ext>
            </a:extLst>
          </p:cNvPr>
          <p:cNvCxnSpPr>
            <a:endCxn id="78" idx="2"/>
          </p:cNvCxnSpPr>
          <p:nvPr/>
        </p:nvCxnSpPr>
        <p:spPr>
          <a:xfrm rot="5400000" flipH="1" flipV="1">
            <a:off x="4395547" y="4050476"/>
            <a:ext cx="234950" cy="33178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7D213A3-63C5-7B4C-A226-1C6267180EC3}"/>
              </a:ext>
            </a:extLst>
          </p:cNvPr>
          <p:cNvCxnSpPr>
            <a:endCxn id="78" idx="2"/>
          </p:cNvCxnSpPr>
          <p:nvPr/>
        </p:nvCxnSpPr>
        <p:spPr>
          <a:xfrm rot="16200000" flipV="1">
            <a:off x="4673360" y="4104451"/>
            <a:ext cx="234950" cy="223837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AA6C4BF-381B-4541-9F7E-12513EF10FBE}"/>
              </a:ext>
            </a:extLst>
          </p:cNvPr>
          <p:cNvCxnSpPr>
            <a:endCxn id="78" idx="3"/>
          </p:cNvCxnSpPr>
          <p:nvPr/>
        </p:nvCxnSpPr>
        <p:spPr>
          <a:xfrm rot="16200000" flipV="1">
            <a:off x="5229778" y="3548032"/>
            <a:ext cx="303213" cy="126841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677A1C-7313-6B41-A709-9CF9CA3E866E}"/>
              </a:ext>
            </a:extLst>
          </p:cNvPr>
          <p:cNvCxnSpPr>
            <a:endCxn id="78" idx="3"/>
          </p:cNvCxnSpPr>
          <p:nvPr/>
        </p:nvCxnSpPr>
        <p:spPr>
          <a:xfrm rot="16200000" flipV="1">
            <a:off x="4894022" y="3883788"/>
            <a:ext cx="336550" cy="63023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19DBC62-456F-4440-BEA8-497CF5C9B3D2}"/>
              </a:ext>
            </a:extLst>
          </p:cNvPr>
          <p:cNvSpPr txBox="1"/>
          <p:nvPr/>
        </p:nvSpPr>
        <p:spPr>
          <a:xfrm>
            <a:off x="7696919" y="350655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8BEACD4-55C2-1D4C-A2A2-082ACA9B9357}"/>
              </a:ext>
            </a:extLst>
          </p:cNvPr>
          <p:cNvGrpSpPr/>
          <p:nvPr/>
        </p:nvGrpSpPr>
        <p:grpSpPr>
          <a:xfrm>
            <a:off x="4997527" y="2875837"/>
            <a:ext cx="1712799" cy="861498"/>
            <a:chOff x="4970811" y="3443512"/>
            <a:chExt cx="1712799" cy="861498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CFD2F6-4A99-7349-BFB9-E67C8D4B2AAC}"/>
                </a:ext>
              </a:extLst>
            </p:cNvPr>
            <p:cNvSpPr/>
            <p:nvPr/>
          </p:nvSpPr>
          <p:spPr>
            <a:xfrm>
              <a:off x="5534335" y="3443512"/>
              <a:ext cx="59745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</a:t>
              </a:r>
              <a:r>
                <a:rPr lang="en-US" sz="1600" i="1" dirty="0" err="1"/>
                <a:t>r</a:t>
              </a:r>
              <a:r>
                <a:rPr lang="en-US" sz="1600" dirty="0" err="1"/>
                <a:t>,</a:t>
              </a:r>
              <a:r>
                <a:rPr lang="en-US" sz="1600" i="1" dirty="0" err="1"/>
                <a:t>g</a:t>
              </a:r>
              <a:r>
                <a:rPr lang="en-US" sz="1600" dirty="0"/>
                <a:t>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7877D4-21C3-D149-9F02-BD66BA17B70E}"/>
                </a:ext>
              </a:extLst>
            </p:cNvPr>
            <p:cNvSpPr/>
            <p:nvPr/>
          </p:nvSpPr>
          <p:spPr>
            <a:xfrm>
              <a:off x="4970811" y="3954072"/>
              <a:ext cx="59745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</a:t>
              </a:r>
              <a:r>
                <a:rPr lang="en-US" sz="1600" i="1" dirty="0"/>
                <a:t>r</a:t>
              </a:r>
              <a:r>
                <a:rPr lang="en-US" sz="1600" dirty="0"/>
                <a:t>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289A44B1-E3CD-6E44-97F4-78A9CB6D884C}"/>
                </a:ext>
              </a:extLst>
            </p:cNvPr>
            <p:cNvSpPr/>
            <p:nvPr/>
          </p:nvSpPr>
          <p:spPr>
            <a:xfrm>
              <a:off x="6086157" y="3954072"/>
              <a:ext cx="59745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</a:t>
              </a:r>
              <a:r>
                <a:rPr lang="en-US" sz="1600" i="1" dirty="0"/>
                <a:t>r</a:t>
              </a:r>
              <a:r>
                <a:rPr lang="en-US" sz="1600" dirty="0"/>
                <a:t>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193AC57-5185-4A4F-A794-03720E40A84D}"/>
                </a:ext>
              </a:extLst>
            </p:cNvPr>
            <p:cNvCxnSpPr>
              <a:cxnSpLocks/>
              <a:stCxn id="105" idx="0"/>
              <a:endCxn id="104" idx="1"/>
            </p:cNvCxnSpPr>
            <p:nvPr/>
          </p:nvCxnSpPr>
          <p:spPr>
            <a:xfrm flipV="1">
              <a:off x="5269538" y="3618981"/>
              <a:ext cx="264797" cy="3350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0C2E06-C07A-4743-B968-D78471D5446B}"/>
                </a:ext>
              </a:extLst>
            </p:cNvPr>
            <p:cNvCxnSpPr>
              <a:cxnSpLocks/>
              <a:stCxn id="104" idx="3"/>
              <a:endCxn id="106" idx="0"/>
            </p:cNvCxnSpPr>
            <p:nvPr/>
          </p:nvCxnSpPr>
          <p:spPr>
            <a:xfrm>
              <a:off x="6131788" y="3618981"/>
              <a:ext cx="253096" cy="3350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2939B91-7632-D945-B363-840DFCEFEB01}"/>
                </a:ext>
              </a:extLst>
            </p:cNvPr>
            <p:cNvSpPr txBox="1"/>
            <p:nvPr/>
          </p:nvSpPr>
          <p:spPr>
            <a:xfrm>
              <a:off x="5133121" y="355575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≠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623B52A-A208-554E-906C-59C9FA642F71}"/>
                </a:ext>
              </a:extLst>
            </p:cNvPr>
            <p:cNvSpPr txBox="1"/>
            <p:nvPr/>
          </p:nvSpPr>
          <p:spPr>
            <a:xfrm>
              <a:off x="6241896" y="35850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≠</a:t>
              </a:r>
            </a:p>
          </p:txBody>
        </p:sp>
      </p:grpSp>
      <p:sp>
        <p:nvSpPr>
          <p:cNvPr id="116" name="Rectangle 3">
            <a:extLst>
              <a:ext uri="{FF2B5EF4-FFF2-40B4-BE49-F238E27FC236}">
                <a16:creationId xmlns:a16="http://schemas.microsoft.com/office/drawing/2014/main" id="{A28A1E62-431A-F749-893B-861975D66DF0}"/>
              </a:ext>
            </a:extLst>
          </p:cNvPr>
          <p:cNvSpPr txBox="1">
            <a:spLocks noChangeArrowheads="1"/>
          </p:cNvSpPr>
          <p:nvPr/>
        </p:nvSpPr>
        <p:spPr>
          <a:xfrm>
            <a:off x="344856" y="5178459"/>
            <a:ext cx="8610600" cy="5619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/>
              <a:t>Strong </a:t>
            </a:r>
            <a:r>
              <a:rPr lang="en-US" altLang="en-US" sz="2000" i="1" kern="0" dirty="0">
                <a:latin typeface="Times" pitchFamily="2" charset="0"/>
              </a:rPr>
              <a:t>k</a:t>
            </a:r>
            <a:r>
              <a:rPr lang="en-US" altLang="en-US" sz="2000" kern="0" dirty="0"/>
              <a:t>-consistency: </a:t>
            </a:r>
            <a:r>
              <a:rPr lang="en-US" altLang="en-US" sz="2000" i="1" kern="0" dirty="0">
                <a:latin typeface="Times" pitchFamily="2" charset="0"/>
              </a:rPr>
              <a:t>k</a:t>
            </a:r>
            <a:r>
              <a:rPr lang="en-US" altLang="en-US" sz="2000" kern="0" dirty="0"/>
              <a:t>-consistent for all  1 &lt; </a:t>
            </a:r>
            <a:r>
              <a:rPr lang="en-US" altLang="en-US" sz="2000" i="1" kern="0" dirty="0" err="1">
                <a:latin typeface="Times" pitchFamily="2" charset="0"/>
              </a:rPr>
              <a:t>i</a:t>
            </a:r>
            <a:r>
              <a:rPr lang="en-US" altLang="en-US" sz="2000" kern="0" dirty="0"/>
              <a:t> ≤ </a:t>
            </a:r>
            <a:r>
              <a:rPr lang="en-US" altLang="en-US" sz="2000" i="1" kern="0" dirty="0">
                <a:latin typeface="Times" pitchFamily="2" charset="0"/>
              </a:rPr>
              <a:t>k</a:t>
            </a:r>
            <a:r>
              <a:rPr lang="en-US" altLang="en-US" sz="2000" kern="0" dirty="0"/>
              <a:t>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C3DC580-F7AD-D64D-8C4C-D3FA71ABC2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1052" y="3863446"/>
            <a:ext cx="9144000" cy="25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AA3CB44-0690-4A71-6410-E9C0AAA2596F}"/>
              </a:ext>
            </a:extLst>
          </p:cNvPr>
          <p:cNvGrpSpPr/>
          <p:nvPr/>
        </p:nvGrpSpPr>
        <p:grpSpPr>
          <a:xfrm>
            <a:off x="7009053" y="2849028"/>
            <a:ext cx="1712799" cy="861498"/>
            <a:chOff x="4970811" y="3443512"/>
            <a:chExt cx="1712799" cy="861498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4F9A4AE6-3218-5EF0-84DD-828A9807A51C}"/>
                </a:ext>
              </a:extLst>
            </p:cNvPr>
            <p:cNvSpPr/>
            <p:nvPr/>
          </p:nvSpPr>
          <p:spPr>
            <a:xfrm>
              <a:off x="5534335" y="3443512"/>
              <a:ext cx="59745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</a:t>
              </a:r>
              <a:r>
                <a:rPr lang="en-US" sz="1600" i="1" dirty="0" err="1"/>
                <a:t>r</a:t>
              </a:r>
              <a:r>
                <a:rPr lang="en-US" sz="1600" dirty="0" err="1"/>
                <a:t>,</a:t>
              </a:r>
              <a:r>
                <a:rPr lang="en-US" sz="1600" i="1" dirty="0" err="1"/>
                <a:t>g</a:t>
              </a:r>
              <a:r>
                <a:rPr lang="en-US" sz="1600" dirty="0"/>
                <a:t>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43184D99-CB3B-6E1E-BD17-54F2B7D52363}"/>
                </a:ext>
              </a:extLst>
            </p:cNvPr>
            <p:cNvSpPr/>
            <p:nvPr/>
          </p:nvSpPr>
          <p:spPr>
            <a:xfrm>
              <a:off x="4970811" y="3954072"/>
              <a:ext cx="59745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</a:t>
              </a:r>
              <a:r>
                <a:rPr lang="en-US" sz="1600" i="1" dirty="0"/>
                <a:t>r</a:t>
              </a:r>
              <a:r>
                <a:rPr lang="en-US" sz="1600" dirty="0"/>
                <a:t>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64FA4C4B-C052-1444-C307-F2B58DF55966}"/>
                </a:ext>
              </a:extLst>
            </p:cNvPr>
            <p:cNvSpPr/>
            <p:nvPr/>
          </p:nvSpPr>
          <p:spPr>
            <a:xfrm>
              <a:off x="6086157" y="3954072"/>
              <a:ext cx="59745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</a:t>
              </a:r>
              <a:r>
                <a:rPr lang="en-US" sz="1600" i="1" dirty="0"/>
                <a:t>r</a:t>
              </a:r>
              <a:r>
                <a:rPr lang="en-US" sz="1600" dirty="0"/>
                <a:t>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1AC3E61-9135-D47B-D657-FDD53584643D}"/>
                </a:ext>
              </a:extLst>
            </p:cNvPr>
            <p:cNvCxnSpPr>
              <a:cxnSpLocks/>
              <a:stCxn id="86" idx="0"/>
              <a:endCxn id="77" idx="1"/>
            </p:cNvCxnSpPr>
            <p:nvPr/>
          </p:nvCxnSpPr>
          <p:spPr>
            <a:xfrm flipV="1">
              <a:off x="5269538" y="3618981"/>
              <a:ext cx="264797" cy="3350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7B887AF-E971-44D8-718E-2071514D5039}"/>
                </a:ext>
              </a:extLst>
            </p:cNvPr>
            <p:cNvCxnSpPr>
              <a:cxnSpLocks/>
              <a:stCxn id="77" idx="3"/>
              <a:endCxn id="88" idx="0"/>
            </p:cNvCxnSpPr>
            <p:nvPr/>
          </p:nvCxnSpPr>
          <p:spPr>
            <a:xfrm>
              <a:off x="6131788" y="3618981"/>
              <a:ext cx="253096" cy="3350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56CAA08-7CC9-6969-04E9-84FE325DD359}"/>
                </a:ext>
              </a:extLst>
            </p:cNvPr>
            <p:cNvSpPr txBox="1"/>
            <p:nvPr/>
          </p:nvSpPr>
          <p:spPr>
            <a:xfrm>
              <a:off x="5133121" y="355575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≠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9B09494-EBD1-5B83-BA6D-D1FB58624CBC}"/>
                </a:ext>
              </a:extLst>
            </p:cNvPr>
            <p:cNvSpPr txBox="1"/>
            <p:nvPr/>
          </p:nvSpPr>
          <p:spPr>
            <a:xfrm>
              <a:off x="6241896" y="35850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≠</a:t>
              </a:r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10DAFAB-3881-CF8A-E86E-4E1A36F980D5}"/>
              </a:ext>
            </a:extLst>
          </p:cNvPr>
          <p:cNvCxnSpPr>
            <a:cxnSpLocks/>
          </p:cNvCxnSpPr>
          <p:nvPr/>
        </p:nvCxnSpPr>
        <p:spPr>
          <a:xfrm>
            <a:off x="7611533" y="3535057"/>
            <a:ext cx="517893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6AC57F7-6E10-057C-D8C1-3C1A98201145}"/>
              </a:ext>
            </a:extLst>
          </p:cNvPr>
          <p:cNvGrpSpPr/>
          <p:nvPr/>
        </p:nvGrpSpPr>
        <p:grpSpPr>
          <a:xfrm>
            <a:off x="300781" y="2888356"/>
            <a:ext cx="1946857" cy="852380"/>
            <a:chOff x="4904019" y="3452630"/>
            <a:chExt cx="1946857" cy="852380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E1C4434A-CE6A-9E96-A505-67DDC1872B47}"/>
                </a:ext>
              </a:extLst>
            </p:cNvPr>
            <p:cNvSpPr/>
            <p:nvPr/>
          </p:nvSpPr>
          <p:spPr>
            <a:xfrm>
              <a:off x="5444425" y="3452630"/>
              <a:ext cx="835961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{1,2,3}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AE26E092-F344-64BB-4E52-2B545A7B489F}"/>
                </a:ext>
              </a:extLst>
            </p:cNvPr>
            <p:cNvSpPr/>
            <p:nvPr/>
          </p:nvSpPr>
          <p:spPr>
            <a:xfrm>
              <a:off x="4904019" y="3954072"/>
              <a:ext cx="83138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{1,2,3}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86923779-662B-56DD-0244-8DCF59FD1EFD}"/>
                </a:ext>
              </a:extLst>
            </p:cNvPr>
            <p:cNvSpPr/>
            <p:nvPr/>
          </p:nvSpPr>
          <p:spPr>
            <a:xfrm>
              <a:off x="5919013" y="3954072"/>
              <a:ext cx="931863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{1,2,3}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21C9EC-B0AF-DE99-0DF2-7EA79458C3E2}"/>
                </a:ext>
              </a:extLst>
            </p:cNvPr>
            <p:cNvCxnSpPr>
              <a:cxnSpLocks/>
              <a:stCxn id="111" idx="0"/>
              <a:endCxn id="103" idx="1"/>
            </p:cNvCxnSpPr>
            <p:nvPr/>
          </p:nvCxnSpPr>
          <p:spPr>
            <a:xfrm flipV="1">
              <a:off x="5319714" y="3628099"/>
              <a:ext cx="124711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DCCFF0-B703-6478-2E3B-969C4DA221D3}"/>
                </a:ext>
              </a:extLst>
            </p:cNvPr>
            <p:cNvCxnSpPr>
              <a:cxnSpLocks/>
              <a:stCxn id="103" idx="3"/>
              <a:endCxn id="117" idx="0"/>
            </p:cNvCxnSpPr>
            <p:nvPr/>
          </p:nvCxnSpPr>
          <p:spPr>
            <a:xfrm>
              <a:off x="6280386" y="3628099"/>
              <a:ext cx="104559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47D73F-5B44-D04B-D174-05F41146D3AA}"/>
                </a:ext>
              </a:extLst>
            </p:cNvPr>
            <p:cNvSpPr txBox="1"/>
            <p:nvPr/>
          </p:nvSpPr>
          <p:spPr>
            <a:xfrm>
              <a:off x="5003960" y="3544991"/>
              <a:ext cx="586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F9A21AC-7E74-0A37-B447-B079AC106F70}"/>
                </a:ext>
              </a:extLst>
            </p:cNvPr>
            <p:cNvSpPr txBox="1"/>
            <p:nvPr/>
          </p:nvSpPr>
          <p:spPr>
            <a:xfrm>
              <a:off x="6409636" y="356633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</a:p>
          </p:txBody>
        </p:sp>
      </p:grp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3C913131-B951-A8A2-93A6-9EBD0F22141E}"/>
              </a:ext>
            </a:extLst>
          </p:cNvPr>
          <p:cNvSpPr/>
          <p:nvPr/>
        </p:nvSpPr>
        <p:spPr>
          <a:xfrm>
            <a:off x="3027455" y="2891896"/>
            <a:ext cx="835961" cy="3509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{1,2}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92365735-F148-F539-BCAA-B2B1243CE071}"/>
              </a:ext>
            </a:extLst>
          </p:cNvPr>
          <p:cNvSpPr/>
          <p:nvPr/>
        </p:nvSpPr>
        <p:spPr>
          <a:xfrm>
            <a:off x="2546364" y="3393338"/>
            <a:ext cx="633399" cy="3509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{1}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7A62533F-8D72-8591-8354-E07F504CD905}"/>
              </a:ext>
            </a:extLst>
          </p:cNvPr>
          <p:cNvSpPr/>
          <p:nvPr/>
        </p:nvSpPr>
        <p:spPr>
          <a:xfrm>
            <a:off x="3704636" y="3393338"/>
            <a:ext cx="675847" cy="3509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{3}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9AE3547-04BA-C45D-183A-8789B8D12762}"/>
              </a:ext>
            </a:extLst>
          </p:cNvPr>
          <p:cNvCxnSpPr>
            <a:cxnSpLocks/>
            <a:stCxn id="135" idx="0"/>
            <a:endCxn id="134" idx="1"/>
          </p:cNvCxnSpPr>
          <p:nvPr/>
        </p:nvCxnSpPr>
        <p:spPr>
          <a:xfrm flipV="1">
            <a:off x="2863064" y="3067365"/>
            <a:ext cx="164391" cy="32597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F58CBD3-9F3E-D9BC-A530-5F85D627263E}"/>
              </a:ext>
            </a:extLst>
          </p:cNvPr>
          <p:cNvCxnSpPr>
            <a:cxnSpLocks/>
            <a:stCxn id="134" idx="3"/>
            <a:endCxn id="136" idx="0"/>
          </p:cNvCxnSpPr>
          <p:nvPr/>
        </p:nvCxnSpPr>
        <p:spPr>
          <a:xfrm>
            <a:off x="3863416" y="3067365"/>
            <a:ext cx="179144" cy="32597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5A9B17FD-C0C2-56D9-3BFB-FFA122FE3DA0}"/>
              </a:ext>
            </a:extLst>
          </p:cNvPr>
          <p:cNvSpPr txBox="1"/>
          <p:nvPr/>
        </p:nvSpPr>
        <p:spPr>
          <a:xfrm>
            <a:off x="2586990" y="2984257"/>
            <a:ext cx="5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B280BF7-D55C-F847-DB64-2D8092640810}"/>
              </a:ext>
            </a:extLst>
          </p:cNvPr>
          <p:cNvSpPr txBox="1"/>
          <p:nvPr/>
        </p:nvSpPr>
        <p:spPr>
          <a:xfrm>
            <a:off x="3992666" y="300560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AC0A36-6189-6BED-FA5C-A92E2682383D}"/>
              </a:ext>
            </a:extLst>
          </p:cNvPr>
          <p:cNvCxnSpPr>
            <a:cxnSpLocks/>
            <a:stCxn id="135" idx="3"/>
            <a:endCxn id="136" idx="1"/>
          </p:cNvCxnSpPr>
          <p:nvPr/>
        </p:nvCxnSpPr>
        <p:spPr>
          <a:xfrm>
            <a:off x="3179763" y="3568807"/>
            <a:ext cx="524873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3434875-C2BC-6C35-906C-C7A61264BB66}"/>
              </a:ext>
            </a:extLst>
          </p:cNvPr>
          <p:cNvSpPr txBox="1"/>
          <p:nvPr/>
        </p:nvSpPr>
        <p:spPr>
          <a:xfrm>
            <a:off x="3288942" y="3541595"/>
            <a:ext cx="5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44551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3908-2F89-9347-AF47-6A2330F7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Beyond Arc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6407-FB17-1345-A35B-69C7B0DFC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EFF9E6-0351-FD4B-889E-C5D3FC17F07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275871"/>
            <a:ext cx="8610600" cy="16799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800" kern="0" dirty="0"/>
              <a:t>Generalized AC (GAC)</a:t>
            </a:r>
          </a:p>
          <a:p>
            <a:pPr lvl="1" eaLnBrk="1" hangingPunct="1"/>
            <a:r>
              <a:rPr lang="en-US" altLang="en-US" sz="2000" kern="0" dirty="0"/>
              <a:t>Example: </a:t>
            </a:r>
            <a:r>
              <a:rPr lang="en-US" altLang="en-US" sz="2000" kern="0" cap="small" dirty="0" err="1"/>
              <a:t>AllDiff</a:t>
            </a:r>
            <a:endParaRPr lang="en-US" altLang="en-US" sz="2000" kern="0" cap="small" dirty="0"/>
          </a:p>
          <a:p>
            <a:pPr lvl="1" eaLnBrk="1" hangingPunct="1"/>
            <a:endParaRPr lang="en-US" altLang="en-US" sz="2000" kern="0" dirty="0"/>
          </a:p>
          <a:p>
            <a:pPr marL="457200" lvl="1" indent="0" eaLnBrk="1" hangingPunct="1">
              <a:buNone/>
            </a:pPr>
            <a:endParaRPr lang="en-US" altLang="en-US" sz="2000" kern="0" dirty="0"/>
          </a:p>
          <a:p>
            <a:pPr lvl="1" eaLnBrk="1" hangingPunct="1"/>
            <a:r>
              <a:rPr lang="en-US" altLang="en-US" sz="2000" kern="0" dirty="0"/>
              <a:t>See Global Constraints Catalog </a:t>
            </a:r>
            <a:r>
              <a:rPr lang="en-US" altLang="en-US" sz="1600" dirty="0">
                <a:latin typeface="Arial" panose="020B0604020202020204" pitchFamily="34" charset="0"/>
              </a:rPr>
              <a:t>(https://</a:t>
            </a:r>
            <a:r>
              <a:rPr lang="en-US" altLang="en-US" sz="1600" dirty="0" err="1">
                <a:latin typeface="Arial" panose="020B0604020202020204" pitchFamily="34" charset="0"/>
              </a:rPr>
              <a:t>sofdem.github.io</a:t>
            </a:r>
            <a:r>
              <a:rPr lang="en-US" altLang="en-US" sz="1600" dirty="0">
                <a:latin typeface="Arial" panose="020B0604020202020204" pitchFamily="34" charset="0"/>
              </a:rPr>
              <a:t>/</a:t>
            </a:r>
            <a:r>
              <a:rPr lang="en-US" altLang="en-US" sz="1600" dirty="0" err="1">
                <a:latin typeface="Arial" panose="020B0604020202020204" pitchFamily="34" charset="0"/>
              </a:rPr>
              <a:t>gccat</a:t>
            </a:r>
            <a:r>
              <a:rPr lang="en-US" altLang="en-US" sz="1600" dirty="0">
                <a:latin typeface="Arial" panose="020B0604020202020204" pitchFamily="34" charset="0"/>
              </a:rPr>
              <a:t>/)</a:t>
            </a:r>
            <a:endParaRPr lang="en-US" altLang="en-US" sz="1600" kern="0" dirty="0"/>
          </a:p>
          <a:p>
            <a:pPr lvl="1" eaLnBrk="1" hangingPunct="1"/>
            <a:endParaRPr lang="en-US" altLang="en-US" sz="1600" kern="0" dirty="0"/>
          </a:p>
          <a:p>
            <a:pPr eaLnBrk="1" hangingPunct="1"/>
            <a:r>
              <a:rPr lang="en-US" altLang="en-US" sz="2800" kern="0" dirty="0"/>
              <a:t>Bound Consistency</a:t>
            </a:r>
          </a:p>
          <a:p>
            <a:pPr marL="0" indent="0" eaLnBrk="1" hangingPunct="1">
              <a:buNone/>
            </a:pPr>
            <a:endParaRPr lang="en-US" altLang="en-US" sz="2800" kern="0" dirty="0"/>
          </a:p>
          <a:p>
            <a:pPr lvl="1" eaLnBrk="1" hangingPunct="1"/>
            <a:endParaRPr lang="en-US" altLang="en-US" sz="2400" kern="0" dirty="0"/>
          </a:p>
          <a:p>
            <a:pPr eaLnBrk="1" hangingPunct="1">
              <a:buFontTx/>
              <a:buNone/>
            </a:pPr>
            <a:endParaRPr lang="en-US" altLang="en-US" sz="2800" kern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14EAB7-50C3-5D4B-A1D0-F552F77F5FF2}"/>
              </a:ext>
            </a:extLst>
          </p:cNvPr>
          <p:cNvGrpSpPr/>
          <p:nvPr/>
        </p:nvGrpSpPr>
        <p:grpSpPr>
          <a:xfrm>
            <a:off x="2339164" y="4317933"/>
            <a:ext cx="3381331" cy="607949"/>
            <a:chOff x="1020727" y="3929064"/>
            <a:chExt cx="3381331" cy="60794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57E27C1-123E-A243-8F3F-D02F8DDA4E7F}"/>
                </a:ext>
              </a:extLst>
            </p:cNvPr>
            <p:cNvSpPr/>
            <p:nvPr/>
          </p:nvSpPr>
          <p:spPr>
            <a:xfrm>
              <a:off x="1020727" y="3929064"/>
              <a:ext cx="1086136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[0,165]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6193246-E32F-4841-A542-1C6A3437DCE2}"/>
                </a:ext>
              </a:extLst>
            </p:cNvPr>
            <p:cNvSpPr/>
            <p:nvPr/>
          </p:nvSpPr>
          <p:spPr>
            <a:xfrm>
              <a:off x="3145929" y="3929064"/>
              <a:ext cx="125612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[0,385]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FDE4B6-E069-AE4C-B182-68D1BE1E51BA}"/>
                </a:ext>
              </a:extLst>
            </p:cNvPr>
            <p:cNvCxnSpPr>
              <a:cxnSpLocks/>
            </p:cNvCxnSpPr>
            <p:nvPr/>
          </p:nvCxnSpPr>
          <p:spPr>
            <a:xfrm>
              <a:off x="2106862" y="4104533"/>
              <a:ext cx="10390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7C955E-50DC-A641-B3F9-C0466A52602F}"/>
                </a:ext>
              </a:extLst>
            </p:cNvPr>
            <p:cNvSpPr txBox="1"/>
            <p:nvPr/>
          </p:nvSpPr>
          <p:spPr>
            <a:xfrm>
              <a:off x="2106862" y="4198459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 pitchFamily="2" charset="0"/>
                </a:rPr>
                <a:t>X+Y=420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1404FA-A9F1-144B-8434-AD53E4A2F762}"/>
              </a:ext>
            </a:extLst>
          </p:cNvPr>
          <p:cNvGrpSpPr/>
          <p:nvPr/>
        </p:nvGrpSpPr>
        <p:grpSpPr>
          <a:xfrm>
            <a:off x="2339164" y="5042165"/>
            <a:ext cx="3381331" cy="607949"/>
            <a:chOff x="1020727" y="3929064"/>
            <a:chExt cx="3381331" cy="60794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F060676-746D-C84F-9CE5-F2F7492BDB59}"/>
                </a:ext>
              </a:extLst>
            </p:cNvPr>
            <p:cNvSpPr/>
            <p:nvPr/>
          </p:nvSpPr>
          <p:spPr>
            <a:xfrm>
              <a:off x="1020727" y="3929064"/>
              <a:ext cx="1086136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[35,165]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4C54837-3526-F04C-AB18-D86B22537247}"/>
                </a:ext>
              </a:extLst>
            </p:cNvPr>
            <p:cNvSpPr/>
            <p:nvPr/>
          </p:nvSpPr>
          <p:spPr>
            <a:xfrm>
              <a:off x="3145929" y="3929064"/>
              <a:ext cx="125612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[255,385]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44DEF8-9858-C444-A0EA-5DE38592A945}"/>
                </a:ext>
              </a:extLst>
            </p:cNvPr>
            <p:cNvCxnSpPr>
              <a:cxnSpLocks/>
            </p:cNvCxnSpPr>
            <p:nvPr/>
          </p:nvCxnSpPr>
          <p:spPr>
            <a:xfrm>
              <a:off x="2106862" y="4104533"/>
              <a:ext cx="10390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9C3BC5-AE90-044B-985B-258D8D72EFEF}"/>
                </a:ext>
              </a:extLst>
            </p:cNvPr>
            <p:cNvSpPr txBox="1"/>
            <p:nvPr/>
          </p:nvSpPr>
          <p:spPr>
            <a:xfrm>
              <a:off x="2106862" y="4198459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 pitchFamily="2" charset="0"/>
                </a:rPr>
                <a:t>X+Y=420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D6504F-8195-CA49-D6EC-2F73A5545290}"/>
              </a:ext>
            </a:extLst>
          </p:cNvPr>
          <p:cNvGrpSpPr/>
          <p:nvPr/>
        </p:nvGrpSpPr>
        <p:grpSpPr>
          <a:xfrm>
            <a:off x="4444379" y="1823129"/>
            <a:ext cx="1905238" cy="852380"/>
            <a:chOff x="6395767" y="3299116"/>
            <a:chExt cx="1905238" cy="8523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4E2353D-1734-8EED-D987-DAF6E4BCC026}"/>
                </a:ext>
              </a:extLst>
            </p:cNvPr>
            <p:cNvSpPr/>
            <p:nvPr/>
          </p:nvSpPr>
          <p:spPr>
            <a:xfrm>
              <a:off x="6896300" y="3299116"/>
              <a:ext cx="835961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{1,2,3}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A9F6288-D727-1901-749C-A7065CE5FB61}"/>
                </a:ext>
              </a:extLst>
            </p:cNvPr>
            <p:cNvSpPr/>
            <p:nvPr/>
          </p:nvSpPr>
          <p:spPr>
            <a:xfrm>
              <a:off x="6395767" y="3800558"/>
              <a:ext cx="668855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840C78-48FA-A415-E351-1844FC0349AB}"/>
                </a:ext>
              </a:extLst>
            </p:cNvPr>
            <p:cNvSpPr/>
            <p:nvPr/>
          </p:nvSpPr>
          <p:spPr>
            <a:xfrm>
              <a:off x="7548486" y="3800558"/>
              <a:ext cx="75251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6389AB-AD1C-1B20-DF54-D6519712A2BC}"/>
                </a:ext>
              </a:extLst>
            </p:cNvPr>
            <p:cNvCxnSpPr>
              <a:cxnSpLocks/>
              <a:stCxn id="7" idx="0"/>
              <a:endCxn id="6" idx="1"/>
            </p:cNvCxnSpPr>
            <p:nvPr/>
          </p:nvCxnSpPr>
          <p:spPr>
            <a:xfrm flipV="1">
              <a:off x="6730195" y="3474585"/>
              <a:ext cx="166105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D00C2F6-7A52-05BF-E5B0-BCA0062239A8}"/>
                </a:ext>
              </a:extLst>
            </p:cNvPr>
            <p:cNvCxnSpPr>
              <a:cxnSpLocks/>
              <a:stCxn id="6" idx="3"/>
              <a:endCxn id="10" idx="0"/>
            </p:cNvCxnSpPr>
            <p:nvPr/>
          </p:nvCxnSpPr>
          <p:spPr>
            <a:xfrm>
              <a:off x="7732261" y="3474585"/>
              <a:ext cx="192485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D4DDDE-270C-109F-34D3-78345D33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5767" y="3408398"/>
              <a:ext cx="419100" cy="495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822143-CEC1-D9D0-191E-9DC59F0D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9786" y="3381288"/>
              <a:ext cx="419100" cy="4953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F25F0F-3AA5-F57D-A8AA-5F20B8439B1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969210" y="3976027"/>
              <a:ext cx="5792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BCBC4C1-959E-5A17-F9C5-2626382F7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0549" y="3644613"/>
              <a:ext cx="419100" cy="4953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8F244A-601B-4E8B-6D90-4D82F890DC46}"/>
              </a:ext>
            </a:extLst>
          </p:cNvPr>
          <p:cNvGrpSpPr/>
          <p:nvPr/>
        </p:nvGrpSpPr>
        <p:grpSpPr>
          <a:xfrm>
            <a:off x="6805492" y="1820321"/>
            <a:ext cx="2000650" cy="1008499"/>
            <a:chOff x="6939361" y="4520771"/>
            <a:chExt cx="2000650" cy="100849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32A03490-33E7-3E03-8974-122A153F664B}"/>
                </a:ext>
              </a:extLst>
            </p:cNvPr>
            <p:cNvSpPr/>
            <p:nvPr/>
          </p:nvSpPr>
          <p:spPr>
            <a:xfrm>
              <a:off x="7479649" y="4520771"/>
              <a:ext cx="835961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05D00D36-2324-829F-E673-94DE23704CCC}"/>
                </a:ext>
              </a:extLst>
            </p:cNvPr>
            <p:cNvSpPr/>
            <p:nvPr/>
          </p:nvSpPr>
          <p:spPr>
            <a:xfrm>
              <a:off x="6939361" y="5022213"/>
              <a:ext cx="668855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2493810-3D5A-DAD6-AC01-0E3C5BAB5BC6}"/>
                </a:ext>
              </a:extLst>
            </p:cNvPr>
            <p:cNvSpPr/>
            <p:nvPr/>
          </p:nvSpPr>
          <p:spPr>
            <a:xfrm>
              <a:off x="8187492" y="5022213"/>
              <a:ext cx="75251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FBC5EEB-E63C-040C-7646-B93AFDAD8683}"/>
                </a:ext>
              </a:extLst>
            </p:cNvPr>
            <p:cNvCxnSpPr>
              <a:cxnSpLocks/>
              <a:stCxn id="56" idx="0"/>
              <a:endCxn id="46" idx="2"/>
            </p:cNvCxnSpPr>
            <p:nvPr/>
          </p:nvCxnSpPr>
          <p:spPr>
            <a:xfrm flipH="1" flipV="1">
              <a:off x="7897630" y="4871709"/>
              <a:ext cx="765" cy="1062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BB56B7-1897-73C0-B341-4BFE52CA0608}"/>
                </a:ext>
              </a:extLst>
            </p:cNvPr>
            <p:cNvCxnSpPr>
              <a:cxnSpLocks/>
              <a:stCxn id="56" idx="3"/>
              <a:endCxn id="48" idx="1"/>
            </p:cNvCxnSpPr>
            <p:nvPr/>
          </p:nvCxnSpPr>
          <p:spPr>
            <a:xfrm>
              <a:off x="7966975" y="5046521"/>
              <a:ext cx="220517" cy="151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B10A4B-11F6-D3E0-CA3F-58EBFB695260}"/>
                </a:ext>
              </a:extLst>
            </p:cNvPr>
            <p:cNvCxnSpPr>
              <a:cxnSpLocks/>
              <a:stCxn id="47" idx="3"/>
              <a:endCxn id="56" idx="1"/>
            </p:cNvCxnSpPr>
            <p:nvPr/>
          </p:nvCxnSpPr>
          <p:spPr>
            <a:xfrm flipV="1">
              <a:off x="7608216" y="5046521"/>
              <a:ext cx="221599" cy="151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79ACB8B-FC5D-B857-F725-3BF8BCDA9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9812" y="5033970"/>
              <a:ext cx="419100" cy="495300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ACA9196-6AB8-25AE-74AA-97D5F1839A5F}"/>
                </a:ext>
              </a:extLst>
            </p:cNvPr>
            <p:cNvSpPr/>
            <p:nvPr/>
          </p:nvSpPr>
          <p:spPr>
            <a:xfrm>
              <a:off x="7829815" y="4977941"/>
              <a:ext cx="137160" cy="137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54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CSP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Graphical representation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Domain types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Constraint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Query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Examples</a:t>
            </a:r>
          </a:p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Consistency and constraint propagation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AC, PC, </a:t>
            </a:r>
            <a:r>
              <a:rPr lang="en-US" altLang="en-US" sz="1800" i="1" kern="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consisntency</a:t>
            </a:r>
            <a:endParaRPr lang="en-US" alt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2000" kern="0" dirty="0">
                <a:solidFill>
                  <a:srgbClr val="C00000"/>
                </a:solidFill>
              </a:rPr>
              <a:t>Solving CSPs</a:t>
            </a:r>
          </a:p>
          <a:p>
            <a:pPr lvl="1" eaLnBrk="1" hangingPunct="1"/>
            <a:r>
              <a:rPr lang="en-US" altLang="en-US" sz="1600" kern="0" dirty="0">
                <a:solidFill>
                  <a:srgbClr val="C00000"/>
                </a:solidFill>
              </a:rPr>
              <a:t>Backtrack search: </a:t>
            </a:r>
            <a:r>
              <a:rPr lang="en-US" altLang="en-US" sz="1800" kern="0" dirty="0">
                <a:solidFill>
                  <a:srgbClr val="C00000"/>
                </a:solidFill>
              </a:rPr>
              <a:t>Var/</a:t>
            </a:r>
            <a:r>
              <a:rPr lang="en-US" altLang="en-US" sz="1800" kern="0" dirty="0" err="1">
                <a:solidFill>
                  <a:srgbClr val="C00000"/>
                </a:solidFill>
              </a:rPr>
              <a:t>val</a:t>
            </a:r>
            <a:r>
              <a:rPr lang="en-US" altLang="en-US" sz="1800" kern="0" dirty="0">
                <a:solidFill>
                  <a:srgbClr val="C00000"/>
                </a:solidFill>
              </a:rPr>
              <a:t> ordering, lookahead, intelligent </a:t>
            </a:r>
            <a:r>
              <a:rPr lang="en-US" altLang="en-US" sz="1800" kern="0" dirty="0" err="1">
                <a:solidFill>
                  <a:srgbClr val="C00000"/>
                </a:solidFill>
              </a:rPr>
              <a:t>backtracing</a:t>
            </a:r>
            <a:endParaRPr lang="en-US" altLang="en-US" sz="1800" kern="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en-US" sz="1600" kern="0" dirty="0">
                <a:solidFill>
                  <a:srgbClr val="C00000"/>
                </a:solidFill>
              </a:rPr>
              <a:t>Local search</a:t>
            </a:r>
          </a:p>
          <a:p>
            <a:pPr eaLnBrk="1" hangingPunct="1"/>
            <a:r>
              <a:rPr lang="en-US" altLang="en-US" sz="2000" kern="0" dirty="0"/>
              <a:t>Exploiting structure</a:t>
            </a:r>
          </a:p>
          <a:p>
            <a:pPr lvl="1" eaLnBrk="1" hangingPunct="1"/>
            <a:r>
              <a:rPr lang="en-US" altLang="en-US" sz="2000" kern="0" dirty="0"/>
              <a:t>Tree structures, symmetry</a:t>
            </a:r>
            <a:endParaRPr lang="en-US" altLang="en-US" sz="2400" kern="0" dirty="0"/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0817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6E8BD44-B2E3-A640-8A3E-EA90A01548DE}"/>
              </a:ext>
            </a:extLst>
          </p:cNvPr>
          <p:cNvSpPr txBox="1">
            <a:spLocks noChangeArrowheads="1"/>
          </p:cNvSpPr>
          <p:nvPr/>
        </p:nvSpPr>
        <p:spPr>
          <a:xfrm>
            <a:off x="840835" y="1226207"/>
            <a:ext cx="8153400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Starting from a root node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Consider all values for a variable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every value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kern="0" dirty="0"/>
              <a:t>, consider all values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etc..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000" kern="0" baseline="-25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kern="0" dirty="0"/>
              <a:t> variables, each of  domain size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7713663" algn="r"/>
              </a:tabLst>
            </a:pPr>
            <a:r>
              <a:rPr lang="en-US" altLang="en-US" sz="2000" kern="0" dirty="0"/>
              <a:t>Maximum depth	</a:t>
            </a:r>
            <a:r>
              <a:rPr lang="en-US" altLang="en-US" sz="2000" i="1" kern="0" dirty="0"/>
              <a:t>fixed!</a:t>
            </a:r>
            <a:r>
              <a:rPr lang="en-US" altLang="en-US" sz="2000" kern="0" dirty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7759700" algn="r"/>
              </a:tabLst>
            </a:pPr>
            <a:r>
              <a:rPr lang="en-US" altLang="en-US" sz="2000" kern="0" dirty="0"/>
              <a:t>Maximum number of paths?       	</a:t>
            </a:r>
            <a:r>
              <a:rPr lang="en-US" altLang="en-US" sz="2000" i="1" kern="0" dirty="0"/>
              <a:t>size of search space</a:t>
            </a:r>
            <a:endParaRPr lang="en-US" alt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0C7C7-B064-754A-80CB-4C562795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D2CBA-1059-324B-A3A3-31132B0E8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25C93-8591-6749-9201-23C5C8172189}"/>
              </a:ext>
            </a:extLst>
          </p:cNvPr>
          <p:cNvGrpSpPr/>
          <p:nvPr/>
        </p:nvGrpSpPr>
        <p:grpSpPr>
          <a:xfrm>
            <a:off x="2722379" y="3908699"/>
            <a:ext cx="803642" cy="672933"/>
            <a:chOff x="4032660" y="2354493"/>
            <a:chExt cx="803642" cy="67293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8A445E-96AA-1B4D-9D4C-12DEF17DCDF2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1D7F89-325E-5E45-A368-645530353D5F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BABE30-6D7A-6745-898B-048231B529E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354605-06AB-0242-98C1-B004C27CF2D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594A17-5BC8-F048-A73C-BC1F21E54D39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C567B2-CF8C-F248-BCDF-1E905F1B98E3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478086-1B15-3743-9CFA-A62975E9DA2E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198D3A-5939-BA47-9FF5-29D7C306FA2C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A3A9E5-B483-0E46-8FD0-901CAAFED5C0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11B445-8DBF-2843-9814-F69BCD03731B}"/>
              </a:ext>
            </a:extLst>
          </p:cNvPr>
          <p:cNvGrpSpPr/>
          <p:nvPr/>
        </p:nvGrpSpPr>
        <p:grpSpPr>
          <a:xfrm>
            <a:off x="3033119" y="3388382"/>
            <a:ext cx="803642" cy="672933"/>
            <a:chOff x="4032660" y="2354493"/>
            <a:chExt cx="803642" cy="67293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7BAC24-80FC-8347-BDE5-A701A837DFD8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1DEB8B-C64A-884E-9E7A-C777358ABF70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8E76CC-8489-BC45-A64A-852F555DD770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17F6C9-1EE3-F14A-8C68-EE1142A941F7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B8CF70-8AA3-514A-8C12-3A1F3A55BB42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D9D4BB1-C9EC-904F-A529-8D0B8BCD161D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D555E6-E906-C040-820B-B8E3146A054B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6B12BF-0E7A-A14A-AE48-2F977D8453A9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6767CD0-53BE-4A4D-A450-286A2B1866B7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A3DD8B-F2CA-E246-9AF6-A8CA6632B21E}"/>
              </a:ext>
            </a:extLst>
          </p:cNvPr>
          <p:cNvGrpSpPr/>
          <p:nvPr/>
        </p:nvGrpSpPr>
        <p:grpSpPr>
          <a:xfrm>
            <a:off x="3343859" y="2878450"/>
            <a:ext cx="803642" cy="672933"/>
            <a:chOff x="4032660" y="2354493"/>
            <a:chExt cx="803642" cy="67293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1F6B05-EBA9-A34E-8249-1F837515073A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E637903-F1DF-4D4B-8459-1D2D97B09CAB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70EF2ED-1D79-5E4A-B1FC-942D43C7FE64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3792CF-9C89-104F-BC7C-1AB7322E190A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CA94C4-C145-A541-94DC-25C74631F6CA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8EE8AC-3F79-AC4C-A80C-E026F123C245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24BA9B-2C00-614A-974B-E9A8E74E5A9E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9D6CA2-5789-6342-9C36-E8AC9ED29556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BF3250-0E84-BF41-B6AB-6490971CD08E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D6D7BA-61A0-3A40-814F-9BF6FC5FD42C}"/>
              </a:ext>
            </a:extLst>
          </p:cNvPr>
          <p:cNvGrpSpPr/>
          <p:nvPr/>
        </p:nvGrpSpPr>
        <p:grpSpPr>
          <a:xfrm>
            <a:off x="3654599" y="2365203"/>
            <a:ext cx="803642" cy="672933"/>
            <a:chOff x="4032660" y="2354493"/>
            <a:chExt cx="803642" cy="67293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28A754B-B0F7-AC4B-987B-EFECD76CF23D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BD1D3B-FCBB-3D43-A9EC-E51B7A9F3666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37FB0C9-263A-F845-B85D-421D3455CB6A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62A054-CA33-8049-9B4E-07EE53779620}"/>
                </a:ext>
              </a:extLst>
            </p:cNvPr>
            <p:cNvCxnSpPr>
              <a:cxnSpLocks/>
              <a:stCxn id="6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F00CD42-496D-AF47-B74E-E1D305FFEDD4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C413E0-0689-2D46-A105-33A9EC074044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7E63EC-ED02-B746-83A1-84E1E8868896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A575D1-CE32-FD4E-B3F2-8D254D2B6E9E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C0FDB99-5CB4-1048-B132-A0A47D64154C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42D882-70C1-BF4E-AEE7-4C578529BE8E}"/>
              </a:ext>
            </a:extLst>
          </p:cNvPr>
          <p:cNvGrpSpPr/>
          <p:nvPr/>
        </p:nvGrpSpPr>
        <p:grpSpPr>
          <a:xfrm>
            <a:off x="4768593" y="3908699"/>
            <a:ext cx="803642" cy="672933"/>
            <a:chOff x="4032660" y="2354493"/>
            <a:chExt cx="803642" cy="67293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6F0B1A9-370B-254F-B90F-CB812B3B869E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4147650-75A1-5140-85E4-3AC44C03EE08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8606EC3-EC6E-9845-93C9-0B1EAF6837E4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FF6142-019B-4043-95FF-B14D60C79F41}"/>
                </a:ext>
              </a:extLst>
            </p:cNvPr>
            <p:cNvCxnSpPr>
              <a:cxnSpLocks/>
              <a:stCxn id="7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2E6BFEA-8B9B-C842-A692-8D8C1D2D08CB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268494D-892B-554B-86F3-DECD540D674F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2D4FCF4-B633-6549-93EB-C918BE09C788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DAAC410-D194-F14E-BC6A-F7A9B858F206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B9617DE-2B5C-CA40-837C-F081BCD513CA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AC91F2B-9977-FC48-9BFF-2A9D8B0C37B8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4436543" y="3043485"/>
            <a:ext cx="718990" cy="86521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BBB2DC3-8706-C142-92A3-A03CD061595E}"/>
              </a:ext>
            </a:extLst>
          </p:cNvPr>
          <p:cNvSpPr txBox="1"/>
          <p:nvPr/>
        </p:nvSpPr>
        <p:spPr>
          <a:xfrm>
            <a:off x="4187999" y="221393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38E039-F619-5647-9C84-0193572D288C}"/>
              </a:ext>
            </a:extLst>
          </p:cNvPr>
          <p:cNvSpPr txBox="1"/>
          <p:nvPr/>
        </p:nvSpPr>
        <p:spPr>
          <a:xfrm>
            <a:off x="3138860" y="27414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BB72FF5-A2B0-3640-B200-B6F8574CE1EF}"/>
              </a:ext>
            </a:extLst>
          </p:cNvPr>
          <p:cNvSpPr txBox="1"/>
          <p:nvPr/>
        </p:nvSpPr>
        <p:spPr>
          <a:xfrm>
            <a:off x="2784376" y="32443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737D5EC-B841-7D4F-AF17-7A8E8DDBB347}"/>
              </a:ext>
            </a:extLst>
          </p:cNvPr>
          <p:cNvSpPr txBox="1"/>
          <p:nvPr/>
        </p:nvSpPr>
        <p:spPr>
          <a:xfrm>
            <a:off x="2296735" y="426194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685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E20DCC4D-EDA6-BC42-8387-8C012BEF2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I:  </a:t>
            </a:r>
            <a:r>
              <a:rPr lang="en-US" altLang="en-US" sz="4000" dirty="0"/>
              <a:t>Map coloring</a:t>
            </a:r>
            <a:endParaRPr lang="en-US" altLang="en-US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500716-CA26-334C-A404-5990B8E7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Using 3 colors (R, G, &amp; B), color the US map such that no two adjacent states have the same color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Variables? </a:t>
            </a:r>
          </a:p>
          <a:p>
            <a:pPr eaLnBrk="1" hangingPunct="1"/>
            <a:r>
              <a:rPr lang="en-US" altLang="en-US"/>
              <a:t>Domains? </a:t>
            </a:r>
          </a:p>
          <a:p>
            <a:pPr eaLnBrk="1" hangingPunct="1"/>
            <a:r>
              <a:rPr lang="en-US" altLang="en-US"/>
              <a:t>Constraints?</a:t>
            </a:r>
            <a:endParaRPr lang="en-US" altLang="en-US" sz="3600"/>
          </a:p>
          <a:p>
            <a:pPr eaLnBrk="1" hangingPunct="1"/>
            <a:endParaRPr lang="en-US" altLang="en-US" sz="3600"/>
          </a:p>
        </p:txBody>
      </p:sp>
      <p:pic>
        <p:nvPicPr>
          <p:cNvPr id="46085" name="Picture 4" descr="usmap3d">
            <a:extLst>
              <a:ext uri="{FF2B5EF4-FFF2-40B4-BE49-F238E27FC236}">
                <a16:creationId xmlns:a16="http://schemas.microsoft.com/office/drawing/2014/main" id="{885F86D6-9DD6-EB4B-855F-1056CB8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495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C8514D-FE54-20AA-38B3-532DE0B79B1A}"/>
              </a:ext>
            </a:extLst>
          </p:cNvPr>
          <p:cNvSpPr txBox="1"/>
          <p:nvPr/>
        </p:nvSpPr>
        <p:spPr>
          <a:xfrm>
            <a:off x="8259337" y="6324600"/>
            <a:ext cx="579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77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C43-8211-F842-9347-3CE87BF6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B8BF-B815-EA4A-A337-7A720F137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3102B-3A65-6C42-9258-BAEE2F07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98550"/>
            <a:ext cx="7543800" cy="4660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242D0-0058-B544-A85E-6321276661DA}"/>
              </a:ext>
            </a:extLst>
          </p:cNvPr>
          <p:cNvSpPr/>
          <p:nvPr/>
        </p:nvSpPr>
        <p:spPr>
          <a:xfrm>
            <a:off x="1842868" y="2422821"/>
            <a:ext cx="5008098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07A36-6103-AC48-A1D4-A2FD7E40FF8F}"/>
              </a:ext>
            </a:extLst>
          </p:cNvPr>
          <p:cNvSpPr/>
          <p:nvPr/>
        </p:nvSpPr>
        <p:spPr>
          <a:xfrm>
            <a:off x="2836475" y="2700997"/>
            <a:ext cx="4724531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2DB84-856F-434C-A6F3-3A2D2AE430DD}"/>
              </a:ext>
            </a:extLst>
          </p:cNvPr>
          <p:cNvSpPr/>
          <p:nvPr/>
        </p:nvSpPr>
        <p:spPr>
          <a:xfrm>
            <a:off x="1740179" y="2981216"/>
            <a:ext cx="3372596" cy="248680"/>
          </a:xfrm>
          <a:prstGeom prst="rect">
            <a:avLst/>
          </a:prstGeom>
          <a:solidFill>
            <a:srgbClr val="92D050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6D2BA-6423-804C-B99B-3B1270AB2CC5}"/>
              </a:ext>
            </a:extLst>
          </p:cNvPr>
          <p:cNvSpPr/>
          <p:nvPr/>
        </p:nvSpPr>
        <p:spPr>
          <a:xfrm>
            <a:off x="2789772" y="4323108"/>
            <a:ext cx="3050589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F2CCE-599D-EE4D-95F5-4DE359197372}"/>
              </a:ext>
            </a:extLst>
          </p:cNvPr>
          <p:cNvSpPr/>
          <p:nvPr/>
        </p:nvSpPr>
        <p:spPr>
          <a:xfrm>
            <a:off x="2996384" y="3513236"/>
            <a:ext cx="3372596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334CBC0-A300-6B41-8677-CC6510AE8BCE}"/>
              </a:ext>
            </a:extLst>
          </p:cNvPr>
          <p:cNvSpPr/>
          <p:nvPr/>
        </p:nvSpPr>
        <p:spPr>
          <a:xfrm>
            <a:off x="7448380" y="2175576"/>
            <a:ext cx="1641987" cy="274320"/>
          </a:xfrm>
          <a:prstGeom prst="wedgeRoundRectCallout">
            <a:avLst>
              <a:gd name="adj1" fmla="val -84769"/>
              <a:gd name="adj2" fmla="val 30430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Variable ordering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9F205CA-D0C2-484F-863B-CD9019F6E4EE}"/>
              </a:ext>
            </a:extLst>
          </p:cNvPr>
          <p:cNvSpPr/>
          <p:nvPr/>
        </p:nvSpPr>
        <p:spPr>
          <a:xfrm>
            <a:off x="7403821" y="3017524"/>
            <a:ext cx="1641987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Value ordering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78D86F3-8853-A944-A74C-C5938C88CF23}"/>
              </a:ext>
            </a:extLst>
          </p:cNvPr>
          <p:cNvSpPr/>
          <p:nvPr/>
        </p:nvSpPr>
        <p:spPr>
          <a:xfrm>
            <a:off x="6340320" y="4552124"/>
            <a:ext cx="2133600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Intelligent backtracking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2DA186-4DFB-CD4F-9A39-9B428B1D7B66}"/>
              </a:ext>
            </a:extLst>
          </p:cNvPr>
          <p:cNvSpPr/>
          <p:nvPr/>
        </p:nvSpPr>
        <p:spPr>
          <a:xfrm>
            <a:off x="7000568" y="3801837"/>
            <a:ext cx="1343332" cy="274320"/>
          </a:xfrm>
          <a:prstGeom prst="wedgeRoundRectCallout">
            <a:avLst>
              <a:gd name="adj1" fmla="val -96281"/>
              <a:gd name="adj2" fmla="val -72318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Lookahead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BE3B6FF-2887-FB4F-A95D-A465C561544B}"/>
              </a:ext>
            </a:extLst>
          </p:cNvPr>
          <p:cNvSpPr/>
          <p:nvPr/>
        </p:nvSpPr>
        <p:spPr>
          <a:xfrm>
            <a:off x="6921910" y="3392667"/>
            <a:ext cx="1421990" cy="274320"/>
          </a:xfrm>
          <a:prstGeom prst="wedgeRoundRectCallout">
            <a:avLst>
              <a:gd name="adj1" fmla="val -146721"/>
              <a:gd name="adj2" fmla="val -108161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Back checking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2C8EB7C-6EFD-1D48-B4C9-72F97316FB58}"/>
              </a:ext>
            </a:extLst>
          </p:cNvPr>
          <p:cNvSpPr/>
          <p:nvPr/>
        </p:nvSpPr>
        <p:spPr>
          <a:xfrm>
            <a:off x="8142969" y="3435775"/>
            <a:ext cx="341227" cy="560340"/>
          </a:xfrm>
          <a:prstGeom prst="arc">
            <a:avLst>
              <a:gd name="adj1" fmla="val 16622319"/>
              <a:gd name="adj2" fmla="val 492969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7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8D14177-0963-AA44-BCFB-5A4817F5D62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19169"/>
            <a:ext cx="8153400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Choose the most </a:t>
            </a:r>
            <a:r>
              <a:rPr lang="en-US" altLang="en-US" kern="0" dirty="0">
                <a:solidFill>
                  <a:srgbClr val="3965BC"/>
                </a:solidFill>
              </a:rPr>
              <a:t>constrained</a:t>
            </a:r>
            <a:r>
              <a:rPr lang="en-US" altLang="en-US" kern="0" dirty="0"/>
              <a:t> variable first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Intuitively, to reduce the branching factor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Examples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Least domain (LD), aka MRV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Largest degree (deg)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 err="1"/>
              <a:t>dom</a:t>
            </a:r>
            <a:r>
              <a:rPr lang="en-US" altLang="en-US" kern="0" dirty="0"/>
              <a:t>/deg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92DA9-F69F-1746-AB37-7929D67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Ordering Heuristic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8083-4869-474F-999F-4B041EF07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A77A045-5BAA-054C-9795-2EC65D89BEDD}"/>
              </a:ext>
            </a:extLst>
          </p:cNvPr>
          <p:cNvGrpSpPr/>
          <p:nvPr/>
        </p:nvGrpSpPr>
        <p:grpSpPr>
          <a:xfrm>
            <a:off x="7604885" y="3797309"/>
            <a:ext cx="906386" cy="543702"/>
            <a:chOff x="7560454" y="3797309"/>
            <a:chExt cx="906386" cy="54370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6737985-EB6D-C94B-94CE-57346C271F42}"/>
                </a:ext>
              </a:extLst>
            </p:cNvPr>
            <p:cNvSpPr/>
            <p:nvPr/>
          </p:nvSpPr>
          <p:spPr>
            <a:xfrm>
              <a:off x="7560454" y="3797309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27F990-9E9A-744D-BA4C-205BFA20EA5D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7861247" y="4069160"/>
              <a:ext cx="152400" cy="271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C7813D-0E0E-E94A-B9A7-71CDDDBE493F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8013647" y="4069160"/>
              <a:ext cx="87289" cy="271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34B16B-9B33-2B48-B44E-83C7A263C9E1}"/>
                </a:ext>
              </a:extLst>
            </p:cNvPr>
            <p:cNvSpPr/>
            <p:nvPr/>
          </p:nvSpPr>
          <p:spPr>
            <a:xfrm>
              <a:off x="7641393" y="386359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1092B3-179A-644C-879C-56343CC55B7C}"/>
                </a:ext>
              </a:extLst>
            </p:cNvPr>
            <p:cNvSpPr/>
            <p:nvPr/>
          </p:nvSpPr>
          <p:spPr>
            <a:xfrm>
              <a:off x="7948536" y="3853763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6828B0D-652C-304D-9E18-552A2EA89106}"/>
                </a:ext>
              </a:extLst>
            </p:cNvPr>
            <p:cNvSpPr/>
            <p:nvPr/>
          </p:nvSpPr>
          <p:spPr>
            <a:xfrm>
              <a:off x="8226178" y="386359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C630A01-6617-624A-9AAD-25DCDA46D0D6}"/>
              </a:ext>
            </a:extLst>
          </p:cNvPr>
          <p:cNvGrpSpPr/>
          <p:nvPr/>
        </p:nvGrpSpPr>
        <p:grpSpPr>
          <a:xfrm>
            <a:off x="7550160" y="4624988"/>
            <a:ext cx="1015836" cy="721625"/>
            <a:chOff x="7594764" y="4624988"/>
            <a:chExt cx="1015836" cy="721625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2698775-1878-6448-9E73-E9B63B33840F}"/>
                </a:ext>
              </a:extLst>
            </p:cNvPr>
            <p:cNvSpPr/>
            <p:nvPr/>
          </p:nvSpPr>
          <p:spPr>
            <a:xfrm>
              <a:off x="7594764" y="4624988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3591BA-5862-FF4C-9DCF-0705A4C56695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flipH="1">
              <a:off x="7828103" y="4896839"/>
              <a:ext cx="219854" cy="401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5F2AE57-447E-2941-A678-9990E7B7FBA0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8047957" y="4896839"/>
              <a:ext cx="87289" cy="401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88A48F4-A7DE-2243-8D18-F0F38E8D206B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8047957" y="4896839"/>
              <a:ext cx="453193" cy="4497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C1F066-4325-564B-AE0F-AD35F5BF631B}"/>
                </a:ext>
              </a:extLst>
            </p:cNvPr>
            <p:cNvSpPr/>
            <p:nvPr/>
          </p:nvSpPr>
          <p:spPr>
            <a:xfrm>
              <a:off x="7675703" y="4691274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9792ECE-3533-CC43-A48A-D71AF8B5486F}"/>
                </a:ext>
              </a:extLst>
            </p:cNvPr>
            <p:cNvSpPr/>
            <p:nvPr/>
          </p:nvSpPr>
          <p:spPr>
            <a:xfrm>
              <a:off x="7982846" y="4681442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890A48-DBC3-A641-9FC7-B5F6F5D24288}"/>
                </a:ext>
              </a:extLst>
            </p:cNvPr>
            <p:cNvSpPr/>
            <p:nvPr/>
          </p:nvSpPr>
          <p:spPr>
            <a:xfrm>
              <a:off x="8260488" y="4691274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8DAB71-BBF1-7E44-AFE6-B026485D1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4409" y="4906671"/>
              <a:ext cx="373548" cy="262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C76B81-3BD6-9247-AC72-5E2C23361931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 flipV="1">
              <a:off x="8047957" y="4896839"/>
              <a:ext cx="562643" cy="214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1FE837-E1E4-0B4C-8292-CE6C9FA6875C}"/>
              </a:ext>
            </a:extLst>
          </p:cNvPr>
          <p:cNvGrpSpPr/>
          <p:nvPr/>
        </p:nvGrpSpPr>
        <p:grpSpPr>
          <a:xfrm>
            <a:off x="5655254" y="3851979"/>
            <a:ext cx="1144632" cy="1381383"/>
            <a:chOff x="5655254" y="3851979"/>
            <a:chExt cx="1144632" cy="138138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EC2F681-17E4-4049-AFD2-87C1C5134C7A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BE3BE34-E79C-924C-8195-D07AFBE1FA2E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66E98ED-7DD9-CF4F-B311-91AA72F5785F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E686172-4BC7-CA4B-8FCF-A87CA43EED5E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97258C-9D7B-8B40-A11F-EFD699A56D8C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47A72AE-2E8E-2C41-9507-365881EF2EB2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7C25327-AC7A-5E4C-A699-9F9DD97E648B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22155CF-CBE9-DE45-812A-C611D8BCE0D1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D81FDF9-7712-B142-8A9E-CC8A557C45F5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4613E95-6200-0546-827F-B35EF7EDCC1D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8D82B63-FF9B-9F4A-9486-978C663B41F2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EC84105-93FC-8C4D-9DB8-52F162CE1647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3E015744-EBB8-FB44-B1AD-246876A9BBC4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F8CF26C-5977-9B41-96BD-1D508966ED0E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8DE6C1B-AA13-6D48-BBD2-451092ABAE37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C98D390-DA9B-0245-991F-636AE658DAA4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DAB497C-DA41-7A4C-B49D-F5C85EEC87C2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0B89DA69-1A29-8348-ACB6-5E46477DFF07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881DC52-156C-1643-AD33-A50D98977BDF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5B46882-5136-1D44-8307-951829B0E736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887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2DA9-F69F-1746-AB37-7929D67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Ordering Heuristic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8083-4869-474F-999F-4B041EF07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D14177-0963-AA44-BCFB-5A4817F5D62E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8153400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Choose the most </a:t>
            </a:r>
            <a:r>
              <a:rPr lang="en-US" altLang="en-US" sz="2400" kern="0" dirty="0">
                <a:solidFill>
                  <a:srgbClr val="3965BC"/>
                </a:solidFill>
              </a:rPr>
              <a:t>promising</a:t>
            </a:r>
            <a:r>
              <a:rPr lang="en-US" altLang="en-US" sz="2400" kern="0" dirty="0"/>
              <a:t> value first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Intuitively, so we don’t have to undo decision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kern="0" dirty="0"/>
              <a:t>Example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Min-conflict: choose the values appearing in the least number of conflicts/no-goods/ forbidden tuples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78A081-3208-0F40-9AA7-D51F52A4B4B6}"/>
              </a:ext>
            </a:extLst>
          </p:cNvPr>
          <p:cNvGrpSpPr/>
          <p:nvPr/>
        </p:nvGrpSpPr>
        <p:grpSpPr>
          <a:xfrm>
            <a:off x="3432865" y="3910189"/>
            <a:ext cx="1817611" cy="1682275"/>
            <a:chOff x="3474236" y="1731662"/>
            <a:chExt cx="1817611" cy="168227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80E8F06-3B76-BC49-A7D6-EDCCE2412294}"/>
                </a:ext>
              </a:extLst>
            </p:cNvPr>
            <p:cNvSpPr/>
            <p:nvPr/>
          </p:nvSpPr>
          <p:spPr>
            <a:xfrm>
              <a:off x="3758381" y="2050761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062F844-7CE3-6D46-A35E-3DC90D2CBAAC}"/>
                </a:ext>
              </a:extLst>
            </p:cNvPr>
            <p:cNvSpPr/>
            <p:nvPr/>
          </p:nvSpPr>
          <p:spPr>
            <a:xfrm>
              <a:off x="3474236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EEBA1DB-70DF-8440-943B-FBAD028C0AE7}"/>
                </a:ext>
              </a:extLst>
            </p:cNvPr>
            <p:cNvSpPr/>
            <p:nvPr/>
          </p:nvSpPr>
          <p:spPr>
            <a:xfrm>
              <a:off x="4819998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702D31-5513-1D4D-9A33-89AC0762250B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flipH="1">
              <a:off x="3710161" y="2322612"/>
              <a:ext cx="501413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F88CC7-DA2B-8B48-A4B4-19C16B29E98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4211574" y="2322612"/>
              <a:ext cx="170978" cy="785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84B8F5-30C0-9548-9873-154674C9479C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4211574" y="2322612"/>
              <a:ext cx="844349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A0D1FA-0392-5A46-A3BD-13FD88BE61F0}"/>
                </a:ext>
              </a:extLst>
            </p:cNvPr>
            <p:cNvSpPr/>
            <p:nvPr/>
          </p:nvSpPr>
          <p:spPr>
            <a:xfrm>
              <a:off x="3839320" y="211704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6DCC5-EFFD-B644-83CB-49923E8006AB}"/>
                </a:ext>
              </a:extLst>
            </p:cNvPr>
            <p:cNvSpPr/>
            <p:nvPr/>
          </p:nvSpPr>
          <p:spPr>
            <a:xfrm>
              <a:off x="4146463" y="210721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2529D2-00C4-0D46-8024-4EA7932396FD}"/>
                </a:ext>
              </a:extLst>
            </p:cNvPr>
            <p:cNvSpPr/>
            <p:nvPr/>
          </p:nvSpPr>
          <p:spPr>
            <a:xfrm>
              <a:off x="4424105" y="2117047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E576E3-F5F3-E54F-8F1A-7DFD83DF7159}"/>
                </a:ext>
              </a:extLst>
            </p:cNvPr>
            <p:cNvSpPr/>
            <p:nvPr/>
          </p:nvSpPr>
          <p:spPr>
            <a:xfrm>
              <a:off x="4156702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AB75F9E-592B-AF43-90D1-E80B3EA1BB27}"/>
                </a:ext>
              </a:extLst>
            </p:cNvPr>
            <p:cNvSpPr/>
            <p:nvPr/>
          </p:nvSpPr>
          <p:spPr>
            <a:xfrm>
              <a:off x="4404102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0EEEB3-5BD2-2940-8CB3-639E81A21095}"/>
                </a:ext>
              </a:extLst>
            </p:cNvPr>
            <p:cNvSpPr/>
            <p:nvPr/>
          </p:nvSpPr>
          <p:spPr>
            <a:xfrm>
              <a:off x="3523769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6D1FFC-6FDA-274B-8BC7-111A07BC1CDC}"/>
                </a:ext>
              </a:extLst>
            </p:cNvPr>
            <p:cNvSpPr/>
            <p:nvPr/>
          </p:nvSpPr>
          <p:spPr>
            <a:xfrm>
              <a:off x="3771169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ECA901B-9BDF-AE4F-B671-A02F30E5EFB0}"/>
                </a:ext>
              </a:extLst>
            </p:cNvPr>
            <p:cNvSpPr/>
            <p:nvPr/>
          </p:nvSpPr>
          <p:spPr>
            <a:xfrm>
              <a:off x="4859326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FDD2CE-67E9-0A43-BF44-ACD7BBEF673B}"/>
                </a:ext>
              </a:extLst>
            </p:cNvPr>
            <p:cNvSpPr/>
            <p:nvPr/>
          </p:nvSpPr>
          <p:spPr>
            <a:xfrm>
              <a:off x="5106726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9FE53D9-7AD7-6F41-9DB5-B1F193CD3041}"/>
                </a:ext>
              </a:extLst>
            </p:cNvPr>
            <p:cNvSpPr/>
            <p:nvPr/>
          </p:nvSpPr>
          <p:spPr>
            <a:xfrm>
              <a:off x="4131889" y="3135203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873CB-C4EF-5F4F-9635-33C9605044DD}"/>
                </a:ext>
              </a:extLst>
            </p:cNvPr>
            <p:cNvSpPr txBox="1"/>
            <p:nvPr/>
          </p:nvSpPr>
          <p:spPr>
            <a:xfrm>
              <a:off x="3758381" y="17396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C7DCBE-5616-374D-9C5B-97080AAC9E37}"/>
                </a:ext>
              </a:extLst>
            </p:cNvPr>
            <p:cNvSpPr txBox="1"/>
            <p:nvPr/>
          </p:nvSpPr>
          <p:spPr>
            <a:xfrm>
              <a:off x="4051459" y="17477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D7240C-FDF6-FA4E-9BF0-161ABB7DF2E4}"/>
                </a:ext>
              </a:extLst>
            </p:cNvPr>
            <p:cNvSpPr txBox="1"/>
            <p:nvPr/>
          </p:nvSpPr>
          <p:spPr>
            <a:xfrm>
              <a:off x="4346224" y="17316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7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C43-8211-F842-9347-3CE87BF6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B8BF-B815-EA4A-A337-7A720F137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3102B-3A65-6C42-9258-BAEE2F07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98550"/>
            <a:ext cx="7543800" cy="4660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242D0-0058-B544-A85E-6321276661DA}"/>
              </a:ext>
            </a:extLst>
          </p:cNvPr>
          <p:cNvSpPr/>
          <p:nvPr/>
        </p:nvSpPr>
        <p:spPr>
          <a:xfrm>
            <a:off x="1842868" y="2422821"/>
            <a:ext cx="5008098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07A36-6103-AC48-A1D4-A2FD7E40FF8F}"/>
              </a:ext>
            </a:extLst>
          </p:cNvPr>
          <p:cNvSpPr/>
          <p:nvPr/>
        </p:nvSpPr>
        <p:spPr>
          <a:xfrm>
            <a:off x="2836475" y="2700997"/>
            <a:ext cx="4724531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2DB84-856F-434C-A6F3-3A2D2AE430DD}"/>
              </a:ext>
            </a:extLst>
          </p:cNvPr>
          <p:cNvSpPr/>
          <p:nvPr/>
        </p:nvSpPr>
        <p:spPr>
          <a:xfrm>
            <a:off x="1740179" y="2981216"/>
            <a:ext cx="3372596" cy="248680"/>
          </a:xfrm>
          <a:prstGeom prst="rect">
            <a:avLst/>
          </a:prstGeom>
          <a:solidFill>
            <a:srgbClr val="92D050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6D2BA-6423-804C-B99B-3B1270AB2CC5}"/>
              </a:ext>
            </a:extLst>
          </p:cNvPr>
          <p:cNvSpPr/>
          <p:nvPr/>
        </p:nvSpPr>
        <p:spPr>
          <a:xfrm>
            <a:off x="2789772" y="4323108"/>
            <a:ext cx="3050589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F2CCE-599D-EE4D-95F5-4DE359197372}"/>
              </a:ext>
            </a:extLst>
          </p:cNvPr>
          <p:cNvSpPr/>
          <p:nvPr/>
        </p:nvSpPr>
        <p:spPr>
          <a:xfrm>
            <a:off x="2996384" y="3513236"/>
            <a:ext cx="3372596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334CBC0-A300-6B41-8677-CC6510AE8BCE}"/>
              </a:ext>
            </a:extLst>
          </p:cNvPr>
          <p:cNvSpPr/>
          <p:nvPr/>
        </p:nvSpPr>
        <p:spPr>
          <a:xfrm>
            <a:off x="7448380" y="2175576"/>
            <a:ext cx="1641987" cy="274320"/>
          </a:xfrm>
          <a:prstGeom prst="wedgeRoundRectCallout">
            <a:avLst>
              <a:gd name="adj1" fmla="val -84769"/>
              <a:gd name="adj2" fmla="val 30430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Variable ordering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9F205CA-D0C2-484F-863B-CD9019F6E4EE}"/>
              </a:ext>
            </a:extLst>
          </p:cNvPr>
          <p:cNvSpPr/>
          <p:nvPr/>
        </p:nvSpPr>
        <p:spPr>
          <a:xfrm>
            <a:off x="7403821" y="3017524"/>
            <a:ext cx="1641987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Variable ordering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78D86F3-8853-A944-A74C-C5938C88CF23}"/>
              </a:ext>
            </a:extLst>
          </p:cNvPr>
          <p:cNvSpPr/>
          <p:nvPr/>
        </p:nvSpPr>
        <p:spPr>
          <a:xfrm>
            <a:off x="6340320" y="4552124"/>
            <a:ext cx="2133600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Intelligent backtracking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2DA186-4DFB-CD4F-9A39-9B428B1D7B66}"/>
              </a:ext>
            </a:extLst>
          </p:cNvPr>
          <p:cNvSpPr/>
          <p:nvPr/>
        </p:nvSpPr>
        <p:spPr>
          <a:xfrm>
            <a:off x="7000568" y="3801837"/>
            <a:ext cx="1343332" cy="274320"/>
          </a:xfrm>
          <a:prstGeom prst="wedgeRoundRectCallout">
            <a:avLst>
              <a:gd name="adj1" fmla="val -96281"/>
              <a:gd name="adj2" fmla="val -72318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Lookahead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BE3B6FF-2887-FB4F-A95D-A465C561544B}"/>
              </a:ext>
            </a:extLst>
          </p:cNvPr>
          <p:cNvSpPr/>
          <p:nvPr/>
        </p:nvSpPr>
        <p:spPr>
          <a:xfrm>
            <a:off x="6921910" y="3392667"/>
            <a:ext cx="1421990" cy="274320"/>
          </a:xfrm>
          <a:prstGeom prst="wedgeRoundRectCallout">
            <a:avLst>
              <a:gd name="adj1" fmla="val -146721"/>
              <a:gd name="adj2" fmla="val -108161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Back checking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2C8EB7C-6EFD-1D48-B4C9-72F97316FB58}"/>
              </a:ext>
            </a:extLst>
          </p:cNvPr>
          <p:cNvSpPr/>
          <p:nvPr/>
        </p:nvSpPr>
        <p:spPr>
          <a:xfrm>
            <a:off x="8142969" y="3435775"/>
            <a:ext cx="341227" cy="560340"/>
          </a:xfrm>
          <a:prstGeom prst="arc">
            <a:avLst>
              <a:gd name="adj1" fmla="val 16622319"/>
              <a:gd name="adj2" fmla="val 492969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8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BC11-D726-A846-9804-254DB1B2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09F3-FA4B-5345-B17E-A5EAAC8C1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051E5A-35C6-F346-B42E-421954B14610}"/>
              </a:ext>
            </a:extLst>
          </p:cNvPr>
          <p:cNvGrpSpPr/>
          <p:nvPr/>
        </p:nvGrpSpPr>
        <p:grpSpPr>
          <a:xfrm>
            <a:off x="6165604" y="2180186"/>
            <a:ext cx="1934546" cy="2497628"/>
            <a:chOff x="2835664" y="2213935"/>
            <a:chExt cx="1934546" cy="249762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B310C6-01FD-8D42-8A47-1B777F9A3106}"/>
                </a:ext>
              </a:extLst>
            </p:cNvPr>
            <p:cNvSpPr txBox="1"/>
            <p:nvPr/>
          </p:nvSpPr>
          <p:spPr>
            <a:xfrm>
              <a:off x="4187999" y="2213935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1F3BC5-190C-414E-BBC0-2191F359BD79}"/>
                </a:ext>
              </a:extLst>
            </p:cNvPr>
            <p:cNvGrpSpPr/>
            <p:nvPr/>
          </p:nvGrpSpPr>
          <p:grpSpPr>
            <a:xfrm>
              <a:off x="2835664" y="2365203"/>
              <a:ext cx="1622577" cy="2346360"/>
              <a:chOff x="2835664" y="2365203"/>
              <a:chExt cx="1622577" cy="234636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E42E4D7-B260-3341-8C3F-81B3AB494F13}"/>
                  </a:ext>
                </a:extLst>
              </p:cNvPr>
              <p:cNvSpPr/>
              <p:nvPr/>
            </p:nvSpPr>
            <p:spPr>
              <a:xfrm>
                <a:off x="3656732" y="393016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907B4D-3AEF-FB4F-A70F-42CDF084D5E7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V="1">
                <a:off x="3430035" y="408256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1062493-518F-8447-AB68-6F9CBBB1BF33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V="1">
                <a:off x="3631992" y="408256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D16394-3C76-3545-A2AA-DCF0DDFBECA8}"/>
                  </a:ext>
                </a:extLst>
              </p:cNvPr>
              <p:cNvCxnSpPr>
                <a:cxnSpLocks/>
                <a:stCxn id="35" idx="0"/>
              </p:cNvCxnSpPr>
              <p:nvPr/>
            </p:nvCxnSpPr>
            <p:spPr>
              <a:xfrm flipH="1" flipV="1">
                <a:off x="3732934" y="408256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8684E96-EF3B-6A47-AF5A-9CFD7CD6E10E}"/>
                  </a:ext>
                </a:extLst>
              </p:cNvPr>
              <p:cNvSpPr/>
              <p:nvPr/>
            </p:nvSpPr>
            <p:spPr>
              <a:xfrm>
                <a:off x="33459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327D92-502A-4246-9F18-5C6E1BC87AD5}"/>
                  </a:ext>
                </a:extLst>
              </p:cNvPr>
              <p:cNvSpPr/>
              <p:nvPr/>
            </p:nvSpPr>
            <p:spPr>
              <a:xfrm>
                <a:off x="35557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10FD94-B67B-FF42-A1B1-463DCD7E080A}"/>
                  </a:ext>
                </a:extLst>
              </p:cNvPr>
              <p:cNvSpPr/>
              <p:nvPr/>
            </p:nvSpPr>
            <p:spPr>
              <a:xfrm>
                <a:off x="3997234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5933431-3666-924A-9806-9E900AB49990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H="1" flipV="1">
                <a:off x="3732932" y="408256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1C815DF-4498-FF48-9F70-09B62311E232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H="1" flipV="1">
                <a:off x="3732932" y="408256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2306F19-4FA6-CA4A-80FD-79B7F013E819}"/>
                  </a:ext>
                </a:extLst>
              </p:cNvPr>
              <p:cNvSpPr/>
              <p:nvPr/>
            </p:nvSpPr>
            <p:spPr>
              <a:xfrm>
                <a:off x="3756453" y="341068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B516A13-CDB0-454E-BC80-30CECCF5BB68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V="1">
                <a:off x="3529756" y="356308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267C004-DA66-1B4F-9920-EEBD81EB4AB8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V="1">
                <a:off x="3731713" y="356308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AC7420-EDEE-CD48-87C4-BABC95F8E7A8}"/>
                  </a:ext>
                </a:extLst>
              </p:cNvPr>
              <p:cNvCxnSpPr>
                <a:cxnSpLocks/>
                <a:stCxn id="45" idx="0"/>
              </p:cNvCxnSpPr>
              <p:nvPr/>
            </p:nvCxnSpPr>
            <p:spPr>
              <a:xfrm flipH="1" flipV="1">
                <a:off x="3832655" y="356308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7045A1F-8A74-B24D-98FB-BB13C69DBECF}"/>
                  </a:ext>
                </a:extLst>
              </p:cNvPr>
              <p:cNvSpPr/>
              <p:nvPr/>
            </p:nvSpPr>
            <p:spPr>
              <a:xfrm>
                <a:off x="34457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91C9CC-F1B7-DC43-B8DB-7DAF24E9E45E}"/>
                  </a:ext>
                </a:extLst>
              </p:cNvPr>
              <p:cNvSpPr/>
              <p:nvPr/>
            </p:nvSpPr>
            <p:spPr>
              <a:xfrm>
                <a:off x="36555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04CE75-754A-114F-A58B-8222DBBAA64B}"/>
                  </a:ext>
                </a:extLst>
              </p:cNvPr>
              <p:cNvSpPr/>
              <p:nvPr/>
            </p:nvSpPr>
            <p:spPr>
              <a:xfrm>
                <a:off x="4096955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5DD3F8D-CDBA-7A46-87F9-64CE860F5E67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H="1" flipV="1">
                <a:off x="3832653" y="356308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608E3E-9F25-354F-9A0B-7D021B5CF3A8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H="1" flipV="1">
                <a:off x="3832653" y="356308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A493753-1A8D-904C-A889-CDE779FB5FFD}"/>
                  </a:ext>
                </a:extLst>
              </p:cNvPr>
              <p:cNvSpPr/>
              <p:nvPr/>
            </p:nvSpPr>
            <p:spPr>
              <a:xfrm>
                <a:off x="3855320" y="2889601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BA345B-D9F9-084B-BB1A-A42965583BC9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flipV="1">
                <a:off x="3628623" y="3042001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1F165BF-0586-D04E-8D1C-88AA7893B3E6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V="1">
                <a:off x="3830580" y="3042002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817C36B-7F08-ED40-82BA-201EF7E523E5}"/>
                  </a:ext>
                </a:extLst>
              </p:cNvPr>
              <p:cNvCxnSpPr>
                <a:cxnSpLocks/>
                <a:stCxn id="55" idx="0"/>
              </p:cNvCxnSpPr>
              <p:nvPr/>
            </p:nvCxnSpPr>
            <p:spPr>
              <a:xfrm flipH="1" flipV="1">
                <a:off x="3931522" y="3042002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B1BBEC-54A6-D14C-91BB-2603CD982916}"/>
                  </a:ext>
                </a:extLst>
              </p:cNvPr>
              <p:cNvSpPr/>
              <p:nvPr/>
            </p:nvSpPr>
            <p:spPr>
              <a:xfrm>
                <a:off x="35445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1EBFA45-7621-5E4C-B645-2F7D3C90AAFF}"/>
                  </a:ext>
                </a:extLst>
              </p:cNvPr>
              <p:cNvSpPr/>
              <p:nvPr/>
            </p:nvSpPr>
            <p:spPr>
              <a:xfrm>
                <a:off x="37543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F4F7E71-3A24-B543-A932-F3BF46737AFB}"/>
                  </a:ext>
                </a:extLst>
              </p:cNvPr>
              <p:cNvSpPr/>
              <p:nvPr/>
            </p:nvSpPr>
            <p:spPr>
              <a:xfrm>
                <a:off x="4195822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AE21076-0859-F441-9D4E-33C36EFBC455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flipH="1" flipV="1">
                <a:off x="3931520" y="3042001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720C9F6-5928-9F40-875E-37941612737C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flipH="1" flipV="1">
                <a:off x="3931520" y="3042001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128E85-C2AE-0F41-B4FC-39E6FF9EBAD3}"/>
                  </a:ext>
                </a:extLst>
              </p:cNvPr>
              <p:cNvSpPr/>
              <p:nvPr/>
            </p:nvSpPr>
            <p:spPr>
              <a:xfrm>
                <a:off x="3965339" y="236520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98450F3-C196-6C4D-9AE2-7954CE36B1C8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3738642" y="2517603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0CDC29E-9266-A84A-AEA4-E4B40E8BB4CA}"/>
                  </a:ext>
                </a:extLst>
              </p:cNvPr>
              <p:cNvCxnSpPr>
                <a:cxnSpLocks/>
                <a:stCxn id="64" idx="0"/>
              </p:cNvCxnSpPr>
              <p:nvPr/>
            </p:nvCxnSpPr>
            <p:spPr>
              <a:xfrm flipV="1">
                <a:off x="3940599" y="2517604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8BAF40E-F2D7-4A43-ACA8-A8EDEEBD21EB}"/>
                  </a:ext>
                </a:extLst>
              </p:cNvPr>
              <p:cNvCxnSpPr>
                <a:cxnSpLocks/>
                <a:stCxn id="65" idx="0"/>
              </p:cNvCxnSpPr>
              <p:nvPr/>
            </p:nvCxnSpPr>
            <p:spPr>
              <a:xfrm flipH="1" flipV="1">
                <a:off x="4041541" y="2517604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6EC571-705D-EC41-810E-C36CFC217ACB}"/>
                  </a:ext>
                </a:extLst>
              </p:cNvPr>
              <p:cNvSpPr/>
              <p:nvPr/>
            </p:nvSpPr>
            <p:spPr>
              <a:xfrm>
                <a:off x="36545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A93D529-9620-E449-87F0-EE29E739E88B}"/>
                  </a:ext>
                </a:extLst>
              </p:cNvPr>
              <p:cNvSpPr/>
              <p:nvPr/>
            </p:nvSpPr>
            <p:spPr>
              <a:xfrm>
                <a:off x="38643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0BBC073-AB07-2342-ABC2-F4A75741B6DE}"/>
                  </a:ext>
                </a:extLst>
              </p:cNvPr>
              <p:cNvSpPr/>
              <p:nvPr/>
            </p:nvSpPr>
            <p:spPr>
              <a:xfrm>
                <a:off x="4305841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DF65F91-20A4-6142-8C57-33A405940928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H="1" flipV="1">
                <a:off x="4041539" y="2517603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2D8BB21-2C48-594C-BAF1-159B08864220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H="1" flipV="1">
                <a:off x="4041539" y="2517603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DD11651-5660-1E45-BAA5-B1BC50424DE1}"/>
                  </a:ext>
                </a:extLst>
              </p:cNvPr>
              <p:cNvSpPr txBox="1"/>
              <p:nvPr/>
            </p:nvSpPr>
            <p:spPr>
              <a:xfrm>
                <a:off x="3138860" y="27414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4F0CD1A-AC5E-7245-B554-A72DB58211BE}"/>
                  </a:ext>
                </a:extLst>
              </p:cNvPr>
              <p:cNvSpPr txBox="1"/>
              <p:nvPr/>
            </p:nvSpPr>
            <p:spPr>
              <a:xfrm>
                <a:off x="2996249" y="3255485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F6377C2-BBF0-7544-9984-197D823B00AD}"/>
                  </a:ext>
                </a:extLst>
              </p:cNvPr>
              <p:cNvSpPr txBox="1"/>
              <p:nvPr/>
            </p:nvSpPr>
            <p:spPr>
              <a:xfrm>
                <a:off x="2835664" y="4342231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i="1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i="1" baseline="-25000" dirty="0"/>
              </a:p>
            </p:txBody>
          </p:sp>
        </p:grpSp>
      </p:grpSp>
      <p:sp>
        <p:nvSpPr>
          <p:cNvPr id="83" name="Rectangle 3">
            <a:extLst>
              <a:ext uri="{FF2B5EF4-FFF2-40B4-BE49-F238E27FC236}">
                <a16:creationId xmlns:a16="http://schemas.microsoft.com/office/drawing/2014/main" id="{5F13D246-4399-B848-BCBC-3CDF68C8D5B7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5545407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Maintain the consistency of current path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When instantiating </a:t>
            </a:r>
            <a:r>
              <a:rPr lang="en-US" alt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kern="0" dirty="0"/>
              <a:t>, (back)check consistency with each previous assignment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If consistent, move to </a:t>
            </a:r>
            <a:r>
              <a:rPr lang="en-US" altLang="en-US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If inconsistent, try another value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If no other value exists, backtrack chronologically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93FCE62-0C24-2547-B2C7-81BF8425E34D}"/>
              </a:ext>
            </a:extLst>
          </p:cNvPr>
          <p:cNvCxnSpPr>
            <a:cxnSpLocks/>
            <a:stCxn id="34" idx="2"/>
            <a:endCxn id="49" idx="2"/>
          </p:cNvCxnSpPr>
          <p:nvPr/>
        </p:nvCxnSpPr>
        <p:spPr>
          <a:xfrm rot="10800000" flipH="1">
            <a:off x="6885732" y="2932052"/>
            <a:ext cx="299528" cy="1561096"/>
          </a:xfrm>
          <a:prstGeom prst="curvedConnector3">
            <a:avLst>
              <a:gd name="adj1" fmla="val -76320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DDAD4722-B81F-3247-BFFF-7765C21FE7FA}"/>
              </a:ext>
            </a:extLst>
          </p:cNvPr>
          <p:cNvCxnSpPr>
            <a:cxnSpLocks/>
            <a:stCxn id="34" idx="2"/>
            <a:endCxn id="54" idx="2"/>
          </p:cNvCxnSpPr>
          <p:nvPr/>
        </p:nvCxnSpPr>
        <p:spPr>
          <a:xfrm rot="10800000" flipH="1">
            <a:off x="6885732" y="3452586"/>
            <a:ext cx="198588" cy="1040563"/>
          </a:xfrm>
          <a:prstGeom prst="curvedConnector3">
            <a:avLst>
              <a:gd name="adj1" fmla="val -65231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A4FEDE7-C768-A049-BFDA-EA1ACC24D2BD}"/>
              </a:ext>
            </a:extLst>
          </p:cNvPr>
          <p:cNvCxnSpPr>
            <a:cxnSpLocks/>
            <a:stCxn id="34" idx="2"/>
            <a:endCxn id="44" idx="2"/>
          </p:cNvCxnSpPr>
          <p:nvPr/>
        </p:nvCxnSpPr>
        <p:spPr>
          <a:xfrm rot="10800000" flipH="1">
            <a:off x="6885731" y="3973668"/>
            <a:ext cx="99721" cy="519480"/>
          </a:xfrm>
          <a:prstGeom prst="curvedConnector3">
            <a:avLst>
              <a:gd name="adj1" fmla="val -38207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3590-13C1-AE4B-8DAA-3E30F94D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Lookahead (inference)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69D49-0C6A-BF4F-8CA3-3263E6CCF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66441-B544-7647-8CE0-9C1A23A0765C}"/>
              </a:ext>
            </a:extLst>
          </p:cNvPr>
          <p:cNvSpPr txBox="1">
            <a:spLocks noChangeArrowheads="1"/>
          </p:cNvSpPr>
          <p:nvPr/>
        </p:nvSpPr>
        <p:spPr>
          <a:xfrm>
            <a:off x="376259" y="1265536"/>
            <a:ext cx="5296408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Maintain the consistency of future subproblem after each assignment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When instantiating </a:t>
            </a:r>
            <a:r>
              <a:rPr lang="en-US" altLang="en-US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kern="0" dirty="0"/>
              <a:t>, enforce consistency of future subproblem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Forward checking </a:t>
            </a:r>
            <a:r>
              <a:rPr lang="en-US" altLang="en-US" sz="1400" kern="0" dirty="0"/>
              <a:t>revises the domain of the future variables that are adjacent to current variable </a:t>
            </a:r>
            <a:r>
              <a:rPr lang="en-US" altLang="en-US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4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Maintaining Arc Consistency</a:t>
            </a:r>
            <a:r>
              <a:rPr lang="en-US" altLang="en-US" sz="1400" kern="0" dirty="0"/>
              <a:t> enforces AC on the current assignment and the entire future subproblem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Advantage: domain-wipe out in the future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Question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Is back-checking needed with lookahead?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100" kern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A12B54-3DD0-C94E-8E10-A87B5B6021E1}"/>
              </a:ext>
            </a:extLst>
          </p:cNvPr>
          <p:cNvGrpSpPr/>
          <p:nvPr/>
        </p:nvGrpSpPr>
        <p:grpSpPr>
          <a:xfrm>
            <a:off x="5805979" y="1678284"/>
            <a:ext cx="1631351" cy="3143416"/>
            <a:chOff x="5645111" y="1678284"/>
            <a:chExt cx="1631351" cy="31434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6DF49-08FB-1E4D-886B-E41928C1C09C}"/>
                </a:ext>
              </a:extLst>
            </p:cNvPr>
            <p:cNvSpPr txBox="1"/>
            <p:nvPr/>
          </p:nvSpPr>
          <p:spPr>
            <a:xfrm>
              <a:off x="6694251" y="1678284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20061C-B970-1141-8202-891B9BC3F755}"/>
                </a:ext>
              </a:extLst>
            </p:cNvPr>
            <p:cNvSpPr/>
            <p:nvPr/>
          </p:nvSpPr>
          <p:spPr>
            <a:xfrm>
              <a:off x="6262705" y="287503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71A7A74-5482-7049-8AA3-D95CDD2AB1CB}"/>
                </a:ext>
              </a:extLst>
            </p:cNvPr>
            <p:cNvSpPr/>
            <p:nvPr/>
          </p:nvSpPr>
          <p:spPr>
            <a:xfrm>
              <a:off x="6361572" y="235395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1C0AF5-68D3-1947-891F-D2D3A9815C58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V="1">
              <a:off x="6134875" y="2506350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AF0E322-5B33-1548-8134-A89F6D3667BC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6336832" y="2506351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C07535-E3C3-AA41-A25E-49D716FB5FEE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6437774" y="2506351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659282-062E-A244-98FE-8075C9D0E5CE}"/>
                </a:ext>
              </a:extLst>
            </p:cNvPr>
            <p:cNvSpPr/>
            <p:nvPr/>
          </p:nvSpPr>
          <p:spPr>
            <a:xfrm>
              <a:off x="60508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333E01-51C5-4D44-B14E-F39E5711D979}"/>
                </a:ext>
              </a:extLst>
            </p:cNvPr>
            <p:cNvSpPr/>
            <p:nvPr/>
          </p:nvSpPr>
          <p:spPr>
            <a:xfrm>
              <a:off x="62606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2ECA358-B132-544C-83A7-20CF3CA376BF}"/>
                </a:ext>
              </a:extLst>
            </p:cNvPr>
            <p:cNvSpPr/>
            <p:nvPr/>
          </p:nvSpPr>
          <p:spPr>
            <a:xfrm>
              <a:off x="6702074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8D0C72-F93B-F14F-B837-412C86A92E01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H="1" flipV="1">
              <a:off x="6437772" y="2506350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328C7-FD41-384F-ACDE-C9AF45B53917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H="1" flipV="1">
              <a:off x="6437772" y="2506350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4D73D92-12FF-284C-B5E5-C76C0C8F276A}"/>
                </a:ext>
              </a:extLst>
            </p:cNvPr>
            <p:cNvSpPr/>
            <p:nvPr/>
          </p:nvSpPr>
          <p:spPr>
            <a:xfrm>
              <a:off x="6471591" y="1829552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B9F534-A99B-5241-BAF3-43C31986B5CA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V="1">
              <a:off x="6244894" y="1981952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6DE12C-0EEE-FC49-AE66-D2264FA298A7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6446851" y="1981953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C808F14-5B20-A142-8FAF-F942985DD740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6547793" y="1981953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F04582-3A56-8548-9F36-FC2528D20C52}"/>
                </a:ext>
              </a:extLst>
            </p:cNvPr>
            <p:cNvSpPr/>
            <p:nvPr/>
          </p:nvSpPr>
          <p:spPr>
            <a:xfrm>
              <a:off x="61608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CD04E8-E25B-7343-A339-FBD20527632D}"/>
                </a:ext>
              </a:extLst>
            </p:cNvPr>
            <p:cNvSpPr/>
            <p:nvPr/>
          </p:nvSpPr>
          <p:spPr>
            <a:xfrm>
              <a:off x="63706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FB5577-2214-1D4B-BDA3-74F1AAE48ACF}"/>
                </a:ext>
              </a:extLst>
            </p:cNvPr>
            <p:cNvSpPr/>
            <p:nvPr/>
          </p:nvSpPr>
          <p:spPr>
            <a:xfrm>
              <a:off x="6812093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A43BF3-7F1E-9241-B806-191204DB064E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6547791" y="1981952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6F7FD6-2545-B640-8EAD-5D6C38B6D5DF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6547791" y="1981952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DD48AF-D090-4545-BE74-6B0C1DE053A2}"/>
                </a:ext>
              </a:extLst>
            </p:cNvPr>
            <p:cNvSpPr txBox="1"/>
            <p:nvPr/>
          </p:nvSpPr>
          <p:spPr>
            <a:xfrm>
              <a:off x="5900437" y="2431962"/>
              <a:ext cx="40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125795F-463B-7D43-8E82-D55DEFF98A06}"/>
                </a:ext>
              </a:extLst>
            </p:cNvPr>
            <p:cNvSpPr/>
            <p:nvPr/>
          </p:nvSpPr>
          <p:spPr>
            <a:xfrm>
              <a:off x="5645111" y="3099479"/>
              <a:ext cx="1404735" cy="172222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25D0C29-D9FE-A740-9EC0-8C98A22AB245}"/>
                </a:ext>
              </a:extLst>
            </p:cNvPr>
            <p:cNvGrpSpPr/>
            <p:nvPr/>
          </p:nvGrpSpPr>
          <p:grpSpPr>
            <a:xfrm>
              <a:off x="5882110" y="3953197"/>
              <a:ext cx="906386" cy="271851"/>
              <a:chOff x="5641749" y="4575252"/>
              <a:chExt cx="906386" cy="271851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34E13B19-F49D-6F47-BDC3-FAB13CCECD86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05102CB-EA20-8C4F-8D01-FF560C84F0A1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C15D575-92BC-D04D-828C-160777B5AAF2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9EA565E-647C-FA46-9BC8-FAA987B99C49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6499A628-C887-D540-9364-84B76ABD677A}"/>
                </a:ext>
              </a:extLst>
            </p:cNvPr>
            <p:cNvSpPr/>
            <p:nvPr/>
          </p:nvSpPr>
          <p:spPr>
            <a:xfrm>
              <a:off x="5762987" y="4323041"/>
              <a:ext cx="1144632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5B302C1-ACCD-0C42-BE3A-06D2A8632E56}"/>
                </a:ext>
              </a:extLst>
            </p:cNvPr>
            <p:cNvSpPr/>
            <p:nvPr/>
          </p:nvSpPr>
          <p:spPr>
            <a:xfrm>
              <a:off x="5843926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3E35F15-9DC8-EC44-AED9-80F21C1F4DDD}"/>
                </a:ext>
              </a:extLst>
            </p:cNvPr>
            <p:cNvSpPr/>
            <p:nvPr/>
          </p:nvSpPr>
          <p:spPr>
            <a:xfrm>
              <a:off x="6151069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F6C1620-1543-4048-9482-8D1B488E5FC3}"/>
                </a:ext>
              </a:extLst>
            </p:cNvPr>
            <p:cNvSpPr/>
            <p:nvPr/>
          </p:nvSpPr>
          <p:spPr>
            <a:xfrm>
              <a:off x="6428711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1CDA0BA-3ABF-9B4F-81CE-9571BCC11A10}"/>
                </a:ext>
              </a:extLst>
            </p:cNvPr>
            <p:cNvSpPr/>
            <p:nvPr/>
          </p:nvSpPr>
          <p:spPr>
            <a:xfrm>
              <a:off x="6648017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8466244A-876C-364D-AF88-DC62AAC179B0}"/>
                </a:ext>
              </a:extLst>
            </p:cNvPr>
            <p:cNvSpPr/>
            <p:nvPr/>
          </p:nvSpPr>
          <p:spPr>
            <a:xfrm>
              <a:off x="5882110" y="3583353"/>
              <a:ext cx="906386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F69C574-75E5-0146-8A02-546EC6FFB9FA}"/>
                </a:ext>
              </a:extLst>
            </p:cNvPr>
            <p:cNvSpPr/>
            <p:nvPr/>
          </p:nvSpPr>
          <p:spPr>
            <a:xfrm>
              <a:off x="5963049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1B587D-CC1F-7542-8A55-6C39695C26C2}"/>
                </a:ext>
              </a:extLst>
            </p:cNvPr>
            <p:cNvSpPr/>
            <p:nvPr/>
          </p:nvSpPr>
          <p:spPr>
            <a:xfrm>
              <a:off x="6270192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23615E9-D082-BD48-A974-4D6B5666CC4F}"/>
                </a:ext>
              </a:extLst>
            </p:cNvPr>
            <p:cNvSpPr/>
            <p:nvPr/>
          </p:nvSpPr>
          <p:spPr>
            <a:xfrm>
              <a:off x="6547834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78DB1D3-FB95-E142-A397-DC037721393F}"/>
                </a:ext>
              </a:extLst>
            </p:cNvPr>
            <p:cNvGrpSpPr/>
            <p:nvPr/>
          </p:nvGrpSpPr>
          <p:grpSpPr>
            <a:xfrm>
              <a:off x="6002441" y="3213509"/>
              <a:ext cx="665724" cy="271851"/>
              <a:chOff x="5641749" y="3851979"/>
              <a:chExt cx="665724" cy="27185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1D1EAEB0-EB6B-1547-9837-1D100A2CCB72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D4CF03A-9C00-FD4B-AACE-141199B4C05C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06157AF-3E9E-1643-93A8-CCF8D491E0E6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1C67D235-1F3F-6C4C-8B32-3761031C2F23}"/>
                </a:ext>
              </a:extLst>
            </p:cNvPr>
            <p:cNvCxnSpPr>
              <a:cxnSpLocks/>
              <a:stCxn id="32" idx="0"/>
              <a:endCxn id="64" idx="1"/>
            </p:cNvCxnSpPr>
            <p:nvPr/>
          </p:nvCxnSpPr>
          <p:spPr>
            <a:xfrm rot="16200000" flipH="1" flipV="1">
              <a:off x="5257668" y="3379802"/>
              <a:ext cx="1584484" cy="573845"/>
            </a:xfrm>
            <a:prstGeom prst="curvedConnector4">
              <a:avLst>
                <a:gd name="adj1" fmla="val -5140"/>
                <a:gd name="adj2" fmla="val 13983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C432A29F-4FBD-494B-9B7F-D9D0AAF24E43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674148" y="3107620"/>
              <a:ext cx="822478" cy="400840"/>
            </a:xfrm>
            <a:prstGeom prst="curvedConnector4">
              <a:avLst>
                <a:gd name="adj1" fmla="val 10384"/>
                <a:gd name="adj2" fmla="val 12818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C785826-06BF-DB49-94E7-02A8534C8FF4}"/>
              </a:ext>
            </a:extLst>
          </p:cNvPr>
          <p:cNvSpPr txBox="1"/>
          <p:nvPr/>
        </p:nvSpPr>
        <p:spPr>
          <a:xfrm>
            <a:off x="8561789" y="1652554"/>
            <a:ext cx="582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E1FD886-2376-5242-B710-F77CDDBCA454}"/>
              </a:ext>
            </a:extLst>
          </p:cNvPr>
          <p:cNvSpPr/>
          <p:nvPr/>
        </p:nvSpPr>
        <p:spPr>
          <a:xfrm>
            <a:off x="8130243" y="284930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9926155-187F-FB47-9836-DF05713D23C2}"/>
              </a:ext>
            </a:extLst>
          </p:cNvPr>
          <p:cNvSpPr/>
          <p:nvPr/>
        </p:nvSpPr>
        <p:spPr>
          <a:xfrm>
            <a:off x="8229110" y="232822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8B8011E-2BBC-2B44-90AD-DE5A78DB7D89}"/>
              </a:ext>
            </a:extLst>
          </p:cNvPr>
          <p:cNvCxnSpPr>
            <a:cxnSpLocks/>
            <a:endCxn id="75" idx="4"/>
          </p:cNvCxnSpPr>
          <p:nvPr/>
        </p:nvCxnSpPr>
        <p:spPr>
          <a:xfrm flipV="1">
            <a:off x="8002413" y="2480620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8BFED4-10F5-3940-B652-4008122EC288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8204370" y="2480621"/>
            <a:ext cx="100940" cy="36813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C9525A-3574-C249-B755-FBFE8552DBAE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8305312" y="2480621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AA0D1AD3-0E69-074E-8F17-C3C4AC4118BE}"/>
              </a:ext>
            </a:extLst>
          </p:cNvPr>
          <p:cNvSpPr/>
          <p:nvPr/>
        </p:nvSpPr>
        <p:spPr>
          <a:xfrm>
            <a:off x="7918370" y="284875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9115FCB-1580-4A46-B865-B816CC47191D}"/>
              </a:ext>
            </a:extLst>
          </p:cNvPr>
          <p:cNvSpPr/>
          <p:nvPr/>
        </p:nvSpPr>
        <p:spPr>
          <a:xfrm>
            <a:off x="8128170" y="2848753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5203DB9-A745-C249-8128-3A9D7CBDFDFF}"/>
              </a:ext>
            </a:extLst>
          </p:cNvPr>
          <p:cNvSpPr/>
          <p:nvPr/>
        </p:nvSpPr>
        <p:spPr>
          <a:xfrm>
            <a:off x="8569612" y="284875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41E642-A4FF-E64D-B250-4438E96521E3}"/>
              </a:ext>
            </a:extLst>
          </p:cNvPr>
          <p:cNvCxnSpPr>
            <a:cxnSpLocks/>
            <a:endCxn id="75" idx="4"/>
          </p:cNvCxnSpPr>
          <p:nvPr/>
        </p:nvCxnSpPr>
        <p:spPr>
          <a:xfrm flipH="1" flipV="1">
            <a:off x="8305310" y="2480620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CB1FCD8-0D66-A542-B6FE-666DCFDBB809}"/>
              </a:ext>
            </a:extLst>
          </p:cNvPr>
          <p:cNvCxnSpPr>
            <a:cxnSpLocks/>
            <a:endCxn id="75" idx="4"/>
          </p:cNvCxnSpPr>
          <p:nvPr/>
        </p:nvCxnSpPr>
        <p:spPr>
          <a:xfrm flipH="1" flipV="1">
            <a:off x="8305310" y="2480620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344177AA-239E-B846-A8C9-6D9E3D60FC1A}"/>
              </a:ext>
            </a:extLst>
          </p:cNvPr>
          <p:cNvSpPr/>
          <p:nvPr/>
        </p:nvSpPr>
        <p:spPr>
          <a:xfrm>
            <a:off x="8339129" y="180382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F55F13D-0DA8-4542-B3E4-5E3BE2E3522F}"/>
              </a:ext>
            </a:extLst>
          </p:cNvPr>
          <p:cNvCxnSpPr>
            <a:cxnSpLocks/>
            <a:endCxn id="86" idx="4"/>
          </p:cNvCxnSpPr>
          <p:nvPr/>
        </p:nvCxnSpPr>
        <p:spPr>
          <a:xfrm flipV="1">
            <a:off x="8112432" y="1956222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C0AD04C-0C69-094D-8CDE-A080A26194F1}"/>
              </a:ext>
            </a:extLst>
          </p:cNvPr>
          <p:cNvCxnSpPr>
            <a:cxnSpLocks/>
            <a:stCxn id="91" idx="0"/>
          </p:cNvCxnSpPr>
          <p:nvPr/>
        </p:nvCxnSpPr>
        <p:spPr>
          <a:xfrm flipV="1">
            <a:off x="8314389" y="1956223"/>
            <a:ext cx="100940" cy="3681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8800A7-8A5D-6D48-97F5-9203B7C0EB74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8415331" y="1956223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089ACF11-D6DD-064D-A2F9-7A833EBBBDE8}"/>
              </a:ext>
            </a:extLst>
          </p:cNvPr>
          <p:cNvSpPr/>
          <p:nvPr/>
        </p:nvSpPr>
        <p:spPr>
          <a:xfrm>
            <a:off x="8028389" y="232435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8CCF732-8DF4-3141-B905-869800274D30}"/>
              </a:ext>
            </a:extLst>
          </p:cNvPr>
          <p:cNvSpPr/>
          <p:nvPr/>
        </p:nvSpPr>
        <p:spPr>
          <a:xfrm>
            <a:off x="8238189" y="232435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46E511-566F-8249-A9DB-69B2E3D42B73}"/>
              </a:ext>
            </a:extLst>
          </p:cNvPr>
          <p:cNvSpPr/>
          <p:nvPr/>
        </p:nvSpPr>
        <p:spPr>
          <a:xfrm>
            <a:off x="8679631" y="232435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6BCAF0-C1A3-8145-ADCA-B34EF5008BDC}"/>
              </a:ext>
            </a:extLst>
          </p:cNvPr>
          <p:cNvCxnSpPr>
            <a:cxnSpLocks/>
            <a:endCxn id="86" idx="4"/>
          </p:cNvCxnSpPr>
          <p:nvPr/>
        </p:nvCxnSpPr>
        <p:spPr>
          <a:xfrm flipH="1" flipV="1">
            <a:off x="8415329" y="1956222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567D203-C209-2A48-8885-B24580FE33BC}"/>
              </a:ext>
            </a:extLst>
          </p:cNvPr>
          <p:cNvCxnSpPr>
            <a:cxnSpLocks/>
            <a:endCxn id="86" idx="4"/>
          </p:cNvCxnSpPr>
          <p:nvPr/>
        </p:nvCxnSpPr>
        <p:spPr>
          <a:xfrm flipH="1" flipV="1">
            <a:off x="8415329" y="1956222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98EE32C-40AA-6745-8C3F-9C3B2AE7EB94}"/>
              </a:ext>
            </a:extLst>
          </p:cNvPr>
          <p:cNvSpPr txBox="1"/>
          <p:nvPr/>
        </p:nvSpPr>
        <p:spPr>
          <a:xfrm>
            <a:off x="7522441" y="2694104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i="1" dirty="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96B3779-B78E-8E4D-80C0-32F3C693A71C}"/>
              </a:ext>
            </a:extLst>
          </p:cNvPr>
          <p:cNvSpPr/>
          <p:nvPr/>
        </p:nvSpPr>
        <p:spPr>
          <a:xfrm>
            <a:off x="7512649" y="3073749"/>
            <a:ext cx="1404735" cy="1722221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459FDE-CBE9-1D47-85C6-5CF03166EA1F}"/>
              </a:ext>
            </a:extLst>
          </p:cNvPr>
          <p:cNvGrpSpPr/>
          <p:nvPr/>
        </p:nvGrpSpPr>
        <p:grpSpPr>
          <a:xfrm>
            <a:off x="7630525" y="3187779"/>
            <a:ext cx="1144632" cy="1381383"/>
            <a:chOff x="5655254" y="3851979"/>
            <a:chExt cx="1144632" cy="138138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18D9FBC-D986-1E4A-A2AE-527C4533605B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580760BC-9880-814B-8CC6-A7110248F2A0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2619218-9BBF-3142-A4D5-875606B7BABE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628BD9E-FB41-454D-AFA8-F463266C8141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03BC91F-E20B-9744-8660-6F8053730826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0D175CB-FDC0-5E4E-A832-25EE0F761000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ADCFE5F-6409-3E4D-9CAB-9D2BCB3E2BB0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B5BA9ADD-C8E9-7846-A192-47B4BFF60C57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0CE291D-BC96-F440-A990-42EE52FC9770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2AEB0C0-6A97-194E-A13F-F69A51502041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FACA66E6-C894-194A-8A27-C5C4646BC6F5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98019EB-4203-DD4F-8687-B9233D00D313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CBC2373E-E8C3-854E-AD2C-861454077845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0AF1367-52F7-C047-B7C2-E9F591D3CE59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EB312BE-A0E6-B244-9A43-9F6E847E8F40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D11BCFB8-457E-BF46-9BEB-BC11730486BF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8C6DA45-6A5E-9842-A52A-5A76C7F091EA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0A829FF0-93AF-FA41-B9EA-9C8BBB913F5B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D7979ED-508F-9E4C-927F-FD15CCA297E2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53704CB-EE7E-2848-BF1A-F0D8704E569E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7C7B2A20-5FB5-654F-962D-1147E8D86075}"/>
              </a:ext>
            </a:extLst>
          </p:cNvPr>
          <p:cNvSpPr/>
          <p:nvPr/>
        </p:nvSpPr>
        <p:spPr>
          <a:xfrm>
            <a:off x="7467600" y="2768600"/>
            <a:ext cx="1515533" cy="2108200"/>
          </a:xfrm>
          <a:custGeom>
            <a:avLst/>
            <a:gdLst>
              <a:gd name="connsiteX0" fmla="*/ 905933 w 1515533"/>
              <a:gd name="connsiteY0" fmla="*/ 211667 h 2108200"/>
              <a:gd name="connsiteX1" fmla="*/ 838200 w 1515533"/>
              <a:gd name="connsiteY1" fmla="*/ 50800 h 2108200"/>
              <a:gd name="connsiteX2" fmla="*/ 694267 w 1515533"/>
              <a:gd name="connsiteY2" fmla="*/ 0 h 2108200"/>
              <a:gd name="connsiteX3" fmla="*/ 694267 w 1515533"/>
              <a:gd name="connsiteY3" fmla="*/ 0 h 2108200"/>
              <a:gd name="connsiteX4" fmla="*/ 635000 w 1515533"/>
              <a:gd name="connsiteY4" fmla="*/ 84667 h 2108200"/>
              <a:gd name="connsiteX5" fmla="*/ 626533 w 1515533"/>
              <a:gd name="connsiteY5" fmla="*/ 254000 h 2108200"/>
              <a:gd name="connsiteX6" fmla="*/ 626533 w 1515533"/>
              <a:gd name="connsiteY6" fmla="*/ 254000 h 2108200"/>
              <a:gd name="connsiteX7" fmla="*/ 321733 w 1515533"/>
              <a:gd name="connsiteY7" fmla="*/ 254000 h 2108200"/>
              <a:gd name="connsiteX8" fmla="*/ 76200 w 1515533"/>
              <a:gd name="connsiteY8" fmla="*/ 330200 h 2108200"/>
              <a:gd name="connsiteX9" fmla="*/ 0 w 1515533"/>
              <a:gd name="connsiteY9" fmla="*/ 482600 h 2108200"/>
              <a:gd name="connsiteX10" fmla="*/ 0 w 1515533"/>
              <a:gd name="connsiteY10" fmla="*/ 1016000 h 2108200"/>
              <a:gd name="connsiteX11" fmla="*/ 8467 w 1515533"/>
              <a:gd name="connsiteY11" fmla="*/ 1871133 h 2108200"/>
              <a:gd name="connsiteX12" fmla="*/ 101600 w 1515533"/>
              <a:gd name="connsiteY12" fmla="*/ 2099733 h 2108200"/>
              <a:gd name="connsiteX13" fmla="*/ 719667 w 1515533"/>
              <a:gd name="connsiteY13" fmla="*/ 2108200 h 2108200"/>
              <a:gd name="connsiteX14" fmla="*/ 1413933 w 1515533"/>
              <a:gd name="connsiteY14" fmla="*/ 2074333 h 2108200"/>
              <a:gd name="connsiteX15" fmla="*/ 1515533 w 1515533"/>
              <a:gd name="connsiteY15" fmla="*/ 1896533 h 2108200"/>
              <a:gd name="connsiteX16" fmla="*/ 1507067 w 1515533"/>
              <a:gd name="connsiteY16" fmla="*/ 491067 h 2108200"/>
              <a:gd name="connsiteX17" fmla="*/ 1456267 w 1515533"/>
              <a:gd name="connsiteY17" fmla="*/ 330200 h 2108200"/>
              <a:gd name="connsiteX18" fmla="*/ 1295400 w 1515533"/>
              <a:gd name="connsiteY18" fmla="*/ 279400 h 2108200"/>
              <a:gd name="connsiteX19" fmla="*/ 1100667 w 1515533"/>
              <a:gd name="connsiteY19" fmla="*/ 262467 h 2108200"/>
              <a:gd name="connsiteX20" fmla="*/ 939800 w 1515533"/>
              <a:gd name="connsiteY20" fmla="*/ 254000 h 2108200"/>
              <a:gd name="connsiteX21" fmla="*/ 905933 w 1515533"/>
              <a:gd name="connsiteY21" fmla="*/ 211667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5533" h="2108200">
                <a:moveTo>
                  <a:pt x="905933" y="211667"/>
                </a:moveTo>
                <a:lnTo>
                  <a:pt x="838200" y="50800"/>
                </a:lnTo>
                <a:lnTo>
                  <a:pt x="694267" y="0"/>
                </a:lnTo>
                <a:lnTo>
                  <a:pt x="694267" y="0"/>
                </a:lnTo>
                <a:lnTo>
                  <a:pt x="635000" y="84667"/>
                </a:lnTo>
                <a:lnTo>
                  <a:pt x="626533" y="254000"/>
                </a:lnTo>
                <a:lnTo>
                  <a:pt x="626533" y="254000"/>
                </a:lnTo>
                <a:lnTo>
                  <a:pt x="321733" y="254000"/>
                </a:lnTo>
                <a:lnTo>
                  <a:pt x="76200" y="330200"/>
                </a:lnTo>
                <a:lnTo>
                  <a:pt x="0" y="482600"/>
                </a:lnTo>
                <a:lnTo>
                  <a:pt x="0" y="1016000"/>
                </a:lnTo>
                <a:cubicBezTo>
                  <a:pt x="2822" y="1301044"/>
                  <a:pt x="5645" y="1586089"/>
                  <a:pt x="8467" y="1871133"/>
                </a:cubicBezTo>
                <a:lnTo>
                  <a:pt x="101600" y="2099733"/>
                </a:lnTo>
                <a:lnTo>
                  <a:pt x="719667" y="2108200"/>
                </a:lnTo>
                <a:lnTo>
                  <a:pt x="1413933" y="2074333"/>
                </a:lnTo>
                <a:lnTo>
                  <a:pt x="1515533" y="1896533"/>
                </a:lnTo>
                <a:lnTo>
                  <a:pt x="1507067" y="491067"/>
                </a:lnTo>
                <a:lnTo>
                  <a:pt x="1456267" y="330200"/>
                </a:lnTo>
                <a:lnTo>
                  <a:pt x="1295400" y="279400"/>
                </a:lnTo>
                <a:lnTo>
                  <a:pt x="1100667" y="262467"/>
                </a:lnTo>
                <a:lnTo>
                  <a:pt x="939800" y="254000"/>
                </a:lnTo>
                <a:lnTo>
                  <a:pt x="905933" y="211667"/>
                </a:lnTo>
                <a:close/>
              </a:path>
            </a:pathLst>
          </a:custGeom>
          <a:solidFill>
            <a:srgbClr val="3965BC">
              <a:alpha val="222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7CEAF-4434-5D47-AF97-1803B50B12D8}"/>
              </a:ext>
            </a:extLst>
          </p:cNvPr>
          <p:cNvSpPr txBox="1"/>
          <p:nvPr/>
        </p:nvSpPr>
        <p:spPr>
          <a:xfrm>
            <a:off x="6307665" y="487679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</a:rPr>
              <a:t>FC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4D27B92-3134-7E4E-A0B1-4193CB3067FB}"/>
              </a:ext>
            </a:extLst>
          </p:cNvPr>
          <p:cNvSpPr txBox="1"/>
          <p:nvPr/>
        </p:nvSpPr>
        <p:spPr>
          <a:xfrm>
            <a:off x="7882465" y="4910666"/>
            <a:ext cx="86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  <a:latin typeface="+mn-lt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561054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F2F3-D33D-6D42-8494-9E68A236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backtracking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9B453-892F-254F-B45B-ED10AEBE9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90066F-11E7-3D49-AAB5-32A8E1B2E000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5700936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Dead-end is encountered when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No more values for current variable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Backtracking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>
                <a:solidFill>
                  <a:srgbClr val="3965BC"/>
                </a:solidFill>
              </a:rPr>
              <a:t>Chronological</a:t>
            </a:r>
            <a:r>
              <a:rPr lang="en-US" altLang="en-US" sz="2000" kern="0" dirty="0"/>
              <a:t>: undo previous assignment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Backtrack to </a:t>
            </a:r>
            <a:r>
              <a:rPr lang="en-US" altLang="en-US" sz="2000" kern="0" dirty="0">
                <a:solidFill>
                  <a:srgbClr val="3965BC"/>
                </a:solidFill>
              </a:rPr>
              <a:t>source of conflict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 err="1"/>
              <a:t>Backjumping</a:t>
            </a:r>
            <a:endParaRPr lang="en-US" altLang="en-US" sz="18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Conflict-directed </a:t>
            </a:r>
            <a:r>
              <a:rPr lang="en-US" altLang="en-US" sz="1800" kern="0" dirty="0" err="1"/>
              <a:t>backjumping</a:t>
            </a:r>
            <a:endParaRPr lang="en-US" altLang="en-US" sz="18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Graph-based </a:t>
            </a:r>
            <a:r>
              <a:rPr lang="en-US" altLang="en-US" sz="1800" kern="0" dirty="0" err="1"/>
              <a:t>backjumping</a:t>
            </a:r>
            <a:r>
              <a:rPr lang="en-US" altLang="en-US" sz="1800" kern="0" dirty="0"/>
              <a:t>, etc.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Opportunity to </a:t>
            </a:r>
            <a:r>
              <a:rPr lang="en-US" altLang="en-US" sz="2000" kern="0" dirty="0">
                <a:solidFill>
                  <a:srgbClr val="3965BC"/>
                </a:solidFill>
              </a:rPr>
              <a:t>learn no-goods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20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9C3F03-9786-7F41-93F8-5F399D7201A4}"/>
              </a:ext>
            </a:extLst>
          </p:cNvPr>
          <p:cNvSpPr/>
          <p:nvPr/>
        </p:nvSpPr>
        <p:spPr>
          <a:xfrm>
            <a:off x="6147684" y="3616268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3887BD-0025-2342-844D-B6D2D9814E45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5920987" y="3768668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D27F7-E029-7C42-BE44-7CF8BE89B62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122944" y="3768669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80638-57E0-2047-854B-C45C7019427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223886" y="3768669"/>
            <a:ext cx="340500" cy="3681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0B28AA4-D1DD-E745-92F8-DAB12F8501D4}"/>
              </a:ext>
            </a:extLst>
          </p:cNvPr>
          <p:cNvSpPr/>
          <p:nvPr/>
        </p:nvSpPr>
        <p:spPr>
          <a:xfrm>
            <a:off x="5836944" y="4136801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A7A946-3568-4749-952E-A6CA9336CECD}"/>
              </a:ext>
            </a:extLst>
          </p:cNvPr>
          <p:cNvSpPr/>
          <p:nvPr/>
        </p:nvSpPr>
        <p:spPr>
          <a:xfrm>
            <a:off x="6046744" y="4136801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4C056E-5A2B-B349-8917-0C95010250EC}"/>
              </a:ext>
            </a:extLst>
          </p:cNvPr>
          <p:cNvSpPr/>
          <p:nvPr/>
        </p:nvSpPr>
        <p:spPr>
          <a:xfrm>
            <a:off x="6488186" y="413680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78058C-05CD-BE41-8016-B6EDA965D410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6223884" y="3768668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968765-900D-0041-A114-9D765F56CC06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6223884" y="3768668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9ECDCB4-7F9F-FA4A-B005-E4521B6EC521}"/>
              </a:ext>
            </a:extLst>
          </p:cNvPr>
          <p:cNvSpPr/>
          <p:nvPr/>
        </p:nvSpPr>
        <p:spPr>
          <a:xfrm>
            <a:off x="6458424" y="3095951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63A43C-7C1D-894B-A310-700289EDE491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6231727" y="3248351"/>
            <a:ext cx="302897" cy="3507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833E23-CEA0-5D4A-A99E-505E44FD28D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433684" y="3248352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4E3ACB-80A0-B148-9D70-9750FB3987AE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6534626" y="3248352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CBA9D0B-27BF-7348-A3E9-5520968BE2A3}"/>
              </a:ext>
            </a:extLst>
          </p:cNvPr>
          <p:cNvSpPr/>
          <p:nvPr/>
        </p:nvSpPr>
        <p:spPr>
          <a:xfrm>
            <a:off x="6147684" y="361648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CE190-E4B1-414A-A65C-2BD0471CAB61}"/>
              </a:ext>
            </a:extLst>
          </p:cNvPr>
          <p:cNvSpPr/>
          <p:nvPr/>
        </p:nvSpPr>
        <p:spPr>
          <a:xfrm>
            <a:off x="6357484" y="3616484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FF4BA9-8DE7-3F44-9C6D-F28390816ADF}"/>
              </a:ext>
            </a:extLst>
          </p:cNvPr>
          <p:cNvSpPr/>
          <p:nvPr/>
        </p:nvSpPr>
        <p:spPr>
          <a:xfrm>
            <a:off x="6798926" y="3616484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733A4B-24BB-AB48-8578-20F78B08C81A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6534624" y="3248351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49AA65-EBC2-0341-8E01-50D4A23FD66B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6534624" y="3248351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7E8507D-7713-594C-8C4B-C93ABBA15309}"/>
              </a:ext>
            </a:extLst>
          </p:cNvPr>
          <p:cNvSpPr/>
          <p:nvPr/>
        </p:nvSpPr>
        <p:spPr>
          <a:xfrm>
            <a:off x="6769164" y="2586019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2C87A3-B64E-3447-A6CB-D4E6496B62D6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6542467" y="2738419"/>
            <a:ext cx="302897" cy="3507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79F132-8686-A644-B808-9ED9377D506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744424" y="2738420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2912D8-5095-5745-84A4-5DB27FC28FE6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845366" y="2738420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0F9F8DB-9058-304B-94C5-776597BEF309}"/>
              </a:ext>
            </a:extLst>
          </p:cNvPr>
          <p:cNvSpPr/>
          <p:nvPr/>
        </p:nvSpPr>
        <p:spPr>
          <a:xfrm>
            <a:off x="6458424" y="310655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F455E5-39CC-F14E-914E-6B823166066D}"/>
              </a:ext>
            </a:extLst>
          </p:cNvPr>
          <p:cNvSpPr/>
          <p:nvPr/>
        </p:nvSpPr>
        <p:spPr>
          <a:xfrm>
            <a:off x="6668224" y="3106552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028B913-D0D2-C647-BFCF-5B238BE45E9A}"/>
              </a:ext>
            </a:extLst>
          </p:cNvPr>
          <p:cNvSpPr/>
          <p:nvPr/>
        </p:nvSpPr>
        <p:spPr>
          <a:xfrm>
            <a:off x="7109666" y="3106552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947C87-0357-BB4B-9A4B-3FB25876841A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845364" y="2738419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418F29-528A-6A44-9F76-68008B86509B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845364" y="2738419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F071817-DB23-8C45-910D-47140092A646}"/>
              </a:ext>
            </a:extLst>
          </p:cNvPr>
          <p:cNvSpPr/>
          <p:nvPr/>
        </p:nvSpPr>
        <p:spPr>
          <a:xfrm>
            <a:off x="7079904" y="207277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837F66-234B-AC43-AE60-F12E7D341C14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6853207" y="2225172"/>
            <a:ext cx="302897" cy="3507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98099C-7FAC-714A-9C2B-8FB742EE8636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7055164" y="2225173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3243B6-2A73-834D-AB99-C13A90E24024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7156106" y="2225173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BAE389C-8631-094F-8B78-8DAEAD15F3CB}"/>
              </a:ext>
            </a:extLst>
          </p:cNvPr>
          <p:cNvSpPr/>
          <p:nvPr/>
        </p:nvSpPr>
        <p:spPr>
          <a:xfrm>
            <a:off x="6769164" y="259330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1B7F5CE-5114-8444-ADA7-373C1A52EBE7}"/>
              </a:ext>
            </a:extLst>
          </p:cNvPr>
          <p:cNvSpPr/>
          <p:nvPr/>
        </p:nvSpPr>
        <p:spPr>
          <a:xfrm>
            <a:off x="6978964" y="259330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75E71E8-F23E-124F-8A7C-F12C5DE88B42}"/>
              </a:ext>
            </a:extLst>
          </p:cNvPr>
          <p:cNvSpPr/>
          <p:nvPr/>
        </p:nvSpPr>
        <p:spPr>
          <a:xfrm>
            <a:off x="7420406" y="259330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E48AAC-FB61-694B-BB83-5FD9B19D8ACD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7156104" y="2225172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7E28C6-F8F3-6B40-BE4F-E1256549D914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7156104" y="2225172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E7B110-4D2D-584E-AB88-18DDCB5FE180}"/>
              </a:ext>
            </a:extLst>
          </p:cNvPr>
          <p:cNvGrpSpPr/>
          <p:nvPr/>
        </p:nvGrpSpPr>
        <p:grpSpPr>
          <a:xfrm>
            <a:off x="7883158" y="3616268"/>
            <a:ext cx="803642" cy="672933"/>
            <a:chOff x="4032660" y="2354493"/>
            <a:chExt cx="803642" cy="67293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31D696-99EF-884F-A868-2C893A5FD416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F235A8A-8242-5E44-B676-112B589A064A}"/>
                </a:ext>
              </a:extLst>
            </p:cNvPr>
            <p:cNvCxnSpPr>
              <a:cxnSpLocks/>
              <a:endCxn id="47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FF62B8-EE75-9F49-8960-1C8BD648EC9F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E58C4B-D5AB-9E46-BE8B-CFD1A750C004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91E15C-81EC-2445-8DDE-79202F9F6838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6F0290-0A3E-EE4B-A44C-3C3E8BB301A3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402624-9E3C-4446-9728-C05248AEA2DF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E5CA9E9-D74B-A842-810E-3C6D1BBBA4FD}"/>
                </a:ext>
              </a:extLst>
            </p:cNvPr>
            <p:cNvCxnSpPr>
              <a:cxnSpLocks/>
              <a:endCxn id="47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59AF45-A623-F442-B37E-160A1F8DB706}"/>
                </a:ext>
              </a:extLst>
            </p:cNvPr>
            <p:cNvCxnSpPr>
              <a:cxnSpLocks/>
              <a:endCxn id="47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EA4485-4660-8A4A-80B0-F9C6C6BB4F9B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7551108" y="2751054"/>
            <a:ext cx="718990" cy="86521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4F3C0CA-B7C6-AD48-A88E-C1ADA234C771}"/>
              </a:ext>
            </a:extLst>
          </p:cNvPr>
          <p:cNvSpPr txBox="1"/>
          <p:nvPr/>
        </p:nvSpPr>
        <p:spPr>
          <a:xfrm>
            <a:off x="7302564" y="192150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2B1506-CB32-E244-AA14-45F0A3D162A8}"/>
              </a:ext>
            </a:extLst>
          </p:cNvPr>
          <p:cNvSpPr txBox="1"/>
          <p:nvPr/>
        </p:nvSpPr>
        <p:spPr>
          <a:xfrm>
            <a:off x="6253425" y="24489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3CEDAA-7E1E-8743-9695-3D1AC5524629}"/>
              </a:ext>
            </a:extLst>
          </p:cNvPr>
          <p:cNvSpPr txBox="1"/>
          <p:nvPr/>
        </p:nvSpPr>
        <p:spPr>
          <a:xfrm>
            <a:off x="5898941" y="295190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DF0412-EB24-394D-A085-948F386392CA}"/>
              </a:ext>
            </a:extLst>
          </p:cNvPr>
          <p:cNvSpPr txBox="1"/>
          <p:nvPr/>
        </p:nvSpPr>
        <p:spPr>
          <a:xfrm>
            <a:off x="5411300" y="396951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/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FD488636-F983-794A-9194-FE3E4843349A}"/>
              </a:ext>
            </a:extLst>
          </p:cNvPr>
          <p:cNvCxnSpPr>
            <a:cxnSpLocks/>
            <a:stCxn id="13" idx="6"/>
            <a:endCxn id="41" idx="5"/>
          </p:cNvCxnSpPr>
          <p:nvPr/>
        </p:nvCxnSpPr>
        <p:spPr>
          <a:xfrm flipV="1">
            <a:off x="6640586" y="2723387"/>
            <a:ext cx="258660" cy="1489614"/>
          </a:xfrm>
          <a:prstGeom prst="curvedConnector2">
            <a:avLst/>
          </a:prstGeom>
          <a:ln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948A-A16D-7C41-82A0-7238C85B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369EA-7364-E041-A2CA-C40EC382D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BF306A-BC6C-4B44-86D6-C7AB996EF041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/>
              <a:t>Three general mechanisms to improve performance of search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Variable, value ordering heuristics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Intelligent backtracking avoids repeating failure 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Look-ahead: enforcing consistency as instantiations are made</a:t>
            </a:r>
            <a:r>
              <a:rPr lang="en-US" sz="2800" dirty="0"/>
              <a:t> </a:t>
            </a:r>
            <a:endParaRPr lang="en-US" sz="1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>
              <a:solidFill>
                <a:srgbClr val="3965BC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22825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FC86-53EB-9E4D-B3F1-639FC951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Search: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64809-475A-F845-888E-51837ECC6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E4D1B2-BF73-8A4F-8A8E-28B31FA7062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Constructive, systematic, exhaustive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In general sound and complete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Back-checking: expands nodes consistent with past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Backtracking: Chronological vs. intelligent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Ordering heuristics: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Most constrained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Most promising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Looking ahead: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Weak: </a:t>
            </a:r>
            <a:r>
              <a:rPr lang="en-US" altLang="en-US" sz="1800" dirty="0">
                <a:solidFill>
                  <a:srgbClr val="000000"/>
                </a:solidFill>
              </a:rPr>
              <a:t>Forward checking (FC)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Full Real Lookahead (aka Maintaining Arc-consistency or MAC)</a:t>
            </a: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635842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FDC-C425-8346-B336-567BBAD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for CSPs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B4D3-3A72-274E-B52F-D3F21C66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0171AD-4C0E-2E4F-9748-BBBE6684025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Methodology: Iterative repair</a:t>
            </a:r>
          </a:p>
          <a:p>
            <a:pPr lvl="1"/>
            <a:r>
              <a:rPr lang="en-US" sz="1600" dirty="0"/>
              <a:t>Modifies a complete but inconsistent assignment to decrease the number of violated constraints </a:t>
            </a:r>
          </a:p>
          <a:p>
            <a:pPr>
              <a:tabLst>
                <a:tab pos="7543800" algn="r"/>
              </a:tabLst>
            </a:pPr>
            <a:r>
              <a:rPr lang="en-US" sz="2000" dirty="0"/>
              <a:t>Example: Min-Conflicts algorithm 	</a:t>
            </a:r>
            <a:r>
              <a:rPr lang="en-US" sz="1800" dirty="0"/>
              <a:t>Fig 6.8, page 198</a:t>
            </a:r>
            <a:endParaRPr lang="en-US" sz="2000" dirty="0"/>
          </a:p>
          <a:p>
            <a:pPr lvl="1"/>
            <a:r>
              <a:rPr lang="en-US" sz="1600" dirty="0"/>
              <a:t>Choose (randomly) a variable in a broken constraint</a:t>
            </a:r>
          </a:p>
          <a:p>
            <a:pPr lvl="1"/>
            <a:r>
              <a:rPr lang="en-US" sz="1600" dirty="0"/>
              <a:t>Change its value using the min-conflict heuristic (which is a value ordering heuristic) </a:t>
            </a:r>
          </a:p>
          <a:p>
            <a:r>
              <a:rPr lang="en-US" sz="2000" dirty="0"/>
              <a:t>Other examples: Hill climbing, taboo search, simulated annealing, etc. </a:t>
            </a:r>
          </a:p>
          <a:p>
            <a:r>
              <a:rPr lang="en-US" sz="2000" dirty="0"/>
              <a:t>→ Anytime algorithm</a:t>
            </a:r>
            <a:br>
              <a:rPr lang="en-US" sz="2000" dirty="0"/>
            </a:br>
            <a:r>
              <a:rPr lang="en-US" sz="2000" dirty="0"/>
              <a:t>→ Strategies to avoid getting trapped: </a:t>
            </a:r>
            <a:r>
              <a:rPr lang="en-US" sz="2000" dirty="0" err="1"/>
              <a:t>RandomWalk</a:t>
            </a:r>
            <a:br>
              <a:rPr lang="en-US" sz="2000" dirty="0"/>
            </a:br>
            <a:r>
              <a:rPr lang="en-US" sz="2000" dirty="0"/>
              <a:t>→ Strategies to recover: </a:t>
            </a:r>
            <a:r>
              <a:rPr lang="en-US" sz="2000" b="1" dirty="0">
                <a:solidFill>
                  <a:srgbClr val="3965BC"/>
                </a:solidFill>
              </a:rPr>
              <a:t>Break-Out</a:t>
            </a:r>
            <a:r>
              <a:rPr lang="en-US" sz="2000" dirty="0"/>
              <a:t>, Random restart, etc. 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000" dirty="0"/>
              <a:t>	→ Incomplete &amp; not sound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>
              <a:solidFill>
                <a:srgbClr val="3965BC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7361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C76220B-21BF-E646-8F0F-73613745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Example I:  Map coloring </a:t>
            </a:r>
            <a:r>
              <a:rPr lang="en-US" altLang="en-US" sz="4000" b="0" dirty="0"/>
              <a:t>(cont’d)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B69671-8B76-564D-B926-B8AFD1461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Using 3 colors (R, G, &amp; B), color the US map such that no two adjacent states have the same color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8133" name="Picture 4" descr="usmap-cg">
            <a:extLst>
              <a:ext uri="{FF2B5EF4-FFF2-40B4-BE49-F238E27FC236}">
                <a16:creationId xmlns:a16="http://schemas.microsoft.com/office/drawing/2014/main" id="{8507F1D7-55B0-3D4D-B461-12CC8A2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9325"/>
            <a:ext cx="5715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25728-72D6-5BA4-D5D4-227A2CEE172A}"/>
              </a:ext>
            </a:extLst>
          </p:cNvPr>
          <p:cNvSpPr txBox="1"/>
          <p:nvPr/>
        </p:nvSpPr>
        <p:spPr>
          <a:xfrm>
            <a:off x="8214732" y="6324600"/>
            <a:ext cx="624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48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4B24-7E3D-A44A-9FB8-462454DE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Break-Out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6D353-A149-F54B-8127-836701C6F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1F3E28-9BE8-3A4B-80D0-7621FE3C2D2C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kern="0" dirty="0"/>
              <a:t>Initialization:  All constraints are assigned weight = 1</a:t>
            </a:r>
          </a:p>
          <a:p>
            <a:r>
              <a:rPr lang="en-US" altLang="en-US" sz="2400" kern="0" dirty="0"/>
              <a:t>The evaluation of a state includes the sum of the weights of the broken constraints</a:t>
            </a:r>
          </a:p>
          <a:p>
            <a:r>
              <a:rPr lang="en-US" altLang="en-US" sz="2400" kern="0" dirty="0"/>
              <a:t>In each state, when a constraint is broken, we increment its weight</a:t>
            </a:r>
          </a:p>
          <a:p>
            <a:r>
              <a:rPr lang="en-US" altLang="en-US" sz="2400" kern="0" dirty="0"/>
              <a:t>Eventually, frequently broken constraints become “important” allowing us to artificially break out of a local minimum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360792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CSP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Graphical representation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Domain types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Constraint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Query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Examples</a:t>
            </a:r>
          </a:p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Consistency and constraint propagation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AC, PC, </a:t>
            </a:r>
            <a:r>
              <a:rPr lang="en-US" altLang="en-US" sz="1800" i="1" kern="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consisntency</a:t>
            </a:r>
            <a:endParaRPr lang="en-US" alt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Solving CSPs</a:t>
            </a:r>
          </a:p>
          <a:p>
            <a:pPr lvl="1" eaLnBrk="1" hangingPunct="1"/>
            <a:r>
              <a:rPr lang="en-US" altLang="en-US" sz="1600" kern="0" dirty="0">
                <a:solidFill>
                  <a:schemeClr val="bg1">
                    <a:lumMod val="85000"/>
                  </a:schemeClr>
                </a:solidFill>
              </a:rPr>
              <a:t>Backtrack search: 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Var/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val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 ordering, lookahead, intelligent 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backtracing</a:t>
            </a:r>
            <a:endParaRPr lang="en-US" alt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 lvl="1" eaLnBrk="1" hangingPunct="1"/>
            <a:r>
              <a:rPr lang="en-US" altLang="en-US" sz="1600" kern="0" dirty="0">
                <a:solidFill>
                  <a:schemeClr val="bg1">
                    <a:lumMod val="85000"/>
                  </a:schemeClr>
                </a:solidFill>
              </a:rPr>
              <a:t>Local search</a:t>
            </a:r>
          </a:p>
          <a:p>
            <a:pPr eaLnBrk="1" hangingPunct="1"/>
            <a:r>
              <a:rPr lang="en-US" altLang="en-US" sz="2000" kern="0" dirty="0">
                <a:solidFill>
                  <a:srgbClr val="C00000"/>
                </a:solidFill>
              </a:rPr>
              <a:t>Exploiting structure</a:t>
            </a:r>
          </a:p>
          <a:p>
            <a:pPr lvl="1" eaLnBrk="1" hangingPunct="1"/>
            <a:r>
              <a:rPr lang="en-US" altLang="en-US" sz="2000" kern="0" dirty="0">
                <a:solidFill>
                  <a:srgbClr val="C00000"/>
                </a:solidFill>
              </a:rPr>
              <a:t>Tree structures, symmetry</a:t>
            </a:r>
            <a:endParaRPr lang="en-US" altLang="en-US" sz="2400" kern="0" dirty="0">
              <a:solidFill>
                <a:srgbClr val="C00000"/>
              </a:solidFill>
            </a:endParaRPr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011827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FDC-C425-8346-B336-567BBAD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B4D3-3A72-274E-B52F-D3F21C66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0171AD-4C0E-2E4F-9748-BBBE6684025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Independent subproblems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Biconnected components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Tree-structured CSPs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err="1"/>
              <a:t>Cutset</a:t>
            </a:r>
            <a:r>
              <a:rPr lang="en-US" altLang="en-US" sz="2000" dirty="0"/>
              <a:t> conditioning (aka cycle </a:t>
            </a:r>
            <a:r>
              <a:rPr lang="en-US" altLang="en-US" sz="2000" dirty="0" err="1"/>
              <a:t>cutset</a:t>
            </a:r>
            <a:r>
              <a:rPr lang="en-US" altLang="en-US" sz="2000" dirty="0"/>
              <a:t> method)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Tree decomposition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Value symmetry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39993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3FC3-4F1D-8349-B9E4-C2FB3CC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Tree-structured CSP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D892F-67F3-7643-B9D7-97F5304CC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2AEBBE-57B6-404D-8208-EFBB935AE6BF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700127" y="2800921"/>
            <a:ext cx="711632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1F33CA-D7A6-044E-B399-E00C24F879D0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2411759" y="2800921"/>
            <a:ext cx="248778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132B9B-9F06-CD44-857C-3256624BD8AA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>
            <a:off x="2411759" y="2800921"/>
            <a:ext cx="1226032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80B5CD5-DE62-6F4C-B639-661588046D47}"/>
              </a:ext>
            </a:extLst>
          </p:cNvPr>
          <p:cNvGrpSpPr/>
          <p:nvPr/>
        </p:nvGrpSpPr>
        <p:grpSpPr>
          <a:xfrm>
            <a:off x="1246934" y="3080349"/>
            <a:ext cx="6138710" cy="271851"/>
            <a:chOff x="1246934" y="3548691"/>
            <a:chExt cx="6138710" cy="2718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BBC9A9-DACC-F846-B445-22037218FB5C}"/>
                </a:ext>
              </a:extLst>
            </p:cNvPr>
            <p:cNvGrpSpPr/>
            <p:nvPr/>
          </p:nvGrpSpPr>
          <p:grpSpPr>
            <a:xfrm>
              <a:off x="1246934" y="3548691"/>
              <a:ext cx="906386" cy="271851"/>
              <a:chOff x="3463009" y="4440546"/>
              <a:chExt cx="906386" cy="27185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402A71-013A-094C-8BDE-8DB6C4FA7553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62FCF23-7DE0-074B-A068-A1EB8BF1D6AC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37935E4-D041-6046-8579-D3C4D869B9CB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034C02-9584-E94E-A42E-C9B6D766DAE1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CFBDBC-9076-EE4F-877F-A990A42DF16F}"/>
                </a:ext>
              </a:extLst>
            </p:cNvPr>
            <p:cNvGrpSpPr/>
            <p:nvPr/>
          </p:nvGrpSpPr>
          <p:grpSpPr>
            <a:xfrm>
              <a:off x="2207344" y="3548691"/>
              <a:ext cx="906386" cy="271851"/>
              <a:chOff x="3463009" y="4440546"/>
              <a:chExt cx="906386" cy="27185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8B11A55-24D2-774E-9982-47438D4502B6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108A310-1CC9-4C43-BCD0-43BA12B3FA4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2E75468-8F30-7D46-A39D-D05DB34A5A19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CB22CFA-8083-8849-A60E-5B360A4E8B9D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B7D142-A13C-5C4E-824D-1199A51A7989}"/>
                </a:ext>
              </a:extLst>
            </p:cNvPr>
            <p:cNvGrpSpPr/>
            <p:nvPr/>
          </p:nvGrpSpPr>
          <p:grpSpPr>
            <a:xfrm>
              <a:off x="3184598" y="3548691"/>
              <a:ext cx="906386" cy="271851"/>
              <a:chOff x="3463009" y="4440546"/>
              <a:chExt cx="906386" cy="27185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FA1D7B7C-EDAF-AE40-A146-F018B5388AC9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F04A91E-6776-8E48-8A24-6C088B7C1DF5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568757-054A-8F48-A1DC-AC672430480C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C5636C-09E2-864D-8228-E928D12C513C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EECE73C-77B2-C64B-9A19-538D513CA87A}"/>
                </a:ext>
              </a:extLst>
            </p:cNvPr>
            <p:cNvGrpSpPr/>
            <p:nvPr/>
          </p:nvGrpSpPr>
          <p:grpSpPr>
            <a:xfrm>
              <a:off x="4161327" y="3548691"/>
              <a:ext cx="906386" cy="271851"/>
              <a:chOff x="3463009" y="4440546"/>
              <a:chExt cx="906386" cy="27185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667DE31-4BC2-3646-BE0C-708959E8FB50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948C520-157C-8843-8C11-ECA8D3E32115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8BAC87C-E524-6F41-A0D0-31AEB5C49A90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0FC6960-A580-EE44-BF19-3FEE3BA259E1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8D6BDD-4EA5-2F4D-A780-CD1657189D8D}"/>
                </a:ext>
              </a:extLst>
            </p:cNvPr>
            <p:cNvGrpSpPr/>
            <p:nvPr/>
          </p:nvGrpSpPr>
          <p:grpSpPr>
            <a:xfrm>
              <a:off x="5117288" y="3548691"/>
              <a:ext cx="906386" cy="271851"/>
              <a:chOff x="3463009" y="4440546"/>
              <a:chExt cx="906386" cy="271851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F0E8B06-AEE5-714B-8537-523A0C31EAC5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AB0AFC7-6C80-BC45-A126-CD8C59AE8DD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5FDCB54-5FA2-5341-BD1A-89AC2D9D99CA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A4FB65D-82E3-AE4D-ABBB-9948DAE1F865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0BC1CCAD-3B71-CF4B-80B5-1C105497C529}"/>
                </a:ext>
              </a:extLst>
            </p:cNvPr>
            <p:cNvSpPr/>
            <p:nvPr/>
          </p:nvSpPr>
          <p:spPr>
            <a:xfrm>
              <a:off x="6090300" y="3548691"/>
              <a:ext cx="607013" cy="2718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E296066-7F80-D447-97FF-428ABDA77B96}"/>
                </a:ext>
              </a:extLst>
            </p:cNvPr>
            <p:cNvSpPr/>
            <p:nvPr/>
          </p:nvSpPr>
          <p:spPr>
            <a:xfrm>
              <a:off x="6192005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E0F3D3-9B7F-6A48-9146-4A67F5AFDF1D}"/>
                </a:ext>
              </a:extLst>
            </p:cNvPr>
            <p:cNvSpPr/>
            <p:nvPr/>
          </p:nvSpPr>
          <p:spPr>
            <a:xfrm>
              <a:off x="6450735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F6C1FAB-2A30-F54F-AF47-3ABB67B3840A}"/>
                </a:ext>
              </a:extLst>
            </p:cNvPr>
            <p:cNvSpPr/>
            <p:nvPr/>
          </p:nvSpPr>
          <p:spPr>
            <a:xfrm>
              <a:off x="6778631" y="3548691"/>
              <a:ext cx="607013" cy="2718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44B5A1-7B55-3D47-AC84-3D89CB99E145}"/>
                </a:ext>
              </a:extLst>
            </p:cNvPr>
            <p:cNvSpPr/>
            <p:nvPr/>
          </p:nvSpPr>
          <p:spPr>
            <a:xfrm>
              <a:off x="6880336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14D957-52CC-B74C-9698-82CA69C2AEF4}"/>
                </a:ext>
              </a:extLst>
            </p:cNvPr>
            <p:cNvSpPr/>
            <p:nvPr/>
          </p:nvSpPr>
          <p:spPr>
            <a:xfrm>
              <a:off x="7139066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853756-9018-1441-9449-974DF9ED724B}"/>
              </a:ext>
            </a:extLst>
          </p:cNvPr>
          <p:cNvGrpSpPr/>
          <p:nvPr/>
        </p:nvGrpSpPr>
        <p:grpSpPr>
          <a:xfrm>
            <a:off x="1958566" y="2528715"/>
            <a:ext cx="5159784" cy="272206"/>
            <a:chOff x="1958566" y="2826072"/>
            <a:chExt cx="5159784" cy="2722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0BA419A-C79E-C14C-9E2D-FDC991D6AEB4}"/>
                </a:ext>
              </a:extLst>
            </p:cNvPr>
            <p:cNvGrpSpPr/>
            <p:nvPr/>
          </p:nvGrpSpPr>
          <p:grpSpPr>
            <a:xfrm>
              <a:off x="1958566" y="2826427"/>
              <a:ext cx="906386" cy="271851"/>
              <a:chOff x="1027771" y="4445606"/>
              <a:chExt cx="906386" cy="271851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0C14F22-382A-C44B-9463-A0E9B99558C5}"/>
                  </a:ext>
                </a:extLst>
              </p:cNvPr>
              <p:cNvSpPr/>
              <p:nvPr/>
            </p:nvSpPr>
            <p:spPr>
              <a:xfrm>
                <a:off x="1027771" y="4445606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51FA33-2DF9-2E4B-A564-F7C28861EE3A}"/>
                  </a:ext>
                </a:extLst>
              </p:cNvPr>
              <p:cNvSpPr/>
              <p:nvPr/>
            </p:nvSpPr>
            <p:spPr>
              <a:xfrm>
                <a:off x="1108710" y="4511892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3B24D1-D701-1B40-984C-6DCB19F4CDA6}"/>
                  </a:ext>
                </a:extLst>
              </p:cNvPr>
              <p:cNvSpPr/>
              <p:nvPr/>
            </p:nvSpPr>
            <p:spPr>
              <a:xfrm>
                <a:off x="1307697" y="4511892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E133B04-34C5-C040-85DC-AFB6DAF4F685}"/>
                  </a:ext>
                </a:extLst>
              </p:cNvPr>
              <p:cNvSpPr/>
              <p:nvPr/>
            </p:nvSpPr>
            <p:spPr>
              <a:xfrm>
                <a:off x="1506684" y="4511892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7E55F99-797C-384C-8363-5DD8F4A5A89E}"/>
                  </a:ext>
                </a:extLst>
              </p:cNvPr>
              <p:cNvSpPr/>
              <p:nvPr/>
            </p:nvSpPr>
            <p:spPr>
              <a:xfrm>
                <a:off x="1705670" y="4517208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2EC7FC0-7184-7E47-AD27-9CA8C1220E91}"/>
                </a:ext>
              </a:extLst>
            </p:cNvPr>
            <p:cNvGrpSpPr/>
            <p:nvPr/>
          </p:nvGrpSpPr>
          <p:grpSpPr>
            <a:xfrm>
              <a:off x="4539468" y="2826072"/>
              <a:ext cx="906386" cy="271851"/>
              <a:chOff x="3463009" y="4440546"/>
              <a:chExt cx="906386" cy="271851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2B318D2F-1546-7740-8A7E-6C0FAD81093C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36C809B-2154-1A46-B59C-592DE624A639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6689590-B3A4-2343-9F0F-86D38EF41806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91FEFAC-B403-EB4F-9F7E-2AF675A9A8C9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6E5DDDA-7CF9-774A-AAD5-1A375D1008E1}"/>
                </a:ext>
              </a:extLst>
            </p:cNvPr>
            <p:cNvGrpSpPr/>
            <p:nvPr/>
          </p:nvGrpSpPr>
          <p:grpSpPr>
            <a:xfrm>
              <a:off x="6211964" y="2826072"/>
              <a:ext cx="906386" cy="271851"/>
              <a:chOff x="3463009" y="4440546"/>
              <a:chExt cx="906386" cy="271851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36979E1E-EE9B-364A-9140-1A3D1994F39C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4B1595C-08C4-C147-BE03-9BBC23CDC9B4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31B8899-29EE-0340-9A70-C4670997E880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96031AC-DCEC-454B-8123-D4EE133039FD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BB63779-1628-BE48-957B-BE74465C2D16}"/>
              </a:ext>
            </a:extLst>
          </p:cNvPr>
          <p:cNvGrpSpPr/>
          <p:nvPr/>
        </p:nvGrpSpPr>
        <p:grpSpPr>
          <a:xfrm>
            <a:off x="3185853" y="1914269"/>
            <a:ext cx="3351974" cy="335018"/>
            <a:chOff x="3185853" y="2040640"/>
            <a:chExt cx="3351974" cy="33501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37C21F9-D1BD-C64D-9D36-368447980C28}"/>
                </a:ext>
              </a:extLst>
            </p:cNvPr>
            <p:cNvGrpSpPr/>
            <p:nvPr/>
          </p:nvGrpSpPr>
          <p:grpSpPr>
            <a:xfrm>
              <a:off x="3185853" y="2103807"/>
              <a:ext cx="906386" cy="271851"/>
              <a:chOff x="3463009" y="4440546"/>
              <a:chExt cx="906386" cy="271851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BB182F6-1E7D-A244-94CE-A9385466C2FD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165E2DD-DC91-2F47-AE58-C0CF81F20BC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A86C9F8-1CB1-6445-B6D0-2E67B027183F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F5207CF-BD31-344E-911A-1A0A140DE570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3DD0F43-1F5B-C34B-9773-04C31B701CC1}"/>
                </a:ext>
              </a:extLst>
            </p:cNvPr>
            <p:cNvGrpSpPr/>
            <p:nvPr/>
          </p:nvGrpSpPr>
          <p:grpSpPr>
            <a:xfrm>
              <a:off x="5631441" y="2040640"/>
              <a:ext cx="906386" cy="271851"/>
              <a:chOff x="3463009" y="4440546"/>
              <a:chExt cx="906386" cy="271851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A3949530-37A5-6E4A-A5E3-4014CFB326C5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F9BF29-30C0-0A4E-8ECD-BF1818DCF3C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8435A12-5501-AD49-B18B-18F43847261C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5BF8BE9-5266-CA4F-B47B-B0C53EEE8520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6B58F4-7E00-2A49-9335-DADF5113E8F3}"/>
              </a:ext>
            </a:extLst>
          </p:cNvPr>
          <p:cNvGrpSpPr/>
          <p:nvPr/>
        </p:nvGrpSpPr>
        <p:grpSpPr>
          <a:xfrm>
            <a:off x="4452970" y="1362990"/>
            <a:ext cx="906386" cy="271851"/>
            <a:chOff x="3463009" y="4440546"/>
            <a:chExt cx="906386" cy="27185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F4CAB0D7-3B49-EF4E-9A41-910E0DC70F73}"/>
                </a:ext>
              </a:extLst>
            </p:cNvPr>
            <p:cNvSpPr/>
            <p:nvPr/>
          </p:nvSpPr>
          <p:spPr>
            <a:xfrm>
              <a:off x="3463009" y="4440546"/>
              <a:ext cx="906386" cy="2718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140A203-E513-634A-863A-45249C752BFC}"/>
                </a:ext>
              </a:extLst>
            </p:cNvPr>
            <p:cNvSpPr/>
            <p:nvPr/>
          </p:nvSpPr>
          <p:spPr>
            <a:xfrm>
              <a:off x="3564714" y="449683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C92D878-7CB5-5D44-BF0E-39E6B8EC4A08}"/>
                </a:ext>
              </a:extLst>
            </p:cNvPr>
            <p:cNvSpPr/>
            <p:nvPr/>
          </p:nvSpPr>
          <p:spPr>
            <a:xfrm>
              <a:off x="3823444" y="449683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A129C52-0689-E74F-8CED-29275DB8080B}"/>
                </a:ext>
              </a:extLst>
            </p:cNvPr>
            <p:cNvSpPr/>
            <p:nvPr/>
          </p:nvSpPr>
          <p:spPr>
            <a:xfrm>
              <a:off x="4082174" y="449683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5FFCC44-262D-7748-B45F-80512AFB0ECA}"/>
              </a:ext>
            </a:extLst>
          </p:cNvPr>
          <p:cNvCxnSpPr>
            <a:cxnSpLocks/>
            <a:stCxn id="49" idx="2"/>
            <a:endCxn id="31" idx="0"/>
          </p:cNvCxnSpPr>
          <p:nvPr/>
        </p:nvCxnSpPr>
        <p:spPr>
          <a:xfrm flipH="1">
            <a:off x="4614520" y="2800566"/>
            <a:ext cx="378141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15DAC39-A206-E54E-9D31-06E69415AB6F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4992661" y="2800566"/>
            <a:ext cx="577820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97A5AAE-F190-1F41-95C0-24B00E181E70}"/>
              </a:ext>
            </a:extLst>
          </p:cNvPr>
          <p:cNvCxnSpPr>
            <a:cxnSpLocks/>
            <a:stCxn id="69" idx="2"/>
            <a:endCxn id="59" idx="0"/>
          </p:cNvCxnSpPr>
          <p:nvPr/>
        </p:nvCxnSpPr>
        <p:spPr>
          <a:xfrm flipH="1">
            <a:off x="6393807" y="2800566"/>
            <a:ext cx="271350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AFC0F76-6C98-0140-8428-26BCE0A6AC61}"/>
              </a:ext>
            </a:extLst>
          </p:cNvPr>
          <p:cNvCxnSpPr>
            <a:cxnSpLocks/>
            <a:stCxn id="69" idx="2"/>
            <a:endCxn id="64" idx="0"/>
          </p:cNvCxnSpPr>
          <p:nvPr/>
        </p:nvCxnSpPr>
        <p:spPr>
          <a:xfrm>
            <a:off x="6665157" y="2800566"/>
            <a:ext cx="416981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4284C60-BAFE-F94A-8438-E5893F4683DE}"/>
              </a:ext>
            </a:extLst>
          </p:cNvPr>
          <p:cNvCxnSpPr>
            <a:cxnSpLocks/>
            <a:stCxn id="54" idx="2"/>
            <a:endCxn id="5" idx="0"/>
          </p:cNvCxnSpPr>
          <p:nvPr/>
        </p:nvCxnSpPr>
        <p:spPr>
          <a:xfrm flipH="1">
            <a:off x="2411759" y="2249287"/>
            <a:ext cx="1227287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5212C63-35F1-C740-86F1-6A1D2BFF722D}"/>
              </a:ext>
            </a:extLst>
          </p:cNvPr>
          <p:cNvCxnSpPr>
            <a:cxnSpLocks/>
            <a:stCxn id="54" idx="2"/>
            <a:endCxn id="49" idx="0"/>
          </p:cNvCxnSpPr>
          <p:nvPr/>
        </p:nvCxnSpPr>
        <p:spPr>
          <a:xfrm>
            <a:off x="3639046" y="2249287"/>
            <a:ext cx="1353615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7820E88-6E0D-0B4C-BA30-EB41377E35B4}"/>
              </a:ext>
            </a:extLst>
          </p:cNvPr>
          <p:cNvCxnSpPr>
            <a:cxnSpLocks/>
            <a:stCxn id="74" idx="2"/>
            <a:endCxn id="69" idx="0"/>
          </p:cNvCxnSpPr>
          <p:nvPr/>
        </p:nvCxnSpPr>
        <p:spPr>
          <a:xfrm>
            <a:off x="6084634" y="2186120"/>
            <a:ext cx="580523" cy="3425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2203094-3E4B-9F40-9A50-70BE299A9C6B}"/>
              </a:ext>
            </a:extLst>
          </p:cNvPr>
          <p:cNvCxnSpPr>
            <a:cxnSpLocks/>
            <a:stCxn id="79" idx="2"/>
            <a:endCxn id="74" idx="0"/>
          </p:cNvCxnSpPr>
          <p:nvPr/>
        </p:nvCxnSpPr>
        <p:spPr>
          <a:xfrm>
            <a:off x="4906163" y="1634841"/>
            <a:ext cx="1178471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5F62AE4-23A6-EC41-84D0-6DD8125CBF2A}"/>
              </a:ext>
            </a:extLst>
          </p:cNvPr>
          <p:cNvCxnSpPr>
            <a:cxnSpLocks/>
            <a:stCxn id="54" idx="0"/>
            <a:endCxn id="79" idx="2"/>
          </p:cNvCxnSpPr>
          <p:nvPr/>
        </p:nvCxnSpPr>
        <p:spPr>
          <a:xfrm flipV="1">
            <a:off x="3639046" y="1634841"/>
            <a:ext cx="1267117" cy="3425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3">
            <a:extLst>
              <a:ext uri="{FF2B5EF4-FFF2-40B4-BE49-F238E27FC236}">
                <a16:creationId xmlns:a16="http://schemas.microsoft.com/office/drawing/2014/main" id="{C6ACFA91-DD73-6949-B8BE-DB1819D20BD5}"/>
              </a:ext>
            </a:extLst>
          </p:cNvPr>
          <p:cNvSpPr txBox="1">
            <a:spLocks noChangeArrowheads="1"/>
          </p:cNvSpPr>
          <p:nvPr/>
        </p:nvSpPr>
        <p:spPr>
          <a:xfrm>
            <a:off x="397546" y="3556301"/>
            <a:ext cx="7836613" cy="18896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Consistency, </a:t>
            </a:r>
            <a:r>
              <a:rPr lang="en-US" sz="1800" dirty="0">
                <a:solidFill>
                  <a:srgbClr val="3965BC"/>
                </a:solidFill>
              </a:rPr>
              <a:t>bottom up</a:t>
            </a:r>
          </a:p>
          <a:p>
            <a:pPr lvl="1"/>
            <a:r>
              <a:rPr lang="en-US" sz="1600" dirty="0"/>
              <a:t>Starting from the leaves</a:t>
            </a:r>
          </a:p>
          <a:p>
            <a:pPr lvl="1"/>
            <a:r>
              <a:rPr lang="en-US" sz="1600" dirty="0"/>
              <a:t>Revise a parent given the domain of a child (directional arc consistency)</a:t>
            </a:r>
          </a:p>
          <a:p>
            <a:pPr lvl="1"/>
            <a:r>
              <a:rPr lang="en-US" sz="1600" dirty="0"/>
              <a:t>Keep going up to the root </a:t>
            </a:r>
            <a:endParaRPr lang="en-US" sz="900" dirty="0"/>
          </a:p>
          <a:p>
            <a:r>
              <a:rPr lang="en-US" sz="1800" dirty="0"/>
              <a:t>Instantiations, </a:t>
            </a:r>
            <a:r>
              <a:rPr lang="en-US" sz="1800" dirty="0">
                <a:solidFill>
                  <a:srgbClr val="3965BC"/>
                </a:solidFill>
              </a:rPr>
              <a:t>top down</a:t>
            </a:r>
          </a:p>
          <a:p>
            <a:pPr lvl="1"/>
            <a:r>
              <a:rPr lang="en-US" sz="1600" dirty="0"/>
              <a:t>Instantiate variables from the root to the leaves </a:t>
            </a:r>
          </a:p>
          <a:p>
            <a:r>
              <a:rPr lang="en-US" sz="1800" dirty="0"/>
              <a:t>Runs 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/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/>
              <a:t> is #variables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/>
              <a:t> domain size</a:t>
            </a:r>
          </a:p>
          <a:p>
            <a:endParaRPr lang="en-US" sz="2000" dirty="0"/>
          </a:p>
          <a:p>
            <a:endParaRPr lang="en-US" sz="2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789999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FDC-C425-8346-B336-567BBAD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Tree-Structured CSP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B4D3-3A72-274E-B52F-D3F21C66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0171AD-4C0E-2E4F-9748-BBBE6684025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0" y="1265536"/>
            <a:ext cx="7836613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Any tree-structured CSP can be solved in time linear in the number of variables</a:t>
            </a:r>
            <a:endParaRPr lang="en-US" sz="1600" i="1" dirty="0"/>
          </a:p>
          <a:p>
            <a:r>
              <a:rPr lang="en-US" sz="2000" dirty="0"/>
              <a:t>Consistency, </a:t>
            </a:r>
            <a:r>
              <a:rPr lang="en-US" sz="2000" dirty="0">
                <a:solidFill>
                  <a:srgbClr val="3965BC"/>
                </a:solidFill>
              </a:rPr>
              <a:t>bottom up</a:t>
            </a:r>
          </a:p>
          <a:p>
            <a:r>
              <a:rPr lang="en-US" sz="2000" dirty="0"/>
              <a:t>Instantiations, </a:t>
            </a:r>
            <a:r>
              <a:rPr lang="en-US" sz="2000" dirty="0">
                <a:solidFill>
                  <a:srgbClr val="3965BC"/>
                </a:solidFill>
              </a:rPr>
              <a:t>top down</a:t>
            </a:r>
            <a:endParaRPr lang="en-US" sz="1800" dirty="0"/>
          </a:p>
          <a:p>
            <a:r>
              <a:rPr lang="en-US" sz="2000" dirty="0"/>
              <a:t>The assignment can be done backtrack-free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Idea exploited in</a:t>
            </a:r>
          </a:p>
          <a:p>
            <a:r>
              <a:rPr lang="en-US" sz="2000" dirty="0" err="1"/>
              <a:t>Cutset</a:t>
            </a:r>
            <a:r>
              <a:rPr lang="en-US" sz="2000" dirty="0"/>
              <a:t> method</a:t>
            </a:r>
          </a:p>
          <a:p>
            <a:r>
              <a:rPr lang="en-US" sz="2000" dirty="0"/>
              <a:t>Tree decompositions</a:t>
            </a:r>
          </a:p>
          <a:p>
            <a:pPr marL="0" indent="0"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48903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5EE3-0CBC-6A42-A324-CF7B4250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Cutset</a:t>
            </a:r>
            <a:r>
              <a:rPr lang="en-US" dirty="0"/>
              <a:t> </a:t>
            </a:r>
            <a:r>
              <a:rPr lang="en-US" dirty="0" err="1"/>
              <a:t>Conditionning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AA16E-1751-8040-94B9-F54133D29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0D2AE-7C65-1E46-A449-8596E5EF36A4}"/>
              </a:ext>
            </a:extLst>
          </p:cNvPr>
          <p:cNvSpPr txBox="1"/>
          <p:nvPr/>
        </p:nvSpPr>
        <p:spPr>
          <a:xfrm>
            <a:off x="532470" y="1105287"/>
            <a:ext cx="7926659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3A65BC"/>
              </a:buClr>
              <a:buFont typeface="+mj-lt"/>
              <a:buAutoNum type="arabicPeriod"/>
            </a:pPr>
            <a:r>
              <a:rPr lang="en-US" sz="2000" dirty="0">
                <a:latin typeface="+mn-lt"/>
                <a:ea typeface="+mn-ea"/>
              </a:rPr>
              <a:t>Identify a cycle </a:t>
            </a:r>
            <a:r>
              <a:rPr lang="en-US" sz="2000" dirty="0" err="1">
                <a:latin typeface="+mn-lt"/>
                <a:ea typeface="+mn-ea"/>
              </a:rPr>
              <a:t>cutset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n-lt"/>
                <a:ea typeface="+mn-ea"/>
              </a:rPr>
              <a:t> in the CSP (nodes that when removed yield a tree), the remaining variables form the set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+mn-lt"/>
                <a:ea typeface="+mn-ea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rgbClr val="3A65BC"/>
              </a:buClr>
              <a:buFont typeface="+mj-lt"/>
              <a:buAutoNum type="arabicPeriod"/>
            </a:pPr>
            <a:r>
              <a:rPr lang="en-US" sz="2000" dirty="0">
                <a:latin typeface="+mn-lt"/>
                <a:ea typeface="+mn-ea"/>
              </a:rPr>
              <a:t>Find a solution to the variables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n-lt"/>
                <a:ea typeface="+mn-ea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n-lt"/>
                <a:ea typeface="+mn-ea"/>
              </a:rPr>
              <a:t> is smaller than initial problem) </a:t>
            </a:r>
          </a:p>
          <a:p>
            <a:pPr marL="457200" indent="-457200">
              <a:spcBef>
                <a:spcPct val="20000"/>
              </a:spcBef>
              <a:buClr>
                <a:srgbClr val="3A65BC"/>
              </a:buClr>
              <a:buFont typeface="+mj-lt"/>
              <a:buAutoNum type="arabicPeriod"/>
            </a:pPr>
            <a:r>
              <a:rPr lang="en-US" sz="2000" dirty="0">
                <a:latin typeface="+mn-lt"/>
                <a:ea typeface="+mn-ea"/>
              </a:rPr>
              <a:t>For every consistent solution for variables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+mn-lt"/>
                <a:ea typeface="+mn-ea"/>
              </a:rPr>
              <a:t>: </a:t>
            </a: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⎻"/>
            </a:pPr>
            <a:r>
              <a:rPr lang="en-US" dirty="0">
                <a:latin typeface="+mn-lt"/>
                <a:ea typeface="+mn-ea"/>
              </a:rPr>
              <a:t>Apply DAC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+mn-lt"/>
                <a:ea typeface="+mn-ea"/>
              </a:rPr>
              <a:t>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+mn-lt"/>
                <a:ea typeface="+mn-ea"/>
                <a:cs typeface="Times New Roman" panose="02020603050405020304" pitchFamily="18" charset="0"/>
              </a:rPr>
              <a:t>.  </a:t>
            </a:r>
            <a:r>
              <a:rPr lang="en-US" dirty="0">
                <a:latin typeface="+mn-lt"/>
                <a:ea typeface="+mn-ea"/>
              </a:rPr>
              <a:t>If domain wipeout, find another solution to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>
                <a:latin typeface="+mn-lt"/>
                <a:ea typeface="+mn-e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⎻"/>
            </a:pPr>
            <a:r>
              <a:rPr lang="en-US" dirty="0">
                <a:latin typeface="+mn-lt"/>
                <a:ea typeface="+mn-ea"/>
              </a:rPr>
              <a:t>Apply DAC </a:t>
            </a:r>
            <a:r>
              <a:rPr lang="en-US" dirty="0">
                <a:solidFill>
                  <a:srgbClr val="3965BC"/>
                </a:solidFill>
                <a:latin typeface="+mn-lt"/>
                <a:ea typeface="+mn-ea"/>
              </a:rPr>
              <a:t>bottom-up</a:t>
            </a:r>
            <a:r>
              <a:rPr lang="en-US" dirty="0">
                <a:latin typeface="+mn-lt"/>
                <a:ea typeface="+mn-ea"/>
              </a:rPr>
              <a:t>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cs typeface="Times New Roman" panose="02020603050405020304" pitchFamily="18" charset="0"/>
              </a:rPr>
              <a:t> 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If domain wipeout, find another solution to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/>
              <a:t> </a:t>
            </a:r>
            <a:endParaRPr lang="en-US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⎻"/>
            </a:pPr>
            <a:r>
              <a:rPr lang="en-US" dirty="0">
                <a:latin typeface="+mn-lt"/>
                <a:ea typeface="+mn-ea"/>
              </a:rPr>
              <a:t>Solve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+mn-lt"/>
                <a:ea typeface="+mn-ea"/>
              </a:rPr>
              <a:t> (</a:t>
            </a:r>
            <a:r>
              <a:rPr lang="en-US" dirty="0">
                <a:solidFill>
                  <a:srgbClr val="3965BC"/>
                </a:solidFill>
                <a:latin typeface="+mn-lt"/>
                <a:ea typeface="+mn-ea"/>
              </a:rPr>
              <a:t>top-down</a:t>
            </a:r>
            <a:r>
              <a:rPr lang="en-US" dirty="0">
                <a:latin typeface="+mn-lt"/>
                <a:ea typeface="+mn-ea"/>
              </a:rPr>
              <a:t>).  Now, you have a solution to the CSP </a:t>
            </a:r>
            <a:endParaRPr lang="en-US" sz="2000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2000" dirty="0">
                <a:latin typeface="+mn-lt"/>
                <a:ea typeface="+mn-ea"/>
              </a:rPr>
              <a:t>Note: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 =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n-lt"/>
                <a:ea typeface="+mn-ea"/>
              </a:rPr>
              <a:t>, time is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If graph is nearly a tree,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n-lt"/>
                <a:ea typeface="+mn-ea"/>
              </a:rPr>
              <a:t> is small, and savings are large. 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In the worst-case,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− 2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 </a:t>
            </a:r>
            <a:endParaRPr lang="en-US" sz="2000" dirty="0">
              <a:latin typeface="+mn-lt"/>
              <a:ea typeface="+mn-ea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Finding the smallest </a:t>
            </a:r>
            <a:r>
              <a:rPr lang="en-US" sz="2000" dirty="0" err="1">
                <a:latin typeface="+mn-lt"/>
                <a:ea typeface="+mn-ea"/>
              </a:rPr>
              <a:t>cutset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>
                <a:effectLst/>
                <a:latin typeface="+mn-lt"/>
              </a:rPr>
              <a:t>is NP-hard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 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576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0AEA-9826-1D4A-935D-2B8D8494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6589-9C5B-4B48-B14D-2C8EF6AC4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B89EC-65E6-A44A-92EA-55F3A1232BD6}"/>
              </a:ext>
            </a:extLst>
          </p:cNvPr>
          <p:cNvSpPr txBox="1"/>
          <p:nvPr/>
        </p:nvSpPr>
        <p:spPr>
          <a:xfrm>
            <a:off x="526774" y="1133062"/>
            <a:ext cx="7951304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+mn-lt"/>
              </a:rPr>
              <a:t>Cluster the nodes of the CSP into subproblems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effectLst/>
                <a:latin typeface="+mn-lt"/>
              </a:rPr>
              <a:t>organized in a tree structure</a:t>
            </a: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Every variable appears in at least one subproblem 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If 2 variables are connected by a constraint, they must appear together (along with the constraint) in at least one subproblem 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Char char="•"/>
            </a:pPr>
            <a:r>
              <a:rPr lang="en-US" dirty="0">
                <a:latin typeface="+mn-lt"/>
                <a:ea typeface="+mn-ea"/>
              </a:rPr>
              <a:t>If a variable appears in 2 subproblems, it must appear in every </a:t>
            </a:r>
            <a:r>
              <a:rPr lang="en-US" dirty="0" err="1">
                <a:latin typeface="+mn-lt"/>
                <a:ea typeface="+mn-ea"/>
              </a:rPr>
              <a:t>suproblem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>
                <a:effectLst/>
                <a:latin typeface="+mn-lt"/>
              </a:rPr>
              <a:t>along the path between the 2 subproblems</a:t>
            </a: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53AF0-81C9-7B49-AAFF-5F6BA0BF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11" y="3706959"/>
            <a:ext cx="2012355" cy="1782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6B408-2B59-7A42-8B93-01BD25A6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42" y="3092061"/>
            <a:ext cx="3229897" cy="23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2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72A0-202B-E44F-9E79-8C576750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14DCF-F051-F247-9581-05E167944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91953-ED97-4544-8844-5B4FAAAC04F7}"/>
              </a:ext>
            </a:extLst>
          </p:cNvPr>
          <p:cNvSpPr txBox="1"/>
          <p:nvPr/>
        </p:nvSpPr>
        <p:spPr>
          <a:xfrm>
            <a:off x="526774" y="1133062"/>
            <a:ext cx="7951304" cy="309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1600" b="1" dirty="0">
                <a:latin typeface="+mn-lt"/>
                <a:ea typeface="+mn-ea"/>
              </a:rPr>
              <a:t>Solving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Each subproblem is a meta-variable, whose domain is the set of all solutions to the subproblem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Starting from leaves, proceed </a:t>
            </a:r>
            <a:r>
              <a:rPr lang="en-US" sz="1400" dirty="0">
                <a:solidFill>
                  <a:srgbClr val="3965BC"/>
                </a:solidFill>
                <a:latin typeface="+mn-lt"/>
                <a:ea typeface="+mn-ea"/>
              </a:rPr>
              <a:t>bottom up</a:t>
            </a: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Ensure that solutions of parent agree w/ solution of children (common variables must agree)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Build solution </a:t>
            </a:r>
            <a:r>
              <a:rPr lang="en-US" sz="1400" dirty="0">
                <a:solidFill>
                  <a:srgbClr val="3965BC"/>
                </a:solidFill>
                <a:latin typeface="+mn-lt"/>
                <a:ea typeface="+mn-ea"/>
              </a:rPr>
              <a:t>top-down</a:t>
            </a:r>
            <a:r>
              <a:rPr lang="en-US" sz="1400" dirty="0">
                <a:latin typeface="+mn-lt"/>
                <a:ea typeface="+mn-ea"/>
              </a:rPr>
              <a:t>, backtrack free</a:t>
            </a:r>
            <a:endParaRPr lang="en-US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1600" b="1" dirty="0">
                <a:latin typeface="+mn-lt"/>
                <a:ea typeface="+mn-ea"/>
              </a:rPr>
              <a:t>Complexity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Complexity depends on w, the treewidth of the decomposition (number of nodes in largest subproblem </a:t>
            </a:r>
            <a:r>
              <a:rPr 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1</a:t>
            </a:r>
            <a:r>
              <a:rPr lang="en-US" sz="1400" dirty="0">
                <a:latin typeface="+mn-lt"/>
                <a:ea typeface="+mn-ea"/>
              </a:rPr>
              <a:t>):  </a:t>
            </a:r>
            <a:r>
              <a:rPr 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O(</a:t>
            </a:r>
            <a:r>
              <a:rPr lang="en-US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d </a:t>
            </a:r>
            <a:r>
              <a:rPr lang="en-US" sz="14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lang="en-US" sz="14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  <a:r>
              <a:rPr 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Thus, CSPs with a bounded w can be solved in polynomial time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Finding </a:t>
            </a:r>
            <a:r>
              <a:rPr lang="en-US" sz="1400" dirty="0">
                <a:latin typeface="+mn-lt"/>
              </a:rPr>
              <a:t>the decomposition with minimal treewidth in NP-hard </a:t>
            </a:r>
            <a:r>
              <a:rPr lang="en-US" sz="1400" dirty="0">
                <a:latin typeface="+mn-lt"/>
                <a:sym typeface="Wingdings" pitchFamily="2" charset="2"/>
              </a:rPr>
              <a:t></a:t>
            </a: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2978-4BDB-3241-AE1E-1D507378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1" y="4365601"/>
            <a:ext cx="1954696" cy="14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B634-60C6-F544-832B-73E1FDF5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98D72-BB83-F44D-A7A2-1655769BB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6ECAC-8BF1-2944-B09E-C6B92688C0D9}"/>
              </a:ext>
            </a:extLst>
          </p:cNvPr>
          <p:cNvSpPr txBox="1"/>
          <p:nvPr/>
        </p:nvSpPr>
        <p:spPr>
          <a:xfrm>
            <a:off x="526774" y="1133062"/>
            <a:ext cx="7951304" cy="342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2000" dirty="0">
                <a:latin typeface="+mn-lt"/>
                <a:ea typeface="+mn-ea"/>
              </a:rPr>
              <a:t>Known symmetry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In map coloring, new solutions can be generated by permuting the colors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Add symmetry-break constraints to disallow permutations of solutions</a:t>
            </a:r>
          </a:p>
          <a:p>
            <a:pPr marL="293688" lvl="1">
              <a:spcBef>
                <a:spcPct val="20000"/>
              </a:spcBef>
              <a:buClr>
                <a:srgbClr val="3A65BC"/>
              </a:buClr>
            </a:pPr>
            <a:r>
              <a:rPr lang="en-US" dirty="0">
                <a:latin typeface="+mn-lt"/>
                <a:ea typeface="+mn-ea"/>
              </a:rPr>
              <a:t>Example:  Adding “CO &lt; NE &lt; IA</a:t>
            </a:r>
            <a:r>
              <a:rPr lang="en-US" dirty="0"/>
              <a:t>”</a:t>
            </a:r>
            <a:endParaRPr lang="en-US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Allows CO←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col1</a:t>
            </a:r>
            <a:r>
              <a:rPr lang="en-US" dirty="0">
                <a:latin typeface="+mn-lt"/>
                <a:ea typeface="+mn-ea"/>
              </a:rPr>
              <a:t>, NE</a:t>
            </a:r>
            <a:r>
              <a:rPr lang="en-US" dirty="0"/>
              <a:t>←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col2</a:t>
            </a:r>
            <a:r>
              <a:rPr lang="en-US" dirty="0">
                <a:latin typeface="+mn-lt"/>
                <a:ea typeface="+mn-ea"/>
              </a:rPr>
              <a:t>, IA</a:t>
            </a:r>
            <a:r>
              <a:rPr lang="en-US" dirty="0"/>
              <a:t>←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col3</a:t>
            </a:r>
            <a:r>
              <a:rPr lang="en-US" dirty="0">
                <a:latin typeface="+mn-lt"/>
                <a:ea typeface="+mn-ea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Prevents (</a:t>
            </a:r>
            <a:r>
              <a:rPr lang="en-US" dirty="0"/>
              <a:t>CO←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col2</a:t>
            </a:r>
            <a:r>
              <a:rPr lang="en-US" dirty="0"/>
              <a:t>, NE←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col1),</a:t>
            </a:r>
            <a:r>
              <a:rPr lang="en-US" dirty="0"/>
              <a:t> (CO←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col3</a:t>
            </a:r>
            <a:r>
              <a:rPr lang="en-US" dirty="0"/>
              <a:t>, NE←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col2), etc.</a:t>
            </a:r>
            <a:endParaRPr lang="en-US" dirty="0"/>
          </a:p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2000" dirty="0">
                <a:latin typeface="+mn-lt"/>
              </a:rPr>
              <a:t>Discovering symmetry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Equivalent to graph isomorphism (open questions: P or NPC?)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Efficient methods for value interchangeability exist</a:t>
            </a:r>
          </a:p>
          <a:p>
            <a:pPr>
              <a:spcBef>
                <a:spcPct val="20000"/>
              </a:spcBef>
              <a:buClr>
                <a:srgbClr val="3A65BC"/>
              </a:buClr>
              <a:tabLst>
                <a:tab pos="280988" algn="l"/>
              </a:tabLst>
            </a:pPr>
            <a:r>
              <a:rPr lang="en-US" dirty="0">
                <a:latin typeface="+mn-lt"/>
              </a:rPr>
              <a:t>	Example: values that have the same supports are interchangeable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4C8BE7-EC6B-394F-9C09-EA5C193615F2}"/>
              </a:ext>
            </a:extLst>
          </p:cNvPr>
          <p:cNvSpPr/>
          <p:nvPr/>
        </p:nvSpPr>
        <p:spPr>
          <a:xfrm>
            <a:off x="5114208" y="4665405"/>
            <a:ext cx="2116872" cy="39060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85E71C-16FE-F446-8A84-2CE8C5534506}"/>
              </a:ext>
            </a:extLst>
          </p:cNvPr>
          <p:cNvSpPr/>
          <p:nvPr/>
        </p:nvSpPr>
        <p:spPr>
          <a:xfrm>
            <a:off x="5010340" y="5400797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686C65-06F3-8448-95E6-E63D619C136B}"/>
              </a:ext>
            </a:extLst>
          </p:cNvPr>
          <p:cNvSpPr/>
          <p:nvPr/>
        </p:nvSpPr>
        <p:spPr>
          <a:xfrm>
            <a:off x="5617785" y="5400797"/>
            <a:ext cx="601741" cy="321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4089DD-3AF3-D340-9CE8-0132EFF634C3}"/>
              </a:ext>
            </a:extLst>
          </p:cNvPr>
          <p:cNvSpPr/>
          <p:nvPr/>
        </p:nvSpPr>
        <p:spPr>
          <a:xfrm>
            <a:off x="6356102" y="5400797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6A3F8A-0417-D043-9D14-1482AFCC48DA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5246265" y="5056009"/>
            <a:ext cx="926379" cy="34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D01F3C-C778-F44A-9F44-392738C4013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5918656" y="5056009"/>
            <a:ext cx="253988" cy="34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0FD6B3-E7DB-544F-AABB-E3A4C65AD293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172644" y="5056009"/>
            <a:ext cx="419383" cy="34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033491-CA3F-774A-BED4-C59325B555A3}"/>
              </a:ext>
            </a:extLst>
          </p:cNvPr>
          <p:cNvGrpSpPr/>
          <p:nvPr/>
        </p:nvGrpSpPr>
        <p:grpSpPr>
          <a:xfrm>
            <a:off x="6508109" y="4721340"/>
            <a:ext cx="658551" cy="278734"/>
            <a:chOff x="5296829" y="4721340"/>
            <a:chExt cx="658551" cy="2787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862857-E9FD-644B-8FB2-031EA1E8191D}"/>
                </a:ext>
              </a:extLst>
            </p:cNvPr>
            <p:cNvSpPr/>
            <p:nvPr/>
          </p:nvSpPr>
          <p:spPr>
            <a:xfrm>
              <a:off x="5340084" y="4784507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346A0B-BD15-0C4C-AB7A-7ADA20C4CDE4}"/>
                </a:ext>
              </a:extLst>
            </p:cNvPr>
            <p:cNvSpPr/>
            <p:nvPr/>
          </p:nvSpPr>
          <p:spPr>
            <a:xfrm>
              <a:off x="5560381" y="4784507"/>
              <a:ext cx="152400" cy="152400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E8C395-E065-E54A-AE1E-B3BFF6E51B32}"/>
                </a:ext>
              </a:extLst>
            </p:cNvPr>
            <p:cNvSpPr/>
            <p:nvPr/>
          </p:nvSpPr>
          <p:spPr>
            <a:xfrm>
              <a:off x="5780678" y="4784507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8205076-0EAE-F74F-A38B-1BE514C9D6E4}"/>
                </a:ext>
              </a:extLst>
            </p:cNvPr>
            <p:cNvSpPr/>
            <p:nvPr/>
          </p:nvSpPr>
          <p:spPr>
            <a:xfrm>
              <a:off x="5296829" y="4721340"/>
              <a:ext cx="658551" cy="27873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EF2EC8-8CC2-464A-B98D-283A85B13FED}"/>
              </a:ext>
            </a:extLst>
          </p:cNvPr>
          <p:cNvGrpSpPr/>
          <p:nvPr/>
        </p:nvGrpSpPr>
        <p:grpSpPr>
          <a:xfrm>
            <a:off x="5783848" y="4721340"/>
            <a:ext cx="658551" cy="278734"/>
            <a:chOff x="4572000" y="4721340"/>
            <a:chExt cx="658551" cy="2787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D93918-AF36-B749-9A78-90F408F140E7}"/>
                </a:ext>
              </a:extLst>
            </p:cNvPr>
            <p:cNvSpPr/>
            <p:nvPr/>
          </p:nvSpPr>
          <p:spPr>
            <a:xfrm>
              <a:off x="4615255" y="4784507"/>
              <a:ext cx="152400" cy="152400"/>
            </a:xfrm>
            <a:prstGeom prst="ellipse">
              <a:avLst/>
            </a:prstGeom>
            <a:solidFill>
              <a:srgbClr val="00F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9E62E-0C13-3443-B59E-CC974158A3C1}"/>
                </a:ext>
              </a:extLst>
            </p:cNvPr>
            <p:cNvSpPr/>
            <p:nvPr/>
          </p:nvSpPr>
          <p:spPr>
            <a:xfrm>
              <a:off x="4835552" y="4784507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488C51E-6651-3E4E-97B4-A0CEDFF740F6}"/>
                </a:ext>
              </a:extLst>
            </p:cNvPr>
            <p:cNvSpPr/>
            <p:nvPr/>
          </p:nvSpPr>
          <p:spPr>
            <a:xfrm>
              <a:off x="5055849" y="4784507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85C95DD-9EB8-C445-8949-3C46470D3706}"/>
                </a:ext>
              </a:extLst>
            </p:cNvPr>
            <p:cNvSpPr/>
            <p:nvPr/>
          </p:nvSpPr>
          <p:spPr>
            <a:xfrm>
              <a:off x="4572000" y="4721340"/>
              <a:ext cx="658551" cy="27873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B43CD3-C9BA-304A-B2A6-4E698C64508F}"/>
              </a:ext>
            </a:extLst>
          </p:cNvPr>
          <p:cNvGrpSpPr/>
          <p:nvPr/>
        </p:nvGrpSpPr>
        <p:grpSpPr>
          <a:xfrm>
            <a:off x="5174817" y="4721340"/>
            <a:ext cx="543321" cy="278734"/>
            <a:chOff x="3963537" y="4721340"/>
            <a:chExt cx="543321" cy="27873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3C09F41-187B-C94F-869A-4FB5A6A345EC}"/>
                </a:ext>
              </a:extLst>
            </p:cNvPr>
            <p:cNvSpPr/>
            <p:nvPr/>
          </p:nvSpPr>
          <p:spPr>
            <a:xfrm>
              <a:off x="4048849" y="478450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E02284-A5F6-754E-BDA3-2E3A029D77DF}"/>
                </a:ext>
              </a:extLst>
            </p:cNvPr>
            <p:cNvSpPr/>
            <p:nvPr/>
          </p:nvSpPr>
          <p:spPr>
            <a:xfrm>
              <a:off x="4269146" y="478450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F7468CE-B9A2-CE4F-9FE1-329C9D02C6FF}"/>
                </a:ext>
              </a:extLst>
            </p:cNvPr>
            <p:cNvSpPr/>
            <p:nvPr/>
          </p:nvSpPr>
          <p:spPr>
            <a:xfrm>
              <a:off x="3963537" y="4721340"/>
              <a:ext cx="543321" cy="27873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088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34CE3186-014B-984F-B99A-DF115BDF4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 Away Message</a:t>
            </a:r>
            <a:endParaRPr lang="en-US" altLang="en-US" sz="4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EBE71FD-C444-2D4A-9876-BE36DEA20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Constraint Programming (CP)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CP = Modeling + Inference + Search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CC8D219-F215-4645-BB89-4B7FDDCC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632" y="3869266"/>
            <a:ext cx="3907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dirty="0">
                <a:latin typeface="Arial" panose="020B0604020202020204" pitchFamily="34" charset="0"/>
              </a:rPr>
              <a:t>Systematic </a:t>
            </a:r>
            <a:r>
              <a:rPr lang="en-US" altLang="en-US" sz="1400" dirty="0">
                <a:latin typeface="Arial" panose="020B0604020202020204" pitchFamily="34" charset="0"/>
              </a:rPr>
              <a:t>(w/ backtracking) or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dirty="0">
                <a:latin typeface="Arial" panose="020B0604020202020204" pitchFamily="34" charset="0"/>
              </a:rPr>
              <a:t>Non-systematic </a:t>
            </a:r>
            <a:r>
              <a:rPr lang="en-US" altLang="en-US" sz="1400" dirty="0">
                <a:latin typeface="Arial" panose="020B0604020202020204" pitchFamily="34" charset="0"/>
              </a:rPr>
              <a:t>(hill climbing, taboo, etc.)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416F1363-1BEB-3E4A-8C34-57553B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48" y="3747790"/>
            <a:ext cx="291465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AC, PC, HLC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Enforce consistency (filtering)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Propagate constraint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16F5DF3-1C55-0F4A-BAAE-EEB47D7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1" y="3747790"/>
            <a:ext cx="167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2BBB-292F-7041-B16A-D00C7FAA5819}"/>
              </a:ext>
            </a:extLst>
          </p:cNvPr>
          <p:cNvCxnSpPr>
            <a:cxnSpLocks/>
            <a:endCxn id="8198" idx="0"/>
          </p:cNvCxnSpPr>
          <p:nvPr/>
        </p:nvCxnSpPr>
        <p:spPr>
          <a:xfrm flipH="1">
            <a:off x="3597274" y="2963333"/>
            <a:ext cx="949324" cy="78445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DB294E-7C1C-CC4B-9D46-BEB34B077F22}"/>
              </a:ext>
            </a:extLst>
          </p:cNvPr>
          <p:cNvCxnSpPr>
            <a:cxnSpLocks/>
            <a:endCxn id="8199" idx="0"/>
          </p:cNvCxnSpPr>
          <p:nvPr/>
        </p:nvCxnSpPr>
        <p:spPr>
          <a:xfrm flipH="1">
            <a:off x="1428751" y="3039636"/>
            <a:ext cx="1085850" cy="70815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43BA85-7091-7948-AD0C-5BD6992BD87B}"/>
              </a:ext>
            </a:extLst>
          </p:cNvPr>
          <p:cNvCxnSpPr>
            <a:cxnSpLocks/>
          </p:cNvCxnSpPr>
          <p:nvPr/>
        </p:nvCxnSpPr>
        <p:spPr>
          <a:xfrm flipH="1">
            <a:off x="6219827" y="3039636"/>
            <a:ext cx="819150" cy="838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8A893CE2-7EB9-8543-ADF7-BD399667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Definition of a CSP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921AEF-A523-3544-8FE3-B346719B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Given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1800" dirty="0"/>
              <a:t>A set of variables				</a:t>
            </a:r>
          </a:p>
          <a:p>
            <a:pPr lvl="1" eaLnBrk="1" hangingPunct="1"/>
            <a:r>
              <a:rPr lang="en-US" altLang="en-US" sz="1800" dirty="0"/>
              <a:t>A set of variable domains (values) 			        </a:t>
            </a:r>
          </a:p>
          <a:p>
            <a:pPr lvl="1" eaLnBrk="1" hangingPunct="1"/>
            <a:r>
              <a:rPr lang="en-US" altLang="en-US" sz="1800" dirty="0"/>
              <a:t>A set of constraints</a:t>
            </a:r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r>
              <a:rPr lang="en-US" altLang="en-US" sz="1800" dirty="0"/>
              <a:t>A solution                                                        where all constraints are satisfied</a:t>
            </a:r>
            <a:r>
              <a:rPr lang="en-US" altLang="en-US" sz="1600" dirty="0"/>
              <a:t>						</a:t>
            </a:r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Query</a:t>
            </a:r>
            <a:r>
              <a:rPr lang="en-US" altLang="en-US" sz="2000" dirty="0"/>
              <a:t>:</a:t>
            </a:r>
          </a:p>
          <a:p>
            <a:pPr lvl="1" eaLnBrk="1" hangingPunct="1"/>
            <a:r>
              <a:rPr lang="en-US" altLang="en-US" sz="1600" dirty="0"/>
              <a:t>Does a solution exist?</a:t>
            </a:r>
          </a:p>
          <a:p>
            <a:pPr lvl="1" eaLnBrk="1" hangingPunct="1"/>
            <a:r>
              <a:rPr lang="en-US" altLang="en-US" sz="1600" dirty="0"/>
              <a:t>What is the number of solutions?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pic>
        <p:nvPicPr>
          <p:cNvPr id="28677" name="Picture 1" descr="latex-image-1.pdf">
            <a:extLst>
              <a:ext uri="{FF2B5EF4-FFF2-40B4-BE49-F238E27FC236}">
                <a16:creationId xmlns:a16="http://schemas.microsoft.com/office/drawing/2014/main" id="{FEAE2779-8B59-4647-B113-229E37809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44068"/>
            <a:ext cx="1461830" cy="2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latex-image-1.pdf">
            <a:extLst>
              <a:ext uri="{FF2B5EF4-FFF2-40B4-BE49-F238E27FC236}">
                <a16:creationId xmlns:a16="http://schemas.microsoft.com/office/drawing/2014/main" id="{50D2D067-FA8C-0F4D-B8C1-31231A381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3546"/>
            <a:ext cx="257619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latex-image-1.pdf">
            <a:extLst>
              <a:ext uri="{FF2B5EF4-FFF2-40B4-BE49-F238E27FC236}">
                <a16:creationId xmlns:a16="http://schemas.microsoft.com/office/drawing/2014/main" id="{137FE03C-EA71-7A4C-A2F9-1D7AAC8B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828800"/>
            <a:ext cx="322362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latex-image-1.pdf">
            <a:extLst>
              <a:ext uri="{FF2B5EF4-FFF2-40B4-BE49-F238E27FC236}">
                <a16:creationId xmlns:a16="http://schemas.microsoft.com/office/drawing/2014/main" id="{46C17C7A-749A-D247-9E8F-55D8D5616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4718"/>
            <a:ext cx="2724150" cy="3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00CCCA-97E1-3449-B7C0-9D8F34531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90800"/>
            <a:ext cx="3138301" cy="31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F02099-9241-4A49-AF9E-4BDF59A6F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355" y="3871290"/>
            <a:ext cx="3343245" cy="3197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9322A6-72EA-1748-8D81-62F942154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993" y="2980861"/>
            <a:ext cx="3938007" cy="295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70C3F6-34C4-1647-8C73-A940246B0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7993" y="3415524"/>
            <a:ext cx="6172200" cy="308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7D1B-1720-7F77-5DB6-043969CB4582}"/>
              </a:ext>
            </a:extLst>
          </p:cNvPr>
          <p:cNvSpPr txBox="1"/>
          <p:nvPr/>
        </p:nvSpPr>
        <p:spPr>
          <a:xfrm>
            <a:off x="8214732" y="6332412"/>
            <a:ext cx="624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FC86-53EB-9E4D-B3F1-639FC951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Definition: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64809-475A-F845-888E-51837ECC6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E4D1B2-BF73-8A4F-8A8E-28B31FA7062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1800" kern="0" dirty="0"/>
              <a:t>Variable</a:t>
            </a:r>
          </a:p>
          <a:p>
            <a:pPr eaLnBrk="1" hangingPunct="1"/>
            <a:r>
              <a:rPr lang="en-US" altLang="en-US" sz="1800" kern="0" dirty="0"/>
              <a:t>Value</a:t>
            </a:r>
          </a:p>
          <a:p>
            <a:pPr eaLnBrk="1" hangingPunct="1"/>
            <a:r>
              <a:rPr lang="en-US" altLang="en-US" sz="1800" kern="0" dirty="0"/>
              <a:t>Domain of a variable, values of a domain</a:t>
            </a:r>
          </a:p>
          <a:p>
            <a:pPr eaLnBrk="1" hangingPunct="1"/>
            <a:r>
              <a:rPr lang="en-US" altLang="en-US" sz="1800" kern="0" dirty="0"/>
              <a:t>Variable assignment, variable instantiation, variable-value pair (</a:t>
            </a:r>
            <a:r>
              <a:rPr lang="en-US" altLang="en-US" sz="1800" kern="0" dirty="0" err="1"/>
              <a:t>vvp</a:t>
            </a:r>
            <a:r>
              <a:rPr lang="en-US" altLang="en-US" sz="1800" kern="0" dirty="0"/>
              <a:t>)</a:t>
            </a:r>
          </a:p>
          <a:p>
            <a:pPr eaLnBrk="1" hangingPunct="1"/>
            <a:r>
              <a:rPr lang="en-US" altLang="en-US" sz="1800" kern="0" dirty="0"/>
              <a:t>Constraint: scope, relation, arity</a:t>
            </a:r>
          </a:p>
          <a:p>
            <a:pPr eaLnBrk="1" hangingPunct="1"/>
            <a:r>
              <a:rPr lang="en-US" altLang="en-US" sz="1800" kern="0" dirty="0"/>
              <a:t>Supports, allowed</a:t>
            </a:r>
          </a:p>
          <a:p>
            <a:pPr eaLnBrk="1" hangingPunct="1"/>
            <a:r>
              <a:rPr lang="en-US" altLang="en-US" sz="1800" kern="0" dirty="0" err="1"/>
              <a:t>Nogoods</a:t>
            </a:r>
            <a:r>
              <a:rPr lang="en-US" altLang="en-US" sz="1800" kern="0" dirty="0"/>
              <a:t>, forbidden, conflicts</a:t>
            </a:r>
          </a:p>
          <a:p>
            <a:pPr eaLnBrk="1" hangingPunct="1"/>
            <a:r>
              <a:rPr lang="en-US" altLang="en-US" sz="1800" kern="0" dirty="0" err="1"/>
              <a:t>Nogood</a:t>
            </a:r>
            <a:r>
              <a:rPr lang="en-US" altLang="en-US" sz="1800" kern="0" dirty="0"/>
              <a:t>, minimal </a:t>
            </a:r>
            <a:r>
              <a:rPr lang="en-US" altLang="en-US" sz="1800" kern="0" dirty="0" err="1"/>
              <a:t>nogood</a:t>
            </a:r>
            <a:endParaRPr lang="en-US" altLang="en-US" sz="1800" kern="0" dirty="0"/>
          </a:p>
          <a:p>
            <a:pPr eaLnBrk="1" hangingPunct="1"/>
            <a:r>
              <a:rPr lang="en-US" altLang="en-US" sz="1800" kern="0" dirty="0"/>
              <a:t>Partial assignment, partial solution </a:t>
            </a:r>
          </a:p>
          <a:p>
            <a:pPr eaLnBrk="1" hangingPunct="1"/>
            <a:r>
              <a:rPr lang="en-US" altLang="en-US" sz="1800" kern="0" dirty="0"/>
              <a:t>Complete assignment, solution</a:t>
            </a:r>
          </a:p>
          <a:p>
            <a:pPr eaLnBrk="1" hangingPunct="1"/>
            <a:r>
              <a:rPr lang="en-US" altLang="en-US" sz="1800" kern="0" dirty="0"/>
              <a:t>Consistent assignment, consistent solution</a:t>
            </a:r>
          </a:p>
          <a:p>
            <a:pPr eaLnBrk="1" hangingPunct="1"/>
            <a:r>
              <a:rPr lang="en-US" altLang="en-US" sz="1800" kern="0" dirty="0"/>
              <a:t>Universal constraint: binary constraint that allows all pairs of values between variables.  It is the absence of any explicit (binary or non-binary) constraint between two given variables</a:t>
            </a:r>
          </a:p>
        </p:txBody>
      </p:sp>
    </p:spTree>
    <p:extLst>
      <p:ext uri="{BB962C8B-B14F-4D97-AF65-F5344CB8AC3E}">
        <p14:creationId xmlns:p14="http://schemas.microsoft.com/office/powerpoint/2010/main" val="393621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4ED1DB20-3FC1-3243-BAF0-85D4E1E3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Example II:  Resource Allocation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876804-5BEA-4247-A903-5DE2FDC81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/>
              <a:t>What is the CSP formulation?</a:t>
            </a:r>
            <a:endParaRPr lang="en-US" altLang="en-US" sz="4400">
              <a:solidFill>
                <a:schemeClr val="accent2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0181" name="Group 4">
            <a:extLst>
              <a:ext uri="{FF2B5EF4-FFF2-40B4-BE49-F238E27FC236}">
                <a16:creationId xmlns:a16="http://schemas.microsoft.com/office/drawing/2014/main" id="{DCD544A4-8B6C-A146-B7FA-0D014DCEA8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791200" cy="3886200"/>
            <a:chOff x="960" y="960"/>
            <a:chExt cx="3648" cy="2448"/>
          </a:xfrm>
        </p:grpSpPr>
        <p:grpSp>
          <p:nvGrpSpPr>
            <p:cNvPr id="50182" name="Group 5">
              <a:extLst>
                <a:ext uri="{FF2B5EF4-FFF2-40B4-BE49-F238E27FC236}">
                  <a16:creationId xmlns:a16="http://schemas.microsoft.com/office/drawing/2014/main" id="{4819DF52-F192-7742-8E7D-B7FA1378B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60"/>
              <a:ext cx="3648" cy="1707"/>
              <a:chOff x="864" y="1728"/>
              <a:chExt cx="14688" cy="4320"/>
            </a:xfrm>
          </p:grpSpPr>
          <p:grpSp>
            <p:nvGrpSpPr>
              <p:cNvPr id="50191" name="Group 6">
                <a:extLst>
                  <a:ext uri="{FF2B5EF4-FFF2-40B4-BE49-F238E27FC236}">
                    <a16:creationId xmlns:a16="http://schemas.microsoft.com/office/drawing/2014/main" id="{7DBF962B-638A-4147-8104-402AEEE71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0258" name="Line 7">
                  <a:extLst>
                    <a:ext uri="{FF2B5EF4-FFF2-40B4-BE49-F238E27FC236}">
                      <a16:creationId xmlns:a16="http://schemas.microsoft.com/office/drawing/2014/main" id="{9C4B7FA4-A0DC-AD4E-B7CC-09B71986F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8">
                  <a:extLst>
                    <a:ext uri="{FF2B5EF4-FFF2-40B4-BE49-F238E27FC236}">
                      <a16:creationId xmlns:a16="http://schemas.microsoft.com/office/drawing/2014/main" id="{581E4D15-4EC9-C44A-A086-DFFA89AB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9">
                  <a:extLst>
                    <a:ext uri="{FF2B5EF4-FFF2-40B4-BE49-F238E27FC236}">
                      <a16:creationId xmlns:a16="http://schemas.microsoft.com/office/drawing/2014/main" id="{0268243C-44DC-0D47-97DA-830D231E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0">
                  <a:extLst>
                    <a:ext uri="{FF2B5EF4-FFF2-40B4-BE49-F238E27FC236}">
                      <a16:creationId xmlns:a16="http://schemas.microsoft.com/office/drawing/2014/main" id="{B7064EFF-3DCB-FF47-BD54-CB9E44DA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1">
                  <a:extLst>
                    <a:ext uri="{FF2B5EF4-FFF2-40B4-BE49-F238E27FC236}">
                      <a16:creationId xmlns:a16="http://schemas.microsoft.com/office/drawing/2014/main" id="{EEF70F55-BB57-F549-BC1A-5BC969E0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2">
                <a:extLst>
                  <a:ext uri="{FF2B5EF4-FFF2-40B4-BE49-F238E27FC236}">
                    <a16:creationId xmlns:a16="http://schemas.microsoft.com/office/drawing/2014/main" id="{ECBF3D8A-2B02-4348-B2C1-60DDF4CC0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0254" name="Line 13">
                  <a:extLst>
                    <a:ext uri="{FF2B5EF4-FFF2-40B4-BE49-F238E27FC236}">
                      <a16:creationId xmlns:a16="http://schemas.microsoft.com/office/drawing/2014/main" id="{B3673E3A-AFE2-FC4F-8D7E-A3C3B91F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4">
                  <a:extLst>
                    <a:ext uri="{FF2B5EF4-FFF2-40B4-BE49-F238E27FC236}">
                      <a16:creationId xmlns:a16="http://schemas.microsoft.com/office/drawing/2014/main" id="{99EF2ACA-7E74-2E48-9730-65EEB17AC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5">
                  <a:extLst>
                    <a:ext uri="{FF2B5EF4-FFF2-40B4-BE49-F238E27FC236}">
                      <a16:creationId xmlns:a16="http://schemas.microsoft.com/office/drawing/2014/main" id="{A960FA82-0AE9-3443-9A06-43EF1639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6">
                  <a:extLst>
                    <a:ext uri="{FF2B5EF4-FFF2-40B4-BE49-F238E27FC236}">
                      <a16:creationId xmlns:a16="http://schemas.microsoft.com/office/drawing/2014/main" id="{C5413020-24A4-484C-8C5A-C9748CEAA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AE7B8DEF-6412-8F46-9C4A-A96CA3802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18">
                <a:extLst>
                  <a:ext uri="{FF2B5EF4-FFF2-40B4-BE49-F238E27FC236}">
                    <a16:creationId xmlns:a16="http://schemas.microsoft.com/office/drawing/2014/main" id="{E5D57996-66D7-4048-9D08-D9FF0DF3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0252" name="Line 19">
                  <a:extLst>
                    <a:ext uri="{FF2B5EF4-FFF2-40B4-BE49-F238E27FC236}">
                      <a16:creationId xmlns:a16="http://schemas.microsoft.com/office/drawing/2014/main" id="{99DA740B-379B-F143-B477-84290E702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20">
                  <a:extLst>
                    <a:ext uri="{FF2B5EF4-FFF2-40B4-BE49-F238E27FC236}">
                      <a16:creationId xmlns:a16="http://schemas.microsoft.com/office/drawing/2014/main" id="{A92BC660-854E-5846-89C3-AAC2784DD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5" name="Line 21">
                <a:extLst>
                  <a:ext uri="{FF2B5EF4-FFF2-40B4-BE49-F238E27FC236}">
                    <a16:creationId xmlns:a16="http://schemas.microsoft.com/office/drawing/2014/main" id="{5CC2797D-2207-4F44-BFA7-AD72B254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Line 22">
                <a:extLst>
                  <a:ext uri="{FF2B5EF4-FFF2-40B4-BE49-F238E27FC236}">
                    <a16:creationId xmlns:a16="http://schemas.microsoft.com/office/drawing/2014/main" id="{4ED4ADD2-CB46-A54D-A4F0-A6C6D23F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7" name="Group 23">
                <a:extLst>
                  <a:ext uri="{FF2B5EF4-FFF2-40B4-BE49-F238E27FC236}">
                    <a16:creationId xmlns:a16="http://schemas.microsoft.com/office/drawing/2014/main" id="{9EA9588D-7067-274A-A3D5-E0F63A79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0248" name="Line 24">
                  <a:extLst>
                    <a:ext uri="{FF2B5EF4-FFF2-40B4-BE49-F238E27FC236}">
                      <a16:creationId xmlns:a16="http://schemas.microsoft.com/office/drawing/2014/main" id="{7ECFEB1C-FC73-AE40-A8BD-FF3A0A1CC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25">
                  <a:extLst>
                    <a:ext uri="{FF2B5EF4-FFF2-40B4-BE49-F238E27FC236}">
                      <a16:creationId xmlns:a16="http://schemas.microsoft.com/office/drawing/2014/main" id="{D9F5186D-52E8-9447-AB45-6CEA7904D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26">
                  <a:extLst>
                    <a:ext uri="{FF2B5EF4-FFF2-40B4-BE49-F238E27FC236}">
                      <a16:creationId xmlns:a16="http://schemas.microsoft.com/office/drawing/2014/main" id="{8BA5E206-CC4C-9140-A156-719B4146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27">
                  <a:extLst>
                    <a:ext uri="{FF2B5EF4-FFF2-40B4-BE49-F238E27FC236}">
                      <a16:creationId xmlns:a16="http://schemas.microsoft.com/office/drawing/2014/main" id="{64DE8B68-A616-7145-9853-0D1A8602C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8" name="Group 28">
                <a:extLst>
                  <a:ext uri="{FF2B5EF4-FFF2-40B4-BE49-F238E27FC236}">
                    <a16:creationId xmlns:a16="http://schemas.microsoft.com/office/drawing/2014/main" id="{52C5ED62-51D6-B849-BA5A-58D3B33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0246" name="Line 29">
                  <a:extLst>
                    <a:ext uri="{FF2B5EF4-FFF2-40B4-BE49-F238E27FC236}">
                      <a16:creationId xmlns:a16="http://schemas.microsoft.com/office/drawing/2014/main" id="{2D423850-2C2A-4F4F-8C9B-30CE36669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30">
                  <a:extLst>
                    <a:ext uri="{FF2B5EF4-FFF2-40B4-BE49-F238E27FC236}">
                      <a16:creationId xmlns:a16="http://schemas.microsoft.com/office/drawing/2014/main" id="{568FE198-98E1-F542-B910-08999E60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9" name="Group 31">
                <a:extLst>
                  <a:ext uri="{FF2B5EF4-FFF2-40B4-BE49-F238E27FC236}">
                    <a16:creationId xmlns:a16="http://schemas.microsoft.com/office/drawing/2014/main" id="{327EEAC5-9C64-BA4C-B01E-1188FD5C7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0242" name="Line 32">
                  <a:extLst>
                    <a:ext uri="{FF2B5EF4-FFF2-40B4-BE49-F238E27FC236}">
                      <a16:creationId xmlns:a16="http://schemas.microsoft.com/office/drawing/2014/main" id="{BDC9ECF1-2B4A-7143-AB6E-0F25A54B3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33">
                  <a:extLst>
                    <a:ext uri="{FF2B5EF4-FFF2-40B4-BE49-F238E27FC236}">
                      <a16:creationId xmlns:a16="http://schemas.microsoft.com/office/drawing/2014/main" id="{7B054BFB-6B95-6846-B50C-B067B09FC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4" name="Line 34">
                  <a:extLst>
                    <a:ext uri="{FF2B5EF4-FFF2-40B4-BE49-F238E27FC236}">
                      <a16:creationId xmlns:a16="http://schemas.microsoft.com/office/drawing/2014/main" id="{BE5469B8-2AE7-4243-A4CB-19C954EFA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35">
                  <a:extLst>
                    <a:ext uri="{FF2B5EF4-FFF2-40B4-BE49-F238E27FC236}">
                      <a16:creationId xmlns:a16="http://schemas.microsoft.com/office/drawing/2014/main" id="{3EF669EB-1575-C04F-AFE1-85512C472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0" name="Group 36">
                <a:extLst>
                  <a:ext uri="{FF2B5EF4-FFF2-40B4-BE49-F238E27FC236}">
                    <a16:creationId xmlns:a16="http://schemas.microsoft.com/office/drawing/2014/main" id="{52E13AB5-102D-B847-A47B-17F4493FE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0237" name="Line 37">
                  <a:extLst>
                    <a:ext uri="{FF2B5EF4-FFF2-40B4-BE49-F238E27FC236}">
                      <a16:creationId xmlns:a16="http://schemas.microsoft.com/office/drawing/2014/main" id="{EDF650A0-189E-4D44-A903-B2AC9A14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8" name="Line 38">
                  <a:extLst>
                    <a:ext uri="{FF2B5EF4-FFF2-40B4-BE49-F238E27FC236}">
                      <a16:creationId xmlns:a16="http://schemas.microsoft.com/office/drawing/2014/main" id="{1ED51BD4-544E-5247-91B5-5E251A0D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39">
                  <a:extLst>
                    <a:ext uri="{FF2B5EF4-FFF2-40B4-BE49-F238E27FC236}">
                      <a16:creationId xmlns:a16="http://schemas.microsoft.com/office/drawing/2014/main" id="{AD2E790D-0F4F-D948-9640-DFA13954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40">
                  <a:extLst>
                    <a:ext uri="{FF2B5EF4-FFF2-40B4-BE49-F238E27FC236}">
                      <a16:creationId xmlns:a16="http://schemas.microsoft.com/office/drawing/2014/main" id="{ACAAFC27-1663-0C4A-804A-47993A04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41">
                  <a:extLst>
                    <a:ext uri="{FF2B5EF4-FFF2-40B4-BE49-F238E27FC236}">
                      <a16:creationId xmlns:a16="http://schemas.microsoft.com/office/drawing/2014/main" id="{BF2D76FE-6352-0C44-B984-795B3EB37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1" name="Group 42">
                <a:extLst>
                  <a:ext uri="{FF2B5EF4-FFF2-40B4-BE49-F238E27FC236}">
                    <a16:creationId xmlns:a16="http://schemas.microsoft.com/office/drawing/2014/main" id="{E79AA87C-EE61-554B-84D3-9E4739625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0235" name="Line 43">
                  <a:extLst>
                    <a:ext uri="{FF2B5EF4-FFF2-40B4-BE49-F238E27FC236}">
                      <a16:creationId xmlns:a16="http://schemas.microsoft.com/office/drawing/2014/main" id="{FDBCC70E-C9C0-E943-95A2-D0C6FFB09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44">
                  <a:extLst>
                    <a:ext uri="{FF2B5EF4-FFF2-40B4-BE49-F238E27FC236}">
                      <a16:creationId xmlns:a16="http://schemas.microsoft.com/office/drawing/2014/main" id="{10BD911C-EA04-D74D-9EED-4388A1299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2" name="Group 45">
                <a:extLst>
                  <a:ext uri="{FF2B5EF4-FFF2-40B4-BE49-F238E27FC236}">
                    <a16:creationId xmlns:a16="http://schemas.microsoft.com/office/drawing/2014/main" id="{940D5520-24AB-A944-8B37-CA4E1A20C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0233" name="Line 46">
                  <a:extLst>
                    <a:ext uri="{FF2B5EF4-FFF2-40B4-BE49-F238E27FC236}">
                      <a16:creationId xmlns:a16="http://schemas.microsoft.com/office/drawing/2014/main" id="{E4747069-F5C8-B34D-B3DB-7FC2F93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47">
                  <a:extLst>
                    <a:ext uri="{FF2B5EF4-FFF2-40B4-BE49-F238E27FC236}">
                      <a16:creationId xmlns:a16="http://schemas.microsoft.com/office/drawing/2014/main" id="{B953A636-EAB3-8E4E-A7BC-32C9046A7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3" name="Group 48">
                <a:extLst>
                  <a:ext uri="{FF2B5EF4-FFF2-40B4-BE49-F238E27FC236}">
                    <a16:creationId xmlns:a16="http://schemas.microsoft.com/office/drawing/2014/main" id="{2700F8C3-72B5-0544-9487-85E2E6BF1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0228" name="Line 49">
                  <a:extLst>
                    <a:ext uri="{FF2B5EF4-FFF2-40B4-BE49-F238E27FC236}">
                      <a16:creationId xmlns:a16="http://schemas.microsoft.com/office/drawing/2014/main" id="{6438E015-9C5A-B94E-AC49-86F9F3F22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9" name="Line 50">
                  <a:extLst>
                    <a:ext uri="{FF2B5EF4-FFF2-40B4-BE49-F238E27FC236}">
                      <a16:creationId xmlns:a16="http://schemas.microsoft.com/office/drawing/2014/main" id="{31351612-7589-AB4D-A375-6FEAE9A5D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0" name="Line 51">
                  <a:extLst>
                    <a:ext uri="{FF2B5EF4-FFF2-40B4-BE49-F238E27FC236}">
                      <a16:creationId xmlns:a16="http://schemas.microsoft.com/office/drawing/2014/main" id="{B6D4CB1B-83D7-5149-BDBA-F393C771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1" name="Line 52">
                  <a:extLst>
                    <a:ext uri="{FF2B5EF4-FFF2-40B4-BE49-F238E27FC236}">
                      <a16:creationId xmlns:a16="http://schemas.microsoft.com/office/drawing/2014/main" id="{C980DD5A-0775-F145-9F60-000FBDDD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53">
                  <a:extLst>
                    <a:ext uri="{FF2B5EF4-FFF2-40B4-BE49-F238E27FC236}">
                      <a16:creationId xmlns:a16="http://schemas.microsoft.com/office/drawing/2014/main" id="{8D7E2C55-CEE7-1147-BBDD-7F5B43EF4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4" name="Group 54">
                <a:extLst>
                  <a:ext uri="{FF2B5EF4-FFF2-40B4-BE49-F238E27FC236}">
                    <a16:creationId xmlns:a16="http://schemas.microsoft.com/office/drawing/2014/main" id="{62ECB2DB-234F-0343-BD91-977ED4B5B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0224" name="Line 55">
                  <a:extLst>
                    <a:ext uri="{FF2B5EF4-FFF2-40B4-BE49-F238E27FC236}">
                      <a16:creationId xmlns:a16="http://schemas.microsoft.com/office/drawing/2014/main" id="{A60CAC31-18E7-4C4B-BF81-86BAF972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Line 56">
                  <a:extLst>
                    <a:ext uri="{FF2B5EF4-FFF2-40B4-BE49-F238E27FC236}">
                      <a16:creationId xmlns:a16="http://schemas.microsoft.com/office/drawing/2014/main" id="{54C08518-33E1-2D4F-A83D-5EFC3989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Line 57">
                  <a:extLst>
                    <a:ext uri="{FF2B5EF4-FFF2-40B4-BE49-F238E27FC236}">
                      <a16:creationId xmlns:a16="http://schemas.microsoft.com/office/drawing/2014/main" id="{28F7ED5D-D6E7-574C-A576-DE6E843DF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Line 58">
                  <a:extLst>
                    <a:ext uri="{FF2B5EF4-FFF2-40B4-BE49-F238E27FC236}">
                      <a16:creationId xmlns:a16="http://schemas.microsoft.com/office/drawing/2014/main" id="{DAB3A4F9-6C04-7C40-A063-F2BF07CAC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5" name="Group 59">
                <a:extLst>
                  <a:ext uri="{FF2B5EF4-FFF2-40B4-BE49-F238E27FC236}">
                    <a16:creationId xmlns:a16="http://schemas.microsoft.com/office/drawing/2014/main" id="{0A1B408B-2F60-6B47-B55A-75A589CE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0220" name="Line 60">
                  <a:extLst>
                    <a:ext uri="{FF2B5EF4-FFF2-40B4-BE49-F238E27FC236}">
                      <a16:creationId xmlns:a16="http://schemas.microsoft.com/office/drawing/2014/main" id="{80511A80-DF95-FC42-9CAB-2A924010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Line 61">
                  <a:extLst>
                    <a:ext uri="{FF2B5EF4-FFF2-40B4-BE49-F238E27FC236}">
                      <a16:creationId xmlns:a16="http://schemas.microsoft.com/office/drawing/2014/main" id="{9EB21D0D-6D38-CD4A-88A6-93212ED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Line 62">
                  <a:extLst>
                    <a:ext uri="{FF2B5EF4-FFF2-40B4-BE49-F238E27FC236}">
                      <a16:creationId xmlns:a16="http://schemas.microsoft.com/office/drawing/2014/main" id="{E348133B-C6B9-784B-A517-744FC63A3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Line 63">
                  <a:extLst>
                    <a:ext uri="{FF2B5EF4-FFF2-40B4-BE49-F238E27FC236}">
                      <a16:creationId xmlns:a16="http://schemas.microsoft.com/office/drawing/2014/main" id="{319A5EFD-94FD-5340-B841-ABFC83C53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6" name="Group 64">
                <a:extLst>
                  <a:ext uri="{FF2B5EF4-FFF2-40B4-BE49-F238E27FC236}">
                    <a16:creationId xmlns:a16="http://schemas.microsoft.com/office/drawing/2014/main" id="{8EB6184B-6AFF-7441-9ADA-0F277CA4F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0218" name="Line 65">
                  <a:extLst>
                    <a:ext uri="{FF2B5EF4-FFF2-40B4-BE49-F238E27FC236}">
                      <a16:creationId xmlns:a16="http://schemas.microsoft.com/office/drawing/2014/main" id="{6FB01293-5D80-D542-AA7A-864231EC3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9" name="Line 66">
                  <a:extLst>
                    <a:ext uri="{FF2B5EF4-FFF2-40B4-BE49-F238E27FC236}">
                      <a16:creationId xmlns:a16="http://schemas.microsoft.com/office/drawing/2014/main" id="{753638EE-4096-0441-BE68-8964DA0E5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7" name="Group 67">
                <a:extLst>
                  <a:ext uri="{FF2B5EF4-FFF2-40B4-BE49-F238E27FC236}">
                    <a16:creationId xmlns:a16="http://schemas.microsoft.com/office/drawing/2014/main" id="{09435A7B-3996-A340-823B-09E5F7839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0214" name="Line 68">
                  <a:extLst>
                    <a:ext uri="{FF2B5EF4-FFF2-40B4-BE49-F238E27FC236}">
                      <a16:creationId xmlns:a16="http://schemas.microsoft.com/office/drawing/2014/main" id="{61F603E0-A2ED-BD40-8688-856FE2D8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5" name="Line 69">
                  <a:extLst>
                    <a:ext uri="{FF2B5EF4-FFF2-40B4-BE49-F238E27FC236}">
                      <a16:creationId xmlns:a16="http://schemas.microsoft.com/office/drawing/2014/main" id="{AE55E9EE-1638-E549-894C-DDCC2AD49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Line 70">
                  <a:extLst>
                    <a:ext uri="{FF2B5EF4-FFF2-40B4-BE49-F238E27FC236}">
                      <a16:creationId xmlns:a16="http://schemas.microsoft.com/office/drawing/2014/main" id="{3E8785A7-E6CC-9D4D-B7E6-E7711C295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7" name="Line 71">
                  <a:extLst>
                    <a:ext uri="{FF2B5EF4-FFF2-40B4-BE49-F238E27FC236}">
                      <a16:creationId xmlns:a16="http://schemas.microsoft.com/office/drawing/2014/main" id="{AF0C43DF-8957-E14E-9DB1-E78B8BABF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8" name="Group 72">
                <a:extLst>
                  <a:ext uri="{FF2B5EF4-FFF2-40B4-BE49-F238E27FC236}">
                    <a16:creationId xmlns:a16="http://schemas.microsoft.com/office/drawing/2014/main" id="{F0B5324B-269B-1A47-A33C-D527F64A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0209" name="Line 73">
                  <a:extLst>
                    <a:ext uri="{FF2B5EF4-FFF2-40B4-BE49-F238E27FC236}">
                      <a16:creationId xmlns:a16="http://schemas.microsoft.com/office/drawing/2014/main" id="{0918B795-5DFB-124D-9E26-3E2CA479F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Line 74">
                  <a:extLst>
                    <a:ext uri="{FF2B5EF4-FFF2-40B4-BE49-F238E27FC236}">
                      <a16:creationId xmlns:a16="http://schemas.microsoft.com/office/drawing/2014/main" id="{5448C2B4-AF54-4E4E-92D7-A7C36004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Line 75">
                  <a:extLst>
                    <a:ext uri="{FF2B5EF4-FFF2-40B4-BE49-F238E27FC236}">
                      <a16:creationId xmlns:a16="http://schemas.microsoft.com/office/drawing/2014/main" id="{327D28F2-1828-A243-AE89-F54A33026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Line 76">
                  <a:extLst>
                    <a:ext uri="{FF2B5EF4-FFF2-40B4-BE49-F238E27FC236}">
                      <a16:creationId xmlns:a16="http://schemas.microsoft.com/office/drawing/2014/main" id="{6E6CC683-9E7C-7C43-8346-BE04526D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3" name="Line 77">
                  <a:extLst>
                    <a:ext uri="{FF2B5EF4-FFF2-40B4-BE49-F238E27FC236}">
                      <a16:creationId xmlns:a16="http://schemas.microsoft.com/office/drawing/2014/main" id="{91B6ED2C-8143-AE40-8CC0-9030B60A0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183" name="Oval 78">
              <a:extLst>
                <a:ext uri="{FF2B5EF4-FFF2-40B4-BE49-F238E27FC236}">
                  <a16:creationId xmlns:a16="http://schemas.microsoft.com/office/drawing/2014/main" id="{DE40D98B-D377-3C45-847B-02CDE06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045"/>
              <a:ext cx="1543" cy="119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0184" name="Group 79">
              <a:extLst>
                <a:ext uri="{FF2B5EF4-FFF2-40B4-BE49-F238E27FC236}">
                  <a16:creationId xmlns:a16="http://schemas.microsoft.com/office/drawing/2014/main" id="{2A63BF26-CA5C-954F-AACE-E142562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72"/>
              <a:ext cx="1263" cy="512"/>
              <a:chOff x="3168" y="7200"/>
              <a:chExt cx="2880" cy="1152"/>
            </a:xfrm>
          </p:grpSpPr>
          <p:sp>
            <p:nvSpPr>
              <p:cNvPr id="50187" name="Line 80">
                <a:extLst>
                  <a:ext uri="{FF2B5EF4-FFF2-40B4-BE49-F238E27FC236}">
                    <a16:creationId xmlns:a16="http://schemas.microsoft.com/office/drawing/2014/main" id="{2A1B1F9A-6811-5844-81B4-77C52CD3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81">
                <a:extLst>
                  <a:ext uri="{FF2B5EF4-FFF2-40B4-BE49-F238E27FC236}">
                    <a16:creationId xmlns:a16="http://schemas.microsoft.com/office/drawing/2014/main" id="{1CEFDEC5-E148-A14B-A435-6189E43A0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82">
                <a:extLst>
                  <a:ext uri="{FF2B5EF4-FFF2-40B4-BE49-F238E27FC236}">
                    <a16:creationId xmlns:a16="http://schemas.microsoft.com/office/drawing/2014/main" id="{EB850718-88ED-F74C-9641-CBB62D3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83">
                <a:extLst>
                  <a:ext uri="{FF2B5EF4-FFF2-40B4-BE49-F238E27FC236}">
                    <a16:creationId xmlns:a16="http://schemas.microsoft.com/office/drawing/2014/main" id="{8AD82332-887B-004A-A298-996CD2F07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Text Box 84">
              <a:extLst>
                <a:ext uri="{FF2B5EF4-FFF2-40B4-BE49-F238E27FC236}">
                  <a16:creationId xmlns:a16="http://schemas.microsoft.com/office/drawing/2014/main" id="{B1BE412F-C5B0-0D44-9752-019F4BAC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48"/>
              <a:ext cx="13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  </a:t>
              </a:r>
              <a:r>
                <a:rPr lang="en-US" altLang="en-US" sz="12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0186" name="Oval 85">
              <a:extLst>
                <a:ext uri="{FF2B5EF4-FFF2-40B4-BE49-F238E27FC236}">
                  <a16:creationId xmlns:a16="http://schemas.microsoft.com/office/drawing/2014/main" id="{383C2227-E0BA-814E-B1BB-4E2664F92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38" y="2663"/>
              <a:ext cx="1280" cy="2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BF5E83-F14B-15C5-34AE-D9A310EB0CB5}"/>
              </a:ext>
            </a:extLst>
          </p:cNvPr>
          <p:cNvSpPr txBox="1"/>
          <p:nvPr/>
        </p:nvSpPr>
        <p:spPr>
          <a:xfrm>
            <a:off x="8290932" y="6335081"/>
            <a:ext cx="76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AF6A0BCD-5227-5D42-B258-AC8FEEE4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II:  </a:t>
            </a:r>
            <a:r>
              <a:rPr lang="en-US" altLang="en-US" sz="4000" dirty="0"/>
              <a:t>RA </a:t>
            </a:r>
            <a:r>
              <a:rPr lang="en-US" altLang="en-US" sz="3600" b="0" dirty="0"/>
              <a:t>(cont’d)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86B1A03-3AD5-6649-878B-E1B6FB33439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5105400" cy="3048000"/>
            <a:chOff x="1104" y="768"/>
            <a:chExt cx="3216" cy="1920"/>
          </a:xfrm>
        </p:grpSpPr>
        <p:grpSp>
          <p:nvGrpSpPr>
            <p:cNvPr id="52315" name="Group 4">
              <a:extLst>
                <a:ext uri="{FF2B5EF4-FFF2-40B4-BE49-F238E27FC236}">
                  <a16:creationId xmlns:a16="http://schemas.microsoft.com/office/drawing/2014/main" id="{DB02189A-77E6-8045-8066-E7B87E712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3216" cy="1339"/>
              <a:chOff x="864" y="1728"/>
              <a:chExt cx="14688" cy="4320"/>
            </a:xfrm>
          </p:grpSpPr>
          <p:grpSp>
            <p:nvGrpSpPr>
              <p:cNvPr id="52324" name="Group 5">
                <a:extLst>
                  <a:ext uri="{FF2B5EF4-FFF2-40B4-BE49-F238E27FC236}">
                    <a16:creationId xmlns:a16="http://schemas.microsoft.com/office/drawing/2014/main" id="{8C442E5E-3C9C-1A4B-B49F-A86B2EFDE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2391" name="Line 6">
                  <a:extLst>
                    <a:ext uri="{FF2B5EF4-FFF2-40B4-BE49-F238E27FC236}">
                      <a16:creationId xmlns:a16="http://schemas.microsoft.com/office/drawing/2014/main" id="{82621E58-91E9-174F-B280-7773B0FE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2" name="Line 7">
                  <a:extLst>
                    <a:ext uri="{FF2B5EF4-FFF2-40B4-BE49-F238E27FC236}">
                      <a16:creationId xmlns:a16="http://schemas.microsoft.com/office/drawing/2014/main" id="{5634713C-6B04-F046-858A-67A8CEB10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8">
                  <a:extLst>
                    <a:ext uri="{FF2B5EF4-FFF2-40B4-BE49-F238E27FC236}">
                      <a16:creationId xmlns:a16="http://schemas.microsoft.com/office/drawing/2014/main" id="{0EC3B2C0-87DA-5345-854E-16781BA6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9">
                  <a:extLst>
                    <a:ext uri="{FF2B5EF4-FFF2-40B4-BE49-F238E27FC236}">
                      <a16:creationId xmlns:a16="http://schemas.microsoft.com/office/drawing/2014/main" id="{CDDEBCAA-C511-FC4F-9680-23A7A5D05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0">
                  <a:extLst>
                    <a:ext uri="{FF2B5EF4-FFF2-40B4-BE49-F238E27FC236}">
                      <a16:creationId xmlns:a16="http://schemas.microsoft.com/office/drawing/2014/main" id="{CBB21B66-EDB4-AB47-AB6C-028206DD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1">
                <a:extLst>
                  <a:ext uri="{FF2B5EF4-FFF2-40B4-BE49-F238E27FC236}">
                    <a16:creationId xmlns:a16="http://schemas.microsoft.com/office/drawing/2014/main" id="{3CD61BF9-CCA2-2E4D-8680-64414452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2387" name="Line 12">
                  <a:extLst>
                    <a:ext uri="{FF2B5EF4-FFF2-40B4-BE49-F238E27FC236}">
                      <a16:creationId xmlns:a16="http://schemas.microsoft.com/office/drawing/2014/main" id="{3ED064BB-3C20-924C-B2EA-32EDAE2F1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8" name="Line 13">
                  <a:extLst>
                    <a:ext uri="{FF2B5EF4-FFF2-40B4-BE49-F238E27FC236}">
                      <a16:creationId xmlns:a16="http://schemas.microsoft.com/office/drawing/2014/main" id="{5BA61486-5306-6E42-8077-7EF304137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9" name="Line 14">
                  <a:extLst>
                    <a:ext uri="{FF2B5EF4-FFF2-40B4-BE49-F238E27FC236}">
                      <a16:creationId xmlns:a16="http://schemas.microsoft.com/office/drawing/2014/main" id="{E39AB149-582D-3043-8D60-4CF4D98CE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0" name="Line 15">
                  <a:extLst>
                    <a:ext uri="{FF2B5EF4-FFF2-40B4-BE49-F238E27FC236}">
                      <a16:creationId xmlns:a16="http://schemas.microsoft.com/office/drawing/2014/main" id="{BAE297F6-6A7D-E74A-B51C-2E78DB01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6" name="Line 16">
                <a:extLst>
                  <a:ext uri="{FF2B5EF4-FFF2-40B4-BE49-F238E27FC236}">
                    <a16:creationId xmlns:a16="http://schemas.microsoft.com/office/drawing/2014/main" id="{B1179883-370E-B344-9E6E-0A59EA30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27" name="Group 17">
                <a:extLst>
                  <a:ext uri="{FF2B5EF4-FFF2-40B4-BE49-F238E27FC236}">
                    <a16:creationId xmlns:a16="http://schemas.microsoft.com/office/drawing/2014/main" id="{50CE6FD4-C051-5D4B-8D5F-0B39BC55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2385" name="Line 18">
                  <a:extLst>
                    <a:ext uri="{FF2B5EF4-FFF2-40B4-BE49-F238E27FC236}">
                      <a16:creationId xmlns:a16="http://schemas.microsoft.com/office/drawing/2014/main" id="{2CD9B790-DAC1-5E4A-AC8D-7055EBD9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6" name="Line 19">
                  <a:extLst>
                    <a:ext uri="{FF2B5EF4-FFF2-40B4-BE49-F238E27FC236}">
                      <a16:creationId xmlns:a16="http://schemas.microsoft.com/office/drawing/2014/main" id="{8E1CA963-040F-EB43-9569-77B1F9CB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8" name="Line 20">
                <a:extLst>
                  <a:ext uri="{FF2B5EF4-FFF2-40B4-BE49-F238E27FC236}">
                    <a16:creationId xmlns:a16="http://schemas.microsoft.com/office/drawing/2014/main" id="{799A8DFE-D57D-AD4E-90FF-7A973C40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Line 21">
                <a:extLst>
                  <a:ext uri="{FF2B5EF4-FFF2-40B4-BE49-F238E27FC236}">
                    <a16:creationId xmlns:a16="http://schemas.microsoft.com/office/drawing/2014/main" id="{9D2C2DC9-F6B7-1F4D-A73A-BC018CA04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30" name="Group 22">
                <a:extLst>
                  <a:ext uri="{FF2B5EF4-FFF2-40B4-BE49-F238E27FC236}">
                    <a16:creationId xmlns:a16="http://schemas.microsoft.com/office/drawing/2014/main" id="{797505DA-DDAA-CD4F-A09C-5D28A239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2381" name="Line 23">
                  <a:extLst>
                    <a:ext uri="{FF2B5EF4-FFF2-40B4-BE49-F238E27FC236}">
                      <a16:creationId xmlns:a16="http://schemas.microsoft.com/office/drawing/2014/main" id="{8C981040-B7BD-D143-BFEA-7C12745B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2" name="Line 24">
                  <a:extLst>
                    <a:ext uri="{FF2B5EF4-FFF2-40B4-BE49-F238E27FC236}">
                      <a16:creationId xmlns:a16="http://schemas.microsoft.com/office/drawing/2014/main" id="{BA13601A-457D-094D-B9C1-FA66B5672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3" name="Line 25">
                  <a:extLst>
                    <a:ext uri="{FF2B5EF4-FFF2-40B4-BE49-F238E27FC236}">
                      <a16:creationId xmlns:a16="http://schemas.microsoft.com/office/drawing/2014/main" id="{E0AB0EA6-BC25-F84F-A159-B03D20933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4" name="Line 26">
                  <a:extLst>
                    <a:ext uri="{FF2B5EF4-FFF2-40B4-BE49-F238E27FC236}">
                      <a16:creationId xmlns:a16="http://schemas.microsoft.com/office/drawing/2014/main" id="{60A91638-8162-EB4E-893B-00DF99C01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1" name="Group 27">
                <a:extLst>
                  <a:ext uri="{FF2B5EF4-FFF2-40B4-BE49-F238E27FC236}">
                    <a16:creationId xmlns:a16="http://schemas.microsoft.com/office/drawing/2014/main" id="{8667FF11-C400-E746-8A6A-D8891A3AB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2379" name="Line 28">
                  <a:extLst>
                    <a:ext uri="{FF2B5EF4-FFF2-40B4-BE49-F238E27FC236}">
                      <a16:creationId xmlns:a16="http://schemas.microsoft.com/office/drawing/2014/main" id="{45A5EF45-071E-334A-AF8C-85E3E0A1D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0" name="Line 29">
                  <a:extLst>
                    <a:ext uri="{FF2B5EF4-FFF2-40B4-BE49-F238E27FC236}">
                      <a16:creationId xmlns:a16="http://schemas.microsoft.com/office/drawing/2014/main" id="{101F9D2D-B510-0342-8577-C92799CDD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2" name="Group 30">
                <a:extLst>
                  <a:ext uri="{FF2B5EF4-FFF2-40B4-BE49-F238E27FC236}">
                    <a16:creationId xmlns:a16="http://schemas.microsoft.com/office/drawing/2014/main" id="{46B81FCF-3BE8-5347-8186-8494B161F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2375" name="Line 31">
                  <a:extLst>
                    <a:ext uri="{FF2B5EF4-FFF2-40B4-BE49-F238E27FC236}">
                      <a16:creationId xmlns:a16="http://schemas.microsoft.com/office/drawing/2014/main" id="{7A4E58A4-5FC8-B54B-BA0E-0D55E4E1F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6" name="Line 32">
                  <a:extLst>
                    <a:ext uri="{FF2B5EF4-FFF2-40B4-BE49-F238E27FC236}">
                      <a16:creationId xmlns:a16="http://schemas.microsoft.com/office/drawing/2014/main" id="{9DED3590-4B1F-674A-8E04-191040983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7" name="Line 33">
                  <a:extLst>
                    <a:ext uri="{FF2B5EF4-FFF2-40B4-BE49-F238E27FC236}">
                      <a16:creationId xmlns:a16="http://schemas.microsoft.com/office/drawing/2014/main" id="{BEB8CD02-312D-A140-9B79-3085E1C2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8" name="Line 34">
                  <a:extLst>
                    <a:ext uri="{FF2B5EF4-FFF2-40B4-BE49-F238E27FC236}">
                      <a16:creationId xmlns:a16="http://schemas.microsoft.com/office/drawing/2014/main" id="{53D71912-C763-264B-98AD-33BD73E48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3" name="Group 35">
                <a:extLst>
                  <a:ext uri="{FF2B5EF4-FFF2-40B4-BE49-F238E27FC236}">
                    <a16:creationId xmlns:a16="http://schemas.microsoft.com/office/drawing/2014/main" id="{50D9E357-7B25-DB4A-9DC5-0961F35E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2370" name="Line 36">
                  <a:extLst>
                    <a:ext uri="{FF2B5EF4-FFF2-40B4-BE49-F238E27FC236}">
                      <a16:creationId xmlns:a16="http://schemas.microsoft.com/office/drawing/2014/main" id="{356046DB-7CED-3247-93AD-423ECD5AB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1" name="Line 37">
                  <a:extLst>
                    <a:ext uri="{FF2B5EF4-FFF2-40B4-BE49-F238E27FC236}">
                      <a16:creationId xmlns:a16="http://schemas.microsoft.com/office/drawing/2014/main" id="{EF31C88A-83D2-7748-8F7A-ADBCB88C0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2" name="Line 38">
                  <a:extLst>
                    <a:ext uri="{FF2B5EF4-FFF2-40B4-BE49-F238E27FC236}">
                      <a16:creationId xmlns:a16="http://schemas.microsoft.com/office/drawing/2014/main" id="{01C18651-ADCC-9849-B6E6-CEBF2D8D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3" name="Line 39">
                  <a:extLst>
                    <a:ext uri="{FF2B5EF4-FFF2-40B4-BE49-F238E27FC236}">
                      <a16:creationId xmlns:a16="http://schemas.microsoft.com/office/drawing/2014/main" id="{CD83668A-541D-054B-8A46-9F62F08B8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4" name="Line 40">
                  <a:extLst>
                    <a:ext uri="{FF2B5EF4-FFF2-40B4-BE49-F238E27FC236}">
                      <a16:creationId xmlns:a16="http://schemas.microsoft.com/office/drawing/2014/main" id="{C3F30513-CE4C-CD48-9F58-1909E201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4" name="Group 41">
                <a:extLst>
                  <a:ext uri="{FF2B5EF4-FFF2-40B4-BE49-F238E27FC236}">
                    <a16:creationId xmlns:a16="http://schemas.microsoft.com/office/drawing/2014/main" id="{53FE5286-9614-0140-8120-BF1E62EC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2368" name="Line 42">
                  <a:extLst>
                    <a:ext uri="{FF2B5EF4-FFF2-40B4-BE49-F238E27FC236}">
                      <a16:creationId xmlns:a16="http://schemas.microsoft.com/office/drawing/2014/main" id="{BE615416-EAAA-EC40-A916-C909C9DE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9" name="Line 43">
                  <a:extLst>
                    <a:ext uri="{FF2B5EF4-FFF2-40B4-BE49-F238E27FC236}">
                      <a16:creationId xmlns:a16="http://schemas.microsoft.com/office/drawing/2014/main" id="{0B33E83B-53B7-0247-AEFF-710256A48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5" name="Group 44">
                <a:extLst>
                  <a:ext uri="{FF2B5EF4-FFF2-40B4-BE49-F238E27FC236}">
                    <a16:creationId xmlns:a16="http://schemas.microsoft.com/office/drawing/2014/main" id="{99289468-7593-5F41-90C6-C86AF81B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2366" name="Line 45">
                  <a:extLst>
                    <a:ext uri="{FF2B5EF4-FFF2-40B4-BE49-F238E27FC236}">
                      <a16:creationId xmlns:a16="http://schemas.microsoft.com/office/drawing/2014/main" id="{1B2D6555-9DC1-5F46-9ABB-FA430CF1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7" name="Line 46">
                  <a:extLst>
                    <a:ext uri="{FF2B5EF4-FFF2-40B4-BE49-F238E27FC236}">
                      <a16:creationId xmlns:a16="http://schemas.microsoft.com/office/drawing/2014/main" id="{A1DD24B1-AF43-C042-983D-4F0C806DA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6" name="Group 47">
                <a:extLst>
                  <a:ext uri="{FF2B5EF4-FFF2-40B4-BE49-F238E27FC236}">
                    <a16:creationId xmlns:a16="http://schemas.microsoft.com/office/drawing/2014/main" id="{76E8FAE0-8ABD-334C-A1B7-DD6F1BF18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2361" name="Line 48">
                  <a:extLst>
                    <a:ext uri="{FF2B5EF4-FFF2-40B4-BE49-F238E27FC236}">
                      <a16:creationId xmlns:a16="http://schemas.microsoft.com/office/drawing/2014/main" id="{D3260342-4589-7241-ADA5-BE8B9E67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2" name="Line 49">
                  <a:extLst>
                    <a:ext uri="{FF2B5EF4-FFF2-40B4-BE49-F238E27FC236}">
                      <a16:creationId xmlns:a16="http://schemas.microsoft.com/office/drawing/2014/main" id="{ED218684-769D-CC4A-B20F-551822436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3" name="Line 50">
                  <a:extLst>
                    <a:ext uri="{FF2B5EF4-FFF2-40B4-BE49-F238E27FC236}">
                      <a16:creationId xmlns:a16="http://schemas.microsoft.com/office/drawing/2014/main" id="{D26528CE-34ED-FC4A-910E-1DD7AB27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4" name="Line 51">
                  <a:extLst>
                    <a:ext uri="{FF2B5EF4-FFF2-40B4-BE49-F238E27FC236}">
                      <a16:creationId xmlns:a16="http://schemas.microsoft.com/office/drawing/2014/main" id="{A924C1BB-F36F-8B4A-A3CD-9329DE5CF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5" name="Line 52">
                  <a:extLst>
                    <a:ext uri="{FF2B5EF4-FFF2-40B4-BE49-F238E27FC236}">
                      <a16:creationId xmlns:a16="http://schemas.microsoft.com/office/drawing/2014/main" id="{A30E3762-6F44-CE40-9406-88FBEF06E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7" name="Group 53">
                <a:extLst>
                  <a:ext uri="{FF2B5EF4-FFF2-40B4-BE49-F238E27FC236}">
                    <a16:creationId xmlns:a16="http://schemas.microsoft.com/office/drawing/2014/main" id="{3D5B7DC3-B8B4-F245-8320-988F46793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2357" name="Line 54">
                  <a:extLst>
                    <a:ext uri="{FF2B5EF4-FFF2-40B4-BE49-F238E27FC236}">
                      <a16:creationId xmlns:a16="http://schemas.microsoft.com/office/drawing/2014/main" id="{6F11A199-78B8-1944-B65B-3D3747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8" name="Line 55">
                  <a:extLst>
                    <a:ext uri="{FF2B5EF4-FFF2-40B4-BE49-F238E27FC236}">
                      <a16:creationId xmlns:a16="http://schemas.microsoft.com/office/drawing/2014/main" id="{306918D1-CC30-0645-BC01-949BBAB34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9" name="Line 56">
                  <a:extLst>
                    <a:ext uri="{FF2B5EF4-FFF2-40B4-BE49-F238E27FC236}">
                      <a16:creationId xmlns:a16="http://schemas.microsoft.com/office/drawing/2014/main" id="{362C7C55-9020-4146-984A-E5FEEBE0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0" name="Line 57">
                  <a:extLst>
                    <a:ext uri="{FF2B5EF4-FFF2-40B4-BE49-F238E27FC236}">
                      <a16:creationId xmlns:a16="http://schemas.microsoft.com/office/drawing/2014/main" id="{01545951-185E-2947-B70C-8C879569A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8" name="Group 58">
                <a:extLst>
                  <a:ext uri="{FF2B5EF4-FFF2-40B4-BE49-F238E27FC236}">
                    <a16:creationId xmlns:a16="http://schemas.microsoft.com/office/drawing/2014/main" id="{75019E04-EAD8-2240-91B4-807BEFD80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2353" name="Line 59">
                  <a:extLst>
                    <a:ext uri="{FF2B5EF4-FFF2-40B4-BE49-F238E27FC236}">
                      <a16:creationId xmlns:a16="http://schemas.microsoft.com/office/drawing/2014/main" id="{03376436-2C97-444C-9C27-4187F695E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4" name="Line 60">
                  <a:extLst>
                    <a:ext uri="{FF2B5EF4-FFF2-40B4-BE49-F238E27FC236}">
                      <a16:creationId xmlns:a16="http://schemas.microsoft.com/office/drawing/2014/main" id="{5C30D703-C5D6-934D-A974-AA28FAF8C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5" name="Line 61">
                  <a:extLst>
                    <a:ext uri="{FF2B5EF4-FFF2-40B4-BE49-F238E27FC236}">
                      <a16:creationId xmlns:a16="http://schemas.microsoft.com/office/drawing/2014/main" id="{CC102157-BC09-E446-8FB2-DCB1574A4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6" name="Line 62">
                  <a:extLst>
                    <a:ext uri="{FF2B5EF4-FFF2-40B4-BE49-F238E27FC236}">
                      <a16:creationId xmlns:a16="http://schemas.microsoft.com/office/drawing/2014/main" id="{FEFC7E80-0DDF-E940-8749-7F0BF2BA6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9" name="Group 63">
                <a:extLst>
                  <a:ext uri="{FF2B5EF4-FFF2-40B4-BE49-F238E27FC236}">
                    <a16:creationId xmlns:a16="http://schemas.microsoft.com/office/drawing/2014/main" id="{C5156BF3-9EA0-4341-B3B9-4C1C62A25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2351" name="Line 64">
                  <a:extLst>
                    <a:ext uri="{FF2B5EF4-FFF2-40B4-BE49-F238E27FC236}">
                      <a16:creationId xmlns:a16="http://schemas.microsoft.com/office/drawing/2014/main" id="{886BCA00-7357-814B-A458-797DBBEF9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2" name="Line 65">
                  <a:extLst>
                    <a:ext uri="{FF2B5EF4-FFF2-40B4-BE49-F238E27FC236}">
                      <a16:creationId xmlns:a16="http://schemas.microsoft.com/office/drawing/2014/main" id="{D004D28E-3305-2648-9EE4-13C917DF8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0" name="Group 66">
                <a:extLst>
                  <a:ext uri="{FF2B5EF4-FFF2-40B4-BE49-F238E27FC236}">
                    <a16:creationId xmlns:a16="http://schemas.microsoft.com/office/drawing/2014/main" id="{144C6826-9AB3-A34E-ACF7-FE6523CAA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2347" name="Line 67">
                  <a:extLst>
                    <a:ext uri="{FF2B5EF4-FFF2-40B4-BE49-F238E27FC236}">
                      <a16:creationId xmlns:a16="http://schemas.microsoft.com/office/drawing/2014/main" id="{589CC3CF-0E1F-3243-B14E-31E71D1F0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8" name="Line 68">
                  <a:extLst>
                    <a:ext uri="{FF2B5EF4-FFF2-40B4-BE49-F238E27FC236}">
                      <a16:creationId xmlns:a16="http://schemas.microsoft.com/office/drawing/2014/main" id="{19926AD9-2CF0-4148-ACE5-719C8D86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9" name="Line 69">
                  <a:extLst>
                    <a:ext uri="{FF2B5EF4-FFF2-40B4-BE49-F238E27FC236}">
                      <a16:creationId xmlns:a16="http://schemas.microsoft.com/office/drawing/2014/main" id="{4F6F5EFB-D7E3-DF4A-B33E-1129B8A4F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0" name="Line 70">
                  <a:extLst>
                    <a:ext uri="{FF2B5EF4-FFF2-40B4-BE49-F238E27FC236}">
                      <a16:creationId xmlns:a16="http://schemas.microsoft.com/office/drawing/2014/main" id="{0FDC982F-EC12-8545-B532-ACF81EEC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1" name="Group 71">
                <a:extLst>
                  <a:ext uri="{FF2B5EF4-FFF2-40B4-BE49-F238E27FC236}">
                    <a16:creationId xmlns:a16="http://schemas.microsoft.com/office/drawing/2014/main" id="{AF9E3E85-D7D7-EB4B-A0F7-0BECB49A3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2342" name="Line 72">
                  <a:extLst>
                    <a:ext uri="{FF2B5EF4-FFF2-40B4-BE49-F238E27FC236}">
                      <a16:creationId xmlns:a16="http://schemas.microsoft.com/office/drawing/2014/main" id="{922BA5E4-12FE-8E44-A5F8-3FB917E77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3" name="Line 73">
                  <a:extLst>
                    <a:ext uri="{FF2B5EF4-FFF2-40B4-BE49-F238E27FC236}">
                      <a16:creationId xmlns:a16="http://schemas.microsoft.com/office/drawing/2014/main" id="{FC1F644F-FAB2-BE44-B0B7-7E3C2798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4" name="Line 74">
                  <a:extLst>
                    <a:ext uri="{FF2B5EF4-FFF2-40B4-BE49-F238E27FC236}">
                      <a16:creationId xmlns:a16="http://schemas.microsoft.com/office/drawing/2014/main" id="{52AC2222-6A95-9640-935F-BBFD1AA9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5" name="Line 75">
                  <a:extLst>
                    <a:ext uri="{FF2B5EF4-FFF2-40B4-BE49-F238E27FC236}">
                      <a16:creationId xmlns:a16="http://schemas.microsoft.com/office/drawing/2014/main" id="{37123EC8-B2D2-694E-ABDB-6385A957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6" name="Line 76">
                  <a:extLst>
                    <a:ext uri="{FF2B5EF4-FFF2-40B4-BE49-F238E27FC236}">
                      <a16:creationId xmlns:a16="http://schemas.microsoft.com/office/drawing/2014/main" id="{EC043CDA-D18C-BB4D-927D-13ACE9FE8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316" name="Oval 77">
              <a:extLst>
                <a:ext uri="{FF2B5EF4-FFF2-40B4-BE49-F238E27FC236}">
                  <a16:creationId xmlns:a16="http://schemas.microsoft.com/office/drawing/2014/main" id="{D32698C3-44EE-B64A-B5B3-0F05D438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835"/>
              <a:ext cx="1361" cy="9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2317" name="Group 78">
              <a:extLst>
                <a:ext uri="{FF2B5EF4-FFF2-40B4-BE49-F238E27FC236}">
                  <a16:creationId xmlns:a16="http://schemas.microsoft.com/office/drawing/2014/main" id="{311CB382-CF6C-6140-83FC-3AA0FF725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1170"/>
              <a:ext cx="1113" cy="401"/>
              <a:chOff x="3168" y="7200"/>
              <a:chExt cx="2880" cy="1152"/>
            </a:xfrm>
          </p:grpSpPr>
          <p:sp>
            <p:nvSpPr>
              <p:cNvPr id="52320" name="Line 79">
                <a:extLst>
                  <a:ext uri="{FF2B5EF4-FFF2-40B4-BE49-F238E27FC236}">
                    <a16:creationId xmlns:a16="http://schemas.microsoft.com/office/drawing/2014/main" id="{C8E8EF08-199B-C647-998D-6F3B8A6D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Line 80">
                <a:extLst>
                  <a:ext uri="{FF2B5EF4-FFF2-40B4-BE49-F238E27FC236}">
                    <a16:creationId xmlns:a16="http://schemas.microsoft.com/office/drawing/2014/main" id="{68082C09-1761-D14B-B46B-1EBABCC7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Line 81">
                <a:extLst>
                  <a:ext uri="{FF2B5EF4-FFF2-40B4-BE49-F238E27FC236}">
                    <a16:creationId xmlns:a16="http://schemas.microsoft.com/office/drawing/2014/main" id="{837225FF-E2DE-674B-8D07-192766A5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82">
                <a:extLst>
                  <a:ext uri="{FF2B5EF4-FFF2-40B4-BE49-F238E27FC236}">
                    <a16:creationId xmlns:a16="http://schemas.microsoft.com/office/drawing/2014/main" id="{C8F0B4B4-EAE5-F740-BA80-F5749091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18" name="Text Box 83">
              <a:extLst>
                <a:ext uri="{FF2B5EF4-FFF2-40B4-BE49-F238E27FC236}">
                  <a16:creationId xmlns:a16="http://schemas.microsoft.com/office/drawing/2014/main" id="{936FDED1-7A07-4542-9872-E6028B4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994"/>
              <a:ext cx="1175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       </a:t>
              </a:r>
              <a:r>
                <a:rPr lang="en-US" altLang="en-US" sz="10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1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2319" name="Oval 84">
              <a:extLst>
                <a:ext uri="{FF2B5EF4-FFF2-40B4-BE49-F238E27FC236}">
                  <a16:creationId xmlns:a16="http://schemas.microsoft.com/office/drawing/2014/main" id="{72E08E31-603C-B14F-B1AB-0A862C5989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70" y="2093"/>
              <a:ext cx="1004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2229" name="Line 85">
            <a:extLst>
              <a:ext uri="{FF2B5EF4-FFF2-40B4-BE49-F238E27FC236}">
                <a16:creationId xmlns:a16="http://schemas.microsoft.com/office/drawing/2014/main" id="{582AB5D8-1736-084B-8BD7-BAA4C99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450" y="4568825"/>
            <a:ext cx="17700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86">
            <a:extLst>
              <a:ext uri="{FF2B5EF4-FFF2-40B4-BE49-F238E27FC236}">
                <a16:creationId xmlns:a16="http://schemas.microsoft.com/office/drawing/2014/main" id="{64176CB9-CC41-B046-9D1B-7EAF14ECDBE3}"/>
              </a:ext>
            </a:extLst>
          </p:cNvPr>
          <p:cNvSpPr>
            <a:spLocks/>
          </p:cNvSpPr>
          <p:nvPr/>
        </p:nvSpPr>
        <p:spPr bwMode="auto">
          <a:xfrm>
            <a:off x="1822450" y="4546600"/>
            <a:ext cx="90488" cy="44450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87">
            <a:extLst>
              <a:ext uri="{FF2B5EF4-FFF2-40B4-BE49-F238E27FC236}">
                <a16:creationId xmlns:a16="http://schemas.microsoft.com/office/drawing/2014/main" id="{01CE1C9C-F23E-3E41-9325-5527D11C1A83}"/>
              </a:ext>
            </a:extLst>
          </p:cNvPr>
          <p:cNvSpPr>
            <a:spLocks/>
          </p:cNvSpPr>
          <p:nvPr/>
        </p:nvSpPr>
        <p:spPr bwMode="auto">
          <a:xfrm>
            <a:off x="3502025" y="4546600"/>
            <a:ext cx="90488" cy="44450"/>
          </a:xfrm>
          <a:custGeom>
            <a:avLst/>
            <a:gdLst>
              <a:gd name="T0" fmla="*/ 0 w 457"/>
              <a:gd name="T1" fmla="*/ 0 h 230"/>
              <a:gd name="T2" fmla="*/ 2147483646 w 457"/>
              <a:gd name="T3" fmla="*/ 2147483646 h 230"/>
              <a:gd name="T4" fmla="*/ 0 w 457"/>
              <a:gd name="T5" fmla="*/ 2147483646 h 230"/>
              <a:gd name="T6" fmla="*/ 0 60000 65536"/>
              <a:gd name="T7" fmla="*/ 0 60000 65536"/>
              <a:gd name="T8" fmla="*/ 0 60000 65536"/>
              <a:gd name="T9" fmla="*/ 0 w 457"/>
              <a:gd name="T10" fmla="*/ 0 h 230"/>
              <a:gd name="T11" fmla="*/ 457 w 45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30">
                <a:moveTo>
                  <a:pt x="0" y="0"/>
                </a:moveTo>
                <a:lnTo>
                  <a:pt x="457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8">
            <a:extLst>
              <a:ext uri="{FF2B5EF4-FFF2-40B4-BE49-F238E27FC236}">
                <a16:creationId xmlns:a16="http://schemas.microsoft.com/office/drawing/2014/main" id="{6AD1C867-DFF3-544C-8987-A0D4E9CAF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4795838"/>
            <a:ext cx="13160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89">
            <a:extLst>
              <a:ext uri="{FF2B5EF4-FFF2-40B4-BE49-F238E27FC236}">
                <a16:creationId xmlns:a16="http://schemas.microsoft.com/office/drawing/2014/main" id="{4F4F1D93-70DC-6547-9835-01578611D9AC}"/>
              </a:ext>
            </a:extLst>
          </p:cNvPr>
          <p:cNvSpPr>
            <a:spLocks/>
          </p:cNvSpPr>
          <p:nvPr/>
        </p:nvSpPr>
        <p:spPr bwMode="auto">
          <a:xfrm>
            <a:off x="1141413" y="4772025"/>
            <a:ext cx="90487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5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90">
            <a:extLst>
              <a:ext uri="{FF2B5EF4-FFF2-40B4-BE49-F238E27FC236}">
                <a16:creationId xmlns:a16="http://schemas.microsoft.com/office/drawing/2014/main" id="{D7E27756-F9C7-F142-B195-6452F69E2EF2}"/>
              </a:ext>
            </a:extLst>
          </p:cNvPr>
          <p:cNvSpPr>
            <a:spLocks/>
          </p:cNvSpPr>
          <p:nvPr/>
        </p:nvSpPr>
        <p:spPr bwMode="auto">
          <a:xfrm>
            <a:off x="2366963" y="4772025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91">
            <a:extLst>
              <a:ext uri="{FF2B5EF4-FFF2-40B4-BE49-F238E27FC236}">
                <a16:creationId xmlns:a16="http://schemas.microsoft.com/office/drawing/2014/main" id="{0F2E5610-7ABB-3447-AD21-5AA8A438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5022850"/>
            <a:ext cx="17700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92">
            <a:extLst>
              <a:ext uri="{FF2B5EF4-FFF2-40B4-BE49-F238E27FC236}">
                <a16:creationId xmlns:a16="http://schemas.microsoft.com/office/drawing/2014/main" id="{AD4B6F59-69DD-6242-8A3A-06A0E06BCD9A}"/>
              </a:ext>
            </a:extLst>
          </p:cNvPr>
          <p:cNvSpPr>
            <a:spLocks/>
          </p:cNvSpPr>
          <p:nvPr/>
        </p:nvSpPr>
        <p:spPr bwMode="auto">
          <a:xfrm>
            <a:off x="1141413" y="4999038"/>
            <a:ext cx="90487" cy="46037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3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93">
            <a:extLst>
              <a:ext uri="{FF2B5EF4-FFF2-40B4-BE49-F238E27FC236}">
                <a16:creationId xmlns:a16="http://schemas.microsoft.com/office/drawing/2014/main" id="{428210F1-3AD2-AF40-A6B0-17DA47296BED}"/>
              </a:ext>
            </a:extLst>
          </p:cNvPr>
          <p:cNvSpPr>
            <a:spLocks/>
          </p:cNvSpPr>
          <p:nvPr/>
        </p:nvSpPr>
        <p:spPr bwMode="auto">
          <a:xfrm>
            <a:off x="2820988" y="4999038"/>
            <a:ext cx="90487" cy="46037"/>
          </a:xfrm>
          <a:custGeom>
            <a:avLst/>
            <a:gdLst>
              <a:gd name="T0" fmla="*/ 0 w 457"/>
              <a:gd name="T1" fmla="*/ 0 h 228"/>
              <a:gd name="T2" fmla="*/ 2147483646 w 457"/>
              <a:gd name="T3" fmla="*/ 2147483646 h 228"/>
              <a:gd name="T4" fmla="*/ 0 w 457"/>
              <a:gd name="T5" fmla="*/ 2147483646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0" y="0"/>
                </a:moveTo>
                <a:lnTo>
                  <a:pt x="457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94">
            <a:extLst>
              <a:ext uri="{FF2B5EF4-FFF2-40B4-BE49-F238E27FC236}">
                <a16:creationId xmlns:a16="http://schemas.microsoft.com/office/drawing/2014/main" id="{E7F51B59-3AB8-1C4D-B6DB-9A32C629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022850"/>
            <a:ext cx="1089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95">
            <a:extLst>
              <a:ext uri="{FF2B5EF4-FFF2-40B4-BE49-F238E27FC236}">
                <a16:creationId xmlns:a16="http://schemas.microsoft.com/office/drawing/2014/main" id="{F7D5FF9A-8E59-6B4C-AF09-FFF2D36B02D7}"/>
              </a:ext>
            </a:extLst>
          </p:cNvPr>
          <p:cNvSpPr>
            <a:spLocks/>
          </p:cNvSpPr>
          <p:nvPr/>
        </p:nvSpPr>
        <p:spPr bwMode="auto">
          <a:xfrm>
            <a:off x="3184525" y="4999038"/>
            <a:ext cx="90488" cy="46037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3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96">
            <a:extLst>
              <a:ext uri="{FF2B5EF4-FFF2-40B4-BE49-F238E27FC236}">
                <a16:creationId xmlns:a16="http://schemas.microsoft.com/office/drawing/2014/main" id="{A8D032C8-8E3E-CC4E-B651-9EF67F38E9F7}"/>
              </a:ext>
            </a:extLst>
          </p:cNvPr>
          <p:cNvSpPr>
            <a:spLocks/>
          </p:cNvSpPr>
          <p:nvPr/>
        </p:nvSpPr>
        <p:spPr bwMode="auto">
          <a:xfrm>
            <a:off x="4183063" y="4999038"/>
            <a:ext cx="90487" cy="46037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97">
            <a:extLst>
              <a:ext uri="{FF2B5EF4-FFF2-40B4-BE49-F238E27FC236}">
                <a16:creationId xmlns:a16="http://schemas.microsoft.com/office/drawing/2014/main" id="{EBA47A23-795E-0D4F-84BD-A6021FF18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5249863"/>
            <a:ext cx="2054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98">
            <a:extLst>
              <a:ext uri="{FF2B5EF4-FFF2-40B4-BE49-F238E27FC236}">
                <a16:creationId xmlns:a16="http://schemas.microsoft.com/office/drawing/2014/main" id="{E72A940A-8D61-3548-A6A0-3415CC61BC99}"/>
              </a:ext>
            </a:extLst>
          </p:cNvPr>
          <p:cNvSpPr>
            <a:spLocks/>
          </p:cNvSpPr>
          <p:nvPr/>
        </p:nvSpPr>
        <p:spPr bwMode="auto">
          <a:xfrm>
            <a:off x="2219325" y="5226050"/>
            <a:ext cx="90488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4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99">
            <a:extLst>
              <a:ext uri="{FF2B5EF4-FFF2-40B4-BE49-F238E27FC236}">
                <a16:creationId xmlns:a16="http://schemas.microsoft.com/office/drawing/2014/main" id="{EC603EA4-8362-EA4F-8649-E317BB6FEF12}"/>
              </a:ext>
            </a:extLst>
          </p:cNvPr>
          <p:cNvSpPr>
            <a:spLocks/>
          </p:cNvSpPr>
          <p:nvPr/>
        </p:nvSpPr>
        <p:spPr bwMode="auto">
          <a:xfrm>
            <a:off x="4183063" y="5226050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4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0">
            <a:extLst>
              <a:ext uri="{FF2B5EF4-FFF2-40B4-BE49-F238E27FC236}">
                <a16:creationId xmlns:a16="http://schemas.microsoft.com/office/drawing/2014/main" id="{90E2BEA4-76CA-514F-931E-DBA62994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5476875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101">
            <a:extLst>
              <a:ext uri="{FF2B5EF4-FFF2-40B4-BE49-F238E27FC236}">
                <a16:creationId xmlns:a16="http://schemas.microsoft.com/office/drawing/2014/main" id="{9685FBB3-28C5-CD4C-A51F-9D90DBD4F796}"/>
              </a:ext>
            </a:extLst>
          </p:cNvPr>
          <p:cNvSpPr>
            <a:spLocks/>
          </p:cNvSpPr>
          <p:nvPr/>
        </p:nvSpPr>
        <p:spPr bwMode="auto">
          <a:xfrm>
            <a:off x="2730500" y="5453063"/>
            <a:ext cx="90488" cy="46037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102">
            <a:extLst>
              <a:ext uri="{FF2B5EF4-FFF2-40B4-BE49-F238E27FC236}">
                <a16:creationId xmlns:a16="http://schemas.microsoft.com/office/drawing/2014/main" id="{C1AFFB3F-4C31-ED4E-948E-AA469D6CEA19}"/>
              </a:ext>
            </a:extLst>
          </p:cNvPr>
          <p:cNvSpPr>
            <a:spLocks/>
          </p:cNvSpPr>
          <p:nvPr/>
        </p:nvSpPr>
        <p:spPr bwMode="auto">
          <a:xfrm>
            <a:off x="4183063" y="5453063"/>
            <a:ext cx="90487" cy="46037"/>
          </a:xfrm>
          <a:custGeom>
            <a:avLst/>
            <a:gdLst>
              <a:gd name="T0" fmla="*/ 0 w 458"/>
              <a:gd name="T1" fmla="*/ 0 h 230"/>
              <a:gd name="T2" fmla="*/ 2147483646 w 458"/>
              <a:gd name="T3" fmla="*/ 2147483646 h 230"/>
              <a:gd name="T4" fmla="*/ 0 w 458"/>
              <a:gd name="T5" fmla="*/ 2147483646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0" y="0"/>
                </a:moveTo>
                <a:lnTo>
                  <a:pt x="458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3">
            <a:extLst>
              <a:ext uri="{FF2B5EF4-FFF2-40B4-BE49-F238E27FC236}">
                <a16:creationId xmlns:a16="http://schemas.microsoft.com/office/drawing/2014/main" id="{C277E20C-EBE1-F340-B1EE-54E147D6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438" y="5702300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104">
            <a:extLst>
              <a:ext uri="{FF2B5EF4-FFF2-40B4-BE49-F238E27FC236}">
                <a16:creationId xmlns:a16="http://schemas.microsoft.com/office/drawing/2014/main" id="{06AB76FC-90A9-AC4B-9D78-FCDD003E0A08}"/>
              </a:ext>
            </a:extLst>
          </p:cNvPr>
          <p:cNvSpPr>
            <a:spLocks/>
          </p:cNvSpPr>
          <p:nvPr/>
        </p:nvSpPr>
        <p:spPr bwMode="auto">
          <a:xfrm>
            <a:off x="1595438" y="5680075"/>
            <a:ext cx="90487" cy="46038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105">
            <a:extLst>
              <a:ext uri="{FF2B5EF4-FFF2-40B4-BE49-F238E27FC236}">
                <a16:creationId xmlns:a16="http://schemas.microsoft.com/office/drawing/2014/main" id="{C9E3664A-56EB-BA46-ABC0-556C193FDDB2}"/>
              </a:ext>
            </a:extLst>
          </p:cNvPr>
          <p:cNvSpPr>
            <a:spLocks/>
          </p:cNvSpPr>
          <p:nvPr/>
        </p:nvSpPr>
        <p:spPr bwMode="auto">
          <a:xfrm>
            <a:off x="3048000" y="5680075"/>
            <a:ext cx="90488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Rectangle 106">
            <a:extLst>
              <a:ext uri="{FF2B5EF4-FFF2-40B4-BE49-F238E27FC236}">
                <a16:creationId xmlns:a16="http://schemas.microsoft.com/office/drawing/2014/main" id="{CF556E29-033D-1E41-BB78-77579A2C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376738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1" name="Rectangle 107">
            <a:extLst>
              <a:ext uri="{FF2B5EF4-FFF2-40B4-BE49-F238E27FC236}">
                <a16:creationId xmlns:a16="http://schemas.microsoft.com/office/drawing/2014/main" id="{A932DE72-10A0-D646-ADC3-86AD94CE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46722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2" name="Rectangle 108">
            <a:extLst>
              <a:ext uri="{FF2B5EF4-FFF2-40B4-BE49-F238E27FC236}">
                <a16:creationId xmlns:a16="http://schemas.microsoft.com/office/drawing/2014/main" id="{6F5918DC-70A2-8D47-949A-793291C7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61486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3" name="Rectangle 109">
            <a:extLst>
              <a:ext uri="{FF2B5EF4-FFF2-40B4-BE49-F238E27FC236}">
                <a16:creationId xmlns:a16="http://schemas.microsoft.com/office/drawing/2014/main" id="{F15282AB-AF47-1E48-840E-0BEB86F8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841875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4" name="Rectangle 110">
            <a:extLst>
              <a:ext uri="{FF2B5EF4-FFF2-40B4-BE49-F238E27FC236}">
                <a16:creationId xmlns:a16="http://schemas.microsoft.com/office/drawing/2014/main" id="{594A41CB-5EC2-474C-97B0-4936F3E0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30763"/>
            <a:ext cx="882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5" name="Rectangle 111">
            <a:extLst>
              <a:ext uri="{FF2B5EF4-FFF2-40B4-BE49-F238E27FC236}">
                <a16:creationId xmlns:a16="http://schemas.microsoft.com/office/drawing/2014/main" id="{667E0335-54A8-BD44-BF7A-216CA302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057775"/>
            <a:ext cx="882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6" name="Rectangle 112">
            <a:extLst>
              <a:ext uri="{FF2B5EF4-FFF2-40B4-BE49-F238E27FC236}">
                <a16:creationId xmlns:a16="http://schemas.microsoft.com/office/drawing/2014/main" id="{9A46DAA2-E14A-E349-A989-B2F08E61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5295900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7" name="Rectangle 113">
            <a:extLst>
              <a:ext uri="{FF2B5EF4-FFF2-40B4-BE49-F238E27FC236}">
                <a16:creationId xmlns:a16="http://schemas.microsoft.com/office/drawing/2014/main" id="{A798A7FB-4467-2F4D-A427-BAE18F8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2291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8" name="Rectangle 114">
            <a:extLst>
              <a:ext uri="{FF2B5EF4-FFF2-40B4-BE49-F238E27FC236}">
                <a16:creationId xmlns:a16="http://schemas.microsoft.com/office/drawing/2014/main" id="{BEDC3176-092C-8D4E-80A6-8C283555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75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9" name="Rectangle 115">
            <a:extLst>
              <a:ext uri="{FF2B5EF4-FFF2-40B4-BE49-F238E27FC236}">
                <a16:creationId xmlns:a16="http://schemas.microsoft.com/office/drawing/2014/main" id="{BF78C1DE-B8CF-A045-949D-5B0A456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9545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0" name="Rectangle 116">
            <a:extLst>
              <a:ext uri="{FF2B5EF4-FFF2-40B4-BE49-F238E27FC236}">
                <a16:creationId xmlns:a16="http://schemas.microsoft.com/office/drawing/2014/main" id="{497B2E0C-7D47-1644-850E-B66DE9DB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490378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1" name="Rectangle 117">
            <a:extLst>
              <a:ext uri="{FF2B5EF4-FFF2-40B4-BE49-F238E27FC236}">
                <a16:creationId xmlns:a16="http://schemas.microsoft.com/office/drawing/2014/main" id="{3A7D48EA-F6AE-A242-A161-A596DD20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1593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2" name="Rectangle 118">
            <a:extLst>
              <a:ext uri="{FF2B5EF4-FFF2-40B4-BE49-F238E27FC236}">
                <a16:creationId xmlns:a16="http://schemas.microsoft.com/office/drawing/2014/main" id="{54E94C96-77BF-E143-ABCE-99625A8C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3863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3" name="Rectangle 119">
            <a:extLst>
              <a:ext uri="{FF2B5EF4-FFF2-40B4-BE49-F238E27FC236}">
                <a16:creationId xmlns:a16="http://schemas.microsoft.com/office/drawing/2014/main" id="{1D0E2246-2B03-4E44-93B1-D95ADB1A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5624513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4" name="Rectangle 120">
            <a:extLst>
              <a:ext uri="{FF2B5EF4-FFF2-40B4-BE49-F238E27FC236}">
                <a16:creationId xmlns:a16="http://schemas.microsoft.com/office/drawing/2014/main" id="{E360B0F7-5332-664C-9F9F-DDF76AD5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92575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Interval Order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2265" name="Rectangle 121">
            <a:extLst>
              <a:ext uri="{FF2B5EF4-FFF2-40B4-BE49-F238E27FC236}">
                <a16:creationId xmlns:a16="http://schemas.microsoft.com/office/drawing/2014/main" id="{E5560AB2-FDD7-E44B-A41F-804FBDA3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grpSp>
        <p:nvGrpSpPr>
          <p:cNvPr id="52266" name="Group 122">
            <a:extLst>
              <a:ext uri="{FF2B5EF4-FFF2-40B4-BE49-F238E27FC236}">
                <a16:creationId xmlns:a16="http://schemas.microsoft.com/office/drawing/2014/main" id="{C7722D73-0546-4E4B-B724-CF0BB18CABB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486150" cy="2679700"/>
            <a:chOff x="3264" y="2448"/>
            <a:chExt cx="2196" cy="1688"/>
          </a:xfrm>
        </p:grpSpPr>
        <p:sp>
          <p:nvSpPr>
            <p:cNvPr id="52267" name="Freeform 123">
              <a:extLst>
                <a:ext uri="{FF2B5EF4-FFF2-40B4-BE49-F238E27FC236}">
                  <a16:creationId xmlns:a16="http://schemas.microsoft.com/office/drawing/2014/main" id="{6B1FF01D-E626-154B-BAC3-A2218AE6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124">
              <a:extLst>
                <a:ext uri="{FF2B5EF4-FFF2-40B4-BE49-F238E27FC236}">
                  <a16:creationId xmlns:a16="http://schemas.microsoft.com/office/drawing/2014/main" id="{5D6A7F3F-1015-9E4D-A2E0-C9781FCC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125">
              <a:extLst>
                <a:ext uri="{FF2B5EF4-FFF2-40B4-BE49-F238E27FC236}">
                  <a16:creationId xmlns:a16="http://schemas.microsoft.com/office/drawing/2014/main" id="{5F218397-A135-8D4F-9D14-172FE48B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126">
              <a:extLst>
                <a:ext uri="{FF2B5EF4-FFF2-40B4-BE49-F238E27FC236}">
                  <a16:creationId xmlns:a16="http://schemas.microsoft.com/office/drawing/2014/main" id="{D50DA3CD-F728-614D-8590-9A1E6E55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127">
              <a:extLst>
                <a:ext uri="{FF2B5EF4-FFF2-40B4-BE49-F238E27FC236}">
                  <a16:creationId xmlns:a16="http://schemas.microsoft.com/office/drawing/2014/main" id="{00D610EA-8637-C140-BA98-0608C46F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28">
              <a:extLst>
                <a:ext uri="{FF2B5EF4-FFF2-40B4-BE49-F238E27FC236}">
                  <a16:creationId xmlns:a16="http://schemas.microsoft.com/office/drawing/2014/main" id="{DAF17F52-D17E-C64D-87E4-07529EBB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29">
              <a:extLst>
                <a:ext uri="{FF2B5EF4-FFF2-40B4-BE49-F238E27FC236}">
                  <a16:creationId xmlns:a16="http://schemas.microsoft.com/office/drawing/2014/main" id="{F997E3D4-745D-8C4B-BCA4-F86F211B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130">
              <a:extLst>
                <a:ext uri="{FF2B5EF4-FFF2-40B4-BE49-F238E27FC236}">
                  <a16:creationId xmlns:a16="http://schemas.microsoft.com/office/drawing/2014/main" id="{AC91760D-6078-5541-B8FA-774D9BDA0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131">
              <a:extLst>
                <a:ext uri="{FF2B5EF4-FFF2-40B4-BE49-F238E27FC236}">
                  <a16:creationId xmlns:a16="http://schemas.microsoft.com/office/drawing/2014/main" id="{F3624E97-2FAE-324D-B595-0C59DA6EC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132">
              <a:extLst>
                <a:ext uri="{FF2B5EF4-FFF2-40B4-BE49-F238E27FC236}">
                  <a16:creationId xmlns:a16="http://schemas.microsoft.com/office/drawing/2014/main" id="{2B5CF903-55A5-CC45-B74A-377EAC66F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133">
              <a:extLst>
                <a:ext uri="{FF2B5EF4-FFF2-40B4-BE49-F238E27FC236}">
                  <a16:creationId xmlns:a16="http://schemas.microsoft.com/office/drawing/2014/main" id="{7ED169C0-8D89-DC47-A759-BF006C9BA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135">
              <a:extLst>
                <a:ext uri="{FF2B5EF4-FFF2-40B4-BE49-F238E27FC236}">
                  <a16:creationId xmlns:a16="http://schemas.microsoft.com/office/drawing/2014/main" id="{C2197B7D-FF2E-6640-BED4-D84684AF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136">
              <a:extLst>
                <a:ext uri="{FF2B5EF4-FFF2-40B4-BE49-F238E27FC236}">
                  <a16:creationId xmlns:a16="http://schemas.microsoft.com/office/drawing/2014/main" id="{3B699E97-C287-064B-B504-BEE11BD2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37">
              <a:extLst>
                <a:ext uri="{FF2B5EF4-FFF2-40B4-BE49-F238E27FC236}">
                  <a16:creationId xmlns:a16="http://schemas.microsoft.com/office/drawing/2014/main" id="{1386EC45-3842-BB4E-87D9-BC5C244B0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9">
              <a:extLst>
                <a:ext uri="{FF2B5EF4-FFF2-40B4-BE49-F238E27FC236}">
                  <a16:creationId xmlns:a16="http://schemas.microsoft.com/office/drawing/2014/main" id="{EBBEC1F5-0A98-4941-ABDE-475A858D5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140">
              <a:extLst>
                <a:ext uri="{FF2B5EF4-FFF2-40B4-BE49-F238E27FC236}">
                  <a16:creationId xmlns:a16="http://schemas.microsoft.com/office/drawing/2014/main" id="{FA040100-FD20-5545-A7E8-AD89A1C5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141">
              <a:extLst>
                <a:ext uri="{FF2B5EF4-FFF2-40B4-BE49-F238E27FC236}">
                  <a16:creationId xmlns:a16="http://schemas.microsoft.com/office/drawing/2014/main" id="{A0FD8721-B09D-6744-9822-A87A10EEC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142">
              <a:extLst>
                <a:ext uri="{FF2B5EF4-FFF2-40B4-BE49-F238E27FC236}">
                  <a16:creationId xmlns:a16="http://schemas.microsoft.com/office/drawing/2014/main" id="{05CC734B-5032-F84D-B94F-DE1E34420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143">
              <a:extLst>
                <a:ext uri="{FF2B5EF4-FFF2-40B4-BE49-F238E27FC236}">
                  <a16:creationId xmlns:a16="http://schemas.microsoft.com/office/drawing/2014/main" id="{4E07AD3B-52EA-3A4D-80A9-8DF2BD81F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Rectangle 144">
              <a:extLst>
                <a:ext uri="{FF2B5EF4-FFF2-40B4-BE49-F238E27FC236}">
                  <a16:creationId xmlns:a16="http://schemas.microsoft.com/office/drawing/2014/main" id="{8CB6E753-741D-004C-A481-277FEB94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89" name="Rectangle 145">
              <a:extLst>
                <a:ext uri="{FF2B5EF4-FFF2-40B4-BE49-F238E27FC236}">
                  <a16:creationId xmlns:a16="http://schemas.microsoft.com/office/drawing/2014/main" id="{FD6C4437-20AD-6348-BF0D-F2017C3E5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10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52290" name="Rectangle 146">
              <a:extLst>
                <a:ext uri="{FF2B5EF4-FFF2-40B4-BE49-F238E27FC236}">
                  <a16:creationId xmlns:a16="http://schemas.microsoft.com/office/drawing/2014/main" id="{4415CE2C-9328-1743-986A-3D024A7F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1" name="Rectangle 147">
              <a:extLst>
                <a:ext uri="{FF2B5EF4-FFF2-40B4-BE49-F238E27FC236}">
                  <a16:creationId xmlns:a16="http://schemas.microsoft.com/office/drawing/2014/main" id="{93485EA8-43A8-4943-8A54-A77C2CA4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618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2" name="Rectangle 148">
              <a:extLst>
                <a:ext uri="{FF2B5EF4-FFF2-40B4-BE49-F238E27FC236}">
                  <a16:creationId xmlns:a16="http://schemas.microsoft.com/office/drawing/2014/main" id="{604EC022-3080-A044-BB23-F720952A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3" name="Rectangle 149">
              <a:extLst>
                <a:ext uri="{FF2B5EF4-FFF2-40B4-BE49-F238E27FC236}">
                  <a16:creationId xmlns:a16="http://schemas.microsoft.com/office/drawing/2014/main" id="{038FA830-B714-6340-9845-ACBFE719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977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4" name="Rectangle 150">
              <a:extLst>
                <a:ext uri="{FF2B5EF4-FFF2-40B4-BE49-F238E27FC236}">
                  <a16:creationId xmlns:a16="http://schemas.microsoft.com/office/drawing/2014/main" id="{090684ED-16C0-DB44-92A4-CE80DA9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335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5" name="Rectangle 151">
              <a:extLst>
                <a:ext uri="{FF2B5EF4-FFF2-40B4-BE49-F238E27FC236}">
                  <a16:creationId xmlns:a16="http://schemas.microsoft.com/office/drawing/2014/main" id="{B71CD540-3C2E-DA44-87D5-8961C089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" y="284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96" name="Rectangle 152">
              <a:extLst>
                <a:ext uri="{FF2B5EF4-FFF2-40B4-BE49-F238E27FC236}">
                  <a16:creationId xmlns:a16="http://schemas.microsoft.com/office/drawing/2014/main" id="{B78C85FA-134A-6041-804F-13299575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3554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7" name="Rectangle 153">
              <a:extLst>
                <a:ext uri="{FF2B5EF4-FFF2-40B4-BE49-F238E27FC236}">
                  <a16:creationId xmlns:a16="http://schemas.microsoft.com/office/drawing/2014/main" id="{1FF85D9C-3615-0D40-B225-2FBD7E70D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61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8" name="Rectangle 154">
              <a:extLst>
                <a:ext uri="{FF2B5EF4-FFF2-40B4-BE49-F238E27FC236}">
                  <a16:creationId xmlns:a16="http://schemas.microsoft.com/office/drawing/2014/main" id="{D723053E-95D6-C24B-AA78-2782CB37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9" name="Rectangle 155">
              <a:extLst>
                <a:ext uri="{FF2B5EF4-FFF2-40B4-BE49-F238E27FC236}">
                  <a16:creationId xmlns:a16="http://schemas.microsoft.com/office/drawing/2014/main" id="{AA15BF9C-069A-F24D-9C1C-CF980323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0" name="Rectangle 156">
              <a:extLst>
                <a:ext uri="{FF2B5EF4-FFF2-40B4-BE49-F238E27FC236}">
                  <a16:creationId xmlns:a16="http://schemas.microsoft.com/office/drawing/2014/main" id="{63400E92-74A8-1344-815F-FA979684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64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1" name="Rectangle 157">
              <a:extLst>
                <a:ext uri="{FF2B5EF4-FFF2-40B4-BE49-F238E27FC236}">
                  <a16:creationId xmlns:a16="http://schemas.microsoft.com/office/drawing/2014/main" id="{56891357-3B08-1340-8CC7-7359C078F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3406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2302" name="Rectangle 158">
              <a:extLst>
                <a:ext uri="{FF2B5EF4-FFF2-40B4-BE49-F238E27FC236}">
                  <a16:creationId xmlns:a16="http://schemas.microsoft.com/office/drawing/2014/main" id="{C62D1BB4-4B89-AE4C-99CF-1574E593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7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3" name="Rectangle 159">
              <a:extLst>
                <a:ext uri="{FF2B5EF4-FFF2-40B4-BE49-F238E27FC236}">
                  <a16:creationId xmlns:a16="http://schemas.microsoft.com/office/drawing/2014/main" id="{550277D6-9E9B-6D4E-A3F7-61510F4F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90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5" name="Rectangle 161">
              <a:extLst>
                <a:ext uri="{FF2B5EF4-FFF2-40B4-BE49-F238E27FC236}">
                  <a16:creationId xmlns:a16="http://schemas.microsoft.com/office/drawing/2014/main" id="{28D21D8B-FDD8-E049-B781-4EC55B0C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10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306" name="Rectangle 162">
              <a:extLst>
                <a:ext uri="{FF2B5EF4-FFF2-40B4-BE49-F238E27FC236}">
                  <a16:creationId xmlns:a16="http://schemas.microsoft.com/office/drawing/2014/main" id="{D75A6E62-E59B-BF4B-9213-1CD931B4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336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7" name="Rectangle 163">
              <a:extLst>
                <a:ext uri="{FF2B5EF4-FFF2-40B4-BE49-F238E27FC236}">
                  <a16:creationId xmlns:a16="http://schemas.microsoft.com/office/drawing/2014/main" id="{EC4EA06A-AA4C-B048-9B3B-34516FE0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9" name="Rectangle 165">
              <a:extLst>
                <a:ext uri="{FF2B5EF4-FFF2-40B4-BE49-F238E27FC236}">
                  <a16:creationId xmlns:a16="http://schemas.microsoft.com/office/drawing/2014/main" id="{7648371E-DD6D-6F4E-9D15-F208FE7D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8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0" name="Rectangle 166">
              <a:extLst>
                <a:ext uri="{FF2B5EF4-FFF2-40B4-BE49-F238E27FC236}">
                  <a16:creationId xmlns:a16="http://schemas.microsoft.com/office/drawing/2014/main" id="{4D2A5911-EE1B-BF49-B7E9-20254321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1" name="Rectangle 167">
              <a:extLst>
                <a:ext uri="{FF2B5EF4-FFF2-40B4-BE49-F238E27FC236}">
                  <a16:creationId xmlns:a16="http://schemas.microsoft.com/office/drawing/2014/main" id="{EF6B1E30-2AD9-9E4A-A0AC-78B5CA99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2" name="Rectangle 168">
              <a:extLst>
                <a:ext uri="{FF2B5EF4-FFF2-40B4-BE49-F238E27FC236}">
                  <a16:creationId xmlns:a16="http://schemas.microsoft.com/office/drawing/2014/main" id="{A44939D4-11A9-2D4D-BB10-47F8F6F7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31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3" name="Rectangle 169">
              <a:extLst>
                <a:ext uri="{FF2B5EF4-FFF2-40B4-BE49-F238E27FC236}">
                  <a16:creationId xmlns:a16="http://schemas.microsoft.com/office/drawing/2014/main" id="{72CCA89C-7C58-8641-8F99-2FE033EA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4" name="Rectangle 170">
              <a:extLst>
                <a:ext uri="{FF2B5EF4-FFF2-40B4-BE49-F238E27FC236}">
                  <a16:creationId xmlns:a16="http://schemas.microsoft.com/office/drawing/2014/main" id="{2968A192-C88D-4848-ADB7-97821F1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34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87EB21-8D6C-9831-90E7-E27CBB333B6E}"/>
              </a:ext>
            </a:extLst>
          </p:cNvPr>
          <p:cNvSpPr txBox="1"/>
          <p:nvPr/>
        </p:nvSpPr>
        <p:spPr>
          <a:xfrm>
            <a:off x="8383588" y="6336268"/>
            <a:ext cx="70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9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C6F6-6A96-014B-B8D2-748EDCFC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8E00B-29D9-784D-B7B1-CC0899966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6" name="Picture 9" descr="non-binary-csp">
            <a:extLst>
              <a:ext uri="{FF2B5EF4-FFF2-40B4-BE49-F238E27FC236}">
                <a16:creationId xmlns:a16="http://schemas.microsoft.com/office/drawing/2014/main" id="{189F1DC4-3F7D-CA4F-A00D-2B7CE8D8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290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">
            <a:extLst>
              <a:ext uri="{FF2B5EF4-FFF2-40B4-BE49-F238E27FC236}">
                <a16:creationId xmlns:a16="http://schemas.microsoft.com/office/drawing/2014/main" id="{92C22997-E23C-9B4F-9C38-DEA467DD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3A65BC"/>
                </a:solidFill>
              </a:rPr>
              <a:t>Graph</a:t>
            </a:r>
            <a:endParaRPr lang="en-US" altLang="en-US" sz="2400" b="1" dirty="0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 dirty="0"/>
              <a:t>Vertices: variables</a:t>
            </a:r>
          </a:p>
          <a:p>
            <a:pPr eaLnBrk="1" hangingPunct="1"/>
            <a:r>
              <a:rPr lang="en-US" altLang="en-US" sz="2400" dirty="0"/>
              <a:t>Edges: binary constraints														 </a:t>
            </a:r>
            <a:r>
              <a:rPr lang="en-US" altLang="en-US" dirty="0"/>
              <a:t> 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99F492F1-0460-5546-B20F-827D2479E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Hypergraph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Hyperedges: constraints														 </a:t>
            </a:r>
            <a:r>
              <a:rPr lang="en-US" altLang="en-US"/>
              <a:t> </a:t>
            </a:r>
          </a:p>
        </p:txBody>
      </p:sp>
      <p:grpSp>
        <p:nvGrpSpPr>
          <p:cNvPr id="58" name="Group 9">
            <a:extLst>
              <a:ext uri="{FF2B5EF4-FFF2-40B4-BE49-F238E27FC236}">
                <a16:creationId xmlns:a16="http://schemas.microsoft.com/office/drawing/2014/main" id="{3A8C2DB1-C4ED-104C-B8E7-7A83A1A2137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4930775" cy="1657350"/>
            <a:chOff x="1680" y="2423"/>
            <a:chExt cx="3106" cy="1044"/>
          </a:xfrm>
        </p:grpSpPr>
        <p:sp>
          <p:nvSpPr>
            <p:cNvPr id="59" name="Line 10">
              <a:extLst>
                <a:ext uri="{FF2B5EF4-FFF2-40B4-BE49-F238E27FC236}">
                  <a16:creationId xmlns:a16="http://schemas.microsoft.com/office/drawing/2014/main" id="{AD5A11D0-CE43-4D4D-8135-89B05CF1D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">
              <a:extLst>
                <a:ext uri="{FF2B5EF4-FFF2-40B4-BE49-F238E27FC236}">
                  <a16:creationId xmlns:a16="http://schemas.microsoft.com/office/drawing/2014/main" id="{A32AB812-D809-9F4D-85C6-F72578A7F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745E254E-779B-6644-AE58-A19E19706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3">
              <a:extLst>
                <a:ext uri="{FF2B5EF4-FFF2-40B4-BE49-F238E27FC236}">
                  <a16:creationId xmlns:a16="http://schemas.microsoft.com/office/drawing/2014/main" id="{AA5076C1-CE42-1441-9D7B-FC568522A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28D849B-149E-A343-89AD-367DB1CBA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9F9B9CFD-95CE-B44C-98B4-3D02DA1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6CE749A2-C9EC-B74A-933C-FA507521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F1789B07-CF81-3D48-A29E-07FC4E0D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690B2372-D5A4-2C49-A277-8CF871B23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555"/>
              <a:ext cx="6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{1,2,3,4}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Line 19">
              <a:extLst>
                <a:ext uri="{FF2B5EF4-FFF2-40B4-BE49-F238E27FC236}">
                  <a16:creationId xmlns:a16="http://schemas.microsoft.com/office/drawing/2014/main" id="{568516CE-9957-2240-913B-7C10B1EE7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0">
              <a:extLst>
                <a:ext uri="{FF2B5EF4-FFF2-40B4-BE49-F238E27FC236}">
                  <a16:creationId xmlns:a16="http://schemas.microsoft.com/office/drawing/2014/main" id="{3B3A92E0-D579-954C-B8DC-29A0B42AD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BB42366D-DC8A-5647-8600-A4D1F11D1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914EE2B8-BF8B-2543-A872-ABDC88B69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8B1337F7-FC72-454E-A7DC-CEF6ACC0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59F55476-4683-8244-A744-508103AF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48CC6A95-932B-C146-B92E-F6CCDC14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36E2F8BB-0318-0542-B51A-3D4CD9F2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D157258-3715-204F-A036-C4979C171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181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{3,5,7}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Line 28">
              <a:extLst>
                <a:ext uri="{FF2B5EF4-FFF2-40B4-BE49-F238E27FC236}">
                  <a16:creationId xmlns:a16="http://schemas.microsoft.com/office/drawing/2014/main" id="{1F4E3160-7521-D946-B707-5E5F8751F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9">
              <a:extLst>
                <a:ext uri="{FF2B5EF4-FFF2-40B4-BE49-F238E27FC236}">
                  <a16:creationId xmlns:a16="http://schemas.microsoft.com/office/drawing/2014/main" id="{53401869-0F24-C448-9484-C866C15C1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0">
              <a:extLst>
                <a:ext uri="{FF2B5EF4-FFF2-40B4-BE49-F238E27FC236}">
                  <a16:creationId xmlns:a16="http://schemas.microsoft.com/office/drawing/2014/main" id="{A9DBB032-ADA6-A649-92CE-84FE05AEC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1">
              <a:extLst>
                <a:ext uri="{FF2B5EF4-FFF2-40B4-BE49-F238E27FC236}">
                  <a16:creationId xmlns:a16="http://schemas.microsoft.com/office/drawing/2014/main" id="{8B67D633-BA16-B14C-9C2A-A79100B55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CADB680A-538C-2147-BE1D-0C08B10F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1454F38A-DF6F-984F-859F-A7150B41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BAE776FF-D441-2140-BB01-5C1DCA46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AF3611FE-2A10-A645-863F-E7FB3404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50FC8EB1-082F-1C4E-B05F-DB8CBD50B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75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{3,4,9}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Line 37">
              <a:extLst>
                <a:ext uri="{FF2B5EF4-FFF2-40B4-BE49-F238E27FC236}">
                  <a16:creationId xmlns:a16="http://schemas.microsoft.com/office/drawing/2014/main" id="{47DF1528-05AE-C34B-B32D-2CF1D78E0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8">
              <a:extLst>
                <a:ext uri="{FF2B5EF4-FFF2-40B4-BE49-F238E27FC236}">
                  <a16:creationId xmlns:a16="http://schemas.microsoft.com/office/drawing/2014/main" id="{12A40857-ECDC-A240-BF93-F656DF1BD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9">
              <a:extLst>
                <a:ext uri="{FF2B5EF4-FFF2-40B4-BE49-F238E27FC236}">
                  <a16:creationId xmlns:a16="http://schemas.microsoft.com/office/drawing/2014/main" id="{BCB31D4F-976A-2346-BC6B-9D7B5EE46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0">
              <a:extLst>
                <a:ext uri="{FF2B5EF4-FFF2-40B4-BE49-F238E27FC236}">
                  <a16:creationId xmlns:a16="http://schemas.microsoft.com/office/drawing/2014/main" id="{BEC9CB39-97E9-0141-BF3A-FA46C80B8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52EB6DCA-45AE-E34B-B164-3F5C13E4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03E3F9AE-6504-954E-A86F-9AFC986E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639E6D29-5BEE-6341-931F-9A8F5B480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87792D9F-CD76-A242-B7C7-874BCBA44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7EB99E10-6D7B-E649-8896-88ED25F3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FA2761B7-169C-1C48-A5D6-A1146847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E7DA79AC-7FEE-1B47-B4B3-B2E4E611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2209BFEC-E471-2344-99F2-14E3D01A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9">
              <a:extLst>
                <a:ext uri="{FF2B5EF4-FFF2-40B4-BE49-F238E27FC236}">
                  <a16:creationId xmlns:a16="http://schemas.microsoft.com/office/drawing/2014/main" id="{48D24594-8E67-D046-801C-724876902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555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{3,6,7}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id="{7F938211-4936-CC43-8A6B-A80FC1DB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855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&gt;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Rectangle 51">
              <a:extLst>
                <a:ext uri="{FF2B5EF4-FFF2-40B4-BE49-F238E27FC236}">
                  <a16:creationId xmlns:a16="http://schemas.microsoft.com/office/drawing/2014/main" id="{5FEAE918-CF64-1A40-91BC-E83580F9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3254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Rectangle 52">
              <a:extLst>
                <a:ext uri="{FF2B5EF4-FFF2-40B4-BE49-F238E27FC236}">
                  <a16:creationId xmlns:a16="http://schemas.microsoft.com/office/drawing/2014/main" id="{EECC30CD-B88D-214E-B23A-BD3270065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581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Rectangle 53">
              <a:extLst>
                <a:ext uri="{FF2B5EF4-FFF2-40B4-BE49-F238E27FC236}">
                  <a16:creationId xmlns:a16="http://schemas.microsoft.com/office/drawing/2014/main" id="{84C96303-984E-4144-AE53-9044A693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55"/>
              <a:ext cx="7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+V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9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" name="Rectangle 54">
              <a:extLst>
                <a:ext uri="{FF2B5EF4-FFF2-40B4-BE49-F238E27FC236}">
                  <a16:creationId xmlns:a16="http://schemas.microsoft.com/office/drawing/2014/main" id="{E162FDD5-C2B9-2449-8F59-258563E0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28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55">
              <a:extLst>
                <a:ext uri="{FF2B5EF4-FFF2-40B4-BE49-F238E27FC236}">
                  <a16:creationId xmlns:a16="http://schemas.microsoft.com/office/drawing/2014/main" id="{EDDE49D2-A2F9-7740-86B0-A07F5AF6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69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Rectangle 56">
              <a:extLst>
                <a:ext uri="{FF2B5EF4-FFF2-40B4-BE49-F238E27FC236}">
                  <a16:creationId xmlns:a16="http://schemas.microsoft.com/office/drawing/2014/main" id="{1755E442-1428-6D40-8DD7-254062D54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855"/>
              <a:ext cx="6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6" name="Rectangle 57">
              <a:extLst>
                <a:ext uri="{FF2B5EF4-FFF2-40B4-BE49-F238E27FC236}">
                  <a16:creationId xmlns:a16="http://schemas.microsoft.com/office/drawing/2014/main" id="{C972ADFA-A291-EA47-96D9-27B197C4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423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283237"/>
      </p:ext>
    </p:extLst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C:\WINDOWS\TEMPOR~1\CONTENT.IE5\KDQNO5QJ\CSP-CO~2.POT</Template>
  <TotalTime>11641</TotalTime>
  <Words>3246</Words>
  <Application>Microsoft Macintosh PowerPoint</Application>
  <PresentationFormat>On-screen Show (4:3)</PresentationFormat>
  <Paragraphs>717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Garamond</vt:lpstr>
      <vt:lpstr>Helvetica</vt:lpstr>
      <vt:lpstr>Lucida Grande</vt:lpstr>
      <vt:lpstr>Monaco</vt:lpstr>
      <vt:lpstr>Symbol</vt:lpstr>
      <vt:lpstr>Times</vt:lpstr>
      <vt:lpstr>Times New Roman</vt:lpstr>
      <vt:lpstr>ConSystLabLectureTemplate</vt:lpstr>
      <vt:lpstr>PowerPoint Presentation</vt:lpstr>
      <vt:lpstr>Outline</vt:lpstr>
      <vt:lpstr>Example I:  Map coloring</vt:lpstr>
      <vt:lpstr>Example I:  Map coloring (cont’d)</vt:lpstr>
      <vt:lpstr>Definition of a CSP</vt:lpstr>
      <vt:lpstr>CSP Definition: Terminology</vt:lpstr>
      <vt:lpstr>Example II:  Resource Allocation</vt:lpstr>
      <vt:lpstr>Example II:  RA (cont’d)</vt:lpstr>
      <vt:lpstr>Graphical Representation</vt:lpstr>
      <vt:lpstr>Domain Types</vt:lpstr>
      <vt:lpstr>Example IV: Sudoku</vt:lpstr>
      <vt:lpstr>Constraint Definition</vt:lpstr>
      <vt:lpstr>Example III: Temporal reasoning</vt:lpstr>
      <vt:lpstr>Example V: Cryptarithmetic puzzles</vt:lpstr>
      <vt:lpstr>Example VI: Kendoku</vt:lpstr>
      <vt:lpstr>Relation Definition</vt:lpstr>
      <vt:lpstr>Constraint Types</vt:lpstr>
      <vt:lpstr>Query</vt:lpstr>
      <vt:lpstr>Outline</vt:lpstr>
      <vt:lpstr>Enforcing Consistency</vt:lpstr>
      <vt:lpstr>AC Algorithm: AC-3</vt:lpstr>
      <vt:lpstr>Revise</vt:lpstr>
      <vt:lpstr>About Revise</vt:lpstr>
      <vt:lpstr>AC-3</vt:lpstr>
      <vt:lpstr>About AC-3</vt:lpstr>
      <vt:lpstr>AC, PC, k-consistency</vt:lpstr>
      <vt:lpstr>Beyond Arc Consistency</vt:lpstr>
      <vt:lpstr>Outline</vt:lpstr>
      <vt:lpstr>Systematic Search</vt:lpstr>
      <vt:lpstr>Backtrack Search</vt:lpstr>
      <vt:lpstr>Variable Ordering Heuristic</vt:lpstr>
      <vt:lpstr>Value Ordering Heuristic</vt:lpstr>
      <vt:lpstr>Backtrack Search</vt:lpstr>
      <vt:lpstr>Back-checking</vt:lpstr>
      <vt:lpstr>Lookahead (inference)</vt:lpstr>
      <vt:lpstr>Intelligent backtracking</vt:lpstr>
      <vt:lpstr>BT Search</vt:lpstr>
      <vt:lpstr>BT Search: Terminology</vt:lpstr>
      <vt:lpstr>Local Search for CSPs</vt:lpstr>
      <vt:lpstr>Break-Out Strategy</vt:lpstr>
      <vt:lpstr>Outline</vt:lpstr>
      <vt:lpstr>Exploiting Structure</vt:lpstr>
      <vt:lpstr>Tree-structured CSP</vt:lpstr>
      <vt:lpstr>Tree-Structured CSP</vt:lpstr>
      <vt:lpstr>Cutset Conditionning</vt:lpstr>
      <vt:lpstr>Tree Decomposition</vt:lpstr>
      <vt:lpstr>Solving a Tree Decomposition</vt:lpstr>
      <vt:lpstr>Value Symmetry</vt:lpstr>
      <vt:lpstr>Take Away Message</vt:lpstr>
    </vt:vector>
  </TitlesOfParts>
  <Company>Anderson Speciality 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Berthe Choueiry</cp:lastModifiedBy>
  <cp:revision>380</cp:revision>
  <dcterms:created xsi:type="dcterms:W3CDTF">2011-09-20T23:54:34Z</dcterms:created>
  <dcterms:modified xsi:type="dcterms:W3CDTF">2022-10-26T19:21:53Z</dcterms:modified>
</cp:coreProperties>
</file>